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256" r:id="rId3"/>
    <p:sldId id="351" r:id="rId4"/>
    <p:sldId id="353" r:id="rId5"/>
    <p:sldId id="384" r:id="rId6"/>
    <p:sldId id="360" r:id="rId7"/>
    <p:sldId id="356" r:id="rId8"/>
    <p:sldId id="383" r:id="rId9"/>
    <p:sldId id="386" r:id="rId10"/>
    <p:sldId id="387" r:id="rId11"/>
    <p:sldId id="388" r:id="rId12"/>
    <p:sldId id="389" r:id="rId13"/>
    <p:sldId id="390" r:id="rId14"/>
    <p:sldId id="371" r:id="rId15"/>
    <p:sldId id="376" r:id="rId16"/>
    <p:sldId id="316" r:id="rId17"/>
    <p:sldId id="346" r:id="rId18"/>
    <p:sldId id="347" r:id="rId19"/>
    <p:sldId id="354" r:id="rId20"/>
    <p:sldId id="350" r:id="rId21"/>
    <p:sldId id="349" r:id="rId22"/>
    <p:sldId id="385" r:id="rId23"/>
    <p:sldId id="292" r:id="rId24"/>
  </p:sldIdLst>
  <p:sldSz cx="12192000" cy="6858000"/>
  <p:notesSz cx="6797675" cy="992663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in" initials="RC" lastIdx="1" clrIdx="0">
    <p:extLst>
      <p:ext uri="{19B8F6BF-5375-455C-9EA6-DF929625EA0E}">
        <p15:presenceInfo xmlns:p15="http://schemas.microsoft.com/office/powerpoint/2012/main" userId="Romain" providerId="None"/>
      </p:ext>
    </p:extLst>
  </p:cmAuthor>
  <p:cmAuthor id="2" name="Romain Chaudron" initials="RC" lastIdx="1" clrIdx="1">
    <p:extLst>
      <p:ext uri="{19B8F6BF-5375-455C-9EA6-DF929625EA0E}">
        <p15:presenceInfo xmlns:p15="http://schemas.microsoft.com/office/powerpoint/2012/main" userId="Romain Chaudr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2AF"/>
    <a:srgbClr val="44546A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23547" autoAdjust="0"/>
    <p:restoredTop sz="96357" autoAdjust="0"/>
  </p:normalViewPr>
  <p:slideViewPr>
    <p:cSldViewPr snapToGrid="0" showGuides="1">
      <p:cViewPr varScale="1">
        <p:scale>
          <a:sx n="72" d="100"/>
          <a:sy n="72" d="100"/>
        </p:scale>
        <p:origin x="73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6E72B-5501-4FF9-BC2A-4EBF8495EA3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D95106-5B51-4E72-8DAB-9B4BAABDCF58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 err="1"/>
            <a:t>Definition</a:t>
          </a:r>
          <a:r>
            <a:rPr lang="fr-FR" sz="1400" dirty="0"/>
            <a:t> of the digital </a:t>
          </a:r>
          <a:r>
            <a:rPr lang="fr-FR" sz="1400" dirty="0" err="1"/>
            <a:t>chain</a:t>
          </a:r>
          <a:endParaRPr lang="fr-FR" sz="1400" dirty="0"/>
        </a:p>
      </dgm:t>
    </dgm:pt>
    <dgm:pt modelId="{1753A9DD-1390-483D-B214-E78853030366}" type="parTrans" cxnId="{622C0ACE-E3E6-464B-85C3-33B9AE3E8C15}">
      <dgm:prSet/>
      <dgm:spPr/>
      <dgm:t>
        <a:bodyPr/>
        <a:lstStyle/>
        <a:p>
          <a:endParaRPr lang="fr-FR"/>
        </a:p>
      </dgm:t>
    </dgm:pt>
    <dgm:pt modelId="{F3354991-9270-4136-A4C8-4125B7854E41}" type="sibTrans" cxnId="{622C0ACE-E3E6-464B-85C3-33B9AE3E8C15}">
      <dgm:prSet/>
      <dgm:spPr/>
      <dgm:t>
        <a:bodyPr/>
        <a:lstStyle/>
        <a:p>
          <a:endParaRPr lang="fr-FR"/>
        </a:p>
      </dgm:t>
    </dgm:pt>
    <dgm:pt modelId="{1B3F8CFD-71F2-4361-B88B-848D186A041C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/>
            <a:t>Design </a:t>
          </a:r>
          <a:r>
            <a:rPr lang="fr-FR" sz="1400" dirty="0" err="1"/>
            <a:t>rules</a:t>
          </a:r>
          <a:endParaRPr lang="fr-FR" sz="1400" dirty="0"/>
        </a:p>
      </dgm:t>
    </dgm:pt>
    <dgm:pt modelId="{4B8DEC43-3054-4474-9D7D-6AEA2211BB7E}" type="parTrans" cxnId="{4E859A45-1BDB-4C0D-AA60-70B549D8E3E9}">
      <dgm:prSet/>
      <dgm:spPr/>
      <dgm:t>
        <a:bodyPr/>
        <a:lstStyle/>
        <a:p>
          <a:endParaRPr lang="fr-FR"/>
        </a:p>
      </dgm:t>
    </dgm:pt>
    <dgm:pt modelId="{CCC3C707-D1A9-4537-939E-4C243D9B473F}" type="sibTrans" cxnId="{4E859A45-1BDB-4C0D-AA60-70B549D8E3E9}">
      <dgm:prSet/>
      <dgm:spPr/>
      <dgm:t>
        <a:bodyPr/>
        <a:lstStyle/>
        <a:p>
          <a:endParaRPr lang="fr-FR"/>
        </a:p>
      </dgm:t>
    </dgm:pt>
    <dgm:pt modelId="{3C06D83F-D2B6-4E58-BA47-1BAEFECF84BE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/>
            <a:t>Process simulation</a:t>
          </a:r>
        </a:p>
      </dgm:t>
    </dgm:pt>
    <dgm:pt modelId="{F17A237B-8363-4379-9064-3F6CF959B973}" type="parTrans" cxnId="{621224C3-A298-43E9-BABD-797EC6A250FC}">
      <dgm:prSet/>
      <dgm:spPr/>
      <dgm:t>
        <a:bodyPr/>
        <a:lstStyle/>
        <a:p>
          <a:endParaRPr lang="fr-FR"/>
        </a:p>
      </dgm:t>
    </dgm:pt>
    <dgm:pt modelId="{9647C918-152B-4591-971C-741CBF4BE9F1}" type="sibTrans" cxnId="{621224C3-A298-43E9-BABD-797EC6A250FC}">
      <dgm:prSet/>
      <dgm:spPr/>
      <dgm:t>
        <a:bodyPr/>
        <a:lstStyle/>
        <a:p>
          <a:endParaRPr lang="fr-FR"/>
        </a:p>
      </dgm:t>
    </dgm:pt>
    <dgm:pt modelId="{2DC04BB1-B208-42CD-8934-499A2330FD1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/>
            <a:t>3D scan, reverse engineering</a:t>
          </a:r>
        </a:p>
      </dgm:t>
    </dgm:pt>
    <dgm:pt modelId="{153A0D7A-139D-4925-B900-86138AE6FF48}" type="parTrans" cxnId="{11D12D60-3283-4F23-818B-72B6B0FBC022}">
      <dgm:prSet/>
      <dgm:spPr/>
      <dgm:t>
        <a:bodyPr/>
        <a:lstStyle/>
        <a:p>
          <a:endParaRPr lang="fr-FR"/>
        </a:p>
      </dgm:t>
    </dgm:pt>
    <dgm:pt modelId="{2722D991-F096-4087-ADBD-4BF9C930D569}" type="sibTrans" cxnId="{11D12D60-3283-4F23-818B-72B6B0FBC022}">
      <dgm:prSet/>
      <dgm:spPr/>
      <dgm:t>
        <a:bodyPr/>
        <a:lstStyle/>
        <a:p>
          <a:endParaRPr lang="fr-FR"/>
        </a:p>
      </dgm:t>
    </dgm:pt>
    <dgm:pt modelId="{D08FA231-9976-431A-AA8C-2BB30BC1B8D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 err="1"/>
            <a:t>Topological</a:t>
          </a:r>
          <a:r>
            <a:rPr lang="fr-FR" sz="1400" dirty="0"/>
            <a:t> </a:t>
          </a:r>
          <a:r>
            <a:rPr lang="fr-FR" sz="1400" dirty="0" err="1"/>
            <a:t>optimization</a:t>
          </a:r>
          <a:r>
            <a:rPr lang="fr-FR" sz="1400" dirty="0"/>
            <a:t>, </a:t>
          </a:r>
          <a:r>
            <a:rPr lang="fr-FR" sz="1400" dirty="0" err="1"/>
            <a:t>lattices</a:t>
          </a:r>
          <a:r>
            <a:rPr lang="fr-FR" sz="1400" dirty="0"/>
            <a:t> structures</a:t>
          </a:r>
        </a:p>
      </dgm:t>
    </dgm:pt>
    <dgm:pt modelId="{63C68231-5AC1-4982-8B5E-FA121B09F5C1}" type="parTrans" cxnId="{11A2C6F9-475A-4EEC-A15B-5FB289A2B4DD}">
      <dgm:prSet/>
      <dgm:spPr/>
      <dgm:t>
        <a:bodyPr/>
        <a:lstStyle/>
        <a:p>
          <a:endParaRPr lang="fr-FR"/>
        </a:p>
      </dgm:t>
    </dgm:pt>
    <dgm:pt modelId="{CE9E1B53-FEB5-4FAF-B2F3-9F2F4F352DFF}" type="sibTrans" cxnId="{11A2C6F9-475A-4EEC-A15B-5FB289A2B4DD}">
      <dgm:prSet/>
      <dgm:spPr/>
      <dgm:t>
        <a:bodyPr/>
        <a:lstStyle/>
        <a:p>
          <a:endParaRPr lang="fr-FR"/>
        </a:p>
      </dgm:t>
    </dgm:pt>
    <dgm:pt modelId="{60FDDA12-7910-4D30-9EBF-3B513F3989A5}" type="pres">
      <dgm:prSet presAssocID="{9E36E72B-5501-4FF9-BC2A-4EBF8495EA36}" presName="Name0" presStyleCnt="0">
        <dgm:presLayoutVars>
          <dgm:dir/>
          <dgm:animLvl val="lvl"/>
          <dgm:resizeHandles val="exact"/>
        </dgm:presLayoutVars>
      </dgm:prSet>
      <dgm:spPr/>
    </dgm:pt>
    <dgm:pt modelId="{27769DB3-ED34-4FEC-B0AC-DCA23D22DB53}" type="pres">
      <dgm:prSet presAssocID="{5AD95106-5B51-4E72-8DAB-9B4BAABDCF58}" presName="parTxOnly" presStyleLbl="node1" presStyleIdx="0" presStyleCnt="5" custScaleX="107196">
        <dgm:presLayoutVars>
          <dgm:chMax val="0"/>
          <dgm:chPref val="0"/>
          <dgm:bulletEnabled val="1"/>
        </dgm:presLayoutVars>
      </dgm:prSet>
      <dgm:spPr/>
    </dgm:pt>
    <dgm:pt modelId="{74F4C98A-EE03-46D6-9444-69DD2216779B}" type="pres">
      <dgm:prSet presAssocID="{F3354991-9270-4136-A4C8-4125B7854E41}" presName="parTxOnlySpace" presStyleCnt="0"/>
      <dgm:spPr/>
    </dgm:pt>
    <dgm:pt modelId="{F8855728-068C-47F8-9629-B77ED35F2FAE}" type="pres">
      <dgm:prSet presAssocID="{1B3F8CFD-71F2-4361-B88B-848D186A041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E07A747-44BC-45C8-A9DD-DB57729DDCB4}" type="pres">
      <dgm:prSet presAssocID="{CCC3C707-D1A9-4537-939E-4C243D9B473F}" presName="parTxOnlySpace" presStyleCnt="0"/>
      <dgm:spPr/>
    </dgm:pt>
    <dgm:pt modelId="{C1F5DB9D-5C89-41F6-A65B-B926663B9F2E}" type="pres">
      <dgm:prSet presAssocID="{D08FA231-9976-431A-AA8C-2BB30BC1B8DC}" presName="parTxOnly" presStyleLbl="node1" presStyleIdx="2" presStyleCnt="5" custScaleX="139611">
        <dgm:presLayoutVars>
          <dgm:chMax val="0"/>
          <dgm:chPref val="0"/>
          <dgm:bulletEnabled val="1"/>
        </dgm:presLayoutVars>
      </dgm:prSet>
      <dgm:spPr/>
    </dgm:pt>
    <dgm:pt modelId="{8E0DFDC6-638F-411B-A58C-E4BF5918DE7F}" type="pres">
      <dgm:prSet presAssocID="{CE9E1B53-FEB5-4FAF-B2F3-9F2F4F352DFF}" presName="parTxOnlySpace" presStyleCnt="0"/>
      <dgm:spPr/>
    </dgm:pt>
    <dgm:pt modelId="{9D290FB9-86FF-42D2-9035-F27A704A955F}" type="pres">
      <dgm:prSet presAssocID="{2DC04BB1-B208-42CD-8934-499A2330FD1A}" presName="parTxOnly" presStyleLbl="node1" presStyleIdx="3" presStyleCnt="5" custScaleX="126352">
        <dgm:presLayoutVars>
          <dgm:chMax val="0"/>
          <dgm:chPref val="0"/>
          <dgm:bulletEnabled val="1"/>
        </dgm:presLayoutVars>
      </dgm:prSet>
      <dgm:spPr/>
    </dgm:pt>
    <dgm:pt modelId="{511CFE21-2A62-469D-9CE7-A2FC4BD34DF9}" type="pres">
      <dgm:prSet presAssocID="{2722D991-F096-4087-ADBD-4BF9C930D569}" presName="parTxOnlySpace" presStyleCnt="0"/>
      <dgm:spPr/>
    </dgm:pt>
    <dgm:pt modelId="{52FF0D63-24E7-44FC-8E1B-3DDE2EC94CF6}" type="pres">
      <dgm:prSet presAssocID="{3C06D83F-D2B6-4E58-BA47-1BAEFECF84B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1D12D60-3283-4F23-818B-72B6B0FBC022}" srcId="{9E36E72B-5501-4FF9-BC2A-4EBF8495EA36}" destId="{2DC04BB1-B208-42CD-8934-499A2330FD1A}" srcOrd="3" destOrd="0" parTransId="{153A0D7A-139D-4925-B900-86138AE6FF48}" sibTransId="{2722D991-F096-4087-ADBD-4BF9C930D569}"/>
    <dgm:cxn modelId="{5859C644-F951-4429-9CFA-927CF8F25AA8}" type="presOf" srcId="{3C06D83F-D2B6-4E58-BA47-1BAEFECF84BE}" destId="{52FF0D63-24E7-44FC-8E1B-3DDE2EC94CF6}" srcOrd="0" destOrd="0" presId="urn:microsoft.com/office/officeart/2005/8/layout/chevron1"/>
    <dgm:cxn modelId="{4E859A45-1BDB-4C0D-AA60-70B549D8E3E9}" srcId="{9E36E72B-5501-4FF9-BC2A-4EBF8495EA36}" destId="{1B3F8CFD-71F2-4361-B88B-848D186A041C}" srcOrd="1" destOrd="0" parTransId="{4B8DEC43-3054-4474-9D7D-6AEA2211BB7E}" sibTransId="{CCC3C707-D1A9-4537-939E-4C243D9B473F}"/>
    <dgm:cxn modelId="{3287F665-17A2-4BA1-B1A3-5275AA27DFF9}" type="presOf" srcId="{D08FA231-9976-431A-AA8C-2BB30BC1B8DC}" destId="{C1F5DB9D-5C89-41F6-A65B-B926663B9F2E}" srcOrd="0" destOrd="0" presId="urn:microsoft.com/office/officeart/2005/8/layout/chevron1"/>
    <dgm:cxn modelId="{5127E34F-0642-4611-BD45-8BC6363A85A9}" type="presOf" srcId="{9E36E72B-5501-4FF9-BC2A-4EBF8495EA36}" destId="{60FDDA12-7910-4D30-9EBF-3B513F3989A5}" srcOrd="0" destOrd="0" presId="urn:microsoft.com/office/officeart/2005/8/layout/chevron1"/>
    <dgm:cxn modelId="{E450639C-7EEE-4F5E-99BB-A96FDDF59E61}" type="presOf" srcId="{5AD95106-5B51-4E72-8DAB-9B4BAABDCF58}" destId="{27769DB3-ED34-4FEC-B0AC-DCA23D22DB53}" srcOrd="0" destOrd="0" presId="urn:microsoft.com/office/officeart/2005/8/layout/chevron1"/>
    <dgm:cxn modelId="{621224C3-A298-43E9-BABD-797EC6A250FC}" srcId="{9E36E72B-5501-4FF9-BC2A-4EBF8495EA36}" destId="{3C06D83F-D2B6-4E58-BA47-1BAEFECF84BE}" srcOrd="4" destOrd="0" parTransId="{F17A237B-8363-4379-9064-3F6CF959B973}" sibTransId="{9647C918-152B-4591-971C-741CBF4BE9F1}"/>
    <dgm:cxn modelId="{622C0ACE-E3E6-464B-85C3-33B9AE3E8C15}" srcId="{9E36E72B-5501-4FF9-BC2A-4EBF8495EA36}" destId="{5AD95106-5B51-4E72-8DAB-9B4BAABDCF58}" srcOrd="0" destOrd="0" parTransId="{1753A9DD-1390-483D-B214-E78853030366}" sibTransId="{F3354991-9270-4136-A4C8-4125B7854E41}"/>
    <dgm:cxn modelId="{D56650D1-D591-4273-8419-9CC6CE6A2060}" type="presOf" srcId="{1B3F8CFD-71F2-4361-B88B-848D186A041C}" destId="{F8855728-068C-47F8-9629-B77ED35F2FAE}" srcOrd="0" destOrd="0" presId="urn:microsoft.com/office/officeart/2005/8/layout/chevron1"/>
    <dgm:cxn modelId="{A324E8EE-E95C-4C96-ACAE-DC481C25A718}" type="presOf" srcId="{2DC04BB1-B208-42CD-8934-499A2330FD1A}" destId="{9D290FB9-86FF-42D2-9035-F27A704A955F}" srcOrd="0" destOrd="0" presId="urn:microsoft.com/office/officeart/2005/8/layout/chevron1"/>
    <dgm:cxn modelId="{11A2C6F9-475A-4EEC-A15B-5FB289A2B4DD}" srcId="{9E36E72B-5501-4FF9-BC2A-4EBF8495EA36}" destId="{D08FA231-9976-431A-AA8C-2BB30BC1B8DC}" srcOrd="2" destOrd="0" parTransId="{63C68231-5AC1-4982-8B5E-FA121B09F5C1}" sibTransId="{CE9E1B53-FEB5-4FAF-B2F3-9F2F4F352DFF}"/>
    <dgm:cxn modelId="{73400A7E-96AC-4640-8D31-0BE4265DA43F}" type="presParOf" srcId="{60FDDA12-7910-4D30-9EBF-3B513F3989A5}" destId="{27769DB3-ED34-4FEC-B0AC-DCA23D22DB53}" srcOrd="0" destOrd="0" presId="urn:microsoft.com/office/officeart/2005/8/layout/chevron1"/>
    <dgm:cxn modelId="{A7A6E37B-BFDA-4393-A64C-495CFB1F13BB}" type="presParOf" srcId="{60FDDA12-7910-4D30-9EBF-3B513F3989A5}" destId="{74F4C98A-EE03-46D6-9444-69DD2216779B}" srcOrd="1" destOrd="0" presId="urn:microsoft.com/office/officeart/2005/8/layout/chevron1"/>
    <dgm:cxn modelId="{FFC32E4E-80A6-48AC-BFA0-C3F0FE8304DC}" type="presParOf" srcId="{60FDDA12-7910-4D30-9EBF-3B513F3989A5}" destId="{F8855728-068C-47F8-9629-B77ED35F2FAE}" srcOrd="2" destOrd="0" presId="urn:microsoft.com/office/officeart/2005/8/layout/chevron1"/>
    <dgm:cxn modelId="{6E98C42D-CEAC-463B-A916-EA5D6759D2F8}" type="presParOf" srcId="{60FDDA12-7910-4D30-9EBF-3B513F3989A5}" destId="{7E07A747-44BC-45C8-A9DD-DB57729DDCB4}" srcOrd="3" destOrd="0" presId="urn:microsoft.com/office/officeart/2005/8/layout/chevron1"/>
    <dgm:cxn modelId="{77A76C90-5635-4795-BEEB-76AD1BCBCABA}" type="presParOf" srcId="{60FDDA12-7910-4D30-9EBF-3B513F3989A5}" destId="{C1F5DB9D-5C89-41F6-A65B-B926663B9F2E}" srcOrd="4" destOrd="0" presId="urn:microsoft.com/office/officeart/2005/8/layout/chevron1"/>
    <dgm:cxn modelId="{903F2060-1858-49C6-B942-21ADF017BD94}" type="presParOf" srcId="{60FDDA12-7910-4D30-9EBF-3B513F3989A5}" destId="{8E0DFDC6-638F-411B-A58C-E4BF5918DE7F}" srcOrd="5" destOrd="0" presId="urn:microsoft.com/office/officeart/2005/8/layout/chevron1"/>
    <dgm:cxn modelId="{26489643-5F3C-4CBE-BA09-F59B3AC0046A}" type="presParOf" srcId="{60FDDA12-7910-4D30-9EBF-3B513F3989A5}" destId="{9D290FB9-86FF-42D2-9035-F27A704A955F}" srcOrd="6" destOrd="0" presId="urn:microsoft.com/office/officeart/2005/8/layout/chevron1"/>
    <dgm:cxn modelId="{30AAD2A4-0D1F-4356-9183-73615FC5D94E}" type="presParOf" srcId="{60FDDA12-7910-4D30-9EBF-3B513F3989A5}" destId="{511CFE21-2A62-469D-9CE7-A2FC4BD34DF9}" srcOrd="7" destOrd="0" presId="urn:microsoft.com/office/officeart/2005/8/layout/chevron1"/>
    <dgm:cxn modelId="{F573561B-2C16-4B6C-B5A2-D14EE7317E55}" type="presParOf" srcId="{60FDDA12-7910-4D30-9EBF-3B513F3989A5}" destId="{52FF0D63-24E7-44FC-8E1B-3DDE2EC94CF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36E72B-5501-4FF9-BC2A-4EBF8495EA3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D95106-5B51-4E72-8DAB-9B4BAABDCF58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/>
            <a:t>Powder </a:t>
          </a:r>
          <a:r>
            <a:rPr lang="fr-FR" sz="1400" dirty="0" err="1"/>
            <a:t>characterisation</a:t>
          </a:r>
          <a:endParaRPr lang="fr-FR" sz="1400" dirty="0"/>
        </a:p>
      </dgm:t>
    </dgm:pt>
    <dgm:pt modelId="{1753A9DD-1390-483D-B214-E78853030366}" type="parTrans" cxnId="{622C0ACE-E3E6-464B-85C3-33B9AE3E8C15}">
      <dgm:prSet/>
      <dgm:spPr/>
      <dgm:t>
        <a:bodyPr/>
        <a:lstStyle/>
        <a:p>
          <a:endParaRPr lang="fr-FR"/>
        </a:p>
      </dgm:t>
    </dgm:pt>
    <dgm:pt modelId="{F3354991-9270-4136-A4C8-4125B7854E41}" type="sibTrans" cxnId="{622C0ACE-E3E6-464B-85C3-33B9AE3E8C15}">
      <dgm:prSet/>
      <dgm:spPr/>
      <dgm:t>
        <a:bodyPr/>
        <a:lstStyle/>
        <a:p>
          <a:endParaRPr lang="fr-FR"/>
        </a:p>
      </dgm:t>
    </dgm:pt>
    <dgm:pt modelId="{1B3F8CFD-71F2-4361-B88B-848D186A041C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/>
            <a:t>Qualification</a:t>
          </a:r>
        </a:p>
      </dgm:t>
    </dgm:pt>
    <dgm:pt modelId="{4B8DEC43-3054-4474-9D7D-6AEA2211BB7E}" type="parTrans" cxnId="{4E859A45-1BDB-4C0D-AA60-70B549D8E3E9}">
      <dgm:prSet/>
      <dgm:spPr/>
      <dgm:t>
        <a:bodyPr/>
        <a:lstStyle/>
        <a:p>
          <a:endParaRPr lang="fr-FR"/>
        </a:p>
      </dgm:t>
    </dgm:pt>
    <dgm:pt modelId="{CCC3C707-D1A9-4537-939E-4C243D9B473F}" type="sibTrans" cxnId="{4E859A45-1BDB-4C0D-AA60-70B549D8E3E9}">
      <dgm:prSet/>
      <dgm:spPr/>
      <dgm:t>
        <a:bodyPr/>
        <a:lstStyle/>
        <a:p>
          <a:endParaRPr lang="fr-FR"/>
        </a:p>
      </dgm:t>
    </dgm:pt>
    <dgm:pt modelId="{622B1AAA-A98B-43DF-B460-2D1AD00ECEE8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 err="1"/>
            <a:t>Parameters</a:t>
          </a:r>
          <a:r>
            <a:rPr lang="fr-FR" sz="1400" dirty="0"/>
            <a:t> </a:t>
          </a:r>
          <a:r>
            <a:rPr lang="fr-FR" sz="1400" dirty="0" err="1"/>
            <a:t>development</a:t>
          </a:r>
          <a:endParaRPr lang="fr-FR" sz="1400" dirty="0"/>
        </a:p>
      </dgm:t>
    </dgm:pt>
    <dgm:pt modelId="{C6D71D88-F77F-4185-9244-8E1576431CB3}" type="parTrans" cxnId="{04964431-D67C-4067-A3C6-DA2A7CEAC168}">
      <dgm:prSet/>
      <dgm:spPr/>
      <dgm:t>
        <a:bodyPr/>
        <a:lstStyle/>
        <a:p>
          <a:endParaRPr lang="fr-FR"/>
        </a:p>
      </dgm:t>
    </dgm:pt>
    <dgm:pt modelId="{99DB05A4-9DA0-4893-BF8C-0C03405238F3}" type="sibTrans" cxnId="{04964431-D67C-4067-A3C6-DA2A7CEAC168}">
      <dgm:prSet/>
      <dgm:spPr/>
      <dgm:t>
        <a:bodyPr/>
        <a:lstStyle/>
        <a:p>
          <a:endParaRPr lang="fr-FR"/>
        </a:p>
      </dgm:t>
    </dgm:pt>
    <dgm:pt modelId="{D08FA231-9976-431A-AA8C-2BB30BC1B8D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 err="1"/>
            <a:t>Health</a:t>
          </a:r>
          <a:r>
            <a:rPr lang="fr-FR" sz="1400" dirty="0"/>
            <a:t>, </a:t>
          </a:r>
          <a:r>
            <a:rPr lang="fr-FR" sz="1400" dirty="0" err="1"/>
            <a:t>Safety</a:t>
          </a:r>
          <a:r>
            <a:rPr lang="fr-FR" sz="1400" dirty="0"/>
            <a:t> and Environnement</a:t>
          </a:r>
        </a:p>
      </dgm:t>
    </dgm:pt>
    <dgm:pt modelId="{63C68231-5AC1-4982-8B5E-FA121B09F5C1}" type="parTrans" cxnId="{11A2C6F9-475A-4EEC-A15B-5FB289A2B4DD}">
      <dgm:prSet/>
      <dgm:spPr/>
      <dgm:t>
        <a:bodyPr/>
        <a:lstStyle/>
        <a:p>
          <a:endParaRPr lang="fr-FR"/>
        </a:p>
      </dgm:t>
    </dgm:pt>
    <dgm:pt modelId="{CE9E1B53-FEB5-4FAF-B2F3-9F2F4F352DFF}" type="sibTrans" cxnId="{11A2C6F9-475A-4EEC-A15B-5FB289A2B4DD}">
      <dgm:prSet/>
      <dgm:spPr/>
      <dgm:t>
        <a:bodyPr/>
        <a:lstStyle/>
        <a:p>
          <a:endParaRPr lang="fr-FR"/>
        </a:p>
      </dgm:t>
    </dgm:pt>
    <dgm:pt modelId="{60FDDA12-7910-4D30-9EBF-3B513F3989A5}" type="pres">
      <dgm:prSet presAssocID="{9E36E72B-5501-4FF9-BC2A-4EBF8495EA36}" presName="Name0" presStyleCnt="0">
        <dgm:presLayoutVars>
          <dgm:dir/>
          <dgm:animLvl val="lvl"/>
          <dgm:resizeHandles val="exact"/>
        </dgm:presLayoutVars>
      </dgm:prSet>
      <dgm:spPr/>
    </dgm:pt>
    <dgm:pt modelId="{27769DB3-ED34-4FEC-B0AC-DCA23D22DB53}" type="pres">
      <dgm:prSet presAssocID="{5AD95106-5B51-4E72-8DAB-9B4BAABDCF5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4F4C98A-EE03-46D6-9444-69DD2216779B}" type="pres">
      <dgm:prSet presAssocID="{F3354991-9270-4136-A4C8-4125B7854E41}" presName="parTxOnlySpace" presStyleCnt="0"/>
      <dgm:spPr/>
    </dgm:pt>
    <dgm:pt modelId="{F8855728-068C-47F8-9629-B77ED35F2FAE}" type="pres">
      <dgm:prSet presAssocID="{1B3F8CFD-71F2-4361-B88B-848D186A041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E07A747-44BC-45C8-A9DD-DB57729DDCB4}" type="pres">
      <dgm:prSet presAssocID="{CCC3C707-D1A9-4537-939E-4C243D9B473F}" presName="parTxOnlySpace" presStyleCnt="0"/>
      <dgm:spPr/>
    </dgm:pt>
    <dgm:pt modelId="{6D996F1E-3058-4020-9672-A71AD7A9EA1D}" type="pres">
      <dgm:prSet presAssocID="{622B1AAA-A98B-43DF-B460-2D1AD00ECEE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0E35A7F-5257-443D-9AF9-8753CF3109A0}" type="pres">
      <dgm:prSet presAssocID="{99DB05A4-9DA0-4893-BF8C-0C03405238F3}" presName="parTxOnlySpace" presStyleCnt="0"/>
      <dgm:spPr/>
    </dgm:pt>
    <dgm:pt modelId="{C1F5DB9D-5C89-41F6-A65B-B926663B9F2E}" type="pres">
      <dgm:prSet presAssocID="{D08FA231-9976-431A-AA8C-2BB30BC1B8D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4964431-D67C-4067-A3C6-DA2A7CEAC168}" srcId="{9E36E72B-5501-4FF9-BC2A-4EBF8495EA36}" destId="{622B1AAA-A98B-43DF-B460-2D1AD00ECEE8}" srcOrd="2" destOrd="0" parTransId="{C6D71D88-F77F-4185-9244-8E1576431CB3}" sibTransId="{99DB05A4-9DA0-4893-BF8C-0C03405238F3}"/>
    <dgm:cxn modelId="{4E859A45-1BDB-4C0D-AA60-70B549D8E3E9}" srcId="{9E36E72B-5501-4FF9-BC2A-4EBF8495EA36}" destId="{1B3F8CFD-71F2-4361-B88B-848D186A041C}" srcOrd="1" destOrd="0" parTransId="{4B8DEC43-3054-4474-9D7D-6AEA2211BB7E}" sibTransId="{CCC3C707-D1A9-4537-939E-4C243D9B473F}"/>
    <dgm:cxn modelId="{3287F665-17A2-4BA1-B1A3-5275AA27DFF9}" type="presOf" srcId="{D08FA231-9976-431A-AA8C-2BB30BC1B8DC}" destId="{C1F5DB9D-5C89-41F6-A65B-B926663B9F2E}" srcOrd="0" destOrd="0" presId="urn:microsoft.com/office/officeart/2005/8/layout/chevron1"/>
    <dgm:cxn modelId="{5127E34F-0642-4611-BD45-8BC6363A85A9}" type="presOf" srcId="{9E36E72B-5501-4FF9-BC2A-4EBF8495EA36}" destId="{60FDDA12-7910-4D30-9EBF-3B513F3989A5}" srcOrd="0" destOrd="0" presId="urn:microsoft.com/office/officeart/2005/8/layout/chevron1"/>
    <dgm:cxn modelId="{95F74F71-09BF-4513-8FE3-156549D3AAF7}" type="presOf" srcId="{622B1AAA-A98B-43DF-B460-2D1AD00ECEE8}" destId="{6D996F1E-3058-4020-9672-A71AD7A9EA1D}" srcOrd="0" destOrd="0" presId="urn:microsoft.com/office/officeart/2005/8/layout/chevron1"/>
    <dgm:cxn modelId="{E450639C-7EEE-4F5E-99BB-A96FDDF59E61}" type="presOf" srcId="{5AD95106-5B51-4E72-8DAB-9B4BAABDCF58}" destId="{27769DB3-ED34-4FEC-B0AC-DCA23D22DB53}" srcOrd="0" destOrd="0" presId="urn:microsoft.com/office/officeart/2005/8/layout/chevron1"/>
    <dgm:cxn modelId="{622C0ACE-E3E6-464B-85C3-33B9AE3E8C15}" srcId="{9E36E72B-5501-4FF9-BC2A-4EBF8495EA36}" destId="{5AD95106-5B51-4E72-8DAB-9B4BAABDCF58}" srcOrd="0" destOrd="0" parTransId="{1753A9DD-1390-483D-B214-E78853030366}" sibTransId="{F3354991-9270-4136-A4C8-4125B7854E41}"/>
    <dgm:cxn modelId="{D56650D1-D591-4273-8419-9CC6CE6A2060}" type="presOf" srcId="{1B3F8CFD-71F2-4361-B88B-848D186A041C}" destId="{F8855728-068C-47F8-9629-B77ED35F2FAE}" srcOrd="0" destOrd="0" presId="urn:microsoft.com/office/officeart/2005/8/layout/chevron1"/>
    <dgm:cxn modelId="{11A2C6F9-475A-4EEC-A15B-5FB289A2B4DD}" srcId="{9E36E72B-5501-4FF9-BC2A-4EBF8495EA36}" destId="{D08FA231-9976-431A-AA8C-2BB30BC1B8DC}" srcOrd="3" destOrd="0" parTransId="{63C68231-5AC1-4982-8B5E-FA121B09F5C1}" sibTransId="{CE9E1B53-FEB5-4FAF-B2F3-9F2F4F352DFF}"/>
    <dgm:cxn modelId="{73400A7E-96AC-4640-8D31-0BE4265DA43F}" type="presParOf" srcId="{60FDDA12-7910-4D30-9EBF-3B513F3989A5}" destId="{27769DB3-ED34-4FEC-B0AC-DCA23D22DB53}" srcOrd="0" destOrd="0" presId="urn:microsoft.com/office/officeart/2005/8/layout/chevron1"/>
    <dgm:cxn modelId="{A7A6E37B-BFDA-4393-A64C-495CFB1F13BB}" type="presParOf" srcId="{60FDDA12-7910-4D30-9EBF-3B513F3989A5}" destId="{74F4C98A-EE03-46D6-9444-69DD2216779B}" srcOrd="1" destOrd="0" presId="urn:microsoft.com/office/officeart/2005/8/layout/chevron1"/>
    <dgm:cxn modelId="{FFC32E4E-80A6-48AC-BFA0-C3F0FE8304DC}" type="presParOf" srcId="{60FDDA12-7910-4D30-9EBF-3B513F3989A5}" destId="{F8855728-068C-47F8-9629-B77ED35F2FAE}" srcOrd="2" destOrd="0" presId="urn:microsoft.com/office/officeart/2005/8/layout/chevron1"/>
    <dgm:cxn modelId="{6E98C42D-CEAC-463B-A916-EA5D6759D2F8}" type="presParOf" srcId="{60FDDA12-7910-4D30-9EBF-3B513F3989A5}" destId="{7E07A747-44BC-45C8-A9DD-DB57729DDCB4}" srcOrd="3" destOrd="0" presId="urn:microsoft.com/office/officeart/2005/8/layout/chevron1"/>
    <dgm:cxn modelId="{50706FE3-2288-4D98-8933-6B20C83C35C7}" type="presParOf" srcId="{60FDDA12-7910-4D30-9EBF-3B513F3989A5}" destId="{6D996F1E-3058-4020-9672-A71AD7A9EA1D}" srcOrd="4" destOrd="0" presId="urn:microsoft.com/office/officeart/2005/8/layout/chevron1"/>
    <dgm:cxn modelId="{8FE0D2FF-A79B-43D7-B19B-027C5EFAEBC3}" type="presParOf" srcId="{60FDDA12-7910-4D30-9EBF-3B513F3989A5}" destId="{50E35A7F-5257-443D-9AF9-8753CF3109A0}" srcOrd="5" destOrd="0" presId="urn:microsoft.com/office/officeart/2005/8/layout/chevron1"/>
    <dgm:cxn modelId="{77A76C90-5635-4795-BEEB-76AD1BCBCABA}" type="presParOf" srcId="{60FDDA12-7910-4D30-9EBF-3B513F3989A5}" destId="{C1F5DB9D-5C89-41F6-A65B-B926663B9F2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36E72B-5501-4FF9-BC2A-4EBF8495EA3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D95106-5B51-4E72-8DAB-9B4BAABDCF58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 err="1"/>
            <a:t>Machining</a:t>
          </a:r>
          <a:endParaRPr lang="fr-FR" sz="1400" dirty="0"/>
        </a:p>
      </dgm:t>
    </dgm:pt>
    <dgm:pt modelId="{1753A9DD-1390-483D-B214-E78853030366}" type="parTrans" cxnId="{622C0ACE-E3E6-464B-85C3-33B9AE3E8C15}">
      <dgm:prSet/>
      <dgm:spPr/>
      <dgm:t>
        <a:bodyPr/>
        <a:lstStyle/>
        <a:p>
          <a:endParaRPr lang="fr-FR"/>
        </a:p>
      </dgm:t>
    </dgm:pt>
    <dgm:pt modelId="{F3354991-9270-4136-A4C8-4125B7854E41}" type="sibTrans" cxnId="{622C0ACE-E3E6-464B-85C3-33B9AE3E8C15}">
      <dgm:prSet/>
      <dgm:spPr/>
      <dgm:t>
        <a:bodyPr/>
        <a:lstStyle/>
        <a:p>
          <a:endParaRPr lang="fr-FR"/>
        </a:p>
      </dgm:t>
    </dgm:pt>
    <dgm:pt modelId="{622B1AAA-A98B-43DF-B460-2D1AD00ECEE8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/>
            <a:t>HIP </a:t>
          </a:r>
          <a:r>
            <a:rPr lang="fr-FR" sz="1400" dirty="0" err="1"/>
            <a:t>treatments</a:t>
          </a:r>
          <a:endParaRPr lang="fr-FR" sz="1400" dirty="0"/>
        </a:p>
      </dgm:t>
    </dgm:pt>
    <dgm:pt modelId="{C6D71D88-F77F-4185-9244-8E1576431CB3}" type="parTrans" cxnId="{04964431-D67C-4067-A3C6-DA2A7CEAC168}">
      <dgm:prSet/>
      <dgm:spPr/>
      <dgm:t>
        <a:bodyPr/>
        <a:lstStyle/>
        <a:p>
          <a:endParaRPr lang="fr-FR"/>
        </a:p>
      </dgm:t>
    </dgm:pt>
    <dgm:pt modelId="{99DB05A4-9DA0-4893-BF8C-0C03405238F3}" type="sibTrans" cxnId="{04964431-D67C-4067-A3C6-DA2A7CEAC168}">
      <dgm:prSet/>
      <dgm:spPr/>
      <dgm:t>
        <a:bodyPr/>
        <a:lstStyle/>
        <a:p>
          <a:endParaRPr lang="fr-FR"/>
        </a:p>
      </dgm:t>
    </dgm:pt>
    <dgm:pt modelId="{EA16CD4F-B3B4-47A1-950B-BA33CA457E02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 err="1"/>
            <a:t>Grinding</a:t>
          </a:r>
          <a:r>
            <a:rPr lang="fr-FR" sz="1400" dirty="0"/>
            <a:t>, laser </a:t>
          </a:r>
          <a:r>
            <a:rPr lang="fr-FR" sz="1400" dirty="0" err="1"/>
            <a:t>polishing</a:t>
          </a:r>
          <a:endParaRPr lang="fr-FR" sz="1400" dirty="0"/>
        </a:p>
      </dgm:t>
    </dgm:pt>
    <dgm:pt modelId="{F7F8DC78-6C25-4368-8E68-38D6C69699F4}" type="parTrans" cxnId="{7E78ADE9-0855-4650-863B-95777E588583}">
      <dgm:prSet/>
      <dgm:spPr/>
      <dgm:t>
        <a:bodyPr/>
        <a:lstStyle/>
        <a:p>
          <a:endParaRPr lang="fr-FR"/>
        </a:p>
      </dgm:t>
    </dgm:pt>
    <dgm:pt modelId="{6E6496F0-01C1-4668-8BBE-792DC134F331}" type="sibTrans" cxnId="{7E78ADE9-0855-4650-863B-95777E588583}">
      <dgm:prSet/>
      <dgm:spPr/>
      <dgm:t>
        <a:bodyPr/>
        <a:lstStyle/>
        <a:p>
          <a:endParaRPr lang="fr-FR"/>
        </a:p>
      </dgm:t>
    </dgm:pt>
    <dgm:pt modelId="{0946B799-28EC-47FC-A8F6-DB5FE289F39A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/>
            <a:t>Stress release</a:t>
          </a:r>
        </a:p>
      </dgm:t>
    </dgm:pt>
    <dgm:pt modelId="{893C1520-C9FE-4884-A041-46170F97F9BE}" type="parTrans" cxnId="{FA1064C1-1F7B-4AD5-9121-158C6FEB20F2}">
      <dgm:prSet/>
      <dgm:spPr/>
      <dgm:t>
        <a:bodyPr/>
        <a:lstStyle/>
        <a:p>
          <a:endParaRPr lang="fr-FR"/>
        </a:p>
      </dgm:t>
    </dgm:pt>
    <dgm:pt modelId="{45FAFB4E-58C4-44A3-A5E6-72D83595AC51}" type="sibTrans" cxnId="{FA1064C1-1F7B-4AD5-9121-158C6FEB20F2}">
      <dgm:prSet/>
      <dgm:spPr/>
      <dgm:t>
        <a:bodyPr/>
        <a:lstStyle/>
        <a:p>
          <a:endParaRPr lang="fr-FR"/>
        </a:p>
      </dgm:t>
    </dgm:pt>
    <dgm:pt modelId="{60FDDA12-7910-4D30-9EBF-3B513F3989A5}" type="pres">
      <dgm:prSet presAssocID="{9E36E72B-5501-4FF9-BC2A-4EBF8495EA36}" presName="Name0" presStyleCnt="0">
        <dgm:presLayoutVars>
          <dgm:dir/>
          <dgm:animLvl val="lvl"/>
          <dgm:resizeHandles val="exact"/>
        </dgm:presLayoutVars>
      </dgm:prSet>
      <dgm:spPr/>
    </dgm:pt>
    <dgm:pt modelId="{27769DB3-ED34-4FEC-B0AC-DCA23D22DB53}" type="pres">
      <dgm:prSet presAssocID="{5AD95106-5B51-4E72-8DAB-9B4BAABDCF5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4F4C98A-EE03-46D6-9444-69DD2216779B}" type="pres">
      <dgm:prSet presAssocID="{F3354991-9270-4136-A4C8-4125B7854E41}" presName="parTxOnlySpace" presStyleCnt="0"/>
      <dgm:spPr/>
    </dgm:pt>
    <dgm:pt modelId="{4BB20D4A-3AC5-48DB-B3FF-549014FD916B}" type="pres">
      <dgm:prSet presAssocID="{EA16CD4F-B3B4-47A1-950B-BA33CA457E0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D14C16E-328A-40A5-86F4-4478CFDC3428}" type="pres">
      <dgm:prSet presAssocID="{6E6496F0-01C1-4668-8BBE-792DC134F331}" presName="parTxOnlySpace" presStyleCnt="0"/>
      <dgm:spPr/>
    </dgm:pt>
    <dgm:pt modelId="{A04FB082-43CC-4D25-9211-78B98445CDB2}" type="pres">
      <dgm:prSet presAssocID="{0946B799-28EC-47FC-A8F6-DB5FE289F39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78B9A32-FA6D-47F6-898D-299F8E505C3D}" type="pres">
      <dgm:prSet presAssocID="{45FAFB4E-58C4-44A3-A5E6-72D83595AC51}" presName="parTxOnlySpace" presStyleCnt="0"/>
      <dgm:spPr/>
    </dgm:pt>
    <dgm:pt modelId="{6D996F1E-3058-4020-9672-A71AD7A9EA1D}" type="pres">
      <dgm:prSet presAssocID="{622B1AAA-A98B-43DF-B460-2D1AD00ECEE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4964431-D67C-4067-A3C6-DA2A7CEAC168}" srcId="{9E36E72B-5501-4FF9-BC2A-4EBF8495EA36}" destId="{622B1AAA-A98B-43DF-B460-2D1AD00ECEE8}" srcOrd="3" destOrd="0" parTransId="{C6D71D88-F77F-4185-9244-8E1576431CB3}" sibTransId="{99DB05A4-9DA0-4893-BF8C-0C03405238F3}"/>
    <dgm:cxn modelId="{5127E34F-0642-4611-BD45-8BC6363A85A9}" type="presOf" srcId="{9E36E72B-5501-4FF9-BC2A-4EBF8495EA36}" destId="{60FDDA12-7910-4D30-9EBF-3B513F3989A5}" srcOrd="0" destOrd="0" presId="urn:microsoft.com/office/officeart/2005/8/layout/chevron1"/>
    <dgm:cxn modelId="{4AFCFD4F-761F-4DC2-8AB6-A297BDA21550}" type="presOf" srcId="{0946B799-28EC-47FC-A8F6-DB5FE289F39A}" destId="{A04FB082-43CC-4D25-9211-78B98445CDB2}" srcOrd="0" destOrd="0" presId="urn:microsoft.com/office/officeart/2005/8/layout/chevron1"/>
    <dgm:cxn modelId="{95F74F71-09BF-4513-8FE3-156549D3AAF7}" type="presOf" srcId="{622B1AAA-A98B-43DF-B460-2D1AD00ECEE8}" destId="{6D996F1E-3058-4020-9672-A71AD7A9EA1D}" srcOrd="0" destOrd="0" presId="urn:microsoft.com/office/officeart/2005/8/layout/chevron1"/>
    <dgm:cxn modelId="{E450639C-7EEE-4F5E-99BB-A96FDDF59E61}" type="presOf" srcId="{5AD95106-5B51-4E72-8DAB-9B4BAABDCF58}" destId="{27769DB3-ED34-4FEC-B0AC-DCA23D22DB53}" srcOrd="0" destOrd="0" presId="urn:microsoft.com/office/officeart/2005/8/layout/chevron1"/>
    <dgm:cxn modelId="{FA1064C1-1F7B-4AD5-9121-158C6FEB20F2}" srcId="{9E36E72B-5501-4FF9-BC2A-4EBF8495EA36}" destId="{0946B799-28EC-47FC-A8F6-DB5FE289F39A}" srcOrd="2" destOrd="0" parTransId="{893C1520-C9FE-4884-A041-46170F97F9BE}" sibTransId="{45FAFB4E-58C4-44A3-A5E6-72D83595AC51}"/>
    <dgm:cxn modelId="{622C0ACE-E3E6-464B-85C3-33B9AE3E8C15}" srcId="{9E36E72B-5501-4FF9-BC2A-4EBF8495EA36}" destId="{5AD95106-5B51-4E72-8DAB-9B4BAABDCF58}" srcOrd="0" destOrd="0" parTransId="{1753A9DD-1390-483D-B214-E78853030366}" sibTransId="{F3354991-9270-4136-A4C8-4125B7854E41}"/>
    <dgm:cxn modelId="{857973CF-00D3-4D83-9FA9-2AD62E1B4E5C}" type="presOf" srcId="{EA16CD4F-B3B4-47A1-950B-BA33CA457E02}" destId="{4BB20D4A-3AC5-48DB-B3FF-549014FD916B}" srcOrd="0" destOrd="0" presId="urn:microsoft.com/office/officeart/2005/8/layout/chevron1"/>
    <dgm:cxn modelId="{7E78ADE9-0855-4650-863B-95777E588583}" srcId="{9E36E72B-5501-4FF9-BC2A-4EBF8495EA36}" destId="{EA16CD4F-B3B4-47A1-950B-BA33CA457E02}" srcOrd="1" destOrd="0" parTransId="{F7F8DC78-6C25-4368-8E68-38D6C69699F4}" sibTransId="{6E6496F0-01C1-4668-8BBE-792DC134F331}"/>
    <dgm:cxn modelId="{73400A7E-96AC-4640-8D31-0BE4265DA43F}" type="presParOf" srcId="{60FDDA12-7910-4D30-9EBF-3B513F3989A5}" destId="{27769DB3-ED34-4FEC-B0AC-DCA23D22DB53}" srcOrd="0" destOrd="0" presId="urn:microsoft.com/office/officeart/2005/8/layout/chevron1"/>
    <dgm:cxn modelId="{A7A6E37B-BFDA-4393-A64C-495CFB1F13BB}" type="presParOf" srcId="{60FDDA12-7910-4D30-9EBF-3B513F3989A5}" destId="{74F4C98A-EE03-46D6-9444-69DD2216779B}" srcOrd="1" destOrd="0" presId="urn:microsoft.com/office/officeart/2005/8/layout/chevron1"/>
    <dgm:cxn modelId="{D1AF4951-7C56-40B7-A420-B140DDE77C29}" type="presParOf" srcId="{60FDDA12-7910-4D30-9EBF-3B513F3989A5}" destId="{4BB20D4A-3AC5-48DB-B3FF-549014FD916B}" srcOrd="2" destOrd="0" presId="urn:microsoft.com/office/officeart/2005/8/layout/chevron1"/>
    <dgm:cxn modelId="{C1F6EC28-2803-413F-9EF7-4FD46182227A}" type="presParOf" srcId="{60FDDA12-7910-4D30-9EBF-3B513F3989A5}" destId="{8D14C16E-328A-40A5-86F4-4478CFDC3428}" srcOrd="3" destOrd="0" presId="urn:microsoft.com/office/officeart/2005/8/layout/chevron1"/>
    <dgm:cxn modelId="{4A3C72F7-C007-4516-8FFA-E6154A922C21}" type="presParOf" srcId="{60FDDA12-7910-4D30-9EBF-3B513F3989A5}" destId="{A04FB082-43CC-4D25-9211-78B98445CDB2}" srcOrd="4" destOrd="0" presId="urn:microsoft.com/office/officeart/2005/8/layout/chevron1"/>
    <dgm:cxn modelId="{3F9DD6C6-D19F-4174-B82E-2DA83AE016C3}" type="presParOf" srcId="{60FDDA12-7910-4D30-9EBF-3B513F3989A5}" destId="{F78B9A32-FA6D-47F6-898D-299F8E505C3D}" srcOrd="5" destOrd="0" presId="urn:microsoft.com/office/officeart/2005/8/layout/chevron1"/>
    <dgm:cxn modelId="{50706FE3-2288-4D98-8933-6B20C83C35C7}" type="presParOf" srcId="{60FDDA12-7910-4D30-9EBF-3B513F3989A5}" destId="{6D996F1E-3058-4020-9672-A71AD7A9EA1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36E72B-5501-4FF9-BC2A-4EBF8495EA3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D95106-5B51-4E72-8DAB-9B4BAABDCF58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/>
            <a:t>Control </a:t>
          </a:r>
          <a:r>
            <a:rPr lang="fr-FR" sz="1400" dirty="0" err="1"/>
            <a:t>definition</a:t>
          </a:r>
          <a:endParaRPr lang="fr-FR" sz="1400" dirty="0"/>
        </a:p>
      </dgm:t>
    </dgm:pt>
    <dgm:pt modelId="{1753A9DD-1390-483D-B214-E78853030366}" type="parTrans" cxnId="{622C0ACE-E3E6-464B-85C3-33B9AE3E8C15}">
      <dgm:prSet/>
      <dgm:spPr/>
      <dgm:t>
        <a:bodyPr/>
        <a:lstStyle/>
        <a:p>
          <a:endParaRPr lang="fr-FR"/>
        </a:p>
      </dgm:t>
    </dgm:pt>
    <dgm:pt modelId="{F3354991-9270-4136-A4C8-4125B7854E41}" type="sibTrans" cxnId="{622C0ACE-E3E6-464B-85C3-33B9AE3E8C15}">
      <dgm:prSet/>
      <dgm:spPr/>
      <dgm:t>
        <a:bodyPr/>
        <a:lstStyle/>
        <a:p>
          <a:endParaRPr lang="fr-FR"/>
        </a:p>
      </dgm:t>
    </dgm:pt>
    <dgm:pt modelId="{1B3F8CFD-71F2-4361-B88B-848D186A041C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 err="1"/>
            <a:t>Tomography</a:t>
          </a:r>
          <a:endParaRPr lang="fr-FR" sz="1400" dirty="0"/>
        </a:p>
      </dgm:t>
    </dgm:pt>
    <dgm:pt modelId="{4B8DEC43-3054-4474-9D7D-6AEA2211BB7E}" type="parTrans" cxnId="{4E859A45-1BDB-4C0D-AA60-70B549D8E3E9}">
      <dgm:prSet/>
      <dgm:spPr/>
      <dgm:t>
        <a:bodyPr/>
        <a:lstStyle/>
        <a:p>
          <a:endParaRPr lang="fr-FR"/>
        </a:p>
      </dgm:t>
    </dgm:pt>
    <dgm:pt modelId="{CCC3C707-D1A9-4537-939E-4C243D9B473F}" type="sibTrans" cxnId="{4E859A45-1BDB-4C0D-AA60-70B549D8E3E9}">
      <dgm:prSet/>
      <dgm:spPr/>
      <dgm:t>
        <a:bodyPr/>
        <a:lstStyle/>
        <a:p>
          <a:endParaRPr lang="fr-FR"/>
        </a:p>
      </dgm:t>
    </dgm:pt>
    <dgm:pt modelId="{622B1AAA-A98B-43DF-B460-2D1AD00ECEE8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 err="1"/>
            <a:t>Dimensional</a:t>
          </a:r>
          <a:r>
            <a:rPr lang="fr-FR" sz="1400" dirty="0"/>
            <a:t> control</a:t>
          </a:r>
        </a:p>
      </dgm:t>
    </dgm:pt>
    <dgm:pt modelId="{C6D71D88-F77F-4185-9244-8E1576431CB3}" type="parTrans" cxnId="{04964431-D67C-4067-A3C6-DA2A7CEAC168}">
      <dgm:prSet/>
      <dgm:spPr/>
      <dgm:t>
        <a:bodyPr/>
        <a:lstStyle/>
        <a:p>
          <a:endParaRPr lang="fr-FR"/>
        </a:p>
      </dgm:t>
    </dgm:pt>
    <dgm:pt modelId="{99DB05A4-9DA0-4893-BF8C-0C03405238F3}" type="sibTrans" cxnId="{04964431-D67C-4067-A3C6-DA2A7CEAC168}">
      <dgm:prSet/>
      <dgm:spPr/>
      <dgm:t>
        <a:bodyPr/>
        <a:lstStyle/>
        <a:p>
          <a:endParaRPr lang="fr-FR"/>
        </a:p>
      </dgm:t>
    </dgm:pt>
    <dgm:pt modelId="{B6633712-24F9-4D99-A8AC-2C2C695650D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 err="1"/>
            <a:t>Porosities</a:t>
          </a:r>
          <a:r>
            <a:rPr lang="fr-FR" sz="1400" dirty="0"/>
            <a:t> and </a:t>
          </a:r>
          <a:r>
            <a:rPr lang="fr-FR" sz="1400" dirty="0" err="1"/>
            <a:t>internal</a:t>
          </a:r>
          <a:r>
            <a:rPr lang="fr-FR" sz="1400" dirty="0"/>
            <a:t> </a:t>
          </a:r>
          <a:r>
            <a:rPr lang="fr-FR" sz="1400" dirty="0" err="1"/>
            <a:t>defects</a:t>
          </a:r>
          <a:endParaRPr lang="fr-FR" sz="1400" dirty="0"/>
        </a:p>
      </dgm:t>
    </dgm:pt>
    <dgm:pt modelId="{80D857F4-0DFE-4808-B495-00A1FDDFD7E8}" type="parTrans" cxnId="{53C10FA1-CDF0-4502-A17F-AF467FD80850}">
      <dgm:prSet/>
      <dgm:spPr/>
      <dgm:t>
        <a:bodyPr/>
        <a:lstStyle/>
        <a:p>
          <a:endParaRPr lang="fr-FR"/>
        </a:p>
      </dgm:t>
    </dgm:pt>
    <dgm:pt modelId="{7560B02D-E83C-433E-97A1-D45C9CA18E9B}" type="sibTrans" cxnId="{53C10FA1-CDF0-4502-A17F-AF467FD80850}">
      <dgm:prSet/>
      <dgm:spPr/>
      <dgm:t>
        <a:bodyPr/>
        <a:lstStyle/>
        <a:p>
          <a:endParaRPr lang="fr-FR"/>
        </a:p>
      </dgm:t>
    </dgm:pt>
    <dgm:pt modelId="{60FDDA12-7910-4D30-9EBF-3B513F3989A5}" type="pres">
      <dgm:prSet presAssocID="{9E36E72B-5501-4FF9-BC2A-4EBF8495EA36}" presName="Name0" presStyleCnt="0">
        <dgm:presLayoutVars>
          <dgm:dir/>
          <dgm:animLvl val="lvl"/>
          <dgm:resizeHandles val="exact"/>
        </dgm:presLayoutVars>
      </dgm:prSet>
      <dgm:spPr/>
    </dgm:pt>
    <dgm:pt modelId="{27769DB3-ED34-4FEC-B0AC-DCA23D22DB53}" type="pres">
      <dgm:prSet presAssocID="{5AD95106-5B51-4E72-8DAB-9B4BAABDCF5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4F4C98A-EE03-46D6-9444-69DD2216779B}" type="pres">
      <dgm:prSet presAssocID="{F3354991-9270-4136-A4C8-4125B7854E41}" presName="parTxOnlySpace" presStyleCnt="0"/>
      <dgm:spPr/>
    </dgm:pt>
    <dgm:pt modelId="{F8855728-068C-47F8-9629-B77ED35F2FAE}" type="pres">
      <dgm:prSet presAssocID="{1B3F8CFD-71F2-4361-B88B-848D186A041C}" presName="parTxOnly" presStyleLbl="node1" presStyleIdx="1" presStyleCnt="4" custScaleX="130944">
        <dgm:presLayoutVars>
          <dgm:chMax val="0"/>
          <dgm:chPref val="0"/>
          <dgm:bulletEnabled val="1"/>
        </dgm:presLayoutVars>
      </dgm:prSet>
      <dgm:spPr/>
    </dgm:pt>
    <dgm:pt modelId="{7E07A747-44BC-45C8-A9DD-DB57729DDCB4}" type="pres">
      <dgm:prSet presAssocID="{CCC3C707-D1A9-4537-939E-4C243D9B473F}" presName="parTxOnlySpace" presStyleCnt="0"/>
      <dgm:spPr/>
    </dgm:pt>
    <dgm:pt modelId="{6D996F1E-3058-4020-9672-A71AD7A9EA1D}" type="pres">
      <dgm:prSet presAssocID="{622B1AAA-A98B-43DF-B460-2D1AD00ECEE8}" presName="parTxOnly" presStyleLbl="node1" presStyleIdx="2" presStyleCnt="4" custScaleX="106544">
        <dgm:presLayoutVars>
          <dgm:chMax val="0"/>
          <dgm:chPref val="0"/>
          <dgm:bulletEnabled val="1"/>
        </dgm:presLayoutVars>
      </dgm:prSet>
      <dgm:spPr/>
    </dgm:pt>
    <dgm:pt modelId="{50E35A7F-5257-443D-9AF9-8753CF3109A0}" type="pres">
      <dgm:prSet presAssocID="{99DB05A4-9DA0-4893-BF8C-0C03405238F3}" presName="parTxOnlySpace" presStyleCnt="0"/>
      <dgm:spPr/>
    </dgm:pt>
    <dgm:pt modelId="{18C25443-A0F1-4CF6-8400-1D6DACB8FCBE}" type="pres">
      <dgm:prSet presAssocID="{B6633712-24F9-4D99-A8AC-2C2C695650D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4964431-D67C-4067-A3C6-DA2A7CEAC168}" srcId="{9E36E72B-5501-4FF9-BC2A-4EBF8495EA36}" destId="{622B1AAA-A98B-43DF-B460-2D1AD00ECEE8}" srcOrd="2" destOrd="0" parTransId="{C6D71D88-F77F-4185-9244-8E1576431CB3}" sibTransId="{99DB05A4-9DA0-4893-BF8C-0C03405238F3}"/>
    <dgm:cxn modelId="{51A9F839-6C59-4A5B-9A79-1325EEA3CCEB}" type="presOf" srcId="{B6633712-24F9-4D99-A8AC-2C2C695650D0}" destId="{18C25443-A0F1-4CF6-8400-1D6DACB8FCBE}" srcOrd="0" destOrd="0" presId="urn:microsoft.com/office/officeart/2005/8/layout/chevron1"/>
    <dgm:cxn modelId="{4E859A45-1BDB-4C0D-AA60-70B549D8E3E9}" srcId="{9E36E72B-5501-4FF9-BC2A-4EBF8495EA36}" destId="{1B3F8CFD-71F2-4361-B88B-848D186A041C}" srcOrd="1" destOrd="0" parTransId="{4B8DEC43-3054-4474-9D7D-6AEA2211BB7E}" sibTransId="{CCC3C707-D1A9-4537-939E-4C243D9B473F}"/>
    <dgm:cxn modelId="{5127E34F-0642-4611-BD45-8BC6363A85A9}" type="presOf" srcId="{9E36E72B-5501-4FF9-BC2A-4EBF8495EA36}" destId="{60FDDA12-7910-4D30-9EBF-3B513F3989A5}" srcOrd="0" destOrd="0" presId="urn:microsoft.com/office/officeart/2005/8/layout/chevron1"/>
    <dgm:cxn modelId="{95F74F71-09BF-4513-8FE3-156549D3AAF7}" type="presOf" srcId="{622B1AAA-A98B-43DF-B460-2D1AD00ECEE8}" destId="{6D996F1E-3058-4020-9672-A71AD7A9EA1D}" srcOrd="0" destOrd="0" presId="urn:microsoft.com/office/officeart/2005/8/layout/chevron1"/>
    <dgm:cxn modelId="{E450639C-7EEE-4F5E-99BB-A96FDDF59E61}" type="presOf" srcId="{5AD95106-5B51-4E72-8DAB-9B4BAABDCF58}" destId="{27769DB3-ED34-4FEC-B0AC-DCA23D22DB53}" srcOrd="0" destOrd="0" presId="urn:microsoft.com/office/officeart/2005/8/layout/chevron1"/>
    <dgm:cxn modelId="{53C10FA1-CDF0-4502-A17F-AF467FD80850}" srcId="{9E36E72B-5501-4FF9-BC2A-4EBF8495EA36}" destId="{B6633712-24F9-4D99-A8AC-2C2C695650D0}" srcOrd="3" destOrd="0" parTransId="{80D857F4-0DFE-4808-B495-00A1FDDFD7E8}" sibTransId="{7560B02D-E83C-433E-97A1-D45C9CA18E9B}"/>
    <dgm:cxn modelId="{622C0ACE-E3E6-464B-85C3-33B9AE3E8C15}" srcId="{9E36E72B-5501-4FF9-BC2A-4EBF8495EA36}" destId="{5AD95106-5B51-4E72-8DAB-9B4BAABDCF58}" srcOrd="0" destOrd="0" parTransId="{1753A9DD-1390-483D-B214-E78853030366}" sibTransId="{F3354991-9270-4136-A4C8-4125B7854E41}"/>
    <dgm:cxn modelId="{D56650D1-D591-4273-8419-9CC6CE6A2060}" type="presOf" srcId="{1B3F8CFD-71F2-4361-B88B-848D186A041C}" destId="{F8855728-068C-47F8-9629-B77ED35F2FAE}" srcOrd="0" destOrd="0" presId="urn:microsoft.com/office/officeart/2005/8/layout/chevron1"/>
    <dgm:cxn modelId="{73400A7E-96AC-4640-8D31-0BE4265DA43F}" type="presParOf" srcId="{60FDDA12-7910-4D30-9EBF-3B513F3989A5}" destId="{27769DB3-ED34-4FEC-B0AC-DCA23D22DB53}" srcOrd="0" destOrd="0" presId="urn:microsoft.com/office/officeart/2005/8/layout/chevron1"/>
    <dgm:cxn modelId="{A7A6E37B-BFDA-4393-A64C-495CFB1F13BB}" type="presParOf" srcId="{60FDDA12-7910-4D30-9EBF-3B513F3989A5}" destId="{74F4C98A-EE03-46D6-9444-69DD2216779B}" srcOrd="1" destOrd="0" presId="urn:microsoft.com/office/officeart/2005/8/layout/chevron1"/>
    <dgm:cxn modelId="{FFC32E4E-80A6-48AC-BFA0-C3F0FE8304DC}" type="presParOf" srcId="{60FDDA12-7910-4D30-9EBF-3B513F3989A5}" destId="{F8855728-068C-47F8-9629-B77ED35F2FAE}" srcOrd="2" destOrd="0" presId="urn:microsoft.com/office/officeart/2005/8/layout/chevron1"/>
    <dgm:cxn modelId="{6E98C42D-CEAC-463B-A916-EA5D6759D2F8}" type="presParOf" srcId="{60FDDA12-7910-4D30-9EBF-3B513F3989A5}" destId="{7E07A747-44BC-45C8-A9DD-DB57729DDCB4}" srcOrd="3" destOrd="0" presId="urn:microsoft.com/office/officeart/2005/8/layout/chevron1"/>
    <dgm:cxn modelId="{50706FE3-2288-4D98-8933-6B20C83C35C7}" type="presParOf" srcId="{60FDDA12-7910-4D30-9EBF-3B513F3989A5}" destId="{6D996F1E-3058-4020-9672-A71AD7A9EA1D}" srcOrd="4" destOrd="0" presId="urn:microsoft.com/office/officeart/2005/8/layout/chevron1"/>
    <dgm:cxn modelId="{8FE0D2FF-A79B-43D7-B19B-027C5EFAEBC3}" type="presParOf" srcId="{60FDDA12-7910-4D30-9EBF-3B513F3989A5}" destId="{50E35A7F-5257-443D-9AF9-8753CF3109A0}" srcOrd="5" destOrd="0" presId="urn:microsoft.com/office/officeart/2005/8/layout/chevron1"/>
    <dgm:cxn modelId="{ABB382AF-65E7-4E06-9108-0791035375AC}" type="presParOf" srcId="{60FDDA12-7910-4D30-9EBF-3B513F3989A5}" destId="{18C25443-A0F1-4CF6-8400-1D6DACB8FCB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36E72B-5501-4FF9-BC2A-4EBF8495EA3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D95106-5B51-4E72-8DAB-9B4BAABDCF58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>
              <a:solidFill>
                <a:schemeClr val="bg1"/>
              </a:solidFill>
            </a:rPr>
            <a:t>Standards and best practices</a:t>
          </a:r>
          <a:endParaRPr lang="fr-FR" sz="1400" dirty="0"/>
        </a:p>
      </dgm:t>
    </dgm:pt>
    <dgm:pt modelId="{1753A9DD-1390-483D-B214-E78853030366}" type="parTrans" cxnId="{622C0ACE-E3E6-464B-85C3-33B9AE3E8C15}">
      <dgm:prSet/>
      <dgm:spPr/>
      <dgm:t>
        <a:bodyPr/>
        <a:lstStyle/>
        <a:p>
          <a:endParaRPr lang="fr-FR"/>
        </a:p>
      </dgm:t>
    </dgm:pt>
    <dgm:pt modelId="{F3354991-9270-4136-A4C8-4125B7854E41}" type="sibTrans" cxnId="{622C0ACE-E3E6-464B-85C3-33B9AE3E8C15}">
      <dgm:prSet/>
      <dgm:spPr/>
      <dgm:t>
        <a:bodyPr/>
        <a:lstStyle/>
        <a:p>
          <a:endParaRPr lang="fr-FR"/>
        </a:p>
      </dgm:t>
    </dgm:pt>
    <dgm:pt modelId="{1B3F8CFD-71F2-4361-B88B-848D186A041C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>
              <a:solidFill>
                <a:schemeClr val="bg1"/>
              </a:solidFill>
            </a:rPr>
            <a:t>Audits, </a:t>
          </a:r>
          <a:r>
            <a:rPr lang="fr-FR" sz="1400" dirty="0" err="1">
              <a:solidFill>
                <a:schemeClr val="bg1"/>
              </a:solidFill>
            </a:rPr>
            <a:t>aerological</a:t>
          </a:r>
          <a:r>
            <a:rPr lang="fr-FR" sz="1400" dirty="0">
              <a:solidFill>
                <a:schemeClr val="bg1"/>
              </a:solidFill>
            </a:rPr>
            <a:t> </a:t>
          </a:r>
          <a:r>
            <a:rPr lang="fr-FR" sz="1400" dirty="0" err="1">
              <a:solidFill>
                <a:schemeClr val="bg1"/>
              </a:solidFill>
            </a:rPr>
            <a:t>measurements</a:t>
          </a:r>
          <a:endParaRPr lang="fr-FR" sz="1400" dirty="0"/>
        </a:p>
      </dgm:t>
    </dgm:pt>
    <dgm:pt modelId="{4B8DEC43-3054-4474-9D7D-6AEA2211BB7E}" type="parTrans" cxnId="{4E859A45-1BDB-4C0D-AA60-70B549D8E3E9}">
      <dgm:prSet/>
      <dgm:spPr/>
      <dgm:t>
        <a:bodyPr/>
        <a:lstStyle/>
        <a:p>
          <a:endParaRPr lang="fr-FR"/>
        </a:p>
      </dgm:t>
    </dgm:pt>
    <dgm:pt modelId="{CCC3C707-D1A9-4537-939E-4C243D9B473F}" type="sibTrans" cxnId="{4E859A45-1BDB-4C0D-AA60-70B549D8E3E9}">
      <dgm:prSet/>
      <dgm:spPr/>
      <dgm:t>
        <a:bodyPr/>
        <a:lstStyle/>
        <a:p>
          <a:endParaRPr lang="fr-FR"/>
        </a:p>
      </dgm:t>
    </dgm:pt>
    <dgm:pt modelId="{D08FA231-9976-431A-AA8C-2BB30BC1B8D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/>
            <a:t>Personnel training</a:t>
          </a:r>
        </a:p>
      </dgm:t>
    </dgm:pt>
    <dgm:pt modelId="{63C68231-5AC1-4982-8B5E-FA121B09F5C1}" type="parTrans" cxnId="{11A2C6F9-475A-4EEC-A15B-5FB289A2B4DD}">
      <dgm:prSet/>
      <dgm:spPr/>
      <dgm:t>
        <a:bodyPr/>
        <a:lstStyle/>
        <a:p>
          <a:endParaRPr lang="fr-FR"/>
        </a:p>
      </dgm:t>
    </dgm:pt>
    <dgm:pt modelId="{CE9E1B53-FEB5-4FAF-B2F3-9F2F4F352DFF}" type="sibTrans" cxnId="{11A2C6F9-475A-4EEC-A15B-5FB289A2B4DD}">
      <dgm:prSet/>
      <dgm:spPr/>
      <dgm:t>
        <a:bodyPr/>
        <a:lstStyle/>
        <a:p>
          <a:endParaRPr lang="fr-FR"/>
        </a:p>
      </dgm:t>
    </dgm:pt>
    <dgm:pt modelId="{60FDDA12-7910-4D30-9EBF-3B513F3989A5}" type="pres">
      <dgm:prSet presAssocID="{9E36E72B-5501-4FF9-BC2A-4EBF8495EA36}" presName="Name0" presStyleCnt="0">
        <dgm:presLayoutVars>
          <dgm:dir/>
          <dgm:animLvl val="lvl"/>
          <dgm:resizeHandles val="exact"/>
        </dgm:presLayoutVars>
      </dgm:prSet>
      <dgm:spPr/>
    </dgm:pt>
    <dgm:pt modelId="{27769DB3-ED34-4FEC-B0AC-DCA23D22DB53}" type="pres">
      <dgm:prSet presAssocID="{5AD95106-5B51-4E72-8DAB-9B4BAABDCF5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4F4C98A-EE03-46D6-9444-69DD2216779B}" type="pres">
      <dgm:prSet presAssocID="{F3354991-9270-4136-A4C8-4125B7854E41}" presName="parTxOnlySpace" presStyleCnt="0"/>
      <dgm:spPr/>
    </dgm:pt>
    <dgm:pt modelId="{F8855728-068C-47F8-9629-B77ED35F2FAE}" type="pres">
      <dgm:prSet presAssocID="{1B3F8CFD-71F2-4361-B88B-848D186A04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E07A747-44BC-45C8-A9DD-DB57729DDCB4}" type="pres">
      <dgm:prSet presAssocID="{CCC3C707-D1A9-4537-939E-4C243D9B473F}" presName="parTxOnlySpace" presStyleCnt="0"/>
      <dgm:spPr/>
    </dgm:pt>
    <dgm:pt modelId="{C1F5DB9D-5C89-41F6-A65B-B926663B9F2E}" type="pres">
      <dgm:prSet presAssocID="{D08FA231-9976-431A-AA8C-2BB30BC1B8D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E859A45-1BDB-4C0D-AA60-70B549D8E3E9}" srcId="{9E36E72B-5501-4FF9-BC2A-4EBF8495EA36}" destId="{1B3F8CFD-71F2-4361-B88B-848D186A041C}" srcOrd="1" destOrd="0" parTransId="{4B8DEC43-3054-4474-9D7D-6AEA2211BB7E}" sibTransId="{CCC3C707-D1A9-4537-939E-4C243D9B473F}"/>
    <dgm:cxn modelId="{3287F665-17A2-4BA1-B1A3-5275AA27DFF9}" type="presOf" srcId="{D08FA231-9976-431A-AA8C-2BB30BC1B8DC}" destId="{C1F5DB9D-5C89-41F6-A65B-B926663B9F2E}" srcOrd="0" destOrd="0" presId="urn:microsoft.com/office/officeart/2005/8/layout/chevron1"/>
    <dgm:cxn modelId="{5127E34F-0642-4611-BD45-8BC6363A85A9}" type="presOf" srcId="{9E36E72B-5501-4FF9-BC2A-4EBF8495EA36}" destId="{60FDDA12-7910-4D30-9EBF-3B513F3989A5}" srcOrd="0" destOrd="0" presId="urn:microsoft.com/office/officeart/2005/8/layout/chevron1"/>
    <dgm:cxn modelId="{E450639C-7EEE-4F5E-99BB-A96FDDF59E61}" type="presOf" srcId="{5AD95106-5B51-4E72-8DAB-9B4BAABDCF58}" destId="{27769DB3-ED34-4FEC-B0AC-DCA23D22DB53}" srcOrd="0" destOrd="0" presId="urn:microsoft.com/office/officeart/2005/8/layout/chevron1"/>
    <dgm:cxn modelId="{622C0ACE-E3E6-464B-85C3-33B9AE3E8C15}" srcId="{9E36E72B-5501-4FF9-BC2A-4EBF8495EA36}" destId="{5AD95106-5B51-4E72-8DAB-9B4BAABDCF58}" srcOrd="0" destOrd="0" parTransId="{1753A9DD-1390-483D-B214-E78853030366}" sibTransId="{F3354991-9270-4136-A4C8-4125B7854E41}"/>
    <dgm:cxn modelId="{D56650D1-D591-4273-8419-9CC6CE6A2060}" type="presOf" srcId="{1B3F8CFD-71F2-4361-B88B-848D186A041C}" destId="{F8855728-068C-47F8-9629-B77ED35F2FAE}" srcOrd="0" destOrd="0" presId="urn:microsoft.com/office/officeart/2005/8/layout/chevron1"/>
    <dgm:cxn modelId="{11A2C6F9-475A-4EEC-A15B-5FB289A2B4DD}" srcId="{9E36E72B-5501-4FF9-BC2A-4EBF8495EA36}" destId="{D08FA231-9976-431A-AA8C-2BB30BC1B8DC}" srcOrd="2" destOrd="0" parTransId="{63C68231-5AC1-4982-8B5E-FA121B09F5C1}" sibTransId="{CE9E1B53-FEB5-4FAF-B2F3-9F2F4F352DFF}"/>
    <dgm:cxn modelId="{73400A7E-96AC-4640-8D31-0BE4265DA43F}" type="presParOf" srcId="{60FDDA12-7910-4D30-9EBF-3B513F3989A5}" destId="{27769DB3-ED34-4FEC-B0AC-DCA23D22DB53}" srcOrd="0" destOrd="0" presId="urn:microsoft.com/office/officeart/2005/8/layout/chevron1"/>
    <dgm:cxn modelId="{A7A6E37B-BFDA-4393-A64C-495CFB1F13BB}" type="presParOf" srcId="{60FDDA12-7910-4D30-9EBF-3B513F3989A5}" destId="{74F4C98A-EE03-46D6-9444-69DD2216779B}" srcOrd="1" destOrd="0" presId="urn:microsoft.com/office/officeart/2005/8/layout/chevron1"/>
    <dgm:cxn modelId="{FFC32E4E-80A6-48AC-BFA0-C3F0FE8304DC}" type="presParOf" srcId="{60FDDA12-7910-4D30-9EBF-3B513F3989A5}" destId="{F8855728-068C-47F8-9629-B77ED35F2FAE}" srcOrd="2" destOrd="0" presId="urn:microsoft.com/office/officeart/2005/8/layout/chevron1"/>
    <dgm:cxn modelId="{6E98C42D-CEAC-463B-A916-EA5D6759D2F8}" type="presParOf" srcId="{60FDDA12-7910-4D30-9EBF-3B513F3989A5}" destId="{7E07A747-44BC-45C8-A9DD-DB57729DDCB4}" srcOrd="3" destOrd="0" presId="urn:microsoft.com/office/officeart/2005/8/layout/chevron1"/>
    <dgm:cxn modelId="{77A76C90-5635-4795-BEEB-76AD1BCBCABA}" type="presParOf" srcId="{60FDDA12-7910-4D30-9EBF-3B513F3989A5}" destId="{C1F5DB9D-5C89-41F6-A65B-B926663B9F2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38E412-A9FA-4DC8-A200-F0BF4799555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3A15230-CB39-4F31-9E2E-0A7905DABDEE}">
      <dgm:prSet phldrT="[Texte]" custT="1"/>
      <dgm:spPr/>
      <dgm:t>
        <a:bodyPr/>
        <a:lstStyle/>
        <a:p>
          <a:r>
            <a:rPr lang="en-GB" sz="1400" b="1" i="1" noProof="0" dirty="0">
              <a:solidFill>
                <a:schemeClr val="bg1"/>
              </a:solidFill>
              <a:latin typeface="+mj-lt"/>
            </a:rPr>
            <a:t>We support the implementation of additive manufacturing technologies</a:t>
          </a:r>
          <a:endParaRPr lang="en-GB" sz="1400" noProof="0" dirty="0">
            <a:solidFill>
              <a:schemeClr val="bg1"/>
            </a:solidFill>
          </a:endParaRPr>
        </a:p>
      </dgm:t>
    </dgm:pt>
    <dgm:pt modelId="{FDA3860D-AED1-4CB1-B7F9-F73444D6AC4C}" type="parTrans" cxnId="{5C5D1C11-D8D8-4CF0-A95E-0F2D3E118DEC}">
      <dgm:prSet/>
      <dgm:spPr/>
      <dgm:t>
        <a:bodyPr/>
        <a:lstStyle/>
        <a:p>
          <a:endParaRPr lang="fr-FR"/>
        </a:p>
      </dgm:t>
    </dgm:pt>
    <dgm:pt modelId="{C022066E-EE6F-423A-A1DA-28CF427C8D6E}" type="sibTrans" cxnId="{5C5D1C11-D8D8-4CF0-A95E-0F2D3E118DEC}">
      <dgm:prSet/>
      <dgm:spPr/>
      <dgm:t>
        <a:bodyPr/>
        <a:lstStyle/>
        <a:p>
          <a:endParaRPr lang="fr-FR"/>
        </a:p>
      </dgm:t>
    </dgm:pt>
    <dgm:pt modelId="{7467485E-584E-40B3-9B97-7240C3535DBB}">
      <dgm:prSet phldrT="[Texte]" custT="1"/>
      <dgm:spPr/>
      <dgm:t>
        <a:bodyPr/>
        <a:lstStyle/>
        <a:p>
          <a:r>
            <a:rPr lang="en-GB" sz="1400" b="1" i="1" noProof="0" dirty="0">
              <a:solidFill>
                <a:schemeClr val="bg1"/>
              </a:solidFill>
              <a:latin typeface="+mj-lt"/>
            </a:rPr>
            <a:t>We realize or manufacture for you, in our facilities or with our network of partners</a:t>
          </a:r>
        </a:p>
      </dgm:t>
    </dgm:pt>
    <dgm:pt modelId="{6D7DECE0-591E-4B84-B643-C3CA1F422CA4}" type="parTrans" cxnId="{05726FA9-2B03-45CF-9BB1-CFAD6B2E900C}">
      <dgm:prSet/>
      <dgm:spPr/>
      <dgm:t>
        <a:bodyPr/>
        <a:lstStyle/>
        <a:p>
          <a:endParaRPr lang="fr-FR"/>
        </a:p>
      </dgm:t>
    </dgm:pt>
    <dgm:pt modelId="{EB27311A-FC84-4DBE-B5AD-B6CE53E09B3D}" type="sibTrans" cxnId="{05726FA9-2B03-45CF-9BB1-CFAD6B2E900C}">
      <dgm:prSet/>
      <dgm:spPr/>
      <dgm:t>
        <a:bodyPr/>
        <a:lstStyle/>
        <a:p>
          <a:endParaRPr lang="fr-FR"/>
        </a:p>
      </dgm:t>
    </dgm:pt>
    <dgm:pt modelId="{84B089AE-25AE-4510-921B-704BA4F95657}">
      <dgm:prSet phldrT="[Texte]" custT="1"/>
      <dgm:spPr/>
      <dgm:t>
        <a:bodyPr/>
        <a:lstStyle/>
        <a:p>
          <a:r>
            <a:rPr lang="en-GB" sz="1400" b="1" i="1" noProof="0" dirty="0">
              <a:solidFill>
                <a:schemeClr val="bg1"/>
              </a:solidFill>
              <a:latin typeface="+mj-lt"/>
            </a:rPr>
            <a:t>We train your personnel and give you the keys to success</a:t>
          </a:r>
          <a:endParaRPr lang="en-GB" sz="1400" noProof="0" dirty="0">
            <a:solidFill>
              <a:schemeClr val="bg1"/>
            </a:solidFill>
          </a:endParaRPr>
        </a:p>
      </dgm:t>
    </dgm:pt>
    <dgm:pt modelId="{4DF84DD6-DA61-4666-B254-C94EA6DE03A4}" type="parTrans" cxnId="{F2F28E4E-5382-4842-88A1-63F3D03AF1E2}">
      <dgm:prSet/>
      <dgm:spPr/>
      <dgm:t>
        <a:bodyPr/>
        <a:lstStyle/>
        <a:p>
          <a:endParaRPr lang="fr-FR"/>
        </a:p>
      </dgm:t>
    </dgm:pt>
    <dgm:pt modelId="{A4280D70-E776-4397-A94D-876056959C5D}" type="sibTrans" cxnId="{F2F28E4E-5382-4842-88A1-63F3D03AF1E2}">
      <dgm:prSet/>
      <dgm:spPr/>
      <dgm:t>
        <a:bodyPr/>
        <a:lstStyle/>
        <a:p>
          <a:endParaRPr lang="fr-FR"/>
        </a:p>
      </dgm:t>
    </dgm:pt>
    <dgm:pt modelId="{A9D03415-EE67-489E-9779-5C9EA009610C}" type="pres">
      <dgm:prSet presAssocID="{8B38E412-A9FA-4DC8-A200-F0BF4799555D}" presName="Name0" presStyleCnt="0">
        <dgm:presLayoutVars>
          <dgm:chMax val="7"/>
          <dgm:chPref val="7"/>
          <dgm:dir/>
        </dgm:presLayoutVars>
      </dgm:prSet>
      <dgm:spPr/>
    </dgm:pt>
    <dgm:pt modelId="{04782811-ABE7-4F76-BA3B-6E53ED9B51D4}" type="pres">
      <dgm:prSet presAssocID="{8B38E412-A9FA-4DC8-A200-F0BF4799555D}" presName="Name1" presStyleCnt="0"/>
      <dgm:spPr/>
    </dgm:pt>
    <dgm:pt modelId="{3DD6759F-929D-4525-9112-A5CC3EE945A7}" type="pres">
      <dgm:prSet presAssocID="{8B38E412-A9FA-4DC8-A200-F0BF4799555D}" presName="cycle" presStyleCnt="0"/>
      <dgm:spPr/>
    </dgm:pt>
    <dgm:pt modelId="{D2F6169F-C7D8-4BE1-B3AD-2D1707D3ABF6}" type="pres">
      <dgm:prSet presAssocID="{8B38E412-A9FA-4DC8-A200-F0BF4799555D}" presName="srcNode" presStyleLbl="node1" presStyleIdx="0" presStyleCnt="3"/>
      <dgm:spPr/>
    </dgm:pt>
    <dgm:pt modelId="{41A4D518-6EDE-47C4-B38B-54F845E92C41}" type="pres">
      <dgm:prSet presAssocID="{8B38E412-A9FA-4DC8-A200-F0BF4799555D}" presName="conn" presStyleLbl="parChTrans1D2" presStyleIdx="0" presStyleCnt="1"/>
      <dgm:spPr/>
    </dgm:pt>
    <dgm:pt modelId="{FA275645-F1DE-45AE-883A-49193DE73847}" type="pres">
      <dgm:prSet presAssocID="{8B38E412-A9FA-4DC8-A200-F0BF4799555D}" presName="extraNode" presStyleLbl="node1" presStyleIdx="0" presStyleCnt="3"/>
      <dgm:spPr/>
    </dgm:pt>
    <dgm:pt modelId="{4E0A8BA5-D83E-4969-95C0-B5DE6508901C}" type="pres">
      <dgm:prSet presAssocID="{8B38E412-A9FA-4DC8-A200-F0BF4799555D}" presName="dstNode" presStyleLbl="node1" presStyleIdx="0" presStyleCnt="3"/>
      <dgm:spPr/>
    </dgm:pt>
    <dgm:pt modelId="{A9502129-20F0-4207-AB95-F0CE254CD2C5}" type="pres">
      <dgm:prSet presAssocID="{03A15230-CB39-4F31-9E2E-0A7905DABDEE}" presName="text_1" presStyleLbl="node1" presStyleIdx="0" presStyleCnt="3">
        <dgm:presLayoutVars>
          <dgm:bulletEnabled val="1"/>
        </dgm:presLayoutVars>
      </dgm:prSet>
      <dgm:spPr/>
    </dgm:pt>
    <dgm:pt modelId="{8E8A44D9-8A03-4C3D-B026-D72E298912F3}" type="pres">
      <dgm:prSet presAssocID="{03A15230-CB39-4F31-9E2E-0A7905DABDEE}" presName="accent_1" presStyleCnt="0"/>
      <dgm:spPr/>
    </dgm:pt>
    <dgm:pt modelId="{377391B9-CB24-418E-94AC-1D382E3FC73A}" type="pres">
      <dgm:prSet presAssocID="{03A15230-CB39-4F31-9E2E-0A7905DABDEE}" presName="accentRepeatNode" presStyleLbl="solidFgAcc1" presStyleIdx="0" presStyleCnt="3"/>
      <dgm:spPr/>
    </dgm:pt>
    <dgm:pt modelId="{089BFEE7-D065-419D-BA85-360A12A04D85}" type="pres">
      <dgm:prSet presAssocID="{7467485E-584E-40B3-9B97-7240C3535DBB}" presName="text_2" presStyleLbl="node1" presStyleIdx="1" presStyleCnt="3">
        <dgm:presLayoutVars>
          <dgm:bulletEnabled val="1"/>
        </dgm:presLayoutVars>
      </dgm:prSet>
      <dgm:spPr/>
    </dgm:pt>
    <dgm:pt modelId="{AECD44D8-644D-4C45-9C0E-E5A2A7109A5E}" type="pres">
      <dgm:prSet presAssocID="{7467485E-584E-40B3-9B97-7240C3535DBB}" presName="accent_2" presStyleCnt="0"/>
      <dgm:spPr/>
    </dgm:pt>
    <dgm:pt modelId="{DB620883-5E13-47BD-9C04-E898A36EC0BA}" type="pres">
      <dgm:prSet presAssocID="{7467485E-584E-40B3-9B97-7240C3535DBB}" presName="accentRepeatNode" presStyleLbl="solidFgAcc1" presStyleIdx="1" presStyleCnt="3"/>
      <dgm:spPr/>
    </dgm:pt>
    <dgm:pt modelId="{8D0BD2C0-80FE-4D93-8004-3D698E5C5CDD}" type="pres">
      <dgm:prSet presAssocID="{84B089AE-25AE-4510-921B-704BA4F95657}" presName="text_3" presStyleLbl="node1" presStyleIdx="2" presStyleCnt="3">
        <dgm:presLayoutVars>
          <dgm:bulletEnabled val="1"/>
        </dgm:presLayoutVars>
      </dgm:prSet>
      <dgm:spPr/>
    </dgm:pt>
    <dgm:pt modelId="{A37752FE-F475-45D3-B772-6269A63A4258}" type="pres">
      <dgm:prSet presAssocID="{84B089AE-25AE-4510-921B-704BA4F95657}" presName="accent_3" presStyleCnt="0"/>
      <dgm:spPr/>
    </dgm:pt>
    <dgm:pt modelId="{3F329A4F-AADD-4201-BB7F-DC145431404B}" type="pres">
      <dgm:prSet presAssocID="{84B089AE-25AE-4510-921B-704BA4F95657}" presName="accentRepeatNode" presStyleLbl="solidFgAcc1" presStyleIdx="2" presStyleCnt="3"/>
      <dgm:spPr/>
    </dgm:pt>
  </dgm:ptLst>
  <dgm:cxnLst>
    <dgm:cxn modelId="{0C669C05-7512-4A0C-9CA4-A2E26BBA4442}" type="presOf" srcId="{8B38E412-A9FA-4DC8-A200-F0BF4799555D}" destId="{A9D03415-EE67-489E-9779-5C9EA009610C}" srcOrd="0" destOrd="0" presId="urn:microsoft.com/office/officeart/2008/layout/VerticalCurvedList"/>
    <dgm:cxn modelId="{5C5D1C11-D8D8-4CF0-A95E-0F2D3E118DEC}" srcId="{8B38E412-A9FA-4DC8-A200-F0BF4799555D}" destId="{03A15230-CB39-4F31-9E2E-0A7905DABDEE}" srcOrd="0" destOrd="0" parTransId="{FDA3860D-AED1-4CB1-B7F9-F73444D6AC4C}" sibTransId="{C022066E-EE6F-423A-A1DA-28CF427C8D6E}"/>
    <dgm:cxn modelId="{511CAB20-99B2-47CB-82C3-48ABAB4586F8}" type="presOf" srcId="{03A15230-CB39-4F31-9E2E-0A7905DABDEE}" destId="{A9502129-20F0-4207-AB95-F0CE254CD2C5}" srcOrd="0" destOrd="0" presId="urn:microsoft.com/office/officeart/2008/layout/VerticalCurvedList"/>
    <dgm:cxn modelId="{402ABA3D-F3AF-4A83-87D4-676C3489CD80}" type="presOf" srcId="{7467485E-584E-40B3-9B97-7240C3535DBB}" destId="{089BFEE7-D065-419D-BA85-360A12A04D85}" srcOrd="0" destOrd="0" presId="urn:microsoft.com/office/officeart/2008/layout/VerticalCurvedList"/>
    <dgm:cxn modelId="{7F90E83E-59FC-47EB-A20A-B4065CBF0BB3}" type="presOf" srcId="{C022066E-EE6F-423A-A1DA-28CF427C8D6E}" destId="{41A4D518-6EDE-47C4-B38B-54F845E92C41}" srcOrd="0" destOrd="0" presId="urn:microsoft.com/office/officeart/2008/layout/VerticalCurvedList"/>
    <dgm:cxn modelId="{F2F28E4E-5382-4842-88A1-63F3D03AF1E2}" srcId="{8B38E412-A9FA-4DC8-A200-F0BF4799555D}" destId="{84B089AE-25AE-4510-921B-704BA4F95657}" srcOrd="2" destOrd="0" parTransId="{4DF84DD6-DA61-4666-B254-C94EA6DE03A4}" sibTransId="{A4280D70-E776-4397-A94D-876056959C5D}"/>
    <dgm:cxn modelId="{05726FA9-2B03-45CF-9BB1-CFAD6B2E900C}" srcId="{8B38E412-A9FA-4DC8-A200-F0BF4799555D}" destId="{7467485E-584E-40B3-9B97-7240C3535DBB}" srcOrd="1" destOrd="0" parTransId="{6D7DECE0-591E-4B84-B643-C3CA1F422CA4}" sibTransId="{EB27311A-FC84-4DBE-B5AD-B6CE53E09B3D}"/>
    <dgm:cxn modelId="{6F0582FC-3C6E-4D3F-9C63-BC354A002F8B}" type="presOf" srcId="{84B089AE-25AE-4510-921B-704BA4F95657}" destId="{8D0BD2C0-80FE-4D93-8004-3D698E5C5CDD}" srcOrd="0" destOrd="0" presId="urn:microsoft.com/office/officeart/2008/layout/VerticalCurvedList"/>
    <dgm:cxn modelId="{CA0E78F1-3ABA-4A77-8554-472F6D06BC52}" type="presParOf" srcId="{A9D03415-EE67-489E-9779-5C9EA009610C}" destId="{04782811-ABE7-4F76-BA3B-6E53ED9B51D4}" srcOrd="0" destOrd="0" presId="urn:microsoft.com/office/officeart/2008/layout/VerticalCurvedList"/>
    <dgm:cxn modelId="{EE137F6E-5542-447F-915A-B579E5507D24}" type="presParOf" srcId="{04782811-ABE7-4F76-BA3B-6E53ED9B51D4}" destId="{3DD6759F-929D-4525-9112-A5CC3EE945A7}" srcOrd="0" destOrd="0" presId="urn:microsoft.com/office/officeart/2008/layout/VerticalCurvedList"/>
    <dgm:cxn modelId="{AD8A3E5D-AAE7-4E55-85BB-3BFBDBDEABA3}" type="presParOf" srcId="{3DD6759F-929D-4525-9112-A5CC3EE945A7}" destId="{D2F6169F-C7D8-4BE1-B3AD-2D1707D3ABF6}" srcOrd="0" destOrd="0" presId="urn:microsoft.com/office/officeart/2008/layout/VerticalCurvedList"/>
    <dgm:cxn modelId="{28DB8B3D-9FD1-4353-9C94-60B317E32CA4}" type="presParOf" srcId="{3DD6759F-929D-4525-9112-A5CC3EE945A7}" destId="{41A4D518-6EDE-47C4-B38B-54F845E92C41}" srcOrd="1" destOrd="0" presId="urn:microsoft.com/office/officeart/2008/layout/VerticalCurvedList"/>
    <dgm:cxn modelId="{270451F7-81B5-4720-96D9-05B6D627ED04}" type="presParOf" srcId="{3DD6759F-929D-4525-9112-A5CC3EE945A7}" destId="{FA275645-F1DE-45AE-883A-49193DE73847}" srcOrd="2" destOrd="0" presId="urn:microsoft.com/office/officeart/2008/layout/VerticalCurvedList"/>
    <dgm:cxn modelId="{925B9F47-4852-41AD-BA2C-064253FACFE6}" type="presParOf" srcId="{3DD6759F-929D-4525-9112-A5CC3EE945A7}" destId="{4E0A8BA5-D83E-4969-95C0-B5DE6508901C}" srcOrd="3" destOrd="0" presId="urn:microsoft.com/office/officeart/2008/layout/VerticalCurvedList"/>
    <dgm:cxn modelId="{58025A04-E440-469B-BFFA-4BF035E882CD}" type="presParOf" srcId="{04782811-ABE7-4F76-BA3B-6E53ED9B51D4}" destId="{A9502129-20F0-4207-AB95-F0CE254CD2C5}" srcOrd="1" destOrd="0" presId="urn:microsoft.com/office/officeart/2008/layout/VerticalCurvedList"/>
    <dgm:cxn modelId="{D8F1B099-488A-410E-8C48-1E14254B6FB7}" type="presParOf" srcId="{04782811-ABE7-4F76-BA3B-6E53ED9B51D4}" destId="{8E8A44D9-8A03-4C3D-B026-D72E298912F3}" srcOrd="2" destOrd="0" presId="urn:microsoft.com/office/officeart/2008/layout/VerticalCurvedList"/>
    <dgm:cxn modelId="{5174EE80-76E1-43F6-BB9C-058038D7BA88}" type="presParOf" srcId="{8E8A44D9-8A03-4C3D-B026-D72E298912F3}" destId="{377391B9-CB24-418E-94AC-1D382E3FC73A}" srcOrd="0" destOrd="0" presId="urn:microsoft.com/office/officeart/2008/layout/VerticalCurvedList"/>
    <dgm:cxn modelId="{D93CAE01-2AA5-45AE-A7A1-8FEB13C75566}" type="presParOf" srcId="{04782811-ABE7-4F76-BA3B-6E53ED9B51D4}" destId="{089BFEE7-D065-419D-BA85-360A12A04D85}" srcOrd="3" destOrd="0" presId="urn:microsoft.com/office/officeart/2008/layout/VerticalCurvedList"/>
    <dgm:cxn modelId="{824C73F4-0CCD-44C6-B868-6FCED409A254}" type="presParOf" srcId="{04782811-ABE7-4F76-BA3B-6E53ED9B51D4}" destId="{AECD44D8-644D-4C45-9C0E-E5A2A7109A5E}" srcOrd="4" destOrd="0" presId="urn:microsoft.com/office/officeart/2008/layout/VerticalCurvedList"/>
    <dgm:cxn modelId="{92A709E7-86D1-45A3-BEB5-5F1A31489240}" type="presParOf" srcId="{AECD44D8-644D-4C45-9C0E-E5A2A7109A5E}" destId="{DB620883-5E13-47BD-9C04-E898A36EC0BA}" srcOrd="0" destOrd="0" presId="urn:microsoft.com/office/officeart/2008/layout/VerticalCurvedList"/>
    <dgm:cxn modelId="{99B8803C-E589-458D-9E46-BB60F2ECD2D7}" type="presParOf" srcId="{04782811-ABE7-4F76-BA3B-6E53ED9B51D4}" destId="{8D0BD2C0-80FE-4D93-8004-3D698E5C5CDD}" srcOrd="5" destOrd="0" presId="urn:microsoft.com/office/officeart/2008/layout/VerticalCurvedList"/>
    <dgm:cxn modelId="{93525BAD-6245-4A82-BC41-FBF4A932E8DD}" type="presParOf" srcId="{04782811-ABE7-4F76-BA3B-6E53ED9B51D4}" destId="{A37752FE-F475-45D3-B772-6269A63A4258}" srcOrd="6" destOrd="0" presId="urn:microsoft.com/office/officeart/2008/layout/VerticalCurvedList"/>
    <dgm:cxn modelId="{00400B8A-1531-44DC-AF78-A8EC05FE64D7}" type="presParOf" srcId="{A37752FE-F475-45D3-B772-6269A63A4258}" destId="{3F329A4F-AADD-4201-BB7F-DC14543140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69DB3-ED34-4FEC-B0AC-DCA23D22DB53}">
      <dsp:nvSpPr>
        <dsp:cNvPr id="0" name=""/>
        <dsp:cNvSpPr/>
      </dsp:nvSpPr>
      <dsp:spPr>
        <a:xfrm>
          <a:off x="1864" y="396595"/>
          <a:ext cx="2292845" cy="8555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dirty="0" err="1"/>
            <a:t>Definition</a:t>
          </a:r>
          <a:r>
            <a:rPr lang="fr-FR" sz="1400" kern="1200" dirty="0"/>
            <a:t> of the digital </a:t>
          </a:r>
          <a:r>
            <a:rPr lang="fr-FR" sz="1400" kern="1200" dirty="0" err="1"/>
            <a:t>chain</a:t>
          </a:r>
          <a:endParaRPr lang="fr-FR" sz="1400" kern="1200" dirty="0"/>
        </a:p>
      </dsp:txBody>
      <dsp:txXfrm>
        <a:off x="429650" y="396595"/>
        <a:ext cx="1437274" cy="855571"/>
      </dsp:txXfrm>
    </dsp:sp>
    <dsp:sp modelId="{F8855728-068C-47F8-9629-B77ED35F2FAE}">
      <dsp:nvSpPr>
        <dsp:cNvPr id="0" name=""/>
        <dsp:cNvSpPr/>
      </dsp:nvSpPr>
      <dsp:spPr>
        <a:xfrm>
          <a:off x="2080817" y="396595"/>
          <a:ext cx="2138928" cy="8555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dirty="0"/>
            <a:t>Design </a:t>
          </a:r>
          <a:r>
            <a:rPr lang="fr-FR" sz="1400" kern="1200" dirty="0" err="1"/>
            <a:t>rules</a:t>
          </a:r>
          <a:endParaRPr lang="fr-FR" sz="1400" kern="1200" dirty="0"/>
        </a:p>
      </dsp:txBody>
      <dsp:txXfrm>
        <a:off x="2508603" y="396595"/>
        <a:ext cx="1283357" cy="855571"/>
      </dsp:txXfrm>
    </dsp:sp>
    <dsp:sp modelId="{C1F5DB9D-5C89-41F6-A65B-B926663B9F2E}">
      <dsp:nvSpPr>
        <dsp:cNvPr id="0" name=""/>
        <dsp:cNvSpPr/>
      </dsp:nvSpPr>
      <dsp:spPr>
        <a:xfrm>
          <a:off x="4005853" y="396595"/>
          <a:ext cx="2986179" cy="8555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dirty="0" err="1"/>
            <a:t>Topological</a:t>
          </a:r>
          <a:r>
            <a:rPr lang="fr-FR" sz="1400" kern="1200" dirty="0"/>
            <a:t> </a:t>
          </a:r>
          <a:r>
            <a:rPr lang="fr-FR" sz="1400" kern="1200" dirty="0" err="1"/>
            <a:t>optimization</a:t>
          </a:r>
          <a:r>
            <a:rPr lang="fr-FR" sz="1400" kern="1200" dirty="0"/>
            <a:t>, </a:t>
          </a:r>
          <a:r>
            <a:rPr lang="fr-FR" sz="1400" kern="1200" dirty="0" err="1"/>
            <a:t>lattices</a:t>
          </a:r>
          <a:r>
            <a:rPr lang="fr-FR" sz="1400" kern="1200" dirty="0"/>
            <a:t> structures</a:t>
          </a:r>
        </a:p>
      </dsp:txBody>
      <dsp:txXfrm>
        <a:off x="4433639" y="396595"/>
        <a:ext cx="2130608" cy="855571"/>
      </dsp:txXfrm>
    </dsp:sp>
    <dsp:sp modelId="{9D290FB9-86FF-42D2-9035-F27A704A955F}">
      <dsp:nvSpPr>
        <dsp:cNvPr id="0" name=""/>
        <dsp:cNvSpPr/>
      </dsp:nvSpPr>
      <dsp:spPr>
        <a:xfrm>
          <a:off x="6778139" y="396595"/>
          <a:ext cx="2702579" cy="8555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dirty="0"/>
            <a:t>3D scan, reverse engineering</a:t>
          </a:r>
        </a:p>
      </dsp:txBody>
      <dsp:txXfrm>
        <a:off x="7205925" y="396595"/>
        <a:ext cx="1847008" cy="855571"/>
      </dsp:txXfrm>
    </dsp:sp>
    <dsp:sp modelId="{52FF0D63-24E7-44FC-8E1B-3DDE2EC94CF6}">
      <dsp:nvSpPr>
        <dsp:cNvPr id="0" name=""/>
        <dsp:cNvSpPr/>
      </dsp:nvSpPr>
      <dsp:spPr>
        <a:xfrm>
          <a:off x="9266826" y="396595"/>
          <a:ext cx="2138928" cy="8555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dirty="0"/>
            <a:t>Process simulation</a:t>
          </a:r>
        </a:p>
      </dsp:txBody>
      <dsp:txXfrm>
        <a:off x="9694612" y="396595"/>
        <a:ext cx="1283357" cy="855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69DB3-ED34-4FEC-B0AC-DCA23D22DB53}">
      <dsp:nvSpPr>
        <dsp:cNvPr id="0" name=""/>
        <dsp:cNvSpPr/>
      </dsp:nvSpPr>
      <dsp:spPr>
        <a:xfrm>
          <a:off x="5130" y="0"/>
          <a:ext cx="2986378" cy="8434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dirty="0"/>
            <a:t>Powder </a:t>
          </a:r>
          <a:r>
            <a:rPr lang="fr-FR" sz="1400" kern="1200" dirty="0" err="1"/>
            <a:t>characterisation</a:t>
          </a:r>
          <a:endParaRPr lang="fr-FR" sz="1400" kern="1200" dirty="0"/>
        </a:p>
      </dsp:txBody>
      <dsp:txXfrm>
        <a:off x="426870" y="0"/>
        <a:ext cx="2142899" cy="843479"/>
      </dsp:txXfrm>
    </dsp:sp>
    <dsp:sp modelId="{F8855728-068C-47F8-9629-B77ED35F2FAE}">
      <dsp:nvSpPr>
        <dsp:cNvPr id="0" name=""/>
        <dsp:cNvSpPr/>
      </dsp:nvSpPr>
      <dsp:spPr>
        <a:xfrm>
          <a:off x="2692871" y="0"/>
          <a:ext cx="2986378" cy="8434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dirty="0"/>
            <a:t>Qualification</a:t>
          </a:r>
        </a:p>
      </dsp:txBody>
      <dsp:txXfrm>
        <a:off x="3114611" y="0"/>
        <a:ext cx="2142899" cy="843479"/>
      </dsp:txXfrm>
    </dsp:sp>
    <dsp:sp modelId="{6D996F1E-3058-4020-9672-A71AD7A9EA1D}">
      <dsp:nvSpPr>
        <dsp:cNvPr id="0" name=""/>
        <dsp:cNvSpPr/>
      </dsp:nvSpPr>
      <dsp:spPr>
        <a:xfrm>
          <a:off x="5380612" y="0"/>
          <a:ext cx="2986378" cy="8434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dirty="0" err="1"/>
            <a:t>Parameters</a:t>
          </a:r>
          <a:r>
            <a:rPr lang="fr-FR" sz="1400" kern="1200" dirty="0"/>
            <a:t> </a:t>
          </a:r>
          <a:r>
            <a:rPr lang="fr-FR" sz="1400" kern="1200" dirty="0" err="1"/>
            <a:t>development</a:t>
          </a:r>
          <a:endParaRPr lang="fr-FR" sz="1400" kern="1200" dirty="0"/>
        </a:p>
      </dsp:txBody>
      <dsp:txXfrm>
        <a:off x="5802352" y="0"/>
        <a:ext cx="2142899" cy="843479"/>
      </dsp:txXfrm>
    </dsp:sp>
    <dsp:sp modelId="{C1F5DB9D-5C89-41F6-A65B-B926663B9F2E}">
      <dsp:nvSpPr>
        <dsp:cNvPr id="0" name=""/>
        <dsp:cNvSpPr/>
      </dsp:nvSpPr>
      <dsp:spPr>
        <a:xfrm>
          <a:off x="8068352" y="0"/>
          <a:ext cx="2986378" cy="8434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dirty="0" err="1"/>
            <a:t>Health</a:t>
          </a:r>
          <a:r>
            <a:rPr lang="fr-FR" sz="1400" kern="1200" dirty="0"/>
            <a:t>, </a:t>
          </a:r>
          <a:r>
            <a:rPr lang="fr-FR" sz="1400" kern="1200" dirty="0" err="1"/>
            <a:t>Safety</a:t>
          </a:r>
          <a:r>
            <a:rPr lang="fr-FR" sz="1400" kern="1200" dirty="0"/>
            <a:t> and Environnement</a:t>
          </a:r>
        </a:p>
      </dsp:txBody>
      <dsp:txXfrm>
        <a:off x="8490092" y="0"/>
        <a:ext cx="2142899" cy="843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69DB3-ED34-4FEC-B0AC-DCA23D22DB53}">
      <dsp:nvSpPr>
        <dsp:cNvPr id="0" name=""/>
        <dsp:cNvSpPr/>
      </dsp:nvSpPr>
      <dsp:spPr>
        <a:xfrm>
          <a:off x="5130" y="0"/>
          <a:ext cx="2986378" cy="8434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dirty="0" err="1"/>
            <a:t>Machining</a:t>
          </a:r>
          <a:endParaRPr lang="fr-FR" sz="1400" kern="1200" dirty="0"/>
        </a:p>
      </dsp:txBody>
      <dsp:txXfrm>
        <a:off x="426870" y="0"/>
        <a:ext cx="2142899" cy="843479"/>
      </dsp:txXfrm>
    </dsp:sp>
    <dsp:sp modelId="{4BB20D4A-3AC5-48DB-B3FF-549014FD916B}">
      <dsp:nvSpPr>
        <dsp:cNvPr id="0" name=""/>
        <dsp:cNvSpPr/>
      </dsp:nvSpPr>
      <dsp:spPr>
        <a:xfrm>
          <a:off x="2692871" y="0"/>
          <a:ext cx="2986378" cy="8434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dirty="0" err="1"/>
            <a:t>Grinding</a:t>
          </a:r>
          <a:r>
            <a:rPr lang="fr-FR" sz="1400" kern="1200" dirty="0"/>
            <a:t>, laser </a:t>
          </a:r>
          <a:r>
            <a:rPr lang="fr-FR" sz="1400" kern="1200" dirty="0" err="1"/>
            <a:t>polishing</a:t>
          </a:r>
          <a:endParaRPr lang="fr-FR" sz="1400" kern="1200" dirty="0"/>
        </a:p>
      </dsp:txBody>
      <dsp:txXfrm>
        <a:off x="3114611" y="0"/>
        <a:ext cx="2142899" cy="843479"/>
      </dsp:txXfrm>
    </dsp:sp>
    <dsp:sp modelId="{A04FB082-43CC-4D25-9211-78B98445CDB2}">
      <dsp:nvSpPr>
        <dsp:cNvPr id="0" name=""/>
        <dsp:cNvSpPr/>
      </dsp:nvSpPr>
      <dsp:spPr>
        <a:xfrm>
          <a:off x="5380612" y="0"/>
          <a:ext cx="2986378" cy="8434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dirty="0"/>
            <a:t>Stress release</a:t>
          </a:r>
        </a:p>
      </dsp:txBody>
      <dsp:txXfrm>
        <a:off x="5802352" y="0"/>
        <a:ext cx="2142899" cy="843479"/>
      </dsp:txXfrm>
    </dsp:sp>
    <dsp:sp modelId="{6D996F1E-3058-4020-9672-A71AD7A9EA1D}">
      <dsp:nvSpPr>
        <dsp:cNvPr id="0" name=""/>
        <dsp:cNvSpPr/>
      </dsp:nvSpPr>
      <dsp:spPr>
        <a:xfrm>
          <a:off x="8068352" y="0"/>
          <a:ext cx="2986378" cy="8434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dirty="0"/>
            <a:t>HIP </a:t>
          </a:r>
          <a:r>
            <a:rPr lang="fr-FR" sz="1400" kern="1200" dirty="0" err="1"/>
            <a:t>treatments</a:t>
          </a:r>
          <a:endParaRPr lang="fr-FR" sz="1400" kern="1200" dirty="0"/>
        </a:p>
      </dsp:txBody>
      <dsp:txXfrm>
        <a:off x="8490092" y="0"/>
        <a:ext cx="2142899" cy="8434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69DB3-ED34-4FEC-B0AC-DCA23D22DB53}">
      <dsp:nvSpPr>
        <dsp:cNvPr id="0" name=""/>
        <dsp:cNvSpPr/>
      </dsp:nvSpPr>
      <dsp:spPr>
        <a:xfrm>
          <a:off x="1006" y="0"/>
          <a:ext cx="2713662" cy="8434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dirty="0"/>
            <a:t>Control </a:t>
          </a:r>
          <a:r>
            <a:rPr lang="fr-FR" sz="1400" kern="1200" dirty="0" err="1"/>
            <a:t>definition</a:t>
          </a:r>
          <a:endParaRPr lang="fr-FR" sz="1400" kern="1200" dirty="0"/>
        </a:p>
      </dsp:txBody>
      <dsp:txXfrm>
        <a:off x="422746" y="0"/>
        <a:ext cx="1870183" cy="843479"/>
      </dsp:txXfrm>
    </dsp:sp>
    <dsp:sp modelId="{F8855728-068C-47F8-9629-B77ED35F2FAE}">
      <dsp:nvSpPr>
        <dsp:cNvPr id="0" name=""/>
        <dsp:cNvSpPr/>
      </dsp:nvSpPr>
      <dsp:spPr>
        <a:xfrm>
          <a:off x="2443302" y="0"/>
          <a:ext cx="3553378" cy="8434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dirty="0" err="1"/>
            <a:t>Tomography</a:t>
          </a:r>
          <a:endParaRPr lang="fr-FR" sz="1400" kern="1200" dirty="0"/>
        </a:p>
      </dsp:txBody>
      <dsp:txXfrm>
        <a:off x="2865042" y="0"/>
        <a:ext cx="2709899" cy="843479"/>
      </dsp:txXfrm>
    </dsp:sp>
    <dsp:sp modelId="{6D996F1E-3058-4020-9672-A71AD7A9EA1D}">
      <dsp:nvSpPr>
        <dsp:cNvPr id="0" name=""/>
        <dsp:cNvSpPr/>
      </dsp:nvSpPr>
      <dsp:spPr>
        <a:xfrm>
          <a:off x="5725314" y="0"/>
          <a:ext cx="2891244" cy="8434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dirty="0" err="1"/>
            <a:t>Dimensional</a:t>
          </a:r>
          <a:r>
            <a:rPr lang="fr-FR" sz="1400" kern="1200" dirty="0"/>
            <a:t> control</a:t>
          </a:r>
        </a:p>
      </dsp:txBody>
      <dsp:txXfrm>
        <a:off x="6147054" y="0"/>
        <a:ext cx="2047765" cy="843479"/>
      </dsp:txXfrm>
    </dsp:sp>
    <dsp:sp modelId="{18C25443-A0F1-4CF6-8400-1D6DACB8FCBE}">
      <dsp:nvSpPr>
        <dsp:cNvPr id="0" name=""/>
        <dsp:cNvSpPr/>
      </dsp:nvSpPr>
      <dsp:spPr>
        <a:xfrm>
          <a:off x="8345192" y="0"/>
          <a:ext cx="2713662" cy="8434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dirty="0" err="1"/>
            <a:t>Porosities</a:t>
          </a:r>
          <a:r>
            <a:rPr lang="fr-FR" sz="1400" kern="1200" dirty="0"/>
            <a:t> and </a:t>
          </a:r>
          <a:r>
            <a:rPr lang="fr-FR" sz="1400" kern="1200" dirty="0" err="1"/>
            <a:t>internal</a:t>
          </a:r>
          <a:r>
            <a:rPr lang="fr-FR" sz="1400" kern="1200" dirty="0"/>
            <a:t> </a:t>
          </a:r>
          <a:r>
            <a:rPr lang="fr-FR" sz="1400" kern="1200" dirty="0" err="1"/>
            <a:t>defects</a:t>
          </a:r>
          <a:endParaRPr lang="fr-FR" sz="1400" kern="1200" dirty="0"/>
        </a:p>
      </dsp:txBody>
      <dsp:txXfrm>
        <a:off x="8766932" y="0"/>
        <a:ext cx="1870183" cy="8434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69DB3-ED34-4FEC-B0AC-DCA23D22DB53}">
      <dsp:nvSpPr>
        <dsp:cNvPr id="0" name=""/>
        <dsp:cNvSpPr/>
      </dsp:nvSpPr>
      <dsp:spPr>
        <a:xfrm>
          <a:off x="3240" y="0"/>
          <a:ext cx="3947636" cy="8434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dirty="0">
              <a:solidFill>
                <a:schemeClr val="bg1"/>
              </a:solidFill>
            </a:rPr>
            <a:t>Standards and best practices</a:t>
          </a:r>
          <a:endParaRPr lang="fr-FR" sz="1400" kern="1200" dirty="0"/>
        </a:p>
      </dsp:txBody>
      <dsp:txXfrm>
        <a:off x="424980" y="0"/>
        <a:ext cx="3104157" cy="843479"/>
      </dsp:txXfrm>
    </dsp:sp>
    <dsp:sp modelId="{F8855728-068C-47F8-9629-B77ED35F2FAE}">
      <dsp:nvSpPr>
        <dsp:cNvPr id="0" name=""/>
        <dsp:cNvSpPr/>
      </dsp:nvSpPr>
      <dsp:spPr>
        <a:xfrm>
          <a:off x="3556112" y="0"/>
          <a:ext cx="3947636" cy="8434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dirty="0">
              <a:solidFill>
                <a:schemeClr val="bg1"/>
              </a:solidFill>
            </a:rPr>
            <a:t>Audits, </a:t>
          </a:r>
          <a:r>
            <a:rPr lang="fr-FR" sz="1400" kern="1200" dirty="0" err="1">
              <a:solidFill>
                <a:schemeClr val="bg1"/>
              </a:solidFill>
            </a:rPr>
            <a:t>aerological</a:t>
          </a:r>
          <a:r>
            <a:rPr lang="fr-FR" sz="1400" kern="1200" dirty="0">
              <a:solidFill>
                <a:schemeClr val="bg1"/>
              </a:solidFill>
            </a:rPr>
            <a:t> </a:t>
          </a:r>
          <a:r>
            <a:rPr lang="fr-FR" sz="1400" kern="1200" dirty="0" err="1">
              <a:solidFill>
                <a:schemeClr val="bg1"/>
              </a:solidFill>
            </a:rPr>
            <a:t>measurements</a:t>
          </a:r>
          <a:endParaRPr lang="fr-FR" sz="1400" kern="1200" dirty="0"/>
        </a:p>
      </dsp:txBody>
      <dsp:txXfrm>
        <a:off x="3977852" y="0"/>
        <a:ext cx="3104157" cy="843479"/>
      </dsp:txXfrm>
    </dsp:sp>
    <dsp:sp modelId="{C1F5DB9D-5C89-41F6-A65B-B926663B9F2E}">
      <dsp:nvSpPr>
        <dsp:cNvPr id="0" name=""/>
        <dsp:cNvSpPr/>
      </dsp:nvSpPr>
      <dsp:spPr>
        <a:xfrm>
          <a:off x="7108985" y="0"/>
          <a:ext cx="3947636" cy="8434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dirty="0"/>
            <a:t>Personnel training</a:t>
          </a:r>
        </a:p>
      </dsp:txBody>
      <dsp:txXfrm>
        <a:off x="7530725" y="0"/>
        <a:ext cx="3104157" cy="8434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4D518-6EDE-47C4-B38B-54F845E92C41}">
      <dsp:nvSpPr>
        <dsp:cNvPr id="0" name=""/>
        <dsp:cNvSpPr/>
      </dsp:nvSpPr>
      <dsp:spPr>
        <a:xfrm>
          <a:off x="-3569829" y="-548655"/>
          <a:ext cx="4255776" cy="4255776"/>
        </a:xfrm>
        <a:prstGeom prst="blockArc">
          <a:avLst>
            <a:gd name="adj1" fmla="val 18900000"/>
            <a:gd name="adj2" fmla="val 2700000"/>
            <a:gd name="adj3" fmla="val 50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02129-20F0-4207-AB95-F0CE254CD2C5}">
      <dsp:nvSpPr>
        <dsp:cNvPr id="0" name=""/>
        <dsp:cNvSpPr/>
      </dsp:nvSpPr>
      <dsp:spPr>
        <a:xfrm>
          <a:off x="441097" y="315846"/>
          <a:ext cx="5677966" cy="631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40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1" kern="1200" noProof="0" dirty="0">
              <a:solidFill>
                <a:schemeClr val="bg1"/>
              </a:solidFill>
              <a:latin typeface="+mj-lt"/>
            </a:rPr>
            <a:t>We support the implementation of additive manufacturing technologies</a:t>
          </a:r>
          <a:endParaRPr lang="en-GB" sz="1400" kern="1200" noProof="0" dirty="0">
            <a:solidFill>
              <a:schemeClr val="bg1"/>
            </a:solidFill>
          </a:endParaRPr>
        </a:p>
      </dsp:txBody>
      <dsp:txXfrm>
        <a:off x="441097" y="315846"/>
        <a:ext cx="5677966" cy="631693"/>
      </dsp:txXfrm>
    </dsp:sp>
    <dsp:sp modelId="{377391B9-CB24-418E-94AC-1D382E3FC73A}">
      <dsp:nvSpPr>
        <dsp:cNvPr id="0" name=""/>
        <dsp:cNvSpPr/>
      </dsp:nvSpPr>
      <dsp:spPr>
        <a:xfrm>
          <a:off x="46289" y="236884"/>
          <a:ext cx="789616" cy="789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BFEE7-D065-419D-BA85-360A12A04D85}">
      <dsp:nvSpPr>
        <dsp:cNvPr id="0" name=""/>
        <dsp:cNvSpPr/>
      </dsp:nvSpPr>
      <dsp:spPr>
        <a:xfrm>
          <a:off x="670717" y="1263386"/>
          <a:ext cx="5448345" cy="631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40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1" kern="1200" noProof="0" dirty="0">
              <a:solidFill>
                <a:schemeClr val="bg1"/>
              </a:solidFill>
              <a:latin typeface="+mj-lt"/>
            </a:rPr>
            <a:t>We realize or manufacture for you, in our facilities or with our network of partners</a:t>
          </a:r>
        </a:p>
      </dsp:txBody>
      <dsp:txXfrm>
        <a:off x="670717" y="1263386"/>
        <a:ext cx="5448345" cy="631693"/>
      </dsp:txXfrm>
    </dsp:sp>
    <dsp:sp modelId="{DB620883-5E13-47BD-9C04-E898A36EC0BA}">
      <dsp:nvSpPr>
        <dsp:cNvPr id="0" name=""/>
        <dsp:cNvSpPr/>
      </dsp:nvSpPr>
      <dsp:spPr>
        <a:xfrm>
          <a:off x="275909" y="1184424"/>
          <a:ext cx="789616" cy="789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BD2C0-80FE-4D93-8004-3D698E5C5CDD}">
      <dsp:nvSpPr>
        <dsp:cNvPr id="0" name=""/>
        <dsp:cNvSpPr/>
      </dsp:nvSpPr>
      <dsp:spPr>
        <a:xfrm>
          <a:off x="441097" y="2210925"/>
          <a:ext cx="5677966" cy="631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40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1" kern="1200" noProof="0" dirty="0">
              <a:solidFill>
                <a:schemeClr val="bg1"/>
              </a:solidFill>
              <a:latin typeface="+mj-lt"/>
            </a:rPr>
            <a:t>We train your personnel and give you the keys to success</a:t>
          </a:r>
          <a:endParaRPr lang="en-GB" sz="1400" kern="1200" noProof="0" dirty="0">
            <a:solidFill>
              <a:schemeClr val="bg1"/>
            </a:solidFill>
          </a:endParaRPr>
        </a:p>
      </dsp:txBody>
      <dsp:txXfrm>
        <a:off x="441097" y="2210925"/>
        <a:ext cx="5677966" cy="631693"/>
      </dsp:txXfrm>
    </dsp:sp>
    <dsp:sp modelId="{3F329A4F-AADD-4201-BB7F-DC145431404B}">
      <dsp:nvSpPr>
        <dsp:cNvPr id="0" name=""/>
        <dsp:cNvSpPr/>
      </dsp:nvSpPr>
      <dsp:spPr>
        <a:xfrm>
          <a:off x="46289" y="2131963"/>
          <a:ext cx="789616" cy="789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79185F9-E21F-46D9-9A3A-2347B28DF9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D0BAD0A-5D0D-4FC1-99EA-C6B2CB0FDD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63553-AE76-4480-B310-B5E687EA5197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EA389F-1E5A-4766-9F14-D99126294D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FAE4E7-F589-43A9-8056-DF37421331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105B7-00B9-4BC2-BE7C-9CD435AA6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517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F5149-BF1E-44CC-B8FC-E5A72948338F}" type="datetimeFigureOut">
              <a:rPr lang="id-ID" smtClean="0"/>
              <a:t>18/12/2018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EB1A8-DAE9-4DB1-B6E0-36B7DA5B9376}" type="slidenum">
              <a:rPr lang="id-ID" smtClean="0"/>
              <a:t>‹N°›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245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EB1A8-DAE9-4DB1-B6E0-36B7DA5B9376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6448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EB1A8-DAE9-4DB1-B6E0-36B7DA5B9376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9989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EB1A8-DAE9-4DB1-B6E0-36B7DA5B9376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7469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EB1A8-DAE9-4DB1-B6E0-36B7DA5B9376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63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EB1A8-DAE9-4DB1-B6E0-36B7DA5B9376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251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EB1A8-DAE9-4DB1-B6E0-36B7DA5B9376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3325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EB1A8-DAE9-4DB1-B6E0-36B7DA5B9376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8547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EB1A8-DAE9-4DB1-B6E0-36B7DA5B9376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5250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EB1A8-DAE9-4DB1-B6E0-36B7DA5B9376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8111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EB1A8-DAE9-4DB1-B6E0-36B7DA5B9376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7268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EB1A8-DAE9-4DB1-B6E0-36B7DA5B9376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853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EB1A8-DAE9-4DB1-B6E0-36B7DA5B9376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6690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EB1A8-DAE9-4DB1-B6E0-36B7DA5B9376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5690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EB1A8-DAE9-4DB1-B6E0-36B7DA5B9376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2473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EB1A8-DAE9-4DB1-B6E0-36B7DA5B9376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0621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EB1A8-DAE9-4DB1-B6E0-36B7DA5B9376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4425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EB1A8-DAE9-4DB1-B6E0-36B7DA5B9376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507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</p:cNvPr>
          <p:cNvSpPr/>
          <p:nvPr userDrawn="1"/>
        </p:nvSpPr>
        <p:spPr>
          <a:xfrm>
            <a:off x="11725162" y="5784112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11895875" y="5921487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01740" y="6345959"/>
            <a:ext cx="753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fld id="{18F5D16C-FA6B-444E-9CE9-B6248B37A3D0}" type="slidenum">
              <a:rPr lang="id-ID" smtClean="0"/>
              <a:pPr/>
              <a:t>‹N°›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5854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" action="ppaction://hlinkshowjump?jump=nextslide"/>
          </p:cNvPr>
          <p:cNvSpPr/>
          <p:nvPr userDrawn="1"/>
        </p:nvSpPr>
        <p:spPr>
          <a:xfrm>
            <a:off x="11725162" y="5783938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8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11895875" y="5921313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9">
            <a:hlinkClick r:id="" action="ppaction://hlinkshowjump?jump=previousslide"/>
          </p:cNvPr>
          <p:cNvSpPr/>
          <p:nvPr userDrawn="1"/>
        </p:nvSpPr>
        <p:spPr>
          <a:xfrm flipH="1">
            <a:off x="0" y="5783938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 flipH="1">
            <a:off x="170713" y="5921313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01740" y="6345959"/>
            <a:ext cx="753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fld id="{18F5D16C-FA6B-444E-9CE9-B6248B37A3D0}" type="slidenum">
              <a:rPr lang="id-ID" smtClean="0"/>
              <a:pPr/>
              <a:t>‹N°›</a:t>
            </a:fld>
            <a:endParaRPr lang="id-ID" dirty="0"/>
          </a:p>
        </p:txBody>
      </p:sp>
      <p:sp>
        <p:nvSpPr>
          <p:cNvPr id="1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99888" y="1555668"/>
            <a:ext cx="6615774" cy="403151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708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ndscap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" action="ppaction://hlinkshowjump?jump=nextslide"/>
          </p:cNvPr>
          <p:cNvSpPr/>
          <p:nvPr userDrawn="1"/>
        </p:nvSpPr>
        <p:spPr>
          <a:xfrm>
            <a:off x="11725162" y="5783938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8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11895875" y="5921313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9">
            <a:hlinkClick r:id="" action="ppaction://hlinkshowjump?jump=previousslide"/>
          </p:cNvPr>
          <p:cNvSpPr/>
          <p:nvPr userDrawn="1"/>
        </p:nvSpPr>
        <p:spPr>
          <a:xfrm flipH="1">
            <a:off x="0" y="5783938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 flipH="1">
            <a:off x="170713" y="5921313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01740" y="6345959"/>
            <a:ext cx="753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fld id="{18F5D16C-FA6B-444E-9CE9-B6248B37A3D0}" type="slidenum">
              <a:rPr lang="id-ID" smtClean="0"/>
              <a:pPr/>
              <a:t>‹N°›</a:t>
            </a:fld>
            <a:endParaRPr lang="id-ID" dirty="0"/>
          </a:p>
        </p:txBody>
      </p:sp>
      <p:sp>
        <p:nvSpPr>
          <p:cNvPr id="1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99888" y="1555668"/>
            <a:ext cx="5424465" cy="403151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7938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ndscap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" action="ppaction://hlinkshowjump?jump=nextslide"/>
          </p:cNvPr>
          <p:cNvSpPr/>
          <p:nvPr userDrawn="1"/>
        </p:nvSpPr>
        <p:spPr>
          <a:xfrm>
            <a:off x="11725162" y="5783938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8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11895875" y="5921313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9">
            <a:hlinkClick r:id="" action="ppaction://hlinkshowjump?jump=previousslide"/>
          </p:cNvPr>
          <p:cNvSpPr/>
          <p:nvPr userDrawn="1"/>
        </p:nvSpPr>
        <p:spPr>
          <a:xfrm flipH="1">
            <a:off x="0" y="5783938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 flipH="1">
            <a:off x="170713" y="5921313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01740" y="6345959"/>
            <a:ext cx="753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fld id="{18F5D16C-FA6B-444E-9CE9-B6248B37A3D0}" type="slidenum">
              <a:rPr lang="id-ID" smtClean="0"/>
              <a:pPr/>
              <a:t>‹N°›</a:t>
            </a:fld>
            <a:endParaRPr lang="id-ID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73448" y="2208810"/>
            <a:ext cx="1555997" cy="2802577"/>
          </a:xfrm>
        </p:spPr>
      </p:sp>
    </p:spTree>
    <p:extLst>
      <p:ext uri="{BB962C8B-B14F-4D97-AF65-F5344CB8AC3E}">
        <p14:creationId xmlns:p14="http://schemas.microsoft.com/office/powerpoint/2010/main" val="4125855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" action="ppaction://hlinkshowjump?jump=nextslide"/>
          </p:cNvPr>
          <p:cNvSpPr/>
          <p:nvPr userDrawn="1"/>
        </p:nvSpPr>
        <p:spPr>
          <a:xfrm>
            <a:off x="11725162" y="5783938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8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11895875" y="5921313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9">
            <a:hlinkClick r:id="" action="ppaction://hlinkshowjump?jump=previousslide"/>
          </p:cNvPr>
          <p:cNvSpPr/>
          <p:nvPr userDrawn="1"/>
        </p:nvSpPr>
        <p:spPr>
          <a:xfrm flipH="1">
            <a:off x="0" y="5783938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 flipH="1">
            <a:off x="170713" y="5921313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54240" y="6345959"/>
            <a:ext cx="753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fld id="{18F5D16C-FA6B-444E-9CE9-B6248B37A3D0}" type="slidenum">
              <a:rPr lang="id-ID" smtClean="0"/>
              <a:pPr/>
              <a:t>‹N°›</a:t>
            </a:fld>
            <a:endParaRPr lang="id-ID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79826" y="1538895"/>
            <a:ext cx="5351114" cy="3960000"/>
          </a:xfrm>
        </p:spPr>
      </p:sp>
    </p:spTree>
    <p:extLst>
      <p:ext uri="{BB962C8B-B14F-4D97-AF65-F5344CB8AC3E}">
        <p14:creationId xmlns:p14="http://schemas.microsoft.com/office/powerpoint/2010/main" val="2768002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" action="ppaction://hlinkshowjump?jump=nextslide"/>
          </p:cNvPr>
          <p:cNvSpPr/>
          <p:nvPr userDrawn="1"/>
        </p:nvSpPr>
        <p:spPr>
          <a:xfrm>
            <a:off x="11725162" y="5783938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8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11895875" y="5921313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9">
            <a:hlinkClick r:id="" action="ppaction://hlinkshowjump?jump=previousslide"/>
          </p:cNvPr>
          <p:cNvSpPr/>
          <p:nvPr userDrawn="1"/>
        </p:nvSpPr>
        <p:spPr>
          <a:xfrm flipH="1">
            <a:off x="0" y="5783938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 flipH="1">
            <a:off x="170713" y="5921313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01740" y="6345959"/>
            <a:ext cx="753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fld id="{18F5D16C-FA6B-444E-9CE9-B6248B37A3D0}" type="slidenum">
              <a:rPr lang="id-ID" smtClean="0"/>
              <a:pPr/>
              <a:t>‹N°›</a:t>
            </a:fld>
            <a:endParaRPr lang="id-ID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395747"/>
            <a:ext cx="3096000" cy="2016211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395747"/>
            <a:ext cx="3096000" cy="2016211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395747"/>
            <a:ext cx="3096000" cy="2016211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627661"/>
            <a:ext cx="3096000" cy="2016211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627661"/>
            <a:ext cx="3096000" cy="2016211"/>
          </a:xfr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627661"/>
            <a:ext cx="3096000" cy="2016211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9868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01740" y="6345959"/>
            <a:ext cx="753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fld id="{18F5D16C-FA6B-444E-9CE9-B6248B37A3D0}" type="slidenum">
              <a:rPr lang="id-ID" smtClean="0"/>
              <a:pPr/>
              <a:t>‹N°›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79018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726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7816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hlinkshowjump?jump=nextslide"/>
          </p:cNvPr>
          <p:cNvSpPr/>
          <p:nvPr userDrawn="1"/>
        </p:nvSpPr>
        <p:spPr>
          <a:xfrm>
            <a:off x="11725162" y="5783938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Freeform 5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11895875" y="5921313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>
            <a:hlinkClick r:id="" action="ppaction://hlinkshowjump?jump=previousslide"/>
          </p:cNvPr>
          <p:cNvSpPr/>
          <p:nvPr userDrawn="1"/>
        </p:nvSpPr>
        <p:spPr>
          <a:xfrm flipH="1">
            <a:off x="0" y="5783938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reeform 5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 flipH="1">
            <a:off x="170713" y="5921313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01740" y="6345959"/>
            <a:ext cx="753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fld id="{18F5D16C-FA6B-444E-9CE9-B6248B37A3D0}" type="slidenum">
              <a:rPr lang="id-ID" smtClean="0"/>
              <a:pPr/>
              <a:t>‹N°›</a:t>
            </a:fld>
            <a:endParaRPr lang="id-ID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01749" y="1276014"/>
            <a:ext cx="10789703" cy="2817517"/>
          </a:xfrm>
        </p:spPr>
      </p:sp>
    </p:spTree>
    <p:extLst>
      <p:ext uri="{BB962C8B-B14F-4D97-AF65-F5344CB8AC3E}">
        <p14:creationId xmlns:p14="http://schemas.microsoft.com/office/powerpoint/2010/main" val="161294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hlinkshowjump?jump=nextslide"/>
          </p:cNvPr>
          <p:cNvSpPr/>
          <p:nvPr userDrawn="1"/>
        </p:nvSpPr>
        <p:spPr>
          <a:xfrm>
            <a:off x="11725162" y="5783938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Freeform 5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11895875" y="5921313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>
            <a:hlinkClick r:id="" action="ppaction://hlinkshowjump?jump=previousslide"/>
          </p:cNvPr>
          <p:cNvSpPr/>
          <p:nvPr userDrawn="1"/>
        </p:nvSpPr>
        <p:spPr>
          <a:xfrm flipH="1">
            <a:off x="0" y="5783938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reeform 5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 flipH="1">
            <a:off x="170713" y="5921313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01740" y="6345959"/>
            <a:ext cx="753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fld id="{18F5D16C-FA6B-444E-9CE9-B6248B37A3D0}" type="slidenum">
              <a:rPr lang="id-ID" smtClean="0"/>
              <a:pPr/>
              <a:t>‹N°›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8379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hlinkshowjump?jump=nextslide"/>
          </p:cNvPr>
          <p:cNvSpPr/>
          <p:nvPr userDrawn="1"/>
        </p:nvSpPr>
        <p:spPr>
          <a:xfrm>
            <a:off x="11725162" y="5783938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Freeform 5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11895875" y="5921313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>
            <a:hlinkClick r:id="" action="ppaction://hlinkshowjump?jump=previousslide"/>
          </p:cNvPr>
          <p:cNvSpPr/>
          <p:nvPr userDrawn="1"/>
        </p:nvSpPr>
        <p:spPr>
          <a:xfrm flipH="1">
            <a:off x="0" y="5783938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reeform 5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 flipH="1">
            <a:off x="170713" y="5921313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01740" y="6345959"/>
            <a:ext cx="753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fld id="{18F5D16C-FA6B-444E-9CE9-B6248B37A3D0}" type="slidenum">
              <a:rPr lang="id-ID" smtClean="0"/>
              <a:pPr/>
              <a:t>‹N°›</a:t>
            </a:fld>
            <a:endParaRPr lang="id-ID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886075" y="1858758"/>
            <a:ext cx="2600325" cy="1541463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719593" y="1858758"/>
            <a:ext cx="2600325" cy="154146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058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icture Plac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564" y="1702010"/>
            <a:ext cx="2437200" cy="24120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2442851" y="1702010"/>
            <a:ext cx="2437200" cy="24120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4873226" y="1702010"/>
            <a:ext cx="2437200" cy="24120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7311176" y="1702010"/>
            <a:ext cx="2437200" cy="2412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9756706" y="1702010"/>
            <a:ext cx="2437200" cy="2412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Rectangle 7">
            <a:hlinkClick r:id="" action="ppaction://hlinkshowjump?jump=nextslide"/>
          </p:cNvPr>
          <p:cNvSpPr/>
          <p:nvPr userDrawn="1"/>
        </p:nvSpPr>
        <p:spPr>
          <a:xfrm>
            <a:off x="11725162" y="5783938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8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11895875" y="5921313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9">
            <a:hlinkClick r:id="" action="ppaction://hlinkshowjump?jump=previousslide"/>
          </p:cNvPr>
          <p:cNvSpPr/>
          <p:nvPr userDrawn="1"/>
        </p:nvSpPr>
        <p:spPr>
          <a:xfrm flipH="1">
            <a:off x="0" y="5783938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 flipH="1">
            <a:off x="170713" y="5921313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01740" y="6345959"/>
            <a:ext cx="753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fld id="{18F5D16C-FA6B-444E-9CE9-B6248B37A3D0}" type="slidenum">
              <a:rPr lang="id-ID" smtClean="0"/>
              <a:pPr/>
              <a:t>‹N°›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6064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" action="ppaction://hlinkshowjump?jump=nextslide"/>
          </p:cNvPr>
          <p:cNvSpPr/>
          <p:nvPr userDrawn="1"/>
        </p:nvSpPr>
        <p:spPr>
          <a:xfrm>
            <a:off x="11725162" y="5783938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8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11895875" y="5921313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9">
            <a:hlinkClick r:id="" action="ppaction://hlinkshowjump?jump=previousslide"/>
          </p:cNvPr>
          <p:cNvSpPr/>
          <p:nvPr userDrawn="1"/>
        </p:nvSpPr>
        <p:spPr>
          <a:xfrm flipH="1">
            <a:off x="0" y="5783938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 flipH="1">
            <a:off x="170713" y="5921313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01740" y="6345959"/>
            <a:ext cx="753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fld id="{18F5D16C-FA6B-444E-9CE9-B6248B37A3D0}" type="slidenum">
              <a:rPr lang="id-ID" smtClean="0"/>
              <a:pPr/>
              <a:t>‹N°›</a:t>
            </a:fld>
            <a:endParaRPr lang="id-ID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1058608" y="1610215"/>
            <a:ext cx="2880000" cy="2160000"/>
          </a:xfrm>
        </p:spPr>
      </p:sp>
      <p:sp>
        <p:nvSpPr>
          <p:cNvPr id="19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652255" y="1633197"/>
            <a:ext cx="2880000" cy="2160000"/>
          </a:xfrm>
        </p:spPr>
      </p:sp>
      <p:sp>
        <p:nvSpPr>
          <p:cNvPr id="20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8283830" y="1633197"/>
            <a:ext cx="2880000" cy="2160000"/>
          </a:xfrm>
        </p:spPr>
      </p:sp>
    </p:spTree>
    <p:extLst>
      <p:ext uri="{BB962C8B-B14F-4D97-AF65-F5344CB8AC3E}">
        <p14:creationId xmlns:p14="http://schemas.microsoft.com/office/powerpoint/2010/main" val="69602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" action="ppaction://hlinkshowjump?jump=nextslide"/>
          </p:cNvPr>
          <p:cNvSpPr/>
          <p:nvPr userDrawn="1"/>
        </p:nvSpPr>
        <p:spPr>
          <a:xfrm>
            <a:off x="11725162" y="5783938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8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11895875" y="5921313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9">
            <a:hlinkClick r:id="" action="ppaction://hlinkshowjump?jump=previousslide"/>
          </p:cNvPr>
          <p:cNvSpPr/>
          <p:nvPr userDrawn="1"/>
        </p:nvSpPr>
        <p:spPr>
          <a:xfrm flipH="1">
            <a:off x="0" y="5783938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 flipH="1">
            <a:off x="170713" y="5921313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01740" y="6345959"/>
            <a:ext cx="753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fld id="{18F5D16C-FA6B-444E-9CE9-B6248B37A3D0}" type="slidenum">
              <a:rPr lang="id-ID" smtClean="0"/>
              <a:pPr/>
              <a:t>‹N°›</a:t>
            </a:fld>
            <a:endParaRPr lang="id-ID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05022" y="2134849"/>
            <a:ext cx="2800183" cy="1772133"/>
          </a:xfrm>
        </p:spPr>
      </p:sp>
    </p:spTree>
    <p:extLst>
      <p:ext uri="{BB962C8B-B14F-4D97-AF65-F5344CB8AC3E}">
        <p14:creationId xmlns:p14="http://schemas.microsoft.com/office/powerpoint/2010/main" val="239116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" action="ppaction://hlinkshowjump?jump=nextslide"/>
          </p:cNvPr>
          <p:cNvSpPr/>
          <p:nvPr userDrawn="1"/>
        </p:nvSpPr>
        <p:spPr>
          <a:xfrm>
            <a:off x="11725162" y="5783938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8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11895875" y="5921313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9">
            <a:hlinkClick r:id="" action="ppaction://hlinkshowjump?jump=previousslide"/>
          </p:cNvPr>
          <p:cNvSpPr/>
          <p:nvPr userDrawn="1"/>
        </p:nvSpPr>
        <p:spPr>
          <a:xfrm flipH="1">
            <a:off x="0" y="5783938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 flipH="1">
            <a:off x="170713" y="5921313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01740" y="6345959"/>
            <a:ext cx="753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fld id="{18F5D16C-FA6B-444E-9CE9-B6248B37A3D0}" type="slidenum">
              <a:rPr lang="id-ID" smtClean="0"/>
              <a:pPr/>
              <a:t>‹N°›</a:t>
            </a:fld>
            <a:endParaRPr lang="id-ID" dirty="0"/>
          </a:p>
        </p:txBody>
      </p:sp>
      <p:sp>
        <p:nvSpPr>
          <p:cNvPr id="17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511402" y="1626260"/>
            <a:ext cx="2052000" cy="1800000"/>
          </a:xfrm>
        </p:spPr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14492" y="1626260"/>
            <a:ext cx="2052000" cy="1800000"/>
          </a:xfrm>
        </p:spPr>
      </p:sp>
    </p:spTree>
    <p:extLst>
      <p:ext uri="{BB962C8B-B14F-4D97-AF65-F5344CB8AC3E}">
        <p14:creationId xmlns:p14="http://schemas.microsoft.com/office/powerpoint/2010/main" val="100862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" action="ppaction://hlinkshowjump?jump=nextslide"/>
          </p:cNvPr>
          <p:cNvSpPr/>
          <p:nvPr userDrawn="1"/>
        </p:nvSpPr>
        <p:spPr>
          <a:xfrm>
            <a:off x="11725162" y="5783938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8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11895875" y="5921313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9">
            <a:hlinkClick r:id="" action="ppaction://hlinkshowjump?jump=previousslide"/>
          </p:cNvPr>
          <p:cNvSpPr/>
          <p:nvPr userDrawn="1"/>
        </p:nvSpPr>
        <p:spPr>
          <a:xfrm flipH="1">
            <a:off x="0" y="5783938"/>
            <a:ext cx="466838" cy="46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 flipH="1">
            <a:off x="170713" y="5921313"/>
            <a:ext cx="125413" cy="192088"/>
          </a:xfrm>
          <a:custGeom>
            <a:avLst/>
            <a:gdLst>
              <a:gd name="T0" fmla="*/ 0 w 79"/>
              <a:gd name="T1" fmla="*/ 114 h 121"/>
              <a:gd name="T2" fmla="*/ 64 w 79"/>
              <a:gd name="T3" fmla="*/ 61 h 121"/>
              <a:gd name="T4" fmla="*/ 0 w 79"/>
              <a:gd name="T5" fmla="*/ 8 h 121"/>
              <a:gd name="T6" fmla="*/ 7 w 79"/>
              <a:gd name="T7" fmla="*/ 0 h 121"/>
              <a:gd name="T8" fmla="*/ 79 w 79"/>
              <a:gd name="T9" fmla="*/ 61 h 121"/>
              <a:gd name="T10" fmla="*/ 7 w 79"/>
              <a:gd name="T11" fmla="*/ 121 h 121"/>
              <a:gd name="T12" fmla="*/ 0 w 79"/>
              <a:gd name="T13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121">
                <a:moveTo>
                  <a:pt x="0" y="114"/>
                </a:moveTo>
                <a:lnTo>
                  <a:pt x="64" y="61"/>
                </a:lnTo>
                <a:lnTo>
                  <a:pt x="0" y="8"/>
                </a:lnTo>
                <a:lnTo>
                  <a:pt x="7" y="0"/>
                </a:lnTo>
                <a:lnTo>
                  <a:pt x="79" y="61"/>
                </a:lnTo>
                <a:lnTo>
                  <a:pt x="7" y="121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01740" y="6345959"/>
            <a:ext cx="753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fld id="{18F5D16C-FA6B-444E-9CE9-B6248B37A3D0}" type="slidenum">
              <a:rPr lang="id-ID" smtClean="0"/>
              <a:pPr/>
              <a:t>‹N°›</a:t>
            </a:fld>
            <a:endParaRPr lang="id-ID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6228" y="1552354"/>
            <a:ext cx="2736000" cy="3357792"/>
          </a:xfrm>
        </p:spPr>
      </p:sp>
    </p:spTree>
    <p:extLst>
      <p:ext uri="{BB962C8B-B14F-4D97-AF65-F5344CB8AC3E}">
        <p14:creationId xmlns:p14="http://schemas.microsoft.com/office/powerpoint/2010/main" val="221977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pattFill prst="pct80">
            <a:fgClr>
              <a:schemeClr val="tx1"/>
            </a:fgClr>
            <a:bgClr>
              <a:schemeClr val="tx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71475" y="6053472"/>
            <a:ext cx="1197408" cy="797654"/>
            <a:chOff x="2730900" y="1280588"/>
            <a:chExt cx="1197408" cy="797654"/>
          </a:xfrm>
        </p:grpSpPr>
        <p:sp>
          <p:nvSpPr>
            <p:cNvPr id="9" name="TextBox 8"/>
            <p:cNvSpPr txBox="1"/>
            <p:nvPr/>
          </p:nvSpPr>
          <p:spPr>
            <a:xfrm>
              <a:off x="2850000" y="1280588"/>
              <a:ext cx="1078308" cy="797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5500"/>
                </a:lnSpc>
              </a:pPr>
              <a:r>
                <a:rPr lang="id-ID" sz="1600" b="1" dirty="0">
                  <a:solidFill>
                    <a:schemeClr val="bg1"/>
                  </a:solidFill>
                  <a:latin typeface="+mj-lt"/>
                </a:rPr>
                <a:t>CREATIC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30900" y="1695514"/>
              <a:ext cx="162000" cy="16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5280008" y="6382921"/>
            <a:ext cx="1631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>
                <a:solidFill>
                  <a:schemeClr val="bg1"/>
                </a:solidFill>
              </a:rPr>
              <a:t>www.</a:t>
            </a:r>
            <a:r>
              <a:rPr lang="id-ID" sz="1600" baseline="0" dirty="0">
                <a:solidFill>
                  <a:schemeClr val="bg1"/>
                </a:solidFill>
              </a:rPr>
              <a:t>c</a:t>
            </a:r>
            <a:r>
              <a:rPr lang="id-ID" sz="1600" dirty="0">
                <a:solidFill>
                  <a:schemeClr val="bg1"/>
                </a:solidFill>
              </a:rPr>
              <a:t>reatic.com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01740" y="6345959"/>
            <a:ext cx="753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fld id="{18F5D16C-FA6B-444E-9CE9-B6248B37A3D0}" type="slidenum">
              <a:rPr lang="id-ID" smtClean="0"/>
              <a:pPr/>
              <a:t>‹N°›</a:t>
            </a:fld>
            <a:endParaRPr lang="id-ID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371836" y="629768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baseline="0" dirty="0">
                <a:solidFill>
                  <a:schemeClr val="bg1"/>
                </a:solidFill>
              </a:rPr>
              <a:t>50</a:t>
            </a:r>
            <a:endParaRPr lang="id-ID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35264" y="6359244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0" baseline="0" dirty="0">
                <a:solidFill>
                  <a:schemeClr val="accent1"/>
                </a:solidFill>
              </a:rPr>
              <a:t>of</a:t>
            </a:r>
            <a:endParaRPr lang="id-ID" sz="16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6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6" r:id="rId4"/>
    <p:sldLayoutId id="2147483652" r:id="rId5"/>
    <p:sldLayoutId id="2147483657" r:id="rId6"/>
    <p:sldLayoutId id="2147483664" r:id="rId7"/>
    <p:sldLayoutId id="2147483658" r:id="rId8"/>
    <p:sldLayoutId id="2147483653" r:id="rId9"/>
    <p:sldLayoutId id="2147483656" r:id="rId10"/>
    <p:sldLayoutId id="2147483665" r:id="rId11"/>
    <p:sldLayoutId id="2147483659" r:id="rId12"/>
    <p:sldLayoutId id="2147483660" r:id="rId13"/>
    <p:sldLayoutId id="2147483655" r:id="rId14"/>
    <p:sldLayoutId id="214748365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09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2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8.jp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5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66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6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8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A3D400C-6767-48D5-B98D-57AFD50E3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864" y="-1604915"/>
            <a:ext cx="969684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5458" y="2715373"/>
            <a:ext cx="5917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2700" algn="just"/>
            <a:r>
              <a:rPr lang="en-GB" sz="2400" dirty="0">
                <a:solidFill>
                  <a:schemeClr val="tx2"/>
                </a:solidFill>
                <a:latin typeface="Montserrat Alternates ExLight" panose="00000300000000000000" pitchFamily="2" charset="0"/>
              </a:rPr>
              <a:t>Independent provider of disruptive </a:t>
            </a:r>
          </a:p>
          <a:p>
            <a:pPr marL="12700" marR="12700" algn="just"/>
            <a:r>
              <a:rPr lang="en-GB" sz="2400" dirty="0">
                <a:solidFill>
                  <a:schemeClr val="tx2"/>
                </a:solidFill>
                <a:latin typeface="Montserrat Alternates ExLight" panose="00000300000000000000" pitchFamily="2" charset="0"/>
              </a:rPr>
              <a:t>and advance digital manufacturing </a:t>
            </a:r>
          </a:p>
          <a:p>
            <a:pPr marL="12700" marR="12700" algn="just"/>
            <a:r>
              <a:rPr lang="en-GB" sz="2400" dirty="0">
                <a:solidFill>
                  <a:schemeClr val="tx2"/>
                </a:solidFill>
                <a:latin typeface="Montserrat Alternates ExLight" panose="00000300000000000000" pitchFamily="2" charset="0"/>
              </a:rPr>
              <a:t>services and devices </a:t>
            </a:r>
            <a:r>
              <a:rPr lang="en-GB" sz="2400" dirty="0">
                <a:solidFill>
                  <a:schemeClr val="accent1"/>
                </a:solidFill>
                <a:latin typeface="Montserrat Alternates ExLight" panose="00000300000000000000" pitchFamily="2" charset="0"/>
              </a:rPr>
              <a:t>since 1987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172862"/>
            <a:ext cx="592217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A5B30952-202B-44E0-9702-675C0F4C360B}"/>
              </a:ext>
            </a:extLst>
          </p:cNvPr>
          <p:cNvGrpSpPr/>
          <p:nvPr/>
        </p:nvGrpSpPr>
        <p:grpSpPr>
          <a:xfrm>
            <a:off x="0" y="5715000"/>
            <a:ext cx="12192000" cy="1143000"/>
            <a:chOff x="0" y="5715000"/>
            <a:chExt cx="12192000" cy="11430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8B5ECCFC-EB83-4580-836F-16DB59FA7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0"/>
              <a:ext cx="12192000" cy="1143000"/>
            </a:xfrm>
            <a:prstGeom prst="rect">
              <a:avLst/>
            </a:prstGeom>
            <a:noFill/>
          </p:spPr>
        </p:pic>
        <p:sp>
          <p:nvSpPr>
            <p:cNvPr id="7" name="Slide Number Placeholder 14">
              <a:extLst>
                <a:ext uri="{FF2B5EF4-FFF2-40B4-BE49-F238E27FC236}">
                  <a16:creationId xmlns:a16="http://schemas.microsoft.com/office/drawing/2014/main" id="{CBF1DE0C-6B31-48F5-B6D6-B21533B4D079}"/>
                </a:ext>
              </a:extLst>
            </p:cNvPr>
            <p:cNvSpPr txBox="1">
              <a:spLocks/>
            </p:cNvSpPr>
            <p:nvPr/>
          </p:nvSpPr>
          <p:spPr>
            <a:xfrm>
              <a:off x="7528264" y="6375776"/>
              <a:ext cx="45289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d-ID"/>
              </a:defPPr>
              <a:lvl1pPr marL="0" algn="r" defTabSz="914400" rtl="0" eaLnBrk="1" latinLnBrk="0" hangingPunct="1">
                <a:defRPr sz="24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0" dirty="0" err="1">
                  <a:latin typeface="Montserrat Alternates Medium" panose="00000600000000000000" pitchFamily="2" charset="0"/>
                </a:rPr>
                <a:t>Colloque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fabrication additive Physique des deux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infinis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– 13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Décembre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2018</a:t>
              </a:r>
            </a:p>
          </p:txBody>
        </p:sp>
      </p:grpSp>
      <p:sp>
        <p:nvSpPr>
          <p:cNvPr id="9" name="TextBox 41">
            <a:extLst>
              <a:ext uri="{FF2B5EF4-FFF2-40B4-BE49-F238E27FC236}">
                <a16:creationId xmlns:a16="http://schemas.microsoft.com/office/drawing/2014/main" id="{C4A62570-14DE-461C-BFB6-68776801400D}"/>
              </a:ext>
            </a:extLst>
          </p:cNvPr>
          <p:cNvSpPr txBox="1"/>
          <p:nvPr/>
        </p:nvSpPr>
        <p:spPr>
          <a:xfrm>
            <a:off x="461683" y="4788415"/>
            <a:ext cx="11268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5BC2AF"/>
                </a:solidFill>
              </a:rPr>
              <a:t>Company Overview</a:t>
            </a:r>
          </a:p>
          <a:p>
            <a:pPr algn="ctr"/>
            <a:endParaRPr lang="en-GB" sz="2800" b="1" dirty="0">
              <a:solidFill>
                <a:srgbClr val="5BC2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8249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AABD49A-99BF-4D28-BE7B-846454D76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F5D16C-FA6B-444E-9CE9-B6248B37A3D0}" type="slidenum">
              <a:rPr lang="id-ID" smtClean="0"/>
              <a:pPr/>
              <a:t>10</a:t>
            </a:fld>
            <a:endParaRPr lang="id-ID" dirty="0"/>
          </a:p>
        </p:txBody>
      </p:sp>
      <p:sp>
        <p:nvSpPr>
          <p:cNvPr id="3" name="TextBox 40">
            <a:extLst>
              <a:ext uri="{FF2B5EF4-FFF2-40B4-BE49-F238E27FC236}">
                <a16:creationId xmlns:a16="http://schemas.microsoft.com/office/drawing/2014/main" id="{5C865AFF-D832-4066-8380-254ECBB3E0DB}"/>
              </a:ext>
            </a:extLst>
          </p:cNvPr>
          <p:cNvSpPr txBox="1"/>
          <p:nvPr/>
        </p:nvSpPr>
        <p:spPr>
          <a:xfrm>
            <a:off x="457201" y="296617"/>
            <a:ext cx="1126863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highlight>
                  <a:srgbClr val="5BC2AF"/>
                </a:highlight>
              </a:rPr>
              <a:t>Laser Metal Deposition (LMD)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950DAE-7AC9-4C56-A1E3-19B7F9A49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713" y="758282"/>
            <a:ext cx="4331122" cy="303991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93EBA42-5C3D-4C42-892A-5F4039B0E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713" y="3794460"/>
            <a:ext cx="4331123" cy="245624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DFBE2A6-A41F-446C-88A1-DFFE9EE33CED}"/>
              </a:ext>
            </a:extLst>
          </p:cNvPr>
          <p:cNvSpPr txBox="1"/>
          <p:nvPr/>
        </p:nvSpPr>
        <p:spPr>
          <a:xfrm>
            <a:off x="457201" y="1470991"/>
            <a:ext cx="50424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Recharging by powder projection melted by laser beam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Materials: 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AlSi10Mg / AlSi7Mg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17-4 PH / 316L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IN718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TI6Al4V</a:t>
            </a:r>
          </a:p>
          <a:p>
            <a:pPr marL="742950" lvl="1" indent="-285750">
              <a:buFontTx/>
              <a:buChar char="-"/>
            </a:pPr>
            <a:r>
              <a:rPr lang="fr-FR" dirty="0" err="1"/>
              <a:t>CoCr</a:t>
            </a: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Application: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Part </a:t>
            </a:r>
            <a:r>
              <a:rPr lang="en-GB" dirty="0"/>
              <a:t>reparation</a:t>
            </a:r>
          </a:p>
          <a:p>
            <a:pPr marL="742950" lvl="1" indent="-285750">
              <a:buFontTx/>
              <a:buChar char="-"/>
            </a:pPr>
            <a:r>
              <a:rPr lang="fr-FR" dirty="0" err="1"/>
              <a:t>Coating</a:t>
            </a:r>
            <a:endParaRPr lang="fr-FR" dirty="0"/>
          </a:p>
          <a:p>
            <a:pPr marL="742950" lvl="1" indent="-285750">
              <a:buFontTx/>
              <a:buChar char="-"/>
            </a:pPr>
            <a:r>
              <a:rPr lang="fr-FR" dirty="0"/>
              <a:t>Multi </a:t>
            </a:r>
            <a:r>
              <a:rPr lang="en-GB" dirty="0"/>
              <a:t>material</a:t>
            </a:r>
            <a:r>
              <a:rPr lang="fr-FR" dirty="0"/>
              <a:t> part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5350BC7-9C0D-4391-8401-1D5F4E842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990" y="5162781"/>
            <a:ext cx="2072723" cy="1083165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8FF58058-65B6-4DEC-AD4A-866029425078}"/>
              </a:ext>
            </a:extLst>
          </p:cNvPr>
          <p:cNvGrpSpPr/>
          <p:nvPr/>
        </p:nvGrpSpPr>
        <p:grpSpPr>
          <a:xfrm>
            <a:off x="0" y="5715000"/>
            <a:ext cx="12192000" cy="1143000"/>
            <a:chOff x="0" y="5715000"/>
            <a:chExt cx="12192000" cy="114300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F007DFF-A83E-418D-A467-21045FDB9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0"/>
              <a:ext cx="12192000" cy="1143000"/>
            </a:xfrm>
            <a:prstGeom prst="rect">
              <a:avLst/>
            </a:prstGeom>
            <a:noFill/>
          </p:spPr>
        </p:pic>
        <p:sp>
          <p:nvSpPr>
            <p:cNvPr id="11" name="Slide Number Placeholder 14">
              <a:extLst>
                <a:ext uri="{FF2B5EF4-FFF2-40B4-BE49-F238E27FC236}">
                  <a16:creationId xmlns:a16="http://schemas.microsoft.com/office/drawing/2014/main" id="{782564C6-B5BB-4FF1-B44D-349DAD530E68}"/>
                </a:ext>
              </a:extLst>
            </p:cNvPr>
            <p:cNvSpPr txBox="1">
              <a:spLocks/>
            </p:cNvSpPr>
            <p:nvPr/>
          </p:nvSpPr>
          <p:spPr>
            <a:xfrm>
              <a:off x="7528264" y="6375776"/>
              <a:ext cx="45289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d-ID"/>
              </a:defPPr>
              <a:lvl1pPr marL="0" algn="r" defTabSz="914400" rtl="0" eaLnBrk="1" latinLnBrk="0" hangingPunct="1">
                <a:defRPr sz="24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0" dirty="0" err="1">
                  <a:latin typeface="Montserrat Alternates Medium" panose="00000600000000000000" pitchFamily="2" charset="0"/>
                </a:rPr>
                <a:t>Colloque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fabrication additive Physique des deux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infinis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– 13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Décembre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2018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1585A959-9EF7-4AA8-9369-DDC55E464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65366"/>
            <a:ext cx="4667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96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AABD49A-99BF-4D28-BE7B-846454D76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F5D16C-FA6B-444E-9CE9-B6248B37A3D0}" type="slidenum">
              <a:rPr lang="id-ID" smtClean="0"/>
              <a:pPr/>
              <a:t>11</a:t>
            </a:fld>
            <a:endParaRPr lang="id-ID" dirty="0"/>
          </a:p>
        </p:txBody>
      </p:sp>
      <p:sp>
        <p:nvSpPr>
          <p:cNvPr id="3" name="TextBox 40">
            <a:extLst>
              <a:ext uri="{FF2B5EF4-FFF2-40B4-BE49-F238E27FC236}">
                <a16:creationId xmlns:a16="http://schemas.microsoft.com/office/drawing/2014/main" id="{5C865AFF-D832-4066-8380-254ECBB3E0DB}"/>
              </a:ext>
            </a:extLst>
          </p:cNvPr>
          <p:cNvSpPr txBox="1"/>
          <p:nvPr/>
        </p:nvSpPr>
        <p:spPr>
          <a:xfrm>
            <a:off x="457201" y="296617"/>
            <a:ext cx="1126863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highlight>
                  <a:srgbClr val="5BC2AF"/>
                </a:highlight>
              </a:rPr>
              <a:t>Cold Spray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22D75E8-48AB-4A3F-9840-56F7FBC5B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811" y="3226432"/>
            <a:ext cx="5368026" cy="301951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FC55090-9533-48DC-BEB8-8E912A3DCABF}"/>
              </a:ext>
            </a:extLst>
          </p:cNvPr>
          <p:cNvSpPr txBox="1"/>
          <p:nvPr/>
        </p:nvSpPr>
        <p:spPr>
          <a:xfrm>
            <a:off x="457201" y="1470991"/>
            <a:ext cx="50424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High </a:t>
            </a:r>
            <a:r>
              <a:rPr lang="fr-FR" dirty="0" err="1"/>
              <a:t>velocity</a:t>
            </a:r>
            <a:r>
              <a:rPr lang="fr-FR" dirty="0"/>
              <a:t> </a:t>
            </a:r>
            <a:r>
              <a:rPr lang="fr-FR" dirty="0" err="1"/>
              <a:t>powder</a:t>
            </a:r>
            <a:r>
              <a:rPr lang="fr-FR" dirty="0"/>
              <a:t> projection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Materials: 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Aluminium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Stainless </a:t>
            </a:r>
            <a:r>
              <a:rPr lang="fr-FR" dirty="0" err="1"/>
              <a:t>steel</a:t>
            </a:r>
            <a:endParaRPr lang="fr-FR" dirty="0"/>
          </a:p>
          <a:p>
            <a:pPr marL="742950" lvl="1" indent="-285750">
              <a:buFontTx/>
              <a:buChar char="-"/>
            </a:pPr>
            <a:r>
              <a:rPr lang="fr-FR" dirty="0"/>
              <a:t>Nickel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Titanium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Copper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Application:</a:t>
            </a:r>
          </a:p>
          <a:p>
            <a:pPr marL="742950" lvl="1" indent="-285750">
              <a:buFontTx/>
              <a:buChar char="-"/>
            </a:pPr>
            <a:r>
              <a:rPr lang="fr-FR" dirty="0" err="1"/>
              <a:t>Coating</a:t>
            </a:r>
            <a:endParaRPr lang="fr-FR" dirty="0"/>
          </a:p>
          <a:p>
            <a:pPr marL="742950" lvl="1" indent="-285750">
              <a:buFontTx/>
              <a:buChar char="-"/>
            </a:pPr>
            <a:r>
              <a:rPr lang="fr-FR" dirty="0"/>
              <a:t>Part </a:t>
            </a:r>
            <a:r>
              <a:rPr lang="en-GB" dirty="0"/>
              <a:t>reparation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Pure </a:t>
            </a:r>
            <a:r>
              <a:rPr lang="fr-FR" dirty="0" err="1"/>
              <a:t>copper</a:t>
            </a:r>
            <a:r>
              <a:rPr lang="fr-FR" dirty="0"/>
              <a:t> parts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Adding</a:t>
            </a:r>
            <a:r>
              <a:rPr lang="fr-FR" dirty="0"/>
              <a:t> </a:t>
            </a:r>
            <a:r>
              <a:rPr lang="en-GB" dirty="0"/>
              <a:t>functionality</a:t>
            </a:r>
            <a:r>
              <a:rPr lang="fr-FR" dirty="0"/>
              <a:t> 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Multi </a:t>
            </a:r>
            <a:r>
              <a:rPr lang="en-GB" dirty="0"/>
              <a:t>material</a:t>
            </a:r>
            <a:r>
              <a:rPr lang="fr-FR" dirty="0"/>
              <a:t> part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1C5863A-3F49-4DC2-B384-72F4509CE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2" y="5523512"/>
            <a:ext cx="2408109" cy="72243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040B571-5B36-4C56-814F-B2932CB8F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774" y="758281"/>
            <a:ext cx="5368026" cy="2510309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D0F08987-DE83-4569-A215-3DCF08865CE5}"/>
              </a:ext>
            </a:extLst>
          </p:cNvPr>
          <p:cNvGrpSpPr/>
          <p:nvPr/>
        </p:nvGrpSpPr>
        <p:grpSpPr>
          <a:xfrm>
            <a:off x="0" y="5715000"/>
            <a:ext cx="12192000" cy="1143000"/>
            <a:chOff x="0" y="5715000"/>
            <a:chExt cx="12192000" cy="114300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39B31C5-8FE1-45D9-BD82-C46FF58DE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0"/>
              <a:ext cx="12192000" cy="1143000"/>
            </a:xfrm>
            <a:prstGeom prst="rect">
              <a:avLst/>
            </a:prstGeom>
            <a:noFill/>
          </p:spPr>
        </p:pic>
        <p:sp>
          <p:nvSpPr>
            <p:cNvPr id="13" name="Slide Number Placeholder 14">
              <a:extLst>
                <a:ext uri="{FF2B5EF4-FFF2-40B4-BE49-F238E27FC236}">
                  <a16:creationId xmlns:a16="http://schemas.microsoft.com/office/drawing/2014/main" id="{9EF285E1-7155-4C9F-A9D0-8F1CCA1E87FF}"/>
                </a:ext>
              </a:extLst>
            </p:cNvPr>
            <p:cNvSpPr txBox="1">
              <a:spLocks/>
            </p:cNvSpPr>
            <p:nvPr/>
          </p:nvSpPr>
          <p:spPr>
            <a:xfrm>
              <a:off x="7528264" y="6375776"/>
              <a:ext cx="45289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d-ID"/>
              </a:defPPr>
              <a:lvl1pPr marL="0" algn="r" defTabSz="914400" rtl="0" eaLnBrk="1" latinLnBrk="0" hangingPunct="1">
                <a:defRPr sz="24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0" dirty="0" err="1">
                  <a:latin typeface="Montserrat Alternates Medium" panose="00000600000000000000" pitchFamily="2" charset="0"/>
                </a:rPr>
                <a:t>Colloque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fabrication additive Physique des deux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infinis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– 13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Décembre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2018</a:t>
              </a:r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04980C49-BDE0-4048-984A-8F613D376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65366"/>
            <a:ext cx="4667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84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AABD49A-99BF-4D28-BE7B-846454D76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F5D16C-FA6B-444E-9CE9-B6248B37A3D0}" type="slidenum">
              <a:rPr lang="id-ID" smtClean="0"/>
              <a:pPr/>
              <a:t>12</a:t>
            </a:fld>
            <a:endParaRPr lang="id-ID" dirty="0"/>
          </a:p>
        </p:txBody>
      </p:sp>
      <p:sp>
        <p:nvSpPr>
          <p:cNvPr id="3" name="TextBox 40">
            <a:extLst>
              <a:ext uri="{FF2B5EF4-FFF2-40B4-BE49-F238E27FC236}">
                <a16:creationId xmlns:a16="http://schemas.microsoft.com/office/drawing/2014/main" id="{5C865AFF-D832-4066-8380-254ECBB3E0DB}"/>
              </a:ext>
            </a:extLst>
          </p:cNvPr>
          <p:cNvSpPr txBox="1"/>
          <p:nvPr/>
        </p:nvSpPr>
        <p:spPr>
          <a:xfrm>
            <a:off x="457201" y="296617"/>
            <a:ext cx="1126863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highlight>
                  <a:srgbClr val="5BC2AF"/>
                </a:highlight>
              </a:rPr>
              <a:t>Wire Arc Additive Manufacturing (WAAM)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89BEB6-7D10-4884-A31D-BF08D513F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546" y="1890611"/>
            <a:ext cx="2698253" cy="21223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772719D-16CA-4F71-98EC-37523DDD3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212" y="3946693"/>
            <a:ext cx="4113140" cy="229368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A940236-DC7E-4B75-92E7-0923F750C1CF}"/>
              </a:ext>
            </a:extLst>
          </p:cNvPr>
          <p:cNvSpPr txBox="1"/>
          <p:nvPr/>
        </p:nvSpPr>
        <p:spPr>
          <a:xfrm>
            <a:off x="457201" y="1470991"/>
            <a:ext cx="50424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Additive manufacturing by deposition of metallic wire melted by electric arc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Materials: 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IN718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AL99,5 Ti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Ti6Al4V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1.2343 (</a:t>
            </a:r>
            <a:r>
              <a:rPr lang="fr-FR" dirty="0" err="1"/>
              <a:t>tool</a:t>
            </a:r>
            <a:r>
              <a:rPr lang="fr-FR" dirty="0"/>
              <a:t> </a:t>
            </a:r>
            <a:r>
              <a:rPr lang="fr-FR" dirty="0" err="1"/>
              <a:t>steel</a:t>
            </a:r>
            <a:r>
              <a:rPr lang="fr-FR" dirty="0"/>
              <a:t>)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2.0921 (</a:t>
            </a:r>
            <a:r>
              <a:rPr lang="fr-FR" dirty="0" err="1"/>
              <a:t>cupper</a:t>
            </a:r>
            <a:r>
              <a:rPr lang="fr-FR" dirty="0"/>
              <a:t> basis)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Application: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Preform</a:t>
            </a:r>
            <a:r>
              <a:rPr lang="fr-FR" dirty="0"/>
              <a:t> for high dimensions parts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Adding</a:t>
            </a:r>
            <a:r>
              <a:rPr lang="fr-FR" dirty="0"/>
              <a:t> </a:t>
            </a:r>
            <a:r>
              <a:rPr lang="en-GB" dirty="0"/>
              <a:t>functionality</a:t>
            </a:r>
            <a:r>
              <a:rPr lang="fr-FR" dirty="0"/>
              <a:t> 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Multi </a:t>
            </a:r>
            <a:r>
              <a:rPr lang="en-GB" dirty="0"/>
              <a:t>material</a:t>
            </a:r>
            <a:r>
              <a:rPr lang="fr-FR" dirty="0"/>
              <a:t> part</a:t>
            </a:r>
          </a:p>
          <a:p>
            <a:pPr marL="742950" lvl="1" indent="-285750">
              <a:buFontTx/>
              <a:buChar char="-"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0E8694-8096-44BB-BFBF-C340385BF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499" y="5636348"/>
            <a:ext cx="3134196" cy="609598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F034F1AC-1EC6-4CCB-81BA-8B25C28D0AF1}"/>
              </a:ext>
            </a:extLst>
          </p:cNvPr>
          <p:cNvGrpSpPr/>
          <p:nvPr/>
        </p:nvGrpSpPr>
        <p:grpSpPr>
          <a:xfrm>
            <a:off x="0" y="5715000"/>
            <a:ext cx="12192000" cy="1143000"/>
            <a:chOff x="0" y="5715000"/>
            <a:chExt cx="12192000" cy="114300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866CB35-64F4-4035-A7A0-FA65B1E6F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0"/>
              <a:ext cx="12192000" cy="1143000"/>
            </a:xfrm>
            <a:prstGeom prst="rect">
              <a:avLst/>
            </a:prstGeom>
            <a:noFill/>
          </p:spPr>
        </p:pic>
        <p:sp>
          <p:nvSpPr>
            <p:cNvPr id="11" name="Slide Number Placeholder 14">
              <a:extLst>
                <a:ext uri="{FF2B5EF4-FFF2-40B4-BE49-F238E27FC236}">
                  <a16:creationId xmlns:a16="http://schemas.microsoft.com/office/drawing/2014/main" id="{D197D643-1193-4F7B-BD26-F4FBBD1C876A}"/>
                </a:ext>
              </a:extLst>
            </p:cNvPr>
            <p:cNvSpPr txBox="1">
              <a:spLocks/>
            </p:cNvSpPr>
            <p:nvPr/>
          </p:nvSpPr>
          <p:spPr>
            <a:xfrm>
              <a:off x="7528264" y="6375776"/>
              <a:ext cx="45289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d-ID"/>
              </a:defPPr>
              <a:lvl1pPr marL="0" algn="r" defTabSz="914400" rtl="0" eaLnBrk="1" latinLnBrk="0" hangingPunct="1">
                <a:defRPr sz="24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0" dirty="0" err="1">
                  <a:latin typeface="Montserrat Alternates Medium" panose="00000600000000000000" pitchFamily="2" charset="0"/>
                </a:rPr>
                <a:t>Colloque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fabrication additive Physique des deux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infinis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– 13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Décembre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2018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3EAF091B-1FB8-448F-8A40-179811608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65366"/>
            <a:ext cx="4667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7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1">
            <a:extLst>
              <a:ext uri="{FF2B5EF4-FFF2-40B4-BE49-F238E27FC236}">
                <a16:creationId xmlns:a16="http://schemas.microsoft.com/office/drawing/2014/main" id="{283573D7-0BBC-491F-88CA-681E8CDBB924}"/>
              </a:ext>
            </a:extLst>
          </p:cNvPr>
          <p:cNvSpPr txBox="1"/>
          <p:nvPr/>
        </p:nvSpPr>
        <p:spPr>
          <a:xfrm>
            <a:off x="591135" y="1198711"/>
            <a:ext cx="7638465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solidFill>
                  <a:schemeClr val="tx2"/>
                </a:solidFill>
              </a:rPr>
              <a:t>3D  equipment for education, </a:t>
            </a:r>
            <a:r>
              <a:rPr lang="en-GB" b="1" dirty="0" err="1">
                <a:solidFill>
                  <a:schemeClr val="tx2"/>
                </a:solidFill>
              </a:rPr>
              <a:t>fablabs</a:t>
            </a:r>
            <a:r>
              <a:rPr lang="en-GB" b="1" dirty="0">
                <a:solidFill>
                  <a:schemeClr val="tx2"/>
                </a:solidFill>
              </a:rPr>
              <a:t> and designers</a:t>
            </a:r>
            <a:endParaRPr lang="en-GB" dirty="0">
              <a:solidFill>
                <a:schemeClr val="tx2"/>
              </a:solidFill>
            </a:endParaRPr>
          </a:p>
          <a:p>
            <a:pPr algn="just"/>
            <a:r>
              <a:rPr lang="en-GB" dirty="0">
                <a:solidFill>
                  <a:schemeClr val="tx2"/>
                </a:solidFill>
              </a:rPr>
              <a:t> 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3D printing processes: FDM,SLA, SLS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3D Scanners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Laser cutting machines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Table milling 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Vacuum casting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Thermoforming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…</a:t>
            </a:r>
          </a:p>
          <a:p>
            <a:pPr algn="just"/>
            <a:endParaRPr lang="en-GB" sz="1500" dirty="0">
              <a:solidFill>
                <a:schemeClr val="tx2"/>
              </a:solidFill>
            </a:endParaRPr>
          </a:p>
          <a:p>
            <a:pPr algn="just"/>
            <a:endParaRPr lang="en-GB" sz="1500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8F5D16C-FA6B-444E-9CE9-B6248B37A3D0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Box 40">
            <a:extLst>
              <a:ext uri="{FF2B5EF4-FFF2-40B4-BE49-F238E27FC236}">
                <a16:creationId xmlns:a16="http://schemas.microsoft.com/office/drawing/2014/main" id="{A6BACCBA-AA49-4DD5-8D2A-C26C15473586}"/>
              </a:ext>
            </a:extLst>
          </p:cNvPr>
          <p:cNvSpPr txBox="1"/>
          <p:nvPr/>
        </p:nvSpPr>
        <p:spPr>
          <a:xfrm>
            <a:off x="457201" y="296617"/>
            <a:ext cx="1126863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highlight>
                  <a:srgbClr val="5BC2AF"/>
                </a:highlight>
              </a:rPr>
              <a:t>Additive Manufacturing, </a:t>
            </a:r>
            <a:r>
              <a:rPr lang="en-GB" sz="2400" b="1" dirty="0" err="1">
                <a:solidFill>
                  <a:schemeClr val="bg1"/>
                </a:solidFill>
                <a:highlight>
                  <a:srgbClr val="5BC2AF"/>
                </a:highlight>
              </a:rPr>
              <a:t>Microfactories</a:t>
            </a:r>
            <a:endParaRPr lang="en-GB" sz="2400" b="1" dirty="0">
              <a:solidFill>
                <a:schemeClr val="bg1"/>
              </a:solidFill>
              <a:highlight>
                <a:srgbClr val="5BC2AF"/>
              </a:highlight>
            </a:endParaRPr>
          </a:p>
        </p:txBody>
      </p:sp>
      <p:sp>
        <p:nvSpPr>
          <p:cNvPr id="19" name="Slide Number Placeholder 14">
            <a:extLst>
              <a:ext uri="{FF2B5EF4-FFF2-40B4-BE49-F238E27FC236}">
                <a16:creationId xmlns:a16="http://schemas.microsoft.com/office/drawing/2014/main" id="{E1BB2ECE-7BE0-4445-8121-2FD8612A1F68}"/>
              </a:ext>
            </a:extLst>
          </p:cNvPr>
          <p:cNvSpPr txBox="1">
            <a:spLocks/>
          </p:cNvSpPr>
          <p:nvPr/>
        </p:nvSpPr>
        <p:spPr>
          <a:xfrm>
            <a:off x="9621079" y="6375776"/>
            <a:ext cx="243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>
                <a:latin typeface="Montserrat Alternates Medium" panose="00000600000000000000" pitchFamily="2" charset="0"/>
              </a:rPr>
              <a:t>Digital. Manufacturing. Solutions.</a:t>
            </a:r>
            <a:endParaRPr lang="en-GB" sz="1000" b="0" dirty="0">
              <a:latin typeface="Montserrat Alternates Medium" panose="00000600000000000000" pitchFamily="2" charset="0"/>
            </a:endParaRPr>
          </a:p>
        </p:txBody>
      </p:sp>
      <p:sp>
        <p:nvSpPr>
          <p:cNvPr id="22" name="TextBox 41">
            <a:extLst>
              <a:ext uri="{FF2B5EF4-FFF2-40B4-BE49-F238E27FC236}">
                <a16:creationId xmlns:a16="http://schemas.microsoft.com/office/drawing/2014/main" id="{659A9405-DFDE-4149-85AF-96A0281C7155}"/>
              </a:ext>
            </a:extLst>
          </p:cNvPr>
          <p:cNvSpPr txBox="1"/>
          <p:nvPr/>
        </p:nvSpPr>
        <p:spPr>
          <a:xfrm>
            <a:off x="457201" y="5293634"/>
            <a:ext cx="1126863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 err="1">
                <a:solidFill>
                  <a:srgbClr val="5BC2AF"/>
                </a:solidFill>
              </a:rPr>
              <a:t>Multistation</a:t>
            </a:r>
            <a:r>
              <a:rPr lang="en-GB" sz="2000" b="1" dirty="0">
                <a:solidFill>
                  <a:srgbClr val="5BC2AF"/>
                </a:solidFill>
              </a:rPr>
              <a:t> provides proven equipment for rapid prototyping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0083B50-E427-4119-8D98-4A71A4A94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85" y="2149221"/>
            <a:ext cx="1967202" cy="167576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97B04F2-34A2-4E3E-95B2-E2AFF022FC0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61" y="2953743"/>
            <a:ext cx="1953393" cy="19533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990D31E-8858-476D-A694-B16DF9224C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393" y="3232791"/>
            <a:ext cx="1731100" cy="21542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EE9CAA5-575D-48D4-947F-BFFB6C9D4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645" y="1097787"/>
            <a:ext cx="2102868" cy="210286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4BA6C33-53B2-4A33-B67C-8850E4C302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57" y="3091784"/>
            <a:ext cx="1337126" cy="2005688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309BB3B4-C1A0-4819-A947-7668B6B8AD74}"/>
              </a:ext>
            </a:extLst>
          </p:cNvPr>
          <p:cNvGrpSpPr/>
          <p:nvPr/>
        </p:nvGrpSpPr>
        <p:grpSpPr>
          <a:xfrm>
            <a:off x="0" y="5715000"/>
            <a:ext cx="12192000" cy="1143000"/>
            <a:chOff x="0" y="5715000"/>
            <a:chExt cx="12192000" cy="1143000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34CFE710-5240-4398-BD20-A4BD4A9D5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0"/>
              <a:ext cx="12192000" cy="1143000"/>
            </a:xfrm>
            <a:prstGeom prst="rect">
              <a:avLst/>
            </a:prstGeom>
            <a:noFill/>
          </p:spPr>
        </p:pic>
        <p:sp>
          <p:nvSpPr>
            <p:cNvPr id="18" name="Slide Number Placeholder 14">
              <a:extLst>
                <a:ext uri="{FF2B5EF4-FFF2-40B4-BE49-F238E27FC236}">
                  <a16:creationId xmlns:a16="http://schemas.microsoft.com/office/drawing/2014/main" id="{02084989-8B9F-438F-B97E-819A94751832}"/>
                </a:ext>
              </a:extLst>
            </p:cNvPr>
            <p:cNvSpPr txBox="1">
              <a:spLocks/>
            </p:cNvSpPr>
            <p:nvPr/>
          </p:nvSpPr>
          <p:spPr>
            <a:xfrm>
              <a:off x="7528264" y="6375776"/>
              <a:ext cx="45289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d-ID"/>
              </a:defPPr>
              <a:lvl1pPr marL="0" algn="r" defTabSz="914400" rtl="0" eaLnBrk="1" latinLnBrk="0" hangingPunct="1">
                <a:defRPr sz="24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0" dirty="0" err="1">
                  <a:latin typeface="Montserrat Alternates Medium" panose="00000600000000000000" pitchFamily="2" charset="0"/>
                </a:rPr>
                <a:t>Colloque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fabrication additive Physique des deux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infinis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– 13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Décembre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41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8F5D16C-FA6B-444E-9CE9-B6248B37A3D0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TextBox 40">
            <a:extLst>
              <a:ext uri="{FF2B5EF4-FFF2-40B4-BE49-F238E27FC236}">
                <a16:creationId xmlns:a16="http://schemas.microsoft.com/office/drawing/2014/main" id="{A6BACCBA-AA49-4DD5-8D2A-C26C15473586}"/>
              </a:ext>
            </a:extLst>
          </p:cNvPr>
          <p:cNvSpPr txBox="1"/>
          <p:nvPr/>
        </p:nvSpPr>
        <p:spPr>
          <a:xfrm>
            <a:off x="475674" y="296617"/>
            <a:ext cx="1126863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highlight>
                  <a:srgbClr val="5BC2AF"/>
                </a:highlight>
              </a:rPr>
              <a:t>Additive Consulting and Services</a:t>
            </a:r>
          </a:p>
        </p:txBody>
      </p:sp>
      <p:sp>
        <p:nvSpPr>
          <p:cNvPr id="19" name="Slide Number Placeholder 14">
            <a:extLst>
              <a:ext uri="{FF2B5EF4-FFF2-40B4-BE49-F238E27FC236}">
                <a16:creationId xmlns:a16="http://schemas.microsoft.com/office/drawing/2014/main" id="{E1BB2ECE-7BE0-4445-8121-2FD8612A1F68}"/>
              </a:ext>
            </a:extLst>
          </p:cNvPr>
          <p:cNvSpPr txBox="1">
            <a:spLocks/>
          </p:cNvSpPr>
          <p:nvPr/>
        </p:nvSpPr>
        <p:spPr>
          <a:xfrm>
            <a:off x="9621079" y="6375776"/>
            <a:ext cx="243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>
                <a:latin typeface="Montserrat Alternates Medium" panose="00000600000000000000" pitchFamily="2" charset="0"/>
              </a:rPr>
              <a:t>Digital. Manufacturing. Solutions.</a:t>
            </a:r>
            <a:endParaRPr lang="en-GB" sz="1000" b="0" dirty="0">
              <a:latin typeface="Montserrat Alternates Medium" panose="00000600000000000000" pitchFamily="2" charset="0"/>
            </a:endParaRPr>
          </a:p>
        </p:txBody>
      </p:sp>
      <p:sp>
        <p:nvSpPr>
          <p:cNvPr id="11" name="TextBox 41">
            <a:extLst>
              <a:ext uri="{FF2B5EF4-FFF2-40B4-BE49-F238E27FC236}">
                <a16:creationId xmlns:a16="http://schemas.microsoft.com/office/drawing/2014/main" id="{0DA9868F-75BF-4B24-82D7-E0DEDF465CBF}"/>
              </a:ext>
            </a:extLst>
          </p:cNvPr>
          <p:cNvSpPr txBox="1"/>
          <p:nvPr/>
        </p:nvSpPr>
        <p:spPr>
          <a:xfrm>
            <a:off x="0" y="2118973"/>
            <a:ext cx="121246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5BC2AF"/>
                </a:solidFill>
              </a:rPr>
              <a:t>ADDITIVE CONSULTING	</a:t>
            </a:r>
          </a:p>
          <a:p>
            <a:pPr algn="ctr"/>
            <a:r>
              <a:rPr lang="en-GB" sz="6000" b="1" dirty="0">
                <a:solidFill>
                  <a:srgbClr val="5BC2AF"/>
                </a:solidFill>
              </a:rPr>
              <a:t>AND SERVICES</a:t>
            </a:r>
            <a:endParaRPr lang="en-GB" sz="1500" dirty="0">
              <a:solidFill>
                <a:schemeClr val="tx2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4A357AD-6459-4B58-A554-D3EE4BCCF40D}"/>
              </a:ext>
            </a:extLst>
          </p:cNvPr>
          <p:cNvGrpSpPr/>
          <p:nvPr/>
        </p:nvGrpSpPr>
        <p:grpSpPr>
          <a:xfrm>
            <a:off x="0" y="5715000"/>
            <a:ext cx="12192000" cy="1143000"/>
            <a:chOff x="0" y="5715000"/>
            <a:chExt cx="12192000" cy="114300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2042753-9174-4DEA-8A0F-CB7C15B40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0"/>
              <a:ext cx="12192000" cy="1143000"/>
            </a:xfrm>
            <a:prstGeom prst="rect">
              <a:avLst/>
            </a:prstGeom>
            <a:noFill/>
          </p:spPr>
        </p:pic>
        <p:sp>
          <p:nvSpPr>
            <p:cNvPr id="12" name="Slide Number Placeholder 14">
              <a:extLst>
                <a:ext uri="{FF2B5EF4-FFF2-40B4-BE49-F238E27FC236}">
                  <a16:creationId xmlns:a16="http://schemas.microsoft.com/office/drawing/2014/main" id="{DABFA926-AA5A-4B40-BFDA-481388069344}"/>
                </a:ext>
              </a:extLst>
            </p:cNvPr>
            <p:cNvSpPr txBox="1">
              <a:spLocks/>
            </p:cNvSpPr>
            <p:nvPr/>
          </p:nvSpPr>
          <p:spPr>
            <a:xfrm>
              <a:off x="7528264" y="6375776"/>
              <a:ext cx="45289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d-ID"/>
              </a:defPPr>
              <a:lvl1pPr marL="0" algn="r" defTabSz="914400" rtl="0" eaLnBrk="1" latinLnBrk="0" hangingPunct="1">
                <a:defRPr sz="24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0" dirty="0" err="1">
                  <a:latin typeface="Montserrat Alternates Medium" panose="00000600000000000000" pitchFamily="2" charset="0"/>
                </a:rPr>
                <a:t>Colloque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fabrication additive Physique des deux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infinis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– 13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Décembre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9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8F5D16C-FA6B-444E-9CE9-B6248B37A3D0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TextBox 40">
            <a:extLst>
              <a:ext uri="{FF2B5EF4-FFF2-40B4-BE49-F238E27FC236}">
                <a16:creationId xmlns:a16="http://schemas.microsoft.com/office/drawing/2014/main" id="{A6BACCBA-AA49-4DD5-8D2A-C26C15473586}"/>
              </a:ext>
            </a:extLst>
          </p:cNvPr>
          <p:cNvSpPr txBox="1"/>
          <p:nvPr/>
        </p:nvSpPr>
        <p:spPr>
          <a:xfrm>
            <a:off x="457201" y="296617"/>
            <a:ext cx="1126863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highlight>
                  <a:srgbClr val="5BC2AF"/>
                </a:highlight>
              </a:rPr>
              <a:t>Additive Consulting and Services</a:t>
            </a:r>
          </a:p>
        </p:txBody>
      </p:sp>
      <p:sp>
        <p:nvSpPr>
          <p:cNvPr id="19" name="Slide Number Placeholder 14">
            <a:extLst>
              <a:ext uri="{FF2B5EF4-FFF2-40B4-BE49-F238E27FC236}">
                <a16:creationId xmlns:a16="http://schemas.microsoft.com/office/drawing/2014/main" id="{E1BB2ECE-7BE0-4445-8121-2FD8612A1F68}"/>
              </a:ext>
            </a:extLst>
          </p:cNvPr>
          <p:cNvSpPr txBox="1">
            <a:spLocks/>
          </p:cNvSpPr>
          <p:nvPr/>
        </p:nvSpPr>
        <p:spPr>
          <a:xfrm>
            <a:off x="9621079" y="6375776"/>
            <a:ext cx="243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>
                <a:latin typeface="Montserrat Alternates Medium" panose="00000600000000000000" pitchFamily="2" charset="0"/>
              </a:rPr>
              <a:t>Digital. Manufacturing. Solutions.</a:t>
            </a:r>
            <a:endParaRPr lang="en-GB" sz="1000" b="0" dirty="0">
              <a:latin typeface="Montserrat Alternates Medium" panose="00000600000000000000" pitchFamily="2" charset="0"/>
            </a:endParaRPr>
          </a:p>
        </p:txBody>
      </p:sp>
      <p:sp>
        <p:nvSpPr>
          <p:cNvPr id="11" name="TextBox 41">
            <a:extLst>
              <a:ext uri="{FF2B5EF4-FFF2-40B4-BE49-F238E27FC236}">
                <a16:creationId xmlns:a16="http://schemas.microsoft.com/office/drawing/2014/main" id="{0DA9868F-75BF-4B24-82D7-E0DEDF465CBF}"/>
              </a:ext>
            </a:extLst>
          </p:cNvPr>
          <p:cNvSpPr txBox="1"/>
          <p:nvPr/>
        </p:nvSpPr>
        <p:spPr>
          <a:xfrm>
            <a:off x="1303458" y="1349242"/>
            <a:ext cx="97501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solidFill>
                  <a:schemeClr val="tx2"/>
                </a:solidFill>
              </a:rPr>
              <a:t>The </a:t>
            </a:r>
            <a:r>
              <a:rPr lang="en-GB" b="1" dirty="0" err="1">
                <a:solidFill>
                  <a:schemeClr val="tx2"/>
                </a:solidFill>
              </a:rPr>
              <a:t>Multistation</a:t>
            </a:r>
            <a:r>
              <a:rPr lang="en-GB" b="1" dirty="0">
                <a:solidFill>
                  <a:schemeClr val="tx2"/>
                </a:solidFill>
              </a:rPr>
              <a:t> expertise covers the whole additive manufacturing value chain:</a:t>
            </a:r>
            <a:endParaRPr lang="en-GB" dirty="0">
              <a:solidFill>
                <a:schemeClr val="tx2"/>
              </a:solidFill>
            </a:endParaRPr>
          </a:p>
          <a:p>
            <a:pPr algn="just"/>
            <a:endParaRPr lang="en-GB" dirty="0">
              <a:solidFill>
                <a:schemeClr val="tx2"/>
              </a:solidFill>
            </a:endParaRP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Design for Additive Manufacturing and Digital Chain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Metal powders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Manufacturing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Post treatments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Quality control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ERP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500" dirty="0">
              <a:solidFill>
                <a:schemeClr val="tx2"/>
              </a:solidFill>
            </a:endParaRPr>
          </a:p>
          <a:p>
            <a:pPr algn="just"/>
            <a:endParaRPr lang="en-GB" sz="1500" dirty="0">
              <a:solidFill>
                <a:schemeClr val="tx2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9D83CD1-C845-4B91-B088-B6D8F0860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451" y="2123564"/>
            <a:ext cx="2643855" cy="156823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9BEFB79-7845-47DC-A951-F36731E2F7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21" y="4430848"/>
            <a:ext cx="1602187" cy="106812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18F2539-BC7D-4D71-B760-941E9C7B51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9" y="4268884"/>
            <a:ext cx="972403" cy="123009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A000F85-C27F-4551-B5DF-5F97E6C6F34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060" y="3968368"/>
            <a:ext cx="2004575" cy="1078874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63EA2ADF-235B-4203-B85C-6980E76AE002}"/>
              </a:ext>
            </a:extLst>
          </p:cNvPr>
          <p:cNvGrpSpPr/>
          <p:nvPr/>
        </p:nvGrpSpPr>
        <p:grpSpPr>
          <a:xfrm>
            <a:off x="0" y="5715000"/>
            <a:ext cx="12192000" cy="1143000"/>
            <a:chOff x="0" y="5715000"/>
            <a:chExt cx="12192000" cy="1143000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919F657-1DAB-42FD-AC7D-84ED894BF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0"/>
              <a:ext cx="12192000" cy="1143000"/>
            </a:xfrm>
            <a:prstGeom prst="rect">
              <a:avLst/>
            </a:prstGeom>
            <a:noFill/>
          </p:spPr>
        </p:pic>
        <p:sp>
          <p:nvSpPr>
            <p:cNvPr id="18" name="Slide Number Placeholder 14">
              <a:extLst>
                <a:ext uri="{FF2B5EF4-FFF2-40B4-BE49-F238E27FC236}">
                  <a16:creationId xmlns:a16="http://schemas.microsoft.com/office/drawing/2014/main" id="{FDFB784C-9668-42CC-BD6E-98BA6595B034}"/>
                </a:ext>
              </a:extLst>
            </p:cNvPr>
            <p:cNvSpPr txBox="1">
              <a:spLocks/>
            </p:cNvSpPr>
            <p:nvPr/>
          </p:nvSpPr>
          <p:spPr>
            <a:xfrm>
              <a:off x="7528264" y="6375776"/>
              <a:ext cx="45289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d-ID"/>
              </a:defPPr>
              <a:lvl1pPr marL="0" algn="r" defTabSz="914400" rtl="0" eaLnBrk="1" latinLnBrk="0" hangingPunct="1">
                <a:defRPr sz="24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0" dirty="0" err="1">
                  <a:latin typeface="Montserrat Alternates Medium" panose="00000600000000000000" pitchFamily="2" charset="0"/>
                </a:rPr>
                <a:t>Colloque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fabrication additive Physique des deux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infinis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– 13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Décembre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694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8F5D16C-FA6B-444E-9CE9-B6248B37A3D0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TextBox 40">
            <a:extLst>
              <a:ext uri="{FF2B5EF4-FFF2-40B4-BE49-F238E27FC236}">
                <a16:creationId xmlns:a16="http://schemas.microsoft.com/office/drawing/2014/main" id="{A6BACCBA-AA49-4DD5-8D2A-C26C15473586}"/>
              </a:ext>
            </a:extLst>
          </p:cNvPr>
          <p:cNvSpPr txBox="1"/>
          <p:nvPr/>
        </p:nvSpPr>
        <p:spPr>
          <a:xfrm>
            <a:off x="457201" y="296617"/>
            <a:ext cx="1126863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Design for Additive Manufacturing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5F884D84-4FA6-4CFB-84FE-5FDEAB008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1018464"/>
              </p:ext>
            </p:extLst>
          </p:nvPr>
        </p:nvGraphicFramePr>
        <p:xfrm>
          <a:off x="420414" y="888112"/>
          <a:ext cx="11407619" cy="164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E726021A-BB3C-43D1-B591-D3E59511F8D6}"/>
              </a:ext>
            </a:extLst>
          </p:cNvPr>
          <p:cNvSpPr txBox="1">
            <a:spLocks/>
          </p:cNvSpPr>
          <p:nvPr/>
        </p:nvSpPr>
        <p:spPr>
          <a:xfrm>
            <a:off x="9621079" y="6375776"/>
            <a:ext cx="243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>
                <a:latin typeface="Montserrat Alternates Medium" panose="00000600000000000000" pitchFamily="2" charset="0"/>
              </a:rPr>
              <a:t>Digital. Manufacturing. Solutions.</a:t>
            </a:r>
            <a:endParaRPr lang="en-GB" sz="1000" b="0" dirty="0">
              <a:latin typeface="Montserrat Alternates Medium" panose="00000600000000000000" pitchFamily="2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F819BCA-2D93-4DD4-87B2-182CDF9E81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634" y="2789616"/>
            <a:ext cx="3308350" cy="196238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8631ACD-28BC-4A5F-9231-C6D4A5AE053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8" t="56173" r="46772" b="23964"/>
          <a:stretch/>
        </p:blipFill>
        <p:spPr>
          <a:xfrm>
            <a:off x="3708613" y="3719636"/>
            <a:ext cx="3167944" cy="71229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6B0A090-A0AA-4FD3-9FFC-A6EBE9F847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t="8701" r="52931" b="1961"/>
          <a:stretch/>
        </p:blipFill>
        <p:spPr>
          <a:xfrm>
            <a:off x="1734348" y="3452137"/>
            <a:ext cx="926032" cy="980058"/>
          </a:xfrm>
          <a:prstGeom prst="rect">
            <a:avLst/>
          </a:prstGeom>
        </p:spPr>
      </p:pic>
      <p:sp>
        <p:nvSpPr>
          <p:cNvPr id="11" name="TextBox 41">
            <a:extLst>
              <a:ext uri="{FF2B5EF4-FFF2-40B4-BE49-F238E27FC236}">
                <a16:creationId xmlns:a16="http://schemas.microsoft.com/office/drawing/2014/main" id="{6552A872-B488-4879-BFA3-F9313866C0A2}"/>
              </a:ext>
            </a:extLst>
          </p:cNvPr>
          <p:cNvSpPr txBox="1"/>
          <p:nvPr/>
        </p:nvSpPr>
        <p:spPr>
          <a:xfrm>
            <a:off x="420414" y="5428471"/>
            <a:ext cx="1126863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rgbClr val="5BC2AF"/>
                </a:solidFill>
              </a:rPr>
              <a:t>Multistation established partnerships with Materialise, Ansys, Altair, Siemens NX…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553921C-35D2-4DCF-B472-B6367E6803D9}"/>
              </a:ext>
            </a:extLst>
          </p:cNvPr>
          <p:cNvGrpSpPr/>
          <p:nvPr/>
        </p:nvGrpSpPr>
        <p:grpSpPr>
          <a:xfrm>
            <a:off x="0" y="5715000"/>
            <a:ext cx="12192000" cy="1143000"/>
            <a:chOff x="0" y="5715000"/>
            <a:chExt cx="12192000" cy="1143000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9B80B32-5646-407B-A824-DD8E7300A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0"/>
              <a:ext cx="12192000" cy="1143000"/>
            </a:xfrm>
            <a:prstGeom prst="rect">
              <a:avLst/>
            </a:prstGeom>
            <a:noFill/>
          </p:spPr>
        </p:pic>
        <p:sp>
          <p:nvSpPr>
            <p:cNvPr id="19" name="Slide Number Placeholder 14">
              <a:extLst>
                <a:ext uri="{FF2B5EF4-FFF2-40B4-BE49-F238E27FC236}">
                  <a16:creationId xmlns:a16="http://schemas.microsoft.com/office/drawing/2014/main" id="{C5FFC451-1369-49F8-98ED-8AC08A577F52}"/>
                </a:ext>
              </a:extLst>
            </p:cNvPr>
            <p:cNvSpPr txBox="1">
              <a:spLocks/>
            </p:cNvSpPr>
            <p:nvPr/>
          </p:nvSpPr>
          <p:spPr>
            <a:xfrm>
              <a:off x="7528264" y="6375776"/>
              <a:ext cx="45289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d-ID"/>
              </a:defPPr>
              <a:lvl1pPr marL="0" algn="r" defTabSz="914400" rtl="0" eaLnBrk="1" latinLnBrk="0" hangingPunct="1">
                <a:defRPr sz="24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0" dirty="0" err="1">
                  <a:latin typeface="Montserrat Alternates Medium" panose="00000600000000000000" pitchFamily="2" charset="0"/>
                </a:rPr>
                <a:t>Colloque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fabrication additive Physique des deux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infinis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– 13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Décembre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35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8F5D16C-FA6B-444E-9CE9-B6248B37A3D0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TextBox 40">
            <a:extLst>
              <a:ext uri="{FF2B5EF4-FFF2-40B4-BE49-F238E27FC236}">
                <a16:creationId xmlns:a16="http://schemas.microsoft.com/office/drawing/2014/main" id="{A6BACCBA-AA49-4DD5-8D2A-C26C15473586}"/>
              </a:ext>
            </a:extLst>
          </p:cNvPr>
          <p:cNvSpPr txBox="1"/>
          <p:nvPr/>
        </p:nvSpPr>
        <p:spPr>
          <a:xfrm>
            <a:off x="457201" y="296617"/>
            <a:ext cx="1126863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Metal powders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5F884D84-4FA6-4CFB-84FE-5FDEAB008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661545"/>
              </p:ext>
            </p:extLst>
          </p:nvPr>
        </p:nvGraphicFramePr>
        <p:xfrm>
          <a:off x="601366" y="1123312"/>
          <a:ext cx="11059862" cy="843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D230CF6D-8BE4-4281-A15D-8266563DBC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78" y="2857437"/>
            <a:ext cx="1744672" cy="14201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2511C9D-E44B-4FBD-BDF5-440AA83F603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23" y="3028073"/>
            <a:ext cx="2004575" cy="1078874"/>
          </a:xfrm>
          <a:prstGeom prst="rect">
            <a:avLst/>
          </a:prstGeom>
        </p:spPr>
      </p:pic>
      <p:sp>
        <p:nvSpPr>
          <p:cNvPr id="16" name="TextBox 41">
            <a:extLst>
              <a:ext uri="{FF2B5EF4-FFF2-40B4-BE49-F238E27FC236}">
                <a16:creationId xmlns:a16="http://schemas.microsoft.com/office/drawing/2014/main" id="{A8E571A8-C69F-427B-A6E7-BA386A29B068}"/>
              </a:ext>
            </a:extLst>
          </p:cNvPr>
          <p:cNvSpPr txBox="1"/>
          <p:nvPr/>
        </p:nvSpPr>
        <p:spPr>
          <a:xfrm>
            <a:off x="457201" y="5173283"/>
            <a:ext cx="1126863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rgbClr val="5BC2AF"/>
                </a:solidFill>
              </a:rPr>
              <a:t>We select and qualify the best metal powders</a:t>
            </a:r>
          </a:p>
        </p:txBody>
      </p:sp>
      <p:sp>
        <p:nvSpPr>
          <p:cNvPr id="18" name="Slide Number Placeholder 14">
            <a:extLst>
              <a:ext uri="{FF2B5EF4-FFF2-40B4-BE49-F238E27FC236}">
                <a16:creationId xmlns:a16="http://schemas.microsoft.com/office/drawing/2014/main" id="{271CDE02-88E7-490C-9F33-581D3B200D44}"/>
              </a:ext>
            </a:extLst>
          </p:cNvPr>
          <p:cNvSpPr txBox="1">
            <a:spLocks/>
          </p:cNvSpPr>
          <p:nvPr/>
        </p:nvSpPr>
        <p:spPr>
          <a:xfrm>
            <a:off x="9621079" y="6375776"/>
            <a:ext cx="243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>
                <a:latin typeface="Montserrat Alternates Medium" panose="00000600000000000000" pitchFamily="2" charset="0"/>
              </a:rPr>
              <a:t>Digital. Manufacturing. Solutions.</a:t>
            </a:r>
            <a:endParaRPr lang="en-GB" sz="1000" b="0" dirty="0">
              <a:latin typeface="Montserrat Alternates Medium" panose="00000600000000000000" pitchFamily="2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A349F9D-A717-48B0-BA22-549BA8609851}"/>
              </a:ext>
            </a:extLst>
          </p:cNvPr>
          <p:cNvGrpSpPr/>
          <p:nvPr/>
        </p:nvGrpSpPr>
        <p:grpSpPr>
          <a:xfrm>
            <a:off x="0" y="5715000"/>
            <a:ext cx="12192000" cy="1143000"/>
            <a:chOff x="0" y="5715000"/>
            <a:chExt cx="12192000" cy="114300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5D8902D-22E5-4AEC-B470-55DA37DC1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0"/>
              <a:ext cx="12192000" cy="1143000"/>
            </a:xfrm>
            <a:prstGeom prst="rect">
              <a:avLst/>
            </a:prstGeom>
            <a:noFill/>
          </p:spPr>
        </p:pic>
        <p:sp>
          <p:nvSpPr>
            <p:cNvPr id="13" name="Slide Number Placeholder 14">
              <a:extLst>
                <a:ext uri="{FF2B5EF4-FFF2-40B4-BE49-F238E27FC236}">
                  <a16:creationId xmlns:a16="http://schemas.microsoft.com/office/drawing/2014/main" id="{F74F333D-048F-421D-B7DC-C6A163A62AC6}"/>
                </a:ext>
              </a:extLst>
            </p:cNvPr>
            <p:cNvSpPr txBox="1">
              <a:spLocks/>
            </p:cNvSpPr>
            <p:nvPr/>
          </p:nvSpPr>
          <p:spPr>
            <a:xfrm>
              <a:off x="7528264" y="6375776"/>
              <a:ext cx="45289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d-ID"/>
              </a:defPPr>
              <a:lvl1pPr marL="0" algn="r" defTabSz="914400" rtl="0" eaLnBrk="1" latinLnBrk="0" hangingPunct="1">
                <a:defRPr sz="24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0" dirty="0" err="1">
                  <a:latin typeface="Montserrat Alternates Medium" panose="00000600000000000000" pitchFamily="2" charset="0"/>
                </a:rPr>
                <a:t>Colloque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fabrication additive Physique des deux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infinis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– 13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Décembre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92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8F5D16C-FA6B-444E-9CE9-B6248B37A3D0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8" name="TextBox 40">
            <a:extLst>
              <a:ext uri="{FF2B5EF4-FFF2-40B4-BE49-F238E27FC236}">
                <a16:creationId xmlns:a16="http://schemas.microsoft.com/office/drawing/2014/main" id="{A6BACCBA-AA49-4DD5-8D2A-C26C15473586}"/>
              </a:ext>
            </a:extLst>
          </p:cNvPr>
          <p:cNvSpPr txBox="1"/>
          <p:nvPr/>
        </p:nvSpPr>
        <p:spPr>
          <a:xfrm>
            <a:off x="457201" y="296617"/>
            <a:ext cx="1126863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Post treatments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5F884D84-4FA6-4CFB-84FE-5FDEAB008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9364830"/>
              </p:ext>
            </p:extLst>
          </p:nvPr>
        </p:nvGraphicFramePr>
        <p:xfrm>
          <a:off x="601366" y="1123312"/>
          <a:ext cx="11059862" cy="843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7BE37FB8-C8AD-4283-85EB-1891D8D9A10B}"/>
              </a:ext>
            </a:extLst>
          </p:cNvPr>
          <p:cNvSpPr txBox="1">
            <a:spLocks/>
          </p:cNvSpPr>
          <p:nvPr/>
        </p:nvSpPr>
        <p:spPr>
          <a:xfrm>
            <a:off x="9621079" y="6375776"/>
            <a:ext cx="243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>
                <a:latin typeface="Montserrat Alternates Medium" panose="00000600000000000000" pitchFamily="2" charset="0"/>
              </a:rPr>
              <a:t>Digital. Manufacturing. Solutions.</a:t>
            </a:r>
            <a:endParaRPr lang="en-GB" sz="1000" b="0" dirty="0">
              <a:latin typeface="Montserrat Alternates Medium" panose="000006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631C09-7083-427D-AB26-963C1268BD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56" y="2652048"/>
            <a:ext cx="2106593" cy="15539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0394F6F-FB4D-4272-B77E-3B7B6435CD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84" y="3086317"/>
            <a:ext cx="1915874" cy="68536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3390603-7F57-4F3C-94C7-74D7E42DA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194" y="2620840"/>
            <a:ext cx="2991265" cy="1553904"/>
          </a:xfrm>
          <a:prstGeom prst="rect">
            <a:avLst/>
          </a:prstGeom>
        </p:spPr>
      </p:pic>
      <p:sp>
        <p:nvSpPr>
          <p:cNvPr id="11" name="TextBox 41">
            <a:extLst>
              <a:ext uri="{FF2B5EF4-FFF2-40B4-BE49-F238E27FC236}">
                <a16:creationId xmlns:a16="http://schemas.microsoft.com/office/drawing/2014/main" id="{36C44C2C-90F4-4A3E-A7BF-8863FB7C855E}"/>
              </a:ext>
            </a:extLst>
          </p:cNvPr>
          <p:cNvSpPr txBox="1"/>
          <p:nvPr/>
        </p:nvSpPr>
        <p:spPr>
          <a:xfrm>
            <a:off x="457201" y="5288582"/>
            <a:ext cx="1126863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rgbClr val="5BC2AF"/>
                </a:solidFill>
              </a:rPr>
              <a:t>We select the most appropriate post-treatments depending on the part </a:t>
            </a:r>
            <a:r>
              <a:rPr lang="en-GB" sz="2000" b="1" dirty="0" err="1">
                <a:solidFill>
                  <a:srgbClr val="5BC2AF"/>
                </a:solidFill>
              </a:rPr>
              <a:t>criticity</a:t>
            </a:r>
            <a:endParaRPr lang="en-GB" sz="2000" b="1" dirty="0">
              <a:solidFill>
                <a:srgbClr val="5BC2AF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D159F5C-F931-4819-A933-EA148AE3E53B}"/>
              </a:ext>
            </a:extLst>
          </p:cNvPr>
          <p:cNvGrpSpPr/>
          <p:nvPr/>
        </p:nvGrpSpPr>
        <p:grpSpPr>
          <a:xfrm>
            <a:off x="0" y="5715000"/>
            <a:ext cx="12192000" cy="1143000"/>
            <a:chOff x="0" y="5715000"/>
            <a:chExt cx="12192000" cy="1143000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84542E59-CF90-4DFA-A8DB-EDAB000BD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0"/>
              <a:ext cx="12192000" cy="1143000"/>
            </a:xfrm>
            <a:prstGeom prst="rect">
              <a:avLst/>
            </a:prstGeom>
            <a:noFill/>
          </p:spPr>
        </p:pic>
        <p:sp>
          <p:nvSpPr>
            <p:cNvPr id="15" name="Slide Number Placeholder 14">
              <a:extLst>
                <a:ext uri="{FF2B5EF4-FFF2-40B4-BE49-F238E27FC236}">
                  <a16:creationId xmlns:a16="http://schemas.microsoft.com/office/drawing/2014/main" id="{8F0A3297-1239-40C0-B555-DD6BA5A3F381}"/>
                </a:ext>
              </a:extLst>
            </p:cNvPr>
            <p:cNvSpPr txBox="1">
              <a:spLocks/>
            </p:cNvSpPr>
            <p:nvPr/>
          </p:nvSpPr>
          <p:spPr>
            <a:xfrm>
              <a:off x="7528264" y="6375776"/>
              <a:ext cx="45289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d-ID"/>
              </a:defPPr>
              <a:lvl1pPr marL="0" algn="r" defTabSz="914400" rtl="0" eaLnBrk="1" latinLnBrk="0" hangingPunct="1">
                <a:defRPr sz="24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0" dirty="0" err="1">
                  <a:latin typeface="Montserrat Alternates Medium" panose="00000600000000000000" pitchFamily="2" charset="0"/>
                </a:rPr>
                <a:t>Colloque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fabrication additive Physique des deux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infinis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– 13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Décembre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316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8F5D16C-FA6B-444E-9CE9-B6248B37A3D0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8" name="TextBox 40">
            <a:extLst>
              <a:ext uri="{FF2B5EF4-FFF2-40B4-BE49-F238E27FC236}">
                <a16:creationId xmlns:a16="http://schemas.microsoft.com/office/drawing/2014/main" id="{A6BACCBA-AA49-4DD5-8D2A-C26C15473586}"/>
              </a:ext>
            </a:extLst>
          </p:cNvPr>
          <p:cNvSpPr txBox="1"/>
          <p:nvPr/>
        </p:nvSpPr>
        <p:spPr>
          <a:xfrm>
            <a:off x="457201" y="296617"/>
            <a:ext cx="1126863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Control – Non Destructive Testing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5F884D84-4FA6-4CFB-84FE-5FDEAB008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3852086"/>
              </p:ext>
            </p:extLst>
          </p:nvPr>
        </p:nvGraphicFramePr>
        <p:xfrm>
          <a:off x="601366" y="1123312"/>
          <a:ext cx="11059862" cy="843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Image 14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F954AF33-3700-4250-A5AC-2A4E2FBA02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285" y="2736498"/>
            <a:ext cx="2588578" cy="20952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4161878-F9D9-4D45-B6CB-1A7650141C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86" y="2819547"/>
            <a:ext cx="1534027" cy="1940544"/>
          </a:xfrm>
          <a:prstGeom prst="rect">
            <a:avLst/>
          </a:prstGeom>
        </p:spPr>
      </p:pic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96B7946C-CC93-44AB-A4C6-2F392683232D}"/>
              </a:ext>
            </a:extLst>
          </p:cNvPr>
          <p:cNvSpPr txBox="1">
            <a:spLocks/>
          </p:cNvSpPr>
          <p:nvPr/>
        </p:nvSpPr>
        <p:spPr>
          <a:xfrm>
            <a:off x="9621079" y="6375776"/>
            <a:ext cx="243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>
                <a:latin typeface="Montserrat Alternates Medium" panose="00000600000000000000" pitchFamily="2" charset="0"/>
              </a:rPr>
              <a:t>Digital. Manufacturing. Solutions.</a:t>
            </a:r>
            <a:endParaRPr lang="en-GB" sz="1000" b="0" dirty="0">
              <a:latin typeface="Montserrat Alternates Medium" panose="00000600000000000000" pitchFamily="2" charset="0"/>
            </a:endParaRPr>
          </a:p>
        </p:txBody>
      </p:sp>
      <p:pic>
        <p:nvPicPr>
          <p:cNvPr id="12" name="Image 11" descr="Micro CT scan illustration">
            <a:extLst>
              <a:ext uri="{FF2B5EF4-FFF2-40B4-BE49-F238E27FC236}">
                <a16:creationId xmlns:a16="http://schemas.microsoft.com/office/drawing/2014/main" id="{586DCA4D-DC80-4B80-89DA-9B8F67D629DE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92" y="2829651"/>
            <a:ext cx="3039110" cy="17087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41">
            <a:extLst>
              <a:ext uri="{FF2B5EF4-FFF2-40B4-BE49-F238E27FC236}">
                <a16:creationId xmlns:a16="http://schemas.microsoft.com/office/drawing/2014/main" id="{3EFD17BA-ECCB-45AF-A7D5-7E9E158BCE62}"/>
              </a:ext>
            </a:extLst>
          </p:cNvPr>
          <p:cNvSpPr txBox="1"/>
          <p:nvPr/>
        </p:nvSpPr>
        <p:spPr>
          <a:xfrm>
            <a:off x="457201" y="5288582"/>
            <a:ext cx="1126863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rgbClr val="5BC2AF"/>
                </a:solidFill>
              </a:rPr>
              <a:t>We ensure that the parts are free of porosities or defects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4528B35-D3D4-47E7-83A6-BB6C3C051501}"/>
              </a:ext>
            </a:extLst>
          </p:cNvPr>
          <p:cNvGrpSpPr/>
          <p:nvPr/>
        </p:nvGrpSpPr>
        <p:grpSpPr>
          <a:xfrm>
            <a:off x="0" y="5715000"/>
            <a:ext cx="12192000" cy="1143000"/>
            <a:chOff x="0" y="5715000"/>
            <a:chExt cx="12192000" cy="1143000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2609B93C-6C49-4EC5-B2AF-A575E6F38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0"/>
              <a:ext cx="12192000" cy="1143000"/>
            </a:xfrm>
            <a:prstGeom prst="rect">
              <a:avLst/>
            </a:prstGeom>
            <a:noFill/>
          </p:spPr>
        </p:pic>
        <p:sp>
          <p:nvSpPr>
            <p:cNvPr id="18" name="Slide Number Placeholder 14">
              <a:extLst>
                <a:ext uri="{FF2B5EF4-FFF2-40B4-BE49-F238E27FC236}">
                  <a16:creationId xmlns:a16="http://schemas.microsoft.com/office/drawing/2014/main" id="{E4DA5072-3F11-49BC-8138-8AD975A158FA}"/>
                </a:ext>
              </a:extLst>
            </p:cNvPr>
            <p:cNvSpPr txBox="1">
              <a:spLocks/>
            </p:cNvSpPr>
            <p:nvPr/>
          </p:nvSpPr>
          <p:spPr>
            <a:xfrm>
              <a:off x="7528264" y="6375776"/>
              <a:ext cx="45289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d-ID"/>
              </a:defPPr>
              <a:lvl1pPr marL="0" algn="r" defTabSz="914400" rtl="0" eaLnBrk="1" latinLnBrk="0" hangingPunct="1">
                <a:defRPr sz="24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0" dirty="0" err="1">
                  <a:latin typeface="Montserrat Alternates Medium" panose="00000600000000000000" pitchFamily="2" charset="0"/>
                </a:rPr>
                <a:t>Colloque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fabrication additive Physique des deux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infinis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– 13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Décembre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9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8F5D16C-FA6B-444E-9CE9-B6248B37A3D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TextBox 40">
            <a:extLst>
              <a:ext uri="{FF2B5EF4-FFF2-40B4-BE49-F238E27FC236}">
                <a16:creationId xmlns:a16="http://schemas.microsoft.com/office/drawing/2014/main" id="{A6BACCBA-AA49-4DD5-8D2A-C26C15473586}"/>
              </a:ext>
            </a:extLst>
          </p:cNvPr>
          <p:cNvSpPr txBox="1"/>
          <p:nvPr/>
        </p:nvSpPr>
        <p:spPr>
          <a:xfrm>
            <a:off x="457201" y="296617"/>
            <a:ext cx="1126863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highlight>
                  <a:srgbClr val="5BC2AF"/>
                </a:highlight>
              </a:rPr>
              <a:t>Introduction</a:t>
            </a:r>
            <a:endParaRPr lang="en-GB" sz="2400" b="1" dirty="0">
              <a:solidFill>
                <a:schemeClr val="bg1"/>
              </a:solidFill>
              <a:highlight>
                <a:srgbClr val="5BC2AF"/>
              </a:highlight>
            </a:endParaRPr>
          </a:p>
        </p:txBody>
      </p:sp>
      <p:sp>
        <p:nvSpPr>
          <p:cNvPr id="15" name="TextBox 41">
            <a:extLst>
              <a:ext uri="{FF2B5EF4-FFF2-40B4-BE49-F238E27FC236}">
                <a16:creationId xmlns:a16="http://schemas.microsoft.com/office/drawing/2014/main" id="{880E2C00-5C16-4717-AD93-0C8388312379}"/>
              </a:ext>
            </a:extLst>
          </p:cNvPr>
          <p:cNvSpPr txBox="1"/>
          <p:nvPr/>
        </p:nvSpPr>
        <p:spPr>
          <a:xfrm>
            <a:off x="1055914" y="1223205"/>
            <a:ext cx="1007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solidFill>
                  <a:schemeClr val="tx2"/>
                </a:solidFill>
              </a:rPr>
              <a:t>Multistation,</a:t>
            </a:r>
            <a:r>
              <a:rPr lang="en-GB" dirty="0">
                <a:solidFill>
                  <a:schemeClr val="tx2"/>
                </a:solidFill>
              </a:rPr>
              <a:t> founded in 1987, provides its customers with expertise in digital and additive manufacturing. We provide them with software, material, machines and engineering services</a:t>
            </a:r>
            <a:endParaRPr lang="en-GB" sz="1500" dirty="0">
              <a:solidFill>
                <a:schemeClr val="tx2"/>
              </a:solidFill>
            </a:endParaRPr>
          </a:p>
        </p:txBody>
      </p:sp>
      <p:sp>
        <p:nvSpPr>
          <p:cNvPr id="17" name="TextBox 41">
            <a:extLst>
              <a:ext uri="{FF2B5EF4-FFF2-40B4-BE49-F238E27FC236}">
                <a16:creationId xmlns:a16="http://schemas.microsoft.com/office/drawing/2014/main" id="{29E7EE76-9732-45B0-B5AC-9A22884BBC0D}"/>
              </a:ext>
            </a:extLst>
          </p:cNvPr>
          <p:cNvSpPr txBox="1"/>
          <p:nvPr/>
        </p:nvSpPr>
        <p:spPr>
          <a:xfrm>
            <a:off x="983041" y="4650603"/>
            <a:ext cx="10216951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i="1" dirty="0" err="1">
                <a:solidFill>
                  <a:srgbClr val="5BC2AF"/>
                </a:solidFill>
              </a:rPr>
              <a:t>Multistation</a:t>
            </a:r>
            <a:r>
              <a:rPr lang="en-GB" sz="2000" b="1" i="1" dirty="0">
                <a:solidFill>
                  <a:srgbClr val="5BC2AF"/>
                </a:solidFill>
              </a:rPr>
              <a:t> </a:t>
            </a:r>
            <a:r>
              <a:rPr lang="en-GB" sz="2000" b="1" dirty="0">
                <a:solidFill>
                  <a:srgbClr val="5BC2AF"/>
                </a:solidFill>
              </a:rPr>
              <a:t>assists its customers during the integration of digital manufacturing technologies</a:t>
            </a:r>
          </a:p>
        </p:txBody>
      </p:sp>
      <p:sp>
        <p:nvSpPr>
          <p:cNvPr id="19" name="Slide Number Placeholder 14">
            <a:extLst>
              <a:ext uri="{FF2B5EF4-FFF2-40B4-BE49-F238E27FC236}">
                <a16:creationId xmlns:a16="http://schemas.microsoft.com/office/drawing/2014/main" id="{E1BB2ECE-7BE0-4445-8121-2FD8612A1F68}"/>
              </a:ext>
            </a:extLst>
          </p:cNvPr>
          <p:cNvSpPr txBox="1">
            <a:spLocks/>
          </p:cNvSpPr>
          <p:nvPr/>
        </p:nvSpPr>
        <p:spPr>
          <a:xfrm>
            <a:off x="9621079" y="6375776"/>
            <a:ext cx="243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>
                <a:latin typeface="Montserrat Alternates Medium" panose="00000600000000000000" pitchFamily="2" charset="0"/>
              </a:rPr>
              <a:t>Digital. Manufacturing. Solutions.</a:t>
            </a:r>
            <a:endParaRPr lang="en-GB" sz="1000" b="0" dirty="0">
              <a:latin typeface="Montserrat Alternates Medium" panose="000006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9874827-D4E6-4AF6-B179-00288EA36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00" y="2248829"/>
            <a:ext cx="4288032" cy="1808912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72CECA98-E97A-4C6B-8D1A-57BE79DABFC6}"/>
              </a:ext>
            </a:extLst>
          </p:cNvPr>
          <p:cNvGrpSpPr/>
          <p:nvPr/>
        </p:nvGrpSpPr>
        <p:grpSpPr>
          <a:xfrm>
            <a:off x="0" y="5715000"/>
            <a:ext cx="12192000" cy="1143000"/>
            <a:chOff x="0" y="5715000"/>
            <a:chExt cx="12192000" cy="114300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8671FF3-80E5-4369-B33E-226109195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0"/>
              <a:ext cx="12192000" cy="1143000"/>
            </a:xfrm>
            <a:prstGeom prst="rect">
              <a:avLst/>
            </a:prstGeom>
            <a:noFill/>
          </p:spPr>
        </p:pic>
        <p:sp>
          <p:nvSpPr>
            <p:cNvPr id="12" name="Slide Number Placeholder 14">
              <a:extLst>
                <a:ext uri="{FF2B5EF4-FFF2-40B4-BE49-F238E27FC236}">
                  <a16:creationId xmlns:a16="http://schemas.microsoft.com/office/drawing/2014/main" id="{DFF9C04E-F695-4C98-9530-DFC4EFCD266B}"/>
                </a:ext>
              </a:extLst>
            </p:cNvPr>
            <p:cNvSpPr txBox="1">
              <a:spLocks/>
            </p:cNvSpPr>
            <p:nvPr/>
          </p:nvSpPr>
          <p:spPr>
            <a:xfrm>
              <a:off x="7528264" y="6375776"/>
              <a:ext cx="45289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d-ID"/>
              </a:defPPr>
              <a:lvl1pPr marL="0" algn="r" defTabSz="914400" rtl="0" eaLnBrk="1" latinLnBrk="0" hangingPunct="1">
                <a:defRPr sz="24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0" dirty="0" err="1">
                  <a:latin typeface="Montserrat Alternates Medium" panose="00000600000000000000" pitchFamily="2" charset="0"/>
                </a:rPr>
                <a:t>Colloque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fabrication additive Physique des deux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infinis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– 13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Décembre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204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8F5D16C-FA6B-444E-9CE9-B6248B37A3D0}" type="slidenum">
              <a:rPr lang="en-GB" smtClean="0"/>
              <a:pPr/>
              <a:t>20</a:t>
            </a:fld>
            <a:endParaRPr lang="en-GB" dirty="0"/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1F87984A-DB05-4DAD-91C8-803EBF73C8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235328"/>
              </p:ext>
            </p:extLst>
          </p:nvPr>
        </p:nvGraphicFramePr>
        <p:xfrm>
          <a:off x="601366" y="1123312"/>
          <a:ext cx="11059862" cy="843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40">
            <a:extLst>
              <a:ext uri="{FF2B5EF4-FFF2-40B4-BE49-F238E27FC236}">
                <a16:creationId xmlns:a16="http://schemas.microsoft.com/office/drawing/2014/main" id="{34E95DB1-5648-4284-8BF1-5179BA37109A}"/>
              </a:ext>
            </a:extLst>
          </p:cNvPr>
          <p:cNvSpPr txBox="1"/>
          <p:nvPr/>
        </p:nvSpPr>
        <p:spPr>
          <a:xfrm>
            <a:off x="457201" y="296617"/>
            <a:ext cx="1126863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Health, Safety and Environnement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B4A75CA4-6CBC-4421-935D-6B5C28E6D1CC}"/>
              </a:ext>
            </a:extLst>
          </p:cNvPr>
          <p:cNvSpPr txBox="1">
            <a:spLocks/>
          </p:cNvSpPr>
          <p:nvPr/>
        </p:nvSpPr>
        <p:spPr>
          <a:xfrm>
            <a:off x="9621079" y="6375776"/>
            <a:ext cx="243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>
                <a:latin typeface="Montserrat Alternates Medium" panose="00000600000000000000" pitchFamily="2" charset="0"/>
              </a:rPr>
              <a:t>Digital. Manufacturing. Solutions.</a:t>
            </a:r>
            <a:endParaRPr lang="en-GB" sz="1000" b="0" dirty="0">
              <a:latin typeface="Montserrat Alternates Medium" panose="00000600000000000000" pitchFamily="2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E8C6BA2-3628-4D1D-9814-7943C91971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86" y="2707052"/>
            <a:ext cx="2181068" cy="1794222"/>
          </a:xfrm>
          <a:prstGeom prst="rect">
            <a:avLst/>
          </a:prstGeom>
        </p:spPr>
      </p:pic>
      <p:sp>
        <p:nvSpPr>
          <p:cNvPr id="8" name="TextBox 41">
            <a:extLst>
              <a:ext uri="{FF2B5EF4-FFF2-40B4-BE49-F238E27FC236}">
                <a16:creationId xmlns:a16="http://schemas.microsoft.com/office/drawing/2014/main" id="{BA50040B-3FA4-4984-A410-3C8FCB044C62}"/>
              </a:ext>
            </a:extLst>
          </p:cNvPr>
          <p:cNvSpPr txBox="1"/>
          <p:nvPr/>
        </p:nvSpPr>
        <p:spPr>
          <a:xfrm>
            <a:off x="457201" y="5288582"/>
            <a:ext cx="1126863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 err="1">
                <a:solidFill>
                  <a:srgbClr val="5BC2AF"/>
                </a:solidFill>
              </a:rPr>
              <a:t>Multistation</a:t>
            </a:r>
            <a:r>
              <a:rPr lang="en-GB" sz="2000" b="1" dirty="0">
                <a:solidFill>
                  <a:srgbClr val="5BC2AF"/>
                </a:solidFill>
              </a:rPr>
              <a:t> protects the workforce against new HSE threats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B4B7D83-78B2-4EA0-B21C-7C4E01EA54F0}"/>
              </a:ext>
            </a:extLst>
          </p:cNvPr>
          <p:cNvGrpSpPr/>
          <p:nvPr/>
        </p:nvGrpSpPr>
        <p:grpSpPr>
          <a:xfrm>
            <a:off x="0" y="5715000"/>
            <a:ext cx="12192000" cy="1143000"/>
            <a:chOff x="0" y="5715000"/>
            <a:chExt cx="12192000" cy="114300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624305EB-0C05-445C-900F-1274AB2CC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0"/>
              <a:ext cx="12192000" cy="1143000"/>
            </a:xfrm>
            <a:prstGeom prst="rect">
              <a:avLst/>
            </a:prstGeom>
            <a:noFill/>
          </p:spPr>
        </p:pic>
        <p:sp>
          <p:nvSpPr>
            <p:cNvPr id="16" name="Slide Number Placeholder 14">
              <a:extLst>
                <a:ext uri="{FF2B5EF4-FFF2-40B4-BE49-F238E27FC236}">
                  <a16:creationId xmlns:a16="http://schemas.microsoft.com/office/drawing/2014/main" id="{AB5DF1B0-48A0-417D-9A71-F96A7158C3B1}"/>
                </a:ext>
              </a:extLst>
            </p:cNvPr>
            <p:cNvSpPr txBox="1">
              <a:spLocks/>
            </p:cNvSpPr>
            <p:nvPr/>
          </p:nvSpPr>
          <p:spPr>
            <a:xfrm>
              <a:off x="7528264" y="6375776"/>
              <a:ext cx="45289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d-ID"/>
              </a:defPPr>
              <a:lvl1pPr marL="0" algn="r" defTabSz="914400" rtl="0" eaLnBrk="1" latinLnBrk="0" hangingPunct="1">
                <a:defRPr sz="24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0" dirty="0" err="1">
                  <a:latin typeface="Montserrat Alternates Medium" panose="00000600000000000000" pitchFamily="2" charset="0"/>
                </a:rPr>
                <a:t>Colloque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fabrication additive Physique des deux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infinis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– 13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Décembre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685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534F42-69ED-4B5B-A547-9AD6C5C9BEB8}"/>
              </a:ext>
            </a:extLst>
          </p:cNvPr>
          <p:cNvSpPr/>
          <p:nvPr/>
        </p:nvSpPr>
        <p:spPr>
          <a:xfrm>
            <a:off x="6640036" y="2000444"/>
            <a:ext cx="4914822" cy="238788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8F5D16C-FA6B-444E-9CE9-B6248B37A3D0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8" name="TextBox 40">
            <a:extLst>
              <a:ext uri="{FF2B5EF4-FFF2-40B4-BE49-F238E27FC236}">
                <a16:creationId xmlns:a16="http://schemas.microsoft.com/office/drawing/2014/main" id="{A6BACCBA-AA49-4DD5-8D2A-C26C15473586}"/>
              </a:ext>
            </a:extLst>
          </p:cNvPr>
          <p:cNvSpPr txBox="1"/>
          <p:nvPr/>
        </p:nvSpPr>
        <p:spPr>
          <a:xfrm>
            <a:off x="457201" y="296617"/>
            <a:ext cx="1126863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Additive Explorative Partnership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E726021A-BB3C-43D1-B591-D3E59511F8D6}"/>
              </a:ext>
            </a:extLst>
          </p:cNvPr>
          <p:cNvSpPr txBox="1">
            <a:spLocks/>
          </p:cNvSpPr>
          <p:nvPr/>
        </p:nvSpPr>
        <p:spPr>
          <a:xfrm>
            <a:off x="9621079" y="6375776"/>
            <a:ext cx="243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>
                <a:latin typeface="Montserrat Alternates Medium" panose="00000600000000000000" pitchFamily="2" charset="0"/>
              </a:rPr>
              <a:t>Digital. Manufacturing. Solutions.</a:t>
            </a:r>
            <a:endParaRPr lang="en-GB" sz="1000" b="0" dirty="0">
              <a:latin typeface="Montserrat Alternates Medium" panose="00000600000000000000" pitchFamily="2" charset="0"/>
            </a:endParaRPr>
          </a:p>
        </p:txBody>
      </p:sp>
      <p:sp>
        <p:nvSpPr>
          <p:cNvPr id="15" name="TextBox 41">
            <a:extLst>
              <a:ext uri="{FF2B5EF4-FFF2-40B4-BE49-F238E27FC236}">
                <a16:creationId xmlns:a16="http://schemas.microsoft.com/office/drawing/2014/main" id="{5E8A1723-6CDE-435D-A41D-BC98CA547FE7}"/>
              </a:ext>
            </a:extLst>
          </p:cNvPr>
          <p:cNvSpPr txBox="1"/>
          <p:nvPr/>
        </p:nvSpPr>
        <p:spPr>
          <a:xfrm>
            <a:off x="457201" y="1023073"/>
            <a:ext cx="48684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Project definition:</a:t>
            </a: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Part screening, use case identification</a:t>
            </a:r>
            <a:endParaRPr lang="fr-FR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GB" sz="1400" dirty="0"/>
              <a:t>Proof of concept realisation</a:t>
            </a:r>
            <a:endParaRPr lang="fr-FR" sz="1400" dirty="0"/>
          </a:p>
        </p:txBody>
      </p:sp>
      <p:sp>
        <p:nvSpPr>
          <p:cNvPr id="22" name="TextBox 41">
            <a:extLst>
              <a:ext uri="{FF2B5EF4-FFF2-40B4-BE49-F238E27FC236}">
                <a16:creationId xmlns:a16="http://schemas.microsoft.com/office/drawing/2014/main" id="{AF3B350A-3D0B-489C-8C4D-94A147D321FD}"/>
              </a:ext>
            </a:extLst>
          </p:cNvPr>
          <p:cNvSpPr txBox="1"/>
          <p:nvPr/>
        </p:nvSpPr>
        <p:spPr>
          <a:xfrm>
            <a:off x="457201" y="1830346"/>
            <a:ext cx="4277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 customized support for a successful implementation:</a:t>
            </a:r>
            <a:endParaRPr lang="en-US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400" dirty="0"/>
              <a:t>Machine leasing, delivery and installation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400" dirty="0"/>
              <a:t>Users training and support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400" dirty="0"/>
              <a:t>Functional guarantee</a:t>
            </a:r>
          </a:p>
        </p:txBody>
      </p:sp>
      <p:sp>
        <p:nvSpPr>
          <p:cNvPr id="23" name="TextBox 41">
            <a:extLst>
              <a:ext uri="{FF2B5EF4-FFF2-40B4-BE49-F238E27FC236}">
                <a16:creationId xmlns:a16="http://schemas.microsoft.com/office/drawing/2014/main" id="{8CC4AB28-D273-4B26-A59D-75CA69336B81}"/>
              </a:ext>
            </a:extLst>
          </p:cNvPr>
          <p:cNvSpPr txBox="1"/>
          <p:nvPr/>
        </p:nvSpPr>
        <p:spPr>
          <a:xfrm>
            <a:off x="457201" y="2853062"/>
            <a:ext cx="5166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Flexible machine rental:</a:t>
            </a:r>
            <a:endParaRPr lang="en-US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400" dirty="0"/>
              <a:t>Flexible rental with decreasing rate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400" dirty="0"/>
              <a:t>No commitment of duration</a:t>
            </a:r>
          </a:p>
        </p:txBody>
      </p:sp>
      <p:sp>
        <p:nvSpPr>
          <p:cNvPr id="24" name="TextBox 41">
            <a:extLst>
              <a:ext uri="{FF2B5EF4-FFF2-40B4-BE49-F238E27FC236}">
                <a16:creationId xmlns:a16="http://schemas.microsoft.com/office/drawing/2014/main" id="{5216CA36-AA78-40DC-9311-CFE8054D4A18}"/>
              </a:ext>
            </a:extLst>
          </p:cNvPr>
          <p:cNvSpPr txBox="1"/>
          <p:nvPr/>
        </p:nvSpPr>
        <p:spPr>
          <a:xfrm>
            <a:off x="457201" y="3660336"/>
            <a:ext cx="55371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Support from our application engineers and technicians included: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Design for additive manufacturing (DFAM)</a:t>
            </a: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Topological optimization, generation of lattices, process simulation…</a:t>
            </a: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3D scan, reverse engineering, dimensional control</a:t>
            </a: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Characterisation, qualification, storage and handling of powders</a:t>
            </a: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Computed tomography (CT)</a:t>
            </a: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Health, Safety and Environment (HSE)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…</a:t>
            </a:r>
            <a:endParaRPr lang="fr-FR" sz="1400" dirty="0"/>
          </a:p>
          <a:p>
            <a:endParaRPr lang="fr-FR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AC64DD-BDC7-4EC7-8180-B3B3E90931E8}"/>
              </a:ext>
            </a:extLst>
          </p:cNvPr>
          <p:cNvSpPr/>
          <p:nvPr/>
        </p:nvSpPr>
        <p:spPr>
          <a:xfrm>
            <a:off x="6714760" y="2371603"/>
            <a:ext cx="4914822" cy="122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Explore, engage, evolve and succeed</a:t>
            </a:r>
            <a:endParaRPr lang="fr-FR" sz="10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ADDITIVE EXPLORATIVE PARTNERSHIP</a:t>
            </a:r>
            <a:endParaRPr lang="fr-FR" sz="10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Flexible pre-buy experience</a:t>
            </a:r>
            <a:endParaRPr lang="fr-F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Initial modular full service rental</a:t>
            </a:r>
            <a:endParaRPr lang="fr-FR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41">
            <a:extLst>
              <a:ext uri="{FF2B5EF4-FFF2-40B4-BE49-F238E27FC236}">
                <a16:creationId xmlns:a16="http://schemas.microsoft.com/office/drawing/2014/main" id="{E3F51532-707D-4BA7-809E-91079E744464}"/>
              </a:ext>
            </a:extLst>
          </p:cNvPr>
          <p:cNvSpPr txBox="1"/>
          <p:nvPr/>
        </p:nvSpPr>
        <p:spPr>
          <a:xfrm>
            <a:off x="6939775" y="3636504"/>
            <a:ext cx="4464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/>
              <a:t>Valid</a:t>
            </a:r>
            <a:r>
              <a:rPr lang="fr-FR" sz="1400" b="1" dirty="0"/>
              <a:t> for </a:t>
            </a:r>
            <a:r>
              <a:rPr lang="fr-FR" sz="1400" b="1" dirty="0" err="1"/>
              <a:t>any</a:t>
            </a:r>
            <a:r>
              <a:rPr lang="fr-FR" sz="1400" b="1" dirty="0"/>
              <a:t> machine, for </a:t>
            </a:r>
            <a:r>
              <a:rPr lang="fr-FR" sz="1400" b="1" dirty="0" err="1"/>
              <a:t>any</a:t>
            </a:r>
            <a:r>
              <a:rPr lang="fr-FR" sz="1400" b="1" dirty="0"/>
              <a:t> </a:t>
            </a:r>
            <a:r>
              <a:rPr lang="fr-FR" sz="1400" b="1" dirty="0" err="1"/>
              <a:t>price</a:t>
            </a:r>
            <a:r>
              <a:rPr lang="fr-FR" sz="1400" b="1" dirty="0"/>
              <a:t> range (5k to 500k+)</a:t>
            </a:r>
          </a:p>
          <a:p>
            <a:pPr algn="ctr"/>
            <a:r>
              <a:rPr lang="en-US" sz="1400" b="1" dirty="0"/>
              <a:t>The machine is not an asset but a commodity</a:t>
            </a:r>
            <a:endParaRPr lang="en-US" sz="1400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ABD4CDC-01BA-4E8C-8E12-B6A366709AD9}"/>
              </a:ext>
            </a:extLst>
          </p:cNvPr>
          <p:cNvGrpSpPr/>
          <p:nvPr/>
        </p:nvGrpSpPr>
        <p:grpSpPr>
          <a:xfrm>
            <a:off x="0" y="5715000"/>
            <a:ext cx="12192000" cy="1143000"/>
            <a:chOff x="0" y="5715000"/>
            <a:chExt cx="12192000" cy="1143000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344A3ED-C1D5-4434-9D17-E34E749B2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0"/>
              <a:ext cx="12192000" cy="1143000"/>
            </a:xfrm>
            <a:prstGeom prst="rect">
              <a:avLst/>
            </a:prstGeom>
            <a:noFill/>
          </p:spPr>
        </p:pic>
        <p:sp>
          <p:nvSpPr>
            <p:cNvPr id="18" name="Slide Number Placeholder 14">
              <a:extLst>
                <a:ext uri="{FF2B5EF4-FFF2-40B4-BE49-F238E27FC236}">
                  <a16:creationId xmlns:a16="http://schemas.microsoft.com/office/drawing/2014/main" id="{7665C22B-74D4-4FFE-9F24-751A59D3706E}"/>
                </a:ext>
              </a:extLst>
            </p:cNvPr>
            <p:cNvSpPr txBox="1">
              <a:spLocks/>
            </p:cNvSpPr>
            <p:nvPr/>
          </p:nvSpPr>
          <p:spPr>
            <a:xfrm>
              <a:off x="7528264" y="6375776"/>
              <a:ext cx="45289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d-ID"/>
              </a:defPPr>
              <a:lvl1pPr marL="0" algn="r" defTabSz="914400" rtl="0" eaLnBrk="1" latinLnBrk="0" hangingPunct="1">
                <a:defRPr sz="24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0" dirty="0" err="1">
                  <a:latin typeface="Montserrat Alternates Medium" panose="00000600000000000000" pitchFamily="2" charset="0"/>
                </a:rPr>
                <a:t>Colloque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fabrication additive Physique des deux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infinis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– 13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Décembre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579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F5D16C-FA6B-444E-9CE9-B6248B37A3D0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8769" y="56020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Espace réservé pour une image  30">
            <a:extLst>
              <a:ext uri="{FF2B5EF4-FFF2-40B4-BE49-F238E27FC236}">
                <a16:creationId xmlns:a16="http://schemas.microsoft.com/office/drawing/2014/main" id="{8255B318-AB1F-4FBD-9155-543FFD9A25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r="2410"/>
          <a:stretch>
            <a:fillRect/>
          </a:stretch>
        </p:blipFill>
        <p:spPr>
          <a:xfrm>
            <a:off x="-347145" y="-1026135"/>
            <a:ext cx="5393398" cy="4008430"/>
          </a:xfrm>
        </p:spPr>
      </p:pic>
      <p:sp>
        <p:nvSpPr>
          <p:cNvPr id="43" name="Slide Number Placeholder 14">
            <a:extLst>
              <a:ext uri="{FF2B5EF4-FFF2-40B4-BE49-F238E27FC236}">
                <a16:creationId xmlns:a16="http://schemas.microsoft.com/office/drawing/2014/main" id="{C95C86EA-4701-41B0-B84E-817DA05339A1}"/>
              </a:ext>
            </a:extLst>
          </p:cNvPr>
          <p:cNvSpPr txBox="1">
            <a:spLocks/>
          </p:cNvSpPr>
          <p:nvPr/>
        </p:nvSpPr>
        <p:spPr>
          <a:xfrm>
            <a:off x="9621079" y="6375776"/>
            <a:ext cx="243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>
                <a:latin typeface="Montserrat Alternates Medium" panose="00000600000000000000" pitchFamily="2" charset="0"/>
              </a:rPr>
              <a:t>Digital. Manufacturing. Solutions.</a:t>
            </a:r>
            <a:endParaRPr lang="en-GB" sz="1000" b="0" dirty="0">
              <a:latin typeface="Montserrat Alternates Medium" panose="00000600000000000000" pitchFamily="2" charset="0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A228DF52-E543-4A76-AB98-4F2DA90A42B0}"/>
              </a:ext>
            </a:extLst>
          </p:cNvPr>
          <p:cNvGrpSpPr/>
          <p:nvPr/>
        </p:nvGrpSpPr>
        <p:grpSpPr>
          <a:xfrm>
            <a:off x="7145748" y="1555668"/>
            <a:ext cx="1013046" cy="1013046"/>
            <a:chOff x="6124354" y="1555668"/>
            <a:chExt cx="1013046" cy="101304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27DB036-264A-4FAD-B4B1-7281148307F7}"/>
                </a:ext>
              </a:extLst>
            </p:cNvPr>
            <p:cNvSpPr/>
            <p:nvPr/>
          </p:nvSpPr>
          <p:spPr>
            <a:xfrm>
              <a:off x="6124354" y="1555668"/>
              <a:ext cx="1013046" cy="101304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5" name="Freeform 165">
              <a:extLst>
                <a:ext uri="{FF2B5EF4-FFF2-40B4-BE49-F238E27FC236}">
                  <a16:creationId xmlns:a16="http://schemas.microsoft.com/office/drawing/2014/main" id="{0AFECDE9-95F4-4C96-B8CB-FC18EA3162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8936" y="1828714"/>
              <a:ext cx="463883" cy="466954"/>
            </a:xfrm>
            <a:custGeom>
              <a:avLst/>
              <a:gdLst>
                <a:gd name="T0" fmla="*/ 76 w 151"/>
                <a:gd name="T1" fmla="*/ 0 h 152"/>
                <a:gd name="T2" fmla="*/ 9 w 151"/>
                <a:gd name="T3" fmla="*/ 142 h 152"/>
                <a:gd name="T4" fmla="*/ 0 w 151"/>
                <a:gd name="T5" fmla="*/ 152 h 152"/>
                <a:gd name="T6" fmla="*/ 151 w 151"/>
                <a:gd name="T7" fmla="*/ 38 h 152"/>
                <a:gd name="T8" fmla="*/ 57 w 151"/>
                <a:gd name="T9" fmla="*/ 142 h 152"/>
                <a:gd name="T10" fmla="*/ 28 w 151"/>
                <a:gd name="T11" fmla="*/ 123 h 152"/>
                <a:gd name="T12" fmla="*/ 57 w 151"/>
                <a:gd name="T13" fmla="*/ 142 h 152"/>
                <a:gd name="T14" fmla="*/ 19 w 151"/>
                <a:gd name="T15" fmla="*/ 104 h 152"/>
                <a:gd name="T16" fmla="*/ 66 w 151"/>
                <a:gd name="T17" fmla="*/ 95 h 152"/>
                <a:gd name="T18" fmla="*/ 66 w 151"/>
                <a:gd name="T19" fmla="*/ 85 h 152"/>
                <a:gd name="T20" fmla="*/ 19 w 151"/>
                <a:gd name="T21" fmla="*/ 76 h 152"/>
                <a:gd name="T22" fmla="*/ 66 w 151"/>
                <a:gd name="T23" fmla="*/ 85 h 152"/>
                <a:gd name="T24" fmla="*/ 19 w 151"/>
                <a:gd name="T25" fmla="*/ 66 h 152"/>
                <a:gd name="T26" fmla="*/ 66 w 151"/>
                <a:gd name="T27" fmla="*/ 57 h 152"/>
                <a:gd name="T28" fmla="*/ 66 w 151"/>
                <a:gd name="T29" fmla="*/ 47 h 152"/>
                <a:gd name="T30" fmla="*/ 19 w 151"/>
                <a:gd name="T31" fmla="*/ 38 h 152"/>
                <a:gd name="T32" fmla="*/ 66 w 151"/>
                <a:gd name="T33" fmla="*/ 47 h 152"/>
                <a:gd name="T34" fmla="*/ 19 w 151"/>
                <a:gd name="T35" fmla="*/ 29 h 152"/>
                <a:gd name="T36" fmla="*/ 66 w 151"/>
                <a:gd name="T37" fmla="*/ 19 h 152"/>
                <a:gd name="T38" fmla="*/ 113 w 151"/>
                <a:gd name="T39" fmla="*/ 133 h 152"/>
                <a:gd name="T40" fmla="*/ 95 w 151"/>
                <a:gd name="T41" fmla="*/ 114 h 152"/>
                <a:gd name="T42" fmla="*/ 113 w 151"/>
                <a:gd name="T43" fmla="*/ 133 h 152"/>
                <a:gd name="T44" fmla="*/ 95 w 151"/>
                <a:gd name="T45" fmla="*/ 104 h 152"/>
                <a:gd name="T46" fmla="*/ 113 w 151"/>
                <a:gd name="T47" fmla="*/ 85 h 152"/>
                <a:gd name="T48" fmla="*/ 113 w 151"/>
                <a:gd name="T49" fmla="*/ 76 h 152"/>
                <a:gd name="T50" fmla="*/ 95 w 151"/>
                <a:gd name="T51" fmla="*/ 57 h 152"/>
                <a:gd name="T52" fmla="*/ 113 w 151"/>
                <a:gd name="T53" fmla="*/ 76 h 152"/>
                <a:gd name="T54" fmla="*/ 123 w 151"/>
                <a:gd name="T55" fmla="*/ 133 h 152"/>
                <a:gd name="T56" fmla="*/ 142 w 151"/>
                <a:gd name="T57" fmla="*/ 114 h 152"/>
                <a:gd name="T58" fmla="*/ 142 w 151"/>
                <a:gd name="T59" fmla="*/ 104 h 152"/>
                <a:gd name="T60" fmla="*/ 123 w 151"/>
                <a:gd name="T61" fmla="*/ 85 h 152"/>
                <a:gd name="T62" fmla="*/ 142 w 151"/>
                <a:gd name="T63" fmla="*/ 104 h 152"/>
                <a:gd name="T64" fmla="*/ 123 w 151"/>
                <a:gd name="T65" fmla="*/ 76 h 152"/>
                <a:gd name="T66" fmla="*/ 142 w 151"/>
                <a:gd name="T67" fmla="*/ 5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1" h="152">
                  <a:moveTo>
                    <a:pt x="76" y="38"/>
                  </a:moveTo>
                  <a:lnTo>
                    <a:pt x="76" y="0"/>
                  </a:lnTo>
                  <a:lnTo>
                    <a:pt x="9" y="0"/>
                  </a:lnTo>
                  <a:lnTo>
                    <a:pt x="9" y="142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151" y="152"/>
                  </a:lnTo>
                  <a:lnTo>
                    <a:pt x="151" y="38"/>
                  </a:lnTo>
                  <a:lnTo>
                    <a:pt x="76" y="38"/>
                  </a:lnTo>
                  <a:close/>
                  <a:moveTo>
                    <a:pt x="57" y="142"/>
                  </a:moveTo>
                  <a:lnTo>
                    <a:pt x="28" y="142"/>
                  </a:lnTo>
                  <a:lnTo>
                    <a:pt x="28" y="123"/>
                  </a:lnTo>
                  <a:lnTo>
                    <a:pt x="57" y="123"/>
                  </a:lnTo>
                  <a:lnTo>
                    <a:pt x="57" y="142"/>
                  </a:lnTo>
                  <a:close/>
                  <a:moveTo>
                    <a:pt x="66" y="104"/>
                  </a:moveTo>
                  <a:lnTo>
                    <a:pt x="19" y="104"/>
                  </a:lnTo>
                  <a:lnTo>
                    <a:pt x="19" y="95"/>
                  </a:lnTo>
                  <a:lnTo>
                    <a:pt x="66" y="95"/>
                  </a:lnTo>
                  <a:lnTo>
                    <a:pt x="66" y="104"/>
                  </a:lnTo>
                  <a:close/>
                  <a:moveTo>
                    <a:pt x="66" y="85"/>
                  </a:moveTo>
                  <a:lnTo>
                    <a:pt x="19" y="85"/>
                  </a:lnTo>
                  <a:lnTo>
                    <a:pt x="19" y="76"/>
                  </a:lnTo>
                  <a:lnTo>
                    <a:pt x="66" y="76"/>
                  </a:lnTo>
                  <a:lnTo>
                    <a:pt x="66" y="85"/>
                  </a:lnTo>
                  <a:close/>
                  <a:moveTo>
                    <a:pt x="66" y="66"/>
                  </a:moveTo>
                  <a:lnTo>
                    <a:pt x="19" y="66"/>
                  </a:lnTo>
                  <a:lnTo>
                    <a:pt x="19" y="57"/>
                  </a:lnTo>
                  <a:lnTo>
                    <a:pt x="66" y="57"/>
                  </a:lnTo>
                  <a:lnTo>
                    <a:pt x="66" y="66"/>
                  </a:lnTo>
                  <a:close/>
                  <a:moveTo>
                    <a:pt x="66" y="47"/>
                  </a:moveTo>
                  <a:lnTo>
                    <a:pt x="19" y="47"/>
                  </a:lnTo>
                  <a:lnTo>
                    <a:pt x="19" y="38"/>
                  </a:lnTo>
                  <a:lnTo>
                    <a:pt x="66" y="38"/>
                  </a:lnTo>
                  <a:lnTo>
                    <a:pt x="66" y="47"/>
                  </a:lnTo>
                  <a:close/>
                  <a:moveTo>
                    <a:pt x="66" y="29"/>
                  </a:moveTo>
                  <a:lnTo>
                    <a:pt x="19" y="29"/>
                  </a:lnTo>
                  <a:lnTo>
                    <a:pt x="19" y="19"/>
                  </a:lnTo>
                  <a:lnTo>
                    <a:pt x="66" y="19"/>
                  </a:lnTo>
                  <a:lnTo>
                    <a:pt x="66" y="29"/>
                  </a:lnTo>
                  <a:close/>
                  <a:moveTo>
                    <a:pt x="113" y="133"/>
                  </a:moveTo>
                  <a:lnTo>
                    <a:pt x="95" y="133"/>
                  </a:lnTo>
                  <a:lnTo>
                    <a:pt x="95" y="114"/>
                  </a:lnTo>
                  <a:lnTo>
                    <a:pt x="113" y="114"/>
                  </a:lnTo>
                  <a:lnTo>
                    <a:pt x="113" y="133"/>
                  </a:lnTo>
                  <a:close/>
                  <a:moveTo>
                    <a:pt x="113" y="104"/>
                  </a:moveTo>
                  <a:lnTo>
                    <a:pt x="95" y="104"/>
                  </a:lnTo>
                  <a:lnTo>
                    <a:pt x="95" y="85"/>
                  </a:lnTo>
                  <a:lnTo>
                    <a:pt x="113" y="85"/>
                  </a:lnTo>
                  <a:lnTo>
                    <a:pt x="113" y="104"/>
                  </a:lnTo>
                  <a:close/>
                  <a:moveTo>
                    <a:pt x="113" y="76"/>
                  </a:moveTo>
                  <a:lnTo>
                    <a:pt x="95" y="76"/>
                  </a:lnTo>
                  <a:lnTo>
                    <a:pt x="95" y="57"/>
                  </a:lnTo>
                  <a:lnTo>
                    <a:pt x="113" y="57"/>
                  </a:lnTo>
                  <a:lnTo>
                    <a:pt x="113" y="76"/>
                  </a:lnTo>
                  <a:close/>
                  <a:moveTo>
                    <a:pt x="142" y="133"/>
                  </a:moveTo>
                  <a:lnTo>
                    <a:pt x="123" y="133"/>
                  </a:lnTo>
                  <a:lnTo>
                    <a:pt x="123" y="114"/>
                  </a:lnTo>
                  <a:lnTo>
                    <a:pt x="142" y="114"/>
                  </a:lnTo>
                  <a:lnTo>
                    <a:pt x="142" y="133"/>
                  </a:lnTo>
                  <a:close/>
                  <a:moveTo>
                    <a:pt x="142" y="104"/>
                  </a:moveTo>
                  <a:lnTo>
                    <a:pt x="123" y="104"/>
                  </a:lnTo>
                  <a:lnTo>
                    <a:pt x="123" y="85"/>
                  </a:lnTo>
                  <a:lnTo>
                    <a:pt x="142" y="85"/>
                  </a:lnTo>
                  <a:lnTo>
                    <a:pt x="142" y="104"/>
                  </a:lnTo>
                  <a:close/>
                  <a:moveTo>
                    <a:pt x="142" y="76"/>
                  </a:moveTo>
                  <a:lnTo>
                    <a:pt x="123" y="76"/>
                  </a:lnTo>
                  <a:lnTo>
                    <a:pt x="123" y="57"/>
                  </a:lnTo>
                  <a:lnTo>
                    <a:pt x="142" y="57"/>
                  </a:lnTo>
                  <a:lnTo>
                    <a:pt x="142" y="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6" name="Group 9">
            <a:extLst>
              <a:ext uri="{FF2B5EF4-FFF2-40B4-BE49-F238E27FC236}">
                <a16:creationId xmlns:a16="http://schemas.microsoft.com/office/drawing/2014/main" id="{2E9FB1A7-04CC-48AF-A518-3E0C547CCCE5}"/>
              </a:ext>
            </a:extLst>
          </p:cNvPr>
          <p:cNvGrpSpPr/>
          <p:nvPr/>
        </p:nvGrpSpPr>
        <p:grpSpPr>
          <a:xfrm>
            <a:off x="7145748" y="2568714"/>
            <a:ext cx="1013046" cy="1013046"/>
            <a:chOff x="6124354" y="2568714"/>
            <a:chExt cx="1013046" cy="101304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9A02C59-8438-4D3C-90FE-92979204CF0F}"/>
                </a:ext>
              </a:extLst>
            </p:cNvPr>
            <p:cNvSpPr/>
            <p:nvPr/>
          </p:nvSpPr>
          <p:spPr>
            <a:xfrm>
              <a:off x="6124354" y="2568714"/>
              <a:ext cx="1013046" cy="101304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8" name="Freeform 107">
              <a:extLst>
                <a:ext uri="{FF2B5EF4-FFF2-40B4-BE49-F238E27FC236}">
                  <a16:creationId xmlns:a16="http://schemas.microsoft.com/office/drawing/2014/main" id="{766A5336-7B9A-4412-BDE9-6FA4138F7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8573" y="2841817"/>
              <a:ext cx="444609" cy="466840"/>
            </a:xfrm>
            <a:custGeom>
              <a:avLst/>
              <a:gdLst>
                <a:gd name="T0" fmla="*/ 57 w 59"/>
                <a:gd name="T1" fmla="*/ 48 h 62"/>
                <a:gd name="T2" fmla="*/ 56 w 59"/>
                <a:gd name="T3" fmla="*/ 48 h 62"/>
                <a:gd name="T4" fmla="*/ 43 w 59"/>
                <a:gd name="T5" fmla="*/ 42 h 62"/>
                <a:gd name="T6" fmla="*/ 42 w 59"/>
                <a:gd name="T7" fmla="*/ 42 h 62"/>
                <a:gd name="T8" fmla="*/ 35 w 59"/>
                <a:gd name="T9" fmla="*/ 47 h 62"/>
                <a:gd name="T10" fmla="*/ 22 w 59"/>
                <a:gd name="T11" fmla="*/ 37 h 62"/>
                <a:gd name="T12" fmla="*/ 14 w 59"/>
                <a:gd name="T13" fmla="*/ 24 h 62"/>
                <a:gd name="T14" fmla="*/ 20 w 59"/>
                <a:gd name="T15" fmla="*/ 17 h 62"/>
                <a:gd name="T16" fmla="*/ 16 w 59"/>
                <a:gd name="T17" fmla="*/ 2 h 62"/>
                <a:gd name="T18" fmla="*/ 16 w 59"/>
                <a:gd name="T19" fmla="*/ 2 h 62"/>
                <a:gd name="T20" fmla="*/ 10 w 59"/>
                <a:gd name="T21" fmla="*/ 0 h 62"/>
                <a:gd name="T22" fmla="*/ 8 w 59"/>
                <a:gd name="T23" fmla="*/ 1 h 62"/>
                <a:gd name="T24" fmla="*/ 1 w 59"/>
                <a:gd name="T25" fmla="*/ 8 h 62"/>
                <a:gd name="T26" fmla="*/ 14 w 59"/>
                <a:gd name="T27" fmla="*/ 46 h 62"/>
                <a:gd name="T28" fmla="*/ 49 w 59"/>
                <a:gd name="T29" fmla="*/ 62 h 62"/>
                <a:gd name="T30" fmla="*/ 49 w 59"/>
                <a:gd name="T31" fmla="*/ 62 h 62"/>
                <a:gd name="T32" fmla="*/ 49 w 59"/>
                <a:gd name="T33" fmla="*/ 62 h 62"/>
                <a:gd name="T34" fmla="*/ 57 w 59"/>
                <a:gd name="T35" fmla="*/ 56 h 62"/>
                <a:gd name="T36" fmla="*/ 57 w 59"/>
                <a:gd name="T37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62">
                  <a:moveTo>
                    <a:pt x="57" y="48"/>
                  </a:moveTo>
                  <a:cubicBezTo>
                    <a:pt x="56" y="48"/>
                    <a:pt x="56" y="48"/>
                    <a:pt x="56" y="48"/>
                  </a:cubicBezTo>
                  <a:cubicBezTo>
                    <a:pt x="55" y="45"/>
                    <a:pt x="44" y="42"/>
                    <a:pt x="43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42"/>
                    <a:pt x="38" y="44"/>
                    <a:pt x="35" y="47"/>
                  </a:cubicBezTo>
                  <a:cubicBezTo>
                    <a:pt x="31" y="45"/>
                    <a:pt x="25" y="40"/>
                    <a:pt x="22" y="37"/>
                  </a:cubicBezTo>
                  <a:cubicBezTo>
                    <a:pt x="19" y="34"/>
                    <a:pt x="15" y="28"/>
                    <a:pt x="14" y="24"/>
                  </a:cubicBezTo>
                  <a:cubicBezTo>
                    <a:pt x="18" y="20"/>
                    <a:pt x="20" y="18"/>
                    <a:pt x="20" y="17"/>
                  </a:cubicBezTo>
                  <a:cubicBezTo>
                    <a:pt x="20" y="16"/>
                    <a:pt x="18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ubicBezTo>
                    <a:pt x="9" y="0"/>
                    <a:pt x="9" y="0"/>
                    <a:pt x="8" y="1"/>
                  </a:cubicBezTo>
                  <a:cubicBezTo>
                    <a:pt x="7" y="2"/>
                    <a:pt x="3" y="4"/>
                    <a:pt x="1" y="8"/>
                  </a:cubicBezTo>
                  <a:cubicBezTo>
                    <a:pt x="0" y="10"/>
                    <a:pt x="0" y="29"/>
                    <a:pt x="14" y="46"/>
                  </a:cubicBezTo>
                  <a:cubicBezTo>
                    <a:pt x="29" y="62"/>
                    <a:pt x="46" y="62"/>
                    <a:pt x="49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3" y="61"/>
                    <a:pt x="56" y="57"/>
                    <a:pt x="57" y="56"/>
                  </a:cubicBezTo>
                  <a:cubicBezTo>
                    <a:pt x="59" y="53"/>
                    <a:pt x="58" y="50"/>
                    <a:pt x="57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9" name="Group 7">
            <a:extLst>
              <a:ext uri="{FF2B5EF4-FFF2-40B4-BE49-F238E27FC236}">
                <a16:creationId xmlns:a16="http://schemas.microsoft.com/office/drawing/2014/main" id="{9129F72C-57E3-45CB-B5B7-8E37C83B2CA2}"/>
              </a:ext>
            </a:extLst>
          </p:cNvPr>
          <p:cNvGrpSpPr/>
          <p:nvPr/>
        </p:nvGrpSpPr>
        <p:grpSpPr>
          <a:xfrm>
            <a:off x="7145748" y="3581760"/>
            <a:ext cx="1013046" cy="1013046"/>
            <a:chOff x="6124354" y="3581760"/>
            <a:chExt cx="1013046" cy="101304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A809079-0330-487C-99F3-663EAE167B14}"/>
                </a:ext>
              </a:extLst>
            </p:cNvPr>
            <p:cNvSpPr/>
            <p:nvPr/>
          </p:nvSpPr>
          <p:spPr>
            <a:xfrm>
              <a:off x="6124354" y="3581760"/>
              <a:ext cx="1013046" cy="101304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51" name="Group 13">
              <a:extLst>
                <a:ext uri="{FF2B5EF4-FFF2-40B4-BE49-F238E27FC236}">
                  <a16:creationId xmlns:a16="http://schemas.microsoft.com/office/drawing/2014/main" id="{CCB20403-C5D8-46B0-B0F6-0F354C813E6F}"/>
                </a:ext>
              </a:extLst>
            </p:cNvPr>
            <p:cNvGrpSpPr/>
            <p:nvPr/>
          </p:nvGrpSpPr>
          <p:grpSpPr>
            <a:xfrm>
              <a:off x="6383987" y="3932956"/>
              <a:ext cx="493780" cy="310655"/>
              <a:chOff x="5978526" y="1625601"/>
              <a:chExt cx="239713" cy="150812"/>
            </a:xfrm>
            <a:solidFill>
              <a:schemeClr val="bg1"/>
            </a:solidFill>
          </p:grpSpPr>
          <p:sp>
            <p:nvSpPr>
              <p:cNvPr id="52" name="Freeform 108">
                <a:extLst>
                  <a:ext uri="{FF2B5EF4-FFF2-40B4-BE49-F238E27FC236}">
                    <a16:creationId xmlns:a16="http://schemas.microsoft.com/office/drawing/2014/main" id="{F9116BD5-3D3F-4767-825E-83B2C7378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1625601"/>
                <a:ext cx="214313" cy="95250"/>
              </a:xfrm>
              <a:custGeom>
                <a:avLst/>
                <a:gdLst>
                  <a:gd name="T0" fmla="*/ 135 w 135"/>
                  <a:gd name="T1" fmla="*/ 0 h 60"/>
                  <a:gd name="T2" fmla="*/ 132 w 135"/>
                  <a:gd name="T3" fmla="*/ 0 h 60"/>
                  <a:gd name="T4" fmla="*/ 0 w 135"/>
                  <a:gd name="T5" fmla="*/ 0 h 60"/>
                  <a:gd name="T6" fmla="*/ 0 w 135"/>
                  <a:gd name="T7" fmla="*/ 0 h 60"/>
                  <a:gd name="T8" fmla="*/ 66 w 135"/>
                  <a:gd name="T9" fmla="*/ 60 h 60"/>
                  <a:gd name="T10" fmla="*/ 135 w 135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60">
                    <a:moveTo>
                      <a:pt x="135" y="0"/>
                    </a:moveTo>
                    <a:lnTo>
                      <a:pt x="1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60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" name="Freeform 109">
                <a:extLst>
                  <a:ext uri="{FF2B5EF4-FFF2-40B4-BE49-F238E27FC236}">
                    <a16:creationId xmlns:a16="http://schemas.microsoft.com/office/drawing/2014/main" id="{C6EC3AFD-C196-446F-A211-BC79CA515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3626" y="1638301"/>
                <a:ext cx="74613" cy="130175"/>
              </a:xfrm>
              <a:custGeom>
                <a:avLst/>
                <a:gdLst>
                  <a:gd name="T0" fmla="*/ 20 w 20"/>
                  <a:gd name="T1" fmla="*/ 0 h 35"/>
                  <a:gd name="T2" fmla="*/ 0 w 20"/>
                  <a:gd name="T3" fmla="*/ 17 h 35"/>
                  <a:gd name="T4" fmla="*/ 19 w 20"/>
                  <a:gd name="T5" fmla="*/ 35 h 35"/>
                  <a:gd name="T6" fmla="*/ 20 w 20"/>
                  <a:gd name="T7" fmla="*/ 33 h 35"/>
                  <a:gd name="T8" fmla="*/ 20 w 20"/>
                  <a:gd name="T9" fmla="*/ 1 h 35"/>
                  <a:gd name="T10" fmla="*/ 20 w 20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35">
                    <a:moveTo>
                      <a:pt x="2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4" name="Freeform 110">
                <a:extLst>
                  <a:ext uri="{FF2B5EF4-FFF2-40B4-BE49-F238E27FC236}">
                    <a16:creationId xmlns:a16="http://schemas.microsoft.com/office/drawing/2014/main" id="{023D359E-2D23-430D-8F50-3C1E6C7A0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8526" y="1633538"/>
                <a:ext cx="74613" cy="134938"/>
              </a:xfrm>
              <a:custGeom>
                <a:avLst/>
                <a:gdLst>
                  <a:gd name="T0" fmla="*/ 0 w 20"/>
                  <a:gd name="T1" fmla="*/ 0 h 36"/>
                  <a:gd name="T2" fmla="*/ 0 w 20"/>
                  <a:gd name="T3" fmla="*/ 2 h 36"/>
                  <a:gd name="T4" fmla="*/ 0 w 20"/>
                  <a:gd name="T5" fmla="*/ 34 h 36"/>
                  <a:gd name="T6" fmla="*/ 0 w 20"/>
                  <a:gd name="T7" fmla="*/ 36 h 36"/>
                  <a:gd name="T8" fmla="*/ 20 w 20"/>
                  <a:gd name="T9" fmla="*/ 18 h 36"/>
                  <a:gd name="T10" fmla="*/ 0 w 2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36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0" y="35"/>
                      <a:pt x="0" y="36"/>
                    </a:cubicBezTo>
                    <a:cubicBezTo>
                      <a:pt x="20" y="18"/>
                      <a:pt x="20" y="18"/>
                      <a:pt x="20" y="1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" name="Freeform 111">
                <a:extLst>
                  <a:ext uri="{FF2B5EF4-FFF2-40B4-BE49-F238E27FC236}">
                    <a16:creationId xmlns:a16="http://schemas.microsoft.com/office/drawing/2014/main" id="{355BB5AF-A021-4A6A-B94B-D85144C9F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1712913"/>
                <a:ext cx="209550" cy="63500"/>
              </a:xfrm>
              <a:custGeom>
                <a:avLst/>
                <a:gdLst>
                  <a:gd name="T0" fmla="*/ 66 w 132"/>
                  <a:gd name="T1" fmla="*/ 19 h 40"/>
                  <a:gd name="T2" fmla="*/ 45 w 132"/>
                  <a:gd name="T3" fmla="*/ 0 h 40"/>
                  <a:gd name="T4" fmla="*/ 0 w 132"/>
                  <a:gd name="T5" fmla="*/ 40 h 40"/>
                  <a:gd name="T6" fmla="*/ 0 w 132"/>
                  <a:gd name="T7" fmla="*/ 40 h 40"/>
                  <a:gd name="T8" fmla="*/ 132 w 132"/>
                  <a:gd name="T9" fmla="*/ 40 h 40"/>
                  <a:gd name="T10" fmla="*/ 88 w 132"/>
                  <a:gd name="T11" fmla="*/ 0 h 40"/>
                  <a:gd name="T12" fmla="*/ 66 w 132"/>
                  <a:gd name="T13" fmla="*/ 1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40">
                    <a:moveTo>
                      <a:pt x="66" y="19"/>
                    </a:moveTo>
                    <a:lnTo>
                      <a:pt x="45" y="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32" y="40"/>
                    </a:lnTo>
                    <a:lnTo>
                      <a:pt x="88" y="0"/>
                    </a:lnTo>
                    <a:lnTo>
                      <a:pt x="6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56" name="Group 4">
            <a:extLst>
              <a:ext uri="{FF2B5EF4-FFF2-40B4-BE49-F238E27FC236}">
                <a16:creationId xmlns:a16="http://schemas.microsoft.com/office/drawing/2014/main" id="{1A2F9F8B-6F18-4E90-8480-FA59BA6D19F2}"/>
              </a:ext>
            </a:extLst>
          </p:cNvPr>
          <p:cNvGrpSpPr/>
          <p:nvPr/>
        </p:nvGrpSpPr>
        <p:grpSpPr>
          <a:xfrm>
            <a:off x="7145748" y="4594805"/>
            <a:ext cx="1013046" cy="1013046"/>
            <a:chOff x="6124354" y="4594805"/>
            <a:chExt cx="1013046" cy="101304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7BF2A94-19C9-443B-A896-D9E693077FB9}"/>
                </a:ext>
              </a:extLst>
            </p:cNvPr>
            <p:cNvSpPr/>
            <p:nvPr/>
          </p:nvSpPr>
          <p:spPr>
            <a:xfrm>
              <a:off x="6124354" y="4594805"/>
              <a:ext cx="1013046" cy="101304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8" name="Freeform 171">
              <a:extLst>
                <a:ext uri="{FF2B5EF4-FFF2-40B4-BE49-F238E27FC236}">
                  <a16:creationId xmlns:a16="http://schemas.microsoft.com/office/drawing/2014/main" id="{10B36E63-AF49-4CEE-8832-58F532E97D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5290" y="4845741"/>
              <a:ext cx="511175" cy="511175"/>
            </a:xfrm>
            <a:custGeom>
              <a:avLst/>
              <a:gdLst>
                <a:gd name="T0" fmla="*/ 0 w 136"/>
                <a:gd name="T1" fmla="*/ 68 h 136"/>
                <a:gd name="T2" fmla="*/ 136 w 136"/>
                <a:gd name="T3" fmla="*/ 68 h 136"/>
                <a:gd name="T4" fmla="*/ 63 w 136"/>
                <a:gd name="T5" fmla="*/ 40 h 136"/>
                <a:gd name="T6" fmla="*/ 63 w 136"/>
                <a:gd name="T7" fmla="*/ 12 h 136"/>
                <a:gd name="T8" fmla="*/ 63 w 136"/>
                <a:gd name="T9" fmla="*/ 51 h 136"/>
                <a:gd name="T10" fmla="*/ 41 w 136"/>
                <a:gd name="T11" fmla="*/ 63 h 136"/>
                <a:gd name="T12" fmla="*/ 63 w 136"/>
                <a:gd name="T13" fmla="*/ 51 h 136"/>
                <a:gd name="T14" fmla="*/ 63 w 136"/>
                <a:gd name="T15" fmla="*/ 86 h 136"/>
                <a:gd name="T16" fmla="*/ 41 w 136"/>
                <a:gd name="T17" fmla="*/ 73 h 136"/>
                <a:gd name="T18" fmla="*/ 63 w 136"/>
                <a:gd name="T19" fmla="*/ 96 h 136"/>
                <a:gd name="T20" fmla="*/ 45 w 136"/>
                <a:gd name="T21" fmla="*/ 100 h 136"/>
                <a:gd name="T22" fmla="*/ 74 w 136"/>
                <a:gd name="T23" fmla="*/ 96 h 136"/>
                <a:gd name="T24" fmla="*/ 74 w 136"/>
                <a:gd name="T25" fmla="*/ 124 h 136"/>
                <a:gd name="T26" fmla="*/ 74 w 136"/>
                <a:gd name="T27" fmla="*/ 86 h 136"/>
                <a:gd name="T28" fmla="*/ 96 w 136"/>
                <a:gd name="T29" fmla="*/ 73 h 136"/>
                <a:gd name="T30" fmla="*/ 74 w 136"/>
                <a:gd name="T31" fmla="*/ 86 h 136"/>
                <a:gd name="T32" fmla="*/ 74 w 136"/>
                <a:gd name="T33" fmla="*/ 51 h 136"/>
                <a:gd name="T34" fmla="*/ 96 w 136"/>
                <a:gd name="T35" fmla="*/ 63 h 136"/>
                <a:gd name="T36" fmla="*/ 74 w 136"/>
                <a:gd name="T37" fmla="*/ 40 h 136"/>
                <a:gd name="T38" fmla="*/ 92 w 136"/>
                <a:gd name="T39" fmla="*/ 36 h 136"/>
                <a:gd name="T40" fmla="*/ 94 w 136"/>
                <a:gd name="T41" fmla="*/ 16 h 136"/>
                <a:gd name="T42" fmla="*/ 101 w 136"/>
                <a:gd name="T43" fmla="*/ 31 h 136"/>
                <a:gd name="T44" fmla="*/ 36 w 136"/>
                <a:gd name="T45" fmla="*/ 31 h 136"/>
                <a:gd name="T46" fmla="*/ 43 w 136"/>
                <a:gd name="T47" fmla="*/ 16 h 136"/>
                <a:gd name="T48" fmla="*/ 33 w 136"/>
                <a:gd name="T49" fmla="*/ 42 h 136"/>
                <a:gd name="T50" fmla="*/ 11 w 136"/>
                <a:gd name="T51" fmla="*/ 63 h 136"/>
                <a:gd name="T52" fmla="*/ 33 w 136"/>
                <a:gd name="T53" fmla="*/ 42 h 136"/>
                <a:gd name="T54" fmla="*/ 33 w 136"/>
                <a:gd name="T55" fmla="*/ 95 h 136"/>
                <a:gd name="T56" fmla="*/ 11 w 136"/>
                <a:gd name="T57" fmla="*/ 73 h 136"/>
                <a:gd name="T58" fmla="*/ 36 w 136"/>
                <a:gd name="T59" fmla="*/ 105 h 136"/>
                <a:gd name="T60" fmla="*/ 29 w 136"/>
                <a:gd name="T61" fmla="*/ 110 h 136"/>
                <a:gd name="T62" fmla="*/ 101 w 136"/>
                <a:gd name="T63" fmla="*/ 105 h 136"/>
                <a:gd name="T64" fmla="*/ 94 w 136"/>
                <a:gd name="T65" fmla="*/ 120 h 136"/>
                <a:gd name="T66" fmla="*/ 104 w 136"/>
                <a:gd name="T67" fmla="*/ 95 h 136"/>
                <a:gd name="T68" fmla="*/ 126 w 136"/>
                <a:gd name="T69" fmla="*/ 73 h 136"/>
                <a:gd name="T70" fmla="*/ 104 w 136"/>
                <a:gd name="T71" fmla="*/ 95 h 136"/>
                <a:gd name="T72" fmla="*/ 104 w 136"/>
                <a:gd name="T73" fmla="*/ 42 h 136"/>
                <a:gd name="T74" fmla="*/ 126 w 136"/>
                <a:gd name="T75" fmla="*/ 6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6">
                  <a:moveTo>
                    <a:pt x="68" y="0"/>
                  </a:moveTo>
                  <a:cubicBezTo>
                    <a:pt x="31" y="0"/>
                    <a:pt x="0" y="30"/>
                    <a:pt x="0" y="68"/>
                  </a:cubicBezTo>
                  <a:cubicBezTo>
                    <a:pt x="0" y="105"/>
                    <a:pt x="31" y="136"/>
                    <a:pt x="68" y="136"/>
                  </a:cubicBezTo>
                  <a:cubicBezTo>
                    <a:pt x="106" y="136"/>
                    <a:pt x="136" y="105"/>
                    <a:pt x="136" y="68"/>
                  </a:cubicBezTo>
                  <a:cubicBezTo>
                    <a:pt x="136" y="30"/>
                    <a:pt x="106" y="0"/>
                    <a:pt x="68" y="0"/>
                  </a:cubicBezTo>
                  <a:close/>
                  <a:moveTo>
                    <a:pt x="63" y="40"/>
                  </a:moveTo>
                  <a:cubicBezTo>
                    <a:pt x="57" y="40"/>
                    <a:pt x="51" y="38"/>
                    <a:pt x="45" y="36"/>
                  </a:cubicBezTo>
                  <a:cubicBezTo>
                    <a:pt x="49" y="23"/>
                    <a:pt x="56" y="15"/>
                    <a:pt x="63" y="12"/>
                  </a:cubicBezTo>
                  <a:lnTo>
                    <a:pt x="63" y="40"/>
                  </a:lnTo>
                  <a:close/>
                  <a:moveTo>
                    <a:pt x="63" y="51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57"/>
                    <a:pt x="41" y="51"/>
                    <a:pt x="43" y="46"/>
                  </a:cubicBezTo>
                  <a:cubicBezTo>
                    <a:pt x="49" y="49"/>
                    <a:pt x="56" y="50"/>
                    <a:pt x="63" y="51"/>
                  </a:cubicBezTo>
                  <a:close/>
                  <a:moveTo>
                    <a:pt x="63" y="73"/>
                  </a:moveTo>
                  <a:cubicBezTo>
                    <a:pt x="63" y="86"/>
                    <a:pt x="63" y="86"/>
                    <a:pt x="63" y="86"/>
                  </a:cubicBezTo>
                  <a:cubicBezTo>
                    <a:pt x="56" y="86"/>
                    <a:pt x="49" y="88"/>
                    <a:pt x="43" y="90"/>
                  </a:cubicBezTo>
                  <a:cubicBezTo>
                    <a:pt x="42" y="85"/>
                    <a:pt x="41" y="79"/>
                    <a:pt x="41" y="73"/>
                  </a:cubicBezTo>
                  <a:lnTo>
                    <a:pt x="63" y="73"/>
                  </a:lnTo>
                  <a:close/>
                  <a:moveTo>
                    <a:pt x="63" y="96"/>
                  </a:moveTo>
                  <a:cubicBezTo>
                    <a:pt x="63" y="124"/>
                    <a:pt x="63" y="124"/>
                    <a:pt x="63" y="124"/>
                  </a:cubicBezTo>
                  <a:cubicBezTo>
                    <a:pt x="56" y="121"/>
                    <a:pt x="50" y="113"/>
                    <a:pt x="45" y="100"/>
                  </a:cubicBezTo>
                  <a:cubicBezTo>
                    <a:pt x="51" y="98"/>
                    <a:pt x="57" y="97"/>
                    <a:pt x="63" y="96"/>
                  </a:cubicBezTo>
                  <a:close/>
                  <a:moveTo>
                    <a:pt x="74" y="96"/>
                  </a:moveTo>
                  <a:cubicBezTo>
                    <a:pt x="80" y="97"/>
                    <a:pt x="86" y="98"/>
                    <a:pt x="91" y="100"/>
                  </a:cubicBezTo>
                  <a:cubicBezTo>
                    <a:pt x="87" y="113"/>
                    <a:pt x="80" y="121"/>
                    <a:pt x="74" y="124"/>
                  </a:cubicBezTo>
                  <a:lnTo>
                    <a:pt x="74" y="96"/>
                  </a:lnTo>
                  <a:close/>
                  <a:moveTo>
                    <a:pt x="74" y="86"/>
                  </a:moveTo>
                  <a:cubicBezTo>
                    <a:pt x="74" y="73"/>
                    <a:pt x="74" y="73"/>
                    <a:pt x="74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9"/>
                    <a:pt x="95" y="85"/>
                    <a:pt x="94" y="90"/>
                  </a:cubicBezTo>
                  <a:cubicBezTo>
                    <a:pt x="87" y="88"/>
                    <a:pt x="81" y="86"/>
                    <a:pt x="74" y="86"/>
                  </a:cubicBezTo>
                  <a:close/>
                  <a:moveTo>
                    <a:pt x="74" y="63"/>
                  </a:moveTo>
                  <a:cubicBezTo>
                    <a:pt x="74" y="51"/>
                    <a:pt x="74" y="51"/>
                    <a:pt x="74" y="51"/>
                  </a:cubicBezTo>
                  <a:cubicBezTo>
                    <a:pt x="81" y="50"/>
                    <a:pt x="88" y="49"/>
                    <a:pt x="94" y="46"/>
                  </a:cubicBezTo>
                  <a:cubicBezTo>
                    <a:pt x="95" y="51"/>
                    <a:pt x="96" y="57"/>
                    <a:pt x="96" y="63"/>
                  </a:cubicBezTo>
                  <a:lnTo>
                    <a:pt x="74" y="63"/>
                  </a:lnTo>
                  <a:close/>
                  <a:moveTo>
                    <a:pt x="74" y="40"/>
                  </a:moveTo>
                  <a:cubicBezTo>
                    <a:pt x="74" y="12"/>
                    <a:pt x="74" y="12"/>
                    <a:pt x="74" y="12"/>
                  </a:cubicBezTo>
                  <a:cubicBezTo>
                    <a:pt x="81" y="15"/>
                    <a:pt x="87" y="23"/>
                    <a:pt x="92" y="36"/>
                  </a:cubicBezTo>
                  <a:cubicBezTo>
                    <a:pt x="86" y="38"/>
                    <a:pt x="80" y="40"/>
                    <a:pt x="74" y="40"/>
                  </a:cubicBezTo>
                  <a:close/>
                  <a:moveTo>
                    <a:pt x="94" y="16"/>
                  </a:moveTo>
                  <a:cubicBezTo>
                    <a:pt x="99" y="19"/>
                    <a:pt x="104" y="22"/>
                    <a:pt x="108" y="26"/>
                  </a:cubicBezTo>
                  <a:cubicBezTo>
                    <a:pt x="106" y="28"/>
                    <a:pt x="103" y="30"/>
                    <a:pt x="101" y="31"/>
                  </a:cubicBezTo>
                  <a:cubicBezTo>
                    <a:pt x="99" y="26"/>
                    <a:pt x="97" y="21"/>
                    <a:pt x="94" y="16"/>
                  </a:cubicBezTo>
                  <a:close/>
                  <a:moveTo>
                    <a:pt x="36" y="31"/>
                  </a:moveTo>
                  <a:cubicBezTo>
                    <a:pt x="33" y="30"/>
                    <a:pt x="31" y="28"/>
                    <a:pt x="29" y="26"/>
                  </a:cubicBezTo>
                  <a:cubicBezTo>
                    <a:pt x="33" y="22"/>
                    <a:pt x="38" y="19"/>
                    <a:pt x="43" y="16"/>
                  </a:cubicBezTo>
                  <a:cubicBezTo>
                    <a:pt x="40" y="21"/>
                    <a:pt x="38" y="26"/>
                    <a:pt x="36" y="31"/>
                  </a:cubicBezTo>
                  <a:close/>
                  <a:moveTo>
                    <a:pt x="33" y="42"/>
                  </a:moveTo>
                  <a:cubicBezTo>
                    <a:pt x="31" y="48"/>
                    <a:pt x="30" y="55"/>
                    <a:pt x="30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2" y="52"/>
                    <a:pt x="16" y="43"/>
                    <a:pt x="22" y="34"/>
                  </a:cubicBezTo>
                  <a:cubicBezTo>
                    <a:pt x="25" y="37"/>
                    <a:pt x="29" y="40"/>
                    <a:pt x="33" y="42"/>
                  </a:cubicBezTo>
                  <a:close/>
                  <a:moveTo>
                    <a:pt x="30" y="73"/>
                  </a:moveTo>
                  <a:cubicBezTo>
                    <a:pt x="30" y="81"/>
                    <a:pt x="31" y="88"/>
                    <a:pt x="33" y="95"/>
                  </a:cubicBezTo>
                  <a:cubicBezTo>
                    <a:pt x="29" y="97"/>
                    <a:pt x="25" y="99"/>
                    <a:pt x="22" y="102"/>
                  </a:cubicBezTo>
                  <a:cubicBezTo>
                    <a:pt x="16" y="94"/>
                    <a:pt x="12" y="84"/>
                    <a:pt x="11" y="73"/>
                  </a:cubicBezTo>
                  <a:lnTo>
                    <a:pt x="30" y="73"/>
                  </a:lnTo>
                  <a:close/>
                  <a:moveTo>
                    <a:pt x="36" y="105"/>
                  </a:moveTo>
                  <a:cubicBezTo>
                    <a:pt x="38" y="110"/>
                    <a:pt x="40" y="115"/>
                    <a:pt x="43" y="120"/>
                  </a:cubicBezTo>
                  <a:cubicBezTo>
                    <a:pt x="38" y="117"/>
                    <a:pt x="33" y="114"/>
                    <a:pt x="29" y="110"/>
                  </a:cubicBezTo>
                  <a:cubicBezTo>
                    <a:pt x="31" y="108"/>
                    <a:pt x="34" y="106"/>
                    <a:pt x="36" y="105"/>
                  </a:cubicBezTo>
                  <a:close/>
                  <a:moveTo>
                    <a:pt x="101" y="105"/>
                  </a:moveTo>
                  <a:cubicBezTo>
                    <a:pt x="103" y="106"/>
                    <a:pt x="106" y="108"/>
                    <a:pt x="108" y="110"/>
                  </a:cubicBezTo>
                  <a:cubicBezTo>
                    <a:pt x="104" y="114"/>
                    <a:pt x="99" y="117"/>
                    <a:pt x="94" y="120"/>
                  </a:cubicBezTo>
                  <a:cubicBezTo>
                    <a:pt x="96" y="115"/>
                    <a:pt x="99" y="110"/>
                    <a:pt x="101" y="105"/>
                  </a:cubicBezTo>
                  <a:close/>
                  <a:moveTo>
                    <a:pt x="104" y="95"/>
                  </a:moveTo>
                  <a:cubicBezTo>
                    <a:pt x="105" y="88"/>
                    <a:pt x="106" y="81"/>
                    <a:pt x="107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5" y="84"/>
                    <a:pt x="121" y="94"/>
                    <a:pt x="115" y="102"/>
                  </a:cubicBezTo>
                  <a:cubicBezTo>
                    <a:pt x="111" y="99"/>
                    <a:pt x="108" y="97"/>
                    <a:pt x="104" y="95"/>
                  </a:cubicBezTo>
                  <a:close/>
                  <a:moveTo>
                    <a:pt x="107" y="63"/>
                  </a:moveTo>
                  <a:cubicBezTo>
                    <a:pt x="106" y="55"/>
                    <a:pt x="105" y="48"/>
                    <a:pt x="104" y="42"/>
                  </a:cubicBezTo>
                  <a:cubicBezTo>
                    <a:pt x="108" y="40"/>
                    <a:pt x="112" y="37"/>
                    <a:pt x="115" y="34"/>
                  </a:cubicBezTo>
                  <a:cubicBezTo>
                    <a:pt x="121" y="43"/>
                    <a:pt x="125" y="52"/>
                    <a:pt x="126" y="63"/>
                  </a:cubicBezTo>
                  <a:lnTo>
                    <a:pt x="107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9" name="Group 5">
            <a:extLst>
              <a:ext uri="{FF2B5EF4-FFF2-40B4-BE49-F238E27FC236}">
                <a16:creationId xmlns:a16="http://schemas.microsoft.com/office/drawing/2014/main" id="{2337BAFE-FBA4-4198-86DB-D54637A0C1DE}"/>
              </a:ext>
            </a:extLst>
          </p:cNvPr>
          <p:cNvGrpSpPr/>
          <p:nvPr/>
        </p:nvGrpSpPr>
        <p:grpSpPr>
          <a:xfrm>
            <a:off x="8409730" y="1631651"/>
            <a:ext cx="3647445" cy="861080"/>
            <a:chOff x="7411982" y="1581156"/>
            <a:chExt cx="3647445" cy="86108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7829BAA-3774-44CC-A602-9ECD780B90DB}"/>
                </a:ext>
              </a:extLst>
            </p:cNvPr>
            <p:cNvSpPr/>
            <p:nvPr/>
          </p:nvSpPr>
          <p:spPr>
            <a:xfrm>
              <a:off x="7411982" y="1581156"/>
              <a:ext cx="10736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latin typeface="+mj-lt"/>
                </a:rPr>
                <a:t>ADDRESS</a:t>
              </a:r>
              <a:endParaRPr lang="id-ID" b="1" dirty="0">
                <a:latin typeface="+mj-lt"/>
              </a:endParaRPr>
            </a:p>
          </p:txBody>
        </p:sp>
        <p:sp>
          <p:nvSpPr>
            <p:cNvPr id="61" name="TextBox 20">
              <a:extLst>
                <a:ext uri="{FF2B5EF4-FFF2-40B4-BE49-F238E27FC236}">
                  <a16:creationId xmlns:a16="http://schemas.microsoft.com/office/drawing/2014/main" id="{5BDB504A-6FAA-4BDC-BBF4-F6585E340C1C}"/>
                </a:ext>
              </a:extLst>
            </p:cNvPr>
            <p:cNvSpPr txBox="1"/>
            <p:nvPr/>
          </p:nvSpPr>
          <p:spPr>
            <a:xfrm>
              <a:off x="7411982" y="1857461"/>
              <a:ext cx="36474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1600" dirty="0">
                  <a:solidFill>
                    <a:schemeClr val="tx2"/>
                  </a:solidFill>
                  <a:ea typeface="Tahoma" pitchFamily="34" charset="0"/>
                  <a:cs typeface="Arial" pitchFamily="34" charset="0"/>
                </a:rPr>
                <a:t>66 boulevard Pasteur,</a:t>
              </a:r>
            </a:p>
            <a:p>
              <a:pPr>
                <a:defRPr/>
              </a:pPr>
              <a:r>
                <a:rPr lang="fr-FR" sz="1600" dirty="0">
                  <a:solidFill>
                    <a:schemeClr val="tx2"/>
                  </a:solidFill>
                  <a:ea typeface="Tahoma" pitchFamily="34" charset="0"/>
                  <a:cs typeface="Arial" pitchFamily="34" charset="0"/>
                </a:rPr>
                <a:t>75015 Paris</a:t>
              </a:r>
            </a:p>
          </p:txBody>
        </p:sp>
      </p:grpSp>
      <p:grpSp>
        <p:nvGrpSpPr>
          <p:cNvPr id="62" name="Group 31">
            <a:extLst>
              <a:ext uri="{FF2B5EF4-FFF2-40B4-BE49-F238E27FC236}">
                <a16:creationId xmlns:a16="http://schemas.microsoft.com/office/drawing/2014/main" id="{0F1D03FB-1829-49FF-8B62-419BC64476C3}"/>
              </a:ext>
            </a:extLst>
          </p:cNvPr>
          <p:cNvGrpSpPr/>
          <p:nvPr/>
        </p:nvGrpSpPr>
        <p:grpSpPr>
          <a:xfrm>
            <a:off x="8409730" y="2767808"/>
            <a:ext cx="3647445" cy="614859"/>
            <a:chOff x="7411982" y="1581156"/>
            <a:chExt cx="3647445" cy="614859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9F0D827-62AB-4ECB-8FA3-7709D8612C54}"/>
                </a:ext>
              </a:extLst>
            </p:cNvPr>
            <p:cNvSpPr/>
            <p:nvPr/>
          </p:nvSpPr>
          <p:spPr>
            <a:xfrm>
              <a:off x="7411982" y="1581156"/>
              <a:ext cx="8739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latin typeface="+mj-lt"/>
                </a:rPr>
                <a:t>PHONE</a:t>
              </a:r>
              <a:endParaRPr lang="id-ID" b="1" dirty="0">
                <a:latin typeface="+mj-lt"/>
              </a:endParaRPr>
            </a:p>
          </p:txBody>
        </p:sp>
        <p:sp>
          <p:nvSpPr>
            <p:cNvPr id="64" name="TextBox 33">
              <a:extLst>
                <a:ext uri="{FF2B5EF4-FFF2-40B4-BE49-F238E27FC236}">
                  <a16:creationId xmlns:a16="http://schemas.microsoft.com/office/drawing/2014/main" id="{003FA5B4-BE4F-46F8-88CD-5B96A9CA48ED}"/>
                </a:ext>
              </a:extLst>
            </p:cNvPr>
            <p:cNvSpPr txBox="1"/>
            <p:nvPr/>
          </p:nvSpPr>
          <p:spPr>
            <a:xfrm>
              <a:off x="7411982" y="1857461"/>
              <a:ext cx="36474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1600" dirty="0">
                  <a:solidFill>
                    <a:schemeClr val="tx2"/>
                  </a:solidFill>
                  <a:ea typeface="Tahoma" pitchFamily="34" charset="0"/>
                  <a:cs typeface="Arial" pitchFamily="34" charset="0"/>
                </a:rPr>
                <a:t>+33 2 99 16 35 35</a:t>
              </a:r>
              <a:endParaRPr lang="en-JM" sz="1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34">
            <a:extLst>
              <a:ext uri="{FF2B5EF4-FFF2-40B4-BE49-F238E27FC236}">
                <a16:creationId xmlns:a16="http://schemas.microsoft.com/office/drawing/2014/main" id="{CE918B0D-6915-413B-A2F2-16D03B3505E7}"/>
              </a:ext>
            </a:extLst>
          </p:cNvPr>
          <p:cNvGrpSpPr/>
          <p:nvPr/>
        </p:nvGrpSpPr>
        <p:grpSpPr>
          <a:xfrm>
            <a:off x="8409730" y="3780854"/>
            <a:ext cx="3647445" cy="614859"/>
            <a:chOff x="7411982" y="1581156"/>
            <a:chExt cx="3647445" cy="614859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6C17923-FA31-42FC-BB86-BE4AC4C35614}"/>
                </a:ext>
              </a:extLst>
            </p:cNvPr>
            <p:cNvSpPr/>
            <p:nvPr/>
          </p:nvSpPr>
          <p:spPr>
            <a:xfrm>
              <a:off x="7411982" y="1581156"/>
              <a:ext cx="9797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b="1" dirty="0">
                  <a:latin typeface="+mj-lt"/>
                </a:rPr>
                <a:t>E-MAIL</a:t>
              </a:r>
            </a:p>
          </p:txBody>
        </p:sp>
        <p:sp>
          <p:nvSpPr>
            <p:cNvPr id="67" name="TextBox 36">
              <a:extLst>
                <a:ext uri="{FF2B5EF4-FFF2-40B4-BE49-F238E27FC236}">
                  <a16:creationId xmlns:a16="http://schemas.microsoft.com/office/drawing/2014/main" id="{C9DC0F1F-8EA1-4330-A73A-6A9E723694F5}"/>
                </a:ext>
              </a:extLst>
            </p:cNvPr>
            <p:cNvSpPr txBox="1"/>
            <p:nvPr/>
          </p:nvSpPr>
          <p:spPr>
            <a:xfrm>
              <a:off x="7411982" y="1857461"/>
              <a:ext cx="36474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1600" dirty="0">
                  <a:solidFill>
                    <a:schemeClr val="tx2"/>
                  </a:solidFill>
                  <a:ea typeface="Tahoma" pitchFamily="34" charset="0"/>
                  <a:cs typeface="Arial" pitchFamily="34" charset="0"/>
                </a:rPr>
                <a:t>julien.ballesta@multistation.com</a:t>
              </a:r>
              <a:endParaRPr lang="en-JM" sz="1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37">
            <a:extLst>
              <a:ext uri="{FF2B5EF4-FFF2-40B4-BE49-F238E27FC236}">
                <a16:creationId xmlns:a16="http://schemas.microsoft.com/office/drawing/2014/main" id="{427B5BB1-ACF7-49A9-9AD6-F53385407CBF}"/>
              </a:ext>
            </a:extLst>
          </p:cNvPr>
          <p:cNvGrpSpPr/>
          <p:nvPr/>
        </p:nvGrpSpPr>
        <p:grpSpPr>
          <a:xfrm>
            <a:off x="8409730" y="4793899"/>
            <a:ext cx="3647445" cy="614859"/>
            <a:chOff x="7411982" y="1581156"/>
            <a:chExt cx="3647445" cy="614859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3F81202-0EAD-46E9-95AE-8111B083B61A}"/>
                </a:ext>
              </a:extLst>
            </p:cNvPr>
            <p:cNvSpPr/>
            <p:nvPr/>
          </p:nvSpPr>
          <p:spPr>
            <a:xfrm>
              <a:off x="7411982" y="1581156"/>
              <a:ext cx="1085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latin typeface="+mj-lt"/>
                </a:rPr>
                <a:t>WEB SITE</a:t>
              </a:r>
              <a:endParaRPr lang="id-ID" b="1" dirty="0">
                <a:latin typeface="+mj-lt"/>
              </a:endParaRPr>
            </a:p>
          </p:txBody>
        </p:sp>
        <p:sp>
          <p:nvSpPr>
            <p:cNvPr id="70" name="TextBox 39">
              <a:extLst>
                <a:ext uri="{FF2B5EF4-FFF2-40B4-BE49-F238E27FC236}">
                  <a16:creationId xmlns:a16="http://schemas.microsoft.com/office/drawing/2014/main" id="{178B3B91-6454-4553-A388-9274D3544D2F}"/>
                </a:ext>
              </a:extLst>
            </p:cNvPr>
            <p:cNvSpPr txBox="1"/>
            <p:nvPr/>
          </p:nvSpPr>
          <p:spPr>
            <a:xfrm>
              <a:off x="7411982" y="1857461"/>
              <a:ext cx="36474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id-ID" sz="1600" dirty="0">
                  <a:solidFill>
                    <a:schemeClr val="tx2"/>
                  </a:solidFill>
                  <a:ea typeface="Tahoma" pitchFamily="34" charset="0"/>
                  <a:cs typeface="Arial" pitchFamily="34" charset="0"/>
                </a:rPr>
                <a:t>www.</a:t>
              </a:r>
              <a:r>
                <a:rPr lang="fr-FR" sz="1600" dirty="0" err="1">
                  <a:solidFill>
                    <a:schemeClr val="tx2"/>
                  </a:solidFill>
                  <a:ea typeface="Tahoma" pitchFamily="34" charset="0"/>
                  <a:cs typeface="Arial" pitchFamily="34" charset="0"/>
                </a:rPr>
                <a:t>multistation</a:t>
              </a:r>
              <a:r>
                <a:rPr lang="id-ID" sz="1600" dirty="0">
                  <a:solidFill>
                    <a:schemeClr val="tx2"/>
                  </a:solidFill>
                  <a:ea typeface="Tahoma" pitchFamily="34" charset="0"/>
                  <a:cs typeface="Arial" pitchFamily="34" charset="0"/>
                </a:rPr>
                <a:t>.com</a:t>
              </a:r>
              <a:endParaRPr lang="en-JM" sz="1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72" name="Diagramme 71">
            <a:extLst>
              <a:ext uri="{FF2B5EF4-FFF2-40B4-BE49-F238E27FC236}">
                <a16:creationId xmlns:a16="http://schemas.microsoft.com/office/drawing/2014/main" id="{B53A0247-4D93-43F5-826D-A78AF9BD53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2165003"/>
              </p:ext>
            </p:extLst>
          </p:nvPr>
        </p:nvGraphicFramePr>
        <p:xfrm>
          <a:off x="668605" y="2039601"/>
          <a:ext cx="6159948" cy="3158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6" name="Groupe 35">
            <a:extLst>
              <a:ext uri="{FF2B5EF4-FFF2-40B4-BE49-F238E27FC236}">
                <a16:creationId xmlns:a16="http://schemas.microsoft.com/office/drawing/2014/main" id="{2DE5D1D5-B086-45E9-971C-A7A8F6578D6C}"/>
              </a:ext>
            </a:extLst>
          </p:cNvPr>
          <p:cNvGrpSpPr/>
          <p:nvPr/>
        </p:nvGrpSpPr>
        <p:grpSpPr>
          <a:xfrm>
            <a:off x="0" y="5715000"/>
            <a:ext cx="12192000" cy="1143000"/>
            <a:chOff x="0" y="5715000"/>
            <a:chExt cx="12192000" cy="1143000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753F5DB0-A542-4B29-951E-A04D87A89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0"/>
              <a:ext cx="12192000" cy="1143000"/>
            </a:xfrm>
            <a:prstGeom prst="rect">
              <a:avLst/>
            </a:prstGeom>
            <a:noFill/>
          </p:spPr>
        </p:pic>
        <p:sp>
          <p:nvSpPr>
            <p:cNvPr id="38" name="Slide Number Placeholder 14">
              <a:extLst>
                <a:ext uri="{FF2B5EF4-FFF2-40B4-BE49-F238E27FC236}">
                  <a16:creationId xmlns:a16="http://schemas.microsoft.com/office/drawing/2014/main" id="{3ECA3600-1D65-4A81-B472-3BB2618EDDE7}"/>
                </a:ext>
              </a:extLst>
            </p:cNvPr>
            <p:cNvSpPr txBox="1">
              <a:spLocks/>
            </p:cNvSpPr>
            <p:nvPr/>
          </p:nvSpPr>
          <p:spPr>
            <a:xfrm>
              <a:off x="7528264" y="6375776"/>
              <a:ext cx="45289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d-ID"/>
              </a:defPPr>
              <a:lvl1pPr marL="0" algn="r" defTabSz="914400" rtl="0" eaLnBrk="1" latinLnBrk="0" hangingPunct="1">
                <a:defRPr sz="24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0" dirty="0" err="1">
                  <a:latin typeface="Montserrat Alternates Medium" panose="00000600000000000000" pitchFamily="2" charset="0"/>
                </a:rPr>
                <a:t>Colloque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fabrication additive Physique des deux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infinis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– 13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Décembre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203489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8F5D16C-FA6B-444E-9CE9-B6248B37A3D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Box 40">
            <a:extLst>
              <a:ext uri="{FF2B5EF4-FFF2-40B4-BE49-F238E27FC236}">
                <a16:creationId xmlns:a16="http://schemas.microsoft.com/office/drawing/2014/main" id="{A6BACCBA-AA49-4DD5-8D2A-C26C15473586}"/>
              </a:ext>
            </a:extLst>
          </p:cNvPr>
          <p:cNvSpPr txBox="1"/>
          <p:nvPr/>
        </p:nvSpPr>
        <p:spPr>
          <a:xfrm>
            <a:off x="457201" y="296617"/>
            <a:ext cx="1126863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highlight>
                  <a:srgbClr val="5BC2AF"/>
                </a:highlight>
              </a:rPr>
              <a:t>Organization</a:t>
            </a:r>
          </a:p>
        </p:txBody>
      </p:sp>
      <p:sp>
        <p:nvSpPr>
          <p:cNvPr id="15" name="TextBox 41">
            <a:extLst>
              <a:ext uri="{FF2B5EF4-FFF2-40B4-BE49-F238E27FC236}">
                <a16:creationId xmlns:a16="http://schemas.microsoft.com/office/drawing/2014/main" id="{880E2C00-5C16-4717-AD93-0C8388312379}"/>
              </a:ext>
            </a:extLst>
          </p:cNvPr>
          <p:cNvSpPr txBox="1"/>
          <p:nvPr/>
        </p:nvSpPr>
        <p:spPr>
          <a:xfrm>
            <a:off x="1055914" y="1223205"/>
            <a:ext cx="1007120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 err="1">
                <a:solidFill>
                  <a:schemeClr val="tx2"/>
                </a:solidFill>
              </a:rPr>
              <a:t>Multistation</a:t>
            </a:r>
            <a:r>
              <a:rPr lang="en-GB" dirty="0">
                <a:solidFill>
                  <a:schemeClr val="tx2"/>
                </a:solidFill>
              </a:rPr>
              <a:t> is organised in 4 divisions:</a:t>
            </a:r>
          </a:p>
          <a:p>
            <a:pPr algn="just"/>
            <a:endParaRPr lang="en-GB" dirty="0">
              <a:solidFill>
                <a:schemeClr val="tx2"/>
              </a:solidFill>
            </a:endParaRP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Digital manufacturing : complex machine tools and heavy machines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Additive Manufacturing: metal, ceramic and polymers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Additive Consulting &amp; Services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2"/>
                </a:solidFill>
              </a:rPr>
              <a:t>Multistation</a:t>
            </a:r>
            <a:r>
              <a:rPr lang="en-GB" dirty="0">
                <a:solidFill>
                  <a:schemeClr val="tx2"/>
                </a:solidFill>
              </a:rPr>
              <a:t> Second Life, a marketplace for « certified pre-owned machines 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500" dirty="0">
              <a:solidFill>
                <a:schemeClr val="tx2"/>
              </a:solidFill>
            </a:endParaRPr>
          </a:p>
          <a:p>
            <a:pPr algn="just"/>
            <a:endParaRPr lang="en-GB" sz="1500" dirty="0">
              <a:solidFill>
                <a:schemeClr val="tx2"/>
              </a:solidFill>
            </a:endParaRPr>
          </a:p>
        </p:txBody>
      </p:sp>
      <p:sp>
        <p:nvSpPr>
          <p:cNvPr id="19" name="Slide Number Placeholder 14">
            <a:extLst>
              <a:ext uri="{FF2B5EF4-FFF2-40B4-BE49-F238E27FC236}">
                <a16:creationId xmlns:a16="http://schemas.microsoft.com/office/drawing/2014/main" id="{E1BB2ECE-7BE0-4445-8121-2FD8612A1F68}"/>
              </a:ext>
            </a:extLst>
          </p:cNvPr>
          <p:cNvSpPr txBox="1">
            <a:spLocks/>
          </p:cNvSpPr>
          <p:nvPr/>
        </p:nvSpPr>
        <p:spPr>
          <a:xfrm>
            <a:off x="9621079" y="6375776"/>
            <a:ext cx="243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>
                <a:latin typeface="Montserrat Alternates Medium" panose="00000600000000000000" pitchFamily="2" charset="0"/>
              </a:rPr>
              <a:t>Digital. Manufacturing. Solutions.</a:t>
            </a:r>
            <a:endParaRPr lang="en-GB" sz="1000" b="0" dirty="0">
              <a:latin typeface="Montserrat Alternates Medium" panose="00000600000000000000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CB13BF9-CD5F-4E34-AD12-130F1F025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69" y="3899749"/>
            <a:ext cx="1597834" cy="10145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BE5AF67-AD22-40D7-9888-4BE77A1318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637" y="3702155"/>
            <a:ext cx="1230429" cy="126558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F081563-A570-4EDC-B41C-DF9A92FB65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8"/>
          <a:stretch/>
        </p:blipFill>
        <p:spPr>
          <a:xfrm>
            <a:off x="7053712" y="3899749"/>
            <a:ext cx="2115050" cy="1077434"/>
          </a:xfrm>
          <a:prstGeom prst="rect">
            <a:avLst/>
          </a:prstGeom>
        </p:spPr>
      </p:pic>
      <p:sp>
        <p:nvSpPr>
          <p:cNvPr id="12" name="TextBox 41">
            <a:extLst>
              <a:ext uri="{FF2B5EF4-FFF2-40B4-BE49-F238E27FC236}">
                <a16:creationId xmlns:a16="http://schemas.microsoft.com/office/drawing/2014/main" id="{AAB2B315-485B-4B13-B713-D56CB8BBAEE9}"/>
              </a:ext>
            </a:extLst>
          </p:cNvPr>
          <p:cNvSpPr txBox="1"/>
          <p:nvPr/>
        </p:nvSpPr>
        <p:spPr>
          <a:xfrm>
            <a:off x="983041" y="5185772"/>
            <a:ext cx="10216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5BC2AF"/>
                </a:solidFill>
              </a:rPr>
              <a:t>We have offices in France in the cities of Paris, </a:t>
            </a:r>
            <a:r>
              <a:rPr lang="en-US" sz="2000" b="1" i="1" dirty="0" err="1">
                <a:solidFill>
                  <a:srgbClr val="5BC2AF"/>
                </a:solidFill>
              </a:rPr>
              <a:t>Dinard</a:t>
            </a:r>
            <a:r>
              <a:rPr lang="en-US" sz="2000" b="1" i="1" dirty="0">
                <a:solidFill>
                  <a:srgbClr val="5BC2AF"/>
                </a:solidFill>
              </a:rPr>
              <a:t> and </a:t>
            </a:r>
            <a:r>
              <a:rPr lang="en-US" sz="2000" b="1" i="1" dirty="0" err="1">
                <a:solidFill>
                  <a:srgbClr val="5BC2AF"/>
                </a:solidFill>
              </a:rPr>
              <a:t>Saclay</a:t>
            </a:r>
            <a:endParaRPr lang="en-US" sz="2000" b="1" i="1" dirty="0">
              <a:solidFill>
                <a:srgbClr val="5BC2AF"/>
              </a:solidFill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23F28B3-E752-431C-BC8C-F15B81529ED4}"/>
              </a:ext>
            </a:extLst>
          </p:cNvPr>
          <p:cNvGrpSpPr/>
          <p:nvPr/>
        </p:nvGrpSpPr>
        <p:grpSpPr>
          <a:xfrm>
            <a:off x="0" y="5715000"/>
            <a:ext cx="12192000" cy="1143000"/>
            <a:chOff x="0" y="5715000"/>
            <a:chExt cx="12192000" cy="1143000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477910B4-2038-4F0A-AEF9-563DD87A2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0"/>
              <a:ext cx="12192000" cy="1143000"/>
            </a:xfrm>
            <a:prstGeom prst="rect">
              <a:avLst/>
            </a:prstGeom>
            <a:noFill/>
          </p:spPr>
        </p:pic>
        <p:sp>
          <p:nvSpPr>
            <p:cNvPr id="17" name="Slide Number Placeholder 14">
              <a:extLst>
                <a:ext uri="{FF2B5EF4-FFF2-40B4-BE49-F238E27FC236}">
                  <a16:creationId xmlns:a16="http://schemas.microsoft.com/office/drawing/2014/main" id="{04C3A483-A473-4579-BE03-7DF6E3821258}"/>
                </a:ext>
              </a:extLst>
            </p:cNvPr>
            <p:cNvSpPr txBox="1">
              <a:spLocks/>
            </p:cNvSpPr>
            <p:nvPr/>
          </p:nvSpPr>
          <p:spPr>
            <a:xfrm>
              <a:off x="7528264" y="6375776"/>
              <a:ext cx="45289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d-ID"/>
              </a:defPPr>
              <a:lvl1pPr marL="0" algn="r" defTabSz="914400" rtl="0" eaLnBrk="1" latinLnBrk="0" hangingPunct="1">
                <a:defRPr sz="24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0" dirty="0" err="1">
                  <a:latin typeface="Montserrat Alternates Medium" panose="00000600000000000000" pitchFamily="2" charset="0"/>
                </a:rPr>
                <a:t>Colloque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fabrication additive Physique des deux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infinis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– 13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Décembre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705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8F5D16C-FA6B-444E-9CE9-B6248B37A3D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extBox 40">
            <a:extLst>
              <a:ext uri="{FF2B5EF4-FFF2-40B4-BE49-F238E27FC236}">
                <a16:creationId xmlns:a16="http://schemas.microsoft.com/office/drawing/2014/main" id="{A6BACCBA-AA49-4DD5-8D2A-C26C15473586}"/>
              </a:ext>
            </a:extLst>
          </p:cNvPr>
          <p:cNvSpPr txBox="1"/>
          <p:nvPr/>
        </p:nvSpPr>
        <p:spPr>
          <a:xfrm>
            <a:off x="457201" y="296617"/>
            <a:ext cx="1126863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We are partners with CEA TECH in the heart of the Additive Factory Hub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E726021A-BB3C-43D1-B591-D3E59511F8D6}"/>
              </a:ext>
            </a:extLst>
          </p:cNvPr>
          <p:cNvSpPr txBox="1">
            <a:spLocks/>
          </p:cNvSpPr>
          <p:nvPr/>
        </p:nvSpPr>
        <p:spPr>
          <a:xfrm>
            <a:off x="9621079" y="6375776"/>
            <a:ext cx="243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>
                <a:latin typeface="Montserrat Alternates Medium" panose="00000600000000000000" pitchFamily="2" charset="0"/>
              </a:rPr>
              <a:t>Digital. Manufacturing. Solutions.</a:t>
            </a:r>
            <a:endParaRPr lang="en-GB" sz="1000" b="0" dirty="0">
              <a:latin typeface="Montserrat Alternates Medium" panose="00000600000000000000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7568D3-C7C3-44EA-A899-89C81048AA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858295"/>
            <a:ext cx="1733857" cy="673144"/>
          </a:xfrm>
          <a:prstGeom prst="rect">
            <a:avLst/>
          </a:prstGeom>
        </p:spPr>
      </p:pic>
      <p:pic>
        <p:nvPicPr>
          <p:cNvPr id="16" name="Image 15" descr="Une image contenant plancher, intérieur, mur, plafond&#10;&#10;Description générée avec un niveau de confiance très élevé">
            <a:extLst>
              <a:ext uri="{FF2B5EF4-FFF2-40B4-BE49-F238E27FC236}">
                <a16:creationId xmlns:a16="http://schemas.microsoft.com/office/drawing/2014/main" id="{8F533E9A-0761-4492-9010-E9705494C2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1"/>
          <a:stretch/>
        </p:blipFill>
        <p:spPr>
          <a:xfrm>
            <a:off x="665225" y="3915788"/>
            <a:ext cx="2763776" cy="18120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15F3488-974A-4D18-BC03-60D7B80D4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53" y="3915788"/>
            <a:ext cx="2722051" cy="1814700"/>
          </a:xfrm>
          <a:prstGeom prst="rect">
            <a:avLst/>
          </a:prstGeom>
        </p:spPr>
      </p:pic>
      <p:sp>
        <p:nvSpPr>
          <p:cNvPr id="19" name="TextBox 41">
            <a:extLst>
              <a:ext uri="{FF2B5EF4-FFF2-40B4-BE49-F238E27FC236}">
                <a16:creationId xmlns:a16="http://schemas.microsoft.com/office/drawing/2014/main" id="{F56FE9F2-3FBC-4F43-B8B7-55889093B3BD}"/>
              </a:ext>
            </a:extLst>
          </p:cNvPr>
          <p:cNvSpPr txBox="1"/>
          <p:nvPr/>
        </p:nvSpPr>
        <p:spPr>
          <a:xfrm>
            <a:off x="3110315" y="1486699"/>
            <a:ext cx="70879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BC2AF"/>
                </a:solidFill>
              </a:rPr>
              <a:t>Our facilities in Paris </a:t>
            </a:r>
            <a:r>
              <a:rPr lang="en-GB" sz="2000" b="1" dirty="0" err="1">
                <a:solidFill>
                  <a:srgbClr val="5BC2AF"/>
                </a:solidFill>
              </a:rPr>
              <a:t>Saclay</a:t>
            </a:r>
            <a:r>
              <a:rPr lang="en-GB" sz="2000" b="1" dirty="0">
                <a:solidFill>
                  <a:srgbClr val="5BC2AF"/>
                </a:solidFill>
              </a:rPr>
              <a:t>: </a:t>
            </a:r>
          </a:p>
          <a:p>
            <a:endParaRPr lang="en-GB" sz="2000" b="1" dirty="0">
              <a:solidFill>
                <a:srgbClr val="5BC2A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BC2AF"/>
                </a:solidFill>
              </a:rPr>
              <a:t>A demonstration centre for AM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BC2AF"/>
                </a:solidFill>
              </a:rPr>
              <a:t>Procurement of engineering  services (DFAM, 3D Scanning…)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BC2AF"/>
                </a:solidFill>
              </a:rPr>
              <a:t>Collaboration on R&amp;D projects, such as tomography automatization on lattice structures</a:t>
            </a:r>
          </a:p>
          <a:p>
            <a:r>
              <a:rPr lang="en-GB" sz="2000" b="1" dirty="0">
                <a:solidFill>
                  <a:srgbClr val="5BC2AF"/>
                </a:solidFill>
              </a:rPr>
              <a:t>  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3E2A1E9-3319-47E5-B380-B2875CEFC9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4328" y="3915788"/>
            <a:ext cx="3564139" cy="181205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3268B98-4CFD-46FC-A544-902981B9F7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3851" y="858295"/>
            <a:ext cx="636006" cy="628404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691CB830-FE7E-42B6-B432-8363790058FE}"/>
              </a:ext>
            </a:extLst>
          </p:cNvPr>
          <p:cNvGrpSpPr/>
          <p:nvPr/>
        </p:nvGrpSpPr>
        <p:grpSpPr>
          <a:xfrm>
            <a:off x="0" y="5715000"/>
            <a:ext cx="12192000" cy="1143000"/>
            <a:chOff x="0" y="5715000"/>
            <a:chExt cx="12192000" cy="1143000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A5B5D9A8-1F12-4AA1-971C-EE97BBE25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0"/>
              <a:ext cx="12192000" cy="1143000"/>
            </a:xfrm>
            <a:prstGeom prst="rect">
              <a:avLst/>
            </a:prstGeom>
            <a:noFill/>
          </p:spPr>
        </p:pic>
        <p:sp>
          <p:nvSpPr>
            <p:cNvPr id="17" name="Slide Number Placeholder 14">
              <a:extLst>
                <a:ext uri="{FF2B5EF4-FFF2-40B4-BE49-F238E27FC236}">
                  <a16:creationId xmlns:a16="http://schemas.microsoft.com/office/drawing/2014/main" id="{9D02DA1E-BA8F-43E0-9AE7-3A933FAA40B9}"/>
                </a:ext>
              </a:extLst>
            </p:cNvPr>
            <p:cNvSpPr txBox="1">
              <a:spLocks/>
            </p:cNvSpPr>
            <p:nvPr/>
          </p:nvSpPr>
          <p:spPr>
            <a:xfrm>
              <a:off x="7528264" y="6375776"/>
              <a:ext cx="45289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d-ID"/>
              </a:defPPr>
              <a:lvl1pPr marL="0" algn="r" defTabSz="914400" rtl="0" eaLnBrk="1" latinLnBrk="0" hangingPunct="1">
                <a:defRPr sz="24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0" dirty="0" err="1">
                  <a:latin typeface="Montserrat Alternates Medium" panose="00000600000000000000" pitchFamily="2" charset="0"/>
                </a:rPr>
                <a:t>Colloque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fabrication additive Physique des deux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infinis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– 13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Décembre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063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8F5D16C-FA6B-444E-9CE9-B6248B37A3D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TextBox 40">
            <a:extLst>
              <a:ext uri="{FF2B5EF4-FFF2-40B4-BE49-F238E27FC236}">
                <a16:creationId xmlns:a16="http://schemas.microsoft.com/office/drawing/2014/main" id="{A6BACCBA-AA49-4DD5-8D2A-C26C15473586}"/>
              </a:ext>
            </a:extLst>
          </p:cNvPr>
          <p:cNvSpPr txBox="1"/>
          <p:nvPr/>
        </p:nvSpPr>
        <p:spPr>
          <a:xfrm>
            <a:off x="457201" y="296617"/>
            <a:ext cx="1126863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highlight>
                  <a:srgbClr val="5BC2AF"/>
                </a:highlight>
              </a:rPr>
              <a:t>Our customers</a:t>
            </a:r>
          </a:p>
        </p:txBody>
      </p:sp>
      <p:sp>
        <p:nvSpPr>
          <p:cNvPr id="19" name="Slide Number Placeholder 14">
            <a:extLst>
              <a:ext uri="{FF2B5EF4-FFF2-40B4-BE49-F238E27FC236}">
                <a16:creationId xmlns:a16="http://schemas.microsoft.com/office/drawing/2014/main" id="{E1BB2ECE-7BE0-4445-8121-2FD8612A1F68}"/>
              </a:ext>
            </a:extLst>
          </p:cNvPr>
          <p:cNvSpPr txBox="1">
            <a:spLocks/>
          </p:cNvSpPr>
          <p:nvPr/>
        </p:nvSpPr>
        <p:spPr>
          <a:xfrm>
            <a:off x="9621079" y="6375776"/>
            <a:ext cx="243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>
                <a:latin typeface="Montserrat Alternates Medium" panose="00000600000000000000" pitchFamily="2" charset="0"/>
              </a:rPr>
              <a:t>Digital. Manufacturing. Solutions.</a:t>
            </a:r>
            <a:endParaRPr lang="en-GB" sz="1000" b="0" dirty="0">
              <a:latin typeface="Montserrat Alternates Medium" panose="00000600000000000000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4AD617-FDFA-4417-8648-2C1341F66E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0" y="1857137"/>
            <a:ext cx="2091741" cy="66935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E538A41-5705-4466-B07C-0592E90E8A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60" y="1862041"/>
            <a:ext cx="2703626" cy="66935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2789AF9-27BD-4FD0-A931-E48870BB6F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680" y="1807955"/>
            <a:ext cx="1838120" cy="91983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EA188D7-865B-4EFE-823A-5D1D4D00DB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55" y="3585371"/>
            <a:ext cx="2538663" cy="73581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0DC7E45-97F0-42AA-B077-EA0535BBB9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74" y="2997894"/>
            <a:ext cx="1379849" cy="17574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268D0B4F-D59F-4E65-BED4-C9AAF74AEE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05" y="1542102"/>
            <a:ext cx="2315457" cy="1302444"/>
          </a:xfrm>
          <a:prstGeom prst="rect">
            <a:avLst/>
          </a:prstGeom>
        </p:spPr>
      </p:pic>
      <p:sp>
        <p:nvSpPr>
          <p:cNvPr id="31" name="TextBox 41">
            <a:extLst>
              <a:ext uri="{FF2B5EF4-FFF2-40B4-BE49-F238E27FC236}">
                <a16:creationId xmlns:a16="http://schemas.microsoft.com/office/drawing/2014/main" id="{8D008A70-3BA9-46A3-8AC9-F802836E3A3C}"/>
              </a:ext>
            </a:extLst>
          </p:cNvPr>
          <p:cNvSpPr txBox="1"/>
          <p:nvPr/>
        </p:nvSpPr>
        <p:spPr>
          <a:xfrm>
            <a:off x="983041" y="5180720"/>
            <a:ext cx="10216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BC2AF"/>
                </a:solidFill>
              </a:rPr>
              <a:t>Our customers base includes companies renowned worldwide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939B775-EC01-4214-8E7B-543C770079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47" y="3395067"/>
            <a:ext cx="1356552" cy="110661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3147E46-E0A7-4079-8CFE-2A0EE9EDB76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" t="21733" b="28942"/>
          <a:stretch/>
        </p:blipFill>
        <p:spPr>
          <a:xfrm>
            <a:off x="9621079" y="3429000"/>
            <a:ext cx="1876154" cy="984198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B3F5147B-5C4E-47D4-BFB9-F96C5CBF8683}"/>
              </a:ext>
            </a:extLst>
          </p:cNvPr>
          <p:cNvGrpSpPr/>
          <p:nvPr/>
        </p:nvGrpSpPr>
        <p:grpSpPr>
          <a:xfrm>
            <a:off x="0" y="5715000"/>
            <a:ext cx="12192000" cy="1143000"/>
            <a:chOff x="0" y="5715000"/>
            <a:chExt cx="12192000" cy="1143000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23184D31-82B6-4D66-BA62-F8E9C7EB1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0"/>
              <a:ext cx="12192000" cy="1143000"/>
            </a:xfrm>
            <a:prstGeom prst="rect">
              <a:avLst/>
            </a:prstGeom>
            <a:noFill/>
          </p:spPr>
        </p:pic>
        <p:sp>
          <p:nvSpPr>
            <p:cNvPr id="18" name="Slide Number Placeholder 14">
              <a:extLst>
                <a:ext uri="{FF2B5EF4-FFF2-40B4-BE49-F238E27FC236}">
                  <a16:creationId xmlns:a16="http://schemas.microsoft.com/office/drawing/2014/main" id="{926FCA58-9031-4873-85EC-E775B2C6CC2D}"/>
                </a:ext>
              </a:extLst>
            </p:cNvPr>
            <p:cNvSpPr txBox="1">
              <a:spLocks/>
            </p:cNvSpPr>
            <p:nvPr/>
          </p:nvSpPr>
          <p:spPr>
            <a:xfrm>
              <a:off x="7528264" y="6375776"/>
              <a:ext cx="45289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d-ID"/>
              </a:defPPr>
              <a:lvl1pPr marL="0" algn="r" defTabSz="914400" rtl="0" eaLnBrk="1" latinLnBrk="0" hangingPunct="1">
                <a:defRPr sz="24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0" dirty="0" err="1">
                  <a:latin typeface="Montserrat Alternates Medium" panose="00000600000000000000" pitchFamily="2" charset="0"/>
                </a:rPr>
                <a:t>Colloque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fabrication additive Physique des deux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infinis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– 13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Décembre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41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8F5D16C-FA6B-444E-9CE9-B6248B37A3D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TextBox 40">
            <a:extLst>
              <a:ext uri="{FF2B5EF4-FFF2-40B4-BE49-F238E27FC236}">
                <a16:creationId xmlns:a16="http://schemas.microsoft.com/office/drawing/2014/main" id="{A6BACCBA-AA49-4DD5-8D2A-C26C15473586}"/>
              </a:ext>
            </a:extLst>
          </p:cNvPr>
          <p:cNvSpPr txBox="1"/>
          <p:nvPr/>
        </p:nvSpPr>
        <p:spPr>
          <a:xfrm>
            <a:off x="457201" y="296617"/>
            <a:ext cx="1126863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highlight>
                  <a:srgbClr val="5BC2AF"/>
                </a:highlight>
              </a:rPr>
              <a:t>Additive Manufacturing </a:t>
            </a:r>
          </a:p>
        </p:txBody>
      </p:sp>
      <p:sp>
        <p:nvSpPr>
          <p:cNvPr id="19" name="Slide Number Placeholder 14">
            <a:extLst>
              <a:ext uri="{FF2B5EF4-FFF2-40B4-BE49-F238E27FC236}">
                <a16:creationId xmlns:a16="http://schemas.microsoft.com/office/drawing/2014/main" id="{E1BB2ECE-7BE0-4445-8121-2FD8612A1F68}"/>
              </a:ext>
            </a:extLst>
          </p:cNvPr>
          <p:cNvSpPr txBox="1">
            <a:spLocks/>
          </p:cNvSpPr>
          <p:nvPr/>
        </p:nvSpPr>
        <p:spPr>
          <a:xfrm>
            <a:off x="9621079" y="6375776"/>
            <a:ext cx="243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>
                <a:latin typeface="Montserrat Alternates Medium" panose="00000600000000000000" pitchFamily="2" charset="0"/>
              </a:rPr>
              <a:t>Digital. Manufacturing. Solutions.</a:t>
            </a:r>
            <a:endParaRPr lang="en-GB" sz="1000" b="0" dirty="0">
              <a:latin typeface="Montserrat Alternates Medium" panose="00000600000000000000" pitchFamily="2" charset="0"/>
            </a:endParaRPr>
          </a:p>
        </p:txBody>
      </p:sp>
      <p:sp>
        <p:nvSpPr>
          <p:cNvPr id="21" name="TextBox 41">
            <a:extLst>
              <a:ext uri="{FF2B5EF4-FFF2-40B4-BE49-F238E27FC236}">
                <a16:creationId xmlns:a16="http://schemas.microsoft.com/office/drawing/2014/main" id="{9575724D-0AE8-4B4A-8796-A50CDB4878D3}"/>
              </a:ext>
            </a:extLst>
          </p:cNvPr>
          <p:cNvSpPr txBox="1"/>
          <p:nvPr/>
        </p:nvSpPr>
        <p:spPr>
          <a:xfrm>
            <a:off x="1242427" y="2635682"/>
            <a:ext cx="9698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5BC2AF"/>
                </a:solidFill>
              </a:rPr>
              <a:t>ADDITIVE MANUFACTURING</a:t>
            </a:r>
            <a:endParaRPr lang="en-GB" sz="6000" dirty="0">
              <a:solidFill>
                <a:srgbClr val="5BC2AF"/>
              </a:solidFill>
            </a:endParaRPr>
          </a:p>
        </p:txBody>
      </p:sp>
      <p:sp>
        <p:nvSpPr>
          <p:cNvPr id="22" name="TextBox 41">
            <a:extLst>
              <a:ext uri="{FF2B5EF4-FFF2-40B4-BE49-F238E27FC236}">
                <a16:creationId xmlns:a16="http://schemas.microsoft.com/office/drawing/2014/main" id="{659A9405-DFDE-4149-85AF-96A0281C7155}"/>
              </a:ext>
            </a:extLst>
          </p:cNvPr>
          <p:cNvSpPr txBox="1"/>
          <p:nvPr/>
        </p:nvSpPr>
        <p:spPr>
          <a:xfrm>
            <a:off x="457201" y="5293634"/>
            <a:ext cx="1126863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rgbClr val="5BC2AF"/>
                </a:solidFill>
              </a:rPr>
              <a:t>We provide our customers with various state of the art 3D printing  technologies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4FC3E17-88F7-4E9F-B2DB-DE4B111E83ED}"/>
              </a:ext>
            </a:extLst>
          </p:cNvPr>
          <p:cNvGrpSpPr/>
          <p:nvPr/>
        </p:nvGrpSpPr>
        <p:grpSpPr>
          <a:xfrm>
            <a:off x="0" y="5715000"/>
            <a:ext cx="12192000" cy="1143000"/>
            <a:chOff x="0" y="5715000"/>
            <a:chExt cx="12192000" cy="114300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D4A904C-4470-4773-8768-44670A596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0"/>
              <a:ext cx="12192000" cy="1143000"/>
            </a:xfrm>
            <a:prstGeom prst="rect">
              <a:avLst/>
            </a:prstGeom>
            <a:noFill/>
          </p:spPr>
        </p:pic>
        <p:sp>
          <p:nvSpPr>
            <p:cNvPr id="12" name="Slide Number Placeholder 14">
              <a:extLst>
                <a:ext uri="{FF2B5EF4-FFF2-40B4-BE49-F238E27FC236}">
                  <a16:creationId xmlns:a16="http://schemas.microsoft.com/office/drawing/2014/main" id="{E68F7BAD-8B1D-4861-98CE-BEDC4ADC6CF9}"/>
                </a:ext>
              </a:extLst>
            </p:cNvPr>
            <p:cNvSpPr txBox="1">
              <a:spLocks/>
            </p:cNvSpPr>
            <p:nvPr/>
          </p:nvSpPr>
          <p:spPr>
            <a:xfrm>
              <a:off x="7528264" y="6375776"/>
              <a:ext cx="45289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d-ID"/>
              </a:defPPr>
              <a:lvl1pPr marL="0" algn="r" defTabSz="914400" rtl="0" eaLnBrk="1" latinLnBrk="0" hangingPunct="1">
                <a:defRPr sz="24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0" dirty="0" err="1">
                  <a:latin typeface="Montserrat Alternates Medium" panose="00000600000000000000" pitchFamily="2" charset="0"/>
                </a:rPr>
                <a:t>Colloque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fabrication additive Physique des deux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infinis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– 13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Décembre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654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8F5D16C-FA6B-444E-9CE9-B6248B37A3D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TextBox 40">
            <a:extLst>
              <a:ext uri="{FF2B5EF4-FFF2-40B4-BE49-F238E27FC236}">
                <a16:creationId xmlns:a16="http://schemas.microsoft.com/office/drawing/2014/main" id="{A6BACCBA-AA49-4DD5-8D2A-C26C15473586}"/>
              </a:ext>
            </a:extLst>
          </p:cNvPr>
          <p:cNvSpPr txBox="1"/>
          <p:nvPr/>
        </p:nvSpPr>
        <p:spPr>
          <a:xfrm>
            <a:off x="457201" y="296617"/>
            <a:ext cx="1126863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highlight>
                  <a:srgbClr val="5BC2AF"/>
                </a:highlight>
              </a:rPr>
              <a:t>Additive Manufacturing, Partners of Excellence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5A8C6B-82C5-4EF5-84E4-F0A94E3155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360" y="1517538"/>
            <a:ext cx="1667718" cy="166771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CBCD1B9-B07E-4778-8E50-C5161030EA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1012" y="1468345"/>
            <a:ext cx="1621460" cy="16131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0AF5CAE-27FC-4C7F-963E-531012312C2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578" y="2118385"/>
            <a:ext cx="1528492" cy="16346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B976C5A-FAE0-4AF1-ACEC-90A94FC61CC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360" y="3028502"/>
            <a:ext cx="1667718" cy="174022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D87BB11-AC43-419C-B891-EB850240081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7845" y="3051175"/>
            <a:ext cx="1775110" cy="168523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4B315E4-2DB8-4EAA-AEB7-C61C41D9AF3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6042" y="2457717"/>
            <a:ext cx="1650971" cy="173417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1724C44-AFA1-4248-AF15-3C2EBF016FC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7337" y="1398877"/>
            <a:ext cx="1614883" cy="175899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0BF766A-A915-4B79-8303-8C539DE15D0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75653" y="1562887"/>
            <a:ext cx="1518740" cy="156364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E6B1224-D00E-4043-AA65-6D03EAA862B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6600" y="2939588"/>
            <a:ext cx="1810283" cy="182914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EFA52CE-E010-48D7-BC43-B3DC369C7EA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7716" y="3918732"/>
            <a:ext cx="1775111" cy="1503545"/>
          </a:xfrm>
          <a:prstGeom prst="rect">
            <a:avLst/>
          </a:prstGeom>
        </p:spPr>
      </p:pic>
      <p:sp>
        <p:nvSpPr>
          <p:cNvPr id="21" name="TextBox 41">
            <a:extLst>
              <a:ext uri="{FF2B5EF4-FFF2-40B4-BE49-F238E27FC236}">
                <a16:creationId xmlns:a16="http://schemas.microsoft.com/office/drawing/2014/main" id="{9575724D-0AE8-4B4A-8796-A50CDB4878D3}"/>
              </a:ext>
            </a:extLst>
          </p:cNvPr>
          <p:cNvSpPr txBox="1"/>
          <p:nvPr/>
        </p:nvSpPr>
        <p:spPr>
          <a:xfrm>
            <a:off x="3344865" y="5544458"/>
            <a:ext cx="5231177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 err="1">
                <a:solidFill>
                  <a:srgbClr val="5BC2AF"/>
                </a:solidFill>
              </a:rPr>
              <a:t>Fablab</a:t>
            </a:r>
            <a:r>
              <a:rPr lang="en-GB" sz="2000" b="1" dirty="0">
                <a:solidFill>
                  <a:srgbClr val="5BC2AF"/>
                </a:solidFill>
              </a:rPr>
              <a:t> </a:t>
            </a:r>
            <a:r>
              <a:rPr lang="en-GB" sz="1200" b="1" dirty="0">
                <a:solidFill>
                  <a:srgbClr val="5BC2AF"/>
                </a:solidFill>
              </a:rPr>
              <a:t>vs Handcrafting</a:t>
            </a:r>
          </a:p>
        </p:txBody>
      </p:sp>
      <p:sp>
        <p:nvSpPr>
          <p:cNvPr id="23" name="TextBox 41">
            <a:extLst>
              <a:ext uri="{FF2B5EF4-FFF2-40B4-BE49-F238E27FC236}">
                <a16:creationId xmlns:a16="http://schemas.microsoft.com/office/drawing/2014/main" id="{B11907A1-4571-4DE3-8ED4-D3E5CAD40A57}"/>
              </a:ext>
            </a:extLst>
          </p:cNvPr>
          <p:cNvSpPr txBox="1"/>
          <p:nvPr/>
        </p:nvSpPr>
        <p:spPr>
          <a:xfrm>
            <a:off x="6266577" y="876137"/>
            <a:ext cx="5872293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rgbClr val="5BC2AF"/>
                </a:solidFill>
              </a:rPr>
              <a:t>Polymer A.M. </a:t>
            </a:r>
            <a:r>
              <a:rPr lang="en-GB" sz="1200" b="1" dirty="0">
                <a:solidFill>
                  <a:srgbClr val="5BC2AF"/>
                </a:solidFill>
              </a:rPr>
              <a:t>vs Injection </a:t>
            </a:r>
            <a:r>
              <a:rPr lang="en-GB" sz="1200" b="1" dirty="0" err="1">
                <a:solidFill>
                  <a:srgbClr val="5BC2AF"/>
                </a:solidFill>
              </a:rPr>
              <a:t>molding</a:t>
            </a:r>
            <a:r>
              <a:rPr lang="en-GB" sz="1200" b="1" dirty="0">
                <a:solidFill>
                  <a:srgbClr val="5BC2AF"/>
                </a:solidFill>
              </a:rPr>
              <a:t> or CNC or Hand Prototyping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2A56A2E-E890-43B9-908A-A40C854AEFA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75653" y="3113499"/>
            <a:ext cx="1528492" cy="1526737"/>
          </a:xfrm>
          <a:prstGeom prst="rect">
            <a:avLst/>
          </a:prstGeom>
        </p:spPr>
      </p:pic>
      <p:sp>
        <p:nvSpPr>
          <p:cNvPr id="25" name="TextBox 41">
            <a:extLst>
              <a:ext uri="{FF2B5EF4-FFF2-40B4-BE49-F238E27FC236}">
                <a16:creationId xmlns:a16="http://schemas.microsoft.com/office/drawing/2014/main" id="{70D2AE3C-71E5-47B9-B126-A0558BE9E583}"/>
              </a:ext>
            </a:extLst>
          </p:cNvPr>
          <p:cNvSpPr txBox="1"/>
          <p:nvPr/>
        </p:nvSpPr>
        <p:spPr>
          <a:xfrm>
            <a:off x="893128" y="856611"/>
            <a:ext cx="324990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rgbClr val="5BC2AF"/>
                </a:solidFill>
              </a:rPr>
              <a:t>Metal A.M. </a:t>
            </a:r>
            <a:r>
              <a:rPr lang="en-GB" sz="1200" b="1" dirty="0">
                <a:solidFill>
                  <a:srgbClr val="5BC2AF"/>
                </a:solidFill>
              </a:rPr>
              <a:t>vs Machine Tools</a:t>
            </a:r>
          </a:p>
        </p:txBody>
      </p:sp>
      <p:sp>
        <p:nvSpPr>
          <p:cNvPr id="22" name="Slide Number Placeholder 14">
            <a:extLst>
              <a:ext uri="{FF2B5EF4-FFF2-40B4-BE49-F238E27FC236}">
                <a16:creationId xmlns:a16="http://schemas.microsoft.com/office/drawing/2014/main" id="{A7C4CF6B-8948-41E4-BD84-26A6B1786F00}"/>
              </a:ext>
            </a:extLst>
          </p:cNvPr>
          <p:cNvSpPr txBox="1">
            <a:spLocks/>
          </p:cNvSpPr>
          <p:nvPr/>
        </p:nvSpPr>
        <p:spPr>
          <a:xfrm>
            <a:off x="7528264" y="6381219"/>
            <a:ext cx="4528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 dirty="0">
                <a:latin typeface="Montserrat Alternates Medium" panose="00000600000000000000" pitchFamily="2" charset="0"/>
              </a:rPr>
              <a:t>HP Meeting – 10/07/2018</a:t>
            </a:r>
          </a:p>
        </p:txBody>
      </p:sp>
      <p:grpSp>
        <p:nvGrpSpPr>
          <p:cNvPr id="7" name="Group 33">
            <a:extLst>
              <a:ext uri="{FF2B5EF4-FFF2-40B4-BE49-F238E27FC236}">
                <a16:creationId xmlns:a16="http://schemas.microsoft.com/office/drawing/2014/main" id="{3B01192B-964B-4CFE-BC64-96E9CCA92734}"/>
              </a:ext>
            </a:extLst>
          </p:cNvPr>
          <p:cNvGrpSpPr>
            <a:grpSpLocks/>
          </p:cNvGrpSpPr>
          <p:nvPr/>
        </p:nvGrpSpPr>
        <p:grpSpPr bwMode="auto">
          <a:xfrm>
            <a:off x="1718352" y="5161667"/>
            <a:ext cx="1667718" cy="609600"/>
            <a:chOff x="0" y="0"/>
            <a:chExt cx="1360" cy="576"/>
          </a:xfrm>
        </p:grpSpPr>
        <p:sp>
          <p:nvSpPr>
            <p:cNvPr id="9" name="AutoShape 32">
              <a:extLst>
                <a:ext uri="{FF2B5EF4-FFF2-40B4-BE49-F238E27FC236}">
                  <a16:creationId xmlns:a16="http://schemas.microsoft.com/office/drawing/2014/main" id="{0E880E52-7E8B-4EF5-97F1-099ED42B7DF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694F163D-AF90-460F-97BE-0B8469A08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1E637CFC-3647-426B-8E1C-CB77332DD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" y="358"/>
              <a:ext cx="98" cy="156"/>
            </a:xfrm>
            <a:custGeom>
              <a:avLst/>
              <a:gdLst>
                <a:gd name="T0" fmla="*/ 59 w 1179"/>
                <a:gd name="T1" fmla="*/ 83 h 1866"/>
                <a:gd name="T2" fmla="*/ 49 w 1179"/>
                <a:gd name="T3" fmla="*/ 107 h 1866"/>
                <a:gd name="T4" fmla="*/ 38 w 1179"/>
                <a:gd name="T5" fmla="*/ 129 h 1866"/>
                <a:gd name="T6" fmla="*/ 23 w 1179"/>
                <a:gd name="T7" fmla="*/ 152 h 1866"/>
                <a:gd name="T8" fmla="*/ 22 w 1179"/>
                <a:gd name="T9" fmla="*/ 155 h 1866"/>
                <a:gd name="T10" fmla="*/ 25 w 1179"/>
                <a:gd name="T11" fmla="*/ 156 h 1866"/>
                <a:gd name="T12" fmla="*/ 30 w 1179"/>
                <a:gd name="T13" fmla="*/ 153 h 1866"/>
                <a:gd name="T14" fmla="*/ 37 w 1179"/>
                <a:gd name="T15" fmla="*/ 147 h 1866"/>
                <a:gd name="T16" fmla="*/ 52 w 1179"/>
                <a:gd name="T17" fmla="*/ 125 h 1866"/>
                <a:gd name="T18" fmla="*/ 69 w 1179"/>
                <a:gd name="T19" fmla="*/ 93 h 1866"/>
                <a:gd name="T20" fmla="*/ 81 w 1179"/>
                <a:gd name="T21" fmla="*/ 71 h 1866"/>
                <a:gd name="T22" fmla="*/ 90 w 1179"/>
                <a:gd name="T23" fmla="*/ 59 h 1866"/>
                <a:gd name="T24" fmla="*/ 97 w 1179"/>
                <a:gd name="T25" fmla="*/ 50 h 1866"/>
                <a:gd name="T26" fmla="*/ 98 w 1179"/>
                <a:gd name="T27" fmla="*/ 48 h 1866"/>
                <a:gd name="T28" fmla="*/ 95 w 1179"/>
                <a:gd name="T29" fmla="*/ 45 h 1866"/>
                <a:gd name="T30" fmla="*/ 88 w 1179"/>
                <a:gd name="T31" fmla="*/ 43 h 1866"/>
                <a:gd name="T32" fmla="*/ 84 w 1179"/>
                <a:gd name="T33" fmla="*/ 44 h 1866"/>
                <a:gd name="T34" fmla="*/ 79 w 1179"/>
                <a:gd name="T35" fmla="*/ 50 h 1866"/>
                <a:gd name="T36" fmla="*/ 65 w 1179"/>
                <a:gd name="T37" fmla="*/ 63 h 1866"/>
                <a:gd name="T38" fmla="*/ 59 w 1179"/>
                <a:gd name="T39" fmla="*/ 66 h 1866"/>
                <a:gd name="T40" fmla="*/ 56 w 1179"/>
                <a:gd name="T41" fmla="*/ 65 h 1866"/>
                <a:gd name="T42" fmla="*/ 54 w 1179"/>
                <a:gd name="T43" fmla="*/ 61 h 1866"/>
                <a:gd name="T44" fmla="*/ 54 w 1179"/>
                <a:gd name="T45" fmla="*/ 52 h 1866"/>
                <a:gd name="T46" fmla="*/ 54 w 1179"/>
                <a:gd name="T47" fmla="*/ 48 h 1866"/>
                <a:gd name="T48" fmla="*/ 52 w 1179"/>
                <a:gd name="T49" fmla="*/ 46 h 1866"/>
                <a:gd name="T50" fmla="*/ 41 w 1179"/>
                <a:gd name="T51" fmla="*/ 44 h 1866"/>
                <a:gd name="T52" fmla="*/ 23 w 1179"/>
                <a:gd name="T53" fmla="*/ 43 h 1866"/>
                <a:gd name="T54" fmla="*/ 28 w 1179"/>
                <a:gd name="T55" fmla="*/ 21 h 1866"/>
                <a:gd name="T56" fmla="*/ 33 w 1179"/>
                <a:gd name="T57" fmla="*/ 10 h 1866"/>
                <a:gd name="T58" fmla="*/ 35 w 1179"/>
                <a:gd name="T59" fmla="*/ 4 h 1866"/>
                <a:gd name="T60" fmla="*/ 33 w 1179"/>
                <a:gd name="T61" fmla="*/ 1 h 1866"/>
                <a:gd name="T62" fmla="*/ 28 w 1179"/>
                <a:gd name="T63" fmla="*/ 0 h 1866"/>
                <a:gd name="T64" fmla="*/ 23 w 1179"/>
                <a:gd name="T65" fmla="*/ 1 h 1866"/>
                <a:gd name="T66" fmla="*/ 20 w 1179"/>
                <a:gd name="T67" fmla="*/ 5 h 1866"/>
                <a:gd name="T68" fmla="*/ 12 w 1179"/>
                <a:gd name="T69" fmla="*/ 28 h 1866"/>
                <a:gd name="T70" fmla="*/ 7 w 1179"/>
                <a:gd name="T71" fmla="*/ 43 h 1866"/>
                <a:gd name="T72" fmla="*/ 1 w 1179"/>
                <a:gd name="T73" fmla="*/ 43 h 1866"/>
                <a:gd name="T74" fmla="*/ 0 w 1179"/>
                <a:gd name="T75" fmla="*/ 44 h 1866"/>
                <a:gd name="T76" fmla="*/ 2 w 1179"/>
                <a:gd name="T77" fmla="*/ 49 h 1866"/>
                <a:gd name="T78" fmla="*/ 6 w 1179"/>
                <a:gd name="T79" fmla="*/ 52 h 1866"/>
                <a:gd name="T80" fmla="*/ 8 w 1179"/>
                <a:gd name="T81" fmla="*/ 56 h 1866"/>
                <a:gd name="T82" fmla="*/ 8 w 1179"/>
                <a:gd name="T83" fmla="*/ 69 h 1866"/>
                <a:gd name="T84" fmla="*/ 12 w 1179"/>
                <a:gd name="T85" fmla="*/ 79 h 1866"/>
                <a:gd name="T86" fmla="*/ 18 w 1179"/>
                <a:gd name="T87" fmla="*/ 85 h 1866"/>
                <a:gd name="T88" fmla="*/ 23 w 1179"/>
                <a:gd name="T89" fmla="*/ 85 h 1866"/>
                <a:gd name="T90" fmla="*/ 23 w 1179"/>
                <a:gd name="T91" fmla="*/ 83 h 1866"/>
                <a:gd name="T92" fmla="*/ 21 w 1179"/>
                <a:gd name="T93" fmla="*/ 74 h 1866"/>
                <a:gd name="T94" fmla="*/ 20 w 1179"/>
                <a:gd name="T95" fmla="*/ 63 h 1866"/>
                <a:gd name="T96" fmla="*/ 23 w 1179"/>
                <a:gd name="T97" fmla="*/ 52 h 1866"/>
                <a:gd name="T98" fmla="*/ 36 w 1179"/>
                <a:gd name="T99" fmla="*/ 51 h 1866"/>
                <a:gd name="T100" fmla="*/ 40 w 1179"/>
                <a:gd name="T101" fmla="*/ 52 h 1866"/>
                <a:gd name="T102" fmla="*/ 40 w 1179"/>
                <a:gd name="T103" fmla="*/ 54 h 1866"/>
                <a:gd name="T104" fmla="*/ 41 w 1179"/>
                <a:gd name="T105" fmla="*/ 62 h 1866"/>
                <a:gd name="T106" fmla="*/ 45 w 1179"/>
                <a:gd name="T107" fmla="*/ 68 h 1866"/>
                <a:gd name="T108" fmla="*/ 50 w 1179"/>
                <a:gd name="T109" fmla="*/ 72 h 1866"/>
                <a:gd name="T110" fmla="*/ 57 w 1179"/>
                <a:gd name="T111" fmla="*/ 74 h 186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5E6793E4-A741-4805-A4C0-2F76E5B6A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" y="444"/>
              <a:ext cx="42" cy="70"/>
            </a:xfrm>
            <a:custGeom>
              <a:avLst/>
              <a:gdLst>
                <a:gd name="T0" fmla="*/ 33 w 504"/>
                <a:gd name="T1" fmla="*/ 11 h 840"/>
                <a:gd name="T2" fmla="*/ 29 w 504"/>
                <a:gd name="T3" fmla="*/ 14 h 840"/>
                <a:gd name="T4" fmla="*/ 26 w 504"/>
                <a:gd name="T5" fmla="*/ 17 h 840"/>
                <a:gd name="T6" fmla="*/ 23 w 504"/>
                <a:gd name="T7" fmla="*/ 20 h 840"/>
                <a:gd name="T8" fmla="*/ 21 w 504"/>
                <a:gd name="T9" fmla="*/ 24 h 840"/>
                <a:gd name="T10" fmla="*/ 18 w 504"/>
                <a:gd name="T11" fmla="*/ 27 h 840"/>
                <a:gd name="T12" fmla="*/ 16 w 504"/>
                <a:gd name="T13" fmla="*/ 30 h 840"/>
                <a:gd name="T14" fmla="*/ 15 w 504"/>
                <a:gd name="T15" fmla="*/ 34 h 840"/>
                <a:gd name="T16" fmla="*/ 13 w 504"/>
                <a:gd name="T17" fmla="*/ 38 h 840"/>
                <a:gd name="T18" fmla="*/ 11 w 504"/>
                <a:gd name="T19" fmla="*/ 43 h 840"/>
                <a:gd name="T20" fmla="*/ 10 w 504"/>
                <a:gd name="T21" fmla="*/ 47 h 840"/>
                <a:gd name="T22" fmla="*/ 10 w 504"/>
                <a:gd name="T23" fmla="*/ 51 h 840"/>
                <a:gd name="T24" fmla="*/ 10 w 504"/>
                <a:gd name="T25" fmla="*/ 54 h 840"/>
                <a:gd name="T26" fmla="*/ 10 w 504"/>
                <a:gd name="T27" fmla="*/ 57 h 840"/>
                <a:gd name="T28" fmla="*/ 10 w 504"/>
                <a:gd name="T29" fmla="*/ 59 h 840"/>
                <a:gd name="T30" fmla="*/ 11 w 504"/>
                <a:gd name="T31" fmla="*/ 60 h 840"/>
                <a:gd name="T32" fmla="*/ 11 w 504"/>
                <a:gd name="T33" fmla="*/ 61 h 840"/>
                <a:gd name="T34" fmla="*/ 12 w 504"/>
                <a:gd name="T35" fmla="*/ 62 h 840"/>
                <a:gd name="T36" fmla="*/ 13 w 504"/>
                <a:gd name="T37" fmla="*/ 63 h 840"/>
                <a:gd name="T38" fmla="*/ 14 w 504"/>
                <a:gd name="T39" fmla="*/ 64 h 840"/>
                <a:gd name="T40" fmla="*/ 16 w 504"/>
                <a:gd name="T41" fmla="*/ 64 h 840"/>
                <a:gd name="T42" fmla="*/ 17 w 504"/>
                <a:gd name="T43" fmla="*/ 70 h 840"/>
                <a:gd name="T44" fmla="*/ 15 w 504"/>
                <a:gd name="T45" fmla="*/ 70 h 840"/>
                <a:gd name="T46" fmla="*/ 13 w 504"/>
                <a:gd name="T47" fmla="*/ 70 h 840"/>
                <a:gd name="T48" fmla="*/ 11 w 504"/>
                <a:gd name="T49" fmla="*/ 69 h 840"/>
                <a:gd name="T50" fmla="*/ 10 w 504"/>
                <a:gd name="T51" fmla="*/ 68 h 840"/>
                <a:gd name="T52" fmla="*/ 8 w 504"/>
                <a:gd name="T53" fmla="*/ 67 h 840"/>
                <a:gd name="T54" fmla="*/ 6 w 504"/>
                <a:gd name="T55" fmla="*/ 66 h 840"/>
                <a:gd name="T56" fmla="*/ 5 w 504"/>
                <a:gd name="T57" fmla="*/ 65 h 840"/>
                <a:gd name="T58" fmla="*/ 4 w 504"/>
                <a:gd name="T59" fmla="*/ 63 h 840"/>
                <a:gd name="T60" fmla="*/ 2 w 504"/>
                <a:gd name="T61" fmla="*/ 61 h 840"/>
                <a:gd name="T62" fmla="*/ 1 w 504"/>
                <a:gd name="T63" fmla="*/ 58 h 840"/>
                <a:gd name="T64" fmla="*/ 0 w 504"/>
                <a:gd name="T65" fmla="*/ 55 h 840"/>
                <a:gd name="T66" fmla="*/ 0 w 504"/>
                <a:gd name="T67" fmla="*/ 52 h 840"/>
                <a:gd name="T68" fmla="*/ 0 w 504"/>
                <a:gd name="T69" fmla="*/ 48 h 840"/>
                <a:gd name="T70" fmla="*/ 0 w 504"/>
                <a:gd name="T71" fmla="*/ 44 h 840"/>
                <a:gd name="T72" fmla="*/ 1 w 504"/>
                <a:gd name="T73" fmla="*/ 41 h 840"/>
                <a:gd name="T74" fmla="*/ 2 w 504"/>
                <a:gd name="T75" fmla="*/ 37 h 840"/>
                <a:gd name="T76" fmla="*/ 4 w 504"/>
                <a:gd name="T77" fmla="*/ 32 h 840"/>
                <a:gd name="T78" fmla="*/ 7 w 504"/>
                <a:gd name="T79" fmla="*/ 27 h 840"/>
                <a:gd name="T80" fmla="*/ 10 w 504"/>
                <a:gd name="T81" fmla="*/ 22 h 840"/>
                <a:gd name="T82" fmla="*/ 14 w 504"/>
                <a:gd name="T83" fmla="*/ 17 h 840"/>
                <a:gd name="T84" fmla="*/ 18 w 504"/>
                <a:gd name="T85" fmla="*/ 13 h 840"/>
                <a:gd name="T86" fmla="*/ 22 w 504"/>
                <a:gd name="T87" fmla="*/ 9 h 840"/>
                <a:gd name="T88" fmla="*/ 28 w 504"/>
                <a:gd name="T89" fmla="*/ 4 h 840"/>
                <a:gd name="T90" fmla="*/ 34 w 504"/>
                <a:gd name="T91" fmla="*/ 0 h 840"/>
                <a:gd name="T92" fmla="*/ 42 w 504"/>
                <a:gd name="T93" fmla="*/ 2 h 8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138C4FDD-5512-4D82-85E3-ACE59DAA8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" y="366"/>
              <a:ext cx="66" cy="83"/>
            </a:xfrm>
            <a:custGeom>
              <a:avLst/>
              <a:gdLst>
                <a:gd name="T0" fmla="*/ 48 w 783"/>
                <a:gd name="T1" fmla="*/ 66 h 1004"/>
                <a:gd name="T2" fmla="*/ 49 w 783"/>
                <a:gd name="T3" fmla="*/ 71 h 1004"/>
                <a:gd name="T4" fmla="*/ 51 w 783"/>
                <a:gd name="T5" fmla="*/ 76 h 1004"/>
                <a:gd name="T6" fmla="*/ 54 w 783"/>
                <a:gd name="T7" fmla="*/ 80 h 1004"/>
                <a:gd name="T8" fmla="*/ 58 w 783"/>
                <a:gd name="T9" fmla="*/ 83 h 1004"/>
                <a:gd name="T10" fmla="*/ 61 w 783"/>
                <a:gd name="T11" fmla="*/ 83 h 1004"/>
                <a:gd name="T12" fmla="*/ 62 w 783"/>
                <a:gd name="T13" fmla="*/ 82 h 1004"/>
                <a:gd name="T14" fmla="*/ 62 w 783"/>
                <a:gd name="T15" fmla="*/ 81 h 1004"/>
                <a:gd name="T16" fmla="*/ 61 w 783"/>
                <a:gd name="T17" fmla="*/ 75 h 1004"/>
                <a:gd name="T18" fmla="*/ 61 w 783"/>
                <a:gd name="T19" fmla="*/ 68 h 1004"/>
                <a:gd name="T20" fmla="*/ 63 w 783"/>
                <a:gd name="T21" fmla="*/ 61 h 1004"/>
                <a:gd name="T22" fmla="*/ 65 w 783"/>
                <a:gd name="T23" fmla="*/ 53 h 1004"/>
                <a:gd name="T24" fmla="*/ 66 w 783"/>
                <a:gd name="T25" fmla="*/ 48 h 1004"/>
                <a:gd name="T26" fmla="*/ 66 w 783"/>
                <a:gd name="T27" fmla="*/ 45 h 1004"/>
                <a:gd name="T28" fmla="*/ 64 w 783"/>
                <a:gd name="T29" fmla="*/ 43 h 1004"/>
                <a:gd name="T30" fmla="*/ 59 w 783"/>
                <a:gd name="T31" fmla="*/ 41 h 1004"/>
                <a:gd name="T32" fmla="*/ 57 w 783"/>
                <a:gd name="T33" fmla="*/ 40 h 1004"/>
                <a:gd name="T34" fmla="*/ 55 w 783"/>
                <a:gd name="T35" fmla="*/ 41 h 1004"/>
                <a:gd name="T36" fmla="*/ 53 w 783"/>
                <a:gd name="T37" fmla="*/ 42 h 1004"/>
                <a:gd name="T38" fmla="*/ 51 w 783"/>
                <a:gd name="T39" fmla="*/ 46 h 1004"/>
                <a:gd name="T40" fmla="*/ 43 w 783"/>
                <a:gd name="T41" fmla="*/ 56 h 1004"/>
                <a:gd name="T42" fmla="*/ 34 w 783"/>
                <a:gd name="T43" fmla="*/ 65 h 1004"/>
                <a:gd name="T44" fmla="*/ 28 w 783"/>
                <a:gd name="T45" fmla="*/ 69 h 1004"/>
                <a:gd name="T46" fmla="*/ 24 w 783"/>
                <a:gd name="T47" fmla="*/ 71 h 1004"/>
                <a:gd name="T48" fmla="*/ 20 w 783"/>
                <a:gd name="T49" fmla="*/ 72 h 1004"/>
                <a:gd name="T50" fmla="*/ 18 w 783"/>
                <a:gd name="T51" fmla="*/ 72 h 1004"/>
                <a:gd name="T52" fmla="*/ 16 w 783"/>
                <a:gd name="T53" fmla="*/ 71 h 1004"/>
                <a:gd name="T54" fmla="*/ 14 w 783"/>
                <a:gd name="T55" fmla="*/ 69 h 1004"/>
                <a:gd name="T56" fmla="*/ 13 w 783"/>
                <a:gd name="T57" fmla="*/ 64 h 1004"/>
                <a:gd name="T58" fmla="*/ 13 w 783"/>
                <a:gd name="T59" fmla="*/ 55 h 1004"/>
                <a:gd name="T60" fmla="*/ 16 w 783"/>
                <a:gd name="T61" fmla="*/ 42 h 1004"/>
                <a:gd name="T62" fmla="*/ 20 w 783"/>
                <a:gd name="T63" fmla="*/ 28 h 1004"/>
                <a:gd name="T64" fmla="*/ 25 w 783"/>
                <a:gd name="T65" fmla="*/ 16 h 1004"/>
                <a:gd name="T66" fmla="*/ 29 w 783"/>
                <a:gd name="T67" fmla="*/ 7 h 1004"/>
                <a:gd name="T68" fmla="*/ 30 w 783"/>
                <a:gd name="T69" fmla="*/ 3 h 1004"/>
                <a:gd name="T70" fmla="*/ 30 w 783"/>
                <a:gd name="T71" fmla="*/ 1 h 1004"/>
                <a:gd name="T72" fmla="*/ 28 w 783"/>
                <a:gd name="T73" fmla="*/ 0 h 1004"/>
                <a:gd name="T74" fmla="*/ 25 w 783"/>
                <a:gd name="T75" fmla="*/ 0 h 1004"/>
                <a:gd name="T76" fmla="*/ 20 w 783"/>
                <a:gd name="T77" fmla="*/ 1 h 1004"/>
                <a:gd name="T78" fmla="*/ 17 w 783"/>
                <a:gd name="T79" fmla="*/ 2 h 1004"/>
                <a:gd name="T80" fmla="*/ 15 w 783"/>
                <a:gd name="T81" fmla="*/ 4 h 1004"/>
                <a:gd name="T82" fmla="*/ 11 w 783"/>
                <a:gd name="T83" fmla="*/ 12 h 1004"/>
                <a:gd name="T84" fmla="*/ 7 w 783"/>
                <a:gd name="T85" fmla="*/ 24 h 1004"/>
                <a:gd name="T86" fmla="*/ 3 w 783"/>
                <a:gd name="T87" fmla="*/ 38 h 1004"/>
                <a:gd name="T88" fmla="*/ 0 w 783"/>
                <a:gd name="T89" fmla="*/ 53 h 1004"/>
                <a:gd name="T90" fmla="*/ 0 w 783"/>
                <a:gd name="T91" fmla="*/ 62 h 1004"/>
                <a:gd name="T92" fmla="*/ 1 w 783"/>
                <a:gd name="T93" fmla="*/ 66 h 1004"/>
                <a:gd name="T94" fmla="*/ 2 w 783"/>
                <a:gd name="T95" fmla="*/ 70 h 1004"/>
                <a:gd name="T96" fmla="*/ 4 w 783"/>
                <a:gd name="T97" fmla="*/ 73 h 1004"/>
                <a:gd name="T98" fmla="*/ 8 w 783"/>
                <a:gd name="T99" fmla="*/ 76 h 1004"/>
                <a:gd name="T100" fmla="*/ 12 w 783"/>
                <a:gd name="T101" fmla="*/ 79 h 1004"/>
                <a:gd name="T102" fmla="*/ 16 w 783"/>
                <a:gd name="T103" fmla="*/ 81 h 1004"/>
                <a:gd name="T104" fmla="*/ 21 w 783"/>
                <a:gd name="T105" fmla="*/ 82 h 1004"/>
                <a:gd name="T106" fmla="*/ 25 w 783"/>
                <a:gd name="T107" fmla="*/ 81 h 1004"/>
                <a:gd name="T108" fmla="*/ 29 w 783"/>
                <a:gd name="T109" fmla="*/ 79 h 1004"/>
                <a:gd name="T110" fmla="*/ 36 w 783"/>
                <a:gd name="T111" fmla="*/ 74 h 1004"/>
                <a:gd name="T112" fmla="*/ 42 w 783"/>
                <a:gd name="T113" fmla="*/ 68 h 10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38">
              <a:extLst>
                <a:ext uri="{FF2B5EF4-FFF2-40B4-BE49-F238E27FC236}">
                  <a16:creationId xmlns:a16="http://schemas.microsoft.com/office/drawing/2014/main" id="{BE2B7343-0F5F-41C4-A939-2986C07CA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" y="354"/>
              <a:ext cx="28" cy="94"/>
            </a:xfrm>
            <a:custGeom>
              <a:avLst/>
              <a:gdLst>
                <a:gd name="T0" fmla="*/ 17 w 340"/>
                <a:gd name="T1" fmla="*/ 0 h 1127"/>
                <a:gd name="T2" fmla="*/ 16 w 340"/>
                <a:gd name="T3" fmla="*/ 0 h 1127"/>
                <a:gd name="T4" fmla="*/ 15 w 340"/>
                <a:gd name="T5" fmla="*/ 1 h 1127"/>
                <a:gd name="T6" fmla="*/ 15 w 340"/>
                <a:gd name="T7" fmla="*/ 1 h 1127"/>
                <a:gd name="T8" fmla="*/ 14 w 340"/>
                <a:gd name="T9" fmla="*/ 2 h 1127"/>
                <a:gd name="T10" fmla="*/ 13 w 340"/>
                <a:gd name="T11" fmla="*/ 3 h 1127"/>
                <a:gd name="T12" fmla="*/ 12 w 340"/>
                <a:gd name="T13" fmla="*/ 6 h 1127"/>
                <a:gd name="T14" fmla="*/ 12 w 340"/>
                <a:gd name="T15" fmla="*/ 9 h 1127"/>
                <a:gd name="T16" fmla="*/ 11 w 340"/>
                <a:gd name="T17" fmla="*/ 12 h 1127"/>
                <a:gd name="T18" fmla="*/ 10 w 340"/>
                <a:gd name="T19" fmla="*/ 16 h 1127"/>
                <a:gd name="T20" fmla="*/ 8 w 340"/>
                <a:gd name="T21" fmla="*/ 24 h 1127"/>
                <a:gd name="T22" fmla="*/ 6 w 340"/>
                <a:gd name="T23" fmla="*/ 37 h 1127"/>
                <a:gd name="T24" fmla="*/ 3 w 340"/>
                <a:gd name="T25" fmla="*/ 51 h 1127"/>
                <a:gd name="T26" fmla="*/ 1 w 340"/>
                <a:gd name="T27" fmla="*/ 60 h 1127"/>
                <a:gd name="T28" fmla="*/ 1 w 340"/>
                <a:gd name="T29" fmla="*/ 66 h 1127"/>
                <a:gd name="T30" fmla="*/ 0 w 340"/>
                <a:gd name="T31" fmla="*/ 73 h 1127"/>
                <a:gd name="T32" fmla="*/ 0 w 340"/>
                <a:gd name="T33" fmla="*/ 78 h 1127"/>
                <a:gd name="T34" fmla="*/ 0 w 340"/>
                <a:gd name="T35" fmla="*/ 83 h 1127"/>
                <a:gd name="T36" fmla="*/ 1 w 340"/>
                <a:gd name="T37" fmla="*/ 87 h 1127"/>
                <a:gd name="T38" fmla="*/ 2 w 340"/>
                <a:gd name="T39" fmla="*/ 89 h 1127"/>
                <a:gd name="T40" fmla="*/ 4 w 340"/>
                <a:gd name="T41" fmla="*/ 91 h 1127"/>
                <a:gd name="T42" fmla="*/ 5 w 340"/>
                <a:gd name="T43" fmla="*/ 93 h 1127"/>
                <a:gd name="T44" fmla="*/ 7 w 340"/>
                <a:gd name="T45" fmla="*/ 93 h 1127"/>
                <a:gd name="T46" fmla="*/ 8 w 340"/>
                <a:gd name="T47" fmla="*/ 94 h 1127"/>
                <a:gd name="T48" fmla="*/ 10 w 340"/>
                <a:gd name="T49" fmla="*/ 94 h 1127"/>
                <a:gd name="T50" fmla="*/ 10 w 340"/>
                <a:gd name="T51" fmla="*/ 94 h 1127"/>
                <a:gd name="T52" fmla="*/ 11 w 340"/>
                <a:gd name="T53" fmla="*/ 93 h 1127"/>
                <a:gd name="T54" fmla="*/ 11 w 340"/>
                <a:gd name="T55" fmla="*/ 92 h 1127"/>
                <a:gd name="T56" fmla="*/ 11 w 340"/>
                <a:gd name="T57" fmla="*/ 89 h 1127"/>
                <a:gd name="T58" fmla="*/ 11 w 340"/>
                <a:gd name="T59" fmla="*/ 86 h 1127"/>
                <a:gd name="T60" fmla="*/ 12 w 340"/>
                <a:gd name="T61" fmla="*/ 79 h 1127"/>
                <a:gd name="T62" fmla="*/ 14 w 340"/>
                <a:gd name="T63" fmla="*/ 69 h 1127"/>
                <a:gd name="T64" fmla="*/ 16 w 340"/>
                <a:gd name="T65" fmla="*/ 58 h 1127"/>
                <a:gd name="T66" fmla="*/ 18 w 340"/>
                <a:gd name="T67" fmla="*/ 47 h 1127"/>
                <a:gd name="T68" fmla="*/ 21 w 340"/>
                <a:gd name="T69" fmla="*/ 35 h 1127"/>
                <a:gd name="T70" fmla="*/ 24 w 340"/>
                <a:gd name="T71" fmla="*/ 25 h 1127"/>
                <a:gd name="T72" fmla="*/ 26 w 340"/>
                <a:gd name="T73" fmla="*/ 16 h 1127"/>
                <a:gd name="T74" fmla="*/ 27 w 340"/>
                <a:gd name="T75" fmla="*/ 11 h 1127"/>
                <a:gd name="T76" fmla="*/ 28 w 340"/>
                <a:gd name="T77" fmla="*/ 9 h 1127"/>
                <a:gd name="T78" fmla="*/ 28 w 340"/>
                <a:gd name="T79" fmla="*/ 7 h 1127"/>
                <a:gd name="T80" fmla="*/ 28 w 340"/>
                <a:gd name="T81" fmla="*/ 6 h 1127"/>
                <a:gd name="T82" fmla="*/ 27 w 340"/>
                <a:gd name="T83" fmla="*/ 5 h 1127"/>
                <a:gd name="T84" fmla="*/ 26 w 340"/>
                <a:gd name="T85" fmla="*/ 4 h 1127"/>
                <a:gd name="T86" fmla="*/ 25 w 340"/>
                <a:gd name="T87" fmla="*/ 3 h 1127"/>
                <a:gd name="T88" fmla="*/ 24 w 340"/>
                <a:gd name="T89" fmla="*/ 2 h 1127"/>
                <a:gd name="T90" fmla="*/ 22 w 340"/>
                <a:gd name="T91" fmla="*/ 1 h 1127"/>
                <a:gd name="T92" fmla="*/ 19 w 340"/>
                <a:gd name="T93" fmla="*/ 0 h 112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39">
              <a:extLst>
                <a:ext uri="{FF2B5EF4-FFF2-40B4-BE49-F238E27FC236}">
                  <a16:creationId xmlns:a16="http://schemas.microsoft.com/office/drawing/2014/main" id="{DAA068CE-C9ED-4DD4-858C-EBBC57B35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" y="403"/>
              <a:ext cx="58" cy="42"/>
            </a:xfrm>
            <a:custGeom>
              <a:avLst/>
              <a:gdLst>
                <a:gd name="T0" fmla="*/ 4 w 695"/>
                <a:gd name="T1" fmla="*/ 3 h 503"/>
                <a:gd name="T2" fmla="*/ 3 w 695"/>
                <a:gd name="T3" fmla="*/ 4 h 503"/>
                <a:gd name="T4" fmla="*/ 3 w 695"/>
                <a:gd name="T5" fmla="*/ 5 h 503"/>
                <a:gd name="T6" fmla="*/ 3 w 695"/>
                <a:gd name="T7" fmla="*/ 6 h 503"/>
                <a:gd name="T8" fmla="*/ 3 w 695"/>
                <a:gd name="T9" fmla="*/ 9 h 503"/>
                <a:gd name="T10" fmla="*/ 3 w 695"/>
                <a:gd name="T11" fmla="*/ 13 h 503"/>
                <a:gd name="T12" fmla="*/ 3 w 695"/>
                <a:gd name="T13" fmla="*/ 18 h 503"/>
                <a:gd name="T14" fmla="*/ 1 w 695"/>
                <a:gd name="T15" fmla="*/ 27 h 503"/>
                <a:gd name="T16" fmla="*/ 0 w 695"/>
                <a:gd name="T17" fmla="*/ 32 h 503"/>
                <a:gd name="T18" fmla="*/ 0 w 695"/>
                <a:gd name="T19" fmla="*/ 35 h 503"/>
                <a:gd name="T20" fmla="*/ 1 w 695"/>
                <a:gd name="T21" fmla="*/ 37 h 503"/>
                <a:gd name="T22" fmla="*/ 1 w 695"/>
                <a:gd name="T23" fmla="*/ 38 h 503"/>
                <a:gd name="T24" fmla="*/ 3 w 695"/>
                <a:gd name="T25" fmla="*/ 39 h 503"/>
                <a:gd name="T26" fmla="*/ 6 w 695"/>
                <a:gd name="T27" fmla="*/ 41 h 503"/>
                <a:gd name="T28" fmla="*/ 10 w 695"/>
                <a:gd name="T29" fmla="*/ 42 h 503"/>
                <a:gd name="T30" fmla="*/ 11 w 695"/>
                <a:gd name="T31" fmla="*/ 42 h 503"/>
                <a:gd name="T32" fmla="*/ 13 w 695"/>
                <a:gd name="T33" fmla="*/ 41 h 503"/>
                <a:gd name="T34" fmla="*/ 14 w 695"/>
                <a:gd name="T35" fmla="*/ 37 h 503"/>
                <a:gd name="T36" fmla="*/ 18 w 695"/>
                <a:gd name="T37" fmla="*/ 29 h 503"/>
                <a:gd name="T38" fmla="*/ 20 w 695"/>
                <a:gd name="T39" fmla="*/ 25 h 503"/>
                <a:gd name="T40" fmla="*/ 23 w 695"/>
                <a:gd name="T41" fmla="*/ 21 h 503"/>
                <a:gd name="T42" fmla="*/ 27 w 695"/>
                <a:gd name="T43" fmla="*/ 17 h 503"/>
                <a:gd name="T44" fmla="*/ 31 w 695"/>
                <a:gd name="T45" fmla="*/ 14 h 503"/>
                <a:gd name="T46" fmla="*/ 36 w 695"/>
                <a:gd name="T47" fmla="*/ 11 h 503"/>
                <a:gd name="T48" fmla="*/ 42 w 695"/>
                <a:gd name="T49" fmla="*/ 9 h 503"/>
                <a:gd name="T50" fmla="*/ 49 w 695"/>
                <a:gd name="T51" fmla="*/ 7 h 503"/>
                <a:gd name="T52" fmla="*/ 56 w 695"/>
                <a:gd name="T53" fmla="*/ 6 h 503"/>
                <a:gd name="T54" fmla="*/ 57 w 695"/>
                <a:gd name="T55" fmla="*/ 6 h 503"/>
                <a:gd name="T56" fmla="*/ 58 w 695"/>
                <a:gd name="T57" fmla="*/ 5 h 503"/>
                <a:gd name="T58" fmla="*/ 58 w 695"/>
                <a:gd name="T59" fmla="*/ 4 h 503"/>
                <a:gd name="T60" fmla="*/ 58 w 695"/>
                <a:gd name="T61" fmla="*/ 3 h 503"/>
                <a:gd name="T62" fmla="*/ 56 w 695"/>
                <a:gd name="T63" fmla="*/ 2 h 503"/>
                <a:gd name="T64" fmla="*/ 54 w 695"/>
                <a:gd name="T65" fmla="*/ 1 h 503"/>
                <a:gd name="T66" fmla="*/ 50 w 695"/>
                <a:gd name="T67" fmla="*/ 0 h 503"/>
                <a:gd name="T68" fmla="*/ 45 w 695"/>
                <a:gd name="T69" fmla="*/ 0 h 503"/>
                <a:gd name="T70" fmla="*/ 39 w 695"/>
                <a:gd name="T71" fmla="*/ 1 h 503"/>
                <a:gd name="T72" fmla="*/ 33 w 695"/>
                <a:gd name="T73" fmla="*/ 3 h 503"/>
                <a:gd name="T74" fmla="*/ 27 w 695"/>
                <a:gd name="T75" fmla="*/ 5 h 503"/>
                <a:gd name="T76" fmla="*/ 22 w 695"/>
                <a:gd name="T77" fmla="*/ 8 h 503"/>
                <a:gd name="T78" fmla="*/ 18 w 695"/>
                <a:gd name="T79" fmla="*/ 10 h 503"/>
                <a:gd name="T80" fmla="*/ 17 w 695"/>
                <a:gd name="T81" fmla="*/ 8 h 503"/>
                <a:gd name="T82" fmla="*/ 13 w 695"/>
                <a:gd name="T83" fmla="*/ 6 h 503"/>
                <a:gd name="T84" fmla="*/ 10 w 695"/>
                <a:gd name="T85" fmla="*/ 4 h 503"/>
                <a:gd name="T86" fmla="*/ 8 w 695"/>
                <a:gd name="T87" fmla="*/ 3 h 503"/>
                <a:gd name="T88" fmla="*/ 6 w 695"/>
                <a:gd name="T89" fmla="*/ 3 h 5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40">
              <a:extLst>
                <a:ext uri="{FF2B5EF4-FFF2-40B4-BE49-F238E27FC236}">
                  <a16:creationId xmlns:a16="http://schemas.microsoft.com/office/drawing/2014/main" id="{612077E8-4E11-4367-86FC-7EB5D2C62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" y="395"/>
              <a:ext cx="74" cy="49"/>
            </a:xfrm>
            <a:custGeom>
              <a:avLst/>
              <a:gdLst>
                <a:gd name="T0" fmla="*/ 12 w 883"/>
                <a:gd name="T1" fmla="*/ 0 h 595"/>
                <a:gd name="T2" fmla="*/ 10 w 883"/>
                <a:gd name="T3" fmla="*/ 1 h 595"/>
                <a:gd name="T4" fmla="*/ 8 w 883"/>
                <a:gd name="T5" fmla="*/ 4 h 595"/>
                <a:gd name="T6" fmla="*/ 5 w 883"/>
                <a:gd name="T7" fmla="*/ 15 h 595"/>
                <a:gd name="T8" fmla="*/ 1 w 883"/>
                <a:gd name="T9" fmla="*/ 31 h 595"/>
                <a:gd name="T10" fmla="*/ 0 w 883"/>
                <a:gd name="T11" fmla="*/ 38 h 595"/>
                <a:gd name="T12" fmla="*/ 1 w 883"/>
                <a:gd name="T13" fmla="*/ 41 h 595"/>
                <a:gd name="T14" fmla="*/ 2 w 883"/>
                <a:gd name="T15" fmla="*/ 44 h 595"/>
                <a:gd name="T16" fmla="*/ 6 w 883"/>
                <a:gd name="T17" fmla="*/ 47 h 595"/>
                <a:gd name="T18" fmla="*/ 10 w 883"/>
                <a:gd name="T19" fmla="*/ 49 h 595"/>
                <a:gd name="T20" fmla="*/ 14 w 883"/>
                <a:gd name="T21" fmla="*/ 49 h 595"/>
                <a:gd name="T22" fmla="*/ 17 w 883"/>
                <a:gd name="T23" fmla="*/ 48 h 595"/>
                <a:gd name="T24" fmla="*/ 20 w 883"/>
                <a:gd name="T25" fmla="*/ 46 h 595"/>
                <a:gd name="T26" fmla="*/ 25 w 883"/>
                <a:gd name="T27" fmla="*/ 40 h 595"/>
                <a:gd name="T28" fmla="*/ 34 w 883"/>
                <a:gd name="T29" fmla="*/ 30 h 595"/>
                <a:gd name="T30" fmla="*/ 41 w 883"/>
                <a:gd name="T31" fmla="*/ 24 h 595"/>
                <a:gd name="T32" fmla="*/ 43 w 883"/>
                <a:gd name="T33" fmla="*/ 25 h 595"/>
                <a:gd name="T34" fmla="*/ 45 w 883"/>
                <a:gd name="T35" fmla="*/ 28 h 595"/>
                <a:gd name="T36" fmla="*/ 48 w 883"/>
                <a:gd name="T37" fmla="*/ 33 h 595"/>
                <a:gd name="T38" fmla="*/ 51 w 883"/>
                <a:gd name="T39" fmla="*/ 38 h 595"/>
                <a:gd name="T40" fmla="*/ 54 w 883"/>
                <a:gd name="T41" fmla="*/ 41 h 595"/>
                <a:gd name="T42" fmla="*/ 58 w 883"/>
                <a:gd name="T43" fmla="*/ 44 h 595"/>
                <a:gd name="T44" fmla="*/ 64 w 883"/>
                <a:gd name="T45" fmla="*/ 46 h 595"/>
                <a:gd name="T46" fmla="*/ 69 w 883"/>
                <a:gd name="T47" fmla="*/ 47 h 595"/>
                <a:gd name="T48" fmla="*/ 73 w 883"/>
                <a:gd name="T49" fmla="*/ 46 h 595"/>
                <a:gd name="T50" fmla="*/ 74 w 883"/>
                <a:gd name="T51" fmla="*/ 44 h 595"/>
                <a:gd name="T52" fmla="*/ 74 w 883"/>
                <a:gd name="T53" fmla="*/ 43 h 595"/>
                <a:gd name="T54" fmla="*/ 73 w 883"/>
                <a:gd name="T55" fmla="*/ 42 h 595"/>
                <a:gd name="T56" fmla="*/ 70 w 883"/>
                <a:gd name="T57" fmla="*/ 42 h 595"/>
                <a:gd name="T58" fmla="*/ 68 w 883"/>
                <a:gd name="T59" fmla="*/ 41 h 595"/>
                <a:gd name="T60" fmla="*/ 65 w 883"/>
                <a:gd name="T61" fmla="*/ 40 h 595"/>
                <a:gd name="T62" fmla="*/ 63 w 883"/>
                <a:gd name="T63" fmla="*/ 36 h 595"/>
                <a:gd name="T64" fmla="*/ 61 w 883"/>
                <a:gd name="T65" fmla="*/ 29 h 595"/>
                <a:gd name="T66" fmla="*/ 58 w 883"/>
                <a:gd name="T67" fmla="*/ 19 h 595"/>
                <a:gd name="T68" fmla="*/ 57 w 883"/>
                <a:gd name="T69" fmla="*/ 16 h 595"/>
                <a:gd name="T70" fmla="*/ 55 w 883"/>
                <a:gd name="T71" fmla="*/ 14 h 595"/>
                <a:gd name="T72" fmla="*/ 52 w 883"/>
                <a:gd name="T73" fmla="*/ 12 h 595"/>
                <a:gd name="T74" fmla="*/ 49 w 883"/>
                <a:gd name="T75" fmla="*/ 10 h 595"/>
                <a:gd name="T76" fmla="*/ 45 w 883"/>
                <a:gd name="T77" fmla="*/ 10 h 595"/>
                <a:gd name="T78" fmla="*/ 41 w 883"/>
                <a:gd name="T79" fmla="*/ 12 h 595"/>
                <a:gd name="T80" fmla="*/ 34 w 883"/>
                <a:gd name="T81" fmla="*/ 17 h 595"/>
                <a:gd name="T82" fmla="*/ 26 w 883"/>
                <a:gd name="T83" fmla="*/ 25 h 595"/>
                <a:gd name="T84" fmla="*/ 17 w 883"/>
                <a:gd name="T85" fmla="*/ 34 h 595"/>
                <a:gd name="T86" fmla="*/ 15 w 883"/>
                <a:gd name="T87" fmla="*/ 35 h 595"/>
                <a:gd name="T88" fmla="*/ 17 w 883"/>
                <a:gd name="T89" fmla="*/ 27 h 595"/>
                <a:gd name="T90" fmla="*/ 21 w 883"/>
                <a:gd name="T91" fmla="*/ 12 h 595"/>
                <a:gd name="T92" fmla="*/ 23 w 883"/>
                <a:gd name="T93" fmla="*/ 7 h 595"/>
                <a:gd name="T94" fmla="*/ 23 w 883"/>
                <a:gd name="T95" fmla="*/ 6 h 595"/>
                <a:gd name="T96" fmla="*/ 22 w 883"/>
                <a:gd name="T97" fmla="*/ 3 h 595"/>
                <a:gd name="T98" fmla="*/ 19 w 883"/>
                <a:gd name="T99" fmla="*/ 1 h 595"/>
                <a:gd name="T100" fmla="*/ 15 w 883"/>
                <a:gd name="T101" fmla="*/ 0 h 5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D01D9A3E-CDD5-461F-831D-FCC00F313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" y="399"/>
              <a:ext cx="60" cy="44"/>
            </a:xfrm>
            <a:custGeom>
              <a:avLst/>
              <a:gdLst>
                <a:gd name="T0" fmla="*/ 43 w 721"/>
                <a:gd name="T1" fmla="*/ 27 h 522"/>
                <a:gd name="T2" fmla="*/ 45 w 721"/>
                <a:gd name="T3" fmla="*/ 33 h 522"/>
                <a:gd name="T4" fmla="*/ 48 w 721"/>
                <a:gd name="T5" fmla="*/ 38 h 522"/>
                <a:gd name="T6" fmla="*/ 52 w 721"/>
                <a:gd name="T7" fmla="*/ 42 h 522"/>
                <a:gd name="T8" fmla="*/ 55 w 721"/>
                <a:gd name="T9" fmla="*/ 44 h 522"/>
                <a:gd name="T10" fmla="*/ 58 w 721"/>
                <a:gd name="T11" fmla="*/ 44 h 522"/>
                <a:gd name="T12" fmla="*/ 60 w 721"/>
                <a:gd name="T13" fmla="*/ 43 h 522"/>
                <a:gd name="T14" fmla="*/ 60 w 721"/>
                <a:gd name="T15" fmla="*/ 41 h 522"/>
                <a:gd name="T16" fmla="*/ 58 w 721"/>
                <a:gd name="T17" fmla="*/ 37 h 522"/>
                <a:gd name="T18" fmla="*/ 57 w 721"/>
                <a:gd name="T19" fmla="*/ 29 h 522"/>
                <a:gd name="T20" fmla="*/ 57 w 721"/>
                <a:gd name="T21" fmla="*/ 20 h 522"/>
                <a:gd name="T22" fmla="*/ 58 w 721"/>
                <a:gd name="T23" fmla="*/ 13 h 522"/>
                <a:gd name="T24" fmla="*/ 58 w 721"/>
                <a:gd name="T25" fmla="*/ 9 h 522"/>
                <a:gd name="T26" fmla="*/ 57 w 721"/>
                <a:gd name="T27" fmla="*/ 7 h 522"/>
                <a:gd name="T28" fmla="*/ 55 w 721"/>
                <a:gd name="T29" fmla="*/ 5 h 522"/>
                <a:gd name="T30" fmla="*/ 52 w 721"/>
                <a:gd name="T31" fmla="*/ 3 h 522"/>
                <a:gd name="T32" fmla="*/ 48 w 721"/>
                <a:gd name="T33" fmla="*/ 2 h 522"/>
                <a:gd name="T34" fmla="*/ 46 w 721"/>
                <a:gd name="T35" fmla="*/ 3 h 522"/>
                <a:gd name="T36" fmla="*/ 42 w 721"/>
                <a:gd name="T37" fmla="*/ 10 h 522"/>
                <a:gd name="T38" fmla="*/ 36 w 721"/>
                <a:gd name="T39" fmla="*/ 18 h 522"/>
                <a:gd name="T40" fmla="*/ 29 w 721"/>
                <a:gd name="T41" fmla="*/ 25 h 522"/>
                <a:gd name="T42" fmla="*/ 24 w 721"/>
                <a:gd name="T43" fmla="*/ 28 h 522"/>
                <a:gd name="T44" fmla="*/ 21 w 721"/>
                <a:gd name="T45" fmla="*/ 29 h 522"/>
                <a:gd name="T46" fmla="*/ 18 w 721"/>
                <a:gd name="T47" fmla="*/ 29 h 522"/>
                <a:gd name="T48" fmla="*/ 16 w 721"/>
                <a:gd name="T49" fmla="*/ 27 h 522"/>
                <a:gd name="T50" fmla="*/ 15 w 721"/>
                <a:gd name="T51" fmla="*/ 24 h 522"/>
                <a:gd name="T52" fmla="*/ 15 w 721"/>
                <a:gd name="T53" fmla="*/ 20 h 522"/>
                <a:gd name="T54" fmla="*/ 16 w 721"/>
                <a:gd name="T55" fmla="*/ 16 h 522"/>
                <a:gd name="T56" fmla="*/ 19 w 721"/>
                <a:gd name="T57" fmla="*/ 9 h 522"/>
                <a:gd name="T58" fmla="*/ 19 w 721"/>
                <a:gd name="T59" fmla="*/ 7 h 522"/>
                <a:gd name="T60" fmla="*/ 19 w 721"/>
                <a:gd name="T61" fmla="*/ 5 h 522"/>
                <a:gd name="T62" fmla="*/ 17 w 721"/>
                <a:gd name="T63" fmla="*/ 3 h 522"/>
                <a:gd name="T64" fmla="*/ 14 w 721"/>
                <a:gd name="T65" fmla="*/ 1 h 522"/>
                <a:gd name="T66" fmla="*/ 10 w 721"/>
                <a:gd name="T67" fmla="*/ 0 h 522"/>
                <a:gd name="T68" fmla="*/ 8 w 721"/>
                <a:gd name="T69" fmla="*/ 0 h 522"/>
                <a:gd name="T70" fmla="*/ 6 w 721"/>
                <a:gd name="T71" fmla="*/ 2 h 522"/>
                <a:gd name="T72" fmla="*/ 3 w 721"/>
                <a:gd name="T73" fmla="*/ 8 h 522"/>
                <a:gd name="T74" fmla="*/ 1 w 721"/>
                <a:gd name="T75" fmla="*/ 18 h 522"/>
                <a:gd name="T76" fmla="*/ 0 w 721"/>
                <a:gd name="T77" fmla="*/ 24 h 522"/>
                <a:gd name="T78" fmla="*/ 0 w 721"/>
                <a:gd name="T79" fmla="*/ 26 h 522"/>
                <a:gd name="T80" fmla="*/ 3 w 721"/>
                <a:gd name="T81" fmla="*/ 32 h 522"/>
                <a:gd name="T82" fmla="*/ 6 w 721"/>
                <a:gd name="T83" fmla="*/ 35 h 522"/>
                <a:gd name="T84" fmla="*/ 9 w 721"/>
                <a:gd name="T85" fmla="*/ 38 h 522"/>
                <a:gd name="T86" fmla="*/ 13 w 721"/>
                <a:gd name="T87" fmla="*/ 39 h 522"/>
                <a:gd name="T88" fmla="*/ 16 w 721"/>
                <a:gd name="T89" fmla="*/ 40 h 522"/>
                <a:gd name="T90" fmla="*/ 21 w 721"/>
                <a:gd name="T91" fmla="*/ 40 h 522"/>
                <a:gd name="T92" fmla="*/ 26 w 721"/>
                <a:gd name="T93" fmla="*/ 37 h 522"/>
                <a:gd name="T94" fmla="*/ 33 w 721"/>
                <a:gd name="T95" fmla="*/ 33 h 522"/>
                <a:gd name="T96" fmla="*/ 40 w 721"/>
                <a:gd name="T97" fmla="*/ 26 h 5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42">
              <a:extLst>
                <a:ext uri="{FF2B5EF4-FFF2-40B4-BE49-F238E27FC236}">
                  <a16:creationId xmlns:a16="http://schemas.microsoft.com/office/drawing/2014/main" id="{868063B0-19FD-4DB1-B9F1-CB63BE7CE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" y="400"/>
              <a:ext cx="18" cy="42"/>
            </a:xfrm>
            <a:custGeom>
              <a:avLst/>
              <a:gdLst>
                <a:gd name="T0" fmla="*/ 7 w 214"/>
                <a:gd name="T1" fmla="*/ 0 h 504"/>
                <a:gd name="T2" fmla="*/ 6 w 214"/>
                <a:gd name="T3" fmla="*/ 0 h 504"/>
                <a:gd name="T4" fmla="*/ 5 w 214"/>
                <a:gd name="T5" fmla="*/ 1 h 504"/>
                <a:gd name="T6" fmla="*/ 5 w 214"/>
                <a:gd name="T7" fmla="*/ 1 h 504"/>
                <a:gd name="T8" fmla="*/ 4 w 214"/>
                <a:gd name="T9" fmla="*/ 2 h 504"/>
                <a:gd name="T10" fmla="*/ 3 w 214"/>
                <a:gd name="T11" fmla="*/ 5 h 504"/>
                <a:gd name="T12" fmla="*/ 2 w 214"/>
                <a:gd name="T13" fmla="*/ 9 h 504"/>
                <a:gd name="T14" fmla="*/ 1 w 214"/>
                <a:gd name="T15" fmla="*/ 13 h 504"/>
                <a:gd name="T16" fmla="*/ 0 w 214"/>
                <a:gd name="T17" fmla="*/ 17 h 504"/>
                <a:gd name="T18" fmla="*/ 0 w 214"/>
                <a:gd name="T19" fmla="*/ 21 h 504"/>
                <a:gd name="T20" fmla="*/ 0 w 214"/>
                <a:gd name="T21" fmla="*/ 25 h 504"/>
                <a:gd name="T22" fmla="*/ 1 w 214"/>
                <a:gd name="T23" fmla="*/ 28 h 504"/>
                <a:gd name="T24" fmla="*/ 2 w 214"/>
                <a:gd name="T25" fmla="*/ 32 h 504"/>
                <a:gd name="T26" fmla="*/ 3 w 214"/>
                <a:gd name="T27" fmla="*/ 34 h 504"/>
                <a:gd name="T28" fmla="*/ 4 w 214"/>
                <a:gd name="T29" fmla="*/ 37 h 504"/>
                <a:gd name="T30" fmla="*/ 6 w 214"/>
                <a:gd name="T31" fmla="*/ 39 h 504"/>
                <a:gd name="T32" fmla="*/ 8 w 214"/>
                <a:gd name="T33" fmla="*/ 41 h 504"/>
                <a:gd name="T34" fmla="*/ 11 w 214"/>
                <a:gd name="T35" fmla="*/ 42 h 504"/>
                <a:gd name="T36" fmla="*/ 13 w 214"/>
                <a:gd name="T37" fmla="*/ 42 h 504"/>
                <a:gd name="T38" fmla="*/ 14 w 214"/>
                <a:gd name="T39" fmla="*/ 42 h 504"/>
                <a:gd name="T40" fmla="*/ 15 w 214"/>
                <a:gd name="T41" fmla="*/ 42 h 504"/>
                <a:gd name="T42" fmla="*/ 16 w 214"/>
                <a:gd name="T43" fmla="*/ 41 h 504"/>
                <a:gd name="T44" fmla="*/ 17 w 214"/>
                <a:gd name="T45" fmla="*/ 41 h 504"/>
                <a:gd name="T46" fmla="*/ 17 w 214"/>
                <a:gd name="T47" fmla="*/ 40 h 504"/>
                <a:gd name="T48" fmla="*/ 16 w 214"/>
                <a:gd name="T49" fmla="*/ 38 h 504"/>
                <a:gd name="T50" fmla="*/ 15 w 214"/>
                <a:gd name="T51" fmla="*/ 35 h 504"/>
                <a:gd name="T52" fmla="*/ 14 w 214"/>
                <a:gd name="T53" fmla="*/ 32 h 504"/>
                <a:gd name="T54" fmla="*/ 14 w 214"/>
                <a:gd name="T55" fmla="*/ 28 h 504"/>
                <a:gd name="T56" fmla="*/ 14 w 214"/>
                <a:gd name="T57" fmla="*/ 25 h 504"/>
                <a:gd name="T58" fmla="*/ 14 w 214"/>
                <a:gd name="T59" fmla="*/ 21 h 504"/>
                <a:gd name="T60" fmla="*/ 15 w 214"/>
                <a:gd name="T61" fmla="*/ 17 h 504"/>
                <a:gd name="T62" fmla="*/ 16 w 214"/>
                <a:gd name="T63" fmla="*/ 13 h 504"/>
                <a:gd name="T64" fmla="*/ 17 w 214"/>
                <a:gd name="T65" fmla="*/ 10 h 504"/>
                <a:gd name="T66" fmla="*/ 18 w 214"/>
                <a:gd name="T67" fmla="*/ 9 h 504"/>
                <a:gd name="T68" fmla="*/ 18 w 214"/>
                <a:gd name="T69" fmla="*/ 7 h 504"/>
                <a:gd name="T70" fmla="*/ 18 w 214"/>
                <a:gd name="T71" fmla="*/ 6 h 504"/>
                <a:gd name="T72" fmla="*/ 17 w 214"/>
                <a:gd name="T73" fmla="*/ 5 h 504"/>
                <a:gd name="T74" fmla="*/ 16 w 214"/>
                <a:gd name="T75" fmla="*/ 4 h 504"/>
                <a:gd name="T76" fmla="*/ 15 w 214"/>
                <a:gd name="T77" fmla="*/ 3 h 504"/>
                <a:gd name="T78" fmla="*/ 14 w 214"/>
                <a:gd name="T79" fmla="*/ 2 h 504"/>
                <a:gd name="T80" fmla="*/ 11 w 214"/>
                <a:gd name="T81" fmla="*/ 1 h 504"/>
                <a:gd name="T82" fmla="*/ 9 w 214"/>
                <a:gd name="T83" fmla="*/ 0 h 5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43">
              <a:extLst>
                <a:ext uri="{FF2B5EF4-FFF2-40B4-BE49-F238E27FC236}">
                  <a16:creationId xmlns:a16="http://schemas.microsoft.com/office/drawing/2014/main" id="{2161E24D-89E5-4FFA-AE2F-ACB289CCE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" y="404"/>
              <a:ext cx="26" cy="41"/>
            </a:xfrm>
            <a:custGeom>
              <a:avLst/>
              <a:gdLst>
                <a:gd name="T0" fmla="*/ 8 w 315"/>
                <a:gd name="T1" fmla="*/ 10 h 486"/>
                <a:gd name="T2" fmla="*/ 9 w 315"/>
                <a:gd name="T3" fmla="*/ 10 h 486"/>
                <a:gd name="T4" fmla="*/ 11 w 315"/>
                <a:gd name="T5" fmla="*/ 11 h 486"/>
                <a:gd name="T6" fmla="*/ 12 w 315"/>
                <a:gd name="T7" fmla="*/ 12 h 486"/>
                <a:gd name="T8" fmla="*/ 13 w 315"/>
                <a:gd name="T9" fmla="*/ 14 h 486"/>
                <a:gd name="T10" fmla="*/ 14 w 315"/>
                <a:gd name="T11" fmla="*/ 15 h 486"/>
                <a:gd name="T12" fmla="*/ 15 w 315"/>
                <a:gd name="T13" fmla="*/ 17 h 486"/>
                <a:gd name="T14" fmla="*/ 15 w 315"/>
                <a:gd name="T15" fmla="*/ 19 h 486"/>
                <a:gd name="T16" fmla="*/ 15 w 315"/>
                <a:gd name="T17" fmla="*/ 21 h 486"/>
                <a:gd name="T18" fmla="*/ 14 w 315"/>
                <a:gd name="T19" fmla="*/ 24 h 486"/>
                <a:gd name="T20" fmla="*/ 13 w 315"/>
                <a:gd name="T21" fmla="*/ 26 h 486"/>
                <a:gd name="T22" fmla="*/ 12 w 315"/>
                <a:gd name="T23" fmla="*/ 28 h 486"/>
                <a:gd name="T24" fmla="*/ 10 w 315"/>
                <a:gd name="T25" fmla="*/ 29 h 486"/>
                <a:gd name="T26" fmla="*/ 8 w 315"/>
                <a:gd name="T27" fmla="*/ 31 h 486"/>
                <a:gd name="T28" fmla="*/ 6 w 315"/>
                <a:gd name="T29" fmla="*/ 32 h 486"/>
                <a:gd name="T30" fmla="*/ 4 w 315"/>
                <a:gd name="T31" fmla="*/ 32 h 486"/>
                <a:gd name="T32" fmla="*/ 0 w 315"/>
                <a:gd name="T33" fmla="*/ 37 h 486"/>
                <a:gd name="T34" fmla="*/ 6 w 315"/>
                <a:gd name="T35" fmla="*/ 41 h 486"/>
                <a:gd name="T36" fmla="*/ 8 w 315"/>
                <a:gd name="T37" fmla="*/ 41 h 486"/>
                <a:gd name="T38" fmla="*/ 11 w 315"/>
                <a:gd name="T39" fmla="*/ 40 h 486"/>
                <a:gd name="T40" fmla="*/ 14 w 315"/>
                <a:gd name="T41" fmla="*/ 39 h 486"/>
                <a:gd name="T42" fmla="*/ 18 w 315"/>
                <a:gd name="T43" fmla="*/ 37 h 486"/>
                <a:gd name="T44" fmla="*/ 21 w 315"/>
                <a:gd name="T45" fmla="*/ 34 h 486"/>
                <a:gd name="T46" fmla="*/ 23 w 315"/>
                <a:gd name="T47" fmla="*/ 32 h 486"/>
                <a:gd name="T48" fmla="*/ 24 w 315"/>
                <a:gd name="T49" fmla="*/ 30 h 486"/>
                <a:gd name="T50" fmla="*/ 25 w 315"/>
                <a:gd name="T51" fmla="*/ 29 h 486"/>
                <a:gd name="T52" fmla="*/ 25 w 315"/>
                <a:gd name="T53" fmla="*/ 27 h 486"/>
                <a:gd name="T54" fmla="*/ 26 w 315"/>
                <a:gd name="T55" fmla="*/ 25 h 486"/>
                <a:gd name="T56" fmla="*/ 26 w 315"/>
                <a:gd name="T57" fmla="*/ 23 h 486"/>
                <a:gd name="T58" fmla="*/ 26 w 315"/>
                <a:gd name="T59" fmla="*/ 21 h 486"/>
                <a:gd name="T60" fmla="*/ 26 w 315"/>
                <a:gd name="T61" fmla="*/ 19 h 486"/>
                <a:gd name="T62" fmla="*/ 25 w 315"/>
                <a:gd name="T63" fmla="*/ 16 h 486"/>
                <a:gd name="T64" fmla="*/ 25 w 315"/>
                <a:gd name="T65" fmla="*/ 14 h 486"/>
                <a:gd name="T66" fmla="*/ 24 w 315"/>
                <a:gd name="T67" fmla="*/ 12 h 486"/>
                <a:gd name="T68" fmla="*/ 23 w 315"/>
                <a:gd name="T69" fmla="*/ 10 h 486"/>
                <a:gd name="T70" fmla="*/ 21 w 315"/>
                <a:gd name="T71" fmla="*/ 9 h 486"/>
                <a:gd name="T72" fmla="*/ 20 w 315"/>
                <a:gd name="T73" fmla="*/ 7 h 486"/>
                <a:gd name="T74" fmla="*/ 18 w 315"/>
                <a:gd name="T75" fmla="*/ 5 h 486"/>
                <a:gd name="T76" fmla="*/ 17 w 315"/>
                <a:gd name="T77" fmla="*/ 4 h 486"/>
                <a:gd name="T78" fmla="*/ 15 w 315"/>
                <a:gd name="T79" fmla="*/ 3 h 486"/>
                <a:gd name="T80" fmla="*/ 13 w 315"/>
                <a:gd name="T81" fmla="*/ 2 h 486"/>
                <a:gd name="T82" fmla="*/ 12 w 315"/>
                <a:gd name="T83" fmla="*/ 1 h 486"/>
                <a:gd name="T84" fmla="*/ 10 w 315"/>
                <a:gd name="T85" fmla="*/ 1 h 486"/>
                <a:gd name="T86" fmla="*/ 8 w 315"/>
                <a:gd name="T87" fmla="*/ 0 h 486"/>
                <a:gd name="T88" fmla="*/ 6 w 315"/>
                <a:gd name="T89" fmla="*/ 0 h 486"/>
                <a:gd name="T90" fmla="*/ 2 w 315"/>
                <a:gd name="T91" fmla="*/ 6 h 4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44">
              <a:extLst>
                <a:ext uri="{FF2B5EF4-FFF2-40B4-BE49-F238E27FC236}">
                  <a16:creationId xmlns:a16="http://schemas.microsoft.com/office/drawing/2014/main" id="{1F250A93-E627-457A-B955-B75780F8F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358"/>
              <a:ext cx="92" cy="118"/>
            </a:xfrm>
            <a:custGeom>
              <a:avLst/>
              <a:gdLst>
                <a:gd name="T0" fmla="*/ 85 w 1095"/>
                <a:gd name="T1" fmla="*/ 58 h 1421"/>
                <a:gd name="T2" fmla="*/ 80 w 1095"/>
                <a:gd name="T3" fmla="*/ 61 h 1421"/>
                <a:gd name="T4" fmla="*/ 77 w 1095"/>
                <a:gd name="T5" fmla="*/ 66 h 1421"/>
                <a:gd name="T6" fmla="*/ 76 w 1095"/>
                <a:gd name="T7" fmla="*/ 71 h 1421"/>
                <a:gd name="T8" fmla="*/ 78 w 1095"/>
                <a:gd name="T9" fmla="*/ 75 h 1421"/>
                <a:gd name="T10" fmla="*/ 82 w 1095"/>
                <a:gd name="T11" fmla="*/ 78 h 1421"/>
                <a:gd name="T12" fmla="*/ 87 w 1095"/>
                <a:gd name="T13" fmla="*/ 87 h 1421"/>
                <a:gd name="T14" fmla="*/ 80 w 1095"/>
                <a:gd name="T15" fmla="*/ 86 h 1421"/>
                <a:gd name="T16" fmla="*/ 74 w 1095"/>
                <a:gd name="T17" fmla="*/ 84 h 1421"/>
                <a:gd name="T18" fmla="*/ 69 w 1095"/>
                <a:gd name="T19" fmla="*/ 81 h 1421"/>
                <a:gd name="T20" fmla="*/ 65 w 1095"/>
                <a:gd name="T21" fmla="*/ 77 h 1421"/>
                <a:gd name="T22" fmla="*/ 62 w 1095"/>
                <a:gd name="T23" fmla="*/ 73 h 1421"/>
                <a:gd name="T24" fmla="*/ 61 w 1095"/>
                <a:gd name="T25" fmla="*/ 69 h 1421"/>
                <a:gd name="T26" fmla="*/ 61 w 1095"/>
                <a:gd name="T27" fmla="*/ 64 h 1421"/>
                <a:gd name="T28" fmla="*/ 63 w 1095"/>
                <a:gd name="T29" fmla="*/ 60 h 1421"/>
                <a:gd name="T30" fmla="*/ 55 w 1095"/>
                <a:gd name="T31" fmla="*/ 60 h 1421"/>
                <a:gd name="T32" fmla="*/ 41 w 1095"/>
                <a:gd name="T33" fmla="*/ 62 h 1421"/>
                <a:gd name="T34" fmla="*/ 39 w 1095"/>
                <a:gd name="T35" fmla="*/ 74 h 1421"/>
                <a:gd name="T36" fmla="*/ 37 w 1095"/>
                <a:gd name="T37" fmla="*/ 92 h 1421"/>
                <a:gd name="T38" fmla="*/ 36 w 1095"/>
                <a:gd name="T39" fmla="*/ 107 h 1421"/>
                <a:gd name="T40" fmla="*/ 36 w 1095"/>
                <a:gd name="T41" fmla="*/ 116 h 1421"/>
                <a:gd name="T42" fmla="*/ 35 w 1095"/>
                <a:gd name="T43" fmla="*/ 118 h 1421"/>
                <a:gd name="T44" fmla="*/ 32 w 1095"/>
                <a:gd name="T45" fmla="*/ 118 h 1421"/>
                <a:gd name="T46" fmla="*/ 28 w 1095"/>
                <a:gd name="T47" fmla="*/ 115 h 1421"/>
                <a:gd name="T48" fmla="*/ 26 w 1095"/>
                <a:gd name="T49" fmla="*/ 111 h 1421"/>
                <a:gd name="T50" fmla="*/ 25 w 1095"/>
                <a:gd name="T51" fmla="*/ 104 h 1421"/>
                <a:gd name="T52" fmla="*/ 24 w 1095"/>
                <a:gd name="T53" fmla="*/ 92 h 1421"/>
                <a:gd name="T54" fmla="*/ 26 w 1095"/>
                <a:gd name="T55" fmla="*/ 70 h 1421"/>
                <a:gd name="T56" fmla="*/ 19 w 1095"/>
                <a:gd name="T57" fmla="*/ 67 h 1421"/>
                <a:gd name="T58" fmla="*/ 14 w 1095"/>
                <a:gd name="T59" fmla="*/ 69 h 1421"/>
                <a:gd name="T60" fmla="*/ 11 w 1095"/>
                <a:gd name="T61" fmla="*/ 70 h 1421"/>
                <a:gd name="T62" fmla="*/ 7 w 1095"/>
                <a:gd name="T63" fmla="*/ 69 h 1421"/>
                <a:gd name="T64" fmla="*/ 2 w 1095"/>
                <a:gd name="T65" fmla="*/ 66 h 1421"/>
                <a:gd name="T66" fmla="*/ 0 w 1095"/>
                <a:gd name="T67" fmla="*/ 63 h 1421"/>
                <a:gd name="T68" fmla="*/ 1 w 1095"/>
                <a:gd name="T69" fmla="*/ 61 h 1421"/>
                <a:gd name="T70" fmla="*/ 5 w 1095"/>
                <a:gd name="T71" fmla="*/ 59 h 1421"/>
                <a:gd name="T72" fmla="*/ 21 w 1095"/>
                <a:gd name="T73" fmla="*/ 55 h 1421"/>
                <a:gd name="T74" fmla="*/ 31 w 1095"/>
                <a:gd name="T75" fmla="*/ 48 h 1421"/>
                <a:gd name="T76" fmla="*/ 36 w 1095"/>
                <a:gd name="T77" fmla="*/ 29 h 1421"/>
                <a:gd name="T78" fmla="*/ 43 w 1095"/>
                <a:gd name="T79" fmla="*/ 13 h 1421"/>
                <a:gd name="T80" fmla="*/ 50 w 1095"/>
                <a:gd name="T81" fmla="*/ 3 h 1421"/>
                <a:gd name="T82" fmla="*/ 56 w 1095"/>
                <a:gd name="T83" fmla="*/ 0 h 1421"/>
                <a:gd name="T84" fmla="*/ 62 w 1095"/>
                <a:gd name="T85" fmla="*/ 1 h 1421"/>
                <a:gd name="T86" fmla="*/ 67 w 1095"/>
                <a:gd name="T87" fmla="*/ 3 h 1421"/>
                <a:gd name="T88" fmla="*/ 72 w 1095"/>
                <a:gd name="T89" fmla="*/ 8 h 1421"/>
                <a:gd name="T90" fmla="*/ 73 w 1095"/>
                <a:gd name="T91" fmla="*/ 13 h 1421"/>
                <a:gd name="T92" fmla="*/ 72 w 1095"/>
                <a:gd name="T93" fmla="*/ 17 h 1421"/>
                <a:gd name="T94" fmla="*/ 69 w 1095"/>
                <a:gd name="T95" fmla="*/ 19 h 1421"/>
                <a:gd name="T96" fmla="*/ 68 w 1095"/>
                <a:gd name="T97" fmla="*/ 18 h 1421"/>
                <a:gd name="T98" fmla="*/ 65 w 1095"/>
                <a:gd name="T99" fmla="*/ 14 h 1421"/>
                <a:gd name="T100" fmla="*/ 61 w 1095"/>
                <a:gd name="T101" fmla="*/ 12 h 1421"/>
                <a:gd name="T102" fmla="*/ 59 w 1095"/>
                <a:gd name="T103" fmla="*/ 13 h 1421"/>
                <a:gd name="T104" fmla="*/ 55 w 1095"/>
                <a:gd name="T105" fmla="*/ 17 h 1421"/>
                <a:gd name="T106" fmla="*/ 50 w 1095"/>
                <a:gd name="T107" fmla="*/ 28 h 1421"/>
                <a:gd name="T108" fmla="*/ 43 w 1095"/>
                <a:gd name="T109" fmla="*/ 52 h 1421"/>
                <a:gd name="T110" fmla="*/ 52 w 1095"/>
                <a:gd name="T111" fmla="*/ 52 h 1421"/>
                <a:gd name="T112" fmla="*/ 67 w 1095"/>
                <a:gd name="T113" fmla="*/ 52 h 1421"/>
                <a:gd name="T114" fmla="*/ 75 w 1095"/>
                <a:gd name="T115" fmla="*/ 52 h 1421"/>
                <a:gd name="T116" fmla="*/ 81 w 1095"/>
                <a:gd name="T117" fmla="*/ 48 h 1421"/>
                <a:gd name="T118" fmla="*/ 86 w 1095"/>
                <a:gd name="T119" fmla="*/ 47 h 14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B3BDBB10-7905-4000-A109-288523047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" y="398"/>
              <a:ext cx="36" cy="42"/>
            </a:xfrm>
            <a:custGeom>
              <a:avLst/>
              <a:gdLst>
                <a:gd name="T0" fmla="*/ 18 w 427"/>
                <a:gd name="T1" fmla="*/ 32 h 496"/>
                <a:gd name="T2" fmla="*/ 17 w 427"/>
                <a:gd name="T3" fmla="*/ 31 h 496"/>
                <a:gd name="T4" fmla="*/ 17 w 427"/>
                <a:gd name="T5" fmla="*/ 31 h 496"/>
                <a:gd name="T6" fmla="*/ 16 w 427"/>
                <a:gd name="T7" fmla="*/ 30 h 496"/>
                <a:gd name="T8" fmla="*/ 16 w 427"/>
                <a:gd name="T9" fmla="*/ 29 h 496"/>
                <a:gd name="T10" fmla="*/ 16 w 427"/>
                <a:gd name="T11" fmla="*/ 28 h 496"/>
                <a:gd name="T12" fmla="*/ 17 w 427"/>
                <a:gd name="T13" fmla="*/ 27 h 496"/>
                <a:gd name="T14" fmla="*/ 18 w 427"/>
                <a:gd name="T15" fmla="*/ 24 h 496"/>
                <a:gd name="T16" fmla="*/ 20 w 427"/>
                <a:gd name="T17" fmla="*/ 21 h 496"/>
                <a:gd name="T18" fmla="*/ 22 w 427"/>
                <a:gd name="T19" fmla="*/ 18 h 496"/>
                <a:gd name="T20" fmla="*/ 24 w 427"/>
                <a:gd name="T21" fmla="*/ 15 h 496"/>
                <a:gd name="T22" fmla="*/ 27 w 427"/>
                <a:gd name="T23" fmla="*/ 12 h 496"/>
                <a:gd name="T24" fmla="*/ 29 w 427"/>
                <a:gd name="T25" fmla="*/ 10 h 496"/>
                <a:gd name="T26" fmla="*/ 31 w 427"/>
                <a:gd name="T27" fmla="*/ 9 h 496"/>
                <a:gd name="T28" fmla="*/ 32 w 427"/>
                <a:gd name="T29" fmla="*/ 9 h 496"/>
                <a:gd name="T30" fmla="*/ 36 w 427"/>
                <a:gd name="T31" fmla="*/ 4 h 496"/>
                <a:gd name="T32" fmla="*/ 30 w 427"/>
                <a:gd name="T33" fmla="*/ 0 h 496"/>
                <a:gd name="T34" fmla="*/ 28 w 427"/>
                <a:gd name="T35" fmla="*/ 1 h 496"/>
                <a:gd name="T36" fmla="*/ 25 w 427"/>
                <a:gd name="T37" fmla="*/ 1 h 496"/>
                <a:gd name="T38" fmla="*/ 23 w 427"/>
                <a:gd name="T39" fmla="*/ 3 h 496"/>
                <a:gd name="T40" fmla="*/ 20 w 427"/>
                <a:gd name="T41" fmla="*/ 4 h 496"/>
                <a:gd name="T42" fmla="*/ 18 w 427"/>
                <a:gd name="T43" fmla="*/ 6 h 496"/>
                <a:gd name="T44" fmla="*/ 14 w 427"/>
                <a:gd name="T45" fmla="*/ 9 h 496"/>
                <a:gd name="T46" fmla="*/ 9 w 427"/>
                <a:gd name="T47" fmla="*/ 14 h 496"/>
                <a:gd name="T48" fmla="*/ 6 w 427"/>
                <a:gd name="T49" fmla="*/ 19 h 496"/>
                <a:gd name="T50" fmla="*/ 3 w 427"/>
                <a:gd name="T51" fmla="*/ 22 h 496"/>
                <a:gd name="T52" fmla="*/ 2 w 427"/>
                <a:gd name="T53" fmla="*/ 25 h 496"/>
                <a:gd name="T54" fmla="*/ 1 w 427"/>
                <a:gd name="T55" fmla="*/ 27 h 496"/>
                <a:gd name="T56" fmla="*/ 0 w 427"/>
                <a:gd name="T57" fmla="*/ 29 h 496"/>
                <a:gd name="T58" fmla="*/ 0 w 427"/>
                <a:gd name="T59" fmla="*/ 30 h 496"/>
                <a:gd name="T60" fmla="*/ 0 w 427"/>
                <a:gd name="T61" fmla="*/ 32 h 496"/>
                <a:gd name="T62" fmla="*/ 1 w 427"/>
                <a:gd name="T63" fmla="*/ 33 h 496"/>
                <a:gd name="T64" fmla="*/ 2 w 427"/>
                <a:gd name="T65" fmla="*/ 35 h 496"/>
                <a:gd name="T66" fmla="*/ 3 w 427"/>
                <a:gd name="T67" fmla="*/ 36 h 496"/>
                <a:gd name="T68" fmla="*/ 4 w 427"/>
                <a:gd name="T69" fmla="*/ 38 h 496"/>
                <a:gd name="T70" fmla="*/ 6 w 427"/>
                <a:gd name="T71" fmla="*/ 39 h 496"/>
                <a:gd name="T72" fmla="*/ 8 w 427"/>
                <a:gd name="T73" fmla="*/ 40 h 496"/>
                <a:gd name="T74" fmla="*/ 10 w 427"/>
                <a:gd name="T75" fmla="*/ 41 h 496"/>
                <a:gd name="T76" fmla="*/ 12 w 427"/>
                <a:gd name="T77" fmla="*/ 41 h 496"/>
                <a:gd name="T78" fmla="*/ 14 w 427"/>
                <a:gd name="T79" fmla="*/ 42 h 496"/>
                <a:gd name="T80" fmla="*/ 16 w 427"/>
                <a:gd name="T81" fmla="*/ 42 h 496"/>
                <a:gd name="T82" fmla="*/ 22 w 427"/>
                <a:gd name="T83" fmla="*/ 37 h 4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D911EC8C-7D70-4094-A6B4-78984F376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" y="402"/>
              <a:ext cx="34" cy="28"/>
            </a:xfrm>
            <a:custGeom>
              <a:avLst/>
              <a:gdLst>
                <a:gd name="T0" fmla="*/ 18 w 410"/>
                <a:gd name="T1" fmla="*/ 8 h 335"/>
                <a:gd name="T2" fmla="*/ 19 w 410"/>
                <a:gd name="T3" fmla="*/ 8 h 335"/>
                <a:gd name="T4" fmla="*/ 21 w 410"/>
                <a:gd name="T5" fmla="*/ 9 h 335"/>
                <a:gd name="T6" fmla="*/ 21 w 410"/>
                <a:gd name="T7" fmla="*/ 10 h 335"/>
                <a:gd name="T8" fmla="*/ 22 w 410"/>
                <a:gd name="T9" fmla="*/ 11 h 335"/>
                <a:gd name="T10" fmla="*/ 22 w 410"/>
                <a:gd name="T11" fmla="*/ 12 h 335"/>
                <a:gd name="T12" fmla="*/ 22 w 410"/>
                <a:gd name="T13" fmla="*/ 13 h 335"/>
                <a:gd name="T14" fmla="*/ 21 w 410"/>
                <a:gd name="T15" fmla="*/ 14 h 335"/>
                <a:gd name="T16" fmla="*/ 20 w 410"/>
                <a:gd name="T17" fmla="*/ 15 h 335"/>
                <a:gd name="T18" fmla="*/ 19 w 410"/>
                <a:gd name="T19" fmla="*/ 17 h 335"/>
                <a:gd name="T20" fmla="*/ 17 w 410"/>
                <a:gd name="T21" fmla="*/ 18 h 335"/>
                <a:gd name="T22" fmla="*/ 15 w 410"/>
                <a:gd name="T23" fmla="*/ 18 h 335"/>
                <a:gd name="T24" fmla="*/ 13 w 410"/>
                <a:gd name="T25" fmla="*/ 19 h 335"/>
                <a:gd name="T26" fmla="*/ 9 w 410"/>
                <a:gd name="T27" fmla="*/ 20 h 335"/>
                <a:gd name="T28" fmla="*/ 7 w 410"/>
                <a:gd name="T29" fmla="*/ 21 h 335"/>
                <a:gd name="T30" fmla="*/ 9 w 410"/>
                <a:gd name="T31" fmla="*/ 28 h 335"/>
                <a:gd name="T32" fmla="*/ 12 w 410"/>
                <a:gd name="T33" fmla="*/ 28 h 335"/>
                <a:gd name="T34" fmla="*/ 16 w 410"/>
                <a:gd name="T35" fmla="*/ 27 h 335"/>
                <a:gd name="T36" fmla="*/ 19 w 410"/>
                <a:gd name="T37" fmla="*/ 26 h 335"/>
                <a:gd name="T38" fmla="*/ 23 w 410"/>
                <a:gd name="T39" fmla="*/ 24 h 335"/>
                <a:gd name="T40" fmla="*/ 26 w 410"/>
                <a:gd name="T41" fmla="*/ 23 h 335"/>
                <a:gd name="T42" fmla="*/ 29 w 410"/>
                <a:gd name="T43" fmla="*/ 21 h 335"/>
                <a:gd name="T44" fmla="*/ 31 w 410"/>
                <a:gd name="T45" fmla="*/ 19 h 335"/>
                <a:gd name="T46" fmla="*/ 33 w 410"/>
                <a:gd name="T47" fmla="*/ 18 h 335"/>
                <a:gd name="T48" fmla="*/ 34 w 410"/>
                <a:gd name="T49" fmla="*/ 16 h 335"/>
                <a:gd name="T50" fmla="*/ 34 w 410"/>
                <a:gd name="T51" fmla="*/ 15 h 335"/>
                <a:gd name="T52" fmla="*/ 34 w 410"/>
                <a:gd name="T53" fmla="*/ 14 h 335"/>
                <a:gd name="T54" fmla="*/ 34 w 410"/>
                <a:gd name="T55" fmla="*/ 12 h 335"/>
                <a:gd name="T56" fmla="*/ 34 w 410"/>
                <a:gd name="T57" fmla="*/ 11 h 335"/>
                <a:gd name="T58" fmla="*/ 33 w 410"/>
                <a:gd name="T59" fmla="*/ 9 h 335"/>
                <a:gd name="T60" fmla="*/ 32 w 410"/>
                <a:gd name="T61" fmla="*/ 7 h 335"/>
                <a:gd name="T62" fmla="*/ 30 w 410"/>
                <a:gd name="T63" fmla="*/ 5 h 335"/>
                <a:gd name="T64" fmla="*/ 29 w 410"/>
                <a:gd name="T65" fmla="*/ 4 h 335"/>
                <a:gd name="T66" fmla="*/ 27 w 410"/>
                <a:gd name="T67" fmla="*/ 3 h 335"/>
                <a:gd name="T68" fmla="*/ 25 w 410"/>
                <a:gd name="T69" fmla="*/ 2 h 335"/>
                <a:gd name="T70" fmla="*/ 23 w 410"/>
                <a:gd name="T71" fmla="*/ 1 h 335"/>
                <a:gd name="T72" fmla="*/ 21 w 410"/>
                <a:gd name="T73" fmla="*/ 0 h 335"/>
                <a:gd name="T74" fmla="*/ 19 w 410"/>
                <a:gd name="T75" fmla="*/ 0 h 335"/>
                <a:gd name="T76" fmla="*/ 13 w 410"/>
                <a:gd name="T77" fmla="*/ 5 h 3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47">
              <a:extLst>
                <a:ext uri="{FF2B5EF4-FFF2-40B4-BE49-F238E27FC236}">
                  <a16:creationId xmlns:a16="http://schemas.microsoft.com/office/drawing/2014/main" id="{2B357FAB-46B9-4856-9EF0-39AEB62ED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" y="361"/>
              <a:ext cx="109" cy="121"/>
            </a:xfrm>
            <a:custGeom>
              <a:avLst/>
              <a:gdLst>
                <a:gd name="T0" fmla="*/ 67 w 1307"/>
                <a:gd name="T1" fmla="*/ 49 h 1456"/>
                <a:gd name="T2" fmla="*/ 62 w 1307"/>
                <a:gd name="T3" fmla="*/ 52 h 1456"/>
                <a:gd name="T4" fmla="*/ 59 w 1307"/>
                <a:gd name="T5" fmla="*/ 58 h 1456"/>
                <a:gd name="T6" fmla="*/ 62 w 1307"/>
                <a:gd name="T7" fmla="*/ 69 h 1456"/>
                <a:gd name="T8" fmla="*/ 70 w 1307"/>
                <a:gd name="T9" fmla="*/ 76 h 1456"/>
                <a:gd name="T10" fmla="*/ 81 w 1307"/>
                <a:gd name="T11" fmla="*/ 80 h 1456"/>
                <a:gd name="T12" fmla="*/ 94 w 1307"/>
                <a:gd name="T13" fmla="*/ 81 h 1456"/>
                <a:gd name="T14" fmla="*/ 107 w 1307"/>
                <a:gd name="T15" fmla="*/ 78 h 1456"/>
                <a:gd name="T16" fmla="*/ 109 w 1307"/>
                <a:gd name="T17" fmla="*/ 79 h 1456"/>
                <a:gd name="T18" fmla="*/ 108 w 1307"/>
                <a:gd name="T19" fmla="*/ 81 h 1456"/>
                <a:gd name="T20" fmla="*/ 105 w 1307"/>
                <a:gd name="T21" fmla="*/ 84 h 1456"/>
                <a:gd name="T22" fmla="*/ 97 w 1307"/>
                <a:gd name="T23" fmla="*/ 87 h 1456"/>
                <a:gd name="T24" fmla="*/ 88 w 1307"/>
                <a:gd name="T25" fmla="*/ 88 h 1456"/>
                <a:gd name="T26" fmla="*/ 71 w 1307"/>
                <a:gd name="T27" fmla="*/ 86 h 1456"/>
                <a:gd name="T28" fmla="*/ 57 w 1307"/>
                <a:gd name="T29" fmla="*/ 80 h 1456"/>
                <a:gd name="T30" fmla="*/ 49 w 1307"/>
                <a:gd name="T31" fmla="*/ 72 h 1456"/>
                <a:gd name="T32" fmla="*/ 46 w 1307"/>
                <a:gd name="T33" fmla="*/ 66 h 1456"/>
                <a:gd name="T34" fmla="*/ 44 w 1307"/>
                <a:gd name="T35" fmla="*/ 61 h 1456"/>
                <a:gd name="T36" fmla="*/ 39 w 1307"/>
                <a:gd name="T37" fmla="*/ 60 h 1456"/>
                <a:gd name="T38" fmla="*/ 25 w 1307"/>
                <a:gd name="T39" fmla="*/ 63 h 1456"/>
                <a:gd name="T40" fmla="*/ 22 w 1307"/>
                <a:gd name="T41" fmla="*/ 79 h 1456"/>
                <a:gd name="T42" fmla="*/ 20 w 1307"/>
                <a:gd name="T43" fmla="*/ 100 h 1456"/>
                <a:gd name="T44" fmla="*/ 21 w 1307"/>
                <a:gd name="T45" fmla="*/ 118 h 1456"/>
                <a:gd name="T46" fmla="*/ 20 w 1307"/>
                <a:gd name="T47" fmla="*/ 121 h 1456"/>
                <a:gd name="T48" fmla="*/ 15 w 1307"/>
                <a:gd name="T49" fmla="*/ 120 h 1456"/>
                <a:gd name="T50" fmla="*/ 11 w 1307"/>
                <a:gd name="T51" fmla="*/ 115 h 1456"/>
                <a:gd name="T52" fmla="*/ 8 w 1307"/>
                <a:gd name="T53" fmla="*/ 107 h 1456"/>
                <a:gd name="T54" fmla="*/ 8 w 1307"/>
                <a:gd name="T55" fmla="*/ 87 h 1456"/>
                <a:gd name="T56" fmla="*/ 10 w 1307"/>
                <a:gd name="T57" fmla="*/ 65 h 1456"/>
                <a:gd name="T58" fmla="*/ 5 w 1307"/>
                <a:gd name="T59" fmla="*/ 64 h 1456"/>
                <a:gd name="T60" fmla="*/ 2 w 1307"/>
                <a:gd name="T61" fmla="*/ 62 h 1456"/>
                <a:gd name="T62" fmla="*/ 0 w 1307"/>
                <a:gd name="T63" fmla="*/ 56 h 1456"/>
                <a:gd name="T64" fmla="*/ 2 w 1307"/>
                <a:gd name="T65" fmla="*/ 54 h 1456"/>
                <a:gd name="T66" fmla="*/ 8 w 1307"/>
                <a:gd name="T67" fmla="*/ 55 h 1456"/>
                <a:gd name="T68" fmla="*/ 15 w 1307"/>
                <a:gd name="T69" fmla="*/ 47 h 1456"/>
                <a:gd name="T70" fmla="*/ 21 w 1307"/>
                <a:gd name="T71" fmla="*/ 26 h 1456"/>
                <a:gd name="T72" fmla="*/ 28 w 1307"/>
                <a:gd name="T73" fmla="*/ 9 h 1456"/>
                <a:gd name="T74" fmla="*/ 34 w 1307"/>
                <a:gd name="T75" fmla="*/ 1 h 1456"/>
                <a:gd name="T76" fmla="*/ 41 w 1307"/>
                <a:gd name="T77" fmla="*/ 0 h 1456"/>
                <a:gd name="T78" fmla="*/ 47 w 1307"/>
                <a:gd name="T79" fmla="*/ 3 h 1456"/>
                <a:gd name="T80" fmla="*/ 52 w 1307"/>
                <a:gd name="T81" fmla="*/ 8 h 1456"/>
                <a:gd name="T82" fmla="*/ 53 w 1307"/>
                <a:gd name="T83" fmla="*/ 13 h 1456"/>
                <a:gd name="T84" fmla="*/ 52 w 1307"/>
                <a:gd name="T85" fmla="*/ 17 h 1456"/>
                <a:gd name="T86" fmla="*/ 50 w 1307"/>
                <a:gd name="T87" fmla="*/ 18 h 1456"/>
                <a:gd name="T88" fmla="*/ 48 w 1307"/>
                <a:gd name="T89" fmla="*/ 16 h 1456"/>
                <a:gd name="T90" fmla="*/ 45 w 1307"/>
                <a:gd name="T91" fmla="*/ 12 h 1456"/>
                <a:gd name="T92" fmla="*/ 41 w 1307"/>
                <a:gd name="T93" fmla="*/ 12 h 1456"/>
                <a:gd name="T94" fmla="*/ 38 w 1307"/>
                <a:gd name="T95" fmla="*/ 17 h 1456"/>
                <a:gd name="T96" fmla="*/ 29 w 1307"/>
                <a:gd name="T97" fmla="*/ 43 h 1456"/>
                <a:gd name="T98" fmla="*/ 32 w 1307"/>
                <a:gd name="T99" fmla="*/ 53 h 1456"/>
                <a:gd name="T100" fmla="*/ 50 w 1307"/>
                <a:gd name="T101" fmla="*/ 49 h 1456"/>
                <a:gd name="T102" fmla="*/ 54 w 1307"/>
                <a:gd name="T103" fmla="*/ 46 h 1456"/>
                <a:gd name="T104" fmla="*/ 62 w 1307"/>
                <a:gd name="T105" fmla="*/ 42 h 1456"/>
                <a:gd name="T106" fmla="*/ 70 w 1307"/>
                <a:gd name="T107" fmla="*/ 41 h 14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48">
              <a:extLst>
                <a:ext uri="{FF2B5EF4-FFF2-40B4-BE49-F238E27FC236}">
                  <a16:creationId xmlns:a16="http://schemas.microsoft.com/office/drawing/2014/main" id="{31BC7205-68FA-40D5-BB5E-24B9D2A35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392"/>
              <a:ext cx="34" cy="32"/>
            </a:xfrm>
            <a:custGeom>
              <a:avLst/>
              <a:gdLst>
                <a:gd name="T0" fmla="*/ 21 w 405"/>
                <a:gd name="T1" fmla="*/ 8 h 383"/>
                <a:gd name="T2" fmla="*/ 23 w 405"/>
                <a:gd name="T3" fmla="*/ 9 h 383"/>
                <a:gd name="T4" fmla="*/ 24 w 405"/>
                <a:gd name="T5" fmla="*/ 9 h 383"/>
                <a:gd name="T6" fmla="*/ 24 w 405"/>
                <a:gd name="T7" fmla="*/ 10 h 383"/>
                <a:gd name="T8" fmla="*/ 25 w 405"/>
                <a:gd name="T9" fmla="*/ 11 h 383"/>
                <a:gd name="T10" fmla="*/ 25 w 405"/>
                <a:gd name="T11" fmla="*/ 12 h 383"/>
                <a:gd name="T12" fmla="*/ 24 w 405"/>
                <a:gd name="T13" fmla="*/ 13 h 383"/>
                <a:gd name="T14" fmla="*/ 23 w 405"/>
                <a:gd name="T15" fmla="*/ 15 h 383"/>
                <a:gd name="T16" fmla="*/ 21 w 405"/>
                <a:gd name="T17" fmla="*/ 17 h 383"/>
                <a:gd name="T18" fmla="*/ 19 w 405"/>
                <a:gd name="T19" fmla="*/ 19 h 383"/>
                <a:gd name="T20" fmla="*/ 15 w 405"/>
                <a:gd name="T21" fmla="*/ 21 h 383"/>
                <a:gd name="T22" fmla="*/ 11 w 405"/>
                <a:gd name="T23" fmla="*/ 23 h 383"/>
                <a:gd name="T24" fmla="*/ 8 w 405"/>
                <a:gd name="T25" fmla="*/ 25 h 383"/>
                <a:gd name="T26" fmla="*/ 8 w 405"/>
                <a:gd name="T27" fmla="*/ 32 h 383"/>
                <a:gd name="T28" fmla="*/ 12 w 405"/>
                <a:gd name="T29" fmla="*/ 30 h 383"/>
                <a:gd name="T30" fmla="*/ 19 w 405"/>
                <a:gd name="T31" fmla="*/ 27 h 383"/>
                <a:gd name="T32" fmla="*/ 23 w 405"/>
                <a:gd name="T33" fmla="*/ 24 h 383"/>
                <a:gd name="T34" fmla="*/ 26 w 405"/>
                <a:gd name="T35" fmla="*/ 22 h 383"/>
                <a:gd name="T36" fmla="*/ 29 w 405"/>
                <a:gd name="T37" fmla="*/ 20 h 383"/>
                <a:gd name="T38" fmla="*/ 31 w 405"/>
                <a:gd name="T39" fmla="*/ 18 h 383"/>
                <a:gd name="T40" fmla="*/ 32 w 405"/>
                <a:gd name="T41" fmla="*/ 17 h 383"/>
                <a:gd name="T42" fmla="*/ 33 w 405"/>
                <a:gd name="T43" fmla="*/ 15 h 383"/>
                <a:gd name="T44" fmla="*/ 34 w 405"/>
                <a:gd name="T45" fmla="*/ 14 h 383"/>
                <a:gd name="T46" fmla="*/ 34 w 405"/>
                <a:gd name="T47" fmla="*/ 13 h 383"/>
                <a:gd name="T48" fmla="*/ 34 w 405"/>
                <a:gd name="T49" fmla="*/ 11 h 383"/>
                <a:gd name="T50" fmla="*/ 34 w 405"/>
                <a:gd name="T51" fmla="*/ 9 h 383"/>
                <a:gd name="T52" fmla="*/ 33 w 405"/>
                <a:gd name="T53" fmla="*/ 7 h 383"/>
                <a:gd name="T54" fmla="*/ 32 w 405"/>
                <a:gd name="T55" fmla="*/ 5 h 383"/>
                <a:gd name="T56" fmla="*/ 30 w 405"/>
                <a:gd name="T57" fmla="*/ 4 h 383"/>
                <a:gd name="T58" fmla="*/ 29 w 405"/>
                <a:gd name="T59" fmla="*/ 3 h 383"/>
                <a:gd name="T60" fmla="*/ 27 w 405"/>
                <a:gd name="T61" fmla="*/ 2 h 383"/>
                <a:gd name="T62" fmla="*/ 25 w 405"/>
                <a:gd name="T63" fmla="*/ 1 h 383"/>
                <a:gd name="T64" fmla="*/ 24 w 405"/>
                <a:gd name="T65" fmla="*/ 0 h 383"/>
                <a:gd name="T66" fmla="*/ 22 w 405"/>
                <a:gd name="T67" fmla="*/ 0 h 383"/>
                <a:gd name="T68" fmla="*/ 17 w 405"/>
                <a:gd name="T69" fmla="*/ 5 h 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49">
              <a:extLst>
                <a:ext uri="{FF2B5EF4-FFF2-40B4-BE49-F238E27FC236}">
                  <a16:creationId xmlns:a16="http://schemas.microsoft.com/office/drawing/2014/main" id="{CB896692-AE4E-4E8F-A7D6-B55049619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2"/>
              <a:ext cx="191" cy="122"/>
            </a:xfrm>
            <a:custGeom>
              <a:avLst/>
              <a:gdLst>
                <a:gd name="T0" fmla="*/ 82 w 2289"/>
                <a:gd name="T1" fmla="*/ 11 h 1460"/>
                <a:gd name="T2" fmla="*/ 77 w 2289"/>
                <a:gd name="T3" fmla="*/ 18 h 1460"/>
                <a:gd name="T4" fmla="*/ 74 w 2289"/>
                <a:gd name="T5" fmla="*/ 32 h 1460"/>
                <a:gd name="T6" fmla="*/ 78 w 2289"/>
                <a:gd name="T7" fmla="*/ 40 h 1460"/>
                <a:gd name="T8" fmla="*/ 86 w 2289"/>
                <a:gd name="T9" fmla="*/ 43 h 1460"/>
                <a:gd name="T10" fmla="*/ 100 w 2289"/>
                <a:gd name="T11" fmla="*/ 39 h 1460"/>
                <a:gd name="T12" fmla="*/ 116 w 2289"/>
                <a:gd name="T13" fmla="*/ 26 h 1460"/>
                <a:gd name="T14" fmla="*/ 120 w 2289"/>
                <a:gd name="T15" fmla="*/ 13 h 1460"/>
                <a:gd name="T16" fmla="*/ 124 w 2289"/>
                <a:gd name="T17" fmla="*/ 5 h 1460"/>
                <a:gd name="T18" fmla="*/ 129 w 2289"/>
                <a:gd name="T19" fmla="*/ 4 h 1460"/>
                <a:gd name="T20" fmla="*/ 136 w 2289"/>
                <a:gd name="T21" fmla="*/ 8 h 1460"/>
                <a:gd name="T22" fmla="*/ 136 w 2289"/>
                <a:gd name="T23" fmla="*/ 12 h 1460"/>
                <a:gd name="T24" fmla="*/ 131 w 2289"/>
                <a:gd name="T25" fmla="*/ 29 h 1460"/>
                <a:gd name="T26" fmla="*/ 131 w 2289"/>
                <a:gd name="T27" fmla="*/ 36 h 1460"/>
                <a:gd name="T28" fmla="*/ 135 w 2289"/>
                <a:gd name="T29" fmla="*/ 35 h 1460"/>
                <a:gd name="T30" fmla="*/ 146 w 2289"/>
                <a:gd name="T31" fmla="*/ 24 h 1460"/>
                <a:gd name="T32" fmla="*/ 158 w 2289"/>
                <a:gd name="T33" fmla="*/ 15 h 1460"/>
                <a:gd name="T34" fmla="*/ 166 w 2289"/>
                <a:gd name="T35" fmla="*/ 17 h 1460"/>
                <a:gd name="T36" fmla="*/ 172 w 2289"/>
                <a:gd name="T37" fmla="*/ 21 h 1460"/>
                <a:gd name="T38" fmla="*/ 178 w 2289"/>
                <a:gd name="T39" fmla="*/ 34 h 1460"/>
                <a:gd name="T40" fmla="*/ 186 w 2289"/>
                <a:gd name="T41" fmla="*/ 44 h 1460"/>
                <a:gd name="T42" fmla="*/ 191 w 2289"/>
                <a:gd name="T43" fmla="*/ 48 h 1460"/>
                <a:gd name="T44" fmla="*/ 188 w 2289"/>
                <a:gd name="T45" fmla="*/ 51 h 1460"/>
                <a:gd name="T46" fmla="*/ 177 w 2289"/>
                <a:gd name="T47" fmla="*/ 49 h 1460"/>
                <a:gd name="T48" fmla="*/ 165 w 2289"/>
                <a:gd name="T49" fmla="*/ 37 h 1460"/>
                <a:gd name="T50" fmla="*/ 157 w 2289"/>
                <a:gd name="T51" fmla="*/ 28 h 1460"/>
                <a:gd name="T52" fmla="*/ 147 w 2289"/>
                <a:gd name="T53" fmla="*/ 36 h 1460"/>
                <a:gd name="T54" fmla="*/ 135 w 2289"/>
                <a:gd name="T55" fmla="*/ 48 h 1460"/>
                <a:gd name="T56" fmla="*/ 128 w 2289"/>
                <a:gd name="T57" fmla="*/ 49 h 1460"/>
                <a:gd name="T58" fmla="*/ 119 w 2289"/>
                <a:gd name="T59" fmla="*/ 44 h 1460"/>
                <a:gd name="T60" fmla="*/ 113 w 2289"/>
                <a:gd name="T61" fmla="*/ 39 h 1460"/>
                <a:gd name="T62" fmla="*/ 97 w 2289"/>
                <a:gd name="T63" fmla="*/ 49 h 1460"/>
                <a:gd name="T64" fmla="*/ 83 w 2289"/>
                <a:gd name="T65" fmla="*/ 51 h 1460"/>
                <a:gd name="T66" fmla="*/ 69 w 2289"/>
                <a:gd name="T67" fmla="*/ 46 h 1460"/>
                <a:gd name="T68" fmla="*/ 60 w 2289"/>
                <a:gd name="T69" fmla="*/ 38 h 1460"/>
                <a:gd name="T70" fmla="*/ 37 w 2289"/>
                <a:gd name="T71" fmla="*/ 50 h 1460"/>
                <a:gd name="T72" fmla="*/ 33 w 2289"/>
                <a:gd name="T73" fmla="*/ 72 h 1460"/>
                <a:gd name="T74" fmla="*/ 27 w 2289"/>
                <a:gd name="T75" fmla="*/ 97 h 1460"/>
                <a:gd name="T76" fmla="*/ 18 w 2289"/>
                <a:gd name="T77" fmla="*/ 115 h 1460"/>
                <a:gd name="T78" fmla="*/ 10 w 2289"/>
                <a:gd name="T79" fmla="*/ 121 h 1460"/>
                <a:gd name="T80" fmla="*/ 0 w 2289"/>
                <a:gd name="T81" fmla="*/ 119 h 1460"/>
                <a:gd name="T82" fmla="*/ 8 w 2289"/>
                <a:gd name="T83" fmla="*/ 113 h 1460"/>
                <a:gd name="T84" fmla="*/ 14 w 2289"/>
                <a:gd name="T85" fmla="*/ 103 h 1460"/>
                <a:gd name="T86" fmla="*/ 18 w 2289"/>
                <a:gd name="T87" fmla="*/ 86 h 1460"/>
                <a:gd name="T88" fmla="*/ 20 w 2289"/>
                <a:gd name="T89" fmla="*/ 52 h 1460"/>
                <a:gd name="T90" fmla="*/ 16 w 2289"/>
                <a:gd name="T91" fmla="*/ 43 h 1460"/>
                <a:gd name="T92" fmla="*/ 8 w 2289"/>
                <a:gd name="T93" fmla="*/ 47 h 1460"/>
                <a:gd name="T94" fmla="*/ 12 w 2289"/>
                <a:gd name="T95" fmla="*/ 36 h 1460"/>
                <a:gd name="T96" fmla="*/ 21 w 2289"/>
                <a:gd name="T97" fmla="*/ 28 h 1460"/>
                <a:gd name="T98" fmla="*/ 25 w 2289"/>
                <a:gd name="T99" fmla="*/ 19 h 1460"/>
                <a:gd name="T100" fmla="*/ 22 w 2289"/>
                <a:gd name="T101" fmla="*/ 15 h 1460"/>
                <a:gd name="T102" fmla="*/ 22 w 2289"/>
                <a:gd name="T103" fmla="*/ 6 h 1460"/>
                <a:gd name="T104" fmla="*/ 28 w 2289"/>
                <a:gd name="T105" fmla="*/ 10 h 1460"/>
                <a:gd name="T106" fmla="*/ 33 w 2289"/>
                <a:gd name="T107" fmla="*/ 9 h 1460"/>
                <a:gd name="T108" fmla="*/ 41 w 2289"/>
                <a:gd name="T109" fmla="*/ 11 h 1460"/>
                <a:gd name="T110" fmla="*/ 42 w 2289"/>
                <a:gd name="T111" fmla="*/ 15 h 1460"/>
                <a:gd name="T112" fmla="*/ 38 w 2289"/>
                <a:gd name="T113" fmla="*/ 27 h 1460"/>
                <a:gd name="T114" fmla="*/ 36 w 2289"/>
                <a:gd name="T115" fmla="*/ 43 h 1460"/>
                <a:gd name="T116" fmla="*/ 58 w 2289"/>
                <a:gd name="T117" fmla="*/ 32 h 1460"/>
                <a:gd name="T118" fmla="*/ 60 w 2289"/>
                <a:gd name="T119" fmla="*/ 21 h 1460"/>
                <a:gd name="T120" fmla="*/ 68 w 2289"/>
                <a:gd name="T121" fmla="*/ 11 h 1460"/>
                <a:gd name="T122" fmla="*/ 80 w 2289"/>
                <a:gd name="T123" fmla="*/ 2 h 1460"/>
                <a:gd name="T124" fmla="*/ 87 w 2289"/>
                <a:gd name="T125" fmla="*/ 8 h 14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50">
              <a:extLst>
                <a:ext uri="{FF2B5EF4-FFF2-40B4-BE49-F238E27FC236}">
                  <a16:creationId xmlns:a16="http://schemas.microsoft.com/office/drawing/2014/main" id="{CFEE98D4-A178-4CEA-843F-8838F89B0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367"/>
              <a:ext cx="17" cy="15"/>
            </a:xfrm>
            <a:custGeom>
              <a:avLst/>
              <a:gdLst>
                <a:gd name="T0" fmla="*/ 4 w 202"/>
                <a:gd name="T1" fmla="*/ 0 h 178"/>
                <a:gd name="T2" fmla="*/ 3 w 202"/>
                <a:gd name="T3" fmla="*/ 0 h 178"/>
                <a:gd name="T4" fmla="*/ 2 w 202"/>
                <a:gd name="T5" fmla="*/ 0 h 178"/>
                <a:gd name="T6" fmla="*/ 1 w 202"/>
                <a:gd name="T7" fmla="*/ 0 h 178"/>
                <a:gd name="T8" fmla="*/ 1 w 202"/>
                <a:gd name="T9" fmla="*/ 1 h 178"/>
                <a:gd name="T10" fmla="*/ 1 w 202"/>
                <a:gd name="T11" fmla="*/ 1 h 178"/>
                <a:gd name="T12" fmla="*/ 1 w 202"/>
                <a:gd name="T13" fmla="*/ 1 h 178"/>
                <a:gd name="T14" fmla="*/ 0 w 202"/>
                <a:gd name="T15" fmla="*/ 2 h 178"/>
                <a:gd name="T16" fmla="*/ 0 w 202"/>
                <a:gd name="T17" fmla="*/ 2 h 178"/>
                <a:gd name="T18" fmla="*/ 0 w 202"/>
                <a:gd name="T19" fmla="*/ 3 h 178"/>
                <a:gd name="T20" fmla="*/ 0 w 202"/>
                <a:gd name="T21" fmla="*/ 3 h 178"/>
                <a:gd name="T22" fmla="*/ 0 w 202"/>
                <a:gd name="T23" fmla="*/ 4 h 178"/>
                <a:gd name="T24" fmla="*/ 0 w 202"/>
                <a:gd name="T25" fmla="*/ 4 h 178"/>
                <a:gd name="T26" fmla="*/ 1 w 202"/>
                <a:gd name="T27" fmla="*/ 5 h 178"/>
                <a:gd name="T28" fmla="*/ 1 w 202"/>
                <a:gd name="T29" fmla="*/ 5 h 178"/>
                <a:gd name="T30" fmla="*/ 1 w 202"/>
                <a:gd name="T31" fmla="*/ 6 h 178"/>
                <a:gd name="T32" fmla="*/ 2 w 202"/>
                <a:gd name="T33" fmla="*/ 7 h 178"/>
                <a:gd name="T34" fmla="*/ 3 w 202"/>
                <a:gd name="T35" fmla="*/ 8 h 178"/>
                <a:gd name="T36" fmla="*/ 3 w 202"/>
                <a:gd name="T37" fmla="*/ 9 h 178"/>
                <a:gd name="T38" fmla="*/ 4 w 202"/>
                <a:gd name="T39" fmla="*/ 10 h 178"/>
                <a:gd name="T40" fmla="*/ 5 w 202"/>
                <a:gd name="T41" fmla="*/ 10 h 178"/>
                <a:gd name="T42" fmla="*/ 6 w 202"/>
                <a:gd name="T43" fmla="*/ 11 h 178"/>
                <a:gd name="T44" fmla="*/ 7 w 202"/>
                <a:gd name="T45" fmla="*/ 12 h 178"/>
                <a:gd name="T46" fmla="*/ 8 w 202"/>
                <a:gd name="T47" fmla="*/ 13 h 178"/>
                <a:gd name="T48" fmla="*/ 9 w 202"/>
                <a:gd name="T49" fmla="*/ 13 h 178"/>
                <a:gd name="T50" fmla="*/ 10 w 202"/>
                <a:gd name="T51" fmla="*/ 14 h 178"/>
                <a:gd name="T52" fmla="*/ 11 w 202"/>
                <a:gd name="T53" fmla="*/ 14 h 178"/>
                <a:gd name="T54" fmla="*/ 11 w 202"/>
                <a:gd name="T55" fmla="*/ 14 h 178"/>
                <a:gd name="T56" fmla="*/ 12 w 202"/>
                <a:gd name="T57" fmla="*/ 15 h 178"/>
                <a:gd name="T58" fmla="*/ 13 w 202"/>
                <a:gd name="T59" fmla="*/ 15 h 178"/>
                <a:gd name="T60" fmla="*/ 14 w 202"/>
                <a:gd name="T61" fmla="*/ 15 h 178"/>
                <a:gd name="T62" fmla="*/ 14 w 202"/>
                <a:gd name="T63" fmla="*/ 15 h 178"/>
                <a:gd name="T64" fmla="*/ 15 w 202"/>
                <a:gd name="T65" fmla="*/ 15 h 178"/>
                <a:gd name="T66" fmla="*/ 15 w 202"/>
                <a:gd name="T67" fmla="*/ 15 h 178"/>
                <a:gd name="T68" fmla="*/ 16 w 202"/>
                <a:gd name="T69" fmla="*/ 15 h 178"/>
                <a:gd name="T70" fmla="*/ 16 w 202"/>
                <a:gd name="T71" fmla="*/ 14 h 178"/>
                <a:gd name="T72" fmla="*/ 16 w 202"/>
                <a:gd name="T73" fmla="*/ 14 h 178"/>
                <a:gd name="T74" fmla="*/ 16 w 202"/>
                <a:gd name="T75" fmla="*/ 14 h 178"/>
                <a:gd name="T76" fmla="*/ 17 w 202"/>
                <a:gd name="T77" fmla="*/ 14 h 178"/>
                <a:gd name="T78" fmla="*/ 17 w 202"/>
                <a:gd name="T79" fmla="*/ 13 h 178"/>
                <a:gd name="T80" fmla="*/ 17 w 202"/>
                <a:gd name="T81" fmla="*/ 13 h 178"/>
                <a:gd name="T82" fmla="*/ 17 w 202"/>
                <a:gd name="T83" fmla="*/ 12 h 178"/>
                <a:gd name="T84" fmla="*/ 17 w 202"/>
                <a:gd name="T85" fmla="*/ 12 h 178"/>
                <a:gd name="T86" fmla="*/ 17 w 202"/>
                <a:gd name="T87" fmla="*/ 11 h 178"/>
                <a:gd name="T88" fmla="*/ 17 w 202"/>
                <a:gd name="T89" fmla="*/ 11 h 178"/>
                <a:gd name="T90" fmla="*/ 17 w 202"/>
                <a:gd name="T91" fmla="*/ 10 h 178"/>
                <a:gd name="T92" fmla="*/ 16 w 202"/>
                <a:gd name="T93" fmla="*/ 9 h 178"/>
                <a:gd name="T94" fmla="*/ 16 w 202"/>
                <a:gd name="T95" fmla="*/ 8 h 178"/>
                <a:gd name="T96" fmla="*/ 16 w 202"/>
                <a:gd name="T97" fmla="*/ 8 h 178"/>
                <a:gd name="T98" fmla="*/ 16 w 202"/>
                <a:gd name="T99" fmla="*/ 7 h 178"/>
                <a:gd name="T100" fmla="*/ 15 w 202"/>
                <a:gd name="T101" fmla="*/ 6 h 178"/>
                <a:gd name="T102" fmla="*/ 15 w 202"/>
                <a:gd name="T103" fmla="*/ 5 h 178"/>
                <a:gd name="T104" fmla="*/ 14 w 202"/>
                <a:gd name="T105" fmla="*/ 5 h 178"/>
                <a:gd name="T106" fmla="*/ 13 w 202"/>
                <a:gd name="T107" fmla="*/ 4 h 178"/>
                <a:gd name="T108" fmla="*/ 13 w 202"/>
                <a:gd name="T109" fmla="*/ 4 h 178"/>
                <a:gd name="T110" fmla="*/ 12 w 202"/>
                <a:gd name="T111" fmla="*/ 3 h 178"/>
                <a:gd name="T112" fmla="*/ 11 w 202"/>
                <a:gd name="T113" fmla="*/ 2 h 178"/>
                <a:gd name="T114" fmla="*/ 9 w 202"/>
                <a:gd name="T115" fmla="*/ 2 h 178"/>
                <a:gd name="T116" fmla="*/ 8 w 202"/>
                <a:gd name="T117" fmla="*/ 1 h 178"/>
                <a:gd name="T118" fmla="*/ 7 w 202"/>
                <a:gd name="T119" fmla="*/ 1 h 178"/>
                <a:gd name="T120" fmla="*/ 6 w 202"/>
                <a:gd name="T121" fmla="*/ 0 h 178"/>
                <a:gd name="T122" fmla="*/ 5 w 202"/>
                <a:gd name="T123" fmla="*/ 0 h 178"/>
                <a:gd name="T124" fmla="*/ 4 w 202"/>
                <a:gd name="T125" fmla="*/ 0 h 1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51">
              <a:extLst>
                <a:ext uri="{FF2B5EF4-FFF2-40B4-BE49-F238E27FC236}">
                  <a16:creationId xmlns:a16="http://schemas.microsoft.com/office/drawing/2014/main" id="{C8C60BD2-CB4E-4E72-8CB3-0FC34A2CC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" y="367"/>
              <a:ext cx="17" cy="13"/>
            </a:xfrm>
            <a:custGeom>
              <a:avLst/>
              <a:gdLst>
                <a:gd name="T0" fmla="*/ 3 w 203"/>
                <a:gd name="T1" fmla="*/ 0 h 161"/>
                <a:gd name="T2" fmla="*/ 3 w 203"/>
                <a:gd name="T3" fmla="*/ 0 h 161"/>
                <a:gd name="T4" fmla="*/ 2 w 203"/>
                <a:gd name="T5" fmla="*/ 0 h 161"/>
                <a:gd name="T6" fmla="*/ 1 w 203"/>
                <a:gd name="T7" fmla="*/ 1 h 161"/>
                <a:gd name="T8" fmla="*/ 1 w 203"/>
                <a:gd name="T9" fmla="*/ 1 h 161"/>
                <a:gd name="T10" fmla="*/ 1 w 203"/>
                <a:gd name="T11" fmla="*/ 1 h 161"/>
                <a:gd name="T12" fmla="*/ 0 w 203"/>
                <a:gd name="T13" fmla="*/ 2 h 161"/>
                <a:gd name="T14" fmla="*/ 0 w 203"/>
                <a:gd name="T15" fmla="*/ 3 h 161"/>
                <a:gd name="T16" fmla="*/ 0 w 203"/>
                <a:gd name="T17" fmla="*/ 3 h 161"/>
                <a:gd name="T18" fmla="*/ 0 w 203"/>
                <a:gd name="T19" fmla="*/ 4 h 161"/>
                <a:gd name="T20" fmla="*/ 0 w 203"/>
                <a:gd name="T21" fmla="*/ 4 h 161"/>
                <a:gd name="T22" fmla="*/ 0 w 203"/>
                <a:gd name="T23" fmla="*/ 5 h 161"/>
                <a:gd name="T24" fmla="*/ 1 w 203"/>
                <a:gd name="T25" fmla="*/ 5 h 161"/>
                <a:gd name="T26" fmla="*/ 1 w 203"/>
                <a:gd name="T27" fmla="*/ 6 h 161"/>
                <a:gd name="T28" fmla="*/ 2 w 203"/>
                <a:gd name="T29" fmla="*/ 7 h 161"/>
                <a:gd name="T30" fmla="*/ 2 w 203"/>
                <a:gd name="T31" fmla="*/ 8 h 161"/>
                <a:gd name="T32" fmla="*/ 3 w 203"/>
                <a:gd name="T33" fmla="*/ 8 h 161"/>
                <a:gd name="T34" fmla="*/ 4 w 203"/>
                <a:gd name="T35" fmla="*/ 9 h 161"/>
                <a:gd name="T36" fmla="*/ 4 w 203"/>
                <a:gd name="T37" fmla="*/ 10 h 161"/>
                <a:gd name="T38" fmla="*/ 5 w 203"/>
                <a:gd name="T39" fmla="*/ 10 h 161"/>
                <a:gd name="T40" fmla="*/ 6 w 203"/>
                <a:gd name="T41" fmla="*/ 11 h 161"/>
                <a:gd name="T42" fmla="*/ 7 w 203"/>
                <a:gd name="T43" fmla="*/ 11 h 161"/>
                <a:gd name="T44" fmla="*/ 8 w 203"/>
                <a:gd name="T45" fmla="*/ 12 h 161"/>
                <a:gd name="T46" fmla="*/ 9 w 203"/>
                <a:gd name="T47" fmla="*/ 12 h 161"/>
                <a:gd name="T48" fmla="*/ 10 w 203"/>
                <a:gd name="T49" fmla="*/ 12 h 161"/>
                <a:gd name="T50" fmla="*/ 11 w 203"/>
                <a:gd name="T51" fmla="*/ 13 h 161"/>
                <a:gd name="T52" fmla="*/ 12 w 203"/>
                <a:gd name="T53" fmla="*/ 13 h 161"/>
                <a:gd name="T54" fmla="*/ 12 w 203"/>
                <a:gd name="T55" fmla="*/ 13 h 161"/>
                <a:gd name="T56" fmla="*/ 13 w 203"/>
                <a:gd name="T57" fmla="*/ 13 h 161"/>
                <a:gd name="T58" fmla="*/ 14 w 203"/>
                <a:gd name="T59" fmla="*/ 13 h 161"/>
                <a:gd name="T60" fmla="*/ 14 w 203"/>
                <a:gd name="T61" fmla="*/ 13 h 161"/>
                <a:gd name="T62" fmla="*/ 15 w 203"/>
                <a:gd name="T63" fmla="*/ 13 h 161"/>
                <a:gd name="T64" fmla="*/ 15 w 203"/>
                <a:gd name="T65" fmla="*/ 13 h 161"/>
                <a:gd name="T66" fmla="*/ 16 w 203"/>
                <a:gd name="T67" fmla="*/ 13 h 161"/>
                <a:gd name="T68" fmla="*/ 16 w 203"/>
                <a:gd name="T69" fmla="*/ 12 h 161"/>
                <a:gd name="T70" fmla="*/ 16 w 203"/>
                <a:gd name="T71" fmla="*/ 12 h 161"/>
                <a:gd name="T72" fmla="*/ 17 w 203"/>
                <a:gd name="T73" fmla="*/ 12 h 161"/>
                <a:gd name="T74" fmla="*/ 17 w 203"/>
                <a:gd name="T75" fmla="*/ 11 h 161"/>
                <a:gd name="T76" fmla="*/ 17 w 203"/>
                <a:gd name="T77" fmla="*/ 11 h 161"/>
                <a:gd name="T78" fmla="*/ 17 w 203"/>
                <a:gd name="T79" fmla="*/ 11 h 161"/>
                <a:gd name="T80" fmla="*/ 17 w 203"/>
                <a:gd name="T81" fmla="*/ 11 h 161"/>
                <a:gd name="T82" fmla="*/ 17 w 203"/>
                <a:gd name="T83" fmla="*/ 10 h 161"/>
                <a:gd name="T84" fmla="*/ 17 w 203"/>
                <a:gd name="T85" fmla="*/ 9 h 161"/>
                <a:gd name="T86" fmla="*/ 16 w 203"/>
                <a:gd name="T87" fmla="*/ 9 h 161"/>
                <a:gd name="T88" fmla="*/ 16 w 203"/>
                <a:gd name="T89" fmla="*/ 8 h 161"/>
                <a:gd name="T90" fmla="*/ 15 w 203"/>
                <a:gd name="T91" fmla="*/ 7 h 161"/>
                <a:gd name="T92" fmla="*/ 14 w 203"/>
                <a:gd name="T93" fmla="*/ 6 h 161"/>
                <a:gd name="T94" fmla="*/ 14 w 203"/>
                <a:gd name="T95" fmla="*/ 5 h 161"/>
                <a:gd name="T96" fmla="*/ 13 w 203"/>
                <a:gd name="T97" fmla="*/ 5 h 161"/>
                <a:gd name="T98" fmla="*/ 12 w 203"/>
                <a:gd name="T99" fmla="*/ 4 h 161"/>
                <a:gd name="T100" fmla="*/ 11 w 203"/>
                <a:gd name="T101" fmla="*/ 3 h 161"/>
                <a:gd name="T102" fmla="*/ 10 w 203"/>
                <a:gd name="T103" fmla="*/ 3 h 161"/>
                <a:gd name="T104" fmla="*/ 9 w 203"/>
                <a:gd name="T105" fmla="*/ 2 h 161"/>
                <a:gd name="T106" fmla="*/ 8 w 203"/>
                <a:gd name="T107" fmla="*/ 1 h 161"/>
                <a:gd name="T108" fmla="*/ 7 w 203"/>
                <a:gd name="T109" fmla="*/ 1 h 161"/>
                <a:gd name="T110" fmla="*/ 6 w 203"/>
                <a:gd name="T111" fmla="*/ 0 h 161"/>
                <a:gd name="T112" fmla="*/ 5 w 203"/>
                <a:gd name="T113" fmla="*/ 0 h 161"/>
                <a:gd name="T114" fmla="*/ 4 w 203"/>
                <a:gd name="T115" fmla="*/ 0 h 161"/>
                <a:gd name="T116" fmla="*/ 3 w 203"/>
                <a:gd name="T117" fmla="*/ 0 h 1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52">
              <a:extLst>
                <a:ext uri="{FF2B5EF4-FFF2-40B4-BE49-F238E27FC236}">
                  <a16:creationId xmlns:a16="http://schemas.microsoft.com/office/drawing/2014/main" id="{2A945760-3D80-40C7-B9F4-67E8C1910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143"/>
              <a:ext cx="109" cy="148"/>
            </a:xfrm>
            <a:custGeom>
              <a:avLst/>
              <a:gdLst>
                <a:gd name="T0" fmla="*/ 12 w 1310"/>
                <a:gd name="T1" fmla="*/ 117 h 1770"/>
                <a:gd name="T2" fmla="*/ 25 w 1310"/>
                <a:gd name="T3" fmla="*/ 120 h 1770"/>
                <a:gd name="T4" fmla="*/ 38 w 1310"/>
                <a:gd name="T5" fmla="*/ 122 h 1770"/>
                <a:gd name="T6" fmla="*/ 51 w 1310"/>
                <a:gd name="T7" fmla="*/ 122 h 1770"/>
                <a:gd name="T8" fmla="*/ 62 w 1310"/>
                <a:gd name="T9" fmla="*/ 120 h 1770"/>
                <a:gd name="T10" fmla="*/ 66 w 1310"/>
                <a:gd name="T11" fmla="*/ 118 h 1770"/>
                <a:gd name="T12" fmla="*/ 69 w 1310"/>
                <a:gd name="T13" fmla="*/ 115 h 1770"/>
                <a:gd name="T14" fmla="*/ 70 w 1310"/>
                <a:gd name="T15" fmla="*/ 112 h 1770"/>
                <a:gd name="T16" fmla="*/ 71 w 1310"/>
                <a:gd name="T17" fmla="*/ 107 h 1770"/>
                <a:gd name="T18" fmla="*/ 69 w 1310"/>
                <a:gd name="T19" fmla="*/ 102 h 1770"/>
                <a:gd name="T20" fmla="*/ 62 w 1310"/>
                <a:gd name="T21" fmla="*/ 97 h 1770"/>
                <a:gd name="T22" fmla="*/ 48 w 1310"/>
                <a:gd name="T23" fmla="*/ 90 h 1770"/>
                <a:gd name="T24" fmla="*/ 27 w 1310"/>
                <a:gd name="T25" fmla="*/ 81 h 1770"/>
                <a:gd name="T26" fmla="*/ 16 w 1310"/>
                <a:gd name="T27" fmla="*/ 75 h 1770"/>
                <a:gd name="T28" fmla="*/ 10 w 1310"/>
                <a:gd name="T29" fmla="*/ 69 h 1770"/>
                <a:gd name="T30" fmla="*/ 4 w 1310"/>
                <a:gd name="T31" fmla="*/ 62 h 1770"/>
                <a:gd name="T32" fmla="*/ 1 w 1310"/>
                <a:gd name="T33" fmla="*/ 53 h 1770"/>
                <a:gd name="T34" fmla="*/ 0 w 1310"/>
                <a:gd name="T35" fmla="*/ 43 h 1770"/>
                <a:gd name="T36" fmla="*/ 2 w 1310"/>
                <a:gd name="T37" fmla="*/ 31 h 1770"/>
                <a:gd name="T38" fmla="*/ 6 w 1310"/>
                <a:gd name="T39" fmla="*/ 21 h 1770"/>
                <a:gd name="T40" fmla="*/ 14 w 1310"/>
                <a:gd name="T41" fmla="*/ 12 h 1770"/>
                <a:gd name="T42" fmla="*/ 24 w 1310"/>
                <a:gd name="T43" fmla="*/ 6 h 1770"/>
                <a:gd name="T44" fmla="*/ 37 w 1310"/>
                <a:gd name="T45" fmla="*/ 2 h 1770"/>
                <a:gd name="T46" fmla="*/ 51 w 1310"/>
                <a:gd name="T47" fmla="*/ 0 h 1770"/>
                <a:gd name="T48" fmla="*/ 70 w 1310"/>
                <a:gd name="T49" fmla="*/ 1 h 1770"/>
                <a:gd name="T50" fmla="*/ 98 w 1310"/>
                <a:gd name="T51" fmla="*/ 5 h 1770"/>
                <a:gd name="T52" fmla="*/ 88 w 1310"/>
                <a:gd name="T53" fmla="*/ 29 h 1770"/>
                <a:gd name="T54" fmla="*/ 77 w 1310"/>
                <a:gd name="T55" fmla="*/ 26 h 1770"/>
                <a:gd name="T56" fmla="*/ 65 w 1310"/>
                <a:gd name="T57" fmla="*/ 24 h 1770"/>
                <a:gd name="T58" fmla="*/ 53 w 1310"/>
                <a:gd name="T59" fmla="*/ 25 h 1770"/>
                <a:gd name="T60" fmla="*/ 43 w 1310"/>
                <a:gd name="T61" fmla="*/ 28 h 1770"/>
                <a:gd name="T62" fmla="*/ 40 w 1310"/>
                <a:gd name="T63" fmla="*/ 30 h 1770"/>
                <a:gd name="T64" fmla="*/ 38 w 1310"/>
                <a:gd name="T65" fmla="*/ 33 h 1770"/>
                <a:gd name="T66" fmla="*/ 37 w 1310"/>
                <a:gd name="T67" fmla="*/ 37 h 1770"/>
                <a:gd name="T68" fmla="*/ 39 w 1310"/>
                <a:gd name="T69" fmla="*/ 42 h 1770"/>
                <a:gd name="T70" fmla="*/ 43 w 1310"/>
                <a:gd name="T71" fmla="*/ 46 h 1770"/>
                <a:gd name="T72" fmla="*/ 56 w 1310"/>
                <a:gd name="T73" fmla="*/ 53 h 1770"/>
                <a:gd name="T74" fmla="*/ 79 w 1310"/>
                <a:gd name="T75" fmla="*/ 63 h 1770"/>
                <a:gd name="T76" fmla="*/ 90 w 1310"/>
                <a:gd name="T77" fmla="*/ 70 h 1770"/>
                <a:gd name="T78" fmla="*/ 98 w 1310"/>
                <a:gd name="T79" fmla="*/ 75 h 1770"/>
                <a:gd name="T80" fmla="*/ 103 w 1310"/>
                <a:gd name="T81" fmla="*/ 82 h 1770"/>
                <a:gd name="T82" fmla="*/ 107 w 1310"/>
                <a:gd name="T83" fmla="*/ 90 h 1770"/>
                <a:gd name="T84" fmla="*/ 109 w 1310"/>
                <a:gd name="T85" fmla="*/ 99 h 1770"/>
                <a:gd name="T86" fmla="*/ 108 w 1310"/>
                <a:gd name="T87" fmla="*/ 111 h 1770"/>
                <a:gd name="T88" fmla="*/ 106 w 1310"/>
                <a:gd name="T89" fmla="*/ 119 h 1770"/>
                <a:gd name="T90" fmla="*/ 103 w 1310"/>
                <a:gd name="T91" fmla="*/ 124 h 1770"/>
                <a:gd name="T92" fmla="*/ 100 w 1310"/>
                <a:gd name="T93" fmla="*/ 129 h 1770"/>
                <a:gd name="T94" fmla="*/ 91 w 1310"/>
                <a:gd name="T95" fmla="*/ 137 h 1770"/>
                <a:gd name="T96" fmla="*/ 80 w 1310"/>
                <a:gd name="T97" fmla="*/ 142 h 1770"/>
                <a:gd name="T98" fmla="*/ 68 w 1310"/>
                <a:gd name="T99" fmla="*/ 146 h 1770"/>
                <a:gd name="T100" fmla="*/ 53 w 1310"/>
                <a:gd name="T101" fmla="*/ 148 h 1770"/>
                <a:gd name="T102" fmla="*/ 30 w 1310"/>
                <a:gd name="T103" fmla="*/ 147 h 1770"/>
                <a:gd name="T104" fmla="*/ 3 w 1310"/>
                <a:gd name="T105" fmla="*/ 143 h 17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E5FC14E8-6100-4298-9BA5-68828516D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" y="146"/>
              <a:ext cx="39" cy="142"/>
            </a:xfrm>
            <a:custGeom>
              <a:avLst/>
              <a:gdLst>
                <a:gd name="T0" fmla="*/ 39 w 476"/>
                <a:gd name="T1" fmla="*/ 0 h 1706"/>
                <a:gd name="T2" fmla="*/ 39 w 476"/>
                <a:gd name="T3" fmla="*/ 142 h 1706"/>
                <a:gd name="T4" fmla="*/ 0 w 476"/>
                <a:gd name="T5" fmla="*/ 142 h 1706"/>
                <a:gd name="T6" fmla="*/ 0 w 476"/>
                <a:gd name="T7" fmla="*/ 0 h 1706"/>
                <a:gd name="T8" fmla="*/ 20 w 476"/>
                <a:gd name="T9" fmla="*/ 24 h 1706"/>
                <a:gd name="T10" fmla="*/ 39 w 476"/>
                <a:gd name="T11" fmla="*/ 0 h 17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9B6A4501-C58F-486D-AFDA-C16AEB5D2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" y="146"/>
              <a:ext cx="39" cy="44"/>
            </a:xfrm>
            <a:custGeom>
              <a:avLst/>
              <a:gdLst>
                <a:gd name="T0" fmla="*/ 39 w 476"/>
                <a:gd name="T1" fmla="*/ 0 h 530"/>
                <a:gd name="T2" fmla="*/ 0 w 476"/>
                <a:gd name="T3" fmla="*/ 0 h 530"/>
                <a:gd name="T4" fmla="*/ 20 w 476"/>
                <a:gd name="T5" fmla="*/ 44 h 530"/>
                <a:gd name="T6" fmla="*/ 39 w 476"/>
                <a:gd name="T7" fmla="*/ 0 h 5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43D45564-D27E-43CA-944D-F6E9EE54B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" y="146"/>
              <a:ext cx="103" cy="142"/>
            </a:xfrm>
            <a:custGeom>
              <a:avLst/>
              <a:gdLst>
                <a:gd name="T0" fmla="*/ 0 w 1241"/>
                <a:gd name="T1" fmla="*/ 142 h 1706"/>
                <a:gd name="T2" fmla="*/ 0 w 1241"/>
                <a:gd name="T3" fmla="*/ 0 h 1706"/>
                <a:gd name="T4" fmla="*/ 101 w 1241"/>
                <a:gd name="T5" fmla="*/ 0 h 1706"/>
                <a:gd name="T6" fmla="*/ 101 w 1241"/>
                <a:gd name="T7" fmla="*/ 26 h 1706"/>
                <a:gd name="T8" fmla="*/ 38 w 1241"/>
                <a:gd name="T9" fmla="*/ 26 h 1706"/>
                <a:gd name="T10" fmla="*/ 38 w 1241"/>
                <a:gd name="T11" fmla="*/ 58 h 1706"/>
                <a:gd name="T12" fmla="*/ 93 w 1241"/>
                <a:gd name="T13" fmla="*/ 58 h 1706"/>
                <a:gd name="T14" fmla="*/ 93 w 1241"/>
                <a:gd name="T15" fmla="*/ 81 h 1706"/>
                <a:gd name="T16" fmla="*/ 38 w 1241"/>
                <a:gd name="T17" fmla="*/ 81 h 1706"/>
                <a:gd name="T18" fmla="*/ 38 w 1241"/>
                <a:gd name="T19" fmla="*/ 115 h 1706"/>
                <a:gd name="T20" fmla="*/ 103 w 1241"/>
                <a:gd name="T21" fmla="*/ 115 h 1706"/>
                <a:gd name="T22" fmla="*/ 103 w 1241"/>
                <a:gd name="T23" fmla="*/ 142 h 1706"/>
                <a:gd name="T24" fmla="*/ 0 w 1241"/>
                <a:gd name="T25" fmla="*/ 142 h 17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91D7114D-9425-46E6-B8A9-24957DB8E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46"/>
              <a:ext cx="173" cy="143"/>
            </a:xfrm>
            <a:custGeom>
              <a:avLst/>
              <a:gdLst>
                <a:gd name="T0" fmla="*/ 0 w 2073"/>
                <a:gd name="T1" fmla="*/ 142 h 1723"/>
                <a:gd name="T2" fmla="*/ 0 w 2073"/>
                <a:gd name="T3" fmla="*/ 0 h 1723"/>
                <a:gd name="T4" fmla="*/ 51 w 2073"/>
                <a:gd name="T5" fmla="*/ 0 h 1723"/>
                <a:gd name="T6" fmla="*/ 87 w 2073"/>
                <a:gd name="T7" fmla="*/ 90 h 1723"/>
                <a:gd name="T8" fmla="*/ 124 w 2073"/>
                <a:gd name="T9" fmla="*/ 0 h 1723"/>
                <a:gd name="T10" fmla="*/ 173 w 2073"/>
                <a:gd name="T11" fmla="*/ 0 h 1723"/>
                <a:gd name="T12" fmla="*/ 173 w 2073"/>
                <a:gd name="T13" fmla="*/ 142 h 1723"/>
                <a:gd name="T14" fmla="*/ 135 w 2073"/>
                <a:gd name="T15" fmla="*/ 142 h 1723"/>
                <a:gd name="T16" fmla="*/ 135 w 2073"/>
                <a:gd name="T17" fmla="*/ 41 h 1723"/>
                <a:gd name="T18" fmla="*/ 94 w 2073"/>
                <a:gd name="T19" fmla="*/ 143 h 1723"/>
                <a:gd name="T20" fmla="*/ 69 w 2073"/>
                <a:gd name="T21" fmla="*/ 143 h 1723"/>
                <a:gd name="T22" fmla="*/ 28 w 2073"/>
                <a:gd name="T23" fmla="*/ 41 h 1723"/>
                <a:gd name="T24" fmla="*/ 28 w 2073"/>
                <a:gd name="T25" fmla="*/ 142 h 1723"/>
                <a:gd name="T26" fmla="*/ 0 w 2073"/>
                <a:gd name="T27" fmla="*/ 142 h 17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57">
              <a:extLst>
                <a:ext uri="{FF2B5EF4-FFF2-40B4-BE49-F238E27FC236}">
                  <a16:creationId xmlns:a16="http://schemas.microsoft.com/office/drawing/2014/main" id="{6727AF17-3C80-4706-8BE0-49ACFAEA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" y="146"/>
              <a:ext cx="104" cy="142"/>
            </a:xfrm>
            <a:custGeom>
              <a:avLst/>
              <a:gdLst>
                <a:gd name="T0" fmla="*/ 0 w 1242"/>
                <a:gd name="T1" fmla="*/ 142 h 1706"/>
                <a:gd name="T2" fmla="*/ 0 w 1242"/>
                <a:gd name="T3" fmla="*/ 0 h 1706"/>
                <a:gd name="T4" fmla="*/ 102 w 1242"/>
                <a:gd name="T5" fmla="*/ 0 h 1706"/>
                <a:gd name="T6" fmla="*/ 102 w 1242"/>
                <a:gd name="T7" fmla="*/ 26 h 1706"/>
                <a:gd name="T8" fmla="*/ 38 w 1242"/>
                <a:gd name="T9" fmla="*/ 26 h 1706"/>
                <a:gd name="T10" fmla="*/ 38 w 1242"/>
                <a:gd name="T11" fmla="*/ 58 h 1706"/>
                <a:gd name="T12" fmla="*/ 94 w 1242"/>
                <a:gd name="T13" fmla="*/ 58 h 1706"/>
                <a:gd name="T14" fmla="*/ 94 w 1242"/>
                <a:gd name="T15" fmla="*/ 81 h 1706"/>
                <a:gd name="T16" fmla="*/ 38 w 1242"/>
                <a:gd name="T17" fmla="*/ 81 h 1706"/>
                <a:gd name="T18" fmla="*/ 38 w 1242"/>
                <a:gd name="T19" fmla="*/ 115 h 1706"/>
                <a:gd name="T20" fmla="*/ 104 w 1242"/>
                <a:gd name="T21" fmla="*/ 115 h 1706"/>
                <a:gd name="T22" fmla="*/ 104 w 1242"/>
                <a:gd name="T23" fmla="*/ 142 h 1706"/>
                <a:gd name="T24" fmla="*/ 0 w 1242"/>
                <a:gd name="T25" fmla="*/ 142 h 17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58">
              <a:extLst>
                <a:ext uri="{FF2B5EF4-FFF2-40B4-BE49-F238E27FC236}">
                  <a16:creationId xmlns:a16="http://schemas.microsoft.com/office/drawing/2014/main" id="{736969DF-F204-48BA-99A4-4D8DDF4B0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" y="146"/>
              <a:ext cx="123" cy="142"/>
            </a:xfrm>
            <a:custGeom>
              <a:avLst/>
              <a:gdLst>
                <a:gd name="T0" fmla="*/ 0 w 1473"/>
                <a:gd name="T1" fmla="*/ 142 h 1706"/>
                <a:gd name="T2" fmla="*/ 0 w 1473"/>
                <a:gd name="T3" fmla="*/ 0 h 1706"/>
                <a:gd name="T4" fmla="*/ 46 w 1473"/>
                <a:gd name="T5" fmla="*/ 0 h 1706"/>
                <a:gd name="T6" fmla="*/ 95 w 1473"/>
                <a:gd name="T7" fmla="*/ 95 h 1706"/>
                <a:gd name="T8" fmla="*/ 95 w 1473"/>
                <a:gd name="T9" fmla="*/ 0 h 1706"/>
                <a:gd name="T10" fmla="*/ 123 w 1473"/>
                <a:gd name="T11" fmla="*/ 0 h 1706"/>
                <a:gd name="T12" fmla="*/ 123 w 1473"/>
                <a:gd name="T13" fmla="*/ 142 h 1706"/>
                <a:gd name="T14" fmla="*/ 78 w 1473"/>
                <a:gd name="T15" fmla="*/ 142 h 1706"/>
                <a:gd name="T16" fmla="*/ 28 w 1473"/>
                <a:gd name="T17" fmla="*/ 46 h 1706"/>
                <a:gd name="T18" fmla="*/ 28 w 1473"/>
                <a:gd name="T19" fmla="*/ 142 h 1706"/>
                <a:gd name="T20" fmla="*/ 0 w 1473"/>
                <a:gd name="T21" fmla="*/ 142 h 17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59">
              <a:extLst>
                <a:ext uri="{FF2B5EF4-FFF2-40B4-BE49-F238E27FC236}">
                  <a16:creationId xmlns:a16="http://schemas.microsoft.com/office/drawing/2014/main" id="{8753C662-BA8F-4B36-9098-4EDF2103A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143"/>
              <a:ext cx="109" cy="148"/>
            </a:xfrm>
            <a:custGeom>
              <a:avLst/>
              <a:gdLst>
                <a:gd name="T0" fmla="*/ 11 w 1309"/>
                <a:gd name="T1" fmla="*/ 117 h 1770"/>
                <a:gd name="T2" fmla="*/ 25 w 1309"/>
                <a:gd name="T3" fmla="*/ 120 h 1770"/>
                <a:gd name="T4" fmla="*/ 38 w 1309"/>
                <a:gd name="T5" fmla="*/ 122 h 1770"/>
                <a:gd name="T6" fmla="*/ 51 w 1309"/>
                <a:gd name="T7" fmla="*/ 122 h 1770"/>
                <a:gd name="T8" fmla="*/ 62 w 1309"/>
                <a:gd name="T9" fmla="*/ 120 h 1770"/>
                <a:gd name="T10" fmla="*/ 66 w 1309"/>
                <a:gd name="T11" fmla="*/ 118 h 1770"/>
                <a:gd name="T12" fmla="*/ 69 w 1309"/>
                <a:gd name="T13" fmla="*/ 115 h 1770"/>
                <a:gd name="T14" fmla="*/ 70 w 1309"/>
                <a:gd name="T15" fmla="*/ 112 h 1770"/>
                <a:gd name="T16" fmla="*/ 71 w 1309"/>
                <a:gd name="T17" fmla="*/ 107 h 1770"/>
                <a:gd name="T18" fmla="*/ 69 w 1309"/>
                <a:gd name="T19" fmla="*/ 102 h 1770"/>
                <a:gd name="T20" fmla="*/ 62 w 1309"/>
                <a:gd name="T21" fmla="*/ 97 h 1770"/>
                <a:gd name="T22" fmla="*/ 48 w 1309"/>
                <a:gd name="T23" fmla="*/ 90 h 1770"/>
                <a:gd name="T24" fmla="*/ 27 w 1309"/>
                <a:gd name="T25" fmla="*/ 81 h 1770"/>
                <a:gd name="T26" fmla="*/ 16 w 1309"/>
                <a:gd name="T27" fmla="*/ 75 h 1770"/>
                <a:gd name="T28" fmla="*/ 10 w 1309"/>
                <a:gd name="T29" fmla="*/ 69 h 1770"/>
                <a:gd name="T30" fmla="*/ 4 w 1309"/>
                <a:gd name="T31" fmla="*/ 62 h 1770"/>
                <a:gd name="T32" fmla="*/ 1 w 1309"/>
                <a:gd name="T33" fmla="*/ 53 h 1770"/>
                <a:gd name="T34" fmla="*/ 0 w 1309"/>
                <a:gd name="T35" fmla="*/ 43 h 1770"/>
                <a:gd name="T36" fmla="*/ 1 w 1309"/>
                <a:gd name="T37" fmla="*/ 31 h 1770"/>
                <a:gd name="T38" fmla="*/ 6 w 1309"/>
                <a:gd name="T39" fmla="*/ 21 h 1770"/>
                <a:gd name="T40" fmla="*/ 14 w 1309"/>
                <a:gd name="T41" fmla="*/ 12 h 1770"/>
                <a:gd name="T42" fmla="*/ 24 w 1309"/>
                <a:gd name="T43" fmla="*/ 6 h 1770"/>
                <a:gd name="T44" fmla="*/ 37 w 1309"/>
                <a:gd name="T45" fmla="*/ 2 h 1770"/>
                <a:gd name="T46" fmla="*/ 51 w 1309"/>
                <a:gd name="T47" fmla="*/ 0 h 1770"/>
                <a:gd name="T48" fmla="*/ 69 w 1309"/>
                <a:gd name="T49" fmla="*/ 1 h 1770"/>
                <a:gd name="T50" fmla="*/ 94 w 1309"/>
                <a:gd name="T51" fmla="*/ 5 h 1770"/>
                <a:gd name="T52" fmla="*/ 91 w 1309"/>
                <a:gd name="T53" fmla="*/ 30 h 1770"/>
                <a:gd name="T54" fmla="*/ 79 w 1309"/>
                <a:gd name="T55" fmla="*/ 26 h 1770"/>
                <a:gd name="T56" fmla="*/ 68 w 1309"/>
                <a:gd name="T57" fmla="*/ 25 h 1770"/>
                <a:gd name="T58" fmla="*/ 56 w 1309"/>
                <a:gd name="T59" fmla="*/ 24 h 1770"/>
                <a:gd name="T60" fmla="*/ 45 w 1309"/>
                <a:gd name="T61" fmla="*/ 27 h 1770"/>
                <a:gd name="T62" fmla="*/ 41 w 1309"/>
                <a:gd name="T63" fmla="*/ 29 h 1770"/>
                <a:gd name="T64" fmla="*/ 39 w 1309"/>
                <a:gd name="T65" fmla="*/ 32 h 1770"/>
                <a:gd name="T66" fmla="*/ 37 w 1309"/>
                <a:gd name="T67" fmla="*/ 36 h 1770"/>
                <a:gd name="T68" fmla="*/ 38 w 1309"/>
                <a:gd name="T69" fmla="*/ 41 h 1770"/>
                <a:gd name="T70" fmla="*/ 42 w 1309"/>
                <a:gd name="T71" fmla="*/ 46 h 1770"/>
                <a:gd name="T72" fmla="*/ 53 w 1309"/>
                <a:gd name="T73" fmla="*/ 51 h 1770"/>
                <a:gd name="T74" fmla="*/ 76 w 1309"/>
                <a:gd name="T75" fmla="*/ 62 h 1770"/>
                <a:gd name="T76" fmla="*/ 92 w 1309"/>
                <a:gd name="T77" fmla="*/ 71 h 1770"/>
                <a:gd name="T78" fmla="*/ 99 w 1309"/>
                <a:gd name="T79" fmla="*/ 76 h 1770"/>
                <a:gd name="T80" fmla="*/ 104 w 1309"/>
                <a:gd name="T81" fmla="*/ 83 h 1770"/>
                <a:gd name="T82" fmla="*/ 108 w 1309"/>
                <a:gd name="T83" fmla="*/ 91 h 1770"/>
                <a:gd name="T84" fmla="*/ 109 w 1309"/>
                <a:gd name="T85" fmla="*/ 101 h 1770"/>
                <a:gd name="T86" fmla="*/ 108 w 1309"/>
                <a:gd name="T87" fmla="*/ 114 h 1770"/>
                <a:gd name="T88" fmla="*/ 106 w 1309"/>
                <a:gd name="T89" fmla="*/ 120 h 1770"/>
                <a:gd name="T90" fmla="*/ 103 w 1309"/>
                <a:gd name="T91" fmla="*/ 125 h 1770"/>
                <a:gd name="T92" fmla="*/ 99 w 1309"/>
                <a:gd name="T93" fmla="*/ 130 h 1770"/>
                <a:gd name="T94" fmla="*/ 89 w 1309"/>
                <a:gd name="T95" fmla="*/ 138 h 1770"/>
                <a:gd name="T96" fmla="*/ 78 w 1309"/>
                <a:gd name="T97" fmla="*/ 143 h 1770"/>
                <a:gd name="T98" fmla="*/ 65 w 1309"/>
                <a:gd name="T99" fmla="*/ 146 h 1770"/>
                <a:gd name="T100" fmla="*/ 50 w 1309"/>
                <a:gd name="T101" fmla="*/ 148 h 1770"/>
                <a:gd name="T102" fmla="*/ 25 w 1309"/>
                <a:gd name="T103" fmla="*/ 147 h 17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76" name="Image 75" descr="LOGO GST">
            <a:extLst>
              <a:ext uri="{FF2B5EF4-FFF2-40B4-BE49-F238E27FC236}">
                <a16:creationId xmlns:a16="http://schemas.microsoft.com/office/drawing/2014/main" id="{FBE77AD1-1B33-4FB7-8452-A2DFBB16A757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948" y="5207367"/>
            <a:ext cx="1943100" cy="417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roupe 48">
            <a:extLst>
              <a:ext uri="{FF2B5EF4-FFF2-40B4-BE49-F238E27FC236}">
                <a16:creationId xmlns:a16="http://schemas.microsoft.com/office/drawing/2014/main" id="{441EFD14-3C10-46D3-ABD3-A22BD7B0B665}"/>
              </a:ext>
            </a:extLst>
          </p:cNvPr>
          <p:cNvGrpSpPr/>
          <p:nvPr/>
        </p:nvGrpSpPr>
        <p:grpSpPr>
          <a:xfrm>
            <a:off x="0" y="5715000"/>
            <a:ext cx="12192000" cy="1143000"/>
            <a:chOff x="0" y="5715000"/>
            <a:chExt cx="12192000" cy="1143000"/>
          </a:xfrm>
        </p:grpSpPr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26ACEAAC-E13B-49FA-A543-70D8B303C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0"/>
              <a:ext cx="12192000" cy="1143000"/>
            </a:xfrm>
            <a:prstGeom prst="rect">
              <a:avLst/>
            </a:prstGeom>
            <a:noFill/>
          </p:spPr>
        </p:pic>
        <p:sp>
          <p:nvSpPr>
            <p:cNvPr id="51" name="Slide Number Placeholder 14">
              <a:extLst>
                <a:ext uri="{FF2B5EF4-FFF2-40B4-BE49-F238E27FC236}">
                  <a16:creationId xmlns:a16="http://schemas.microsoft.com/office/drawing/2014/main" id="{62AE4753-8710-47A4-B32C-4F735F0A2E2B}"/>
                </a:ext>
              </a:extLst>
            </p:cNvPr>
            <p:cNvSpPr txBox="1">
              <a:spLocks/>
            </p:cNvSpPr>
            <p:nvPr/>
          </p:nvSpPr>
          <p:spPr>
            <a:xfrm>
              <a:off x="7528264" y="6375776"/>
              <a:ext cx="45289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d-ID"/>
              </a:defPPr>
              <a:lvl1pPr marL="0" algn="r" defTabSz="914400" rtl="0" eaLnBrk="1" latinLnBrk="0" hangingPunct="1">
                <a:defRPr sz="24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0" dirty="0" err="1">
                  <a:latin typeface="Montserrat Alternates Medium" panose="00000600000000000000" pitchFamily="2" charset="0"/>
                </a:rPr>
                <a:t>Colloque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fabrication additive Physique des deux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infinis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– 13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Décembre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7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AABD49A-99BF-4D28-BE7B-846454D76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F5D16C-FA6B-444E-9CE9-B6248B37A3D0}" type="slidenum">
              <a:rPr lang="id-ID" smtClean="0"/>
              <a:pPr/>
              <a:t>8</a:t>
            </a:fld>
            <a:endParaRPr lang="id-ID" dirty="0"/>
          </a:p>
        </p:txBody>
      </p:sp>
      <p:sp>
        <p:nvSpPr>
          <p:cNvPr id="3" name="TextBox 40">
            <a:extLst>
              <a:ext uri="{FF2B5EF4-FFF2-40B4-BE49-F238E27FC236}">
                <a16:creationId xmlns:a16="http://schemas.microsoft.com/office/drawing/2014/main" id="{5C865AFF-D832-4066-8380-254ECBB3E0DB}"/>
              </a:ext>
            </a:extLst>
          </p:cNvPr>
          <p:cNvSpPr txBox="1"/>
          <p:nvPr/>
        </p:nvSpPr>
        <p:spPr>
          <a:xfrm>
            <a:off x="457201" y="296617"/>
            <a:ext cx="1126863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highlight>
                  <a:srgbClr val="5BC2AF"/>
                </a:highlight>
              </a:rPr>
              <a:t>Electron Beam Melting (EBM)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13AE512-7B47-43F7-B0FB-99CFC6A2E5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148"/>
          <a:stretch/>
        </p:blipFill>
        <p:spPr>
          <a:xfrm>
            <a:off x="8778867" y="1355261"/>
            <a:ext cx="2946968" cy="48807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E23714A-854C-4DDF-9B4F-5F88F4AB9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666" y="1349892"/>
            <a:ext cx="3130153" cy="488609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BAC5CA0-504D-479D-8E34-6C1CC6A70945}"/>
              </a:ext>
            </a:extLst>
          </p:cNvPr>
          <p:cNvSpPr txBox="1"/>
          <p:nvPr/>
        </p:nvSpPr>
        <p:spPr>
          <a:xfrm>
            <a:off x="457201" y="1470991"/>
            <a:ext cx="50424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Selective electron beam fusion on powder bed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Materials: 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Ti6Al4V / Ti6Al4V ELI / Ti grade 2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IN718</a:t>
            </a:r>
          </a:p>
          <a:p>
            <a:pPr marL="742950" lvl="1" indent="-285750">
              <a:buFontTx/>
              <a:buChar char="-"/>
            </a:pPr>
            <a:r>
              <a:rPr lang="fr-FR" dirty="0" err="1"/>
              <a:t>CoCr</a:t>
            </a: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Application: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Production of small / medium size parts and for prototyping or small series</a:t>
            </a:r>
          </a:p>
          <a:p>
            <a:pPr lvl="1"/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Complex forms (topology optimization, lattices structures, cooling channels)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2853BF9-9B40-4CA3-B76A-D03EF447A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900" y="5617570"/>
            <a:ext cx="2821766" cy="628376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E1F488CC-5F80-4007-9850-E6956C4B540A}"/>
              </a:ext>
            </a:extLst>
          </p:cNvPr>
          <p:cNvGrpSpPr/>
          <p:nvPr/>
        </p:nvGrpSpPr>
        <p:grpSpPr>
          <a:xfrm>
            <a:off x="0" y="5715000"/>
            <a:ext cx="12192000" cy="1143000"/>
            <a:chOff x="0" y="5715000"/>
            <a:chExt cx="12192000" cy="114300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CB07DF6F-E7EE-4EE2-89FE-561D182B1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0"/>
              <a:ext cx="12192000" cy="1143000"/>
            </a:xfrm>
            <a:prstGeom prst="rect">
              <a:avLst/>
            </a:prstGeom>
            <a:noFill/>
          </p:spPr>
        </p:pic>
        <p:sp>
          <p:nvSpPr>
            <p:cNvPr id="11" name="Slide Number Placeholder 14">
              <a:extLst>
                <a:ext uri="{FF2B5EF4-FFF2-40B4-BE49-F238E27FC236}">
                  <a16:creationId xmlns:a16="http://schemas.microsoft.com/office/drawing/2014/main" id="{ED5A3130-0728-4658-9089-F49C211CDA69}"/>
                </a:ext>
              </a:extLst>
            </p:cNvPr>
            <p:cNvSpPr txBox="1">
              <a:spLocks/>
            </p:cNvSpPr>
            <p:nvPr/>
          </p:nvSpPr>
          <p:spPr>
            <a:xfrm>
              <a:off x="7528264" y="6375776"/>
              <a:ext cx="45289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d-ID"/>
              </a:defPPr>
              <a:lvl1pPr marL="0" algn="r" defTabSz="914400" rtl="0" eaLnBrk="1" latinLnBrk="0" hangingPunct="1">
                <a:defRPr sz="24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0" dirty="0" err="1">
                  <a:latin typeface="Montserrat Alternates Medium" panose="00000600000000000000" pitchFamily="2" charset="0"/>
                </a:rPr>
                <a:t>Colloque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fabrication additive Physique des deux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infinis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– 13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Décembre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2018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1A185497-CBD1-4B57-9E6F-6A2F4B2D6E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65366"/>
            <a:ext cx="4667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AABD49A-99BF-4D28-BE7B-846454D76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F5D16C-FA6B-444E-9CE9-B6248B37A3D0}" type="slidenum">
              <a:rPr lang="id-ID" smtClean="0"/>
              <a:pPr/>
              <a:t>9</a:t>
            </a:fld>
            <a:endParaRPr lang="id-ID" dirty="0"/>
          </a:p>
        </p:txBody>
      </p:sp>
      <p:sp>
        <p:nvSpPr>
          <p:cNvPr id="3" name="TextBox 40">
            <a:extLst>
              <a:ext uri="{FF2B5EF4-FFF2-40B4-BE49-F238E27FC236}">
                <a16:creationId xmlns:a16="http://schemas.microsoft.com/office/drawing/2014/main" id="{5C865AFF-D832-4066-8380-254ECBB3E0DB}"/>
              </a:ext>
            </a:extLst>
          </p:cNvPr>
          <p:cNvSpPr txBox="1"/>
          <p:nvPr/>
        </p:nvSpPr>
        <p:spPr>
          <a:xfrm>
            <a:off x="457201" y="296617"/>
            <a:ext cx="1126863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highlight>
                  <a:srgbClr val="5BC2AF"/>
                </a:highlight>
              </a:rPr>
              <a:t>Selective Laser Melting (SLM)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D479417-02F6-47B6-AD3B-D09103607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82" y="1103328"/>
            <a:ext cx="3906492" cy="285188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425D75B-5D91-44B1-B8C7-2FF0724419F3}"/>
              </a:ext>
            </a:extLst>
          </p:cNvPr>
          <p:cNvSpPr txBox="1"/>
          <p:nvPr/>
        </p:nvSpPr>
        <p:spPr>
          <a:xfrm>
            <a:off x="457201" y="1470991"/>
            <a:ext cx="50424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Selective laser beam fusion on powder bed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fr-FR" dirty="0"/>
              <a:t>Materials: 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AlSi10Mg / AlSi7Mg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17-4 PH / 316L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IN718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TI6Al4V</a:t>
            </a:r>
          </a:p>
          <a:p>
            <a:pPr marL="742950" lvl="1" indent="-285750">
              <a:buFontTx/>
              <a:buChar char="-"/>
            </a:pPr>
            <a:r>
              <a:rPr lang="fr-FR" dirty="0" err="1"/>
              <a:t>CoCr</a:t>
            </a: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Application: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Production of small / medium size parts and for prototyping or small series</a:t>
            </a:r>
          </a:p>
          <a:p>
            <a:pPr lvl="1"/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Complex forms (topology optimization, lattices structures, cooling channels)</a:t>
            </a: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B272391-489D-46B0-929B-01FA31853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565" y="5491532"/>
            <a:ext cx="2407217" cy="74480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5875DF0-3E0A-4B48-BBC8-C2E21B3B5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5366"/>
            <a:ext cx="466725" cy="4857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9A76065-8636-4BA0-A1C3-1AB0ED9C4D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92" t="10280" b="467"/>
          <a:stretch/>
        </p:blipFill>
        <p:spPr>
          <a:xfrm>
            <a:off x="7820298" y="3918130"/>
            <a:ext cx="3904976" cy="2328148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63BD94CF-2F8A-4EC9-916C-CD32F85A930B}"/>
              </a:ext>
            </a:extLst>
          </p:cNvPr>
          <p:cNvGrpSpPr/>
          <p:nvPr/>
        </p:nvGrpSpPr>
        <p:grpSpPr>
          <a:xfrm>
            <a:off x="0" y="5715000"/>
            <a:ext cx="12192000" cy="1143000"/>
            <a:chOff x="0" y="5715000"/>
            <a:chExt cx="12192000" cy="1143000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94B1783C-9C06-4A1A-8FFD-1DAE4653B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0"/>
              <a:ext cx="12192000" cy="1143000"/>
            </a:xfrm>
            <a:prstGeom prst="rect">
              <a:avLst/>
            </a:prstGeom>
            <a:noFill/>
          </p:spPr>
        </p:pic>
        <p:sp>
          <p:nvSpPr>
            <p:cNvPr id="16" name="Slide Number Placeholder 14">
              <a:extLst>
                <a:ext uri="{FF2B5EF4-FFF2-40B4-BE49-F238E27FC236}">
                  <a16:creationId xmlns:a16="http://schemas.microsoft.com/office/drawing/2014/main" id="{2EEB306C-8FFD-46A9-83FB-F587E365E0B1}"/>
                </a:ext>
              </a:extLst>
            </p:cNvPr>
            <p:cNvSpPr txBox="1">
              <a:spLocks/>
            </p:cNvSpPr>
            <p:nvPr/>
          </p:nvSpPr>
          <p:spPr>
            <a:xfrm>
              <a:off x="7528264" y="6375776"/>
              <a:ext cx="45289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d-ID"/>
              </a:defPPr>
              <a:lvl1pPr marL="0" algn="r" defTabSz="914400" rtl="0" eaLnBrk="1" latinLnBrk="0" hangingPunct="1">
                <a:defRPr sz="24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0" dirty="0" err="1">
                  <a:latin typeface="Montserrat Alternates Medium" panose="00000600000000000000" pitchFamily="2" charset="0"/>
                </a:rPr>
                <a:t>Colloque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fabrication additive Physique des deux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infinis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– 13 </a:t>
              </a:r>
              <a:r>
                <a:rPr lang="en-GB" sz="1000" b="0" dirty="0" err="1">
                  <a:latin typeface="Montserrat Alternates Medium" panose="00000600000000000000" pitchFamily="2" charset="0"/>
                </a:rPr>
                <a:t>Décembre</a:t>
              </a:r>
              <a:r>
                <a:rPr lang="en-GB" sz="1000" b="0" dirty="0">
                  <a:latin typeface="Montserrat Alternates Medium" panose="00000600000000000000" pitchFamily="2" charset="0"/>
                </a:rPr>
                <a:t>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5561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 1">
      <a:dk1>
        <a:srgbClr val="222A35"/>
      </a:dk1>
      <a:lt1>
        <a:sysClr val="window" lastClr="FFFFFF"/>
      </a:lt1>
      <a:dk2>
        <a:srgbClr val="44546A"/>
      </a:dk2>
      <a:lt2>
        <a:srgbClr val="FFFFFF"/>
      </a:lt2>
      <a:accent1>
        <a:srgbClr val="5BC2AF"/>
      </a:accent1>
      <a:accent2>
        <a:srgbClr val="00B9B9"/>
      </a:accent2>
      <a:accent3>
        <a:srgbClr val="00CDB4"/>
      </a:accent3>
      <a:accent4>
        <a:srgbClr val="00DFAE"/>
      </a:accent4>
      <a:accent5>
        <a:srgbClr val="01EFAD"/>
      </a:accent5>
      <a:accent6>
        <a:srgbClr val="7DFFFE"/>
      </a:accent6>
      <a:hlink>
        <a:srgbClr val="0563C1"/>
      </a:hlink>
      <a:folHlink>
        <a:srgbClr val="954F72"/>
      </a:folHlink>
    </a:clrScheme>
    <a:fontScheme name="Personnalisé 1">
      <a:majorFont>
        <a:latin typeface="Montserrat Alternates SemiBold"/>
        <a:ea typeface=""/>
        <a:cs typeface=""/>
      </a:majorFont>
      <a:minorFont>
        <a:latin typeface="Montserrat Alternat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Personnalisé 1">
      <a:dk1>
        <a:srgbClr val="222A35"/>
      </a:dk1>
      <a:lt1>
        <a:sysClr val="window" lastClr="FFFFFF"/>
      </a:lt1>
      <a:dk2>
        <a:srgbClr val="44546A"/>
      </a:dk2>
      <a:lt2>
        <a:srgbClr val="FFFFFF"/>
      </a:lt2>
      <a:accent1>
        <a:srgbClr val="5BC2AF"/>
      </a:accent1>
      <a:accent2>
        <a:srgbClr val="00B9B9"/>
      </a:accent2>
      <a:accent3>
        <a:srgbClr val="00CDB4"/>
      </a:accent3>
      <a:accent4>
        <a:srgbClr val="00DFAE"/>
      </a:accent4>
      <a:accent5>
        <a:srgbClr val="01EFAD"/>
      </a:accent5>
      <a:accent6>
        <a:srgbClr val="7DFFFE"/>
      </a:accent6>
      <a:hlink>
        <a:srgbClr val="0563C1"/>
      </a:hlink>
      <a:folHlink>
        <a:srgbClr val="954F72"/>
      </a:folHlink>
    </a:clrScheme>
    <a:fontScheme name="Custom 7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1217</Words>
  <Application>Microsoft Office PowerPoint</Application>
  <PresentationFormat>Grand écran</PresentationFormat>
  <Paragraphs>270</Paragraphs>
  <Slides>22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3" baseType="lpstr">
      <vt:lpstr>Arial</vt:lpstr>
      <vt:lpstr>Calibri</vt:lpstr>
      <vt:lpstr>Montserrat Alternates</vt:lpstr>
      <vt:lpstr>Montserrat Alternates ExLight</vt:lpstr>
      <vt:lpstr>Montserrat Alternates Medium</vt:lpstr>
      <vt:lpstr>Montserrat Alternates SemiBold</vt:lpstr>
      <vt:lpstr>Tahoma</vt:lpstr>
      <vt:lpstr>Times New Roman</vt:lpstr>
      <vt:lpstr>Wingdings</vt:lpstr>
      <vt:lpstr>Office Theme</vt:lpstr>
      <vt:lpstr>1_Office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Virgile</dc:creator>
  <cp:lastModifiedBy>Julien Sommier</cp:lastModifiedBy>
  <cp:revision>666</cp:revision>
  <cp:lastPrinted>2018-01-16T08:35:52Z</cp:lastPrinted>
  <dcterms:created xsi:type="dcterms:W3CDTF">2014-10-03T06:42:36Z</dcterms:created>
  <dcterms:modified xsi:type="dcterms:W3CDTF">2018-12-18T09:03:26Z</dcterms:modified>
</cp:coreProperties>
</file>