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301" r:id="rId2"/>
    <p:sldId id="2342" r:id="rId3"/>
    <p:sldId id="2339" r:id="rId4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C137"/>
    <a:srgbClr val="8C9A55"/>
    <a:srgbClr val="5B6B1F"/>
    <a:srgbClr val="E0E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94"/>
  </p:normalViewPr>
  <p:slideViewPr>
    <p:cSldViewPr snapToGrid="0">
      <p:cViewPr varScale="1">
        <p:scale>
          <a:sx n="76" d="100"/>
          <a:sy n="76" d="100"/>
        </p:scale>
        <p:origin x="28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0AC9C-3F87-427E-AE51-BBF82BC2DD7F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68781-0196-4F7E-91AA-22A72E360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05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7F07-5018-B520-783B-FE0457BCD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53577-5D47-3462-F508-230E0253F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8CF65-E206-3105-4673-F13885629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10/15/2026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07C72-387F-907B-1702-431F21C0B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FC383-9E28-9304-354E-F80FB06F5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2898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DDCCF-00D4-57C0-AB86-DD97CBF2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01350-A3CE-F72C-EF66-224EE8E3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2717E-3498-D1DF-0749-E719A0490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10/15/2026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0EF9F-8597-7B89-712F-614543F5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C8415-5616-E9EF-A04C-AB58C2E8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086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5CA1-B7CB-D1FB-EC76-E686072A2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376EC-3A6A-627D-FB8C-389BD638A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D9367-1A65-3258-265C-9FE90DFE5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10/15/2026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80604-377F-6192-4D4E-AC24A6380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C9CB9-597A-78E3-CFBC-A159B832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51950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8BA3-0492-6F74-9BF6-52E8ECDE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413EA-68CD-9D88-D79C-CC6ED21EC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19449-C536-4F9E-2D95-193291798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2D753B-EBAF-B53A-074D-76FB47A9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10/15/2026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5475B-BCCD-BF1D-D454-48E8BAEE8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81B7A-9A7C-4BC7-ADE6-79554484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02570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64811-F649-1A18-8152-2E898C3C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96928-3DA8-37D0-D51A-B823CED2E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67FC4-6803-2A31-FB6C-F5659A25A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3C89C4-348E-5F39-4668-34D6F57A0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8D285-7AB1-D934-D1C7-35BD769227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36D4F4-1072-1534-5192-D3D0EB786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10/15/2026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F9E71C-2B25-C35F-F2C4-0647C5575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FE4384-78B5-0145-4AD6-E159AB04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1539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15D05-BAE5-24E8-3A9C-14C3A7F70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9ECEF6-D795-F1A5-DDBC-8D98B55B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10/15/2026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4890-38CA-0ACB-1B4F-A5F9405A0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74416-B7D1-C64F-6B7E-D5252B22C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08629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045E28-5069-3021-3A48-8D87E4177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10/15/2026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999B63-1C5E-64D7-EE4C-E6CB2500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717FB-888C-F1BE-37C5-F04D21D1E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45387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692FD-FA4F-1B23-9EA8-98A91CDBF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74534-C607-4610-550D-E549332B6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EA254-A469-DD5E-6D80-44BC37540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BB67E5-EFEF-17F0-5AB1-5E8DF97B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10/15/2026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EDB6C-8CB1-00F0-9658-BA9847DD8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09C59-5D4A-0616-191D-C163C2AA1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6307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D37EC-0CB8-5C20-0D9F-EF2B8B705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9592B-AE95-C702-A091-81C5DD7C8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C0F8F-A3A7-5386-A2CD-26017DDBA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BDF64-7321-18FA-3A8A-151C61B25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10/15/2026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7279B-A4DF-B23E-FBF6-E1F5762D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E326F-A5DE-61B2-FC62-436888296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71190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D793C-A8B3-F264-6E40-84278DCA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39B46-D290-3902-DD95-AA1FB158F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55E12-F97D-3D20-4013-D3B2FE30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10/15/2026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874DB-5421-9EDD-37D6-425B6983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3B1D9-3620-1F4F-9C12-E5D29B3B1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6517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E89427-BD9A-4F90-8507-D5461D4AF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B218D-F119-D88B-04E0-282E532EA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7B9E0-E1C5-E090-5BF8-E23ECA443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10/15/2026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248BD-AC9E-EF27-8724-4A261C549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BBEFC-60B4-A86B-4F5D-EE50B6706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1453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02FC6-B683-24E9-4CF3-ACB65B9C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88781-C4E4-8F07-B445-0FCB66126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871DA-F3C2-ACC9-0954-A50279EA3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9A398E-FCB8-1146-8DE5-39712756FA2F}" type="datetimeFigureOut">
              <a:rPr lang="en-BE" smtClean="0"/>
              <a:t>10/15/2026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F7E01-A745-BFC4-1A5F-98305C39C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CC3E3-36ED-4099-6586-23175595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7493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D20A5B6-3707-41CE-AE6B-22783547300E}"/>
              </a:ext>
            </a:extLst>
          </p:cNvPr>
          <p:cNvSpPr txBox="1"/>
          <p:nvPr/>
        </p:nvSpPr>
        <p:spPr>
          <a:xfrm>
            <a:off x="9143251" y="945523"/>
            <a:ext cx="3048749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Instances</a:t>
            </a:r>
            <a:r>
              <a:rPr lang="en-GB" sz="14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(as formalised in the CA)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Governing Board 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Advisory Board Chairs ex-officio members of Coordination panel to better the </a:t>
            </a:r>
            <a:r>
              <a:rPr lang="en-GB" sz="14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communication between instances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Advisory Board 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reports back to the Coordination panel for yearly project meetings and upon ad hoc request as </a:t>
            </a:r>
            <a:r>
              <a:rPr lang="en-GB" sz="14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counsel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Coordination panel 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becomes Steering Committee every other meeting to allow for </a:t>
            </a:r>
            <a:r>
              <a:rPr lang="en-GB" sz="14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scientific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4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cross-coordination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between Coordination &amp; WP Leaders as well as between WPs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GB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Industry Board 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including WP Leaders to enable </a:t>
            </a:r>
            <a:r>
              <a:rPr lang="en-GB" sz="14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co-development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3F06C8-357E-42C5-BA88-3A82C3178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86" y="1200501"/>
            <a:ext cx="9448509" cy="532613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FC8D3B-7108-46AD-8816-A982D4E79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1005" y="5993059"/>
            <a:ext cx="797709" cy="80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72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6235002" y="5051769"/>
            <a:ext cx="27812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Advisory Board </a:t>
            </a:r>
          </a:p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B33816-9119-43F4-8DAF-082E8DF6B747}"/>
              </a:ext>
            </a:extLst>
          </p:cNvPr>
          <p:cNvSpPr txBox="1"/>
          <p:nvPr/>
        </p:nvSpPr>
        <p:spPr>
          <a:xfrm>
            <a:off x="6308748" y="5563619"/>
            <a:ext cx="4957011" cy="1200329"/>
          </a:xfrm>
          <a:prstGeom prst="rect">
            <a:avLst/>
          </a:prstGeom>
          <a:solidFill>
            <a:srgbClr val="E0EBB7"/>
          </a:solidFill>
          <a:ln>
            <a:solidFill>
              <a:srgbClr val="A4C137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Mandated: 		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Frederick Bordry (Chairperson)</a:t>
            </a:r>
          </a:p>
          <a:p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Eugenio Nappi (TIARA)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Maxim Titov (LDG)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Roberto Losito (CERN)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Wim Leemans (LEAPS) </a:t>
            </a: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46EE278F-3A72-4220-84E7-52BD0667E53F}"/>
              </a:ext>
            </a:extLst>
          </p:cNvPr>
          <p:cNvSpPr txBox="1"/>
          <p:nvPr/>
        </p:nvSpPr>
        <p:spPr>
          <a:xfrm>
            <a:off x="6235002" y="29556"/>
            <a:ext cx="27812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Governing Board </a:t>
            </a:r>
          </a:p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0DE4E160-1489-4F33-A97C-B6D15BC8DC7A}"/>
              </a:ext>
            </a:extLst>
          </p:cNvPr>
          <p:cNvSpPr txBox="1"/>
          <p:nvPr/>
        </p:nvSpPr>
        <p:spPr>
          <a:xfrm>
            <a:off x="372722" y="1278519"/>
            <a:ext cx="33866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Coordination panel </a:t>
            </a:r>
          </a:p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ABE224-EECA-4D6D-8A3C-11DAA6C3807D}"/>
              </a:ext>
            </a:extLst>
          </p:cNvPr>
          <p:cNvSpPr txBox="1"/>
          <p:nvPr/>
        </p:nvSpPr>
        <p:spPr>
          <a:xfrm>
            <a:off x="455505" y="1901076"/>
            <a:ext cx="4957011" cy="1938992"/>
          </a:xfrm>
          <a:prstGeom prst="rect">
            <a:avLst/>
          </a:prstGeom>
          <a:solidFill>
            <a:srgbClr val="E0EBB7"/>
          </a:solidFill>
          <a:ln>
            <a:solidFill>
              <a:srgbClr val="A4C137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Mandated: 		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Achille Stocchi (Chairperson)</a:t>
            </a:r>
          </a:p>
          <a:p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Jorgen D'Hondt (Scientific Coordinator)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Cristian Pira (Deputy Scientific Coordinator)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Jens Knobloch (Deputy Scientific Coordinator)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Maud Baylac (External Relations)</a:t>
            </a:r>
          </a:p>
          <a:p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Peter McIntosh (Ex-officio)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Frederick Bordry (Ex-officio)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Adèle de Valera (Ex-officio)</a:t>
            </a:r>
          </a:p>
        </p:txBody>
      </p:sp>
      <p:sp>
        <p:nvSpPr>
          <p:cNvPr id="26" name="TextBox 4">
            <a:extLst>
              <a:ext uri="{FF2B5EF4-FFF2-40B4-BE49-F238E27FC236}">
                <a16:creationId xmlns:a16="http://schemas.microsoft.com/office/drawing/2014/main" id="{046E2E82-37AE-4B83-A8F1-554D6760F66B}"/>
              </a:ext>
            </a:extLst>
          </p:cNvPr>
          <p:cNvSpPr txBox="1"/>
          <p:nvPr/>
        </p:nvSpPr>
        <p:spPr>
          <a:xfrm>
            <a:off x="372722" y="4106722"/>
            <a:ext cx="37552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Steering committee  </a:t>
            </a:r>
          </a:p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31C9665-128B-4EF2-BCF3-2F2AB12B0094}"/>
              </a:ext>
            </a:extLst>
          </p:cNvPr>
          <p:cNvSpPr txBox="1"/>
          <p:nvPr/>
        </p:nvSpPr>
        <p:spPr>
          <a:xfrm>
            <a:off x="455504" y="4715899"/>
            <a:ext cx="4957012" cy="1938992"/>
          </a:xfrm>
          <a:prstGeom prst="rect">
            <a:avLst/>
          </a:prstGeom>
          <a:solidFill>
            <a:srgbClr val="E0EBB7"/>
          </a:solidFill>
          <a:ln>
            <a:solidFill>
              <a:srgbClr val="A4C137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Mandated: 		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Coordination panel (Ex-officio)</a:t>
            </a:r>
          </a:p>
          <a:p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packages:	Axel Neumann &amp; Alick MacPherson (WP1)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Julien Branlard &amp; Joshua Einstein Curtis (WP2)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Cristian Pira &amp; Oleg Malyshev (WP3)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Yolanda Gomez-Martinez &amp; Dario Giove (WP4)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Nuno Elias &amp; Vittorio Parma (WP5)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Guillaume Olry &amp; Stéphane Berry (WP6)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Oscar Azzolini &amp; Giorgio Keppel (WP7)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Adèle de Valera (WP8 &amp; WP9)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6329376-B36C-434C-B18E-4B07EA952FA1}"/>
              </a:ext>
            </a:extLst>
          </p:cNvPr>
          <p:cNvSpPr txBox="1"/>
          <p:nvPr/>
        </p:nvSpPr>
        <p:spPr>
          <a:xfrm>
            <a:off x="6308748" y="594673"/>
            <a:ext cx="4957011" cy="3970318"/>
          </a:xfrm>
          <a:prstGeom prst="rect">
            <a:avLst/>
          </a:prstGeom>
          <a:solidFill>
            <a:srgbClr val="E0EBB7"/>
          </a:solidFill>
          <a:ln>
            <a:solidFill>
              <a:srgbClr val="A4C137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Mandated: 		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Peter McIntosh (Chairperson)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Jorgen D'Hondt (Ex-officio)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Adèle de Valera (Ex-officio)</a:t>
            </a:r>
          </a:p>
          <a:p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Beneficiaries:		Jérôme Schwindling (CEA)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Vittorio Parma (CERN)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Achille Stocchi (CNRS)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Hans Weise (DESY)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Nuno Elias (ESS)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Jens Knobloch (HZB)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Attilio Sequi (INFN)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Michael Tytgat (VUB)</a:t>
            </a:r>
          </a:p>
          <a:p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Associated partners:	Mike Seidel (EPFL)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Oleg Malyshev (UKRI)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Graeme Burt (University of Lancaster)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Tomas Junquera (ACS)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Alexei Kanareykin (Euclid Techlabs)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Alexander Navitski (Research Instruments)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Ambra Gresele (Zanon)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207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346495" y="2230468"/>
            <a:ext cx="97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Industry Board</a:t>
            </a:r>
          </a:p>
          <a:p>
            <a:r>
              <a:rPr lang="en-GB" sz="16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Led by WP7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B33816-9119-43F4-8DAF-082E8DF6B747}"/>
              </a:ext>
            </a:extLst>
          </p:cNvPr>
          <p:cNvSpPr txBox="1"/>
          <p:nvPr/>
        </p:nvSpPr>
        <p:spPr>
          <a:xfrm>
            <a:off x="1430385" y="3110638"/>
            <a:ext cx="6698548" cy="1569660"/>
          </a:xfrm>
          <a:prstGeom prst="rect">
            <a:avLst/>
          </a:prstGeom>
          <a:solidFill>
            <a:srgbClr val="E0EBB7"/>
          </a:solidFill>
          <a:ln>
            <a:solidFill>
              <a:srgbClr val="A4C137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Mandated:  			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Oscar Azzolini (Chairperson)</a:t>
            </a:r>
          </a:p>
          <a:p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academic partners		WP Leaders (Ex-officio)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industrial partners: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GB" sz="1200" dirty="0"/>
              <a:t>Arthur Iziquel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sz="1200" dirty="0"/>
              <a:t>Accelerators and Cryogenic Systems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GB" sz="1200" dirty="0"/>
              <a:t>			Alexei Kanareykin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sz="1200" dirty="0"/>
              <a:t>Euclid Techlabs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Alexander Navitski (Research Instruments)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GB" sz="1200" dirty="0"/>
              <a:t>Ambra Gresele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sz="1200" dirty="0"/>
              <a:t>Zanon Research &amp; Innovation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25626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39635</TotalTime>
  <Words>489</Words>
  <Application>Microsoft Office PowerPoint</Application>
  <PresentationFormat>Grand écran</PresentationFormat>
  <Paragraphs>71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Wingdings</vt:lpstr>
      <vt:lpstr>Office Theme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Jorgen D'HONDT</dc:creator>
  <cp:lastModifiedBy>adele de-valera</cp:lastModifiedBy>
  <cp:revision>707</cp:revision>
  <dcterms:created xsi:type="dcterms:W3CDTF">2024-02-23T11:31:04Z</dcterms:created>
  <dcterms:modified xsi:type="dcterms:W3CDTF">2026-10-15T10:06:03Z</dcterms:modified>
</cp:coreProperties>
</file>