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"/>
  </p:notesMasterIdLst>
  <p:handoutMasterIdLst>
    <p:handoutMasterId r:id="rId9"/>
  </p:handoutMasterIdLst>
  <p:sldIdLst>
    <p:sldId id="348" r:id="rId6"/>
    <p:sldId id="34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4A83"/>
    <a:srgbClr val="E60019"/>
    <a:srgbClr val="BD987A"/>
    <a:srgbClr val="A558A0"/>
    <a:srgbClr val="993D3F"/>
    <a:srgbClr val="E18B76"/>
    <a:srgbClr val="D18B8B"/>
    <a:srgbClr val="009099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79" autoAdjust="0"/>
  </p:normalViewPr>
  <p:slideViewPr>
    <p:cSldViewPr snapToGrid="0">
      <p:cViewPr varScale="1">
        <p:scale>
          <a:sx n="92" d="100"/>
          <a:sy n="92" d="100"/>
        </p:scale>
        <p:origin x="216" y="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u="sng" dirty="0" smtClean="0"/>
              <a:t>Task 3.5: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dirty="0" smtClean="0"/>
              <a:t>Develop adaptive </a:t>
            </a:r>
            <a:r>
              <a:rPr lang="en-GB" dirty="0"/>
              <a:t>layers by Atomic layer deposition on Cu that are stable up to 650 °C.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Compare study of Nb</a:t>
            </a:r>
            <a:r>
              <a:rPr lang="en-GB" baseline="-25000" dirty="0"/>
              <a:t>3</a:t>
            </a:r>
            <a:r>
              <a:rPr lang="en-GB" dirty="0"/>
              <a:t>Sn on Cu with and without adaptive layers on planar samples and </a:t>
            </a:r>
            <a:r>
              <a:rPr lang="en-GB" dirty="0" smtClean="0"/>
              <a:t>QPR.</a:t>
            </a:r>
          </a:p>
          <a:p>
            <a:r>
              <a:rPr lang="en-GB" u="sng" dirty="0" smtClean="0"/>
              <a:t>Milestones: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Developing </a:t>
            </a:r>
            <a:r>
              <a:rPr lang="en-GB" dirty="0"/>
              <a:t>high T adaptive layer on Cu. Milestone M3.5. Month </a:t>
            </a:r>
            <a:r>
              <a:rPr lang="en-GB" dirty="0" smtClean="0"/>
              <a:t>18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Comparative </a:t>
            </a:r>
            <a:r>
              <a:rPr lang="en-GB" dirty="0"/>
              <a:t>study of Nb3Sn on Cu with and without adaptive layer on planar samples and QPR. Deliverable D3.5. Month 38 </a:t>
            </a:r>
            <a:r>
              <a:rPr lang="en-GB" dirty="0" smtClean="0"/>
              <a:t>– STFC</a:t>
            </a:r>
          </a:p>
          <a:p>
            <a:r>
              <a:rPr lang="fr-FR" u="sng" dirty="0" err="1" smtClean="0"/>
              <a:t>Preliminary</a:t>
            </a:r>
            <a:r>
              <a:rPr lang="fr-FR" u="sng" dirty="0" smtClean="0"/>
              <a:t> </a:t>
            </a:r>
            <a:r>
              <a:rPr lang="fr-FR" u="sng" dirty="0" err="1" smtClean="0"/>
              <a:t>results</a:t>
            </a:r>
            <a:r>
              <a:rPr lang="fr-FR" u="sng" dirty="0" smtClean="0"/>
              <a:t>:</a:t>
            </a:r>
            <a:endParaRPr lang="fr-FR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 </a:t>
            </a:r>
            <a:r>
              <a:rPr lang="en-GB" dirty="0"/>
              <a:t>Layers stable up to 650°C have been developed on Nb, Si, Sapphire </a:t>
            </a:r>
            <a:r>
              <a:rPr lang="en-GB" dirty="0" smtClean="0"/>
              <a:t>substrates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Layers </a:t>
            </a:r>
            <a:r>
              <a:rPr lang="en-GB" dirty="0"/>
              <a:t>stable up to 450°C (not tested at higher temperature) on a 1.3 GHz copper cavity. 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A</a:t>
            </a:r>
            <a:r>
              <a:rPr lang="en-GB" dirty="0" smtClean="0"/>
              <a:t> </a:t>
            </a:r>
            <a:r>
              <a:rPr lang="en-GB" dirty="0"/>
              <a:t>1.3 GHz cavity dedicated ALD apparatus have been built and is operational for this project.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Exemple de pied de page (A modifier dans l'onglet "Insertion"/"En-tête/Pied"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2962" y="237035"/>
            <a:ext cx="10728325" cy="871827"/>
          </a:xfrm>
        </p:spPr>
        <p:txBody>
          <a:bodyPr/>
          <a:lstStyle/>
          <a:p>
            <a:r>
              <a:rPr lang="fr-FR" dirty="0" smtClean="0"/>
              <a:t>ISAS </a:t>
            </a:r>
            <a:r>
              <a:rPr lang="fr-FR" dirty="0" err="1" smtClean="0"/>
              <a:t>task</a:t>
            </a:r>
            <a:r>
              <a:rPr lang="fr-FR" dirty="0" smtClean="0"/>
              <a:t> </a:t>
            </a:r>
            <a:r>
              <a:rPr lang="fr-FR" dirty="0" err="1" smtClean="0"/>
              <a:t>summary</a:t>
            </a:r>
            <a:r>
              <a:rPr lang="fr-FR" dirty="0" smtClean="0"/>
              <a:t> WP3 - CEA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028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6" b="100000" l="9259" r="97963">
                        <a14:foregroundMark x1="61481" y1="31689" x2="98333" y2="34156"/>
                        <a14:foregroundMark x1="91481" y1="38140" x2="53519" y2="99810"/>
                        <a14:foregroundMark x1="12593" y1="86528" x2="26667" y2="99810"/>
                        <a14:foregroundMark x1="12593" y1="84630" x2="9444" y2="4175"/>
                        <a14:foregroundMark x1="96296" y1="93359" x2="38889" y2="99810"/>
                        <a14:foregroundMark x1="95741" y1="91082" x2="94630" y2="34156"/>
                        <a14:foregroundMark x1="94630" y1="35104" x2="45926" y2="3416"/>
                        <a14:foregroundMark x1="30185" y1="29412" x2="30185" y2="29032"/>
                        <a14:foregroundMark x1="58519" y1="35863" x2="58519" y2="35863"/>
                        <a14:foregroundMark x1="55741" y1="40038" x2="61481" y2="78748"/>
                        <a14:foregroundMark x1="47593" y1="68880" x2="47593" y2="68880"/>
                        <a14:foregroundMark x1="78519" y1="51044" x2="78519" y2="51044"/>
                        <a14:foregroundMark x1="77593" y1="56926" x2="77593" y2="5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514" y="4114799"/>
            <a:ext cx="2270086" cy="22195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hqprint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568" y="948252"/>
            <a:ext cx="2855107" cy="358535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Exemple de pied de page (A modifier dans l'onglet "Insertion"/"En-tête/Pied"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2962" y="237035"/>
            <a:ext cx="10728325" cy="871827"/>
          </a:xfrm>
        </p:spPr>
        <p:txBody>
          <a:bodyPr/>
          <a:lstStyle/>
          <a:p>
            <a:r>
              <a:rPr lang="fr-FR" dirty="0" smtClean="0"/>
              <a:t>Flexture tests (in </a:t>
            </a:r>
            <a:r>
              <a:rPr lang="fr-FR" dirty="0" err="1" smtClean="0"/>
              <a:t>Task</a:t>
            </a:r>
            <a:r>
              <a:rPr lang="fr-FR" dirty="0" smtClean="0"/>
              <a:t> 3.3)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51730" y="1187161"/>
            <a:ext cx="8218750" cy="505431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CEA can provide mechanical </a:t>
            </a:r>
            <a:r>
              <a:rPr lang="en-US" sz="1600" dirty="0"/>
              <a:t>tests at room temperature or cryogenic temperature: 77 K (liquid nitrogen) and 4.2 K (liquid helium).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Among those tests, flexture tests are well adapted to study thin film behavior</a:t>
            </a:r>
          </a:p>
          <a:p>
            <a:pPr lvl="2">
              <a:lnSpc>
                <a:spcPct val="130000"/>
              </a:lnSpc>
              <a:buClr>
                <a:srgbClr val="666666"/>
              </a:buClr>
            </a:pPr>
            <a:r>
              <a:rPr lang="en-US" sz="1400" dirty="0">
                <a:solidFill>
                  <a:srgbClr val="262626"/>
                </a:solidFill>
              </a:rPr>
              <a:t>An </a:t>
            </a:r>
            <a:r>
              <a:rPr lang="en-US" sz="1400" dirty="0" err="1">
                <a:solidFill>
                  <a:srgbClr val="262626"/>
                </a:solidFill>
              </a:rPr>
              <a:t>Instron</a:t>
            </a:r>
            <a:r>
              <a:rPr lang="en-US" sz="1400" dirty="0">
                <a:solidFill>
                  <a:srgbClr val="262626"/>
                </a:solidFill>
              </a:rPr>
              <a:t> electromechanical machine </a:t>
            </a:r>
            <a:r>
              <a:rPr lang="en-US" sz="1400" dirty="0" smtClean="0">
                <a:solidFill>
                  <a:srgbClr val="262626"/>
                </a:solidFill>
              </a:rPr>
              <a:t>can </a:t>
            </a:r>
            <a:r>
              <a:rPr lang="en-US" sz="1400" dirty="0">
                <a:solidFill>
                  <a:srgbClr val="262626"/>
                </a:solidFill>
              </a:rPr>
              <a:t>be fitted with a cryostat </a:t>
            </a:r>
            <a:r>
              <a:rPr lang="en-US" sz="1400" dirty="0" smtClean="0">
                <a:solidFill>
                  <a:srgbClr val="262626"/>
                </a:solidFill>
              </a:rPr>
              <a:t>with </a:t>
            </a:r>
            <a:r>
              <a:rPr lang="en-US" sz="1400" dirty="0">
                <a:solidFill>
                  <a:srgbClr val="262626"/>
                </a:solidFill>
              </a:rPr>
              <a:t>a traction and flexion capacity of 45 </a:t>
            </a:r>
            <a:r>
              <a:rPr lang="en-US" sz="1400" dirty="0" err="1">
                <a:solidFill>
                  <a:srgbClr val="262626"/>
                </a:solidFill>
              </a:rPr>
              <a:t>kN</a:t>
            </a:r>
            <a:r>
              <a:rPr lang="en-US" sz="1400" dirty="0">
                <a:solidFill>
                  <a:srgbClr val="262626"/>
                </a:solidFill>
              </a:rPr>
              <a:t>, </a:t>
            </a:r>
          </a:p>
          <a:p>
            <a:pPr lvl="2">
              <a:lnSpc>
                <a:spcPct val="130000"/>
              </a:lnSpc>
              <a:buClr>
                <a:srgbClr val="666666"/>
              </a:buClr>
            </a:pPr>
            <a:endParaRPr lang="en-US" sz="1400" dirty="0" smtClean="0">
              <a:solidFill>
                <a:srgbClr val="262626"/>
              </a:solidFill>
            </a:endParaRPr>
          </a:p>
          <a:p>
            <a:pPr lvl="2">
              <a:lnSpc>
                <a:spcPct val="130000"/>
              </a:lnSpc>
              <a:buClr>
                <a:srgbClr val="666666"/>
              </a:buClr>
            </a:pPr>
            <a:endParaRPr lang="en-US" sz="1400" dirty="0">
              <a:solidFill>
                <a:srgbClr val="262626"/>
              </a:solidFill>
            </a:endParaRPr>
          </a:p>
          <a:p>
            <a:pPr lvl="2">
              <a:lnSpc>
                <a:spcPct val="130000"/>
              </a:lnSpc>
              <a:buClr>
                <a:srgbClr val="666666"/>
              </a:buClr>
            </a:pPr>
            <a:endParaRPr lang="en-US" sz="1400" dirty="0" smtClean="0">
              <a:solidFill>
                <a:srgbClr val="262626"/>
              </a:solidFill>
            </a:endParaRPr>
          </a:p>
          <a:p>
            <a:pPr lvl="2">
              <a:lnSpc>
                <a:spcPct val="130000"/>
              </a:lnSpc>
              <a:buClr>
                <a:srgbClr val="666666"/>
              </a:buClr>
            </a:pPr>
            <a:endParaRPr lang="en-US" sz="1400" dirty="0">
              <a:solidFill>
                <a:srgbClr val="262626"/>
              </a:solidFill>
            </a:endParaRPr>
          </a:p>
          <a:p>
            <a:pPr lvl="2">
              <a:lnSpc>
                <a:spcPct val="130000"/>
              </a:lnSpc>
              <a:buClr>
                <a:srgbClr val="666666"/>
              </a:buClr>
            </a:pPr>
            <a:endParaRPr lang="en-US" sz="1400" dirty="0">
              <a:solidFill>
                <a:srgbClr val="262626"/>
              </a:solidFill>
            </a:endParaRPr>
          </a:p>
          <a:p>
            <a:pPr lvl="2">
              <a:lnSpc>
                <a:spcPct val="130000"/>
              </a:lnSpc>
              <a:buClr>
                <a:srgbClr val="666666"/>
              </a:buClr>
            </a:pPr>
            <a:r>
              <a:rPr lang="en-US" sz="1400" dirty="0" smtClean="0">
                <a:solidFill>
                  <a:srgbClr val="262626"/>
                </a:solidFill>
              </a:rPr>
              <a:t>2 kinds of experiments are foreseen</a:t>
            </a:r>
            <a:endParaRPr lang="en-US" sz="1400" dirty="0">
              <a:solidFill>
                <a:srgbClr val="262626"/>
              </a:solidFill>
            </a:endParaRPr>
          </a:p>
          <a:p>
            <a:pPr lvl="4"/>
            <a:r>
              <a:rPr lang="en-US" sz="1200" dirty="0" smtClean="0">
                <a:solidFill>
                  <a:srgbClr val="262626"/>
                </a:solidFill>
              </a:rPr>
              <a:t>Complete deformation to evaluate adhesion and mechanical resistance of the films</a:t>
            </a:r>
          </a:p>
          <a:p>
            <a:pPr lvl="4"/>
            <a:r>
              <a:rPr lang="en-US" sz="1200" dirty="0" smtClean="0">
                <a:solidFill>
                  <a:srgbClr val="262626"/>
                </a:solidFill>
              </a:rPr>
              <a:t>Progressive small deformations comparable to tuning deformation amplitudes to predict tunability limits</a:t>
            </a:r>
            <a:endParaRPr lang="en-US" sz="1200" dirty="0">
              <a:solidFill>
                <a:srgbClr val="26262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M3.3: </a:t>
            </a:r>
            <a:r>
              <a:rPr lang="en-US" sz="1600" dirty="0"/>
              <a:t>Report on mechanical strength test of SC coatings </a:t>
            </a:r>
            <a:r>
              <a:rPr lang="en-US" sz="1600" dirty="0" smtClean="0"/>
              <a:t>(M30)</a:t>
            </a:r>
            <a:endParaRPr lang="en-US" sz="1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939260"/>
            <a:ext cx="5337815" cy="15501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5351" y="2670469"/>
            <a:ext cx="1753588" cy="22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098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003DA-E900-47F2-BA91-7AD870D471EB}">
  <ds:schemaRefs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51dffeb-2989-4a61-aef8-844a993007f8"/>
    <ds:schemaRef ds:uri="582fa2ad-bcfb-4c30-8490-7bbd511b188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2285</TotalTime>
  <Words>280</Words>
  <Application>Microsoft Office PowerPoint</Application>
  <PresentationFormat>Grand écran</PresentationFormat>
  <Paragraphs>30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Wingdings</vt:lpstr>
      <vt:lpstr>Thème Office</vt:lpstr>
      <vt:lpstr>ISAS task summary WP3 - CEA</vt:lpstr>
      <vt:lpstr>Flexture tests (in Task 3.3)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ANTOINE Claire</cp:lastModifiedBy>
  <cp:revision>19</cp:revision>
  <dcterms:created xsi:type="dcterms:W3CDTF">2023-01-13T15:17:34Z</dcterms:created>
  <dcterms:modified xsi:type="dcterms:W3CDTF">2024-12-03T19:17:47Z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