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647" r:id="rId2"/>
    <p:sldId id="644" r:id="rId3"/>
    <p:sldId id="624" r:id="rId4"/>
    <p:sldId id="645" r:id="rId5"/>
    <p:sldId id="621" r:id="rId6"/>
    <p:sldId id="625" r:id="rId7"/>
    <p:sldId id="641" r:id="rId8"/>
    <p:sldId id="626" r:id="rId9"/>
    <p:sldId id="633" r:id="rId10"/>
    <p:sldId id="636" r:id="rId11"/>
    <p:sldId id="637" r:id="rId12"/>
    <p:sldId id="594" r:id="rId13"/>
    <p:sldId id="59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7" autoAdjust="0"/>
    <p:restoredTop sz="86258" autoAdjust="0"/>
  </p:normalViewPr>
  <p:slideViewPr>
    <p:cSldViewPr snapToGrid="0" snapToObjects="1" showGuides="1">
      <p:cViewPr varScale="1">
        <p:scale>
          <a:sx n="54" d="100"/>
          <a:sy n="54" d="100"/>
        </p:scale>
        <p:origin x="1220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34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  <a:prstGeom prst="rect">
            <a:avLst/>
          </a:prstGeo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400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2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800100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400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800100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F. Kramer, Berlin, 02.12.24</a:t>
            </a:r>
            <a:endParaRPr lang="de-DE"/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7" r:id="rId2"/>
    <p:sldLayoutId id="2147483674" r:id="rId3"/>
    <p:sldLayoutId id="2147483670" r:id="rId4"/>
    <p:sldLayoutId id="2147483650" r:id="rId5"/>
    <p:sldLayoutId id="2147483651" r:id="rId6"/>
    <p:sldLayoutId id="2147483675" r:id="rId7"/>
    <p:sldLayoutId id="2147483662" r:id="rId8"/>
    <p:sldLayoutId id="2147483676" r:id="rId9"/>
    <p:sldLayoutId id="2147483663" r:id="rId10"/>
    <p:sldLayoutId id="2147483664" r:id="rId11"/>
    <p:sldLayoutId id="214748366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A698F-1891-FE1A-9952-83E2A260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70BD96-49E0-F1FA-47E8-4AE0DE4233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932489" y="4858069"/>
            <a:ext cx="1386591" cy="1177820"/>
          </a:xfrm>
        </p:spPr>
        <p:txBody>
          <a:bodyPr anchor="ctr">
            <a:noAutofit/>
          </a:bodyPr>
          <a:lstStyle/>
          <a:p>
            <a:r>
              <a:rPr lang="en-US" sz="2400" dirty="0" err="1"/>
              <a:t>RaSTA</a:t>
            </a:r>
            <a:endParaRPr lang="en-US" sz="2400" dirty="0"/>
          </a:p>
          <a:p>
            <a:r>
              <a:rPr lang="de-DE" sz="1400" dirty="0"/>
              <a:t>Rapid Sample Test </a:t>
            </a:r>
            <a:r>
              <a:rPr lang="de-DE" sz="1400" dirty="0" err="1"/>
              <a:t>Apparatus</a:t>
            </a:r>
            <a:endParaRPr lang="en-US"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11F07C-D61F-9EC6-1736-9D76EF977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1623438"/>
            <a:ext cx="10922775" cy="2313562"/>
          </a:xfrm>
        </p:spPr>
        <p:txBody>
          <a:bodyPr/>
          <a:lstStyle/>
          <a:p>
            <a:r>
              <a:rPr lang="en-US" dirty="0"/>
              <a:t>HZB sample test cavity for investigating</a:t>
            </a:r>
            <a:br>
              <a:rPr lang="en-US" dirty="0"/>
            </a:br>
            <a:r>
              <a:rPr lang="en-US" dirty="0"/>
              <a:t>SRF materials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B88D4F-AB97-6B52-9504-7F326AE63F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IFAST/ISAS Meeting</a:t>
            </a:r>
          </a:p>
          <a:p>
            <a:r>
              <a:rPr lang="en-US" dirty="0"/>
              <a:t>Berlin, 02 – 03 December 2024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E96F9C-70E1-A5D1-FDC5-EAF058E6D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3495675"/>
            <a:ext cx="7877175" cy="981075"/>
          </a:xfrm>
        </p:spPr>
        <p:txBody>
          <a:bodyPr/>
          <a:lstStyle/>
          <a:p>
            <a:r>
              <a:rPr lang="en-US" dirty="0"/>
              <a:t>Felix Kramer</a:t>
            </a:r>
          </a:p>
        </p:txBody>
      </p:sp>
    </p:spTree>
    <p:extLst>
      <p:ext uri="{BB962C8B-B14F-4D97-AF65-F5344CB8AC3E}">
        <p14:creationId xmlns:p14="http://schemas.microsoft.com/office/powerpoint/2010/main" val="369198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D3F36-E4F7-969F-5A67-E046C583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Prototype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501143-ACE2-DEAD-6526-D9E905443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Cooldown</a:t>
            </a:r>
            <a:r>
              <a:rPr lang="de-DE" dirty="0"/>
              <a:t>: Monitoring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resonance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Quality </a:t>
            </a:r>
            <a:r>
              <a:rPr lang="de-DE" dirty="0" err="1"/>
              <a:t>factor</a:t>
            </a:r>
            <a:r>
              <a:rPr lang="de-DE" dirty="0"/>
              <a:t> Q</a:t>
            </a:r>
            <a:r>
              <a:rPr lang="de-DE" baseline="-25000" dirty="0"/>
              <a:t>0</a:t>
            </a:r>
            <a:r>
              <a:rPr lang="de-DE" dirty="0"/>
              <a:t> vs. </a:t>
            </a:r>
            <a:r>
              <a:rPr lang="de-DE" dirty="0" err="1"/>
              <a:t>temperature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Separate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visible,</a:t>
            </a:r>
            <a:br>
              <a:rPr lang="de-DE" dirty="0"/>
            </a:b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first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 err="1"/>
              <a:t>Estimate</a:t>
            </a:r>
            <a:r>
              <a:rPr lang="de-DE" dirty="0"/>
              <a:t> RRR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niobium</a:t>
            </a:r>
            <a:r>
              <a:rPr lang="de-DE" dirty="0"/>
              <a:t> </a:t>
            </a:r>
            <a:r>
              <a:rPr lang="de-DE" dirty="0" err="1"/>
              <a:t>coating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ECC1DC-13DD-C571-5B86-28843F11B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Rasta 1.0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2930ADE-351E-E838-E03E-A6B3212D96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D5D5BA53-65F1-1C33-F964-1F312120F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5533" b="17451"/>
          <a:stretch/>
        </p:blipFill>
        <p:spPr>
          <a:xfrm>
            <a:off x="5685336" y="2375382"/>
            <a:ext cx="5147382" cy="3920412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F113718-A03E-E185-CD7E-0E8E2BD01F7D}"/>
              </a:ext>
            </a:extLst>
          </p:cNvPr>
          <p:cNvCxnSpPr>
            <a:cxnSpLocks/>
          </p:cNvCxnSpPr>
          <p:nvPr/>
        </p:nvCxnSpPr>
        <p:spPr>
          <a:xfrm flipH="1">
            <a:off x="6288280" y="6308401"/>
            <a:ext cx="41393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49652E9-8EAF-5C22-129D-8623655C489B}"/>
              </a:ext>
            </a:extLst>
          </p:cNvPr>
          <p:cNvSpPr txBox="1"/>
          <p:nvPr/>
        </p:nvSpPr>
        <p:spPr>
          <a:xfrm>
            <a:off x="8050041" y="6295794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E51670-E1B2-4757-D657-317E863011B1}"/>
              </a:ext>
            </a:extLst>
          </p:cNvPr>
          <p:cNvSpPr txBox="1"/>
          <p:nvPr/>
        </p:nvSpPr>
        <p:spPr>
          <a:xfrm>
            <a:off x="8243374" y="4730061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nc</a:t>
            </a:r>
            <a:endParaRPr lang="de-DE" dirty="0"/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59E34147-8433-8657-BC31-1A53C02D12BC}"/>
              </a:ext>
            </a:extLst>
          </p:cNvPr>
          <p:cNvSpPr/>
          <p:nvPr/>
        </p:nvSpPr>
        <p:spPr>
          <a:xfrm rot="16200000">
            <a:off x="8653076" y="3631522"/>
            <a:ext cx="206199" cy="316715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3FF7E6B0-36FC-DD04-38E5-E063E84F3588}"/>
              </a:ext>
            </a:extLst>
          </p:cNvPr>
          <p:cNvSpPr/>
          <p:nvPr/>
        </p:nvSpPr>
        <p:spPr>
          <a:xfrm rot="8768813">
            <a:off x="6561759" y="4435085"/>
            <a:ext cx="241789" cy="1132699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B539ADE-9DED-7267-B7E2-E9D93CC95772}"/>
              </a:ext>
            </a:extLst>
          </p:cNvPr>
          <p:cNvSpPr txBox="1"/>
          <p:nvPr/>
        </p:nvSpPr>
        <p:spPr>
          <a:xfrm>
            <a:off x="4001598" y="4890620"/>
            <a:ext cx="153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sc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B72529-977B-05E7-E502-4AF5C310FCC1}"/>
                  </a:ext>
                </a:extLst>
              </p:cNvPr>
              <p:cNvSpPr txBox="1"/>
              <p:nvPr/>
            </p:nvSpPr>
            <p:spPr>
              <a:xfrm>
                <a:off x="1277180" y="3338799"/>
                <a:ext cx="4188454" cy="561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RRR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cold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 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room</m:t>
                                    </m:r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temperature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26630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6030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=19.5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B72529-977B-05E7-E502-4AF5C310F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180" y="3338799"/>
                <a:ext cx="4188454" cy="5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EB3C440-BAC4-6DF3-CD74-3FAFF1744AF4}"/>
              </a:ext>
            </a:extLst>
          </p:cNvPr>
          <p:cNvCxnSpPr>
            <a:cxnSpLocks/>
          </p:cNvCxnSpPr>
          <p:nvPr/>
        </p:nvCxnSpPr>
        <p:spPr>
          <a:xfrm flipH="1">
            <a:off x="5556738" y="5075286"/>
            <a:ext cx="1005254" cy="0"/>
          </a:xfrm>
          <a:prstGeom prst="straightConnector1">
            <a:avLst/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5">
            <a:extLst>
              <a:ext uri="{FF2B5EF4-FFF2-40B4-BE49-F238E27FC236}">
                <a16:creationId xmlns:a16="http://schemas.microsoft.com/office/drawing/2014/main" id="{6A1C0C70-32EA-8C60-39E1-565A2F533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48" b="18350"/>
          <a:stretch/>
        </p:blipFill>
        <p:spPr>
          <a:xfrm>
            <a:off x="7391151" y="548770"/>
            <a:ext cx="4578783" cy="362801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6EDE668-DF07-B811-B7DA-01C6BC8D4930}"/>
              </a:ext>
            </a:extLst>
          </p:cNvPr>
          <p:cNvSpPr/>
          <p:nvPr/>
        </p:nvSpPr>
        <p:spPr>
          <a:xfrm>
            <a:off x="6096000" y="2563907"/>
            <a:ext cx="636494" cy="196326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FE2ACAA-31B1-5220-4CC7-2E275E79E06D}"/>
              </a:ext>
            </a:extLst>
          </p:cNvPr>
          <p:cNvCxnSpPr>
            <a:cxnSpLocks/>
          </p:cNvCxnSpPr>
          <p:nvPr/>
        </p:nvCxnSpPr>
        <p:spPr>
          <a:xfrm flipH="1">
            <a:off x="6414247" y="836613"/>
            <a:ext cx="1635794" cy="1714687"/>
          </a:xfrm>
          <a:prstGeom prst="straightConnector1">
            <a:avLst/>
          </a:prstGeom>
          <a:ln w="28575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4AFFD6E-6A76-9020-2895-65736EF7D7E0}"/>
              </a:ext>
            </a:extLst>
          </p:cNvPr>
          <p:cNvCxnSpPr>
            <a:cxnSpLocks/>
          </p:cNvCxnSpPr>
          <p:nvPr/>
        </p:nvCxnSpPr>
        <p:spPr>
          <a:xfrm flipH="1">
            <a:off x="6414247" y="3201763"/>
            <a:ext cx="3581400" cy="1321514"/>
          </a:xfrm>
          <a:prstGeom prst="straightConnector1">
            <a:avLst/>
          </a:prstGeom>
          <a:ln w="28575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7E999008-D8F2-413A-C664-81CFA53892C9}"/>
              </a:ext>
            </a:extLst>
          </p:cNvPr>
          <p:cNvSpPr txBox="1"/>
          <p:nvPr/>
        </p:nvSpPr>
        <p:spPr>
          <a:xfrm>
            <a:off x="9977215" y="175411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Sample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05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D3F36-E4F7-969F-5A67-E046C583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Prototype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501143-ACE2-DEAD-6526-D9E905443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Cooldown</a:t>
            </a:r>
            <a:r>
              <a:rPr lang="de-DE" dirty="0"/>
              <a:t>: Monitoring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resonance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Quality </a:t>
            </a:r>
            <a:r>
              <a:rPr lang="de-DE" dirty="0" err="1"/>
              <a:t>factor</a:t>
            </a:r>
            <a:r>
              <a:rPr lang="de-DE" dirty="0"/>
              <a:t> Q</a:t>
            </a:r>
            <a:r>
              <a:rPr lang="de-DE" baseline="-25000" dirty="0"/>
              <a:t>0</a:t>
            </a:r>
            <a:r>
              <a:rPr lang="de-DE" dirty="0"/>
              <a:t> vs. </a:t>
            </a:r>
            <a:r>
              <a:rPr lang="de-DE" dirty="0" err="1"/>
              <a:t>temperature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Separate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visible,</a:t>
            </a:r>
            <a:br>
              <a:rPr lang="de-DE" dirty="0"/>
            </a:b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first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 err="1"/>
              <a:t>Estimate</a:t>
            </a:r>
            <a:r>
              <a:rPr lang="de-DE" dirty="0"/>
              <a:t> RRR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niobium</a:t>
            </a:r>
            <a:r>
              <a:rPr lang="de-DE" dirty="0"/>
              <a:t> </a:t>
            </a:r>
            <a:r>
              <a:rPr lang="de-DE" dirty="0" err="1"/>
              <a:t>coating</a:t>
            </a:r>
            <a:endParaRPr lang="de-DE" dirty="0"/>
          </a:p>
          <a:p>
            <a:pPr lvl="1">
              <a:spcBef>
                <a:spcPts val="1200"/>
              </a:spcBef>
            </a:pPr>
            <a:endParaRPr lang="de-DE" dirty="0"/>
          </a:p>
          <a:p>
            <a:pPr lvl="1">
              <a:spcBef>
                <a:spcPts val="1200"/>
              </a:spcBef>
            </a:pPr>
            <a:endParaRPr lang="de-DE" dirty="0"/>
          </a:p>
          <a:p>
            <a:pPr lvl="1">
              <a:spcBef>
                <a:spcPts val="1200"/>
              </a:spcBef>
            </a:pPr>
            <a:endParaRPr lang="de-DE" dirty="0"/>
          </a:p>
          <a:p>
            <a:r>
              <a:rPr lang="de-DE" dirty="0" err="1"/>
              <a:t>Bulky</a:t>
            </a:r>
            <a:r>
              <a:rPr lang="de-DE" dirty="0"/>
              <a:t> </a:t>
            </a:r>
            <a:r>
              <a:rPr lang="de-DE" dirty="0" err="1"/>
              <a:t>stainless</a:t>
            </a:r>
            <a:r>
              <a:rPr lang="de-DE" dirty="0"/>
              <a:t> </a:t>
            </a:r>
            <a:r>
              <a:rPr lang="de-DE" dirty="0" err="1"/>
              <a:t>steel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limit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transport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CW </a:t>
            </a:r>
            <a:r>
              <a:rPr lang="de-DE" dirty="0" err="1"/>
              <a:t>quench</a:t>
            </a:r>
            <a:r>
              <a:rPr lang="de-DE" dirty="0"/>
              <a:t> </a:t>
            </a:r>
            <a:r>
              <a:rPr lang="de-DE" dirty="0" err="1"/>
              <a:t>limit</a:t>
            </a:r>
            <a:r>
              <a:rPr lang="de-DE" dirty="0"/>
              <a:t>: ≈ 5 </a:t>
            </a:r>
            <a:r>
              <a:rPr lang="de-DE" dirty="0" err="1"/>
              <a:t>mT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ECC1DC-13DD-C571-5B86-28843F11B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Rasta 1.0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2930ADE-351E-E838-E03E-A6B3212D96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B72529-977B-05E7-E502-4AF5C310FCC1}"/>
                  </a:ext>
                </a:extLst>
              </p:cNvPr>
              <p:cNvSpPr txBox="1"/>
              <p:nvPr/>
            </p:nvSpPr>
            <p:spPr>
              <a:xfrm>
                <a:off x="1277180" y="3338799"/>
                <a:ext cx="4188454" cy="561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RRR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cold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 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room</m:t>
                                    </m:r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temperature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26630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6030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=19.5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B72529-977B-05E7-E502-4AF5C310F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180" y="3338799"/>
                <a:ext cx="4188454" cy="5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7067556F-A65B-04E1-C436-F91A2CB24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54" y="2724398"/>
            <a:ext cx="5346386" cy="324050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87AD657-1F02-8B9D-4CFF-94CE8B1CFBB5}"/>
              </a:ext>
            </a:extLst>
          </p:cNvPr>
          <p:cNvSpPr txBox="1"/>
          <p:nvPr/>
        </p:nvSpPr>
        <p:spPr>
          <a:xfrm>
            <a:off x="8471171" y="5960140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 [s]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96FB2F-2EEE-634A-29A4-6DCC6F13DC74}"/>
              </a:ext>
            </a:extLst>
          </p:cNvPr>
          <p:cNvSpPr txBox="1"/>
          <p:nvPr/>
        </p:nvSpPr>
        <p:spPr>
          <a:xfrm rot="16200000">
            <a:off x="4796612" y="4170607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Sample Temperature [K]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B52437-1620-8A37-028A-B3E87C0F4993}"/>
              </a:ext>
            </a:extLst>
          </p:cNvPr>
          <p:cNvSpPr txBox="1"/>
          <p:nvPr/>
        </p:nvSpPr>
        <p:spPr>
          <a:xfrm>
            <a:off x="10058930" y="3751796"/>
            <a:ext cx="697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RF Off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3043A55-935E-E1A3-494C-14EA62731D8B}"/>
              </a:ext>
            </a:extLst>
          </p:cNvPr>
          <p:cNvCxnSpPr>
            <a:cxnSpLocks/>
          </p:cNvCxnSpPr>
          <p:nvPr/>
        </p:nvCxnSpPr>
        <p:spPr>
          <a:xfrm flipH="1">
            <a:off x="9870346" y="3990330"/>
            <a:ext cx="275208" cy="31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3664D086-DBF2-19AB-F3A3-969ECD9149D0}"/>
              </a:ext>
            </a:extLst>
          </p:cNvPr>
          <p:cNvSpPr txBox="1"/>
          <p:nvPr/>
        </p:nvSpPr>
        <p:spPr>
          <a:xfrm>
            <a:off x="8675491" y="2996909"/>
            <a:ext cx="106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Quench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6F753EF-BEEF-7647-FF0E-A68CA5FA5D7D}"/>
              </a:ext>
            </a:extLst>
          </p:cNvPr>
          <p:cNvCxnSpPr>
            <a:cxnSpLocks/>
          </p:cNvCxnSpPr>
          <p:nvPr/>
        </p:nvCxnSpPr>
        <p:spPr>
          <a:xfrm flipH="1">
            <a:off x="8334509" y="3166186"/>
            <a:ext cx="480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1F45251C-BC88-25AB-FECE-94ED5F1D5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533"/>
          <a:stretch/>
        </p:blipFill>
        <p:spPr>
          <a:xfrm>
            <a:off x="9737179" y="133546"/>
            <a:ext cx="2287617" cy="26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006-90AA-CE9E-F180-9A678FCA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84778"/>
            <a:ext cx="6543265" cy="446087"/>
          </a:xfrm>
        </p:spPr>
        <p:txBody>
          <a:bodyPr/>
          <a:lstStyle/>
          <a:p>
            <a:r>
              <a:rPr lang="en-US" dirty="0"/>
              <a:t>Reflected Pulse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78F2-65B1-50B9-001E-C04301327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03384-9786-98DB-725A-C3539325D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Current Test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en-US" dirty="0"/>
              <a:t>F. Kramer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29E548-F4BA-E089-F712-84E89D8CFE4C}"/>
              </a:ext>
            </a:extLst>
          </p:cNvPr>
          <p:cNvSpPr txBox="1">
            <a:spLocks/>
          </p:cNvSpPr>
          <p:nvPr/>
        </p:nvSpPr>
        <p:spPr>
          <a:xfrm>
            <a:off x="577850" y="1502172"/>
            <a:ext cx="4037868" cy="15339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B_peak</a:t>
            </a:r>
            <a:r>
              <a:rPr lang="en-US" dirty="0"/>
              <a:t> = 0.5 </a:t>
            </a:r>
            <a:r>
              <a:rPr lang="en-US" dirty="0" err="1"/>
              <a:t>mT</a:t>
            </a:r>
            <a:endParaRPr lang="en-US" dirty="0"/>
          </a:p>
          <a:p>
            <a:r>
              <a:rPr lang="en-US" dirty="0"/>
              <a:t>Clearly over coupled</a:t>
            </a:r>
          </a:p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548651-3492-3F89-91D8-768DF9D2D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4899" y="3036163"/>
            <a:ext cx="3768254" cy="28292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BBC0EB-8097-87BC-29E4-4CC692EAA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9202" y="3036163"/>
            <a:ext cx="3768254" cy="282926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399425B-4B57-D630-17BA-341B6EE62D37}"/>
              </a:ext>
            </a:extLst>
          </p:cNvPr>
          <p:cNvSpPr/>
          <p:nvPr/>
        </p:nvSpPr>
        <p:spPr>
          <a:xfrm>
            <a:off x="5892800" y="2675173"/>
            <a:ext cx="4909352" cy="32946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006-90AA-CE9E-F180-9A678FCA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84778"/>
            <a:ext cx="6543265" cy="446087"/>
          </a:xfrm>
        </p:spPr>
        <p:txBody>
          <a:bodyPr/>
          <a:lstStyle/>
          <a:p>
            <a:r>
              <a:rPr lang="en-US" dirty="0"/>
              <a:t>Reflected Pulse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78F2-65B1-50B9-001E-C04301327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03384-9786-98DB-725A-C3539325D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Current Test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en-US" dirty="0"/>
              <a:t>F. Kramer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29E548-F4BA-E089-F712-84E89D8CFE4C}"/>
              </a:ext>
            </a:extLst>
          </p:cNvPr>
          <p:cNvSpPr txBox="1">
            <a:spLocks/>
          </p:cNvSpPr>
          <p:nvPr/>
        </p:nvSpPr>
        <p:spPr>
          <a:xfrm>
            <a:off x="577850" y="1502172"/>
            <a:ext cx="4037868" cy="15339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B_peak</a:t>
            </a:r>
            <a:r>
              <a:rPr lang="en-US" dirty="0"/>
              <a:t> = 2.5mT</a:t>
            </a:r>
          </a:p>
          <a:p>
            <a:r>
              <a:rPr lang="en-US" dirty="0"/>
              <a:t>Under coupled?</a:t>
            </a:r>
          </a:p>
          <a:p>
            <a:r>
              <a:rPr lang="en-US" dirty="0"/>
              <a:t>Dip in power from zero crossing of voltage</a:t>
            </a:r>
          </a:p>
          <a:p>
            <a:r>
              <a:rPr lang="en-US" dirty="0"/>
              <a:t>But second peak is lower than first peak</a:t>
            </a:r>
          </a:p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548651-3492-3F89-91D8-768DF9D2D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4899" y="3036163"/>
            <a:ext cx="3768254" cy="28292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BBC0EB-8097-87BC-29E4-4CC692EAA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9202" y="3036163"/>
            <a:ext cx="3768254" cy="28292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D38CB9-D974-64CE-8B8E-345A9D02D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94898" y="3036163"/>
            <a:ext cx="3768255" cy="28292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C95B71D-6D14-8F02-27EE-A0A336FF7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96000" y="3036163"/>
            <a:ext cx="3768255" cy="282926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04085D1-1D11-3443-A482-E8DE92E43FF1}"/>
              </a:ext>
            </a:extLst>
          </p:cNvPr>
          <p:cNvSpPr/>
          <p:nvPr/>
        </p:nvSpPr>
        <p:spPr>
          <a:xfrm>
            <a:off x="5892800" y="2570814"/>
            <a:ext cx="4909352" cy="329460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D0B609-E638-E09E-8EB2-338C757010E4}"/>
              </a:ext>
            </a:extLst>
          </p:cNvPr>
          <p:cNvSpPr txBox="1">
            <a:spLocks/>
          </p:cNvSpPr>
          <p:nvPr/>
        </p:nvSpPr>
        <p:spPr>
          <a:xfrm>
            <a:off x="6029588" y="1502171"/>
            <a:ext cx="4037868" cy="15339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Hypothesis: local thermal runaway on niobium film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AA42C-0F04-EAD6-E76F-C6618A97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RaSTA</a:t>
            </a:r>
            <a:r>
              <a:rPr lang="en-US" cap="none" dirty="0"/>
              <a:t>: Pre-testing in less time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4607CD-CC09-6901-AA09-C9AB81E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502172"/>
            <a:ext cx="7179477" cy="4708128"/>
          </a:xfrm>
        </p:spPr>
        <p:txBody>
          <a:bodyPr/>
          <a:lstStyle/>
          <a:p>
            <a:r>
              <a:rPr lang="en-US" dirty="0"/>
              <a:t>Quadrupole Resonator (QPR)</a:t>
            </a:r>
          </a:p>
          <a:p>
            <a:pPr lvl="1"/>
            <a:r>
              <a:rPr lang="en-US" dirty="0"/>
              <a:t>High quality measurements, but ≥ 2 weeks turnaround time</a:t>
            </a:r>
          </a:p>
          <a:p>
            <a:r>
              <a:rPr lang="en-US" dirty="0"/>
              <a:t>Turnaround time mostly set by infrastructure</a:t>
            </a:r>
          </a:p>
          <a:p>
            <a:pPr lvl="1"/>
            <a:r>
              <a:rPr lang="en-US" dirty="0"/>
              <a:t>Cleanroom work for sample preparation, pre-assembly and mounting</a:t>
            </a:r>
          </a:p>
          <a:p>
            <a:pPr lvl="1"/>
            <a:r>
              <a:rPr lang="en-US" dirty="0"/>
              <a:t>Vertical </a:t>
            </a:r>
            <a:r>
              <a:rPr lang="en-US" dirty="0" err="1"/>
              <a:t>LHe</a:t>
            </a:r>
            <a:r>
              <a:rPr lang="en-US" dirty="0"/>
              <a:t> cryostat, radiation protection measures</a:t>
            </a:r>
          </a:p>
          <a:p>
            <a:r>
              <a:rPr lang="en-US" dirty="0"/>
              <a:t>Wishlist for a new sample test cavity</a:t>
            </a:r>
          </a:p>
          <a:p>
            <a:pPr lvl="1"/>
            <a:r>
              <a:rPr lang="en-US" dirty="0"/>
              <a:t>Use QPR samples (comparability, calorimetric measurement)</a:t>
            </a:r>
          </a:p>
          <a:p>
            <a:pPr lvl="1"/>
            <a:r>
              <a:rPr lang="en-US" dirty="0"/>
              <a:t>Direct measurement of R</a:t>
            </a:r>
            <a:r>
              <a:rPr lang="en-US" baseline="-25000" dirty="0"/>
              <a:t>BCS</a:t>
            </a:r>
            <a:r>
              <a:rPr lang="en-US" dirty="0"/>
              <a:t> and </a:t>
            </a:r>
            <a:r>
              <a:rPr lang="en-US" dirty="0" err="1"/>
              <a:t>R</a:t>
            </a:r>
            <a:r>
              <a:rPr lang="en-US" baseline="-25000" dirty="0" err="1"/>
              <a:t>res</a:t>
            </a:r>
            <a:endParaRPr lang="en-US" dirty="0"/>
          </a:p>
          <a:p>
            <a:pPr lvl="1"/>
            <a:r>
              <a:rPr lang="en-US" dirty="0"/>
              <a:t>≥ 1 sample per week</a:t>
            </a:r>
          </a:p>
          <a:p>
            <a:pPr lvl="1"/>
            <a:r>
              <a:rPr lang="en-US" dirty="0"/>
              <a:t>Operation without radiation protection measures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/>
              <a:t>Low RF field level only</a:t>
            </a:r>
          </a:p>
          <a:p>
            <a:pPr lvl="1"/>
            <a:r>
              <a:rPr lang="en-US" dirty="0"/>
              <a:t>Fit in “small” cryostat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/>
              <a:t>Compact cavity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/>
              <a:t>Increased frequency (compared to QPR)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BEE74F-E813-F334-99F8-9742AD5453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1800000" cy="224546"/>
          </a:xfrm>
        </p:spPr>
        <p:txBody>
          <a:bodyPr>
            <a:normAutofit/>
          </a:bodyPr>
          <a:lstStyle/>
          <a:p>
            <a:r>
              <a:rPr lang="de-DE" dirty="0" err="1"/>
              <a:t>RastA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7227898-68E2-B1A1-BF07-31546E5F46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Kramer, Berlin, 02.12.24</a:t>
            </a:r>
            <a:endParaRPr lang="de-DE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0D85235-0484-69E7-5001-B912A8CA7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4120"/>
          <a:stretch/>
        </p:blipFill>
        <p:spPr>
          <a:xfrm>
            <a:off x="7945896" y="404831"/>
            <a:ext cx="3858786" cy="5705489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F3237E81-CD05-8061-C145-367FA4870781}"/>
              </a:ext>
            </a:extLst>
          </p:cNvPr>
          <p:cNvSpPr txBox="1">
            <a:spLocks/>
          </p:cNvSpPr>
          <p:nvPr/>
        </p:nvSpPr>
        <p:spPr>
          <a:xfrm>
            <a:off x="931531" y="5838044"/>
            <a:ext cx="4580748" cy="366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/>
              <a:t>RaSTA</a:t>
            </a:r>
            <a:r>
              <a:rPr lang="de-DE" sz="2000" dirty="0"/>
              <a:t>: Rapid Sample Test </a:t>
            </a:r>
            <a:r>
              <a:rPr lang="de-DE" sz="2000" dirty="0" err="1"/>
              <a:t>Apparatus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7212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AA42C-0F04-EAD6-E76F-C6618A97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r>
              <a:rPr lang="de-DE" dirty="0"/>
              <a:t>: RF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4607CD-CC09-6901-AA09-C9AB81EA6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Pillbox</a:t>
            </a:r>
            <a:r>
              <a:rPr lang="de-DE" dirty="0"/>
              <a:t>-like </a:t>
            </a:r>
            <a:r>
              <a:rPr lang="de-DE" dirty="0" err="1"/>
              <a:t>cavity</a:t>
            </a:r>
            <a:r>
              <a:rPr lang="de-DE" dirty="0"/>
              <a:t> design</a:t>
            </a:r>
          </a:p>
          <a:p>
            <a:r>
              <a:rPr lang="en-US" dirty="0"/>
              <a:t>RF mode: TM</a:t>
            </a:r>
            <a:r>
              <a:rPr lang="en-US" baseline="-25000" dirty="0"/>
              <a:t>020</a:t>
            </a:r>
            <a:r>
              <a:rPr lang="en-US" dirty="0"/>
              <a:t> at 4.8 GHz</a:t>
            </a:r>
          </a:p>
          <a:p>
            <a:r>
              <a:rPr lang="en-US" dirty="0"/>
              <a:t>H-field: zero-crossing at coaxial gap</a:t>
            </a:r>
          </a:p>
          <a:p>
            <a:r>
              <a:rPr lang="en-US" dirty="0"/>
              <a:t>Direct measurement of </a:t>
            </a:r>
            <a:r>
              <a:rPr lang="en-US" dirty="0" err="1"/>
              <a:t>R</a:t>
            </a:r>
            <a:r>
              <a:rPr lang="en-US" baseline="-25000" dirty="0" err="1"/>
              <a:t>res</a:t>
            </a:r>
            <a:r>
              <a:rPr lang="en-US" dirty="0"/>
              <a:t> possible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de-DE" dirty="0"/>
              <a:t>Operation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Limit: 5 kV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B</a:t>
            </a:r>
            <a:r>
              <a:rPr lang="de-DE" baseline="-25000" dirty="0" err="1">
                <a:sym typeface="Wingdings" panose="05000000000000000000" pitchFamily="2" charset="2"/>
              </a:rPr>
              <a:t>sample</a:t>
            </a:r>
            <a:r>
              <a:rPr lang="de-DE" dirty="0">
                <a:sym typeface="Wingdings" panose="05000000000000000000" pitchFamily="2" charset="2"/>
              </a:rPr>
              <a:t> = 8.5 </a:t>
            </a:r>
            <a:r>
              <a:rPr lang="de-DE" dirty="0" err="1">
                <a:sym typeface="Wingdings" panose="05000000000000000000" pitchFamily="2" charset="2"/>
              </a:rPr>
              <a:t>mT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baseline="-25000" dirty="0" err="1">
                <a:sym typeface="Wingdings" panose="05000000000000000000" pitchFamily="2" charset="2"/>
              </a:rPr>
              <a:t>sample</a:t>
            </a:r>
            <a:r>
              <a:rPr lang="de-DE" dirty="0">
                <a:sym typeface="Wingdings" panose="05000000000000000000" pitchFamily="2" charset="2"/>
              </a:rPr>
              <a:t> = 0.4 W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baseline="-25000" dirty="0" err="1">
                <a:sym typeface="Wingdings" panose="05000000000000000000" pitchFamily="2" charset="2"/>
              </a:rPr>
              <a:t>total</a:t>
            </a:r>
            <a:r>
              <a:rPr lang="de-DE" dirty="0">
                <a:sym typeface="Wingdings" panose="05000000000000000000" pitchFamily="2" charset="2"/>
              </a:rPr>
              <a:t> = 35 W</a:t>
            </a:r>
          </a:p>
          <a:p>
            <a:r>
              <a:rPr lang="de-DE" dirty="0"/>
              <a:t>German patent 10 2021 123 261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BEE74F-E813-F334-99F8-9742AD5453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7227898-68E2-B1A1-BF07-31546E5F46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 dirty="0"/>
          </a:p>
        </p:txBody>
      </p:sp>
      <p:graphicFrame>
        <p:nvGraphicFramePr>
          <p:cNvPr id="4" name="Tabelle 34">
            <a:extLst>
              <a:ext uri="{FF2B5EF4-FFF2-40B4-BE49-F238E27FC236}">
                <a16:creationId xmlns:a16="http://schemas.microsoft.com/office/drawing/2014/main" id="{4AAFA5A8-CF76-C82D-3A89-61E8054BF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93198"/>
              </p:ext>
            </p:extLst>
          </p:nvPr>
        </p:nvGraphicFramePr>
        <p:xfrm>
          <a:off x="890872" y="3093482"/>
          <a:ext cx="39327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933">
                  <a:extLst>
                    <a:ext uri="{9D8B030D-6E8A-4147-A177-3AD203B41FA5}">
                      <a16:colId xmlns:a16="http://schemas.microsoft.com/office/drawing/2014/main" val="2974006217"/>
                    </a:ext>
                  </a:extLst>
                </a:gridCol>
                <a:gridCol w="1310933">
                  <a:extLst>
                    <a:ext uri="{9D8B030D-6E8A-4147-A177-3AD203B41FA5}">
                      <a16:colId xmlns:a16="http://schemas.microsoft.com/office/drawing/2014/main" val="1494154014"/>
                    </a:ext>
                  </a:extLst>
                </a:gridCol>
                <a:gridCol w="1310933">
                  <a:extLst>
                    <a:ext uri="{9D8B030D-6E8A-4147-A177-3AD203B41FA5}">
                      <a16:colId xmlns:a16="http://schemas.microsoft.com/office/drawing/2014/main" val="235683228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US" sz="16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Nb R</a:t>
                      </a:r>
                      <a:r>
                        <a:rPr lang="en-US" sz="1600" baseline="-25000" dirty="0"/>
                        <a:t>BCS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Nb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baseline="0" dirty="0"/>
                        <a:t>Sn R</a:t>
                      </a:r>
                      <a:r>
                        <a:rPr lang="en-US" sz="1600" baseline="-25000" dirty="0"/>
                        <a:t>BCS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52557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US" sz="1600" dirty="0"/>
                        <a:t>4.2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7300 n</a:t>
                      </a:r>
                      <a:r>
                        <a:rPr lang="el-GR" sz="1600" dirty="0"/>
                        <a:t>Ω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≈</a:t>
                      </a:r>
                      <a:r>
                        <a:rPr lang="en-US" sz="1600" dirty="0"/>
                        <a:t> 100 n</a:t>
                      </a:r>
                      <a:r>
                        <a:rPr lang="el-GR" sz="1600" dirty="0"/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4681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/>
                        <a:t>1.8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62 n</a:t>
                      </a:r>
                      <a:r>
                        <a:rPr lang="el-GR" sz="1600" dirty="0"/>
                        <a:t>Ω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&lt;&lt; 1 n</a:t>
                      </a:r>
                      <a:r>
                        <a:rPr lang="el-GR" sz="1600" b="1" dirty="0"/>
                        <a:t>Ω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9896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b="0" dirty="0"/>
                        <a:t>1.5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10 n</a:t>
                      </a:r>
                      <a:r>
                        <a:rPr lang="el-GR" sz="1600" b="1" dirty="0"/>
                        <a:t>Ω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&lt;&lt; 1 n</a:t>
                      </a:r>
                      <a:r>
                        <a:rPr lang="el-GR" sz="1600" b="1" dirty="0"/>
                        <a:t>Ω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957885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123E942E-9F36-3566-DE95-DD4EA9E6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533"/>
          <a:stretch/>
        </p:blipFill>
        <p:spPr>
          <a:xfrm>
            <a:off x="6231222" y="513472"/>
            <a:ext cx="4641410" cy="53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7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3E942E-9F36-3566-DE95-DD4EA9E6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533"/>
          <a:stretch/>
        </p:blipFill>
        <p:spPr>
          <a:xfrm>
            <a:off x="9723115" y="230327"/>
            <a:ext cx="2268560" cy="26305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EAA42C-0F04-EAD6-E76F-C6618A97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r>
              <a:rPr lang="de-DE" dirty="0"/>
              <a:t>: RF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4607CD-CC09-6901-AA09-C9AB81EA6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Pillbox</a:t>
            </a:r>
            <a:r>
              <a:rPr lang="de-DE" dirty="0"/>
              <a:t>-like </a:t>
            </a:r>
            <a:r>
              <a:rPr lang="de-DE" dirty="0" err="1"/>
              <a:t>cavity</a:t>
            </a:r>
            <a:r>
              <a:rPr lang="de-DE" dirty="0"/>
              <a:t> design</a:t>
            </a:r>
          </a:p>
          <a:p>
            <a:r>
              <a:rPr lang="en-US" dirty="0"/>
              <a:t>RF mode: TM</a:t>
            </a:r>
            <a:r>
              <a:rPr lang="en-US" baseline="-25000" dirty="0"/>
              <a:t>020</a:t>
            </a:r>
            <a:r>
              <a:rPr lang="en-US" dirty="0"/>
              <a:t> at 4.8 GHz</a:t>
            </a:r>
          </a:p>
          <a:p>
            <a:r>
              <a:rPr lang="en-US" dirty="0"/>
              <a:t>H-field: zero-crossing at coaxial gap</a:t>
            </a:r>
          </a:p>
          <a:p>
            <a:r>
              <a:rPr lang="en-US" dirty="0"/>
              <a:t>Direct measurement of </a:t>
            </a:r>
            <a:r>
              <a:rPr lang="en-US" dirty="0" err="1"/>
              <a:t>R</a:t>
            </a:r>
            <a:r>
              <a:rPr lang="en-US" baseline="-25000" dirty="0" err="1"/>
              <a:t>res</a:t>
            </a:r>
            <a:r>
              <a:rPr lang="en-US" dirty="0"/>
              <a:t> possible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de-DE" dirty="0"/>
              <a:t>Operation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rad</a:t>
            </a:r>
            <a:r>
              <a:rPr lang="de-DE" dirty="0"/>
              <a:t>.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Limit: 5 kV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B</a:t>
            </a:r>
            <a:r>
              <a:rPr lang="de-DE" baseline="-25000" dirty="0" err="1">
                <a:sym typeface="Wingdings" panose="05000000000000000000" pitchFamily="2" charset="2"/>
              </a:rPr>
              <a:t>sample</a:t>
            </a:r>
            <a:r>
              <a:rPr lang="de-DE" dirty="0">
                <a:sym typeface="Wingdings" panose="05000000000000000000" pitchFamily="2" charset="2"/>
              </a:rPr>
              <a:t> = 8.5 </a:t>
            </a:r>
            <a:r>
              <a:rPr lang="de-DE" dirty="0" err="1">
                <a:sym typeface="Wingdings" panose="05000000000000000000" pitchFamily="2" charset="2"/>
              </a:rPr>
              <a:t>mT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baseline="-25000" dirty="0" err="1">
                <a:sym typeface="Wingdings" panose="05000000000000000000" pitchFamily="2" charset="2"/>
              </a:rPr>
              <a:t>sample</a:t>
            </a:r>
            <a:r>
              <a:rPr lang="de-DE" dirty="0">
                <a:sym typeface="Wingdings" panose="05000000000000000000" pitchFamily="2" charset="2"/>
              </a:rPr>
              <a:t> = 0.4 W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baseline="-25000" dirty="0" err="1">
                <a:sym typeface="Wingdings" panose="05000000000000000000" pitchFamily="2" charset="2"/>
              </a:rPr>
              <a:t>total</a:t>
            </a:r>
            <a:r>
              <a:rPr lang="de-DE" dirty="0">
                <a:sym typeface="Wingdings" panose="05000000000000000000" pitchFamily="2" charset="2"/>
              </a:rPr>
              <a:t> = 35 W</a:t>
            </a:r>
          </a:p>
          <a:p>
            <a:r>
              <a:rPr lang="de-DE" dirty="0"/>
              <a:t>German patent 10 2021 123 261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BEE74F-E813-F334-99F8-9742AD5453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7227898-68E2-B1A1-BF07-31546E5F46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B4274FA-C81E-5084-1ABE-3C31709D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38" y="1829797"/>
            <a:ext cx="4479899" cy="43805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D0D93898-CDAB-2B88-60F2-7A106FCC3723}"/>
              </a:ext>
            </a:extLst>
          </p:cNvPr>
          <p:cNvSpPr txBox="1"/>
          <p:nvPr/>
        </p:nvSpPr>
        <p:spPr>
          <a:xfrm>
            <a:off x="5410079" y="189727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</a:t>
            </a:r>
            <a:endParaRPr lang="en-US" b="1" dirty="0"/>
          </a:p>
        </p:txBody>
      </p:sp>
      <p:graphicFrame>
        <p:nvGraphicFramePr>
          <p:cNvPr id="4" name="Tabelle 34">
            <a:extLst>
              <a:ext uri="{FF2B5EF4-FFF2-40B4-BE49-F238E27FC236}">
                <a16:creationId xmlns:a16="http://schemas.microsoft.com/office/drawing/2014/main" id="{4AAFA5A8-CF76-C82D-3A89-61E8054BFB56}"/>
              </a:ext>
            </a:extLst>
          </p:cNvPr>
          <p:cNvGraphicFramePr>
            <a:graphicFrameLocks noGrp="1"/>
          </p:cNvGraphicFramePr>
          <p:nvPr/>
        </p:nvGraphicFramePr>
        <p:xfrm>
          <a:off x="890872" y="3093482"/>
          <a:ext cx="39327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933">
                  <a:extLst>
                    <a:ext uri="{9D8B030D-6E8A-4147-A177-3AD203B41FA5}">
                      <a16:colId xmlns:a16="http://schemas.microsoft.com/office/drawing/2014/main" val="2974006217"/>
                    </a:ext>
                  </a:extLst>
                </a:gridCol>
                <a:gridCol w="1310933">
                  <a:extLst>
                    <a:ext uri="{9D8B030D-6E8A-4147-A177-3AD203B41FA5}">
                      <a16:colId xmlns:a16="http://schemas.microsoft.com/office/drawing/2014/main" val="1494154014"/>
                    </a:ext>
                  </a:extLst>
                </a:gridCol>
                <a:gridCol w="1310933">
                  <a:extLst>
                    <a:ext uri="{9D8B030D-6E8A-4147-A177-3AD203B41FA5}">
                      <a16:colId xmlns:a16="http://schemas.microsoft.com/office/drawing/2014/main" val="235683228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US" sz="16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Nb R</a:t>
                      </a:r>
                      <a:r>
                        <a:rPr lang="en-US" sz="1600" baseline="-25000" dirty="0"/>
                        <a:t>BCS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Nb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baseline="0" dirty="0"/>
                        <a:t>Sn R</a:t>
                      </a:r>
                      <a:r>
                        <a:rPr lang="en-US" sz="1600" baseline="-25000" dirty="0"/>
                        <a:t>BCS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52557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US" sz="1600" dirty="0"/>
                        <a:t>4.2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7300 n</a:t>
                      </a:r>
                      <a:r>
                        <a:rPr lang="el-GR" sz="1600" dirty="0"/>
                        <a:t>Ω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≈</a:t>
                      </a:r>
                      <a:r>
                        <a:rPr lang="en-US" sz="1600" dirty="0"/>
                        <a:t> 100 n</a:t>
                      </a:r>
                      <a:r>
                        <a:rPr lang="el-GR" sz="1600" dirty="0"/>
                        <a:t>Ω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4681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dirty="0"/>
                        <a:t>1.8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62 n</a:t>
                      </a:r>
                      <a:r>
                        <a:rPr lang="el-GR" sz="1600" dirty="0"/>
                        <a:t>Ω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&lt;&lt; 1 n</a:t>
                      </a:r>
                      <a:r>
                        <a:rPr lang="el-GR" sz="1600" b="1" dirty="0"/>
                        <a:t>Ω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9896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US" sz="1600" b="0" dirty="0"/>
                        <a:t>1.5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10 n</a:t>
                      </a:r>
                      <a:r>
                        <a:rPr lang="el-GR" sz="1600" b="1" dirty="0"/>
                        <a:t>Ω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&lt;&lt; 1 n</a:t>
                      </a:r>
                      <a:r>
                        <a:rPr lang="el-GR" sz="1600" b="1" dirty="0"/>
                        <a:t>Ω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957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47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882223DA-1814-FD40-1D03-94E6F0A5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r>
              <a:rPr lang="de-DE" dirty="0"/>
              <a:t>: First prototype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F5D1EF7-1726-67AC-4B59-8484033D1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6091398" cy="4708128"/>
          </a:xfrm>
        </p:spPr>
        <p:txBody>
          <a:bodyPr/>
          <a:lstStyle/>
          <a:p>
            <a:r>
              <a:rPr lang="de-DE" dirty="0"/>
              <a:t>In-house </a:t>
            </a:r>
            <a:r>
              <a:rPr lang="de-DE" dirty="0" err="1"/>
              <a:t>modification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  <a:p>
            <a:r>
              <a:rPr lang="de-DE" dirty="0"/>
              <a:t>Niobium </a:t>
            </a:r>
            <a:r>
              <a:rPr lang="de-DE" dirty="0" err="1"/>
              <a:t>coating</a:t>
            </a:r>
            <a:r>
              <a:rPr lang="de-DE" dirty="0"/>
              <a:t> at University </a:t>
            </a:r>
            <a:r>
              <a:rPr lang="de-DE" dirty="0" err="1"/>
              <a:t>of</a:t>
            </a:r>
            <a:r>
              <a:rPr lang="de-DE" dirty="0"/>
              <a:t> Siegen</a:t>
            </a:r>
          </a:p>
          <a:p>
            <a:r>
              <a:rPr lang="de-DE" dirty="0"/>
              <a:t>SRF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gaskets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Thermal </a:t>
            </a:r>
            <a:r>
              <a:rPr lang="de-DE" dirty="0" err="1">
                <a:sym typeface="Wingdings" panose="05000000000000000000" pitchFamily="2" charset="2"/>
              </a:rPr>
              <a:t>decoupling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cavity</a:t>
            </a:r>
            <a:r>
              <a:rPr lang="de-DE" dirty="0">
                <a:sym typeface="Wingdings" panose="05000000000000000000" pitchFamily="2" charset="2"/>
              </a:rPr>
              <a:t> and sample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32B9F4-C3B3-6218-627C-79A60FCE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r>
              <a:rPr lang="de-DE" dirty="0"/>
              <a:t> 1.0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A903E2A-C4E5-2464-4FCD-EBE826D9D0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B67817C-FB19-4F1C-04C0-BA94FD71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6" t="23097" r="5953"/>
          <a:stretch/>
        </p:blipFill>
        <p:spPr>
          <a:xfrm>
            <a:off x="1514287" y="3013576"/>
            <a:ext cx="5278399" cy="33388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23917F-9AF6-03BF-292E-8C35A08F7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4" r="15584"/>
          <a:stretch/>
        </p:blipFill>
        <p:spPr>
          <a:xfrm>
            <a:off x="7978392" y="288926"/>
            <a:ext cx="3875444" cy="387053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2FD73B0-09DD-C722-3DCA-D3E2B22F7E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533"/>
          <a:stretch/>
        </p:blipFill>
        <p:spPr>
          <a:xfrm>
            <a:off x="7170834" y="3856236"/>
            <a:ext cx="2268560" cy="26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6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6E31962C-BEED-7A74-5CAB-160A71EE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</a:t>
            </a:r>
            <a:r>
              <a:rPr lang="de-DE" dirty="0" err="1"/>
              <a:t>niobium</a:t>
            </a:r>
            <a:r>
              <a:rPr lang="de-DE" dirty="0"/>
              <a:t> sample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501C681-1F59-A79B-1CE9-BA37F4D9A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 spectrum looks good, modes are well separated</a:t>
            </a:r>
          </a:p>
          <a:p>
            <a:r>
              <a:rPr lang="en-US" dirty="0"/>
              <a:t>Calorimetric measurement successful</a:t>
            </a:r>
          </a:p>
          <a:p>
            <a:r>
              <a:rPr lang="en-US" dirty="0"/>
              <a:t>Open issues</a:t>
            </a:r>
          </a:p>
          <a:p>
            <a:pPr lvl="1"/>
            <a:r>
              <a:rPr lang="en-US" dirty="0"/>
              <a:t>Adjust antennas and coupling</a:t>
            </a:r>
          </a:p>
          <a:p>
            <a:pPr lvl="1"/>
            <a:r>
              <a:rPr lang="en-US" dirty="0"/>
              <a:t>Identify systematic error sources</a:t>
            </a:r>
          </a:p>
          <a:p>
            <a:pPr lvl="1"/>
            <a:r>
              <a:rPr lang="en-US" dirty="0"/>
              <a:t>Deal with high surface resistance (parasitic losses?)</a:t>
            </a:r>
          </a:p>
          <a:p>
            <a:r>
              <a:rPr lang="en-US" dirty="0"/>
              <a:t>Small cavity </a:t>
            </a:r>
            <a:r>
              <a:rPr lang="en-US" dirty="0">
                <a:sym typeface="Wingdings" panose="05000000000000000000" pitchFamily="2" charset="2"/>
              </a:rPr>
              <a:t> prototyping is possible !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32B9F4-C3B3-6218-627C-79A60FCE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r>
              <a:rPr lang="de-DE" dirty="0"/>
              <a:t> 1.0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A903E2A-C4E5-2464-4FCD-EBE826D9D0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91DB8A1-2C14-F9B9-237A-28E9E2D9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681" y="836613"/>
            <a:ext cx="4487234" cy="3439071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9D2F696E-62DB-DA45-848E-A88B7D372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54" y="4149427"/>
            <a:ext cx="8148421" cy="206087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8773C38-0DA9-DB76-D524-843752D3ADA4}"/>
              </a:ext>
            </a:extLst>
          </p:cNvPr>
          <p:cNvSpPr/>
          <p:nvPr/>
        </p:nvSpPr>
        <p:spPr>
          <a:xfrm>
            <a:off x="6096000" y="3701562"/>
            <a:ext cx="576106" cy="269226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1FDE28-35FB-D05A-772F-EBE11C029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8939" y="409232"/>
            <a:ext cx="5070663" cy="38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3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ABEC3-61EC-5364-DBAA-DC094DA0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r>
              <a:rPr lang="de-DE" dirty="0"/>
              <a:t> 2.0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657621-3E54-9272-9402-90CE954ECD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Rasta 2.0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3FB1FFA-EC5D-2988-3AFA-3CE3CAABFD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F. </a:t>
            </a:r>
            <a:r>
              <a:rPr lang="en-US"/>
              <a:t>Kramer, Berlin, 02.12.24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761983-9B55-7A93-526A-318D8F12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505"/>
          <a:stretch/>
        </p:blipFill>
        <p:spPr>
          <a:xfrm>
            <a:off x="3999384" y="401199"/>
            <a:ext cx="4348871" cy="5727039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C89120A-A06C-CBCF-A601-9B0F86821272}"/>
              </a:ext>
            </a:extLst>
          </p:cNvPr>
          <p:cNvSpPr txBox="1">
            <a:spLocks/>
          </p:cNvSpPr>
          <p:nvPr/>
        </p:nvSpPr>
        <p:spPr>
          <a:xfrm>
            <a:off x="542682" y="1392310"/>
            <a:ext cx="3560836" cy="152060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  Improved cooling of RF surfaces</a:t>
            </a:r>
          </a:p>
          <a:p>
            <a:pPr lvl="1"/>
            <a:r>
              <a:rPr lang="en-US" dirty="0"/>
              <a:t>Copper as base material</a:t>
            </a:r>
            <a:br>
              <a:rPr lang="en-US" dirty="0"/>
            </a:br>
            <a:r>
              <a:rPr lang="en-US" dirty="0"/>
              <a:t>for all parts with RF fields</a:t>
            </a:r>
          </a:p>
          <a:p>
            <a:pPr lvl="1"/>
            <a:r>
              <a:rPr lang="en-US" dirty="0"/>
              <a:t>Reduced material thickness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Higher RF fields possible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Thermally more stable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Proper coupling measurements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C9BE468-53D4-AF9F-6E77-69ABDB0DBE67}"/>
              </a:ext>
            </a:extLst>
          </p:cNvPr>
          <p:cNvSpPr txBox="1">
            <a:spLocks/>
          </p:cNvSpPr>
          <p:nvPr/>
        </p:nvSpPr>
        <p:spPr>
          <a:xfrm>
            <a:off x="8204418" y="836612"/>
            <a:ext cx="3560836" cy="9082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Dummy RF </a:t>
            </a:r>
            <a:r>
              <a:rPr lang="de-DE" dirty="0" err="1">
                <a:sym typeface="Wingdings" panose="05000000000000000000" pitchFamily="2" charset="2"/>
              </a:rPr>
              <a:t>ports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Less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higher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mode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components</a:t>
            </a:r>
            <a:r>
              <a:rPr lang="de-DE" dirty="0">
                <a:sym typeface="Wingdings" panose="05000000000000000000" pitchFamily="2" charset="2"/>
              </a:rPr>
              <a:t>,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err="1">
                <a:sym typeface="Wingdings" panose="05000000000000000000" pitchFamily="2" charset="2"/>
              </a:rPr>
              <a:t>less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parasitic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losses</a:t>
            </a: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4EFFD87-572D-55F0-A7A8-9CE9A839B39B}"/>
              </a:ext>
            </a:extLst>
          </p:cNvPr>
          <p:cNvSpPr txBox="1">
            <a:spLocks/>
          </p:cNvSpPr>
          <p:nvPr/>
        </p:nvSpPr>
        <p:spPr>
          <a:xfrm>
            <a:off x="8204417" y="2287348"/>
            <a:ext cx="4022142" cy="12511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</a:t>
            </a:r>
            <a:r>
              <a:rPr lang="de-DE" dirty="0" err="1">
                <a:sym typeface="Wingdings" panose="05000000000000000000" pitchFamily="2" charset="2"/>
              </a:rPr>
              <a:t>Reduced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mass</a:t>
            </a:r>
            <a:r>
              <a:rPr lang="de-DE" dirty="0">
                <a:sym typeface="Wingdings" panose="05000000000000000000" pitchFamily="2" charset="2"/>
              </a:rPr>
              <a:t> (= </a:t>
            </a:r>
            <a:r>
              <a:rPr lang="de-DE" dirty="0" err="1">
                <a:sym typeface="Wingdings" panose="05000000000000000000" pitchFamily="2" charset="2"/>
              </a:rPr>
              <a:t>stainless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steel</a:t>
            </a:r>
            <a:r>
              <a:rPr lang="de-DE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Cavity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Only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two</a:t>
            </a:r>
            <a:r>
              <a:rPr lang="de-DE" dirty="0">
                <a:sym typeface="Wingdings" panose="05000000000000000000" pitchFamily="2" charset="2"/>
              </a:rPr>
              <a:t> ring-</a:t>
            </a:r>
            <a:r>
              <a:rPr lang="de-DE" dirty="0" err="1">
                <a:sym typeface="Wingdings" panose="05000000000000000000" pitchFamily="2" charset="2"/>
              </a:rPr>
              <a:t>shaped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flanges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sample </a:t>
            </a:r>
            <a:r>
              <a:rPr lang="de-DE" dirty="0" err="1">
                <a:sym typeface="Wingdings" panose="05000000000000000000" pitchFamily="2" charset="2"/>
              </a:rPr>
              <a:t>adapter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flange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Less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cooldown</a:t>
            </a: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3CA1B0AE-C08B-C930-99E6-7B7101F8647F}"/>
              </a:ext>
            </a:extLst>
          </p:cNvPr>
          <p:cNvSpPr txBox="1">
            <a:spLocks/>
          </p:cNvSpPr>
          <p:nvPr/>
        </p:nvSpPr>
        <p:spPr>
          <a:xfrm>
            <a:off x="8204417" y="4280815"/>
            <a:ext cx="3560837" cy="19570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</a:t>
            </a:r>
            <a:r>
              <a:rPr lang="de-DE" dirty="0" err="1">
                <a:sym typeface="Wingdings" panose="05000000000000000000" pitchFamily="2" charset="2"/>
              </a:rPr>
              <a:t>Redesign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sample </a:t>
            </a:r>
            <a:r>
              <a:rPr lang="de-DE" dirty="0" err="1">
                <a:sym typeface="Wingdings" panose="05000000000000000000" pitchFamily="2" charset="2"/>
              </a:rPr>
              <a:t>attachment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sample </a:t>
            </a:r>
            <a:r>
              <a:rPr lang="de-DE" dirty="0" err="1">
                <a:sym typeface="Wingdings" panose="05000000000000000000" pitchFamily="2" charset="2"/>
              </a:rPr>
              <a:t>adapter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flange</a:t>
            </a:r>
            <a:r>
              <a:rPr lang="de-DE" dirty="0">
                <a:sym typeface="Wingdings" panose="05000000000000000000" pitchFamily="2" charset="2"/>
              </a:rPr>
              <a:t>,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 err="1">
                <a:sym typeface="Wingdings" panose="05000000000000000000" pitchFamily="2" charset="2"/>
              </a:rPr>
              <a:t>direct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mounting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host </a:t>
            </a:r>
            <a:r>
              <a:rPr lang="de-DE" dirty="0" err="1">
                <a:sym typeface="Wingdings" panose="05000000000000000000" pitchFamily="2" charset="2"/>
              </a:rPr>
              <a:t>cavity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No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cleanroom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pre-assembly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improved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turnaround</a:t>
            </a:r>
            <a:r>
              <a:rPr lang="de-DE" dirty="0">
                <a:sym typeface="Wingdings" panose="05000000000000000000" pitchFamily="2" charset="2"/>
              </a:rPr>
              <a:t> time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Longer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coaxial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line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less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parasitic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losses</a:t>
            </a: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8E08897-62A3-7052-5FF3-F04D411F33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3" t="2295" r="2917" b="16533"/>
          <a:stretch/>
        </p:blipFill>
        <p:spPr>
          <a:xfrm>
            <a:off x="867459" y="3600149"/>
            <a:ext cx="2218104" cy="26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A394B-17D1-31D7-1230-FD32BAB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RaSTA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E15C9A-FB18-7A89-13A9-4DBBE3B2C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/>
          </a:p>
          <a:p>
            <a:pPr>
              <a:spcBef>
                <a:spcPts val="1200"/>
              </a:spcBef>
            </a:pPr>
            <a:r>
              <a:rPr lang="de-DE" dirty="0" err="1"/>
              <a:t>Based</a:t>
            </a:r>
            <a:r>
              <a:rPr lang="de-DE" dirty="0"/>
              <a:t> on QPR </a:t>
            </a:r>
            <a:r>
              <a:rPr lang="de-DE" dirty="0" err="1"/>
              <a:t>experience</a:t>
            </a:r>
            <a:endParaRPr lang="de-DE" dirty="0"/>
          </a:p>
          <a:p>
            <a:pPr>
              <a:spcBef>
                <a:spcPts val="1200"/>
              </a:spcBef>
            </a:pPr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, </a:t>
            </a:r>
            <a:r>
              <a:rPr lang="de-DE" dirty="0" err="1"/>
              <a:t>enables</a:t>
            </a:r>
            <a:r>
              <a:rPr lang="de-DE" dirty="0"/>
              <a:t> </a:t>
            </a:r>
            <a:r>
              <a:rPr lang="de-DE" dirty="0" err="1"/>
              <a:t>interative</a:t>
            </a:r>
            <a:r>
              <a:rPr lang="de-DE" dirty="0"/>
              <a:t> </a:t>
            </a:r>
            <a:r>
              <a:rPr lang="de-DE" dirty="0" err="1"/>
              <a:t>testing</a:t>
            </a:r>
            <a:endParaRPr lang="de-DE" dirty="0"/>
          </a:p>
          <a:p>
            <a:pPr>
              <a:spcBef>
                <a:spcPts val="1200"/>
              </a:spcBef>
            </a:pPr>
            <a:r>
              <a:rPr lang="de-DE" dirty="0"/>
              <a:t>Promising prototype </a:t>
            </a:r>
            <a:r>
              <a:rPr lang="de-DE" dirty="0" err="1"/>
              <a:t>results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 in </a:t>
            </a:r>
            <a:r>
              <a:rPr lang="de-DE" dirty="0" err="1"/>
              <a:t>production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45784F4-21B4-3066-75FB-088B3C2C6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6E0320C-999B-2DC5-9F18-0FFEB04C84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B0FB43-A2F4-4E73-47CF-85EAAEC5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08" t="24797" r="17673" b="27395"/>
          <a:stretch/>
        </p:blipFill>
        <p:spPr>
          <a:xfrm rot="5400000">
            <a:off x="8154217" y="1912644"/>
            <a:ext cx="4312921" cy="26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28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D3F36-E4F7-969F-5A67-E046C583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Prototype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501143-ACE2-DEAD-6526-D9E905443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Cooldown</a:t>
            </a:r>
            <a:r>
              <a:rPr lang="de-DE" dirty="0"/>
              <a:t>: Monitoring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resonance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Quality </a:t>
            </a:r>
            <a:r>
              <a:rPr lang="de-DE" dirty="0" err="1"/>
              <a:t>factor</a:t>
            </a:r>
            <a:r>
              <a:rPr lang="de-DE" dirty="0"/>
              <a:t> Q</a:t>
            </a:r>
            <a:r>
              <a:rPr lang="de-DE" baseline="-25000" dirty="0"/>
              <a:t>0</a:t>
            </a:r>
            <a:r>
              <a:rPr lang="de-DE" dirty="0"/>
              <a:t> vs. </a:t>
            </a:r>
            <a:r>
              <a:rPr lang="de-DE" dirty="0" err="1"/>
              <a:t>temperature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/>
              <a:t>Separate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visible,</a:t>
            </a:r>
            <a:br>
              <a:rPr lang="de-DE" dirty="0"/>
            </a:b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first</a:t>
            </a:r>
            <a:endParaRPr lang="de-DE" dirty="0"/>
          </a:p>
          <a:p>
            <a:pPr lvl="1">
              <a:spcBef>
                <a:spcPts val="1200"/>
              </a:spcBef>
            </a:pPr>
            <a:r>
              <a:rPr lang="de-DE" dirty="0" err="1"/>
              <a:t>Estimate</a:t>
            </a:r>
            <a:r>
              <a:rPr lang="de-DE" dirty="0"/>
              <a:t> RRR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niobium</a:t>
            </a:r>
            <a:r>
              <a:rPr lang="de-DE" dirty="0"/>
              <a:t> </a:t>
            </a:r>
            <a:r>
              <a:rPr lang="de-DE" dirty="0" err="1"/>
              <a:t>coating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ECC1DC-13DD-C571-5B86-28843F11B4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Rasta 1.0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2930ADE-351E-E838-E03E-A6B3212D96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F. Kramer, Berlin, 02.12.24</a:t>
            </a:r>
            <a:endParaRPr lang="de-DE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D5D5BA53-65F1-1C33-F964-1F312120F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5533" b="17451"/>
          <a:stretch/>
        </p:blipFill>
        <p:spPr>
          <a:xfrm>
            <a:off x="5685336" y="2375382"/>
            <a:ext cx="5147382" cy="3920412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F113718-A03E-E185-CD7E-0E8E2BD01F7D}"/>
              </a:ext>
            </a:extLst>
          </p:cNvPr>
          <p:cNvCxnSpPr>
            <a:cxnSpLocks/>
          </p:cNvCxnSpPr>
          <p:nvPr/>
        </p:nvCxnSpPr>
        <p:spPr>
          <a:xfrm flipH="1">
            <a:off x="6288280" y="6308401"/>
            <a:ext cx="41393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49652E9-8EAF-5C22-129D-8623655C489B}"/>
              </a:ext>
            </a:extLst>
          </p:cNvPr>
          <p:cNvSpPr txBox="1"/>
          <p:nvPr/>
        </p:nvSpPr>
        <p:spPr>
          <a:xfrm>
            <a:off x="8050041" y="6295794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E51670-E1B2-4757-D657-317E863011B1}"/>
              </a:ext>
            </a:extLst>
          </p:cNvPr>
          <p:cNvSpPr txBox="1"/>
          <p:nvPr/>
        </p:nvSpPr>
        <p:spPr>
          <a:xfrm>
            <a:off x="8243374" y="4730061"/>
            <a:ext cx="10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nc</a:t>
            </a:r>
            <a:endParaRPr lang="de-DE" dirty="0"/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59E34147-8433-8657-BC31-1A53C02D12BC}"/>
              </a:ext>
            </a:extLst>
          </p:cNvPr>
          <p:cNvSpPr/>
          <p:nvPr/>
        </p:nvSpPr>
        <p:spPr>
          <a:xfrm rot="16200000">
            <a:off x="8653076" y="3631522"/>
            <a:ext cx="206199" cy="316715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3FF7E6B0-36FC-DD04-38E5-E063E84F3588}"/>
              </a:ext>
            </a:extLst>
          </p:cNvPr>
          <p:cNvSpPr/>
          <p:nvPr/>
        </p:nvSpPr>
        <p:spPr>
          <a:xfrm rot="8768813">
            <a:off x="6561759" y="4435085"/>
            <a:ext cx="241789" cy="1132699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B539ADE-9DED-7267-B7E2-E9D93CC95772}"/>
              </a:ext>
            </a:extLst>
          </p:cNvPr>
          <p:cNvSpPr txBox="1"/>
          <p:nvPr/>
        </p:nvSpPr>
        <p:spPr>
          <a:xfrm>
            <a:off x="4001598" y="4890620"/>
            <a:ext cx="153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turns</a:t>
            </a:r>
            <a:r>
              <a:rPr lang="de-DE" dirty="0"/>
              <a:t> </a:t>
            </a:r>
            <a:r>
              <a:rPr lang="de-DE" dirty="0" err="1"/>
              <a:t>sc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B72529-977B-05E7-E502-4AF5C310FCC1}"/>
                  </a:ext>
                </a:extLst>
              </p:cNvPr>
              <p:cNvSpPr txBox="1"/>
              <p:nvPr/>
            </p:nvSpPr>
            <p:spPr>
              <a:xfrm>
                <a:off x="1277180" y="3338799"/>
                <a:ext cx="4188454" cy="561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RRR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cold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 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room</m:t>
                                    </m:r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temperature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26630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6030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=19.5</m:t>
                    </m:r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5B72529-977B-05E7-E502-4AF5C310F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180" y="3338799"/>
                <a:ext cx="4188454" cy="5615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EB3C440-BAC4-6DF3-CD74-3FAFF1744AF4}"/>
              </a:ext>
            </a:extLst>
          </p:cNvPr>
          <p:cNvCxnSpPr>
            <a:cxnSpLocks/>
          </p:cNvCxnSpPr>
          <p:nvPr/>
        </p:nvCxnSpPr>
        <p:spPr>
          <a:xfrm flipH="1">
            <a:off x="5556738" y="5075286"/>
            <a:ext cx="1005254" cy="0"/>
          </a:xfrm>
          <a:prstGeom prst="straightConnector1">
            <a:avLst/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631BF96-599B-11FF-A7AB-13C83C74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533"/>
          <a:stretch/>
        </p:blipFill>
        <p:spPr>
          <a:xfrm>
            <a:off x="9985972" y="133546"/>
            <a:ext cx="2038824" cy="23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/>
    </p:bldLst>
  </p:timing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Microsoft Office PowerPoint</Application>
  <PresentationFormat>Breitbild</PresentationFormat>
  <Paragraphs>181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Wingdings</vt:lpstr>
      <vt:lpstr>Office</vt:lpstr>
      <vt:lpstr>HZB sample test cavity for investigating SRF materials</vt:lpstr>
      <vt:lpstr>RaSTA: Pre-testing in less time</vt:lpstr>
      <vt:lpstr>RaSTA: RF parameters</vt:lpstr>
      <vt:lpstr>RaSTA: RF parameters</vt:lpstr>
      <vt:lpstr>RaSTA: First prototype</vt:lpstr>
      <vt:lpstr>First results from a niobium sample</vt:lpstr>
      <vt:lpstr>RaSTA 2.0</vt:lpstr>
      <vt:lpstr>RaSTA</vt:lpstr>
      <vt:lpstr>Prototype cavity performance</vt:lpstr>
      <vt:lpstr>Prototype cavity performance</vt:lpstr>
      <vt:lpstr>Prototype cavity performance</vt:lpstr>
      <vt:lpstr>Reflected Pulse Shapes</vt:lpstr>
      <vt:lpstr>Reflected Pulse Shapes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Keckert</dc:creator>
  <cp:lastModifiedBy>Kramer, Felix</cp:lastModifiedBy>
  <cp:revision>244</cp:revision>
  <dcterms:created xsi:type="dcterms:W3CDTF">2021-07-30T13:31:34Z</dcterms:created>
  <dcterms:modified xsi:type="dcterms:W3CDTF">2024-12-03T07:49:47Z</dcterms:modified>
</cp:coreProperties>
</file>