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13"/>
  </p:notesMasterIdLst>
  <p:handoutMasterIdLst>
    <p:handoutMasterId r:id="rId14"/>
  </p:handoutMasterIdLst>
  <p:sldIdLst>
    <p:sldId id="322" r:id="rId2"/>
    <p:sldId id="376" r:id="rId3"/>
    <p:sldId id="338" r:id="rId4"/>
    <p:sldId id="378" r:id="rId5"/>
    <p:sldId id="377" r:id="rId6"/>
    <p:sldId id="382" r:id="rId7"/>
    <p:sldId id="363" r:id="rId8"/>
    <p:sldId id="364" r:id="rId9"/>
    <p:sldId id="381" r:id="rId10"/>
    <p:sldId id="380" r:id="rId11"/>
    <p:sldId id="383"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HOFF Nicolas IRFU-DACM" initials="PNI" lastIdx="3" clrIdx="0">
    <p:extLst>
      <p:ext uri="{19B8F6BF-5375-455C-9EA6-DF929625EA0E}">
        <p15:presenceInfo xmlns:p15="http://schemas.microsoft.com/office/powerpoint/2012/main" userId="S-1-5-21-343818398-2000478354-839522115-252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432FF"/>
    <a:srgbClr val="9437FF"/>
    <a:srgbClr val="942093"/>
    <a:srgbClr val="011893"/>
    <a:srgbClr val="1E5DF8"/>
    <a:srgbClr val="0096FF"/>
    <a:srgbClr val="FF9300"/>
    <a:srgbClr val="00FDF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48"/>
    <p:restoredTop sz="94140"/>
  </p:normalViewPr>
  <p:slideViewPr>
    <p:cSldViewPr snapToGrid="0" snapToObjects="1">
      <p:cViewPr varScale="1">
        <p:scale>
          <a:sx n="125" d="100"/>
          <a:sy n="125" d="100"/>
        </p:scale>
        <p:origin x="848" y="160"/>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4AC834A-B4A1-A54A-B126-0E0F08DE15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1CCB32D-0658-7847-9382-DFF63D57B3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A7B6BC-C4F8-1944-AC51-BE3A868C76AD}" type="datetimeFigureOut">
              <a:rPr lang="fr-FR" smtClean="0"/>
              <a:t>16/11/2023</a:t>
            </a:fld>
            <a:endParaRPr lang="fr-FR"/>
          </a:p>
        </p:txBody>
      </p:sp>
      <p:sp>
        <p:nvSpPr>
          <p:cNvPr id="4" name="Espace réservé du pied de page 3">
            <a:extLst>
              <a:ext uri="{FF2B5EF4-FFF2-40B4-BE49-F238E27FC236}">
                <a16:creationId xmlns:a16="http://schemas.microsoft.com/office/drawing/2014/main" id="{2D1833DD-6DD2-7144-9EE8-22C1FEC120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B78C626-B33A-2B4A-B69B-B561FBD152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932D8D-2B72-0E40-B1E2-4F932D2F69AB}" type="slidenum">
              <a:rPr lang="fr-FR" smtClean="0"/>
              <a:t>‹N°›</a:t>
            </a:fld>
            <a:endParaRPr lang="fr-FR"/>
          </a:p>
        </p:txBody>
      </p:sp>
    </p:spTree>
    <p:extLst>
      <p:ext uri="{BB962C8B-B14F-4D97-AF65-F5344CB8AC3E}">
        <p14:creationId xmlns:p14="http://schemas.microsoft.com/office/powerpoint/2010/main" val="2302592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8FAFD-5E3F-B844-8EA0-F2DF54750631}" type="datetimeFigureOut">
              <a:rPr lang="fr-FR" smtClean="0"/>
              <a:t>16/11/2023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AC2B8-2F57-674A-ACC1-154152F9EE96}" type="slidenum">
              <a:rPr lang="fr-FR" smtClean="0"/>
              <a:t>‹N°›</a:t>
            </a:fld>
            <a:endParaRPr lang="fr-FR"/>
          </a:p>
        </p:txBody>
      </p:sp>
    </p:spTree>
    <p:extLst>
      <p:ext uri="{BB962C8B-B14F-4D97-AF65-F5344CB8AC3E}">
        <p14:creationId xmlns:p14="http://schemas.microsoft.com/office/powerpoint/2010/main" val="4205719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21AC2B8-2F57-674A-ACC1-154152F9EE96}" type="slidenum">
              <a:rPr lang="fr-FR" smtClean="0"/>
              <a:t>1</a:t>
            </a:fld>
            <a:endParaRPr lang="fr-FR"/>
          </a:p>
        </p:txBody>
      </p:sp>
    </p:spTree>
    <p:extLst>
      <p:ext uri="{BB962C8B-B14F-4D97-AF65-F5344CB8AC3E}">
        <p14:creationId xmlns:p14="http://schemas.microsoft.com/office/powerpoint/2010/main" val="364666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21AC2B8-2F57-674A-ACC1-154152F9EE96}" type="slidenum">
              <a:rPr lang="fr-FR" smtClean="0"/>
              <a:t>10</a:t>
            </a:fld>
            <a:endParaRPr lang="fr-FR"/>
          </a:p>
        </p:txBody>
      </p:sp>
    </p:spTree>
    <p:extLst>
      <p:ext uri="{BB962C8B-B14F-4D97-AF65-F5344CB8AC3E}">
        <p14:creationId xmlns:p14="http://schemas.microsoft.com/office/powerpoint/2010/main" val="1753670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21AC2B8-2F57-674A-ACC1-154152F9EE96}" type="slidenum">
              <a:rPr lang="fr-FR" smtClean="0"/>
              <a:t>11</a:t>
            </a:fld>
            <a:endParaRPr lang="fr-FR"/>
          </a:p>
        </p:txBody>
      </p:sp>
    </p:spTree>
    <p:extLst>
      <p:ext uri="{BB962C8B-B14F-4D97-AF65-F5344CB8AC3E}">
        <p14:creationId xmlns:p14="http://schemas.microsoft.com/office/powerpoint/2010/main" val="242876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21AC2B8-2F57-674A-ACC1-154152F9EE96}" type="slidenum">
              <a:rPr lang="fr-FR" smtClean="0"/>
              <a:t>2</a:t>
            </a:fld>
            <a:endParaRPr lang="fr-FR"/>
          </a:p>
        </p:txBody>
      </p:sp>
    </p:spTree>
    <p:extLst>
      <p:ext uri="{BB962C8B-B14F-4D97-AF65-F5344CB8AC3E}">
        <p14:creationId xmlns:p14="http://schemas.microsoft.com/office/powerpoint/2010/main" val="126918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21AC2B8-2F57-674A-ACC1-154152F9EE96}" type="slidenum">
              <a:rPr lang="fr-FR" smtClean="0"/>
              <a:t>3</a:t>
            </a:fld>
            <a:endParaRPr lang="fr-FR"/>
          </a:p>
        </p:txBody>
      </p:sp>
    </p:spTree>
    <p:extLst>
      <p:ext uri="{BB962C8B-B14F-4D97-AF65-F5344CB8AC3E}">
        <p14:creationId xmlns:p14="http://schemas.microsoft.com/office/powerpoint/2010/main" val="49481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21AC2B8-2F57-674A-ACC1-154152F9EE96}" type="slidenum">
              <a:rPr lang="fr-FR" smtClean="0"/>
              <a:t>4</a:t>
            </a:fld>
            <a:endParaRPr lang="fr-FR"/>
          </a:p>
        </p:txBody>
      </p:sp>
    </p:spTree>
    <p:extLst>
      <p:ext uri="{BB962C8B-B14F-4D97-AF65-F5344CB8AC3E}">
        <p14:creationId xmlns:p14="http://schemas.microsoft.com/office/powerpoint/2010/main" val="206190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21AC2B8-2F57-674A-ACC1-154152F9EE96}" type="slidenum">
              <a:rPr lang="fr-FR" smtClean="0"/>
              <a:t>5</a:t>
            </a:fld>
            <a:endParaRPr lang="fr-FR"/>
          </a:p>
        </p:txBody>
      </p:sp>
    </p:spTree>
    <p:extLst>
      <p:ext uri="{BB962C8B-B14F-4D97-AF65-F5344CB8AC3E}">
        <p14:creationId xmlns:p14="http://schemas.microsoft.com/office/powerpoint/2010/main" val="12744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21AC2B8-2F57-674A-ACC1-154152F9EE96}" type="slidenum">
              <a:rPr lang="fr-FR" smtClean="0"/>
              <a:t>6</a:t>
            </a:fld>
            <a:endParaRPr lang="fr-FR"/>
          </a:p>
        </p:txBody>
      </p:sp>
    </p:spTree>
    <p:extLst>
      <p:ext uri="{BB962C8B-B14F-4D97-AF65-F5344CB8AC3E}">
        <p14:creationId xmlns:p14="http://schemas.microsoft.com/office/powerpoint/2010/main" val="393699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21AC2B8-2F57-674A-ACC1-154152F9EE96}" type="slidenum">
              <a:rPr lang="fr-FR" smtClean="0"/>
              <a:t>7</a:t>
            </a:fld>
            <a:endParaRPr lang="fr-FR"/>
          </a:p>
        </p:txBody>
      </p:sp>
    </p:spTree>
    <p:extLst>
      <p:ext uri="{BB962C8B-B14F-4D97-AF65-F5344CB8AC3E}">
        <p14:creationId xmlns:p14="http://schemas.microsoft.com/office/powerpoint/2010/main" val="2542083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21AC2B8-2F57-674A-ACC1-154152F9EE96}" type="slidenum">
              <a:rPr lang="fr-FR" smtClean="0"/>
              <a:t>8</a:t>
            </a:fld>
            <a:endParaRPr lang="fr-FR"/>
          </a:p>
        </p:txBody>
      </p:sp>
    </p:spTree>
    <p:extLst>
      <p:ext uri="{BB962C8B-B14F-4D97-AF65-F5344CB8AC3E}">
        <p14:creationId xmlns:p14="http://schemas.microsoft.com/office/powerpoint/2010/main" val="3748100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21AC2B8-2F57-674A-ACC1-154152F9EE96}" type="slidenum">
              <a:rPr lang="fr-FR" smtClean="0"/>
              <a:t>9</a:t>
            </a:fld>
            <a:endParaRPr lang="fr-FR"/>
          </a:p>
        </p:txBody>
      </p:sp>
    </p:spTree>
    <p:extLst>
      <p:ext uri="{BB962C8B-B14F-4D97-AF65-F5344CB8AC3E}">
        <p14:creationId xmlns:p14="http://schemas.microsoft.com/office/powerpoint/2010/main" val="2819065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F51D83-3B9E-DA41-96A9-C47B4DF4EA4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9FBA52F-5D7B-1841-94CC-1BE985307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F0E644-CDF8-AB4B-80DD-56D4B49F693D}"/>
              </a:ext>
            </a:extLst>
          </p:cNvPr>
          <p:cNvSpPr>
            <a:spLocks noGrp="1"/>
          </p:cNvSpPr>
          <p:nvPr>
            <p:ph type="dt" sz="half" idx="10"/>
          </p:nvPr>
        </p:nvSpPr>
        <p:spPr/>
        <p:txBody>
          <a:bodyPr/>
          <a:lstStyle/>
          <a:p>
            <a:fld id="{DFDCF57F-3513-4341-A252-DA9B2E567F75}" type="datetime1">
              <a:rPr lang="fr-FR" smtClean="0"/>
              <a:t>16/11/2023</a:t>
            </a:fld>
            <a:endParaRPr lang="fr-FR"/>
          </a:p>
        </p:txBody>
      </p:sp>
      <p:sp>
        <p:nvSpPr>
          <p:cNvPr id="5" name="Espace réservé du pied de page 4">
            <a:extLst>
              <a:ext uri="{FF2B5EF4-FFF2-40B4-BE49-F238E27FC236}">
                <a16:creationId xmlns:a16="http://schemas.microsoft.com/office/drawing/2014/main" id="{70E0DF09-3B27-EE49-A76D-BB4B1D9345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382034-7845-4443-B869-38DD66C517E7}"/>
              </a:ext>
            </a:extLst>
          </p:cNvPr>
          <p:cNvSpPr>
            <a:spLocks noGrp="1"/>
          </p:cNvSpPr>
          <p:nvPr>
            <p:ph type="sldNum" sz="quarter" idx="12"/>
          </p:nvPr>
        </p:nvSpPr>
        <p:spPr/>
        <p:txBody>
          <a:bodyPr/>
          <a:lstStyle/>
          <a:p>
            <a:fld id="{F20A119E-4602-D448-B887-C2A35710D6DC}" type="slidenum">
              <a:rPr lang="fr-FR" smtClean="0"/>
              <a:t>‹N°›</a:t>
            </a:fld>
            <a:endParaRPr lang="fr-FR"/>
          </a:p>
        </p:txBody>
      </p:sp>
    </p:spTree>
    <p:extLst>
      <p:ext uri="{BB962C8B-B14F-4D97-AF65-F5344CB8AC3E}">
        <p14:creationId xmlns:p14="http://schemas.microsoft.com/office/powerpoint/2010/main" val="529714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420E6F-14B9-A84D-AEA5-A93CFC47862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8910370-DB02-D248-ABB2-893EC0358B16}"/>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79B63137-D9BD-2243-94EB-42D7F26CDC5D}"/>
              </a:ext>
            </a:extLst>
          </p:cNvPr>
          <p:cNvSpPr>
            <a:spLocks noGrp="1"/>
          </p:cNvSpPr>
          <p:nvPr>
            <p:ph type="dt" sz="half" idx="10"/>
          </p:nvPr>
        </p:nvSpPr>
        <p:spPr/>
        <p:txBody>
          <a:bodyPr/>
          <a:lstStyle/>
          <a:p>
            <a:fld id="{99D8331C-CA9B-BA44-A5F0-1EDEF6240B07}" type="datetime1">
              <a:rPr lang="fr-FR" smtClean="0"/>
              <a:t>16/11/2023</a:t>
            </a:fld>
            <a:endParaRPr lang="fr-FR"/>
          </a:p>
        </p:txBody>
      </p:sp>
      <p:sp>
        <p:nvSpPr>
          <p:cNvPr id="5" name="Espace réservé du pied de page 4">
            <a:extLst>
              <a:ext uri="{FF2B5EF4-FFF2-40B4-BE49-F238E27FC236}">
                <a16:creationId xmlns:a16="http://schemas.microsoft.com/office/drawing/2014/main" id="{4017A787-8887-BA4C-8F9C-783FD8D419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01C305-E35F-AB46-AC2A-2C51D6BB31D9}"/>
              </a:ext>
            </a:extLst>
          </p:cNvPr>
          <p:cNvSpPr>
            <a:spLocks noGrp="1"/>
          </p:cNvSpPr>
          <p:nvPr>
            <p:ph type="sldNum" sz="quarter" idx="12"/>
          </p:nvPr>
        </p:nvSpPr>
        <p:spPr/>
        <p:txBody>
          <a:bodyPr/>
          <a:lstStyle/>
          <a:p>
            <a:fld id="{F20A119E-4602-D448-B887-C2A35710D6DC}" type="slidenum">
              <a:rPr lang="fr-FR" smtClean="0"/>
              <a:t>‹N°›</a:t>
            </a:fld>
            <a:endParaRPr lang="fr-FR"/>
          </a:p>
        </p:txBody>
      </p:sp>
    </p:spTree>
    <p:extLst>
      <p:ext uri="{BB962C8B-B14F-4D97-AF65-F5344CB8AC3E}">
        <p14:creationId xmlns:p14="http://schemas.microsoft.com/office/powerpoint/2010/main" val="207523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4BF337F-01FB-424B-BC4A-8DA73D49DA3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55C5ECC-B13F-AC44-BE50-9A3F8BC45178}"/>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604BCA26-5889-F549-957B-CC88FDA461E1}"/>
              </a:ext>
            </a:extLst>
          </p:cNvPr>
          <p:cNvSpPr>
            <a:spLocks noGrp="1"/>
          </p:cNvSpPr>
          <p:nvPr>
            <p:ph type="dt" sz="half" idx="10"/>
          </p:nvPr>
        </p:nvSpPr>
        <p:spPr/>
        <p:txBody>
          <a:bodyPr/>
          <a:lstStyle/>
          <a:p>
            <a:fld id="{AD180486-597D-F240-83C8-234E2576F5E8}" type="datetime1">
              <a:rPr lang="fr-FR" smtClean="0"/>
              <a:t>16/11/2023</a:t>
            </a:fld>
            <a:endParaRPr lang="fr-FR"/>
          </a:p>
        </p:txBody>
      </p:sp>
      <p:sp>
        <p:nvSpPr>
          <p:cNvPr id="5" name="Espace réservé du pied de page 4">
            <a:extLst>
              <a:ext uri="{FF2B5EF4-FFF2-40B4-BE49-F238E27FC236}">
                <a16:creationId xmlns:a16="http://schemas.microsoft.com/office/drawing/2014/main" id="{7D699124-94B8-CD47-B546-393A7DA1EC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C4F88E-8D2E-1B40-80F2-4740DD8DF5D5}"/>
              </a:ext>
            </a:extLst>
          </p:cNvPr>
          <p:cNvSpPr>
            <a:spLocks noGrp="1"/>
          </p:cNvSpPr>
          <p:nvPr>
            <p:ph type="sldNum" sz="quarter" idx="12"/>
          </p:nvPr>
        </p:nvSpPr>
        <p:spPr/>
        <p:txBody>
          <a:bodyPr/>
          <a:lstStyle/>
          <a:p>
            <a:fld id="{F20A119E-4602-D448-B887-C2A35710D6DC}" type="slidenum">
              <a:rPr lang="fr-FR" smtClean="0"/>
              <a:t>‹N°›</a:t>
            </a:fld>
            <a:endParaRPr lang="fr-FR"/>
          </a:p>
        </p:txBody>
      </p:sp>
    </p:spTree>
    <p:extLst>
      <p:ext uri="{BB962C8B-B14F-4D97-AF65-F5344CB8AC3E}">
        <p14:creationId xmlns:p14="http://schemas.microsoft.com/office/powerpoint/2010/main" val="6290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A2960-EE26-3848-962F-2CAFFFF9A19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69ADD7A-276D-7942-B061-1F0ECDE4D722}"/>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3CDACE5-1CFA-6943-86C5-E27228B85AE0}"/>
              </a:ext>
            </a:extLst>
          </p:cNvPr>
          <p:cNvSpPr>
            <a:spLocks noGrp="1"/>
          </p:cNvSpPr>
          <p:nvPr>
            <p:ph type="dt" sz="half" idx="10"/>
          </p:nvPr>
        </p:nvSpPr>
        <p:spPr/>
        <p:txBody>
          <a:bodyPr/>
          <a:lstStyle/>
          <a:p>
            <a:fld id="{128034E0-DEE8-D944-AB5E-5BE3A90D272B}" type="datetime1">
              <a:rPr lang="fr-FR" smtClean="0"/>
              <a:t>16/11/2023</a:t>
            </a:fld>
            <a:endParaRPr lang="fr-FR"/>
          </a:p>
        </p:txBody>
      </p:sp>
      <p:sp>
        <p:nvSpPr>
          <p:cNvPr id="5" name="Espace réservé du pied de page 4">
            <a:extLst>
              <a:ext uri="{FF2B5EF4-FFF2-40B4-BE49-F238E27FC236}">
                <a16:creationId xmlns:a16="http://schemas.microsoft.com/office/drawing/2014/main" id="{26ABB574-7E70-2D43-A994-7B6DF6E255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F77CB6-AE79-4F4C-B740-54BC796BAB78}"/>
              </a:ext>
            </a:extLst>
          </p:cNvPr>
          <p:cNvSpPr>
            <a:spLocks noGrp="1"/>
          </p:cNvSpPr>
          <p:nvPr>
            <p:ph type="sldNum" sz="quarter" idx="12"/>
          </p:nvPr>
        </p:nvSpPr>
        <p:spPr/>
        <p:txBody>
          <a:bodyPr/>
          <a:lstStyle/>
          <a:p>
            <a:fld id="{F20A119E-4602-D448-B887-C2A35710D6DC}" type="slidenum">
              <a:rPr lang="fr-FR" smtClean="0"/>
              <a:t>‹N°›</a:t>
            </a:fld>
            <a:endParaRPr lang="fr-FR"/>
          </a:p>
        </p:txBody>
      </p:sp>
      <p:pic>
        <p:nvPicPr>
          <p:cNvPr id="7" name="Image 6">
            <a:extLst>
              <a:ext uri="{FF2B5EF4-FFF2-40B4-BE49-F238E27FC236}">
                <a16:creationId xmlns:a16="http://schemas.microsoft.com/office/drawing/2014/main" id="{CADA3D68-F2B9-7249-8ADB-2980239F3218}"/>
              </a:ext>
            </a:extLst>
          </p:cNvPr>
          <p:cNvPicPr>
            <a:picLocks noChangeAspect="1"/>
          </p:cNvPicPr>
          <p:nvPr userDrawn="1"/>
        </p:nvPicPr>
        <p:blipFill>
          <a:blip r:embed="rId2"/>
          <a:stretch>
            <a:fillRect/>
          </a:stretch>
        </p:blipFill>
        <p:spPr>
          <a:xfrm>
            <a:off x="203202" y="119063"/>
            <a:ext cx="1905000" cy="1206500"/>
          </a:xfrm>
          <a:prstGeom prst="rect">
            <a:avLst/>
          </a:prstGeom>
        </p:spPr>
      </p:pic>
    </p:spTree>
    <p:extLst>
      <p:ext uri="{BB962C8B-B14F-4D97-AF65-F5344CB8AC3E}">
        <p14:creationId xmlns:p14="http://schemas.microsoft.com/office/powerpoint/2010/main" val="99306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84054E-BD6C-784B-BD8A-A3AB240FCED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2619247-3B8C-094D-8F74-EE6FF86B9D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58E54FF-BDB7-2144-B5BE-9DB3C968DE59}"/>
              </a:ext>
            </a:extLst>
          </p:cNvPr>
          <p:cNvSpPr>
            <a:spLocks noGrp="1"/>
          </p:cNvSpPr>
          <p:nvPr>
            <p:ph type="dt" sz="half" idx="10"/>
          </p:nvPr>
        </p:nvSpPr>
        <p:spPr/>
        <p:txBody>
          <a:bodyPr/>
          <a:lstStyle/>
          <a:p>
            <a:fld id="{C86D03C8-1796-CB43-9E02-0D5489AB4556}" type="datetime1">
              <a:rPr lang="fr-FR" smtClean="0"/>
              <a:t>16/11/2023</a:t>
            </a:fld>
            <a:endParaRPr lang="fr-FR"/>
          </a:p>
        </p:txBody>
      </p:sp>
      <p:sp>
        <p:nvSpPr>
          <p:cNvPr id="5" name="Espace réservé du pied de page 4">
            <a:extLst>
              <a:ext uri="{FF2B5EF4-FFF2-40B4-BE49-F238E27FC236}">
                <a16:creationId xmlns:a16="http://schemas.microsoft.com/office/drawing/2014/main" id="{D7F2E7BE-E7D2-BA46-8C14-C53DAD8386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8CC1762-FFB4-7E49-9053-BB9F477AE10C}"/>
              </a:ext>
            </a:extLst>
          </p:cNvPr>
          <p:cNvSpPr>
            <a:spLocks noGrp="1"/>
          </p:cNvSpPr>
          <p:nvPr>
            <p:ph type="sldNum" sz="quarter" idx="12"/>
          </p:nvPr>
        </p:nvSpPr>
        <p:spPr/>
        <p:txBody>
          <a:bodyPr/>
          <a:lstStyle/>
          <a:p>
            <a:fld id="{F20A119E-4602-D448-B887-C2A35710D6DC}" type="slidenum">
              <a:rPr lang="fr-FR" smtClean="0"/>
              <a:t>‹N°›</a:t>
            </a:fld>
            <a:endParaRPr lang="fr-FR"/>
          </a:p>
        </p:txBody>
      </p:sp>
    </p:spTree>
    <p:extLst>
      <p:ext uri="{BB962C8B-B14F-4D97-AF65-F5344CB8AC3E}">
        <p14:creationId xmlns:p14="http://schemas.microsoft.com/office/powerpoint/2010/main" val="264440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FB06E1-FDD1-DD4E-9052-6AE39367C8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F408CC0-B39E-9C40-9C7C-874AC18264B3}"/>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782F5AAF-403B-D44A-9709-9D1E7C8565BC}"/>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0A08B0A6-4DC2-F346-9C29-AD7E6E4178EC}"/>
              </a:ext>
            </a:extLst>
          </p:cNvPr>
          <p:cNvSpPr>
            <a:spLocks noGrp="1"/>
          </p:cNvSpPr>
          <p:nvPr>
            <p:ph type="dt" sz="half" idx="10"/>
          </p:nvPr>
        </p:nvSpPr>
        <p:spPr/>
        <p:txBody>
          <a:bodyPr/>
          <a:lstStyle/>
          <a:p>
            <a:fld id="{D37F689E-661F-E448-BBC3-5E9A0A2FA014}" type="datetime1">
              <a:rPr lang="fr-FR" smtClean="0"/>
              <a:t>16/11/2023</a:t>
            </a:fld>
            <a:endParaRPr lang="fr-FR"/>
          </a:p>
        </p:txBody>
      </p:sp>
      <p:sp>
        <p:nvSpPr>
          <p:cNvPr id="6" name="Espace réservé du pied de page 5">
            <a:extLst>
              <a:ext uri="{FF2B5EF4-FFF2-40B4-BE49-F238E27FC236}">
                <a16:creationId xmlns:a16="http://schemas.microsoft.com/office/drawing/2014/main" id="{15268466-B471-E741-BB69-15A2B6ADF2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5459D6C-8574-4F49-9C3D-91EBE948C2E0}"/>
              </a:ext>
            </a:extLst>
          </p:cNvPr>
          <p:cNvSpPr>
            <a:spLocks noGrp="1"/>
          </p:cNvSpPr>
          <p:nvPr>
            <p:ph type="sldNum" sz="quarter" idx="12"/>
          </p:nvPr>
        </p:nvSpPr>
        <p:spPr/>
        <p:txBody>
          <a:bodyPr/>
          <a:lstStyle/>
          <a:p>
            <a:fld id="{F20A119E-4602-D448-B887-C2A35710D6DC}" type="slidenum">
              <a:rPr lang="fr-FR" smtClean="0"/>
              <a:t>‹N°›</a:t>
            </a:fld>
            <a:endParaRPr lang="fr-FR"/>
          </a:p>
        </p:txBody>
      </p:sp>
    </p:spTree>
    <p:extLst>
      <p:ext uri="{BB962C8B-B14F-4D97-AF65-F5344CB8AC3E}">
        <p14:creationId xmlns:p14="http://schemas.microsoft.com/office/powerpoint/2010/main" val="5571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67D5E9-282E-3E4E-9C0C-DFCD749442C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E969974-B32D-3443-8592-F68BE9D0E2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09DA2D2A-45F4-B742-A6C3-75C2E75471BF}"/>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F9F45F49-0141-9D4A-B907-CE09FF2AA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2EB5271A-0A40-824C-8CC3-B0771D9A65A5}"/>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C57196DB-D09C-1E4E-BD1F-3B284CDD14DF}"/>
              </a:ext>
            </a:extLst>
          </p:cNvPr>
          <p:cNvSpPr>
            <a:spLocks noGrp="1"/>
          </p:cNvSpPr>
          <p:nvPr>
            <p:ph type="dt" sz="half" idx="10"/>
          </p:nvPr>
        </p:nvSpPr>
        <p:spPr/>
        <p:txBody>
          <a:bodyPr/>
          <a:lstStyle/>
          <a:p>
            <a:fld id="{976CC32D-560D-D642-A12D-A061AF346203}" type="datetime1">
              <a:rPr lang="fr-FR" smtClean="0"/>
              <a:t>16/11/2023</a:t>
            </a:fld>
            <a:endParaRPr lang="fr-FR"/>
          </a:p>
        </p:txBody>
      </p:sp>
      <p:sp>
        <p:nvSpPr>
          <p:cNvPr id="8" name="Espace réservé du pied de page 7">
            <a:extLst>
              <a:ext uri="{FF2B5EF4-FFF2-40B4-BE49-F238E27FC236}">
                <a16:creationId xmlns:a16="http://schemas.microsoft.com/office/drawing/2014/main" id="{C06F8A18-34CF-7949-912A-1A048169264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78939DE-7C96-6B48-BCF2-FC1987BC2D2B}"/>
              </a:ext>
            </a:extLst>
          </p:cNvPr>
          <p:cNvSpPr>
            <a:spLocks noGrp="1"/>
          </p:cNvSpPr>
          <p:nvPr>
            <p:ph type="sldNum" sz="quarter" idx="12"/>
          </p:nvPr>
        </p:nvSpPr>
        <p:spPr/>
        <p:txBody>
          <a:bodyPr/>
          <a:lstStyle/>
          <a:p>
            <a:fld id="{F20A119E-4602-D448-B887-C2A35710D6DC}" type="slidenum">
              <a:rPr lang="fr-FR" smtClean="0"/>
              <a:t>‹N°›</a:t>
            </a:fld>
            <a:endParaRPr lang="fr-FR"/>
          </a:p>
        </p:txBody>
      </p:sp>
    </p:spTree>
    <p:extLst>
      <p:ext uri="{BB962C8B-B14F-4D97-AF65-F5344CB8AC3E}">
        <p14:creationId xmlns:p14="http://schemas.microsoft.com/office/powerpoint/2010/main" val="386219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BADAB-A951-AA41-AC6B-25FA85BE497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2E579D5-67E4-514B-8F6C-4B9F8D6DDEC4}"/>
              </a:ext>
            </a:extLst>
          </p:cNvPr>
          <p:cNvSpPr>
            <a:spLocks noGrp="1"/>
          </p:cNvSpPr>
          <p:nvPr>
            <p:ph type="dt" sz="half" idx="10"/>
          </p:nvPr>
        </p:nvSpPr>
        <p:spPr/>
        <p:txBody>
          <a:bodyPr/>
          <a:lstStyle/>
          <a:p>
            <a:fld id="{97200449-2E1D-AD45-8E09-2F3662253AFE}" type="datetime1">
              <a:rPr lang="fr-FR" smtClean="0"/>
              <a:t>16/11/2023</a:t>
            </a:fld>
            <a:endParaRPr lang="fr-FR"/>
          </a:p>
        </p:txBody>
      </p:sp>
      <p:sp>
        <p:nvSpPr>
          <p:cNvPr id="4" name="Espace réservé du pied de page 3">
            <a:extLst>
              <a:ext uri="{FF2B5EF4-FFF2-40B4-BE49-F238E27FC236}">
                <a16:creationId xmlns:a16="http://schemas.microsoft.com/office/drawing/2014/main" id="{3FF6BE47-4E47-1144-A4CC-24AF0B70FC5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BD82A81-095A-124A-84B6-47449E0866FE}"/>
              </a:ext>
            </a:extLst>
          </p:cNvPr>
          <p:cNvSpPr>
            <a:spLocks noGrp="1"/>
          </p:cNvSpPr>
          <p:nvPr>
            <p:ph type="sldNum" sz="quarter" idx="12"/>
          </p:nvPr>
        </p:nvSpPr>
        <p:spPr/>
        <p:txBody>
          <a:bodyPr/>
          <a:lstStyle/>
          <a:p>
            <a:fld id="{F20A119E-4602-D448-B887-C2A35710D6DC}" type="slidenum">
              <a:rPr lang="fr-FR" smtClean="0"/>
              <a:t>‹N°›</a:t>
            </a:fld>
            <a:endParaRPr lang="fr-FR"/>
          </a:p>
        </p:txBody>
      </p:sp>
    </p:spTree>
    <p:extLst>
      <p:ext uri="{BB962C8B-B14F-4D97-AF65-F5344CB8AC3E}">
        <p14:creationId xmlns:p14="http://schemas.microsoft.com/office/powerpoint/2010/main" val="377625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51EAC2F-CFDA-D04E-8A41-BF27F3BF4E83}"/>
              </a:ext>
            </a:extLst>
          </p:cNvPr>
          <p:cNvSpPr>
            <a:spLocks noGrp="1"/>
          </p:cNvSpPr>
          <p:nvPr>
            <p:ph type="dt" sz="half" idx="10"/>
          </p:nvPr>
        </p:nvSpPr>
        <p:spPr/>
        <p:txBody>
          <a:bodyPr/>
          <a:lstStyle/>
          <a:p>
            <a:fld id="{02CEDAED-0361-884B-92C5-54FC1F913C9E}" type="datetime1">
              <a:rPr lang="fr-FR" smtClean="0"/>
              <a:t>16/11/2023</a:t>
            </a:fld>
            <a:endParaRPr lang="fr-FR"/>
          </a:p>
        </p:txBody>
      </p:sp>
      <p:sp>
        <p:nvSpPr>
          <p:cNvPr id="3" name="Espace réservé du pied de page 2">
            <a:extLst>
              <a:ext uri="{FF2B5EF4-FFF2-40B4-BE49-F238E27FC236}">
                <a16:creationId xmlns:a16="http://schemas.microsoft.com/office/drawing/2014/main" id="{E8C8A9A4-EF61-0547-A677-C523999B4D2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A4991D2-AFA7-BF44-A3FB-E81EEF08406A}"/>
              </a:ext>
            </a:extLst>
          </p:cNvPr>
          <p:cNvSpPr>
            <a:spLocks noGrp="1"/>
          </p:cNvSpPr>
          <p:nvPr>
            <p:ph type="sldNum" sz="quarter" idx="12"/>
          </p:nvPr>
        </p:nvSpPr>
        <p:spPr/>
        <p:txBody>
          <a:bodyPr/>
          <a:lstStyle/>
          <a:p>
            <a:fld id="{F20A119E-4602-D448-B887-C2A35710D6DC}" type="slidenum">
              <a:rPr lang="fr-FR" smtClean="0"/>
              <a:t>‹N°›</a:t>
            </a:fld>
            <a:endParaRPr lang="fr-FR"/>
          </a:p>
        </p:txBody>
      </p:sp>
    </p:spTree>
    <p:extLst>
      <p:ext uri="{BB962C8B-B14F-4D97-AF65-F5344CB8AC3E}">
        <p14:creationId xmlns:p14="http://schemas.microsoft.com/office/powerpoint/2010/main" val="386652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915F1-371B-0E4B-8CA1-76E66A7B1C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9B911FC-BF19-1045-86EC-DB47412200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1399A886-A95D-3E4E-87C7-4DEEED757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D38F71E0-6A8D-284F-9C70-62269AAD9F62}"/>
              </a:ext>
            </a:extLst>
          </p:cNvPr>
          <p:cNvSpPr>
            <a:spLocks noGrp="1"/>
          </p:cNvSpPr>
          <p:nvPr>
            <p:ph type="dt" sz="half" idx="10"/>
          </p:nvPr>
        </p:nvSpPr>
        <p:spPr/>
        <p:txBody>
          <a:bodyPr/>
          <a:lstStyle/>
          <a:p>
            <a:fld id="{58ADC0AF-9DA7-8846-BD59-EDC6E488FC41}" type="datetime1">
              <a:rPr lang="fr-FR" smtClean="0"/>
              <a:t>16/11/2023</a:t>
            </a:fld>
            <a:endParaRPr lang="fr-FR"/>
          </a:p>
        </p:txBody>
      </p:sp>
      <p:sp>
        <p:nvSpPr>
          <p:cNvPr id="6" name="Espace réservé du pied de page 5">
            <a:extLst>
              <a:ext uri="{FF2B5EF4-FFF2-40B4-BE49-F238E27FC236}">
                <a16:creationId xmlns:a16="http://schemas.microsoft.com/office/drawing/2014/main" id="{FC0CCE31-7F82-D14C-8853-EA8018593B8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9081B83-A729-474B-8C78-07B2B0F385D4}"/>
              </a:ext>
            </a:extLst>
          </p:cNvPr>
          <p:cNvSpPr>
            <a:spLocks noGrp="1"/>
          </p:cNvSpPr>
          <p:nvPr>
            <p:ph type="sldNum" sz="quarter" idx="12"/>
          </p:nvPr>
        </p:nvSpPr>
        <p:spPr/>
        <p:txBody>
          <a:bodyPr/>
          <a:lstStyle/>
          <a:p>
            <a:fld id="{F20A119E-4602-D448-B887-C2A35710D6DC}" type="slidenum">
              <a:rPr lang="fr-FR" smtClean="0"/>
              <a:t>‹N°›</a:t>
            </a:fld>
            <a:endParaRPr lang="fr-FR"/>
          </a:p>
        </p:txBody>
      </p:sp>
    </p:spTree>
    <p:extLst>
      <p:ext uri="{BB962C8B-B14F-4D97-AF65-F5344CB8AC3E}">
        <p14:creationId xmlns:p14="http://schemas.microsoft.com/office/powerpoint/2010/main" val="785732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1A7F8-1E40-BC4F-ACBE-F30D71B4024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9063782-AC22-C14A-841D-ED07FB9C55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F18FB12-E8AE-D24E-ACB8-0D89475A0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D7CE935-3FFC-F241-9051-6B4CB0CCA04E}"/>
              </a:ext>
            </a:extLst>
          </p:cNvPr>
          <p:cNvSpPr>
            <a:spLocks noGrp="1"/>
          </p:cNvSpPr>
          <p:nvPr>
            <p:ph type="dt" sz="half" idx="10"/>
          </p:nvPr>
        </p:nvSpPr>
        <p:spPr/>
        <p:txBody>
          <a:bodyPr/>
          <a:lstStyle/>
          <a:p>
            <a:fld id="{A1C0E34E-2AAD-054E-9795-E8F49999A2A2}" type="datetime1">
              <a:rPr lang="fr-FR" smtClean="0"/>
              <a:t>16/11/2023</a:t>
            </a:fld>
            <a:endParaRPr lang="fr-FR"/>
          </a:p>
        </p:txBody>
      </p:sp>
      <p:sp>
        <p:nvSpPr>
          <p:cNvPr id="6" name="Espace réservé du pied de page 5">
            <a:extLst>
              <a:ext uri="{FF2B5EF4-FFF2-40B4-BE49-F238E27FC236}">
                <a16:creationId xmlns:a16="http://schemas.microsoft.com/office/drawing/2014/main" id="{36D758A7-3753-2949-8348-3276F5C813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D8F963-DE12-114C-89AF-E32E7E7EE5E0}"/>
              </a:ext>
            </a:extLst>
          </p:cNvPr>
          <p:cNvSpPr>
            <a:spLocks noGrp="1"/>
          </p:cNvSpPr>
          <p:nvPr>
            <p:ph type="sldNum" sz="quarter" idx="12"/>
          </p:nvPr>
        </p:nvSpPr>
        <p:spPr/>
        <p:txBody>
          <a:bodyPr/>
          <a:lstStyle/>
          <a:p>
            <a:fld id="{F20A119E-4602-D448-B887-C2A35710D6DC}" type="slidenum">
              <a:rPr lang="fr-FR" smtClean="0"/>
              <a:t>‹N°›</a:t>
            </a:fld>
            <a:endParaRPr lang="fr-FR"/>
          </a:p>
        </p:txBody>
      </p:sp>
    </p:spTree>
    <p:extLst>
      <p:ext uri="{BB962C8B-B14F-4D97-AF65-F5344CB8AC3E}">
        <p14:creationId xmlns:p14="http://schemas.microsoft.com/office/powerpoint/2010/main" val="311216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B218A96-CE5C-9145-952D-F8349965A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1E1BB66-35D8-974D-A7B4-D67BC76AC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3A90B13-D96F-5947-86F2-E9E31F186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275C2-6115-A347-A02F-846C72422905}" type="datetime1">
              <a:rPr lang="fr-FR" smtClean="0"/>
              <a:t>16/11/2023</a:t>
            </a:fld>
            <a:endParaRPr lang="fr-FR"/>
          </a:p>
        </p:txBody>
      </p:sp>
      <p:sp>
        <p:nvSpPr>
          <p:cNvPr id="5" name="Espace réservé du pied de page 4">
            <a:extLst>
              <a:ext uri="{FF2B5EF4-FFF2-40B4-BE49-F238E27FC236}">
                <a16:creationId xmlns:a16="http://schemas.microsoft.com/office/drawing/2014/main" id="{F5129D82-0A74-4543-8A2D-683923E00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CAB717C-99E1-A343-A78C-891BA5DE0A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A119E-4602-D448-B887-C2A35710D6DC}" type="slidenum">
              <a:rPr lang="fr-FR" smtClean="0"/>
              <a:t>‹N°›</a:t>
            </a:fld>
            <a:endParaRPr lang="fr-FR"/>
          </a:p>
        </p:txBody>
      </p:sp>
    </p:spTree>
    <p:extLst>
      <p:ext uri="{BB962C8B-B14F-4D97-AF65-F5344CB8AC3E}">
        <p14:creationId xmlns:p14="http://schemas.microsoft.com/office/powerpoint/2010/main" val="395682091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scipac-l@in2p3.f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scipac-np-l@in2p3.fr" TargetMode="External"/><Relationship Id="rId4" Type="http://schemas.openxmlformats.org/officeDocument/2006/relationships/hyperlink" Target="mailto:scipac-p-l@in2p3.f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indico.ijclab.in2p3.fr/event/1005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cipac.in2p3.f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indico.ijclab.in2p3.fr/event/952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AE71F-A7C1-6145-8E32-F32BEE76DD03}"/>
              </a:ext>
            </a:extLst>
          </p:cNvPr>
          <p:cNvSpPr>
            <a:spLocks noGrp="1"/>
          </p:cNvSpPr>
          <p:nvPr>
            <p:ph type="title"/>
          </p:nvPr>
        </p:nvSpPr>
        <p:spPr>
          <a:xfrm>
            <a:off x="713369" y="1698781"/>
            <a:ext cx="10515600" cy="2510775"/>
          </a:xfrm>
        </p:spPr>
        <p:txBody>
          <a:bodyPr>
            <a:normAutofit/>
          </a:bodyPr>
          <a:lstStyle/>
          <a:p>
            <a:pPr algn="ctr"/>
            <a:r>
              <a:rPr lang="fr-FR" sz="6000" b="1" dirty="0" err="1">
                <a:solidFill>
                  <a:srgbClr val="0432FF"/>
                </a:solidFill>
                <a:latin typeface="+mn-lt"/>
              </a:rPr>
              <a:t>GdR</a:t>
            </a:r>
            <a:r>
              <a:rPr lang="fr-FR" sz="6000" b="1" dirty="0">
                <a:solidFill>
                  <a:srgbClr val="0432FF"/>
                </a:solidFill>
                <a:latin typeface="+mn-lt"/>
              </a:rPr>
              <a:t> accélérateurs de particules</a:t>
            </a:r>
            <a:endParaRPr lang="fr-FR" sz="4800" dirty="0">
              <a:latin typeface="+mn-lt"/>
            </a:endParaRPr>
          </a:p>
        </p:txBody>
      </p:sp>
      <p:pic>
        <p:nvPicPr>
          <p:cNvPr id="3" name="Image 2">
            <a:extLst>
              <a:ext uri="{FF2B5EF4-FFF2-40B4-BE49-F238E27FC236}">
                <a16:creationId xmlns:a16="http://schemas.microsoft.com/office/drawing/2014/main" id="{9CFE3CBE-AF4C-204C-A2AB-16C2FF75F2ED}"/>
              </a:ext>
            </a:extLst>
          </p:cNvPr>
          <p:cNvPicPr>
            <a:picLocks noChangeAspect="1"/>
          </p:cNvPicPr>
          <p:nvPr/>
        </p:nvPicPr>
        <p:blipFill>
          <a:blip r:embed="rId3"/>
          <a:stretch>
            <a:fillRect/>
          </a:stretch>
        </p:blipFill>
        <p:spPr>
          <a:xfrm>
            <a:off x="203202" y="119063"/>
            <a:ext cx="1905000" cy="1206500"/>
          </a:xfrm>
          <a:prstGeom prst="rect">
            <a:avLst/>
          </a:prstGeom>
        </p:spPr>
      </p:pic>
      <p:sp>
        <p:nvSpPr>
          <p:cNvPr id="7" name="Rectangle 6">
            <a:extLst>
              <a:ext uri="{FF2B5EF4-FFF2-40B4-BE49-F238E27FC236}">
                <a16:creationId xmlns:a16="http://schemas.microsoft.com/office/drawing/2014/main" id="{1C35E64C-B1E3-0D4B-830C-26AA34F72F69}"/>
              </a:ext>
            </a:extLst>
          </p:cNvPr>
          <p:cNvSpPr/>
          <p:nvPr/>
        </p:nvSpPr>
        <p:spPr>
          <a:xfrm>
            <a:off x="203202" y="6519446"/>
            <a:ext cx="11771084" cy="338554"/>
          </a:xfrm>
          <a:prstGeom prst="rect">
            <a:avLst/>
          </a:prstGeom>
        </p:spPr>
        <p:txBody>
          <a:bodyPr wrap="square">
            <a:spAutoFit/>
          </a:bodyPr>
          <a:lstStyle/>
          <a:p>
            <a:pPr algn="ctr"/>
            <a:r>
              <a:rPr lang="fr-FR" sz="1600" i="1" dirty="0"/>
              <a:t>Réunion COPIL, 16 novembre 2023, IJCLab</a:t>
            </a:r>
          </a:p>
        </p:txBody>
      </p:sp>
      <p:sp>
        <p:nvSpPr>
          <p:cNvPr id="4" name="Rectangle 3">
            <a:extLst>
              <a:ext uri="{FF2B5EF4-FFF2-40B4-BE49-F238E27FC236}">
                <a16:creationId xmlns:a16="http://schemas.microsoft.com/office/drawing/2014/main" id="{118135DD-1F3E-614E-8F1A-34414ADAAC9C}"/>
              </a:ext>
            </a:extLst>
          </p:cNvPr>
          <p:cNvSpPr/>
          <p:nvPr/>
        </p:nvSpPr>
        <p:spPr>
          <a:xfrm>
            <a:off x="0" y="4037386"/>
            <a:ext cx="12192000" cy="523220"/>
          </a:xfrm>
          <a:prstGeom prst="rect">
            <a:avLst/>
          </a:prstGeom>
        </p:spPr>
        <p:txBody>
          <a:bodyPr wrap="square">
            <a:spAutoFit/>
          </a:bodyPr>
          <a:lstStyle/>
          <a:p>
            <a:pPr algn="ctr"/>
            <a:r>
              <a:rPr lang="fr-FR" sz="2800" b="1" dirty="0">
                <a:solidFill>
                  <a:srgbClr val="0000FF"/>
                </a:solidFill>
              </a:rPr>
              <a:t>Maud </a:t>
            </a:r>
            <a:r>
              <a:rPr lang="fr-FR" sz="2800" b="1" dirty="0" err="1">
                <a:solidFill>
                  <a:srgbClr val="0000FF"/>
                </a:solidFill>
              </a:rPr>
              <a:t>Baylac</a:t>
            </a:r>
            <a:r>
              <a:rPr lang="fr-FR" sz="2800" b="1" dirty="0">
                <a:solidFill>
                  <a:srgbClr val="0000FF"/>
                </a:solidFill>
              </a:rPr>
              <a:t> (LPSC), Guillaume </a:t>
            </a:r>
            <a:r>
              <a:rPr lang="fr-FR" sz="2800" b="1" dirty="0" err="1">
                <a:solidFill>
                  <a:srgbClr val="0000FF"/>
                </a:solidFill>
              </a:rPr>
              <a:t>Olry</a:t>
            </a:r>
            <a:r>
              <a:rPr lang="fr-FR" sz="2800" b="1" dirty="0">
                <a:solidFill>
                  <a:srgbClr val="0000FF"/>
                </a:solidFill>
              </a:rPr>
              <a:t> (IJCLab), Nicolas </a:t>
            </a:r>
            <a:r>
              <a:rPr lang="fr-FR" sz="2800" b="1" dirty="0" err="1">
                <a:solidFill>
                  <a:srgbClr val="0000FF"/>
                </a:solidFill>
              </a:rPr>
              <a:t>Pichoff</a:t>
            </a:r>
            <a:r>
              <a:rPr lang="fr-FR" sz="2800" b="1" dirty="0">
                <a:solidFill>
                  <a:srgbClr val="0000FF"/>
                </a:solidFill>
              </a:rPr>
              <a:t> (</a:t>
            </a:r>
            <a:r>
              <a:rPr lang="fr-FR" sz="2800" b="1" dirty="0" err="1">
                <a:solidFill>
                  <a:srgbClr val="0000FF"/>
                </a:solidFill>
              </a:rPr>
              <a:t>Irfu</a:t>
            </a:r>
            <a:r>
              <a:rPr lang="fr-FR" sz="2800" b="1" dirty="0">
                <a:solidFill>
                  <a:srgbClr val="0000FF"/>
                </a:solidFill>
              </a:rPr>
              <a:t>)</a:t>
            </a:r>
          </a:p>
        </p:txBody>
      </p:sp>
      <p:sp>
        <p:nvSpPr>
          <p:cNvPr id="5" name="Espace réservé du numéro de diapositive 4">
            <a:extLst>
              <a:ext uri="{FF2B5EF4-FFF2-40B4-BE49-F238E27FC236}">
                <a16:creationId xmlns:a16="http://schemas.microsoft.com/office/drawing/2014/main" id="{4795004E-BB55-404A-A32D-01A0BEEE76E3}"/>
              </a:ext>
            </a:extLst>
          </p:cNvPr>
          <p:cNvSpPr>
            <a:spLocks noGrp="1"/>
          </p:cNvSpPr>
          <p:nvPr>
            <p:ph type="sldNum" sz="quarter" idx="12"/>
          </p:nvPr>
        </p:nvSpPr>
        <p:spPr/>
        <p:txBody>
          <a:bodyPr/>
          <a:lstStyle/>
          <a:p>
            <a:fld id="{F20A119E-4602-D448-B887-C2A35710D6DC}" type="slidenum">
              <a:rPr lang="fr-FR" smtClean="0"/>
              <a:t>1</a:t>
            </a:fld>
            <a:endParaRPr lang="fr-FR"/>
          </a:p>
        </p:txBody>
      </p:sp>
    </p:spTree>
    <p:extLst>
      <p:ext uri="{BB962C8B-B14F-4D97-AF65-F5344CB8AC3E}">
        <p14:creationId xmlns:p14="http://schemas.microsoft.com/office/powerpoint/2010/main" val="44267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CFE3CBE-AF4C-204C-A2AB-16C2FF75F2ED}"/>
              </a:ext>
            </a:extLst>
          </p:cNvPr>
          <p:cNvPicPr>
            <a:picLocks noChangeAspect="1"/>
          </p:cNvPicPr>
          <p:nvPr/>
        </p:nvPicPr>
        <p:blipFill>
          <a:blip r:embed="rId3"/>
          <a:stretch>
            <a:fillRect/>
          </a:stretch>
        </p:blipFill>
        <p:spPr>
          <a:xfrm>
            <a:off x="203202" y="119063"/>
            <a:ext cx="1905000" cy="1206500"/>
          </a:xfrm>
          <a:prstGeom prst="rect">
            <a:avLst/>
          </a:prstGeom>
        </p:spPr>
      </p:pic>
      <p:sp>
        <p:nvSpPr>
          <p:cNvPr id="4" name="Espace réservé du numéro de diapositive 3">
            <a:extLst>
              <a:ext uri="{FF2B5EF4-FFF2-40B4-BE49-F238E27FC236}">
                <a16:creationId xmlns:a16="http://schemas.microsoft.com/office/drawing/2014/main" id="{9D1A6E78-AD1E-0C4C-846B-BF41BE8F8A2F}"/>
              </a:ext>
            </a:extLst>
          </p:cNvPr>
          <p:cNvSpPr>
            <a:spLocks noGrp="1"/>
          </p:cNvSpPr>
          <p:nvPr>
            <p:ph type="sldNum" sz="quarter" idx="12"/>
          </p:nvPr>
        </p:nvSpPr>
        <p:spPr/>
        <p:txBody>
          <a:bodyPr/>
          <a:lstStyle/>
          <a:p>
            <a:fld id="{F20A119E-4602-D448-B887-C2A35710D6DC}" type="slidenum">
              <a:rPr lang="fr-FR" smtClean="0"/>
              <a:t>10</a:t>
            </a:fld>
            <a:endParaRPr lang="fr-FR"/>
          </a:p>
        </p:txBody>
      </p:sp>
      <p:sp>
        <p:nvSpPr>
          <p:cNvPr id="10" name="Titre 1">
            <a:extLst>
              <a:ext uri="{FF2B5EF4-FFF2-40B4-BE49-F238E27FC236}">
                <a16:creationId xmlns:a16="http://schemas.microsoft.com/office/drawing/2014/main" id="{4FA5D7F0-D1B6-B94A-A021-9899BA2CA4D7}"/>
              </a:ext>
            </a:extLst>
          </p:cNvPr>
          <p:cNvSpPr>
            <a:spLocks noGrp="1"/>
          </p:cNvSpPr>
          <p:nvPr>
            <p:ph type="title"/>
          </p:nvPr>
        </p:nvSpPr>
        <p:spPr>
          <a:xfrm>
            <a:off x="956503" y="0"/>
            <a:ext cx="10515600" cy="1325563"/>
          </a:xfrm>
        </p:spPr>
        <p:txBody>
          <a:bodyPr/>
          <a:lstStyle/>
          <a:p>
            <a:pPr algn="ctr"/>
            <a:r>
              <a:rPr lang="fr-FR" b="1" dirty="0">
                <a:solidFill>
                  <a:srgbClr val="0432FF"/>
                </a:solidFill>
                <a:latin typeface="+mn-lt"/>
              </a:rPr>
              <a:t>Actions 2023</a:t>
            </a:r>
            <a:endParaRPr lang="fr-FR" b="1" dirty="0">
              <a:latin typeface="+mn-lt"/>
            </a:endParaRPr>
          </a:p>
        </p:txBody>
      </p:sp>
      <p:sp>
        <p:nvSpPr>
          <p:cNvPr id="12" name="Espace réservé du contenu 11">
            <a:extLst>
              <a:ext uri="{FF2B5EF4-FFF2-40B4-BE49-F238E27FC236}">
                <a16:creationId xmlns:a16="http://schemas.microsoft.com/office/drawing/2014/main" id="{3A7820B9-4348-3D48-A635-B3B03F628254}"/>
              </a:ext>
            </a:extLst>
          </p:cNvPr>
          <p:cNvSpPr>
            <a:spLocks noGrp="1"/>
          </p:cNvSpPr>
          <p:nvPr>
            <p:ph idx="1"/>
          </p:nvPr>
        </p:nvSpPr>
        <p:spPr>
          <a:xfrm>
            <a:off x="309880" y="1561464"/>
            <a:ext cx="11689080" cy="5062856"/>
          </a:xfrm>
        </p:spPr>
        <p:txBody>
          <a:bodyPr>
            <a:normAutofit/>
          </a:bodyPr>
          <a:lstStyle/>
          <a:p>
            <a:r>
              <a:rPr lang="fr-FR" sz="2000" b="1" dirty="0"/>
              <a:t>Présentation pour le </a:t>
            </a:r>
            <a:r>
              <a:rPr lang="fr-FR" sz="2000" b="1" dirty="0" err="1"/>
              <a:t>kickoff</a:t>
            </a:r>
            <a:r>
              <a:rPr lang="fr-FR" sz="2000" b="1" dirty="0"/>
              <a:t> pour relecture le 6 décembre </a:t>
            </a:r>
            <a:r>
              <a:rPr lang="fr-FR" sz="2000" b="1" dirty="0">
                <a:sym typeface="Wingdings" pitchFamily="2" charset="2"/>
              </a:rPr>
              <a:t> </a:t>
            </a:r>
          </a:p>
          <a:p>
            <a:pPr lvl="1"/>
            <a:r>
              <a:rPr lang="fr-FR" sz="1800" b="1" dirty="0"/>
              <a:t>Présentation générale </a:t>
            </a:r>
            <a:r>
              <a:rPr lang="fr-FR" sz="1800" b="1" dirty="0">
                <a:solidFill>
                  <a:srgbClr val="0000FF"/>
                </a:solidFill>
                <a:sym typeface="Wingdings" pitchFamily="2" charset="2"/>
              </a:rPr>
              <a:t></a:t>
            </a:r>
            <a:r>
              <a:rPr lang="fr-FR" sz="1800" b="1" dirty="0">
                <a:sym typeface="Wingdings" pitchFamily="2" charset="2"/>
              </a:rPr>
              <a:t> </a:t>
            </a:r>
            <a:r>
              <a:rPr lang="fr-FR" sz="1800" b="1" dirty="0">
                <a:solidFill>
                  <a:srgbClr val="0000FF"/>
                </a:solidFill>
                <a:sym typeface="Wingdings" pitchFamily="2" charset="2"/>
              </a:rPr>
              <a:t>Maud, Guillaume, Nicolas, Fred, Freddy</a:t>
            </a:r>
          </a:p>
          <a:p>
            <a:pPr lvl="1"/>
            <a:r>
              <a:rPr lang="fr-FR" sz="1800" b="1" dirty="0">
                <a:sym typeface="Wingdings" pitchFamily="2" charset="2"/>
              </a:rPr>
              <a:t>Présentation de chaque axe </a:t>
            </a:r>
            <a:r>
              <a:rPr lang="fr-FR" sz="1800" b="1" dirty="0">
                <a:solidFill>
                  <a:srgbClr val="0000FF"/>
                </a:solidFill>
                <a:sym typeface="Wingdings" pitchFamily="2" charset="2"/>
              </a:rPr>
              <a:t></a:t>
            </a:r>
            <a:r>
              <a:rPr lang="fr-FR" sz="1800" b="1" dirty="0">
                <a:sym typeface="Wingdings" pitchFamily="2" charset="2"/>
              </a:rPr>
              <a:t> </a:t>
            </a:r>
            <a:r>
              <a:rPr lang="fr-FR" sz="1800" b="1" dirty="0">
                <a:solidFill>
                  <a:srgbClr val="0000FF"/>
                </a:solidFill>
                <a:sym typeface="Wingdings" pitchFamily="2" charset="2"/>
              </a:rPr>
              <a:t>responsables d’axes</a:t>
            </a:r>
            <a:endParaRPr lang="fr-FR" sz="1800" b="1" dirty="0">
              <a:solidFill>
                <a:srgbClr val="0000FF"/>
              </a:solidFill>
            </a:endParaRPr>
          </a:p>
          <a:p>
            <a:r>
              <a:rPr lang="fr-FR" sz="2000" b="1" dirty="0"/>
              <a:t>Logo </a:t>
            </a:r>
            <a:r>
              <a:rPr lang="fr-FR" sz="2000" b="1" dirty="0">
                <a:solidFill>
                  <a:srgbClr val="0432FF"/>
                </a:solidFill>
                <a:sym typeface="Wingdings" pitchFamily="2" charset="2"/>
              </a:rPr>
              <a:t></a:t>
            </a:r>
            <a:r>
              <a:rPr lang="fr-FR" sz="2000" b="1" dirty="0">
                <a:solidFill>
                  <a:srgbClr val="0432FF"/>
                </a:solidFill>
              </a:rPr>
              <a:t> Luc </a:t>
            </a:r>
            <a:r>
              <a:rPr lang="fr-FR" sz="2000" b="1" dirty="0" err="1">
                <a:solidFill>
                  <a:srgbClr val="0432FF"/>
                </a:solidFill>
              </a:rPr>
              <a:t>Petitzon</a:t>
            </a:r>
            <a:r>
              <a:rPr lang="fr-FR" sz="2000" b="1" dirty="0">
                <a:solidFill>
                  <a:srgbClr val="0432FF"/>
                </a:solidFill>
              </a:rPr>
              <a:t> via Julien</a:t>
            </a:r>
          </a:p>
          <a:p>
            <a:r>
              <a:rPr lang="fr-FR" sz="2000" b="1" dirty="0"/>
              <a:t>Template pour les slides </a:t>
            </a:r>
            <a:r>
              <a:rPr lang="fr-FR" sz="2000" b="1" dirty="0">
                <a:solidFill>
                  <a:srgbClr val="0432FF"/>
                </a:solidFill>
                <a:sym typeface="Wingdings" pitchFamily="2" charset="2"/>
              </a:rPr>
              <a:t></a:t>
            </a:r>
            <a:r>
              <a:rPr lang="fr-FR" sz="2000" b="1" dirty="0">
                <a:solidFill>
                  <a:srgbClr val="0432FF"/>
                </a:solidFill>
              </a:rPr>
              <a:t> Luc </a:t>
            </a:r>
            <a:r>
              <a:rPr lang="fr-FR" sz="2000" b="1" dirty="0" err="1">
                <a:solidFill>
                  <a:srgbClr val="0432FF"/>
                </a:solidFill>
              </a:rPr>
              <a:t>Petitzon</a:t>
            </a:r>
            <a:r>
              <a:rPr lang="fr-FR" sz="2000" b="1" dirty="0">
                <a:solidFill>
                  <a:srgbClr val="0432FF"/>
                </a:solidFill>
              </a:rPr>
              <a:t> via Julien</a:t>
            </a:r>
          </a:p>
          <a:p>
            <a:pPr lvl="1"/>
            <a:r>
              <a:rPr lang="fr-FR" sz="1800" dirty="0"/>
              <a:t> sinon Maud (&gt; 22 </a:t>
            </a:r>
            <a:r>
              <a:rPr lang="fr-FR" sz="1800" dirty="0" err="1"/>
              <a:t>nov</a:t>
            </a:r>
            <a:r>
              <a:rPr lang="fr-FR" sz="1800" dirty="0"/>
              <a:t>) </a:t>
            </a:r>
          </a:p>
          <a:p>
            <a:r>
              <a:rPr lang="fr-FR" sz="2000" b="1" dirty="0"/>
              <a:t>Échange avec le bureau accélérateurs de la SFP </a:t>
            </a:r>
            <a:r>
              <a:rPr lang="fr-FR" sz="2000" b="1" dirty="0">
                <a:solidFill>
                  <a:srgbClr val="0432FF"/>
                </a:solidFill>
                <a:sym typeface="Wingdings" pitchFamily="2" charset="2"/>
              </a:rPr>
              <a:t> Guillaume, Nicolas</a:t>
            </a:r>
          </a:p>
          <a:p>
            <a:r>
              <a:rPr lang="fr-FR" sz="2000" b="1" dirty="0">
                <a:sym typeface="Wingdings" pitchFamily="2" charset="2"/>
              </a:rPr>
              <a:t>Modification liste inscription pour ajout intérêt des axes </a:t>
            </a:r>
            <a:r>
              <a:rPr lang="fr-FR" sz="2000" b="1" dirty="0">
                <a:solidFill>
                  <a:srgbClr val="0432FF"/>
                </a:solidFill>
                <a:sym typeface="Wingdings" pitchFamily="2" charset="2"/>
              </a:rPr>
              <a:t> Enrique</a:t>
            </a:r>
          </a:p>
          <a:p>
            <a:r>
              <a:rPr lang="fr-FR" sz="2000" b="1" dirty="0">
                <a:sym typeface="Wingdings" pitchFamily="2" charset="2"/>
              </a:rPr>
              <a:t>Sonder IN2P3 sur « bourses Sébastien </a:t>
            </a:r>
            <a:r>
              <a:rPr lang="fr-FR" sz="2000" b="1" dirty="0" err="1">
                <a:sym typeface="Wingdings" pitchFamily="2" charset="2"/>
              </a:rPr>
              <a:t>Bousson</a:t>
            </a:r>
            <a:r>
              <a:rPr lang="fr-FR" sz="2000" b="1" dirty="0">
                <a:sym typeface="Wingdings" pitchFamily="2" charset="2"/>
              </a:rPr>
              <a:t> » </a:t>
            </a:r>
            <a:r>
              <a:rPr lang="fr-FR" sz="2000" b="1" dirty="0">
                <a:solidFill>
                  <a:srgbClr val="0432FF"/>
                </a:solidFill>
                <a:sym typeface="Wingdings" pitchFamily="2" charset="2"/>
              </a:rPr>
              <a:t> Maud</a:t>
            </a:r>
          </a:p>
          <a:p>
            <a:r>
              <a:rPr lang="fr-FR" sz="2000" b="1" dirty="0">
                <a:sym typeface="Wingdings" pitchFamily="2" charset="2"/>
              </a:rPr>
              <a:t>Zone de dépôt pour partager les présentations du </a:t>
            </a:r>
            <a:r>
              <a:rPr lang="fr-FR" sz="2000" b="1" dirty="0" err="1">
                <a:sym typeface="Wingdings" pitchFamily="2" charset="2"/>
              </a:rPr>
              <a:t>kickoff</a:t>
            </a:r>
            <a:r>
              <a:rPr lang="fr-FR" sz="2000" b="1" dirty="0">
                <a:sym typeface="Wingdings" pitchFamily="2" charset="2"/>
              </a:rPr>
              <a:t> </a:t>
            </a:r>
            <a:r>
              <a:rPr lang="fr-FR" sz="2000" b="1" dirty="0">
                <a:solidFill>
                  <a:srgbClr val="0432FF"/>
                </a:solidFill>
                <a:sym typeface="Wingdings" pitchFamily="2" charset="2"/>
              </a:rPr>
              <a:t> Enrique</a:t>
            </a:r>
          </a:p>
          <a:p>
            <a:r>
              <a:rPr lang="fr-FR" sz="2000" b="1" dirty="0">
                <a:sym typeface="Wingdings" pitchFamily="2" charset="2"/>
              </a:rPr>
              <a:t>Envoyer liste diffusion email au COPIL </a:t>
            </a:r>
            <a:r>
              <a:rPr lang="fr-FR" sz="2000" b="1" dirty="0">
                <a:solidFill>
                  <a:srgbClr val="0432FF"/>
                </a:solidFill>
                <a:sym typeface="Wingdings" pitchFamily="2" charset="2"/>
              </a:rPr>
              <a:t> Maud</a:t>
            </a:r>
          </a:p>
          <a:p>
            <a:r>
              <a:rPr lang="fr-FR" sz="2000" b="1" dirty="0">
                <a:sym typeface="Wingdings" pitchFamily="2" charset="2"/>
              </a:rPr>
              <a:t>Écrire un message d’introduction au GDR pour large diffusion </a:t>
            </a:r>
            <a:r>
              <a:rPr lang="fr-FR" sz="2000" b="1" dirty="0">
                <a:solidFill>
                  <a:srgbClr val="0432FF"/>
                </a:solidFill>
                <a:sym typeface="Wingdings" pitchFamily="2" charset="2"/>
              </a:rPr>
              <a:t> Maud</a:t>
            </a:r>
            <a:endParaRPr lang="fr-FR" sz="2000" b="1" dirty="0">
              <a:solidFill>
                <a:srgbClr val="0432FF"/>
              </a:solidFill>
            </a:endParaRPr>
          </a:p>
          <a:p>
            <a:endParaRPr lang="fr-FR" sz="2000" dirty="0"/>
          </a:p>
        </p:txBody>
      </p:sp>
    </p:spTree>
    <p:extLst>
      <p:ext uri="{BB962C8B-B14F-4D97-AF65-F5344CB8AC3E}">
        <p14:creationId xmlns:p14="http://schemas.microsoft.com/office/powerpoint/2010/main" val="238289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AE71F-A7C1-6145-8E32-F32BEE76DD03}"/>
              </a:ext>
            </a:extLst>
          </p:cNvPr>
          <p:cNvSpPr>
            <a:spLocks noGrp="1"/>
          </p:cNvSpPr>
          <p:nvPr>
            <p:ph type="title"/>
          </p:nvPr>
        </p:nvSpPr>
        <p:spPr>
          <a:xfrm>
            <a:off x="956503" y="0"/>
            <a:ext cx="10515600" cy="1325563"/>
          </a:xfrm>
        </p:spPr>
        <p:txBody>
          <a:bodyPr/>
          <a:lstStyle/>
          <a:p>
            <a:pPr algn="ctr"/>
            <a:r>
              <a:rPr lang="fr-FR" b="1" dirty="0">
                <a:solidFill>
                  <a:srgbClr val="0432FF"/>
                </a:solidFill>
                <a:latin typeface="+mn-lt"/>
              </a:rPr>
              <a:t>Actions 2024 : à discuter en janvier</a:t>
            </a:r>
            <a:endParaRPr lang="fr-FR" b="1" dirty="0">
              <a:latin typeface="+mn-lt"/>
            </a:endParaRPr>
          </a:p>
        </p:txBody>
      </p:sp>
      <p:sp>
        <p:nvSpPr>
          <p:cNvPr id="6" name="Espace réservé du contenu 2">
            <a:extLst>
              <a:ext uri="{FF2B5EF4-FFF2-40B4-BE49-F238E27FC236}">
                <a16:creationId xmlns:a16="http://schemas.microsoft.com/office/drawing/2014/main" id="{93444704-1CF3-B942-BB00-4C18F834840F}"/>
              </a:ext>
            </a:extLst>
          </p:cNvPr>
          <p:cNvSpPr>
            <a:spLocks noGrp="1"/>
          </p:cNvSpPr>
          <p:nvPr>
            <p:ph idx="1"/>
          </p:nvPr>
        </p:nvSpPr>
        <p:spPr>
          <a:xfrm>
            <a:off x="89095" y="1279526"/>
            <a:ext cx="12018472" cy="5578474"/>
          </a:xfrm>
        </p:spPr>
        <p:txBody>
          <a:bodyPr>
            <a:noAutofit/>
          </a:bodyPr>
          <a:lstStyle/>
          <a:p>
            <a:pPr marL="914400" lvl="1" indent="-457200">
              <a:buFont typeface="+mj-lt"/>
              <a:buAutoNum type="arabicPeriod"/>
            </a:pPr>
            <a:r>
              <a:rPr lang="fr-FR" sz="1400" b="1" dirty="0"/>
              <a:t>Meeting ISOL France (axe 1) </a:t>
            </a:r>
            <a:r>
              <a:rPr lang="fr-FR" sz="1400" b="1" dirty="0">
                <a:sym typeface="Wingdings" pitchFamily="2" charset="2"/>
              </a:rPr>
              <a:t> Enrique</a:t>
            </a:r>
          </a:p>
          <a:p>
            <a:pPr lvl="2"/>
            <a:r>
              <a:rPr lang="fr-FR" sz="1200" dirty="0">
                <a:sym typeface="Wingdings" pitchFamily="2" charset="2"/>
              </a:rPr>
              <a:t>Physique nucléaire avec faisceaux de basse énergie</a:t>
            </a:r>
          </a:p>
          <a:p>
            <a:pPr lvl="2"/>
            <a:r>
              <a:rPr lang="fr-FR" sz="1200" dirty="0">
                <a:sym typeface="Wingdings" pitchFamily="2" charset="2"/>
              </a:rPr>
              <a:t>Ajouter une journée dédiée à l’axe 1 GDR</a:t>
            </a:r>
          </a:p>
          <a:p>
            <a:pPr marL="914400" lvl="1" indent="-457200">
              <a:buFont typeface="+mj-lt"/>
              <a:buAutoNum type="arabicPeriod"/>
            </a:pPr>
            <a:r>
              <a:rPr lang="fr-FR" sz="1400" b="1" dirty="0"/>
              <a:t>Atelier calculs : Fred </a:t>
            </a:r>
            <a:r>
              <a:rPr lang="fr-FR" sz="1400" b="1" dirty="0" err="1"/>
              <a:t>Bouly</a:t>
            </a:r>
            <a:r>
              <a:rPr lang="fr-FR" sz="1400" b="1" dirty="0"/>
              <a:t> et Samuel Marini, ou Damien </a:t>
            </a:r>
            <a:r>
              <a:rPr lang="fr-FR" sz="1400" b="1" dirty="0" err="1"/>
              <a:t>Minena</a:t>
            </a:r>
            <a:r>
              <a:rPr lang="fr-FR" sz="1400" b="1" dirty="0"/>
              <a:t> </a:t>
            </a:r>
          </a:p>
          <a:p>
            <a:pPr lvl="2"/>
            <a:r>
              <a:rPr lang="fr-FR" sz="1200" dirty="0"/>
              <a:t>Responsables des axes seront sollicités pour contenu, speakers, organisation </a:t>
            </a:r>
            <a:r>
              <a:rPr lang="fr-FR" sz="1200" dirty="0">
                <a:sym typeface="Wingdings" pitchFamily="2" charset="2"/>
              </a:rPr>
              <a:t> remonter à Fred</a:t>
            </a:r>
            <a:endParaRPr lang="fr-FR" sz="1200" dirty="0"/>
          </a:p>
          <a:p>
            <a:pPr lvl="2"/>
            <a:r>
              <a:rPr lang="fr-FR" sz="1200" dirty="0"/>
              <a:t>Objectifs précis souhaités pour orienter les présentations </a:t>
            </a:r>
            <a:r>
              <a:rPr lang="fr-FR" sz="1200" dirty="0">
                <a:sym typeface="Wingdings" pitchFamily="2" charset="2"/>
              </a:rPr>
              <a:t> réunion de comité de programme pour problématiques communes</a:t>
            </a:r>
          </a:p>
          <a:p>
            <a:pPr lvl="2"/>
            <a:r>
              <a:rPr lang="fr-FR" sz="1200" dirty="0">
                <a:sym typeface="Wingdings" pitchFamily="2" charset="2"/>
              </a:rPr>
              <a:t>Si organisation à Orsay, personne relai à Orsay</a:t>
            </a:r>
            <a:endParaRPr lang="fr-FR" sz="1200" dirty="0"/>
          </a:p>
          <a:p>
            <a:pPr lvl="2"/>
            <a:r>
              <a:rPr lang="fr-FR" sz="1200" dirty="0"/>
              <a:t>Contenu à  définir :  </a:t>
            </a:r>
            <a:r>
              <a:rPr lang="fr-FR" sz="1200" dirty="0" err="1"/>
              <a:t>beam</a:t>
            </a:r>
            <a:r>
              <a:rPr lang="fr-FR" sz="1200" dirty="0"/>
              <a:t> </a:t>
            </a:r>
            <a:r>
              <a:rPr lang="fr-FR" sz="1200" dirty="0" err="1"/>
              <a:t>dynamics</a:t>
            </a:r>
            <a:r>
              <a:rPr lang="fr-FR" sz="1200" dirty="0"/>
              <a:t>, simulations plasmas (ALP, sources ECR, plasma </a:t>
            </a:r>
            <a:r>
              <a:rPr lang="fr-FR" sz="1200" dirty="0" err="1"/>
              <a:t>processing</a:t>
            </a:r>
            <a:r>
              <a:rPr lang="fr-FR" sz="1200" dirty="0"/>
              <a:t> cavités), RF, </a:t>
            </a:r>
            <a:r>
              <a:rPr lang="fr-FR" sz="1200" dirty="0" err="1"/>
              <a:t>multipactor</a:t>
            </a:r>
            <a:r>
              <a:rPr lang="fr-FR" sz="1200" dirty="0"/>
              <a:t> ….</a:t>
            </a:r>
          </a:p>
          <a:p>
            <a:pPr lvl="2"/>
            <a:r>
              <a:rPr lang="fr-FR" sz="1200" dirty="0"/>
              <a:t>Définir date en fonction de la rencontres accélérateurs (automne?, IJCLab)</a:t>
            </a:r>
          </a:p>
          <a:p>
            <a:pPr marL="914400" lvl="1" indent="-457200">
              <a:buFont typeface="+mj-lt"/>
              <a:buAutoNum type="arabicPeriod"/>
            </a:pPr>
            <a:r>
              <a:rPr lang="fr-FR" sz="1400" b="1" dirty="0"/>
              <a:t>Atelier laser plasma pour la construction d’un accélérateur </a:t>
            </a:r>
          </a:p>
          <a:p>
            <a:pPr lvl="2"/>
            <a:r>
              <a:rPr lang="fr-FR" sz="1200" dirty="0"/>
              <a:t>état de l’art laser plasma et traditionnel</a:t>
            </a:r>
          </a:p>
          <a:p>
            <a:pPr lvl="2"/>
            <a:r>
              <a:rPr lang="fr-FR" sz="1200" dirty="0"/>
              <a:t>domaines d’applicabilité, figures de mérite</a:t>
            </a:r>
          </a:p>
          <a:p>
            <a:pPr lvl="2"/>
            <a:r>
              <a:rPr lang="fr-FR" sz="1200" dirty="0"/>
              <a:t>applications possibles</a:t>
            </a:r>
          </a:p>
          <a:p>
            <a:pPr lvl="2"/>
            <a:r>
              <a:rPr lang="fr-FR" sz="1200" dirty="0"/>
              <a:t>autres ? </a:t>
            </a:r>
            <a:endParaRPr lang="fr-FR" sz="1400" dirty="0"/>
          </a:p>
          <a:p>
            <a:pPr marL="914400" lvl="1" indent="-457200">
              <a:buFont typeface="+mj-lt"/>
              <a:buAutoNum type="arabicPeriod"/>
            </a:pPr>
            <a:r>
              <a:rPr lang="fr-FR" sz="1400" b="1" dirty="0"/>
              <a:t>Journées du GDR ? </a:t>
            </a:r>
          </a:p>
          <a:p>
            <a:pPr lvl="2"/>
            <a:r>
              <a:rPr lang="fr-FR" sz="1200" dirty="0"/>
              <a:t>Contenu à définir </a:t>
            </a:r>
          </a:p>
          <a:p>
            <a:pPr lvl="2"/>
            <a:r>
              <a:rPr lang="fr-FR" sz="1200" dirty="0"/>
              <a:t>Alternance avec les journées accélérateurs de Roscoff, en lien avec les rencontres accélérateurs (automne?, IJCLab) </a:t>
            </a:r>
          </a:p>
          <a:p>
            <a:pPr lvl="2"/>
            <a:r>
              <a:rPr lang="fr-FR" sz="1200" dirty="0"/>
              <a:t>Journée ou ½ journée accolée à un des ateliers</a:t>
            </a:r>
          </a:p>
          <a:p>
            <a:pPr marL="914400" lvl="1" indent="-457200">
              <a:buFont typeface="+mj-lt"/>
              <a:buAutoNum type="arabicPeriod"/>
            </a:pPr>
            <a:r>
              <a:rPr lang="fr-FR" sz="1400" b="1" dirty="0"/>
              <a:t>Webinaires doctorants</a:t>
            </a:r>
          </a:p>
          <a:p>
            <a:pPr marL="914400" lvl="1" indent="-457200">
              <a:buFont typeface="+mj-lt"/>
              <a:buAutoNum type="arabicPeriod"/>
            </a:pPr>
            <a:r>
              <a:rPr lang="fr-FR" sz="1400" b="1" dirty="0"/>
              <a:t>REX GDR APPEL</a:t>
            </a:r>
          </a:p>
          <a:p>
            <a:pPr marL="914400" lvl="1" indent="-457200">
              <a:buFont typeface="+mj-lt"/>
              <a:buAutoNum type="arabicPeriod"/>
            </a:pPr>
            <a:r>
              <a:rPr lang="fr-FR" sz="1400" b="1" dirty="0"/>
              <a:t>Communication grand public : </a:t>
            </a:r>
            <a:r>
              <a:rPr lang="fr-FR" sz="1400" b="1" dirty="0" err="1"/>
              <a:t>youtuber</a:t>
            </a:r>
            <a:r>
              <a:rPr lang="fr-FR" sz="1400" b="1" dirty="0"/>
              <a:t>? Atelier pour les scolaires ? </a:t>
            </a:r>
          </a:p>
          <a:p>
            <a:pPr marL="800100" lvl="2" indent="-342900">
              <a:lnSpc>
                <a:spcPct val="70000"/>
              </a:lnSpc>
              <a:spcBef>
                <a:spcPts val="1000"/>
              </a:spcBef>
            </a:pPr>
            <a:endParaRPr lang="fr-FR" sz="1600" dirty="0"/>
          </a:p>
          <a:p>
            <a:pPr marL="342900" lvl="1" indent="-342900">
              <a:lnSpc>
                <a:spcPct val="70000"/>
              </a:lnSpc>
              <a:spcBef>
                <a:spcPts val="1000"/>
              </a:spcBef>
            </a:pPr>
            <a:endParaRPr lang="fr-FR" sz="1600" b="1" dirty="0">
              <a:solidFill>
                <a:srgbClr val="0432FF"/>
              </a:solidFill>
            </a:endParaRPr>
          </a:p>
          <a:p>
            <a:pPr marL="342900" lvl="1" indent="-342900">
              <a:lnSpc>
                <a:spcPct val="70000"/>
              </a:lnSpc>
              <a:spcBef>
                <a:spcPts val="1000"/>
              </a:spcBef>
            </a:pPr>
            <a:endParaRPr lang="fr-FR" sz="1600" b="1" dirty="0">
              <a:solidFill>
                <a:srgbClr val="0432FF"/>
              </a:solidFill>
            </a:endParaRPr>
          </a:p>
          <a:p>
            <a:pPr marL="342900" lvl="1" indent="-342900">
              <a:lnSpc>
                <a:spcPct val="70000"/>
              </a:lnSpc>
              <a:spcBef>
                <a:spcPts val="1000"/>
              </a:spcBef>
            </a:pPr>
            <a:endParaRPr lang="fr-FR" sz="1600" b="1" dirty="0">
              <a:solidFill>
                <a:srgbClr val="0432FF"/>
              </a:solidFill>
            </a:endParaRPr>
          </a:p>
          <a:p>
            <a:pPr marL="800100" lvl="1" indent="-342900"/>
            <a:endParaRPr lang="fr-FR" sz="1600" dirty="0"/>
          </a:p>
          <a:p>
            <a:pPr marL="457200" lvl="1" indent="0">
              <a:buNone/>
            </a:pPr>
            <a:endParaRPr lang="fr-FR" sz="1600" b="1" dirty="0">
              <a:solidFill>
                <a:srgbClr val="0432FF"/>
              </a:solidFill>
            </a:endParaRPr>
          </a:p>
        </p:txBody>
      </p:sp>
      <p:pic>
        <p:nvPicPr>
          <p:cNvPr id="3" name="Image 2">
            <a:extLst>
              <a:ext uri="{FF2B5EF4-FFF2-40B4-BE49-F238E27FC236}">
                <a16:creationId xmlns:a16="http://schemas.microsoft.com/office/drawing/2014/main" id="{9CFE3CBE-AF4C-204C-A2AB-16C2FF75F2ED}"/>
              </a:ext>
            </a:extLst>
          </p:cNvPr>
          <p:cNvPicPr>
            <a:picLocks noChangeAspect="1"/>
          </p:cNvPicPr>
          <p:nvPr/>
        </p:nvPicPr>
        <p:blipFill>
          <a:blip r:embed="rId3"/>
          <a:stretch>
            <a:fillRect/>
          </a:stretch>
        </p:blipFill>
        <p:spPr>
          <a:xfrm>
            <a:off x="203202" y="119063"/>
            <a:ext cx="1905000" cy="1206500"/>
          </a:xfrm>
          <a:prstGeom prst="rect">
            <a:avLst/>
          </a:prstGeom>
        </p:spPr>
      </p:pic>
      <p:sp>
        <p:nvSpPr>
          <p:cNvPr id="4" name="Espace réservé du numéro de diapositive 3">
            <a:extLst>
              <a:ext uri="{FF2B5EF4-FFF2-40B4-BE49-F238E27FC236}">
                <a16:creationId xmlns:a16="http://schemas.microsoft.com/office/drawing/2014/main" id="{9D1A6E78-AD1E-0C4C-846B-BF41BE8F8A2F}"/>
              </a:ext>
            </a:extLst>
          </p:cNvPr>
          <p:cNvSpPr>
            <a:spLocks noGrp="1"/>
          </p:cNvSpPr>
          <p:nvPr>
            <p:ph type="sldNum" sz="quarter" idx="12"/>
          </p:nvPr>
        </p:nvSpPr>
        <p:spPr/>
        <p:txBody>
          <a:bodyPr/>
          <a:lstStyle/>
          <a:p>
            <a:fld id="{F20A119E-4602-D448-B887-C2A35710D6DC}" type="slidenum">
              <a:rPr lang="fr-FR" smtClean="0"/>
              <a:t>11</a:t>
            </a:fld>
            <a:endParaRPr lang="fr-FR"/>
          </a:p>
        </p:txBody>
      </p:sp>
    </p:spTree>
    <p:extLst>
      <p:ext uri="{BB962C8B-B14F-4D97-AF65-F5344CB8AC3E}">
        <p14:creationId xmlns:p14="http://schemas.microsoft.com/office/powerpoint/2010/main" val="393019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AE71F-A7C1-6145-8E32-F32BEE76DD03}"/>
              </a:ext>
            </a:extLst>
          </p:cNvPr>
          <p:cNvSpPr>
            <a:spLocks noGrp="1"/>
          </p:cNvSpPr>
          <p:nvPr>
            <p:ph type="title"/>
          </p:nvPr>
        </p:nvSpPr>
        <p:spPr>
          <a:xfrm>
            <a:off x="682183" y="0"/>
            <a:ext cx="10515600" cy="1325563"/>
          </a:xfrm>
        </p:spPr>
        <p:txBody>
          <a:bodyPr/>
          <a:lstStyle/>
          <a:p>
            <a:pPr algn="ctr"/>
            <a:r>
              <a:rPr lang="fr-FR" b="1" dirty="0">
                <a:solidFill>
                  <a:srgbClr val="0432FF"/>
                </a:solidFill>
                <a:latin typeface="+mn-lt"/>
              </a:rPr>
              <a:t>Rappel : plan d’actions octobre</a:t>
            </a:r>
            <a:endParaRPr lang="fr-FR" b="1" dirty="0">
              <a:latin typeface="+mn-lt"/>
            </a:endParaRPr>
          </a:p>
        </p:txBody>
      </p:sp>
      <p:sp>
        <p:nvSpPr>
          <p:cNvPr id="6" name="Espace réservé du contenu 2">
            <a:extLst>
              <a:ext uri="{FF2B5EF4-FFF2-40B4-BE49-F238E27FC236}">
                <a16:creationId xmlns:a16="http://schemas.microsoft.com/office/drawing/2014/main" id="{93444704-1CF3-B942-BB00-4C18F834840F}"/>
              </a:ext>
            </a:extLst>
          </p:cNvPr>
          <p:cNvSpPr>
            <a:spLocks noGrp="1"/>
          </p:cNvSpPr>
          <p:nvPr>
            <p:ph idx="1"/>
          </p:nvPr>
        </p:nvSpPr>
        <p:spPr>
          <a:xfrm>
            <a:off x="78935" y="1492535"/>
            <a:ext cx="12018472" cy="5143719"/>
          </a:xfrm>
        </p:spPr>
        <p:txBody>
          <a:bodyPr>
            <a:noAutofit/>
          </a:bodyPr>
          <a:lstStyle/>
          <a:p>
            <a:pPr marL="285750" lvl="1" indent="-285750">
              <a:lnSpc>
                <a:spcPct val="70000"/>
              </a:lnSpc>
              <a:spcBef>
                <a:spcPts val="1000"/>
              </a:spcBef>
            </a:pPr>
            <a:r>
              <a:rPr lang="fr-FR" sz="2000" b="1" dirty="0">
                <a:solidFill>
                  <a:srgbClr val="0432FF"/>
                </a:solidFill>
              </a:rPr>
              <a:t>Actions 2023 </a:t>
            </a:r>
          </a:p>
          <a:p>
            <a:pPr marL="742950" lvl="2" indent="-285750">
              <a:lnSpc>
                <a:spcPct val="70000"/>
              </a:lnSpc>
              <a:spcBef>
                <a:spcPts val="1000"/>
              </a:spcBef>
            </a:pPr>
            <a:r>
              <a:rPr lang="fr-FR" sz="1800" b="1" dirty="0">
                <a:solidFill>
                  <a:srgbClr val="FF0000"/>
                </a:solidFill>
              </a:rPr>
              <a:t>Site web : Julien </a:t>
            </a:r>
          </a:p>
          <a:p>
            <a:pPr marL="742950" lvl="2" indent="-285750">
              <a:lnSpc>
                <a:spcPct val="70000"/>
              </a:lnSpc>
              <a:spcBef>
                <a:spcPts val="1000"/>
              </a:spcBef>
            </a:pPr>
            <a:r>
              <a:rPr lang="fr-FR" sz="1800" b="1" dirty="0">
                <a:solidFill>
                  <a:srgbClr val="FF0000"/>
                </a:solidFill>
              </a:rPr>
              <a:t>Logo : Julien</a:t>
            </a:r>
          </a:p>
          <a:p>
            <a:pPr marL="742950" lvl="2" indent="-285750">
              <a:lnSpc>
                <a:spcPct val="70000"/>
              </a:lnSpc>
              <a:spcBef>
                <a:spcPts val="1000"/>
              </a:spcBef>
            </a:pPr>
            <a:r>
              <a:rPr lang="fr-FR" sz="1800" b="1" dirty="0" err="1">
                <a:solidFill>
                  <a:srgbClr val="FF0000"/>
                </a:solidFill>
              </a:rPr>
              <a:t>Kickoff</a:t>
            </a:r>
            <a:r>
              <a:rPr lang="fr-FR" sz="1800" b="1" dirty="0">
                <a:solidFill>
                  <a:srgbClr val="FF0000"/>
                </a:solidFill>
              </a:rPr>
              <a:t> meeting : Maud/Guillaume/Didier + tous</a:t>
            </a:r>
          </a:p>
          <a:p>
            <a:pPr marL="742950" lvl="2" indent="-285750">
              <a:lnSpc>
                <a:spcPct val="70000"/>
              </a:lnSpc>
              <a:spcBef>
                <a:spcPts val="1000"/>
              </a:spcBef>
            </a:pPr>
            <a:r>
              <a:rPr lang="fr-FR" sz="1800" b="1" dirty="0">
                <a:solidFill>
                  <a:srgbClr val="FF0000"/>
                </a:solidFill>
              </a:rPr>
              <a:t>Liste de diffusion : Enrique/Maud  </a:t>
            </a:r>
          </a:p>
          <a:p>
            <a:pPr marL="742950" lvl="2" indent="-285750">
              <a:lnSpc>
                <a:spcPct val="70000"/>
              </a:lnSpc>
              <a:spcBef>
                <a:spcPts val="1000"/>
              </a:spcBef>
            </a:pPr>
            <a:r>
              <a:rPr lang="fr-FR" sz="1800" b="1" dirty="0">
                <a:solidFill>
                  <a:srgbClr val="FF0000"/>
                </a:solidFill>
              </a:rPr>
              <a:t>Réunion avec le bureau de la SFP : Guillaume, Nicolas</a:t>
            </a:r>
          </a:p>
          <a:p>
            <a:pPr marL="742950" lvl="2" indent="-285750">
              <a:lnSpc>
                <a:spcPct val="70000"/>
              </a:lnSpc>
              <a:spcBef>
                <a:spcPts val="1000"/>
              </a:spcBef>
            </a:pPr>
            <a:r>
              <a:rPr lang="fr-FR" sz="1800" b="1" dirty="0"/>
              <a:t>Illustration globale : Julien</a:t>
            </a:r>
          </a:p>
          <a:p>
            <a:pPr marL="742950" lvl="2" indent="-285750">
              <a:lnSpc>
                <a:spcPct val="70000"/>
              </a:lnSpc>
              <a:spcBef>
                <a:spcPts val="1000"/>
              </a:spcBef>
            </a:pPr>
            <a:r>
              <a:rPr lang="fr-FR" sz="1800" b="1" dirty="0"/>
              <a:t>Recensement doctorants/</a:t>
            </a:r>
            <a:r>
              <a:rPr lang="fr-FR" sz="1800" b="1" dirty="0" err="1"/>
              <a:t>postdocs</a:t>
            </a:r>
            <a:r>
              <a:rPr lang="fr-FR" sz="1800" b="1" dirty="0"/>
              <a:t>/HDR : Guillaume, Nicolas</a:t>
            </a:r>
          </a:p>
          <a:p>
            <a:pPr marL="742950" lvl="2" indent="-285750">
              <a:lnSpc>
                <a:spcPct val="70000"/>
              </a:lnSpc>
              <a:spcBef>
                <a:spcPts val="1000"/>
              </a:spcBef>
            </a:pPr>
            <a:endParaRPr lang="fr-FR" sz="1800" b="1" dirty="0"/>
          </a:p>
          <a:p>
            <a:pPr marL="342900" lvl="1" indent="-342900">
              <a:lnSpc>
                <a:spcPct val="70000"/>
              </a:lnSpc>
              <a:spcBef>
                <a:spcPts val="1000"/>
              </a:spcBef>
            </a:pPr>
            <a:r>
              <a:rPr lang="fr-FR" sz="2000" b="1" dirty="0">
                <a:solidFill>
                  <a:srgbClr val="0432FF"/>
                </a:solidFill>
              </a:rPr>
              <a:t>Actions 2024</a:t>
            </a:r>
          </a:p>
          <a:p>
            <a:pPr marL="742950" lvl="2" indent="-285750">
              <a:lnSpc>
                <a:spcPct val="70000"/>
              </a:lnSpc>
              <a:spcBef>
                <a:spcPts val="1000"/>
              </a:spcBef>
            </a:pPr>
            <a:r>
              <a:rPr lang="fr-FR" sz="1800" b="1" dirty="0"/>
              <a:t>Goodies : Julien, Nicolas</a:t>
            </a:r>
          </a:p>
          <a:p>
            <a:pPr marL="742950" lvl="2" indent="-285750">
              <a:lnSpc>
                <a:spcPct val="70000"/>
              </a:lnSpc>
              <a:spcBef>
                <a:spcPts val="1000"/>
              </a:spcBef>
            </a:pPr>
            <a:r>
              <a:rPr lang="fr-FR" sz="1800" b="1" dirty="0"/>
              <a:t>Atelier calculs : Fred, Emmanuel</a:t>
            </a:r>
          </a:p>
          <a:p>
            <a:pPr marL="742950" lvl="2" indent="-285750">
              <a:lnSpc>
                <a:spcPct val="70000"/>
              </a:lnSpc>
              <a:spcBef>
                <a:spcPts val="1000"/>
              </a:spcBef>
            </a:pPr>
            <a:r>
              <a:rPr lang="fr-FR" sz="1800" b="1" dirty="0"/>
              <a:t>Atelier laser plasma : Brigitte, Emmanuel, représentant de chaque axe</a:t>
            </a:r>
            <a:endParaRPr lang="fr-FR" dirty="0"/>
          </a:p>
          <a:p>
            <a:pPr marL="742950" lvl="2" indent="-285750">
              <a:lnSpc>
                <a:spcPct val="70000"/>
              </a:lnSpc>
              <a:spcBef>
                <a:spcPts val="1000"/>
              </a:spcBef>
            </a:pPr>
            <a:endParaRPr lang="fr-FR" dirty="0"/>
          </a:p>
          <a:p>
            <a:pPr marL="1200150" lvl="2" indent="-285750">
              <a:lnSpc>
                <a:spcPct val="70000"/>
              </a:lnSpc>
            </a:pPr>
            <a:endParaRPr lang="fr-FR" dirty="0"/>
          </a:p>
          <a:p>
            <a:pPr marL="1200150" lvl="2" indent="-285750">
              <a:lnSpc>
                <a:spcPct val="70000"/>
              </a:lnSpc>
            </a:pPr>
            <a:endParaRPr lang="fr-FR" dirty="0"/>
          </a:p>
          <a:p>
            <a:pPr marL="457200" lvl="1" indent="0">
              <a:buNone/>
            </a:pPr>
            <a:endParaRPr lang="fr-FR" sz="2000" b="1" dirty="0">
              <a:solidFill>
                <a:srgbClr val="0432FF"/>
              </a:solidFill>
            </a:endParaRPr>
          </a:p>
        </p:txBody>
      </p:sp>
      <p:pic>
        <p:nvPicPr>
          <p:cNvPr id="3" name="Image 2">
            <a:extLst>
              <a:ext uri="{FF2B5EF4-FFF2-40B4-BE49-F238E27FC236}">
                <a16:creationId xmlns:a16="http://schemas.microsoft.com/office/drawing/2014/main" id="{9CFE3CBE-AF4C-204C-A2AB-16C2FF75F2ED}"/>
              </a:ext>
            </a:extLst>
          </p:cNvPr>
          <p:cNvPicPr>
            <a:picLocks noChangeAspect="1"/>
          </p:cNvPicPr>
          <p:nvPr/>
        </p:nvPicPr>
        <p:blipFill>
          <a:blip r:embed="rId3"/>
          <a:stretch>
            <a:fillRect/>
          </a:stretch>
        </p:blipFill>
        <p:spPr>
          <a:xfrm>
            <a:off x="203202" y="119063"/>
            <a:ext cx="1905000" cy="1206500"/>
          </a:xfrm>
          <a:prstGeom prst="rect">
            <a:avLst/>
          </a:prstGeom>
        </p:spPr>
      </p:pic>
      <p:sp>
        <p:nvSpPr>
          <p:cNvPr id="4" name="Espace réservé du numéro de diapositive 3">
            <a:extLst>
              <a:ext uri="{FF2B5EF4-FFF2-40B4-BE49-F238E27FC236}">
                <a16:creationId xmlns:a16="http://schemas.microsoft.com/office/drawing/2014/main" id="{9D1A6E78-AD1E-0C4C-846B-BF41BE8F8A2F}"/>
              </a:ext>
            </a:extLst>
          </p:cNvPr>
          <p:cNvSpPr>
            <a:spLocks noGrp="1"/>
          </p:cNvSpPr>
          <p:nvPr>
            <p:ph type="sldNum" sz="quarter" idx="12"/>
          </p:nvPr>
        </p:nvSpPr>
        <p:spPr/>
        <p:txBody>
          <a:bodyPr/>
          <a:lstStyle/>
          <a:p>
            <a:fld id="{F20A119E-4602-D448-B887-C2A35710D6DC}" type="slidenum">
              <a:rPr lang="fr-FR" smtClean="0"/>
              <a:t>2</a:t>
            </a:fld>
            <a:endParaRPr lang="fr-FR"/>
          </a:p>
        </p:txBody>
      </p:sp>
    </p:spTree>
    <p:extLst>
      <p:ext uri="{BB962C8B-B14F-4D97-AF65-F5344CB8AC3E}">
        <p14:creationId xmlns:p14="http://schemas.microsoft.com/office/powerpoint/2010/main" val="7165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AE71F-A7C1-6145-8E32-F32BEE76DD03}"/>
              </a:ext>
            </a:extLst>
          </p:cNvPr>
          <p:cNvSpPr>
            <a:spLocks noGrp="1"/>
          </p:cNvSpPr>
          <p:nvPr>
            <p:ph type="title"/>
          </p:nvPr>
        </p:nvSpPr>
        <p:spPr>
          <a:xfrm>
            <a:off x="682183" y="0"/>
            <a:ext cx="10515600" cy="1325563"/>
          </a:xfrm>
        </p:spPr>
        <p:txBody>
          <a:bodyPr/>
          <a:lstStyle/>
          <a:p>
            <a:pPr algn="ctr"/>
            <a:r>
              <a:rPr lang="fr-FR" b="1" dirty="0" err="1">
                <a:solidFill>
                  <a:srgbClr val="0432FF"/>
                </a:solidFill>
                <a:latin typeface="+mn-lt"/>
              </a:rPr>
              <a:t>Status</a:t>
            </a:r>
            <a:r>
              <a:rPr lang="fr-FR" b="1" dirty="0">
                <a:solidFill>
                  <a:srgbClr val="0432FF"/>
                </a:solidFill>
                <a:latin typeface="+mn-lt"/>
              </a:rPr>
              <a:t> actuel</a:t>
            </a:r>
            <a:endParaRPr lang="fr-FR" b="1" dirty="0">
              <a:latin typeface="+mn-lt"/>
            </a:endParaRPr>
          </a:p>
        </p:txBody>
      </p:sp>
      <p:sp>
        <p:nvSpPr>
          <p:cNvPr id="6" name="Espace réservé du contenu 2">
            <a:extLst>
              <a:ext uri="{FF2B5EF4-FFF2-40B4-BE49-F238E27FC236}">
                <a16:creationId xmlns:a16="http://schemas.microsoft.com/office/drawing/2014/main" id="{93444704-1CF3-B942-BB00-4C18F834840F}"/>
              </a:ext>
            </a:extLst>
          </p:cNvPr>
          <p:cNvSpPr>
            <a:spLocks noGrp="1"/>
          </p:cNvSpPr>
          <p:nvPr>
            <p:ph idx="1"/>
          </p:nvPr>
        </p:nvSpPr>
        <p:spPr>
          <a:xfrm>
            <a:off x="0" y="1229277"/>
            <a:ext cx="12192000" cy="5387832"/>
          </a:xfrm>
        </p:spPr>
        <p:txBody>
          <a:bodyPr>
            <a:noAutofit/>
          </a:bodyPr>
          <a:lstStyle/>
          <a:p>
            <a:r>
              <a:rPr lang="fr-FR" sz="2000" b="1" dirty="0" err="1">
                <a:solidFill>
                  <a:srgbClr val="0432FF"/>
                </a:solidFill>
                <a:latin typeface="Calibri" panose="020F0502020204030204" pitchFamily="34" charset="0"/>
                <a:cs typeface="Calibri" panose="020F0502020204030204" pitchFamily="34" charset="0"/>
              </a:rPr>
              <a:t>Status</a:t>
            </a:r>
            <a:r>
              <a:rPr lang="fr-FR" sz="2000" b="1" dirty="0">
                <a:solidFill>
                  <a:srgbClr val="0432FF"/>
                </a:solidFill>
                <a:latin typeface="Calibri" panose="020F0502020204030204" pitchFamily="34" charset="0"/>
                <a:cs typeface="Calibri" panose="020F0502020204030204" pitchFamily="34" charset="0"/>
              </a:rPr>
              <a:t> création</a:t>
            </a:r>
            <a:endParaRPr lang="fr-FR" sz="2000" b="1" dirty="0">
              <a:solidFill>
                <a:srgbClr val="0432FF"/>
              </a:solidFill>
            </a:endParaRPr>
          </a:p>
          <a:p>
            <a:pPr marL="742950" lvl="1" indent="-285750"/>
            <a:r>
              <a:rPr lang="fr-FR" sz="2000" i="1" dirty="0"/>
              <a:t>IN2P3 : Concernant le calendrier : La DAPP me dit que le DGDS rendra son avis courant décembre au plus tard. Une fois l'accord du DGDS, je pense que le GDR sera créé de manière rétroactive au 01/10/23</a:t>
            </a:r>
            <a:endParaRPr lang="fr-FR" sz="2000" dirty="0"/>
          </a:p>
          <a:p>
            <a:pPr marL="742950" lvl="1" indent="-285750"/>
            <a:endParaRPr lang="fr-FR" sz="2800" dirty="0"/>
          </a:p>
          <a:p>
            <a:pPr marL="228600" lvl="1">
              <a:spcBef>
                <a:spcPts val="1000"/>
              </a:spcBef>
            </a:pPr>
            <a:r>
              <a:rPr lang="fr-FR" sz="2000" b="1" dirty="0">
                <a:solidFill>
                  <a:srgbClr val="0432FF"/>
                </a:solidFill>
                <a:latin typeface="Calibri" panose="020F0502020204030204" pitchFamily="34" charset="0"/>
                <a:cs typeface="Calibri" panose="020F0502020204030204" pitchFamily="34" charset="0"/>
              </a:rPr>
              <a:t>On avance comme si le GDR était déjà créé (confirmation du DAS)  </a:t>
            </a:r>
          </a:p>
          <a:p>
            <a:pPr marL="742950" lvl="1" indent="-285750"/>
            <a:endParaRPr lang="fr-FR" sz="2000" dirty="0"/>
          </a:p>
          <a:p>
            <a:endParaRPr lang="fr-FR" sz="2000" b="1" dirty="0">
              <a:solidFill>
                <a:srgbClr val="0432FF"/>
              </a:solidFill>
            </a:endParaRPr>
          </a:p>
          <a:p>
            <a:endParaRPr lang="fr-FR" sz="2000" b="1" dirty="0">
              <a:solidFill>
                <a:srgbClr val="0432FF"/>
              </a:solidFill>
              <a:sym typeface="Wingdings" pitchFamily="2" charset="2"/>
            </a:endParaRPr>
          </a:p>
          <a:p>
            <a:pPr marL="0" indent="0">
              <a:buNone/>
            </a:pPr>
            <a:endParaRPr lang="fr-FR" sz="2000" dirty="0">
              <a:sym typeface="Wingdings" pitchFamily="2" charset="2"/>
            </a:endParaRPr>
          </a:p>
        </p:txBody>
      </p:sp>
      <p:sp>
        <p:nvSpPr>
          <p:cNvPr id="4" name="Espace réservé du numéro de diapositive 3">
            <a:extLst>
              <a:ext uri="{FF2B5EF4-FFF2-40B4-BE49-F238E27FC236}">
                <a16:creationId xmlns:a16="http://schemas.microsoft.com/office/drawing/2014/main" id="{BD4C7DC8-FF46-C74B-9869-5EE50AF3C753}"/>
              </a:ext>
            </a:extLst>
          </p:cNvPr>
          <p:cNvSpPr>
            <a:spLocks noGrp="1"/>
          </p:cNvSpPr>
          <p:nvPr>
            <p:ph type="sldNum" sz="quarter" idx="12"/>
          </p:nvPr>
        </p:nvSpPr>
        <p:spPr/>
        <p:txBody>
          <a:bodyPr/>
          <a:lstStyle/>
          <a:p>
            <a:fld id="{F20A119E-4602-D448-B887-C2A35710D6DC}" type="slidenum">
              <a:rPr lang="fr-FR" smtClean="0"/>
              <a:t>3</a:t>
            </a:fld>
            <a:endParaRPr lang="fr-FR"/>
          </a:p>
        </p:txBody>
      </p:sp>
    </p:spTree>
    <p:extLst>
      <p:ext uri="{BB962C8B-B14F-4D97-AF65-F5344CB8AC3E}">
        <p14:creationId xmlns:p14="http://schemas.microsoft.com/office/powerpoint/2010/main" val="3981991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AE71F-A7C1-6145-8E32-F32BEE76DD03}"/>
              </a:ext>
            </a:extLst>
          </p:cNvPr>
          <p:cNvSpPr>
            <a:spLocks noGrp="1"/>
          </p:cNvSpPr>
          <p:nvPr>
            <p:ph type="title"/>
          </p:nvPr>
        </p:nvSpPr>
        <p:spPr>
          <a:xfrm>
            <a:off x="682183" y="0"/>
            <a:ext cx="10515600" cy="1325563"/>
          </a:xfrm>
        </p:spPr>
        <p:txBody>
          <a:bodyPr/>
          <a:lstStyle/>
          <a:p>
            <a:pPr algn="ctr"/>
            <a:r>
              <a:rPr lang="fr-FR" b="1" dirty="0">
                <a:solidFill>
                  <a:srgbClr val="0432FF"/>
                </a:solidFill>
                <a:latin typeface="+mn-lt"/>
              </a:rPr>
              <a:t>Liste de diffusion</a:t>
            </a:r>
            <a:endParaRPr lang="fr-FR" b="1" dirty="0">
              <a:latin typeface="+mn-lt"/>
            </a:endParaRPr>
          </a:p>
        </p:txBody>
      </p:sp>
      <p:sp>
        <p:nvSpPr>
          <p:cNvPr id="6" name="Espace réservé du contenu 2">
            <a:extLst>
              <a:ext uri="{FF2B5EF4-FFF2-40B4-BE49-F238E27FC236}">
                <a16:creationId xmlns:a16="http://schemas.microsoft.com/office/drawing/2014/main" id="{93444704-1CF3-B942-BB00-4C18F834840F}"/>
              </a:ext>
            </a:extLst>
          </p:cNvPr>
          <p:cNvSpPr>
            <a:spLocks noGrp="1"/>
          </p:cNvSpPr>
          <p:nvPr>
            <p:ph idx="1"/>
          </p:nvPr>
        </p:nvSpPr>
        <p:spPr>
          <a:xfrm>
            <a:off x="11289" y="1264001"/>
            <a:ext cx="12192000" cy="5387832"/>
          </a:xfrm>
        </p:spPr>
        <p:txBody>
          <a:bodyPr>
            <a:noAutofit/>
          </a:bodyPr>
          <a:lstStyle/>
          <a:p>
            <a:pPr marL="228600" lvl="1">
              <a:spcBef>
                <a:spcPts val="1000"/>
              </a:spcBef>
            </a:pPr>
            <a:r>
              <a:rPr lang="fr-FR" sz="2000" b="1" dirty="0">
                <a:solidFill>
                  <a:srgbClr val="0432FF"/>
                </a:solidFill>
                <a:latin typeface="Calibri" panose="020F0502020204030204" pitchFamily="34" charset="0"/>
                <a:cs typeface="Calibri" panose="020F0502020204030204" pitchFamily="34" charset="0"/>
              </a:rPr>
              <a:t>Avancement (Enrique)</a:t>
            </a:r>
          </a:p>
          <a:p>
            <a:pPr marL="742950" lvl="1" indent="-285750"/>
            <a:r>
              <a:rPr lang="fr-FR" sz="2000" dirty="0"/>
              <a:t>Liste initiale (</a:t>
            </a:r>
            <a:r>
              <a:rPr lang="fr-FR" sz="2000" dirty="0" err="1"/>
              <a:t>xls</a:t>
            </a:r>
            <a:r>
              <a:rPr lang="fr-FR" sz="2000" dirty="0"/>
              <a:t>) : responsables d’équipes du formulaire + autres contacts dans les équipes (47 emails)</a:t>
            </a:r>
          </a:p>
          <a:p>
            <a:pPr marL="1200150" lvl="2" indent="-285750"/>
            <a:r>
              <a:rPr lang="fr-FR" sz="1600" dirty="0"/>
              <a:t>Diffusion initiale</a:t>
            </a:r>
          </a:p>
          <a:p>
            <a:pPr marL="742950" lvl="1" indent="-285750"/>
            <a:r>
              <a:rPr lang="fr-FR" sz="2000" dirty="0"/>
              <a:t>Liste </a:t>
            </a:r>
            <a:r>
              <a:rPr lang="fr-FR" sz="2000" dirty="0" err="1"/>
              <a:t>indico</a:t>
            </a:r>
            <a:r>
              <a:rPr lang="fr-FR" sz="2000" dirty="0"/>
              <a:t> pour inscription à liste diffusion : https://indico.ijclab.in2p3.fr/</a:t>
            </a:r>
            <a:r>
              <a:rPr lang="fr-FR" sz="2000" dirty="0" err="1"/>
              <a:t>event</a:t>
            </a:r>
            <a:r>
              <a:rPr lang="fr-FR" sz="2000" dirty="0"/>
              <a:t>/10057</a:t>
            </a:r>
          </a:p>
          <a:p>
            <a:pPr marL="742950" lvl="1" indent="-285750"/>
            <a:r>
              <a:rPr lang="fr-FR" sz="2000" dirty="0"/>
              <a:t>Création de 3 listes au CC IN2P3</a:t>
            </a:r>
          </a:p>
          <a:p>
            <a:pPr marL="1200150" lvl="2" indent="-285750"/>
            <a:r>
              <a:rPr lang="fr-FR" sz="1600" dirty="0">
                <a:hlinkClick r:id="rId3">
                  <a:extLst>
                    <a:ext uri="{A12FA001-AC4F-418D-AE19-62706E023703}">
                      <ahyp:hlinkClr xmlns:ahyp="http://schemas.microsoft.com/office/drawing/2018/hyperlinkcolor" val="tx"/>
                    </a:ext>
                  </a:extLst>
                </a:hlinkClick>
              </a:rPr>
              <a:t>scipac-l@in2p3.fr</a:t>
            </a:r>
            <a:r>
              <a:rPr lang="fr-FR" sz="1600" dirty="0"/>
              <a:t> (celle pour tout le monde)</a:t>
            </a:r>
          </a:p>
          <a:p>
            <a:pPr marL="1200150" lvl="2" indent="-285750"/>
            <a:r>
              <a:rPr lang="fr-FR" sz="1600" dirty="0">
                <a:hlinkClick r:id="rId4">
                  <a:extLst>
                    <a:ext uri="{A12FA001-AC4F-418D-AE19-62706E023703}">
                      <ahyp:hlinkClr xmlns:ahyp="http://schemas.microsoft.com/office/drawing/2018/hyperlinkcolor" val="tx"/>
                    </a:ext>
                  </a:extLst>
                </a:hlinkClick>
              </a:rPr>
              <a:t>scipac-p-l@in2p3.fr</a:t>
            </a:r>
            <a:r>
              <a:rPr lang="fr-FR" sz="1600" dirty="0"/>
              <a:t> (celle pour contacter uniquement les permanents)</a:t>
            </a:r>
          </a:p>
          <a:p>
            <a:pPr marL="1200150" lvl="2" indent="-285750"/>
            <a:r>
              <a:rPr lang="fr-FR" sz="1600" dirty="0">
                <a:hlinkClick r:id="rId5">
                  <a:extLst>
                    <a:ext uri="{A12FA001-AC4F-418D-AE19-62706E023703}">
                      <ahyp:hlinkClr xmlns:ahyp="http://schemas.microsoft.com/office/drawing/2018/hyperlinkcolor" val="tx"/>
                    </a:ext>
                  </a:extLst>
                </a:hlinkClick>
              </a:rPr>
              <a:t>scipac-np-l@in2p3.fr</a:t>
            </a:r>
            <a:r>
              <a:rPr lang="fr-FR" sz="1600" dirty="0"/>
              <a:t> (celle pour contacter les PhD, </a:t>
            </a:r>
            <a:r>
              <a:rPr lang="fr-FR" sz="1600" dirty="0" err="1"/>
              <a:t>postdoctorants</a:t>
            </a:r>
            <a:r>
              <a:rPr lang="fr-FR" sz="1600" dirty="0"/>
              <a:t>, CDD)</a:t>
            </a:r>
          </a:p>
          <a:p>
            <a:pPr marL="914400" lvl="2" indent="0">
              <a:buNone/>
            </a:pPr>
            <a:endParaRPr lang="fr-FR" sz="1600" dirty="0"/>
          </a:p>
          <a:p>
            <a:pPr marL="228600" lvl="1">
              <a:spcBef>
                <a:spcPts val="1000"/>
              </a:spcBef>
            </a:pPr>
            <a:r>
              <a:rPr lang="fr-FR" sz="2000" b="1" dirty="0">
                <a:solidFill>
                  <a:srgbClr val="0432FF"/>
                </a:solidFill>
                <a:latin typeface="Calibri" panose="020F0502020204030204" pitchFamily="34" charset="0"/>
                <a:cs typeface="Calibri" panose="020F0502020204030204" pitchFamily="34" charset="0"/>
              </a:rPr>
              <a:t>Type d’informations à diffuser, fréquence : 1 à 2 fois /mois</a:t>
            </a:r>
          </a:p>
          <a:p>
            <a:pPr marL="742950" lvl="1" indent="-285750"/>
            <a:r>
              <a:rPr lang="fr-FR" sz="1600" dirty="0"/>
              <a:t>Événements du GDR : ateliers …</a:t>
            </a:r>
          </a:p>
          <a:p>
            <a:pPr marL="742950" lvl="1" indent="-285750"/>
            <a:r>
              <a:rPr lang="fr-FR" sz="1600" dirty="0"/>
              <a:t>Bourses pour les étudiants</a:t>
            </a:r>
          </a:p>
          <a:p>
            <a:pPr marL="742950" lvl="1" indent="-285750"/>
            <a:r>
              <a:rPr lang="fr-FR" sz="1600" dirty="0"/>
              <a:t>Offres de thèses, emplois </a:t>
            </a:r>
          </a:p>
          <a:p>
            <a:pPr marL="742950" lvl="1" indent="-285750"/>
            <a:r>
              <a:rPr lang="fr-FR" sz="1600" dirty="0"/>
              <a:t>Annonces pour les conférences </a:t>
            </a:r>
          </a:p>
          <a:p>
            <a:pPr marL="742950" lvl="1" indent="-285750"/>
            <a:r>
              <a:rPr lang="fr-FR" sz="1600" dirty="0"/>
              <a:t>Soutenances de thèses et HDR, séminaires thématiques</a:t>
            </a:r>
          </a:p>
          <a:p>
            <a:pPr marL="742950" lvl="1" indent="-285750"/>
            <a:r>
              <a:rPr lang="fr-FR" sz="1600" dirty="0"/>
              <a:t>Webinaires étudiants </a:t>
            </a:r>
          </a:p>
          <a:p>
            <a:pPr marL="457200" lvl="1" indent="0">
              <a:buNone/>
            </a:pPr>
            <a:endParaRPr lang="fr-FR" sz="2000" dirty="0"/>
          </a:p>
          <a:p>
            <a:pPr marL="742950" lvl="1" indent="-285750"/>
            <a:endParaRPr lang="fr-FR" dirty="0"/>
          </a:p>
          <a:p>
            <a:pPr marL="742950" lvl="1" indent="-285750"/>
            <a:endParaRPr lang="fr-FR" sz="1800" dirty="0"/>
          </a:p>
          <a:p>
            <a:endParaRPr lang="fr-FR" sz="1800" b="1" dirty="0">
              <a:solidFill>
                <a:srgbClr val="0432FF"/>
              </a:solidFill>
            </a:endParaRPr>
          </a:p>
          <a:p>
            <a:endParaRPr lang="fr-FR" sz="1800" b="1" dirty="0">
              <a:solidFill>
                <a:srgbClr val="0432FF"/>
              </a:solidFill>
              <a:sym typeface="Wingdings" pitchFamily="2" charset="2"/>
            </a:endParaRPr>
          </a:p>
          <a:p>
            <a:pPr marL="0" indent="0">
              <a:buNone/>
            </a:pPr>
            <a:endParaRPr lang="fr-FR" sz="1800" dirty="0">
              <a:sym typeface="Wingdings" pitchFamily="2" charset="2"/>
            </a:endParaRPr>
          </a:p>
        </p:txBody>
      </p:sp>
      <p:sp>
        <p:nvSpPr>
          <p:cNvPr id="4" name="Espace réservé du numéro de diapositive 3">
            <a:extLst>
              <a:ext uri="{FF2B5EF4-FFF2-40B4-BE49-F238E27FC236}">
                <a16:creationId xmlns:a16="http://schemas.microsoft.com/office/drawing/2014/main" id="{BD4C7DC8-FF46-C74B-9869-5EE50AF3C753}"/>
              </a:ext>
            </a:extLst>
          </p:cNvPr>
          <p:cNvSpPr>
            <a:spLocks noGrp="1"/>
          </p:cNvSpPr>
          <p:nvPr>
            <p:ph type="sldNum" sz="quarter" idx="12"/>
          </p:nvPr>
        </p:nvSpPr>
        <p:spPr/>
        <p:txBody>
          <a:bodyPr/>
          <a:lstStyle/>
          <a:p>
            <a:fld id="{F20A119E-4602-D448-B887-C2A35710D6DC}" type="slidenum">
              <a:rPr lang="fr-FR" smtClean="0"/>
              <a:t>4</a:t>
            </a:fld>
            <a:endParaRPr lang="fr-FR"/>
          </a:p>
        </p:txBody>
      </p:sp>
      <p:sp>
        <p:nvSpPr>
          <p:cNvPr id="7" name="Espace réservé du contenu 2">
            <a:extLst>
              <a:ext uri="{FF2B5EF4-FFF2-40B4-BE49-F238E27FC236}">
                <a16:creationId xmlns:a16="http://schemas.microsoft.com/office/drawing/2014/main" id="{91FBFDF1-30FF-DC43-B143-7B682AA44B4B}"/>
              </a:ext>
            </a:extLst>
          </p:cNvPr>
          <p:cNvSpPr txBox="1">
            <a:spLocks/>
          </p:cNvSpPr>
          <p:nvPr/>
        </p:nvSpPr>
        <p:spPr>
          <a:xfrm>
            <a:off x="5217162" y="2500574"/>
            <a:ext cx="6964680" cy="38741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7300" lvl="2" indent="-342900"/>
            <a:endParaRPr lang="fr-FR" sz="1600" dirty="0"/>
          </a:p>
        </p:txBody>
      </p:sp>
    </p:spTree>
    <p:extLst>
      <p:ext uri="{BB962C8B-B14F-4D97-AF65-F5344CB8AC3E}">
        <p14:creationId xmlns:p14="http://schemas.microsoft.com/office/powerpoint/2010/main" val="370262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AE71F-A7C1-6145-8E32-F32BEE76DD03}"/>
              </a:ext>
            </a:extLst>
          </p:cNvPr>
          <p:cNvSpPr>
            <a:spLocks noGrp="1"/>
          </p:cNvSpPr>
          <p:nvPr>
            <p:ph type="title"/>
          </p:nvPr>
        </p:nvSpPr>
        <p:spPr>
          <a:xfrm>
            <a:off x="682183" y="0"/>
            <a:ext cx="10515600" cy="1325563"/>
          </a:xfrm>
        </p:spPr>
        <p:txBody>
          <a:bodyPr/>
          <a:lstStyle/>
          <a:p>
            <a:pPr algn="ctr"/>
            <a:r>
              <a:rPr lang="fr-FR" b="1" dirty="0">
                <a:solidFill>
                  <a:srgbClr val="0432FF"/>
                </a:solidFill>
                <a:latin typeface="+mn-lt"/>
              </a:rPr>
              <a:t>Réunion de lancement : logistique</a:t>
            </a:r>
            <a:endParaRPr lang="fr-FR" dirty="0">
              <a:latin typeface="+mn-lt"/>
            </a:endParaRPr>
          </a:p>
        </p:txBody>
      </p:sp>
      <p:sp>
        <p:nvSpPr>
          <p:cNvPr id="4" name="Espace réservé du numéro de diapositive 3">
            <a:extLst>
              <a:ext uri="{FF2B5EF4-FFF2-40B4-BE49-F238E27FC236}">
                <a16:creationId xmlns:a16="http://schemas.microsoft.com/office/drawing/2014/main" id="{1EB6CAC9-49CF-F840-B157-E55A6F1D79AB}"/>
              </a:ext>
            </a:extLst>
          </p:cNvPr>
          <p:cNvSpPr>
            <a:spLocks noGrp="1"/>
          </p:cNvSpPr>
          <p:nvPr>
            <p:ph type="sldNum" sz="quarter" idx="12"/>
          </p:nvPr>
        </p:nvSpPr>
        <p:spPr/>
        <p:txBody>
          <a:bodyPr/>
          <a:lstStyle/>
          <a:p>
            <a:fld id="{F20A119E-4602-D448-B887-C2A35710D6DC}" type="slidenum">
              <a:rPr lang="fr-FR" smtClean="0"/>
              <a:t>5</a:t>
            </a:fld>
            <a:endParaRPr lang="fr-FR"/>
          </a:p>
        </p:txBody>
      </p:sp>
      <p:sp>
        <p:nvSpPr>
          <p:cNvPr id="8" name="Rectangle 7">
            <a:extLst>
              <a:ext uri="{FF2B5EF4-FFF2-40B4-BE49-F238E27FC236}">
                <a16:creationId xmlns:a16="http://schemas.microsoft.com/office/drawing/2014/main" id="{DB231C38-147C-884D-AD88-1FE5DDA779C3}"/>
              </a:ext>
            </a:extLst>
          </p:cNvPr>
          <p:cNvSpPr/>
          <p:nvPr/>
        </p:nvSpPr>
        <p:spPr>
          <a:xfrm>
            <a:off x="0" y="1449196"/>
            <a:ext cx="12050829" cy="4187813"/>
          </a:xfrm>
          <a:prstGeom prst="rect">
            <a:avLst/>
          </a:prstGeom>
        </p:spPr>
        <p:txBody>
          <a:bodyPr wrap="square">
            <a:spAutoFit/>
          </a:bodyPr>
          <a:lstStyle/>
          <a:p>
            <a:pPr marL="228600" lvl="1" indent="-228600">
              <a:lnSpc>
                <a:spcPct val="90000"/>
              </a:lnSpc>
              <a:spcBef>
                <a:spcPts val="1000"/>
              </a:spcBef>
              <a:buFont typeface="Arial" panose="020B0604020202020204" pitchFamily="34" charset="0"/>
              <a:buChar char="•"/>
            </a:pPr>
            <a:r>
              <a:rPr lang="fr-FR" sz="2000" b="1" dirty="0">
                <a:solidFill>
                  <a:srgbClr val="0432FF"/>
                </a:solidFill>
                <a:latin typeface="Calibri" panose="020F0502020204030204" pitchFamily="34" charset="0"/>
                <a:cs typeface="Calibri" panose="020F0502020204030204" pitchFamily="34" charset="0"/>
              </a:rPr>
              <a:t>Confirmation 13 </a:t>
            </a:r>
            <a:r>
              <a:rPr lang="fr-FR" sz="2000" b="1" dirty="0" err="1">
                <a:solidFill>
                  <a:srgbClr val="0432FF"/>
                </a:solidFill>
                <a:latin typeface="Calibri" panose="020F0502020204030204" pitchFamily="34" charset="0"/>
                <a:cs typeface="Calibri" panose="020F0502020204030204" pitchFamily="34" charset="0"/>
              </a:rPr>
              <a:t>dec</a:t>
            </a:r>
            <a:r>
              <a:rPr lang="fr-FR" sz="2000" b="1" dirty="0">
                <a:solidFill>
                  <a:srgbClr val="0432FF"/>
                </a:solidFill>
                <a:latin typeface="Calibri" panose="020F0502020204030204" pitchFamily="34" charset="0"/>
                <a:cs typeface="Calibri" panose="020F0502020204030204" pitchFamily="34" charset="0"/>
              </a:rPr>
              <a:t>, IJCLab, </a:t>
            </a:r>
            <a:r>
              <a:rPr lang="fr-FR" sz="2000" b="1" dirty="0">
                <a:solidFill>
                  <a:srgbClr val="0432FF"/>
                </a:solidFill>
                <a:latin typeface="Calibri" panose="020F0502020204030204" pitchFamily="34" charset="0"/>
                <a:ea typeface="Calibri" panose="020F0502020204030204" pitchFamily="34" charset="0"/>
                <a:cs typeface="Times New Roman" panose="02020603050405020304" pitchFamily="18" charset="0"/>
              </a:rPr>
              <a:t>9h30-16h00</a:t>
            </a:r>
            <a:endParaRPr lang="fr-FR" sz="2000" b="1" dirty="0">
              <a:solidFill>
                <a:srgbClr val="0432FF"/>
              </a:solidFill>
              <a:latin typeface="Calibri" panose="020F0502020204030204" pitchFamily="34" charset="0"/>
              <a:cs typeface="Calibri" panose="020F0502020204030204" pitchFamily="34" charset="0"/>
            </a:endParaRPr>
          </a:p>
          <a:p>
            <a:pPr marL="228600" lvl="1" indent="-228600">
              <a:lnSpc>
                <a:spcPct val="90000"/>
              </a:lnSpc>
              <a:spcBef>
                <a:spcPts val="1000"/>
              </a:spcBef>
              <a:spcAft>
                <a:spcPts val="0"/>
              </a:spcAft>
              <a:buFont typeface="Arial" panose="020B0604020202020204" pitchFamily="34" charset="0"/>
              <a:buChar char="•"/>
            </a:pPr>
            <a:endParaRPr lang="fr-FR" sz="2000" b="1" dirty="0">
              <a:solidFill>
                <a:srgbClr val="0432FF"/>
              </a:solidFill>
              <a:latin typeface="Calibri" panose="020F0502020204030204" pitchFamily="34" charset="0"/>
              <a:cs typeface="Calibri" panose="020F0502020204030204" pitchFamily="34" charset="0"/>
            </a:endParaRPr>
          </a:p>
          <a:p>
            <a:pPr marL="228600" lvl="1" indent="-228600">
              <a:lnSpc>
                <a:spcPct val="90000"/>
              </a:lnSpc>
              <a:spcBef>
                <a:spcPts val="1000"/>
              </a:spcBef>
              <a:spcAft>
                <a:spcPts val="0"/>
              </a:spcAft>
              <a:buFont typeface="Arial" panose="020B0604020202020204" pitchFamily="34" charset="0"/>
              <a:buChar char="•"/>
            </a:pPr>
            <a:r>
              <a:rPr lang="fr-FR" sz="2000" b="1" dirty="0">
                <a:solidFill>
                  <a:srgbClr val="0432FF"/>
                </a:solidFill>
                <a:latin typeface="Calibri" panose="020F0502020204030204" pitchFamily="34" charset="0"/>
                <a:cs typeface="Calibri" panose="020F0502020204030204" pitchFamily="34" charset="0"/>
              </a:rPr>
              <a:t>Site </a:t>
            </a:r>
            <a:r>
              <a:rPr lang="fr-FR" sz="2000" b="1" dirty="0" err="1">
                <a:solidFill>
                  <a:srgbClr val="0432FF"/>
                </a:solidFill>
                <a:latin typeface="Calibri" panose="020F0502020204030204" pitchFamily="34" charset="0"/>
                <a:cs typeface="Calibri" panose="020F0502020204030204" pitchFamily="34" charset="0"/>
              </a:rPr>
              <a:t>indico</a:t>
            </a:r>
            <a:r>
              <a:rPr lang="fr-FR" sz="2000" b="1" dirty="0">
                <a:solidFill>
                  <a:srgbClr val="0432FF"/>
                </a:solidFill>
                <a:latin typeface="Calibri" panose="020F0502020204030204" pitchFamily="34" charset="0"/>
                <a:cs typeface="Calibri" panose="020F0502020204030204" pitchFamily="34" charset="0"/>
              </a:rPr>
              <a:t> créé </a:t>
            </a:r>
          </a:p>
          <a:p>
            <a:pPr marL="685800" lvl="2" indent="-228600">
              <a:lnSpc>
                <a:spcPct val="90000"/>
              </a:lnSpc>
              <a:spcBef>
                <a:spcPts val="1000"/>
              </a:spcBef>
              <a:buFont typeface="Arial" panose="020B0604020202020204" pitchFamily="34" charset="0"/>
              <a:buChar char="•"/>
            </a:pPr>
            <a:r>
              <a:rPr lang="fr-FR" sz="1400" b="1" dirty="0">
                <a:solidFill>
                  <a:srgbClr val="0432FF"/>
                </a:solidFill>
                <a:latin typeface="Calibri" panose="020F0502020204030204" pitchFamily="34" charset="0"/>
                <a:ea typeface="Calibri" panose="020F0502020204030204" pitchFamily="34" charset="0"/>
                <a:cs typeface="Times New Roman" panose="02020603050405020304" pitchFamily="18" charset="0"/>
                <a:hlinkClick r:id="rId3"/>
              </a:rPr>
              <a:t>https://indico.ijclab.in2p3.fr/event/10056/</a:t>
            </a:r>
            <a:endParaRPr lang="fr-FR" sz="1400" b="1" dirty="0">
              <a:solidFill>
                <a:srgbClr val="0432FF"/>
              </a:solidFill>
              <a:latin typeface="Calibri" panose="020F0502020204030204" pitchFamily="34" charset="0"/>
              <a:ea typeface="Calibri" panose="020F0502020204030204" pitchFamily="34" charset="0"/>
              <a:cs typeface="Times New Roman" panose="02020603050405020304" pitchFamily="18" charset="0"/>
            </a:endParaRPr>
          </a:p>
          <a:p>
            <a:pPr marL="685800" lvl="2" indent="-228600">
              <a:lnSpc>
                <a:spcPct val="90000"/>
              </a:lnSpc>
              <a:spcBef>
                <a:spcPts val="1000"/>
              </a:spcBef>
              <a:buFont typeface="Arial" panose="020B0604020202020204" pitchFamily="34" charset="0"/>
              <a:buChar char="•"/>
            </a:pPr>
            <a:endParaRPr lang="fr-FR" sz="1400" b="1" dirty="0">
              <a:solidFill>
                <a:srgbClr val="0432FF"/>
              </a:solidFill>
              <a:latin typeface="Calibri" panose="020F0502020204030204" pitchFamily="34" charset="0"/>
              <a:ea typeface="Calibri" panose="020F0502020204030204" pitchFamily="34" charset="0"/>
              <a:cs typeface="Times New Roman" panose="02020603050405020304" pitchFamily="18" charset="0"/>
            </a:endParaRPr>
          </a:p>
          <a:p>
            <a:pPr marL="228600" lvl="1" indent="-228600">
              <a:lnSpc>
                <a:spcPct val="90000"/>
              </a:lnSpc>
              <a:spcBef>
                <a:spcPts val="1000"/>
              </a:spcBef>
              <a:buFont typeface="Arial" panose="020B0604020202020204" pitchFamily="34" charset="0"/>
              <a:buChar char="•"/>
            </a:pPr>
            <a:r>
              <a:rPr lang="fr-FR" sz="2000" b="1" dirty="0">
                <a:solidFill>
                  <a:srgbClr val="0432FF"/>
                </a:solidFill>
                <a:latin typeface="Calibri" panose="020F0502020204030204" pitchFamily="34" charset="0"/>
                <a:cs typeface="Calibri" panose="020F0502020204030204" pitchFamily="34" charset="0"/>
              </a:rPr>
              <a:t>Invitations officielles effectuées</a:t>
            </a:r>
          </a:p>
          <a:p>
            <a:pPr marL="914400" lvl="1" indent="-457200">
              <a:buFont typeface="+mj-lt"/>
              <a:buAutoNum type="alphaLcParenR"/>
            </a:pPr>
            <a:r>
              <a:rPr lang="fr-FR" sz="1600" dirty="0"/>
              <a:t>IN2P3 : R. Pain (</a:t>
            </a:r>
            <a:r>
              <a:rPr lang="fr-FR" sz="1600" dirty="0" err="1"/>
              <a:t>visio</a:t>
            </a:r>
            <a:r>
              <a:rPr lang="fr-FR" sz="1600" dirty="0"/>
              <a:t>) et DAS A. </a:t>
            </a:r>
            <a:r>
              <a:rPr lang="fr-FR" sz="1600" dirty="0" err="1"/>
              <a:t>Lucotte</a:t>
            </a:r>
            <a:r>
              <a:rPr lang="fr-FR" sz="1600" dirty="0"/>
              <a:t> </a:t>
            </a:r>
            <a:r>
              <a:rPr lang="fr-FR" sz="1600" dirty="0">
                <a:sym typeface="Wingdings" pitchFamily="2" charset="2"/>
              </a:rPr>
              <a:t> dispos</a:t>
            </a:r>
            <a:endParaRPr lang="fr-FR" sz="1600" dirty="0"/>
          </a:p>
          <a:p>
            <a:pPr marL="914400" lvl="1" indent="-457200">
              <a:buFont typeface="+mj-lt"/>
              <a:buAutoNum type="alphaLcParenR"/>
            </a:pPr>
            <a:r>
              <a:rPr lang="fr-FR" sz="1600" dirty="0"/>
              <a:t>INP : F. </a:t>
            </a:r>
            <a:r>
              <a:rPr lang="fr-FR" sz="1600" dirty="0" err="1"/>
              <a:t>Petroff</a:t>
            </a:r>
            <a:r>
              <a:rPr lang="fr-FR" sz="1600" dirty="0"/>
              <a:t> et Antoine Rousse </a:t>
            </a:r>
            <a:r>
              <a:rPr lang="fr-FR" sz="1600" dirty="0">
                <a:sym typeface="Wingdings" pitchFamily="2" charset="2"/>
              </a:rPr>
              <a:t></a:t>
            </a:r>
            <a:r>
              <a:rPr lang="fr-FR" sz="1600" dirty="0"/>
              <a:t> A. Rousse OK</a:t>
            </a:r>
          </a:p>
          <a:p>
            <a:pPr marL="914400" lvl="1" indent="-457200">
              <a:buFont typeface="+mj-lt"/>
              <a:buAutoNum type="alphaLcParenR"/>
            </a:pPr>
            <a:r>
              <a:rPr lang="fr-FR" sz="1600" dirty="0"/>
              <a:t>INSIS : chargée de mission plasma : Agnès </a:t>
            </a:r>
            <a:r>
              <a:rPr lang="fr-FR" sz="1600" dirty="0" err="1"/>
              <a:t>Granier</a:t>
            </a:r>
            <a:endParaRPr lang="fr-FR" sz="1600" dirty="0"/>
          </a:p>
          <a:p>
            <a:pPr marL="914400" lvl="1" indent="-457200">
              <a:buFont typeface="+mj-lt"/>
              <a:buAutoNum type="alphaLcParenR"/>
            </a:pPr>
            <a:r>
              <a:rPr lang="fr-FR" sz="1600" dirty="0"/>
              <a:t>IRFU : F. </a:t>
            </a:r>
            <a:r>
              <a:rPr lang="fr-FR" sz="1600" dirty="0" err="1"/>
              <a:t>Sabatié</a:t>
            </a:r>
            <a:r>
              <a:rPr lang="fr-FR" sz="1600" dirty="0"/>
              <a:t>, P. Védrine, Ph. </a:t>
            </a:r>
            <a:r>
              <a:rPr lang="fr-FR" sz="1600" dirty="0" err="1"/>
              <a:t>Rebourgeard</a:t>
            </a:r>
            <a:endParaRPr lang="fr-FR" sz="1600" dirty="0"/>
          </a:p>
          <a:p>
            <a:pPr marL="1371600" lvl="2" indent="-457200">
              <a:buFont typeface="+mj-lt"/>
              <a:buAutoNum type="alphaLcParenR"/>
            </a:pPr>
            <a:endParaRPr lang="fr-FR" sz="1600" b="1" dirty="0">
              <a:solidFill>
                <a:srgbClr val="0432FF"/>
              </a:solidFill>
              <a:latin typeface="Calibri" panose="020F0502020204030204" pitchFamily="34" charset="0"/>
              <a:cs typeface="Times New Roman" panose="02020603050405020304" pitchFamily="18" charset="0"/>
            </a:endParaRPr>
          </a:p>
          <a:p>
            <a:pPr marL="228600" lvl="1" indent="-228600">
              <a:lnSpc>
                <a:spcPct val="90000"/>
              </a:lnSpc>
              <a:spcBef>
                <a:spcPts val="1000"/>
              </a:spcBef>
              <a:buFont typeface="Arial" panose="020B0604020202020204" pitchFamily="34" charset="0"/>
              <a:buChar char="•"/>
            </a:pPr>
            <a:r>
              <a:rPr lang="fr-FR" sz="2000" b="1" dirty="0">
                <a:solidFill>
                  <a:srgbClr val="0432FF"/>
                </a:solidFill>
                <a:latin typeface="Calibri" panose="020F0502020204030204" pitchFamily="34" charset="0"/>
                <a:cs typeface="Calibri" panose="020F0502020204030204" pitchFamily="34" charset="0"/>
              </a:rPr>
              <a:t>Pauses café et repas : commandés par Guillaume  </a:t>
            </a:r>
          </a:p>
          <a:p>
            <a:pPr marL="685800" lvl="2" indent="-228600">
              <a:lnSpc>
                <a:spcPct val="90000"/>
              </a:lnSpc>
              <a:spcBef>
                <a:spcPts val="1000"/>
              </a:spcBef>
              <a:buFont typeface="Arial" panose="020B0604020202020204" pitchFamily="34" charset="0"/>
              <a:buChar char="•"/>
            </a:pPr>
            <a:endParaRPr lang="fr-FR" sz="1400" b="1" dirty="0">
              <a:solidFill>
                <a:srgbClr val="0432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5995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AE71F-A7C1-6145-8E32-F32BEE76DD03}"/>
              </a:ext>
            </a:extLst>
          </p:cNvPr>
          <p:cNvSpPr>
            <a:spLocks noGrp="1"/>
          </p:cNvSpPr>
          <p:nvPr>
            <p:ph type="title"/>
          </p:nvPr>
        </p:nvSpPr>
        <p:spPr>
          <a:xfrm>
            <a:off x="682183" y="0"/>
            <a:ext cx="10515600" cy="1325563"/>
          </a:xfrm>
        </p:spPr>
        <p:txBody>
          <a:bodyPr/>
          <a:lstStyle/>
          <a:p>
            <a:pPr algn="ctr"/>
            <a:r>
              <a:rPr lang="fr-FR" b="1" dirty="0">
                <a:solidFill>
                  <a:srgbClr val="0432FF"/>
                </a:solidFill>
                <a:latin typeface="+mn-lt"/>
              </a:rPr>
              <a:t>Réunion de lancement : agenda</a:t>
            </a:r>
            <a:endParaRPr lang="fr-FR" dirty="0">
              <a:latin typeface="+mn-lt"/>
            </a:endParaRPr>
          </a:p>
        </p:txBody>
      </p:sp>
      <p:sp>
        <p:nvSpPr>
          <p:cNvPr id="4" name="Espace réservé du numéro de diapositive 3">
            <a:extLst>
              <a:ext uri="{FF2B5EF4-FFF2-40B4-BE49-F238E27FC236}">
                <a16:creationId xmlns:a16="http://schemas.microsoft.com/office/drawing/2014/main" id="{1EB6CAC9-49CF-F840-B157-E55A6F1D79AB}"/>
              </a:ext>
            </a:extLst>
          </p:cNvPr>
          <p:cNvSpPr>
            <a:spLocks noGrp="1"/>
          </p:cNvSpPr>
          <p:nvPr>
            <p:ph type="sldNum" sz="quarter" idx="12"/>
          </p:nvPr>
        </p:nvSpPr>
        <p:spPr/>
        <p:txBody>
          <a:bodyPr/>
          <a:lstStyle/>
          <a:p>
            <a:fld id="{F20A119E-4602-D448-B887-C2A35710D6DC}" type="slidenum">
              <a:rPr lang="fr-FR" smtClean="0"/>
              <a:t>6</a:t>
            </a:fld>
            <a:endParaRPr lang="fr-FR"/>
          </a:p>
        </p:txBody>
      </p:sp>
      <p:sp>
        <p:nvSpPr>
          <p:cNvPr id="8" name="Rectangle 7">
            <a:extLst>
              <a:ext uri="{FF2B5EF4-FFF2-40B4-BE49-F238E27FC236}">
                <a16:creationId xmlns:a16="http://schemas.microsoft.com/office/drawing/2014/main" id="{DB231C38-147C-884D-AD88-1FE5DDA779C3}"/>
              </a:ext>
            </a:extLst>
          </p:cNvPr>
          <p:cNvSpPr/>
          <p:nvPr/>
        </p:nvSpPr>
        <p:spPr>
          <a:xfrm>
            <a:off x="0" y="1215516"/>
            <a:ext cx="12050829" cy="5693866"/>
          </a:xfrm>
          <a:prstGeom prst="rect">
            <a:avLst/>
          </a:prstGeom>
        </p:spPr>
        <p:txBody>
          <a:bodyPr wrap="square">
            <a:spAutoFit/>
          </a:bodyPr>
          <a:lstStyle/>
          <a:p>
            <a:pPr marL="285750" indent="-285750">
              <a:buFont typeface="Arial" panose="020B0604020202020204" pitchFamily="34" charset="0"/>
              <a:buChar char="•"/>
              <a:tabLst>
                <a:tab pos="6858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Introduction : Reynald Pain  5 (</a:t>
            </a:r>
            <a:r>
              <a:rPr lang="fr-FR" sz="1400" dirty="0" err="1">
                <a:latin typeface="Calibri" panose="020F0502020204030204" pitchFamily="34" charset="0"/>
                <a:ea typeface="Calibri" panose="020F0502020204030204" pitchFamily="34" charset="0"/>
                <a:cs typeface="Times New Roman" panose="02020603050405020304" pitchFamily="18" charset="0"/>
              </a:rPr>
              <a:t>visio</a:t>
            </a:r>
            <a:r>
              <a:rPr lang="fr-FR" sz="1400" dirty="0">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tabLst>
                <a:tab pos="6858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Contexte accélérateurs IN2P3 : Arnaud </a:t>
            </a:r>
            <a:r>
              <a:rPr lang="fr-FR" sz="1400" dirty="0" err="1">
                <a:latin typeface="Calibri" panose="020F0502020204030204" pitchFamily="34" charset="0"/>
                <a:ea typeface="Calibri" panose="020F0502020204030204" pitchFamily="34" charset="0"/>
                <a:cs typeface="Times New Roman" panose="02020603050405020304" pitchFamily="18" charset="0"/>
              </a:rPr>
              <a:t>Lucotte</a:t>
            </a:r>
            <a:r>
              <a:rPr lang="fr-FR" sz="1400" dirty="0">
                <a:latin typeface="Calibri" panose="020F0502020204030204" pitchFamily="34" charset="0"/>
                <a:ea typeface="Calibri" panose="020F0502020204030204" pitchFamily="34" charset="0"/>
                <a:cs typeface="Times New Roman" panose="02020603050405020304" pitchFamily="18" charset="0"/>
              </a:rPr>
              <a:t> 15+5</a:t>
            </a:r>
          </a:p>
          <a:p>
            <a:pPr marL="285750" indent="-285750">
              <a:buFont typeface="Arial" panose="020B0604020202020204" pitchFamily="34" charset="0"/>
              <a:buChar char="•"/>
              <a:tabLst>
                <a:tab pos="6858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Présentation générale du GDR : Maud </a:t>
            </a:r>
            <a:r>
              <a:rPr lang="fr-FR" sz="1400" dirty="0" err="1">
                <a:latin typeface="Calibri" panose="020F0502020204030204" pitchFamily="34" charset="0"/>
                <a:ea typeface="Calibri" panose="020F0502020204030204" pitchFamily="34" charset="0"/>
                <a:cs typeface="Times New Roman" panose="02020603050405020304" pitchFamily="18" charset="0"/>
              </a:rPr>
              <a:t>Baylac</a:t>
            </a:r>
            <a:r>
              <a:rPr lang="fr-FR" sz="1400" dirty="0">
                <a:latin typeface="Calibri" panose="020F0502020204030204" pitchFamily="34" charset="0"/>
                <a:ea typeface="Calibri" panose="020F0502020204030204" pitchFamily="34" charset="0"/>
                <a:cs typeface="Times New Roman" panose="02020603050405020304" pitchFamily="18" charset="0"/>
              </a:rPr>
              <a:t> 20+5</a:t>
            </a:r>
          </a:p>
          <a:p>
            <a:pPr marL="285750" indent="-285750">
              <a:buFont typeface="Arial" panose="020B0604020202020204" pitchFamily="34" charset="0"/>
              <a:buChar char="•"/>
              <a:tabLst>
                <a:tab pos="6858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Discussions</a:t>
            </a:r>
          </a:p>
          <a:p>
            <a:pPr marL="285750" indent="-285750">
              <a:buFont typeface="Arial" panose="020B0604020202020204" pitchFamily="34" charset="0"/>
              <a:buChar char="•"/>
              <a:tabLst>
                <a:tab pos="685800" algn="l"/>
              </a:tabLst>
            </a:pPr>
            <a:r>
              <a:rPr lang="fr-FR"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Objectif pour chaque axe : </a:t>
            </a:r>
          </a:p>
          <a:p>
            <a:pPr marL="742950" lvl="1" indent="-285750">
              <a:buFont typeface="Arial" panose="020B0604020202020204" pitchFamily="34" charset="0"/>
              <a:buChar char="•"/>
              <a:tabLst>
                <a:tab pos="685800" algn="l"/>
              </a:tabLst>
            </a:pPr>
            <a:r>
              <a:rPr lang="fr-FR"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 ou 2 présentation pour faire émerger les sujets d’intérêts, expliquer les problématiques, identifier synergie entres axes, résultats possibles, ouverture auprès des équipes, être inclusif, mentionner que le travail est en cours </a:t>
            </a:r>
          </a:p>
          <a:p>
            <a:pPr marL="742950" lvl="1" indent="-285750">
              <a:buFont typeface="Arial" panose="020B0604020202020204" pitchFamily="34" charset="0"/>
              <a:buChar char="•"/>
              <a:tabLst>
                <a:tab pos="685800" algn="l"/>
              </a:tabLst>
            </a:pPr>
            <a:r>
              <a:rPr lang="fr-FR" sz="1400" dirty="0">
                <a:latin typeface="Calibri" panose="020F0502020204030204" pitchFamily="34" charset="0"/>
                <a:cs typeface="Times New Roman" panose="02020603050405020304" pitchFamily="18" charset="0"/>
              </a:rPr>
              <a:t>Puis discussions </a:t>
            </a:r>
          </a:p>
          <a:p>
            <a:pPr marL="1200150" lvl="2" indent="-285750">
              <a:buFont typeface="Arial" panose="020B0604020202020204" pitchFamily="34" charset="0"/>
              <a:buChar char="•"/>
              <a:tabLst>
                <a:tab pos="685800" algn="l"/>
              </a:tabLst>
            </a:pPr>
            <a:r>
              <a:rPr lang="fr-FR" sz="1400" dirty="0">
                <a:latin typeface="Calibri" panose="020F0502020204030204" pitchFamily="34" charset="0"/>
                <a:cs typeface="Times New Roman" panose="02020603050405020304" pitchFamily="18" charset="0"/>
              </a:rPr>
              <a:t>animateurs : </a:t>
            </a:r>
            <a:r>
              <a:rPr lang="fr-FR" sz="1400" dirty="0" err="1">
                <a:latin typeface="Calibri" panose="020F0502020204030204" pitchFamily="34" charset="0"/>
                <a:cs typeface="Times New Roman" panose="02020603050405020304" pitchFamily="18" charset="0"/>
              </a:rPr>
              <a:t>resp</a:t>
            </a:r>
            <a:r>
              <a:rPr lang="fr-FR" sz="1400" dirty="0">
                <a:latin typeface="Calibri" panose="020F0502020204030204" pitchFamily="34" charset="0"/>
                <a:cs typeface="Times New Roman" panose="02020603050405020304" pitchFamily="18" charset="0"/>
              </a:rPr>
              <a:t> d’axes + orateurs</a:t>
            </a:r>
          </a:p>
          <a:p>
            <a:pPr marL="1200150" lvl="2" indent="-285750">
              <a:buFont typeface="Arial" panose="020B0604020202020204" pitchFamily="34" charset="0"/>
              <a:buChar char="•"/>
              <a:tabLst>
                <a:tab pos="685800" algn="l"/>
              </a:tabLst>
            </a:pPr>
            <a:r>
              <a:rPr lang="fr-FR" sz="1400" dirty="0">
                <a:latin typeface="Calibri" panose="020F0502020204030204" pitchFamily="34" charset="0"/>
                <a:cs typeface="Times New Roman" panose="02020603050405020304" pitchFamily="18" charset="0"/>
              </a:rPr>
              <a:t>thème : à préciser par axe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tabLst>
                <a:tab pos="6858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Axe 1 : accélération d’ions lourds 40</a:t>
            </a:r>
          </a:p>
          <a:p>
            <a:pPr marL="685800" lvl="1" indent="-228600">
              <a:buFont typeface="Arial" panose="020B0604020202020204" pitchFamily="34" charset="0"/>
              <a:buChar char="•"/>
              <a:tabLst>
                <a:tab pos="11430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présentation générale (contenu, fonctionnement, équipes, thématiques fortes) </a:t>
            </a:r>
          </a:p>
          <a:p>
            <a:pPr marL="685800" lvl="1" indent="-228600">
              <a:buFont typeface="Arial" panose="020B0604020202020204" pitchFamily="34" charset="0"/>
              <a:buChar char="•"/>
              <a:tabLst>
                <a:tab pos="11430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Sujets de R&amp;D faisceaux DESIR, problématiques</a:t>
            </a:r>
            <a:r>
              <a:rPr lang="fr-FR" sz="1400" i="1" dirty="0">
                <a:latin typeface="Calibri" panose="020F050202020403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cs typeface="Times New Roman" panose="02020603050405020304" pitchFamily="18" charset="0"/>
            </a:endParaRPr>
          </a:p>
          <a:p>
            <a:pPr marL="685800" lvl="1" indent="-228600">
              <a:buFont typeface="Arial" panose="020B0604020202020204" pitchFamily="34" charset="0"/>
              <a:buChar char="•"/>
              <a:tabLst>
                <a:tab pos="11430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Discussions 10</a:t>
            </a:r>
            <a:endParaRPr lang="fr-FR" sz="1400"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tabLst>
                <a:tab pos="6858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Axe 2 : accélération de hadrons 40</a:t>
            </a:r>
          </a:p>
          <a:p>
            <a:pPr marL="685800" lvl="1" indent="-228600">
              <a:buFont typeface="Arial" panose="020B0604020202020204" pitchFamily="34" charset="0"/>
              <a:buChar char="•"/>
              <a:tabLst>
                <a:tab pos="11430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présentation générale (contenu, fonctionnement, équipes, thématiques fortes) </a:t>
            </a:r>
          </a:p>
          <a:p>
            <a:pPr marL="685800" lvl="1" indent="-228600">
              <a:buFont typeface="Arial" panose="020B0604020202020204" pitchFamily="34" charset="0"/>
              <a:buChar char="•"/>
              <a:tabLst>
                <a:tab pos="1143000" algn="l"/>
              </a:tabLst>
            </a:pPr>
            <a:r>
              <a:rPr lang="fr-FR" sz="1400" dirty="0" err="1">
                <a:latin typeface="Calibri" panose="020F0502020204030204" pitchFamily="34" charset="0"/>
                <a:ea typeface="Calibri" panose="020F0502020204030204" pitchFamily="34" charset="0"/>
                <a:cs typeface="Times New Roman" panose="02020603050405020304" pitchFamily="18" charset="0"/>
              </a:rPr>
              <a:t>Diags</a:t>
            </a:r>
            <a:r>
              <a:rPr lang="fr-FR" sz="1400" dirty="0">
                <a:latin typeface="Calibri" panose="020F0502020204030204" pitchFamily="34" charset="0"/>
                <a:ea typeface="Calibri" panose="020F0502020204030204" pitchFamily="34" charset="0"/>
                <a:cs typeface="Times New Roman" panose="02020603050405020304" pitchFamily="18" charset="0"/>
              </a:rPr>
              <a:t>, sources, couches minces</a:t>
            </a:r>
          </a:p>
          <a:p>
            <a:pPr marL="685800" lvl="1" indent="-228600">
              <a:buFont typeface="Arial" panose="020B0604020202020204" pitchFamily="34" charset="0"/>
              <a:buChar char="•"/>
              <a:tabLst>
                <a:tab pos="11430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Discussions 10</a:t>
            </a:r>
          </a:p>
          <a:p>
            <a:pPr marL="285750" indent="-285750">
              <a:buFont typeface="Arial" panose="020B0604020202020204" pitchFamily="34" charset="0"/>
              <a:buChar char="•"/>
              <a:tabLst>
                <a:tab pos="6858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Axe 3 : accélération de leptons 40</a:t>
            </a:r>
          </a:p>
          <a:p>
            <a:pPr marL="685800" lvl="1" indent="-228600">
              <a:buFont typeface="Arial" panose="020B0604020202020204" pitchFamily="34" charset="0"/>
              <a:buChar char="•"/>
              <a:tabLst>
                <a:tab pos="11430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présentation générale (contenu, fonctionnement, équipes) </a:t>
            </a:r>
          </a:p>
          <a:p>
            <a:pPr marL="685800" lvl="1" indent="-228600">
              <a:buFont typeface="Arial" panose="020B0604020202020204" pitchFamily="34" charset="0"/>
              <a:buChar char="•"/>
              <a:tabLst>
                <a:tab pos="11430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EU stratégie </a:t>
            </a:r>
            <a:r>
              <a:rPr lang="fr-FR" sz="1400"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fr-FR" sz="1400" dirty="0">
                <a:latin typeface="Calibri" panose="020F0502020204030204" pitchFamily="34" charset="0"/>
                <a:ea typeface="Calibri" panose="020F0502020204030204" pitchFamily="34" charset="0"/>
                <a:cs typeface="Times New Roman" panose="02020603050405020304" pitchFamily="18" charset="0"/>
              </a:rPr>
              <a:t> R&amp;D en France, points de relations entre axes (ALP), sources de lumière upgrade </a:t>
            </a:r>
          </a:p>
          <a:p>
            <a:pPr marL="685800" lvl="1" indent="-228600">
              <a:buFont typeface="Arial" panose="020B0604020202020204" pitchFamily="34" charset="0"/>
              <a:buChar char="•"/>
              <a:tabLst>
                <a:tab pos="11430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Discussions 10</a:t>
            </a:r>
          </a:p>
          <a:p>
            <a:pPr marL="285750" indent="-285750">
              <a:buFont typeface="Arial" panose="020B0604020202020204" pitchFamily="34" charset="0"/>
              <a:buChar char="•"/>
              <a:tabLst>
                <a:tab pos="6858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Axe 4 : accélération laser-plasma et nouveaux concepts 40</a:t>
            </a:r>
          </a:p>
          <a:p>
            <a:pPr marL="685800" lvl="1" indent="-228600">
              <a:buFont typeface="Arial" panose="020B0604020202020204" pitchFamily="34" charset="0"/>
              <a:buChar char="•"/>
              <a:tabLst>
                <a:tab pos="11430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présentation générale (contenu, fonctionnement, équipes) et présentation pédagogique, rappel des concepts, voies principales de la thématique (e-, ions), transfert vers construction d’</a:t>
            </a:r>
            <a:r>
              <a:rPr lang="fr-FR" sz="1400" dirty="0" err="1">
                <a:latin typeface="Calibri" panose="020F0502020204030204" pitchFamily="34" charset="0"/>
                <a:ea typeface="Calibri" panose="020F0502020204030204" pitchFamily="34" charset="0"/>
                <a:cs typeface="Times New Roman" panose="02020603050405020304" pitchFamily="18" charset="0"/>
              </a:rPr>
              <a:t>accel</a:t>
            </a:r>
            <a:r>
              <a:rPr lang="fr-FR" sz="1400" dirty="0">
                <a:latin typeface="Calibri" panose="020F0502020204030204" pitchFamily="34" charset="0"/>
                <a:ea typeface="Calibri" panose="020F0502020204030204" pitchFamily="34" charset="0"/>
                <a:cs typeface="Times New Roman" panose="02020603050405020304" pitchFamily="18" charset="0"/>
              </a:rPr>
              <a:t>, implication française au niveau EU,  EUPRAXIA, transition APPEL</a:t>
            </a:r>
          </a:p>
          <a:p>
            <a:pPr marL="685800" lvl="1" indent="-228600">
              <a:buFont typeface="Arial" panose="020B0604020202020204" pitchFamily="34" charset="0"/>
              <a:buChar char="•"/>
              <a:tabLst>
                <a:tab pos="1143000" algn="l"/>
              </a:tabLst>
            </a:pPr>
            <a:r>
              <a:rPr lang="fr-FR" sz="1400" dirty="0">
                <a:latin typeface="Calibri" panose="020F0502020204030204" pitchFamily="34" charset="0"/>
                <a:ea typeface="Calibri" panose="020F0502020204030204" pitchFamily="34" charset="0"/>
                <a:cs typeface="Times New Roman" panose="02020603050405020304" pitchFamily="18" charset="0"/>
              </a:rPr>
              <a:t>Discussions </a:t>
            </a:r>
          </a:p>
        </p:txBody>
      </p:sp>
    </p:spTree>
    <p:extLst>
      <p:ext uri="{BB962C8B-B14F-4D97-AF65-F5344CB8AC3E}">
        <p14:creationId xmlns:p14="http://schemas.microsoft.com/office/powerpoint/2010/main" val="196230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AE71F-A7C1-6145-8E32-F32BEE76DD03}"/>
              </a:ext>
            </a:extLst>
          </p:cNvPr>
          <p:cNvSpPr>
            <a:spLocks noGrp="1"/>
          </p:cNvSpPr>
          <p:nvPr>
            <p:ph type="title"/>
          </p:nvPr>
        </p:nvSpPr>
        <p:spPr>
          <a:xfrm>
            <a:off x="682183" y="0"/>
            <a:ext cx="10515600" cy="1325563"/>
          </a:xfrm>
        </p:spPr>
        <p:txBody>
          <a:bodyPr/>
          <a:lstStyle/>
          <a:p>
            <a:pPr algn="ctr"/>
            <a:r>
              <a:rPr lang="fr-FR" b="1" dirty="0">
                <a:solidFill>
                  <a:srgbClr val="0432FF"/>
                </a:solidFill>
                <a:latin typeface="+mn-lt"/>
              </a:rPr>
              <a:t>Site web et logos </a:t>
            </a:r>
            <a:endParaRPr lang="fr-FR" dirty="0">
              <a:latin typeface="+mn-lt"/>
            </a:endParaRPr>
          </a:p>
        </p:txBody>
      </p:sp>
      <p:sp>
        <p:nvSpPr>
          <p:cNvPr id="6" name="Espace réservé du contenu 2">
            <a:extLst>
              <a:ext uri="{FF2B5EF4-FFF2-40B4-BE49-F238E27FC236}">
                <a16:creationId xmlns:a16="http://schemas.microsoft.com/office/drawing/2014/main" id="{93444704-1CF3-B942-BB00-4C18F834840F}"/>
              </a:ext>
            </a:extLst>
          </p:cNvPr>
          <p:cNvSpPr>
            <a:spLocks noGrp="1"/>
          </p:cNvSpPr>
          <p:nvPr>
            <p:ph idx="1"/>
          </p:nvPr>
        </p:nvSpPr>
        <p:spPr>
          <a:xfrm>
            <a:off x="0" y="1545003"/>
            <a:ext cx="7599679" cy="3970190"/>
          </a:xfrm>
        </p:spPr>
        <p:txBody>
          <a:bodyPr>
            <a:noAutofit/>
          </a:bodyPr>
          <a:lstStyle/>
          <a:p>
            <a:pPr marL="285750" indent="-285750">
              <a:lnSpc>
                <a:spcPct val="70000"/>
              </a:lnSpc>
            </a:pPr>
            <a:r>
              <a:rPr lang="fr-FR" sz="2000" b="1" dirty="0">
                <a:solidFill>
                  <a:srgbClr val="0000FF"/>
                </a:solidFill>
              </a:rPr>
              <a:t>Site web du GDR </a:t>
            </a:r>
          </a:p>
          <a:p>
            <a:pPr marL="742950" lvl="1" indent="-285750">
              <a:lnSpc>
                <a:spcPct val="70000"/>
              </a:lnSpc>
            </a:pPr>
            <a:r>
              <a:rPr lang="fr-FR" sz="1800" dirty="0"/>
              <a:t>Hébergé par le centre de calcul de l’IN2P3</a:t>
            </a:r>
          </a:p>
          <a:p>
            <a:pPr marL="742950" lvl="1" indent="-285750">
              <a:lnSpc>
                <a:spcPct val="70000"/>
              </a:lnSpc>
            </a:pPr>
            <a:r>
              <a:rPr lang="fr-FR" sz="1800" dirty="0"/>
              <a:t> </a:t>
            </a:r>
            <a:r>
              <a:rPr lang="fr-FR" sz="1800" dirty="0">
                <a:hlinkClick r:id="rId3">
                  <a:extLst>
                    <a:ext uri="{A12FA001-AC4F-418D-AE19-62706E023703}">
                      <ahyp:hlinkClr xmlns:ahyp="http://schemas.microsoft.com/office/drawing/2018/hyperlinkcolor" val="tx"/>
                    </a:ext>
                  </a:extLst>
                </a:hlinkClick>
              </a:rPr>
              <a:t>https://scipac.in2p3.fr/</a:t>
            </a:r>
            <a:endParaRPr lang="fr-FR" sz="1800" dirty="0"/>
          </a:p>
          <a:p>
            <a:pPr marL="742950" lvl="1" indent="-285750">
              <a:lnSpc>
                <a:spcPct val="70000"/>
              </a:lnSpc>
            </a:pPr>
            <a:r>
              <a:rPr lang="fr-FR" sz="1800" dirty="0"/>
              <a:t>En cours de construction par Julien</a:t>
            </a:r>
          </a:p>
          <a:p>
            <a:pPr marL="742950" lvl="1" indent="-285750">
              <a:lnSpc>
                <a:spcPct val="70000"/>
              </a:lnSpc>
            </a:pPr>
            <a:endParaRPr lang="fr-FR" sz="1800" dirty="0"/>
          </a:p>
          <a:p>
            <a:pPr marL="285750" lvl="1" indent="-285750">
              <a:lnSpc>
                <a:spcPct val="70000"/>
              </a:lnSpc>
              <a:spcBef>
                <a:spcPts val="1000"/>
              </a:spcBef>
            </a:pPr>
            <a:r>
              <a:rPr lang="fr-FR" sz="2000" b="1" dirty="0">
                <a:solidFill>
                  <a:srgbClr val="0000FF"/>
                </a:solidFill>
              </a:rPr>
              <a:t>Logo</a:t>
            </a:r>
          </a:p>
          <a:p>
            <a:pPr marL="742950" lvl="1" indent="-285750">
              <a:lnSpc>
                <a:spcPct val="70000"/>
              </a:lnSpc>
            </a:pPr>
            <a:r>
              <a:rPr lang="fr-FR" sz="1800" dirty="0"/>
              <a:t>Plusieurs options proposées par Luc </a:t>
            </a:r>
            <a:r>
              <a:rPr lang="fr-FR" sz="1800" dirty="0" err="1"/>
              <a:t>Petizon</a:t>
            </a:r>
            <a:endParaRPr lang="fr-FR" sz="1800" dirty="0"/>
          </a:p>
          <a:p>
            <a:pPr marL="742950" lvl="1" indent="-285750">
              <a:lnSpc>
                <a:spcPct val="70000"/>
              </a:lnSpc>
            </a:pPr>
            <a:r>
              <a:rPr lang="fr-FR" sz="1800" dirty="0"/>
              <a:t>Logo adopté est  </a:t>
            </a:r>
          </a:p>
          <a:p>
            <a:pPr marL="285750" indent="-285750">
              <a:lnSpc>
                <a:spcPct val="70000"/>
              </a:lnSpc>
            </a:pPr>
            <a:endParaRPr lang="fr-FR" sz="2000" b="1" dirty="0">
              <a:solidFill>
                <a:srgbClr val="0432FF"/>
              </a:solidFill>
            </a:endParaRPr>
          </a:p>
          <a:p>
            <a:pPr marL="285750" indent="-285750">
              <a:lnSpc>
                <a:spcPct val="70000"/>
              </a:lnSpc>
            </a:pPr>
            <a:endParaRPr lang="fr-FR" sz="2000" b="1" dirty="0">
              <a:solidFill>
                <a:srgbClr val="0432FF"/>
              </a:solidFill>
              <a:sym typeface="Wingdings" pitchFamily="2" charset="2"/>
            </a:endParaRPr>
          </a:p>
          <a:p>
            <a:pPr marL="285750" indent="-285750">
              <a:lnSpc>
                <a:spcPct val="70000"/>
              </a:lnSpc>
            </a:pPr>
            <a:endParaRPr lang="fr-FR" sz="2000" b="1" i="1" dirty="0">
              <a:solidFill>
                <a:srgbClr val="FF0000"/>
              </a:solidFill>
              <a:sym typeface="Wingdings" pitchFamily="2" charset="2"/>
            </a:endParaRPr>
          </a:p>
          <a:p>
            <a:pPr marL="285750" indent="-285750">
              <a:lnSpc>
                <a:spcPct val="70000"/>
              </a:lnSpc>
            </a:pPr>
            <a:endParaRPr lang="fr-FR" sz="2000" b="1" i="1" dirty="0">
              <a:solidFill>
                <a:srgbClr val="FF0000"/>
              </a:solidFill>
            </a:endParaRPr>
          </a:p>
          <a:p>
            <a:pPr marL="914400" lvl="2" indent="0">
              <a:lnSpc>
                <a:spcPct val="70000"/>
              </a:lnSpc>
              <a:buNone/>
            </a:pPr>
            <a:endParaRPr lang="fr-FR" b="1" dirty="0"/>
          </a:p>
          <a:p>
            <a:pPr marL="742950" lvl="1" indent="-285750">
              <a:lnSpc>
                <a:spcPct val="70000"/>
              </a:lnSpc>
            </a:pPr>
            <a:endParaRPr lang="fr-FR" sz="2000" b="1" dirty="0"/>
          </a:p>
          <a:p>
            <a:pPr marL="0" lvl="1" indent="0">
              <a:spcBef>
                <a:spcPts val="1000"/>
              </a:spcBef>
              <a:buNone/>
            </a:pPr>
            <a:endParaRPr lang="fr-FR" sz="2000" b="1" dirty="0">
              <a:solidFill>
                <a:srgbClr val="0432FF"/>
              </a:solidFill>
              <a:sym typeface="Wingdings" pitchFamily="2" charset="2"/>
            </a:endParaRPr>
          </a:p>
        </p:txBody>
      </p:sp>
      <p:sp>
        <p:nvSpPr>
          <p:cNvPr id="4" name="Espace réservé du numéro de diapositive 3">
            <a:extLst>
              <a:ext uri="{FF2B5EF4-FFF2-40B4-BE49-F238E27FC236}">
                <a16:creationId xmlns:a16="http://schemas.microsoft.com/office/drawing/2014/main" id="{1EB6CAC9-49CF-F840-B157-E55A6F1D79AB}"/>
              </a:ext>
            </a:extLst>
          </p:cNvPr>
          <p:cNvSpPr>
            <a:spLocks noGrp="1"/>
          </p:cNvSpPr>
          <p:nvPr>
            <p:ph type="sldNum" sz="quarter" idx="12"/>
          </p:nvPr>
        </p:nvSpPr>
        <p:spPr/>
        <p:txBody>
          <a:bodyPr/>
          <a:lstStyle/>
          <a:p>
            <a:fld id="{F20A119E-4602-D448-B887-C2A35710D6DC}" type="slidenum">
              <a:rPr lang="fr-FR" smtClean="0"/>
              <a:t>7</a:t>
            </a:fld>
            <a:endParaRPr lang="fr-FR"/>
          </a:p>
        </p:txBody>
      </p:sp>
      <p:pic>
        <p:nvPicPr>
          <p:cNvPr id="7" name="Image 6">
            <a:extLst>
              <a:ext uri="{FF2B5EF4-FFF2-40B4-BE49-F238E27FC236}">
                <a16:creationId xmlns:a16="http://schemas.microsoft.com/office/drawing/2014/main" id="{2A9A9F28-127B-134A-A5D3-545DB3DC5F06}"/>
              </a:ext>
            </a:extLst>
          </p:cNvPr>
          <p:cNvPicPr>
            <a:picLocks noChangeAspect="1"/>
          </p:cNvPicPr>
          <p:nvPr/>
        </p:nvPicPr>
        <p:blipFill>
          <a:blip r:embed="rId4"/>
          <a:stretch>
            <a:fillRect/>
          </a:stretch>
        </p:blipFill>
        <p:spPr>
          <a:xfrm>
            <a:off x="5720365" y="1695717"/>
            <a:ext cx="6139279" cy="3668763"/>
          </a:xfrm>
          <a:prstGeom prst="rect">
            <a:avLst/>
          </a:prstGeom>
        </p:spPr>
      </p:pic>
      <p:pic>
        <p:nvPicPr>
          <p:cNvPr id="9" name="Image 8">
            <a:extLst>
              <a:ext uri="{FF2B5EF4-FFF2-40B4-BE49-F238E27FC236}">
                <a16:creationId xmlns:a16="http://schemas.microsoft.com/office/drawing/2014/main" id="{B6391674-78BB-3744-81D2-DCB26A088C3B}"/>
              </a:ext>
            </a:extLst>
          </p:cNvPr>
          <p:cNvPicPr>
            <a:picLocks noChangeAspect="1"/>
          </p:cNvPicPr>
          <p:nvPr/>
        </p:nvPicPr>
        <p:blipFill>
          <a:blip r:embed="rId5"/>
          <a:stretch>
            <a:fillRect/>
          </a:stretch>
        </p:blipFill>
        <p:spPr>
          <a:xfrm>
            <a:off x="759460" y="4359493"/>
            <a:ext cx="3975100" cy="1155700"/>
          </a:xfrm>
          <a:prstGeom prst="rect">
            <a:avLst/>
          </a:prstGeom>
        </p:spPr>
      </p:pic>
    </p:spTree>
    <p:extLst>
      <p:ext uri="{BB962C8B-B14F-4D97-AF65-F5344CB8AC3E}">
        <p14:creationId xmlns:p14="http://schemas.microsoft.com/office/powerpoint/2010/main" val="3024388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AE71F-A7C1-6145-8E32-F32BEE76DD03}"/>
              </a:ext>
            </a:extLst>
          </p:cNvPr>
          <p:cNvSpPr>
            <a:spLocks noGrp="1"/>
          </p:cNvSpPr>
          <p:nvPr>
            <p:ph type="title"/>
          </p:nvPr>
        </p:nvSpPr>
        <p:spPr>
          <a:xfrm>
            <a:off x="682183" y="0"/>
            <a:ext cx="10515600" cy="1325563"/>
          </a:xfrm>
        </p:spPr>
        <p:txBody>
          <a:bodyPr/>
          <a:lstStyle/>
          <a:p>
            <a:pPr algn="ctr"/>
            <a:r>
              <a:rPr lang="fr-FR" b="1" dirty="0">
                <a:solidFill>
                  <a:srgbClr val="0432FF"/>
                </a:solidFill>
                <a:latin typeface="+mn-lt"/>
              </a:rPr>
              <a:t>Agenda des présentations </a:t>
            </a:r>
            <a:endParaRPr lang="fr-FR" b="1" dirty="0">
              <a:latin typeface="+mn-lt"/>
            </a:endParaRPr>
          </a:p>
        </p:txBody>
      </p:sp>
      <p:sp>
        <p:nvSpPr>
          <p:cNvPr id="6" name="Espace réservé du contenu 2">
            <a:extLst>
              <a:ext uri="{FF2B5EF4-FFF2-40B4-BE49-F238E27FC236}">
                <a16:creationId xmlns:a16="http://schemas.microsoft.com/office/drawing/2014/main" id="{93444704-1CF3-B942-BB00-4C18F834840F}"/>
              </a:ext>
            </a:extLst>
          </p:cNvPr>
          <p:cNvSpPr>
            <a:spLocks noGrp="1"/>
          </p:cNvSpPr>
          <p:nvPr>
            <p:ph idx="1"/>
          </p:nvPr>
        </p:nvSpPr>
        <p:spPr>
          <a:xfrm>
            <a:off x="78935" y="1402223"/>
            <a:ext cx="12018472" cy="5143719"/>
          </a:xfrm>
        </p:spPr>
        <p:txBody>
          <a:bodyPr>
            <a:noAutofit/>
          </a:bodyPr>
          <a:lstStyle/>
          <a:p>
            <a:pPr marL="342900" indent="-342900"/>
            <a:r>
              <a:rPr lang="fr-FR" sz="2000" b="1" dirty="0">
                <a:solidFill>
                  <a:srgbClr val="0432FF"/>
                </a:solidFill>
              </a:rPr>
              <a:t>GDR APPEL : assemblée générale (13-15 </a:t>
            </a:r>
            <a:r>
              <a:rPr lang="fr-FR" sz="2000" b="1" dirty="0" err="1">
                <a:solidFill>
                  <a:srgbClr val="0432FF"/>
                </a:solidFill>
              </a:rPr>
              <a:t>nov</a:t>
            </a:r>
            <a:r>
              <a:rPr lang="fr-FR" sz="2000" b="1" dirty="0">
                <a:solidFill>
                  <a:srgbClr val="0432FF"/>
                </a:solidFill>
              </a:rPr>
              <a:t>) </a:t>
            </a:r>
          </a:p>
          <a:p>
            <a:pPr marL="800100" lvl="1" indent="-342900"/>
            <a:r>
              <a:rPr lang="fr-FR" sz="1800" dirty="0"/>
              <a:t>Invitation pour présentation du SCIPAC</a:t>
            </a:r>
          </a:p>
          <a:p>
            <a:pPr marL="800100" lvl="1" indent="-342900"/>
            <a:r>
              <a:rPr lang="fr-FR" sz="1800" dirty="0">
                <a:hlinkClick r:id="rId3"/>
              </a:rPr>
              <a:t>https://indico.ijclab.in2p3.fr/event/9522/</a:t>
            </a:r>
            <a:endParaRPr lang="fr-FR" sz="1800" dirty="0"/>
          </a:p>
          <a:p>
            <a:pPr marL="800100" lvl="1" indent="-342900"/>
            <a:r>
              <a:rPr lang="fr-FR" sz="1800" dirty="0"/>
              <a:t>Présentation effectuée par Nicolas</a:t>
            </a:r>
          </a:p>
          <a:p>
            <a:pPr marL="800100" lvl="1" indent="-342900"/>
            <a:r>
              <a:rPr lang="fr-FR" sz="1800" dirty="0"/>
              <a:t>Globalement bien perçu par la communauté</a:t>
            </a:r>
          </a:p>
          <a:p>
            <a:pPr marL="800100" lvl="1" indent="-342900"/>
            <a:endParaRPr lang="fr-FR" sz="1800" dirty="0"/>
          </a:p>
          <a:p>
            <a:pPr marL="457200" lvl="1" indent="0">
              <a:buNone/>
            </a:pPr>
            <a:endParaRPr lang="fr-FR" sz="1800" b="1" dirty="0">
              <a:solidFill>
                <a:srgbClr val="0432FF"/>
              </a:solidFill>
            </a:endParaRPr>
          </a:p>
        </p:txBody>
      </p:sp>
      <p:pic>
        <p:nvPicPr>
          <p:cNvPr id="3" name="Image 2">
            <a:extLst>
              <a:ext uri="{FF2B5EF4-FFF2-40B4-BE49-F238E27FC236}">
                <a16:creationId xmlns:a16="http://schemas.microsoft.com/office/drawing/2014/main" id="{9CFE3CBE-AF4C-204C-A2AB-16C2FF75F2ED}"/>
              </a:ext>
            </a:extLst>
          </p:cNvPr>
          <p:cNvPicPr>
            <a:picLocks noChangeAspect="1"/>
          </p:cNvPicPr>
          <p:nvPr/>
        </p:nvPicPr>
        <p:blipFill>
          <a:blip r:embed="rId4"/>
          <a:stretch>
            <a:fillRect/>
          </a:stretch>
        </p:blipFill>
        <p:spPr>
          <a:xfrm>
            <a:off x="203202" y="119063"/>
            <a:ext cx="1905000" cy="1206500"/>
          </a:xfrm>
          <a:prstGeom prst="rect">
            <a:avLst/>
          </a:prstGeom>
        </p:spPr>
      </p:pic>
      <p:sp>
        <p:nvSpPr>
          <p:cNvPr id="4" name="Espace réservé du numéro de diapositive 3">
            <a:extLst>
              <a:ext uri="{FF2B5EF4-FFF2-40B4-BE49-F238E27FC236}">
                <a16:creationId xmlns:a16="http://schemas.microsoft.com/office/drawing/2014/main" id="{9D1A6E78-AD1E-0C4C-846B-BF41BE8F8A2F}"/>
              </a:ext>
            </a:extLst>
          </p:cNvPr>
          <p:cNvSpPr>
            <a:spLocks noGrp="1"/>
          </p:cNvSpPr>
          <p:nvPr>
            <p:ph type="sldNum" sz="quarter" idx="12"/>
          </p:nvPr>
        </p:nvSpPr>
        <p:spPr/>
        <p:txBody>
          <a:bodyPr/>
          <a:lstStyle/>
          <a:p>
            <a:fld id="{F20A119E-4602-D448-B887-C2A35710D6DC}" type="slidenum">
              <a:rPr lang="fr-FR" smtClean="0"/>
              <a:t>8</a:t>
            </a:fld>
            <a:endParaRPr lang="fr-FR"/>
          </a:p>
        </p:txBody>
      </p:sp>
    </p:spTree>
    <p:extLst>
      <p:ext uri="{BB962C8B-B14F-4D97-AF65-F5344CB8AC3E}">
        <p14:creationId xmlns:p14="http://schemas.microsoft.com/office/powerpoint/2010/main" val="212516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AE71F-A7C1-6145-8E32-F32BEE76DD03}"/>
              </a:ext>
            </a:extLst>
          </p:cNvPr>
          <p:cNvSpPr>
            <a:spLocks noGrp="1"/>
          </p:cNvSpPr>
          <p:nvPr>
            <p:ph type="title"/>
          </p:nvPr>
        </p:nvSpPr>
        <p:spPr>
          <a:xfrm>
            <a:off x="682183" y="0"/>
            <a:ext cx="10515600" cy="1325563"/>
          </a:xfrm>
        </p:spPr>
        <p:txBody>
          <a:bodyPr/>
          <a:lstStyle/>
          <a:p>
            <a:pPr algn="ctr"/>
            <a:r>
              <a:rPr lang="fr-FR" b="1" dirty="0">
                <a:solidFill>
                  <a:srgbClr val="0432FF"/>
                </a:solidFill>
                <a:latin typeface="+mn-lt"/>
              </a:rPr>
              <a:t>Lien avec le bureau SFP</a:t>
            </a:r>
            <a:endParaRPr lang="fr-FR" b="1" dirty="0">
              <a:latin typeface="+mn-lt"/>
            </a:endParaRPr>
          </a:p>
        </p:txBody>
      </p:sp>
      <p:sp>
        <p:nvSpPr>
          <p:cNvPr id="6" name="Espace réservé du contenu 2">
            <a:extLst>
              <a:ext uri="{FF2B5EF4-FFF2-40B4-BE49-F238E27FC236}">
                <a16:creationId xmlns:a16="http://schemas.microsoft.com/office/drawing/2014/main" id="{93444704-1CF3-B942-BB00-4C18F834840F}"/>
              </a:ext>
            </a:extLst>
          </p:cNvPr>
          <p:cNvSpPr>
            <a:spLocks noGrp="1"/>
          </p:cNvSpPr>
          <p:nvPr>
            <p:ph idx="1"/>
          </p:nvPr>
        </p:nvSpPr>
        <p:spPr>
          <a:xfrm>
            <a:off x="78935" y="1402223"/>
            <a:ext cx="12018472" cy="5455777"/>
          </a:xfrm>
        </p:spPr>
        <p:txBody>
          <a:bodyPr>
            <a:noAutofit/>
          </a:bodyPr>
          <a:lstStyle/>
          <a:p>
            <a:r>
              <a:rPr lang="fr-FR" sz="1800" b="1" dirty="0">
                <a:solidFill>
                  <a:srgbClr val="0000FF"/>
                </a:solidFill>
              </a:rPr>
              <a:t>Echange avec le bureau accélérateur de la SFP à prévoir pour des sujets communs : </a:t>
            </a:r>
            <a:endParaRPr lang="fr-FR" sz="1800" dirty="0">
              <a:solidFill>
                <a:srgbClr val="0000FF"/>
              </a:solidFill>
            </a:endParaRPr>
          </a:p>
          <a:p>
            <a:pPr lvl="1"/>
            <a:r>
              <a:rPr lang="fr-FR" sz="1600" dirty="0"/>
              <a:t>site web </a:t>
            </a:r>
            <a:r>
              <a:rPr lang="fr-FR" sz="1600" dirty="0">
                <a:sym typeface="Wingdings" pitchFamily="2" charset="2"/>
              </a:rPr>
              <a:t></a:t>
            </a:r>
            <a:r>
              <a:rPr lang="fr-FR" sz="1600" dirty="0"/>
              <a:t> Julien Michaud et David </a:t>
            </a:r>
            <a:r>
              <a:rPr lang="fr-FR" sz="1600" dirty="0" err="1"/>
              <a:t>Amorim</a:t>
            </a:r>
            <a:endParaRPr lang="fr-FR" sz="1600" dirty="0"/>
          </a:p>
          <a:p>
            <a:pPr lvl="1"/>
            <a:r>
              <a:rPr lang="fr-FR" sz="1600" dirty="0"/>
              <a:t>liste docs et si possible </a:t>
            </a:r>
            <a:r>
              <a:rPr lang="fr-FR" sz="1600" dirty="0" err="1"/>
              <a:t>postdocs</a:t>
            </a:r>
            <a:r>
              <a:rPr lang="fr-FR" sz="1600" dirty="0"/>
              <a:t>/CDD </a:t>
            </a:r>
            <a:r>
              <a:rPr lang="fr-FR" sz="1600" dirty="0">
                <a:sym typeface="Wingdings" pitchFamily="2" charset="2"/>
              </a:rPr>
              <a:t></a:t>
            </a:r>
            <a:r>
              <a:rPr lang="fr-FR" sz="1600" dirty="0"/>
              <a:t> Luc pour la SFP et référent pour GDR + relance annuelle pour docs et permanents</a:t>
            </a:r>
          </a:p>
          <a:p>
            <a:pPr lvl="1"/>
            <a:r>
              <a:rPr lang="fr-FR" sz="1600" dirty="0"/>
              <a:t>suivi des docs post thèse (employeur, sujet, pays)</a:t>
            </a:r>
            <a:r>
              <a:rPr lang="fr-FR" sz="1600" dirty="0">
                <a:sym typeface="Wingdings" pitchFamily="2" charset="2"/>
              </a:rPr>
              <a:t></a:t>
            </a:r>
            <a:r>
              <a:rPr lang="fr-FR" sz="1600" dirty="0"/>
              <a:t> référent pour GDR + relance annuelle</a:t>
            </a:r>
          </a:p>
          <a:p>
            <a:pPr lvl="1"/>
            <a:r>
              <a:rPr lang="fr-FR" sz="1600" dirty="0"/>
              <a:t>offres d’emploi </a:t>
            </a:r>
            <a:r>
              <a:rPr lang="fr-FR" sz="1600" dirty="0">
                <a:sym typeface="Wingdings" pitchFamily="2" charset="2"/>
              </a:rPr>
              <a:t></a:t>
            </a:r>
            <a:r>
              <a:rPr lang="fr-FR" sz="1600" dirty="0"/>
              <a:t> une seule page web à décider GDR ou SFP (message automatique pour retirer les offres au bout de 3 mois)</a:t>
            </a:r>
          </a:p>
          <a:p>
            <a:pPr lvl="1"/>
            <a:r>
              <a:rPr lang="fr-FR" sz="1600" dirty="0"/>
              <a:t>organisation combinée rencontres SFP septembre 2024, IJCLab (2 demi-journées) – journées GDR </a:t>
            </a:r>
          </a:p>
          <a:p>
            <a:pPr lvl="2"/>
            <a:r>
              <a:rPr lang="fr-FR" sz="1400" dirty="0"/>
              <a:t>après-midi 1 : discussion avec les institutionnels, débat, introduction aux visites</a:t>
            </a:r>
          </a:p>
          <a:p>
            <a:pPr lvl="2"/>
            <a:r>
              <a:rPr lang="fr-FR" sz="1400" dirty="0"/>
              <a:t>matin 2 : visites</a:t>
            </a:r>
          </a:p>
          <a:p>
            <a:pPr lvl="2"/>
            <a:r>
              <a:rPr lang="fr-FR" sz="1400" dirty="0"/>
              <a:t>après-midi 2 : atelier</a:t>
            </a:r>
          </a:p>
          <a:p>
            <a:pPr lvl="2"/>
            <a:r>
              <a:rPr lang="fr-FR" sz="1400" dirty="0"/>
              <a:t>jour 3 : atelier</a:t>
            </a:r>
          </a:p>
          <a:p>
            <a:pPr lvl="1"/>
            <a:r>
              <a:rPr lang="fr-FR" sz="1600" dirty="0"/>
              <a:t>organisation combinée journées </a:t>
            </a:r>
            <a:r>
              <a:rPr lang="fr-FR" sz="1600" dirty="0" err="1"/>
              <a:t>roscoff</a:t>
            </a:r>
            <a:r>
              <a:rPr lang="fr-FR" sz="1600" dirty="0"/>
              <a:t> – atelier GDR</a:t>
            </a:r>
          </a:p>
          <a:p>
            <a:pPr marL="0" indent="0">
              <a:buNone/>
            </a:pPr>
            <a:endParaRPr lang="fr-FR" sz="1800" dirty="0"/>
          </a:p>
          <a:p>
            <a:r>
              <a:rPr lang="fr-FR" sz="1800" b="1" dirty="0">
                <a:solidFill>
                  <a:srgbClr val="0000FF"/>
                </a:solidFill>
              </a:rPr>
              <a:t>Réunion entre l’équipe de direction avec le bureau SFP </a:t>
            </a:r>
            <a:endParaRPr lang="fr-FR" sz="1800" dirty="0">
              <a:solidFill>
                <a:srgbClr val="0000FF"/>
              </a:solidFill>
            </a:endParaRPr>
          </a:p>
          <a:p>
            <a:pPr lvl="1"/>
            <a:r>
              <a:rPr lang="fr-FR" sz="1600" dirty="0"/>
              <a:t>réunion bureau le 24/11 PM : IJCLab et </a:t>
            </a:r>
            <a:r>
              <a:rPr lang="fr-FR" sz="1600" dirty="0" err="1"/>
              <a:t>visio</a:t>
            </a:r>
            <a:endParaRPr lang="fr-FR" sz="1600" dirty="0"/>
          </a:p>
          <a:p>
            <a:pPr lvl="1"/>
            <a:r>
              <a:rPr lang="fr-FR" sz="1600" dirty="0"/>
              <a:t>Guillaume, Nicolas, Julien dispos, seront conviés en fonction de l’ODJ </a:t>
            </a:r>
          </a:p>
          <a:p>
            <a:pPr marL="800100" lvl="1" indent="-342900"/>
            <a:endParaRPr lang="fr-FR" sz="1800" dirty="0"/>
          </a:p>
          <a:p>
            <a:pPr marL="457200" lvl="1" indent="0">
              <a:buNone/>
            </a:pPr>
            <a:endParaRPr lang="fr-FR" sz="1800" b="1" dirty="0">
              <a:solidFill>
                <a:srgbClr val="0432FF"/>
              </a:solidFill>
            </a:endParaRPr>
          </a:p>
        </p:txBody>
      </p:sp>
      <p:pic>
        <p:nvPicPr>
          <p:cNvPr id="3" name="Image 2">
            <a:extLst>
              <a:ext uri="{FF2B5EF4-FFF2-40B4-BE49-F238E27FC236}">
                <a16:creationId xmlns:a16="http://schemas.microsoft.com/office/drawing/2014/main" id="{9CFE3CBE-AF4C-204C-A2AB-16C2FF75F2ED}"/>
              </a:ext>
            </a:extLst>
          </p:cNvPr>
          <p:cNvPicPr>
            <a:picLocks noChangeAspect="1"/>
          </p:cNvPicPr>
          <p:nvPr/>
        </p:nvPicPr>
        <p:blipFill>
          <a:blip r:embed="rId3"/>
          <a:stretch>
            <a:fillRect/>
          </a:stretch>
        </p:blipFill>
        <p:spPr>
          <a:xfrm>
            <a:off x="203202" y="119063"/>
            <a:ext cx="1905000" cy="1206500"/>
          </a:xfrm>
          <a:prstGeom prst="rect">
            <a:avLst/>
          </a:prstGeom>
        </p:spPr>
      </p:pic>
      <p:sp>
        <p:nvSpPr>
          <p:cNvPr id="4" name="Espace réservé du numéro de diapositive 3">
            <a:extLst>
              <a:ext uri="{FF2B5EF4-FFF2-40B4-BE49-F238E27FC236}">
                <a16:creationId xmlns:a16="http://schemas.microsoft.com/office/drawing/2014/main" id="{9D1A6E78-AD1E-0C4C-846B-BF41BE8F8A2F}"/>
              </a:ext>
            </a:extLst>
          </p:cNvPr>
          <p:cNvSpPr>
            <a:spLocks noGrp="1"/>
          </p:cNvSpPr>
          <p:nvPr>
            <p:ph type="sldNum" sz="quarter" idx="12"/>
          </p:nvPr>
        </p:nvSpPr>
        <p:spPr/>
        <p:txBody>
          <a:bodyPr/>
          <a:lstStyle/>
          <a:p>
            <a:fld id="{F20A119E-4602-D448-B887-C2A35710D6DC}" type="slidenum">
              <a:rPr lang="fr-FR" smtClean="0"/>
              <a:t>9</a:t>
            </a:fld>
            <a:endParaRPr lang="fr-FR"/>
          </a:p>
        </p:txBody>
      </p:sp>
    </p:spTree>
    <p:extLst>
      <p:ext uri="{BB962C8B-B14F-4D97-AF65-F5344CB8AC3E}">
        <p14:creationId xmlns:p14="http://schemas.microsoft.com/office/powerpoint/2010/main" val="13437478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32544</TotalTime>
  <Words>1232</Words>
  <Application>Microsoft Macintosh PowerPoint</Application>
  <PresentationFormat>Grand écran</PresentationFormat>
  <Paragraphs>182</Paragraphs>
  <Slides>11</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Calibri Light</vt:lpstr>
      <vt:lpstr>Times New Roman</vt:lpstr>
      <vt:lpstr>Wingdings</vt:lpstr>
      <vt:lpstr>Thème Office</vt:lpstr>
      <vt:lpstr>GdR accélérateurs de particules</vt:lpstr>
      <vt:lpstr>Rappel : plan d’actions octobre</vt:lpstr>
      <vt:lpstr>Status actuel</vt:lpstr>
      <vt:lpstr>Liste de diffusion</vt:lpstr>
      <vt:lpstr>Réunion de lancement : logistique</vt:lpstr>
      <vt:lpstr>Réunion de lancement : agenda</vt:lpstr>
      <vt:lpstr>Site web et logos </vt:lpstr>
      <vt:lpstr>Agenda des présentations </vt:lpstr>
      <vt:lpstr>Lien avec le bureau SFP</vt:lpstr>
      <vt:lpstr>Actions 2023</vt:lpstr>
      <vt:lpstr>Actions 2024 : à discuter en janvier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1413</cp:revision>
  <cp:lastPrinted>2023-06-06T12:38:28Z</cp:lastPrinted>
  <dcterms:created xsi:type="dcterms:W3CDTF">2022-01-19T11:13:57Z</dcterms:created>
  <dcterms:modified xsi:type="dcterms:W3CDTF">2023-11-16T17:05:26Z</dcterms:modified>
</cp:coreProperties>
</file>