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1"/>
    <p:sldMasterId id="2147483727" r:id="rId2"/>
  </p:sldMasterIdLst>
  <p:notesMasterIdLst>
    <p:notesMasterId r:id="rId14"/>
  </p:notesMasterIdLst>
  <p:sldIdLst>
    <p:sldId id="256" r:id="rId3"/>
    <p:sldId id="261" r:id="rId4"/>
    <p:sldId id="257" r:id="rId5"/>
    <p:sldId id="260" r:id="rId6"/>
    <p:sldId id="262" r:id="rId7"/>
    <p:sldId id="263" r:id="rId8"/>
    <p:sldId id="264" r:id="rId9"/>
    <p:sldId id="265" r:id="rId10"/>
    <p:sldId id="267" r:id="rId11"/>
    <p:sldId id="266" r:id="rId12"/>
    <p:sldId id="259" r:id="rId13"/>
  </p:sldIdLst>
  <p:sldSz cx="10772775" cy="6059488"/>
  <p:notesSz cx="6858000" cy="9144000"/>
  <p:defaultTextStyle>
    <a:defPPr>
      <a:defRPr lang="fr-FR"/>
    </a:defPPr>
    <a:lvl1pPr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501650" indent="-44450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004888" indent="-90488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508125" indent="-136525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009775" indent="-180975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909">
          <p15:clr>
            <a:srgbClr val="A4A3A4"/>
          </p15:clr>
        </p15:guide>
        <p15:guide id="2" pos="339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661C"/>
    <a:srgbClr val="252E4A"/>
    <a:srgbClr val="D06423"/>
    <a:srgbClr val="EABC9F"/>
    <a:srgbClr val="D16828"/>
    <a:srgbClr val="232F49"/>
    <a:srgbClr val="D0671C"/>
    <a:srgbClr val="24314C"/>
    <a:srgbClr val="B5D2ED"/>
    <a:srgbClr val="1D28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112" autoAdjust="0"/>
    <p:restoredTop sz="96291" autoAdjust="0"/>
  </p:normalViewPr>
  <p:slideViewPr>
    <p:cSldViewPr>
      <p:cViewPr varScale="1">
        <p:scale>
          <a:sx n="139" d="100"/>
          <a:sy n="139" d="100"/>
        </p:scale>
        <p:origin x="150" y="234"/>
      </p:cViewPr>
      <p:guideLst>
        <p:guide orient="horz" pos="1909"/>
        <p:guide pos="339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6" d="100"/>
          <a:sy n="96" d="100"/>
        </p:scale>
        <p:origin x="3688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A0983F0-3B2B-4346-9D34-6FF74AEF7015}" type="datetimeFigureOut">
              <a:rPr lang="fr-FR"/>
              <a:pPr>
                <a:defRPr/>
              </a:pPr>
              <a:t>12/12/2023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3BC699F-DBFB-4FA7-9A20-949047200ED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39527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-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220946" y="5550024"/>
            <a:ext cx="2411556" cy="322263"/>
          </a:xfrm>
          <a:prstGeom prst="rect">
            <a:avLst/>
          </a:prstGeom>
        </p:spPr>
        <p:txBody>
          <a:bodyPr/>
          <a:lstStyle>
            <a:lvl1pPr algn="ctr">
              <a:defRPr lang="fr-FR" sz="1400" b="0" i="1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smtClean="0"/>
              <a:t>13 Décembre 2023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4632502" y="5550024"/>
            <a:ext cx="4896544" cy="322263"/>
          </a:xfrm>
          <a:prstGeom prst="rect">
            <a:avLst/>
          </a:prstGeom>
        </p:spPr>
        <p:txBody>
          <a:bodyPr/>
          <a:lstStyle>
            <a:lvl1pPr algn="ctr">
              <a:defRPr lang="en-US" sz="1400" b="0" i="1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smtClean="0"/>
              <a:t>Kick-off meeting GDR SCIPAC, IJCLab</a:t>
            </a:r>
            <a:endParaRPr lang="fr-FR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760BDE70-946E-43F9-BE5D-BCC719EE55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30203" y="4325888"/>
            <a:ext cx="3312368" cy="738046"/>
          </a:xfrm>
          <a:prstGeom prst="rect">
            <a:avLst/>
          </a:prstGeom>
        </p:spPr>
      </p:pic>
      <p:sp>
        <p:nvSpPr>
          <p:cNvPr id="10" name="Titre 9">
            <a:extLst>
              <a:ext uri="{FF2B5EF4-FFF2-40B4-BE49-F238E27FC236}">
                <a16:creationId xmlns:a16="http://schemas.microsoft.com/office/drawing/2014/main" id="{8D03F8CC-93BB-4819-9C24-DAB2322282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97955" y="1775870"/>
            <a:ext cx="7885384" cy="1021254"/>
          </a:xfrm>
        </p:spPr>
        <p:txBody>
          <a:bodyPr>
            <a:normAutofit/>
          </a:bodyPr>
          <a:lstStyle>
            <a:lvl1pPr algn="ctr">
              <a:defRPr lang="fr-FR" sz="3600" b="1" kern="1200" dirty="0">
                <a:solidFill>
                  <a:srgbClr val="D0671C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dirty="0"/>
              <a:t>Voici un titre un peu long mais c’est un exemple</a:t>
            </a:r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E98E2E17-2259-4CBA-8F00-FA07DEDA6F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82100" y="3159742"/>
            <a:ext cx="4317095" cy="576535"/>
          </a:xfrm>
        </p:spPr>
        <p:txBody>
          <a:bodyPr>
            <a:normAutofit/>
          </a:bodyPr>
          <a:lstStyle>
            <a:lvl1pPr marL="0" indent="0" algn="ctr">
              <a:buNone/>
              <a:defRPr lang="fr-FR" sz="2400" b="1" i="1" kern="1200" dirty="0" smtClean="0">
                <a:solidFill>
                  <a:srgbClr val="1D2845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Nom de l’oratrice/</a:t>
            </a:r>
            <a:r>
              <a:rPr lang="fr-FR" dirty="0" err="1"/>
              <a:t>teur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3777" y="56208"/>
            <a:ext cx="2945222" cy="785188"/>
          </a:xfrm>
          <a:prstGeom prst="rect">
            <a:avLst/>
          </a:prstGeom>
        </p:spPr>
      </p:pic>
      <p:cxnSp>
        <p:nvCxnSpPr>
          <p:cNvPr id="4" name="Connecteur droit 3"/>
          <p:cNvCxnSpPr/>
          <p:nvPr userDrawn="1"/>
        </p:nvCxnSpPr>
        <p:spPr>
          <a:xfrm flipH="1" flipV="1">
            <a:off x="0" y="428316"/>
            <a:ext cx="10772775" cy="19300"/>
          </a:xfrm>
          <a:prstGeom prst="line">
            <a:avLst/>
          </a:prstGeom>
          <a:ln w="28575">
            <a:solidFill>
              <a:srgbClr val="D066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7394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1363" y="403225"/>
            <a:ext cx="3475037" cy="141446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9938" y="873125"/>
            <a:ext cx="5453062" cy="43053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741363" y="1817688"/>
            <a:ext cx="3475037" cy="33686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cxnSp>
        <p:nvCxnSpPr>
          <p:cNvPr id="8" name="Connecteur droit 7"/>
          <p:cNvCxnSpPr/>
          <p:nvPr userDrawn="1"/>
        </p:nvCxnSpPr>
        <p:spPr>
          <a:xfrm flipH="1">
            <a:off x="1" y="5935277"/>
            <a:ext cx="10772774" cy="6540"/>
          </a:xfrm>
          <a:prstGeom prst="line">
            <a:avLst/>
          </a:prstGeom>
          <a:ln w="12700">
            <a:solidFill>
              <a:srgbClr val="D064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37815" y="5792993"/>
            <a:ext cx="1512168" cy="26649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100" b="0" i="1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smtClean="0"/>
              <a:t>13 Décembre 2023</a:t>
            </a:r>
            <a:endParaRPr lang="fr-FR"/>
          </a:p>
        </p:txBody>
      </p:sp>
      <p:sp>
        <p:nvSpPr>
          <p:cNvPr id="10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010123" y="5798372"/>
            <a:ext cx="4896544" cy="255687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en-US" sz="1100" b="0" i="1" kern="1200" dirty="0" err="1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Kick-off meeting GDR SCIPAC, IJCLab</a:t>
            </a:r>
            <a:endParaRPr lang="en-US"/>
          </a:p>
        </p:txBody>
      </p:sp>
      <p:sp>
        <p:nvSpPr>
          <p:cNvPr id="11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9922891" y="5792992"/>
            <a:ext cx="731048" cy="26649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000" b="0" i="1" kern="120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87640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1363" y="403225"/>
            <a:ext cx="3475037" cy="141446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579938" y="873125"/>
            <a:ext cx="5453062" cy="43053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741363" y="1817688"/>
            <a:ext cx="3475037" cy="33686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cxnSp>
        <p:nvCxnSpPr>
          <p:cNvPr id="8" name="Connecteur droit 7"/>
          <p:cNvCxnSpPr/>
          <p:nvPr userDrawn="1"/>
        </p:nvCxnSpPr>
        <p:spPr>
          <a:xfrm flipH="1">
            <a:off x="1" y="5935277"/>
            <a:ext cx="10772774" cy="6540"/>
          </a:xfrm>
          <a:prstGeom prst="line">
            <a:avLst/>
          </a:prstGeom>
          <a:ln w="12700">
            <a:solidFill>
              <a:srgbClr val="D064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37815" y="5792993"/>
            <a:ext cx="1512168" cy="26649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100" b="0" i="1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smtClean="0"/>
              <a:t>13 Décembre 2023</a:t>
            </a:r>
            <a:endParaRPr lang="fr-FR"/>
          </a:p>
        </p:txBody>
      </p:sp>
      <p:sp>
        <p:nvSpPr>
          <p:cNvPr id="10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010123" y="5798372"/>
            <a:ext cx="4896544" cy="255687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en-US" sz="1100" b="0" i="1" kern="1200" dirty="0" err="1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Kick-off meeting GDR SCIPAC, IJCLab</a:t>
            </a:r>
            <a:endParaRPr lang="en-US"/>
          </a:p>
        </p:txBody>
      </p:sp>
      <p:sp>
        <p:nvSpPr>
          <p:cNvPr id="11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9922891" y="5792992"/>
            <a:ext cx="731048" cy="26649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000" b="0" i="1" kern="120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848687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cxnSp>
        <p:nvCxnSpPr>
          <p:cNvPr id="7" name="Connecteur droit 6"/>
          <p:cNvCxnSpPr/>
          <p:nvPr userDrawn="1"/>
        </p:nvCxnSpPr>
        <p:spPr>
          <a:xfrm flipH="1">
            <a:off x="1" y="5935277"/>
            <a:ext cx="10772774" cy="6540"/>
          </a:xfrm>
          <a:prstGeom prst="line">
            <a:avLst/>
          </a:prstGeom>
          <a:ln w="12700">
            <a:solidFill>
              <a:srgbClr val="D064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37815" y="5792993"/>
            <a:ext cx="1512168" cy="26649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100" b="0" i="1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smtClean="0"/>
              <a:t>13 Décembre 2023</a:t>
            </a:r>
            <a:endParaRPr lang="fr-FR"/>
          </a:p>
        </p:txBody>
      </p:sp>
      <p:sp>
        <p:nvSpPr>
          <p:cNvPr id="9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010123" y="5798372"/>
            <a:ext cx="4896544" cy="255687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en-US" sz="1100" b="0" i="1" kern="1200" dirty="0" err="1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Kick-off meeting GDR SCIPAC, IJCLab</a:t>
            </a:r>
            <a:endParaRPr lang="en-US"/>
          </a:p>
        </p:txBody>
      </p:sp>
      <p:sp>
        <p:nvSpPr>
          <p:cNvPr id="10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9922891" y="5792992"/>
            <a:ext cx="731048" cy="26649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000" b="0" i="1" kern="120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682244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708900" y="322263"/>
            <a:ext cx="2322513" cy="5135562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741363" y="322263"/>
            <a:ext cx="6815137" cy="5135562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cxnSp>
        <p:nvCxnSpPr>
          <p:cNvPr id="7" name="Connecteur droit 6"/>
          <p:cNvCxnSpPr/>
          <p:nvPr userDrawn="1"/>
        </p:nvCxnSpPr>
        <p:spPr>
          <a:xfrm flipH="1">
            <a:off x="1" y="5935277"/>
            <a:ext cx="10772774" cy="6540"/>
          </a:xfrm>
          <a:prstGeom prst="line">
            <a:avLst/>
          </a:prstGeom>
          <a:ln w="12700">
            <a:solidFill>
              <a:srgbClr val="D064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37815" y="5792993"/>
            <a:ext cx="1512168" cy="26649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100" b="0" i="1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smtClean="0"/>
              <a:t>13 Décembre 2023</a:t>
            </a:r>
            <a:endParaRPr lang="fr-FR"/>
          </a:p>
        </p:txBody>
      </p:sp>
      <p:sp>
        <p:nvSpPr>
          <p:cNvPr id="9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010123" y="5798372"/>
            <a:ext cx="4896544" cy="255687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en-US" sz="1100" b="0" i="1" kern="1200" dirty="0" err="1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Kick-off meeting GDR SCIPAC, IJCLab</a:t>
            </a:r>
            <a:endParaRPr lang="en-US"/>
          </a:p>
        </p:txBody>
      </p:sp>
      <p:sp>
        <p:nvSpPr>
          <p:cNvPr id="10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9922891" y="5792992"/>
            <a:ext cx="731048" cy="26649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000" b="0" i="1" kern="120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71820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-2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Connecteur droit 28"/>
          <p:cNvCxnSpPr/>
          <p:nvPr userDrawn="1"/>
        </p:nvCxnSpPr>
        <p:spPr>
          <a:xfrm flipH="1">
            <a:off x="1" y="5935277"/>
            <a:ext cx="10772774" cy="6540"/>
          </a:xfrm>
          <a:prstGeom prst="line">
            <a:avLst/>
          </a:prstGeom>
          <a:ln w="12700">
            <a:solidFill>
              <a:srgbClr val="D064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37815" y="5792993"/>
            <a:ext cx="1512168" cy="26649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100" b="0" i="1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smtClean="0"/>
              <a:t>13 Décembre 2023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010123" y="5798372"/>
            <a:ext cx="4896544" cy="255687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en-US" sz="1100" b="0" i="1" kern="1200" dirty="0" err="1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Kick-off meeting GDR SCIPAC, IJCLab</a:t>
            </a:r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9922891" y="5792992"/>
            <a:ext cx="731048" cy="26649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000" b="0" i="1" kern="120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5" name="Espace réservé du texte 4">
            <a:extLst>
              <a:ext uri="{FF2B5EF4-FFF2-40B4-BE49-F238E27FC236}">
                <a16:creationId xmlns:a16="http://schemas.microsoft.com/office/drawing/2014/main" id="{3A7BA1AF-D220-4E05-997F-9A1601D6183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71544" y="1242984"/>
            <a:ext cx="4557712" cy="6125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rgbClr val="24314C"/>
                </a:solidFill>
              </a:defRPr>
            </a:lvl1pPr>
          </a:lstStyle>
          <a:p>
            <a:r>
              <a:rPr lang="fr-FR" dirty="0"/>
              <a:t>Point numéro 1 :</a:t>
            </a:r>
          </a:p>
        </p:txBody>
      </p:sp>
      <p:sp>
        <p:nvSpPr>
          <p:cNvPr id="26" name="Espace réservé du contenu 5">
            <a:extLst>
              <a:ext uri="{FF2B5EF4-FFF2-40B4-BE49-F238E27FC236}">
                <a16:creationId xmlns:a16="http://schemas.microsoft.com/office/drawing/2014/main" id="{E7A17C2A-D70B-4C8D-A924-74F7A43B076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74687" y="1877616"/>
            <a:ext cx="4557712" cy="3399979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000" b="1">
                <a:solidFill>
                  <a:srgbClr val="D0671C"/>
                </a:solidFill>
              </a:defRPr>
            </a:lvl1pPr>
            <a:lvl2pPr>
              <a:defRPr sz="1600">
                <a:solidFill>
                  <a:srgbClr val="232F49"/>
                </a:solidFill>
              </a:defRPr>
            </a:lvl2pPr>
          </a:lstStyle>
          <a:p>
            <a:r>
              <a:rPr lang="fr-FR" sz="1800" dirty="0"/>
              <a:t>Sous point numéro 1</a:t>
            </a:r>
          </a:p>
          <a:p>
            <a:pPr lvl="1"/>
            <a:r>
              <a:rPr lang="fr-FR" sz="1800" dirty="0"/>
              <a:t>Sous </a:t>
            </a:r>
            <a:r>
              <a:rPr lang="fr-FR" sz="1800" dirty="0" err="1"/>
              <a:t>sous</a:t>
            </a:r>
            <a:r>
              <a:rPr lang="fr-FR" sz="1800" dirty="0"/>
              <a:t> point</a:t>
            </a:r>
          </a:p>
          <a:p>
            <a:pPr lvl="0"/>
            <a:r>
              <a:rPr lang="fr-FR" sz="1800" dirty="0"/>
              <a:t>Sous point numéro 2</a:t>
            </a:r>
          </a:p>
        </p:txBody>
      </p:sp>
      <p:sp>
        <p:nvSpPr>
          <p:cNvPr id="27" name="Espace réservé du texte 4">
            <a:extLst>
              <a:ext uri="{FF2B5EF4-FFF2-40B4-BE49-F238E27FC236}">
                <a16:creationId xmlns:a16="http://schemas.microsoft.com/office/drawing/2014/main" id="{C2044AB0-2F75-4A4D-865F-582989ACFF1A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907717" y="1242984"/>
            <a:ext cx="4557712" cy="6125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rgbClr val="24314C"/>
                </a:solidFill>
              </a:defRPr>
            </a:lvl1pPr>
          </a:lstStyle>
          <a:p>
            <a:r>
              <a:rPr lang="fr-FR" dirty="0"/>
              <a:t>Point numéro 2 :</a:t>
            </a:r>
          </a:p>
        </p:txBody>
      </p:sp>
      <p:sp>
        <p:nvSpPr>
          <p:cNvPr id="28" name="Espace réservé du contenu 5">
            <a:extLst>
              <a:ext uri="{FF2B5EF4-FFF2-40B4-BE49-F238E27FC236}">
                <a16:creationId xmlns:a16="http://schemas.microsoft.com/office/drawing/2014/main" id="{21931ED6-6A8B-4C76-B6C9-B53B3A54FF1C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5910860" y="1877616"/>
            <a:ext cx="4557712" cy="3399979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000" b="1">
                <a:solidFill>
                  <a:srgbClr val="D0671C"/>
                </a:solidFill>
              </a:defRPr>
            </a:lvl1pPr>
            <a:lvl2pPr>
              <a:defRPr sz="1400">
                <a:solidFill>
                  <a:srgbClr val="232F49"/>
                </a:solidFill>
              </a:defRPr>
            </a:lvl2pPr>
          </a:lstStyle>
          <a:p>
            <a:r>
              <a:rPr lang="fr-FR" sz="1800" dirty="0"/>
              <a:t>Sous point numéro 1</a:t>
            </a:r>
          </a:p>
          <a:p>
            <a:pPr lvl="1"/>
            <a:r>
              <a:rPr lang="fr-FR" sz="1800" dirty="0"/>
              <a:t>Avantages</a:t>
            </a:r>
          </a:p>
          <a:p>
            <a:pPr lvl="1"/>
            <a:r>
              <a:rPr lang="fr-FR" sz="1800" dirty="0"/>
              <a:t>Inconvénients</a:t>
            </a:r>
          </a:p>
          <a:p>
            <a:pPr lvl="0"/>
            <a:r>
              <a:rPr lang="fr-FR" sz="1800" dirty="0"/>
              <a:t>Sous point numéro 2</a:t>
            </a:r>
          </a:p>
          <a:p>
            <a:pPr lvl="1"/>
            <a:endParaRPr lang="fr-FR" sz="1800" dirty="0"/>
          </a:p>
        </p:txBody>
      </p:sp>
      <p:sp>
        <p:nvSpPr>
          <p:cNvPr id="38" name="Titre 37">
            <a:extLst>
              <a:ext uri="{FF2B5EF4-FFF2-40B4-BE49-F238E27FC236}">
                <a16:creationId xmlns:a16="http://schemas.microsoft.com/office/drawing/2014/main" id="{3139473C-8628-4063-B4CB-A557501D7A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98155" y="0"/>
            <a:ext cx="4320480" cy="653480"/>
          </a:xfrm>
          <a:solidFill>
            <a:schemeClr val="bg1"/>
          </a:solidFill>
        </p:spPr>
        <p:txBody>
          <a:bodyPr>
            <a:normAutofit/>
          </a:bodyPr>
          <a:lstStyle>
            <a:lvl1pPr algn="ctr">
              <a:defRPr lang="fr-FR" sz="2400" b="1" kern="1200" dirty="0">
                <a:solidFill>
                  <a:srgbClr val="D0671C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dirty="0"/>
              <a:t>Voici un titre un peu trop long qui du coup tient sur 2 lignes</a:t>
            </a:r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760BDE70-946E-43F9-BE5D-BCC719EE55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82391" y="50805"/>
            <a:ext cx="1008112" cy="224623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827" y="117896"/>
            <a:ext cx="1680651" cy="448058"/>
          </a:xfrm>
          <a:prstGeom prst="rect">
            <a:avLst/>
          </a:prstGeom>
        </p:spPr>
      </p:pic>
      <p:cxnSp>
        <p:nvCxnSpPr>
          <p:cNvPr id="32" name="Connecteur droit 31"/>
          <p:cNvCxnSpPr/>
          <p:nvPr userDrawn="1"/>
        </p:nvCxnSpPr>
        <p:spPr>
          <a:xfrm flipH="1">
            <a:off x="1" y="332013"/>
            <a:ext cx="10772774" cy="6540"/>
          </a:xfrm>
          <a:prstGeom prst="line">
            <a:avLst/>
          </a:prstGeom>
          <a:ln w="19050">
            <a:solidFill>
              <a:srgbClr val="D064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3332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220946" y="5550024"/>
            <a:ext cx="2411556" cy="322263"/>
          </a:xfrm>
          <a:prstGeom prst="rect">
            <a:avLst/>
          </a:prstGeom>
        </p:spPr>
        <p:txBody>
          <a:bodyPr/>
          <a:lstStyle>
            <a:lvl1pPr algn="ctr">
              <a:defRPr lang="fr-FR" sz="1400" b="0" i="1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smtClean="0"/>
              <a:t>13 Décembre 2023</a:t>
            </a:r>
            <a:endParaRPr lang="fr-FR"/>
          </a:p>
        </p:txBody>
      </p:sp>
      <p:sp>
        <p:nvSpPr>
          <p:cNvPr id="11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4632502" y="5550024"/>
            <a:ext cx="4896544" cy="322263"/>
          </a:xfrm>
          <a:prstGeom prst="rect">
            <a:avLst/>
          </a:prstGeom>
        </p:spPr>
        <p:txBody>
          <a:bodyPr/>
          <a:lstStyle>
            <a:lvl1pPr algn="ctr">
              <a:defRPr lang="en-US" sz="1400" b="0" i="1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smtClean="0"/>
              <a:t>Kick-off meeting GDR SCIPAC, IJCLab</a:t>
            </a:r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760BDE70-946E-43F9-BE5D-BCC719EE55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30203" y="4325888"/>
            <a:ext cx="3312368" cy="738046"/>
          </a:xfrm>
          <a:prstGeom prst="rect">
            <a:avLst/>
          </a:prstGeom>
        </p:spPr>
      </p:pic>
      <p:sp>
        <p:nvSpPr>
          <p:cNvPr id="13" name="Titre 9">
            <a:extLst>
              <a:ext uri="{FF2B5EF4-FFF2-40B4-BE49-F238E27FC236}">
                <a16:creationId xmlns:a16="http://schemas.microsoft.com/office/drawing/2014/main" id="{8D03F8CC-93BB-4819-9C24-DAB2322282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97955" y="1775870"/>
            <a:ext cx="7885384" cy="1021254"/>
          </a:xfrm>
        </p:spPr>
        <p:txBody>
          <a:bodyPr>
            <a:normAutofit/>
          </a:bodyPr>
          <a:lstStyle>
            <a:lvl1pPr algn="ctr">
              <a:defRPr lang="fr-FR" sz="3600" b="1" kern="1200" dirty="0">
                <a:solidFill>
                  <a:srgbClr val="D0671C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dirty="0"/>
              <a:t>Voici un titre un peu long mais c’est un exemple</a:t>
            </a:r>
          </a:p>
        </p:txBody>
      </p:sp>
      <p:sp>
        <p:nvSpPr>
          <p:cNvPr id="14" name="Espace réservé du texte 19">
            <a:extLst>
              <a:ext uri="{FF2B5EF4-FFF2-40B4-BE49-F238E27FC236}">
                <a16:creationId xmlns:a16="http://schemas.microsoft.com/office/drawing/2014/main" id="{E98E2E17-2259-4CBA-8F00-FA07DEDA6F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82100" y="3159742"/>
            <a:ext cx="4317095" cy="576535"/>
          </a:xfrm>
        </p:spPr>
        <p:txBody>
          <a:bodyPr>
            <a:normAutofit/>
          </a:bodyPr>
          <a:lstStyle>
            <a:lvl1pPr marL="0" indent="0" algn="ctr">
              <a:buNone/>
              <a:defRPr lang="fr-FR" sz="2400" b="1" i="1" kern="1200" dirty="0" smtClean="0">
                <a:solidFill>
                  <a:srgbClr val="1D2845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Nom de l’oratrice/</a:t>
            </a:r>
            <a:r>
              <a:rPr lang="fr-FR" dirty="0" err="1"/>
              <a:t>teur</a:t>
            </a:r>
            <a:endParaRPr lang="fr-FR" dirty="0"/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3777" y="56208"/>
            <a:ext cx="2945222" cy="785188"/>
          </a:xfrm>
          <a:prstGeom prst="rect">
            <a:avLst/>
          </a:prstGeom>
        </p:spPr>
      </p:pic>
      <p:cxnSp>
        <p:nvCxnSpPr>
          <p:cNvPr id="16" name="Connecteur droit 15"/>
          <p:cNvCxnSpPr/>
          <p:nvPr userDrawn="1"/>
        </p:nvCxnSpPr>
        <p:spPr>
          <a:xfrm flipH="1" flipV="1">
            <a:off x="0" y="428316"/>
            <a:ext cx="10772775" cy="19300"/>
          </a:xfrm>
          <a:prstGeom prst="line">
            <a:avLst/>
          </a:prstGeom>
          <a:ln w="28575">
            <a:solidFill>
              <a:srgbClr val="D066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6780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cteur droit 9"/>
          <p:cNvCxnSpPr/>
          <p:nvPr userDrawn="1"/>
        </p:nvCxnSpPr>
        <p:spPr>
          <a:xfrm flipH="1">
            <a:off x="1" y="332013"/>
            <a:ext cx="10772774" cy="6540"/>
          </a:xfrm>
          <a:prstGeom prst="line">
            <a:avLst/>
          </a:prstGeom>
          <a:ln w="19050">
            <a:solidFill>
              <a:srgbClr val="D064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D0661C"/>
                </a:solidFill>
              </a:defRPr>
            </a:lvl1pPr>
            <a:lvl2pPr>
              <a:defRPr>
                <a:solidFill>
                  <a:srgbClr val="252E4A"/>
                </a:solidFill>
              </a:defRPr>
            </a:lvl2pPr>
            <a:lvl3pPr>
              <a:defRPr>
                <a:solidFill>
                  <a:srgbClr val="D0661C"/>
                </a:solidFill>
              </a:defRPr>
            </a:lvl3pPr>
            <a:lvl4pPr>
              <a:defRPr>
                <a:solidFill>
                  <a:srgbClr val="252E4A"/>
                </a:solidFill>
              </a:defRPr>
            </a:lvl4pPr>
            <a:lvl5pPr>
              <a:defRPr>
                <a:solidFill>
                  <a:srgbClr val="D0661C"/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Titre 37">
            <a:extLst>
              <a:ext uri="{FF2B5EF4-FFF2-40B4-BE49-F238E27FC236}">
                <a16:creationId xmlns:a16="http://schemas.microsoft.com/office/drawing/2014/main" id="{3139473C-8628-4063-B4CB-A557501D7A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98155" y="0"/>
            <a:ext cx="4320480" cy="653480"/>
          </a:xfrm>
          <a:solidFill>
            <a:schemeClr val="bg1"/>
          </a:solidFill>
        </p:spPr>
        <p:txBody>
          <a:bodyPr>
            <a:normAutofit/>
          </a:bodyPr>
          <a:lstStyle>
            <a:lvl1pPr algn="ctr">
              <a:defRPr lang="fr-FR" sz="2400" b="1" kern="1200" dirty="0">
                <a:solidFill>
                  <a:srgbClr val="D0671C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dirty="0"/>
              <a:t>Voici un titre un peu trop long qui du coup tient sur 2 lignes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60BDE70-946E-43F9-BE5D-BCC719EE55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82391" y="50805"/>
            <a:ext cx="1008112" cy="22462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827" y="117896"/>
            <a:ext cx="1680651" cy="448058"/>
          </a:xfrm>
          <a:prstGeom prst="rect">
            <a:avLst/>
          </a:prstGeom>
        </p:spPr>
      </p:pic>
      <p:cxnSp>
        <p:nvCxnSpPr>
          <p:cNvPr id="11" name="Connecteur droit 10"/>
          <p:cNvCxnSpPr/>
          <p:nvPr userDrawn="1"/>
        </p:nvCxnSpPr>
        <p:spPr>
          <a:xfrm flipH="1">
            <a:off x="1" y="5935277"/>
            <a:ext cx="10772774" cy="6540"/>
          </a:xfrm>
          <a:prstGeom prst="line">
            <a:avLst/>
          </a:prstGeom>
          <a:ln w="12700">
            <a:solidFill>
              <a:srgbClr val="D064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37815" y="5792993"/>
            <a:ext cx="1512168" cy="26649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100" b="0" i="1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smtClean="0"/>
              <a:t>13 Décembre 2023</a:t>
            </a:r>
            <a:endParaRPr lang="fr-FR"/>
          </a:p>
        </p:txBody>
      </p:sp>
      <p:sp>
        <p:nvSpPr>
          <p:cNvPr id="13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010123" y="5798372"/>
            <a:ext cx="4896544" cy="255687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en-US" sz="1100" b="0" i="1" kern="1200" dirty="0" err="1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Kick-off meeting GDR SCIPAC, IJCLab</a:t>
            </a:r>
            <a:endParaRPr lang="en-US"/>
          </a:p>
        </p:txBody>
      </p:sp>
      <p:sp>
        <p:nvSpPr>
          <p:cNvPr id="14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9922891" y="5792992"/>
            <a:ext cx="731048" cy="26649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000" b="0" i="1" kern="120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48224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35013" y="1511300"/>
            <a:ext cx="9291637" cy="25193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35013" y="4054475"/>
            <a:ext cx="9291637" cy="1325563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cxnSp>
        <p:nvCxnSpPr>
          <p:cNvPr id="11" name="Connecteur droit 10"/>
          <p:cNvCxnSpPr/>
          <p:nvPr userDrawn="1"/>
        </p:nvCxnSpPr>
        <p:spPr>
          <a:xfrm flipH="1">
            <a:off x="1" y="5935277"/>
            <a:ext cx="10772774" cy="6540"/>
          </a:xfrm>
          <a:prstGeom prst="line">
            <a:avLst/>
          </a:prstGeom>
          <a:ln w="12700">
            <a:solidFill>
              <a:srgbClr val="D064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37815" y="5792993"/>
            <a:ext cx="1512168" cy="26649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100" b="0" i="1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smtClean="0"/>
              <a:t>13 Décembre 2023</a:t>
            </a:r>
            <a:endParaRPr lang="fr-FR"/>
          </a:p>
        </p:txBody>
      </p:sp>
      <p:sp>
        <p:nvSpPr>
          <p:cNvPr id="13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010123" y="5798372"/>
            <a:ext cx="4896544" cy="255687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en-US" sz="1100" b="0" i="1" kern="1200" dirty="0" err="1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Kick-off meeting GDR SCIPAC, IJCLab</a:t>
            </a:r>
            <a:endParaRPr lang="en-US"/>
          </a:p>
        </p:txBody>
      </p:sp>
      <p:sp>
        <p:nvSpPr>
          <p:cNvPr id="14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9922891" y="5792992"/>
            <a:ext cx="731048" cy="26649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000" b="0" i="1" kern="120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5" name="Connecteur droit 14"/>
          <p:cNvCxnSpPr/>
          <p:nvPr userDrawn="1"/>
        </p:nvCxnSpPr>
        <p:spPr>
          <a:xfrm flipH="1">
            <a:off x="1" y="332013"/>
            <a:ext cx="10772774" cy="6540"/>
          </a:xfrm>
          <a:prstGeom prst="line">
            <a:avLst/>
          </a:prstGeom>
          <a:ln w="19050">
            <a:solidFill>
              <a:srgbClr val="D064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re 37">
            <a:extLst>
              <a:ext uri="{FF2B5EF4-FFF2-40B4-BE49-F238E27FC236}">
                <a16:creationId xmlns:a16="http://schemas.microsoft.com/office/drawing/2014/main" id="{3139473C-8628-4063-B4CB-A557501D7A1D}"/>
              </a:ext>
            </a:extLst>
          </p:cNvPr>
          <p:cNvSpPr txBox="1">
            <a:spLocks/>
          </p:cNvSpPr>
          <p:nvPr userDrawn="1"/>
        </p:nvSpPr>
        <p:spPr>
          <a:xfrm>
            <a:off x="3298155" y="0"/>
            <a:ext cx="4320480" cy="65348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400" b="1" kern="1200" dirty="0">
                <a:solidFill>
                  <a:srgbClr val="D0671C"/>
                </a:solidFill>
                <a:latin typeface="+mn-lt"/>
                <a:ea typeface="+mn-ea"/>
                <a:cs typeface="+mn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r-FR" smtClean="0"/>
              <a:t>Voici un titre un peu trop long qui du coup tient sur 2 lignes</a:t>
            </a:r>
            <a:endParaRPr lang="fr-FR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760BDE70-946E-43F9-BE5D-BCC719EE55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82391" y="50805"/>
            <a:ext cx="1008112" cy="224623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827" y="117896"/>
            <a:ext cx="1680651" cy="44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536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41363" y="1612900"/>
            <a:ext cx="4568825" cy="3844925"/>
          </a:xfrm>
        </p:spPr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462588" y="1612900"/>
            <a:ext cx="4568825" cy="384492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cxnSp>
        <p:nvCxnSpPr>
          <p:cNvPr id="12" name="Connecteur droit 11"/>
          <p:cNvCxnSpPr/>
          <p:nvPr userDrawn="1"/>
        </p:nvCxnSpPr>
        <p:spPr>
          <a:xfrm flipH="1">
            <a:off x="1" y="5935277"/>
            <a:ext cx="10772774" cy="6540"/>
          </a:xfrm>
          <a:prstGeom prst="line">
            <a:avLst/>
          </a:prstGeom>
          <a:ln w="12700">
            <a:solidFill>
              <a:srgbClr val="D064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37815" y="5792993"/>
            <a:ext cx="1512168" cy="26649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100" b="0" i="1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smtClean="0"/>
              <a:t>13 Décembre 2023</a:t>
            </a:r>
            <a:endParaRPr lang="fr-FR"/>
          </a:p>
        </p:txBody>
      </p:sp>
      <p:sp>
        <p:nvSpPr>
          <p:cNvPr id="14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010123" y="5798372"/>
            <a:ext cx="4896544" cy="255687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en-US" sz="1100" b="0" i="1" kern="1200" dirty="0" err="1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Kick-off meeting GDR SCIPAC, IJCLab</a:t>
            </a:r>
            <a:endParaRPr lang="en-US"/>
          </a:p>
        </p:txBody>
      </p:sp>
      <p:sp>
        <p:nvSpPr>
          <p:cNvPr id="15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9922891" y="5792992"/>
            <a:ext cx="731048" cy="26649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000" b="0" i="1" kern="120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6" name="Connecteur droit 15"/>
          <p:cNvCxnSpPr/>
          <p:nvPr userDrawn="1"/>
        </p:nvCxnSpPr>
        <p:spPr>
          <a:xfrm flipH="1">
            <a:off x="1" y="332013"/>
            <a:ext cx="10772774" cy="6540"/>
          </a:xfrm>
          <a:prstGeom prst="line">
            <a:avLst/>
          </a:prstGeom>
          <a:ln w="19050">
            <a:solidFill>
              <a:srgbClr val="D064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re 37">
            <a:extLst>
              <a:ext uri="{FF2B5EF4-FFF2-40B4-BE49-F238E27FC236}">
                <a16:creationId xmlns:a16="http://schemas.microsoft.com/office/drawing/2014/main" id="{3139473C-8628-4063-B4CB-A557501D7A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98155" y="0"/>
            <a:ext cx="4320480" cy="653480"/>
          </a:xfrm>
          <a:solidFill>
            <a:schemeClr val="bg1"/>
          </a:solidFill>
        </p:spPr>
        <p:txBody>
          <a:bodyPr>
            <a:normAutofit/>
          </a:bodyPr>
          <a:lstStyle>
            <a:lvl1pPr algn="ctr">
              <a:defRPr lang="fr-FR" sz="2400" b="1" kern="1200" dirty="0">
                <a:solidFill>
                  <a:srgbClr val="D0671C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dirty="0"/>
              <a:t>Voici un titre un peu trop long qui du coup tient sur 2 lignes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760BDE70-946E-43F9-BE5D-BCC719EE55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82391" y="50805"/>
            <a:ext cx="1008112" cy="224623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827" y="117896"/>
            <a:ext cx="1680651" cy="44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396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741363" y="2212975"/>
            <a:ext cx="4557712" cy="325596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453063" y="2212975"/>
            <a:ext cx="4579937" cy="325596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cxnSp>
        <p:nvCxnSpPr>
          <p:cNvPr id="14" name="Connecteur droit 13"/>
          <p:cNvCxnSpPr/>
          <p:nvPr userDrawn="1"/>
        </p:nvCxnSpPr>
        <p:spPr>
          <a:xfrm flipH="1">
            <a:off x="1" y="5935277"/>
            <a:ext cx="10772774" cy="6540"/>
          </a:xfrm>
          <a:prstGeom prst="line">
            <a:avLst/>
          </a:prstGeom>
          <a:ln w="12700">
            <a:solidFill>
              <a:srgbClr val="D064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37815" y="5792993"/>
            <a:ext cx="1512168" cy="26649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100" b="0" i="1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smtClean="0"/>
              <a:t>13 Décembre 2023</a:t>
            </a:r>
            <a:endParaRPr lang="fr-FR"/>
          </a:p>
        </p:txBody>
      </p:sp>
      <p:sp>
        <p:nvSpPr>
          <p:cNvPr id="16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010123" y="5798372"/>
            <a:ext cx="4896544" cy="255687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en-US" sz="1100" b="0" i="1" kern="1200" dirty="0" err="1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Kick-off meeting GDR SCIPAC, IJCLab</a:t>
            </a:r>
            <a:endParaRPr lang="en-US"/>
          </a:p>
        </p:txBody>
      </p:sp>
      <p:sp>
        <p:nvSpPr>
          <p:cNvPr id="17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9922891" y="5792992"/>
            <a:ext cx="731048" cy="26649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000" b="0" i="1" kern="120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8" name="Connecteur droit 17"/>
          <p:cNvCxnSpPr/>
          <p:nvPr userDrawn="1"/>
        </p:nvCxnSpPr>
        <p:spPr>
          <a:xfrm flipH="1">
            <a:off x="1" y="332013"/>
            <a:ext cx="10772774" cy="6540"/>
          </a:xfrm>
          <a:prstGeom prst="line">
            <a:avLst/>
          </a:prstGeom>
          <a:ln w="19050">
            <a:solidFill>
              <a:srgbClr val="D064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re 37">
            <a:extLst>
              <a:ext uri="{FF2B5EF4-FFF2-40B4-BE49-F238E27FC236}">
                <a16:creationId xmlns:a16="http://schemas.microsoft.com/office/drawing/2014/main" id="{3139473C-8628-4063-B4CB-A557501D7A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98155" y="0"/>
            <a:ext cx="4320480" cy="653480"/>
          </a:xfrm>
          <a:solidFill>
            <a:schemeClr val="bg1"/>
          </a:solidFill>
        </p:spPr>
        <p:txBody>
          <a:bodyPr>
            <a:normAutofit/>
          </a:bodyPr>
          <a:lstStyle>
            <a:lvl1pPr algn="ctr">
              <a:defRPr lang="fr-FR" sz="2400" b="1" kern="1200" dirty="0">
                <a:solidFill>
                  <a:srgbClr val="D0671C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dirty="0"/>
              <a:t>Voici un titre un peu trop long qui du coup tient sur 2 lignes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760BDE70-946E-43F9-BE5D-BCC719EE55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82391" y="50805"/>
            <a:ext cx="1008112" cy="224623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827" y="117896"/>
            <a:ext cx="1680651" cy="44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805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cteur droit 9"/>
          <p:cNvCxnSpPr/>
          <p:nvPr userDrawn="1"/>
        </p:nvCxnSpPr>
        <p:spPr>
          <a:xfrm flipH="1">
            <a:off x="1" y="5935277"/>
            <a:ext cx="10772774" cy="6540"/>
          </a:xfrm>
          <a:prstGeom prst="line">
            <a:avLst/>
          </a:prstGeom>
          <a:ln w="12700">
            <a:solidFill>
              <a:srgbClr val="D064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37815" y="5792993"/>
            <a:ext cx="1512168" cy="26649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100" b="0" i="1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smtClean="0"/>
              <a:t>13 Décembre 2023</a:t>
            </a:r>
            <a:endParaRPr lang="fr-FR"/>
          </a:p>
        </p:txBody>
      </p:sp>
      <p:sp>
        <p:nvSpPr>
          <p:cNvPr id="12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010123" y="5798372"/>
            <a:ext cx="4896544" cy="255687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en-US" sz="1100" b="0" i="1" kern="1200" dirty="0" err="1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Kick-off meeting GDR SCIPAC, IJCLab</a:t>
            </a:r>
            <a:endParaRPr lang="en-US"/>
          </a:p>
        </p:txBody>
      </p:sp>
      <p:sp>
        <p:nvSpPr>
          <p:cNvPr id="13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9922891" y="5792992"/>
            <a:ext cx="731048" cy="26649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000" b="0" i="1" kern="120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4" name="Connecteur droit 13"/>
          <p:cNvCxnSpPr/>
          <p:nvPr userDrawn="1"/>
        </p:nvCxnSpPr>
        <p:spPr>
          <a:xfrm flipH="1">
            <a:off x="1" y="332013"/>
            <a:ext cx="10772774" cy="6540"/>
          </a:xfrm>
          <a:prstGeom prst="line">
            <a:avLst/>
          </a:prstGeom>
          <a:ln w="19050">
            <a:solidFill>
              <a:srgbClr val="D064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re 37">
            <a:extLst>
              <a:ext uri="{FF2B5EF4-FFF2-40B4-BE49-F238E27FC236}">
                <a16:creationId xmlns:a16="http://schemas.microsoft.com/office/drawing/2014/main" id="{3139473C-8628-4063-B4CB-A557501D7A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98155" y="0"/>
            <a:ext cx="4320480" cy="653480"/>
          </a:xfrm>
          <a:solidFill>
            <a:schemeClr val="bg1"/>
          </a:solidFill>
        </p:spPr>
        <p:txBody>
          <a:bodyPr>
            <a:normAutofit/>
          </a:bodyPr>
          <a:lstStyle>
            <a:lvl1pPr algn="ctr">
              <a:defRPr lang="fr-FR" sz="2400" b="1" kern="1200" dirty="0">
                <a:solidFill>
                  <a:srgbClr val="D0671C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dirty="0"/>
              <a:t>Voici un titre un peu trop long qui du coup tient sur 2 lignes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760BDE70-946E-43F9-BE5D-BCC719EE55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82391" y="50805"/>
            <a:ext cx="1008112" cy="224623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827" y="117896"/>
            <a:ext cx="1680651" cy="44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334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 userDrawn="1"/>
        </p:nvCxnSpPr>
        <p:spPr>
          <a:xfrm flipH="1">
            <a:off x="1" y="5935277"/>
            <a:ext cx="10772774" cy="6540"/>
          </a:xfrm>
          <a:prstGeom prst="line">
            <a:avLst/>
          </a:prstGeom>
          <a:ln w="12700">
            <a:solidFill>
              <a:srgbClr val="D064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37815" y="5792993"/>
            <a:ext cx="1512168" cy="26649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100" b="0" i="1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smtClean="0"/>
              <a:t>13 Décembre 2023</a:t>
            </a:r>
            <a:endParaRPr lang="fr-FR"/>
          </a:p>
        </p:txBody>
      </p:sp>
      <p:sp>
        <p:nvSpPr>
          <p:cNvPr id="7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010123" y="5798372"/>
            <a:ext cx="4896544" cy="255687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en-US" sz="1100" b="0" i="1" kern="1200" dirty="0" err="1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Kick-off meeting GDR SCIPAC, IJCLab</a:t>
            </a:r>
            <a:endParaRPr lang="en-US"/>
          </a:p>
        </p:txBody>
      </p:sp>
      <p:sp>
        <p:nvSpPr>
          <p:cNvPr id="8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9922891" y="5792992"/>
            <a:ext cx="731048" cy="26649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000" b="0" i="1" kern="120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73549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741363" y="322263"/>
            <a:ext cx="9290050" cy="1171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612900"/>
            <a:ext cx="9290050" cy="3844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41363" y="5616575"/>
            <a:ext cx="242252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13 Décembre 2023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68700" y="5616575"/>
            <a:ext cx="363537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Kick-off meeting GDR SCIPAC, IJCLab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608888" y="5616575"/>
            <a:ext cx="242252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71596-5F9D-49C5-9701-16B3CA5431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6465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5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741363" y="322263"/>
            <a:ext cx="9290050" cy="1171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612900"/>
            <a:ext cx="9290050" cy="3844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41363" y="5616575"/>
            <a:ext cx="242252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C63FDE-63B5-41CB-A2CB-AD7B917BC3E3}" type="datetimeFigureOut">
              <a:rPr lang="fr-FR" smtClean="0"/>
              <a:t>12/12/2023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68700" y="5616575"/>
            <a:ext cx="363537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608888" y="5616575"/>
            <a:ext cx="242252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08C4B-9C9B-41B6-8F4A-02E940D1FA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841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3D42C5E-D851-4611-8D24-5785A51B4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13 Décembre 2023</a:t>
            </a:r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47055A2-96BC-43A6-9461-94DAD15F0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Kick-off meeting GDR SCIPAC, IJCLab</a:t>
            </a:r>
            <a:endParaRPr lang="fr-FR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AEF7E964-8376-4ABA-A00F-439CAFD6B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Axe 2 : accélération de </a:t>
            </a:r>
            <a:r>
              <a:rPr lang="fr-FR" dirty="0" smtClean="0"/>
              <a:t>hadrons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D2747C8-201E-4B30-938D-2DEE8614FE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Didier Uriot</a:t>
            </a:r>
            <a:r>
              <a:rPr lang="fr-FR" dirty="0"/>
              <a:t>, </a:t>
            </a:r>
            <a:r>
              <a:rPr lang="fr-FR" dirty="0" smtClean="0"/>
              <a:t>Akira Miyazaki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83850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505FB0A-A60D-475D-87DF-FB5D66375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13 Décembre 2023</a:t>
            </a:r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0CD2A63-9AD9-44E9-AC32-DC6403A16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Kick-off meeting GDR SCIPAC, IJCLab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4348AD7-47FB-4FFC-B56C-66B781138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B946AB8B-D1D2-4189-AFF9-227622E8F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Autres thématiques</a:t>
            </a:r>
            <a:endParaRPr lang="fr-FR" dirty="0"/>
          </a:p>
        </p:txBody>
      </p:sp>
      <p:sp>
        <p:nvSpPr>
          <p:cNvPr id="14" name="Espace réservé du contenu 5">
            <a:extLst>
              <a:ext uri="{FF2B5EF4-FFF2-40B4-BE49-F238E27FC236}">
                <a16:creationId xmlns:a16="http://schemas.microsoft.com/office/drawing/2014/main" id="{1A0CD1BB-F387-45C6-8F00-C4ED652B26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-86221" y="869504"/>
            <a:ext cx="10498956" cy="1671787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endParaRPr lang="en-US" sz="1400" dirty="0"/>
          </a:p>
          <a:p>
            <a:pPr lvl="1"/>
            <a:endParaRPr lang="fr-FR" sz="1400" dirty="0" smtClean="0"/>
          </a:p>
          <a:p>
            <a:pPr marL="457200" lvl="1" indent="0">
              <a:buNone/>
            </a:pPr>
            <a:r>
              <a:rPr lang="fr-FR" sz="2400" dirty="0" smtClean="0">
                <a:solidFill>
                  <a:schemeClr val="accent1">
                    <a:lumMod val="75000"/>
                  </a:schemeClr>
                </a:solidFill>
              </a:rPr>
              <a:t>C’est à la communauté d’être force de proposition de </a:t>
            </a:r>
            <a:r>
              <a:rPr lang="fr-FR" sz="2400" dirty="0" smtClean="0">
                <a:solidFill>
                  <a:schemeClr val="accent1">
                    <a:lumMod val="75000"/>
                  </a:schemeClr>
                </a:solidFill>
              </a:rPr>
              <a:t>thématiques </a:t>
            </a:r>
            <a:r>
              <a:rPr lang="fr-FR" sz="2400" dirty="0" smtClean="0">
                <a:solidFill>
                  <a:schemeClr val="accent1">
                    <a:lumMod val="75000"/>
                  </a:schemeClr>
                </a:solidFill>
              </a:rPr>
              <a:t>et de les faire vivre à travers ses échanges et collaborations, Le GDR sera un facilitateur</a:t>
            </a:r>
          </a:p>
          <a:p>
            <a:pPr marL="457200" lvl="1" indent="0">
              <a:buNone/>
            </a:pPr>
            <a:endParaRPr lang="fr-FR" sz="24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fr-FR" sz="1800" dirty="0" smtClean="0"/>
          </a:p>
          <a:p>
            <a:endParaRPr lang="fr-FR" sz="1800" dirty="0" smtClean="0"/>
          </a:p>
        </p:txBody>
      </p:sp>
    </p:spTree>
    <p:extLst>
      <p:ext uri="{BB962C8B-B14F-4D97-AF65-F5344CB8AC3E}">
        <p14:creationId xmlns:p14="http://schemas.microsoft.com/office/powerpoint/2010/main" val="23864352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1"/>
          <p:cNvSpPr txBox="1">
            <a:spLocks/>
          </p:cNvSpPr>
          <p:nvPr/>
        </p:nvSpPr>
        <p:spPr>
          <a:xfrm>
            <a:off x="735013" y="1511300"/>
            <a:ext cx="9291637" cy="251936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400" b="1" kern="1200" dirty="0">
                <a:solidFill>
                  <a:srgbClr val="D0671C"/>
                </a:solidFill>
                <a:latin typeface="+mn-lt"/>
                <a:ea typeface="+mn-ea"/>
                <a:cs typeface="+mn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r-FR" sz="6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Merci de votre attention</a:t>
            </a:r>
            <a:endParaRPr lang="fr-FR" sz="6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41669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505FB0A-A60D-475D-87DF-FB5D66375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13 Décembre 2023</a:t>
            </a:r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0CD2A63-9AD9-44E9-AC32-DC6403A16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Kick-off </a:t>
            </a:r>
            <a:r>
              <a:rPr lang="en-US" dirty="0"/>
              <a:t>meeting GDR SCIPAC, </a:t>
            </a:r>
            <a:r>
              <a:rPr lang="en-US" dirty="0" err="1"/>
              <a:t>IJCLab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4348AD7-47FB-4FFC-B56C-66B781138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B946AB8B-D1D2-4189-AFF9-227622E8F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Les accélérateurs 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linéaires </a:t>
            </a:r>
            <a:b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(Schéma type)</a:t>
            </a:r>
            <a:endParaRPr lang="fr-FR" dirty="0"/>
          </a:p>
        </p:txBody>
      </p:sp>
      <p:sp>
        <p:nvSpPr>
          <p:cNvPr id="45" name="Rectangle 44"/>
          <p:cNvSpPr/>
          <p:nvPr/>
        </p:nvSpPr>
        <p:spPr>
          <a:xfrm>
            <a:off x="208987" y="1091611"/>
            <a:ext cx="3138877" cy="2265381"/>
          </a:xfrm>
          <a:prstGeom prst="rect">
            <a:avLst/>
          </a:prstGeom>
          <a:solidFill>
            <a:srgbClr val="FFFFCC"/>
          </a:solidFill>
          <a:ln w="25400" cap="flat" cmpd="sng" algn="ctr">
            <a:solidFill>
              <a:srgbClr val="00693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Injecteur</a:t>
            </a:r>
          </a:p>
        </p:txBody>
      </p:sp>
      <p:sp>
        <p:nvSpPr>
          <p:cNvPr id="46" name="Cylindre 45"/>
          <p:cNvSpPr/>
          <p:nvPr/>
        </p:nvSpPr>
        <p:spPr>
          <a:xfrm rot="5400000">
            <a:off x="395536" y="1126573"/>
            <a:ext cx="864096" cy="1152128"/>
          </a:xfrm>
          <a:prstGeom prst="can">
            <a:avLst/>
          </a:prstGeom>
          <a:solidFill>
            <a:srgbClr val="FFFF00"/>
          </a:solidFill>
          <a:ln w="3175" cap="flat" cmpd="sng" algn="ctr">
            <a:solidFill>
              <a:sysClr val="windowText" lastClr="000000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7" name="Groupe 46"/>
          <p:cNvGrpSpPr/>
          <p:nvPr/>
        </p:nvGrpSpPr>
        <p:grpSpPr>
          <a:xfrm>
            <a:off x="1343900" y="1268760"/>
            <a:ext cx="923844" cy="873168"/>
            <a:chOff x="1511660" y="4185084"/>
            <a:chExt cx="936104" cy="720080"/>
          </a:xfr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8900000" scaled="1"/>
            <a:tileRect/>
          </a:gradFill>
        </p:grpSpPr>
        <p:sp>
          <p:nvSpPr>
            <p:cNvPr id="48" name="Cylindre 47"/>
            <p:cNvSpPr/>
            <p:nvPr/>
          </p:nvSpPr>
          <p:spPr>
            <a:xfrm rot="5400000">
              <a:off x="1619672" y="4077072"/>
              <a:ext cx="720080" cy="936104"/>
            </a:xfrm>
            <a:prstGeom prst="can">
              <a:avLst/>
            </a:prstGeom>
            <a:grpFill/>
            <a:ln w="317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" name="ZoneTexte 48"/>
            <p:cNvSpPr txBox="1"/>
            <p:nvPr/>
          </p:nvSpPr>
          <p:spPr>
            <a:xfrm>
              <a:off x="1667997" y="4374337"/>
              <a:ext cx="492480" cy="27919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LBE</a:t>
              </a:r>
            </a:p>
          </p:txBody>
        </p:sp>
      </p:grpSp>
      <p:sp>
        <p:nvSpPr>
          <p:cNvPr id="50" name="Cylindre 49"/>
          <p:cNvSpPr/>
          <p:nvPr/>
        </p:nvSpPr>
        <p:spPr>
          <a:xfrm rot="5400000">
            <a:off x="2357035" y="1124306"/>
            <a:ext cx="873169" cy="1181819"/>
          </a:xfrm>
          <a:prstGeom prst="can">
            <a:avLst/>
          </a:prstGeom>
          <a:gradFill flip="none" rotWithShape="1">
            <a:gsLst>
              <a:gs pos="0">
                <a:srgbClr val="FAB45F">
                  <a:lumMod val="75000"/>
                  <a:shade val="30000"/>
                  <a:satMod val="115000"/>
                </a:srgbClr>
              </a:gs>
              <a:gs pos="50000">
                <a:srgbClr val="FAB45F">
                  <a:lumMod val="75000"/>
                  <a:shade val="67500"/>
                  <a:satMod val="115000"/>
                </a:srgbClr>
              </a:gs>
              <a:gs pos="100000">
                <a:srgbClr val="FAB45F">
                  <a:lumMod val="75000"/>
                  <a:shade val="100000"/>
                  <a:satMod val="115000"/>
                </a:srgbClr>
              </a:gs>
            </a:gsLst>
            <a:lin ang="18900000" scaled="1"/>
            <a:tileRect/>
          </a:gradFill>
          <a:ln w="3175" cap="flat" cmpd="sng" algn="ctr">
            <a:solidFill>
              <a:sysClr val="windowText" lastClr="000000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" name="ZoneTexte 50"/>
          <p:cNvSpPr txBox="1"/>
          <p:nvPr/>
        </p:nvSpPr>
        <p:spPr>
          <a:xfrm>
            <a:off x="365163" y="1379314"/>
            <a:ext cx="7636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fr-FR" sz="16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Source</a:t>
            </a:r>
          </a:p>
          <a:p>
            <a:pPr algn="ctr" defTabSz="914400"/>
            <a:r>
              <a:rPr lang="fr-FR" sz="16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d’ions</a:t>
            </a:r>
            <a:endParaRPr lang="fr-FR" sz="1600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52" name="ZoneTexte 51"/>
          <p:cNvSpPr txBox="1"/>
          <p:nvPr/>
        </p:nvSpPr>
        <p:spPr>
          <a:xfrm>
            <a:off x="435180" y="2606093"/>
            <a:ext cx="1074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fr-FR" sz="1800" b="1" dirty="0" err="1">
                <a:solidFill>
                  <a:prstClr val="black"/>
                </a:solidFill>
                <a:latin typeface="Calibri" panose="020F0502020204030204" pitchFamily="34" charset="0"/>
              </a:rPr>
              <a:t>q</a:t>
            </a:r>
            <a:r>
              <a:rPr lang="fr-FR" sz="1800" b="1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q</a:t>
            </a:r>
            <a:r>
              <a:rPr lang="fr-FR" sz="18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 10keV</a:t>
            </a:r>
            <a:endParaRPr lang="fr-FR" sz="1800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53" name="ZoneTexte 52"/>
          <p:cNvSpPr txBox="1"/>
          <p:nvPr/>
        </p:nvSpPr>
        <p:spPr>
          <a:xfrm>
            <a:off x="3729975" y="2600001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fr-FR" sz="1800" b="1" dirty="0" err="1">
                <a:solidFill>
                  <a:prstClr val="black"/>
                </a:solidFill>
                <a:latin typeface="Calibri" panose="020F0502020204030204" pitchFamily="34" charset="0"/>
              </a:rPr>
              <a:t>q</a:t>
            </a:r>
            <a:r>
              <a:rPr lang="fr-FR" sz="1800" b="1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q</a:t>
            </a:r>
            <a:r>
              <a:rPr lang="fr-FR" sz="18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 MeV</a:t>
            </a:r>
            <a:endParaRPr lang="fr-FR" sz="1800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54" name="ZoneTexte 53"/>
          <p:cNvSpPr txBox="1"/>
          <p:nvPr/>
        </p:nvSpPr>
        <p:spPr>
          <a:xfrm>
            <a:off x="5508104" y="2564904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fr-FR" sz="1800" b="1" dirty="0" err="1">
                <a:solidFill>
                  <a:prstClr val="black"/>
                </a:solidFill>
                <a:latin typeface="Calibri" panose="020F0502020204030204" pitchFamily="34" charset="0"/>
              </a:rPr>
              <a:t>q</a:t>
            </a:r>
            <a:r>
              <a:rPr lang="fr-FR" sz="1800" b="1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q</a:t>
            </a:r>
            <a:r>
              <a:rPr lang="fr-FR" sz="18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 10MeV</a:t>
            </a:r>
            <a:endParaRPr lang="fr-FR" sz="1800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55" name="ZoneTexte 54"/>
          <p:cNvSpPr txBox="1"/>
          <p:nvPr/>
        </p:nvSpPr>
        <p:spPr>
          <a:xfrm>
            <a:off x="6709377" y="2556577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fr-FR" sz="1800" b="1" dirty="0" err="1">
                <a:solidFill>
                  <a:prstClr val="black"/>
                </a:solidFill>
                <a:latin typeface="Calibri" panose="020F0502020204030204" pitchFamily="34" charset="0"/>
              </a:rPr>
              <a:t>q</a:t>
            </a:r>
            <a:r>
              <a:rPr lang="fr-FR" sz="1800" b="1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q</a:t>
            </a:r>
            <a:r>
              <a:rPr lang="fr-FR" sz="18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 100MeV au </a:t>
            </a:r>
            <a:r>
              <a:rPr lang="fr-FR" sz="1800" b="1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GeV</a:t>
            </a:r>
            <a:endParaRPr lang="fr-FR" sz="1800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cxnSp>
        <p:nvCxnSpPr>
          <p:cNvPr id="56" name="Connecteur droit avec flèche 55"/>
          <p:cNvCxnSpPr/>
          <p:nvPr/>
        </p:nvCxnSpPr>
        <p:spPr>
          <a:xfrm flipV="1">
            <a:off x="395536" y="2555759"/>
            <a:ext cx="8208912" cy="50334"/>
          </a:xfrm>
          <a:prstGeom prst="straightConnector1">
            <a:avLst/>
          </a:prstGeom>
          <a:noFill/>
          <a:ln w="38100" cap="flat" cmpd="sng" algn="ctr">
            <a:solidFill>
              <a:srgbClr val="0091C3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57" name="Connecteur droit 56"/>
          <p:cNvCxnSpPr/>
          <p:nvPr/>
        </p:nvCxnSpPr>
        <p:spPr>
          <a:xfrm flipH="1">
            <a:off x="1366717" y="2198368"/>
            <a:ext cx="3582" cy="454296"/>
          </a:xfrm>
          <a:prstGeom prst="line">
            <a:avLst/>
          </a:prstGeom>
          <a:noFill/>
          <a:ln w="38100" cap="flat" cmpd="sng" algn="ctr">
            <a:solidFill>
              <a:srgbClr val="006937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58" name="Connecteur droit 57"/>
          <p:cNvCxnSpPr/>
          <p:nvPr/>
        </p:nvCxnSpPr>
        <p:spPr>
          <a:xfrm flipH="1">
            <a:off x="4208378" y="2219270"/>
            <a:ext cx="3582" cy="454296"/>
          </a:xfrm>
          <a:prstGeom prst="line">
            <a:avLst/>
          </a:prstGeom>
          <a:noFill/>
          <a:ln w="38100" cap="flat" cmpd="sng" algn="ctr">
            <a:solidFill>
              <a:srgbClr val="006937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59" name="Connecteur droit 58"/>
          <p:cNvCxnSpPr/>
          <p:nvPr/>
        </p:nvCxnSpPr>
        <p:spPr>
          <a:xfrm flipH="1">
            <a:off x="6171665" y="2160607"/>
            <a:ext cx="3582" cy="454296"/>
          </a:xfrm>
          <a:prstGeom prst="line">
            <a:avLst/>
          </a:prstGeom>
          <a:noFill/>
          <a:ln w="38100" cap="flat" cmpd="sng" algn="ctr">
            <a:solidFill>
              <a:srgbClr val="006937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60" name="Connecteur droit 59"/>
          <p:cNvCxnSpPr/>
          <p:nvPr/>
        </p:nvCxnSpPr>
        <p:spPr>
          <a:xfrm flipH="1">
            <a:off x="8317751" y="2173559"/>
            <a:ext cx="3582" cy="454296"/>
          </a:xfrm>
          <a:prstGeom prst="line">
            <a:avLst/>
          </a:prstGeom>
          <a:noFill/>
          <a:ln w="38100" cap="flat" cmpd="sng" algn="ctr">
            <a:solidFill>
              <a:srgbClr val="006937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61" name="ZoneTexte 60"/>
          <p:cNvSpPr txBox="1"/>
          <p:nvPr/>
        </p:nvSpPr>
        <p:spPr>
          <a:xfrm>
            <a:off x="9070076" y="2652664"/>
            <a:ext cx="1554739" cy="784830"/>
          </a:xfrm>
          <a:prstGeom prst="rect">
            <a:avLst/>
          </a:prstGeom>
          <a:gradFill rotWithShape="1">
            <a:gsLst>
              <a:gs pos="0">
                <a:srgbClr val="0091C3">
                  <a:tint val="50000"/>
                  <a:satMod val="300000"/>
                </a:srgbClr>
              </a:gs>
              <a:gs pos="35000">
                <a:srgbClr val="0091C3">
                  <a:tint val="37000"/>
                  <a:satMod val="300000"/>
                </a:srgbClr>
              </a:gs>
              <a:gs pos="100000">
                <a:srgbClr val="0091C3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0091C3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Physique nucléaire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Physique des </a:t>
            </a:r>
            <a:r>
              <a:rPr kumimoji="0" lang="fr-FR" sz="8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particules</a:t>
            </a:r>
            <a:endParaRPr kumimoji="0" lang="fr-FR" sz="900" b="1" i="0" u="none" strike="noStrike" kern="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Etude des matériaux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Applications médicales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…</a:t>
            </a:r>
          </a:p>
        </p:txBody>
      </p:sp>
      <p:grpSp>
        <p:nvGrpSpPr>
          <p:cNvPr id="62" name="Groupe 61"/>
          <p:cNvGrpSpPr/>
          <p:nvPr/>
        </p:nvGrpSpPr>
        <p:grpSpPr>
          <a:xfrm>
            <a:off x="3347864" y="1278631"/>
            <a:ext cx="923844" cy="873168"/>
            <a:chOff x="2733813" y="4193224"/>
            <a:chExt cx="936104" cy="720080"/>
          </a:xfrm>
          <a:gradFill flip="none" rotWithShape="1">
            <a:gsLst>
              <a:gs pos="0">
                <a:srgbClr val="781469">
                  <a:lumMod val="20000"/>
                  <a:lumOff val="80000"/>
                </a:srgbClr>
              </a:gs>
              <a:gs pos="50000">
                <a:srgbClr val="781469">
                  <a:lumMod val="60000"/>
                  <a:lumOff val="40000"/>
                </a:srgbClr>
              </a:gs>
              <a:gs pos="100000">
                <a:srgbClr val="781469">
                  <a:lumMod val="20000"/>
                  <a:lumOff val="80000"/>
                </a:srgbClr>
              </a:gs>
            </a:gsLst>
            <a:lin ang="18900000" scaled="1"/>
            <a:tileRect/>
          </a:gradFill>
        </p:grpSpPr>
        <p:sp>
          <p:nvSpPr>
            <p:cNvPr id="63" name="Cylindre 62"/>
            <p:cNvSpPr/>
            <p:nvPr/>
          </p:nvSpPr>
          <p:spPr>
            <a:xfrm rot="5400000">
              <a:off x="2841825" y="4085212"/>
              <a:ext cx="720080" cy="936104"/>
            </a:xfrm>
            <a:prstGeom prst="can">
              <a:avLst/>
            </a:prstGeom>
            <a:grpFill/>
            <a:ln w="317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4" name="ZoneTexte 63"/>
            <p:cNvSpPr txBox="1"/>
            <p:nvPr/>
          </p:nvSpPr>
          <p:spPr>
            <a:xfrm>
              <a:off x="2805373" y="4374337"/>
              <a:ext cx="557452" cy="27919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LME</a:t>
              </a:r>
            </a:p>
          </p:txBody>
        </p:sp>
      </p:grpSp>
      <p:sp>
        <p:nvSpPr>
          <p:cNvPr id="65" name="Cylindre 64"/>
          <p:cNvSpPr/>
          <p:nvPr/>
        </p:nvSpPr>
        <p:spPr>
          <a:xfrm rot="5400000">
            <a:off x="4753542" y="756452"/>
            <a:ext cx="864095" cy="1944215"/>
          </a:xfrm>
          <a:prstGeom prst="can">
            <a:avLst/>
          </a:prstGeom>
          <a:gradFill flip="none" rotWithShape="1">
            <a:gsLst>
              <a:gs pos="0">
                <a:srgbClr val="87000A">
                  <a:lumMod val="40000"/>
                  <a:lumOff val="60000"/>
                  <a:shade val="30000"/>
                  <a:satMod val="115000"/>
                </a:srgbClr>
              </a:gs>
              <a:gs pos="50000">
                <a:srgbClr val="87000A">
                  <a:lumMod val="40000"/>
                  <a:lumOff val="60000"/>
                  <a:shade val="67500"/>
                  <a:satMod val="115000"/>
                </a:srgbClr>
              </a:gs>
              <a:gs pos="100000">
                <a:srgbClr val="87000A">
                  <a:lumMod val="40000"/>
                  <a:lumOff val="60000"/>
                  <a:shade val="100000"/>
                  <a:satMod val="115000"/>
                </a:srgbClr>
              </a:gs>
            </a:gsLst>
            <a:lin ang="18900000" scaled="1"/>
            <a:tileRect/>
          </a:gradFill>
          <a:ln w="3175" cap="flat" cmpd="sng" algn="ctr">
            <a:solidFill>
              <a:sysClr val="windowText" lastClr="000000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ZoneTexte 65"/>
          <p:cNvSpPr txBox="1"/>
          <p:nvPr/>
        </p:nvSpPr>
        <p:spPr>
          <a:xfrm>
            <a:off x="4283968" y="1449312"/>
            <a:ext cx="15915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fr-FR" sz="16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Cavités medium </a:t>
            </a:r>
          </a:p>
          <a:p>
            <a:pPr algn="ctr" defTabSz="914400"/>
            <a:r>
              <a:rPr lang="fr-FR" sz="16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énergie</a:t>
            </a:r>
            <a:endParaRPr lang="fr-FR" sz="1600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67" name="ZoneTexte 66"/>
          <p:cNvSpPr txBox="1"/>
          <p:nvPr/>
        </p:nvSpPr>
        <p:spPr>
          <a:xfrm>
            <a:off x="8785850" y="545726"/>
            <a:ext cx="1838965" cy="646331"/>
          </a:xfrm>
          <a:prstGeom prst="rect">
            <a:avLst/>
          </a:prstGeom>
          <a:gradFill rotWithShape="1">
            <a:gsLst>
              <a:gs pos="0">
                <a:srgbClr val="0091C3">
                  <a:shade val="51000"/>
                  <a:satMod val="130000"/>
                </a:srgbClr>
              </a:gs>
              <a:gs pos="80000">
                <a:srgbClr val="0091C3">
                  <a:shade val="93000"/>
                  <a:satMod val="130000"/>
                </a:srgbClr>
              </a:gs>
              <a:gs pos="100000">
                <a:srgbClr val="0091C3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Faisceau : CW / pulsé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Ions : légers ou lourds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Puissance : kW → MW</a:t>
            </a:r>
          </a:p>
        </p:txBody>
      </p:sp>
      <p:sp>
        <p:nvSpPr>
          <p:cNvPr id="68" name="ZoneTexte 67"/>
          <p:cNvSpPr txBox="1"/>
          <p:nvPr/>
        </p:nvSpPr>
        <p:spPr>
          <a:xfrm>
            <a:off x="2438305" y="1545938"/>
            <a:ext cx="534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fr-FR" sz="16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RFQ</a:t>
            </a:r>
          </a:p>
        </p:txBody>
      </p:sp>
      <p:sp>
        <p:nvSpPr>
          <p:cNvPr id="69" name="Cylindre 68"/>
          <p:cNvSpPr/>
          <p:nvPr/>
        </p:nvSpPr>
        <p:spPr>
          <a:xfrm rot="5400000">
            <a:off x="7212123" y="183059"/>
            <a:ext cx="864095" cy="3117283"/>
          </a:xfrm>
          <a:prstGeom prst="can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8900000" scaled="1"/>
            <a:tileRect/>
          </a:gradFill>
          <a:ln w="3175" cap="flat" cmpd="sng" algn="ctr">
            <a:solidFill>
              <a:sysClr val="windowText" lastClr="000000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6084168" y="1523969"/>
            <a:ext cx="19153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fr-FR" sz="1800" b="1" dirty="0">
                <a:solidFill>
                  <a:prstClr val="black"/>
                </a:solidFill>
                <a:latin typeface="Calibri" panose="020F0502020204030204" pitchFamily="34" charset="0"/>
              </a:rPr>
              <a:t>Cavités elliptiques</a:t>
            </a:r>
          </a:p>
        </p:txBody>
      </p:sp>
      <p:cxnSp>
        <p:nvCxnSpPr>
          <p:cNvPr id="71" name="Connecteur en arc 70"/>
          <p:cNvCxnSpPr/>
          <p:nvPr/>
        </p:nvCxnSpPr>
        <p:spPr>
          <a:xfrm rot="16200000" flipH="1">
            <a:off x="9050587" y="1764946"/>
            <a:ext cx="957235" cy="860007"/>
          </a:xfrm>
          <a:prstGeom prst="curvedConnector3">
            <a:avLst>
              <a:gd name="adj1" fmla="val -5304"/>
            </a:avLst>
          </a:prstGeom>
          <a:noFill/>
          <a:ln w="57150" cap="flat" cmpd="sng" algn="ctr">
            <a:solidFill>
              <a:srgbClr val="781469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sp>
        <p:nvSpPr>
          <p:cNvPr id="39" name="Rectangle 38"/>
          <p:cNvSpPr/>
          <p:nvPr/>
        </p:nvSpPr>
        <p:spPr>
          <a:xfrm>
            <a:off x="174902" y="3633012"/>
            <a:ext cx="6419253" cy="18543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2400" b="1" u="sng" dirty="0" smtClean="0">
                <a:latin typeface="Calibri" panose="020F0502020204030204" pitchFamily="34" charset="0"/>
              </a:rPr>
              <a:t>Les étapes </a:t>
            </a:r>
            <a:r>
              <a:rPr lang="fr-FR" sz="2400" b="1" dirty="0">
                <a:latin typeface="Calibri" panose="020F0502020204030204" pitchFamily="34" charset="0"/>
              </a:rPr>
              <a:t>:</a:t>
            </a:r>
          </a:p>
          <a:p>
            <a:r>
              <a:rPr lang="fr-FR" sz="1050" b="1" dirty="0">
                <a:latin typeface="Calibri" panose="020F050202020403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Définir</a:t>
            </a:r>
            <a:r>
              <a:rPr lang="fr-FR" sz="2000" dirty="0" smtClean="0">
                <a:latin typeface="Calibri" panose="020F0502020204030204" pitchFamily="34" charset="0"/>
              </a:rPr>
              <a:t> l’accélérateur </a:t>
            </a:r>
            <a:r>
              <a:rPr lang="fr-FR" sz="2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→ (codes)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Modéliser</a:t>
            </a:r>
            <a:r>
              <a:rPr lang="fr-FR" dirty="0">
                <a:latin typeface="Calibri" panose="020F0502020204030204" pitchFamily="34" charset="0"/>
              </a:rPr>
              <a:t> le transport du </a:t>
            </a:r>
            <a:r>
              <a:rPr lang="fr-FR" dirty="0" smtClean="0">
                <a:latin typeface="Calibri" panose="020F0502020204030204" pitchFamily="34" charset="0"/>
              </a:rPr>
              <a:t>faisceau </a:t>
            </a:r>
            <a:r>
              <a:rPr lang="fr-FR" dirty="0" smtClean="0">
                <a:solidFill>
                  <a:srgbClr val="FF0000"/>
                </a:solidFill>
                <a:latin typeface="Calibri" panose="020F0502020204030204" pitchFamily="34" charset="0"/>
              </a:rPr>
              <a:t>→ </a:t>
            </a:r>
            <a:r>
              <a:rPr lang="fr-FR" dirty="0">
                <a:solidFill>
                  <a:srgbClr val="FF0000"/>
                </a:solidFill>
                <a:latin typeface="Calibri" panose="020F0502020204030204" pitchFamily="34" charset="0"/>
              </a:rPr>
              <a:t>(codes)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Construire</a:t>
            </a:r>
            <a:r>
              <a:rPr lang="fr-FR" sz="2000" dirty="0" smtClean="0">
                <a:latin typeface="Calibri" panose="020F0502020204030204" pitchFamily="34" charset="0"/>
              </a:rPr>
              <a:t> l’accélérateur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Régler</a:t>
            </a:r>
            <a:r>
              <a:rPr lang="fr-FR" sz="2000" dirty="0">
                <a:latin typeface="Calibri" panose="020F0502020204030204" pitchFamily="34" charset="0"/>
              </a:rPr>
              <a:t> l’accélérateur (</a:t>
            </a:r>
            <a:r>
              <a:rPr lang="fr-FR" sz="2000" dirty="0" err="1">
                <a:latin typeface="Calibri" panose="020F0502020204030204" pitchFamily="34" charset="0"/>
              </a:rPr>
              <a:t>commissioning</a:t>
            </a:r>
            <a:r>
              <a:rPr lang="fr-FR" dirty="0">
                <a:latin typeface="Calibri" panose="020F0502020204030204" pitchFamily="34" charset="0"/>
              </a:rPr>
              <a:t>) </a:t>
            </a:r>
            <a:r>
              <a:rPr lang="fr-FR" dirty="0" smtClean="0">
                <a:solidFill>
                  <a:srgbClr val="FF0000"/>
                </a:solidFill>
                <a:latin typeface="Calibri" panose="020F0502020204030204" pitchFamily="34" charset="0"/>
              </a:rPr>
              <a:t>→ </a:t>
            </a:r>
            <a:r>
              <a:rPr lang="fr-FR" dirty="0">
                <a:solidFill>
                  <a:srgbClr val="FF0000"/>
                </a:solidFill>
                <a:latin typeface="Calibri" panose="020F0502020204030204" pitchFamily="34" charset="0"/>
              </a:rPr>
              <a:t>(</a:t>
            </a:r>
            <a:r>
              <a:rPr lang="fr-FR" dirty="0" smtClean="0">
                <a:solidFill>
                  <a:srgbClr val="FF0000"/>
                </a:solidFill>
                <a:latin typeface="Calibri" panose="020F0502020204030204" pitchFamily="34" charset="0"/>
              </a:rPr>
              <a:t>codes, </a:t>
            </a:r>
            <a:r>
              <a:rPr lang="fr-FR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diag</a:t>
            </a:r>
            <a:r>
              <a:rPr lang="fr-FR" dirty="0" smtClean="0">
                <a:solidFill>
                  <a:srgbClr val="FF0000"/>
                </a:solidFill>
                <a:latin typeface="Calibri" panose="020F0502020204030204" pitchFamily="34" charset="0"/>
              </a:rPr>
              <a:t>..)</a:t>
            </a:r>
            <a:endParaRPr lang="fr-FR" sz="20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881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505FB0A-A60D-475D-87DF-FB5D66375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13 Décembre 2023</a:t>
            </a:r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0CD2A63-9AD9-44E9-AC32-DC6403A16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Kick-off </a:t>
            </a:r>
            <a:r>
              <a:rPr lang="en-US" dirty="0"/>
              <a:t>meeting GDR SCIPAC, </a:t>
            </a:r>
            <a:r>
              <a:rPr lang="en-US" dirty="0" err="1"/>
              <a:t>IJCLab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4348AD7-47FB-4FFC-B56C-66B781138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B946AB8B-D1D2-4189-AFF9-227622E8F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Les accélérateurs 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linéaires </a:t>
            </a:r>
            <a:b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(Schéma type)</a:t>
            </a:r>
            <a:endParaRPr lang="fr-FR" dirty="0"/>
          </a:p>
        </p:txBody>
      </p:sp>
      <p:sp>
        <p:nvSpPr>
          <p:cNvPr id="45" name="Rectangle 44"/>
          <p:cNvSpPr/>
          <p:nvPr/>
        </p:nvSpPr>
        <p:spPr>
          <a:xfrm>
            <a:off x="208987" y="1091611"/>
            <a:ext cx="3138877" cy="2265381"/>
          </a:xfrm>
          <a:prstGeom prst="rect">
            <a:avLst/>
          </a:prstGeom>
          <a:solidFill>
            <a:srgbClr val="FFFFCC"/>
          </a:solidFill>
          <a:ln w="25400" cap="flat" cmpd="sng" algn="ctr">
            <a:solidFill>
              <a:srgbClr val="00693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Injecteur</a:t>
            </a:r>
          </a:p>
        </p:txBody>
      </p:sp>
      <p:sp>
        <p:nvSpPr>
          <p:cNvPr id="46" name="Cylindre 45"/>
          <p:cNvSpPr/>
          <p:nvPr/>
        </p:nvSpPr>
        <p:spPr>
          <a:xfrm rot="5400000">
            <a:off x="395536" y="1126573"/>
            <a:ext cx="864096" cy="1152128"/>
          </a:xfrm>
          <a:prstGeom prst="can">
            <a:avLst/>
          </a:prstGeom>
          <a:solidFill>
            <a:srgbClr val="FFFF00"/>
          </a:solidFill>
          <a:ln w="3175" cap="flat" cmpd="sng" algn="ctr">
            <a:solidFill>
              <a:sysClr val="windowText" lastClr="000000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7" name="Groupe 46"/>
          <p:cNvGrpSpPr/>
          <p:nvPr/>
        </p:nvGrpSpPr>
        <p:grpSpPr>
          <a:xfrm>
            <a:off x="1343900" y="1268760"/>
            <a:ext cx="923844" cy="873168"/>
            <a:chOff x="1511660" y="4185084"/>
            <a:chExt cx="936104" cy="720080"/>
          </a:xfr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8900000" scaled="1"/>
            <a:tileRect/>
          </a:gradFill>
        </p:grpSpPr>
        <p:sp>
          <p:nvSpPr>
            <p:cNvPr id="48" name="Cylindre 47"/>
            <p:cNvSpPr/>
            <p:nvPr/>
          </p:nvSpPr>
          <p:spPr>
            <a:xfrm rot="5400000">
              <a:off x="1619672" y="4077072"/>
              <a:ext cx="720080" cy="936104"/>
            </a:xfrm>
            <a:prstGeom prst="can">
              <a:avLst/>
            </a:prstGeom>
            <a:grpFill/>
            <a:ln w="317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" name="ZoneTexte 48"/>
            <p:cNvSpPr txBox="1"/>
            <p:nvPr/>
          </p:nvSpPr>
          <p:spPr>
            <a:xfrm>
              <a:off x="1667997" y="4374337"/>
              <a:ext cx="492480" cy="27919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LBE</a:t>
              </a:r>
            </a:p>
          </p:txBody>
        </p:sp>
      </p:grpSp>
      <p:sp>
        <p:nvSpPr>
          <p:cNvPr id="50" name="Cylindre 49"/>
          <p:cNvSpPr/>
          <p:nvPr/>
        </p:nvSpPr>
        <p:spPr>
          <a:xfrm rot="5400000">
            <a:off x="2357035" y="1124306"/>
            <a:ext cx="873169" cy="1181819"/>
          </a:xfrm>
          <a:prstGeom prst="can">
            <a:avLst/>
          </a:prstGeom>
          <a:gradFill flip="none" rotWithShape="1">
            <a:gsLst>
              <a:gs pos="0">
                <a:srgbClr val="FAB45F">
                  <a:lumMod val="75000"/>
                  <a:shade val="30000"/>
                  <a:satMod val="115000"/>
                </a:srgbClr>
              </a:gs>
              <a:gs pos="50000">
                <a:srgbClr val="FAB45F">
                  <a:lumMod val="75000"/>
                  <a:shade val="67500"/>
                  <a:satMod val="115000"/>
                </a:srgbClr>
              </a:gs>
              <a:gs pos="100000">
                <a:srgbClr val="FAB45F">
                  <a:lumMod val="75000"/>
                  <a:shade val="100000"/>
                  <a:satMod val="115000"/>
                </a:srgbClr>
              </a:gs>
            </a:gsLst>
            <a:lin ang="18900000" scaled="1"/>
            <a:tileRect/>
          </a:gradFill>
          <a:ln w="3175" cap="flat" cmpd="sng" algn="ctr">
            <a:solidFill>
              <a:sysClr val="windowText" lastClr="000000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" name="ZoneTexte 50"/>
          <p:cNvSpPr txBox="1"/>
          <p:nvPr/>
        </p:nvSpPr>
        <p:spPr>
          <a:xfrm>
            <a:off x="365163" y="1379314"/>
            <a:ext cx="7636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fr-FR" sz="16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Source</a:t>
            </a:r>
          </a:p>
          <a:p>
            <a:pPr algn="ctr" defTabSz="914400"/>
            <a:r>
              <a:rPr lang="fr-FR" sz="16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d’ions</a:t>
            </a:r>
            <a:endParaRPr lang="fr-FR" sz="1600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52" name="ZoneTexte 51"/>
          <p:cNvSpPr txBox="1"/>
          <p:nvPr/>
        </p:nvSpPr>
        <p:spPr>
          <a:xfrm>
            <a:off x="435180" y="2606093"/>
            <a:ext cx="1074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fr-FR" sz="1800" b="1" dirty="0" err="1">
                <a:solidFill>
                  <a:prstClr val="black"/>
                </a:solidFill>
                <a:latin typeface="Calibri" panose="020F0502020204030204" pitchFamily="34" charset="0"/>
              </a:rPr>
              <a:t>q</a:t>
            </a:r>
            <a:r>
              <a:rPr lang="fr-FR" sz="1800" b="1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q</a:t>
            </a:r>
            <a:r>
              <a:rPr lang="fr-FR" sz="18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 10keV</a:t>
            </a:r>
            <a:endParaRPr lang="fr-FR" sz="1800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53" name="ZoneTexte 52"/>
          <p:cNvSpPr txBox="1"/>
          <p:nvPr/>
        </p:nvSpPr>
        <p:spPr>
          <a:xfrm>
            <a:off x="3729975" y="2600001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fr-FR" sz="1800" b="1" dirty="0" err="1">
                <a:solidFill>
                  <a:prstClr val="black"/>
                </a:solidFill>
                <a:latin typeface="Calibri" panose="020F0502020204030204" pitchFamily="34" charset="0"/>
              </a:rPr>
              <a:t>q</a:t>
            </a:r>
            <a:r>
              <a:rPr lang="fr-FR" sz="1800" b="1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q</a:t>
            </a:r>
            <a:r>
              <a:rPr lang="fr-FR" sz="18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 MeV</a:t>
            </a:r>
            <a:endParaRPr lang="fr-FR" sz="1800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54" name="ZoneTexte 53"/>
          <p:cNvSpPr txBox="1"/>
          <p:nvPr/>
        </p:nvSpPr>
        <p:spPr>
          <a:xfrm>
            <a:off x="5508104" y="2564904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fr-FR" sz="1800" b="1" dirty="0" err="1">
                <a:solidFill>
                  <a:prstClr val="black"/>
                </a:solidFill>
                <a:latin typeface="Calibri" panose="020F0502020204030204" pitchFamily="34" charset="0"/>
              </a:rPr>
              <a:t>q</a:t>
            </a:r>
            <a:r>
              <a:rPr lang="fr-FR" sz="1800" b="1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q</a:t>
            </a:r>
            <a:r>
              <a:rPr lang="fr-FR" sz="18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 10MeV</a:t>
            </a:r>
            <a:endParaRPr lang="fr-FR" sz="1800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55" name="ZoneTexte 54"/>
          <p:cNvSpPr txBox="1"/>
          <p:nvPr/>
        </p:nvSpPr>
        <p:spPr>
          <a:xfrm>
            <a:off x="6709377" y="2556577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fr-FR" sz="1800" b="1" dirty="0" err="1">
                <a:solidFill>
                  <a:prstClr val="black"/>
                </a:solidFill>
                <a:latin typeface="Calibri" panose="020F0502020204030204" pitchFamily="34" charset="0"/>
              </a:rPr>
              <a:t>q</a:t>
            </a:r>
            <a:r>
              <a:rPr lang="fr-FR" sz="1800" b="1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q</a:t>
            </a:r>
            <a:r>
              <a:rPr lang="fr-FR" sz="18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 100MeV au </a:t>
            </a:r>
            <a:r>
              <a:rPr lang="fr-FR" sz="1800" b="1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GeV</a:t>
            </a:r>
            <a:endParaRPr lang="fr-FR" sz="1800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cxnSp>
        <p:nvCxnSpPr>
          <p:cNvPr id="56" name="Connecteur droit avec flèche 55"/>
          <p:cNvCxnSpPr/>
          <p:nvPr/>
        </p:nvCxnSpPr>
        <p:spPr>
          <a:xfrm flipV="1">
            <a:off x="395536" y="2555759"/>
            <a:ext cx="8208912" cy="50334"/>
          </a:xfrm>
          <a:prstGeom prst="straightConnector1">
            <a:avLst/>
          </a:prstGeom>
          <a:noFill/>
          <a:ln w="38100" cap="flat" cmpd="sng" algn="ctr">
            <a:solidFill>
              <a:srgbClr val="0091C3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57" name="Connecteur droit 56"/>
          <p:cNvCxnSpPr/>
          <p:nvPr/>
        </p:nvCxnSpPr>
        <p:spPr>
          <a:xfrm flipH="1">
            <a:off x="1366717" y="2198368"/>
            <a:ext cx="3582" cy="454296"/>
          </a:xfrm>
          <a:prstGeom prst="line">
            <a:avLst/>
          </a:prstGeom>
          <a:noFill/>
          <a:ln w="38100" cap="flat" cmpd="sng" algn="ctr">
            <a:solidFill>
              <a:srgbClr val="006937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58" name="Connecteur droit 57"/>
          <p:cNvCxnSpPr/>
          <p:nvPr/>
        </p:nvCxnSpPr>
        <p:spPr>
          <a:xfrm flipH="1">
            <a:off x="4208378" y="2219270"/>
            <a:ext cx="3582" cy="454296"/>
          </a:xfrm>
          <a:prstGeom prst="line">
            <a:avLst/>
          </a:prstGeom>
          <a:noFill/>
          <a:ln w="38100" cap="flat" cmpd="sng" algn="ctr">
            <a:solidFill>
              <a:srgbClr val="006937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59" name="Connecteur droit 58"/>
          <p:cNvCxnSpPr/>
          <p:nvPr/>
        </p:nvCxnSpPr>
        <p:spPr>
          <a:xfrm flipH="1">
            <a:off x="6171665" y="2160607"/>
            <a:ext cx="3582" cy="454296"/>
          </a:xfrm>
          <a:prstGeom prst="line">
            <a:avLst/>
          </a:prstGeom>
          <a:noFill/>
          <a:ln w="38100" cap="flat" cmpd="sng" algn="ctr">
            <a:solidFill>
              <a:srgbClr val="006937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60" name="Connecteur droit 59"/>
          <p:cNvCxnSpPr/>
          <p:nvPr/>
        </p:nvCxnSpPr>
        <p:spPr>
          <a:xfrm flipH="1">
            <a:off x="8317751" y="2173559"/>
            <a:ext cx="3582" cy="454296"/>
          </a:xfrm>
          <a:prstGeom prst="line">
            <a:avLst/>
          </a:prstGeom>
          <a:noFill/>
          <a:ln w="38100" cap="flat" cmpd="sng" algn="ctr">
            <a:solidFill>
              <a:srgbClr val="006937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grpSp>
        <p:nvGrpSpPr>
          <p:cNvPr id="62" name="Groupe 61"/>
          <p:cNvGrpSpPr/>
          <p:nvPr/>
        </p:nvGrpSpPr>
        <p:grpSpPr>
          <a:xfrm>
            <a:off x="3347864" y="1278631"/>
            <a:ext cx="923844" cy="873168"/>
            <a:chOff x="2733813" y="4193224"/>
            <a:chExt cx="936104" cy="720080"/>
          </a:xfrm>
          <a:gradFill flip="none" rotWithShape="1">
            <a:gsLst>
              <a:gs pos="0">
                <a:srgbClr val="781469">
                  <a:lumMod val="20000"/>
                  <a:lumOff val="80000"/>
                </a:srgbClr>
              </a:gs>
              <a:gs pos="50000">
                <a:srgbClr val="781469">
                  <a:lumMod val="60000"/>
                  <a:lumOff val="40000"/>
                </a:srgbClr>
              </a:gs>
              <a:gs pos="100000">
                <a:srgbClr val="781469">
                  <a:lumMod val="20000"/>
                  <a:lumOff val="80000"/>
                </a:srgbClr>
              </a:gs>
            </a:gsLst>
            <a:lin ang="18900000" scaled="1"/>
            <a:tileRect/>
          </a:gradFill>
        </p:grpSpPr>
        <p:sp>
          <p:nvSpPr>
            <p:cNvPr id="63" name="Cylindre 62"/>
            <p:cNvSpPr/>
            <p:nvPr/>
          </p:nvSpPr>
          <p:spPr>
            <a:xfrm rot="5400000">
              <a:off x="2841825" y="4085212"/>
              <a:ext cx="720080" cy="936104"/>
            </a:xfrm>
            <a:prstGeom prst="can">
              <a:avLst/>
            </a:prstGeom>
            <a:grpFill/>
            <a:ln w="317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4" name="ZoneTexte 63"/>
            <p:cNvSpPr txBox="1"/>
            <p:nvPr/>
          </p:nvSpPr>
          <p:spPr>
            <a:xfrm>
              <a:off x="2805373" y="4374337"/>
              <a:ext cx="557452" cy="27919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LME</a:t>
              </a:r>
            </a:p>
          </p:txBody>
        </p:sp>
      </p:grpSp>
      <p:sp>
        <p:nvSpPr>
          <p:cNvPr id="65" name="Cylindre 64"/>
          <p:cNvSpPr/>
          <p:nvPr/>
        </p:nvSpPr>
        <p:spPr>
          <a:xfrm rot="5400000">
            <a:off x="4753542" y="756452"/>
            <a:ext cx="864095" cy="1944215"/>
          </a:xfrm>
          <a:prstGeom prst="can">
            <a:avLst/>
          </a:prstGeom>
          <a:gradFill flip="none" rotWithShape="1">
            <a:gsLst>
              <a:gs pos="0">
                <a:srgbClr val="87000A">
                  <a:lumMod val="40000"/>
                  <a:lumOff val="60000"/>
                  <a:shade val="30000"/>
                  <a:satMod val="115000"/>
                </a:srgbClr>
              </a:gs>
              <a:gs pos="50000">
                <a:srgbClr val="87000A">
                  <a:lumMod val="40000"/>
                  <a:lumOff val="60000"/>
                  <a:shade val="67500"/>
                  <a:satMod val="115000"/>
                </a:srgbClr>
              </a:gs>
              <a:gs pos="100000">
                <a:srgbClr val="87000A">
                  <a:lumMod val="40000"/>
                  <a:lumOff val="60000"/>
                  <a:shade val="100000"/>
                  <a:satMod val="115000"/>
                </a:srgbClr>
              </a:gs>
            </a:gsLst>
            <a:lin ang="18900000" scaled="1"/>
            <a:tileRect/>
          </a:gradFill>
          <a:ln w="3175" cap="flat" cmpd="sng" algn="ctr">
            <a:solidFill>
              <a:sysClr val="windowText" lastClr="000000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ZoneTexte 65"/>
          <p:cNvSpPr txBox="1"/>
          <p:nvPr/>
        </p:nvSpPr>
        <p:spPr>
          <a:xfrm>
            <a:off x="4283968" y="1449312"/>
            <a:ext cx="15915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fr-FR" sz="16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Cavités medium </a:t>
            </a:r>
          </a:p>
          <a:p>
            <a:pPr algn="ctr" defTabSz="914400"/>
            <a:r>
              <a:rPr lang="fr-FR" sz="16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énergie</a:t>
            </a:r>
            <a:endParaRPr lang="fr-FR" sz="1600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68" name="ZoneTexte 67"/>
          <p:cNvSpPr txBox="1"/>
          <p:nvPr/>
        </p:nvSpPr>
        <p:spPr>
          <a:xfrm>
            <a:off x="2438305" y="1545938"/>
            <a:ext cx="534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fr-FR" sz="16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RFQ</a:t>
            </a:r>
          </a:p>
        </p:txBody>
      </p:sp>
      <p:sp>
        <p:nvSpPr>
          <p:cNvPr id="69" name="Cylindre 68"/>
          <p:cNvSpPr/>
          <p:nvPr/>
        </p:nvSpPr>
        <p:spPr>
          <a:xfrm rot="5400000">
            <a:off x="7212123" y="183059"/>
            <a:ext cx="864095" cy="3117283"/>
          </a:xfrm>
          <a:prstGeom prst="can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8900000" scaled="1"/>
            <a:tileRect/>
          </a:gradFill>
          <a:ln w="3175" cap="flat" cmpd="sng" algn="ctr">
            <a:solidFill>
              <a:sysClr val="windowText" lastClr="000000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6084168" y="1523969"/>
            <a:ext cx="19153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fr-FR" sz="1800" b="1" dirty="0">
                <a:solidFill>
                  <a:prstClr val="black"/>
                </a:solidFill>
                <a:latin typeface="Calibri" panose="020F0502020204030204" pitchFamily="34" charset="0"/>
              </a:rPr>
              <a:t>Cavités elliptiques</a:t>
            </a:r>
          </a:p>
        </p:txBody>
      </p:sp>
      <p:grpSp>
        <p:nvGrpSpPr>
          <p:cNvPr id="72" name="Groupe 71"/>
          <p:cNvGrpSpPr/>
          <p:nvPr/>
        </p:nvGrpSpPr>
        <p:grpSpPr>
          <a:xfrm>
            <a:off x="210245" y="3624298"/>
            <a:ext cx="6275237" cy="2400657"/>
            <a:chOff x="271712" y="3441836"/>
            <a:chExt cx="6275237" cy="2400657"/>
          </a:xfrm>
        </p:grpSpPr>
        <p:sp>
          <p:nvSpPr>
            <p:cNvPr id="73" name="ZoneTexte 72"/>
            <p:cNvSpPr txBox="1"/>
            <p:nvPr/>
          </p:nvSpPr>
          <p:spPr>
            <a:xfrm>
              <a:off x="271712" y="3441836"/>
              <a:ext cx="6275237" cy="2400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400" b="1" i="0" u="sng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Les défis des accélérateurs linéaires :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→</a:t>
              </a:r>
              <a:r>
                <a:rPr kumimoji="0" lang="fr-FR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 </a:t>
              </a:r>
              <a:r>
                <a:rPr lang="fr-FR" sz="1800" kern="0" dirty="0" smtClean="0">
                  <a:solidFill>
                    <a:prstClr val="black"/>
                  </a:solidFill>
                  <a:latin typeface="Calibri" panose="020F0502020204030204" pitchFamily="34" charset="0"/>
                </a:rPr>
                <a:t>Effets collectifs</a:t>
              </a:r>
              <a:endPara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→ Modélisation du faisceau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→ Diagnostics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→ Forte puissance</a:t>
              </a:r>
            </a:p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fr-FR" sz="1800" kern="0" dirty="0" smtClean="0">
                  <a:solidFill>
                    <a:prstClr val="black"/>
                  </a:solidFill>
                  <a:latin typeface="Calibri" panose="020F0502020204030204" pitchFamily="34" charset="0"/>
                </a:rPr>
                <a:t>→ L’efficacité </a:t>
              </a:r>
            </a:p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fr-FR" sz="1800" kern="0" dirty="0">
                  <a:solidFill>
                    <a:prstClr val="black"/>
                  </a:solidFill>
                  <a:latin typeface="Calibri" panose="020F0502020204030204" pitchFamily="34" charset="0"/>
                </a:rPr>
                <a:t>→ </a:t>
              </a:r>
              <a:r>
                <a:rPr lang="fr-FR" sz="1800" kern="0" dirty="0" smtClean="0">
                  <a:solidFill>
                    <a:prstClr val="black"/>
                  </a:solidFill>
                  <a:latin typeface="Calibri" panose="020F0502020204030204" pitchFamily="34" charset="0"/>
                </a:rPr>
                <a:t>La fiabilité</a:t>
              </a:r>
              <a:endParaRPr lang="fr-FR" sz="1800" kern="0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74" name="ZoneTexte 73"/>
            <p:cNvSpPr txBox="1"/>
            <p:nvPr/>
          </p:nvSpPr>
          <p:spPr>
            <a:xfrm>
              <a:off x="3426564" y="4213970"/>
              <a:ext cx="28493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Pertes faisceau → Activation</a:t>
              </a:r>
              <a:endPara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Accolade fermante 74"/>
            <p:cNvSpPr/>
            <p:nvPr/>
          </p:nvSpPr>
          <p:spPr>
            <a:xfrm>
              <a:off x="3139917" y="3905567"/>
              <a:ext cx="286647" cy="1022731"/>
            </a:xfrm>
            <a:prstGeom prst="rightBrac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76" name="Accolade fermante 75"/>
          <p:cNvSpPr/>
          <p:nvPr/>
        </p:nvSpPr>
        <p:spPr>
          <a:xfrm>
            <a:off x="3078556" y="5194808"/>
            <a:ext cx="286542" cy="519516"/>
          </a:xfrm>
          <a:prstGeom prst="rightBrac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ZoneTexte 76"/>
          <p:cNvSpPr txBox="1"/>
          <p:nvPr/>
        </p:nvSpPr>
        <p:spPr>
          <a:xfrm>
            <a:off x="3384529" y="5236063"/>
            <a:ext cx="628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Cout</a:t>
            </a:r>
            <a:endParaRPr kumimoji="0" lang="fr-FR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9070076" y="2652664"/>
            <a:ext cx="1554739" cy="784830"/>
          </a:xfrm>
          <a:prstGeom prst="rect">
            <a:avLst/>
          </a:prstGeom>
          <a:gradFill rotWithShape="1">
            <a:gsLst>
              <a:gs pos="0">
                <a:srgbClr val="0091C3">
                  <a:tint val="50000"/>
                  <a:satMod val="300000"/>
                </a:srgbClr>
              </a:gs>
              <a:gs pos="35000">
                <a:srgbClr val="0091C3">
                  <a:tint val="37000"/>
                  <a:satMod val="300000"/>
                </a:srgbClr>
              </a:gs>
              <a:gs pos="100000">
                <a:srgbClr val="0091C3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0091C3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Physique nucléaire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Physique des </a:t>
            </a:r>
            <a:r>
              <a:rPr kumimoji="0" lang="fr-FR" sz="8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particules</a:t>
            </a:r>
            <a:endParaRPr kumimoji="0" lang="fr-FR" sz="900" b="1" i="0" u="none" strike="noStrike" kern="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Etude des matériaux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Applications médicales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…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8785850" y="545726"/>
            <a:ext cx="1838965" cy="646331"/>
          </a:xfrm>
          <a:prstGeom prst="rect">
            <a:avLst/>
          </a:prstGeom>
          <a:gradFill rotWithShape="1">
            <a:gsLst>
              <a:gs pos="0">
                <a:srgbClr val="0091C3">
                  <a:shade val="51000"/>
                  <a:satMod val="130000"/>
                </a:srgbClr>
              </a:gs>
              <a:gs pos="80000">
                <a:srgbClr val="0091C3">
                  <a:shade val="93000"/>
                  <a:satMod val="130000"/>
                </a:srgbClr>
              </a:gs>
              <a:gs pos="100000">
                <a:srgbClr val="0091C3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Faisceau : CW / pulsé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Ions : légers ou lourds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Puissance : kW → MW</a:t>
            </a:r>
          </a:p>
        </p:txBody>
      </p:sp>
      <p:cxnSp>
        <p:nvCxnSpPr>
          <p:cNvPr id="41" name="Connecteur en arc 40"/>
          <p:cNvCxnSpPr/>
          <p:nvPr/>
        </p:nvCxnSpPr>
        <p:spPr>
          <a:xfrm rot="16200000" flipH="1">
            <a:off x="9050587" y="1764946"/>
            <a:ext cx="957235" cy="860007"/>
          </a:xfrm>
          <a:prstGeom prst="curvedConnector3">
            <a:avLst>
              <a:gd name="adj1" fmla="val -5304"/>
            </a:avLst>
          </a:prstGeom>
          <a:noFill/>
          <a:ln w="57150" cap="flat" cmpd="sng" algn="ctr">
            <a:solidFill>
              <a:srgbClr val="781469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087023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505FB0A-A60D-475D-87DF-FB5D66375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13 Décembre 2023</a:t>
            </a:r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0CD2A63-9AD9-44E9-AC32-DC6403A16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Kick-off meeting GDR SCIPAC, IJCLab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4348AD7-47FB-4FFC-B56C-66B781138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A8695EF-41AF-4548-B643-F11DFF7B0E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6261" y="724633"/>
            <a:ext cx="4557712" cy="612532"/>
          </a:xfrm>
        </p:spPr>
        <p:txBody>
          <a:bodyPr/>
          <a:lstStyle/>
          <a:p>
            <a:r>
              <a:rPr lang="fr-FR" dirty="0" smtClean="0"/>
              <a:t>2 axes de travail</a:t>
            </a:r>
            <a:endParaRPr lang="fr-FR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A0CD1BB-F387-45C6-8F00-C4ED652B26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6261" y="1084673"/>
            <a:ext cx="9824268" cy="3399979"/>
          </a:xfrm>
        </p:spPr>
        <p:txBody>
          <a:bodyPr>
            <a:noAutofit/>
          </a:bodyPr>
          <a:lstStyle/>
          <a:p>
            <a:r>
              <a:rPr lang="fr-FR" sz="1600" dirty="0" smtClean="0"/>
              <a:t>Amélioration </a:t>
            </a:r>
            <a:r>
              <a:rPr lang="fr-FR" sz="1600" dirty="0"/>
              <a:t>et innovation des composants technologiques constituant </a:t>
            </a:r>
            <a:r>
              <a:rPr lang="fr-FR" sz="1600" dirty="0" smtClean="0"/>
              <a:t>ces</a:t>
            </a:r>
          </a:p>
          <a:p>
            <a:pPr lvl="1"/>
            <a:r>
              <a:rPr lang="fr-FR" sz="1400" dirty="0" smtClean="0"/>
              <a:t>Cavités chaudes (RFQ, </a:t>
            </a:r>
            <a:r>
              <a:rPr lang="fr-FR" sz="1400" dirty="0" err="1" smtClean="0"/>
              <a:t>rebuncher</a:t>
            </a:r>
            <a:r>
              <a:rPr lang="fr-FR" sz="1400" dirty="0" smtClean="0"/>
              <a:t> , DTL…),</a:t>
            </a:r>
          </a:p>
          <a:p>
            <a:pPr lvl="1"/>
            <a:r>
              <a:rPr lang="fr-FR" sz="1400" dirty="0" smtClean="0"/>
              <a:t>Cavités froides (gradient, consommation </a:t>
            </a:r>
            <a:r>
              <a:rPr lang="fr-FR" sz="1400" dirty="0" err="1" smtClean="0"/>
              <a:t>cryo</a:t>
            </a:r>
            <a:r>
              <a:rPr lang="fr-FR" sz="1400" dirty="0" smtClean="0"/>
              <a:t>…),</a:t>
            </a:r>
          </a:p>
          <a:p>
            <a:pPr lvl="1"/>
            <a:r>
              <a:rPr lang="fr-FR" sz="1400" dirty="0" smtClean="0"/>
              <a:t>Composants RF (coupleur, HOM, LLRF…),</a:t>
            </a:r>
          </a:p>
          <a:p>
            <a:pPr lvl="1"/>
            <a:r>
              <a:rPr lang="fr-FR" sz="1400" dirty="0" smtClean="0"/>
              <a:t>Simplification de l’intégration et de la conception (</a:t>
            </a:r>
            <a:r>
              <a:rPr lang="fr-FR" sz="1400" dirty="0" err="1" smtClean="0"/>
              <a:t>Cryomodule</a:t>
            </a:r>
            <a:r>
              <a:rPr lang="fr-FR" sz="1400" dirty="0" smtClean="0"/>
              <a:t> et autre structures complexes),</a:t>
            </a:r>
          </a:p>
          <a:p>
            <a:pPr lvl="1"/>
            <a:r>
              <a:rPr lang="fr-FR" sz="1400" dirty="0" smtClean="0"/>
              <a:t>Développement des sources d’ions (fiabilité, courant…),</a:t>
            </a:r>
          </a:p>
          <a:p>
            <a:pPr lvl="1"/>
            <a:r>
              <a:rPr lang="fr-FR" sz="1400" dirty="0" smtClean="0"/>
              <a:t>Diagnostics faisceau </a:t>
            </a:r>
            <a:r>
              <a:rPr lang="fr-FR" sz="1400" dirty="0" err="1" smtClean="0"/>
              <a:t>interceptif</a:t>
            </a:r>
            <a:r>
              <a:rPr lang="fr-FR" sz="1400" dirty="0" smtClean="0"/>
              <a:t> ou non.</a:t>
            </a:r>
          </a:p>
          <a:p>
            <a:pPr marL="457200" lvl="1" indent="0">
              <a:buNone/>
            </a:pPr>
            <a:endParaRPr lang="fr-FR" sz="1200" dirty="0" smtClean="0"/>
          </a:p>
          <a:p>
            <a:r>
              <a:rPr lang="fr-FR" sz="1600" dirty="0" smtClean="0"/>
              <a:t>Meilleure </a:t>
            </a:r>
            <a:r>
              <a:rPr lang="fr-FR" sz="1600" dirty="0"/>
              <a:t>compréhension du comportement du faisceau avec pour objectif principal la réduction des pertes à travers</a:t>
            </a:r>
          </a:p>
          <a:p>
            <a:pPr lvl="1"/>
            <a:r>
              <a:rPr lang="fr-FR" sz="1400" dirty="0" smtClean="0"/>
              <a:t>Amélioration des modèles numériques,</a:t>
            </a:r>
          </a:p>
          <a:p>
            <a:pPr lvl="1"/>
            <a:r>
              <a:rPr lang="fr-FR" sz="1400" dirty="0" smtClean="0"/>
              <a:t>Jumeau numérique,</a:t>
            </a:r>
          </a:p>
          <a:p>
            <a:pPr lvl="1"/>
            <a:r>
              <a:rPr lang="fr-FR" sz="1400" dirty="0" smtClean="0"/>
              <a:t>IA,</a:t>
            </a:r>
          </a:p>
          <a:p>
            <a:pPr lvl="1"/>
            <a:r>
              <a:rPr lang="fr-FR" sz="1400" dirty="0" smtClean="0"/>
              <a:t>Gestion dynamique ou statique des pannes, fiabilité…</a:t>
            </a:r>
          </a:p>
          <a:p>
            <a:pPr lvl="1"/>
            <a:r>
              <a:rPr lang="fr-FR" sz="1400" dirty="0" smtClean="0"/>
              <a:t>Simulation RF (design et </a:t>
            </a:r>
            <a:r>
              <a:rPr lang="fr-FR" sz="1400" dirty="0" err="1" smtClean="0"/>
              <a:t>mutipactor</a:t>
            </a:r>
            <a:r>
              <a:rPr lang="fr-FR" sz="1400" dirty="0" smtClean="0"/>
              <a:t>…).</a:t>
            </a:r>
          </a:p>
          <a:p>
            <a:pPr lvl="1"/>
            <a:endParaRPr lang="fr-FR" sz="900" dirty="0" smtClean="0"/>
          </a:p>
          <a:p>
            <a:pPr marL="0" indent="0">
              <a:buNone/>
            </a:pPr>
            <a:r>
              <a:rPr lang="fr-FR" dirty="0" smtClean="0"/>
              <a:t>	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Amélioration de l’efficacité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de la 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fiabilité et 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réduction des 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coûts financiers et 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	énergétiques associés</a:t>
            </a:r>
            <a:endParaRPr lang="fr-FR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B946AB8B-D1D2-4189-AFF9-227622E8F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Principaux thèmes de R&amp;D</a:t>
            </a:r>
            <a:endParaRPr lang="fr-FR" dirty="0"/>
          </a:p>
        </p:txBody>
      </p:sp>
      <p:sp>
        <p:nvSpPr>
          <p:cNvPr id="16" name="Flèche droite 15"/>
          <p:cNvSpPr/>
          <p:nvPr/>
        </p:nvSpPr>
        <p:spPr>
          <a:xfrm>
            <a:off x="777875" y="5261992"/>
            <a:ext cx="64807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2733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505FB0A-A60D-475D-87DF-FB5D66375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13 Décembre 2023</a:t>
            </a:r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0CD2A63-9AD9-44E9-AC32-DC6403A16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Kick-off meeting GDR SCIPAC, IJCLab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4348AD7-47FB-4FFC-B56C-66B781138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A8695EF-41AF-4548-B643-F11DFF7B0E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5827" y="2642665"/>
            <a:ext cx="4557712" cy="612532"/>
          </a:xfrm>
        </p:spPr>
        <p:txBody>
          <a:bodyPr/>
          <a:lstStyle/>
          <a:p>
            <a:r>
              <a:rPr lang="fr-FR" u="sng" dirty="0" smtClean="0"/>
              <a:t>Quelques propositions :</a:t>
            </a:r>
            <a:endParaRPr lang="fr-FR" u="sng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A0CD1BB-F387-45C6-8F00-C4ED652B26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5826" y="3183938"/>
            <a:ext cx="9861847" cy="1671787"/>
          </a:xfrm>
        </p:spPr>
        <p:txBody>
          <a:bodyPr>
            <a:normAutofit/>
          </a:bodyPr>
          <a:lstStyle/>
          <a:p>
            <a:r>
              <a:rPr lang="fr-FR" dirty="0" smtClean="0"/>
              <a:t>Diagnostics</a:t>
            </a:r>
            <a:endParaRPr lang="fr-FR" dirty="0"/>
          </a:p>
          <a:p>
            <a:pPr lvl="1"/>
            <a:r>
              <a:rPr lang="fr-FR" dirty="0" smtClean="0"/>
              <a:t>C’est probablement le plus évident et l’un des domaines qui gagnerait le plus à mise en place d’échanges inter-discipline. On réinvente souvent ce qui a déjà été réalisé ailleurs.</a:t>
            </a:r>
          </a:p>
          <a:p>
            <a:pPr lvl="1"/>
            <a:r>
              <a:rPr lang="fr-FR" dirty="0"/>
              <a:t>RIF </a:t>
            </a:r>
            <a:r>
              <a:rPr lang="fr-FR" dirty="0" smtClean="0"/>
              <a:t>(Réseau Instrumentation Faisceau).</a:t>
            </a:r>
            <a:endParaRPr lang="fr-FR" dirty="0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B946AB8B-D1D2-4189-AFF9-227622E8F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Objectif de l’axe2 du GDR</a:t>
            </a:r>
            <a:endParaRPr lang="fr-FR" dirty="0"/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5A8695EF-41AF-4548-B643-F11DFF7B0EC7}"/>
              </a:ext>
            </a:extLst>
          </p:cNvPr>
          <p:cNvSpPr txBox="1">
            <a:spLocks/>
          </p:cNvSpPr>
          <p:nvPr/>
        </p:nvSpPr>
        <p:spPr>
          <a:xfrm>
            <a:off x="345827" y="869504"/>
            <a:ext cx="9861847" cy="6125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rgbClr val="24314C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800" dirty="0"/>
              <a:t>Faire émerger des thématiques </a:t>
            </a:r>
            <a:r>
              <a:rPr lang="fr-FR" sz="1800" dirty="0" smtClean="0"/>
              <a:t>d’</a:t>
            </a:r>
            <a:r>
              <a:rPr lang="fr-FR" sz="1800" dirty="0" err="1" smtClean="0"/>
              <a:t>intéret</a:t>
            </a:r>
            <a:r>
              <a:rPr lang="fr-FR" sz="1800" dirty="0" smtClean="0"/>
              <a:t> </a:t>
            </a:r>
            <a:r>
              <a:rPr lang="fr-FR" sz="1800" dirty="0"/>
              <a:t>communes à plusieurs laboratoires et </a:t>
            </a:r>
            <a:r>
              <a:rPr lang="fr-FR" sz="1800" dirty="0" smtClean="0"/>
              <a:t>éventuellement </a:t>
            </a:r>
            <a:r>
              <a:rPr lang="fr-FR" sz="1800" dirty="0"/>
              <a:t>inter-discipline (axes</a:t>
            </a:r>
            <a:r>
              <a:rPr lang="fr-FR" sz="1800" dirty="0" smtClean="0"/>
              <a:t>).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800" dirty="0" smtClean="0"/>
              <a:t>Créer des groupes de travail / workshop / atelier sur une thématique et partager nos connaissances respectives et créer des synergies.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800" dirty="0" smtClean="0"/>
              <a:t>Lesquels et sous quelle forme, c’est à discuter et à proposer…</a:t>
            </a:r>
          </a:p>
          <a:p>
            <a:pPr fontAlgn="auto">
              <a:spcAft>
                <a:spcPts val="0"/>
              </a:spcAft>
            </a:pPr>
            <a:endParaRPr lang="fr-FR" sz="1800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294" y="4619494"/>
            <a:ext cx="1401936" cy="1050311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983557" y="4525056"/>
            <a:ext cx="1862444" cy="939874"/>
          </a:xfrm>
          <a:prstGeom prst="rect">
            <a:avLst/>
          </a:prstGeom>
        </p:spPr>
      </p:pic>
      <p:pic>
        <p:nvPicPr>
          <p:cNvPr id="16" name="Image 15" descr="C:\bertrand\conferences\linac2012\my_presentation\POWERPOINT\vignet\EMS SP2 Pas Var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3372846" y="3977838"/>
            <a:ext cx="662094" cy="2417869"/>
          </a:xfrm>
          <a:prstGeom prst="rect">
            <a:avLst/>
          </a:prstGeom>
          <a:noFill/>
          <a:ln>
            <a:solidFill>
              <a:srgbClr val="781469">
                <a:lumMod val="25000"/>
              </a:srgbClr>
            </a:solidFill>
          </a:ln>
        </p:spPr>
      </p:pic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5912" y="4550431"/>
            <a:ext cx="1467407" cy="1265779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4613" y="4610009"/>
            <a:ext cx="1384144" cy="1096314"/>
          </a:xfrm>
          <a:prstGeom prst="rect">
            <a:avLst/>
          </a:prstGeom>
        </p:spPr>
      </p:pic>
      <p:pic>
        <p:nvPicPr>
          <p:cNvPr id="36" name="Image 35" descr="bloc LHE- 3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3032" y="4307362"/>
            <a:ext cx="1110268" cy="1398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725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505FB0A-A60D-475D-87DF-FB5D66375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13 Décembre 2023</a:t>
            </a:r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0CD2A63-9AD9-44E9-AC32-DC6403A16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Kick-off meeting GDR SCIPAC, IJCLab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4348AD7-47FB-4FFC-B56C-66B781138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B946AB8B-D1D2-4189-AFF9-227622E8F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Simulation faisceaux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178" y="653480"/>
            <a:ext cx="9448433" cy="4874459"/>
          </a:xfrm>
          <a:prstGeom prst="rect">
            <a:avLst/>
          </a:prstGeom>
          <a:noFill/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</p:spTree>
    <p:extLst>
      <p:ext uri="{BB962C8B-B14F-4D97-AF65-F5344CB8AC3E}">
        <p14:creationId xmlns:p14="http://schemas.microsoft.com/office/powerpoint/2010/main" val="3250898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505FB0A-A60D-475D-87DF-FB5D66375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13 Décembre 2023</a:t>
            </a:r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0CD2A63-9AD9-44E9-AC32-DC6403A16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Kick-off meeting GDR SCIPAC, IJCLab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4348AD7-47FB-4FFC-B56C-66B781138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B946AB8B-D1D2-4189-AFF9-227622E8F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Simulation faisceaux</a:t>
            </a:r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178" y="653480"/>
            <a:ext cx="9448433" cy="4874459"/>
          </a:xfrm>
          <a:prstGeom prst="rect">
            <a:avLst/>
          </a:prstGeom>
          <a:noFill/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sp>
        <p:nvSpPr>
          <p:cNvPr id="5" name="Ellipse 4"/>
          <p:cNvSpPr/>
          <p:nvPr/>
        </p:nvSpPr>
        <p:spPr>
          <a:xfrm>
            <a:off x="1930003" y="869504"/>
            <a:ext cx="504056" cy="1296144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ZoneTexte 5"/>
          <p:cNvSpPr txBox="1"/>
          <p:nvPr/>
        </p:nvSpPr>
        <p:spPr>
          <a:xfrm>
            <a:off x="2722091" y="1864566"/>
            <a:ext cx="1558440" cy="64633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l"/>
            <a:r>
              <a:rPr lang="en-GB" sz="36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Plasma</a:t>
            </a:r>
            <a:endParaRPr lang="en-GB" sz="3600" b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8" name="Connecteur droit avec flèche 7"/>
          <p:cNvCxnSpPr>
            <a:stCxn id="5" idx="5"/>
          </p:cNvCxnSpPr>
          <p:nvPr/>
        </p:nvCxnSpPr>
        <p:spPr>
          <a:xfrm>
            <a:off x="2360242" y="1975832"/>
            <a:ext cx="361849" cy="2119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0" name="Espace réservé du contenu 5">
            <a:extLst>
              <a:ext uri="{FF2B5EF4-FFF2-40B4-BE49-F238E27FC236}">
                <a16:creationId xmlns:a16="http://schemas.microsoft.com/office/drawing/2014/main" id="{1A0CD1BB-F387-45C6-8F00-C4ED652B26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360242" y="3265417"/>
            <a:ext cx="5832648" cy="981351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1"/>
            <a:r>
              <a:rPr lang="fr-FR" dirty="0" smtClean="0"/>
              <a:t>Sources (voir présentation de Guillaume Ferrand, CEA),</a:t>
            </a:r>
          </a:p>
          <a:p>
            <a:pPr lvl="1"/>
            <a:r>
              <a:rPr lang="fr-FR" dirty="0" smtClean="0"/>
              <a:t>Lignes basse énergie et compensation de charge d’espace,</a:t>
            </a:r>
          </a:p>
          <a:p>
            <a:pPr lvl="1"/>
            <a:r>
              <a:rPr lang="fr-FR" dirty="0" smtClean="0"/>
              <a:t>Gestion des pannes (ADS).</a:t>
            </a:r>
          </a:p>
          <a:p>
            <a:pPr marL="457200" lvl="1" indent="0">
              <a:buNone/>
            </a:pPr>
            <a:endParaRPr lang="fr-FR" dirty="0"/>
          </a:p>
          <a:p>
            <a:endParaRPr lang="fr-FR" dirty="0" smtClean="0"/>
          </a:p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903001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505FB0A-A60D-475D-87DF-FB5D66375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13 Décembre 2023</a:t>
            </a:r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0CD2A63-9AD9-44E9-AC32-DC6403A16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Kick-off meeting GDR SCIPAC, IJCLab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4348AD7-47FB-4FFC-B56C-66B781138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B946AB8B-D1D2-4189-AFF9-227622E8F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Autres thématiques</a:t>
            </a:r>
            <a:endParaRPr lang="fr-FR" dirty="0"/>
          </a:p>
        </p:txBody>
      </p:sp>
      <p:sp>
        <p:nvSpPr>
          <p:cNvPr id="14" name="Espace réservé du contenu 5">
            <a:extLst>
              <a:ext uri="{FF2B5EF4-FFF2-40B4-BE49-F238E27FC236}">
                <a16:creationId xmlns:a16="http://schemas.microsoft.com/office/drawing/2014/main" id="{1A0CD1BB-F387-45C6-8F00-C4ED652B26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73819" y="941512"/>
            <a:ext cx="9861847" cy="1671787"/>
          </a:xfrm>
        </p:spPr>
        <p:txBody>
          <a:bodyPr>
            <a:noAutofit/>
          </a:bodyPr>
          <a:lstStyle/>
          <a:p>
            <a:r>
              <a:rPr lang="fr-FR" sz="1800" dirty="0" smtClean="0"/>
              <a:t>Technologie supraconductrice</a:t>
            </a:r>
          </a:p>
          <a:p>
            <a:pPr lvl="1"/>
            <a:r>
              <a:rPr lang="fr-FR" sz="1400" dirty="0" smtClean="0"/>
              <a:t>Couche minces  (</a:t>
            </a:r>
            <a:r>
              <a:rPr lang="fr-FR" sz="1400" dirty="0"/>
              <a:t>voir présentation </a:t>
            </a:r>
            <a:r>
              <a:rPr lang="fr-FR" sz="1400" dirty="0" smtClean="0"/>
              <a:t>d’Akira </a:t>
            </a:r>
            <a:r>
              <a:rPr lang="fr-FR" sz="1400" dirty="0"/>
              <a:t>Miyazaki</a:t>
            </a:r>
            <a:r>
              <a:rPr lang="fr-FR" sz="1400" dirty="0" smtClean="0"/>
              <a:t>, IJCLAB)</a:t>
            </a:r>
            <a:endParaRPr lang="fr-FR" sz="1400" dirty="0"/>
          </a:p>
          <a:p>
            <a:pPr lvl="1"/>
            <a:r>
              <a:rPr lang="fr-FR" sz="1400" dirty="0" err="1" smtClean="0"/>
              <a:t>Multipactor</a:t>
            </a:r>
            <a:r>
              <a:rPr lang="fr-FR" sz="1400" dirty="0" smtClean="0"/>
              <a:t> ?</a:t>
            </a:r>
          </a:p>
          <a:p>
            <a:pPr marL="457200" lvl="1" indent="0">
              <a:buNone/>
            </a:pPr>
            <a:endParaRPr lang="fr-FR" sz="1400" dirty="0" smtClean="0"/>
          </a:p>
          <a:p>
            <a:pPr marL="457200" lvl="1" indent="0">
              <a:buNone/>
            </a:pPr>
            <a:endParaRPr lang="fr-FR" sz="1400" dirty="0"/>
          </a:p>
          <a:p>
            <a:r>
              <a:rPr lang="fr-FR" sz="1800" dirty="0" smtClean="0"/>
              <a:t>IA &amp; Jumeaux numériques</a:t>
            </a:r>
          </a:p>
          <a:p>
            <a:pPr lvl="1"/>
            <a:r>
              <a:rPr lang="fr-FR" sz="1400" dirty="0" smtClean="0"/>
              <a:t>Interaction </a:t>
            </a:r>
            <a:r>
              <a:rPr lang="fr-FR" sz="1400" dirty="0"/>
              <a:t>avec les équipes CC &amp; </a:t>
            </a:r>
            <a:r>
              <a:rPr lang="fr-FR" sz="1400" dirty="0" smtClean="0"/>
              <a:t>diagnostics</a:t>
            </a:r>
          </a:p>
          <a:p>
            <a:pPr lvl="1"/>
            <a:r>
              <a:rPr lang="fr-FR" sz="1400" dirty="0" err="1" smtClean="0"/>
              <a:t>Commissioning</a:t>
            </a:r>
            <a:endParaRPr lang="fr-FR" sz="1400" dirty="0" smtClean="0"/>
          </a:p>
          <a:p>
            <a:pPr lvl="1"/>
            <a:r>
              <a:rPr lang="fr-FR" sz="1400" dirty="0" smtClean="0"/>
              <a:t>Réseau français </a:t>
            </a:r>
            <a:r>
              <a:rPr lang="en-US" sz="1400" dirty="0" smtClean="0"/>
              <a:t>M4CAST</a:t>
            </a:r>
            <a:endParaRPr lang="en-US" sz="1400" dirty="0" smtClean="0"/>
          </a:p>
          <a:p>
            <a:pPr marL="457200" lvl="1" indent="0">
              <a:buNone/>
            </a:pPr>
            <a:r>
              <a:rPr lang="en-US" sz="1400" dirty="0" smtClean="0"/>
              <a:t> </a:t>
            </a:r>
            <a:r>
              <a:rPr lang="en-US" sz="1400" dirty="0"/>
              <a:t>(</a:t>
            </a:r>
            <a:r>
              <a:rPr lang="en-US" sz="1400" dirty="0" err="1"/>
              <a:t>Multiphysics</a:t>
            </a:r>
            <a:r>
              <a:rPr lang="en-US" sz="1400" dirty="0"/>
              <a:t> Modelling, Machine </a:t>
            </a:r>
            <a:r>
              <a:rPr lang="en-US" sz="1400" dirty="0" smtClean="0"/>
              <a:t>learning </a:t>
            </a:r>
            <a:r>
              <a:rPr lang="en-US" sz="1400" dirty="0"/>
              <a:t>and Model-based </a:t>
            </a:r>
            <a:endParaRPr lang="en-US" sz="1400" dirty="0" smtClean="0"/>
          </a:p>
          <a:p>
            <a:pPr marL="457200" lvl="1" indent="0">
              <a:buNone/>
            </a:pPr>
            <a:r>
              <a:rPr lang="en-US" sz="1400" dirty="0" smtClean="0"/>
              <a:t>Control </a:t>
            </a:r>
            <a:r>
              <a:rPr lang="en-US" sz="1400" dirty="0"/>
              <a:t>in Accelerator Sciences and </a:t>
            </a:r>
            <a:r>
              <a:rPr lang="en-US" sz="1400" dirty="0" smtClean="0"/>
              <a:t>Technologies)</a:t>
            </a:r>
          </a:p>
          <a:p>
            <a:pPr lvl="1"/>
            <a:endParaRPr lang="en-US" sz="1400" dirty="0" smtClean="0"/>
          </a:p>
          <a:p>
            <a:endParaRPr lang="fr-FR" sz="1800" dirty="0" smtClean="0"/>
          </a:p>
          <a:p>
            <a:endParaRPr lang="fr-FR" sz="1800" dirty="0" smtClean="0"/>
          </a:p>
        </p:txBody>
      </p:sp>
      <p:pic>
        <p:nvPicPr>
          <p:cNvPr id="8" name="図 9">
            <a:extLst>
              <a:ext uri="{FF2B5EF4-FFF2-40B4-BE49-F238E27FC236}">
                <a16:creationId xmlns:a16="http://schemas.microsoft.com/office/drawing/2014/main" id="{0C16C05C-336B-41EF-C0B0-EDCDE6B8F86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0483" y="751525"/>
            <a:ext cx="2417316" cy="1662671"/>
          </a:xfrm>
          <a:prstGeom prst="rect">
            <a:avLst/>
          </a:prstGeom>
        </p:spPr>
      </p:pic>
      <p:pic>
        <p:nvPicPr>
          <p:cNvPr id="10" name="図 11">
            <a:extLst>
              <a:ext uri="{FF2B5EF4-FFF2-40B4-BE49-F238E27FC236}">
                <a16:creationId xmlns:a16="http://schemas.microsoft.com/office/drawing/2014/main" id="{0B1BAB59-1690-6842-7E63-DBD75C50525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9846" y="709321"/>
            <a:ext cx="1719699" cy="1704875"/>
          </a:xfrm>
          <a:prstGeom prst="rect">
            <a:avLst/>
          </a:prstGeom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1E9E4E5D-D062-186E-031F-CFD446A90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8522" y="1614484"/>
            <a:ext cx="1490861" cy="79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7955" y="4037856"/>
            <a:ext cx="2627519" cy="163553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3932" y="2936739"/>
            <a:ext cx="5655613" cy="2240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366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505FB0A-A60D-475D-87DF-FB5D66375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13 Décembre 2023</a:t>
            </a:r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0CD2A63-9AD9-44E9-AC32-DC6403A16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Kick-off meeting GDR SCIPAC, IJCLab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4348AD7-47FB-4FFC-B56C-66B781138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B946AB8B-D1D2-4189-AFF9-227622E8F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Autres thématiques</a:t>
            </a:r>
            <a:endParaRPr lang="fr-FR" dirty="0"/>
          </a:p>
        </p:txBody>
      </p:sp>
      <p:sp>
        <p:nvSpPr>
          <p:cNvPr id="14" name="Espace réservé du contenu 5">
            <a:extLst>
              <a:ext uri="{FF2B5EF4-FFF2-40B4-BE49-F238E27FC236}">
                <a16:creationId xmlns:a16="http://schemas.microsoft.com/office/drawing/2014/main" id="{1A0CD1BB-F387-45C6-8F00-C4ED652B26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73819" y="941512"/>
            <a:ext cx="9861847" cy="1671787"/>
          </a:xfrm>
        </p:spPr>
        <p:txBody>
          <a:bodyPr>
            <a:noAutofit/>
          </a:bodyPr>
          <a:lstStyle/>
          <a:p>
            <a:r>
              <a:rPr lang="en-US" sz="1800" dirty="0" smtClean="0"/>
              <a:t>Technique du vide &amp; </a:t>
            </a:r>
            <a:r>
              <a:rPr lang="en-US" sz="1800" dirty="0" err="1" smtClean="0"/>
              <a:t>matériaux</a:t>
            </a:r>
            <a:endParaRPr lang="en-US" sz="1800" dirty="0" smtClean="0"/>
          </a:p>
          <a:p>
            <a:pPr lvl="1"/>
            <a:r>
              <a:rPr lang="en-US" sz="1400" dirty="0" smtClean="0"/>
              <a:t>Banc de test</a:t>
            </a:r>
          </a:p>
          <a:p>
            <a:pPr lvl="1"/>
            <a:r>
              <a:rPr lang="fr-FR" sz="1400" dirty="0" smtClean="0"/>
              <a:t>Equipements communs</a:t>
            </a:r>
          </a:p>
          <a:p>
            <a:pPr lvl="1"/>
            <a:r>
              <a:rPr lang="fr-FR" sz="1400" dirty="0" smtClean="0"/>
              <a:t>…</a:t>
            </a:r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r>
              <a:rPr lang="en-US" sz="1800" dirty="0" smtClean="0"/>
              <a:t>Sources</a:t>
            </a:r>
          </a:p>
          <a:p>
            <a:pPr lvl="1"/>
            <a:r>
              <a:rPr lang="en-US" sz="1400" dirty="0" smtClean="0"/>
              <a:t>Conception</a:t>
            </a:r>
          </a:p>
          <a:p>
            <a:pPr lvl="1"/>
            <a:r>
              <a:rPr lang="fr-FR" sz="1400" dirty="0" smtClean="0"/>
              <a:t>Fiabilisation</a:t>
            </a:r>
          </a:p>
          <a:p>
            <a:pPr lvl="1"/>
            <a:r>
              <a:rPr lang="en-US" sz="1400" dirty="0" smtClean="0"/>
              <a:t>Simplification</a:t>
            </a:r>
          </a:p>
          <a:p>
            <a:pPr lvl="1"/>
            <a:r>
              <a:rPr lang="en-US" sz="1400" dirty="0" smtClean="0"/>
              <a:t>Performances</a:t>
            </a:r>
            <a:endParaRPr lang="fr-FR" sz="1400" dirty="0"/>
          </a:p>
          <a:p>
            <a:pPr marL="457200" lvl="1" indent="0">
              <a:buNone/>
            </a:pPr>
            <a:endParaRPr lang="en-US" sz="1400" dirty="0"/>
          </a:p>
          <a:p>
            <a:endParaRPr lang="fr-FR" sz="1800" dirty="0" smtClean="0"/>
          </a:p>
          <a:p>
            <a:endParaRPr lang="fr-FR" sz="1800" dirty="0" smtClean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1860" y="713944"/>
            <a:ext cx="1728192" cy="230425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4337" y="3186868"/>
            <a:ext cx="1626447" cy="121983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1491" y="4519036"/>
            <a:ext cx="1584176" cy="1188132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73288" y="4604918"/>
            <a:ext cx="1179088" cy="1160948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460"/>
          <a:stretch/>
        </p:blipFill>
        <p:spPr>
          <a:xfrm rot="5400000">
            <a:off x="6233513" y="4597554"/>
            <a:ext cx="1177470" cy="1056348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2832" y="3141141"/>
            <a:ext cx="1058155" cy="1161215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1956" y="2869585"/>
            <a:ext cx="4588844" cy="3244938"/>
          </a:xfrm>
          <a:prstGeom prst="rect">
            <a:avLst/>
          </a:prstGeom>
        </p:spPr>
      </p:pic>
      <p:pic>
        <p:nvPicPr>
          <p:cNvPr id="18" name="Image 17"/>
          <p:cNvPicPr/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39464" y="700286"/>
            <a:ext cx="2621915" cy="21088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9" name="Groupe 18"/>
          <p:cNvGrpSpPr/>
          <p:nvPr/>
        </p:nvGrpSpPr>
        <p:grpSpPr>
          <a:xfrm>
            <a:off x="8718616" y="612221"/>
            <a:ext cx="1492278" cy="2084442"/>
            <a:chOff x="507081" y="1876425"/>
            <a:chExt cx="2087450" cy="2896337"/>
          </a:xfrm>
        </p:grpSpPr>
        <p:pic>
          <p:nvPicPr>
            <p:cNvPr id="20" name="Picture 4" descr="Pompe turbomoléculaire"/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081" y="1876425"/>
              <a:ext cx="2087450" cy="28963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Flèche vers le bas 20"/>
            <p:cNvSpPr/>
            <p:nvPr/>
          </p:nvSpPr>
          <p:spPr>
            <a:xfrm rot="4086813">
              <a:off x="652484" y="3779225"/>
              <a:ext cx="309366" cy="522512"/>
            </a:xfrm>
            <a:prstGeom prst="downArrow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latin typeface="Bahnschrift Light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2490438"/>
      </p:ext>
    </p:extLst>
  </p:cSld>
  <p:clrMapOvr>
    <a:masterClrMapping/>
  </p:clrMapOvr>
</p:sld>
</file>

<file path=ppt/theme/theme1.xml><?xml version="1.0" encoding="utf-8"?>
<a:theme xmlns:a="http://schemas.openxmlformats.org/drawingml/2006/main" name="1_modele-IJCLAb-powerpoi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sz="3600" b="1" kern="1200" dirty="0">
            <a:solidFill>
              <a:srgbClr val="D0671C"/>
            </a:solidFill>
            <a:latin typeface="+mn-lt"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16592</TotalTime>
  <Words>634</Words>
  <Application>Microsoft Office PowerPoint</Application>
  <PresentationFormat>Personnalisé</PresentationFormat>
  <Paragraphs>171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11</vt:i4>
      </vt:variant>
    </vt:vector>
  </HeadingPairs>
  <TitlesOfParts>
    <vt:vector size="17" baseType="lpstr">
      <vt:lpstr>Arial</vt:lpstr>
      <vt:lpstr>Bahnschrift Light</vt:lpstr>
      <vt:lpstr>Calibri</vt:lpstr>
      <vt:lpstr>Calibri Light</vt:lpstr>
      <vt:lpstr>1_modele-IJCLAb-powerpoint</vt:lpstr>
      <vt:lpstr>Conception personnalisée</vt:lpstr>
      <vt:lpstr>Axe 2 : accélération de hadrons</vt:lpstr>
      <vt:lpstr>Les accélérateurs linéaires  (Schéma type)</vt:lpstr>
      <vt:lpstr>Les accélérateurs linéaires  (Schéma type)</vt:lpstr>
      <vt:lpstr>Principaux thèmes de R&amp;D</vt:lpstr>
      <vt:lpstr>Objectif de l’axe2 du GDR</vt:lpstr>
      <vt:lpstr>Simulation faisceaux</vt:lpstr>
      <vt:lpstr>Simulation faisceaux</vt:lpstr>
      <vt:lpstr>Autres thématiques</vt:lpstr>
      <vt:lpstr>Autres thématiques</vt:lpstr>
      <vt:lpstr>Autres thématiques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Luc Petizon</dc:creator>
  <cp:lastModifiedBy>URIOT Didier</cp:lastModifiedBy>
  <cp:revision>1694</cp:revision>
  <dcterms:created xsi:type="dcterms:W3CDTF">2011-03-09T16:37:49Z</dcterms:created>
  <dcterms:modified xsi:type="dcterms:W3CDTF">2023-12-12T14:42:13Z</dcterms:modified>
</cp:coreProperties>
</file>