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27" r:id="rId2"/>
  </p:sldMasterIdLst>
  <p:notesMasterIdLst>
    <p:notesMasterId r:id="rId24"/>
  </p:notesMasterIdLst>
  <p:sldIdLst>
    <p:sldId id="256" r:id="rId3"/>
    <p:sldId id="257" r:id="rId4"/>
    <p:sldId id="276" r:id="rId5"/>
    <p:sldId id="265" r:id="rId6"/>
    <p:sldId id="273" r:id="rId7"/>
    <p:sldId id="278" r:id="rId8"/>
    <p:sldId id="270" r:id="rId9"/>
    <p:sldId id="269" r:id="rId10"/>
    <p:sldId id="274" r:id="rId11"/>
    <p:sldId id="272" r:id="rId12"/>
    <p:sldId id="266" r:id="rId13"/>
    <p:sldId id="267" r:id="rId14"/>
    <p:sldId id="268" r:id="rId15"/>
    <p:sldId id="259" r:id="rId16"/>
    <p:sldId id="260" r:id="rId17"/>
    <p:sldId id="275" r:id="rId18"/>
    <p:sldId id="277" r:id="rId19"/>
    <p:sldId id="262" r:id="rId20"/>
    <p:sldId id="261" r:id="rId21"/>
    <p:sldId id="263" r:id="rId22"/>
    <p:sldId id="264" r:id="rId23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E0"/>
    <a:srgbClr val="F7D7C1"/>
    <a:srgbClr val="D0661C"/>
    <a:srgbClr val="252E4A"/>
    <a:srgbClr val="D06423"/>
    <a:srgbClr val="EABC9F"/>
    <a:srgbClr val="D16828"/>
    <a:srgbClr val="232F49"/>
    <a:srgbClr val="D0671C"/>
    <a:srgbClr val="243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12" autoAdjust="0"/>
    <p:restoredTop sz="96291" autoAdjust="0"/>
  </p:normalViewPr>
  <p:slideViewPr>
    <p:cSldViewPr>
      <p:cViewPr varScale="1">
        <p:scale>
          <a:sx n="128" d="100"/>
          <a:sy n="128" d="100"/>
        </p:scale>
        <p:origin x="798" y="13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12/12/2023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Kick-off meeting GDR SCIPAC, IJCLab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4" name="Connecteur droit 3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9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7640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86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8224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182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-2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necteur droit 28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3A7BA1AF-D220-4E05-997F-9A1601D6183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1544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1 :</a:t>
            </a:r>
          </a:p>
        </p:txBody>
      </p:sp>
      <p:sp>
        <p:nvSpPr>
          <p:cNvPr id="26" name="Espace réservé du contenu 5">
            <a:extLst>
              <a:ext uri="{FF2B5EF4-FFF2-40B4-BE49-F238E27FC236}">
                <a16:creationId xmlns:a16="http://schemas.microsoft.com/office/drawing/2014/main" id="{E7A17C2A-D70B-4C8D-A924-74F7A43B076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4687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6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Sous </a:t>
            </a:r>
            <a:r>
              <a:rPr lang="fr-FR" sz="1800" dirty="0" err="1"/>
              <a:t>sous</a:t>
            </a:r>
            <a:r>
              <a:rPr lang="fr-FR" sz="1800" dirty="0"/>
              <a:t> point</a:t>
            </a:r>
          </a:p>
          <a:p>
            <a:pPr lvl="0"/>
            <a:r>
              <a:rPr lang="fr-FR" sz="1800" dirty="0"/>
              <a:t>Sous point numéro 2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C2044AB0-2F75-4A4D-865F-582989ACFF1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907717" y="1242984"/>
            <a:ext cx="4557712" cy="6125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24314C"/>
                </a:solidFill>
              </a:defRPr>
            </a:lvl1pPr>
          </a:lstStyle>
          <a:p>
            <a:r>
              <a:rPr lang="fr-FR" dirty="0"/>
              <a:t>Point numéro 2 :</a:t>
            </a:r>
          </a:p>
        </p:txBody>
      </p: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21931ED6-6A8B-4C76-B6C9-B53B3A54F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10860" y="1877616"/>
            <a:ext cx="4557712" cy="3399979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1">
                <a:solidFill>
                  <a:srgbClr val="D0671C"/>
                </a:solidFill>
              </a:defRPr>
            </a:lvl1pPr>
            <a:lvl2pPr>
              <a:defRPr sz="1400">
                <a:solidFill>
                  <a:srgbClr val="232F49"/>
                </a:solidFill>
              </a:defRPr>
            </a:lvl2pPr>
          </a:lstStyle>
          <a:p>
            <a:r>
              <a:rPr lang="fr-FR" sz="1800" dirty="0"/>
              <a:t>Sous point numéro 1</a:t>
            </a:r>
          </a:p>
          <a:p>
            <a:pPr lvl="1"/>
            <a:r>
              <a:rPr lang="fr-FR" sz="1800" dirty="0"/>
              <a:t>Avantages</a:t>
            </a:r>
          </a:p>
          <a:p>
            <a:pPr lvl="1"/>
            <a:r>
              <a:rPr lang="fr-FR" sz="1800" dirty="0"/>
              <a:t>Inconvénients</a:t>
            </a:r>
          </a:p>
          <a:p>
            <a:pPr lvl="0"/>
            <a:r>
              <a:rPr lang="fr-FR" sz="1800" dirty="0"/>
              <a:t>Sous point numéro 2</a:t>
            </a:r>
          </a:p>
          <a:p>
            <a:pPr lvl="1"/>
            <a:endParaRPr lang="fr-FR" sz="1800" dirty="0"/>
          </a:p>
        </p:txBody>
      </p:sp>
      <p:sp>
        <p:nvSpPr>
          <p:cNvPr id="38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32" name="Connecteur droit 31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33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20946" y="5550024"/>
            <a:ext cx="2411556" cy="322263"/>
          </a:xfrm>
          <a:prstGeom prst="rect">
            <a:avLst/>
          </a:prstGeom>
        </p:spPr>
        <p:txBody>
          <a:bodyPr/>
          <a:lstStyle>
            <a:lvl1pPr algn="ctr">
              <a:defRPr lang="fr-FR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632502" y="5550024"/>
            <a:ext cx="4896544" cy="322263"/>
          </a:xfrm>
          <a:prstGeom prst="rect">
            <a:avLst/>
          </a:prstGeom>
        </p:spPr>
        <p:txBody>
          <a:bodyPr/>
          <a:lstStyle>
            <a:lvl1pPr algn="ctr">
              <a:defRPr lang="en-US" sz="14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Kick-off meeting GDR SCIPAC, IJCLab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3730203" y="4325888"/>
            <a:ext cx="3312368" cy="738046"/>
          </a:xfrm>
          <a:prstGeom prst="rect">
            <a:avLst/>
          </a:prstGeom>
        </p:spPr>
      </p:pic>
      <p:sp>
        <p:nvSpPr>
          <p:cNvPr id="13" name="Titre 9">
            <a:extLst>
              <a:ext uri="{FF2B5EF4-FFF2-40B4-BE49-F238E27FC236}">
                <a16:creationId xmlns:a16="http://schemas.microsoft.com/office/drawing/2014/main" id="{8D03F8CC-93BB-4819-9C24-DAB232228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7955" y="1775870"/>
            <a:ext cx="7885384" cy="1021254"/>
          </a:xfrm>
        </p:spPr>
        <p:txBody>
          <a:bodyPr>
            <a:normAutofit/>
          </a:bodyPr>
          <a:lstStyle>
            <a:lvl1pPr algn="ctr">
              <a:defRPr lang="fr-FR" sz="36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long mais c’est un exemple</a:t>
            </a:r>
          </a:p>
        </p:txBody>
      </p:sp>
      <p:sp>
        <p:nvSpPr>
          <p:cNvPr id="14" name="Espace réservé du texte 19">
            <a:extLst>
              <a:ext uri="{FF2B5EF4-FFF2-40B4-BE49-F238E27FC236}">
                <a16:creationId xmlns:a16="http://schemas.microsoft.com/office/drawing/2014/main" id="{E98E2E17-2259-4CBA-8F00-FA07DEDA6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2100" y="3159742"/>
            <a:ext cx="4317095" cy="576535"/>
          </a:xfrm>
        </p:spPr>
        <p:txBody>
          <a:bodyPr>
            <a:normAutofit/>
          </a:bodyPr>
          <a:lstStyle>
            <a:lvl1pPr marL="0" indent="0" algn="ctr">
              <a:buNone/>
              <a:defRPr lang="fr-FR" sz="2400" b="1" i="1" kern="1200" dirty="0" smtClean="0">
                <a:solidFill>
                  <a:srgbClr val="1D284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 dirty="0"/>
              <a:t>Nom de l’oratrice/</a:t>
            </a:r>
            <a:r>
              <a:rPr lang="fr-FR" dirty="0" err="1"/>
              <a:t>teur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77" y="56208"/>
            <a:ext cx="2945222" cy="785188"/>
          </a:xfrm>
          <a:prstGeom prst="rect">
            <a:avLst/>
          </a:prstGeom>
        </p:spPr>
      </p:pic>
      <p:cxnSp>
        <p:nvCxnSpPr>
          <p:cNvPr id="16" name="Connecteur droit 15"/>
          <p:cNvCxnSpPr/>
          <p:nvPr userDrawn="1"/>
        </p:nvCxnSpPr>
        <p:spPr>
          <a:xfrm flipH="1" flipV="1">
            <a:off x="0" y="428316"/>
            <a:ext cx="10772775" cy="19300"/>
          </a:xfrm>
          <a:prstGeom prst="line">
            <a:avLst/>
          </a:prstGeom>
          <a:ln w="28575">
            <a:solidFill>
              <a:srgbClr val="D066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8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0661C"/>
                </a:solidFill>
              </a:defRPr>
            </a:lvl1pPr>
            <a:lvl2pPr>
              <a:defRPr>
                <a:solidFill>
                  <a:srgbClr val="252E4A"/>
                </a:solidFill>
              </a:defRPr>
            </a:lvl2pPr>
            <a:lvl3pPr>
              <a:defRPr>
                <a:solidFill>
                  <a:srgbClr val="D0661C"/>
                </a:solidFill>
              </a:defRPr>
            </a:lvl3pPr>
            <a:lvl4pPr>
              <a:defRPr>
                <a:solidFill>
                  <a:srgbClr val="252E4A"/>
                </a:solidFill>
              </a:defRPr>
            </a:lvl4pPr>
            <a:lvl5pPr>
              <a:defRPr>
                <a:solidFill>
                  <a:srgbClr val="D0661C"/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22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13" y="1511300"/>
            <a:ext cx="9291637" cy="2519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5013" y="4054475"/>
            <a:ext cx="9291637" cy="1325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1" name="Connecteur droit 10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3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4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5" name="Connecteur droit 14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 txBox="1">
            <a:spLocks/>
          </p:cNvSpPr>
          <p:nvPr userDrawn="1"/>
        </p:nvSpPr>
        <p:spPr>
          <a:xfrm>
            <a:off x="3298155" y="0"/>
            <a:ext cx="4320480" cy="6534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Voici un titre un peu trop long qui du coup tient sur 2 lignes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3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1363" y="1612900"/>
            <a:ext cx="4568825" cy="3844925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62588" y="1612900"/>
            <a:ext cx="4568825" cy="38449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2" name="Connecteur droit 11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4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5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9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41363" y="2212975"/>
            <a:ext cx="4557712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53063" y="2212975"/>
            <a:ext cx="4579937" cy="3255963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5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12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13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/>
          <p:cNvCxnSpPr/>
          <p:nvPr userDrawn="1"/>
        </p:nvCxnSpPr>
        <p:spPr>
          <a:xfrm flipH="1">
            <a:off x="1" y="332013"/>
            <a:ext cx="10772774" cy="6540"/>
          </a:xfrm>
          <a:prstGeom prst="line">
            <a:avLst/>
          </a:prstGeom>
          <a:ln w="1905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37">
            <a:extLst>
              <a:ext uri="{FF2B5EF4-FFF2-40B4-BE49-F238E27FC236}">
                <a16:creationId xmlns:a16="http://schemas.microsoft.com/office/drawing/2014/main" id="{3139473C-8628-4063-B4CB-A557501D7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8155" y="0"/>
            <a:ext cx="4320480" cy="653480"/>
          </a:xfrm>
          <a:solidFill>
            <a:schemeClr val="bg1"/>
          </a:solidFill>
        </p:spPr>
        <p:txBody>
          <a:bodyPr>
            <a:normAutofit/>
          </a:bodyPr>
          <a:lstStyle>
            <a:lvl1pPr algn="ctr"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Voici un titre un peu trop long qui du coup tient sur 2 lignes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60BDE70-946E-43F9-BE5D-BCC719EE5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34" t="58411" r="27779" b="34092"/>
          <a:stretch/>
        </p:blipFill>
        <p:spPr>
          <a:xfrm>
            <a:off x="9682391" y="50805"/>
            <a:ext cx="1008112" cy="22462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17896"/>
            <a:ext cx="1680651" cy="44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3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/>
          <p:cNvCxnSpPr/>
          <p:nvPr userDrawn="1"/>
        </p:nvCxnSpPr>
        <p:spPr>
          <a:xfrm flipH="1">
            <a:off x="1" y="5935277"/>
            <a:ext cx="10772774" cy="6540"/>
          </a:xfrm>
          <a:prstGeom prst="line">
            <a:avLst/>
          </a:prstGeom>
          <a:ln w="12700">
            <a:solidFill>
              <a:srgbClr val="D06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37815" y="5792993"/>
            <a:ext cx="151216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100" b="0" i="1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10123" y="5798372"/>
            <a:ext cx="4896544" cy="25568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en-US" sz="1100" b="0" i="1" kern="1200" dirty="0" err="1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Kick-off meeting GDR SCIPAC, IJCLab</a:t>
            </a:r>
          </a:p>
        </p:txBody>
      </p:sp>
      <p:sp>
        <p:nvSpPr>
          <p:cNvPr id="8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922891" y="5792992"/>
            <a:ext cx="731048" cy="2664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lang="fr-FR" sz="1000" b="0" i="1" kern="120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54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Kick-off meeting GDR SCIPAC, IJCLab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5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13 Décembre 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Kick-off meeting GDR SCIPAC, IJCLab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8C4B-9C9B-41B6-8F4A-02E940D1FA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4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D42C5E-D851-4611-8D24-5785A51B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7055A2-96BC-43A6-9461-94DAD15F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Kick-off meeting GDR SCIPAC, IJCLab</a:t>
            </a:r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EF7E964-8376-4ABA-A00F-439CAFD6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Axe 3 : accélérateurs de leptons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2747C8-201E-4B30-938D-2DEE8614F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2100" y="3159742"/>
            <a:ext cx="4552559" cy="576535"/>
          </a:xfrm>
        </p:spPr>
        <p:txBody>
          <a:bodyPr>
            <a:normAutofit fontScale="92500"/>
          </a:bodyPr>
          <a:lstStyle/>
          <a:p>
            <a:r>
              <a:rPr lang="fr-FR" dirty="0"/>
              <a:t>Coordinateurs : A. Chancé, J. Michaud</a:t>
            </a:r>
          </a:p>
        </p:txBody>
      </p:sp>
    </p:spTree>
    <p:extLst>
      <p:ext uri="{BB962C8B-B14F-4D97-AF65-F5344CB8AC3E}">
        <p14:creationId xmlns:p14="http://schemas.microsoft.com/office/powerpoint/2010/main" val="13838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F6A15D7-A68C-459C-A94B-3D0F160D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EB3F333-9A69-4A33-8590-AC61B78B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Kick-off meeting GDR SCIPAC, </a:t>
            </a:r>
            <a:r>
              <a:rPr lang="en-US" dirty="0" err="1"/>
              <a:t>IJCLab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BD8974-69BE-41DE-9299-FB121CBB2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12B45-894A-4227-A3C7-24ACE2DEF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3" y="1042108"/>
            <a:ext cx="4680520" cy="112353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Source de rayons X (45-90KeV) utilisant les interactions Compton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Anneau de stockage et empilement des photons laser dans une cavité Fabry-Pérot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B483932E-B4D6-496C-B062-7A8345B632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1544" y="2277239"/>
            <a:ext cx="4557712" cy="3080343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0B6B294-92E1-43AD-8403-2895D542465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227" y="1006321"/>
            <a:ext cx="4557712" cy="78750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Brillance intermédiaire entre tubes </a:t>
            </a:r>
            <a:r>
              <a:rPr lang="fr-FR" sz="1400" dirty="0" err="1"/>
              <a:t>Xrays</a:t>
            </a:r>
            <a:r>
              <a:rPr lang="fr-FR" sz="1400" dirty="0"/>
              <a:t> et synchrotrons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/>
              <a:t>Compacte: ~200m2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21B99321-7E73-4F63-B426-FD34C4F755C6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6591254" y="1962900"/>
            <a:ext cx="3190638" cy="3398837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E005BE35-6B4C-400C-AE40-F39AE1927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Source de lumière compacte : </a:t>
            </a:r>
            <a:r>
              <a:rPr lang="fr-FR" dirty="0" err="1"/>
              <a:t>ThomX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120CEC4-EAA8-4BBD-8324-C63C6CF8CCDD}"/>
              </a:ext>
            </a:extLst>
          </p:cNvPr>
          <p:cNvSpPr txBox="1"/>
          <p:nvPr/>
        </p:nvSpPr>
        <p:spPr>
          <a:xfrm>
            <a:off x="9784789" y="3245768"/>
            <a:ext cx="710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kern="1200" dirty="0" err="1">
                <a:latin typeface="+mn-lt"/>
                <a:ea typeface="+mn-ea"/>
                <a:cs typeface="+mn-cs"/>
              </a:rPr>
              <a:t>ThomX</a:t>
            </a:r>
            <a:endParaRPr lang="fr-FR" sz="1400" b="1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C16613-5448-452E-9863-F8745A772F69}"/>
              </a:ext>
            </a:extLst>
          </p:cNvPr>
          <p:cNvSpPr/>
          <p:nvPr/>
        </p:nvSpPr>
        <p:spPr>
          <a:xfrm>
            <a:off x="671544" y="2381672"/>
            <a:ext cx="1474483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1B1FD5-46A6-4EB8-9B69-CBC0F0843378}"/>
              </a:ext>
            </a:extLst>
          </p:cNvPr>
          <p:cNvSpPr txBox="1"/>
          <p:nvPr/>
        </p:nvSpPr>
        <p:spPr>
          <a:xfrm>
            <a:off x="4163900" y="5469174"/>
            <a:ext cx="2130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i="1" kern="1200" dirty="0">
                <a:latin typeface="+mn-lt"/>
                <a:ea typeface="+mn-ea"/>
                <a:cs typeface="+mn-cs"/>
              </a:rPr>
              <a:t>Premiers rayons X produits</a:t>
            </a:r>
            <a:endParaRPr lang="fr-FR" sz="2800" i="1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377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ACAC54-BE54-4949-8257-DD8BB3015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7487A2-6C4D-453F-B306-E5B68E68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5F1F1E-9431-406F-88B3-E33425D86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26E8AC-BB1B-43B0-B417-F644A365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ERL : Linac à récupération d’énergie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87F1896B-8FBF-4B6A-A6C0-78D9DDFD9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67" r="63605"/>
          <a:stretch/>
        </p:blipFill>
        <p:spPr>
          <a:xfrm>
            <a:off x="1920373" y="2730576"/>
            <a:ext cx="1343027" cy="6985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6BBE2F1-E6F2-485E-9D61-68DA94A6D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75" r="32409"/>
          <a:stretch/>
        </p:blipFill>
        <p:spPr>
          <a:xfrm>
            <a:off x="4215901" y="2730576"/>
            <a:ext cx="2400300" cy="698500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DC75D9FC-799B-4404-BA5C-71B415844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616201" y="1319826"/>
            <a:ext cx="889000" cy="1765300"/>
          </a:xfrm>
          <a:prstGeom prst="rect">
            <a:avLst/>
          </a:prstGeom>
        </p:spPr>
      </p:pic>
      <p:cxnSp>
        <p:nvCxnSpPr>
          <p:cNvPr id="13" name="Straight Connector 19">
            <a:extLst>
              <a:ext uri="{FF2B5EF4-FFF2-40B4-BE49-F238E27FC236}">
                <a16:creationId xmlns:a16="http://schemas.microsoft.com/office/drawing/2014/main" id="{F6FEBA37-0DB6-4034-B623-92CCEA22847A}"/>
              </a:ext>
            </a:extLst>
          </p:cNvPr>
          <p:cNvCxnSpPr>
            <a:cxnSpLocks/>
          </p:cNvCxnSpPr>
          <p:nvPr/>
        </p:nvCxnSpPr>
        <p:spPr>
          <a:xfrm>
            <a:off x="3187201" y="3069426"/>
            <a:ext cx="1143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6">
            <a:extLst>
              <a:ext uri="{FF2B5EF4-FFF2-40B4-BE49-F238E27FC236}">
                <a16:creationId xmlns:a16="http://schemas.microsoft.com/office/drawing/2014/main" id="{7E9865F9-3826-4B3D-951B-104C4F899FDC}"/>
              </a:ext>
            </a:extLst>
          </p:cNvPr>
          <p:cNvCxnSpPr>
            <a:cxnSpLocks/>
          </p:cNvCxnSpPr>
          <p:nvPr/>
        </p:nvCxnSpPr>
        <p:spPr>
          <a:xfrm>
            <a:off x="3949201" y="1330626"/>
            <a:ext cx="2667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1">
            <a:extLst>
              <a:ext uri="{FF2B5EF4-FFF2-40B4-BE49-F238E27FC236}">
                <a16:creationId xmlns:a16="http://schemas.microsoft.com/office/drawing/2014/main" id="{F141B1D5-686B-4070-B936-0E093C3EB6AC}"/>
              </a:ext>
            </a:extLst>
          </p:cNvPr>
          <p:cNvCxnSpPr>
            <a:cxnSpLocks/>
          </p:cNvCxnSpPr>
          <p:nvPr/>
        </p:nvCxnSpPr>
        <p:spPr>
          <a:xfrm>
            <a:off x="3111001" y="3075013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43">
            <a:extLst>
              <a:ext uri="{FF2B5EF4-FFF2-40B4-BE49-F238E27FC236}">
                <a16:creationId xmlns:a16="http://schemas.microsoft.com/office/drawing/2014/main" id="{6C6C7063-C495-49A8-8D69-E6E766142029}"/>
              </a:ext>
            </a:extLst>
          </p:cNvPr>
          <p:cNvCxnSpPr>
            <a:cxnSpLocks/>
          </p:cNvCxnSpPr>
          <p:nvPr/>
        </p:nvCxnSpPr>
        <p:spPr>
          <a:xfrm flipH="1">
            <a:off x="6425701" y="1330626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45">
            <a:extLst>
              <a:ext uri="{FF2B5EF4-FFF2-40B4-BE49-F238E27FC236}">
                <a16:creationId xmlns:a16="http://schemas.microsoft.com/office/drawing/2014/main" id="{ADD435FB-4BE5-44F5-8787-3673FFA20B58}"/>
              </a:ext>
            </a:extLst>
          </p:cNvPr>
          <p:cNvCxnSpPr>
            <a:cxnSpLocks/>
          </p:cNvCxnSpPr>
          <p:nvPr/>
        </p:nvCxnSpPr>
        <p:spPr>
          <a:xfrm flipH="1">
            <a:off x="4025401" y="1330626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">
            <a:extLst>
              <a:ext uri="{FF2B5EF4-FFF2-40B4-BE49-F238E27FC236}">
                <a16:creationId xmlns:a16="http://schemas.microsoft.com/office/drawing/2014/main" id="{639D3B0C-9686-4CD2-9D14-BABF729BCB02}"/>
              </a:ext>
            </a:extLst>
          </p:cNvPr>
          <p:cNvSpPr txBox="1"/>
          <p:nvPr/>
        </p:nvSpPr>
        <p:spPr>
          <a:xfrm>
            <a:off x="3791576" y="925384"/>
            <a:ext cx="824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&gt;99.9999%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particles</a:t>
            </a: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8B747866-A9AF-4119-8A93-D6BC7874CE08}"/>
              </a:ext>
            </a:extLst>
          </p:cNvPr>
          <p:cNvSpPr/>
          <p:nvPr/>
        </p:nvSpPr>
        <p:spPr>
          <a:xfrm>
            <a:off x="5104903" y="1172825"/>
            <a:ext cx="368298" cy="33855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178A6757-1DCB-4771-B27D-5CC544695F0B}"/>
              </a:ext>
            </a:extLst>
          </p:cNvPr>
          <p:cNvSpPr txBox="1"/>
          <p:nvPr/>
        </p:nvSpPr>
        <p:spPr>
          <a:xfrm>
            <a:off x="4590550" y="858238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E</a:t>
            </a:r>
            <a:r>
              <a:rPr kumimoji="0" lang="en-BE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xp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é</a:t>
            </a:r>
            <a:r>
              <a:rPr kumimoji="0" lang="en-BE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ri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ence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16375ECE-CB6A-4DAB-870A-C7509274FCF6}"/>
              </a:ext>
            </a:extLst>
          </p:cNvPr>
          <p:cNvSpPr txBox="1"/>
          <p:nvPr/>
        </p:nvSpPr>
        <p:spPr>
          <a:xfrm>
            <a:off x="5854201" y="928089"/>
            <a:ext cx="6687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100%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particles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A74CD214-7A48-4121-A46A-44937BF0FD49}"/>
              </a:ext>
            </a:extLst>
          </p:cNvPr>
          <p:cNvSpPr txBox="1"/>
          <p:nvPr/>
        </p:nvSpPr>
        <p:spPr>
          <a:xfrm>
            <a:off x="1804345" y="3533800"/>
            <a:ext cx="241155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ACCELERAT</a:t>
            </a:r>
            <a:r>
              <a:rPr lang="fr-FR" sz="1600" u="sng" dirty="0">
                <a:solidFill>
                  <a:srgbClr val="E7E6E6">
                    <a:lumMod val="50000"/>
                  </a:srgbClr>
                </a:solidFill>
                <a:latin typeface="Calibri"/>
                <a:ea typeface="ＭＳ Ｐゴシック" charset="0"/>
              </a:rPr>
              <a:t>ION</a:t>
            </a:r>
            <a:endParaRPr kumimoji="0" lang="en-BE" sz="16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Énergie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cavités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=&gt;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faisceau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23" name="Bent Up Arrow 10">
            <a:extLst>
              <a:ext uri="{FF2B5EF4-FFF2-40B4-BE49-F238E27FC236}">
                <a16:creationId xmlns:a16="http://schemas.microsoft.com/office/drawing/2014/main" id="{E01E1E28-1C39-448B-90BA-4763223BB7FC}"/>
              </a:ext>
            </a:extLst>
          </p:cNvPr>
          <p:cNvSpPr/>
          <p:nvPr/>
        </p:nvSpPr>
        <p:spPr>
          <a:xfrm>
            <a:off x="4203709" y="3206226"/>
            <a:ext cx="850392" cy="698500"/>
          </a:xfrm>
          <a:prstGeom prst="bentUpArrow">
            <a:avLst>
              <a:gd name="adj1" fmla="val 21583"/>
              <a:gd name="adj2" fmla="val 27563"/>
              <a:gd name="adj3" fmla="val 3098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16E5A58B-FB5C-445D-9EA5-FF8996D689BC}"/>
              </a:ext>
            </a:extLst>
          </p:cNvPr>
          <p:cNvSpPr txBox="1"/>
          <p:nvPr/>
        </p:nvSpPr>
        <p:spPr>
          <a:xfrm>
            <a:off x="4657745" y="2929624"/>
            <a:ext cx="1524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Cavités accélératrices</a:t>
            </a: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7AA2AE1-8526-4525-ABCA-6159D975D4E1}"/>
              </a:ext>
            </a:extLst>
          </p:cNvPr>
          <p:cNvSpPr txBox="1"/>
          <p:nvPr/>
        </p:nvSpPr>
        <p:spPr>
          <a:xfrm>
            <a:off x="8854839" y="4962824"/>
            <a:ext cx="15231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/>
              <a:t>Courtesy</a:t>
            </a:r>
            <a:r>
              <a:rPr lang="fr-FR" sz="1050" i="1" dirty="0"/>
              <a:t> : J. D’</a:t>
            </a:r>
            <a:r>
              <a:rPr lang="fr-FR" sz="1050" i="1" dirty="0" err="1"/>
              <a:t>Hondt</a:t>
            </a:r>
            <a:endParaRPr lang="fr-FR" sz="1050" i="1" dirty="0"/>
          </a:p>
        </p:txBody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id="{399311F4-3215-4DCA-83A2-A18DAA79C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93"/>
          <a:stretch/>
        </p:blipFill>
        <p:spPr>
          <a:xfrm>
            <a:off x="3076076" y="1319826"/>
            <a:ext cx="873125" cy="1765300"/>
          </a:xfrm>
          <a:prstGeom prst="rect">
            <a:avLst/>
          </a:prstGeom>
        </p:spPr>
      </p:pic>
      <p:cxnSp>
        <p:nvCxnSpPr>
          <p:cNvPr id="27" name="Straight Connector 37">
            <a:extLst>
              <a:ext uri="{FF2B5EF4-FFF2-40B4-BE49-F238E27FC236}">
                <a16:creationId xmlns:a16="http://schemas.microsoft.com/office/drawing/2014/main" id="{3603E1F3-5028-453A-A3CC-8528E411FA10}"/>
              </a:ext>
            </a:extLst>
          </p:cNvPr>
          <p:cNvCxnSpPr>
            <a:cxnSpLocks/>
          </p:cNvCxnSpPr>
          <p:nvPr/>
        </p:nvCxnSpPr>
        <p:spPr>
          <a:xfrm>
            <a:off x="7087688" y="3075013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1">
            <a:extLst>
              <a:ext uri="{FF2B5EF4-FFF2-40B4-BE49-F238E27FC236}">
                <a16:creationId xmlns:a16="http://schemas.microsoft.com/office/drawing/2014/main" id="{2A48942C-AC63-4818-87A9-FFBAF70F1693}"/>
              </a:ext>
            </a:extLst>
          </p:cNvPr>
          <p:cNvSpPr txBox="1"/>
          <p:nvPr/>
        </p:nvSpPr>
        <p:spPr>
          <a:xfrm>
            <a:off x="6156223" y="3533800"/>
            <a:ext cx="241155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6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DECELERAT</a:t>
            </a:r>
            <a:r>
              <a:rPr kumimoji="0" lang="fr-FR" sz="1600" b="0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ION</a:t>
            </a:r>
            <a:endParaRPr kumimoji="0" lang="en-BE" sz="1600" b="0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Énergie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faisceau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 =&gt;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0"/>
              </a:rPr>
              <a:t>cavités</a:t>
            </a:r>
            <a:endParaRPr kumimoji="0" lang="en-BE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29" name="Bent Up Arrow 12">
            <a:extLst>
              <a:ext uri="{FF2B5EF4-FFF2-40B4-BE49-F238E27FC236}">
                <a16:creationId xmlns:a16="http://schemas.microsoft.com/office/drawing/2014/main" id="{215E8298-BEDD-4199-8E3E-7AA895E3DB21}"/>
              </a:ext>
            </a:extLst>
          </p:cNvPr>
          <p:cNvSpPr/>
          <p:nvPr/>
        </p:nvSpPr>
        <p:spPr>
          <a:xfrm rot="5400000">
            <a:off x="5358281" y="3245476"/>
            <a:ext cx="782289" cy="800100"/>
          </a:xfrm>
          <a:prstGeom prst="bentUpArrow">
            <a:avLst>
              <a:gd name="adj1" fmla="val 21583"/>
              <a:gd name="adj2" fmla="val 27563"/>
              <a:gd name="adj3" fmla="val 3098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5">
            <a:extLst>
              <a:ext uri="{FF2B5EF4-FFF2-40B4-BE49-F238E27FC236}">
                <a16:creationId xmlns:a16="http://schemas.microsoft.com/office/drawing/2014/main" id="{FC88B984-0E06-4BE2-A729-C94D755D3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82"/>
          <a:stretch/>
        </p:blipFill>
        <p:spPr>
          <a:xfrm>
            <a:off x="7302001" y="2730576"/>
            <a:ext cx="800100" cy="6985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95B69E7-04EA-4264-800F-927D42FF720E}"/>
              </a:ext>
            </a:extLst>
          </p:cNvPr>
          <p:cNvSpPr txBox="1"/>
          <p:nvPr/>
        </p:nvSpPr>
        <p:spPr>
          <a:xfrm>
            <a:off x="8207600" y="2818216"/>
            <a:ext cx="118539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Ejection à basse énergie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4276D874-A212-41F6-8EDF-91447AB61A6A}"/>
              </a:ext>
            </a:extLst>
          </p:cNvPr>
          <p:cNvSpPr txBox="1"/>
          <p:nvPr/>
        </p:nvSpPr>
        <p:spPr>
          <a:xfrm>
            <a:off x="3232610" y="1899385"/>
            <a:ext cx="1199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Changement 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phase RF</a:t>
            </a:r>
            <a:endParaRPr kumimoji="0" lang="en-BE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180</a:t>
            </a:r>
            <a:r>
              <a:rPr kumimoji="0" lang="en-BE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o</a:t>
            </a:r>
          </a:p>
        </p:txBody>
      </p:sp>
      <p:cxnSp>
        <p:nvCxnSpPr>
          <p:cNvPr id="33" name="Straight Connector 19">
            <a:extLst>
              <a:ext uri="{FF2B5EF4-FFF2-40B4-BE49-F238E27FC236}">
                <a16:creationId xmlns:a16="http://schemas.microsoft.com/office/drawing/2014/main" id="{EC58F84D-236C-45AE-861F-F699F3125AF2}"/>
              </a:ext>
            </a:extLst>
          </p:cNvPr>
          <p:cNvCxnSpPr>
            <a:cxnSpLocks/>
          </p:cNvCxnSpPr>
          <p:nvPr/>
        </p:nvCxnSpPr>
        <p:spPr>
          <a:xfrm>
            <a:off x="3187201" y="3069426"/>
            <a:ext cx="1143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4">
            <a:extLst>
              <a:ext uri="{FF2B5EF4-FFF2-40B4-BE49-F238E27FC236}">
                <a16:creationId xmlns:a16="http://schemas.microsoft.com/office/drawing/2014/main" id="{BEF08C0A-996F-48BD-AB55-7378804195AF}"/>
              </a:ext>
            </a:extLst>
          </p:cNvPr>
          <p:cNvCxnSpPr>
            <a:cxnSpLocks/>
          </p:cNvCxnSpPr>
          <p:nvPr/>
        </p:nvCxnSpPr>
        <p:spPr>
          <a:xfrm>
            <a:off x="6349501" y="3075013"/>
            <a:ext cx="11430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1">
            <a:extLst>
              <a:ext uri="{FF2B5EF4-FFF2-40B4-BE49-F238E27FC236}">
                <a16:creationId xmlns:a16="http://schemas.microsoft.com/office/drawing/2014/main" id="{7C93FA69-53A0-4B40-A89D-AF555085756A}"/>
              </a:ext>
            </a:extLst>
          </p:cNvPr>
          <p:cNvCxnSpPr>
            <a:cxnSpLocks/>
          </p:cNvCxnSpPr>
          <p:nvPr/>
        </p:nvCxnSpPr>
        <p:spPr>
          <a:xfrm>
            <a:off x="3111001" y="3075013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7">
            <a:extLst>
              <a:ext uri="{FF2B5EF4-FFF2-40B4-BE49-F238E27FC236}">
                <a16:creationId xmlns:a16="http://schemas.microsoft.com/office/drawing/2014/main" id="{CBFBF283-7276-4146-8C85-BE3BF01D79BC}"/>
              </a:ext>
            </a:extLst>
          </p:cNvPr>
          <p:cNvCxnSpPr>
            <a:cxnSpLocks/>
          </p:cNvCxnSpPr>
          <p:nvPr/>
        </p:nvCxnSpPr>
        <p:spPr>
          <a:xfrm>
            <a:off x="7087688" y="3075013"/>
            <a:ext cx="2667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3">
            <a:extLst>
              <a:ext uri="{FF2B5EF4-FFF2-40B4-BE49-F238E27FC236}">
                <a16:creationId xmlns:a16="http://schemas.microsoft.com/office/drawing/2014/main" id="{4E765460-D81E-4161-91FC-C8E62EFA27B0}"/>
              </a:ext>
            </a:extLst>
          </p:cNvPr>
          <p:cNvCxnSpPr>
            <a:cxnSpLocks/>
          </p:cNvCxnSpPr>
          <p:nvPr/>
        </p:nvCxnSpPr>
        <p:spPr>
          <a:xfrm flipH="1">
            <a:off x="6425701" y="1330626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5">
            <a:extLst>
              <a:ext uri="{FF2B5EF4-FFF2-40B4-BE49-F238E27FC236}">
                <a16:creationId xmlns:a16="http://schemas.microsoft.com/office/drawing/2014/main" id="{32055DE0-6B5B-40C0-8A40-FF4F4620BB05}"/>
              </a:ext>
            </a:extLst>
          </p:cNvPr>
          <p:cNvCxnSpPr>
            <a:cxnSpLocks/>
          </p:cNvCxnSpPr>
          <p:nvPr/>
        </p:nvCxnSpPr>
        <p:spPr>
          <a:xfrm flipH="1">
            <a:off x="4025401" y="1330626"/>
            <a:ext cx="190500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3633B315-9716-494B-831F-944474F58251}"/>
              </a:ext>
            </a:extLst>
          </p:cNvPr>
          <p:cNvSpPr txBox="1"/>
          <p:nvPr/>
        </p:nvSpPr>
        <p:spPr>
          <a:xfrm>
            <a:off x="1761877" y="4284662"/>
            <a:ext cx="62744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/>
              <a:t>Re-circulation</a:t>
            </a:r>
            <a:r>
              <a:rPr lang="fr-FR" sz="1400" b="1" dirty="0"/>
              <a:t> de la puissance du faisceau au lieu du faisceau lui-même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400" b="1" dirty="0"/>
              <a:t>Luminosité optimale</a:t>
            </a:r>
          </a:p>
          <a:p>
            <a:pPr marL="844550" lvl="1" indent="-342900">
              <a:buFont typeface="Arial" panose="020B0604020202020204" pitchFamily="34" charset="0"/>
              <a:buChar char="•"/>
            </a:pPr>
            <a:r>
              <a:rPr lang="fr-FR" sz="1400" b="1" dirty="0"/>
              <a:t>Consommation fortement réduite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2B2F8EF-0DA5-46B8-9205-692438275BBD}"/>
              </a:ext>
            </a:extLst>
          </p:cNvPr>
          <p:cNvSpPr txBox="1"/>
          <p:nvPr/>
        </p:nvSpPr>
        <p:spPr>
          <a:xfrm>
            <a:off x="2953999" y="5031542"/>
            <a:ext cx="43508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>
                <a:solidFill>
                  <a:srgbClr val="FF0000"/>
                </a:solidFill>
              </a:rPr>
              <a:t>Déjà utilisé dans des installations existantes (à plus basse puissance)</a:t>
            </a:r>
          </a:p>
        </p:txBody>
      </p:sp>
      <p:sp>
        <p:nvSpPr>
          <p:cNvPr id="41" name="TextBox 30">
            <a:extLst>
              <a:ext uri="{FF2B5EF4-FFF2-40B4-BE49-F238E27FC236}">
                <a16:creationId xmlns:a16="http://schemas.microsoft.com/office/drawing/2014/main" id="{EF1DAA95-6D85-479F-B6F7-17F133CD1B80}"/>
              </a:ext>
            </a:extLst>
          </p:cNvPr>
          <p:cNvSpPr txBox="1"/>
          <p:nvPr/>
        </p:nvSpPr>
        <p:spPr>
          <a:xfrm>
            <a:off x="627825" y="2807816"/>
            <a:ext cx="118539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Injection à basse énergie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8" grpId="0" animBg="1"/>
      <p:bldP spid="29" grpId="0" animBg="1"/>
      <p:bldP spid="31" grpId="0" animBg="1"/>
      <p:bldP spid="32" grpId="0"/>
      <p:bldP spid="39" grpId="0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ACAC54-BE54-4949-8257-DD8BB3015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7487A2-6C4D-453F-B306-E5B68E68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5F1F1E-9431-406F-88B3-E33425D86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26E8AC-BB1B-43B0-B417-F644A365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Les ERL dans le monde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AB4F39E-1F08-4108-89BC-3A7D7D6E7E90}"/>
              </a:ext>
            </a:extLst>
          </p:cNvPr>
          <p:cNvSpPr txBox="1"/>
          <p:nvPr/>
        </p:nvSpPr>
        <p:spPr>
          <a:xfrm>
            <a:off x="8846805" y="3893840"/>
            <a:ext cx="2152171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45" dirty="0"/>
              <a:t>Frontière des 10MW</a:t>
            </a:r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963B8B15-4F14-406A-A90D-37B46530AA03}"/>
              </a:ext>
            </a:extLst>
          </p:cNvPr>
          <p:cNvSpPr/>
          <p:nvPr/>
        </p:nvSpPr>
        <p:spPr>
          <a:xfrm>
            <a:off x="8363786" y="3974818"/>
            <a:ext cx="187902" cy="70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5D1C272-DDC8-4071-9A37-4B22CB9F845C}"/>
              </a:ext>
            </a:extLst>
          </p:cNvPr>
          <p:cNvSpPr txBox="1"/>
          <p:nvPr/>
        </p:nvSpPr>
        <p:spPr>
          <a:xfrm>
            <a:off x="8846805" y="2584302"/>
            <a:ext cx="2152171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45" dirty="0"/>
              <a:t>Futures machines</a:t>
            </a:r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E7E9B205-3873-49CA-A054-8D677521253B}"/>
              </a:ext>
            </a:extLst>
          </p:cNvPr>
          <p:cNvSpPr/>
          <p:nvPr/>
        </p:nvSpPr>
        <p:spPr>
          <a:xfrm>
            <a:off x="8363786" y="2665281"/>
            <a:ext cx="187902" cy="70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9A2054C-4FD3-4152-B50A-457B493C2688}"/>
              </a:ext>
            </a:extLst>
          </p:cNvPr>
          <p:cNvSpPr txBox="1"/>
          <p:nvPr/>
        </p:nvSpPr>
        <p:spPr>
          <a:xfrm>
            <a:off x="971733" y="5446328"/>
            <a:ext cx="94409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La montée en puissance (</a:t>
            </a:r>
            <a:r>
              <a:rPr lang="fr-FR" sz="1100" i="1" dirty="0">
                <a:sym typeface="Wingdings" panose="05000000000000000000" pitchFamily="2" charset="2"/>
              </a:rPr>
              <a:t> consommation énergétique) ne peut pas se faire de manière réaliste sans nouvelles technologies : </a:t>
            </a:r>
            <a:r>
              <a:rPr lang="fr-FR" sz="1100" i="1" dirty="0" err="1">
                <a:sym typeface="Wingdings" panose="05000000000000000000" pitchFamily="2" charset="2"/>
              </a:rPr>
              <a:t>ERLs</a:t>
            </a:r>
            <a:endParaRPr lang="fr-FR" sz="1100" i="1" dirty="0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A44ABEA4-2EEE-4501-9CDB-82E307C26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996" y="859643"/>
            <a:ext cx="6483980" cy="4335488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4A085320-168D-4164-80E1-7BB5A83ED305}"/>
              </a:ext>
            </a:extLst>
          </p:cNvPr>
          <p:cNvSpPr txBox="1"/>
          <p:nvPr/>
        </p:nvSpPr>
        <p:spPr>
          <a:xfrm rot="16200000">
            <a:off x="832490" y="2885425"/>
            <a:ext cx="1479844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45" i="1" dirty="0">
                <a:solidFill>
                  <a:srgbClr val="FF0000"/>
                </a:solidFill>
              </a:rPr>
              <a:t>Limité par le coût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193D885-D3AC-4978-AB7E-B97BCB666253}"/>
              </a:ext>
            </a:extLst>
          </p:cNvPr>
          <p:cNvSpPr txBox="1"/>
          <p:nvPr/>
        </p:nvSpPr>
        <p:spPr>
          <a:xfrm>
            <a:off x="4325971" y="5195131"/>
            <a:ext cx="2120832" cy="283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45" i="1" dirty="0">
                <a:solidFill>
                  <a:srgbClr val="FF0000"/>
                </a:solidFill>
              </a:rPr>
              <a:t>Limité par la technologie</a:t>
            </a:r>
          </a:p>
        </p:txBody>
      </p:sp>
    </p:spTree>
    <p:extLst>
      <p:ext uri="{BB962C8B-B14F-4D97-AF65-F5344CB8AC3E}">
        <p14:creationId xmlns:p14="http://schemas.microsoft.com/office/powerpoint/2010/main" val="2080330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ACAC54-BE54-4949-8257-DD8BB3015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7487A2-6C4D-453F-B306-E5B68E688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5F1F1E-9431-406F-88B3-E33425D86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26E8AC-BB1B-43B0-B417-F644A365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En France : PERLE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2065D6D-9CB0-4E56-B35F-1197B75383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523" y="741886"/>
            <a:ext cx="3636125" cy="229092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8F2D6EC-51A8-41F9-9D2F-4D8D36B1D9E6}"/>
              </a:ext>
            </a:extLst>
          </p:cNvPr>
          <p:cNvSpPr txBox="1"/>
          <p:nvPr/>
        </p:nvSpPr>
        <p:spPr>
          <a:xfrm>
            <a:off x="237815" y="1157536"/>
            <a:ext cx="56701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PERLE : </a:t>
            </a:r>
            <a:r>
              <a:rPr lang="fr-FR" sz="1600" dirty="0" err="1"/>
              <a:t>Powerful</a:t>
            </a:r>
            <a:r>
              <a:rPr lang="fr-FR" sz="1600" dirty="0"/>
              <a:t> Energy </a:t>
            </a:r>
            <a:r>
              <a:rPr lang="fr-FR" sz="1600" dirty="0" err="1"/>
              <a:t>Recovery</a:t>
            </a:r>
            <a:r>
              <a:rPr lang="fr-FR" sz="1600" dirty="0"/>
              <a:t> Linac For </a:t>
            </a:r>
            <a:r>
              <a:rPr lang="fr-FR" sz="1600" dirty="0" err="1"/>
              <a:t>Experiments</a:t>
            </a:r>
            <a:endParaRPr lang="fr-F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Projet d’ERL porté par </a:t>
            </a:r>
            <a:r>
              <a:rPr lang="fr-FR" sz="1800" dirty="0" err="1"/>
              <a:t>IJCLab</a:t>
            </a:r>
            <a:endParaRPr lang="fr-FR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Collaboration internationale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Démonstrateur d’ERL à forte puissance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Multi-</a:t>
            </a:r>
            <a:r>
              <a:rPr lang="fr-FR" sz="1800" dirty="0" err="1"/>
              <a:t>pass</a:t>
            </a:r>
            <a:r>
              <a:rPr lang="fr-FR" sz="1800" dirty="0"/>
              <a:t> (6 tours)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2BDAFC8-15C6-4178-BB98-E1AEEF3CC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531" y="3533800"/>
            <a:ext cx="2967796" cy="209833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6768DC8-F855-413B-A466-634BAE8420C9}"/>
              </a:ext>
            </a:extLst>
          </p:cNvPr>
          <p:cNvSpPr txBox="1"/>
          <p:nvPr/>
        </p:nvSpPr>
        <p:spPr>
          <a:xfrm>
            <a:off x="237815" y="3506815"/>
            <a:ext cx="45255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/>
              <a:t>LHeC</a:t>
            </a:r>
            <a:r>
              <a:rPr lang="fr-FR" sz="1800" dirty="0"/>
              <a:t> : </a:t>
            </a:r>
            <a:r>
              <a:rPr lang="fr-FR" sz="1600" dirty="0"/>
              <a:t>Large Hadron </a:t>
            </a:r>
            <a:r>
              <a:rPr lang="fr-FR" sz="1600" dirty="0" err="1"/>
              <a:t>electron</a:t>
            </a:r>
            <a:r>
              <a:rPr lang="fr-FR" sz="1600" dirty="0"/>
              <a:t> </a:t>
            </a:r>
            <a:r>
              <a:rPr lang="fr-FR" sz="1600" dirty="0" err="1"/>
              <a:t>Collider</a:t>
            </a:r>
            <a:endParaRPr lang="fr-F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Projet d’ERL potentiel du CERN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Paramètres partagés avec PERLE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ERL à très forte puissance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dirty="0"/>
              <a:t>Collisions électrons-ions (LHC)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047DF665-4E06-4F46-851F-937F916D7CD6}"/>
              </a:ext>
            </a:extLst>
          </p:cNvPr>
          <p:cNvSpPr/>
          <p:nvPr/>
        </p:nvSpPr>
        <p:spPr>
          <a:xfrm>
            <a:off x="2290043" y="2885728"/>
            <a:ext cx="216024" cy="432048"/>
          </a:xfrm>
          <a:prstGeom prst="downArrow">
            <a:avLst/>
          </a:prstGeom>
          <a:solidFill>
            <a:srgbClr val="D06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6D18B7-306C-4F2A-A57D-3C7AEACF3CDA}"/>
              </a:ext>
            </a:extLst>
          </p:cNvPr>
          <p:cNvSpPr txBox="1"/>
          <p:nvPr/>
        </p:nvSpPr>
        <p:spPr>
          <a:xfrm>
            <a:off x="2500614" y="2870784"/>
            <a:ext cx="2176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Preuve de principe</a:t>
            </a:r>
          </a:p>
        </p:txBody>
      </p:sp>
    </p:spTree>
    <p:extLst>
      <p:ext uri="{BB962C8B-B14F-4D97-AF65-F5344CB8AC3E}">
        <p14:creationId xmlns:p14="http://schemas.microsoft.com/office/powerpoint/2010/main" val="4290449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05FB0A-A60D-475D-87DF-FB5D6637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Sources de positrons</a:t>
            </a:r>
          </a:p>
        </p:txBody>
      </p:sp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41EE13D3-4CF8-455D-A338-C2B1BE8FF6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484" y="1464605"/>
            <a:ext cx="2236776" cy="1821890"/>
          </a:xfrm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id="{D3342F81-949B-4FD4-9B06-417E684449DE}"/>
              </a:ext>
            </a:extLst>
          </p:cNvPr>
          <p:cNvSpPr txBox="1"/>
          <p:nvPr/>
        </p:nvSpPr>
        <p:spPr>
          <a:xfrm>
            <a:off x="175802" y="3321308"/>
            <a:ext cx="2097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 err="1"/>
              <a:t>AdA</a:t>
            </a:r>
            <a:r>
              <a:rPr lang="en-GB" sz="1600" dirty="0"/>
              <a:t> </a:t>
            </a:r>
            <a:r>
              <a:rPr lang="en-GB" sz="1600" dirty="0" err="1"/>
              <a:t>installé</a:t>
            </a:r>
            <a:r>
              <a:rPr lang="en-GB" sz="1600" dirty="0"/>
              <a:t> au LAL</a:t>
            </a:r>
          </a:p>
          <a:p>
            <a:pPr algn="ctr"/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ff-meta-serif-web-pro"/>
              </a:rPr>
              <a:t>Anello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ff-meta-serif-web-pro"/>
              </a:rPr>
              <a:t> di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ff-meta-serif-web-pro"/>
              </a:rPr>
              <a:t>Accumulazione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ff-meta-serif-web-pro"/>
              </a:rPr>
              <a:t>                         (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ff-meta-serif-web-pro"/>
              </a:rPr>
              <a:t>AdA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ff-meta-serif-web-pro"/>
              </a:rPr>
              <a:t>)</a:t>
            </a:r>
            <a:endParaRPr lang="en-GB" sz="1600" dirty="0"/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9285B4FF-C362-44CA-9E47-FD0267985D82}"/>
              </a:ext>
            </a:extLst>
          </p:cNvPr>
          <p:cNvSpPr txBox="1"/>
          <p:nvPr/>
        </p:nvSpPr>
        <p:spPr>
          <a:xfrm>
            <a:off x="101400" y="4749960"/>
            <a:ext cx="3409395" cy="690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944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Très</a:t>
            </a:r>
            <a:r>
              <a:rPr lang="en-GB" sz="1944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forte </a:t>
            </a:r>
            <a:r>
              <a:rPr lang="en-GB" sz="1944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visibilité</a:t>
            </a:r>
            <a:r>
              <a:rPr lang="en-GB" sz="1944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944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internationale</a:t>
            </a:r>
            <a:endParaRPr lang="en-GB" sz="1944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1944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→</a:t>
            </a:r>
            <a:r>
              <a:rPr lang="en-GB" sz="1944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944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toujours</a:t>
            </a:r>
            <a:r>
              <a:rPr lang="en-GB" sz="1944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944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GB" sz="1944" b="1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944" b="1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développement</a:t>
            </a:r>
            <a:endParaRPr lang="en-GB" sz="1944" b="1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2" name="Flèche droite à entaille 6">
            <a:extLst>
              <a:ext uri="{FF2B5EF4-FFF2-40B4-BE49-F238E27FC236}">
                <a16:creationId xmlns:a16="http://schemas.microsoft.com/office/drawing/2014/main" id="{286A0EA0-55A3-48F3-93D3-B272258D233E}"/>
              </a:ext>
            </a:extLst>
          </p:cNvPr>
          <p:cNvSpPr/>
          <p:nvPr/>
        </p:nvSpPr>
        <p:spPr>
          <a:xfrm rot="5400000">
            <a:off x="8156816" y="2874324"/>
            <a:ext cx="4161350" cy="1136259"/>
          </a:xfrm>
          <a:prstGeom prst="notchedRightArrow">
            <a:avLst>
              <a:gd name="adj1" fmla="val 50000"/>
              <a:gd name="adj2" fmla="val 38731"/>
            </a:avLst>
          </a:prstGeom>
          <a:gradFill flip="none" rotWithShape="1">
            <a:gsLst>
              <a:gs pos="64000">
                <a:schemeClr val="accent4">
                  <a:lumMod val="75000"/>
                </a:schemeClr>
              </a:gs>
              <a:gs pos="73000">
                <a:srgbClr val="7030A0"/>
              </a:gs>
              <a:gs pos="41000">
                <a:schemeClr val="accent4">
                  <a:lumMod val="75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21000">
                <a:schemeClr val="accent1">
                  <a:lumMod val="75000"/>
                </a:schemeClr>
              </a:gs>
              <a:gs pos="4000">
                <a:schemeClr val="tx2">
                  <a:lumMod val="60000"/>
                  <a:lumOff val="40000"/>
                </a:schemeClr>
              </a:gs>
              <a:gs pos="84000">
                <a:schemeClr val="accent6">
                  <a:lumMod val="7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ZoneTexte 5">
            <a:extLst>
              <a:ext uri="{FF2B5EF4-FFF2-40B4-BE49-F238E27FC236}">
                <a16:creationId xmlns:a16="http://schemas.microsoft.com/office/drawing/2014/main" id="{504AEE18-AD46-49EF-9829-0D04E91FF4C4}"/>
              </a:ext>
            </a:extLst>
          </p:cNvPr>
          <p:cNvSpPr txBox="1"/>
          <p:nvPr/>
        </p:nvSpPr>
        <p:spPr>
          <a:xfrm>
            <a:off x="9875161" y="2520462"/>
            <a:ext cx="65915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767" b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1989</a:t>
            </a:r>
          </a:p>
        </p:txBody>
      </p:sp>
      <p:sp>
        <p:nvSpPr>
          <p:cNvPr id="24" name="ZoneTexte 12">
            <a:extLst>
              <a:ext uri="{FF2B5EF4-FFF2-40B4-BE49-F238E27FC236}">
                <a16:creationId xmlns:a16="http://schemas.microsoft.com/office/drawing/2014/main" id="{9D4F9181-ABE4-4694-A553-8C6B01442215}"/>
              </a:ext>
            </a:extLst>
          </p:cNvPr>
          <p:cNvSpPr txBox="1"/>
          <p:nvPr/>
        </p:nvSpPr>
        <p:spPr>
          <a:xfrm>
            <a:off x="9875161" y="1486146"/>
            <a:ext cx="65915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767" b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1960</a:t>
            </a:r>
          </a:p>
        </p:txBody>
      </p:sp>
      <p:sp>
        <p:nvSpPr>
          <p:cNvPr id="25" name="ZoneTexte 20">
            <a:extLst>
              <a:ext uri="{FF2B5EF4-FFF2-40B4-BE49-F238E27FC236}">
                <a16:creationId xmlns:a16="http://schemas.microsoft.com/office/drawing/2014/main" id="{097669D3-AE73-4067-A068-9D060D6F7223}"/>
              </a:ext>
            </a:extLst>
          </p:cNvPr>
          <p:cNvSpPr txBox="1"/>
          <p:nvPr/>
        </p:nvSpPr>
        <p:spPr>
          <a:xfrm>
            <a:off x="9898296" y="1983297"/>
            <a:ext cx="65915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767" b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1984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3A01BD-DD62-476C-AA72-2A6539519D79}"/>
              </a:ext>
            </a:extLst>
          </p:cNvPr>
          <p:cNvSpPr/>
          <p:nvPr/>
        </p:nvSpPr>
        <p:spPr>
          <a:xfrm>
            <a:off x="9907915" y="3726482"/>
            <a:ext cx="659155" cy="364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767" b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2012</a:t>
            </a:r>
          </a:p>
        </p:txBody>
      </p:sp>
      <p:sp>
        <p:nvSpPr>
          <p:cNvPr id="27" name="ZoneTexte 34">
            <a:extLst>
              <a:ext uri="{FF2B5EF4-FFF2-40B4-BE49-F238E27FC236}">
                <a16:creationId xmlns:a16="http://schemas.microsoft.com/office/drawing/2014/main" id="{718EE4C9-9539-403E-802A-DEE92A607CEE}"/>
              </a:ext>
            </a:extLst>
          </p:cNvPr>
          <p:cNvSpPr txBox="1"/>
          <p:nvPr/>
        </p:nvSpPr>
        <p:spPr>
          <a:xfrm>
            <a:off x="9878800" y="4348001"/>
            <a:ext cx="65915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767" b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2017</a:t>
            </a:r>
          </a:p>
        </p:txBody>
      </p:sp>
      <p:sp>
        <p:nvSpPr>
          <p:cNvPr id="28" name="ZoneTexte 35">
            <a:extLst>
              <a:ext uri="{FF2B5EF4-FFF2-40B4-BE49-F238E27FC236}">
                <a16:creationId xmlns:a16="http://schemas.microsoft.com/office/drawing/2014/main" id="{A897C788-4CFB-4413-9D11-A3DD764E4510}"/>
              </a:ext>
            </a:extLst>
          </p:cNvPr>
          <p:cNvSpPr txBox="1"/>
          <p:nvPr/>
        </p:nvSpPr>
        <p:spPr>
          <a:xfrm>
            <a:off x="9898297" y="4949384"/>
            <a:ext cx="659156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767" b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2023</a:t>
            </a:r>
          </a:p>
        </p:txBody>
      </p:sp>
      <p:sp>
        <p:nvSpPr>
          <p:cNvPr id="29" name="Rectangle avec flèche vers la droite 37">
            <a:extLst>
              <a:ext uri="{FF2B5EF4-FFF2-40B4-BE49-F238E27FC236}">
                <a16:creationId xmlns:a16="http://schemas.microsoft.com/office/drawing/2014/main" id="{439FBB0B-050E-43DC-80D3-A9B5B66C1592}"/>
              </a:ext>
            </a:extLst>
          </p:cNvPr>
          <p:cNvSpPr/>
          <p:nvPr/>
        </p:nvSpPr>
        <p:spPr>
          <a:xfrm>
            <a:off x="3116798" y="1494548"/>
            <a:ext cx="6631488" cy="35526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64"/>
            </a:avLst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7FEF89A0-294F-43E8-9F2E-32D2673D7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240" y="3593080"/>
            <a:ext cx="676340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Design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d’une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source positrons pour CLIC – CDR 2012 “hybrid target” (et études pour ILC) Sources de positrons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polarisées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basées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sur la diffusion Compton</a:t>
            </a:r>
          </a:p>
        </p:txBody>
      </p:sp>
      <p:sp>
        <p:nvSpPr>
          <p:cNvPr id="31" name="Text Box 18">
            <a:extLst>
              <a:ext uri="{FF2B5EF4-FFF2-40B4-BE49-F238E27FC236}">
                <a16:creationId xmlns:a16="http://schemas.microsoft.com/office/drawing/2014/main" id="{224C37ED-3AE1-4864-B4EE-A29AE7ED9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798" y="1496436"/>
            <a:ext cx="614352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Source de positrons au LAL (ACO, DCI). 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Premières collisions  e</a:t>
            </a:r>
            <a:r>
              <a:rPr lang="en-GB" sz="1500" baseline="300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-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/e</a:t>
            </a:r>
            <a:r>
              <a:rPr lang="en-GB" sz="1500" baseline="300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+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@LAL (1963)</a:t>
            </a:r>
            <a:r>
              <a:rPr lang="en-FR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endParaRPr lang="en-US" sz="1500" dirty="0">
              <a:solidFill>
                <a:schemeClr val="accent5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2" name="Rectangle avec flèche vers la droite 37">
            <a:extLst>
              <a:ext uri="{FF2B5EF4-FFF2-40B4-BE49-F238E27FC236}">
                <a16:creationId xmlns:a16="http://schemas.microsoft.com/office/drawing/2014/main" id="{20C70E8B-37D6-42B1-89F2-F2B11C5FF83A}"/>
              </a:ext>
            </a:extLst>
          </p:cNvPr>
          <p:cNvSpPr/>
          <p:nvPr/>
        </p:nvSpPr>
        <p:spPr>
          <a:xfrm>
            <a:off x="5644835" y="3126373"/>
            <a:ext cx="3958136" cy="32632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64"/>
            </a:avLst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Rectangle avec flèche vers la droite 37">
            <a:extLst>
              <a:ext uri="{FF2B5EF4-FFF2-40B4-BE49-F238E27FC236}">
                <a16:creationId xmlns:a16="http://schemas.microsoft.com/office/drawing/2014/main" id="{0694D8E0-2709-4AD9-A9F2-089D5415F60E}"/>
              </a:ext>
            </a:extLst>
          </p:cNvPr>
          <p:cNvSpPr/>
          <p:nvPr/>
        </p:nvSpPr>
        <p:spPr>
          <a:xfrm>
            <a:off x="3980894" y="1991826"/>
            <a:ext cx="5737772" cy="32632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64"/>
            </a:avLst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E09B4400-768E-4153-9E43-AFA9CA9B4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894" y="1966318"/>
            <a:ext cx="53664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Construction et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implémentation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du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pré-injecteur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du LEP (LIL)</a:t>
            </a:r>
          </a:p>
        </p:txBody>
      </p:sp>
      <p:sp>
        <p:nvSpPr>
          <p:cNvPr id="35" name="Rectangle avec flèche vers la droite 37">
            <a:extLst>
              <a:ext uri="{FF2B5EF4-FFF2-40B4-BE49-F238E27FC236}">
                <a16:creationId xmlns:a16="http://schemas.microsoft.com/office/drawing/2014/main" id="{D09C7EAC-F0A9-47B4-A4CC-06EDE9022F58}"/>
              </a:ext>
            </a:extLst>
          </p:cNvPr>
          <p:cNvSpPr/>
          <p:nvPr/>
        </p:nvSpPr>
        <p:spPr>
          <a:xfrm>
            <a:off x="2828766" y="2444580"/>
            <a:ext cx="6936751" cy="56563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64"/>
            </a:avLst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BC71F2AA-306F-43B1-9766-0C69CF8E5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766" y="2477345"/>
            <a:ext cx="642992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Nouvelle idée : radiation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canalisée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dans un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cristal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-&gt; haut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rendement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photon (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expériences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à Orsay, CERN et KEK)</a:t>
            </a:r>
          </a:p>
        </p:txBody>
      </p:sp>
      <p:sp>
        <p:nvSpPr>
          <p:cNvPr id="37" name="Text Box 18">
            <a:extLst>
              <a:ext uri="{FF2B5EF4-FFF2-40B4-BE49-F238E27FC236}">
                <a16:creationId xmlns:a16="http://schemas.microsoft.com/office/drawing/2014/main" id="{B8C6D0FE-A399-4937-B80C-A6794D5A4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094" y="3141632"/>
            <a:ext cx="351953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Design de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l’injecteur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positrons de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SuperB</a:t>
            </a:r>
            <a:endParaRPr lang="en-GB" sz="1500" dirty="0">
              <a:solidFill>
                <a:schemeClr val="accent5">
                  <a:lumMod val="7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8" name="Rectangle avec flèche vers la droite 37">
            <a:extLst>
              <a:ext uri="{FF2B5EF4-FFF2-40B4-BE49-F238E27FC236}">
                <a16:creationId xmlns:a16="http://schemas.microsoft.com/office/drawing/2014/main" id="{542776D2-2F16-45D0-962E-C6642118C51F}"/>
              </a:ext>
            </a:extLst>
          </p:cNvPr>
          <p:cNvSpPr/>
          <p:nvPr/>
        </p:nvSpPr>
        <p:spPr>
          <a:xfrm>
            <a:off x="2526240" y="3560350"/>
            <a:ext cx="7239278" cy="57178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3064"/>
            </a:avLst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ADD9DD12-88AD-4736-8848-DE3922E4F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22" y="4327581"/>
            <a:ext cx="503843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R&amp;D sur les sources de positrons haute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intensité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.</a:t>
            </a:r>
          </a:p>
          <a:p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Design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d’une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source de positrons/pre-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injecteur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pour FCC-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ee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</a:p>
          <a:p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(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en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 </a:t>
            </a:r>
            <a:r>
              <a:rPr lang="en-GB" sz="1500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cours</a:t>
            </a:r>
            <a:r>
              <a:rPr lang="en-GB" sz="150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40" name="Rectangle avec flèche vers la droite 37">
            <a:extLst>
              <a:ext uri="{FF2B5EF4-FFF2-40B4-BE49-F238E27FC236}">
                <a16:creationId xmlns:a16="http://schemas.microsoft.com/office/drawing/2014/main" id="{C2AAEA5C-C426-44AE-A27D-752D5FD604CA}"/>
              </a:ext>
            </a:extLst>
          </p:cNvPr>
          <p:cNvSpPr/>
          <p:nvPr/>
        </p:nvSpPr>
        <p:spPr>
          <a:xfrm>
            <a:off x="4133471" y="4262504"/>
            <a:ext cx="5640609" cy="878665"/>
          </a:xfrm>
          <a:prstGeom prst="rightArrowCallout">
            <a:avLst>
              <a:gd name="adj1" fmla="val 23294"/>
              <a:gd name="adj2" fmla="val 23294"/>
              <a:gd name="adj3" fmla="val 19882"/>
              <a:gd name="adj4" fmla="val 93064"/>
            </a:avLst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ZoneTexte 5">
            <a:extLst>
              <a:ext uri="{FF2B5EF4-FFF2-40B4-BE49-F238E27FC236}">
                <a16:creationId xmlns:a16="http://schemas.microsoft.com/office/drawing/2014/main" id="{6E977BA6-7ADE-4D09-A676-CBA9BE0C2CEA}"/>
              </a:ext>
            </a:extLst>
          </p:cNvPr>
          <p:cNvSpPr txBox="1"/>
          <p:nvPr/>
        </p:nvSpPr>
        <p:spPr>
          <a:xfrm>
            <a:off x="9898297" y="3002661"/>
            <a:ext cx="659155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767" b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2010</a:t>
            </a:r>
          </a:p>
        </p:txBody>
      </p:sp>
      <p:sp>
        <p:nvSpPr>
          <p:cNvPr id="42" name="TextBox 76">
            <a:extLst>
              <a:ext uri="{FF2B5EF4-FFF2-40B4-BE49-F238E27FC236}">
                <a16:creationId xmlns:a16="http://schemas.microsoft.com/office/drawing/2014/main" id="{274F947A-0559-423F-86D5-A95F2FBA4C81}"/>
              </a:ext>
            </a:extLst>
          </p:cNvPr>
          <p:cNvSpPr txBox="1"/>
          <p:nvPr/>
        </p:nvSpPr>
        <p:spPr>
          <a:xfrm>
            <a:off x="3849392" y="5322805"/>
            <a:ext cx="61149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6700"/>
                </a:solidFill>
                <a:latin typeface="+mn-lt"/>
                <a:cs typeface="+mn-cs"/>
              </a:rPr>
              <a:t>Collaboration avec KEK, PSI, CERN, INFN (LNF, Ferrara, Milano)</a:t>
            </a:r>
          </a:p>
        </p:txBody>
      </p:sp>
      <p:sp>
        <p:nvSpPr>
          <p:cNvPr id="43" name="Espace réservé du contenu 5">
            <a:extLst>
              <a:ext uri="{FF2B5EF4-FFF2-40B4-BE49-F238E27FC236}">
                <a16:creationId xmlns:a16="http://schemas.microsoft.com/office/drawing/2014/main" id="{6D927452-DA2A-467B-97F3-AFAFDAD474D4}"/>
              </a:ext>
            </a:extLst>
          </p:cNvPr>
          <p:cNvSpPr txBox="1">
            <a:spLocks/>
          </p:cNvSpPr>
          <p:nvPr/>
        </p:nvSpPr>
        <p:spPr>
          <a:xfrm>
            <a:off x="2421845" y="628299"/>
            <a:ext cx="6143526" cy="7679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GB" sz="2400" dirty="0">
                <a:solidFill>
                  <a:srgbClr val="D0671C"/>
                </a:solidFill>
              </a:rPr>
              <a:t>Les premières collisions </a:t>
            </a:r>
            <a:r>
              <a:rPr lang="en-GB" sz="2400" dirty="0" err="1">
                <a:solidFill>
                  <a:srgbClr val="D0671C"/>
                </a:solidFill>
              </a:rPr>
              <a:t>électrons</a:t>
            </a:r>
            <a:r>
              <a:rPr lang="en-GB" sz="2400" dirty="0">
                <a:solidFill>
                  <a:srgbClr val="D0671C"/>
                </a:solidFill>
              </a:rPr>
              <a:t>-positrons sur </a:t>
            </a:r>
            <a:r>
              <a:rPr lang="en-GB" sz="2400" dirty="0" err="1">
                <a:solidFill>
                  <a:srgbClr val="D0671C"/>
                </a:solidFill>
              </a:rPr>
              <a:t>anneau</a:t>
            </a:r>
            <a:r>
              <a:rPr lang="en-GB" sz="2400" dirty="0">
                <a:solidFill>
                  <a:srgbClr val="D0671C"/>
                </a:solidFill>
              </a:rPr>
              <a:t> de stockage </a:t>
            </a:r>
            <a:r>
              <a:rPr lang="en-GB" sz="2400" dirty="0" err="1">
                <a:solidFill>
                  <a:srgbClr val="D0671C"/>
                </a:solidFill>
              </a:rPr>
              <a:t>sont</a:t>
            </a:r>
            <a:r>
              <a:rPr lang="en-GB" sz="2400" dirty="0">
                <a:solidFill>
                  <a:srgbClr val="D0671C"/>
                </a:solidFill>
              </a:rPr>
              <a:t> </a:t>
            </a:r>
            <a:r>
              <a:rPr lang="en-GB" sz="2400" dirty="0" err="1">
                <a:solidFill>
                  <a:srgbClr val="D0671C"/>
                </a:solidFill>
              </a:rPr>
              <a:t>observées</a:t>
            </a:r>
            <a:r>
              <a:rPr lang="en-GB" sz="2400" dirty="0">
                <a:solidFill>
                  <a:srgbClr val="D0671C"/>
                </a:solidFill>
              </a:rPr>
              <a:t> au LAL </a:t>
            </a:r>
            <a:r>
              <a:rPr lang="en-GB" sz="2400" dirty="0" err="1">
                <a:solidFill>
                  <a:srgbClr val="D0671C"/>
                </a:solidFill>
              </a:rPr>
              <a:t>en</a:t>
            </a:r>
            <a:r>
              <a:rPr lang="en-GB" sz="2400" dirty="0">
                <a:solidFill>
                  <a:srgbClr val="D0671C"/>
                </a:solidFill>
              </a:rPr>
              <a:t> 1963-64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A8712C2-E043-4ECE-B31F-60EC399A52DF}"/>
              </a:ext>
            </a:extLst>
          </p:cNvPr>
          <p:cNvSpPr txBox="1"/>
          <p:nvPr/>
        </p:nvSpPr>
        <p:spPr>
          <a:xfrm>
            <a:off x="8567098" y="5714085"/>
            <a:ext cx="1467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900" dirty="0" err="1"/>
              <a:t>Courtesy</a:t>
            </a:r>
            <a:r>
              <a:rPr lang="fr-FR" sz="900" dirty="0"/>
              <a:t> : </a:t>
            </a:r>
            <a:r>
              <a:rPr lang="en-GB" sz="900" dirty="0"/>
              <a:t>I. </a:t>
            </a:r>
            <a:r>
              <a:rPr lang="en-GB" sz="900" dirty="0" err="1"/>
              <a:t>Chaikovska</a:t>
            </a:r>
            <a:r>
              <a:rPr lang="en-GB" sz="900" dirty="0"/>
              <a:t> </a:t>
            </a:r>
            <a:endParaRPr lang="fr-FR" sz="1200" i="1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69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0C0E727-E7C2-415E-9EB6-FBEE74EA9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AE6623-B374-47EC-B6AA-5D7B86AEA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9BDA3E-C564-4DC1-A085-82A26479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17FF61E8-C754-42B4-8144-3CC5A0D5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R&amp;D sources de positrons haute intensité pour HEP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EE9F4F15-26F2-48FA-AA8D-4088A8F5F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55" y="1668166"/>
            <a:ext cx="3250499" cy="198428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391922-78A8-44F7-894A-19E4A070B334}"/>
              </a:ext>
            </a:extLst>
          </p:cNvPr>
          <p:cNvSpPr/>
          <p:nvPr/>
        </p:nvSpPr>
        <p:spPr>
          <a:xfrm>
            <a:off x="7213862" y="1386381"/>
            <a:ext cx="35589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rgbClr val="222222"/>
                </a:solidFill>
              </a:rPr>
              <a:t>M. </a:t>
            </a:r>
            <a:r>
              <a:rPr lang="en-GB" sz="1200" i="1" dirty="0" err="1">
                <a:solidFill>
                  <a:srgbClr val="222222"/>
                </a:solidFill>
              </a:rPr>
              <a:t>Benedikt</a:t>
            </a:r>
            <a:r>
              <a:rPr lang="en-GB" sz="1200" i="1" dirty="0">
                <a:solidFill>
                  <a:srgbClr val="222222"/>
                </a:solidFill>
              </a:rPr>
              <a:t> et al., Nat. Phys. </a:t>
            </a:r>
            <a:r>
              <a:rPr lang="en-GB" sz="1200" b="1" i="1" dirty="0">
                <a:solidFill>
                  <a:srgbClr val="222222"/>
                </a:solidFill>
              </a:rPr>
              <a:t>16, </a:t>
            </a:r>
            <a:r>
              <a:rPr lang="en-GB" sz="1200" i="1" dirty="0">
                <a:solidFill>
                  <a:srgbClr val="222222"/>
                </a:solidFill>
              </a:rPr>
              <a:t>402–407 (2020) </a:t>
            </a:r>
            <a:endParaRPr lang="en-FR" sz="1200" i="1" dirty="0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73269EF4-8729-4F57-803D-46538ABE5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85"/>
          <a:stretch/>
        </p:blipFill>
        <p:spPr>
          <a:xfrm>
            <a:off x="254356" y="4233087"/>
            <a:ext cx="3600400" cy="13602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DEC286-6B31-43F9-ADF6-A52189F0C1A9}"/>
              </a:ext>
            </a:extLst>
          </p:cNvPr>
          <p:cNvSpPr/>
          <p:nvPr/>
        </p:nvSpPr>
        <p:spPr>
          <a:xfrm>
            <a:off x="430145" y="2232528"/>
            <a:ext cx="6653009" cy="15542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Nouveaux </a:t>
            </a:r>
            <a:r>
              <a:rPr lang="en-GB" sz="1900" b="1" dirty="0" err="1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schémas</a:t>
            </a:r>
            <a:r>
              <a:rPr lang="en-GB" sz="19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production de positrons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Etudes R&amp;D et de </a:t>
            </a:r>
            <a:r>
              <a:rPr lang="en-GB" sz="19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faisabilité</a:t>
            </a:r>
            <a:r>
              <a:rPr lang="en-GB" sz="19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pour </a:t>
            </a:r>
            <a:r>
              <a:rPr lang="en-GB" sz="19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l’utilisation</a:t>
            </a:r>
            <a:r>
              <a:rPr lang="en-GB" sz="19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systems de captures </a:t>
            </a:r>
            <a:r>
              <a:rPr lang="en-GB" sz="19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innovants</a:t>
            </a:r>
            <a:r>
              <a:rPr lang="en-GB" sz="19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GB" sz="19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solenoides</a:t>
            </a:r>
            <a:r>
              <a:rPr lang="en-GB" sz="19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900" b="1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superconducteurs</a:t>
            </a:r>
            <a:r>
              <a:rPr lang="en-GB" sz="1900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Intelligence </a:t>
            </a:r>
            <a:r>
              <a:rPr lang="en-GB" sz="1900" b="1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artificielle</a:t>
            </a:r>
            <a:r>
              <a:rPr lang="en-GB" sz="19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(IA) pour </a:t>
            </a:r>
            <a:r>
              <a:rPr lang="en-GB" sz="1900" b="1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l’optimisation</a:t>
            </a:r>
            <a:r>
              <a:rPr lang="en-GB" sz="19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1900" b="1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globale</a:t>
            </a:r>
            <a:r>
              <a:rPr lang="en-GB" sz="19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des </a:t>
            </a:r>
            <a:r>
              <a:rPr lang="en-GB" sz="1900" b="1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paramètres</a:t>
            </a:r>
            <a:r>
              <a:rPr lang="en-GB" sz="19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des </a:t>
            </a:r>
            <a:r>
              <a:rPr lang="en-GB" sz="1900" b="1" dirty="0" err="1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injecteurs</a:t>
            </a:r>
            <a:r>
              <a:rPr lang="en-GB" sz="1900" b="1" dirty="0">
                <a:solidFill>
                  <a:srgbClr val="7030A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positrons</a:t>
            </a:r>
            <a:endParaRPr lang="en-GB" sz="1900" dirty="0">
              <a:solidFill>
                <a:srgbClr val="7030A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BC33995-23B8-41D7-9C18-A5C72213434F}"/>
              </a:ext>
            </a:extLst>
          </p:cNvPr>
          <p:cNvSpPr txBox="1">
            <a:spLocks/>
          </p:cNvSpPr>
          <p:nvPr/>
        </p:nvSpPr>
        <p:spPr>
          <a:xfrm>
            <a:off x="2054556" y="621438"/>
            <a:ext cx="8515301" cy="584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9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Une haute </a:t>
            </a:r>
            <a:r>
              <a:rPr lang="en-US" sz="19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intensité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 et </a:t>
            </a:r>
            <a:r>
              <a:rPr lang="en-US" sz="19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basse</a:t>
            </a:r>
            <a:r>
              <a:rPr lang="en-US" sz="19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émittance</a:t>
            </a:r>
            <a:r>
              <a:rPr lang="en-US" sz="19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 e</a:t>
            </a:r>
            <a:r>
              <a:rPr lang="en-US" sz="1900" b="1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+</a:t>
            </a:r>
            <a:r>
              <a:rPr lang="en-US" sz="19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sont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nécessaires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 pour </a:t>
            </a:r>
            <a:r>
              <a:rPr lang="en-US" sz="19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atteindre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une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 haute </a:t>
            </a:r>
            <a:r>
              <a:rPr lang="en-US" sz="19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luminosité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 (ILC/CLIC 10</a:t>
            </a:r>
            <a:r>
              <a:rPr lang="en-US" sz="1900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14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-10</a:t>
            </a:r>
            <a:r>
              <a:rPr lang="en-US" sz="1900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15 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e</a:t>
            </a:r>
            <a:r>
              <a:rPr lang="en-US" sz="1900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+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/s, FCC-</a:t>
            </a:r>
            <a:r>
              <a:rPr lang="en-US" sz="19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ee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 ~10</a:t>
            </a:r>
            <a:r>
              <a:rPr lang="en-US" sz="1900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13 </a:t>
            </a:r>
            <a:r>
              <a:rPr lang="en-US" sz="19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cs typeface="Arial" panose="020B0604020202020204" pitchFamily="34" charset="0"/>
              </a:rPr>
              <a:t>e+/s)</a:t>
            </a:r>
          </a:p>
        </p:txBody>
      </p:sp>
      <p:pic>
        <p:nvPicPr>
          <p:cNvPr id="15" name="image6.jpg">
            <a:extLst>
              <a:ext uri="{FF2B5EF4-FFF2-40B4-BE49-F238E27FC236}">
                <a16:creationId xmlns:a16="http://schemas.microsoft.com/office/drawing/2014/main" id="{347A4D59-8607-4C8D-9EC8-6977BFF820F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33004" y="1369931"/>
            <a:ext cx="1942579" cy="520627"/>
          </a:xfrm>
          <a:prstGeom prst="rect">
            <a:avLst/>
          </a:prstGeom>
          <a:ln/>
        </p:spPr>
      </p:pic>
      <p:pic>
        <p:nvPicPr>
          <p:cNvPr id="16" name="Picture 29">
            <a:extLst>
              <a:ext uri="{FF2B5EF4-FFF2-40B4-BE49-F238E27FC236}">
                <a16:creationId xmlns:a16="http://schemas.microsoft.com/office/drawing/2014/main" id="{9F2D76C3-F50D-4D5D-8970-F1D306DFA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595" y="4022683"/>
            <a:ext cx="1117624" cy="1660827"/>
          </a:xfrm>
          <a:prstGeom prst="rect">
            <a:avLst/>
          </a:prstGeom>
        </p:spPr>
      </p:pic>
      <p:sp>
        <p:nvSpPr>
          <p:cNvPr id="17" name="TextBox 30">
            <a:extLst>
              <a:ext uri="{FF2B5EF4-FFF2-40B4-BE49-F238E27FC236}">
                <a16:creationId xmlns:a16="http://schemas.microsoft.com/office/drawing/2014/main" id="{4EDC5B0E-A81F-49C2-83CA-828C4FF2553C}"/>
              </a:ext>
            </a:extLst>
          </p:cNvPr>
          <p:cNvSpPr txBox="1"/>
          <p:nvPr/>
        </p:nvSpPr>
        <p:spPr>
          <a:xfrm>
            <a:off x="8122691" y="517154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PSI</a:t>
            </a:r>
          </a:p>
        </p:txBody>
      </p:sp>
      <p:pic>
        <p:nvPicPr>
          <p:cNvPr id="18" name="Picture 32">
            <a:extLst>
              <a:ext uri="{FF2B5EF4-FFF2-40B4-BE49-F238E27FC236}">
                <a16:creationId xmlns:a16="http://schemas.microsoft.com/office/drawing/2014/main" id="{4CAC7DC6-AE4B-421A-AF9E-2E070F4FFB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55"/>
          <a:stretch/>
        </p:blipFill>
        <p:spPr>
          <a:xfrm>
            <a:off x="8914778" y="4070028"/>
            <a:ext cx="1833145" cy="1543703"/>
          </a:xfrm>
          <a:prstGeom prst="rect">
            <a:avLst/>
          </a:prstGeom>
        </p:spPr>
      </p:pic>
      <p:sp>
        <p:nvSpPr>
          <p:cNvPr id="19" name="TextBox 33">
            <a:extLst>
              <a:ext uri="{FF2B5EF4-FFF2-40B4-BE49-F238E27FC236}">
                <a16:creationId xmlns:a16="http://schemas.microsoft.com/office/drawing/2014/main" id="{09E9D1B7-3344-4007-91C4-31970FC1F9B8}"/>
              </a:ext>
            </a:extLst>
          </p:cNvPr>
          <p:cNvSpPr txBox="1"/>
          <p:nvPr/>
        </p:nvSpPr>
        <p:spPr>
          <a:xfrm>
            <a:off x="10048693" y="4075465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KEK</a:t>
            </a:r>
          </a:p>
        </p:txBody>
      </p:sp>
      <p:sp>
        <p:nvSpPr>
          <p:cNvPr id="20" name="Google Shape;236;p29">
            <a:extLst>
              <a:ext uri="{FF2B5EF4-FFF2-40B4-BE49-F238E27FC236}">
                <a16:creationId xmlns:a16="http://schemas.microsoft.com/office/drawing/2014/main" id="{7CF2795B-CCFA-42FD-B608-62C22B66DA1C}"/>
              </a:ext>
            </a:extLst>
          </p:cNvPr>
          <p:cNvSpPr txBox="1"/>
          <p:nvPr/>
        </p:nvSpPr>
        <p:spPr>
          <a:xfrm>
            <a:off x="0" y="3788793"/>
            <a:ext cx="3277797" cy="46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14" b="1" dirty="0">
                <a:solidFill>
                  <a:srgbClr val="414141"/>
                </a:solidFill>
              </a:rPr>
              <a:t>Crystal-based positron production</a:t>
            </a:r>
            <a:endParaRPr sz="1414" b="1" dirty="0">
              <a:solidFill>
                <a:srgbClr val="414141"/>
              </a:solidFill>
            </a:endParaRP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7DD8B898-4338-4361-9839-20AF19F3B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9265" y="3845654"/>
            <a:ext cx="2039279" cy="1793811"/>
          </a:xfrm>
          <a:prstGeom prst="rect">
            <a:avLst/>
          </a:prstGeom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7090E066-88EE-432D-A883-99D69138EA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718"/>
          <a:stretch/>
        </p:blipFill>
        <p:spPr>
          <a:xfrm>
            <a:off x="6270121" y="4668808"/>
            <a:ext cx="1279152" cy="1005470"/>
          </a:xfrm>
          <a:prstGeom prst="rect">
            <a:avLst/>
          </a:prstGeom>
        </p:spPr>
      </p:pic>
      <p:sp>
        <p:nvSpPr>
          <p:cNvPr id="23" name="Google Shape;236;p29">
            <a:extLst>
              <a:ext uri="{FF2B5EF4-FFF2-40B4-BE49-F238E27FC236}">
                <a16:creationId xmlns:a16="http://schemas.microsoft.com/office/drawing/2014/main" id="{CE36C380-6936-42C6-B6F9-0E937371A382}"/>
              </a:ext>
            </a:extLst>
          </p:cNvPr>
          <p:cNvSpPr txBox="1"/>
          <p:nvPr/>
        </p:nvSpPr>
        <p:spPr>
          <a:xfrm>
            <a:off x="3055576" y="4041630"/>
            <a:ext cx="1645236" cy="46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14" b="1" dirty="0">
                <a:solidFill>
                  <a:srgbClr val="414141"/>
                </a:solidFill>
              </a:rPr>
              <a:t>Granular targets</a:t>
            </a:r>
            <a:endParaRPr sz="1414" b="1" dirty="0">
              <a:solidFill>
                <a:srgbClr val="414141"/>
              </a:solidFill>
            </a:endParaRPr>
          </a:p>
        </p:txBody>
      </p:sp>
      <p:sp>
        <p:nvSpPr>
          <p:cNvPr id="24" name="Google Shape;236;p29">
            <a:extLst>
              <a:ext uri="{FF2B5EF4-FFF2-40B4-BE49-F238E27FC236}">
                <a16:creationId xmlns:a16="http://schemas.microsoft.com/office/drawing/2014/main" id="{9FEBD8F0-A1D6-4873-96AC-3593931BB2E2}"/>
              </a:ext>
            </a:extLst>
          </p:cNvPr>
          <p:cNvSpPr txBox="1"/>
          <p:nvPr/>
        </p:nvSpPr>
        <p:spPr>
          <a:xfrm>
            <a:off x="7742459" y="3657236"/>
            <a:ext cx="2888717" cy="46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414" b="1" dirty="0">
                <a:solidFill>
                  <a:srgbClr val="414141"/>
                </a:solidFill>
              </a:rPr>
              <a:t>Positron capture system R&amp;D</a:t>
            </a:r>
            <a:endParaRPr sz="1414" b="1" dirty="0">
              <a:solidFill>
                <a:srgbClr val="41414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DAEF71-A4A3-4E56-88DB-ED004D3E054A}"/>
              </a:ext>
            </a:extLst>
          </p:cNvPr>
          <p:cNvSpPr/>
          <p:nvPr/>
        </p:nvSpPr>
        <p:spPr>
          <a:xfrm>
            <a:off x="2515009" y="1425847"/>
            <a:ext cx="4505932" cy="615553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→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design, construction et </a:t>
            </a:r>
            <a:r>
              <a:rPr lang="en-GB" sz="1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opération</a:t>
            </a:r>
            <a:r>
              <a:rPr lang="en-GB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700" b="1" u="sng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GB" sz="1700" b="1" u="sng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cibles</a:t>
            </a:r>
            <a:r>
              <a:rPr lang="en-GB" sz="1700" b="1" u="sng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700" b="1" u="sng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innovantes</a:t>
            </a:r>
            <a:r>
              <a:rPr lang="en-GB" sz="1700" b="1" u="sng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700" b="1" u="sng" dirty="0" err="1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systemes</a:t>
            </a:r>
            <a:r>
              <a:rPr lang="en-GB" sz="1700" b="1" u="sng" dirty="0">
                <a:solidFill>
                  <a:srgbClr val="C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de capture, damping rings</a:t>
            </a:r>
            <a:endParaRPr lang="en-FR" sz="1700" b="1" u="sng" dirty="0">
              <a:solidFill>
                <a:srgbClr val="C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44">
            <a:extLst>
              <a:ext uri="{FF2B5EF4-FFF2-40B4-BE49-F238E27FC236}">
                <a16:creationId xmlns:a16="http://schemas.microsoft.com/office/drawing/2014/main" id="{48444094-C51E-4120-8D9A-D01B213C3621}"/>
              </a:ext>
            </a:extLst>
          </p:cNvPr>
          <p:cNvSpPr txBox="1"/>
          <p:nvPr/>
        </p:nvSpPr>
        <p:spPr>
          <a:xfrm>
            <a:off x="6205991" y="4636127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IJCLab</a:t>
            </a:r>
            <a:endParaRPr lang="en-FR" sz="1600" dirty="0">
              <a:solidFill>
                <a:schemeClr val="bg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F54E77B-89F2-4DB9-80DE-81AAB77986EA}"/>
              </a:ext>
            </a:extLst>
          </p:cNvPr>
          <p:cNvSpPr txBox="1"/>
          <p:nvPr/>
        </p:nvSpPr>
        <p:spPr>
          <a:xfrm>
            <a:off x="8567098" y="5714085"/>
            <a:ext cx="14670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900" dirty="0" err="1"/>
              <a:t>Courtesy</a:t>
            </a:r>
            <a:r>
              <a:rPr lang="fr-FR" sz="900" dirty="0"/>
              <a:t> : </a:t>
            </a:r>
            <a:r>
              <a:rPr lang="en-GB" sz="900" dirty="0"/>
              <a:t>I. </a:t>
            </a:r>
            <a:r>
              <a:rPr lang="en-GB" sz="900" dirty="0" err="1"/>
              <a:t>Chaikovska</a:t>
            </a:r>
            <a:r>
              <a:rPr lang="en-GB" sz="900" dirty="0"/>
              <a:t> </a:t>
            </a:r>
            <a:endParaRPr lang="fr-FR" sz="1200" i="1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89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E65A7A-E22C-4191-9D8B-FBE2D5847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18BFBD-4900-4AA9-B37F-EA71BFB3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69B7E8-B665-4384-A101-5BBEA60B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31A5F96-3D6F-4546-8DAC-21712D566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Défis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1F14C6-FDC4-4AB4-B051-DD3F3FC4CD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SRF, </a:t>
            </a:r>
            <a:r>
              <a:rPr lang="fr-FR" dirty="0" err="1"/>
              <a:t>HOMs</a:t>
            </a:r>
            <a:endParaRPr lang="fr-FR" dirty="0"/>
          </a:p>
          <a:p>
            <a:r>
              <a:rPr lang="fr-FR" dirty="0"/>
              <a:t>Aimants </a:t>
            </a:r>
          </a:p>
          <a:p>
            <a:pPr lvl="1"/>
            <a:r>
              <a:rPr lang="fr-FR" dirty="0"/>
              <a:t>Aimants permanents</a:t>
            </a:r>
          </a:p>
          <a:p>
            <a:pPr lvl="1"/>
            <a:r>
              <a:rPr lang="fr-FR" dirty="0"/>
              <a:t>Haute température critique (muons)</a:t>
            </a:r>
          </a:p>
          <a:p>
            <a:r>
              <a:rPr lang="fr-FR" dirty="0"/>
              <a:t>Consommation </a:t>
            </a:r>
          </a:p>
          <a:p>
            <a:pPr lvl="1"/>
            <a:r>
              <a:rPr lang="fr-FR" dirty="0"/>
              <a:t>Electrique</a:t>
            </a:r>
          </a:p>
          <a:p>
            <a:pPr lvl="1"/>
            <a:r>
              <a:rPr lang="fr-FR" dirty="0"/>
              <a:t>Cryogénique</a:t>
            </a:r>
          </a:p>
          <a:p>
            <a:r>
              <a:rPr lang="fr-FR" dirty="0"/>
              <a:t>Optique</a:t>
            </a:r>
          </a:p>
          <a:p>
            <a:r>
              <a:rPr lang="fr-FR" dirty="0"/>
              <a:t>Stabilité multi-tours</a:t>
            </a:r>
          </a:p>
          <a:p>
            <a:r>
              <a:rPr lang="fr-FR" dirty="0"/>
              <a:t>Vide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FF68C7A-FE24-46FD-A096-E75A2128E21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Liens avec les autres axes/thématiques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0839DE9C-928B-4693-97BD-6AD83C56CD1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Calculs : </a:t>
            </a:r>
          </a:p>
          <a:p>
            <a:pPr lvl="1"/>
            <a:r>
              <a:rPr lang="fr-FR" dirty="0"/>
              <a:t>Charge d’espace, effets collectifs</a:t>
            </a:r>
          </a:p>
          <a:p>
            <a:pPr lvl="1"/>
            <a:r>
              <a:rPr lang="fr-FR" dirty="0"/>
              <a:t>Intelligence artificielle</a:t>
            </a:r>
          </a:p>
          <a:p>
            <a:pPr lvl="1"/>
            <a:r>
              <a:rPr lang="fr-FR" dirty="0"/>
              <a:t>Vide</a:t>
            </a:r>
          </a:p>
          <a:p>
            <a:r>
              <a:rPr lang="fr-FR" dirty="0"/>
              <a:t>Diagnostics : </a:t>
            </a:r>
          </a:p>
          <a:p>
            <a:pPr lvl="1"/>
            <a:r>
              <a:rPr lang="fr-FR" dirty="0"/>
              <a:t>BPM,BLM</a:t>
            </a:r>
          </a:p>
          <a:p>
            <a:pPr lvl="1"/>
            <a:r>
              <a:rPr lang="fr-FR" dirty="0"/>
              <a:t>Energie et </a:t>
            </a:r>
            <a:r>
              <a:rPr lang="fr-FR" dirty="0" err="1"/>
              <a:t>emittance</a:t>
            </a:r>
            <a:r>
              <a:rPr lang="fr-FR" dirty="0"/>
              <a:t> (!)</a:t>
            </a:r>
          </a:p>
          <a:p>
            <a:pPr lvl="1"/>
            <a:r>
              <a:rPr lang="fr-FR" dirty="0"/>
              <a:t>Longueur de paquet</a:t>
            </a:r>
          </a:p>
          <a:p>
            <a:r>
              <a:rPr lang="fr-FR" dirty="0"/>
              <a:t>Accélération laser :</a:t>
            </a:r>
          </a:p>
          <a:p>
            <a:pPr lvl="1"/>
            <a:r>
              <a:rPr lang="fr-FR" dirty="0"/>
              <a:t>Injecteurs</a:t>
            </a:r>
          </a:p>
          <a:p>
            <a:r>
              <a:rPr lang="fr-FR" dirty="0"/>
              <a:t>Cavités SRF:</a:t>
            </a:r>
          </a:p>
          <a:p>
            <a:pPr lvl="1"/>
            <a:r>
              <a:rPr lang="fr-FR" dirty="0"/>
              <a:t>Haut gradient et haut facteur de qualité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0262C8A-7929-4779-9AAF-BA4F63DA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Enjeux des accélérateurs de leptons et lien avec les autres axes</a:t>
            </a:r>
          </a:p>
        </p:txBody>
      </p:sp>
    </p:spTree>
    <p:extLst>
      <p:ext uri="{BB962C8B-B14F-4D97-AF65-F5344CB8AC3E}">
        <p14:creationId xmlns:p14="http://schemas.microsoft.com/office/powerpoint/2010/main" val="389498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AC6CCBC-E437-43A5-A2EE-E048E2E1F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9416213-984C-4698-8C1B-F47D302D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2847C6-15C9-42F1-AC0C-2169DF08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98D0F01-DDF7-4116-B48E-B14A01AB9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2211" y="1589584"/>
            <a:ext cx="3528392" cy="627929"/>
          </a:xfrm>
        </p:spPr>
        <p:txBody>
          <a:bodyPr>
            <a:normAutofit/>
          </a:bodyPr>
          <a:lstStyle/>
          <a:p>
            <a:r>
              <a:rPr lang="fr-FR" sz="2400" dirty="0"/>
              <a:t>Merci de votre attention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22F2EC-5961-478C-ACB0-F52219654DC9}"/>
              </a:ext>
            </a:extLst>
          </p:cNvPr>
          <p:cNvSpPr txBox="1"/>
          <p:nvPr/>
        </p:nvSpPr>
        <p:spPr>
          <a:xfrm>
            <a:off x="633859" y="2885728"/>
            <a:ext cx="44036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b="1" dirty="0">
                <a:solidFill>
                  <a:srgbClr val="E0E0E0"/>
                </a:solidFill>
                <a:latin typeface="+mn-lt"/>
                <a:cs typeface="+mn-cs"/>
              </a:rPr>
              <a:t>Support discussions :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600" b="1" kern="1200" dirty="0">
                <a:solidFill>
                  <a:srgbClr val="E0E0E0"/>
                </a:solidFill>
                <a:latin typeface="+mn-lt"/>
                <a:ea typeface="+mn-ea"/>
                <a:cs typeface="+mn-cs"/>
              </a:rPr>
              <a:t>Un injecteur d’e- par accélération laser ?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E0E0E0"/>
                </a:solidFill>
                <a:latin typeface="+mn-lt"/>
                <a:cs typeface="+mn-cs"/>
              </a:rPr>
              <a:t>Partage de compétences (</a:t>
            </a:r>
            <a:r>
              <a:rPr lang="fr-FR" sz="1600" b="1" dirty="0" err="1">
                <a:solidFill>
                  <a:srgbClr val="E0E0E0"/>
                </a:solidFill>
                <a:latin typeface="+mn-lt"/>
                <a:cs typeface="+mn-cs"/>
              </a:rPr>
              <a:t>diags</a:t>
            </a:r>
            <a:r>
              <a:rPr lang="fr-FR" sz="1600" b="1" dirty="0">
                <a:solidFill>
                  <a:srgbClr val="E0E0E0"/>
                </a:solidFill>
                <a:latin typeface="+mn-lt"/>
                <a:cs typeface="+mn-cs"/>
              </a:rPr>
              <a:t> …)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600" b="1" kern="1200" dirty="0">
                <a:solidFill>
                  <a:srgbClr val="E0E0E0"/>
                </a:solidFill>
                <a:latin typeface="+mn-lt"/>
                <a:ea typeface="+mn-ea"/>
                <a:cs typeface="+mn-cs"/>
              </a:rPr>
              <a:t>Empreinte carbone des accélérateurs</a:t>
            </a:r>
          </a:p>
          <a:p>
            <a:pPr marL="787400" lvl="1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E0E0E0"/>
                </a:solidFill>
                <a:latin typeface="+mn-lt"/>
                <a:cs typeface="+mn-cs"/>
              </a:rPr>
              <a:t>Code de simulation universel</a:t>
            </a:r>
            <a:endParaRPr lang="fr-FR" sz="1600" b="1" kern="1200" dirty="0">
              <a:solidFill>
                <a:srgbClr val="E0E0E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425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4A33CFF-F701-43DD-B89F-11974E397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D78FE8F-271F-4163-A067-FB5AE24D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5A82BC-E5B2-43BE-B38F-4272D4C6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5454B32-BEC5-481E-B833-F182F6061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ESRF Accelerator </a:t>
            </a:r>
            <a:r>
              <a:rPr lang="fr-FR" dirty="0" err="1"/>
              <a:t>complex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8245E-29FA-45CF-A527-61BDB2187E9E}"/>
              </a:ext>
            </a:extLst>
          </p:cNvPr>
          <p:cNvSpPr/>
          <p:nvPr/>
        </p:nvSpPr>
        <p:spPr>
          <a:xfrm>
            <a:off x="3586186" y="2845512"/>
            <a:ext cx="1872208" cy="114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2" name="Picture 72" descr="toto.jpg">
            <a:extLst>
              <a:ext uri="{FF2B5EF4-FFF2-40B4-BE49-F238E27FC236}">
                <a16:creationId xmlns:a16="http://schemas.microsoft.com/office/drawing/2014/main" id="{0542AD67-2D2D-4A8F-9EB3-619AAD44A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186" y="4536567"/>
            <a:ext cx="1130201" cy="63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8">
            <a:extLst>
              <a:ext uri="{FF2B5EF4-FFF2-40B4-BE49-F238E27FC236}">
                <a16:creationId xmlns:a16="http://schemas.microsoft.com/office/drawing/2014/main" id="{DF319E05-5313-452E-85C2-2D23E8E8F61E}"/>
              </a:ext>
            </a:extLst>
          </p:cNvPr>
          <p:cNvGrpSpPr/>
          <p:nvPr/>
        </p:nvGrpSpPr>
        <p:grpSpPr>
          <a:xfrm>
            <a:off x="4666307" y="2453680"/>
            <a:ext cx="4714887" cy="3142608"/>
            <a:chOff x="3214136" y="718440"/>
            <a:chExt cx="5894368" cy="4006704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47466919-41C3-4B1B-A4E3-88D017810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136" y="718440"/>
              <a:ext cx="5894368" cy="4006704"/>
            </a:xfrm>
            <a:prstGeom prst="rect">
              <a:avLst/>
            </a:prstGeom>
          </p:spPr>
        </p:pic>
        <p:cxnSp>
          <p:nvCxnSpPr>
            <p:cNvPr id="15" name="Straight Connector 10">
              <a:extLst>
                <a:ext uri="{FF2B5EF4-FFF2-40B4-BE49-F238E27FC236}">
                  <a16:creationId xmlns:a16="http://schemas.microsoft.com/office/drawing/2014/main" id="{4B1FD75E-E1AF-4115-A52F-D2CF6461C268}"/>
                </a:ext>
              </a:extLst>
            </p:cNvPr>
            <p:cNvCxnSpPr/>
            <p:nvPr/>
          </p:nvCxnSpPr>
          <p:spPr>
            <a:xfrm flipV="1">
              <a:off x="6678027" y="2305541"/>
              <a:ext cx="241202" cy="130716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1D668B8-DA3E-4C60-8CDB-B0EBF6956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7107" y="2473078"/>
              <a:ext cx="872806" cy="43088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100" b="1" dirty="0">
                  <a:solidFill>
                    <a:srgbClr val="51A026"/>
                  </a:solidFill>
                  <a:latin typeface="Arial"/>
                </a:rPr>
                <a:t>E- </a:t>
              </a:r>
              <a:r>
                <a:rPr lang="fr-FR" sz="1100" b="1" dirty="0" err="1">
                  <a:solidFill>
                    <a:srgbClr val="51A026"/>
                  </a:solidFill>
                  <a:latin typeface="Arial"/>
                </a:rPr>
                <a:t>Linac</a:t>
              </a:r>
              <a:endParaRPr lang="fr-FR" sz="1100" b="1" dirty="0">
                <a:solidFill>
                  <a:srgbClr val="51A026"/>
                </a:solidFill>
                <a:latin typeface="Arial"/>
              </a:endParaRPr>
            </a:p>
            <a:p>
              <a:pPr>
                <a:defRPr/>
              </a:pPr>
              <a:r>
                <a:rPr lang="fr-FR" sz="1000" b="1" dirty="0">
                  <a:solidFill>
                    <a:srgbClr val="51A026"/>
                  </a:solidFill>
                  <a:latin typeface="Arial"/>
                </a:rPr>
                <a:t>200 MeV</a:t>
              </a:r>
            </a:p>
          </p:txBody>
        </p:sp>
        <p:sp>
          <p:nvSpPr>
            <p:cNvPr id="17" name="TextBox 12">
              <a:extLst>
                <a:ext uri="{FF2B5EF4-FFF2-40B4-BE49-F238E27FC236}">
                  <a16:creationId xmlns:a16="http://schemas.microsoft.com/office/drawing/2014/main" id="{06936929-C354-4EC2-8972-079712BB6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3015" y="2824258"/>
              <a:ext cx="1333563" cy="63094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200" b="1" dirty="0">
                  <a:solidFill>
                    <a:srgbClr val="4E5B99"/>
                  </a:solidFill>
                  <a:latin typeface="Arial"/>
                </a:rPr>
                <a:t>Booster synchrotron</a:t>
              </a:r>
            </a:p>
            <a:p>
              <a:pPr>
                <a:defRPr/>
              </a:pPr>
              <a:r>
                <a:rPr lang="fr-FR" sz="1000" b="1" dirty="0">
                  <a:solidFill>
                    <a:srgbClr val="4E5B99"/>
                  </a:solidFill>
                  <a:latin typeface="Arial"/>
                  <a:sym typeface="Wingdings" pitchFamily="2" charset="2"/>
                </a:rPr>
                <a:t>300m, 4Hz</a:t>
              </a:r>
              <a:endParaRPr lang="fr-FR" sz="1000" b="1" dirty="0">
                <a:solidFill>
                  <a:srgbClr val="4E5B99"/>
                </a:solidFill>
                <a:latin typeface="Arial"/>
              </a:endParaRPr>
            </a:p>
          </p:txBody>
        </p:sp>
        <p:sp>
          <p:nvSpPr>
            <p:cNvPr id="18" name="Oval 13">
              <a:extLst>
                <a:ext uri="{FF2B5EF4-FFF2-40B4-BE49-F238E27FC236}">
                  <a16:creationId xmlns:a16="http://schemas.microsoft.com/office/drawing/2014/main" id="{DD829A64-6130-4F98-B8EC-7CB5CB850FEF}"/>
                </a:ext>
              </a:extLst>
            </p:cNvPr>
            <p:cNvSpPr/>
            <p:nvPr/>
          </p:nvSpPr>
          <p:spPr>
            <a:xfrm flipH="1">
              <a:off x="6922335" y="1960162"/>
              <a:ext cx="870690" cy="870690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6232172B-3C03-4E81-AD64-24512796E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9081" y="3556514"/>
              <a:ext cx="1158599" cy="6001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100" b="1" dirty="0">
                  <a:solidFill>
                    <a:srgbClr val="FF0000"/>
                  </a:solidFill>
                  <a:latin typeface="Arial"/>
                </a:rPr>
                <a:t>Storage Ring</a:t>
              </a:r>
            </a:p>
            <a:p>
              <a:pPr algn="ctr">
                <a:defRPr/>
              </a:pPr>
              <a:r>
                <a:rPr lang="fr-FR" sz="1100" b="1" dirty="0">
                  <a:solidFill>
                    <a:srgbClr val="FF0000"/>
                  </a:solidFill>
                  <a:latin typeface="Arial"/>
                </a:rPr>
                <a:t>6 </a:t>
              </a:r>
              <a:r>
                <a:rPr lang="fr-FR" sz="1100" b="1" dirty="0" err="1">
                  <a:solidFill>
                    <a:srgbClr val="FF0000"/>
                  </a:solidFill>
                  <a:latin typeface="Arial"/>
                </a:rPr>
                <a:t>GeV</a:t>
              </a:r>
              <a:endParaRPr lang="fr-FR" sz="1100" b="1" dirty="0">
                <a:solidFill>
                  <a:srgbClr val="FF0000"/>
                </a:solidFill>
                <a:latin typeface="Arial"/>
              </a:endParaRPr>
            </a:p>
            <a:p>
              <a:pPr algn="ctr">
                <a:defRPr/>
              </a:pPr>
              <a:r>
                <a:rPr lang="fr-FR" sz="1100" b="1" dirty="0">
                  <a:solidFill>
                    <a:srgbClr val="FF0000"/>
                  </a:solidFill>
                  <a:latin typeface="Arial"/>
                </a:rPr>
                <a:t>32 </a:t>
              </a:r>
              <a:r>
                <a:rPr lang="fr-FR" sz="1100" b="1" dirty="0" err="1">
                  <a:solidFill>
                    <a:srgbClr val="FF0000"/>
                  </a:solidFill>
                  <a:latin typeface="Arial"/>
                </a:rPr>
                <a:t>cells</a:t>
              </a:r>
              <a:endParaRPr lang="fr-FR" sz="1200" b="1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20" name="Oval 15">
              <a:extLst>
                <a:ext uri="{FF2B5EF4-FFF2-40B4-BE49-F238E27FC236}">
                  <a16:creationId xmlns:a16="http://schemas.microsoft.com/office/drawing/2014/main" id="{6B4C48A8-ECAA-4881-833D-DB3698BC30FA}"/>
                </a:ext>
              </a:extLst>
            </p:cNvPr>
            <p:cNvSpPr/>
            <p:nvPr/>
          </p:nvSpPr>
          <p:spPr>
            <a:xfrm>
              <a:off x="5480174" y="1652313"/>
              <a:ext cx="2548210" cy="254821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21" name="Picture 16">
            <a:extLst>
              <a:ext uri="{FF2B5EF4-FFF2-40B4-BE49-F238E27FC236}">
                <a16:creationId xmlns:a16="http://schemas.microsoft.com/office/drawing/2014/main" id="{6FEB371C-9141-479A-B7F9-FEF91047D1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77" y="832652"/>
            <a:ext cx="3811155" cy="2171348"/>
          </a:xfrm>
          <a:prstGeom prst="rect">
            <a:avLst/>
          </a:prstGeom>
        </p:spPr>
      </p:pic>
      <p:sp>
        <p:nvSpPr>
          <p:cNvPr id="22" name="TextBox 17">
            <a:extLst>
              <a:ext uri="{FF2B5EF4-FFF2-40B4-BE49-F238E27FC236}">
                <a16:creationId xmlns:a16="http://schemas.microsoft.com/office/drawing/2014/main" id="{3A073D03-EB7E-4D53-8423-12FDA7CF2E9C}"/>
              </a:ext>
            </a:extLst>
          </p:cNvPr>
          <p:cNvSpPr txBox="1"/>
          <p:nvPr/>
        </p:nvSpPr>
        <p:spPr>
          <a:xfrm>
            <a:off x="979129" y="3346037"/>
            <a:ext cx="4191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The ESRF Extremely Brilliant Source upgrade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Decrease the horizontal emittance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Increase the source brilliance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Increase the source coherence</a:t>
            </a:r>
          </a:p>
        </p:txBody>
      </p:sp>
      <p:pic>
        <p:nvPicPr>
          <p:cNvPr id="23" name="Picture 18" descr="untitled.jpg">
            <a:extLst>
              <a:ext uri="{FF2B5EF4-FFF2-40B4-BE49-F238E27FC236}">
                <a16:creationId xmlns:a16="http://schemas.microsoft.com/office/drawing/2014/main" id="{E2E44C9A-566C-48F3-B822-2D4C4D3C64AF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0084" y="4444160"/>
            <a:ext cx="1927443" cy="850627"/>
          </a:xfrm>
          <a:prstGeom prst="rect">
            <a:avLst/>
          </a:prstGeom>
        </p:spPr>
      </p:pic>
      <p:cxnSp>
        <p:nvCxnSpPr>
          <p:cNvPr id="24" name="Straight Arrow Connector 19">
            <a:extLst>
              <a:ext uri="{FF2B5EF4-FFF2-40B4-BE49-F238E27FC236}">
                <a16:creationId xmlns:a16="http://schemas.microsoft.com/office/drawing/2014/main" id="{7CB77C3A-B82A-4611-A5A7-5DC4061BB653}"/>
              </a:ext>
            </a:extLst>
          </p:cNvPr>
          <p:cNvCxnSpPr/>
          <p:nvPr/>
        </p:nvCxnSpPr>
        <p:spPr>
          <a:xfrm>
            <a:off x="2218035" y="4844665"/>
            <a:ext cx="5402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E453E7C-C1E4-4423-B941-DD4FD6AE0449}"/>
              </a:ext>
            </a:extLst>
          </p:cNvPr>
          <p:cNvSpPr/>
          <p:nvPr/>
        </p:nvSpPr>
        <p:spPr>
          <a:xfrm>
            <a:off x="5314379" y="600949"/>
            <a:ext cx="43199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en-US" sz="1400" b="1" dirty="0">
                <a:solidFill>
                  <a:srgbClr val="132577"/>
                </a:solidFill>
              </a:rPr>
              <a:t>Light source in operation since 1994 located in Grenoble, France: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/>
              <a:t>33 Insertion Devices (ID) end stations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/>
              <a:t>16 Bending Magnets (BM) end station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/>
              <a:t>1 Cryo-Electron Microscope (Cryo-EM)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en-US" sz="1400" b="1" dirty="0"/>
          </a:p>
          <a:p>
            <a:pPr lvl="0">
              <a:defRPr/>
            </a:pPr>
            <a:r>
              <a:rPr lang="en-US" altLang="en-US" sz="1400" b="1" dirty="0">
                <a:solidFill>
                  <a:srgbClr val="132577"/>
                </a:solidFill>
              </a:rPr>
              <a:t>22 partner nations: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/>
              <a:t>Annual budget: 100 million euros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/>
              <a:t>Staff: 650 </a:t>
            </a:r>
          </a:p>
        </p:txBody>
      </p:sp>
    </p:spTree>
    <p:extLst>
      <p:ext uri="{BB962C8B-B14F-4D97-AF65-F5344CB8AC3E}">
        <p14:creationId xmlns:p14="http://schemas.microsoft.com/office/powerpoint/2010/main" val="4254589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E50B09-A7B0-4C31-BE90-9BDC6EF0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923657-B9C9-4EC4-9B77-F8F54EEB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CC89F4-B909-4620-9638-B82A6F2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3A37988-613C-4CA9-8FD2-7655A1ED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HMBA </a:t>
            </a:r>
            <a:r>
              <a:rPr lang="fr-FR" dirty="0" err="1"/>
              <a:t>lattice</a:t>
            </a:r>
            <a:endParaRPr lang="fr-FR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43AD001-C221-43B6-907D-B44C6CC48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170" y="787812"/>
            <a:ext cx="8306434" cy="2315438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714E8F86-596C-48EE-9F0F-D0AFAC65959C}"/>
              </a:ext>
            </a:extLst>
          </p:cNvPr>
          <p:cNvSpPr txBox="1"/>
          <p:nvPr/>
        </p:nvSpPr>
        <p:spPr>
          <a:xfrm>
            <a:off x="1089154" y="3047350"/>
            <a:ext cx="504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Main design constraints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Horizontal equilibrium emittance of &lt;150 </a:t>
            </a:r>
            <a:r>
              <a:rPr lang="en-US" sz="1200" dirty="0" err="1"/>
              <a:t>pm.rad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Fit existing tunnel and infrastructure and maintain beamlines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Use existing injectors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Minimize energy loss and power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200" b="1" dirty="0">
                <a:solidFill>
                  <a:schemeClr val="accent1"/>
                </a:solidFill>
              </a:rPr>
              <a:t>HMBA technical solutions: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Longer and weaker “Multi-Bends”: combined function magnets with 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dispersion + longitudinal gradient permanent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Dispersion bump with -I transform: weaker, fewer </a:t>
            </a:r>
            <a:r>
              <a:rPr lang="en-US" sz="1200" dirty="0" err="1"/>
              <a:t>sextupoles</a:t>
            </a:r>
            <a:r>
              <a:rPr lang="en-US" sz="1200" dirty="0"/>
              <a:t> with partial compensation of aberrations for improved lifetime and acceptance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6D8CC-B2FF-4BB4-9D8F-41E7C54C1A2D}"/>
              </a:ext>
            </a:extLst>
          </p:cNvPr>
          <p:cNvSpPr/>
          <p:nvPr/>
        </p:nvSpPr>
        <p:spPr>
          <a:xfrm>
            <a:off x="6345738" y="4483732"/>
            <a:ext cx="3312368" cy="116955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D0000"/>
                </a:solidFill>
                <a:latin typeface="LiberationSans-Bold"/>
              </a:rPr>
              <a:t>ESRF-EBS design: </a:t>
            </a:r>
            <a:endParaRPr lang="en-US" sz="1400" b="1" dirty="0">
              <a:solidFill>
                <a:srgbClr val="CD0000"/>
              </a:solidFill>
              <a:latin typeface="StandardSym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D0000"/>
                </a:solidFill>
                <a:latin typeface="LiberationSans-Bold"/>
              </a:rPr>
              <a:t>Horizontal emittance ~135 </a:t>
            </a:r>
            <a:r>
              <a:rPr lang="en-US" sz="1400" b="1" dirty="0" err="1">
                <a:solidFill>
                  <a:srgbClr val="CD0000"/>
                </a:solidFill>
                <a:latin typeface="LiberationSans-Bold"/>
              </a:rPr>
              <a:t>pm.rad</a:t>
            </a:r>
            <a:r>
              <a:rPr lang="en-US" sz="1400" b="1" dirty="0">
                <a:solidFill>
                  <a:srgbClr val="CD0000"/>
                </a:solidFill>
                <a:latin typeface="LiberationSans-Bold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CD0000"/>
                </a:solidFill>
                <a:latin typeface="LiberationSans-Bold"/>
              </a:rPr>
              <a:t>Touschek</a:t>
            </a:r>
            <a:r>
              <a:rPr lang="en-US" sz="1400" b="1" dirty="0">
                <a:solidFill>
                  <a:srgbClr val="CD0000"/>
                </a:solidFill>
                <a:latin typeface="LiberationSans-Bold"/>
              </a:rPr>
              <a:t> Lifetime ~20h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D0000"/>
                </a:solidFill>
                <a:latin typeface="LiberationSans-Bold"/>
              </a:rPr>
              <a:t>Injection efficiency &gt;90%</a:t>
            </a:r>
          </a:p>
          <a:p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LiberationSans-Bold"/>
              </a:rPr>
              <a:t>Now running with design parameters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F4A7366D-52B4-4BB6-942D-B7D2B7ED4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706" y="3164076"/>
            <a:ext cx="3745808" cy="10113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8CF654A-8E43-40E3-881D-47DA19B20707}"/>
              </a:ext>
            </a:extLst>
          </p:cNvPr>
          <p:cNvSpPr/>
          <p:nvPr/>
        </p:nvSpPr>
        <p:spPr>
          <a:xfrm>
            <a:off x="6345738" y="4236269"/>
            <a:ext cx="31683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31 magnets per cell instead of 17</a:t>
            </a:r>
          </a:p>
        </p:txBody>
      </p:sp>
    </p:spTree>
    <p:extLst>
      <p:ext uri="{BB962C8B-B14F-4D97-AF65-F5344CB8AC3E}">
        <p14:creationId xmlns:p14="http://schemas.microsoft.com/office/powerpoint/2010/main" val="15821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05FB0A-A60D-475D-87DF-FB5D6637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CD2A63-9AD9-44E9-AC32-DC6403A1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48AD7-47FB-4FFC-B56C-66B78113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8695EF-41AF-4548-B643-F11DFF7B0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544" y="1242984"/>
            <a:ext cx="4557712" cy="418608"/>
          </a:xfrm>
        </p:spPr>
        <p:txBody>
          <a:bodyPr/>
          <a:lstStyle/>
          <a:p>
            <a:r>
              <a:rPr lang="fr-FR" dirty="0"/>
              <a:t>Par particule :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0CD1BB-F387-45C6-8F00-C4ED652B2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687" y="1877617"/>
            <a:ext cx="4557712" cy="2718720"/>
          </a:xfrm>
        </p:spPr>
        <p:txBody>
          <a:bodyPr/>
          <a:lstStyle/>
          <a:p>
            <a:r>
              <a:rPr lang="fr-FR" dirty="0"/>
              <a:t>Electrons</a:t>
            </a:r>
          </a:p>
          <a:p>
            <a:pPr lvl="1"/>
            <a:r>
              <a:rPr lang="fr-FR" dirty="0"/>
              <a:t>Sources de lumière / synchrotrons</a:t>
            </a:r>
          </a:p>
          <a:p>
            <a:pPr lvl="1"/>
            <a:r>
              <a:rPr lang="fr-FR" dirty="0"/>
              <a:t>Collisionneurs</a:t>
            </a:r>
          </a:p>
          <a:p>
            <a:pPr lvl="1"/>
            <a:r>
              <a:rPr lang="fr-FR" dirty="0" err="1"/>
              <a:t>Linacs</a:t>
            </a:r>
            <a:r>
              <a:rPr lang="fr-FR" dirty="0"/>
              <a:t> (+ ERL)</a:t>
            </a:r>
          </a:p>
          <a:p>
            <a:r>
              <a:rPr lang="fr-FR" dirty="0"/>
              <a:t>Muons</a:t>
            </a:r>
          </a:p>
          <a:p>
            <a:pPr lvl="1"/>
            <a:r>
              <a:rPr lang="fr-FR" dirty="0"/>
              <a:t>Collisionneurs</a:t>
            </a:r>
          </a:p>
          <a:p>
            <a:r>
              <a:rPr lang="fr-FR" dirty="0"/>
              <a:t>Positrons </a:t>
            </a:r>
          </a:p>
          <a:p>
            <a:pPr lvl="1"/>
            <a:r>
              <a:rPr lang="fr-FR" dirty="0"/>
              <a:t>Sources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905A591-5288-4B05-A8A8-73D53D76FD4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Par thématiques :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8000354-2DB3-40AF-B6ED-8B7F85E2252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fr-FR" dirty="0"/>
              <a:t>Collisionneurs :</a:t>
            </a:r>
          </a:p>
          <a:p>
            <a:pPr lvl="1"/>
            <a:r>
              <a:rPr lang="fr-FR" dirty="0"/>
              <a:t>Sondes haute énergie (Higgs </a:t>
            </a:r>
            <a:r>
              <a:rPr lang="fr-FR" dirty="0" err="1"/>
              <a:t>factories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Sondes par diffusion d’électrons</a:t>
            </a:r>
          </a:p>
          <a:p>
            <a:r>
              <a:rPr lang="fr-FR" dirty="0"/>
              <a:t>Sources de lumière :</a:t>
            </a:r>
          </a:p>
          <a:p>
            <a:pPr lvl="1"/>
            <a:r>
              <a:rPr lang="fr-FR" dirty="0"/>
              <a:t>Synchrotron (fortes brillances)</a:t>
            </a:r>
          </a:p>
          <a:p>
            <a:pPr lvl="1"/>
            <a:r>
              <a:rPr lang="fr-FR" dirty="0"/>
              <a:t>Sources compactes</a:t>
            </a:r>
          </a:p>
          <a:p>
            <a:r>
              <a:rPr lang="fr-FR" dirty="0"/>
              <a:t>Sources de particules : </a:t>
            </a:r>
          </a:p>
          <a:p>
            <a:pPr lvl="1"/>
            <a:r>
              <a:rPr lang="fr-FR" dirty="0"/>
              <a:t>Sources de positrons haute intensité</a:t>
            </a:r>
          </a:p>
          <a:p>
            <a:pPr lvl="1"/>
            <a:r>
              <a:rPr lang="fr-FR" dirty="0"/>
              <a:t>Photo-injecteurs</a:t>
            </a:r>
          </a:p>
          <a:p>
            <a:r>
              <a:rPr lang="fr-FR" dirty="0"/>
              <a:t>Récupération d’énergie :</a:t>
            </a:r>
          </a:p>
          <a:p>
            <a:pPr lvl="1"/>
            <a:r>
              <a:rPr lang="fr-FR" dirty="0" err="1"/>
              <a:t>ERLs</a:t>
            </a:r>
            <a:r>
              <a:rPr lang="fr-FR" dirty="0"/>
              <a:t> : Linac à Récupération d’Energie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946AB8B-D1D2-4189-AFF9-227622E8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accélérateurs de leptons </a:t>
            </a:r>
            <a:br>
              <a:rPr lang="fr-FR" dirty="0"/>
            </a:br>
            <a:r>
              <a:rPr lang="fr-FR" dirty="0"/>
              <a:t>à l’étude en France</a:t>
            </a:r>
          </a:p>
        </p:txBody>
      </p:sp>
    </p:spTree>
    <p:extLst>
      <p:ext uri="{BB962C8B-B14F-4D97-AF65-F5344CB8AC3E}">
        <p14:creationId xmlns:p14="http://schemas.microsoft.com/office/powerpoint/2010/main" val="4087023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E50B09-A7B0-4C31-BE90-9BDC6EF0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923657-B9C9-4EC4-9B77-F8F54EEB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CC89F4-B909-4620-9638-B82A6F2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3A37988-613C-4CA9-8FD2-7655A1ED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Perspectives : injection and </a:t>
            </a:r>
            <a:r>
              <a:rPr lang="fr-FR" dirty="0" err="1"/>
              <a:t>injectors</a:t>
            </a:r>
            <a:endParaRPr lang="fr-FR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D661BE-EB18-4985-947F-333AB3A1EAB1}"/>
              </a:ext>
            </a:extLst>
          </p:cNvPr>
          <p:cNvSpPr txBox="1">
            <a:spLocks/>
          </p:cNvSpPr>
          <p:nvPr/>
        </p:nvSpPr>
        <p:spPr>
          <a:xfrm>
            <a:off x="1497955" y="941512"/>
            <a:ext cx="8236800" cy="43319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700"/>
              <a:t>Injectors upgrade was not part of the ESRF-EBS project, several actions initiated to support operation and improve performance</a:t>
            </a:r>
          </a:p>
          <a:p>
            <a:pPr marL="642938" lvl="3" indent="-285750" fontAlgn="auto">
              <a:spcAft>
                <a:spcPts val="0"/>
              </a:spcAft>
            </a:pPr>
            <a:endParaRPr lang="en-US" sz="1400"/>
          </a:p>
          <a:p>
            <a:pPr fontAlgn="auto">
              <a:spcAft>
                <a:spcPts val="0"/>
              </a:spcAft>
            </a:pPr>
            <a:r>
              <a:rPr lang="en-US" sz="1700"/>
              <a:t>Operation support: </a:t>
            </a:r>
          </a:p>
          <a:p>
            <a:pPr marL="642938" lvl="3" indent="-285750" fontAlgn="auto">
              <a:spcAft>
                <a:spcPts val="0"/>
              </a:spcAft>
            </a:pPr>
            <a:r>
              <a:rPr lang="en-US"/>
              <a:t>refurbishment of aging component / procurement of spare parts</a:t>
            </a:r>
          </a:p>
          <a:p>
            <a:pPr marL="642938" lvl="3" indent="-285750" fontAlgn="auto">
              <a:spcAft>
                <a:spcPts val="0"/>
              </a:spcAft>
            </a:pPr>
            <a:r>
              <a:rPr lang="en-US" b="1"/>
              <a:t>Pulsed elements: </a:t>
            </a:r>
            <a:r>
              <a:rPr lang="en-US"/>
              <a:t>booster extraction in-vacuum septum </a:t>
            </a:r>
          </a:p>
          <a:p>
            <a:pPr marL="642938" lvl="3" indent="-285750" fontAlgn="auto">
              <a:spcAft>
                <a:spcPts val="0"/>
              </a:spcAft>
            </a:pPr>
            <a:r>
              <a:rPr lang="en-US" b="1"/>
              <a:t>Linac: </a:t>
            </a:r>
            <a:r>
              <a:rPr lang="en-US"/>
              <a:t>accelerating sections + power source</a:t>
            </a:r>
          </a:p>
          <a:p>
            <a:pPr marL="642938" lvl="3" indent="-285750" fontAlgn="auto">
              <a:spcAft>
                <a:spcPts val="0"/>
              </a:spcAft>
            </a:pPr>
            <a:endParaRPr lang="en-US"/>
          </a:p>
          <a:p>
            <a:pPr lvl="1" fontAlgn="auto">
              <a:spcAft>
                <a:spcPts val="0"/>
              </a:spcAft>
            </a:pPr>
            <a:r>
              <a:rPr lang="en-US" b="1"/>
              <a:t>Performance improvement: </a:t>
            </a:r>
          </a:p>
          <a:p>
            <a:pPr marL="642938" lvl="3" indent="-285750" fontAlgn="auto">
              <a:spcAft>
                <a:spcPts val="0"/>
              </a:spcAft>
            </a:pPr>
            <a:r>
              <a:rPr lang="en-US" b="1"/>
              <a:t>Injection perturbations during top-up: </a:t>
            </a:r>
            <a:r>
              <a:rPr lang="en-US"/>
              <a:t>new injection systems for the storage ring using non-linear kickers</a:t>
            </a:r>
          </a:p>
          <a:p>
            <a:pPr marL="642938" lvl="3" indent="-285750" fontAlgn="auto">
              <a:spcAft>
                <a:spcPts val="0"/>
              </a:spcAft>
            </a:pPr>
            <a:r>
              <a:rPr lang="en-US" b="1"/>
              <a:t>Injection efficiency: </a:t>
            </a:r>
            <a:r>
              <a:rPr lang="en-US"/>
              <a:t>reduction of injection oscillations amplitude using fast stripline kicker</a:t>
            </a:r>
          </a:p>
          <a:p>
            <a:pPr marL="642938" lvl="3" indent="-285750" fontAlgn="auto">
              <a:spcAft>
                <a:spcPts val="0"/>
              </a:spcAft>
            </a:pPr>
            <a:endParaRPr lang="en-US"/>
          </a:p>
          <a:p>
            <a:pPr lvl="2" fontAlgn="auto">
              <a:spcAft>
                <a:spcPts val="0"/>
              </a:spcAft>
            </a:pPr>
            <a:r>
              <a:rPr lang="en-US" b="1">
                <a:solidFill>
                  <a:srgbClr val="C00000"/>
                </a:solidFill>
              </a:rPr>
              <a:t>Strongly limited by characteristics of injected beam: </a:t>
            </a:r>
            <a:r>
              <a:rPr lang="en-US"/>
              <a:t>complete renewal of injectors in the long term?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763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E50B09-A7B0-4C31-BE90-9BDC6EF0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5923657-B9C9-4EC4-9B77-F8F54EEB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CC89F4-B909-4620-9638-B82A6F2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3A37988-613C-4CA9-8FD2-7655A1ED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Perspectives : </a:t>
            </a:r>
            <a:r>
              <a:rPr lang="fr-FR" dirty="0" err="1"/>
              <a:t>improve</a:t>
            </a:r>
            <a:r>
              <a:rPr lang="fr-FR" dirty="0"/>
              <a:t> </a:t>
            </a:r>
            <a:r>
              <a:rPr lang="fr-FR" dirty="0" err="1"/>
              <a:t>brilliance</a:t>
            </a:r>
            <a:r>
              <a:rPr lang="fr-FR" dirty="0"/>
              <a:t> and photon sources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ADE647-9510-48B0-8817-C513BC0C9FCF}"/>
              </a:ext>
            </a:extLst>
          </p:cNvPr>
          <p:cNvSpPr txBox="1">
            <a:spLocks/>
          </p:cNvSpPr>
          <p:nvPr/>
        </p:nvSpPr>
        <p:spPr>
          <a:xfrm>
            <a:off x="1339995" y="1065069"/>
            <a:ext cx="8236800" cy="4331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Continuous improvement of photon source characteristics is part of the long term strategy</a:t>
            </a:r>
          </a:p>
          <a:p>
            <a:pPr fontAlgn="auto">
              <a:spcAft>
                <a:spcPts val="0"/>
              </a:spcAft>
            </a:pPr>
            <a:r>
              <a:rPr lang="en-US"/>
              <a:t>			</a:t>
            </a:r>
          </a:p>
          <a:p>
            <a:pPr fontAlgn="auto">
              <a:spcAft>
                <a:spcPts val="0"/>
              </a:spcAft>
            </a:pPr>
            <a:r>
              <a:rPr lang="en-US"/>
              <a:t>Storage ring optics:</a:t>
            </a:r>
          </a:p>
          <a:p>
            <a:pPr marL="642938" lvl="3" indent="-285750" fontAlgn="auto">
              <a:spcAft>
                <a:spcPts val="0"/>
              </a:spcAft>
            </a:pPr>
            <a:r>
              <a:rPr lang="en-US" b="1"/>
              <a:t>Optimize optics functions in straight sections: </a:t>
            </a:r>
            <a:r>
              <a:rPr lang="en-US"/>
              <a:t>lower ID gaps better matching of electron and photon beams</a:t>
            </a:r>
          </a:p>
          <a:p>
            <a:pPr marL="642938" lvl="3" indent="-285750" fontAlgn="auto">
              <a:spcAft>
                <a:spcPts val="0"/>
              </a:spcAft>
            </a:pPr>
            <a:r>
              <a:rPr lang="en-US" b="1"/>
              <a:t>Reduction of electron beam halo: </a:t>
            </a:r>
            <a:r>
              <a:rPr lang="en-US"/>
              <a:t>maintain present loss levels for lower ID gaps operation</a:t>
            </a:r>
          </a:p>
          <a:p>
            <a:pPr marL="642938" lvl="3" indent="-285750" fontAlgn="auto">
              <a:spcAft>
                <a:spcPts val="0"/>
              </a:spcAft>
            </a:pPr>
            <a:endParaRPr lang="en-US"/>
          </a:p>
          <a:p>
            <a:pPr fontAlgn="auto">
              <a:spcAft>
                <a:spcPts val="0"/>
              </a:spcAft>
            </a:pPr>
            <a:r>
              <a:rPr lang="en-US"/>
              <a:t>Source design:</a:t>
            </a:r>
          </a:p>
          <a:p>
            <a:pPr marL="642938" lvl="3" indent="-285750" fontAlgn="auto">
              <a:spcAft>
                <a:spcPts val="0"/>
              </a:spcAft>
            </a:pPr>
            <a:r>
              <a:rPr lang="en-US" b="1"/>
              <a:t>Small period undulators: </a:t>
            </a:r>
            <a:r>
              <a:rPr lang="en-US"/>
              <a:t>R&amp;D on methods and technology (HTS)</a:t>
            </a:r>
          </a:p>
          <a:p>
            <a:pPr marL="642938" lvl="3" indent="-285750" fontAlgn="auto">
              <a:spcAft>
                <a:spcPts val="0"/>
              </a:spcAft>
            </a:pPr>
            <a:r>
              <a:rPr lang="en-US" b="1"/>
              <a:t>Advanced optimization methods for magnetic assembly: </a:t>
            </a:r>
            <a:r>
              <a:rPr lang="en-US"/>
              <a:t>automation and machine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26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F3C500F-5BF5-4B56-92E2-1CADA613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446D8D-234D-4747-963D-48C8F3DEE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D39BD7-F0C1-445F-919C-99CCA852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00692144-A99C-43AC-B2E8-3A227F38A3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927" y="797496"/>
            <a:ext cx="4608512" cy="4608512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5F78924B-41DA-4664-A3A8-0929AA85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Acteurs : instituts et installations impliqués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C6DAA76-44D3-4A5F-9C3F-16CBF789D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21" t="34880" r="14721" b="33640"/>
          <a:stretch/>
        </p:blipFill>
        <p:spPr>
          <a:xfrm>
            <a:off x="2671531" y="1774875"/>
            <a:ext cx="688856" cy="3073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E525D3-65FF-4CF2-BA1B-97A900E87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911" y="2151160"/>
            <a:ext cx="432048" cy="35269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13097FD-3766-4926-830D-E5368B4B6C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89" t="18367" r="39590" b="5790"/>
          <a:stretch/>
        </p:blipFill>
        <p:spPr>
          <a:xfrm>
            <a:off x="3034805" y="2133712"/>
            <a:ext cx="413202" cy="41697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7680AED-BBED-49B6-9E4A-73EF7D029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287" y="3023522"/>
            <a:ext cx="482638" cy="48183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4E78F1E-45D7-4D9E-AE4C-3D54F0621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7263" y="3563822"/>
            <a:ext cx="595464" cy="459134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13F82D1-6B37-4496-ACD2-D54D24588CB6}"/>
              </a:ext>
            </a:extLst>
          </p:cNvPr>
          <p:cNvCxnSpPr>
            <a:cxnSpLocks/>
          </p:cNvCxnSpPr>
          <p:nvPr/>
        </p:nvCxnSpPr>
        <p:spPr>
          <a:xfrm>
            <a:off x="4666307" y="3821832"/>
            <a:ext cx="1800200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D658898C-3F4D-4D09-9CFC-F77AFC3971B7}"/>
              </a:ext>
            </a:extLst>
          </p:cNvPr>
          <p:cNvSpPr txBox="1"/>
          <p:nvPr/>
        </p:nvSpPr>
        <p:spPr>
          <a:xfrm>
            <a:off x="6538515" y="3667943"/>
            <a:ext cx="2577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Source de lumière (synchrotron)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1BCEF2C-28DE-471C-90B3-F3E3C9249CDD}"/>
              </a:ext>
            </a:extLst>
          </p:cNvPr>
          <p:cNvCxnSpPr>
            <a:cxnSpLocks/>
          </p:cNvCxnSpPr>
          <p:nvPr/>
        </p:nvCxnSpPr>
        <p:spPr>
          <a:xfrm>
            <a:off x="3448007" y="1928764"/>
            <a:ext cx="3014085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6B1E7CB1-49EB-4D54-A7BF-474210D06A35}"/>
              </a:ext>
            </a:extLst>
          </p:cNvPr>
          <p:cNvSpPr txBox="1"/>
          <p:nvPr/>
        </p:nvSpPr>
        <p:spPr>
          <a:xfrm>
            <a:off x="6534100" y="1774875"/>
            <a:ext cx="257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Source de lumière (synchrotron)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D92E408-1B40-492F-900B-4235C88ABAB4}"/>
              </a:ext>
            </a:extLst>
          </p:cNvPr>
          <p:cNvCxnSpPr>
            <a:cxnSpLocks/>
          </p:cNvCxnSpPr>
          <p:nvPr/>
        </p:nvCxnSpPr>
        <p:spPr>
          <a:xfrm>
            <a:off x="4653987" y="3317873"/>
            <a:ext cx="1808105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E2F6B19-BF37-4A04-B377-615A05D517EF}"/>
              </a:ext>
            </a:extLst>
          </p:cNvPr>
          <p:cNvSpPr txBox="1"/>
          <p:nvPr/>
        </p:nvSpPr>
        <p:spPr>
          <a:xfrm>
            <a:off x="6534099" y="3163984"/>
            <a:ext cx="2577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Collisionneurs (</a:t>
            </a:r>
            <a:r>
              <a:rPr lang="fr-FR" sz="1400" b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FCCee</a:t>
            </a:r>
            <a:r>
              <a:rPr lang="fr-FR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 , muons)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91CAE64-3DD6-4AEB-824A-F26A78877B3F}"/>
              </a:ext>
            </a:extLst>
          </p:cNvPr>
          <p:cNvCxnSpPr>
            <a:cxnSpLocks/>
          </p:cNvCxnSpPr>
          <p:nvPr/>
        </p:nvCxnSpPr>
        <p:spPr>
          <a:xfrm>
            <a:off x="3586187" y="2350749"/>
            <a:ext cx="2875904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F3EC04A3-5DD4-4865-BD23-A94CBECC280D}"/>
              </a:ext>
            </a:extLst>
          </p:cNvPr>
          <p:cNvSpPr txBox="1"/>
          <p:nvPr/>
        </p:nvSpPr>
        <p:spPr>
          <a:xfrm>
            <a:off x="6534099" y="2196860"/>
            <a:ext cx="310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Sources de lumière (compactes)</a:t>
            </a:r>
          </a:p>
          <a:p>
            <a:pPr algn="l"/>
            <a:r>
              <a:rPr lang="fr-FR" sz="1400" b="1" dirty="0">
                <a:solidFill>
                  <a:srgbClr val="D0671C"/>
                </a:solidFill>
                <a:latin typeface="+mn-lt"/>
                <a:cs typeface="+mn-cs"/>
              </a:rPr>
              <a:t>ERL</a:t>
            </a:r>
          </a:p>
          <a:p>
            <a:pPr algn="l"/>
            <a:r>
              <a:rPr lang="fr-FR" sz="1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Sources de positrons</a:t>
            </a:r>
          </a:p>
        </p:txBody>
      </p:sp>
    </p:spTree>
    <p:extLst>
      <p:ext uri="{BB962C8B-B14F-4D97-AF65-F5344CB8AC3E}">
        <p14:creationId xmlns:p14="http://schemas.microsoft.com/office/powerpoint/2010/main" val="56023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B8C7A7-6335-4BEF-958D-877603A5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F21B04-EA0B-4E9A-A04F-401087C9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E55A4E-5AD9-47B2-8215-ECDBF2E1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F116044A-A76C-40C1-A940-CDDF1C72F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leptons dans le cadre de la stratégie européenne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BB15115-B93E-4C23-BCFA-C1E37E9C7974}"/>
              </a:ext>
            </a:extLst>
          </p:cNvPr>
          <p:cNvSpPr txBox="1">
            <a:spLocks/>
          </p:cNvSpPr>
          <p:nvPr/>
        </p:nvSpPr>
        <p:spPr>
          <a:xfrm>
            <a:off x="237815" y="681144"/>
            <a:ext cx="10515600" cy="8124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2000" dirty="0">
                <a:solidFill>
                  <a:srgbClr val="24314C"/>
                </a:solidFill>
              </a:rPr>
              <a:t>Stratégie européenne pour la physique des particules (ESPP)</a:t>
            </a:r>
            <a:br>
              <a:rPr lang="fr-FR" sz="2000" dirty="0">
                <a:solidFill>
                  <a:srgbClr val="24314C"/>
                </a:solidFill>
              </a:rPr>
            </a:br>
            <a:r>
              <a:rPr lang="fr-FR" sz="2000" dirty="0">
                <a:solidFill>
                  <a:srgbClr val="24314C"/>
                </a:solidFill>
              </a:rPr>
              <a:t>Feuille de route R&amp;D pour les accélérateurs [1]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5FD1CCF-DC0E-4B90-B617-20C5BEB76281}"/>
              </a:ext>
            </a:extLst>
          </p:cNvPr>
          <p:cNvSpPr/>
          <p:nvPr/>
        </p:nvSpPr>
        <p:spPr>
          <a:xfrm>
            <a:off x="2832639" y="4411822"/>
            <a:ext cx="5107495" cy="91995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8681FBF-8579-49B4-8399-A9CEF97B16AF}"/>
              </a:ext>
            </a:extLst>
          </p:cNvPr>
          <p:cNvSpPr txBox="1">
            <a:spLocks/>
          </p:cNvSpPr>
          <p:nvPr/>
        </p:nvSpPr>
        <p:spPr>
          <a:xfrm>
            <a:off x="346339" y="1509732"/>
            <a:ext cx="10515600" cy="9137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/>
              <a:t>L’ESPP représente une vision collective de la communauté européenne sur les priorités des activités présentes et futures.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/>
              <a:t>Elle n’est pas prescriptive mais sert de guide de confiance pour les décisions et plans des activités de recherche.</a:t>
            </a:r>
          </a:p>
          <a:p>
            <a:pPr marL="285750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400" dirty="0"/>
              <a:t>Concernant les activités accélérateurs, 5 domaines clés sont identifiés : </a:t>
            </a:r>
          </a:p>
          <a:p>
            <a:pPr fontAlgn="auto">
              <a:spcAft>
                <a:spcPts val="0"/>
              </a:spcAft>
            </a:pP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8AAC747-AEF7-48E6-97BC-0AF935E35C35}"/>
              </a:ext>
            </a:extLst>
          </p:cNvPr>
          <p:cNvSpPr txBox="1"/>
          <p:nvPr/>
        </p:nvSpPr>
        <p:spPr>
          <a:xfrm>
            <a:off x="1039664" y="5513053"/>
            <a:ext cx="86775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/>
              <a:t>[1] </a:t>
            </a:r>
            <a:r>
              <a:rPr lang="fr-FR" sz="900" dirty="0" err="1"/>
              <a:t>European</a:t>
            </a:r>
            <a:r>
              <a:rPr lang="fr-FR" sz="900" dirty="0"/>
              <a:t> </a:t>
            </a:r>
            <a:r>
              <a:rPr lang="fr-FR" sz="900" dirty="0" err="1"/>
              <a:t>Strategy</a:t>
            </a:r>
            <a:r>
              <a:rPr lang="fr-FR" sz="900" dirty="0"/>
              <a:t> for </a:t>
            </a:r>
            <a:r>
              <a:rPr lang="fr-FR" sz="900" dirty="0" err="1"/>
              <a:t>Particle</a:t>
            </a:r>
            <a:r>
              <a:rPr lang="fr-FR" sz="900" dirty="0"/>
              <a:t> </a:t>
            </a:r>
            <a:r>
              <a:rPr lang="fr-FR" sz="900" dirty="0" err="1"/>
              <a:t>Physics</a:t>
            </a:r>
            <a:r>
              <a:rPr lang="fr-FR" sz="900" dirty="0"/>
              <a:t> - Accelerator R&amp;D Roadmap, N. Mounet (</a:t>
            </a:r>
            <a:r>
              <a:rPr lang="fr-FR" sz="900" dirty="0" err="1"/>
              <a:t>ed</a:t>
            </a:r>
            <a:r>
              <a:rPr lang="fr-FR" sz="900" dirty="0"/>
              <a:t>.), CERN Yellow Reports: </a:t>
            </a:r>
            <a:r>
              <a:rPr lang="fr-FR" sz="900" dirty="0" err="1"/>
              <a:t>Monographs</a:t>
            </a:r>
            <a:r>
              <a:rPr lang="fr-FR" sz="900" dirty="0"/>
              <a:t>, CERN-2022-001 (CERN, Geneva, 2022)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A4DC6B0-73B3-44DF-B288-DBD27E05B531}"/>
              </a:ext>
            </a:extLst>
          </p:cNvPr>
          <p:cNvGrpSpPr/>
          <p:nvPr/>
        </p:nvGrpSpPr>
        <p:grpSpPr>
          <a:xfrm>
            <a:off x="2652276" y="2462668"/>
            <a:ext cx="1610687" cy="533159"/>
            <a:chOff x="1585518" y="3654499"/>
            <a:chExt cx="1610687" cy="53315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0B1B7A7D-AE74-4B29-8A38-84ED72921211}"/>
                </a:ext>
              </a:extLst>
            </p:cNvPr>
            <p:cNvSpPr/>
            <p:nvPr/>
          </p:nvSpPr>
          <p:spPr>
            <a:xfrm>
              <a:off x="1585518" y="3664438"/>
              <a:ext cx="1610687" cy="5232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3BE141E-48DE-41F6-B79F-4791CA65725F}"/>
                </a:ext>
              </a:extLst>
            </p:cNvPr>
            <p:cNvSpPr txBox="1"/>
            <p:nvPr/>
          </p:nvSpPr>
          <p:spPr>
            <a:xfrm>
              <a:off x="1765881" y="3654499"/>
              <a:ext cx="1249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Aimants à hauts champs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6A91190-BD18-4959-B6E4-AFE58DE76533}"/>
              </a:ext>
            </a:extLst>
          </p:cNvPr>
          <p:cNvGrpSpPr/>
          <p:nvPr/>
        </p:nvGrpSpPr>
        <p:grpSpPr>
          <a:xfrm>
            <a:off x="4594299" y="2453930"/>
            <a:ext cx="1610687" cy="529794"/>
            <a:chOff x="3484924" y="3647925"/>
            <a:chExt cx="1610687" cy="529794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54BA31D-6A81-4503-8C83-94C8F4AD9C0A}"/>
                </a:ext>
              </a:extLst>
            </p:cNvPr>
            <p:cNvSpPr/>
            <p:nvPr/>
          </p:nvSpPr>
          <p:spPr>
            <a:xfrm>
              <a:off x="3484924" y="3654499"/>
              <a:ext cx="1610687" cy="5232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B1234F1-02CD-4238-9F39-86831317E6C5}"/>
                </a:ext>
              </a:extLst>
            </p:cNvPr>
            <p:cNvSpPr txBox="1"/>
            <p:nvPr/>
          </p:nvSpPr>
          <p:spPr>
            <a:xfrm>
              <a:off x="3665289" y="3647925"/>
              <a:ext cx="1249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Accélération Laser / Plasma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B779B86-3ABB-4CDC-B90C-5806E5E0D2BF}"/>
              </a:ext>
            </a:extLst>
          </p:cNvPr>
          <p:cNvGrpSpPr/>
          <p:nvPr/>
        </p:nvGrpSpPr>
        <p:grpSpPr>
          <a:xfrm>
            <a:off x="6623062" y="2462668"/>
            <a:ext cx="1610687" cy="523220"/>
            <a:chOff x="5556304" y="3654499"/>
            <a:chExt cx="1610687" cy="52322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EA28EB-4D3F-47CB-86A1-92F275102CCB}"/>
                </a:ext>
              </a:extLst>
            </p:cNvPr>
            <p:cNvSpPr/>
            <p:nvPr/>
          </p:nvSpPr>
          <p:spPr>
            <a:xfrm>
              <a:off x="5556304" y="3654499"/>
              <a:ext cx="1610687" cy="5232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F225C9-28C1-4BCC-BDDC-6BE37352D5EA}"/>
                </a:ext>
              </a:extLst>
            </p:cNvPr>
            <p:cNvSpPr txBox="1"/>
            <p:nvPr/>
          </p:nvSpPr>
          <p:spPr>
            <a:xfrm>
              <a:off x="5736669" y="3772159"/>
              <a:ext cx="1249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Structures RF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17A173A-D6EA-42A3-AB47-2AFC3355A1C5}"/>
              </a:ext>
            </a:extLst>
          </p:cNvPr>
          <p:cNvGrpSpPr/>
          <p:nvPr/>
        </p:nvGrpSpPr>
        <p:grpSpPr>
          <a:xfrm>
            <a:off x="3605124" y="3392559"/>
            <a:ext cx="1610687" cy="523220"/>
            <a:chOff x="2588700" y="4594171"/>
            <a:chExt cx="1610687" cy="5232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091C795-4FF9-4A5E-A9D6-8E5F28D9B87F}"/>
                </a:ext>
              </a:extLst>
            </p:cNvPr>
            <p:cNvSpPr/>
            <p:nvPr/>
          </p:nvSpPr>
          <p:spPr>
            <a:xfrm>
              <a:off x="2588700" y="4594171"/>
              <a:ext cx="1610687" cy="5232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E0DE3BE-93DD-4CC7-86E6-5F3000207DB5}"/>
                </a:ext>
              </a:extLst>
            </p:cNvPr>
            <p:cNvSpPr txBox="1"/>
            <p:nvPr/>
          </p:nvSpPr>
          <p:spPr>
            <a:xfrm>
              <a:off x="2769063" y="4600905"/>
              <a:ext cx="1249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Faisceaux de muons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4083CAB-C5B5-4EC3-A745-AE71E4E2867C}"/>
              </a:ext>
            </a:extLst>
          </p:cNvPr>
          <p:cNvGrpSpPr/>
          <p:nvPr/>
        </p:nvGrpSpPr>
        <p:grpSpPr>
          <a:xfrm>
            <a:off x="5604139" y="3392559"/>
            <a:ext cx="1754008" cy="523220"/>
            <a:chOff x="4663216" y="4622705"/>
            <a:chExt cx="1754008" cy="52322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87F3D686-B01D-4EA5-90EB-1477366F2CBF}"/>
                </a:ext>
              </a:extLst>
            </p:cNvPr>
            <p:cNvSpPr/>
            <p:nvPr/>
          </p:nvSpPr>
          <p:spPr>
            <a:xfrm>
              <a:off x="4734877" y="4622705"/>
              <a:ext cx="1610687" cy="5232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DD8322E-C26C-475D-A9A2-555ADAF63367}"/>
                </a:ext>
              </a:extLst>
            </p:cNvPr>
            <p:cNvSpPr txBox="1"/>
            <p:nvPr/>
          </p:nvSpPr>
          <p:spPr>
            <a:xfrm>
              <a:off x="4663216" y="4622705"/>
              <a:ext cx="1754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/>
                <a:t>Linacs</a:t>
              </a:r>
              <a:r>
                <a:rPr lang="fr-FR" sz="1200" dirty="0"/>
                <a:t> à récupération d’énergie (ERL)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34FCF7C3-3D37-4395-9FCC-9E9000897DE8}"/>
              </a:ext>
            </a:extLst>
          </p:cNvPr>
          <p:cNvSpPr txBox="1"/>
          <p:nvPr/>
        </p:nvSpPr>
        <p:spPr>
          <a:xfrm>
            <a:off x="3415462" y="4687132"/>
            <a:ext cx="3925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Axe 3 du GDR : Accélérateurs de leptons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F9BECACE-BA0F-485F-97DD-A2FDBBC8EE28}"/>
              </a:ext>
            </a:extLst>
          </p:cNvPr>
          <p:cNvCxnSpPr>
            <a:stCxn id="15" idx="2"/>
            <a:endCxn id="11" idx="1"/>
          </p:cNvCxnSpPr>
          <p:nvPr/>
        </p:nvCxnSpPr>
        <p:spPr>
          <a:xfrm>
            <a:off x="3457620" y="2995827"/>
            <a:ext cx="122994" cy="1550719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07DDBBC-441D-4CC0-A79B-C39978E56620}"/>
              </a:ext>
            </a:extLst>
          </p:cNvPr>
          <p:cNvCxnSpPr>
            <a:cxnSpLocks/>
            <a:stCxn id="21" idx="2"/>
            <a:endCxn id="11" idx="7"/>
          </p:cNvCxnSpPr>
          <p:nvPr/>
        </p:nvCxnSpPr>
        <p:spPr>
          <a:xfrm flipH="1">
            <a:off x="7192159" y="2985888"/>
            <a:ext cx="236247" cy="1560658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3D8485C-6062-4158-B460-EB95E41A4E8D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410468" y="3915779"/>
            <a:ext cx="183831" cy="55412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C5450CF-76EC-43CB-B28C-C6A9E8B73D70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6178475" y="3915779"/>
            <a:ext cx="302669" cy="49604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18BB244-454D-4A7E-9EB1-5A36B1D02DAC}"/>
              </a:ext>
            </a:extLst>
          </p:cNvPr>
          <p:cNvCxnSpPr>
            <a:cxnSpLocks/>
            <a:stCxn id="18" idx="2"/>
            <a:endCxn id="11" idx="0"/>
          </p:cNvCxnSpPr>
          <p:nvPr/>
        </p:nvCxnSpPr>
        <p:spPr>
          <a:xfrm flipH="1">
            <a:off x="5386387" y="2983724"/>
            <a:ext cx="13256" cy="1428098"/>
          </a:xfrm>
          <a:prstGeom prst="straightConnector1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71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101CCE9-5B34-4CFB-994A-BB37139A6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1C00F3-E592-4A5B-A83B-20D9BC911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0326F1-56F7-4C43-94C4-6E66C740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0DDE633-9031-4A41-B0EB-E6937067150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Empreinte</a:t>
            </a:r>
            <a:r>
              <a:rPr lang="en-US" sz="1800" dirty="0"/>
              <a:t> au sol du </a:t>
            </a:r>
            <a:r>
              <a:rPr lang="en-US" sz="1800" dirty="0" err="1"/>
              <a:t>collisionneur</a:t>
            </a:r>
            <a:r>
              <a:rPr lang="en-US" sz="1800" dirty="0"/>
              <a:t> à muons, de FCC de CLIC, </a:t>
            </a:r>
            <a:r>
              <a:rPr lang="en-US" sz="1800" dirty="0" err="1"/>
              <a:t>ou</a:t>
            </a:r>
            <a:r>
              <a:rPr lang="en-US" sz="1800" dirty="0"/>
              <a:t> du LHC. </a:t>
            </a:r>
            <a:endParaRPr lang="fr-FR" sz="1800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6BE023E-CFE0-4729-9818-9EA96F92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Collisionneurs</a:t>
            </a:r>
          </a:p>
        </p:txBody>
      </p:sp>
      <p:sp>
        <p:nvSpPr>
          <p:cNvPr id="19" name="Espace réservé du texte 18"/>
          <p:cNvSpPr>
            <a:spLocks noGrp="1"/>
          </p:cNvSpPr>
          <p:nvPr>
            <p:ph type="body" idx="1"/>
          </p:nvPr>
        </p:nvSpPr>
        <p:spPr>
          <a:xfrm>
            <a:off x="671544" y="1242984"/>
            <a:ext cx="455771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Luminosité</a:t>
            </a:r>
            <a:r>
              <a:rPr lang="en-US" sz="1800" dirty="0"/>
              <a:t> </a:t>
            </a:r>
            <a:r>
              <a:rPr lang="en-US" sz="1800" dirty="0" err="1"/>
              <a:t>intégrée</a:t>
            </a:r>
            <a:r>
              <a:rPr lang="en-US" sz="1800" dirty="0"/>
              <a:t> de </a:t>
            </a:r>
            <a:r>
              <a:rPr lang="en-US" sz="1800" dirty="0" err="1"/>
              <a:t>plusieurs</a:t>
            </a:r>
            <a:r>
              <a:rPr lang="en-US" sz="1800" dirty="0"/>
              <a:t> options de </a:t>
            </a:r>
            <a:r>
              <a:rPr lang="en-US" sz="1800" dirty="0" err="1"/>
              <a:t>collisionneurs</a:t>
            </a:r>
            <a:r>
              <a:rPr lang="en-US" sz="1800" dirty="0"/>
              <a:t> par </a:t>
            </a:r>
            <a:r>
              <a:rPr lang="en-US" sz="1800" dirty="0" err="1"/>
              <a:t>TWh</a:t>
            </a:r>
            <a:r>
              <a:rPr lang="en-US" sz="1800" dirty="0"/>
              <a:t> de </a:t>
            </a:r>
            <a:r>
              <a:rPr lang="en-US" sz="1800" dirty="0" err="1"/>
              <a:t>consommation</a:t>
            </a:r>
            <a:r>
              <a:rPr lang="en-US" sz="1800" dirty="0"/>
              <a:t> </a:t>
            </a:r>
            <a:r>
              <a:rPr lang="en-US" sz="1800" dirty="0" err="1"/>
              <a:t>électrique</a:t>
            </a:r>
            <a:r>
              <a:rPr lang="en-US" sz="1800" dirty="0"/>
              <a:t>, </a:t>
            </a:r>
            <a:r>
              <a:rPr lang="en-US" sz="1800" dirty="0" err="1"/>
              <a:t>comme</a:t>
            </a:r>
            <a:r>
              <a:rPr lang="en-US" sz="1800" dirty="0"/>
              <a:t> </a:t>
            </a:r>
            <a:r>
              <a:rPr lang="en-US" sz="1800" dirty="0" err="1"/>
              <a:t>une</a:t>
            </a:r>
            <a:r>
              <a:rPr lang="en-US" sz="1800" dirty="0"/>
              <a:t> </a:t>
            </a:r>
            <a:r>
              <a:rPr lang="en-US" sz="1800" dirty="0" err="1"/>
              <a:t>fonction</a:t>
            </a:r>
            <a:r>
              <a:rPr lang="en-US" sz="1800" dirty="0"/>
              <a:t> de </a:t>
            </a:r>
            <a:r>
              <a:rPr lang="en-US" sz="1800" dirty="0" err="1"/>
              <a:t>l’énergie</a:t>
            </a:r>
            <a:r>
              <a:rPr lang="en-US" sz="1800" dirty="0"/>
              <a:t> de collision au </a:t>
            </a:r>
            <a:r>
              <a:rPr lang="en-US" sz="1800" dirty="0" err="1"/>
              <a:t>centre</a:t>
            </a:r>
            <a:r>
              <a:rPr lang="en-US" sz="1800" dirty="0"/>
              <a:t> de masse</a:t>
            </a:r>
            <a:endParaRPr lang="fr-FR" sz="1800" dirty="0"/>
          </a:p>
        </p:txBody>
      </p:sp>
      <p:pic>
        <p:nvPicPr>
          <p:cNvPr id="20" name="Espace réservé du contenu 1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18347" y="2758852"/>
            <a:ext cx="2856401" cy="2648441"/>
          </a:xfrm>
          <a:prstGeom prst="rect">
            <a:avLst/>
          </a:prstGeom>
        </p:spPr>
      </p:pic>
      <p:pic>
        <p:nvPicPr>
          <p:cNvPr id="21" name="Espace réservé du contenu 20"/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5910263" y="2358806"/>
            <a:ext cx="4557712" cy="2437251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5026347" y="490195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kern="1200" dirty="0">
                <a:solidFill>
                  <a:srgbClr val="D0671C"/>
                </a:solidFill>
                <a:latin typeface="+mn-lt"/>
                <a:ea typeface="+mn-ea"/>
                <a:cs typeface="+mn-cs"/>
              </a:rPr>
              <a:t>Source: Proposition </a:t>
            </a:r>
            <a:r>
              <a:rPr lang="fr-FR" b="1" kern="1200" dirty="0" err="1">
                <a:solidFill>
                  <a:srgbClr val="D0671C"/>
                </a:solidFill>
                <a:latin typeface="+mn-lt"/>
                <a:ea typeface="+mn-ea"/>
                <a:cs typeface="+mn-cs"/>
              </a:rPr>
              <a:t>MuCol</a:t>
            </a:r>
            <a:endParaRPr lang="fr-FR" b="1" kern="1200" dirty="0">
              <a:solidFill>
                <a:srgbClr val="D0671C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365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101CCE9-5B34-4CFB-994A-BB37139A6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1C00F3-E592-4A5B-A83B-20D9BC911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0326F1-56F7-4C43-94C4-6E66C740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6BE023E-CFE0-4729-9818-9EA96F92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Collisionneurs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726278" y="1013520"/>
            <a:ext cx="4557712" cy="612532"/>
          </a:xfrm>
        </p:spPr>
        <p:txBody>
          <a:bodyPr/>
          <a:lstStyle/>
          <a:p>
            <a:r>
              <a:rPr lang="fr-FR" dirty="0"/>
              <a:t>Objectif: luminosité optimale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3"/>
          </p:nvPr>
        </p:nvSpPr>
        <p:spPr>
          <a:xfrm>
            <a:off x="5962451" y="1013520"/>
            <a:ext cx="4557712" cy="612532"/>
          </a:xfrm>
        </p:spPr>
        <p:txBody>
          <a:bodyPr/>
          <a:lstStyle/>
          <a:p>
            <a:r>
              <a:rPr lang="fr-FR" dirty="0"/>
              <a:t>Contraintes principales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4"/>
          </p:nvPr>
        </p:nvSpPr>
        <p:spPr>
          <a:xfrm>
            <a:off x="5965594" y="1648152"/>
            <a:ext cx="4557712" cy="3915376"/>
          </a:xfrm>
        </p:spPr>
        <p:txBody>
          <a:bodyPr>
            <a:normAutofit/>
          </a:bodyPr>
          <a:lstStyle/>
          <a:p>
            <a:r>
              <a:rPr lang="fr-FR" dirty="0"/>
              <a:t>Faible </a:t>
            </a:r>
            <a:r>
              <a:rPr lang="fr-FR" dirty="0" err="1"/>
              <a:t>émittance</a:t>
            </a:r>
            <a:endParaRPr lang="fr-FR" dirty="0"/>
          </a:p>
          <a:p>
            <a:pPr lvl="1"/>
            <a:r>
              <a:rPr lang="fr-FR" dirty="0"/>
              <a:t>Sources de particules de faible </a:t>
            </a:r>
            <a:r>
              <a:rPr lang="fr-FR" dirty="0" err="1"/>
              <a:t>émittance</a:t>
            </a:r>
            <a:r>
              <a:rPr lang="fr-FR" dirty="0"/>
              <a:t> (ILC, CLIC, collisionneurs à muons…)</a:t>
            </a:r>
          </a:p>
          <a:p>
            <a:pPr lvl="1"/>
            <a:r>
              <a:rPr lang="fr-FR" dirty="0"/>
              <a:t>Anneaux à faible émittance d’équilibre (FCC-</a:t>
            </a:r>
            <a:r>
              <a:rPr lang="fr-FR" dirty="0" err="1"/>
              <a:t>ee</a:t>
            </a:r>
            <a:r>
              <a:rPr lang="fr-FR" dirty="0"/>
              <a:t>)</a:t>
            </a:r>
          </a:p>
          <a:p>
            <a:r>
              <a:rPr lang="fr-FR" dirty="0"/>
              <a:t>Faible fonction </a:t>
            </a:r>
            <a:r>
              <a:rPr lang="el-GR" dirty="0"/>
              <a:t>β</a:t>
            </a:r>
            <a:r>
              <a:rPr lang="fr-FR" dirty="0"/>
              <a:t> au point de collision</a:t>
            </a:r>
          </a:p>
          <a:p>
            <a:pPr lvl="1"/>
            <a:r>
              <a:rPr lang="fr-FR" dirty="0"/>
              <a:t>Interaction machine-détecteur + protection machine (blindage)</a:t>
            </a:r>
          </a:p>
          <a:p>
            <a:pPr lvl="1"/>
            <a:r>
              <a:rPr lang="fr-FR" dirty="0"/>
              <a:t>Corrections des très fortes aberrations générées par la région d’interaction</a:t>
            </a:r>
          </a:p>
          <a:p>
            <a:r>
              <a:rPr lang="fr-FR" dirty="0"/>
              <a:t>Courants/charges élevés</a:t>
            </a:r>
          </a:p>
          <a:p>
            <a:pPr lvl="1"/>
            <a:r>
              <a:rPr lang="fr-FR" dirty="0"/>
              <a:t>Besoin de sources de particules intenses (ILC, CLIC, collisionneurs à muons…)</a:t>
            </a:r>
          </a:p>
          <a:p>
            <a:pPr lvl="1"/>
            <a:r>
              <a:rPr lang="fr-FR" dirty="0"/>
              <a:t>Effets collectifs</a:t>
            </a:r>
          </a:p>
          <a:p>
            <a:pPr lvl="1"/>
            <a:r>
              <a:rPr lang="fr-FR" dirty="0"/>
              <a:t>Vide, électron cloud</a:t>
            </a:r>
          </a:p>
          <a:p>
            <a:pPr lvl="1"/>
            <a:endParaRPr lang="fr-FR" dirty="0"/>
          </a:p>
        </p:txBody>
      </p:sp>
      <p:pic>
        <p:nvPicPr>
          <p:cNvPr id="33" name="image6.jpg">
            <a:extLst>
              <a:ext uri="{FF2B5EF4-FFF2-40B4-BE49-F238E27FC236}">
                <a16:creationId xmlns:a16="http://schemas.microsoft.com/office/drawing/2014/main" id="{347A4D59-8607-4C8D-9EC8-6977BFF820F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55473" y="2368232"/>
            <a:ext cx="3887471" cy="111177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620808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7A6C96-435B-467D-B2EB-822B8EF03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AD5BE8-E2ED-4F09-8A42-7EE96D78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136A8B-9C56-4878-BA0D-2DAF99B8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BD57364-38F5-4FE6-9AE5-5AB8218D1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403" y="1032356"/>
            <a:ext cx="5550055" cy="437365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Physique</a:t>
            </a:r>
            <a:r>
              <a:rPr lang="fr-FR" dirty="0">
                <a:solidFill>
                  <a:srgbClr val="D0671C"/>
                </a:solidFill>
              </a:rPr>
              <a:t> </a:t>
            </a:r>
          </a:p>
          <a:p>
            <a:pPr lvl="1"/>
            <a:r>
              <a:rPr lang="en-US" dirty="0" err="1"/>
              <a:t>Amélioration</a:t>
            </a:r>
            <a:r>
              <a:rPr lang="en-US" dirty="0"/>
              <a:t> significative des </a:t>
            </a:r>
            <a:r>
              <a:rPr lang="en-US" dirty="0" err="1"/>
              <a:t>couplages</a:t>
            </a:r>
            <a:r>
              <a:rPr lang="en-US" dirty="0"/>
              <a:t> Higgs</a:t>
            </a:r>
          </a:p>
          <a:p>
            <a:pPr lvl="1"/>
            <a:r>
              <a:rPr lang="fr-FR" dirty="0"/>
              <a:t>Electrofaible et </a:t>
            </a:r>
            <a:r>
              <a:rPr lang="en-US" dirty="0"/>
              <a:t>Physique des </a:t>
            </a:r>
            <a:r>
              <a:rPr lang="en-US" dirty="0" err="1"/>
              <a:t>saveurs</a:t>
            </a:r>
            <a:endParaRPr lang="en-US" dirty="0"/>
          </a:p>
          <a:p>
            <a:pPr lvl="1"/>
            <a:r>
              <a:rPr lang="en-US" dirty="0"/>
              <a:t>Exploration de 4 modes </a:t>
            </a:r>
            <a:r>
              <a:rPr lang="en-US" dirty="0" err="1"/>
              <a:t>d’operations</a:t>
            </a:r>
            <a:r>
              <a:rPr lang="en-US" dirty="0"/>
              <a:t>:</a:t>
            </a:r>
          </a:p>
          <a:p>
            <a:pPr lvl="2"/>
            <a:r>
              <a:rPr lang="en-US" sz="1400" dirty="0"/>
              <a:t>Z: 45.6 GeV @1290 mA</a:t>
            </a:r>
          </a:p>
          <a:p>
            <a:pPr lvl="2"/>
            <a:r>
              <a:rPr lang="en-US" sz="1400" dirty="0"/>
              <a:t>W: 80 GeV @137 mA</a:t>
            </a:r>
          </a:p>
          <a:p>
            <a:pPr lvl="2"/>
            <a:r>
              <a:rPr lang="en-US" sz="1400" dirty="0"/>
              <a:t>ZH: 120 GeV @26.7 mA</a:t>
            </a:r>
          </a:p>
          <a:p>
            <a:pPr lvl="2"/>
            <a:r>
              <a:rPr lang="en-US" sz="1400" dirty="0" err="1"/>
              <a:t>ttbar</a:t>
            </a:r>
            <a:r>
              <a:rPr lang="en-US" sz="1400" dirty="0"/>
              <a:t>: 182.5 GeV @4.9 mA</a:t>
            </a:r>
          </a:p>
          <a:p>
            <a:r>
              <a:rPr lang="fr-FR" dirty="0"/>
              <a:t>Défis :</a:t>
            </a:r>
          </a:p>
          <a:p>
            <a:pPr lvl="1"/>
            <a:r>
              <a:rPr lang="fr-FR" dirty="0"/>
              <a:t>Etude de faisabilité : géologique, technique, environnemental et administratif</a:t>
            </a:r>
          </a:p>
          <a:p>
            <a:pPr lvl="1"/>
            <a:r>
              <a:rPr lang="fr-FR" dirty="0"/>
              <a:t>Détecteurs</a:t>
            </a:r>
          </a:p>
          <a:p>
            <a:pPr lvl="1"/>
            <a:r>
              <a:rPr lang="fr-FR" dirty="0"/>
              <a:t>Au Z, machine à luminosité record de 10</a:t>
            </a:r>
            <a:r>
              <a:rPr lang="fr-FR" baseline="30000" dirty="0"/>
              <a:t>36</a:t>
            </a:r>
            <a:r>
              <a:rPr lang="fr-FR" dirty="0"/>
              <a:t> cm</a:t>
            </a:r>
            <a:r>
              <a:rPr lang="fr-FR" baseline="30000" dirty="0"/>
              <a:t>-2</a:t>
            </a:r>
            <a:r>
              <a:rPr lang="fr-FR" dirty="0"/>
              <a:t>/s/IP avec un courant à l’Ampère.</a:t>
            </a:r>
          </a:p>
          <a:p>
            <a:pPr lvl="1"/>
            <a:r>
              <a:rPr lang="fr-FR" dirty="0"/>
              <a:t>Au </a:t>
            </a:r>
            <a:r>
              <a:rPr lang="fr-FR" dirty="0" err="1"/>
              <a:t>ttbar</a:t>
            </a:r>
            <a:r>
              <a:rPr lang="fr-FR" dirty="0"/>
              <a:t>, besoin de plus de 10 GV de tension RF pour compenser le rayonnement synchrotron.</a:t>
            </a:r>
          </a:p>
          <a:p>
            <a:pPr lvl="1"/>
            <a:r>
              <a:rPr lang="fr-FR" dirty="0" err="1"/>
              <a:t>Emittance</a:t>
            </a:r>
            <a:r>
              <a:rPr lang="fr-FR" dirty="0"/>
              <a:t> verticale d’équilibre de l’ordre du pm.</a:t>
            </a:r>
          </a:p>
          <a:p>
            <a:pPr lvl="1"/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2DF960AF-E169-4DA3-A7D6-C4F1A669F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FCC-</a:t>
            </a:r>
            <a:r>
              <a:rPr lang="fr-FR" dirty="0" err="1"/>
              <a:t>ee</a:t>
            </a:r>
            <a:endParaRPr lang="fr-FR" dirty="0"/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id="{76BB8E18-6687-4E6A-BEF3-B36A63D06714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125573" y="1589584"/>
            <a:ext cx="4162798" cy="3960440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A64FDF7-380A-4EB8-B26B-490F6C3B6981}"/>
              </a:ext>
            </a:extLst>
          </p:cNvPr>
          <p:cNvSpPr txBox="1"/>
          <p:nvPr/>
        </p:nvSpPr>
        <p:spPr>
          <a:xfrm>
            <a:off x="5386387" y="767589"/>
            <a:ext cx="53927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0" i="0" u="none" strike="noStrike" baseline="0" dirty="0">
                <a:solidFill>
                  <a:srgbClr val="26269A"/>
                </a:solidFill>
                <a:latin typeface="ArialMT"/>
              </a:rPr>
              <a:t>Anneau de 90.7 km, symétrie</a:t>
            </a:r>
            <a:r>
              <a:rPr lang="fr-FR" sz="2000" b="0" i="0" u="none" strike="noStrike" dirty="0">
                <a:solidFill>
                  <a:srgbClr val="26269A"/>
                </a:solidFill>
                <a:latin typeface="ArialMT"/>
              </a:rPr>
              <a:t> d’ordre </a:t>
            </a:r>
            <a:r>
              <a:rPr lang="fr-FR" sz="2000" b="0" i="0" u="none" strike="noStrike" baseline="0" dirty="0">
                <a:solidFill>
                  <a:srgbClr val="26269A"/>
                </a:solidFill>
                <a:latin typeface="ArialMT"/>
              </a:rPr>
              <a:t>4</a:t>
            </a:r>
          </a:p>
          <a:p>
            <a:pPr algn="ctr"/>
            <a:r>
              <a:rPr lang="fr-FR" sz="2000" b="0" i="0" u="none" strike="noStrike" baseline="0" dirty="0">
                <a:solidFill>
                  <a:srgbClr val="26269A"/>
                </a:solidFill>
                <a:latin typeface="ArialMT"/>
              </a:rPr>
              <a:t>8 points à la surface, 4 expériences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53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0DBC52-B68E-48C1-817C-42C7A7B8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4FBC9BB-4148-450F-9C0E-E48D52290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866916-F768-4CA9-8C0B-A2D0852A7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5" name="Espace réservé du texte 24"/>
          <p:cNvSpPr>
            <a:spLocks noGrp="1"/>
          </p:cNvSpPr>
          <p:nvPr>
            <p:ph type="body" idx="1"/>
          </p:nvPr>
        </p:nvSpPr>
        <p:spPr>
          <a:xfrm>
            <a:off x="562193" y="956299"/>
            <a:ext cx="4557712" cy="612532"/>
          </a:xfrm>
        </p:spPr>
        <p:txBody>
          <a:bodyPr/>
          <a:lstStyle/>
          <a:p>
            <a:r>
              <a:rPr lang="fr-FR"/>
              <a:t>Faisceaux de muons:</a:t>
            </a:r>
            <a:endParaRPr lang="fr-FR" dirty="0"/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B0C830E2-AD4E-49AA-BA17-3595FC115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187" y="1445568"/>
            <a:ext cx="5086192" cy="3816424"/>
          </a:xfrm>
        </p:spPr>
        <p:txBody>
          <a:bodyPr>
            <a:normAutofit/>
          </a:bodyPr>
          <a:lstStyle/>
          <a:p>
            <a:r>
              <a:rPr lang="en-US" dirty="0" err="1"/>
              <a:t>Voie</a:t>
            </a:r>
            <a:r>
              <a:rPr lang="en-US" dirty="0"/>
              <a:t> </a:t>
            </a:r>
            <a:r>
              <a:rPr lang="en-US" dirty="0" err="1"/>
              <a:t>intéressante</a:t>
            </a:r>
            <a:r>
              <a:rPr lang="en-US" dirty="0"/>
              <a:t> </a:t>
            </a:r>
            <a:r>
              <a:rPr lang="en-US" dirty="0" err="1"/>
              <a:t>vers</a:t>
            </a:r>
            <a:r>
              <a:rPr lang="en-US" dirty="0"/>
              <a:t> des </a:t>
            </a:r>
            <a:r>
              <a:rPr lang="en-US" dirty="0" err="1"/>
              <a:t>collisionneurs</a:t>
            </a:r>
            <a:r>
              <a:rPr lang="en-US" dirty="0"/>
              <a:t> de leptons de haute </a:t>
            </a:r>
            <a:r>
              <a:rPr lang="en-US" dirty="0" err="1"/>
              <a:t>énergie</a:t>
            </a:r>
            <a:endParaRPr lang="en-US" dirty="0"/>
          </a:p>
          <a:p>
            <a:pPr lvl="1"/>
            <a:r>
              <a:rPr lang="en-US" dirty="0" err="1"/>
              <a:t>Rayonnement</a:t>
            </a:r>
            <a:r>
              <a:rPr lang="en-US" dirty="0"/>
              <a:t> synchrotron </a:t>
            </a:r>
            <a:r>
              <a:rPr lang="en-US" dirty="0" err="1"/>
              <a:t>très</a:t>
            </a:r>
            <a:r>
              <a:rPr lang="en-US" dirty="0"/>
              <a:t> </a:t>
            </a:r>
            <a:r>
              <a:rPr lang="en-US" dirty="0" err="1"/>
              <a:t>réduit</a:t>
            </a:r>
            <a:endParaRPr lang="en-US" dirty="0"/>
          </a:p>
          <a:p>
            <a:pPr lvl="1"/>
            <a:r>
              <a:rPr lang="en-US" dirty="0" err="1"/>
              <a:t>Potentiel</a:t>
            </a:r>
            <a:r>
              <a:rPr lang="en-US" dirty="0"/>
              <a:t> de physique à comparer à un FCC-</a:t>
            </a:r>
            <a:r>
              <a:rPr lang="en-US" dirty="0" err="1"/>
              <a:t>hh</a:t>
            </a:r>
            <a:r>
              <a:rPr lang="en-US" dirty="0"/>
              <a:t>.</a:t>
            </a:r>
          </a:p>
          <a:p>
            <a:r>
              <a:rPr lang="en-US" dirty="0"/>
              <a:t>Beaucoup de </a:t>
            </a:r>
            <a:r>
              <a:rPr lang="en-US" dirty="0" err="1"/>
              <a:t>défis</a:t>
            </a:r>
            <a:r>
              <a:rPr lang="en-US" dirty="0"/>
              <a:t> </a:t>
            </a:r>
            <a:r>
              <a:rPr lang="en-US" dirty="0" err="1"/>
              <a:t>technologiques</a:t>
            </a:r>
            <a:endParaRPr lang="en-US" dirty="0"/>
          </a:p>
          <a:p>
            <a:pPr lvl="1"/>
            <a:r>
              <a:rPr lang="en-US" dirty="0" err="1"/>
              <a:t>Refroidissement</a:t>
            </a:r>
            <a:r>
              <a:rPr lang="en-US" dirty="0"/>
              <a:t> des muons avec des </a:t>
            </a:r>
            <a:r>
              <a:rPr lang="en-US" dirty="0" err="1"/>
              <a:t>solénoïdes</a:t>
            </a:r>
            <a:r>
              <a:rPr lang="en-US" dirty="0"/>
              <a:t> HTS de plus de 40 T et des </a:t>
            </a:r>
            <a:r>
              <a:rPr lang="en-US" dirty="0" err="1"/>
              <a:t>cavités</a:t>
            </a:r>
            <a:r>
              <a:rPr lang="en-US" dirty="0"/>
              <a:t> </a:t>
            </a:r>
            <a:r>
              <a:rPr lang="en-US" dirty="0" err="1"/>
              <a:t>fonctionnant</a:t>
            </a:r>
            <a:r>
              <a:rPr lang="en-US" dirty="0"/>
              <a:t> sous haut champ </a:t>
            </a:r>
            <a:r>
              <a:rPr lang="en-US" dirty="0" err="1"/>
              <a:t>magnétique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Accélération</a:t>
            </a:r>
            <a:r>
              <a:rPr lang="en-US" dirty="0"/>
              <a:t> </a:t>
            </a:r>
            <a:r>
              <a:rPr lang="en-US" dirty="0" err="1"/>
              <a:t>très</a:t>
            </a:r>
            <a:r>
              <a:rPr lang="en-US" dirty="0"/>
              <a:t> </a:t>
            </a:r>
            <a:r>
              <a:rPr lang="en-US" dirty="0" err="1"/>
              <a:t>rapide</a:t>
            </a:r>
            <a:r>
              <a:rPr lang="en-US" dirty="0"/>
              <a:t> et </a:t>
            </a:r>
            <a:r>
              <a:rPr lang="en-US" dirty="0" err="1"/>
              <a:t>efficace</a:t>
            </a:r>
            <a:r>
              <a:rPr lang="en-US" dirty="0"/>
              <a:t> des muons (</a:t>
            </a:r>
            <a:r>
              <a:rPr lang="en-US" dirty="0" err="1"/>
              <a:t>quelques</a:t>
            </a:r>
            <a:r>
              <a:rPr lang="en-US" dirty="0"/>
              <a:t> </a:t>
            </a:r>
            <a:r>
              <a:rPr lang="en-US" dirty="0" err="1"/>
              <a:t>millisecondes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Tenue des flux </a:t>
            </a:r>
            <a:r>
              <a:rPr lang="en-US" dirty="0" err="1"/>
              <a:t>intenses</a:t>
            </a:r>
            <a:r>
              <a:rPr lang="en-US" dirty="0"/>
              <a:t> de neutrinos.</a:t>
            </a:r>
          </a:p>
        </p:txBody>
      </p:sp>
      <p:sp>
        <p:nvSpPr>
          <p:cNvPr id="50" name="Espace réservé du texte 49"/>
          <p:cNvSpPr>
            <a:spLocks noGrp="1"/>
          </p:cNvSpPr>
          <p:nvPr>
            <p:ph type="body" idx="13"/>
          </p:nvPr>
        </p:nvSpPr>
        <p:spPr>
          <a:xfrm>
            <a:off x="5798366" y="956299"/>
            <a:ext cx="4557712" cy="612532"/>
          </a:xfrm>
        </p:spPr>
        <p:txBody>
          <a:bodyPr/>
          <a:lstStyle/>
          <a:p>
            <a:r>
              <a:rPr lang="en-US"/>
              <a:t>Feuille de route : faisabilité</a:t>
            </a:r>
            <a:endParaRPr lang="en-US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half" idx="14"/>
          </p:nvPr>
        </p:nvSpPr>
        <p:spPr>
          <a:xfrm>
            <a:off x="5801509" y="1590931"/>
            <a:ext cx="4557712" cy="3399979"/>
          </a:xfrm>
        </p:spPr>
        <p:txBody>
          <a:bodyPr/>
          <a:lstStyle/>
          <a:p>
            <a:r>
              <a:rPr lang="fr-FR" dirty="0"/>
              <a:t>Examiner les principales barrières techniques</a:t>
            </a:r>
          </a:p>
          <a:p>
            <a:r>
              <a:rPr lang="fr-FR" dirty="0" err="1"/>
              <a:t>Developper</a:t>
            </a:r>
            <a:r>
              <a:rPr lang="fr-FR" dirty="0"/>
              <a:t> le concept des collisionneurs de muons (focus sur 10 </a:t>
            </a:r>
            <a:r>
              <a:rPr lang="fr-FR" dirty="0" err="1"/>
              <a:t>TeV</a:t>
            </a:r>
            <a:r>
              <a:rPr lang="fr-FR" dirty="0"/>
              <a:t>, avec 3 </a:t>
            </a:r>
            <a:r>
              <a:rPr lang="fr-FR" dirty="0" err="1"/>
              <a:t>TeV</a:t>
            </a:r>
            <a:r>
              <a:rPr lang="fr-FR" dirty="0"/>
              <a:t> comme potentiel </a:t>
            </a:r>
            <a:r>
              <a:rPr lang="en-US" dirty="0"/>
              <a:t>stage initial)</a:t>
            </a:r>
          </a:p>
          <a:p>
            <a:r>
              <a:rPr lang="en-US" dirty="0" err="1"/>
              <a:t>Aller</a:t>
            </a:r>
            <a:r>
              <a:rPr lang="en-US" dirty="0"/>
              <a:t> </a:t>
            </a:r>
            <a:r>
              <a:rPr lang="en-US" dirty="0" err="1"/>
              <a:t>vers</a:t>
            </a:r>
            <a:r>
              <a:rPr lang="en-US" dirty="0"/>
              <a:t> des </a:t>
            </a:r>
            <a:r>
              <a:rPr lang="en-US" dirty="0" err="1"/>
              <a:t>démonstrateurs</a:t>
            </a:r>
            <a:endParaRPr lang="fr-FR" dirty="0"/>
          </a:p>
          <a:p>
            <a:endParaRPr lang="fr-FR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BEC2BEA-63D4-479B-9020-7200A252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Accélérateurs de muons</a:t>
            </a:r>
            <a:endParaRPr lang="fr-FR" dirty="0"/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81" y="4126128"/>
            <a:ext cx="5851907" cy="150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0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101CCE9-5B34-4CFB-994A-BB37139A6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13 Décembre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1C00F3-E592-4A5B-A83B-20D9BC911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Kick-off meeting GDR SCIPAC, IJCLab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0326F1-56F7-4C43-94C4-6E66C740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230C621-A8DD-41FC-A3F5-06CEEF3FB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Synchrotrons (</a:t>
            </a:r>
            <a:r>
              <a:rPr lang="fr-FR" dirty="0" err="1"/>
              <a:t>cf</a:t>
            </a:r>
            <a:r>
              <a:rPr lang="fr-FR" dirty="0"/>
              <a:t> talk L. </a:t>
            </a:r>
            <a:r>
              <a:rPr lang="fr-FR" dirty="0" err="1"/>
              <a:t>Nadolski</a:t>
            </a:r>
            <a:r>
              <a:rPr lang="fr-FR" dirty="0"/>
              <a:t>)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52D7453-D75D-4A88-A23E-A1A9D7CBA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768" y="1790597"/>
            <a:ext cx="4557712" cy="804921"/>
          </a:xfrm>
        </p:spPr>
        <p:txBody>
          <a:bodyPr/>
          <a:lstStyle/>
          <a:p>
            <a:r>
              <a:rPr lang="fr-FR" dirty="0"/>
              <a:t>Très grands accélérateurs</a:t>
            </a:r>
          </a:p>
          <a:p>
            <a:r>
              <a:rPr lang="fr-FR" dirty="0"/>
              <a:t>Brillance extrême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0DDE633-9031-4A41-B0EB-E6937067150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907717" y="1242984"/>
            <a:ext cx="4557712" cy="547613"/>
          </a:xfrm>
        </p:spPr>
        <p:txBody>
          <a:bodyPr/>
          <a:lstStyle/>
          <a:p>
            <a:r>
              <a:rPr lang="fr-FR" dirty="0"/>
              <a:t>Sources de lumières compactes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82D25253-F088-4AAE-B95C-DFE06B88046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129803" y="3173760"/>
            <a:ext cx="2613143" cy="1737740"/>
          </a:xfr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86BE023E-CFE0-4729-9818-9EA96F92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Sources de lumière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0B1496E-E95E-49EF-ACD0-FAE13DC7F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155" y="3797554"/>
            <a:ext cx="2608240" cy="1737740"/>
          </a:xfrm>
          <a:prstGeom prst="rect">
            <a:avLst/>
          </a:prstGeom>
        </p:spPr>
      </p:pic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E103B3C1-7887-41A9-AA07-EDAC804194EC}"/>
              </a:ext>
            </a:extLst>
          </p:cNvPr>
          <p:cNvSpPr txBox="1">
            <a:spLocks/>
          </p:cNvSpPr>
          <p:nvPr/>
        </p:nvSpPr>
        <p:spPr>
          <a:xfrm>
            <a:off x="989666" y="5092193"/>
            <a:ext cx="803486" cy="415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F4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fr-FR" dirty="0"/>
              <a:t>ESRF</a:t>
            </a:r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E4EF3A17-CF5E-4075-9D04-795F45FDAD2E}"/>
              </a:ext>
            </a:extLst>
          </p:cNvPr>
          <p:cNvSpPr txBox="1">
            <a:spLocks/>
          </p:cNvSpPr>
          <p:nvPr/>
        </p:nvSpPr>
        <p:spPr>
          <a:xfrm>
            <a:off x="3673434" y="3343164"/>
            <a:ext cx="961681" cy="382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F4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fr-FR" dirty="0"/>
              <a:t>SOLEIL</a:t>
            </a:r>
          </a:p>
        </p:txBody>
      </p:sp>
      <p:sp>
        <p:nvSpPr>
          <p:cNvPr id="16" name="Espace réservé du contenu 5">
            <a:extLst>
              <a:ext uri="{FF2B5EF4-FFF2-40B4-BE49-F238E27FC236}">
                <a16:creationId xmlns:a16="http://schemas.microsoft.com/office/drawing/2014/main" id="{DF812A3E-4E92-4D98-AE90-41B4C3514204}"/>
              </a:ext>
            </a:extLst>
          </p:cNvPr>
          <p:cNvSpPr txBox="1">
            <a:spLocks/>
          </p:cNvSpPr>
          <p:nvPr/>
        </p:nvSpPr>
        <p:spPr>
          <a:xfrm>
            <a:off x="5627811" y="1795315"/>
            <a:ext cx="4557712" cy="804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rgbClr val="D0671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F4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dirty="0"/>
              <a:t>Sources compactes</a:t>
            </a:r>
          </a:p>
          <a:p>
            <a:pPr fontAlgn="auto">
              <a:spcAft>
                <a:spcPts val="0"/>
              </a:spcAft>
            </a:pPr>
            <a:r>
              <a:rPr lang="fr-FR" dirty="0"/>
              <a:t>Brillance intermédiaire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AB8BDDE1-7CC4-48D6-8193-1D9A370D9848}"/>
              </a:ext>
            </a:extLst>
          </p:cNvPr>
          <p:cNvSpPr txBox="1">
            <a:spLocks/>
          </p:cNvSpPr>
          <p:nvPr/>
        </p:nvSpPr>
        <p:spPr>
          <a:xfrm>
            <a:off x="5962451" y="2754577"/>
            <a:ext cx="4557712" cy="2957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2431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dirty="0"/>
              <a:t>Exemples:</a:t>
            </a:r>
          </a:p>
          <a:p>
            <a:pPr marL="1028700" lvl="1" indent="-342900" fontAlgn="auto">
              <a:spcAft>
                <a:spcPts val="0"/>
              </a:spcAft>
            </a:pPr>
            <a:r>
              <a:rPr lang="fr-FR" sz="1600" dirty="0" err="1"/>
              <a:t>ThomX</a:t>
            </a:r>
            <a:r>
              <a:rPr lang="fr-FR" sz="1600" dirty="0"/>
              <a:t> (Orsay)</a:t>
            </a:r>
          </a:p>
          <a:p>
            <a:pPr marL="1028700" lvl="1" indent="-342900" fontAlgn="auto">
              <a:spcAft>
                <a:spcPts val="0"/>
              </a:spcAft>
            </a:pPr>
            <a:r>
              <a:rPr lang="fr-FR" sz="1600" dirty="0"/>
              <a:t>ELSA (Bruyères le Châtel) </a:t>
            </a:r>
          </a:p>
          <a:p>
            <a:pPr fontAlgn="auto">
              <a:spcAft>
                <a:spcPts val="0"/>
              </a:spcAft>
            </a:pPr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0141066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3600" b="1" kern="1200" dirty="0">
            <a:solidFill>
              <a:srgbClr val="D0671C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17028</TotalTime>
  <Words>1873</Words>
  <Application>Microsoft Office PowerPoint</Application>
  <PresentationFormat>Personnalisé</PresentationFormat>
  <Paragraphs>339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Arial</vt:lpstr>
      <vt:lpstr>ArialMT</vt:lpstr>
      <vt:lpstr>Calibri</vt:lpstr>
      <vt:lpstr>Calibri Light</vt:lpstr>
      <vt:lpstr>ff-meta-serif-web-pro</vt:lpstr>
      <vt:lpstr>LiberationSans-Bold</vt:lpstr>
      <vt:lpstr>StandardSymL</vt:lpstr>
      <vt:lpstr>Wingdings 2</vt:lpstr>
      <vt:lpstr>1_modele-IJCLAb-powerpoint</vt:lpstr>
      <vt:lpstr>Conception personnalisée</vt:lpstr>
      <vt:lpstr>Axe 3 : accélérateurs de leptons</vt:lpstr>
      <vt:lpstr>Les accélérateurs de leptons  à l’étude en France</vt:lpstr>
      <vt:lpstr>Acteurs : instituts et installations impliqués</vt:lpstr>
      <vt:lpstr>Les leptons dans le cadre de la stratégie européenne</vt:lpstr>
      <vt:lpstr>Collisionneurs</vt:lpstr>
      <vt:lpstr>Collisionneurs</vt:lpstr>
      <vt:lpstr>FCC-ee</vt:lpstr>
      <vt:lpstr>Accélérateurs de muons</vt:lpstr>
      <vt:lpstr>Sources de lumière</vt:lpstr>
      <vt:lpstr>Source de lumière compacte : ThomX</vt:lpstr>
      <vt:lpstr>ERL : Linac à récupération d’énergie</vt:lpstr>
      <vt:lpstr>Les ERL dans le monde</vt:lpstr>
      <vt:lpstr>En France : PERLE</vt:lpstr>
      <vt:lpstr>Sources de positrons</vt:lpstr>
      <vt:lpstr>R&amp;D sources de positrons haute intensité pour HEP</vt:lpstr>
      <vt:lpstr>Enjeux des accélérateurs de leptons et lien avec les autres axes</vt:lpstr>
      <vt:lpstr>Présentation PowerPoint</vt:lpstr>
      <vt:lpstr>ESRF Accelerator complex</vt:lpstr>
      <vt:lpstr>HMBA lattice</vt:lpstr>
      <vt:lpstr>Perspectives : injection and injectors</vt:lpstr>
      <vt:lpstr>Perspectives : improve brilliance and photon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julien michaud</cp:lastModifiedBy>
  <cp:revision>1715</cp:revision>
  <dcterms:created xsi:type="dcterms:W3CDTF">2011-03-09T16:37:49Z</dcterms:created>
  <dcterms:modified xsi:type="dcterms:W3CDTF">2023-12-12T15:49:06Z</dcterms:modified>
</cp:coreProperties>
</file>