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6" r:id="rId4"/>
    <p:sldId id="259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7"/>
    <p:restoredTop sz="96208"/>
  </p:normalViewPr>
  <p:slideViewPr>
    <p:cSldViewPr snapToGrid="0" snapToObjects="1">
      <p:cViewPr varScale="1">
        <p:scale>
          <a:sx n="197" d="100"/>
          <a:sy n="197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419A-950E-3848-B418-EB734A193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B1E22-5E2B-C84C-B977-089F68E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78C4-40FA-FF46-B851-475DF34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F6371-9840-5840-9EDC-8368C029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C784-ACED-D74E-9A5C-873A98FD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24F0-A06D-1B4E-B293-906EB295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4BDE4-9777-3942-A6ED-C70E6F49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BE0BE-7E83-B54C-B6FF-311093B9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CCE6-27F8-3040-AD11-1F27C4DE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8559-ACA4-B24C-9C67-662FC37E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1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12B59-607E-0843-BA71-DA718A351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12417-BA1C-7B47-9E7F-1BC79EBBA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D58F0-DAF5-4745-B1DD-60FCA4E0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E3A05-0857-F542-B2A9-F633E94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78EB-CA08-B742-AA3F-E3A1E28D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2AAC-4DED-5842-8EB5-0C027D54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A48AA-38D6-CB41-AE92-1CDC15617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E7BF3-3DA7-964A-AB0B-D4D440F4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BECA1-C980-7B4C-93EB-5E04AA72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F2FF4-A18A-1449-BC29-F4A4822F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2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FCDE-7370-964C-BA08-F3089DF9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2A4EE-39FC-444D-BA8E-D91BC3959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D9FF-7501-A442-A4F5-9F1F6D4E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3BFB4-F336-0547-8200-CDB0F59F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0567B-1A02-B443-AB2A-E8744FC3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4C18-818A-6540-8745-75179CCD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B445D-6580-DD42-86E6-7D1621E9F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B65C1-6EF9-844C-81F5-795B573A0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EE286-46D6-3942-80DA-6D1FDE112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D0757-8651-3249-B5F8-E0CE94DC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D1117-5B29-8B4A-BDBF-322CD4AD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4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E06D-59B8-414E-84EB-7B9C84EE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02EE1-E65A-194E-BE9A-B61BAE25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B4C-0BEC-F54A-8A6D-913B8B6A0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6DD61-6EF9-204C-9AE9-BC2D4AC82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75B73-DB24-D44B-AD12-D356EBA6B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CA169-81C4-E641-AACE-A1560F1C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B69B8-3E82-F240-AAF5-75589FCB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A16C4-5E68-D74D-9E8B-9A534934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0C63-FE8E-3943-9AD0-5B007B74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BB0BED-4B8D-5D4D-92B6-26423E61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E60B1-E3DC-264D-BA6D-248662FF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C3012-F17D-E947-B212-BC3BAE11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1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01CDA-F318-F347-B9CD-F17CC862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06FBA-AC70-0442-8428-ED439E5F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702E-847A-704C-8A35-EDAA1FC1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066D-3344-DE4D-B46D-0ADCA1C9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4843-3CC8-2940-B9C8-DA1EB3CB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21BF2-8693-444F-A2C1-B1CC47800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47D08-7C59-954D-A98A-D84231FF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248E4-3970-6348-9B26-5BA6A620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A70A9-8214-234B-A638-AA6FDF22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F43E-BDBE-334B-80CC-5B56822B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16C1F-C4A6-A14B-B884-20BA0B71B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7BF11-1123-3B44-A315-25E108590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3098-D9AE-DE46-A396-84B13B66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CABC2-C41C-584F-96E2-91AACF9A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962E6-C990-0543-99C7-AB0064C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98652-46BD-8143-AC45-7268A7C1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897DA-1F2F-D245-BEA4-75405CE25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BD10-B6A2-4341-B474-F318113D1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8BFA-A243-1C43-9CF6-8E219714E867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1D7E-F66C-8C46-955F-605B152CA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6F8DC-15B9-4D43-9360-4DCCA68AD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939C-6787-C440-B58F-A26DB3EE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2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E757F1-2A4B-C14F-B592-994F4991700D}"/>
              </a:ext>
            </a:extLst>
          </p:cNvPr>
          <p:cNvSpPr txBox="1"/>
          <p:nvPr/>
        </p:nvSpPr>
        <p:spPr>
          <a:xfrm>
            <a:off x="536495" y="6355250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 correct simulation of dipoles in 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FB095-01CE-0E4D-A486-E276ACF0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9" y="0"/>
            <a:ext cx="8576471" cy="54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B1C31-B85F-4B45-97A9-90E967346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43" t="-1237" r="29668"/>
          <a:stretch/>
        </p:blipFill>
        <p:spPr>
          <a:xfrm>
            <a:off x="9084098" y="270163"/>
            <a:ext cx="2888673" cy="5400000"/>
          </a:xfrm>
          <a:prstGeom prst="rect">
            <a:avLst/>
          </a:prstGeom>
        </p:spPr>
      </p:pic>
      <p:sp>
        <p:nvSpPr>
          <p:cNvPr id="2" name="Direct Access Storage 1">
            <a:extLst>
              <a:ext uri="{FF2B5EF4-FFF2-40B4-BE49-F238E27FC236}">
                <a16:creationId xmlns:a16="http://schemas.microsoft.com/office/drawing/2014/main" id="{1D7EE92E-B870-0E4B-B75A-050477696912}"/>
              </a:ext>
            </a:extLst>
          </p:cNvPr>
          <p:cNvSpPr/>
          <p:nvPr/>
        </p:nvSpPr>
        <p:spPr>
          <a:xfrm>
            <a:off x="2775626" y="875489"/>
            <a:ext cx="188068" cy="440988"/>
          </a:xfrm>
          <a:prstGeom prst="flowChartMagneticDrum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rect Access Storage 6">
            <a:extLst>
              <a:ext uri="{FF2B5EF4-FFF2-40B4-BE49-F238E27FC236}">
                <a16:creationId xmlns:a16="http://schemas.microsoft.com/office/drawing/2014/main" id="{322EEB05-7671-3F47-A6D2-5D0879D14F9B}"/>
              </a:ext>
            </a:extLst>
          </p:cNvPr>
          <p:cNvSpPr/>
          <p:nvPr/>
        </p:nvSpPr>
        <p:spPr>
          <a:xfrm>
            <a:off x="2775626" y="3965642"/>
            <a:ext cx="188068" cy="440988"/>
          </a:xfrm>
          <a:prstGeom prst="flowChartMagneticDrum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09D20-A530-CF48-AD7D-85363D32FFB6}"/>
              </a:ext>
            </a:extLst>
          </p:cNvPr>
          <p:cNvSpPr txBox="1"/>
          <p:nvPr/>
        </p:nvSpPr>
        <p:spPr>
          <a:xfrm>
            <a:off x="2769140" y="590793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+6mm drifts </a:t>
            </a:r>
          </a:p>
        </p:txBody>
      </p:sp>
    </p:spTree>
    <p:extLst>
      <p:ext uri="{BB962C8B-B14F-4D97-AF65-F5344CB8AC3E}">
        <p14:creationId xmlns:p14="http://schemas.microsoft.com/office/powerpoint/2010/main" val="73296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0C5540-AFA7-8743-B22C-4F4E6F84ED16}"/>
              </a:ext>
            </a:extLst>
          </p:cNvPr>
          <p:cNvSpPr txBox="1"/>
          <p:nvPr/>
        </p:nvSpPr>
        <p:spPr>
          <a:xfrm>
            <a:off x="2276273" y="175099"/>
            <a:ext cx="258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Refitted optics. Matching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50694-7121-0C4A-956C-C4825F9E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516"/>
            <a:ext cx="1219200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EB5172-F30B-3844-84FB-99657EF2EB7F}"/>
              </a:ext>
            </a:extLst>
          </p:cNvPr>
          <p:cNvSpPr/>
          <p:nvPr/>
        </p:nvSpPr>
        <p:spPr>
          <a:xfrm>
            <a:off x="6096000" y="87175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atsummary</a:t>
            </a:r>
            <a:r>
              <a:rPr lang="en-US" dirty="0"/>
              <a:t>(</a:t>
            </a:r>
            <a:r>
              <a:rPr lang="en-US" dirty="0" err="1"/>
              <a:t>r_optic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*************  Summary for '' ************</a:t>
            </a:r>
          </a:p>
          <a:p>
            <a:r>
              <a:rPr lang="en-US" dirty="0"/>
              <a:t>   Energy: 			 0.05000 [GeV]</a:t>
            </a:r>
          </a:p>
          <a:p>
            <a:r>
              <a:rPr lang="en-US" dirty="0"/>
              <a:t>   Gamma: 			 97.84756 </a:t>
            </a:r>
          </a:p>
          <a:p>
            <a:r>
              <a:rPr lang="en-US" dirty="0"/>
              <a:t>   Circumference: 		 17.99848 [m]</a:t>
            </a:r>
          </a:p>
          <a:p>
            <a:r>
              <a:rPr lang="en-US" dirty="0"/>
              <a:t>   Revolution time: 		 60.03646 [ns] (16.65654 [MHz]) </a:t>
            </a:r>
          </a:p>
          <a:p>
            <a:r>
              <a:rPr lang="en-US" dirty="0"/>
              <a:t>   </a:t>
            </a:r>
            <a:r>
              <a:rPr lang="en-US" dirty="0" err="1"/>
              <a:t>Betatron</a:t>
            </a:r>
            <a:r>
              <a:rPr lang="en-US" dirty="0"/>
              <a:t> tune H: 		 0.17309 (2883.07420 [kHz])</a:t>
            </a:r>
          </a:p>
          <a:p>
            <a:r>
              <a:rPr lang="en-US" dirty="0"/>
              <a:t>                 V: 		 0.63365 (10554.45082 [kHz])</a:t>
            </a:r>
          </a:p>
          <a:p>
            <a:r>
              <a:rPr lang="en-US" dirty="0"/>
              <a:t>   Momentum Compaction Factor: 	 1.42541e-02</a:t>
            </a:r>
          </a:p>
          <a:p>
            <a:r>
              <a:rPr lang="en-US" dirty="0"/>
              <a:t>   Chromaticity H: 		+0.07212</a:t>
            </a:r>
          </a:p>
          <a:p>
            <a:r>
              <a:rPr lang="en-US" dirty="0"/>
              <a:t>                V: 		-1.34426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9E1A8-F1D1-1A48-AE12-77BA5A7166A7}"/>
              </a:ext>
            </a:extLst>
          </p:cNvPr>
          <p:cNvSpPr/>
          <p:nvPr/>
        </p:nvSpPr>
        <p:spPr>
          <a:xfrm>
            <a:off x="163285" y="87175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atsummary</a:t>
            </a:r>
            <a:r>
              <a:rPr lang="en-US" dirty="0"/>
              <a:t>(ring)</a:t>
            </a:r>
          </a:p>
          <a:p>
            <a:endParaRPr lang="en-US" dirty="0"/>
          </a:p>
          <a:p>
            <a:r>
              <a:rPr lang="en-US" dirty="0"/>
              <a:t>   *************  Summary for '' ************</a:t>
            </a:r>
          </a:p>
          <a:p>
            <a:r>
              <a:rPr lang="en-US" dirty="0"/>
              <a:t>   Energy: 			 0.05000 [GeV]</a:t>
            </a:r>
          </a:p>
          <a:p>
            <a:r>
              <a:rPr lang="en-US" dirty="0"/>
              <a:t>   Gamma: 			 97.84756 </a:t>
            </a:r>
          </a:p>
          <a:p>
            <a:r>
              <a:rPr lang="en-US" dirty="0"/>
              <a:t>   Circumference: 		 17.98672 [m]</a:t>
            </a:r>
          </a:p>
          <a:p>
            <a:r>
              <a:rPr lang="en-US" dirty="0"/>
              <a:t>   Revolution time: 		 59.99723 [ns] (16.66744 [MHz]) </a:t>
            </a:r>
          </a:p>
          <a:p>
            <a:r>
              <a:rPr lang="en-US" dirty="0"/>
              <a:t>   </a:t>
            </a:r>
            <a:r>
              <a:rPr lang="en-US" dirty="0" err="1"/>
              <a:t>Betatron</a:t>
            </a:r>
            <a:r>
              <a:rPr lang="en-US" dirty="0"/>
              <a:t> tune H: 		 0.16998 (2833.12609 [kHz])</a:t>
            </a:r>
          </a:p>
          <a:p>
            <a:r>
              <a:rPr lang="en-US" dirty="0"/>
              <a:t>                 V: 		 0.64018 (10670.09816 [kHz])</a:t>
            </a:r>
          </a:p>
          <a:p>
            <a:r>
              <a:rPr lang="en-US" dirty="0"/>
              <a:t>   Momentum Compaction Factor: 	 1.43393e-02</a:t>
            </a:r>
          </a:p>
          <a:p>
            <a:r>
              <a:rPr lang="en-US" dirty="0"/>
              <a:t>   Chromaticity H: 		-0.00000</a:t>
            </a:r>
          </a:p>
          <a:p>
            <a:r>
              <a:rPr lang="en-US" dirty="0"/>
              <a:t>                V: 		-0.00000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389C4-AC04-5641-8150-6969AA223150}"/>
              </a:ext>
            </a:extLst>
          </p:cNvPr>
          <p:cNvSpPr/>
          <p:nvPr/>
        </p:nvSpPr>
        <p:spPr>
          <a:xfrm>
            <a:off x="1912412" y="5141089"/>
            <a:ext cx="4546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Name       field             before        after   	variation</a:t>
            </a:r>
          </a:p>
          <a:p>
            <a:r>
              <a:rPr lang="en-US" sz="1200" dirty="0"/>
              <a:t>QP1        </a:t>
            </a:r>
            <a:r>
              <a:rPr lang="en-US" sz="1200" dirty="0" err="1"/>
              <a:t>PolynomB</a:t>
            </a:r>
            <a:r>
              <a:rPr lang="en-US" sz="1200" dirty="0"/>
              <a:t>     -4.86169    -4.80669    0.0549962</a:t>
            </a:r>
          </a:p>
          <a:p>
            <a:r>
              <a:rPr lang="en-US" sz="1200" dirty="0"/>
              <a:t>QP2        </a:t>
            </a:r>
            <a:r>
              <a:rPr lang="en-US" sz="1200" dirty="0" err="1"/>
              <a:t>PolynomB</a:t>
            </a:r>
            <a:r>
              <a:rPr lang="en-US" sz="1200" dirty="0"/>
              <a:t>      9.44146     9.40109    -0.0403643</a:t>
            </a:r>
          </a:p>
          <a:p>
            <a:r>
              <a:rPr lang="en-US" sz="1200" dirty="0"/>
              <a:t>QP3        </a:t>
            </a:r>
            <a:r>
              <a:rPr lang="en-US" sz="1200" dirty="0" err="1"/>
              <a:t>PolynomB</a:t>
            </a:r>
            <a:r>
              <a:rPr lang="en-US" sz="1200" dirty="0"/>
              <a:t>     -18.5428    -18.7781    -0.235302</a:t>
            </a:r>
          </a:p>
          <a:p>
            <a:r>
              <a:rPr lang="en-US" sz="1200" dirty="0"/>
              <a:t>QP4        </a:t>
            </a:r>
            <a:r>
              <a:rPr lang="en-US" sz="1200" dirty="0" err="1"/>
              <a:t>PolynomB</a:t>
            </a:r>
            <a:r>
              <a:rPr lang="en-US" sz="1200" dirty="0"/>
              <a:t>      16.4601     16.6294    0.169288</a:t>
            </a:r>
          </a:p>
          <a:p>
            <a:r>
              <a:rPr lang="en-US" sz="1200" dirty="0"/>
              <a:t>QP31       </a:t>
            </a:r>
            <a:r>
              <a:rPr lang="en-US" sz="1200" dirty="0" err="1"/>
              <a:t>PolynomB</a:t>
            </a:r>
            <a:r>
              <a:rPr lang="en-US" sz="1200" dirty="0"/>
              <a:t>     -8.90015     -8.5712    0.328949</a:t>
            </a:r>
          </a:p>
          <a:p>
            <a:r>
              <a:rPr lang="en-US" sz="1200" dirty="0"/>
              <a:t>QP41       </a:t>
            </a:r>
            <a:r>
              <a:rPr lang="en-US" sz="1200" dirty="0" err="1"/>
              <a:t>PolynomB</a:t>
            </a:r>
            <a:r>
              <a:rPr lang="en-US" sz="1200" dirty="0"/>
              <a:t>      5.10745      4.8107    -0.296743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2DE2E-A85A-E642-A9FC-103FE1AF0E1E}"/>
              </a:ext>
            </a:extLst>
          </p:cNvPr>
          <p:cNvSpPr txBox="1"/>
          <p:nvPr/>
        </p:nvSpPr>
        <p:spPr>
          <a:xfrm>
            <a:off x="843064" y="55771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NOMINAL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72C71-B8A1-444B-99E2-A1F1435212E4}"/>
              </a:ext>
            </a:extLst>
          </p:cNvPr>
          <p:cNvSpPr txBox="1"/>
          <p:nvPr/>
        </p:nvSpPr>
        <p:spPr>
          <a:xfrm>
            <a:off x="6527259" y="525120"/>
            <a:ext cx="14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DRIFTs</a:t>
            </a:r>
          </a:p>
        </p:txBody>
      </p:sp>
    </p:spTree>
    <p:extLst>
      <p:ext uri="{BB962C8B-B14F-4D97-AF65-F5344CB8AC3E}">
        <p14:creationId xmlns:p14="http://schemas.microsoft.com/office/powerpoint/2010/main" val="270726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ED4B47-7548-564D-892E-B9227B7E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387928"/>
            <a:ext cx="7099300" cy="533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601248-0814-DF48-85A6-7D3B4CA4D8B5}"/>
              </a:ext>
            </a:extLst>
          </p:cNvPr>
          <p:cNvSpPr/>
          <p:nvPr/>
        </p:nvSpPr>
        <p:spPr>
          <a:xfrm>
            <a:off x="354965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" b="1" dirty="0">
                <a:effectLst/>
                <a:latin typeface="Helvetica Neue" panose="02000503000000020004" pitchFamily="2" charset="0"/>
              </a:rPr>
              <a:t>Exp</a:t>
            </a:r>
            <a:r>
              <a:rPr lang="sv" dirty="0">
                <a:effectLst/>
                <a:latin typeface="Helvetica Neue" panose="02000503000000020004" pitchFamily="2" charset="0"/>
              </a:rPr>
              <a:t> 	[500.02 ; 500.25 ; </a:t>
            </a:r>
            <a:r>
              <a:rPr lang="sv" b="1" dirty="0">
                <a:effectLst/>
                <a:latin typeface="Helvetica Neue" panose="02000503000000020004" pitchFamily="2" charset="0"/>
              </a:rPr>
              <a:t>500.35 ;</a:t>
            </a:r>
            <a:r>
              <a:rPr lang="sv" dirty="0">
                <a:effectLst/>
                <a:latin typeface="Helvetica Neue" panose="02000503000000020004" pitchFamily="2" charset="0"/>
              </a:rPr>
              <a:t> 500.38] </a:t>
            </a:r>
            <a:br>
              <a:rPr lang="sv" dirty="0">
                <a:effectLst/>
                <a:latin typeface="Helvetica Neue" panose="02000503000000020004" pitchFamily="2" charset="0"/>
              </a:rPr>
            </a:br>
            <a:r>
              <a:rPr lang="sv" dirty="0">
                <a:effectLst/>
                <a:latin typeface="Helvetica Neue" panose="02000503000000020004" pitchFamily="2" charset="0"/>
              </a:rPr>
              <a:t> </a:t>
            </a:r>
          </a:p>
          <a:p>
            <a:r>
              <a:rPr lang="sv" b="1" dirty="0">
                <a:effectLst/>
                <a:latin typeface="Helvetica Neue" panose="02000503000000020004" pitchFamily="2" charset="0"/>
              </a:rPr>
              <a:t>Model</a:t>
            </a:r>
            <a:r>
              <a:rPr lang="sv" dirty="0">
                <a:effectLst/>
                <a:latin typeface="Helvetica Neue" panose="02000503000000020004" pitchFamily="2" charset="0"/>
              </a:rPr>
              <a:t> 	[499.69; 499.92; </a:t>
            </a:r>
            <a:r>
              <a:rPr lang="sv" b="1" dirty="0">
                <a:effectLst/>
                <a:latin typeface="Helvetica Neue" panose="02000503000000020004" pitchFamily="2" charset="0"/>
              </a:rPr>
              <a:t>500.02;</a:t>
            </a:r>
            <a:r>
              <a:rPr lang="sv" dirty="0">
                <a:effectLst/>
                <a:latin typeface="Helvetica Neue" panose="02000503000000020004" pitchFamily="2" charset="0"/>
              </a:rPr>
              <a:t> 500.05] 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1921D-9F63-1849-86C2-1A8635E05CED}"/>
              </a:ext>
            </a:extLst>
          </p:cNvPr>
          <p:cNvSpPr txBox="1"/>
          <p:nvPr/>
        </p:nvSpPr>
        <p:spPr>
          <a:xfrm>
            <a:off x="3307404" y="96891"/>
            <a:ext cx="581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Frequency offset in modelling and in the experiment.  </a:t>
            </a:r>
          </a:p>
        </p:txBody>
      </p:sp>
    </p:spTree>
    <p:extLst>
      <p:ext uri="{BB962C8B-B14F-4D97-AF65-F5344CB8AC3E}">
        <p14:creationId xmlns:p14="http://schemas.microsoft.com/office/powerpoint/2010/main" val="180998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2D77F-1B58-9844-8CEA-3E6CDA44C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5" y="2200270"/>
            <a:ext cx="5270572" cy="39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2EFF0A-93FE-3141-9394-843789081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714" y="2007695"/>
            <a:ext cx="5270571" cy="39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A3D01-21E6-4240-AB7E-EC18F9127904}"/>
              </a:ext>
            </a:extLst>
          </p:cNvPr>
          <p:cNvSpPr txBox="1"/>
          <p:nvPr/>
        </p:nvSpPr>
        <p:spPr>
          <a:xfrm>
            <a:off x="9123218" y="1537855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drifts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28AE4-9204-D742-8FBE-3C95C5046FC9}"/>
              </a:ext>
            </a:extLst>
          </p:cNvPr>
          <p:cNvSpPr txBox="1"/>
          <p:nvPr/>
        </p:nvSpPr>
        <p:spPr>
          <a:xfrm>
            <a:off x="2152929" y="1537855"/>
            <a:ext cx="185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(nominal)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6624F8-F76D-4640-90EA-6730A24B2D92}"/>
              </a:ext>
            </a:extLst>
          </p:cNvPr>
          <p:cNvSpPr txBox="1"/>
          <p:nvPr/>
        </p:nvSpPr>
        <p:spPr>
          <a:xfrm>
            <a:off x="4039379" y="384785"/>
            <a:ext cx="418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6D Closed orbits+-10 kHz. Horizontal orbit</a:t>
            </a:r>
          </a:p>
        </p:txBody>
      </p:sp>
    </p:spTree>
    <p:extLst>
      <p:ext uri="{BB962C8B-B14F-4D97-AF65-F5344CB8AC3E}">
        <p14:creationId xmlns:p14="http://schemas.microsoft.com/office/powerpoint/2010/main" val="398669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</Words>
  <Application>Microsoft Macintosh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2023-10-20T14:45:32Z</dcterms:created>
  <dcterms:modified xsi:type="dcterms:W3CDTF">2023-11-06T12:41:51Z</dcterms:modified>
</cp:coreProperties>
</file>