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BD"/>
    <a:srgbClr val="D95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482B8-B503-4ECD-B1CC-68E0F624C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629EDF-7EEA-49C2-B9F7-93ADA4902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765B7-7860-4809-B28B-FAB3CCEFE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5CE11-47DA-436B-B4D1-BDAD724B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1F5A1-A5E5-4CF2-9E63-66A42915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4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0BC9A-478A-4233-BD84-4259D8EEE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8091F-CA37-4B8E-B661-1BBD059A6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339FA-F0D9-4100-B72F-12DFBE300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E1CF6-2D0F-497D-9AF7-DC39D45A7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0FE04-7AC1-4C67-AC7E-713EBBA8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1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3ABDE-E06C-4A38-AD12-F6D1A8DBD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599A8-78D0-404B-91FE-AC0DF0CCB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EAD12-828C-4D99-BA4D-4CA54001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3440C-A1A9-426F-BB11-571E815C4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81873-464E-480F-B3D2-ECA0BAF2C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0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1A989-2F13-441B-9F98-55478B22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AA805-E1D6-460E-93D2-DADDC2A0F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9242C-416E-4418-BA43-FA069F7BB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DD9BB-C16C-470C-8468-98C1EA35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C11C8-94A5-4984-AAD8-90ABF66C6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F92E4-BF22-4934-8CE7-161E6F31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C443E-ABA6-4A3F-BC26-1E290724D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BAE3C-FC71-4892-A3FF-5B00B3E9D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ACDF2-BC09-4045-9D29-A3A38FEB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CC56-93AE-422B-B9A8-702614F8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5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55974-9F59-4EE9-ACA6-3D09204E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E913D-CA78-4AA3-BBFD-2CE579CA3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1B510A-2C60-4965-96F0-916E8535C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4333C-9EE7-4F31-95FB-C79D7C500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D79D6-BFB0-4E0D-9AFB-E7436C6CD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46B1B-B852-429A-A7EF-9C73E4F41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5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F2EC8-A433-4D3B-89F0-A5388EB92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A6746-1246-4115-8251-057FE31D6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8E3EF-168C-4E5F-840B-4E4268E18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FB68D5-E636-40EC-883E-567A462F5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301D91-C161-4250-B86D-548C0134F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70B10F-BD2C-4A61-86B0-6E244687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9F2EA-EDA9-4360-A6D6-5ACDFDCC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226ED0-8A3B-40F7-AFDA-57FFB349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4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B218E-F99B-4695-A8D8-FE2B5390A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72E72C-0CBA-45CE-AC3D-FF9B6A041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F4DFE6-3DA1-4DE2-A2D3-B9B646C5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9C2EAE-3B3F-4296-BF85-AF35D00A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D97429-EDB0-4192-BFFD-0F645AE25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AF8680-FE3E-4B2E-BCEF-67DE3BD6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6187B-403E-4CC0-B7FF-5C33175C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7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E6E1A-1834-474B-BCA1-A66BB9CAB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E3D21-6A03-4A0E-A794-1964DE41F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3F3855-CA69-43E3-95C6-38CF7535A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5F5CC-B964-4F16-B57E-4F9B56AF0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0DBB1-2F25-4193-8518-4C1D9769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08D45-C4D7-4506-814D-DCA7555A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8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57B3B-B78E-46D2-907B-C2A4B5C93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9AAA44-191E-4A30-9F3F-0F22F5D11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EB2DD3-5184-470F-B3A5-396D21995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BFF7B-B458-49AD-801A-DD16B72CC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E9727-6278-43EB-B8E7-E5053C04E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96C57-3EB2-47FA-87A9-811D1C0B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1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25FA3-4947-47CF-A881-5D7A7F166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D0951-669C-4B06-A4FA-9F26E21A6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EC5C0-DC5E-4734-861F-E1ECBEF423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0A001-A320-47F8-97D8-127F504C99D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D0119-4DED-4E9A-B9E3-D893A5E61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15932-F068-4298-A408-240EE93E2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7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7EE4-781E-4B89-B296-37EBC2DFF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5146"/>
            <a:ext cx="10515600" cy="876402"/>
          </a:xfrm>
        </p:spPr>
        <p:txBody>
          <a:bodyPr/>
          <a:lstStyle/>
          <a:p>
            <a:pPr algn="ctr"/>
            <a:r>
              <a:rPr lang="en-US" dirty="0" err="1"/>
              <a:t>Cavité</a:t>
            </a:r>
            <a:r>
              <a:rPr lang="en-US" dirty="0"/>
              <a:t> FP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9BABF-FF05-4C02-9F94-2C1EE7873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22505"/>
            <a:ext cx="11582400" cy="4729316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fr-FR" sz="1800" dirty="0"/>
              <a:t>Priorité 1 :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Puissance stockée actuellement très faible : 5-8kW au lieu de 45kW que l’on a déjà réussi à avoir.</a:t>
            </a:r>
            <a:br>
              <a:rPr lang="fr-FR" sz="1800" dirty="0"/>
            </a:br>
            <a:r>
              <a:rPr lang="fr-FR" sz="1800" dirty="0"/>
              <a:t>confirmation de l’effet de CEP et de la BW qui chute : cf. figure =&gt; il faudra monitorer ces spectres pour comprendre l’origine des problèmes de lock.</a:t>
            </a:r>
            <a:br>
              <a:rPr lang="fr-FR" sz="1800" dirty="0"/>
            </a:br>
            <a:r>
              <a:rPr lang="fr-FR" sz="1800" dirty="0"/>
              <a:t>pistes d’amélioration : optimisation des paramètres actuels, changer la </a:t>
            </a:r>
            <a:r>
              <a:rPr lang="fr-FR" sz="1800" dirty="0" err="1"/>
              <a:t>FdT</a:t>
            </a:r>
            <a:r>
              <a:rPr lang="fr-FR" sz="1800" dirty="0"/>
              <a:t> sur l’EOM</a:t>
            </a:r>
            <a:br>
              <a:rPr lang="fr-FR" sz="1800" dirty="0"/>
            </a:br>
            <a:r>
              <a:rPr lang="fr-FR" sz="1800" dirty="0"/>
              <a:t>Demande de temps cette semaine si possible.</a:t>
            </a:r>
          </a:p>
          <a:p>
            <a:pPr lvl="1">
              <a:buFont typeface="Symbol" panose="05050102010706020507" pitchFamily="18" charset="2"/>
              <a:buChar char="Þ"/>
            </a:pPr>
            <a:endParaRPr lang="fr-FR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Installation du pilotage manuel du Peltier laser en attente:</a:t>
            </a:r>
            <a:br>
              <a:rPr lang="fr-FR" sz="1800" dirty="0"/>
            </a:br>
            <a:r>
              <a:rPr lang="fr-FR" sz="1800" dirty="0"/>
              <a:t>attente de réponse du CC (Sébastien </a:t>
            </a:r>
            <a:r>
              <a:rPr lang="fr-FR" sz="1800" dirty="0" err="1"/>
              <a:t>Pitrel</a:t>
            </a:r>
            <a:r>
              <a:rPr lang="fr-FR" sz="1800" dirty="0"/>
              <a:t>).</a:t>
            </a:r>
          </a:p>
          <a:p>
            <a:pPr lvl="1">
              <a:buFont typeface="Symbol" panose="05050102010706020507" pitchFamily="18" charset="2"/>
              <a:buChar char="Þ"/>
            </a:pPr>
            <a:endParaRPr lang="fr-FR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Prise de contact avec le fabricant (ISP) des moteurs de la cavité FP :</a:t>
            </a:r>
            <a:br>
              <a:rPr lang="fr-FR" sz="1800" dirty="0"/>
            </a:br>
            <a:r>
              <a:rPr lang="fr-FR" sz="1800" dirty="0"/>
              <a:t>Kevin a travaillé sur les </a:t>
            </a:r>
            <a:r>
              <a:rPr lang="fr-FR" sz="1800" dirty="0" err="1"/>
              <a:t>IcePap</a:t>
            </a:r>
            <a:r>
              <a:rPr lang="fr-FR" sz="1800" dirty="0"/>
              <a:t> =&gt; DS fonctionnel</a:t>
            </a:r>
            <a:br>
              <a:rPr lang="fr-FR" sz="1800" dirty="0"/>
            </a:br>
            <a:endParaRPr lang="fr-FR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Ingénieur optique arrivée au labo</a:t>
            </a:r>
            <a:br>
              <a:rPr lang="fr-FR" sz="1800" dirty="0"/>
            </a:br>
            <a:r>
              <a:rPr lang="fr-FR" sz="1800" dirty="0"/>
              <a:t>va travailler sur les premiers tests du télescope à focale variable, pour l’installer sur ThomX.</a:t>
            </a:r>
          </a:p>
          <a:p>
            <a:pPr lvl="1">
              <a:buFont typeface="Symbol" panose="05050102010706020507" pitchFamily="18" charset="2"/>
              <a:buChar char="Þ"/>
            </a:pPr>
            <a:endParaRPr lang="fr-FR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Synchro :</a:t>
            </a:r>
            <a:br>
              <a:rPr lang="fr-FR" sz="1800" dirty="0"/>
            </a:br>
            <a:r>
              <a:rPr lang="fr-FR" sz="1800" dirty="0"/>
              <a:t>apparemment, jitter trop élevé du trigger synchro à cause du 33MHz « laser »</a:t>
            </a:r>
            <a:br>
              <a:rPr lang="fr-FR" sz="1800" dirty="0"/>
            </a:br>
            <a:r>
              <a:rPr lang="fr-FR" sz="1800" dirty="0"/>
              <a:t>utilisation d’un </a:t>
            </a:r>
            <a:r>
              <a:rPr lang="fr-FR" sz="1800" dirty="0" err="1"/>
              <a:t>géné</a:t>
            </a:r>
            <a:r>
              <a:rPr lang="fr-FR" sz="1800" dirty="0"/>
              <a:t> 33MHz à resynchroniser à chaque perte de lock : DS automatique à tester.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DE3076-D447-4A40-8708-D6D61BCA8D02}"/>
              </a:ext>
            </a:extLst>
          </p:cNvPr>
          <p:cNvSpPr/>
          <p:nvPr/>
        </p:nvSpPr>
        <p:spPr>
          <a:xfrm>
            <a:off x="7692691" y="106179"/>
            <a:ext cx="4499309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Telescope à </a:t>
            </a:r>
            <a:r>
              <a:rPr lang="en-US" sz="1400" b="1" dirty="0" err="1">
                <a:solidFill>
                  <a:srgbClr val="FF0000"/>
                </a:solidFill>
              </a:rPr>
              <a:t>focale</a:t>
            </a:r>
            <a:r>
              <a:rPr lang="en-US" sz="1400" b="1" dirty="0">
                <a:solidFill>
                  <a:srgbClr val="FF0000"/>
                </a:solidFill>
              </a:rPr>
              <a:t> variable =&gt; </a:t>
            </a:r>
            <a:r>
              <a:rPr lang="en-US" sz="1400" b="1" dirty="0" err="1">
                <a:solidFill>
                  <a:srgbClr val="FF0000"/>
                </a:solidFill>
              </a:rPr>
              <a:t>en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attente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d’installation</a:t>
            </a:r>
            <a:endParaRPr lang="en-US" sz="1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Chiller =&gt; monitoring </a:t>
            </a:r>
            <a:r>
              <a:rPr lang="en-US" sz="1400" b="1" dirty="0" err="1">
                <a:solidFill>
                  <a:srgbClr val="FF0000"/>
                </a:solidFill>
              </a:rPr>
              <a:t>Etat</a:t>
            </a:r>
            <a:r>
              <a:rPr lang="en-US" sz="1400" b="1" dirty="0">
                <a:solidFill>
                  <a:srgbClr val="FF0000"/>
                </a:solidFill>
              </a:rPr>
              <a:t> à faire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2"/>
                </a:solidFill>
              </a:rPr>
              <a:t>Pilotage Peltier =&gt; mode </a:t>
            </a:r>
            <a:r>
              <a:rPr lang="en-US" sz="1400" b="1" dirty="0" err="1">
                <a:solidFill>
                  <a:schemeClr val="accent2"/>
                </a:solidFill>
              </a:rPr>
              <a:t>manuel</a:t>
            </a:r>
            <a:r>
              <a:rPr lang="en-US" sz="1400" b="1" dirty="0">
                <a:solidFill>
                  <a:schemeClr val="accent2"/>
                </a:solidFill>
              </a:rPr>
              <a:t> </a:t>
            </a:r>
            <a:r>
              <a:rPr lang="en-US" sz="1400" b="1" dirty="0" err="1">
                <a:solidFill>
                  <a:schemeClr val="accent2"/>
                </a:solidFill>
              </a:rPr>
              <a:t>en</a:t>
            </a:r>
            <a:r>
              <a:rPr lang="en-US" sz="1400" b="1" dirty="0">
                <a:solidFill>
                  <a:schemeClr val="accent2"/>
                </a:solidFill>
              </a:rPr>
              <a:t> </a:t>
            </a:r>
            <a:r>
              <a:rPr lang="en-US" sz="1400" b="1" dirty="0" err="1">
                <a:solidFill>
                  <a:schemeClr val="accent2"/>
                </a:solidFill>
              </a:rPr>
              <a:t>cours</a:t>
            </a:r>
            <a:endParaRPr lang="en-US" sz="1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Laser et </a:t>
            </a:r>
            <a:r>
              <a:rPr lang="en-US" sz="1400" b="1" dirty="0" err="1">
                <a:solidFill>
                  <a:schemeClr val="accent6"/>
                </a:solidFill>
              </a:rPr>
              <a:t>cavité</a:t>
            </a:r>
            <a:r>
              <a:rPr lang="en-US" sz="1400" b="1" dirty="0">
                <a:solidFill>
                  <a:schemeClr val="accent6"/>
                </a:solidFill>
              </a:rPr>
              <a:t> FP à 500,25 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43kW avec 17W </a:t>
            </a:r>
            <a:r>
              <a:rPr lang="en-US" sz="1400" b="1" dirty="0" err="1">
                <a:solidFill>
                  <a:schemeClr val="accent6"/>
                </a:solidFill>
              </a:rPr>
              <a:t>en</a:t>
            </a:r>
            <a:r>
              <a:rPr lang="en-US" sz="1400" b="1" dirty="0">
                <a:solidFill>
                  <a:schemeClr val="accent6"/>
                </a:solidFill>
              </a:rPr>
              <a:t> entrée et 25%  de </a:t>
            </a:r>
            <a:r>
              <a:rPr lang="en-US" sz="1400" b="1" dirty="0" err="1">
                <a:solidFill>
                  <a:schemeClr val="accent6"/>
                </a:solidFill>
              </a:rPr>
              <a:t>couplage</a:t>
            </a:r>
            <a:endParaRPr lang="en-US" sz="1400" b="1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L-shape </a:t>
            </a:r>
            <a:r>
              <a:rPr lang="en-US" sz="1400" b="1" dirty="0" err="1">
                <a:solidFill>
                  <a:schemeClr val="accent6"/>
                </a:solidFill>
              </a:rPr>
              <a:t>positionné</a:t>
            </a:r>
            <a:r>
              <a:rPr lang="en-US" sz="1400" b="1" dirty="0">
                <a:solidFill>
                  <a:schemeClr val="accent6"/>
                </a:solidFill>
              </a:rPr>
              <a:t> pour </a:t>
            </a:r>
            <a:r>
              <a:rPr lang="en-US" sz="1400" b="1" dirty="0" err="1">
                <a:solidFill>
                  <a:schemeClr val="accent6"/>
                </a:solidFill>
              </a:rPr>
              <a:t>couper</a:t>
            </a:r>
            <a:r>
              <a:rPr lang="en-US" sz="1400" b="1" dirty="0">
                <a:solidFill>
                  <a:schemeClr val="accent6"/>
                </a:solidFill>
              </a:rPr>
              <a:t> les HOM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Synchro </a:t>
            </a:r>
            <a:r>
              <a:rPr lang="en-US" sz="1400" b="1" dirty="0" err="1">
                <a:solidFill>
                  <a:schemeClr val="accent6"/>
                </a:solidFill>
              </a:rPr>
              <a:t>Anneau</a:t>
            </a:r>
            <a:r>
              <a:rPr lang="en-US" sz="1400" b="1" dirty="0">
                <a:solidFill>
                  <a:schemeClr val="accent6"/>
                </a:solidFill>
              </a:rPr>
              <a:t> 500MHz avec 15 </a:t>
            </a:r>
            <a:r>
              <a:rPr lang="en-US" sz="1400" b="1" dirty="0" err="1">
                <a:solidFill>
                  <a:schemeClr val="accent6"/>
                </a:solidFill>
              </a:rPr>
              <a:t>ps</a:t>
            </a:r>
            <a:r>
              <a:rPr lang="en-US" sz="1400" b="1" dirty="0">
                <a:solidFill>
                  <a:schemeClr val="accent6"/>
                </a:solidFill>
              </a:rPr>
              <a:t> de jitter 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062117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3D21DED-68D7-448E-9519-3B00121BD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408" y="447219"/>
            <a:ext cx="6666667" cy="5000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E3166BC-F7F5-4816-809B-BE8382FE0FF9}"/>
              </a:ext>
            </a:extLst>
          </p:cNvPr>
          <p:cNvSpPr txBox="1"/>
          <p:nvPr/>
        </p:nvSpPr>
        <p:spPr>
          <a:xfrm>
            <a:off x="5299586" y="1494504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D95319"/>
                </a:solidFill>
              </a:rPr>
              <a:t>CEP</a:t>
            </a:r>
            <a:r>
              <a:rPr lang="en-US" b="1" dirty="0"/>
              <a:t> &lt; </a:t>
            </a:r>
            <a:r>
              <a:rPr lang="en-US" b="1" dirty="0">
                <a:solidFill>
                  <a:srgbClr val="0072BD"/>
                </a:solidFill>
              </a:rPr>
              <a:t>CEP</a:t>
            </a:r>
          </a:p>
        </p:txBody>
      </p:sp>
    </p:spTree>
    <p:extLst>
      <p:ext uri="{BB962C8B-B14F-4D97-AF65-F5344CB8AC3E}">
        <p14:creationId xmlns:p14="http://schemas.microsoft.com/office/powerpoint/2010/main" val="1169500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245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Office Theme</vt:lpstr>
      <vt:lpstr>Cavité FP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Cavité FP</dc:title>
  <dc:creator>Ronic Chiche</dc:creator>
  <cp:lastModifiedBy>Ronic Chiche</cp:lastModifiedBy>
  <cp:revision>51</cp:revision>
  <dcterms:created xsi:type="dcterms:W3CDTF">2023-07-10T10:10:53Z</dcterms:created>
  <dcterms:modified xsi:type="dcterms:W3CDTF">2023-11-06T10:31:20Z</dcterms:modified>
</cp:coreProperties>
</file>