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314" r:id="rId10"/>
    <p:sldId id="309" r:id="rId11"/>
    <p:sldId id="286" r:id="rId12"/>
    <p:sldId id="285" r:id="rId13"/>
    <p:sldId id="288" r:id="rId14"/>
    <p:sldId id="315" r:id="rId15"/>
    <p:sldId id="312" r:id="rId16"/>
    <p:sldId id="257" r:id="rId17"/>
    <p:sldId id="300" r:id="rId18"/>
    <p:sldId id="301" r:id="rId19"/>
    <p:sldId id="302" r:id="rId20"/>
    <p:sldId id="306" r:id="rId21"/>
    <p:sldId id="307" r:id="rId2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6281"/>
  </p:normalViewPr>
  <p:slideViewPr>
    <p:cSldViewPr snapToGrid="0" snapToObjects="1">
      <p:cViewPr varScale="1">
        <p:scale>
          <a:sx n="117" d="100"/>
          <a:sy n="117" d="100"/>
        </p:scale>
        <p:origin x="13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67B40-D9C4-8F4E-874A-A71B5113895F}" type="datetimeFigureOut">
              <a:rPr lang="en-US" smtClean="0"/>
              <a:t>11/21/23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FAE37-9985-424B-B41D-F6F1597C0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91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x-none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Cliquez pour 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C7A7-E086-2C4B-A8F7-857C858A6A66}" type="datetime1">
              <a:rPr lang="fr-FR" smtClean="0"/>
              <a:t>21/11/2023</a:t>
            </a:fld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‹#›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46857-1085-AB48-A60C-DC589FFF81FE}" type="datetime1">
              <a:rPr lang="fr-FR" smtClean="0"/>
              <a:t>21/11/2023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7B0B-9F62-0D41-8FF0-37303E7C806B}" type="datetime1">
              <a:rPr lang="fr-FR" smtClean="0"/>
              <a:t>21/11/2023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08B97-ED35-F14B-8629-F8A71E9CA836}" type="datetime1">
              <a:rPr lang="fr-FR" smtClean="0"/>
              <a:t>21/11/2023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x-none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BFC-D270-6641-A40A-17C88927FC29}" type="datetime1">
              <a:rPr lang="fr-FR" smtClean="0"/>
              <a:t>21/11/2023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‹#›</a:t>
            </a:fld>
            <a:endParaRPr lang="fr-FR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E090B-C622-5E40-B6BE-9CEB9B8E0791}" type="datetime1">
              <a:rPr lang="fr-FR" smtClean="0"/>
              <a:t>21/11/2023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CE30-9D97-D240-9EAD-1C3A02724A85}" type="datetime1">
              <a:rPr lang="fr-FR" smtClean="0"/>
              <a:t>21/11/2023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7EAC6-5F37-004F-877F-303D1BBBECAB}" type="datetime1">
              <a:rPr lang="fr-FR" smtClean="0"/>
              <a:t>21/11/2023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A434-BD76-9E4D-9402-6718C7C8ED61}" type="datetime1">
              <a:rPr lang="fr-FR" smtClean="0"/>
              <a:t>21/11/2023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x-none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A8E3F-F4DB-7E49-A78C-5F580C14CCF0}" type="datetime1">
              <a:rPr lang="fr-FR" smtClean="0"/>
              <a:t>21/11/2023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x-none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4F62-4C8E-694C-915A-243A28A6E0F7}" type="datetime1">
              <a:rPr lang="fr-FR" smtClean="0"/>
              <a:t>21/11/2023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55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x-none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/>
              <a:t>Cliquez pour modifier les styles du texte du masque</a:t>
            </a:r>
          </a:p>
          <a:p>
            <a:pPr lvl="1"/>
            <a:r>
              <a:rPr lang="x-none" dirty="0"/>
              <a:t>Deuxième niveau</a:t>
            </a:r>
          </a:p>
          <a:p>
            <a:pPr lvl="2"/>
            <a:r>
              <a:rPr lang="x-none" dirty="0"/>
              <a:t>Troisième niveau</a:t>
            </a:r>
          </a:p>
          <a:p>
            <a:pPr lvl="3"/>
            <a:r>
              <a:rPr lang="x-none" dirty="0"/>
              <a:t>Quatrième niveau</a:t>
            </a:r>
          </a:p>
          <a:p>
            <a:pPr lvl="4"/>
            <a:r>
              <a:rPr lang="x-none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E6284E1-8F44-CE43-B19B-5C113579AB55}" type="datetime1">
              <a:rPr lang="fr-FR" smtClean="0"/>
              <a:t>21/11/2023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4265" y="6492875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A86332-D0A5-224C-BD62-6E2CEAAEE508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0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ln>
            <a:solidFill>
              <a:srgbClr val="666666"/>
            </a:solidFill>
          </a:ln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ln>
            <a:solidFill>
              <a:srgbClr val="666666"/>
            </a:solidFill>
          </a:ln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ln>
            <a:solidFill>
              <a:srgbClr val="666666"/>
            </a:solidFill>
          </a:ln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ln>
            <a:solidFill>
              <a:srgbClr val="666666"/>
            </a:solidFill>
          </a:ln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ln>
            <a:solidFill>
              <a:srgbClr val="666666"/>
            </a:solidFill>
          </a:ln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4.emf"/><Relationship Id="rId7" Type="http://schemas.openxmlformats.org/officeDocument/2006/relationships/image" Target="../media/image46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0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9.e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849193"/>
            <a:ext cx="7772400" cy="2149249"/>
          </a:xfrm>
        </p:spPr>
        <p:txBody>
          <a:bodyPr>
            <a:normAutofit/>
          </a:bodyPr>
          <a:lstStyle/>
          <a:p>
            <a:r>
              <a:rPr lang="fr-FR" sz="5000" dirty="0"/>
              <a:t>Trous noirs et étoiles à neutrons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2389" y="6008807"/>
            <a:ext cx="6978591" cy="647849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Nicolas Leroy</a:t>
            </a:r>
          </a:p>
          <a:p>
            <a:r>
              <a:rPr lang="fr-FR" dirty="0"/>
              <a:t>Laboratoire de physique des deux infinis – Irène Joliot-Curie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06" y="13107"/>
            <a:ext cx="1285875" cy="619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970014-2CC0-2FC5-9D29-A0EFB6B9F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42" y="3655359"/>
            <a:ext cx="3044284" cy="2029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69B47D-D08D-7558-3C63-DEEE04D03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982" y="3105353"/>
            <a:ext cx="3289610" cy="1850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4C7E6-CE49-BA2E-3036-443FBA69A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348" y="3655359"/>
            <a:ext cx="2194524" cy="2453267"/>
          </a:xfrm>
          <a:prstGeom prst="rect">
            <a:avLst/>
          </a:prstGeom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F6AB219F-844D-A59F-FACA-190D6F799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204106" cy="1094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CDC747-01E0-3469-F420-769E10AFD1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610" y="-239600"/>
            <a:ext cx="1388557" cy="12648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4757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W151226_Horizons_24FPS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5050"/>
            <a:ext cx="9144000" cy="514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21137" y="110816"/>
            <a:ext cx="6301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Example de source : </a:t>
            </a:r>
            <a:r>
              <a:rPr lang="en-US" sz="2000" b="1" dirty="0" err="1"/>
              <a:t>une</a:t>
            </a:r>
            <a:r>
              <a:rPr lang="en-US" sz="2000" b="1" dirty="0"/>
              <a:t> coalescence de </a:t>
            </a:r>
            <a:r>
              <a:rPr lang="en-US" sz="2000" b="1" dirty="0" err="1"/>
              <a:t>trous</a:t>
            </a:r>
            <a:r>
              <a:rPr lang="en-US" sz="2000" b="1" dirty="0"/>
              <a:t> noirs - </a:t>
            </a:r>
          </a:p>
          <a:p>
            <a:pPr algn="ctr"/>
            <a:r>
              <a:rPr lang="en-US" sz="2000" b="1" dirty="0"/>
              <a:t>reconstitution des </a:t>
            </a:r>
            <a:r>
              <a:rPr lang="en-US" sz="2000" b="1" dirty="0" err="1"/>
              <a:t>derniers</a:t>
            </a:r>
            <a:r>
              <a:rPr lang="en-US" sz="2000" b="1" dirty="0"/>
              <a:t> instants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820407" y="6300568"/>
            <a:ext cx="5194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14.2</a:t>
            </a:r>
            <a:r>
              <a:rPr lang="fr-FR" dirty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+7.5</a:t>
            </a:r>
            <a:r>
              <a:rPr lang="fr-FR" dirty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 -&gt; 20.8</a:t>
            </a:r>
            <a:r>
              <a:rPr lang="fr-FR" dirty="0"/>
              <a:t>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 @ 440 </a:t>
            </a:r>
            <a:r>
              <a:rPr lang="en-US" dirty="0" err="1"/>
              <a:t>Mpc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0B0E7-810E-7680-94D5-FC2B146FA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65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6558"/>
          </a:xfrm>
        </p:spPr>
        <p:txBody>
          <a:bodyPr/>
          <a:lstStyle/>
          <a:p>
            <a:r>
              <a:rPr lang="fr-FR" sz="4000" dirty="0"/>
              <a:t>Analyse de données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16621"/>
            <a:ext cx="8229600" cy="4525963"/>
          </a:xfrm>
        </p:spPr>
        <p:txBody>
          <a:bodyPr/>
          <a:lstStyle/>
          <a:p>
            <a:r>
              <a:rPr lang="fr-FR" dirty="0"/>
              <a:t>Tenir compte de la nature des objets astrophysiques recherchés</a:t>
            </a:r>
          </a:p>
          <a:p>
            <a:r>
              <a:rPr lang="fr-FR" dirty="0"/>
              <a:t>Différents types d'analyse selon le type de signal</a:t>
            </a:r>
          </a:p>
          <a:p>
            <a:r>
              <a:rPr lang="fr-FR" dirty="0"/>
              <a:t>Reconstruire les caractéristiques de cet événement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05" y="2850604"/>
            <a:ext cx="5955718" cy="36196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827" y="2824824"/>
            <a:ext cx="3410881" cy="25177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50015" y="5318511"/>
            <a:ext cx="2834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Banque de calques pour les binaires </a:t>
            </a:r>
            <a:br>
              <a:rPr lang="fr-FR" dirty="0"/>
            </a:br>
            <a:r>
              <a:rPr lang="fr-FR" dirty="0"/>
              <a:t>~ 250,000 calques !</a:t>
            </a:r>
          </a:p>
          <a:p>
            <a:r>
              <a:rPr lang="fr-FR" dirty="0"/>
              <a:t>Plusieurs milliers d’ordinateurs nécessaires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4DC69-2D46-578E-658B-104290C7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076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0068"/>
          </a:xfrm>
        </p:spPr>
        <p:txBody>
          <a:bodyPr/>
          <a:lstStyle/>
          <a:p>
            <a:r>
              <a:rPr lang="fr-FR" sz="4000" dirty="0"/>
              <a:t>Première détection : 14 septembre 2015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4309681"/>
            <a:ext cx="8229600" cy="2356881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Cet événement a été détecté en ligne en moins de 3 minutes</a:t>
            </a:r>
          </a:p>
          <a:p>
            <a:r>
              <a:rPr lang="fr-FR" dirty="0"/>
              <a:t>Dans l'heure qui suit, envoi d'un message à l'ensemble des groupes de travail avec les premières études du bruit autour de l'événement </a:t>
            </a:r>
          </a:p>
          <a:p>
            <a:r>
              <a:rPr lang="fr-FR" dirty="0"/>
              <a:t>Premières estimations des paramètres dans les deux heures</a:t>
            </a:r>
          </a:p>
          <a:p>
            <a:r>
              <a:rPr lang="fr-FR" dirty="0"/>
              <a:t>Envoi d'une alerte aux astronomes partenaires au bout de 44 heures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/>
          <a:stretch/>
        </p:blipFill>
        <p:spPr>
          <a:xfrm>
            <a:off x="693185" y="1200024"/>
            <a:ext cx="7900200" cy="283788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/>
        </p:nvSpPr>
        <p:spPr>
          <a:xfrm>
            <a:off x="5996266" y="892247"/>
            <a:ext cx="301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Abbott </a:t>
            </a:r>
            <a:r>
              <a:rPr lang="fr-FR" sz="1400" i="1" dirty="0"/>
              <a:t>et al.</a:t>
            </a:r>
            <a:r>
              <a:rPr lang="fr-FR" sz="1400" dirty="0"/>
              <a:t> </a:t>
            </a:r>
            <a:r>
              <a:rPr lang="fi-FI" sz="1400" dirty="0"/>
              <a:t>PRL 116, 061102</a:t>
            </a:r>
            <a:endParaRPr lang="fr-FR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79745-5148-7E3D-E1BC-FEE3E501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172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6558"/>
          </a:xfrm>
        </p:spPr>
        <p:txBody>
          <a:bodyPr/>
          <a:lstStyle/>
          <a:p>
            <a:r>
              <a:rPr lang="fr-FR" sz="4000" dirty="0"/>
              <a:t>Binaires d’objets compacts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516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fr-FR" dirty="0"/>
              <a:t>Recherche d’objets binaires proches de la fusion incluant des trous noirs et/ou des étoiles à neutrons</a:t>
            </a:r>
          </a:p>
          <a:p>
            <a:r>
              <a:rPr lang="fr-FR" dirty="0"/>
              <a:t>Contrepartie électromagnétiques possible si au moins une étoile à neutrons </a:t>
            </a:r>
          </a:p>
          <a:p>
            <a:r>
              <a:rPr lang="fr-FR" dirty="0"/>
              <a:t>Tester la Relativité Générale en champ fort : </a:t>
            </a:r>
            <a:br>
              <a:rPr lang="fr-FR" dirty="0"/>
            </a:br>
            <a:r>
              <a:rPr lang="fr-FR" dirty="0"/>
              <a:t>gravitation très forte, vitesse proche de c des objets</a:t>
            </a:r>
          </a:p>
          <a:p>
            <a:r>
              <a:rPr lang="fr-FR" dirty="0"/>
              <a:t>Forme d’onde permet de :</a:t>
            </a:r>
          </a:p>
          <a:p>
            <a:pPr lvl="1"/>
            <a:r>
              <a:rPr lang="fr-FR" sz="2000" dirty="0"/>
              <a:t>Déterminer les masses mises en jeu  </a:t>
            </a:r>
          </a:p>
          <a:p>
            <a:pPr lvl="1"/>
            <a:r>
              <a:rPr lang="fr-FR" sz="2000" dirty="0"/>
              <a:t>Les moments angulaires</a:t>
            </a:r>
          </a:p>
          <a:p>
            <a:pPr lvl="1"/>
            <a:r>
              <a:rPr lang="fr-FR" sz="2000" dirty="0"/>
              <a:t>La géométrie du système </a:t>
            </a:r>
          </a:p>
          <a:p>
            <a:pPr lvl="1"/>
            <a:r>
              <a:rPr lang="fr-FR" sz="2000" dirty="0"/>
              <a:t>Distance de l’objet</a:t>
            </a:r>
          </a:p>
          <a:p>
            <a:pPr lvl="1"/>
            <a:r>
              <a:rPr lang="fr-FR" sz="2000" dirty="0"/>
              <a:t>Énergie émise </a:t>
            </a:r>
          </a:p>
        </p:txBody>
      </p:sp>
      <p:pic>
        <p:nvPicPr>
          <p:cNvPr id="4" name="Picture 2" descr="https://losc.ligo.org/s/events/GW150914/P150914/fig2-sepv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65" y="4787790"/>
            <a:ext cx="5127787" cy="1583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D12F2-C414-D6F1-621B-5A0AB7E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793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41845-D57E-ED66-DA13-7034CEF9B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Retrouver</a:t>
            </a:r>
            <a:r>
              <a:rPr lang="en-US" dirty="0"/>
              <a:t> les </a:t>
            </a:r>
            <a:r>
              <a:rPr lang="en-US" dirty="0" err="1"/>
              <a:t>paramètres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6EFF0-35FD-7F1B-E307-55543EF18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14</a:t>
            </a:fld>
            <a:endParaRPr lang="fr-FR"/>
          </a:p>
        </p:txBody>
      </p:sp>
      <p:pic>
        <p:nvPicPr>
          <p:cNvPr id="5" name="Match Filtering">
            <a:hlinkClick r:id="" action="ppaction://media"/>
            <a:extLst>
              <a:ext uri="{FF2B5EF4-FFF2-40B4-BE49-F238E27FC236}">
                <a16:creationId xmlns:a16="http://schemas.microsoft.com/office/drawing/2014/main" id="{5AC9134D-64C4-72FF-E98D-99599E8DC5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93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D914E9-0258-3C58-F002-90A0224D7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3" y="1210026"/>
            <a:ext cx="9001057" cy="48219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4FDEB8-9D1C-3E0E-8805-787895B5C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4175"/>
            <a:ext cx="8229600" cy="579863"/>
          </a:xfrm>
        </p:spPr>
        <p:txBody>
          <a:bodyPr/>
          <a:lstStyle/>
          <a:p>
            <a:r>
              <a:rPr lang="en-US" sz="4000" dirty="0"/>
              <a:t>Après </a:t>
            </a:r>
            <a:r>
              <a:rPr lang="en-US" sz="4000" dirty="0" err="1"/>
              <a:t>quelques</a:t>
            </a:r>
            <a:r>
              <a:rPr lang="en-US" sz="4000" dirty="0"/>
              <a:t> </a:t>
            </a:r>
            <a:r>
              <a:rPr lang="en-US" sz="4000" dirty="0" err="1"/>
              <a:t>années</a:t>
            </a:r>
            <a:r>
              <a:rPr lang="en-US" sz="4000" dirty="0"/>
              <a:t> de </a:t>
            </a:r>
            <a:r>
              <a:rPr lang="en-US" sz="4000" dirty="0" err="1"/>
              <a:t>données</a:t>
            </a:r>
            <a:endParaRPr lang="en-US" sz="4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A156D-6FFE-1B8F-83B9-494C2C03D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6139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4838"/>
          </a:xfrm>
        </p:spPr>
        <p:txBody>
          <a:bodyPr/>
          <a:lstStyle/>
          <a:p>
            <a:r>
              <a:rPr lang="fr-FR" dirty="0"/>
              <a:t>17 août 2017 14h41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016" y="1804095"/>
            <a:ext cx="4904853" cy="45096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5141" y="3391787"/>
            <a:ext cx="5027728" cy="2921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593956" y="1804095"/>
            <a:ext cx="824210" cy="316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90E3C3-F619-684C-CE6C-C26C3104B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22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idalEff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4" y="631032"/>
            <a:ext cx="8914535" cy="251267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60585"/>
            <a:ext cx="8229600" cy="731631"/>
          </a:xfrm>
        </p:spPr>
        <p:txBody>
          <a:bodyPr/>
          <a:lstStyle/>
          <a:p>
            <a:r>
              <a:rPr lang="fr-FR" sz="4000" dirty="0"/>
              <a:t>Contraindre l’équation d’état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036058" y="3393953"/>
            <a:ext cx="5004211" cy="3133847"/>
          </a:xfrm>
        </p:spPr>
        <p:txBody>
          <a:bodyPr>
            <a:normAutofit fontScale="92500"/>
          </a:bodyPr>
          <a:lstStyle/>
          <a:p>
            <a:r>
              <a:rPr lang="fr-FR" dirty="0"/>
              <a:t>Effet de marée quand les objets sont proches</a:t>
            </a:r>
          </a:p>
          <a:p>
            <a:r>
              <a:rPr lang="fr-FR" dirty="0"/>
              <a:t>Déformation de la forme d’onde</a:t>
            </a:r>
            <a:br>
              <a:rPr lang="fr-FR" dirty="0"/>
            </a:br>
            <a:endParaRPr lang="fr-FR" dirty="0"/>
          </a:p>
          <a:p>
            <a:r>
              <a:rPr lang="fr-FR" dirty="0"/>
              <a:t>Astre les plus compact possible</a:t>
            </a:r>
          </a:p>
          <a:p>
            <a:r>
              <a:rPr lang="fr-FR" dirty="0"/>
              <a:t>Rayon &lt; 14 km</a:t>
            </a:r>
          </a:p>
          <a:p>
            <a:r>
              <a:rPr lang="fr-FR" dirty="0"/>
              <a:t>10s de </a:t>
            </a:r>
            <a:r>
              <a:rPr lang="fr-FR" dirty="0" err="1"/>
              <a:t>detections</a:t>
            </a:r>
            <a:r>
              <a:rPr lang="fr-FR" dirty="0"/>
              <a:t> pour sélectionner le bon modèle</a:t>
            </a: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25734" y="671046"/>
            <a:ext cx="2903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Credits</a:t>
            </a:r>
            <a:r>
              <a:rPr lang="fr-FR" sz="1200" dirty="0"/>
              <a:t>: P. Schmidt; NR data: </a:t>
            </a:r>
            <a:r>
              <a:rPr lang="fr-FR" sz="1200" dirty="0" err="1"/>
              <a:t>T</a:t>
            </a:r>
            <a:r>
              <a:rPr lang="fr-FR" sz="1200" dirty="0"/>
              <a:t>. Dietrich</a:t>
            </a:r>
          </a:p>
        </p:txBody>
      </p:sp>
      <p:pic>
        <p:nvPicPr>
          <p:cNvPr id="7" name="Image 6" descr="EOS_largespi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4" y="3143708"/>
            <a:ext cx="3910324" cy="3648878"/>
          </a:xfrm>
          <a:prstGeom prst="rect">
            <a:avLst/>
          </a:prstGeom>
        </p:spPr>
      </p:pic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424681"/>
              </p:ext>
            </p:extLst>
          </p:nvPr>
        </p:nvGraphicFramePr>
        <p:xfrm>
          <a:off x="2844820" y="5516449"/>
          <a:ext cx="10414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4" imgW="1041400" imgH="711200" progId="Equation.3">
                  <p:embed/>
                </p:oleObj>
              </mc:Choice>
              <mc:Fallback>
                <p:oleObj name="…quation" r:id="rId4" imgW="10414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44820" y="5516449"/>
                        <a:ext cx="10414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4036058" y="6454032"/>
            <a:ext cx="2535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/>
              <a:t>Properties</a:t>
            </a:r>
            <a:r>
              <a:rPr lang="fr-FR" sz="800" dirty="0"/>
              <a:t> of the </a:t>
            </a:r>
            <a:r>
              <a:rPr lang="fr-FR" sz="800" dirty="0" err="1"/>
              <a:t>binary</a:t>
            </a:r>
            <a:r>
              <a:rPr lang="fr-FR" sz="800" dirty="0"/>
              <a:t> neutron star </a:t>
            </a:r>
            <a:r>
              <a:rPr lang="fr-FR" sz="800" dirty="0" err="1"/>
              <a:t>merger</a:t>
            </a:r>
            <a:r>
              <a:rPr lang="fr-FR" sz="800" dirty="0"/>
              <a:t> GW170817, Abbott et al, </a:t>
            </a:r>
            <a:r>
              <a:rPr lang="fr-FR" sz="800" dirty="0" err="1"/>
              <a:t>submitted</a:t>
            </a:r>
            <a:r>
              <a:rPr lang="fr-FR" sz="800" dirty="0"/>
              <a:t> to PRX</a:t>
            </a:r>
            <a:endParaRPr lang="fr-FR" sz="800" b="1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7F285-1517-A247-A8BB-F707D0687E0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751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-139700"/>
            <a:ext cx="8475518" cy="1003300"/>
          </a:xfrm>
        </p:spPr>
        <p:txBody>
          <a:bodyPr/>
          <a:lstStyle/>
          <a:p>
            <a:r>
              <a:rPr lang="en-US" sz="4000" dirty="0" err="1"/>
              <a:t>Constante</a:t>
            </a:r>
            <a:r>
              <a:rPr lang="en-US" sz="4000" dirty="0"/>
              <a:t> de Hubble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046163"/>
            <a:ext cx="4737100" cy="1921498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Source proche : v=H</a:t>
            </a:r>
            <a:r>
              <a:rPr lang="fr-FR" baseline="-25000" dirty="0"/>
              <a:t>0</a:t>
            </a:r>
            <a:r>
              <a:rPr lang="fr-FR" dirty="0"/>
              <a:t>D</a:t>
            </a:r>
          </a:p>
          <a:p>
            <a:r>
              <a:rPr lang="fr-FR" dirty="0"/>
              <a:t>Galaxie hôte : NGC4993, mesure possible du </a:t>
            </a:r>
            <a:r>
              <a:rPr lang="fr-FR" dirty="0" err="1"/>
              <a:t>redshift</a:t>
            </a:r>
            <a:endParaRPr lang="fr-FR" dirty="0"/>
          </a:p>
          <a:p>
            <a:r>
              <a:rPr lang="fr-FR" dirty="0"/>
              <a:t>OG : Distance et orientation sont corrélées</a:t>
            </a:r>
          </a:p>
          <a:p>
            <a:r>
              <a:rPr lang="fr-FR" dirty="0"/>
              <a:t>10s de détections OG-pour avoir une précision du %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Image 4" descr="H0-cosio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60700"/>
            <a:ext cx="4279900" cy="3530600"/>
          </a:xfrm>
          <a:prstGeom prst="rect">
            <a:avLst/>
          </a:prstGeom>
        </p:spPr>
      </p:pic>
      <p:pic>
        <p:nvPicPr>
          <p:cNvPr id="6" name="Image 5" descr="H0-infere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1046163"/>
            <a:ext cx="4119418" cy="2463800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 flipV="1">
            <a:off x="4356100" y="3060700"/>
            <a:ext cx="8001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294090"/>
              </p:ext>
            </p:extLst>
          </p:nvPr>
        </p:nvGraphicFramePr>
        <p:xfrm>
          <a:off x="6802659" y="1671719"/>
          <a:ext cx="1778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4" imgW="1778000" imgH="317500" progId="Equation.3">
                  <p:embed/>
                </p:oleObj>
              </mc:Choice>
              <mc:Fallback>
                <p:oleObj name="…quation" r:id="rId4" imgW="17780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02659" y="1671719"/>
                        <a:ext cx="17780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266700" y="6403975"/>
            <a:ext cx="372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"A standard </a:t>
            </a:r>
            <a:r>
              <a:rPr lang="fr-FR" sz="800" dirty="0" err="1"/>
              <a:t>siren</a:t>
            </a:r>
            <a:r>
              <a:rPr lang="fr-FR" sz="800" dirty="0"/>
              <a:t> </a:t>
            </a:r>
            <a:r>
              <a:rPr lang="fr-FR" sz="800" dirty="0" err="1"/>
              <a:t>measurement</a:t>
            </a:r>
            <a:r>
              <a:rPr lang="fr-FR" sz="800" dirty="0"/>
              <a:t> of the Hubble constant </a:t>
            </a:r>
            <a:r>
              <a:rPr lang="fr-FR" sz="800" dirty="0" err="1"/>
              <a:t>with</a:t>
            </a:r>
            <a:r>
              <a:rPr lang="fr-FR" sz="800" dirty="0"/>
              <a:t> GW170817", Nature </a:t>
            </a:r>
            <a:r>
              <a:rPr lang="is-IS" sz="800" dirty="0"/>
              <a:t>551, 85 (2017) </a:t>
            </a:r>
            <a:endParaRPr lang="is-IS" sz="800" dirty="0">
              <a:effectLst/>
            </a:endParaRP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422920"/>
              </p:ext>
            </p:extLst>
          </p:nvPr>
        </p:nvGraphicFramePr>
        <p:xfrm>
          <a:off x="2121162" y="5452942"/>
          <a:ext cx="1715757" cy="554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6" imgW="2044700" imgH="660400" progId="Equation.3">
                  <p:embed/>
                </p:oleObj>
              </mc:Choice>
              <mc:Fallback>
                <p:oleObj name="…quation" r:id="rId6" imgW="20447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21162" y="5452942"/>
                        <a:ext cx="1715757" cy="5541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 8" descr="H0_HL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3923315"/>
            <a:ext cx="4160150" cy="248066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7078060" y="6345078"/>
            <a:ext cx="20659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/>
              <a:t>Del Pozzo, PRD 86, 043011 (2012)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524777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50172"/>
            <a:ext cx="8229600" cy="106309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4000" dirty="0"/>
              <a:t>Détection commune </a:t>
            </a:r>
            <a:r>
              <a:rPr lang="fr-FR" sz="4000" dirty="0" err="1"/>
              <a:t>electromagnétique</a:t>
            </a:r>
            <a:r>
              <a:rPr lang="fr-FR" sz="4000" dirty="0"/>
              <a:t> et OG</a:t>
            </a:r>
            <a:br>
              <a:rPr lang="fr-FR" sz="4000" dirty="0"/>
            </a:br>
            <a:r>
              <a:rPr lang="fr-FR" sz="3000" dirty="0"/>
              <a:t>Tests possibles de physique fondamentale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2400" y="1739900"/>
            <a:ext cx="8229600" cy="4525963"/>
          </a:xfrm>
        </p:spPr>
        <p:txBody>
          <a:bodyPr/>
          <a:lstStyle/>
          <a:p>
            <a:r>
              <a:rPr lang="en-US" dirty="0" err="1"/>
              <a:t>Vitesse</a:t>
            </a:r>
            <a:r>
              <a:rPr lang="en-US" dirty="0"/>
              <a:t> de la gravitation :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Principe </a:t>
            </a:r>
            <a:r>
              <a:rPr lang="en-US" dirty="0" err="1"/>
              <a:t>d’équivalence</a:t>
            </a:r>
            <a:r>
              <a:rPr lang="en-US" dirty="0"/>
              <a:t> (Shapiro effect) :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Violation de </a:t>
            </a:r>
            <a:r>
              <a:rPr lang="en-US" dirty="0" err="1"/>
              <a:t>l’invariance</a:t>
            </a:r>
            <a:r>
              <a:rPr lang="en-US" dirty="0"/>
              <a:t> de Lorentz :</a:t>
            </a:r>
            <a:br>
              <a:rPr lang="en-US" dirty="0"/>
            </a:b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912567"/>
              </p:ext>
            </p:extLst>
          </p:nvPr>
        </p:nvGraphicFramePr>
        <p:xfrm>
          <a:off x="4978400" y="1663177"/>
          <a:ext cx="31877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2" imgW="3187700" imgH="673100" progId="Equation.3">
                  <p:embed/>
                </p:oleObj>
              </mc:Choice>
              <mc:Fallback>
                <p:oleObj name="…quation" r:id="rId2" imgW="3187700" imgH="673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78400" y="1663177"/>
                        <a:ext cx="31877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869945"/>
              </p:ext>
            </p:extLst>
          </p:nvPr>
        </p:nvGraphicFramePr>
        <p:xfrm>
          <a:off x="6622098" y="2819400"/>
          <a:ext cx="25146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4" imgW="2514600" imgH="622300" progId="Equation.3">
                  <p:embed/>
                </p:oleObj>
              </mc:Choice>
              <mc:Fallback>
                <p:oleObj name="…quation" r:id="rId4" imgW="2514600" imgH="622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22098" y="2819400"/>
                        <a:ext cx="25146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1253073"/>
              </p:ext>
            </p:extLst>
          </p:nvPr>
        </p:nvGraphicFramePr>
        <p:xfrm>
          <a:off x="2501900" y="3581400"/>
          <a:ext cx="3149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6" imgW="3149600" imgH="355600" progId="Equation.3">
                  <p:embed/>
                </p:oleObj>
              </mc:Choice>
              <mc:Fallback>
                <p:oleObj name="…quation" r:id="rId6" imgW="31496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01900" y="3581400"/>
                        <a:ext cx="31496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7600950" y="3606800"/>
            <a:ext cx="1562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Potentiel</a:t>
            </a:r>
          </a:p>
          <a:p>
            <a:pPr algn="ctr"/>
            <a:r>
              <a:rPr lang="fr-FR" sz="1600" dirty="0"/>
              <a:t>gravitationnel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33650" y="3970754"/>
            <a:ext cx="342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Déviation à </a:t>
            </a:r>
            <a:r>
              <a:rPr lang="fr-FR" sz="1600" dirty="0" err="1"/>
              <a:t>Einsten</a:t>
            </a:r>
            <a:r>
              <a:rPr lang="fr-FR" sz="1600" dirty="0"/>
              <a:t>-Maxwell</a:t>
            </a:r>
          </a:p>
        </p:txBody>
      </p:sp>
      <p:cxnSp>
        <p:nvCxnSpPr>
          <p:cNvPr id="11" name="Connecteur droit avec flèche 10"/>
          <p:cNvCxnSpPr>
            <a:stCxn id="8" idx="0"/>
          </p:cNvCxnSpPr>
          <p:nvPr/>
        </p:nvCxnSpPr>
        <p:spPr>
          <a:xfrm flipH="1" flipV="1">
            <a:off x="8166100" y="3276600"/>
            <a:ext cx="215900" cy="33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533650" y="4948545"/>
            <a:ext cx="4768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/>
              <a:t>Contraintes</a:t>
            </a:r>
            <a:r>
              <a:rPr lang="en-US" sz="2200" dirty="0"/>
              <a:t> plus fortes d’un </a:t>
            </a:r>
            <a:r>
              <a:rPr lang="en-US" sz="2200" dirty="0" err="1"/>
              <a:t>facteur</a:t>
            </a:r>
            <a:r>
              <a:rPr lang="en-US" sz="2200" dirty="0"/>
              <a:t> </a:t>
            </a:r>
            <a:r>
              <a:rPr lang="en-US" sz="2200" dirty="0" err="1"/>
              <a:t>compris</a:t>
            </a:r>
            <a:r>
              <a:rPr lang="en-US" sz="2200" dirty="0"/>
              <a:t> entre 2 and 10</a:t>
            </a:r>
            <a:r>
              <a:rPr lang="en-US" sz="2200" baseline="30000" dirty="0"/>
              <a:t>10</a:t>
            </a:r>
            <a:endParaRPr lang="en-US" sz="2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69900" y="6535738"/>
            <a:ext cx="6045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"</a:t>
            </a:r>
            <a:r>
              <a:rPr lang="fr-FR" sz="800" dirty="0" err="1"/>
              <a:t>Gravitational</a:t>
            </a:r>
            <a:r>
              <a:rPr lang="fr-FR" sz="800" dirty="0"/>
              <a:t> </a:t>
            </a:r>
            <a:r>
              <a:rPr lang="fr-FR" sz="800" dirty="0" err="1"/>
              <a:t>Waves</a:t>
            </a:r>
            <a:r>
              <a:rPr lang="fr-FR" sz="800" dirty="0"/>
              <a:t> and Gamma Rays </a:t>
            </a:r>
            <a:r>
              <a:rPr lang="fr-FR" sz="800" dirty="0" err="1"/>
              <a:t>from</a:t>
            </a:r>
            <a:r>
              <a:rPr lang="fr-FR" sz="800" dirty="0"/>
              <a:t> a </a:t>
            </a:r>
            <a:r>
              <a:rPr lang="fr-FR" sz="800" dirty="0" err="1"/>
              <a:t>Binary</a:t>
            </a:r>
            <a:r>
              <a:rPr lang="fr-FR" sz="800" dirty="0"/>
              <a:t> Neutron Star </a:t>
            </a:r>
            <a:r>
              <a:rPr lang="fr-FR" sz="800" dirty="0" err="1"/>
              <a:t>Merger</a:t>
            </a:r>
            <a:r>
              <a:rPr lang="fr-FR" sz="800" dirty="0"/>
              <a:t>: GW170817 and GRB 170817A", </a:t>
            </a:r>
            <a:r>
              <a:rPr lang="fr-FR" sz="800" dirty="0" err="1"/>
              <a:t>ApJL</a:t>
            </a:r>
            <a:r>
              <a:rPr lang="fr-FR" sz="800" dirty="0"/>
              <a:t> (2017)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65199" y="5818526"/>
            <a:ext cx="7859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Exclus les modèles prédisant des vitesse différentes de c</a:t>
            </a:r>
          </a:p>
        </p:txBody>
      </p:sp>
    </p:spTree>
    <p:extLst>
      <p:ext uri="{BB962C8B-B14F-4D97-AF65-F5344CB8AC3E}">
        <p14:creationId xmlns:p14="http://schemas.microsoft.com/office/powerpoint/2010/main" val="3967954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6432" y="0"/>
            <a:ext cx="6634065" cy="1296957"/>
          </a:xfrm>
        </p:spPr>
        <p:txBody>
          <a:bodyPr/>
          <a:lstStyle/>
          <a:p>
            <a:r>
              <a:rPr lang="fr-FR" dirty="0"/>
              <a:t>Newton (1687)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46432" y="1931926"/>
            <a:ext cx="6634065" cy="3964567"/>
          </a:xfrm>
        </p:spPr>
        <p:txBody>
          <a:bodyPr/>
          <a:lstStyle/>
          <a:p>
            <a:r>
              <a:rPr lang="fr-FR" dirty="0"/>
              <a:t>La gravitation est universelle : même force entre la pomme et la Terre qu'entre le Soleil et la Terre</a:t>
            </a:r>
          </a:p>
          <a:p>
            <a:r>
              <a:rPr lang="fr-FR" dirty="0"/>
              <a:t>Action à distance</a:t>
            </a:r>
          </a:p>
          <a:p>
            <a:pPr lvl="1"/>
            <a:r>
              <a:rPr lang="fr-FR" sz="2000" dirty="0"/>
              <a:t>Explication naturelle pour la forme des orbites des planètes	 </a:t>
            </a:r>
          </a:p>
          <a:p>
            <a:pPr lvl="1"/>
            <a:r>
              <a:rPr lang="fr-FR" sz="2000" dirty="0"/>
              <a:t>N'explique pas l'origine de la gravitation</a:t>
            </a:r>
          </a:p>
          <a:p>
            <a:pPr lvl="1"/>
            <a:r>
              <a:rPr lang="fr-FR" sz="2000" dirty="0"/>
              <a:t>Effet instantané du moindre changement</a:t>
            </a:r>
          </a:p>
          <a:p>
            <a:r>
              <a:rPr lang="fr-FR" dirty="0"/>
              <a:t>Coordonnées galiléenne</a:t>
            </a:r>
          </a:p>
          <a:p>
            <a:r>
              <a:rPr lang="fr-FR" dirty="0"/>
              <a:t>Temps et distance absolus</a:t>
            </a:r>
          </a:p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265" y="0"/>
            <a:ext cx="2052735" cy="27341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094" y="4812105"/>
            <a:ext cx="2974694" cy="18516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E97B7-B359-4F84-5EEC-D64D654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04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pod.nasa.gov/apod/image/1710/Nucleosynthesis2_WikipediaCmglee_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9212"/>
            <a:ext cx="9073006" cy="4824536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2601797" y="1621410"/>
            <a:ext cx="1480009" cy="1300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123295" y="208338"/>
            <a:ext cx="2826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Nucléosynthèse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BD43E-062D-9390-4554-862C4CAD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425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61910" y="53819"/>
            <a:ext cx="53989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 err="1"/>
              <a:t>Bilan</a:t>
            </a:r>
            <a:r>
              <a:rPr lang="en-US" altLang="en-US" sz="3200" dirty="0"/>
              <a:t> des </a:t>
            </a:r>
            <a:r>
              <a:rPr lang="en-US" altLang="en-US" sz="3200" dirty="0" err="1"/>
              <a:t>résultats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scientifiques</a:t>
            </a:r>
            <a:endParaRPr lang="en-US" altLang="en-US" sz="3200" dirty="0"/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0" y="750355"/>
            <a:ext cx="9144000" cy="19879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130629" y="921185"/>
            <a:ext cx="901337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Evolution stellaire et astrophysique :</a:t>
            </a:r>
          </a:p>
          <a:p>
            <a:pPr marL="285750" indent="-285750">
              <a:buFontTx/>
              <a:buChar char="-"/>
            </a:pPr>
            <a:r>
              <a:rPr lang="fr-FR" dirty="0"/>
              <a:t>Trous noirs existent (première observation directe) ! (BBH)</a:t>
            </a:r>
          </a:p>
          <a:p>
            <a:pPr marL="285750" indent="-285750">
              <a:buFontTx/>
              <a:buChar char="-"/>
            </a:pPr>
            <a:r>
              <a:rPr lang="fr-FR" dirty="0"/>
              <a:t>Masses inattendues pour les trous noirs détectés (&gt; 20 M</a:t>
            </a:r>
            <a:r>
              <a:rPr lang="en-US" altLang="en-US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 2" panose="05020102010507070707" pitchFamily="18" charset="2"/>
              </a:rPr>
              <a:t></a:t>
            </a:r>
            <a:r>
              <a:rPr lang="en-US" dirty="0"/>
              <a:t> </a:t>
            </a:r>
            <a:r>
              <a:rPr lang="fr-FR" dirty="0"/>
              <a:t>)  (BBH)</a:t>
            </a:r>
          </a:p>
          <a:p>
            <a:pPr marL="285750" indent="-285750">
              <a:buFontTx/>
              <a:buChar char="-"/>
            </a:pPr>
            <a:r>
              <a:rPr lang="fr-FR" dirty="0"/>
              <a:t>Taux inattendu de binaires de trous noirs (BBH).</a:t>
            </a:r>
          </a:p>
          <a:p>
            <a:pPr marL="285750" indent="-285750">
              <a:buFontTx/>
              <a:buChar char="-"/>
            </a:pPr>
            <a:r>
              <a:rPr lang="fr-FR" dirty="0"/>
              <a:t>Détection de 3 types de binaires !</a:t>
            </a:r>
          </a:p>
          <a:p>
            <a:pPr marL="285750" indent="-285750">
              <a:buFontTx/>
              <a:buChar char="-"/>
            </a:pPr>
            <a:r>
              <a:rPr lang="fr-FR" dirty="0"/>
              <a:t>Fusions d’étoiles à neutrons confirmées comme </a:t>
            </a:r>
            <a:r>
              <a:rPr lang="fr-FR" dirty="0" err="1"/>
              <a:t>progéniteurs</a:t>
            </a:r>
            <a:r>
              <a:rPr lang="fr-FR" dirty="0"/>
              <a:t> des sursauts </a:t>
            </a:r>
          </a:p>
          <a:p>
            <a:r>
              <a:rPr lang="fr-FR" dirty="0"/>
              <a:t>	gamma courts. (GW170817)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Kilonova</a:t>
            </a:r>
            <a:r>
              <a:rPr lang="fr-FR" dirty="0"/>
              <a:t> et nucléosynthèse des éléments lourds. (GW170817)</a:t>
            </a:r>
          </a:p>
          <a:p>
            <a:pPr marL="285750" indent="-285750">
              <a:buFontTx/>
              <a:buChar char="-"/>
            </a:pPr>
            <a:r>
              <a:rPr lang="fr-FR" dirty="0"/>
              <a:t>Premiers tests équation d’état des étoiles à neutrons. (GW170817)</a:t>
            </a:r>
          </a:p>
          <a:p>
            <a:pPr marL="285750" indent="-285750">
              <a:buFontTx/>
              <a:buChar char="-"/>
            </a:pPr>
            <a:r>
              <a:rPr lang="fr-FR" dirty="0"/>
              <a:t>Premières détections de binaires étoile à neutrons et trou noir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u="sng" dirty="0"/>
              <a:t>Tests de la Relativité Générale et de physique fondamentale.</a:t>
            </a:r>
          </a:p>
          <a:p>
            <a:pPr marL="285750" indent="-285750">
              <a:buFontTx/>
              <a:buChar char="-"/>
            </a:pPr>
            <a:r>
              <a:rPr lang="fr-FR" dirty="0"/>
              <a:t>Polarisations (GW170814)</a:t>
            </a:r>
          </a:p>
          <a:p>
            <a:pPr marL="285750" indent="-285750">
              <a:buFontTx/>
              <a:buChar char="-"/>
            </a:pPr>
            <a:r>
              <a:rPr lang="fr-FR" dirty="0"/>
              <a:t>Vitesse de propagation (GW170817+contreparties) </a:t>
            </a:r>
            <a:br>
              <a:rPr lang="fr-FR" dirty="0"/>
            </a:br>
            <a:endParaRPr lang="fr-FR" dirty="0"/>
          </a:p>
          <a:p>
            <a:r>
              <a:rPr lang="fr-FR" dirty="0"/>
              <a:t>PAS DE DEVIATION OBSERVÉE / RELATIVITÉ GÉNÉRALE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u="sng" dirty="0"/>
              <a:t>Cosmologie</a:t>
            </a:r>
          </a:p>
          <a:p>
            <a:pPr marL="285750" indent="-285750">
              <a:buFontTx/>
              <a:buChar char="-"/>
            </a:pPr>
            <a:r>
              <a:rPr lang="fr-FR" dirty="0"/>
              <a:t>Mesure de la constante de Hubble (GW170817+NGC4993) </a:t>
            </a:r>
          </a:p>
          <a:p>
            <a:pPr marL="285750" indent="-285750">
              <a:buFontTx/>
              <a:buChar char="-"/>
            </a:pPr>
            <a:r>
              <a:rPr lang="fr-FR" dirty="0"/>
              <a:t>Impact des populations de trous noirs sur les scénarios de formation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DB83B8-5E7A-4CD5-0A37-F409CEE64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16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5758153" cy="1134838"/>
          </a:xfrm>
        </p:spPr>
        <p:txBody>
          <a:bodyPr/>
          <a:lstStyle/>
          <a:p>
            <a:r>
              <a:rPr lang="fr-FR" dirty="0"/>
              <a:t>Einstein (1916)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4525" y="1592715"/>
            <a:ext cx="6690456" cy="1615174"/>
          </a:xfrm>
        </p:spPr>
        <p:txBody>
          <a:bodyPr/>
          <a:lstStyle/>
          <a:p>
            <a:r>
              <a:rPr lang="fr-FR" dirty="0"/>
              <a:t>La gravité ne résulte pas d'une force mais d'une déformation de l'espace temps</a:t>
            </a:r>
          </a:p>
          <a:p>
            <a:r>
              <a:rPr lang="fr-FR" dirty="0"/>
              <a:t>Tout objet déforme l'espace-temps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254525" y="4441087"/>
            <a:ext cx="5177153" cy="1615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ln>
                  <a:solidFill>
                    <a:srgbClr val="666666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dirty="0"/>
              <a:t>Les objets en chute libre suivent la courbure de l'espace-temps </a:t>
            </a:r>
          </a:p>
          <a:p>
            <a:r>
              <a:rPr lang="fr-FR" dirty="0"/>
              <a:t>Il n'existe plus de référentiel absolu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783" y="0"/>
            <a:ext cx="1622544" cy="20604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296" y="4677100"/>
            <a:ext cx="3502974" cy="19698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669" y="3030987"/>
            <a:ext cx="4600800" cy="1252800"/>
          </a:xfrm>
          <a:prstGeom prst="rect">
            <a:avLst/>
          </a:prstGeom>
        </p:spPr>
      </p:pic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94708"/>
              </p:ext>
            </p:extLst>
          </p:nvPr>
        </p:nvGraphicFramePr>
        <p:xfrm>
          <a:off x="6589713" y="3195638"/>
          <a:ext cx="18700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5" imgW="1333500" imgH="596900" progId="Equation.3">
                  <p:embed/>
                </p:oleObj>
              </mc:Choice>
              <mc:Fallback>
                <p:oleObj name="…quation" r:id="rId5" imgW="13335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713" y="3195638"/>
                        <a:ext cx="1870075" cy="8382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3209631-83C6-254C-B119-592CA0AC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267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1658"/>
          </a:xfrm>
        </p:spPr>
        <p:txBody>
          <a:bodyPr/>
          <a:lstStyle/>
          <a:p>
            <a:r>
              <a:rPr lang="fr-FR" sz="4000" dirty="0"/>
              <a:t>Les succès de la Relativité Générale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7792" y="1378018"/>
            <a:ext cx="5570797" cy="355312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Déviation de la lumière à proximité de grandes masses (Eddington 1919)</a:t>
            </a:r>
          </a:p>
          <a:p>
            <a:r>
              <a:rPr lang="fr-FR" dirty="0"/>
              <a:t> Orbites planétaires (précession de Mercure)</a:t>
            </a:r>
          </a:p>
          <a:p>
            <a:r>
              <a:rPr lang="fr-FR" dirty="0"/>
              <a:t> GPS (dilatation du temps)</a:t>
            </a:r>
          </a:p>
          <a:p>
            <a:r>
              <a:rPr lang="fr-FR" dirty="0"/>
              <a:t> Singularités gravitationnelles (trous noirs)</a:t>
            </a:r>
          </a:p>
          <a:p>
            <a:r>
              <a:rPr lang="fr-FR" dirty="0"/>
              <a:t> Expansion de l'univers (constante cosmologique)</a:t>
            </a:r>
          </a:p>
          <a:p>
            <a:r>
              <a:rPr lang="fr-FR" dirty="0"/>
              <a:t> Beaucoup d'autres choses...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69" y="5359206"/>
            <a:ext cx="1905000" cy="12096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452" y="4931140"/>
            <a:ext cx="1934742" cy="19218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8" y="4573866"/>
            <a:ext cx="2955938" cy="228413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925" y="2491858"/>
            <a:ext cx="2750075" cy="18288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589" y="1879631"/>
            <a:ext cx="970671" cy="18117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3127" y="891658"/>
            <a:ext cx="1620982" cy="1600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D297E-DC76-9521-E82D-861C0FB1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959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160"/>
            <a:ext cx="8229600" cy="810598"/>
          </a:xfrm>
        </p:spPr>
        <p:txBody>
          <a:bodyPr/>
          <a:lstStyle/>
          <a:p>
            <a:r>
              <a:rPr lang="fr-FR" sz="4000" dirty="0"/>
              <a:t>Déplacements de masses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Masses en accélération :	</a:t>
            </a:r>
            <a:br>
              <a:rPr lang="fr-FR" dirty="0"/>
            </a:br>
            <a:br>
              <a:rPr lang="fr-FR" dirty="0"/>
            </a:br>
            <a:r>
              <a:rPr lang="fr-FR" dirty="0"/>
              <a:t>	variation locale de la courbure </a:t>
            </a:r>
            <a:br>
              <a:rPr lang="fr-FR" dirty="0"/>
            </a:br>
            <a:br>
              <a:rPr lang="fr-FR" dirty="0"/>
            </a:br>
            <a:r>
              <a:rPr lang="fr-FR" dirty="0"/>
              <a:t>	propagation de la	courbure</a:t>
            </a:r>
            <a:br>
              <a:rPr lang="fr-FR" dirty="0"/>
            </a:br>
            <a:r>
              <a:rPr lang="fr-FR" dirty="0"/>
              <a:t>	(comme une onde </a:t>
            </a:r>
            <a:br>
              <a:rPr lang="fr-FR" dirty="0"/>
            </a:br>
            <a:r>
              <a:rPr lang="fr-FR" dirty="0"/>
              <a:t>	à la surface de l'eau)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4898815"/>
            <a:ext cx="5472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>
                <a:solidFill>
                  <a:srgbClr val="FF0000"/>
                </a:solidFill>
              </a:rPr>
              <a:t>Onde gravitationnelle propage une perturbation locale de l'espace-temps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5" name="Picture 99" descr="ondes-gravitationnel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08" y="3113626"/>
            <a:ext cx="2608208" cy="27091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93" y="2516802"/>
            <a:ext cx="712800" cy="1913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93" y="3231707"/>
            <a:ext cx="712800" cy="19138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E26063-B6F9-F6EF-3530-AB552309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11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7288"/>
          </a:xfrm>
        </p:spPr>
        <p:txBody>
          <a:bodyPr/>
          <a:lstStyle/>
          <a:p>
            <a:r>
              <a:rPr lang="fr-FR" dirty="0"/>
              <a:t>Propriétés principales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4659" y="1319217"/>
            <a:ext cx="8229600" cy="4525963"/>
          </a:xfrm>
        </p:spPr>
        <p:txBody>
          <a:bodyPr/>
          <a:lstStyle/>
          <a:p>
            <a:r>
              <a:rPr lang="fr-FR" dirty="0"/>
              <a:t>Prédiction dès 1916 :</a:t>
            </a:r>
          </a:p>
          <a:p>
            <a:r>
              <a:rPr lang="fr-FR" dirty="0"/>
              <a:t>Propagation à la vitesse c</a:t>
            </a:r>
          </a:p>
          <a:p>
            <a:r>
              <a:rPr lang="fr-FR" dirty="0"/>
              <a:t>Équation de propagation donne deux états de polarisations h</a:t>
            </a:r>
            <a:r>
              <a:rPr lang="fr-FR" baseline="-25000" dirty="0"/>
              <a:t>+</a:t>
            </a:r>
            <a:r>
              <a:rPr lang="fr-FR" dirty="0"/>
              <a:t> et </a:t>
            </a:r>
            <a:r>
              <a:rPr lang="fr-FR" dirty="0" err="1"/>
              <a:t>h</a:t>
            </a:r>
            <a:r>
              <a:rPr lang="fr-FR" baseline="-25000" dirty="0" err="1"/>
              <a:t>x</a:t>
            </a:r>
            <a:endParaRPr lang="fr-FR" baseline="-25000" dirty="0"/>
          </a:p>
          <a:p>
            <a:r>
              <a:rPr lang="fr-FR" dirty="0"/>
              <a:t>Effet sur les distances, amplitude h sans dimension</a:t>
            </a:r>
          </a:p>
          <a:p>
            <a:r>
              <a:rPr lang="fr-FR" dirty="0"/>
              <a:t>h proportionnel à ΔL/L</a:t>
            </a:r>
          </a:p>
        </p:txBody>
      </p:sp>
      <p:pic>
        <p:nvPicPr>
          <p:cNvPr id="4" name="Picture 4" descr="r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0" b="43902"/>
          <a:stretch/>
        </p:blipFill>
        <p:spPr bwMode="auto">
          <a:xfrm>
            <a:off x="1362134" y="4084640"/>
            <a:ext cx="4369594" cy="267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s://upload.wikimedia.org/wikipedia/commons/b/b8/GravitationalWave_PlusPolariza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58" y="3784849"/>
            <a:ext cx="1359301" cy="1359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GravitationalWave CrossPolarizat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947" y="5167773"/>
            <a:ext cx="1354812" cy="1354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1994301" y="6522586"/>
            <a:ext cx="313253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940660" y="6479512"/>
            <a:ext cx="107273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350" b="1" dirty="0" err="1">
                <a:solidFill>
                  <a:srgbClr val="FF0000"/>
                </a:solidFill>
              </a:rPr>
              <a:t>Une</a:t>
            </a:r>
            <a:r>
              <a:rPr lang="en-US" altLang="en-US" sz="1350" b="1" dirty="0">
                <a:solidFill>
                  <a:srgbClr val="FF0000"/>
                </a:solidFill>
              </a:rPr>
              <a:t> </a:t>
            </a:r>
            <a:r>
              <a:rPr lang="en-US" altLang="en-US" sz="1350" b="1" dirty="0" err="1">
                <a:solidFill>
                  <a:srgbClr val="FF0000"/>
                </a:solidFill>
              </a:rPr>
              <a:t>période</a:t>
            </a:r>
            <a:endParaRPr lang="en-US" altLang="en-US" sz="1350" b="1" dirty="0">
              <a:solidFill>
                <a:srgbClr val="FF0000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06834" y="4495011"/>
            <a:ext cx="91134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350" dirty="0" err="1"/>
              <a:t>Effet</a:t>
            </a:r>
            <a:r>
              <a:rPr lang="en-US" altLang="en-US" sz="1350" dirty="0"/>
              <a:t> de h</a:t>
            </a:r>
            <a:r>
              <a:rPr lang="en-US" altLang="en-US" sz="1350" baseline="-25000" dirty="0"/>
              <a:t>+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60412" y="5845180"/>
            <a:ext cx="90172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350"/>
              <a:t>Effet de h</a:t>
            </a:r>
            <a:r>
              <a:rPr lang="en-US" altLang="en-US" sz="1350" baseline="-25000"/>
              <a:t>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FE0C50-4547-950C-6512-C77DBFA35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309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produire en laboratoire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Prouver l'existence des OG : peut-on faire comme Hertz avec les ondes électromagnétiques ?</a:t>
            </a:r>
          </a:p>
          <a:p>
            <a:r>
              <a:rPr lang="fr-FR" dirty="0"/>
              <a:t>Puissance émise :</a:t>
            </a:r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23903"/>
              </p:ext>
            </p:extLst>
          </p:nvPr>
        </p:nvGraphicFramePr>
        <p:xfrm>
          <a:off x="4262663" y="2654300"/>
          <a:ext cx="2159000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…quation" r:id="rId2" imgW="2159000" imgH="774700" progId="Equation.3">
                  <p:embed/>
                </p:oleObj>
              </mc:Choice>
              <mc:Fallback>
                <p:oleObj name="…quation" r:id="rId2" imgW="2159000" imgH="774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62663" y="2654300"/>
                        <a:ext cx="2159000" cy="774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6620702" y="2478670"/>
            <a:ext cx="2405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Moment </a:t>
            </a:r>
            <a:r>
              <a:rPr lang="fr-FR" sz="1600" dirty="0" err="1"/>
              <a:t>quadrupolaire</a:t>
            </a:r>
            <a:r>
              <a:rPr lang="fr-FR" sz="1600" dirty="0"/>
              <a:t>: quantifie écart à la symétrie sphérique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864190" y="3584616"/>
            <a:ext cx="208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b="1" i="1" dirty="0">
                <a:solidFill>
                  <a:srgbClr val="FF0000"/>
                </a:solidFill>
              </a:rPr>
              <a:t>G/</a:t>
            </a:r>
            <a:r>
              <a:rPr lang="mr-IN" b="1" dirty="0">
                <a:solidFill>
                  <a:srgbClr val="FF0000"/>
                </a:solidFill>
              </a:rPr>
              <a:t>5</a:t>
            </a:r>
            <a:r>
              <a:rPr lang="mr-IN" b="1" i="1" dirty="0">
                <a:solidFill>
                  <a:srgbClr val="FF0000"/>
                </a:solidFill>
              </a:rPr>
              <a:t>c</a:t>
            </a:r>
            <a:r>
              <a:rPr lang="mr-IN" b="1" baseline="30000" dirty="0">
                <a:solidFill>
                  <a:srgbClr val="FF0000"/>
                </a:solidFill>
              </a:rPr>
              <a:t>5 </a:t>
            </a:r>
            <a:r>
              <a:rPr lang="mr-IN" b="1" dirty="0">
                <a:solidFill>
                  <a:srgbClr val="FF0000"/>
                </a:solidFill>
              </a:rPr>
              <a:t>~10</a:t>
            </a:r>
            <a:r>
              <a:rPr lang="mr-IN" b="1" baseline="30000" dirty="0">
                <a:solidFill>
                  <a:srgbClr val="FF0000"/>
                </a:solidFill>
              </a:rPr>
              <a:t>-53</a:t>
            </a:r>
            <a:r>
              <a:rPr lang="mr-IN" b="1" dirty="0">
                <a:solidFill>
                  <a:srgbClr val="FF0000"/>
                </a:solidFill>
              </a:rPr>
              <a:t> W</a:t>
            </a:r>
            <a:r>
              <a:rPr lang="mr-IN" b="1" baseline="30000" dirty="0">
                <a:solidFill>
                  <a:srgbClr val="FF0000"/>
                </a:solidFill>
              </a:rPr>
              <a:t>-1</a:t>
            </a:r>
            <a:endParaRPr lang="mr-IN" baseline="30000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621119" y="4134052"/>
            <a:ext cx="437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facteur astronomiquement pénalisant !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119940"/>
              </p:ext>
            </p:extLst>
          </p:nvPr>
        </p:nvGraphicFramePr>
        <p:xfrm>
          <a:off x="891768" y="4741999"/>
          <a:ext cx="7107120" cy="1995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1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8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5001">
                <a:tc>
                  <a:txBody>
                    <a:bodyPr/>
                    <a:lstStyle/>
                    <a:p>
                      <a:r>
                        <a:rPr lang="fr-FR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Amplitude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001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Barreau d’acier, 500 </a:t>
                      </a:r>
                      <a:r>
                        <a:rPr lang="fr-FR" sz="1800" b="0" i="0" u="none" strike="noStrike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∅ = 2 m</a:t>
                      </a:r>
                    </a:p>
                    <a:p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 = 20 m, 5 tours/s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2 10</a:t>
                      </a:r>
                      <a:r>
                        <a:rPr lang="fr-FR" baseline="30000" dirty="0"/>
                        <a:t>-34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001">
                <a:tc>
                  <a:txBody>
                    <a:bodyPr/>
                    <a:lstStyle/>
                    <a:p>
                      <a:r>
                        <a:rPr lang="fr-FR" sz="1800" b="0" i="0" u="none" strike="noStrik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Bombe H, 1 mégatonne</a:t>
                      </a:r>
                    </a:p>
                    <a:p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Asymétrie 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</a:t>
                      </a:r>
                      <a:r>
                        <a:rPr lang="fr-FR" baseline="0" dirty="0"/>
                        <a:t> km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2 10</a:t>
                      </a:r>
                      <a:r>
                        <a:rPr lang="fr-FR" baseline="30000" dirty="0"/>
                        <a:t>-39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CDA80-B286-8899-4FFA-B268ADE8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50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5168"/>
          </a:xfrm>
        </p:spPr>
        <p:txBody>
          <a:bodyPr/>
          <a:lstStyle/>
          <a:p>
            <a:r>
              <a:rPr lang="fr-FR" dirty="0"/>
              <a:t>Et dans l’Univers ?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457200" y="1465100"/>
            <a:ext cx="8229600" cy="4525963"/>
          </a:xfrm>
        </p:spPr>
        <p:txBody>
          <a:bodyPr/>
          <a:lstStyle/>
          <a:p>
            <a:r>
              <a:rPr lang="fr-FR" dirty="0"/>
              <a:t>Puissance émise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34" y="1819291"/>
            <a:ext cx="5918200" cy="118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074" y="3477812"/>
            <a:ext cx="1390476" cy="7508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168" y="3317590"/>
            <a:ext cx="2533766" cy="91103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82911" y="3288672"/>
            <a:ext cx="2403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Rayon de </a:t>
            </a:r>
            <a:r>
              <a:rPr lang="fr-FR" dirty="0" err="1"/>
              <a:t>Schwarzschild</a:t>
            </a:r>
            <a:r>
              <a:rPr lang="fr-FR" dirty="0"/>
              <a:t>  : rayon de trou noir de même masse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57200" y="4804128"/>
            <a:ext cx="463668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Pour être détectable :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 - astre compact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 - grande asymétrie du système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 - mouvement relativiste</a:t>
            </a:r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327356" y="4817638"/>
            <a:ext cx="1932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Supernovae</a:t>
            </a:r>
            <a:r>
              <a:rPr lang="fr-FR" dirty="0"/>
              <a:t> </a:t>
            </a:r>
          </a:p>
          <a:p>
            <a:r>
              <a:rPr lang="de-DE" dirty="0"/>
              <a:t>10 </a:t>
            </a:r>
            <a:r>
              <a:rPr lang="de-DE" dirty="0" err="1"/>
              <a:t>M</a:t>
            </a:r>
            <a:r>
              <a:rPr lang="de-DE" baseline="-25000" dirty="0" err="1"/>
              <a:t>ʘ</a:t>
            </a:r>
            <a:r>
              <a:rPr lang="de-DE" dirty="0"/>
              <a:t> @ 10 </a:t>
            </a:r>
            <a:r>
              <a:rPr lang="de-DE" dirty="0" err="1"/>
              <a:t>kpc</a:t>
            </a:r>
            <a:endParaRPr lang="de-DE" dirty="0"/>
          </a:p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5327356" y="5657415"/>
            <a:ext cx="2495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2 étoiles à neutrons fusionnant à 10 Mpc</a:t>
            </a:r>
            <a:endParaRPr lang="de-DE" dirty="0"/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721445" y="4992408"/>
            <a:ext cx="1241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h ~ 10 </a:t>
            </a:r>
            <a:r>
              <a:rPr lang="fr-FR" sz="2200" baseline="30000" dirty="0"/>
              <a:t>-21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721446" y="5775619"/>
            <a:ext cx="1241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h ~ 10 </a:t>
            </a:r>
            <a:r>
              <a:rPr lang="fr-FR" sz="2200" baseline="30000" dirty="0"/>
              <a:t>-20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4BF1F6-58C6-47ED-D2FB-ACB6EEDD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735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E84E8-D96C-A179-6489-AD6E026F8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6118"/>
            <a:ext cx="8229600" cy="731837"/>
          </a:xfrm>
        </p:spPr>
        <p:txBody>
          <a:bodyPr/>
          <a:lstStyle/>
          <a:p>
            <a:r>
              <a:rPr lang="en-US" sz="4000" dirty="0" err="1"/>
              <a:t>Trous</a:t>
            </a:r>
            <a:r>
              <a:rPr lang="en-US" sz="4000" dirty="0"/>
              <a:t> noirs et étoiles </a:t>
            </a:r>
            <a:r>
              <a:rPr lang="en-US" sz="4000" dirty="0" err="1"/>
              <a:t>à</a:t>
            </a:r>
            <a:r>
              <a:rPr lang="en-US" sz="4000" dirty="0"/>
              <a:t> neutrons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2BFD9-A899-D615-374F-C6119DDD7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9" y="1371601"/>
            <a:ext cx="6080335" cy="50158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Trou noir : </a:t>
            </a:r>
            <a:r>
              <a:rPr lang="en-US" dirty="0" err="1"/>
              <a:t>Densité</a:t>
            </a:r>
            <a:r>
              <a:rPr lang="en-US" dirty="0"/>
              <a:t> </a:t>
            </a:r>
            <a:r>
              <a:rPr lang="en-US" dirty="0" err="1"/>
              <a:t>telle</a:t>
            </a:r>
            <a:r>
              <a:rPr lang="en-US" dirty="0"/>
              <a:t> que la lumière ne </a:t>
            </a:r>
            <a:r>
              <a:rPr lang="en-US" dirty="0" err="1"/>
              <a:t>peut</a:t>
            </a:r>
            <a:r>
              <a:rPr lang="en-US" dirty="0"/>
              <a:t> pas </a:t>
            </a:r>
            <a:r>
              <a:rPr lang="en-US" dirty="0" err="1"/>
              <a:t>s’échapper</a:t>
            </a:r>
            <a:endParaRPr lang="en-US" dirty="0"/>
          </a:p>
          <a:p>
            <a:pPr lvl="1"/>
            <a:r>
              <a:rPr lang="en-US" sz="1900" dirty="0"/>
              <a:t>Pour 1</a:t>
            </a:r>
            <a:r>
              <a:rPr lang="de-DE" sz="1900" dirty="0"/>
              <a:t> </a:t>
            </a:r>
            <a:r>
              <a:rPr lang="de-DE" sz="1900" dirty="0" err="1"/>
              <a:t>M</a:t>
            </a:r>
            <a:r>
              <a:rPr lang="de-DE" sz="1900" baseline="-25000" dirty="0" err="1"/>
              <a:t>ʘ</a:t>
            </a:r>
            <a:r>
              <a:rPr lang="en-US" sz="1900" dirty="0"/>
              <a:t> </a:t>
            </a:r>
            <a:r>
              <a:rPr lang="en-US" sz="1900" dirty="0" err="1"/>
              <a:t>diamètre</a:t>
            </a:r>
            <a:r>
              <a:rPr lang="en-US" sz="1900" dirty="0"/>
              <a:t> de 12 km (10</a:t>
            </a:r>
            <a:r>
              <a:rPr lang="en-US" sz="1900" baseline="30000" dirty="0"/>
              <a:t>30</a:t>
            </a:r>
            <a:r>
              <a:rPr lang="en-US" sz="1900" dirty="0"/>
              <a:t> kg - diam. 1.4 millions km)</a:t>
            </a:r>
          </a:p>
          <a:p>
            <a:pPr lvl="1"/>
            <a:r>
              <a:rPr lang="en-US" sz="1900" dirty="0"/>
              <a:t>M &gt; 3 </a:t>
            </a:r>
            <a:r>
              <a:rPr lang="de-DE" sz="1900" dirty="0" err="1"/>
              <a:t>M</a:t>
            </a:r>
            <a:r>
              <a:rPr lang="de-DE" sz="1900" baseline="-25000" dirty="0" err="1"/>
              <a:t>ʘ</a:t>
            </a:r>
            <a:r>
              <a:rPr lang="en-US" sz="1900" dirty="0"/>
              <a:t> - </a:t>
            </a:r>
            <a:r>
              <a:rPr lang="en-US" sz="1900" dirty="0" err="1"/>
              <a:t>pouvant</a:t>
            </a:r>
            <a:r>
              <a:rPr lang="en-US" sz="1900" dirty="0"/>
              <a:t> </a:t>
            </a:r>
            <a:r>
              <a:rPr lang="en-US" sz="1900" dirty="0" err="1"/>
              <a:t>aller</a:t>
            </a:r>
            <a:r>
              <a:rPr lang="en-US" sz="1900" dirty="0"/>
              <a:t> </a:t>
            </a:r>
            <a:r>
              <a:rPr lang="en-US" sz="1900" dirty="0" err="1"/>
              <a:t>jusqu’à</a:t>
            </a:r>
            <a:r>
              <a:rPr lang="en-US" sz="1900" dirty="0"/>
              <a:t> </a:t>
            </a:r>
            <a:r>
              <a:rPr lang="en-US" sz="1900" dirty="0" err="1"/>
              <a:t>plusieurs</a:t>
            </a:r>
            <a:r>
              <a:rPr lang="en-US" sz="1900" dirty="0"/>
              <a:t> millions de </a:t>
            </a:r>
            <a:r>
              <a:rPr lang="de-DE" sz="1900" dirty="0" err="1"/>
              <a:t>M</a:t>
            </a:r>
            <a:r>
              <a:rPr lang="de-DE" sz="1900" baseline="-25000" dirty="0" err="1"/>
              <a:t>ʘ</a:t>
            </a:r>
            <a:r>
              <a:rPr lang="en-US" sz="1900" dirty="0"/>
              <a:t>     </a:t>
            </a:r>
          </a:p>
          <a:p>
            <a:pPr lvl="1"/>
            <a:r>
              <a:rPr lang="en-US" sz="1900" dirty="0" err="1"/>
              <a:t>Résulte</a:t>
            </a:r>
            <a:r>
              <a:rPr lang="en-US" sz="1900" dirty="0"/>
              <a:t> de </a:t>
            </a:r>
            <a:r>
              <a:rPr lang="en-US" sz="1900" dirty="0" err="1"/>
              <a:t>l’effondrement</a:t>
            </a:r>
            <a:r>
              <a:rPr lang="en-US" sz="1900" dirty="0"/>
              <a:t> </a:t>
            </a:r>
            <a:r>
              <a:rPr lang="en-US" sz="1900" dirty="0" err="1"/>
              <a:t>gravitationnel</a:t>
            </a:r>
            <a:r>
              <a:rPr lang="en-US" sz="1900" dirty="0"/>
              <a:t> des étoiles les plus </a:t>
            </a:r>
            <a:r>
              <a:rPr lang="en-US" sz="1900" dirty="0" err="1"/>
              <a:t>massives</a:t>
            </a:r>
            <a:r>
              <a:rPr lang="en-US" sz="1900" dirty="0"/>
              <a:t> (pour </a:t>
            </a:r>
            <a:r>
              <a:rPr lang="en-US" sz="1900" dirty="0" err="1"/>
              <a:t>quelques</a:t>
            </a:r>
            <a:r>
              <a:rPr lang="en-US" sz="1900" dirty="0"/>
              <a:t> </a:t>
            </a:r>
            <a:r>
              <a:rPr lang="de-DE" sz="1900" dirty="0" err="1"/>
              <a:t>M</a:t>
            </a:r>
            <a:r>
              <a:rPr lang="de-DE" sz="1900" baseline="-25000" dirty="0" err="1"/>
              <a:t>ʘ</a:t>
            </a:r>
            <a:r>
              <a:rPr lang="en-US" sz="1900" dirty="0"/>
              <a:t> ), </a:t>
            </a:r>
            <a:r>
              <a:rPr lang="en-US" sz="1900" dirty="0" err="1"/>
              <a:t>sont</a:t>
            </a:r>
            <a:r>
              <a:rPr lang="en-US" sz="1900" dirty="0"/>
              <a:t> au </a:t>
            </a:r>
            <a:r>
              <a:rPr lang="en-US" sz="1900" dirty="0" err="1"/>
              <a:t>centre</a:t>
            </a:r>
            <a:r>
              <a:rPr lang="en-US" sz="1900" dirty="0"/>
              <a:t> des galaxies pour les plus massifs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Etoile </a:t>
            </a:r>
            <a:r>
              <a:rPr lang="en-US" dirty="0" err="1"/>
              <a:t>à</a:t>
            </a:r>
            <a:r>
              <a:rPr lang="en-US" dirty="0"/>
              <a:t> neutrons : </a:t>
            </a:r>
            <a:r>
              <a:rPr lang="en-US" dirty="0" err="1"/>
              <a:t>astre</a:t>
            </a:r>
            <a:r>
              <a:rPr lang="en-US" dirty="0"/>
              <a:t> </a:t>
            </a:r>
            <a:r>
              <a:rPr lang="en-US" dirty="0" err="1"/>
              <a:t>composé</a:t>
            </a:r>
            <a:r>
              <a:rPr lang="en-US" dirty="0"/>
              <a:t> </a:t>
            </a:r>
            <a:r>
              <a:rPr lang="en-US" dirty="0" err="1"/>
              <a:t>essentiellement</a:t>
            </a:r>
            <a:r>
              <a:rPr lang="en-US" dirty="0"/>
              <a:t> de neutrons</a:t>
            </a:r>
          </a:p>
          <a:p>
            <a:pPr lvl="1"/>
            <a:r>
              <a:rPr lang="en-US" sz="1900" dirty="0"/>
              <a:t>Pour 1.4</a:t>
            </a:r>
            <a:r>
              <a:rPr lang="de-DE" sz="1900" dirty="0"/>
              <a:t> </a:t>
            </a:r>
            <a:r>
              <a:rPr lang="de-DE" sz="1900" dirty="0" err="1"/>
              <a:t>M</a:t>
            </a:r>
            <a:r>
              <a:rPr lang="de-DE" sz="1900" baseline="-25000" dirty="0" err="1"/>
              <a:t>ʘ</a:t>
            </a:r>
            <a:r>
              <a:rPr lang="en-US" sz="1900" dirty="0"/>
              <a:t> </a:t>
            </a:r>
            <a:r>
              <a:rPr lang="en-US" sz="1900" dirty="0" err="1"/>
              <a:t>diamètre</a:t>
            </a:r>
            <a:r>
              <a:rPr lang="en-US" sz="1900" dirty="0"/>
              <a:t> de 30 km </a:t>
            </a:r>
          </a:p>
          <a:p>
            <a:pPr lvl="1"/>
            <a:r>
              <a:rPr lang="en-US" sz="1900" dirty="0"/>
              <a:t>M &lt; 2 </a:t>
            </a:r>
            <a:r>
              <a:rPr lang="de-DE" sz="1900" dirty="0" err="1"/>
              <a:t>M</a:t>
            </a:r>
            <a:r>
              <a:rPr lang="de-DE" sz="1900" baseline="-25000" dirty="0" err="1"/>
              <a:t>ʘ</a:t>
            </a:r>
            <a:r>
              <a:rPr lang="en-US" sz="1900" dirty="0"/>
              <a:t> </a:t>
            </a:r>
          </a:p>
          <a:p>
            <a:pPr lvl="1"/>
            <a:r>
              <a:rPr lang="en-US" sz="1900" dirty="0" err="1"/>
              <a:t>Résulte</a:t>
            </a:r>
            <a:r>
              <a:rPr lang="en-US" sz="1900" dirty="0"/>
              <a:t> de </a:t>
            </a:r>
            <a:r>
              <a:rPr lang="en-US" sz="1900" dirty="0" err="1"/>
              <a:t>l’effondrement</a:t>
            </a:r>
            <a:r>
              <a:rPr lang="en-US" sz="1900" dirty="0"/>
              <a:t> </a:t>
            </a:r>
            <a:r>
              <a:rPr lang="en-US" sz="1900" dirty="0" err="1"/>
              <a:t>gravitationnel</a:t>
            </a:r>
            <a:r>
              <a:rPr lang="en-US" sz="1900" dirty="0"/>
              <a:t> </a:t>
            </a:r>
            <a:r>
              <a:rPr lang="en-US" sz="1900" dirty="0" err="1"/>
              <a:t>d’étoiles</a:t>
            </a:r>
            <a:r>
              <a:rPr lang="en-US" sz="1900" dirty="0"/>
              <a:t> </a:t>
            </a:r>
            <a:r>
              <a:rPr lang="en-US" sz="1900" dirty="0" err="1"/>
              <a:t>massives</a:t>
            </a:r>
            <a:r>
              <a:rPr lang="en-US" sz="1900" dirty="0"/>
              <a:t>   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0A92EF-9AA4-75EC-DAAB-A767962E7092}"/>
              </a:ext>
            </a:extLst>
          </p:cNvPr>
          <p:cNvGrpSpPr/>
          <p:nvPr/>
        </p:nvGrpSpPr>
        <p:grpSpPr>
          <a:xfrm>
            <a:off x="6639433" y="1265666"/>
            <a:ext cx="2047367" cy="1996069"/>
            <a:chOff x="6639433" y="1432931"/>
            <a:chExt cx="2047367" cy="19960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5094D3-4287-1BCE-8060-68E61FC66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9433" y="1460810"/>
              <a:ext cx="1739590" cy="173959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A44607-1F33-142C-A59F-0DC03414AE7D}"/>
                </a:ext>
              </a:extLst>
            </p:cNvPr>
            <p:cNvSpPr txBox="1"/>
            <p:nvPr/>
          </p:nvSpPr>
          <p:spPr>
            <a:xfrm rot="5400000">
              <a:off x="7534877" y="2277077"/>
              <a:ext cx="19960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M87 – Event horizon</a:t>
              </a:r>
            </a:p>
          </p:txBody>
        </p:sp>
      </p:grp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3695551-7657-7E6B-1D56-13FA17F54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14" y="3178522"/>
            <a:ext cx="2618233" cy="1590907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FA2802B-E629-77BE-9F05-3CA3C5C0D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71" y="4784723"/>
            <a:ext cx="2492917" cy="186968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9812FCC-6441-0912-CDF5-5A74080B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86332-D0A5-224C-BD62-6E2CEAAEE50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462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_GW">
  <a:themeElements>
    <a:clrScheme name="Exé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é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é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pres_GW.thmx</Template>
  <TotalTime>25968</TotalTime>
  <Words>1096</Words>
  <Application>Microsoft Macintosh PowerPoint</Application>
  <PresentationFormat>On-screen Show (4:3)</PresentationFormat>
  <Paragraphs>171</Paragraphs>
  <Slides>21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Century Gothic</vt:lpstr>
      <vt:lpstr>Courier New</vt:lpstr>
      <vt:lpstr>Palatino Linotype</vt:lpstr>
      <vt:lpstr>pres_GW</vt:lpstr>
      <vt:lpstr>…quation</vt:lpstr>
      <vt:lpstr>Trous noirs et étoiles à neutrons</vt:lpstr>
      <vt:lpstr>Newton (1687)</vt:lpstr>
      <vt:lpstr>Einstein (1916)</vt:lpstr>
      <vt:lpstr>Les succès de la Relativité Générale</vt:lpstr>
      <vt:lpstr>Déplacements de masses</vt:lpstr>
      <vt:lpstr>Propriétés principales</vt:lpstr>
      <vt:lpstr>Les produire en laboratoire ?</vt:lpstr>
      <vt:lpstr>Et dans l’Univers ?</vt:lpstr>
      <vt:lpstr>Trous noirs et étoiles à neutrons</vt:lpstr>
      <vt:lpstr>PowerPoint Presentation</vt:lpstr>
      <vt:lpstr>Analyse de données</vt:lpstr>
      <vt:lpstr>Première détection : 14 septembre 2015</vt:lpstr>
      <vt:lpstr>Binaires d’objets compacts</vt:lpstr>
      <vt:lpstr>Retrouver les paramètres</vt:lpstr>
      <vt:lpstr>Après quelques années de données</vt:lpstr>
      <vt:lpstr>17 août 2017 14h41</vt:lpstr>
      <vt:lpstr>Contraindre l’équation d’état</vt:lpstr>
      <vt:lpstr>Constante de Hubble</vt:lpstr>
      <vt:lpstr>Détection commune electromagnétique et OG Tests possibles de physique fondamentale</vt:lpstr>
      <vt:lpstr>PowerPoint Presentation</vt:lpstr>
      <vt:lpstr>PowerPoint Presentation</vt:lpstr>
    </vt:vector>
  </TitlesOfParts>
  <Company>CNRS/LAL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événement astrophysique banal qui devient exceptionnel</dc:title>
  <dc:creator>Nicolas Leroy</dc:creator>
  <cp:lastModifiedBy>Nicolas Leroy</cp:lastModifiedBy>
  <cp:revision>97</cp:revision>
  <dcterms:created xsi:type="dcterms:W3CDTF">2018-10-08T04:10:52Z</dcterms:created>
  <dcterms:modified xsi:type="dcterms:W3CDTF">2023-11-21T15:33:03Z</dcterms:modified>
</cp:coreProperties>
</file>