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6059475" cx="10772775"/>
  <p:notesSz cx="10772775" cy="605947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2" roundtripDataSignature="AMtx7miKVd/7psM1ChnfZsnkxnCxYbik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customschemas.google.com/relationships/presentationmetadata" Target="metadata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4668838" cy="303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6102350" y="0"/>
            <a:ext cx="4667250" cy="303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5754688"/>
            <a:ext cx="4668838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1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0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10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0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11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1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12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2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13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3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4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14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4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5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15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5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6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16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6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7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p17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17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8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p18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18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9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p19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19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2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0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p20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20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1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p21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21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2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7" name="Google Shape;537;p22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22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3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0" name="Google Shape;550;p23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23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4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5" name="Google Shape;565;p24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24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5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1" name="Google Shape;581;p25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25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6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6" name="Google Shape;596;p26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26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7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8" name="Google Shape;608;p27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27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8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5" name="Google Shape;625;p28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28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9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5" name="Google Shape;645;p29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29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3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3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0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7" name="Google Shape;657;p30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30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9e4f0da621_0_31:notes"/>
          <p:cNvSpPr txBox="1"/>
          <p:nvPr>
            <p:ph idx="1" type="body"/>
          </p:nvPr>
        </p:nvSpPr>
        <p:spPr>
          <a:xfrm>
            <a:off x="1077278" y="2878251"/>
            <a:ext cx="8618100" cy="27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6" name="Google Shape;666;g29e4f0da621_0_31:notes"/>
          <p:cNvSpPr/>
          <p:nvPr>
            <p:ph idx="2" type="sldImg"/>
          </p:nvPr>
        </p:nvSpPr>
        <p:spPr>
          <a:xfrm>
            <a:off x="598487" y="454461"/>
            <a:ext cx="9575700" cy="2272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9e4f0da621_0_56:notes"/>
          <p:cNvSpPr txBox="1"/>
          <p:nvPr>
            <p:ph idx="1" type="body"/>
          </p:nvPr>
        </p:nvSpPr>
        <p:spPr>
          <a:xfrm>
            <a:off x="1077278" y="2878251"/>
            <a:ext cx="8618100" cy="27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2" name="Google Shape;692;g29e4f0da621_0_56:notes"/>
          <p:cNvSpPr/>
          <p:nvPr>
            <p:ph idx="2" type="sldImg"/>
          </p:nvPr>
        </p:nvSpPr>
        <p:spPr>
          <a:xfrm>
            <a:off x="598487" y="454461"/>
            <a:ext cx="9575700" cy="2272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29e4f0da621_0_89:notes"/>
          <p:cNvSpPr txBox="1"/>
          <p:nvPr>
            <p:ph idx="1" type="body"/>
          </p:nvPr>
        </p:nvSpPr>
        <p:spPr>
          <a:xfrm>
            <a:off x="1077278" y="2878251"/>
            <a:ext cx="8618100" cy="27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6" name="Google Shape;726;g29e4f0da621_0_89:notes"/>
          <p:cNvSpPr/>
          <p:nvPr>
            <p:ph idx="2" type="sldImg"/>
          </p:nvPr>
        </p:nvSpPr>
        <p:spPr>
          <a:xfrm>
            <a:off x="598487" y="454461"/>
            <a:ext cx="9575700" cy="2272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29e4f0da621_0_132:notes"/>
          <p:cNvSpPr txBox="1"/>
          <p:nvPr>
            <p:ph idx="1" type="body"/>
          </p:nvPr>
        </p:nvSpPr>
        <p:spPr>
          <a:xfrm>
            <a:off x="1077278" y="2878251"/>
            <a:ext cx="8618100" cy="27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0" name="Google Shape;770;g29e4f0da621_0_132:notes"/>
          <p:cNvSpPr/>
          <p:nvPr>
            <p:ph idx="2" type="sldImg"/>
          </p:nvPr>
        </p:nvSpPr>
        <p:spPr>
          <a:xfrm>
            <a:off x="598487" y="454461"/>
            <a:ext cx="9575700" cy="2272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29e4f0da621_0_180:notes"/>
          <p:cNvSpPr txBox="1"/>
          <p:nvPr>
            <p:ph idx="1" type="body"/>
          </p:nvPr>
        </p:nvSpPr>
        <p:spPr>
          <a:xfrm>
            <a:off x="1077278" y="2878251"/>
            <a:ext cx="8618100" cy="27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19" name="Google Shape;819;g29e4f0da621_0_180:notes"/>
          <p:cNvSpPr/>
          <p:nvPr>
            <p:ph idx="2" type="sldImg"/>
          </p:nvPr>
        </p:nvSpPr>
        <p:spPr>
          <a:xfrm>
            <a:off x="598487" y="454461"/>
            <a:ext cx="9575700" cy="2272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29e4f0da621_0_225:notes"/>
          <p:cNvSpPr txBox="1"/>
          <p:nvPr>
            <p:ph idx="1" type="body"/>
          </p:nvPr>
        </p:nvSpPr>
        <p:spPr>
          <a:xfrm>
            <a:off x="1077278" y="2878251"/>
            <a:ext cx="8618100" cy="27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5" name="Google Shape;865;g29e4f0da621_0_225:notes"/>
          <p:cNvSpPr/>
          <p:nvPr>
            <p:ph idx="2" type="sldImg"/>
          </p:nvPr>
        </p:nvSpPr>
        <p:spPr>
          <a:xfrm>
            <a:off x="598487" y="454461"/>
            <a:ext cx="9575700" cy="2272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4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4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5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5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6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6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7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7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8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8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:notes"/>
          <p:cNvSpPr/>
          <p:nvPr>
            <p:ph idx="2" type="sldImg"/>
          </p:nvPr>
        </p:nvSpPr>
        <p:spPr>
          <a:xfrm>
            <a:off x="3365500" y="454025"/>
            <a:ext cx="4041775" cy="227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9:notes"/>
          <p:cNvSpPr txBox="1"/>
          <p:nvPr>
            <p:ph idx="1" type="body"/>
          </p:nvPr>
        </p:nvSpPr>
        <p:spPr>
          <a:xfrm>
            <a:off x="1077913" y="2878138"/>
            <a:ext cx="8616950" cy="2727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9:notes"/>
          <p:cNvSpPr txBox="1"/>
          <p:nvPr>
            <p:ph idx="12" type="sldNum"/>
          </p:nvPr>
        </p:nvSpPr>
        <p:spPr>
          <a:xfrm>
            <a:off x="6102350" y="5754688"/>
            <a:ext cx="4667250" cy="3032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ntro-slide-perso">
  <p:cSld name="1_Intro-slide-perso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6" y="0"/>
            <a:ext cx="10772420" cy="605948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2"/>
          <p:cNvSpPr txBox="1"/>
          <p:nvPr>
            <p:ph idx="1" type="body"/>
          </p:nvPr>
        </p:nvSpPr>
        <p:spPr>
          <a:xfrm>
            <a:off x="741363" y="1485900"/>
            <a:ext cx="4557712" cy="727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b="1" sz="2400">
                <a:solidFill>
                  <a:srgbClr val="0029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" name="Google Shape;18;p32"/>
          <p:cNvSpPr txBox="1"/>
          <p:nvPr>
            <p:ph idx="2" type="body"/>
          </p:nvPr>
        </p:nvSpPr>
        <p:spPr>
          <a:xfrm>
            <a:off x="741363" y="2212975"/>
            <a:ext cx="4557712" cy="325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>
                <a:solidFill>
                  <a:srgbClr val="FF6700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>
                <a:solidFill>
                  <a:srgbClr val="00294B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>
                <a:solidFill>
                  <a:srgbClr val="456487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32"/>
          <p:cNvSpPr txBox="1"/>
          <p:nvPr>
            <p:ph idx="3" type="body"/>
          </p:nvPr>
        </p:nvSpPr>
        <p:spPr>
          <a:xfrm>
            <a:off x="5453063" y="1485900"/>
            <a:ext cx="4579937" cy="727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b="1" sz="2400">
                <a:solidFill>
                  <a:srgbClr val="0029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" name="Google Shape;20;p32"/>
          <p:cNvSpPr txBox="1"/>
          <p:nvPr>
            <p:ph idx="4" type="body"/>
          </p:nvPr>
        </p:nvSpPr>
        <p:spPr>
          <a:xfrm>
            <a:off x="5453063" y="2212975"/>
            <a:ext cx="4579937" cy="325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 sz="2800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 sz="2400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 sz="2000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32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2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2"/>
          <p:cNvSpPr txBox="1"/>
          <p:nvPr>
            <p:ph idx="12" type="sldNum"/>
          </p:nvPr>
        </p:nvSpPr>
        <p:spPr>
          <a:xfrm>
            <a:off x="8159407" y="5714820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4" name="Google Shape;24;p32"/>
          <p:cNvSpPr txBox="1"/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  <a:defRPr b="1" sz="2400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-2-fili-small">
  <p:cSld name="slide-2-fili-small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7" y="0"/>
            <a:ext cx="10772417" cy="605948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1"/>
          <p:cNvSpPr txBox="1"/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  <a:defRPr b="1" sz="2400">
                <a:solidFill>
                  <a:srgbClr val="00294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1"/>
          <p:cNvSpPr txBox="1"/>
          <p:nvPr>
            <p:ph idx="1" type="body"/>
          </p:nvPr>
        </p:nvSpPr>
        <p:spPr>
          <a:xfrm>
            <a:off x="741363" y="1485900"/>
            <a:ext cx="4557712" cy="727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b="1" sz="2400">
                <a:solidFill>
                  <a:srgbClr val="0029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7" name="Google Shape;97;p41"/>
          <p:cNvSpPr txBox="1"/>
          <p:nvPr>
            <p:ph idx="2" type="body"/>
          </p:nvPr>
        </p:nvSpPr>
        <p:spPr>
          <a:xfrm>
            <a:off x="741363" y="2212975"/>
            <a:ext cx="4557712" cy="325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>
                <a:solidFill>
                  <a:srgbClr val="FF6700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>
                <a:solidFill>
                  <a:srgbClr val="00294B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>
                <a:solidFill>
                  <a:srgbClr val="456487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41"/>
          <p:cNvSpPr txBox="1"/>
          <p:nvPr>
            <p:ph idx="3" type="body"/>
          </p:nvPr>
        </p:nvSpPr>
        <p:spPr>
          <a:xfrm>
            <a:off x="5453063" y="1485900"/>
            <a:ext cx="4579937" cy="727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b="1" sz="2400">
                <a:solidFill>
                  <a:srgbClr val="0029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9" name="Google Shape;99;p41"/>
          <p:cNvSpPr txBox="1"/>
          <p:nvPr>
            <p:ph idx="4" type="body"/>
          </p:nvPr>
        </p:nvSpPr>
        <p:spPr>
          <a:xfrm>
            <a:off x="5453063" y="2212975"/>
            <a:ext cx="4579937" cy="325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 sz="2800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 sz="2400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 sz="2000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41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41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1"/>
          <p:cNvSpPr txBox="1"/>
          <p:nvPr>
            <p:ph idx="12" type="sldNum"/>
          </p:nvPr>
        </p:nvSpPr>
        <p:spPr>
          <a:xfrm>
            <a:off x="8159407" y="5714820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-2-small" type="twoTxTwoObj">
  <p:cSld name="TWO_OBJECTS_WITH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7" y="0"/>
            <a:ext cx="10772417" cy="605948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3"/>
          <p:cNvSpPr txBox="1"/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  <a:defRPr b="1" sz="2400">
                <a:solidFill>
                  <a:srgbClr val="00294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3"/>
          <p:cNvSpPr txBox="1"/>
          <p:nvPr>
            <p:ph idx="1" type="body"/>
          </p:nvPr>
        </p:nvSpPr>
        <p:spPr>
          <a:xfrm>
            <a:off x="741363" y="1485900"/>
            <a:ext cx="4557712" cy="727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b="1" sz="2400">
                <a:solidFill>
                  <a:srgbClr val="0029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" name="Google Shape;29;p33"/>
          <p:cNvSpPr txBox="1"/>
          <p:nvPr>
            <p:ph idx="2" type="body"/>
          </p:nvPr>
        </p:nvSpPr>
        <p:spPr>
          <a:xfrm>
            <a:off x="741363" y="2212975"/>
            <a:ext cx="4557712" cy="325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>
                <a:solidFill>
                  <a:srgbClr val="FF6700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>
                <a:solidFill>
                  <a:srgbClr val="00294B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>
                <a:solidFill>
                  <a:srgbClr val="456487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33"/>
          <p:cNvSpPr txBox="1"/>
          <p:nvPr>
            <p:ph idx="3" type="body"/>
          </p:nvPr>
        </p:nvSpPr>
        <p:spPr>
          <a:xfrm>
            <a:off x="5453063" y="1485900"/>
            <a:ext cx="4579937" cy="727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b="1" sz="2400">
                <a:solidFill>
                  <a:srgbClr val="0029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" name="Google Shape;31;p33"/>
          <p:cNvSpPr txBox="1"/>
          <p:nvPr>
            <p:ph idx="4" type="body"/>
          </p:nvPr>
        </p:nvSpPr>
        <p:spPr>
          <a:xfrm>
            <a:off x="5453063" y="2212975"/>
            <a:ext cx="4579937" cy="325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 sz="2800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 sz="2400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 sz="2000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3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3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3"/>
          <p:cNvSpPr txBox="1"/>
          <p:nvPr>
            <p:ph idx="12" type="sldNum"/>
          </p:nvPr>
        </p:nvSpPr>
        <p:spPr>
          <a:xfrm>
            <a:off x="8159407" y="5714820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-logo-perso">
  <p:cSld name="Intro-logo-perso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7" y="0"/>
            <a:ext cx="10772418" cy="605948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34"/>
          <p:cNvSpPr txBox="1"/>
          <p:nvPr>
            <p:ph type="title"/>
          </p:nvPr>
        </p:nvSpPr>
        <p:spPr>
          <a:xfrm>
            <a:off x="1173918" y="149425"/>
            <a:ext cx="8424938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b="1"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4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4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4"/>
          <p:cNvSpPr txBox="1"/>
          <p:nvPr>
            <p:ph idx="12" type="sldNum"/>
          </p:nvPr>
        </p:nvSpPr>
        <p:spPr>
          <a:xfrm>
            <a:off x="8159407" y="5714820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ey-numbers">
  <p:cSld name="Key-number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7" y="0"/>
            <a:ext cx="10772418" cy="605948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35"/>
          <p:cNvSpPr txBox="1"/>
          <p:nvPr>
            <p:ph type="title"/>
          </p:nvPr>
        </p:nvSpPr>
        <p:spPr>
          <a:xfrm>
            <a:off x="1173918" y="149425"/>
            <a:ext cx="8424938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b="1"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5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5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5"/>
          <p:cNvSpPr txBox="1"/>
          <p:nvPr>
            <p:ph idx="12" type="sldNum"/>
          </p:nvPr>
        </p:nvSpPr>
        <p:spPr>
          <a:xfrm>
            <a:off x="8159407" y="5714820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-ijclab">
  <p:cSld name="Map-ijclab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6" y="0"/>
            <a:ext cx="10772420" cy="6059487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6"/>
          <p:cNvSpPr txBox="1"/>
          <p:nvPr>
            <p:ph type="title"/>
          </p:nvPr>
        </p:nvSpPr>
        <p:spPr>
          <a:xfrm>
            <a:off x="2290043" y="149425"/>
            <a:ext cx="8208911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  <a:defRPr b="1" sz="2400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6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6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6"/>
          <p:cNvSpPr txBox="1"/>
          <p:nvPr>
            <p:ph idx="12" type="sldNum"/>
          </p:nvPr>
        </p:nvSpPr>
        <p:spPr>
          <a:xfrm>
            <a:off x="8159407" y="5714820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-slide-fili-perso">
  <p:cSld name="Intro-slide-fili-perso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6" y="0"/>
            <a:ext cx="10772420" cy="605948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7"/>
          <p:cNvSpPr txBox="1"/>
          <p:nvPr>
            <p:ph idx="1" type="body"/>
          </p:nvPr>
        </p:nvSpPr>
        <p:spPr>
          <a:xfrm>
            <a:off x="741363" y="1485900"/>
            <a:ext cx="4557712" cy="727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b="1" sz="2400">
                <a:solidFill>
                  <a:srgbClr val="0029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37"/>
          <p:cNvSpPr txBox="1"/>
          <p:nvPr>
            <p:ph idx="2" type="body"/>
          </p:nvPr>
        </p:nvSpPr>
        <p:spPr>
          <a:xfrm>
            <a:off x="741363" y="2212975"/>
            <a:ext cx="4557712" cy="325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>
                <a:solidFill>
                  <a:srgbClr val="FF6700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>
                <a:solidFill>
                  <a:srgbClr val="00294B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>
                <a:solidFill>
                  <a:srgbClr val="456487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37"/>
          <p:cNvSpPr txBox="1"/>
          <p:nvPr>
            <p:ph idx="3" type="body"/>
          </p:nvPr>
        </p:nvSpPr>
        <p:spPr>
          <a:xfrm>
            <a:off x="5453063" y="1485900"/>
            <a:ext cx="4579937" cy="727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b="1" sz="2400">
                <a:solidFill>
                  <a:srgbClr val="0029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37"/>
          <p:cNvSpPr txBox="1"/>
          <p:nvPr>
            <p:ph idx="4" type="body"/>
          </p:nvPr>
        </p:nvSpPr>
        <p:spPr>
          <a:xfrm>
            <a:off x="5453063" y="2212975"/>
            <a:ext cx="4579937" cy="325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 sz="2800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 sz="2400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 sz="2000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37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7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7"/>
          <p:cNvSpPr txBox="1"/>
          <p:nvPr>
            <p:ph idx="12" type="sldNum"/>
          </p:nvPr>
        </p:nvSpPr>
        <p:spPr>
          <a:xfrm>
            <a:off x="8159407" y="5714820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62" name="Google Shape;62;p37"/>
          <p:cNvSpPr txBox="1"/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  <a:defRPr b="1" sz="2400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-2-fili-tutelles">
  <p:cSld name="slide-2-fili-tutelle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6" y="0"/>
            <a:ext cx="10772420" cy="605948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38"/>
          <p:cNvSpPr txBox="1"/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  <a:defRPr b="1" sz="2400">
                <a:solidFill>
                  <a:srgbClr val="00294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8"/>
          <p:cNvSpPr txBox="1"/>
          <p:nvPr>
            <p:ph idx="1" type="body"/>
          </p:nvPr>
        </p:nvSpPr>
        <p:spPr>
          <a:xfrm>
            <a:off x="741363" y="1485900"/>
            <a:ext cx="4557712" cy="727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b="1" sz="2400">
                <a:solidFill>
                  <a:srgbClr val="0029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" name="Google Shape;67;p38"/>
          <p:cNvSpPr txBox="1"/>
          <p:nvPr>
            <p:ph idx="2" type="body"/>
          </p:nvPr>
        </p:nvSpPr>
        <p:spPr>
          <a:xfrm>
            <a:off x="741363" y="2212975"/>
            <a:ext cx="4557712" cy="325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>
                <a:solidFill>
                  <a:srgbClr val="FF6700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>
                <a:solidFill>
                  <a:srgbClr val="00294B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>
                <a:solidFill>
                  <a:srgbClr val="456487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38"/>
          <p:cNvSpPr txBox="1"/>
          <p:nvPr>
            <p:ph idx="3" type="body"/>
          </p:nvPr>
        </p:nvSpPr>
        <p:spPr>
          <a:xfrm>
            <a:off x="5453063" y="1485900"/>
            <a:ext cx="4579937" cy="727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b="1" sz="2400">
                <a:solidFill>
                  <a:srgbClr val="0029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9" name="Google Shape;69;p38"/>
          <p:cNvSpPr txBox="1"/>
          <p:nvPr>
            <p:ph idx="4" type="body"/>
          </p:nvPr>
        </p:nvSpPr>
        <p:spPr>
          <a:xfrm>
            <a:off x="5453063" y="2212975"/>
            <a:ext cx="4579937" cy="325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 sz="2800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 sz="2400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 sz="2000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38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8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8"/>
          <p:cNvSpPr txBox="1"/>
          <p:nvPr>
            <p:ph idx="12" type="sldNum"/>
          </p:nvPr>
        </p:nvSpPr>
        <p:spPr>
          <a:xfrm>
            <a:off x="8159407" y="5714820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-2-fili">
  <p:cSld name="slide-2-fili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7" y="0"/>
            <a:ext cx="10772418" cy="605948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39"/>
          <p:cNvSpPr txBox="1"/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  <a:defRPr b="1" sz="2400">
                <a:solidFill>
                  <a:srgbClr val="00294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9"/>
          <p:cNvSpPr txBox="1"/>
          <p:nvPr>
            <p:ph idx="1" type="body"/>
          </p:nvPr>
        </p:nvSpPr>
        <p:spPr>
          <a:xfrm>
            <a:off x="741363" y="1485900"/>
            <a:ext cx="4557712" cy="727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b="1" sz="2400">
                <a:solidFill>
                  <a:srgbClr val="0029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7" name="Google Shape;77;p39"/>
          <p:cNvSpPr txBox="1"/>
          <p:nvPr>
            <p:ph idx="2" type="body"/>
          </p:nvPr>
        </p:nvSpPr>
        <p:spPr>
          <a:xfrm>
            <a:off x="741363" y="2212975"/>
            <a:ext cx="4557712" cy="325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>
                <a:solidFill>
                  <a:srgbClr val="FF6700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>
                <a:solidFill>
                  <a:srgbClr val="00294B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>
                <a:solidFill>
                  <a:srgbClr val="456487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39"/>
          <p:cNvSpPr txBox="1"/>
          <p:nvPr>
            <p:ph idx="3" type="body"/>
          </p:nvPr>
        </p:nvSpPr>
        <p:spPr>
          <a:xfrm>
            <a:off x="5453063" y="1485900"/>
            <a:ext cx="4579937" cy="727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b="1" sz="2400">
                <a:solidFill>
                  <a:srgbClr val="0029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9" name="Google Shape;79;p39"/>
          <p:cNvSpPr txBox="1"/>
          <p:nvPr>
            <p:ph idx="4" type="body"/>
          </p:nvPr>
        </p:nvSpPr>
        <p:spPr>
          <a:xfrm>
            <a:off x="5453063" y="2212975"/>
            <a:ext cx="4579937" cy="325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 sz="2800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 sz="2400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 sz="2000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39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9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9"/>
          <p:cNvSpPr txBox="1"/>
          <p:nvPr>
            <p:ph idx="12" type="sldNum"/>
          </p:nvPr>
        </p:nvSpPr>
        <p:spPr>
          <a:xfrm>
            <a:off x="8159407" y="5714820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-2">
  <p:cSld name="slide-2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7" y="0"/>
            <a:ext cx="10772418" cy="605948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40"/>
          <p:cNvSpPr txBox="1"/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  <a:defRPr b="1" sz="2400">
                <a:solidFill>
                  <a:srgbClr val="00294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0"/>
          <p:cNvSpPr txBox="1"/>
          <p:nvPr>
            <p:ph idx="1" type="body"/>
          </p:nvPr>
        </p:nvSpPr>
        <p:spPr>
          <a:xfrm>
            <a:off x="741363" y="1485900"/>
            <a:ext cx="4557712" cy="727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b="1" sz="2400">
                <a:solidFill>
                  <a:srgbClr val="0029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7" name="Google Shape;87;p40"/>
          <p:cNvSpPr txBox="1"/>
          <p:nvPr>
            <p:ph idx="2" type="body"/>
          </p:nvPr>
        </p:nvSpPr>
        <p:spPr>
          <a:xfrm>
            <a:off x="741363" y="2212975"/>
            <a:ext cx="4557712" cy="325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>
                <a:solidFill>
                  <a:srgbClr val="FF6700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>
                <a:solidFill>
                  <a:srgbClr val="00294B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>
                <a:solidFill>
                  <a:srgbClr val="456487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40"/>
          <p:cNvSpPr txBox="1"/>
          <p:nvPr>
            <p:ph idx="3" type="body"/>
          </p:nvPr>
        </p:nvSpPr>
        <p:spPr>
          <a:xfrm>
            <a:off x="5453063" y="1485900"/>
            <a:ext cx="4579937" cy="727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b="1" sz="2400">
                <a:solidFill>
                  <a:srgbClr val="00294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9" name="Google Shape;89;p40"/>
          <p:cNvSpPr txBox="1"/>
          <p:nvPr>
            <p:ph idx="4" type="body"/>
          </p:nvPr>
        </p:nvSpPr>
        <p:spPr>
          <a:xfrm>
            <a:off x="5453063" y="2212975"/>
            <a:ext cx="4579937" cy="325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 sz="2800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 sz="2400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 sz="2000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40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0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0"/>
          <p:cNvSpPr txBox="1"/>
          <p:nvPr>
            <p:ph idx="12" type="sldNum"/>
          </p:nvPr>
        </p:nvSpPr>
        <p:spPr>
          <a:xfrm>
            <a:off x="8159407" y="5714820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1"/>
          <p:cNvSpPr txBox="1"/>
          <p:nvPr>
            <p:ph idx="1" type="body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1"/>
          <p:cNvSpPr txBox="1"/>
          <p:nvPr>
            <p:ph idx="10" type="dt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1"/>
          <p:cNvSpPr txBox="1"/>
          <p:nvPr>
            <p:ph idx="11" type="ftr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1"/>
          <p:cNvSpPr txBox="1"/>
          <p:nvPr>
            <p:ph idx="12" type="sldNum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11.jpg"/><Relationship Id="rId6" Type="http://schemas.openxmlformats.org/officeDocument/2006/relationships/image" Target="../media/image25.png"/><Relationship Id="rId7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35.png"/><Relationship Id="rId5" Type="http://schemas.openxmlformats.org/officeDocument/2006/relationships/image" Target="../media/image38.jpg"/><Relationship Id="rId6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35.png"/><Relationship Id="rId5" Type="http://schemas.openxmlformats.org/officeDocument/2006/relationships/image" Target="../media/image38.jpg"/><Relationship Id="rId6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35.png"/><Relationship Id="rId5" Type="http://schemas.openxmlformats.org/officeDocument/2006/relationships/image" Target="../media/image38.jpg"/><Relationship Id="rId6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35.png"/><Relationship Id="rId5" Type="http://schemas.openxmlformats.org/officeDocument/2006/relationships/image" Target="../media/image38.jpg"/><Relationship Id="rId6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5RyLKu5OZ2jNW7ka_zUEtNV9dsiyVnvO/view" TargetMode="External"/><Relationship Id="rId4" Type="http://schemas.openxmlformats.org/officeDocument/2006/relationships/image" Target="../media/image4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35.png"/><Relationship Id="rId5" Type="http://schemas.openxmlformats.org/officeDocument/2006/relationships/image" Target="../media/image38.jpg"/><Relationship Id="rId6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Relationship Id="rId4" Type="http://schemas.openxmlformats.org/officeDocument/2006/relationships/image" Target="../media/image49.png"/><Relationship Id="rId5" Type="http://schemas.openxmlformats.org/officeDocument/2006/relationships/image" Target="../media/image4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Relationship Id="rId4" Type="http://schemas.openxmlformats.org/officeDocument/2006/relationships/image" Target="../media/image44.png"/><Relationship Id="rId5" Type="http://schemas.openxmlformats.org/officeDocument/2006/relationships/image" Target="../media/image41.png"/><Relationship Id="rId6" Type="http://schemas.openxmlformats.org/officeDocument/2006/relationships/image" Target="../media/image4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Relationship Id="rId4" Type="http://schemas.openxmlformats.org/officeDocument/2006/relationships/image" Target="../media/image44.png"/><Relationship Id="rId5" Type="http://schemas.openxmlformats.org/officeDocument/2006/relationships/image" Target="../media/image41.png"/><Relationship Id="rId6" Type="http://schemas.openxmlformats.org/officeDocument/2006/relationships/image" Target="../media/image43.png"/><Relationship Id="rId7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59.png"/><Relationship Id="rId10" Type="http://schemas.openxmlformats.org/officeDocument/2006/relationships/image" Target="../media/image55.png"/><Relationship Id="rId13" Type="http://schemas.openxmlformats.org/officeDocument/2006/relationships/image" Target="../media/image58.png"/><Relationship Id="rId1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56.png"/><Relationship Id="rId15" Type="http://schemas.openxmlformats.org/officeDocument/2006/relationships/image" Target="../media/image57.png"/><Relationship Id="rId14" Type="http://schemas.openxmlformats.org/officeDocument/2006/relationships/image" Target="../media/image67.png"/><Relationship Id="rId5" Type="http://schemas.openxmlformats.org/officeDocument/2006/relationships/image" Target="../media/image41.png"/><Relationship Id="rId6" Type="http://schemas.openxmlformats.org/officeDocument/2006/relationships/image" Target="../media/image43.png"/><Relationship Id="rId7" Type="http://schemas.openxmlformats.org/officeDocument/2006/relationships/image" Target="../media/image46.png"/><Relationship Id="rId8" Type="http://schemas.openxmlformats.org/officeDocument/2006/relationships/image" Target="../media/image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jpg"/><Relationship Id="rId4" Type="http://schemas.openxmlformats.org/officeDocument/2006/relationships/image" Target="../media/image66.jpg"/><Relationship Id="rId5" Type="http://schemas.openxmlformats.org/officeDocument/2006/relationships/image" Target="../media/image43.png"/><Relationship Id="rId6" Type="http://schemas.openxmlformats.org/officeDocument/2006/relationships/image" Target="../media/image61.png"/><Relationship Id="rId7" Type="http://schemas.openxmlformats.org/officeDocument/2006/relationships/image" Target="../media/image85.jpg"/><Relationship Id="rId8" Type="http://schemas.openxmlformats.org/officeDocument/2006/relationships/image" Target="../media/image5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2.png"/><Relationship Id="rId4" Type="http://schemas.openxmlformats.org/officeDocument/2006/relationships/image" Target="../media/image7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9.jpg"/><Relationship Id="rId4" Type="http://schemas.openxmlformats.org/officeDocument/2006/relationships/image" Target="../media/image64.jpg"/><Relationship Id="rId5" Type="http://schemas.openxmlformats.org/officeDocument/2006/relationships/image" Target="../media/image68.jpg"/><Relationship Id="rId6" Type="http://schemas.openxmlformats.org/officeDocument/2006/relationships/image" Target="../media/image72.jpg"/><Relationship Id="rId7" Type="http://schemas.openxmlformats.org/officeDocument/2006/relationships/image" Target="../media/image79.jpg"/><Relationship Id="rId8" Type="http://schemas.openxmlformats.org/officeDocument/2006/relationships/image" Target="../media/image7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7.png"/><Relationship Id="rId4" Type="http://schemas.openxmlformats.org/officeDocument/2006/relationships/image" Target="../media/image100.png"/><Relationship Id="rId5" Type="http://schemas.openxmlformats.org/officeDocument/2006/relationships/image" Target="../media/image78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8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4.png"/><Relationship Id="rId4" Type="http://schemas.openxmlformats.org/officeDocument/2006/relationships/image" Target="../media/image8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2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3.png"/><Relationship Id="rId4" Type="http://schemas.openxmlformats.org/officeDocument/2006/relationships/image" Target="../media/image56.png"/><Relationship Id="rId5" Type="http://schemas.openxmlformats.org/officeDocument/2006/relationships/image" Target="../media/image60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4.png"/><Relationship Id="rId1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59.png"/><Relationship Id="rId5" Type="http://schemas.openxmlformats.org/officeDocument/2006/relationships/image" Target="../media/image90.png"/><Relationship Id="rId6" Type="http://schemas.openxmlformats.org/officeDocument/2006/relationships/image" Target="../media/image43.png"/><Relationship Id="rId7" Type="http://schemas.openxmlformats.org/officeDocument/2006/relationships/image" Target="../media/image56.png"/><Relationship Id="rId8" Type="http://schemas.openxmlformats.org/officeDocument/2006/relationships/image" Target="../media/image55.png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image" Target="../media/image60.png"/><Relationship Id="rId10" Type="http://schemas.openxmlformats.org/officeDocument/2006/relationships/image" Target="../media/image59.png"/><Relationship Id="rId13" Type="http://schemas.openxmlformats.org/officeDocument/2006/relationships/image" Target="../media/image112.png"/><Relationship Id="rId1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55.png"/><Relationship Id="rId15" Type="http://schemas.openxmlformats.org/officeDocument/2006/relationships/image" Target="../media/image45.png"/><Relationship Id="rId14" Type="http://schemas.openxmlformats.org/officeDocument/2006/relationships/image" Target="../media/image57.png"/><Relationship Id="rId5" Type="http://schemas.openxmlformats.org/officeDocument/2006/relationships/image" Target="../media/image106.png"/><Relationship Id="rId6" Type="http://schemas.openxmlformats.org/officeDocument/2006/relationships/image" Target="../media/image90.png"/><Relationship Id="rId7" Type="http://schemas.openxmlformats.org/officeDocument/2006/relationships/image" Target="../media/image43.png"/><Relationship Id="rId8" Type="http://schemas.openxmlformats.org/officeDocument/2006/relationships/image" Target="../media/image56.png"/></Relationships>
</file>

<file path=ppt/slides/_rels/slide34.xml.rels><?xml version="1.0" encoding="UTF-8" standalone="yes"?><Relationships xmlns="http://schemas.openxmlformats.org/package/2006/relationships"><Relationship Id="rId11" Type="http://schemas.openxmlformats.org/officeDocument/2006/relationships/image" Target="../media/image54.png"/><Relationship Id="rId10" Type="http://schemas.openxmlformats.org/officeDocument/2006/relationships/image" Target="../media/image60.png"/><Relationship Id="rId13" Type="http://schemas.openxmlformats.org/officeDocument/2006/relationships/image" Target="../media/image57.png"/><Relationship Id="rId1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59.png"/><Relationship Id="rId15" Type="http://schemas.openxmlformats.org/officeDocument/2006/relationships/image" Target="../media/image67.png"/><Relationship Id="rId14" Type="http://schemas.openxmlformats.org/officeDocument/2006/relationships/image" Target="../media/image45.png"/><Relationship Id="rId17" Type="http://schemas.openxmlformats.org/officeDocument/2006/relationships/image" Target="../media/image111.png"/><Relationship Id="rId16" Type="http://schemas.openxmlformats.org/officeDocument/2006/relationships/image" Target="../media/image108.png"/><Relationship Id="rId5" Type="http://schemas.openxmlformats.org/officeDocument/2006/relationships/image" Target="../media/image90.png"/><Relationship Id="rId6" Type="http://schemas.openxmlformats.org/officeDocument/2006/relationships/image" Target="../media/image43.png"/><Relationship Id="rId7" Type="http://schemas.openxmlformats.org/officeDocument/2006/relationships/image" Target="../media/image56.png"/><Relationship Id="rId8" Type="http://schemas.openxmlformats.org/officeDocument/2006/relationships/image" Target="../media/image55.png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54.png"/><Relationship Id="rId10" Type="http://schemas.openxmlformats.org/officeDocument/2006/relationships/image" Target="../media/image60.png"/><Relationship Id="rId13" Type="http://schemas.openxmlformats.org/officeDocument/2006/relationships/image" Target="../media/image57.png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59.png"/><Relationship Id="rId15" Type="http://schemas.openxmlformats.org/officeDocument/2006/relationships/image" Target="../media/image113.png"/><Relationship Id="rId14" Type="http://schemas.openxmlformats.org/officeDocument/2006/relationships/image" Target="../media/image45.png"/><Relationship Id="rId16" Type="http://schemas.openxmlformats.org/officeDocument/2006/relationships/image" Target="../media/image41.png"/><Relationship Id="rId5" Type="http://schemas.openxmlformats.org/officeDocument/2006/relationships/image" Target="../media/image90.png"/><Relationship Id="rId6" Type="http://schemas.openxmlformats.org/officeDocument/2006/relationships/image" Target="../media/image43.png"/><Relationship Id="rId7" Type="http://schemas.openxmlformats.org/officeDocument/2006/relationships/image" Target="../media/image56.png"/><Relationship Id="rId8" Type="http://schemas.openxmlformats.org/officeDocument/2006/relationships/image" Target="../media/image55.png"/></Relationships>
</file>

<file path=ppt/slides/_rels/slide36.xml.rels><?xml version="1.0" encoding="UTF-8" standalone="yes"?><Relationships xmlns="http://schemas.openxmlformats.org/package/2006/relationships"><Relationship Id="rId11" Type="http://schemas.openxmlformats.org/officeDocument/2006/relationships/image" Target="../media/image54.png"/><Relationship Id="rId10" Type="http://schemas.openxmlformats.org/officeDocument/2006/relationships/image" Target="../media/image60.png"/><Relationship Id="rId13" Type="http://schemas.openxmlformats.org/officeDocument/2006/relationships/image" Target="../media/image57.png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59.png"/><Relationship Id="rId15" Type="http://schemas.openxmlformats.org/officeDocument/2006/relationships/image" Target="../media/image41.png"/><Relationship Id="rId14" Type="http://schemas.openxmlformats.org/officeDocument/2006/relationships/image" Target="../media/image45.png"/><Relationship Id="rId5" Type="http://schemas.openxmlformats.org/officeDocument/2006/relationships/image" Target="../media/image90.png"/><Relationship Id="rId6" Type="http://schemas.openxmlformats.org/officeDocument/2006/relationships/image" Target="../media/image43.png"/><Relationship Id="rId7" Type="http://schemas.openxmlformats.org/officeDocument/2006/relationships/image" Target="../media/image56.png"/><Relationship Id="rId8" Type="http://schemas.openxmlformats.org/officeDocument/2006/relationships/image" Target="../media/image5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Relationship Id="rId7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drive.google.com/file/d/1OtN0a8YRFtbiMTIMnicneALIrSAn0p8E/view" TargetMode="External"/><Relationship Id="rId4" Type="http://schemas.openxmlformats.org/officeDocument/2006/relationships/image" Target="../media/image3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/>
          <p:nvPr>
            <p:ph idx="1" type="body"/>
          </p:nvPr>
        </p:nvSpPr>
        <p:spPr>
          <a:xfrm>
            <a:off x="2051244" y="332062"/>
            <a:ext cx="7055200" cy="27343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4400"/>
              <a:buNone/>
            </a:pPr>
            <a:r>
              <a:rPr lang="fr-FR" sz="4400"/>
              <a:t>Principe de détection des ondes gravitationnelles</a:t>
            </a:r>
            <a:endParaRPr sz="4400"/>
          </a:p>
        </p:txBody>
      </p:sp>
      <p:sp>
        <p:nvSpPr>
          <p:cNvPr id="109" name="Google Shape;109;p1"/>
          <p:cNvSpPr/>
          <p:nvPr/>
        </p:nvSpPr>
        <p:spPr>
          <a:xfrm>
            <a:off x="4066676" y="3398522"/>
            <a:ext cx="302433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Angélique Lartaux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85" y="1359026"/>
            <a:ext cx="1368152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373" y="2957811"/>
            <a:ext cx="1151976" cy="115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0053" y="3398521"/>
            <a:ext cx="2466973" cy="184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09356" y="3798631"/>
            <a:ext cx="3338974" cy="166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97453" y="3239326"/>
            <a:ext cx="1937732" cy="216623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117" name="Google Shape;117;p1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0"/>
          <p:cNvSpPr txBox="1"/>
          <p:nvPr>
            <p:ph type="title"/>
          </p:nvPr>
        </p:nvSpPr>
        <p:spPr>
          <a:xfrm>
            <a:off x="2290043" y="149424"/>
            <a:ext cx="5688631" cy="432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Les défis à relever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0"/>
          <p:cNvSpPr txBox="1"/>
          <p:nvPr/>
        </p:nvSpPr>
        <p:spPr>
          <a:xfrm>
            <a:off x="2299124" y="585477"/>
            <a:ext cx="8415423" cy="39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 atteindre la sensibilité nécessaire sont nombreux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123" y="1163739"/>
            <a:ext cx="1555200" cy="124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098" y="4383083"/>
            <a:ext cx="1555200" cy="116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25581" y="2367001"/>
            <a:ext cx="1392123" cy="211056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0"/>
          <p:cNvSpPr txBox="1"/>
          <p:nvPr/>
        </p:nvSpPr>
        <p:spPr>
          <a:xfrm>
            <a:off x="1811281" y="1459259"/>
            <a:ext cx="1846190" cy="822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 10 000 m³ de vide à pression de 10</a:t>
            </a:r>
            <a:r>
              <a:rPr b="0" baseline="3000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-9</a:t>
            </a: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mbar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0"/>
          <p:cNvSpPr txBox="1"/>
          <p:nvPr>
            <p:ph idx="1" type="body"/>
          </p:nvPr>
        </p:nvSpPr>
        <p:spPr>
          <a:xfrm>
            <a:off x="1961639" y="1084371"/>
            <a:ext cx="1155791" cy="4390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Arial"/>
              <a:buNone/>
            </a:pPr>
            <a:r>
              <a:rPr b="1" i="0" lang="fr-FR" sz="20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Le vide</a:t>
            </a:r>
            <a:endParaRPr b="1" i="0" sz="20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0"/>
          <p:cNvSpPr txBox="1"/>
          <p:nvPr/>
        </p:nvSpPr>
        <p:spPr>
          <a:xfrm>
            <a:off x="179419" y="2997687"/>
            <a:ext cx="1555272" cy="1066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Suspension pour s’isoler des vibrations du sol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0"/>
          <p:cNvSpPr txBox="1"/>
          <p:nvPr/>
        </p:nvSpPr>
        <p:spPr>
          <a:xfrm>
            <a:off x="1774349" y="4811660"/>
            <a:ext cx="2937154" cy="822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Surface précise à 5 atomes près et des réflectivités aux limites technologiques (~ppm)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57471" y="1826809"/>
            <a:ext cx="4232690" cy="371810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0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265" name="Google Shape;265;p10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  <p:sp>
        <p:nvSpPr>
          <p:cNvPr id="266" name="Google Shape;266;p10"/>
          <p:cNvSpPr txBox="1"/>
          <p:nvPr>
            <p:ph idx="1" type="body"/>
          </p:nvPr>
        </p:nvSpPr>
        <p:spPr>
          <a:xfrm>
            <a:off x="257975" y="2558775"/>
            <a:ext cx="1476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000">
                <a:solidFill>
                  <a:srgbClr val="00294B"/>
                </a:solidFill>
              </a:rPr>
              <a:t>L’isolation</a:t>
            </a:r>
            <a:endParaRPr sz="2000"/>
          </a:p>
        </p:txBody>
      </p:sp>
      <p:sp>
        <p:nvSpPr>
          <p:cNvPr id="267" name="Google Shape;267;p10"/>
          <p:cNvSpPr txBox="1"/>
          <p:nvPr>
            <p:ph idx="1" type="body"/>
          </p:nvPr>
        </p:nvSpPr>
        <p:spPr>
          <a:xfrm>
            <a:off x="1884331" y="4477575"/>
            <a:ext cx="17733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000">
                <a:solidFill>
                  <a:srgbClr val="00294B"/>
                </a:solidFill>
              </a:rPr>
              <a:t>Les miroirs</a:t>
            </a:r>
            <a:endParaRPr sz="2000"/>
          </a:p>
        </p:txBody>
      </p:sp>
      <p:sp>
        <p:nvSpPr>
          <p:cNvPr id="268" name="Google Shape;268;p10"/>
          <p:cNvSpPr txBox="1"/>
          <p:nvPr>
            <p:ph idx="1" type="body"/>
          </p:nvPr>
        </p:nvSpPr>
        <p:spPr>
          <a:xfrm>
            <a:off x="5095000" y="1084450"/>
            <a:ext cx="46767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000">
                <a:solidFill>
                  <a:srgbClr val="00294B"/>
                </a:solidFill>
              </a:rPr>
              <a:t>Un interféromètre de Michelson amélioré</a:t>
            </a:r>
            <a:endParaRPr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/>
          <p:nvPr>
            <p:ph idx="12" type="sldNum"/>
          </p:nvPr>
        </p:nvSpPr>
        <p:spPr>
          <a:xfrm>
            <a:off x="8159404" y="5714820"/>
            <a:ext cx="242252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1"/>
          <p:cNvSpPr txBox="1"/>
          <p:nvPr>
            <p:ph type="title"/>
          </p:nvPr>
        </p:nvSpPr>
        <p:spPr>
          <a:xfrm>
            <a:off x="2290042" y="149423"/>
            <a:ext cx="5688630" cy="432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Les défis à relever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1"/>
          <p:cNvSpPr txBox="1"/>
          <p:nvPr/>
        </p:nvSpPr>
        <p:spPr>
          <a:xfrm>
            <a:off x="2299123" y="585477"/>
            <a:ext cx="8415423" cy="3962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 atteindre la sensibilité nécessaire sont nombreux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122" y="1163738"/>
            <a:ext cx="1555200" cy="124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098" y="4383082"/>
            <a:ext cx="1555200" cy="116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25580" y="2367000"/>
            <a:ext cx="1392122" cy="211056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1"/>
          <p:cNvSpPr txBox="1"/>
          <p:nvPr/>
        </p:nvSpPr>
        <p:spPr>
          <a:xfrm>
            <a:off x="1811280" y="1459258"/>
            <a:ext cx="1846189" cy="822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 10 000 m³ de vide à pression de 10</a:t>
            </a:r>
            <a:r>
              <a:rPr b="0" baseline="3000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-9</a:t>
            </a: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mbar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1"/>
          <p:cNvSpPr txBox="1"/>
          <p:nvPr>
            <p:ph idx="1" type="body"/>
          </p:nvPr>
        </p:nvSpPr>
        <p:spPr>
          <a:xfrm>
            <a:off x="1961638" y="1084370"/>
            <a:ext cx="1155790" cy="4390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Arial"/>
              <a:buNone/>
            </a:pPr>
            <a:r>
              <a:rPr b="1" i="0" lang="fr-FR" sz="20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Le vide</a:t>
            </a:r>
            <a:endParaRPr b="1" i="0" sz="20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1"/>
          <p:cNvSpPr txBox="1"/>
          <p:nvPr/>
        </p:nvSpPr>
        <p:spPr>
          <a:xfrm>
            <a:off x="179418" y="2997686"/>
            <a:ext cx="1555272" cy="10668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Suspension pour s’isoler des vibrations du sol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1"/>
          <p:cNvSpPr txBox="1"/>
          <p:nvPr/>
        </p:nvSpPr>
        <p:spPr>
          <a:xfrm>
            <a:off x="1774348" y="4811659"/>
            <a:ext cx="2937153" cy="822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Surface précise à 5 atomes près et des réflectivités aux limites technologiques (~ppm)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57470" y="1826808"/>
            <a:ext cx="4232689" cy="371810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1"/>
          <p:cNvSpPr txBox="1"/>
          <p:nvPr/>
        </p:nvSpPr>
        <p:spPr>
          <a:xfrm>
            <a:off x="6392221" y="1935508"/>
            <a:ext cx="4112930" cy="579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1848" lvl="0" marL="261848" marR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</a:pPr>
            <a:r>
              <a:rPr b="0" i="0" lang="fr-FR" sz="16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Cavités Fabry-Perot dans les bras pour augmenter le chemin optique</a:t>
            </a:r>
            <a:endParaRPr b="0" i="0" sz="20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1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287" name="Google Shape;287;p11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  <p:sp>
        <p:nvSpPr>
          <p:cNvPr id="288" name="Google Shape;288;p11"/>
          <p:cNvSpPr/>
          <p:nvPr/>
        </p:nvSpPr>
        <p:spPr>
          <a:xfrm>
            <a:off x="5089848" y="1637943"/>
            <a:ext cx="1088958" cy="2100840"/>
          </a:xfrm>
          <a:prstGeom prst="ellipse">
            <a:avLst/>
          </a:prstGeom>
          <a:noFill/>
          <a:ln cap="flat" cmpd="sng" w="3807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1"/>
          <p:cNvSpPr/>
          <p:nvPr/>
        </p:nvSpPr>
        <p:spPr>
          <a:xfrm rot="5399977">
            <a:off x="6383773" y="2882665"/>
            <a:ext cx="1088958" cy="2100840"/>
          </a:xfrm>
          <a:prstGeom prst="ellipse">
            <a:avLst/>
          </a:prstGeom>
          <a:noFill/>
          <a:ln cap="flat" cmpd="sng" w="3807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1"/>
          <p:cNvSpPr txBox="1"/>
          <p:nvPr>
            <p:ph idx="1" type="body"/>
          </p:nvPr>
        </p:nvSpPr>
        <p:spPr>
          <a:xfrm>
            <a:off x="257975" y="2558775"/>
            <a:ext cx="1476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000">
                <a:solidFill>
                  <a:srgbClr val="00294B"/>
                </a:solidFill>
              </a:rPr>
              <a:t>L’isolation</a:t>
            </a:r>
            <a:endParaRPr sz="2000"/>
          </a:p>
        </p:txBody>
      </p:sp>
      <p:sp>
        <p:nvSpPr>
          <p:cNvPr id="291" name="Google Shape;291;p11"/>
          <p:cNvSpPr txBox="1"/>
          <p:nvPr>
            <p:ph idx="1" type="body"/>
          </p:nvPr>
        </p:nvSpPr>
        <p:spPr>
          <a:xfrm>
            <a:off x="1884331" y="4477575"/>
            <a:ext cx="17733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000">
                <a:solidFill>
                  <a:srgbClr val="00294B"/>
                </a:solidFill>
              </a:rPr>
              <a:t>Les miroirs</a:t>
            </a:r>
            <a:endParaRPr sz="2000"/>
          </a:p>
        </p:txBody>
      </p:sp>
      <p:sp>
        <p:nvSpPr>
          <p:cNvPr id="292" name="Google Shape;292;p11"/>
          <p:cNvSpPr txBox="1"/>
          <p:nvPr>
            <p:ph idx="1" type="body"/>
          </p:nvPr>
        </p:nvSpPr>
        <p:spPr>
          <a:xfrm>
            <a:off x="5095000" y="1084450"/>
            <a:ext cx="46767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000">
                <a:solidFill>
                  <a:srgbClr val="00294B"/>
                </a:solidFill>
              </a:rPr>
              <a:t>Un interféromètre de Michelson amélioré</a:t>
            </a: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"/>
          <p:cNvSpPr txBox="1"/>
          <p:nvPr>
            <p:ph idx="12" type="sldNum"/>
          </p:nvPr>
        </p:nvSpPr>
        <p:spPr>
          <a:xfrm>
            <a:off x="8159404" y="5714820"/>
            <a:ext cx="242252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2"/>
          <p:cNvSpPr txBox="1"/>
          <p:nvPr>
            <p:ph type="title"/>
          </p:nvPr>
        </p:nvSpPr>
        <p:spPr>
          <a:xfrm>
            <a:off x="2290042" y="149423"/>
            <a:ext cx="5688630" cy="432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Les défis à relever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2"/>
          <p:cNvSpPr txBox="1"/>
          <p:nvPr/>
        </p:nvSpPr>
        <p:spPr>
          <a:xfrm>
            <a:off x="2299123" y="585477"/>
            <a:ext cx="8415423" cy="3962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 atteindre la sensibilité nécessaire sont nombreux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122" y="1163738"/>
            <a:ext cx="1555200" cy="124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098" y="4383082"/>
            <a:ext cx="1555200" cy="116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25580" y="2367000"/>
            <a:ext cx="1392122" cy="211056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2"/>
          <p:cNvSpPr txBox="1"/>
          <p:nvPr/>
        </p:nvSpPr>
        <p:spPr>
          <a:xfrm>
            <a:off x="1811280" y="1459258"/>
            <a:ext cx="1846189" cy="822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 10 000 m³ de vide à pression de 10</a:t>
            </a:r>
            <a:r>
              <a:rPr b="0" baseline="3000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-9</a:t>
            </a: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mbar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2"/>
          <p:cNvSpPr txBox="1"/>
          <p:nvPr>
            <p:ph idx="1" type="body"/>
          </p:nvPr>
        </p:nvSpPr>
        <p:spPr>
          <a:xfrm>
            <a:off x="1961638" y="1084370"/>
            <a:ext cx="1155790" cy="4390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Arial"/>
              <a:buNone/>
            </a:pPr>
            <a:r>
              <a:rPr b="1" i="0" lang="fr-FR" sz="20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Le vide</a:t>
            </a:r>
            <a:endParaRPr b="1" i="0" sz="20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2"/>
          <p:cNvSpPr txBox="1"/>
          <p:nvPr/>
        </p:nvSpPr>
        <p:spPr>
          <a:xfrm>
            <a:off x="179418" y="2997686"/>
            <a:ext cx="1555272" cy="10668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Suspension pour s’isoler des vibrations du sol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2"/>
          <p:cNvSpPr txBox="1"/>
          <p:nvPr/>
        </p:nvSpPr>
        <p:spPr>
          <a:xfrm>
            <a:off x="1774348" y="4811659"/>
            <a:ext cx="2937153" cy="822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Surface précise à 5 atomes près et des réflectivités aux limites technologiques (~ppm)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57470" y="1826808"/>
            <a:ext cx="4232689" cy="371810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2"/>
          <p:cNvSpPr txBox="1"/>
          <p:nvPr/>
        </p:nvSpPr>
        <p:spPr>
          <a:xfrm>
            <a:off x="6392221" y="1935508"/>
            <a:ext cx="4114371" cy="1067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1848" lvl="0" marL="26184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Cavités Fabry-Perot dans les bras pour augmenter le chemin optique</a:t>
            </a:r>
            <a:endParaRPr b="0" i="0" sz="20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1848" lvl="0" marL="261848" marR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</a:pPr>
            <a:r>
              <a:rPr b="0" i="0" lang="fr-FR" sz="16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Recyclage de la puissance rejetée par l'interféromètre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2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311" name="Google Shape;311;p12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4647686" y="3596355"/>
            <a:ext cx="676541" cy="786727"/>
          </a:xfrm>
          <a:prstGeom prst="ellipse">
            <a:avLst/>
          </a:prstGeom>
          <a:noFill/>
          <a:ln cap="flat" cmpd="sng" w="3807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2"/>
          <p:cNvSpPr txBox="1"/>
          <p:nvPr>
            <p:ph idx="1" type="body"/>
          </p:nvPr>
        </p:nvSpPr>
        <p:spPr>
          <a:xfrm>
            <a:off x="257975" y="2558775"/>
            <a:ext cx="1476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000">
                <a:solidFill>
                  <a:srgbClr val="00294B"/>
                </a:solidFill>
              </a:rPr>
              <a:t>L’isolation</a:t>
            </a:r>
            <a:endParaRPr sz="2000"/>
          </a:p>
        </p:txBody>
      </p:sp>
      <p:sp>
        <p:nvSpPr>
          <p:cNvPr id="314" name="Google Shape;314;p12"/>
          <p:cNvSpPr txBox="1"/>
          <p:nvPr>
            <p:ph idx="1" type="body"/>
          </p:nvPr>
        </p:nvSpPr>
        <p:spPr>
          <a:xfrm>
            <a:off x="1884331" y="4477575"/>
            <a:ext cx="17733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000">
                <a:solidFill>
                  <a:srgbClr val="00294B"/>
                </a:solidFill>
              </a:rPr>
              <a:t>Les miroirs</a:t>
            </a:r>
            <a:endParaRPr sz="2000"/>
          </a:p>
        </p:txBody>
      </p:sp>
      <p:sp>
        <p:nvSpPr>
          <p:cNvPr id="315" name="Google Shape;315;p12"/>
          <p:cNvSpPr txBox="1"/>
          <p:nvPr>
            <p:ph idx="1" type="body"/>
          </p:nvPr>
        </p:nvSpPr>
        <p:spPr>
          <a:xfrm>
            <a:off x="5095000" y="1084450"/>
            <a:ext cx="46767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000">
                <a:solidFill>
                  <a:srgbClr val="00294B"/>
                </a:solidFill>
              </a:rPr>
              <a:t>Un interféromètre de Michelson amélioré</a:t>
            </a:r>
            <a:endParaRPr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/>
          <p:nvPr>
            <p:ph idx="12" type="sldNum"/>
          </p:nvPr>
        </p:nvSpPr>
        <p:spPr>
          <a:xfrm>
            <a:off x="8159404" y="5714820"/>
            <a:ext cx="242252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3"/>
          <p:cNvSpPr txBox="1"/>
          <p:nvPr>
            <p:ph type="title"/>
          </p:nvPr>
        </p:nvSpPr>
        <p:spPr>
          <a:xfrm>
            <a:off x="2290042" y="149423"/>
            <a:ext cx="5688630" cy="432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Les défis à relever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3"/>
          <p:cNvSpPr txBox="1"/>
          <p:nvPr/>
        </p:nvSpPr>
        <p:spPr>
          <a:xfrm>
            <a:off x="2299123" y="585477"/>
            <a:ext cx="8415423" cy="3962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 atteindre la sensibilité nécessaire sont nombreux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122" y="1163738"/>
            <a:ext cx="1555200" cy="124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098" y="4383082"/>
            <a:ext cx="1555200" cy="116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25580" y="2367000"/>
            <a:ext cx="1392122" cy="2110564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3"/>
          <p:cNvSpPr txBox="1"/>
          <p:nvPr/>
        </p:nvSpPr>
        <p:spPr>
          <a:xfrm>
            <a:off x="1811280" y="1459258"/>
            <a:ext cx="1846189" cy="822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 10 000 m³ de vide à pression de 10</a:t>
            </a:r>
            <a:r>
              <a:rPr b="0" baseline="3000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-9</a:t>
            </a: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mbar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3"/>
          <p:cNvSpPr txBox="1"/>
          <p:nvPr>
            <p:ph idx="1" type="body"/>
          </p:nvPr>
        </p:nvSpPr>
        <p:spPr>
          <a:xfrm>
            <a:off x="1961638" y="1084370"/>
            <a:ext cx="1155790" cy="4390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Arial"/>
              <a:buNone/>
            </a:pPr>
            <a:r>
              <a:rPr b="1" i="0" lang="fr-FR" sz="20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Le vide</a:t>
            </a:r>
            <a:endParaRPr b="1" i="0" sz="20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3"/>
          <p:cNvSpPr txBox="1"/>
          <p:nvPr/>
        </p:nvSpPr>
        <p:spPr>
          <a:xfrm>
            <a:off x="179418" y="2997686"/>
            <a:ext cx="1555272" cy="10668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Suspension pour s’isoler des vibrations du sol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3"/>
          <p:cNvSpPr txBox="1"/>
          <p:nvPr/>
        </p:nvSpPr>
        <p:spPr>
          <a:xfrm>
            <a:off x="1774348" y="4811659"/>
            <a:ext cx="2937153" cy="822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Surface précise à 5 atomes près et des réflectivités aux limites technologiques (~ppm)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57470" y="1826808"/>
            <a:ext cx="4232689" cy="3718107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3"/>
          <p:cNvSpPr txBox="1"/>
          <p:nvPr/>
        </p:nvSpPr>
        <p:spPr>
          <a:xfrm>
            <a:off x="6392221" y="1935508"/>
            <a:ext cx="4113291" cy="1554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1848" lvl="0" marL="26184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Cavités Fabry-Perot dans les bras pour augmenter le chemin optique</a:t>
            </a:r>
            <a:endParaRPr b="0" i="0" sz="20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1848" lvl="0" marL="26184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Recyclage de la puissance rejetée par l'interféromètre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1848" lvl="0" marL="261848" marR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</a:pPr>
            <a:r>
              <a:rPr b="0" i="0" lang="fr-FR" sz="16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Recyclage du signal pour améliorer le rapport sur bruit de la détection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3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334" name="Google Shape;334;p13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  <p:sp>
        <p:nvSpPr>
          <p:cNvPr id="335" name="Google Shape;335;p13"/>
          <p:cNvSpPr/>
          <p:nvPr/>
        </p:nvSpPr>
        <p:spPr>
          <a:xfrm rot="5399977">
            <a:off x="5270816" y="4175673"/>
            <a:ext cx="676541" cy="786726"/>
          </a:xfrm>
          <a:prstGeom prst="ellipse">
            <a:avLst/>
          </a:prstGeom>
          <a:noFill/>
          <a:ln cap="flat" cmpd="sng" w="3807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3"/>
          <p:cNvSpPr txBox="1"/>
          <p:nvPr>
            <p:ph idx="1" type="body"/>
          </p:nvPr>
        </p:nvSpPr>
        <p:spPr>
          <a:xfrm>
            <a:off x="257975" y="2558775"/>
            <a:ext cx="1476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000">
                <a:solidFill>
                  <a:srgbClr val="00294B"/>
                </a:solidFill>
              </a:rPr>
              <a:t>L’isolation</a:t>
            </a:r>
            <a:endParaRPr sz="2000"/>
          </a:p>
        </p:txBody>
      </p:sp>
      <p:sp>
        <p:nvSpPr>
          <p:cNvPr id="337" name="Google Shape;337;p13"/>
          <p:cNvSpPr txBox="1"/>
          <p:nvPr>
            <p:ph idx="1" type="body"/>
          </p:nvPr>
        </p:nvSpPr>
        <p:spPr>
          <a:xfrm>
            <a:off x="1884331" y="4477575"/>
            <a:ext cx="17733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000">
                <a:solidFill>
                  <a:srgbClr val="00294B"/>
                </a:solidFill>
              </a:rPr>
              <a:t>Les miroirs</a:t>
            </a:r>
            <a:endParaRPr sz="2000"/>
          </a:p>
        </p:txBody>
      </p:sp>
      <p:sp>
        <p:nvSpPr>
          <p:cNvPr id="338" name="Google Shape;338;p13"/>
          <p:cNvSpPr txBox="1"/>
          <p:nvPr>
            <p:ph idx="1" type="body"/>
          </p:nvPr>
        </p:nvSpPr>
        <p:spPr>
          <a:xfrm>
            <a:off x="5095000" y="1084450"/>
            <a:ext cx="46767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000">
                <a:solidFill>
                  <a:srgbClr val="00294B"/>
                </a:solidFill>
              </a:rPr>
              <a:t>Un interféromètre de Michelson amélioré</a:t>
            </a:r>
            <a:endParaRPr sz="2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"/>
          <p:cNvSpPr txBox="1"/>
          <p:nvPr>
            <p:ph type="title"/>
          </p:nvPr>
        </p:nvSpPr>
        <p:spPr>
          <a:xfrm>
            <a:off x="2290043" y="149424"/>
            <a:ext cx="5688631" cy="432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Advanced Virgo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4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4"/>
          <p:cNvSpPr txBox="1"/>
          <p:nvPr/>
        </p:nvSpPr>
        <p:spPr>
          <a:xfrm>
            <a:off x="2299125" y="585477"/>
            <a:ext cx="8417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interféromètre de Michelson doublement recyclé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4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348" name="Google Shape;348;p14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  <p:pic>
        <p:nvPicPr>
          <p:cNvPr id="349" name="Google Shape;349;p14" title="Virgo_complet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5413" y="905575"/>
            <a:ext cx="6361950" cy="47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/>
          <p:nvPr>
            <p:ph idx="12" type="sldNum"/>
          </p:nvPr>
        </p:nvSpPr>
        <p:spPr>
          <a:xfrm>
            <a:off x="8159404" y="5714820"/>
            <a:ext cx="242252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15"/>
          <p:cNvSpPr txBox="1"/>
          <p:nvPr>
            <p:ph type="title"/>
          </p:nvPr>
        </p:nvSpPr>
        <p:spPr>
          <a:xfrm>
            <a:off x="2290042" y="149423"/>
            <a:ext cx="5688630" cy="432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Les défis à relever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5"/>
          <p:cNvSpPr txBox="1"/>
          <p:nvPr/>
        </p:nvSpPr>
        <p:spPr>
          <a:xfrm>
            <a:off x="2299123" y="585477"/>
            <a:ext cx="8415423" cy="3962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 atteindre la sensibilité nécessaire sont nombreux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122" y="1163738"/>
            <a:ext cx="1555200" cy="124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098" y="4383082"/>
            <a:ext cx="1555200" cy="116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25580" y="2367000"/>
            <a:ext cx="1392122" cy="2110564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5"/>
          <p:cNvSpPr txBox="1"/>
          <p:nvPr/>
        </p:nvSpPr>
        <p:spPr>
          <a:xfrm>
            <a:off x="1811280" y="1459258"/>
            <a:ext cx="1846189" cy="822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 10 000 m³ de vide à pression de 10</a:t>
            </a:r>
            <a:r>
              <a:rPr b="0" baseline="3000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-9</a:t>
            </a: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mbar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5"/>
          <p:cNvSpPr txBox="1"/>
          <p:nvPr>
            <p:ph idx="1" type="body"/>
          </p:nvPr>
        </p:nvSpPr>
        <p:spPr>
          <a:xfrm>
            <a:off x="1961638" y="1084370"/>
            <a:ext cx="1155790" cy="4390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Arial"/>
              <a:buNone/>
            </a:pPr>
            <a:r>
              <a:rPr b="1" i="0" lang="fr-FR" sz="20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Le vide</a:t>
            </a:r>
            <a:endParaRPr b="1" i="0" sz="20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15"/>
          <p:cNvSpPr txBox="1"/>
          <p:nvPr/>
        </p:nvSpPr>
        <p:spPr>
          <a:xfrm>
            <a:off x="179418" y="2997686"/>
            <a:ext cx="1555272" cy="10668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Suspension pour s’isoler des vibrations du sol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5"/>
          <p:cNvSpPr txBox="1"/>
          <p:nvPr/>
        </p:nvSpPr>
        <p:spPr>
          <a:xfrm>
            <a:off x="1774348" y="4811659"/>
            <a:ext cx="2937153" cy="822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Surface précise à 5 atomes près et des réflectivités aux limites technologiques (~ppm)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57470" y="1826808"/>
            <a:ext cx="4232689" cy="3718107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5"/>
          <p:cNvSpPr txBox="1"/>
          <p:nvPr/>
        </p:nvSpPr>
        <p:spPr>
          <a:xfrm>
            <a:off x="6392221" y="1935508"/>
            <a:ext cx="4112930" cy="1554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1848" lvl="0" marL="26184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Cavités Fabry-Perot dans les bras pour augmenter le chemin optique</a:t>
            </a:r>
            <a:endParaRPr b="0" i="0" sz="20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1848" lvl="0" marL="26184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Recyclage de la puissance rejetée par l'interféromètre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1848" lvl="0" marL="26184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Recyclage du signal pour améliorer le rapport sur bruit de la détection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5"/>
          <p:cNvSpPr txBox="1"/>
          <p:nvPr/>
        </p:nvSpPr>
        <p:spPr>
          <a:xfrm>
            <a:off x="7389462" y="4657883"/>
            <a:ext cx="3309319" cy="335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1848" lvl="0" marL="261848" marR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</a:pPr>
            <a:r>
              <a:rPr b="0" i="0" lang="fr-FR" sz="16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Réduction du bruit quantique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5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369" name="Google Shape;369;p15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  <p:sp>
        <p:nvSpPr>
          <p:cNvPr id="370" name="Google Shape;370;p15"/>
          <p:cNvSpPr/>
          <p:nvPr/>
        </p:nvSpPr>
        <p:spPr>
          <a:xfrm rot="5399977">
            <a:off x="5807650" y="3963104"/>
            <a:ext cx="1547977" cy="1615646"/>
          </a:xfrm>
          <a:prstGeom prst="ellipse">
            <a:avLst/>
          </a:prstGeom>
          <a:noFill/>
          <a:ln cap="flat" cmpd="sng" w="3807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5"/>
          <p:cNvSpPr txBox="1"/>
          <p:nvPr>
            <p:ph idx="1" type="body"/>
          </p:nvPr>
        </p:nvSpPr>
        <p:spPr>
          <a:xfrm>
            <a:off x="257975" y="2558775"/>
            <a:ext cx="14766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000">
                <a:solidFill>
                  <a:srgbClr val="00294B"/>
                </a:solidFill>
              </a:rPr>
              <a:t>L’isolation</a:t>
            </a:r>
            <a:endParaRPr sz="2000"/>
          </a:p>
        </p:txBody>
      </p:sp>
      <p:sp>
        <p:nvSpPr>
          <p:cNvPr id="372" name="Google Shape;372;p15"/>
          <p:cNvSpPr txBox="1"/>
          <p:nvPr>
            <p:ph idx="1" type="body"/>
          </p:nvPr>
        </p:nvSpPr>
        <p:spPr>
          <a:xfrm>
            <a:off x="1884331" y="4477575"/>
            <a:ext cx="17733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000">
                <a:solidFill>
                  <a:srgbClr val="00294B"/>
                </a:solidFill>
              </a:rPr>
              <a:t>Les miroirs</a:t>
            </a:r>
            <a:endParaRPr sz="2000"/>
          </a:p>
        </p:txBody>
      </p:sp>
      <p:sp>
        <p:nvSpPr>
          <p:cNvPr id="373" name="Google Shape;373;p15"/>
          <p:cNvSpPr txBox="1"/>
          <p:nvPr>
            <p:ph idx="1" type="body"/>
          </p:nvPr>
        </p:nvSpPr>
        <p:spPr>
          <a:xfrm>
            <a:off x="5095000" y="1084450"/>
            <a:ext cx="46767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000">
                <a:solidFill>
                  <a:srgbClr val="00294B"/>
                </a:solidFill>
              </a:rPr>
              <a:t>Un interféromètre de Michelson amélioré</a:t>
            </a:r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/>
          <p:nvPr>
            <p:ph type="title"/>
          </p:nvPr>
        </p:nvSpPr>
        <p:spPr>
          <a:xfrm>
            <a:off x="2290042" y="149423"/>
            <a:ext cx="7471789" cy="432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Le bruit quantique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6"/>
          <p:cNvSpPr txBox="1"/>
          <p:nvPr>
            <p:ph idx="12" type="sldNum"/>
          </p:nvPr>
        </p:nvSpPr>
        <p:spPr>
          <a:xfrm>
            <a:off x="8159404" y="5714820"/>
            <a:ext cx="242252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6"/>
          <p:cNvSpPr txBox="1"/>
          <p:nvPr/>
        </p:nvSpPr>
        <p:spPr>
          <a:xfrm>
            <a:off x="2299125" y="585477"/>
            <a:ext cx="8434322" cy="7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 limitant à hautes fréquence et proche des bruits limitants à basse fréquence et composé de deux sources de bruit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1708" y="1662544"/>
            <a:ext cx="7330554" cy="400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6005" y="4882797"/>
            <a:ext cx="1223623" cy="756598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6"/>
          <p:cNvSpPr txBox="1"/>
          <p:nvPr/>
        </p:nvSpPr>
        <p:spPr>
          <a:xfrm>
            <a:off x="1488308" y="1537307"/>
            <a:ext cx="1711606" cy="321474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fr-F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0" i="0" lang="fr-F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amplitude noise</a:t>
            </a:r>
            <a:r>
              <a:rPr b="0" i="0" lang="fr-F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6"/>
          <p:cNvSpPr txBox="1"/>
          <p:nvPr/>
        </p:nvSpPr>
        <p:spPr>
          <a:xfrm>
            <a:off x="8175549" y="5345393"/>
            <a:ext cx="1711570" cy="321474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(phase noise)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6"/>
          <p:cNvSpPr/>
          <p:nvPr/>
        </p:nvSpPr>
        <p:spPr>
          <a:xfrm rot="2596014">
            <a:off x="2419776" y="2751705"/>
            <a:ext cx="2830192" cy="401964"/>
          </a:xfrm>
          <a:prstGeom prst="ellipse">
            <a:avLst/>
          </a:prstGeom>
          <a:solidFill>
            <a:srgbClr val="00B0F0">
              <a:alpha val="9411"/>
            </a:srgbClr>
          </a:solidFill>
          <a:ln cap="flat" cmpd="sng" w="12700">
            <a:solidFill>
              <a:srgbClr val="0070C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8775" lIns="77575" spcFirstLastPara="1" rIns="77575" wrap="square" tIns="387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7" name="Google Shape;387;p16"/>
          <p:cNvCxnSpPr/>
          <p:nvPr/>
        </p:nvCxnSpPr>
        <p:spPr>
          <a:xfrm>
            <a:off x="3083521" y="1519069"/>
            <a:ext cx="68650" cy="610050"/>
          </a:xfrm>
          <a:prstGeom prst="straightConnector1">
            <a:avLst/>
          </a:prstGeom>
          <a:noFill/>
          <a:ln cap="flat" cmpd="sng" w="12700">
            <a:solidFill>
              <a:srgbClr val="FF3131"/>
            </a:solidFill>
            <a:prstDash val="solid"/>
            <a:miter lim="8000"/>
            <a:headEnd len="sm" w="sm" type="none"/>
            <a:tailEnd len="med" w="med" type="triangle"/>
          </a:ln>
        </p:spPr>
      </p:cxnSp>
      <p:sp>
        <p:nvSpPr>
          <p:cNvPr id="388" name="Google Shape;388;p16"/>
          <p:cNvSpPr txBox="1"/>
          <p:nvPr/>
        </p:nvSpPr>
        <p:spPr>
          <a:xfrm>
            <a:off x="1456416" y="1217645"/>
            <a:ext cx="1941514" cy="290994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fr-F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Radiation pressure noise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9" name="Google Shape;389;p16"/>
          <p:cNvCxnSpPr/>
          <p:nvPr/>
        </p:nvCxnSpPr>
        <p:spPr>
          <a:xfrm>
            <a:off x="1551708" y="1519069"/>
            <a:ext cx="1721700" cy="3898"/>
          </a:xfrm>
          <a:prstGeom prst="straightConnector1">
            <a:avLst/>
          </a:prstGeom>
          <a:noFill/>
          <a:ln cap="flat" cmpd="sng" w="12700">
            <a:solidFill>
              <a:srgbClr val="FF3131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390" name="Google Shape;390;p16"/>
          <p:cNvCxnSpPr/>
          <p:nvPr/>
        </p:nvCxnSpPr>
        <p:spPr>
          <a:xfrm rot="10799955">
            <a:off x="8385248" y="3770304"/>
            <a:ext cx="344098" cy="1390791"/>
          </a:xfrm>
          <a:prstGeom prst="straightConnector1">
            <a:avLst/>
          </a:prstGeom>
          <a:noFill/>
          <a:ln cap="flat" cmpd="sng" w="12700">
            <a:solidFill>
              <a:srgbClr val="FF3131"/>
            </a:solidFill>
            <a:prstDash val="solid"/>
            <a:miter lim="8000"/>
            <a:headEnd len="sm" w="sm" type="none"/>
            <a:tailEnd len="med" w="med" type="triangle"/>
          </a:ln>
        </p:spPr>
      </p:cxnSp>
      <p:sp>
        <p:nvSpPr>
          <p:cNvPr id="391" name="Google Shape;391;p16"/>
          <p:cNvSpPr txBox="1"/>
          <p:nvPr/>
        </p:nvSpPr>
        <p:spPr>
          <a:xfrm>
            <a:off x="7951752" y="5129023"/>
            <a:ext cx="1555342" cy="290994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fr-F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Shot noise</a:t>
            </a:r>
            <a:endParaRPr b="0" i="0" sz="10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2" name="Google Shape;392;p16"/>
          <p:cNvCxnSpPr/>
          <p:nvPr/>
        </p:nvCxnSpPr>
        <p:spPr>
          <a:xfrm flipH="1" rot="10799955">
            <a:off x="8385248" y="5161096"/>
            <a:ext cx="688198" cy="598"/>
          </a:xfrm>
          <a:prstGeom prst="straightConnector1">
            <a:avLst/>
          </a:prstGeom>
          <a:noFill/>
          <a:ln cap="flat" cmpd="sng" w="12700">
            <a:solidFill>
              <a:srgbClr val="FF3131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393" name="Google Shape;39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4007" y="894367"/>
            <a:ext cx="884700" cy="1234752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6"/>
          <p:cNvSpPr/>
          <p:nvPr/>
        </p:nvSpPr>
        <p:spPr>
          <a:xfrm rot="-602499">
            <a:off x="5373436" y="3524585"/>
            <a:ext cx="3622317" cy="491436"/>
          </a:xfrm>
          <a:prstGeom prst="ellipse">
            <a:avLst/>
          </a:prstGeom>
          <a:solidFill>
            <a:srgbClr val="00B0F0">
              <a:alpha val="9411"/>
            </a:srgbClr>
          </a:solidFill>
          <a:ln cap="flat" cmpd="sng" w="12700">
            <a:solidFill>
              <a:srgbClr val="0070C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8775" lIns="77575" spcFirstLastPara="1" rIns="77575" wrap="square" tIns="387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6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396" name="Google Shape;396;p16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49803"/>
          </a:schemeClr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7"/>
          <p:cNvSpPr txBox="1"/>
          <p:nvPr>
            <p:ph type="title"/>
          </p:nvPr>
        </p:nvSpPr>
        <p:spPr>
          <a:xfrm>
            <a:off x="2290042" y="149423"/>
            <a:ext cx="7816002" cy="432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Squeezing, des états comprimés de la lumière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17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17"/>
          <p:cNvSpPr txBox="1"/>
          <p:nvPr/>
        </p:nvSpPr>
        <p:spPr>
          <a:xfrm>
            <a:off x="2299124" y="585477"/>
            <a:ext cx="8418699" cy="39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 réduire le bruit quantique dans toute la bande de fréquences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7"/>
          <p:cNvSpPr txBox="1"/>
          <p:nvPr>
            <p:ph idx="1" type="body"/>
          </p:nvPr>
        </p:nvSpPr>
        <p:spPr>
          <a:xfrm>
            <a:off x="196319" y="865011"/>
            <a:ext cx="3868499" cy="617099"/>
          </a:xfrm>
          <a:prstGeom prst="rect">
            <a:avLst/>
          </a:prstGeom>
          <a:noFill/>
          <a:ln>
            <a:noFill/>
          </a:ln>
        </p:spPr>
        <p:txBody>
          <a:bodyPr anchorCtr="0" anchor="b" bIns="38775" lIns="77575" spcFirstLastPara="1" rIns="77575" wrap="square" tIns="38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</a:pPr>
            <a:r>
              <a:rPr lang="fr-FR"/>
              <a:t>Propriété quantiques</a:t>
            </a:r>
            <a:endParaRPr/>
          </a:p>
        </p:txBody>
      </p:sp>
      <p:pic>
        <p:nvPicPr>
          <p:cNvPr id="406" name="Google Shape;40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882" y="2121287"/>
            <a:ext cx="1229964" cy="122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0789" y="2126807"/>
            <a:ext cx="1222149" cy="1222147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7"/>
          <p:cNvSpPr txBox="1"/>
          <p:nvPr/>
        </p:nvSpPr>
        <p:spPr>
          <a:xfrm>
            <a:off x="241875" y="3363120"/>
            <a:ext cx="1191034" cy="260515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Coherent state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7"/>
          <p:cNvSpPr txBox="1"/>
          <p:nvPr/>
        </p:nvSpPr>
        <p:spPr>
          <a:xfrm>
            <a:off x="1524569" y="3363108"/>
            <a:ext cx="1340435" cy="260515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b="0" i="0" lang="fr-F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Squeezing (phase)</a:t>
            </a:r>
            <a:endParaRPr b="0" i="0" sz="1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7"/>
          <p:cNvSpPr/>
          <p:nvPr/>
        </p:nvSpPr>
        <p:spPr>
          <a:xfrm>
            <a:off x="1274949" y="2599904"/>
            <a:ext cx="238198" cy="212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8775" lIns="77575" spcFirstLastPara="1" rIns="77575" wrap="square" tIns="387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13946" y="2121286"/>
            <a:ext cx="1229967" cy="1227358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17"/>
          <p:cNvSpPr txBox="1"/>
          <p:nvPr/>
        </p:nvSpPr>
        <p:spPr>
          <a:xfrm>
            <a:off x="2962438" y="3368282"/>
            <a:ext cx="921935" cy="260515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b="0" i="0" lang="fr-F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(amplitude)</a:t>
            </a:r>
            <a:endParaRPr b="0" i="0" sz="1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7"/>
          <p:cNvSpPr txBox="1"/>
          <p:nvPr/>
        </p:nvSpPr>
        <p:spPr>
          <a:xfrm>
            <a:off x="241875" y="2121295"/>
            <a:ext cx="697235" cy="351955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</a:t>
            </a:r>
            <a:b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quadrature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7"/>
          <p:cNvSpPr txBox="1"/>
          <p:nvPr/>
        </p:nvSpPr>
        <p:spPr>
          <a:xfrm>
            <a:off x="771300" y="2950608"/>
            <a:ext cx="697235" cy="351955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Amplitude </a:t>
            </a:r>
            <a:b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quadrature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7"/>
          <p:cNvSpPr txBox="1"/>
          <p:nvPr/>
        </p:nvSpPr>
        <p:spPr>
          <a:xfrm>
            <a:off x="171299" y="1452920"/>
            <a:ext cx="3713146" cy="426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Relation d'incertitude de Heinsenberg :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03386" y="1512825"/>
            <a:ext cx="1190999" cy="317994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7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418" name="Google Shape;418;p17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49803"/>
          </a:schemeClr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8"/>
          <p:cNvSpPr txBox="1"/>
          <p:nvPr>
            <p:ph type="title"/>
          </p:nvPr>
        </p:nvSpPr>
        <p:spPr>
          <a:xfrm>
            <a:off x="2290041" y="149422"/>
            <a:ext cx="7816001" cy="4320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Squeezing, des états comprimés de la lumière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8"/>
          <p:cNvSpPr txBox="1"/>
          <p:nvPr>
            <p:ph idx="12" type="sldNum"/>
          </p:nvPr>
        </p:nvSpPr>
        <p:spPr>
          <a:xfrm>
            <a:off x="8159404" y="5714820"/>
            <a:ext cx="242252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8"/>
          <p:cNvSpPr txBox="1"/>
          <p:nvPr/>
        </p:nvSpPr>
        <p:spPr>
          <a:xfrm>
            <a:off x="2299123" y="585477"/>
            <a:ext cx="8418699" cy="3962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 réduire le bruit quantique dans toute la bande de fréquences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8"/>
          <p:cNvSpPr txBox="1"/>
          <p:nvPr>
            <p:ph idx="1" type="body"/>
          </p:nvPr>
        </p:nvSpPr>
        <p:spPr>
          <a:xfrm>
            <a:off x="196318" y="865010"/>
            <a:ext cx="3868498" cy="617098"/>
          </a:xfrm>
          <a:prstGeom prst="rect">
            <a:avLst/>
          </a:prstGeom>
          <a:noFill/>
          <a:ln>
            <a:noFill/>
          </a:ln>
        </p:spPr>
        <p:txBody>
          <a:bodyPr anchorCtr="0" anchor="b" bIns="38775" lIns="77575" spcFirstLastPara="1" rIns="77575" wrap="square" tIns="38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</a:pPr>
            <a:r>
              <a:rPr lang="fr-FR"/>
              <a:t>Propriété quantiques</a:t>
            </a:r>
            <a:endParaRPr/>
          </a:p>
        </p:txBody>
      </p:sp>
      <p:pic>
        <p:nvPicPr>
          <p:cNvPr id="428" name="Google Shape;42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882" y="2121286"/>
            <a:ext cx="1229962" cy="122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0789" y="2126806"/>
            <a:ext cx="1222148" cy="122214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18"/>
          <p:cNvSpPr txBox="1"/>
          <p:nvPr/>
        </p:nvSpPr>
        <p:spPr>
          <a:xfrm>
            <a:off x="241875" y="3363120"/>
            <a:ext cx="1191034" cy="260514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Coherent state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8"/>
          <p:cNvSpPr txBox="1"/>
          <p:nvPr/>
        </p:nvSpPr>
        <p:spPr>
          <a:xfrm>
            <a:off x="1524568" y="3363107"/>
            <a:ext cx="1340434" cy="260514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b="0" i="0" lang="fr-F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Squeezing (phase)</a:t>
            </a:r>
            <a:endParaRPr b="0" i="0" sz="1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8"/>
          <p:cNvSpPr/>
          <p:nvPr/>
        </p:nvSpPr>
        <p:spPr>
          <a:xfrm>
            <a:off x="1274949" y="2599903"/>
            <a:ext cx="238197" cy="212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8775" lIns="77575" spcFirstLastPara="1" rIns="77575" wrap="square" tIns="387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13945" y="2121285"/>
            <a:ext cx="1229967" cy="1227357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18"/>
          <p:cNvSpPr txBox="1"/>
          <p:nvPr/>
        </p:nvSpPr>
        <p:spPr>
          <a:xfrm>
            <a:off x="2962437" y="3368281"/>
            <a:ext cx="921934" cy="260514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b="0" i="0" lang="fr-F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(amplitude)</a:t>
            </a:r>
            <a:endParaRPr b="0" i="0" sz="1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18"/>
          <p:cNvSpPr txBox="1"/>
          <p:nvPr/>
        </p:nvSpPr>
        <p:spPr>
          <a:xfrm>
            <a:off x="241875" y="2121294"/>
            <a:ext cx="697234" cy="351954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</a:t>
            </a:r>
            <a:b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quadrature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8"/>
          <p:cNvSpPr txBox="1"/>
          <p:nvPr/>
        </p:nvSpPr>
        <p:spPr>
          <a:xfrm>
            <a:off x="771300" y="2950607"/>
            <a:ext cx="697234" cy="351954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Amplitude </a:t>
            </a:r>
            <a:b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quadrature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8"/>
          <p:cNvSpPr txBox="1"/>
          <p:nvPr/>
        </p:nvSpPr>
        <p:spPr>
          <a:xfrm>
            <a:off x="171298" y="1452919"/>
            <a:ext cx="3713145" cy="4267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Relation d'incertitude de Heinsenberg :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9561" y="4262286"/>
            <a:ext cx="4259322" cy="134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03385" y="1512824"/>
            <a:ext cx="1190998" cy="317993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18"/>
          <p:cNvSpPr txBox="1"/>
          <p:nvPr/>
        </p:nvSpPr>
        <p:spPr>
          <a:xfrm>
            <a:off x="241873" y="3671349"/>
            <a:ext cx="3868498" cy="617098"/>
          </a:xfrm>
          <a:prstGeom prst="rect">
            <a:avLst/>
          </a:prstGeom>
          <a:noFill/>
          <a:ln>
            <a:noFill/>
          </a:ln>
        </p:spPr>
        <p:txBody>
          <a:bodyPr anchorCtr="0" anchor="b" bIns="38775" lIns="77575" spcFirstLastPara="1" rIns="77575" wrap="square" tIns="387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Arial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Interaction non linéaire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8"/>
          <p:cNvSpPr txBox="1"/>
          <p:nvPr/>
        </p:nvSpPr>
        <p:spPr>
          <a:xfrm>
            <a:off x="3781062" y="4978036"/>
            <a:ext cx="708334" cy="3810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0" lang="fr-FR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Ω&lt;&lt;ω</a:t>
            </a:r>
            <a:r>
              <a:rPr b="0" baseline="-25000" i="0" lang="fr-FR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b="0" baseline="-2500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8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443" name="Google Shape;443;p18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49803"/>
          </a:schemeClr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9"/>
          <p:cNvSpPr txBox="1"/>
          <p:nvPr>
            <p:ph type="title"/>
          </p:nvPr>
        </p:nvSpPr>
        <p:spPr>
          <a:xfrm>
            <a:off x="2290041" y="149422"/>
            <a:ext cx="7816001" cy="4320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Squeezing, des états comprimés de la lumière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19"/>
          <p:cNvSpPr txBox="1"/>
          <p:nvPr>
            <p:ph idx="12" type="sldNum"/>
          </p:nvPr>
        </p:nvSpPr>
        <p:spPr>
          <a:xfrm>
            <a:off x="8159404" y="5714820"/>
            <a:ext cx="242252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9"/>
          <p:cNvSpPr txBox="1"/>
          <p:nvPr/>
        </p:nvSpPr>
        <p:spPr>
          <a:xfrm>
            <a:off x="2299123" y="585477"/>
            <a:ext cx="8418699" cy="3962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 réduire le bruit quantique dans toute la bande de fréquences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9"/>
          <p:cNvSpPr txBox="1"/>
          <p:nvPr>
            <p:ph idx="1" type="body"/>
          </p:nvPr>
        </p:nvSpPr>
        <p:spPr>
          <a:xfrm>
            <a:off x="196318" y="865010"/>
            <a:ext cx="3868498" cy="617098"/>
          </a:xfrm>
          <a:prstGeom prst="rect">
            <a:avLst/>
          </a:prstGeom>
          <a:noFill/>
          <a:ln>
            <a:noFill/>
          </a:ln>
        </p:spPr>
        <p:txBody>
          <a:bodyPr anchorCtr="0" anchor="b" bIns="38775" lIns="77575" spcFirstLastPara="1" rIns="77575" wrap="square" tIns="387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</a:pPr>
            <a:r>
              <a:rPr lang="fr-FR"/>
              <a:t>Propriété quantiques</a:t>
            </a:r>
            <a:endParaRPr/>
          </a:p>
        </p:txBody>
      </p:sp>
      <p:pic>
        <p:nvPicPr>
          <p:cNvPr id="453" name="Google Shape;45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882" y="2121286"/>
            <a:ext cx="1229962" cy="122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0789" y="2126806"/>
            <a:ext cx="1222148" cy="122214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9"/>
          <p:cNvSpPr txBox="1"/>
          <p:nvPr/>
        </p:nvSpPr>
        <p:spPr>
          <a:xfrm>
            <a:off x="241875" y="3363120"/>
            <a:ext cx="1198594" cy="260837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État cohérent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9"/>
          <p:cNvSpPr txBox="1"/>
          <p:nvPr/>
        </p:nvSpPr>
        <p:spPr>
          <a:xfrm>
            <a:off x="1524568" y="3363107"/>
            <a:ext cx="1340434" cy="260514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b="0" i="0" lang="fr-F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Squeezing (phase)</a:t>
            </a:r>
            <a:endParaRPr b="0" i="0" sz="1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19"/>
          <p:cNvSpPr/>
          <p:nvPr/>
        </p:nvSpPr>
        <p:spPr>
          <a:xfrm>
            <a:off x="1274949" y="2599903"/>
            <a:ext cx="238197" cy="212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8775" lIns="77575" spcFirstLastPara="1" rIns="77575" wrap="square" tIns="387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13945" y="2121285"/>
            <a:ext cx="1229967" cy="1227357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19"/>
          <p:cNvSpPr txBox="1"/>
          <p:nvPr/>
        </p:nvSpPr>
        <p:spPr>
          <a:xfrm>
            <a:off x="2962437" y="3368281"/>
            <a:ext cx="921934" cy="260514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b="0" i="0" lang="fr-F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(amplitude)</a:t>
            </a:r>
            <a:endParaRPr b="0" i="0" sz="1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19"/>
          <p:cNvSpPr txBox="1"/>
          <p:nvPr/>
        </p:nvSpPr>
        <p:spPr>
          <a:xfrm>
            <a:off x="241875" y="2121294"/>
            <a:ext cx="697234" cy="351954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</a:t>
            </a:r>
            <a:b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quadrature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9"/>
          <p:cNvSpPr txBox="1"/>
          <p:nvPr/>
        </p:nvSpPr>
        <p:spPr>
          <a:xfrm>
            <a:off x="771300" y="2950607"/>
            <a:ext cx="697234" cy="351954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Amplitude </a:t>
            </a:r>
            <a:b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fr-FR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quadrature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9"/>
          <p:cNvSpPr txBox="1"/>
          <p:nvPr/>
        </p:nvSpPr>
        <p:spPr>
          <a:xfrm>
            <a:off x="171298" y="1452919"/>
            <a:ext cx="3713145" cy="4267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Relation d'incertitude de Heinsenberg :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9561" y="4262286"/>
            <a:ext cx="4259322" cy="134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03385" y="1512824"/>
            <a:ext cx="1190998" cy="317993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19"/>
          <p:cNvSpPr txBox="1"/>
          <p:nvPr/>
        </p:nvSpPr>
        <p:spPr>
          <a:xfrm>
            <a:off x="241873" y="3671349"/>
            <a:ext cx="3868498" cy="617098"/>
          </a:xfrm>
          <a:prstGeom prst="rect">
            <a:avLst/>
          </a:prstGeom>
          <a:noFill/>
          <a:ln>
            <a:noFill/>
          </a:ln>
        </p:spPr>
        <p:txBody>
          <a:bodyPr anchorCtr="0" anchor="b" bIns="38775" lIns="77575" spcFirstLastPara="1" rIns="77575" wrap="square" tIns="387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Arial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Interaction non linéaire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19"/>
          <p:cNvSpPr txBox="1"/>
          <p:nvPr/>
        </p:nvSpPr>
        <p:spPr>
          <a:xfrm>
            <a:off x="3781062" y="4978036"/>
            <a:ext cx="708334" cy="3810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0" lang="fr-FR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Ω&lt;&lt;ω</a:t>
            </a:r>
            <a:r>
              <a:rPr b="0" baseline="-25000" i="0" lang="fr-FR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b="0" baseline="-2500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9"/>
          <p:cNvSpPr txBox="1"/>
          <p:nvPr/>
        </p:nvSpPr>
        <p:spPr>
          <a:xfrm>
            <a:off x="6214385" y="865010"/>
            <a:ext cx="3868498" cy="617098"/>
          </a:xfrm>
          <a:prstGeom prst="rect">
            <a:avLst/>
          </a:prstGeom>
          <a:noFill/>
          <a:ln>
            <a:noFill/>
          </a:ln>
        </p:spPr>
        <p:txBody>
          <a:bodyPr anchorCtr="0" anchor="b" bIns="38775" lIns="77575" spcFirstLastPara="1" rIns="77575" wrap="square" tIns="387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Arial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Dépendance en fréquence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19"/>
          <p:cNvSpPr txBox="1"/>
          <p:nvPr/>
        </p:nvSpPr>
        <p:spPr>
          <a:xfrm>
            <a:off x="4763385" y="5075975"/>
            <a:ext cx="3802718" cy="4267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Angle de l'ellipse de squeezing :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32485" y="5053412"/>
            <a:ext cx="2362197" cy="476248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19"/>
          <p:cNvSpPr/>
          <p:nvPr/>
        </p:nvSpPr>
        <p:spPr>
          <a:xfrm>
            <a:off x="8209703" y="5075975"/>
            <a:ext cx="554180" cy="213361"/>
          </a:xfrm>
          <a:prstGeom prst="roundRect">
            <a:avLst>
              <a:gd fmla="val 16667" name="adj"/>
            </a:avLst>
          </a:prstGeom>
          <a:noFill/>
          <a:ln cap="flat" cmpd="sng" w="19025">
            <a:solidFill>
              <a:srgbClr val="E3424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9"/>
          <p:cNvSpPr/>
          <p:nvPr/>
        </p:nvSpPr>
        <p:spPr>
          <a:xfrm>
            <a:off x="9093576" y="5075975"/>
            <a:ext cx="554179" cy="213360"/>
          </a:xfrm>
          <a:prstGeom prst="roundRect">
            <a:avLst>
              <a:gd fmla="val 16667" name="adj"/>
            </a:avLst>
          </a:prstGeom>
          <a:noFill/>
          <a:ln cap="flat" cmpd="sng" w="190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72061" y="1899452"/>
            <a:ext cx="4495798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018711" y="2199078"/>
            <a:ext cx="332397" cy="1661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4" name="Google Shape;474;p19"/>
          <p:cNvCxnSpPr/>
          <p:nvPr/>
        </p:nvCxnSpPr>
        <p:spPr>
          <a:xfrm flipH="1" rot="10799955">
            <a:off x="6024861" y="2394951"/>
            <a:ext cx="320098" cy="72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75" name="Google Shape;475;p19"/>
          <p:cNvCxnSpPr/>
          <p:nvPr/>
        </p:nvCxnSpPr>
        <p:spPr>
          <a:xfrm rot="10799955">
            <a:off x="6024861" y="2581502"/>
            <a:ext cx="320098" cy="72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476" name="Google Shape;476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018711" y="2644322"/>
            <a:ext cx="332397" cy="166197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9"/>
          <p:cNvSpPr/>
          <p:nvPr/>
        </p:nvSpPr>
        <p:spPr>
          <a:xfrm>
            <a:off x="6768061" y="2394951"/>
            <a:ext cx="3201300" cy="193798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6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8" name="Google Shape;478;p19"/>
          <p:cNvCxnSpPr/>
          <p:nvPr/>
        </p:nvCxnSpPr>
        <p:spPr>
          <a:xfrm flipH="1" rot="10799955">
            <a:off x="8020611" y="2394951"/>
            <a:ext cx="320098" cy="72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79" name="Google Shape;479;p19"/>
          <p:cNvCxnSpPr/>
          <p:nvPr/>
        </p:nvCxnSpPr>
        <p:spPr>
          <a:xfrm rot="10799955">
            <a:off x="8234660" y="2581502"/>
            <a:ext cx="320098" cy="72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480" name="Google Shape;480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413587" y="1903848"/>
            <a:ext cx="804600" cy="420752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19"/>
          <p:cNvSpPr txBox="1"/>
          <p:nvPr/>
        </p:nvSpPr>
        <p:spPr>
          <a:xfrm>
            <a:off x="7458936" y="1898677"/>
            <a:ext cx="1047034" cy="4267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linewidth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19"/>
          <p:cNvSpPr txBox="1"/>
          <p:nvPr/>
        </p:nvSpPr>
        <p:spPr>
          <a:xfrm>
            <a:off x="6846311" y="2584476"/>
            <a:ext cx="3067380" cy="3657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</a:pPr>
            <a:r>
              <a:rPr b="0" i="0" lang="fr-FR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 = longueur ; F = Finesse de la cavité</a:t>
            </a:r>
            <a:endParaRPr b="0" i="0" sz="1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19"/>
          <p:cNvSpPr txBox="1"/>
          <p:nvPr/>
        </p:nvSpPr>
        <p:spPr>
          <a:xfrm>
            <a:off x="5929593" y="1452918"/>
            <a:ext cx="4538338" cy="4267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Cavité Fabry-Perot surcouplée et détunée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1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344961" y="3126585"/>
            <a:ext cx="3868497" cy="1778877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9"/>
          <p:cNvSpPr txBox="1"/>
          <p:nvPr/>
        </p:nvSpPr>
        <p:spPr>
          <a:xfrm>
            <a:off x="8763885" y="3765618"/>
            <a:ext cx="755434" cy="382434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000"/>
              <a:buFont typeface="Calibri"/>
              <a:buNone/>
            </a:pPr>
            <a:r>
              <a:rPr b="1" i="0" lang="fr-FR" sz="1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Phase </a:t>
            </a:r>
            <a:r>
              <a:rPr b="0" i="0" lang="fr-F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squeezing</a:t>
            </a:r>
            <a:endParaRPr b="1" i="0" sz="10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19"/>
          <p:cNvSpPr txBox="1"/>
          <p:nvPr/>
        </p:nvSpPr>
        <p:spPr>
          <a:xfrm>
            <a:off x="7056618" y="3765618"/>
            <a:ext cx="804636" cy="382434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000"/>
              <a:buFont typeface="Calibri"/>
              <a:buNone/>
            </a:pPr>
            <a:r>
              <a:rPr b="1" i="0" lang="fr-FR" sz="10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Amplitude </a:t>
            </a:r>
            <a:r>
              <a:rPr b="0" i="0" lang="fr-F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squeezing</a:t>
            </a:r>
            <a:endParaRPr b="1" i="0" sz="10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7" name="Google Shape;487;p1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21707" y="3081463"/>
            <a:ext cx="694006" cy="221097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19"/>
          <p:cNvSpPr/>
          <p:nvPr/>
        </p:nvSpPr>
        <p:spPr>
          <a:xfrm>
            <a:off x="6365727" y="3516256"/>
            <a:ext cx="198900" cy="166197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1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rot="-5399942">
            <a:off x="6397614" y="3501614"/>
            <a:ext cx="135123" cy="128973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9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491" name="Google Shape;491;p19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"/>
          <p:cNvSpPr txBox="1"/>
          <p:nvPr>
            <p:ph idx="1" type="body"/>
          </p:nvPr>
        </p:nvSpPr>
        <p:spPr>
          <a:xfrm>
            <a:off x="741361" y="1006526"/>
            <a:ext cx="5428935" cy="7270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Propriétés des ondes gravitationnelles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 txBox="1"/>
          <p:nvPr>
            <p:ph idx="2" type="body"/>
          </p:nvPr>
        </p:nvSpPr>
        <p:spPr>
          <a:xfrm>
            <a:off x="741361" y="1661592"/>
            <a:ext cx="6066846" cy="13904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prédites par Albert Einstein en 1916,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propagent à la vitesse de la lumière,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peuvent traverser des millions d’années-lumière sans être absorbées par la matière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127" name="Google Shape;127;p2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  <p:sp>
        <p:nvSpPr>
          <p:cNvPr id="128" name="Google Shape;128;p2"/>
          <p:cNvSpPr txBox="1"/>
          <p:nvPr/>
        </p:nvSpPr>
        <p:spPr>
          <a:xfrm>
            <a:off x="2299126" y="585477"/>
            <a:ext cx="8343845" cy="68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 une déformation de l’espace-temps produite par une/des masses(s) en mouvement accéléré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2697" y="1405993"/>
            <a:ext cx="3338973" cy="166948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"/>
          <p:cNvSpPr txBox="1"/>
          <p:nvPr>
            <p:ph type="title"/>
          </p:nvPr>
        </p:nvSpPr>
        <p:spPr>
          <a:xfrm>
            <a:off x="2290044" y="149425"/>
            <a:ext cx="5688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>
                <a:solidFill>
                  <a:srgbClr val="00294B"/>
                </a:solidFill>
                <a:latin typeface="Arial"/>
                <a:ea typeface="Arial"/>
                <a:cs typeface="Arial"/>
                <a:sym typeface="Arial"/>
              </a:rPr>
              <a:t>Une onde gravitationnelle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0"/>
          <p:cNvSpPr txBox="1"/>
          <p:nvPr>
            <p:ph type="title"/>
          </p:nvPr>
        </p:nvSpPr>
        <p:spPr>
          <a:xfrm>
            <a:off x="2290043" y="149424"/>
            <a:ext cx="5688631" cy="432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Le plateau technique CALVA à IJCLab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20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0"/>
          <p:cNvSpPr txBox="1"/>
          <p:nvPr/>
        </p:nvSpPr>
        <p:spPr>
          <a:xfrm>
            <a:off x="2299124" y="585477"/>
            <a:ext cx="8421003" cy="39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teste la technique de squeezing dépendant de la fréquence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0" name="Google Shape;50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2607" y="2070496"/>
            <a:ext cx="3055702" cy="1718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0"/>
          <p:cNvPicPr preferRelativeResize="0"/>
          <p:nvPr/>
        </p:nvPicPr>
        <p:blipFill rotWithShape="1">
          <a:blip r:embed="rId4">
            <a:alphaModFix/>
          </a:blip>
          <a:srcRect b="0" l="0" r="0" t="23703"/>
          <a:stretch/>
        </p:blipFill>
        <p:spPr>
          <a:xfrm>
            <a:off x="521029" y="3578202"/>
            <a:ext cx="3055705" cy="1748569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20"/>
          <p:cNvSpPr txBox="1"/>
          <p:nvPr/>
        </p:nvSpPr>
        <p:spPr>
          <a:xfrm>
            <a:off x="637158" y="1231017"/>
            <a:ext cx="2188787" cy="854875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1700"/>
              <a:buFont typeface="Calibri"/>
              <a:buNone/>
            </a:pPr>
            <a:r>
              <a:rPr b="1" i="0" lang="fr-FR" sz="17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Génération du squeezing dans une enceinte sous vide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20"/>
          <p:cNvSpPr/>
          <p:nvPr/>
        </p:nvSpPr>
        <p:spPr>
          <a:xfrm rot="9000295">
            <a:off x="1421947" y="3904460"/>
            <a:ext cx="733312" cy="435737"/>
          </a:xfrm>
          <a:prstGeom prst="ellipse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8775" lIns="77575" spcFirstLastPara="1" rIns="77575" wrap="square" tIns="387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3634" y="2113061"/>
            <a:ext cx="3055725" cy="96792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0"/>
          <p:cNvSpPr txBox="1"/>
          <p:nvPr/>
        </p:nvSpPr>
        <p:spPr>
          <a:xfrm>
            <a:off x="3703158" y="5275134"/>
            <a:ext cx="2279519" cy="306235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b="0" i="0" lang="fr-FR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mesure du squeezing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6" name="Google Shape;506;p20"/>
          <p:cNvCxnSpPr/>
          <p:nvPr/>
        </p:nvCxnSpPr>
        <p:spPr>
          <a:xfrm rot="10799989">
            <a:off x="2519658" y="4993911"/>
            <a:ext cx="1183500" cy="43434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"/>
            <a:headEnd len="sm" w="sm" type="none"/>
            <a:tailEnd len="med" w="med" type="triangle"/>
          </a:ln>
        </p:spPr>
      </p:cxnSp>
      <p:sp>
        <p:nvSpPr>
          <p:cNvPr id="507" name="Google Shape;507;p20"/>
          <p:cNvSpPr txBox="1"/>
          <p:nvPr/>
        </p:nvSpPr>
        <p:spPr>
          <a:xfrm>
            <a:off x="4299047" y="1200105"/>
            <a:ext cx="2828342" cy="854875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1700"/>
              <a:buFont typeface="Calibri"/>
              <a:buNone/>
            </a:pPr>
            <a:r>
              <a:rPr b="1" i="0" lang="fr-FR" sz="17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Banc de préparation sous air</a:t>
            </a:r>
            <a:br>
              <a:rPr b="1" i="0" lang="fr-FR" sz="17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fr-FR" sz="17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(7 faisceaux générés à partir de 2 têtes laser)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07864" y="2975257"/>
            <a:ext cx="1527850" cy="1137897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20"/>
          <p:cNvSpPr/>
          <p:nvPr/>
        </p:nvSpPr>
        <p:spPr>
          <a:xfrm>
            <a:off x="2607864" y="2962538"/>
            <a:ext cx="1527899" cy="1150799"/>
          </a:xfrm>
          <a:prstGeom prst="ellipse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8775" lIns="77575" spcFirstLastPara="1" rIns="77575" wrap="square" tIns="387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0" name="Google Shape;510;p20"/>
          <p:cNvCxnSpPr/>
          <p:nvPr/>
        </p:nvCxnSpPr>
        <p:spPr>
          <a:xfrm flipH="1" rot="10799989">
            <a:off x="1679703" y="3131129"/>
            <a:ext cx="1152000" cy="802499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1" name="Google Shape;511;p20"/>
          <p:cNvCxnSpPr/>
          <p:nvPr/>
        </p:nvCxnSpPr>
        <p:spPr>
          <a:xfrm flipH="1" rot="10799989">
            <a:off x="1641065" y="4113272"/>
            <a:ext cx="1730700" cy="272099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2" name="Google Shape;512;p20"/>
          <p:cNvCxnSpPr/>
          <p:nvPr/>
        </p:nvCxnSpPr>
        <p:spPr>
          <a:xfrm>
            <a:off x="1337133" y="3035411"/>
            <a:ext cx="2045399" cy="240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513" name="Google Shape;513;p20"/>
          <p:cNvCxnSpPr/>
          <p:nvPr/>
        </p:nvCxnSpPr>
        <p:spPr>
          <a:xfrm>
            <a:off x="2783309" y="2173411"/>
            <a:ext cx="653698" cy="1070399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14" name="Google Shape;514;p20"/>
          <p:cNvSpPr txBox="1"/>
          <p:nvPr/>
        </p:nvSpPr>
        <p:spPr>
          <a:xfrm>
            <a:off x="4309010" y="3870036"/>
            <a:ext cx="3168263" cy="140208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⇒ installation et premières caractérisations réalisées</a:t>
            </a:r>
            <a:endParaRPr b="0" i="0" sz="16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⇒ la prochaine étape consiste à mesurer une réduction du bruit quantique</a:t>
            </a:r>
            <a:endParaRPr b="0" i="0" sz="16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17477" y="2614815"/>
            <a:ext cx="2209648" cy="29461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6" name="Google Shape;516;p20"/>
          <p:cNvCxnSpPr/>
          <p:nvPr/>
        </p:nvCxnSpPr>
        <p:spPr>
          <a:xfrm flipH="1">
            <a:off x="8722751" y="2893104"/>
            <a:ext cx="225599" cy="2635499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"/>
            <a:headEnd len="med" w="med" type="triangle"/>
            <a:tailEnd len="med" w="med" type="triangle"/>
          </a:ln>
        </p:spPr>
      </p:cxnSp>
      <p:pic>
        <p:nvPicPr>
          <p:cNvPr id="517" name="Google Shape;517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87527" y="2059954"/>
            <a:ext cx="2278798" cy="465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8" name="Google Shape;518;p20"/>
          <p:cNvCxnSpPr/>
          <p:nvPr/>
        </p:nvCxnSpPr>
        <p:spPr>
          <a:xfrm flipH="1" rot="10799989">
            <a:off x="8014290" y="2252445"/>
            <a:ext cx="162299" cy="27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19" name="Google Shape;519;p20"/>
          <p:cNvCxnSpPr/>
          <p:nvPr/>
        </p:nvCxnSpPr>
        <p:spPr>
          <a:xfrm rot="10799989">
            <a:off x="8014240" y="2324879"/>
            <a:ext cx="162299" cy="27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20" name="Google Shape;520;p20"/>
          <p:cNvSpPr/>
          <p:nvPr/>
        </p:nvSpPr>
        <p:spPr>
          <a:xfrm>
            <a:off x="8390998" y="2252349"/>
            <a:ext cx="1622700" cy="75299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6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20"/>
          <p:cNvSpPr txBox="1"/>
          <p:nvPr/>
        </p:nvSpPr>
        <p:spPr>
          <a:xfrm>
            <a:off x="7987527" y="1284972"/>
            <a:ext cx="2280670" cy="854875"/>
          </a:xfrm>
          <a:prstGeom prst="rect">
            <a:avLst/>
          </a:prstGeom>
          <a:noFill/>
          <a:ln>
            <a:noFill/>
          </a:ln>
        </p:spPr>
        <p:txBody>
          <a:bodyPr anchorCtr="0" anchor="t" bIns="38775" lIns="77575" spcFirstLastPara="1" rIns="77575" wrap="square" tIns="387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1700"/>
              <a:buFont typeface="Calibri"/>
              <a:buNone/>
            </a:pPr>
            <a:r>
              <a:rPr b="1" i="0" lang="fr-FR" sz="17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Cavité de 50 m pour obtenir la dépendance en fréquence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20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523" name="Google Shape;523;p20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1"/>
          <p:cNvSpPr txBox="1"/>
          <p:nvPr>
            <p:ph type="title"/>
          </p:nvPr>
        </p:nvSpPr>
        <p:spPr>
          <a:xfrm>
            <a:off x="2290043" y="149424"/>
            <a:ext cx="5688631" cy="432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La caractérisation des bruits du détecteur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21"/>
          <p:cNvSpPr txBox="1"/>
          <p:nvPr>
            <p:ph idx="10" type="dt"/>
          </p:nvPr>
        </p:nvSpPr>
        <p:spPr>
          <a:xfrm>
            <a:off x="201811" y="5714820"/>
            <a:ext cx="241155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23/11/2023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21"/>
          <p:cNvSpPr txBox="1"/>
          <p:nvPr>
            <p:ph idx="11" type="ftr"/>
          </p:nvPr>
        </p:nvSpPr>
        <p:spPr>
          <a:xfrm>
            <a:off x="2938115" y="5714820"/>
            <a:ext cx="489654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Détection des Ondes Gravitationnelles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21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3" name="Google Shape;53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5833" y="1049414"/>
            <a:ext cx="9461107" cy="463816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21"/>
          <p:cNvSpPr txBox="1"/>
          <p:nvPr/>
        </p:nvSpPr>
        <p:spPr>
          <a:xfrm>
            <a:off x="2299123" y="585477"/>
            <a:ext cx="8447642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 primordiale pour la détection des ondes gravitationnelles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2"/>
          <p:cNvSpPr txBox="1"/>
          <p:nvPr>
            <p:ph idx="10" type="dt"/>
          </p:nvPr>
        </p:nvSpPr>
        <p:spPr>
          <a:xfrm>
            <a:off x="201811" y="5714820"/>
            <a:ext cx="241155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23/11/2023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22"/>
          <p:cNvSpPr txBox="1"/>
          <p:nvPr>
            <p:ph idx="11" type="ftr"/>
          </p:nvPr>
        </p:nvSpPr>
        <p:spPr>
          <a:xfrm>
            <a:off x="2938115" y="5714820"/>
            <a:ext cx="489654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Détection des Ondes Gravitationnelles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22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22"/>
          <p:cNvSpPr txBox="1"/>
          <p:nvPr>
            <p:ph type="title"/>
          </p:nvPr>
        </p:nvSpPr>
        <p:spPr>
          <a:xfrm>
            <a:off x="2290042" y="149423"/>
            <a:ext cx="5688630" cy="432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Un réseau international de détecteurs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22"/>
          <p:cNvSpPr txBox="1"/>
          <p:nvPr/>
        </p:nvSpPr>
        <p:spPr>
          <a:xfrm>
            <a:off x="2299123" y="585477"/>
            <a:ext cx="8472121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permet une meilleure reconstruction des paramètres de la source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22"/>
          <p:cNvSpPr txBox="1"/>
          <p:nvPr/>
        </p:nvSpPr>
        <p:spPr>
          <a:xfrm>
            <a:off x="4680000" y="1024584"/>
            <a:ext cx="6108928" cy="100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 exemple pour GW170817, en utilisant les temps d'arrivée des signaux dans les différents détecteurs :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908" lvl="0" marL="30590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détecteurs =&gt; 1 bande circulaire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6" name="Google Shape;54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18" y="1008000"/>
            <a:ext cx="4680000" cy="4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2"/>
          <p:cNvSpPr txBox="1"/>
          <p:nvPr/>
        </p:nvSpPr>
        <p:spPr>
          <a:xfrm>
            <a:off x="3018644" y="1121635"/>
            <a:ext cx="641654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HL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3"/>
          <p:cNvSpPr txBox="1"/>
          <p:nvPr>
            <p:ph idx="10" type="dt"/>
          </p:nvPr>
        </p:nvSpPr>
        <p:spPr>
          <a:xfrm>
            <a:off x="201811" y="5714820"/>
            <a:ext cx="241155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23/11/2023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3"/>
          <p:cNvSpPr txBox="1"/>
          <p:nvPr>
            <p:ph idx="11" type="ftr"/>
          </p:nvPr>
        </p:nvSpPr>
        <p:spPr>
          <a:xfrm>
            <a:off x="2938115" y="5714820"/>
            <a:ext cx="489654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Détection des Ondes Gravitationnelles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23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3"/>
          <p:cNvSpPr txBox="1"/>
          <p:nvPr>
            <p:ph type="title"/>
          </p:nvPr>
        </p:nvSpPr>
        <p:spPr>
          <a:xfrm>
            <a:off x="2290042" y="149423"/>
            <a:ext cx="5688630" cy="432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Un réseau international de détecteurs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23"/>
          <p:cNvSpPr txBox="1"/>
          <p:nvPr/>
        </p:nvSpPr>
        <p:spPr>
          <a:xfrm>
            <a:off x="2299123" y="585477"/>
            <a:ext cx="8472121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permet une meilleure reconstruction des paramètres de la source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3"/>
          <p:cNvSpPr txBox="1"/>
          <p:nvPr/>
        </p:nvSpPr>
        <p:spPr>
          <a:xfrm>
            <a:off x="4680000" y="1024584"/>
            <a:ext cx="6110368" cy="1310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 exemple pour GW170817, en utilisant les temps d'arrivée des signaux dans les différents détecteurs :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908" lvl="0" marL="30590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détecteurs =&gt; 1 bande circulaire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908" lvl="0" marL="30590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détecteurs =&gt; 2 zones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18" y="1008000"/>
            <a:ext cx="4680000" cy="4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23"/>
          <p:cNvSpPr txBox="1"/>
          <p:nvPr/>
        </p:nvSpPr>
        <p:spPr>
          <a:xfrm>
            <a:off x="3018643" y="1121634"/>
            <a:ext cx="642013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HL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3"/>
          <p:cNvSpPr txBox="1"/>
          <p:nvPr/>
        </p:nvSpPr>
        <p:spPr>
          <a:xfrm>
            <a:off x="536090" y="1319934"/>
            <a:ext cx="644173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LV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3"/>
          <p:cNvSpPr txBox="1"/>
          <p:nvPr/>
        </p:nvSpPr>
        <p:spPr>
          <a:xfrm>
            <a:off x="0" y="2640384"/>
            <a:ext cx="642733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18" y="1008000"/>
            <a:ext cx="4680000" cy="4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24"/>
          <p:cNvSpPr txBox="1"/>
          <p:nvPr>
            <p:ph idx="10" type="dt"/>
          </p:nvPr>
        </p:nvSpPr>
        <p:spPr>
          <a:xfrm>
            <a:off x="201811" y="5714820"/>
            <a:ext cx="241155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23/11/2023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4"/>
          <p:cNvSpPr txBox="1"/>
          <p:nvPr>
            <p:ph idx="11" type="ftr"/>
          </p:nvPr>
        </p:nvSpPr>
        <p:spPr>
          <a:xfrm>
            <a:off x="2938115" y="5714820"/>
            <a:ext cx="489654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Détection des Ondes Gravitationnelles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4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4"/>
          <p:cNvSpPr txBox="1"/>
          <p:nvPr>
            <p:ph type="title"/>
          </p:nvPr>
        </p:nvSpPr>
        <p:spPr>
          <a:xfrm>
            <a:off x="2290042" y="149423"/>
            <a:ext cx="5688630" cy="432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Un réseau international de détecteurs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24"/>
          <p:cNvSpPr txBox="1"/>
          <p:nvPr/>
        </p:nvSpPr>
        <p:spPr>
          <a:xfrm>
            <a:off x="2299123" y="585477"/>
            <a:ext cx="8472121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permet une meilleure reconstruction des paramètres de la source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4"/>
          <p:cNvSpPr txBox="1"/>
          <p:nvPr/>
        </p:nvSpPr>
        <p:spPr>
          <a:xfrm>
            <a:off x="4680000" y="1024584"/>
            <a:ext cx="6109288" cy="1615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 exemple pour GW170817, en utilisant les temps d'arrivée des signaux dans les différents détecteurs :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908" lvl="0" marL="30590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détecteurs =&gt; 1 bande circulaire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908" lvl="0" marL="30590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détecteurs =&gt; 2 zones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5908" lvl="0" marL="30590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détecteurs + diagramme d'antenne =&gt; 1 zone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4"/>
          <p:cNvSpPr txBox="1"/>
          <p:nvPr/>
        </p:nvSpPr>
        <p:spPr>
          <a:xfrm>
            <a:off x="3018643" y="1121634"/>
            <a:ext cx="642013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HL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4"/>
          <p:cNvSpPr txBox="1"/>
          <p:nvPr/>
        </p:nvSpPr>
        <p:spPr>
          <a:xfrm>
            <a:off x="536090" y="1319934"/>
            <a:ext cx="644173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LV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4"/>
          <p:cNvSpPr txBox="1"/>
          <p:nvPr/>
        </p:nvSpPr>
        <p:spPr>
          <a:xfrm>
            <a:off x="0" y="2640384"/>
            <a:ext cx="642733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0000" y="2632100"/>
            <a:ext cx="6002227" cy="2966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5"/>
          <p:cNvSpPr txBox="1"/>
          <p:nvPr>
            <p:ph type="title"/>
          </p:nvPr>
        </p:nvSpPr>
        <p:spPr>
          <a:xfrm>
            <a:off x="2290043" y="149424"/>
            <a:ext cx="5688631" cy="432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Le réseau de 2ème génération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25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6" name="Google Shape;58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2279" y="684493"/>
            <a:ext cx="8388389" cy="4719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7227" y="2377854"/>
            <a:ext cx="1216799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68660" y="900000"/>
            <a:ext cx="135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94067" y="2260022"/>
            <a:ext cx="18792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06681" y="1151861"/>
            <a:ext cx="12312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45772" y="2431578"/>
            <a:ext cx="1324800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25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593" name="Google Shape;593;p25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6"/>
          <p:cNvSpPr txBox="1"/>
          <p:nvPr>
            <p:ph type="title"/>
          </p:nvPr>
        </p:nvSpPr>
        <p:spPr>
          <a:xfrm>
            <a:off x="2290043" y="149424"/>
            <a:ext cx="8291886" cy="432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Le détecteur Einstein Telescope (de 3ème génération)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26"/>
          <p:cNvSpPr txBox="1"/>
          <p:nvPr>
            <p:ph idx="10" type="dt"/>
          </p:nvPr>
        </p:nvSpPr>
        <p:spPr>
          <a:xfrm>
            <a:off x="201811" y="5714820"/>
            <a:ext cx="241155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23/11/2023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26"/>
          <p:cNvSpPr txBox="1"/>
          <p:nvPr>
            <p:ph idx="11" type="ftr"/>
          </p:nvPr>
        </p:nvSpPr>
        <p:spPr>
          <a:xfrm>
            <a:off x="2938115" y="5714820"/>
            <a:ext cx="489654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Détection des Ondes Gravitationnelles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26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26"/>
          <p:cNvSpPr txBox="1"/>
          <p:nvPr/>
        </p:nvSpPr>
        <p:spPr>
          <a:xfrm>
            <a:off x="2299123" y="585477"/>
            <a:ext cx="8446562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améliorera encore la sensibilité de plus d'un facteur 10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4" name="Google Shape;60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24" y="1135682"/>
            <a:ext cx="4928357" cy="418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6974" y="982076"/>
            <a:ext cx="5605832" cy="4670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7"/>
          <p:cNvSpPr txBox="1"/>
          <p:nvPr>
            <p:ph type="title"/>
          </p:nvPr>
        </p:nvSpPr>
        <p:spPr>
          <a:xfrm>
            <a:off x="2290043" y="149424"/>
            <a:ext cx="5688631" cy="432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Une nouvelle infrastructure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27"/>
          <p:cNvSpPr txBox="1"/>
          <p:nvPr>
            <p:ph idx="10" type="dt"/>
          </p:nvPr>
        </p:nvSpPr>
        <p:spPr>
          <a:xfrm>
            <a:off x="201811" y="5714820"/>
            <a:ext cx="241155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23/11/2023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27"/>
          <p:cNvSpPr txBox="1"/>
          <p:nvPr>
            <p:ph idx="11" type="ftr"/>
          </p:nvPr>
        </p:nvSpPr>
        <p:spPr>
          <a:xfrm>
            <a:off x="2938115" y="5714820"/>
            <a:ext cx="489654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Détection des Ondes Gravitationnelles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27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27"/>
          <p:cNvSpPr txBox="1"/>
          <p:nvPr/>
        </p:nvSpPr>
        <p:spPr>
          <a:xfrm>
            <a:off x="2299123" y="585477"/>
            <a:ext cx="8513521" cy="7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commençant ses observations vers la fin des années 2030 et capable d'accueillir de futures améliorations pendant plusieurs décennies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6" name="Google Shape;61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1124" y="1390983"/>
            <a:ext cx="4027011" cy="4092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283" y="1560828"/>
            <a:ext cx="6670221" cy="3736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46267" y="1904998"/>
            <a:ext cx="1238249" cy="40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6355" y="1985962"/>
            <a:ext cx="2059913" cy="24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84519" y="1985962"/>
            <a:ext cx="2372326" cy="24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1054" y="3428998"/>
            <a:ext cx="495299" cy="1257299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27"/>
          <p:cNvSpPr txBox="1"/>
          <p:nvPr/>
        </p:nvSpPr>
        <p:spPr>
          <a:xfrm>
            <a:off x="446004" y="3708157"/>
            <a:ext cx="1426818" cy="579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profondeur</a:t>
            </a:r>
            <a:br>
              <a:rPr b="0" i="0" lang="fr-FR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fr-FR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200-300m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8"/>
          <p:cNvSpPr txBox="1"/>
          <p:nvPr>
            <p:ph type="title"/>
          </p:nvPr>
        </p:nvSpPr>
        <p:spPr>
          <a:xfrm>
            <a:off x="2290043" y="149424"/>
            <a:ext cx="5688631" cy="432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De nombreuses activités à IJCLab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28"/>
          <p:cNvSpPr txBox="1"/>
          <p:nvPr>
            <p:ph idx="10" type="dt"/>
          </p:nvPr>
        </p:nvSpPr>
        <p:spPr>
          <a:xfrm>
            <a:off x="201811" y="5714820"/>
            <a:ext cx="2411555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23/11/2023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28"/>
          <p:cNvSpPr txBox="1"/>
          <p:nvPr>
            <p:ph idx="11" type="ftr"/>
          </p:nvPr>
        </p:nvSpPr>
        <p:spPr>
          <a:xfrm>
            <a:off x="2938115" y="5714820"/>
            <a:ext cx="489654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Détection des Ondes Gravitationnelles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28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28"/>
          <p:cNvSpPr txBox="1"/>
          <p:nvPr/>
        </p:nvSpPr>
        <p:spPr>
          <a:xfrm>
            <a:off x="2299123" y="585477"/>
            <a:ext cx="8543760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impliquant plusieurs groupes et services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8"/>
          <p:cNvSpPr txBox="1"/>
          <p:nvPr/>
        </p:nvSpPr>
        <p:spPr>
          <a:xfrm>
            <a:off x="294807" y="2405639"/>
            <a:ext cx="2225205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Enceintes à vide</a:t>
            </a:r>
            <a:endParaRPr b="0" i="0" sz="2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8"/>
          <p:cNvSpPr txBox="1"/>
          <p:nvPr/>
        </p:nvSpPr>
        <p:spPr>
          <a:xfrm>
            <a:off x="201811" y="3900085"/>
            <a:ext cx="2229164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Cryostat</a:t>
            </a:r>
            <a:endParaRPr b="0" i="0" sz="2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28"/>
          <p:cNvSpPr txBox="1"/>
          <p:nvPr/>
        </p:nvSpPr>
        <p:spPr>
          <a:xfrm>
            <a:off x="2723779" y="4536713"/>
            <a:ext cx="2234203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Cryogénie</a:t>
            </a:r>
            <a:endParaRPr b="0" i="0" sz="2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28"/>
          <p:cNvSpPr txBox="1"/>
          <p:nvPr/>
        </p:nvSpPr>
        <p:spPr>
          <a:xfrm>
            <a:off x="2520012" y="3094610"/>
            <a:ext cx="2437610" cy="7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Qualité de surface sous vide cryo</a:t>
            </a:r>
            <a:endParaRPr b="0" i="0" sz="2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28"/>
          <p:cNvSpPr txBox="1"/>
          <p:nvPr/>
        </p:nvSpPr>
        <p:spPr>
          <a:xfrm>
            <a:off x="5457502" y="2347310"/>
            <a:ext cx="2232763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Computing</a:t>
            </a:r>
            <a:endParaRPr b="0" i="0" sz="2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28"/>
          <p:cNvSpPr txBox="1"/>
          <p:nvPr/>
        </p:nvSpPr>
        <p:spPr>
          <a:xfrm>
            <a:off x="2622435" y="1810739"/>
            <a:ext cx="2232763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Squeezing</a:t>
            </a:r>
            <a:endParaRPr b="0" i="0" sz="2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28"/>
          <p:cNvSpPr txBox="1"/>
          <p:nvPr/>
        </p:nvSpPr>
        <p:spPr>
          <a:xfrm>
            <a:off x="5451742" y="3796011"/>
            <a:ext cx="2238523" cy="7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Développement durable</a:t>
            </a:r>
            <a:endParaRPr b="0" i="0" sz="2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28"/>
          <p:cNvSpPr txBox="1"/>
          <p:nvPr/>
        </p:nvSpPr>
        <p:spPr>
          <a:xfrm>
            <a:off x="8159406" y="3094610"/>
            <a:ext cx="2250043" cy="7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Tests de la relativité générale</a:t>
            </a:r>
            <a:endParaRPr b="0" i="0" sz="2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28"/>
          <p:cNvSpPr txBox="1"/>
          <p:nvPr/>
        </p:nvSpPr>
        <p:spPr>
          <a:xfrm>
            <a:off x="8166966" y="4389231"/>
            <a:ext cx="2242483" cy="7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Étude des sursauts gamma</a:t>
            </a:r>
            <a:endParaRPr b="0" i="0" sz="2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28"/>
          <p:cNvSpPr txBox="1"/>
          <p:nvPr/>
        </p:nvSpPr>
        <p:spPr>
          <a:xfrm>
            <a:off x="8068139" y="1810739"/>
            <a:ext cx="2234923" cy="396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Objets compacts</a:t>
            </a:r>
            <a:endParaRPr b="0" i="0" sz="2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9"/>
          <p:cNvSpPr txBox="1"/>
          <p:nvPr>
            <p:ph type="title"/>
          </p:nvPr>
        </p:nvSpPr>
        <p:spPr>
          <a:xfrm>
            <a:off x="2290043" y="149424"/>
            <a:ext cx="5688631" cy="432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29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29"/>
          <p:cNvSpPr txBox="1"/>
          <p:nvPr/>
        </p:nvSpPr>
        <p:spPr>
          <a:xfrm>
            <a:off x="720516" y="853961"/>
            <a:ext cx="9613487" cy="17983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1848" lvl="0" marL="26184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détecteurs d'ondes gravitationnelles interférométriques au sol sont des outils optiques extrêmement sensibles qui ont permis les premières détections directes d'ondes gravitationnelles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1848" lvl="0" marL="26184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À chaque amélioration des détecteurs on augmente l'horizon observable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1848" lvl="0" marL="26184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détecteurs actuels sont la 2</a:t>
            </a:r>
            <a:r>
              <a:rPr b="0" baseline="3000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ème</a:t>
            </a: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génération de détecteurs, de par leur infrastructure, ils sont limités à environ 6 milliards d'années lumière d'horizon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1848" lvl="0" marL="26184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détecteurs de 3</a:t>
            </a:r>
            <a:r>
              <a:rPr b="0" baseline="3000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ème</a:t>
            </a: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génération auront un horizon leur donnant accès quasiment à toutes les binaires de trous noirs de masses stellaires et d'étoiles à neutrons de l'Univers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1" name="Google Shape;65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3454" y="2696874"/>
            <a:ext cx="5298477" cy="296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149" y="2707913"/>
            <a:ext cx="5258582" cy="2949647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29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654" name="Google Shape;654;p29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"/>
          <p:cNvSpPr txBox="1"/>
          <p:nvPr>
            <p:ph idx="1" type="body"/>
          </p:nvPr>
        </p:nvSpPr>
        <p:spPr>
          <a:xfrm>
            <a:off x="741360" y="1006525"/>
            <a:ext cx="5428935" cy="7270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Propriétés des ondes gravitationnelles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 txBox="1"/>
          <p:nvPr>
            <p:ph idx="2" type="body"/>
          </p:nvPr>
        </p:nvSpPr>
        <p:spPr>
          <a:xfrm>
            <a:off x="741360" y="1661591"/>
            <a:ext cx="6066846" cy="1390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prédites par Albert Einstein en 1916,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propagent à la vitesse de la lumière,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peuvent traverser des millions d’années-lumière sans être absorbées par la matière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"/>
          <p:cNvSpPr txBox="1"/>
          <p:nvPr>
            <p:ph idx="3" type="body"/>
          </p:nvPr>
        </p:nvSpPr>
        <p:spPr>
          <a:xfrm>
            <a:off x="741359" y="2741711"/>
            <a:ext cx="7418043" cy="7270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Détection des ondes gravitationnelles</a:t>
            </a:r>
            <a:endParaRPr b="1" baseline="30000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 txBox="1"/>
          <p:nvPr>
            <p:ph idx="12" type="sldNum"/>
          </p:nvPr>
        </p:nvSpPr>
        <p:spPr>
          <a:xfrm>
            <a:off x="8159404" y="5714820"/>
            <a:ext cx="242252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025" y="3419526"/>
            <a:ext cx="5637722" cy="169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46969" y="5183991"/>
            <a:ext cx="627688" cy="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143" name="Google Shape;143;p3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  <p:sp>
        <p:nvSpPr>
          <p:cNvPr id="144" name="Google Shape;144;p3"/>
          <p:cNvSpPr txBox="1"/>
          <p:nvPr/>
        </p:nvSpPr>
        <p:spPr>
          <a:xfrm>
            <a:off x="2299125" y="585477"/>
            <a:ext cx="8343844" cy="682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 une déformation de l’espace-temps produite par une/des masses(s) en mouvement accéléré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"/>
          <p:cNvSpPr txBox="1"/>
          <p:nvPr/>
        </p:nvSpPr>
        <p:spPr>
          <a:xfrm>
            <a:off x="702400" y="4871378"/>
            <a:ext cx="5232026" cy="7437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déformation relative de l'espace temps est proportionnelle à l'amplitude </a:t>
            </a:r>
            <a:r>
              <a:rPr b="0" i="1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l'onde gravitationnelle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2697" y="1405991"/>
            <a:ext cx="3338973" cy="166948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"/>
          <p:cNvSpPr txBox="1"/>
          <p:nvPr>
            <p:ph type="title"/>
          </p:nvPr>
        </p:nvSpPr>
        <p:spPr>
          <a:xfrm>
            <a:off x="2290044" y="149425"/>
            <a:ext cx="5688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>
                <a:solidFill>
                  <a:srgbClr val="00294B"/>
                </a:solidFill>
                <a:latin typeface="Arial"/>
                <a:ea typeface="Arial"/>
                <a:cs typeface="Arial"/>
                <a:sym typeface="Arial"/>
              </a:rPr>
              <a:t>Une onde gravitationnelle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0"/>
          <p:cNvSpPr txBox="1"/>
          <p:nvPr>
            <p:ph idx="1" type="body"/>
          </p:nvPr>
        </p:nvSpPr>
        <p:spPr>
          <a:xfrm>
            <a:off x="741362" y="2381671"/>
            <a:ext cx="9325543" cy="8603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5000"/>
              <a:buNone/>
            </a:pPr>
            <a:r>
              <a:rPr lang="fr-FR" sz="5000"/>
              <a:t>Merci !</a:t>
            </a:r>
            <a:endParaRPr sz="12000"/>
          </a:p>
        </p:txBody>
      </p:sp>
      <p:sp>
        <p:nvSpPr>
          <p:cNvPr id="661" name="Google Shape;661;p30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0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663" name="Google Shape;663;p30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9e4f0da621_0_31"/>
          <p:cNvSpPr txBox="1"/>
          <p:nvPr>
            <p:ph type="title"/>
          </p:nvPr>
        </p:nvSpPr>
        <p:spPr>
          <a:xfrm>
            <a:off x="2697958" y="176035"/>
            <a:ext cx="6702000" cy="5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lang="fr-FR"/>
              <a:t>Frequency-dependent squeezing</a:t>
            </a:r>
            <a:endParaRPr/>
          </a:p>
        </p:txBody>
      </p:sp>
      <p:sp>
        <p:nvSpPr>
          <p:cNvPr id="669" name="Google Shape;669;g29e4f0da621_0_31"/>
          <p:cNvSpPr txBox="1"/>
          <p:nvPr>
            <p:ph idx="10" type="dt"/>
          </p:nvPr>
        </p:nvSpPr>
        <p:spPr>
          <a:xfrm>
            <a:off x="237760" y="6732538"/>
            <a:ext cx="28413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16/12/2021</a:t>
            </a:r>
            <a:endParaRPr/>
          </a:p>
        </p:txBody>
      </p:sp>
      <p:sp>
        <p:nvSpPr>
          <p:cNvPr id="670" name="Google Shape;670;g29e4f0da621_0_31"/>
          <p:cNvSpPr txBox="1"/>
          <p:nvPr>
            <p:ph idx="11" type="ftr"/>
          </p:nvPr>
        </p:nvSpPr>
        <p:spPr>
          <a:xfrm>
            <a:off x="3461468" y="6732538"/>
            <a:ext cx="57687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29e Colloque Alain Bouyssy - Angélique Lartaux</a:t>
            </a:r>
            <a:endParaRPr/>
          </a:p>
        </p:txBody>
      </p:sp>
      <p:sp>
        <p:nvSpPr>
          <p:cNvPr id="671" name="Google Shape;671;g29e4f0da621_0_31"/>
          <p:cNvSpPr txBox="1"/>
          <p:nvPr>
            <p:ph idx="12" type="sldNum"/>
          </p:nvPr>
        </p:nvSpPr>
        <p:spPr>
          <a:xfrm>
            <a:off x="9612801" y="6732538"/>
            <a:ext cx="28539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672" name="Google Shape;672;g29e4f0da621_0_31"/>
          <p:cNvSpPr txBox="1"/>
          <p:nvPr/>
        </p:nvSpPr>
        <p:spPr>
          <a:xfrm>
            <a:off x="2274694" y="590574"/>
            <a:ext cx="82452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allows for quantum-noise reduction at low </a:t>
            </a:r>
            <a:r>
              <a:rPr b="0" i="0" lang="fr-FR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high frequencies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g29e4f0da621_0_31"/>
          <p:cNvPicPr preferRelativeResize="0"/>
          <p:nvPr/>
        </p:nvPicPr>
        <p:blipFill rotWithShape="1">
          <a:blip r:embed="rId3">
            <a:alphaModFix/>
          </a:blip>
          <a:srcRect b="0" l="0" r="8500" t="0"/>
          <a:stretch/>
        </p:blipFill>
        <p:spPr>
          <a:xfrm>
            <a:off x="5506997" y="2521247"/>
            <a:ext cx="4896522" cy="2947419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g29e4f0da621_0_31"/>
          <p:cNvSpPr txBox="1"/>
          <p:nvPr>
            <p:ph idx="1" type="body"/>
          </p:nvPr>
        </p:nvSpPr>
        <p:spPr>
          <a:xfrm>
            <a:off x="202725" y="1133317"/>
            <a:ext cx="17310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</a:pPr>
            <a:r>
              <a:rPr lang="fr-FR"/>
              <a:t>Filter cavity</a:t>
            </a:r>
            <a:endParaRPr/>
          </a:p>
        </p:txBody>
      </p:sp>
      <p:pic>
        <p:nvPicPr>
          <p:cNvPr id="675" name="Google Shape;675;g29e4f0da621_0_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1428" y="1176140"/>
            <a:ext cx="5296430" cy="1413878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29e4f0da621_0_31"/>
          <p:cNvSpPr/>
          <p:nvPr/>
        </p:nvSpPr>
        <p:spPr>
          <a:xfrm>
            <a:off x="4618103" y="1087725"/>
            <a:ext cx="948000" cy="34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7" name="Google Shape;677;g29e4f0da621_0_31"/>
          <p:cNvCxnSpPr/>
          <p:nvPr/>
        </p:nvCxnSpPr>
        <p:spPr>
          <a:xfrm flipH="1" rot="10800000">
            <a:off x="5393633" y="1759963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78" name="Google Shape;678;g29e4f0da621_0_31"/>
          <p:cNvCxnSpPr/>
          <p:nvPr/>
        </p:nvCxnSpPr>
        <p:spPr>
          <a:xfrm rot="10800000">
            <a:off x="5393651" y="1979735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79" name="Google Shape;679;g29e4f0da621_0_31"/>
          <p:cNvSpPr/>
          <p:nvPr/>
        </p:nvSpPr>
        <p:spPr>
          <a:xfrm>
            <a:off x="6269215" y="1759881"/>
            <a:ext cx="37716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6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0" name="Google Shape;680;g29e4f0da621_0_31"/>
          <p:cNvCxnSpPr/>
          <p:nvPr/>
        </p:nvCxnSpPr>
        <p:spPr>
          <a:xfrm flipH="1" rot="10800000">
            <a:off x="7744876" y="1759963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81" name="Google Shape;681;g29e4f0da621_0_31"/>
          <p:cNvCxnSpPr/>
          <p:nvPr/>
        </p:nvCxnSpPr>
        <p:spPr>
          <a:xfrm rot="10800000">
            <a:off x="7997071" y="1979735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682" name="Google Shape;682;g29e4f0da621_0_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07850" y="1181319"/>
            <a:ext cx="947887" cy="495684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g29e4f0da621_0_31"/>
          <p:cNvSpPr txBox="1"/>
          <p:nvPr/>
        </p:nvSpPr>
        <p:spPr>
          <a:xfrm>
            <a:off x="7083153" y="1175227"/>
            <a:ext cx="12336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linewidth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g29e4f0da621_0_31"/>
          <p:cNvSpPr txBox="1"/>
          <p:nvPr/>
        </p:nvSpPr>
        <p:spPr>
          <a:xfrm>
            <a:off x="6361404" y="1983157"/>
            <a:ext cx="36126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 = length ; F = Finesse of the cavity</a:t>
            </a:r>
            <a:endParaRPr b="0" i="0" sz="16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5" name="Google Shape;685;g29e4f0da621_0_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9885" y="3290948"/>
            <a:ext cx="663402" cy="123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g29e4f0da621_0_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53030" y="3043531"/>
            <a:ext cx="377105" cy="230453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g29e4f0da621_0_31"/>
          <p:cNvSpPr txBox="1"/>
          <p:nvPr/>
        </p:nvSpPr>
        <p:spPr>
          <a:xfrm>
            <a:off x="7881185" y="2284835"/>
            <a:ext cx="22881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mirrors reflectivities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8" name="Google Shape;688;g29e4f0da621_0_31"/>
          <p:cNvCxnSpPr>
            <a:stCxn id="687" idx="1"/>
          </p:cNvCxnSpPr>
          <p:nvPr/>
        </p:nvCxnSpPr>
        <p:spPr>
          <a:xfrm rot="10800000">
            <a:off x="7626785" y="2509235"/>
            <a:ext cx="254400" cy="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9" name="Google Shape;689;g29e4f0da621_0_31"/>
          <p:cNvCxnSpPr/>
          <p:nvPr/>
        </p:nvCxnSpPr>
        <p:spPr>
          <a:xfrm flipH="1" rot="10800000">
            <a:off x="7618080" y="2339824"/>
            <a:ext cx="8700" cy="18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9e4f0da621_0_56"/>
          <p:cNvSpPr txBox="1"/>
          <p:nvPr>
            <p:ph type="title"/>
          </p:nvPr>
        </p:nvSpPr>
        <p:spPr>
          <a:xfrm>
            <a:off x="2697958" y="176035"/>
            <a:ext cx="6702000" cy="5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lang="fr-FR"/>
              <a:t>Frequency-dependent squeezing</a:t>
            </a:r>
            <a:endParaRPr/>
          </a:p>
        </p:txBody>
      </p:sp>
      <p:sp>
        <p:nvSpPr>
          <p:cNvPr id="695" name="Google Shape;695;g29e4f0da621_0_56"/>
          <p:cNvSpPr txBox="1"/>
          <p:nvPr>
            <p:ph idx="10" type="dt"/>
          </p:nvPr>
        </p:nvSpPr>
        <p:spPr>
          <a:xfrm>
            <a:off x="237760" y="6732538"/>
            <a:ext cx="28413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16/12/2021</a:t>
            </a:r>
            <a:endParaRPr/>
          </a:p>
        </p:txBody>
      </p:sp>
      <p:sp>
        <p:nvSpPr>
          <p:cNvPr id="696" name="Google Shape;696;g29e4f0da621_0_56"/>
          <p:cNvSpPr txBox="1"/>
          <p:nvPr>
            <p:ph idx="11" type="ftr"/>
          </p:nvPr>
        </p:nvSpPr>
        <p:spPr>
          <a:xfrm>
            <a:off x="3461468" y="6732538"/>
            <a:ext cx="57687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29e Colloque Alain Bouyssy - Angélique Lartaux</a:t>
            </a:r>
            <a:endParaRPr/>
          </a:p>
        </p:txBody>
      </p:sp>
      <p:sp>
        <p:nvSpPr>
          <p:cNvPr id="697" name="Google Shape;697;g29e4f0da621_0_56"/>
          <p:cNvSpPr txBox="1"/>
          <p:nvPr>
            <p:ph idx="12" type="sldNum"/>
          </p:nvPr>
        </p:nvSpPr>
        <p:spPr>
          <a:xfrm>
            <a:off x="9612801" y="6732538"/>
            <a:ext cx="28539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698" name="Google Shape;698;g29e4f0da621_0_56"/>
          <p:cNvSpPr txBox="1"/>
          <p:nvPr/>
        </p:nvSpPr>
        <p:spPr>
          <a:xfrm>
            <a:off x="2274694" y="590574"/>
            <a:ext cx="82452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allows for quantum-noise reduction at low </a:t>
            </a:r>
            <a:r>
              <a:rPr b="0" i="0" lang="fr-FR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high frequencies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9" name="Google Shape;699;g29e4f0da621_0_56"/>
          <p:cNvPicPr preferRelativeResize="0"/>
          <p:nvPr/>
        </p:nvPicPr>
        <p:blipFill rotWithShape="1">
          <a:blip r:embed="rId3">
            <a:alphaModFix/>
          </a:blip>
          <a:srcRect b="0" l="0" r="8500" t="0"/>
          <a:stretch/>
        </p:blipFill>
        <p:spPr>
          <a:xfrm>
            <a:off x="5506997" y="2521247"/>
            <a:ext cx="4896522" cy="2947419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g29e4f0da621_0_56"/>
          <p:cNvSpPr txBox="1"/>
          <p:nvPr>
            <p:ph idx="1" type="body"/>
          </p:nvPr>
        </p:nvSpPr>
        <p:spPr>
          <a:xfrm>
            <a:off x="202725" y="1133317"/>
            <a:ext cx="17310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</a:pPr>
            <a:r>
              <a:rPr lang="fr-FR"/>
              <a:t>Filter cavity</a:t>
            </a:r>
            <a:endParaRPr/>
          </a:p>
        </p:txBody>
      </p:sp>
      <p:sp>
        <p:nvSpPr>
          <p:cNvPr id="701" name="Google Shape;701;g29e4f0da621_0_56"/>
          <p:cNvSpPr/>
          <p:nvPr/>
        </p:nvSpPr>
        <p:spPr>
          <a:xfrm>
            <a:off x="4618103" y="1087725"/>
            <a:ext cx="948000" cy="34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2" name="Google Shape;702;g29e4f0da621_0_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9885" y="3290948"/>
            <a:ext cx="663402" cy="123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g29e4f0da621_0_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3030" y="3043531"/>
            <a:ext cx="377105" cy="23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29e4f0da621_0_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64451" y="1087714"/>
            <a:ext cx="3405075" cy="107859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g29e4f0da621_0_56"/>
          <p:cNvSpPr/>
          <p:nvPr/>
        </p:nvSpPr>
        <p:spPr>
          <a:xfrm>
            <a:off x="4618103" y="1087725"/>
            <a:ext cx="948000" cy="34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Google Shape;706;g29e4f0da621_0_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31428" y="1176140"/>
            <a:ext cx="5296430" cy="141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29e4f0da621_0_5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86388" y="1529124"/>
            <a:ext cx="391595" cy="1957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8" name="Google Shape;708;g29e4f0da621_0_56"/>
          <p:cNvCxnSpPr/>
          <p:nvPr/>
        </p:nvCxnSpPr>
        <p:spPr>
          <a:xfrm flipH="1" rot="10800000">
            <a:off x="5393633" y="1759963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09" name="Google Shape;709;g29e4f0da621_0_56"/>
          <p:cNvCxnSpPr/>
          <p:nvPr/>
        </p:nvCxnSpPr>
        <p:spPr>
          <a:xfrm rot="10800000">
            <a:off x="5393651" y="1979735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710" name="Google Shape;710;g29e4f0da621_0_5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86388" y="2053660"/>
            <a:ext cx="391595" cy="195798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g29e4f0da621_0_56"/>
          <p:cNvSpPr/>
          <p:nvPr/>
        </p:nvSpPr>
        <p:spPr>
          <a:xfrm>
            <a:off x="6269215" y="1759881"/>
            <a:ext cx="37716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6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2" name="Google Shape;712;g29e4f0da621_0_56"/>
          <p:cNvCxnSpPr/>
          <p:nvPr/>
        </p:nvCxnSpPr>
        <p:spPr>
          <a:xfrm flipH="1" rot="10800000">
            <a:off x="7744876" y="1759963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13" name="Google Shape;713;g29e4f0da621_0_56"/>
          <p:cNvCxnSpPr/>
          <p:nvPr/>
        </p:nvCxnSpPr>
        <p:spPr>
          <a:xfrm rot="10800000">
            <a:off x="7997071" y="1979735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714" name="Google Shape;714;g29e4f0da621_0_5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207850" y="1181319"/>
            <a:ext cx="947887" cy="495684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g29e4f0da621_0_56"/>
          <p:cNvSpPr txBox="1"/>
          <p:nvPr/>
        </p:nvSpPr>
        <p:spPr>
          <a:xfrm>
            <a:off x="7083153" y="1175227"/>
            <a:ext cx="12336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linewidth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g29e4f0da621_0_56"/>
          <p:cNvSpPr txBox="1"/>
          <p:nvPr/>
        </p:nvSpPr>
        <p:spPr>
          <a:xfrm>
            <a:off x="6361404" y="1983157"/>
            <a:ext cx="36126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 = length ; F = Finesse of the cavity</a:t>
            </a:r>
            <a:endParaRPr b="0" i="0" sz="16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" name="Google Shape;717;g29e4f0da621_0_5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903563" y="2490278"/>
            <a:ext cx="2782870" cy="561063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g29e4f0da621_0_56"/>
          <p:cNvSpPr/>
          <p:nvPr/>
        </p:nvSpPr>
        <p:spPr>
          <a:xfrm>
            <a:off x="2903563" y="2389449"/>
            <a:ext cx="2783100" cy="762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g29e4f0da621_0_56"/>
          <p:cNvSpPr txBox="1"/>
          <p:nvPr/>
        </p:nvSpPr>
        <p:spPr>
          <a:xfrm>
            <a:off x="152170" y="2516859"/>
            <a:ext cx="38214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Squeezing ellipse angle: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0" name="Google Shape;720;g29e4f0da621_0_56"/>
          <p:cNvCxnSpPr/>
          <p:nvPr/>
        </p:nvCxnSpPr>
        <p:spPr>
          <a:xfrm>
            <a:off x="7907060" y="4098760"/>
            <a:ext cx="0" cy="1071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1" name="Google Shape;721;g29e4f0da621_0_56"/>
          <p:cNvCxnSpPr/>
          <p:nvPr/>
        </p:nvCxnSpPr>
        <p:spPr>
          <a:xfrm>
            <a:off x="7907060" y="2816681"/>
            <a:ext cx="0" cy="1071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2" name="Google Shape;722;g29e4f0da621_0_56"/>
          <p:cNvSpPr txBox="1"/>
          <p:nvPr/>
        </p:nvSpPr>
        <p:spPr>
          <a:xfrm>
            <a:off x="7726189" y="3743980"/>
            <a:ext cx="4992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fr-FR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ω</a:t>
            </a:r>
            <a:r>
              <a:rPr b="0" baseline="-25000" i="0" lang="fr-FR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b="0" baseline="-2500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g29e4f0da621_0_56"/>
          <p:cNvSpPr txBox="1"/>
          <p:nvPr/>
        </p:nvSpPr>
        <p:spPr>
          <a:xfrm>
            <a:off x="4532306" y="1175228"/>
            <a:ext cx="6633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Ω&lt;&lt;ω</a:t>
            </a:r>
            <a:r>
              <a:rPr b="0" baseline="-2500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b="0" baseline="-2500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9e4f0da621_0_89"/>
          <p:cNvSpPr txBox="1"/>
          <p:nvPr>
            <p:ph type="title"/>
          </p:nvPr>
        </p:nvSpPr>
        <p:spPr>
          <a:xfrm>
            <a:off x="2697958" y="176035"/>
            <a:ext cx="6702000" cy="5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lang="fr-FR"/>
              <a:t>Frequency-dependent squeezing</a:t>
            </a:r>
            <a:endParaRPr/>
          </a:p>
        </p:txBody>
      </p:sp>
      <p:sp>
        <p:nvSpPr>
          <p:cNvPr id="729" name="Google Shape;729;g29e4f0da621_0_89"/>
          <p:cNvSpPr txBox="1"/>
          <p:nvPr>
            <p:ph idx="10" type="dt"/>
          </p:nvPr>
        </p:nvSpPr>
        <p:spPr>
          <a:xfrm>
            <a:off x="237760" y="6732538"/>
            <a:ext cx="28413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16/12/2021</a:t>
            </a:r>
            <a:endParaRPr/>
          </a:p>
        </p:txBody>
      </p:sp>
      <p:sp>
        <p:nvSpPr>
          <p:cNvPr id="730" name="Google Shape;730;g29e4f0da621_0_89"/>
          <p:cNvSpPr txBox="1"/>
          <p:nvPr>
            <p:ph idx="11" type="ftr"/>
          </p:nvPr>
        </p:nvSpPr>
        <p:spPr>
          <a:xfrm>
            <a:off x="3461468" y="6732538"/>
            <a:ext cx="57687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29e Colloque Alain Bouyssy - Angélique Lartaux</a:t>
            </a:r>
            <a:endParaRPr/>
          </a:p>
        </p:txBody>
      </p:sp>
      <p:sp>
        <p:nvSpPr>
          <p:cNvPr id="731" name="Google Shape;731;g29e4f0da621_0_89"/>
          <p:cNvSpPr txBox="1"/>
          <p:nvPr>
            <p:ph idx="12" type="sldNum"/>
          </p:nvPr>
        </p:nvSpPr>
        <p:spPr>
          <a:xfrm>
            <a:off x="9612801" y="6732538"/>
            <a:ext cx="28539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732" name="Google Shape;732;g29e4f0da621_0_89"/>
          <p:cNvSpPr txBox="1"/>
          <p:nvPr/>
        </p:nvSpPr>
        <p:spPr>
          <a:xfrm>
            <a:off x="2274694" y="590574"/>
            <a:ext cx="82452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allows for quantum-noise reduction at low </a:t>
            </a:r>
            <a:r>
              <a:rPr b="0" i="0" lang="fr-FR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high frequencies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3" name="Google Shape;733;g29e4f0da621_0_89"/>
          <p:cNvPicPr preferRelativeResize="0"/>
          <p:nvPr/>
        </p:nvPicPr>
        <p:blipFill rotWithShape="1">
          <a:blip r:embed="rId3">
            <a:alphaModFix/>
          </a:blip>
          <a:srcRect b="0" l="0" r="8500" t="0"/>
          <a:stretch/>
        </p:blipFill>
        <p:spPr>
          <a:xfrm>
            <a:off x="5506997" y="2521247"/>
            <a:ext cx="4896522" cy="2947419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g29e4f0da621_0_89"/>
          <p:cNvSpPr txBox="1"/>
          <p:nvPr>
            <p:ph idx="1" type="body"/>
          </p:nvPr>
        </p:nvSpPr>
        <p:spPr>
          <a:xfrm>
            <a:off x="202725" y="1133317"/>
            <a:ext cx="17310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</a:pPr>
            <a:r>
              <a:rPr lang="fr-FR"/>
              <a:t>Filter cavity</a:t>
            </a:r>
            <a:endParaRPr/>
          </a:p>
        </p:txBody>
      </p:sp>
      <p:sp>
        <p:nvSpPr>
          <p:cNvPr id="735" name="Google Shape;735;g29e4f0da621_0_89"/>
          <p:cNvSpPr/>
          <p:nvPr/>
        </p:nvSpPr>
        <p:spPr>
          <a:xfrm>
            <a:off x="4618103" y="1087725"/>
            <a:ext cx="948000" cy="34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6" name="Google Shape;736;g29e4f0da621_0_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9885" y="3290948"/>
            <a:ext cx="663402" cy="123434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g29e4f0da621_0_89"/>
          <p:cNvSpPr txBox="1"/>
          <p:nvPr/>
        </p:nvSpPr>
        <p:spPr>
          <a:xfrm>
            <a:off x="140491" y="2736115"/>
            <a:ext cx="5190900" cy="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 reflection:</a:t>
            </a:r>
            <a:br>
              <a:rPr b="0" i="0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                </a:t>
            </a: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⇒ 2θ = 0 + 2π ⇒ θ = π = 0 [π]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8" name="Google Shape;738;g29e4f0da621_0_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2519" y="3088076"/>
            <a:ext cx="889924" cy="260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g29e4f0da621_0_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53030" y="3043531"/>
            <a:ext cx="377105" cy="23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g29e4f0da621_0_8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64451" y="1087714"/>
            <a:ext cx="3405075" cy="1078595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g29e4f0da621_0_89"/>
          <p:cNvSpPr/>
          <p:nvPr/>
        </p:nvSpPr>
        <p:spPr>
          <a:xfrm>
            <a:off x="4618103" y="1087725"/>
            <a:ext cx="948000" cy="34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2" name="Google Shape;742;g29e4f0da621_0_8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31428" y="1176140"/>
            <a:ext cx="5296430" cy="141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g29e4f0da621_0_8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86388" y="1529124"/>
            <a:ext cx="391595" cy="1957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4" name="Google Shape;744;g29e4f0da621_0_89"/>
          <p:cNvCxnSpPr/>
          <p:nvPr/>
        </p:nvCxnSpPr>
        <p:spPr>
          <a:xfrm flipH="1" rot="10800000">
            <a:off x="5393633" y="1759963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45" name="Google Shape;745;g29e4f0da621_0_89"/>
          <p:cNvCxnSpPr/>
          <p:nvPr/>
        </p:nvCxnSpPr>
        <p:spPr>
          <a:xfrm rot="10800000">
            <a:off x="5393651" y="1979735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746" name="Google Shape;746;g29e4f0da621_0_8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386388" y="2053660"/>
            <a:ext cx="391595" cy="195798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g29e4f0da621_0_89"/>
          <p:cNvSpPr/>
          <p:nvPr/>
        </p:nvSpPr>
        <p:spPr>
          <a:xfrm>
            <a:off x="6269215" y="1759881"/>
            <a:ext cx="37716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6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8" name="Google Shape;748;g29e4f0da621_0_89"/>
          <p:cNvCxnSpPr/>
          <p:nvPr/>
        </p:nvCxnSpPr>
        <p:spPr>
          <a:xfrm flipH="1" rot="10800000">
            <a:off x="7744876" y="1759963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49" name="Google Shape;749;g29e4f0da621_0_89"/>
          <p:cNvCxnSpPr/>
          <p:nvPr/>
        </p:nvCxnSpPr>
        <p:spPr>
          <a:xfrm rot="10800000">
            <a:off x="7997071" y="1979735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750" name="Google Shape;750;g29e4f0da621_0_8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207850" y="1181319"/>
            <a:ext cx="947887" cy="495684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g29e4f0da621_0_89"/>
          <p:cNvSpPr txBox="1"/>
          <p:nvPr/>
        </p:nvSpPr>
        <p:spPr>
          <a:xfrm>
            <a:off x="7083153" y="1175227"/>
            <a:ext cx="12336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linewidth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g29e4f0da621_0_89"/>
          <p:cNvSpPr txBox="1"/>
          <p:nvPr/>
        </p:nvSpPr>
        <p:spPr>
          <a:xfrm>
            <a:off x="6361404" y="1983157"/>
            <a:ext cx="36126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 = length ; F = Finesse of the cavity</a:t>
            </a:r>
            <a:endParaRPr b="0" i="0" sz="16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3" name="Google Shape;753;g29e4f0da621_0_8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1174" y="2089022"/>
            <a:ext cx="2782870" cy="561063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g29e4f0da621_0_89"/>
          <p:cNvSpPr/>
          <p:nvPr/>
        </p:nvSpPr>
        <p:spPr>
          <a:xfrm>
            <a:off x="71174" y="1988193"/>
            <a:ext cx="2783100" cy="762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5" name="Google Shape;755;g29e4f0da621_0_89"/>
          <p:cNvCxnSpPr/>
          <p:nvPr/>
        </p:nvCxnSpPr>
        <p:spPr>
          <a:xfrm>
            <a:off x="7907060" y="4098760"/>
            <a:ext cx="0" cy="1071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6" name="Google Shape;756;g29e4f0da621_0_89"/>
          <p:cNvCxnSpPr/>
          <p:nvPr/>
        </p:nvCxnSpPr>
        <p:spPr>
          <a:xfrm>
            <a:off x="7907060" y="2816681"/>
            <a:ext cx="0" cy="1071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57" name="Google Shape;757;g29e4f0da621_0_89"/>
          <p:cNvSpPr txBox="1"/>
          <p:nvPr/>
        </p:nvSpPr>
        <p:spPr>
          <a:xfrm>
            <a:off x="7726189" y="3743980"/>
            <a:ext cx="4992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fr-FR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ω</a:t>
            </a:r>
            <a:r>
              <a:rPr b="0" baseline="-25000" i="0" lang="fr-FR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b="0" baseline="-2500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g29e4f0da621_0_89"/>
          <p:cNvSpPr/>
          <p:nvPr/>
        </p:nvSpPr>
        <p:spPr>
          <a:xfrm>
            <a:off x="5954642" y="3976623"/>
            <a:ext cx="252300" cy="260400"/>
          </a:xfrm>
          <a:prstGeom prst="ellipse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g29e4f0da621_0_89"/>
          <p:cNvSpPr/>
          <p:nvPr/>
        </p:nvSpPr>
        <p:spPr>
          <a:xfrm>
            <a:off x="10329505" y="5003617"/>
            <a:ext cx="252300" cy="260400"/>
          </a:xfrm>
          <a:prstGeom prst="ellipse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0" name="Google Shape;760;g29e4f0da621_0_8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17115" y="3509612"/>
            <a:ext cx="4557416" cy="2095669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g29e4f0da621_0_89"/>
          <p:cNvSpPr/>
          <p:nvPr/>
        </p:nvSpPr>
        <p:spPr>
          <a:xfrm>
            <a:off x="454756" y="3935729"/>
            <a:ext cx="234300" cy="195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2" name="Google Shape;762;g29e4f0da621_0_8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-5400000">
            <a:off x="492323" y="3957655"/>
            <a:ext cx="159189" cy="151943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g29e4f0da621_0_89"/>
          <p:cNvSpPr/>
          <p:nvPr/>
        </p:nvSpPr>
        <p:spPr>
          <a:xfrm>
            <a:off x="454756" y="3509616"/>
            <a:ext cx="192900" cy="1802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4" name="Google Shape;764;g29e4f0da621_0_8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304178" y="3691567"/>
            <a:ext cx="971966" cy="969906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g29e4f0da621_0_89"/>
          <p:cNvSpPr txBox="1"/>
          <p:nvPr/>
        </p:nvSpPr>
        <p:spPr>
          <a:xfrm>
            <a:off x="3345199" y="4661487"/>
            <a:ext cx="89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Phase </a:t>
            </a:r>
            <a:r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squeezing</a:t>
            </a:r>
            <a:endParaRPr b="1" i="0" sz="1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g29e4f0da621_0_89"/>
          <p:cNvSpPr/>
          <p:nvPr/>
        </p:nvSpPr>
        <p:spPr>
          <a:xfrm>
            <a:off x="4599842" y="5003603"/>
            <a:ext cx="252300" cy="260400"/>
          </a:xfrm>
          <a:prstGeom prst="ellipse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g29e4f0da621_0_89"/>
          <p:cNvSpPr txBox="1"/>
          <p:nvPr/>
        </p:nvSpPr>
        <p:spPr>
          <a:xfrm>
            <a:off x="4532306" y="1175228"/>
            <a:ext cx="6633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Ω&lt;&lt;ω</a:t>
            </a:r>
            <a:r>
              <a:rPr b="0" baseline="-2500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b="0" baseline="-2500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9e4f0da621_0_132"/>
          <p:cNvSpPr txBox="1"/>
          <p:nvPr>
            <p:ph type="title"/>
          </p:nvPr>
        </p:nvSpPr>
        <p:spPr>
          <a:xfrm>
            <a:off x="2697958" y="176035"/>
            <a:ext cx="6702000" cy="5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lang="fr-FR"/>
              <a:t>Frequency-dependent squeezing</a:t>
            </a:r>
            <a:endParaRPr/>
          </a:p>
        </p:txBody>
      </p:sp>
      <p:sp>
        <p:nvSpPr>
          <p:cNvPr id="773" name="Google Shape;773;g29e4f0da621_0_132"/>
          <p:cNvSpPr txBox="1"/>
          <p:nvPr>
            <p:ph idx="10" type="dt"/>
          </p:nvPr>
        </p:nvSpPr>
        <p:spPr>
          <a:xfrm>
            <a:off x="237760" y="6732538"/>
            <a:ext cx="28413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16/12/2021</a:t>
            </a:r>
            <a:endParaRPr/>
          </a:p>
        </p:txBody>
      </p:sp>
      <p:sp>
        <p:nvSpPr>
          <p:cNvPr id="774" name="Google Shape;774;g29e4f0da621_0_132"/>
          <p:cNvSpPr txBox="1"/>
          <p:nvPr>
            <p:ph idx="11" type="ftr"/>
          </p:nvPr>
        </p:nvSpPr>
        <p:spPr>
          <a:xfrm>
            <a:off x="3461468" y="6732538"/>
            <a:ext cx="57687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29e Colloque Alain Bouyssy - Angélique Lartaux</a:t>
            </a:r>
            <a:endParaRPr/>
          </a:p>
        </p:txBody>
      </p:sp>
      <p:sp>
        <p:nvSpPr>
          <p:cNvPr id="775" name="Google Shape;775;g29e4f0da621_0_132"/>
          <p:cNvSpPr txBox="1"/>
          <p:nvPr>
            <p:ph idx="12" type="sldNum"/>
          </p:nvPr>
        </p:nvSpPr>
        <p:spPr>
          <a:xfrm>
            <a:off x="9612801" y="6732538"/>
            <a:ext cx="28539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776" name="Google Shape;776;g29e4f0da621_0_132"/>
          <p:cNvSpPr txBox="1"/>
          <p:nvPr/>
        </p:nvSpPr>
        <p:spPr>
          <a:xfrm>
            <a:off x="2274694" y="590574"/>
            <a:ext cx="82452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allows for quantum-noise reduction at low </a:t>
            </a:r>
            <a:r>
              <a:rPr b="0" i="0" lang="fr-FR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high frequencies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7" name="Google Shape;777;g29e4f0da621_0_132"/>
          <p:cNvPicPr preferRelativeResize="0"/>
          <p:nvPr/>
        </p:nvPicPr>
        <p:blipFill rotWithShape="1">
          <a:blip r:embed="rId3">
            <a:alphaModFix/>
          </a:blip>
          <a:srcRect b="0" l="0" r="8500" t="0"/>
          <a:stretch/>
        </p:blipFill>
        <p:spPr>
          <a:xfrm>
            <a:off x="5506997" y="2521247"/>
            <a:ext cx="4896522" cy="294741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g29e4f0da621_0_132"/>
          <p:cNvSpPr txBox="1"/>
          <p:nvPr>
            <p:ph idx="1" type="body"/>
          </p:nvPr>
        </p:nvSpPr>
        <p:spPr>
          <a:xfrm>
            <a:off x="202725" y="1133317"/>
            <a:ext cx="17310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</a:pPr>
            <a:r>
              <a:rPr lang="fr-FR"/>
              <a:t>Filter cavity</a:t>
            </a:r>
            <a:endParaRPr/>
          </a:p>
        </p:txBody>
      </p:sp>
      <p:sp>
        <p:nvSpPr>
          <p:cNvPr id="779" name="Google Shape;779;g29e4f0da621_0_132"/>
          <p:cNvSpPr/>
          <p:nvPr/>
        </p:nvSpPr>
        <p:spPr>
          <a:xfrm>
            <a:off x="4618103" y="1087725"/>
            <a:ext cx="948000" cy="34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0" name="Google Shape;780;g29e4f0da621_0_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9885" y="3290948"/>
            <a:ext cx="663402" cy="123434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g29e4f0da621_0_132"/>
          <p:cNvSpPr txBox="1"/>
          <p:nvPr/>
        </p:nvSpPr>
        <p:spPr>
          <a:xfrm>
            <a:off x="140491" y="2736115"/>
            <a:ext cx="5190900" cy="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 reflection:</a:t>
            </a:r>
            <a:br>
              <a:rPr b="0" i="0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              ⇒ 2θ = 3π/4 + 7π/4 ⇒ θ = 5π/4 = π/4 [π]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2" name="Google Shape;782;g29e4f0da621_0_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3030" y="3043531"/>
            <a:ext cx="377105" cy="23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g29e4f0da621_0_1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64451" y="1087714"/>
            <a:ext cx="3405075" cy="1078595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g29e4f0da621_0_132"/>
          <p:cNvSpPr/>
          <p:nvPr/>
        </p:nvSpPr>
        <p:spPr>
          <a:xfrm>
            <a:off x="4618103" y="1087725"/>
            <a:ext cx="948000" cy="34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5" name="Google Shape;785;g29e4f0da621_0_1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31428" y="1176140"/>
            <a:ext cx="5296430" cy="141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g29e4f0da621_0_1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86388" y="1529124"/>
            <a:ext cx="391595" cy="1957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7" name="Google Shape;787;g29e4f0da621_0_132"/>
          <p:cNvCxnSpPr/>
          <p:nvPr/>
        </p:nvCxnSpPr>
        <p:spPr>
          <a:xfrm flipH="1" rot="10800000">
            <a:off x="5393633" y="1759963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88" name="Google Shape;788;g29e4f0da621_0_132"/>
          <p:cNvCxnSpPr/>
          <p:nvPr/>
        </p:nvCxnSpPr>
        <p:spPr>
          <a:xfrm rot="10800000">
            <a:off x="5393651" y="1979735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789" name="Google Shape;789;g29e4f0da621_0_1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86388" y="2053660"/>
            <a:ext cx="391595" cy="195798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g29e4f0da621_0_132"/>
          <p:cNvSpPr/>
          <p:nvPr/>
        </p:nvSpPr>
        <p:spPr>
          <a:xfrm>
            <a:off x="6269215" y="1759881"/>
            <a:ext cx="37716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6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1" name="Google Shape;791;g29e4f0da621_0_132"/>
          <p:cNvCxnSpPr/>
          <p:nvPr/>
        </p:nvCxnSpPr>
        <p:spPr>
          <a:xfrm flipH="1" rot="10800000">
            <a:off x="7744876" y="1759963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92" name="Google Shape;792;g29e4f0da621_0_132"/>
          <p:cNvCxnSpPr/>
          <p:nvPr/>
        </p:nvCxnSpPr>
        <p:spPr>
          <a:xfrm rot="10800000">
            <a:off x="7997071" y="1979735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793" name="Google Shape;793;g29e4f0da621_0_1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207850" y="1181319"/>
            <a:ext cx="947887" cy="495684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g29e4f0da621_0_132"/>
          <p:cNvSpPr txBox="1"/>
          <p:nvPr/>
        </p:nvSpPr>
        <p:spPr>
          <a:xfrm>
            <a:off x="7083153" y="1175227"/>
            <a:ext cx="12336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linewidth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g29e4f0da621_0_132"/>
          <p:cNvSpPr txBox="1"/>
          <p:nvPr/>
        </p:nvSpPr>
        <p:spPr>
          <a:xfrm>
            <a:off x="6361404" y="1983157"/>
            <a:ext cx="36126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 = length ; F = Finesse of the cavity</a:t>
            </a:r>
            <a:endParaRPr b="0" i="0" sz="16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6" name="Google Shape;796;g29e4f0da621_0_13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174" y="2089022"/>
            <a:ext cx="2782870" cy="561063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g29e4f0da621_0_132"/>
          <p:cNvSpPr/>
          <p:nvPr/>
        </p:nvSpPr>
        <p:spPr>
          <a:xfrm>
            <a:off x="71174" y="1988193"/>
            <a:ext cx="2783100" cy="762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8" name="Google Shape;798;g29e4f0da621_0_132"/>
          <p:cNvCxnSpPr/>
          <p:nvPr/>
        </p:nvCxnSpPr>
        <p:spPr>
          <a:xfrm>
            <a:off x="7907060" y="4098760"/>
            <a:ext cx="0" cy="1071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9" name="Google Shape;799;g29e4f0da621_0_132"/>
          <p:cNvCxnSpPr/>
          <p:nvPr/>
        </p:nvCxnSpPr>
        <p:spPr>
          <a:xfrm>
            <a:off x="7907060" y="2816681"/>
            <a:ext cx="0" cy="1071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0" name="Google Shape;800;g29e4f0da621_0_132"/>
          <p:cNvSpPr txBox="1"/>
          <p:nvPr/>
        </p:nvSpPr>
        <p:spPr>
          <a:xfrm>
            <a:off x="7726189" y="3743980"/>
            <a:ext cx="4992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fr-FR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ω</a:t>
            </a:r>
            <a:r>
              <a:rPr b="0" baseline="-25000" i="0" lang="fr-FR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b="0" baseline="-2500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1" name="Google Shape;801;g29e4f0da621_0_13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17115" y="3509612"/>
            <a:ext cx="4557416" cy="2095669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g29e4f0da621_0_132"/>
          <p:cNvSpPr/>
          <p:nvPr/>
        </p:nvSpPr>
        <p:spPr>
          <a:xfrm>
            <a:off x="454756" y="3935729"/>
            <a:ext cx="234300" cy="195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3" name="Google Shape;803;g29e4f0da621_0_13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-5400000">
            <a:off x="492323" y="3957655"/>
            <a:ext cx="159189" cy="151943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g29e4f0da621_0_132"/>
          <p:cNvSpPr/>
          <p:nvPr/>
        </p:nvSpPr>
        <p:spPr>
          <a:xfrm>
            <a:off x="454756" y="3509616"/>
            <a:ext cx="192900" cy="1802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5" name="Google Shape;805;g29e4f0da621_0_13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304178" y="3691567"/>
            <a:ext cx="971966" cy="969906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g29e4f0da621_0_132"/>
          <p:cNvSpPr txBox="1"/>
          <p:nvPr/>
        </p:nvSpPr>
        <p:spPr>
          <a:xfrm>
            <a:off x="3345199" y="4661487"/>
            <a:ext cx="89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Phase </a:t>
            </a:r>
            <a:r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squeezing</a:t>
            </a:r>
            <a:endParaRPr b="1" i="0" sz="1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7" name="Google Shape;807;g29e4f0da621_0_13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17110" y="3087243"/>
            <a:ext cx="817600" cy="2604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8" name="Google Shape;808;g29e4f0da621_0_132"/>
          <p:cNvCxnSpPr/>
          <p:nvPr/>
        </p:nvCxnSpPr>
        <p:spPr>
          <a:xfrm flipH="1" rot="10800000">
            <a:off x="6181078" y="4227998"/>
            <a:ext cx="1244700" cy="1500"/>
          </a:xfrm>
          <a:prstGeom prst="straightConnector1">
            <a:avLst/>
          </a:prstGeom>
          <a:noFill/>
          <a:ln cap="flat" cmpd="sng" w="19050">
            <a:solidFill>
              <a:srgbClr val="FF313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809" name="Google Shape;809;g29e4f0da621_0_132"/>
          <p:cNvCxnSpPr/>
          <p:nvPr/>
        </p:nvCxnSpPr>
        <p:spPr>
          <a:xfrm flipH="1" rot="10800000">
            <a:off x="6181078" y="4769696"/>
            <a:ext cx="2218200" cy="3900"/>
          </a:xfrm>
          <a:prstGeom prst="straightConnector1">
            <a:avLst/>
          </a:prstGeom>
          <a:noFill/>
          <a:ln cap="flat" cmpd="sng" w="19050">
            <a:solidFill>
              <a:srgbClr val="FF3131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810" name="Google Shape;810;g29e4f0da621_0_13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443115" y="4942386"/>
            <a:ext cx="443941" cy="22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g29e4f0da621_0_13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421009" y="4796260"/>
            <a:ext cx="488156" cy="123434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g29e4f0da621_0_132"/>
          <p:cNvSpPr/>
          <p:nvPr/>
        </p:nvSpPr>
        <p:spPr>
          <a:xfrm>
            <a:off x="7305244" y="4098554"/>
            <a:ext cx="252300" cy="260400"/>
          </a:xfrm>
          <a:prstGeom prst="ellipse">
            <a:avLst/>
          </a:prstGeom>
          <a:noFill/>
          <a:ln cap="flat" cmpd="sng" w="28575">
            <a:solidFill>
              <a:srgbClr val="FF313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g29e4f0da621_0_132"/>
          <p:cNvSpPr/>
          <p:nvPr/>
        </p:nvSpPr>
        <p:spPr>
          <a:xfrm>
            <a:off x="8267655" y="4634406"/>
            <a:ext cx="252300" cy="260400"/>
          </a:xfrm>
          <a:prstGeom prst="ellipse">
            <a:avLst/>
          </a:prstGeom>
          <a:noFill/>
          <a:ln cap="flat" cmpd="sng" w="28575">
            <a:solidFill>
              <a:srgbClr val="FF313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4" name="Google Shape;814;g29e4f0da621_0_132"/>
          <p:cNvCxnSpPr/>
          <p:nvPr/>
        </p:nvCxnSpPr>
        <p:spPr>
          <a:xfrm>
            <a:off x="8393832" y="4098776"/>
            <a:ext cx="0" cy="1071900"/>
          </a:xfrm>
          <a:prstGeom prst="straightConnector1">
            <a:avLst/>
          </a:prstGeom>
          <a:noFill/>
          <a:ln cap="flat" cmpd="sng" w="19050">
            <a:solidFill>
              <a:srgbClr val="FF313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5" name="Google Shape;815;g29e4f0da621_0_132"/>
          <p:cNvCxnSpPr/>
          <p:nvPr/>
        </p:nvCxnSpPr>
        <p:spPr>
          <a:xfrm>
            <a:off x="7423145" y="4098760"/>
            <a:ext cx="0" cy="1071900"/>
          </a:xfrm>
          <a:prstGeom prst="straightConnector1">
            <a:avLst/>
          </a:prstGeom>
          <a:noFill/>
          <a:ln cap="flat" cmpd="sng" w="19050">
            <a:solidFill>
              <a:srgbClr val="FF313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6" name="Google Shape;816;g29e4f0da621_0_132"/>
          <p:cNvSpPr txBox="1"/>
          <p:nvPr/>
        </p:nvSpPr>
        <p:spPr>
          <a:xfrm>
            <a:off x="4532306" y="1175228"/>
            <a:ext cx="6633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Ω&lt;&lt;ω</a:t>
            </a:r>
            <a:r>
              <a:rPr b="0" baseline="-2500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b="0" baseline="-2500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29e4f0da621_0_180"/>
          <p:cNvSpPr txBox="1"/>
          <p:nvPr>
            <p:ph type="title"/>
          </p:nvPr>
        </p:nvSpPr>
        <p:spPr>
          <a:xfrm>
            <a:off x="2697958" y="176035"/>
            <a:ext cx="6702000" cy="5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lang="fr-FR"/>
              <a:t>Frequency-dependent squeezing</a:t>
            </a:r>
            <a:endParaRPr/>
          </a:p>
        </p:txBody>
      </p:sp>
      <p:sp>
        <p:nvSpPr>
          <p:cNvPr id="822" name="Google Shape;822;g29e4f0da621_0_180"/>
          <p:cNvSpPr txBox="1"/>
          <p:nvPr>
            <p:ph idx="10" type="dt"/>
          </p:nvPr>
        </p:nvSpPr>
        <p:spPr>
          <a:xfrm>
            <a:off x="237760" y="6732538"/>
            <a:ext cx="28413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16/12/2021</a:t>
            </a:r>
            <a:endParaRPr/>
          </a:p>
        </p:txBody>
      </p:sp>
      <p:sp>
        <p:nvSpPr>
          <p:cNvPr id="823" name="Google Shape;823;g29e4f0da621_0_180"/>
          <p:cNvSpPr txBox="1"/>
          <p:nvPr>
            <p:ph idx="11" type="ftr"/>
          </p:nvPr>
        </p:nvSpPr>
        <p:spPr>
          <a:xfrm>
            <a:off x="3461468" y="6732538"/>
            <a:ext cx="57687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29e Colloque Alain Bouyssy - Angélique Lartaux</a:t>
            </a:r>
            <a:endParaRPr/>
          </a:p>
        </p:txBody>
      </p:sp>
      <p:sp>
        <p:nvSpPr>
          <p:cNvPr id="824" name="Google Shape;824;g29e4f0da621_0_180"/>
          <p:cNvSpPr txBox="1"/>
          <p:nvPr>
            <p:ph idx="12" type="sldNum"/>
          </p:nvPr>
        </p:nvSpPr>
        <p:spPr>
          <a:xfrm>
            <a:off x="9612801" y="6732538"/>
            <a:ext cx="28539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825" name="Google Shape;825;g29e4f0da621_0_180"/>
          <p:cNvSpPr txBox="1"/>
          <p:nvPr/>
        </p:nvSpPr>
        <p:spPr>
          <a:xfrm>
            <a:off x="2274694" y="590574"/>
            <a:ext cx="82452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allows for quantum-noise reduction at low </a:t>
            </a:r>
            <a:r>
              <a:rPr b="0" i="0" lang="fr-FR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high frequencies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6" name="Google Shape;826;g29e4f0da621_0_180"/>
          <p:cNvPicPr preferRelativeResize="0"/>
          <p:nvPr/>
        </p:nvPicPr>
        <p:blipFill rotWithShape="1">
          <a:blip r:embed="rId3">
            <a:alphaModFix/>
          </a:blip>
          <a:srcRect b="0" l="0" r="8500" t="0"/>
          <a:stretch/>
        </p:blipFill>
        <p:spPr>
          <a:xfrm>
            <a:off x="5506997" y="2521247"/>
            <a:ext cx="4896522" cy="2947419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g29e4f0da621_0_180"/>
          <p:cNvSpPr txBox="1"/>
          <p:nvPr>
            <p:ph idx="1" type="body"/>
          </p:nvPr>
        </p:nvSpPr>
        <p:spPr>
          <a:xfrm>
            <a:off x="202725" y="1133317"/>
            <a:ext cx="17310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</a:pPr>
            <a:r>
              <a:rPr lang="fr-FR"/>
              <a:t>Filter cavity</a:t>
            </a:r>
            <a:endParaRPr/>
          </a:p>
        </p:txBody>
      </p:sp>
      <p:sp>
        <p:nvSpPr>
          <p:cNvPr id="828" name="Google Shape;828;g29e4f0da621_0_180"/>
          <p:cNvSpPr/>
          <p:nvPr/>
        </p:nvSpPr>
        <p:spPr>
          <a:xfrm>
            <a:off x="4618103" y="1087725"/>
            <a:ext cx="948000" cy="34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9" name="Google Shape;829;g29e4f0da621_0_1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9885" y="3290948"/>
            <a:ext cx="663402" cy="123434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g29e4f0da621_0_180"/>
          <p:cNvSpPr txBox="1"/>
          <p:nvPr/>
        </p:nvSpPr>
        <p:spPr>
          <a:xfrm>
            <a:off x="140491" y="2736115"/>
            <a:ext cx="5190900" cy="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 reflection:</a:t>
            </a:r>
            <a:br>
              <a:rPr b="0" i="0" lang="fr-F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         ⇒ 2θ = 3π/2 + 3π/2 ⇒ θ = 3π/2 = π/2 [π]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1" name="Google Shape;831;g29e4f0da621_0_1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3030" y="3043531"/>
            <a:ext cx="377105" cy="23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g29e4f0da621_0_1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64451" y="1087714"/>
            <a:ext cx="3405075" cy="1078595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g29e4f0da621_0_180"/>
          <p:cNvSpPr/>
          <p:nvPr/>
        </p:nvSpPr>
        <p:spPr>
          <a:xfrm>
            <a:off x="4618103" y="1087725"/>
            <a:ext cx="948000" cy="34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4" name="Google Shape;834;g29e4f0da621_0_18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31428" y="1176140"/>
            <a:ext cx="5296430" cy="141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g29e4f0da621_0_18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86388" y="1529124"/>
            <a:ext cx="391595" cy="1957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6" name="Google Shape;836;g29e4f0da621_0_180"/>
          <p:cNvCxnSpPr/>
          <p:nvPr/>
        </p:nvCxnSpPr>
        <p:spPr>
          <a:xfrm flipH="1" rot="10800000">
            <a:off x="5393633" y="1759963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37" name="Google Shape;837;g29e4f0da621_0_180"/>
          <p:cNvCxnSpPr/>
          <p:nvPr/>
        </p:nvCxnSpPr>
        <p:spPr>
          <a:xfrm rot="10800000">
            <a:off x="5393651" y="1979735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838" name="Google Shape;838;g29e4f0da621_0_18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86388" y="2053660"/>
            <a:ext cx="391595" cy="195798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g29e4f0da621_0_180"/>
          <p:cNvSpPr/>
          <p:nvPr/>
        </p:nvSpPr>
        <p:spPr>
          <a:xfrm>
            <a:off x="6269215" y="1759881"/>
            <a:ext cx="37716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6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0" name="Google Shape;840;g29e4f0da621_0_180"/>
          <p:cNvCxnSpPr/>
          <p:nvPr/>
        </p:nvCxnSpPr>
        <p:spPr>
          <a:xfrm flipH="1" rot="10800000">
            <a:off x="7744876" y="1759963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41" name="Google Shape;841;g29e4f0da621_0_180"/>
          <p:cNvCxnSpPr/>
          <p:nvPr/>
        </p:nvCxnSpPr>
        <p:spPr>
          <a:xfrm rot="10800000">
            <a:off x="7997071" y="1979735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842" name="Google Shape;842;g29e4f0da621_0_18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207850" y="1181319"/>
            <a:ext cx="947887" cy="495684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g29e4f0da621_0_180"/>
          <p:cNvSpPr txBox="1"/>
          <p:nvPr/>
        </p:nvSpPr>
        <p:spPr>
          <a:xfrm>
            <a:off x="7083153" y="1175227"/>
            <a:ext cx="12336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linewidth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g29e4f0da621_0_180"/>
          <p:cNvSpPr txBox="1"/>
          <p:nvPr/>
        </p:nvSpPr>
        <p:spPr>
          <a:xfrm>
            <a:off x="6361404" y="1983157"/>
            <a:ext cx="36126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 = length ; F = Finesse of the cavity</a:t>
            </a:r>
            <a:endParaRPr b="0" i="0" sz="16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5" name="Google Shape;845;g29e4f0da621_0_18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174" y="2089022"/>
            <a:ext cx="2782870" cy="561063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g29e4f0da621_0_180"/>
          <p:cNvSpPr/>
          <p:nvPr/>
        </p:nvSpPr>
        <p:spPr>
          <a:xfrm>
            <a:off x="71174" y="1988193"/>
            <a:ext cx="2783100" cy="762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7" name="Google Shape;847;g29e4f0da621_0_180"/>
          <p:cNvCxnSpPr/>
          <p:nvPr/>
        </p:nvCxnSpPr>
        <p:spPr>
          <a:xfrm>
            <a:off x="7907060" y="4098760"/>
            <a:ext cx="0" cy="1071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8" name="Google Shape;848;g29e4f0da621_0_180"/>
          <p:cNvCxnSpPr/>
          <p:nvPr/>
        </p:nvCxnSpPr>
        <p:spPr>
          <a:xfrm>
            <a:off x="7907060" y="2816681"/>
            <a:ext cx="0" cy="1071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9" name="Google Shape;849;g29e4f0da621_0_180"/>
          <p:cNvSpPr txBox="1"/>
          <p:nvPr/>
        </p:nvSpPr>
        <p:spPr>
          <a:xfrm>
            <a:off x="7726189" y="3743980"/>
            <a:ext cx="4992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fr-FR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ω</a:t>
            </a:r>
            <a:r>
              <a:rPr b="0" baseline="-25000" i="0" lang="fr-FR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b="0" baseline="-2500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0" name="Google Shape;850;g29e4f0da621_0_18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17115" y="3509612"/>
            <a:ext cx="4557416" cy="2095669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g29e4f0da621_0_180"/>
          <p:cNvSpPr/>
          <p:nvPr/>
        </p:nvSpPr>
        <p:spPr>
          <a:xfrm>
            <a:off x="454756" y="3935729"/>
            <a:ext cx="234300" cy="195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2" name="Google Shape;852;g29e4f0da621_0_18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-5400000">
            <a:off x="492323" y="3957655"/>
            <a:ext cx="159189" cy="151943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g29e4f0da621_0_180"/>
          <p:cNvSpPr/>
          <p:nvPr/>
        </p:nvSpPr>
        <p:spPr>
          <a:xfrm>
            <a:off x="454756" y="3509616"/>
            <a:ext cx="192900" cy="1802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4" name="Google Shape;854;g29e4f0da621_0_18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304178" y="3691567"/>
            <a:ext cx="971966" cy="969906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g29e4f0da621_0_180"/>
          <p:cNvSpPr txBox="1"/>
          <p:nvPr/>
        </p:nvSpPr>
        <p:spPr>
          <a:xfrm>
            <a:off x="3345199" y="4661487"/>
            <a:ext cx="89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Phase </a:t>
            </a:r>
            <a:r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squeezing</a:t>
            </a:r>
            <a:endParaRPr b="1" i="0" sz="1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6" name="Google Shape;856;g29e4f0da621_0_18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17128" y="3114634"/>
            <a:ext cx="498906" cy="228313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g29e4f0da621_0_180"/>
          <p:cNvSpPr/>
          <p:nvPr/>
        </p:nvSpPr>
        <p:spPr>
          <a:xfrm>
            <a:off x="7782297" y="4237097"/>
            <a:ext cx="252300" cy="260400"/>
          </a:xfrm>
          <a:prstGeom prst="ellipse">
            <a:avLst/>
          </a:prstGeom>
          <a:noFill/>
          <a:ln cap="flat" cmpd="sng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8" name="Google Shape;858;g29e4f0da621_0_180"/>
          <p:cNvCxnSpPr/>
          <p:nvPr/>
        </p:nvCxnSpPr>
        <p:spPr>
          <a:xfrm flipH="1" rot="10800000">
            <a:off x="6181078" y="4371387"/>
            <a:ext cx="1732800" cy="600"/>
          </a:xfrm>
          <a:prstGeom prst="straightConnector1">
            <a:avLst/>
          </a:prstGeom>
          <a:noFill/>
          <a:ln cap="flat" cmpd="sng" w="19050">
            <a:solidFill>
              <a:srgbClr val="7030A0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859" name="Google Shape;859;g29e4f0da621_0_180"/>
          <p:cNvSpPr/>
          <p:nvPr/>
        </p:nvSpPr>
        <p:spPr>
          <a:xfrm>
            <a:off x="816044" y="3512031"/>
            <a:ext cx="252300" cy="260400"/>
          </a:xfrm>
          <a:prstGeom prst="ellipse">
            <a:avLst/>
          </a:prstGeom>
          <a:noFill/>
          <a:ln cap="flat" cmpd="sng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0" name="Google Shape;860;g29e4f0da621_0_18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386077" y="4105268"/>
            <a:ext cx="971966" cy="969905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g29e4f0da621_0_180"/>
          <p:cNvSpPr txBox="1"/>
          <p:nvPr/>
        </p:nvSpPr>
        <p:spPr>
          <a:xfrm>
            <a:off x="1386064" y="3691571"/>
            <a:ext cx="94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Amplitude </a:t>
            </a:r>
            <a:r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squeezing</a:t>
            </a:r>
            <a:endParaRPr b="1" i="0" sz="12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g29e4f0da621_0_180"/>
          <p:cNvSpPr txBox="1"/>
          <p:nvPr/>
        </p:nvSpPr>
        <p:spPr>
          <a:xfrm>
            <a:off x="4532306" y="1175228"/>
            <a:ext cx="6633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Ω&lt;&lt;ω</a:t>
            </a:r>
            <a:r>
              <a:rPr b="0" baseline="-2500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b="0" baseline="-2500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9e4f0da621_0_225"/>
          <p:cNvSpPr txBox="1"/>
          <p:nvPr>
            <p:ph type="title"/>
          </p:nvPr>
        </p:nvSpPr>
        <p:spPr>
          <a:xfrm>
            <a:off x="2697958" y="176035"/>
            <a:ext cx="6702000" cy="5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lang="fr-FR"/>
              <a:t>Frequency-dependent squeezing</a:t>
            </a:r>
            <a:endParaRPr/>
          </a:p>
        </p:txBody>
      </p:sp>
      <p:sp>
        <p:nvSpPr>
          <p:cNvPr id="868" name="Google Shape;868;g29e4f0da621_0_225"/>
          <p:cNvSpPr txBox="1"/>
          <p:nvPr>
            <p:ph idx="10" type="dt"/>
          </p:nvPr>
        </p:nvSpPr>
        <p:spPr>
          <a:xfrm>
            <a:off x="237760" y="6732538"/>
            <a:ext cx="28413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16/12/2021</a:t>
            </a:r>
            <a:endParaRPr/>
          </a:p>
        </p:txBody>
      </p:sp>
      <p:sp>
        <p:nvSpPr>
          <p:cNvPr id="869" name="Google Shape;869;g29e4f0da621_0_225"/>
          <p:cNvSpPr txBox="1"/>
          <p:nvPr>
            <p:ph idx="11" type="ftr"/>
          </p:nvPr>
        </p:nvSpPr>
        <p:spPr>
          <a:xfrm>
            <a:off x="3461468" y="6732538"/>
            <a:ext cx="57687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29e Colloque Alain Bouyssy - Angélique Lartaux</a:t>
            </a:r>
            <a:endParaRPr/>
          </a:p>
        </p:txBody>
      </p:sp>
      <p:sp>
        <p:nvSpPr>
          <p:cNvPr id="870" name="Google Shape;870;g29e4f0da621_0_225"/>
          <p:cNvSpPr txBox="1"/>
          <p:nvPr>
            <p:ph idx="12" type="sldNum"/>
          </p:nvPr>
        </p:nvSpPr>
        <p:spPr>
          <a:xfrm>
            <a:off x="9612801" y="6732538"/>
            <a:ext cx="28539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871" name="Google Shape;871;g29e4f0da621_0_225"/>
          <p:cNvSpPr txBox="1"/>
          <p:nvPr/>
        </p:nvSpPr>
        <p:spPr>
          <a:xfrm>
            <a:off x="2274694" y="590574"/>
            <a:ext cx="82452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allows for quantum-noise reduction at low </a:t>
            </a:r>
            <a:r>
              <a:rPr b="0" i="0" lang="fr-FR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high frequencies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2" name="Google Shape;872;g29e4f0da621_0_225"/>
          <p:cNvPicPr preferRelativeResize="0"/>
          <p:nvPr/>
        </p:nvPicPr>
        <p:blipFill rotWithShape="1">
          <a:blip r:embed="rId3">
            <a:alphaModFix/>
          </a:blip>
          <a:srcRect b="0" l="0" r="8500" t="0"/>
          <a:stretch/>
        </p:blipFill>
        <p:spPr>
          <a:xfrm>
            <a:off x="5506997" y="2521247"/>
            <a:ext cx="4896522" cy="2947419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g29e4f0da621_0_225"/>
          <p:cNvSpPr txBox="1"/>
          <p:nvPr>
            <p:ph idx="1" type="body"/>
          </p:nvPr>
        </p:nvSpPr>
        <p:spPr>
          <a:xfrm>
            <a:off x="202725" y="1133317"/>
            <a:ext cx="17310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</a:pPr>
            <a:r>
              <a:rPr lang="fr-FR"/>
              <a:t>Filter cavity</a:t>
            </a:r>
            <a:endParaRPr/>
          </a:p>
        </p:txBody>
      </p:sp>
      <p:sp>
        <p:nvSpPr>
          <p:cNvPr id="874" name="Google Shape;874;g29e4f0da621_0_225"/>
          <p:cNvSpPr/>
          <p:nvPr/>
        </p:nvSpPr>
        <p:spPr>
          <a:xfrm>
            <a:off x="4618103" y="1087725"/>
            <a:ext cx="948000" cy="34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5" name="Google Shape;875;g29e4f0da621_0_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9885" y="3290948"/>
            <a:ext cx="663402" cy="123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g29e4f0da621_0_2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3030" y="3043531"/>
            <a:ext cx="377105" cy="23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g29e4f0da621_0_2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64451" y="1087714"/>
            <a:ext cx="3405075" cy="1078595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g29e4f0da621_0_225"/>
          <p:cNvSpPr/>
          <p:nvPr/>
        </p:nvSpPr>
        <p:spPr>
          <a:xfrm>
            <a:off x="4618103" y="1087725"/>
            <a:ext cx="948000" cy="34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9" name="Google Shape;879;g29e4f0da621_0_2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31428" y="1176140"/>
            <a:ext cx="5296430" cy="141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g29e4f0da621_0_2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86388" y="1529124"/>
            <a:ext cx="391595" cy="1957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1" name="Google Shape;881;g29e4f0da621_0_225"/>
          <p:cNvCxnSpPr/>
          <p:nvPr/>
        </p:nvCxnSpPr>
        <p:spPr>
          <a:xfrm flipH="1" rot="10800000">
            <a:off x="5393633" y="1759963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82" name="Google Shape;882;g29e4f0da621_0_225"/>
          <p:cNvCxnSpPr/>
          <p:nvPr/>
        </p:nvCxnSpPr>
        <p:spPr>
          <a:xfrm rot="10800000">
            <a:off x="5393651" y="1979735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883" name="Google Shape;883;g29e4f0da621_0_2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86388" y="2053660"/>
            <a:ext cx="391595" cy="195798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g29e4f0da621_0_225"/>
          <p:cNvSpPr/>
          <p:nvPr/>
        </p:nvSpPr>
        <p:spPr>
          <a:xfrm>
            <a:off x="6269215" y="1759881"/>
            <a:ext cx="3771600" cy="2283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FF6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5" name="Google Shape;885;g29e4f0da621_0_225"/>
          <p:cNvCxnSpPr/>
          <p:nvPr/>
        </p:nvCxnSpPr>
        <p:spPr>
          <a:xfrm flipH="1" rot="10800000">
            <a:off x="7744876" y="1759963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86" name="Google Shape;886;g29e4f0da621_0_225"/>
          <p:cNvCxnSpPr/>
          <p:nvPr/>
        </p:nvCxnSpPr>
        <p:spPr>
          <a:xfrm rot="10800000">
            <a:off x="7997071" y="1979735"/>
            <a:ext cx="377100" cy="8400"/>
          </a:xfrm>
          <a:prstGeom prst="straightConnector1">
            <a:avLst/>
          </a:prstGeom>
          <a:noFill/>
          <a:ln cap="flat" cmpd="sng" w="9525">
            <a:solidFill>
              <a:srgbClr val="FF67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887" name="Google Shape;887;g29e4f0da621_0_2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207850" y="1181319"/>
            <a:ext cx="947887" cy="495684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g29e4f0da621_0_225"/>
          <p:cNvSpPr txBox="1"/>
          <p:nvPr/>
        </p:nvSpPr>
        <p:spPr>
          <a:xfrm>
            <a:off x="7083153" y="1175227"/>
            <a:ext cx="12336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fr-FR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linewidth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g29e4f0da621_0_225"/>
          <p:cNvSpPr txBox="1"/>
          <p:nvPr/>
        </p:nvSpPr>
        <p:spPr>
          <a:xfrm>
            <a:off x="6361404" y="1983157"/>
            <a:ext cx="36126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 = length ; F = Finesse of the cavity</a:t>
            </a:r>
            <a:endParaRPr b="0" i="0" sz="16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g29e4f0da621_0_225"/>
          <p:cNvSpPr txBox="1"/>
          <p:nvPr/>
        </p:nvSpPr>
        <p:spPr>
          <a:xfrm>
            <a:off x="202726" y="2876307"/>
            <a:ext cx="47262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fr-FR" sz="19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⇒that is the "quantum trick"</a:t>
            </a:r>
            <a:endParaRPr b="0" i="0" sz="19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1" name="Google Shape;891;g29e4f0da621_0_22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174" y="2089022"/>
            <a:ext cx="2782870" cy="561063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g29e4f0da621_0_225"/>
          <p:cNvSpPr/>
          <p:nvPr/>
        </p:nvSpPr>
        <p:spPr>
          <a:xfrm>
            <a:off x="71174" y="1988193"/>
            <a:ext cx="2783100" cy="762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3" name="Google Shape;893;g29e4f0da621_0_225"/>
          <p:cNvCxnSpPr/>
          <p:nvPr/>
        </p:nvCxnSpPr>
        <p:spPr>
          <a:xfrm>
            <a:off x="7907060" y="4098760"/>
            <a:ext cx="0" cy="1071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94" name="Google Shape;894;g29e4f0da621_0_225"/>
          <p:cNvCxnSpPr/>
          <p:nvPr/>
        </p:nvCxnSpPr>
        <p:spPr>
          <a:xfrm>
            <a:off x="7907060" y="2816681"/>
            <a:ext cx="0" cy="1071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95" name="Google Shape;895;g29e4f0da621_0_225"/>
          <p:cNvSpPr txBox="1"/>
          <p:nvPr/>
        </p:nvSpPr>
        <p:spPr>
          <a:xfrm>
            <a:off x="7726189" y="3743980"/>
            <a:ext cx="4992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fr-FR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ω</a:t>
            </a:r>
            <a:r>
              <a:rPr b="0" baseline="-25000" i="0" lang="fr-FR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b="0" baseline="-2500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6" name="Google Shape;896;g29e4f0da621_0_2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17115" y="3509612"/>
            <a:ext cx="4557416" cy="2095669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g29e4f0da621_0_225"/>
          <p:cNvSpPr/>
          <p:nvPr/>
        </p:nvSpPr>
        <p:spPr>
          <a:xfrm>
            <a:off x="454756" y="3935729"/>
            <a:ext cx="234300" cy="195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8" name="Google Shape;898;g29e4f0da621_0_22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-5400000">
            <a:off x="492323" y="3957655"/>
            <a:ext cx="159189" cy="151943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g29e4f0da621_0_225"/>
          <p:cNvSpPr/>
          <p:nvPr/>
        </p:nvSpPr>
        <p:spPr>
          <a:xfrm>
            <a:off x="454756" y="3509616"/>
            <a:ext cx="192900" cy="1802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7700" lIns="107700" spcFirstLastPara="1" rIns="107700" wrap="square" tIns="107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0" name="Google Shape;900;g29e4f0da621_0_2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304178" y="3691567"/>
            <a:ext cx="971966" cy="969906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g29e4f0da621_0_225"/>
          <p:cNvSpPr txBox="1"/>
          <p:nvPr/>
        </p:nvSpPr>
        <p:spPr>
          <a:xfrm>
            <a:off x="3345199" y="4661487"/>
            <a:ext cx="89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Phase </a:t>
            </a:r>
            <a:r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squeezing</a:t>
            </a:r>
            <a:endParaRPr b="1" i="0" sz="1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2" name="Google Shape;902;g29e4f0da621_0_22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386077" y="4105268"/>
            <a:ext cx="971966" cy="969905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g29e4f0da621_0_225"/>
          <p:cNvSpPr txBox="1"/>
          <p:nvPr/>
        </p:nvSpPr>
        <p:spPr>
          <a:xfrm>
            <a:off x="1386064" y="3691571"/>
            <a:ext cx="94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fr-FR" sz="12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Amplitude </a:t>
            </a:r>
            <a:r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squeezing</a:t>
            </a:r>
            <a:endParaRPr b="1" i="0" sz="12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g29e4f0da621_0_225"/>
          <p:cNvSpPr txBox="1"/>
          <p:nvPr/>
        </p:nvSpPr>
        <p:spPr>
          <a:xfrm>
            <a:off x="4532306" y="1175228"/>
            <a:ext cx="6633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700" lIns="107700" spcFirstLastPara="1" rIns="107700" wrap="square" tIns="10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Ω&lt;&lt;ω</a:t>
            </a:r>
            <a:r>
              <a:rPr b="0" baseline="-25000" i="0" lang="fr-F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b="0" baseline="-2500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4182" y="1499422"/>
            <a:ext cx="1411213" cy="1058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4182" y="4501362"/>
            <a:ext cx="1411213" cy="112066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4"/>
          <p:cNvSpPr/>
          <p:nvPr/>
        </p:nvSpPr>
        <p:spPr>
          <a:xfrm>
            <a:off x="8290648" y="2557832"/>
            <a:ext cx="375752" cy="1943527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85695" y="2987028"/>
            <a:ext cx="1074801" cy="108513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4"/>
          <p:cNvSpPr txBox="1"/>
          <p:nvPr/>
        </p:nvSpPr>
        <p:spPr>
          <a:xfrm>
            <a:off x="6961426" y="1830490"/>
            <a:ext cx="812754" cy="3962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Soleil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"/>
          <p:cNvSpPr txBox="1"/>
          <p:nvPr/>
        </p:nvSpPr>
        <p:spPr>
          <a:xfrm>
            <a:off x="6949231" y="4920904"/>
            <a:ext cx="812970" cy="3962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Terre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"/>
          <p:cNvSpPr txBox="1"/>
          <p:nvPr/>
        </p:nvSpPr>
        <p:spPr>
          <a:xfrm>
            <a:off x="9816806" y="3330574"/>
            <a:ext cx="946854" cy="3962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Atome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"/>
          <p:cNvSpPr txBox="1"/>
          <p:nvPr>
            <p:ph idx="1" type="body"/>
          </p:nvPr>
        </p:nvSpPr>
        <p:spPr>
          <a:xfrm>
            <a:off x="741360" y="1006525"/>
            <a:ext cx="5428935" cy="7270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Propriétés des ondes gravitationnelles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 txBox="1"/>
          <p:nvPr>
            <p:ph idx="2" type="body"/>
          </p:nvPr>
        </p:nvSpPr>
        <p:spPr>
          <a:xfrm>
            <a:off x="741360" y="1661591"/>
            <a:ext cx="6066846" cy="1390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prédites par Albert Einstein en 1916,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propagent à la vitesse de la lumière,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peuvent traverser des millions d’années-lumière sans être absorbées par la matière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"/>
          <p:cNvSpPr txBox="1"/>
          <p:nvPr>
            <p:ph idx="3" type="body"/>
          </p:nvPr>
        </p:nvSpPr>
        <p:spPr>
          <a:xfrm>
            <a:off x="741359" y="2741711"/>
            <a:ext cx="7418043" cy="7270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Détection des ondes gravitationnelles</a:t>
            </a:r>
            <a:endParaRPr b="1" baseline="30000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 txBox="1"/>
          <p:nvPr>
            <p:ph idx="12" type="sldNum"/>
          </p:nvPr>
        </p:nvSpPr>
        <p:spPr>
          <a:xfrm>
            <a:off x="8159404" y="5714820"/>
            <a:ext cx="242252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7025" y="3419526"/>
            <a:ext cx="5637722" cy="169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46969" y="5183991"/>
            <a:ext cx="627688" cy="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4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167" name="Google Shape;167;p4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  <p:sp>
        <p:nvSpPr>
          <p:cNvPr id="168" name="Google Shape;168;p4"/>
          <p:cNvSpPr txBox="1"/>
          <p:nvPr/>
        </p:nvSpPr>
        <p:spPr>
          <a:xfrm>
            <a:off x="2299125" y="585477"/>
            <a:ext cx="8343844" cy="682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 une déformation de l’espace-temps produite par une/des masses(s) en mouvement accéléré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"/>
          <p:cNvSpPr txBox="1"/>
          <p:nvPr/>
        </p:nvSpPr>
        <p:spPr>
          <a:xfrm>
            <a:off x="702400" y="4871378"/>
            <a:ext cx="5232026" cy="7437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déformation relative de l'espace temps est proportionnelle à l'amplitude </a:t>
            </a:r>
            <a:r>
              <a:rPr b="0" i="1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fr-F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l'onde gravitationnelle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"/>
          <p:cNvSpPr txBox="1"/>
          <p:nvPr>
            <p:ph type="title"/>
          </p:nvPr>
        </p:nvSpPr>
        <p:spPr>
          <a:xfrm>
            <a:off x="2290044" y="149425"/>
            <a:ext cx="56886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>
                <a:solidFill>
                  <a:srgbClr val="00294B"/>
                </a:solidFill>
                <a:latin typeface="Arial"/>
                <a:ea typeface="Arial"/>
                <a:cs typeface="Arial"/>
                <a:sym typeface="Arial"/>
              </a:rPr>
              <a:t>Une onde gravitationnelle</a:t>
            </a:r>
            <a:endParaRPr/>
          </a:p>
        </p:txBody>
      </p:sp>
      <p:sp>
        <p:nvSpPr>
          <p:cNvPr id="171" name="Google Shape;171;p4"/>
          <p:cNvSpPr txBox="1"/>
          <p:nvPr>
            <p:ph idx="1" type="body"/>
          </p:nvPr>
        </p:nvSpPr>
        <p:spPr>
          <a:xfrm>
            <a:off x="6843137" y="769550"/>
            <a:ext cx="32733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>
                <a:solidFill>
                  <a:srgbClr val="00294B"/>
                </a:solidFill>
              </a:rPr>
              <a:t>Déformation de 10</a:t>
            </a:r>
            <a:r>
              <a:rPr baseline="30000" lang="fr-FR" sz="2350">
                <a:solidFill>
                  <a:srgbClr val="00294B"/>
                </a:solidFill>
              </a:rPr>
              <a:t>-21</a:t>
            </a:r>
            <a:endParaRPr sz="235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"/>
          <p:cNvSpPr txBox="1"/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L'interféromètre de Michelson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 txBox="1"/>
          <p:nvPr/>
        </p:nvSpPr>
        <p:spPr>
          <a:xfrm>
            <a:off x="2299127" y="585477"/>
            <a:ext cx="8415279" cy="3962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 un instrument bien adapté à l'observation des ondes gravitationnelles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914" y="1292419"/>
            <a:ext cx="4533900" cy="396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5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5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182" name="Google Shape;182;p5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"/>
          <p:cNvSpPr txBox="1"/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L'interféromètre de Michelson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6"/>
          <p:cNvSpPr txBox="1"/>
          <p:nvPr/>
        </p:nvSpPr>
        <p:spPr>
          <a:xfrm>
            <a:off x="2299126" y="585477"/>
            <a:ext cx="8415279" cy="3962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 un instrument bien adapté à l'observation des ondes gravitationnelles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913" y="1292418"/>
            <a:ext cx="4533899" cy="396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/>
          <p:cNvPicPr preferRelativeResize="0"/>
          <p:nvPr/>
        </p:nvPicPr>
        <p:blipFill rotWithShape="1">
          <a:blip r:embed="rId4">
            <a:alphaModFix/>
          </a:blip>
          <a:srcRect b="31777" l="0" r="0" t="0"/>
          <a:stretch/>
        </p:blipFill>
        <p:spPr>
          <a:xfrm>
            <a:off x="4876098" y="1401687"/>
            <a:ext cx="4405113" cy="148202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6"/>
          <p:cNvSpPr txBox="1"/>
          <p:nvPr/>
        </p:nvSpPr>
        <p:spPr>
          <a:xfrm>
            <a:off x="8255520" y="1311117"/>
            <a:ext cx="2371533" cy="3962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Faisceau Chemin 1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"/>
          <p:cNvSpPr txBox="1"/>
          <p:nvPr/>
        </p:nvSpPr>
        <p:spPr>
          <a:xfrm>
            <a:off x="8255520" y="1651919"/>
            <a:ext cx="2371677" cy="3962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8800"/>
                </a:solidFill>
                <a:latin typeface="Arial"/>
                <a:ea typeface="Arial"/>
                <a:cs typeface="Arial"/>
                <a:sym typeface="Arial"/>
              </a:rPr>
              <a:t>Faisceau Chemin 2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"/>
          <p:cNvSpPr txBox="1"/>
          <p:nvPr/>
        </p:nvSpPr>
        <p:spPr>
          <a:xfrm>
            <a:off x="8255520" y="2080108"/>
            <a:ext cx="2371605" cy="701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Total : interférence constructive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6"/>
          <p:cNvSpPr txBox="1"/>
          <p:nvPr>
            <p:ph idx="12" type="sldNum"/>
          </p:nvPr>
        </p:nvSpPr>
        <p:spPr>
          <a:xfrm>
            <a:off x="8159404" y="5714820"/>
            <a:ext cx="242252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6"/>
          <p:cNvPicPr preferRelativeResize="0"/>
          <p:nvPr/>
        </p:nvPicPr>
        <p:blipFill rotWithShape="1">
          <a:blip r:embed="rId5">
            <a:alphaModFix/>
          </a:blip>
          <a:srcRect b="0" l="0" r="0" t="91883"/>
          <a:stretch/>
        </p:blipFill>
        <p:spPr>
          <a:xfrm>
            <a:off x="4876785" y="4010985"/>
            <a:ext cx="4404425" cy="2401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6"/>
          <p:cNvCxnSpPr/>
          <p:nvPr/>
        </p:nvCxnSpPr>
        <p:spPr>
          <a:xfrm>
            <a:off x="6226771" y="1316180"/>
            <a:ext cx="102177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"/>
            <a:headEnd len="med" w="med" type="stealth"/>
            <a:tailEnd len="med" w="med" type="stealth"/>
          </a:ln>
        </p:spPr>
      </p:cxnSp>
      <p:sp>
        <p:nvSpPr>
          <p:cNvPr id="198" name="Google Shape;198;p6"/>
          <p:cNvSpPr txBox="1"/>
          <p:nvPr/>
        </p:nvSpPr>
        <p:spPr>
          <a:xfrm>
            <a:off x="6244089" y="1065066"/>
            <a:ext cx="1074159" cy="274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1064 nm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6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200" name="Google Shape;200;p6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  <p:cxnSp>
        <p:nvCxnSpPr>
          <p:cNvPr id="201" name="Google Shape;201;p6"/>
          <p:cNvCxnSpPr/>
          <p:nvPr/>
        </p:nvCxnSpPr>
        <p:spPr>
          <a:xfrm>
            <a:off x="5217406" y="2883714"/>
            <a:ext cx="0" cy="112727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" name="Google Shape;202;p6"/>
          <p:cNvCxnSpPr/>
          <p:nvPr/>
        </p:nvCxnSpPr>
        <p:spPr>
          <a:xfrm>
            <a:off x="6224399" y="2883599"/>
            <a:ext cx="0" cy="112727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6"/>
          <p:cNvCxnSpPr/>
          <p:nvPr/>
        </p:nvCxnSpPr>
        <p:spPr>
          <a:xfrm>
            <a:off x="7279200" y="2883599"/>
            <a:ext cx="0" cy="112727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"/>
          <p:cNvSpPr txBox="1"/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L'interféromètre de Michelson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7"/>
          <p:cNvSpPr txBox="1"/>
          <p:nvPr/>
        </p:nvSpPr>
        <p:spPr>
          <a:xfrm>
            <a:off x="2299126" y="585477"/>
            <a:ext cx="8415279" cy="3962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 un instrument bien adapté à l'observation des ondes gravitationnelles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913" y="1292418"/>
            <a:ext cx="4533899" cy="396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7"/>
          <p:cNvPicPr preferRelativeResize="0"/>
          <p:nvPr/>
        </p:nvPicPr>
        <p:blipFill rotWithShape="1">
          <a:blip r:embed="rId4">
            <a:alphaModFix/>
          </a:blip>
          <a:srcRect b="31777" l="0" r="0" t="0"/>
          <a:stretch/>
        </p:blipFill>
        <p:spPr>
          <a:xfrm>
            <a:off x="4876098" y="1401687"/>
            <a:ext cx="4405113" cy="1482027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7"/>
          <p:cNvSpPr txBox="1"/>
          <p:nvPr/>
        </p:nvSpPr>
        <p:spPr>
          <a:xfrm>
            <a:off x="8255520" y="1311117"/>
            <a:ext cx="2371533" cy="3962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Faisceau Chemin 1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7"/>
          <p:cNvSpPr txBox="1"/>
          <p:nvPr/>
        </p:nvSpPr>
        <p:spPr>
          <a:xfrm>
            <a:off x="8255520" y="1651919"/>
            <a:ext cx="2371677" cy="3962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8800"/>
                </a:solidFill>
                <a:latin typeface="Arial"/>
                <a:ea typeface="Arial"/>
                <a:cs typeface="Arial"/>
                <a:sym typeface="Arial"/>
              </a:rPr>
              <a:t>Faisceau Chemin 2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7"/>
          <p:cNvSpPr txBox="1"/>
          <p:nvPr/>
        </p:nvSpPr>
        <p:spPr>
          <a:xfrm>
            <a:off x="8255520" y="2080108"/>
            <a:ext cx="2371605" cy="701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Total : interférence constructive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7"/>
          <p:cNvSpPr txBox="1"/>
          <p:nvPr>
            <p:ph idx="12" type="sldNum"/>
          </p:nvPr>
        </p:nvSpPr>
        <p:spPr>
          <a:xfrm>
            <a:off x="8159404" y="5714820"/>
            <a:ext cx="2422523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7"/>
          <p:cNvPicPr preferRelativeResize="0"/>
          <p:nvPr/>
        </p:nvPicPr>
        <p:blipFill rotWithShape="1">
          <a:blip r:embed="rId5">
            <a:alphaModFix/>
          </a:blip>
          <a:srcRect b="11563" l="0" r="27164" t="0"/>
          <a:stretch/>
        </p:blipFill>
        <p:spPr>
          <a:xfrm>
            <a:off x="4874399" y="2779200"/>
            <a:ext cx="3218400" cy="13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7"/>
          <p:cNvPicPr preferRelativeResize="0"/>
          <p:nvPr/>
        </p:nvPicPr>
        <p:blipFill rotWithShape="1">
          <a:blip r:embed="rId5">
            <a:alphaModFix/>
          </a:blip>
          <a:srcRect b="0" l="0" r="0" t="91883"/>
          <a:stretch/>
        </p:blipFill>
        <p:spPr>
          <a:xfrm>
            <a:off x="4876785" y="4010985"/>
            <a:ext cx="4404425" cy="24012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7"/>
          <p:cNvSpPr txBox="1"/>
          <p:nvPr/>
        </p:nvSpPr>
        <p:spPr>
          <a:xfrm>
            <a:off x="8354929" y="3051081"/>
            <a:ext cx="2490768" cy="1005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Total : interférence destructive appelée </a:t>
            </a: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frange noire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7"/>
          <p:cNvSpPr txBox="1"/>
          <p:nvPr/>
        </p:nvSpPr>
        <p:spPr>
          <a:xfrm>
            <a:off x="4417021" y="4553776"/>
            <a:ext cx="6007686" cy="1005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L’état d’interférence dépend de la différence de longueur entre les deux chemins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L'interféromètre est réglé proche de la frange noire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1" name="Google Shape;221;p7"/>
          <p:cNvCxnSpPr/>
          <p:nvPr/>
        </p:nvCxnSpPr>
        <p:spPr>
          <a:xfrm>
            <a:off x="6226771" y="1316180"/>
            <a:ext cx="102177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"/>
            <a:headEnd len="med" w="med" type="stealth"/>
            <a:tailEnd len="med" w="med" type="stealth"/>
          </a:ln>
        </p:spPr>
      </p:cxnSp>
      <p:sp>
        <p:nvSpPr>
          <p:cNvPr id="222" name="Google Shape;222;p7"/>
          <p:cNvSpPr txBox="1"/>
          <p:nvPr/>
        </p:nvSpPr>
        <p:spPr>
          <a:xfrm>
            <a:off x="6244089" y="1065066"/>
            <a:ext cx="1074159" cy="274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1064 nm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7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224" name="Google Shape;224;p7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"/>
          <p:cNvSpPr txBox="1"/>
          <p:nvPr>
            <p:ph type="title"/>
          </p:nvPr>
        </p:nvSpPr>
        <p:spPr>
          <a:xfrm>
            <a:off x="2290043" y="149424"/>
            <a:ext cx="5688631" cy="432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L'interféromètre de Michelson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8"/>
          <p:cNvSpPr txBox="1"/>
          <p:nvPr/>
        </p:nvSpPr>
        <p:spPr>
          <a:xfrm>
            <a:off x="2299126" y="585477"/>
            <a:ext cx="8415315" cy="396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 un instrument bien adapté à l'observation des ondes gravitationnelles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8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8"/>
          <p:cNvSpPr txBox="1"/>
          <p:nvPr/>
        </p:nvSpPr>
        <p:spPr>
          <a:xfrm>
            <a:off x="8581891" y="5419269"/>
            <a:ext cx="1136248" cy="24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Principe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8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235" name="Google Shape;235;p8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  <p:pic>
        <p:nvPicPr>
          <p:cNvPr id="236" name="Google Shape;236;p8" title="Princip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9837" y="905550"/>
            <a:ext cx="6353100" cy="476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"/>
          <p:cNvSpPr txBox="1"/>
          <p:nvPr>
            <p:ph type="title"/>
          </p:nvPr>
        </p:nvSpPr>
        <p:spPr>
          <a:xfrm>
            <a:off x="2290043" y="149424"/>
            <a:ext cx="7471790" cy="432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</a:pPr>
            <a:r>
              <a:rPr b="1" i="0" lang="fr-FR" sz="2400" u="none" cap="none" strike="noStrike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rPr>
              <a:t>La sensibilité des détecteurs d'ondes gravitationnelles</a:t>
            </a:r>
            <a:endParaRPr b="1" i="0" sz="2400" u="none" cap="none" strike="noStrike">
              <a:solidFill>
                <a:srgbClr val="00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9"/>
          <p:cNvSpPr txBox="1"/>
          <p:nvPr>
            <p:ph idx="12" type="sldNum"/>
          </p:nvPr>
        </p:nvSpPr>
        <p:spPr>
          <a:xfrm>
            <a:off x="8159406" y="5714820"/>
            <a:ext cx="242252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9"/>
          <p:cNvSpPr txBox="1"/>
          <p:nvPr/>
        </p:nvSpPr>
        <p:spPr>
          <a:xfrm>
            <a:off x="2299125" y="585477"/>
            <a:ext cx="8463482" cy="7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 la somme de plusieurs bruits ayant un impact dans différentes bandes de fréquences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1709" y="1662545"/>
            <a:ext cx="7330555" cy="400432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9"/>
          <p:cNvSpPr txBox="1"/>
          <p:nvPr>
            <p:ph idx="10" type="dt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23/11/2023</a:t>
            </a:r>
            <a:endParaRPr/>
          </a:p>
        </p:txBody>
      </p:sp>
      <p:sp>
        <p:nvSpPr>
          <p:cNvPr id="247" name="Google Shape;247;p9"/>
          <p:cNvSpPr txBox="1"/>
          <p:nvPr>
            <p:ph idx="11" type="ftr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Détection des Ondes Gravitationnelles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modele-IJCLAb-powerpoi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2011-03-09T16:37:49Z</dcterms:created>
  <dc:creator>Luc Petizon</dc:creator>
</cp:coreProperties>
</file>