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5E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5EC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5EC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5E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ummary and outl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ángulo"/>
          <p:cNvSpPr/>
          <p:nvPr/>
        </p:nvSpPr>
        <p:spPr>
          <a:xfrm>
            <a:off x="-3175" y="327025"/>
            <a:ext cx="13068300" cy="916795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6" name="Rectángulo"/>
          <p:cNvSpPr/>
          <p:nvPr/>
        </p:nvSpPr>
        <p:spPr>
          <a:xfrm>
            <a:off x="-41275" y="73025"/>
            <a:ext cx="13068300" cy="185834"/>
          </a:xfrm>
          <a:prstGeom prst="rect">
            <a:avLst/>
          </a:prstGeom>
          <a:solidFill>
            <a:srgbClr val="005493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7" name="Línea"/>
          <p:cNvSpPr/>
          <p:nvPr/>
        </p:nvSpPr>
        <p:spPr>
          <a:xfrm>
            <a:off x="-22676" y="9308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28" name="Línea"/>
          <p:cNvSpPr/>
          <p:nvPr/>
        </p:nvSpPr>
        <p:spPr>
          <a:xfrm>
            <a:off x="-22676" y="1561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29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5264" y="406400"/>
            <a:ext cx="829090" cy="7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1780" y="406400"/>
            <a:ext cx="1408878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1. Introduction"/>
          <p:cNvSpPr txBox="1"/>
          <p:nvPr/>
        </p:nvSpPr>
        <p:spPr>
          <a:xfrm>
            <a:off x="541385" y="1269999"/>
            <a:ext cx="1267156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132" name="2. PGCM method"/>
          <p:cNvSpPr txBox="1"/>
          <p:nvPr/>
        </p:nvSpPr>
        <p:spPr>
          <a:xfrm>
            <a:off x="3006811" y="1269999"/>
            <a:ext cx="1504341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PGCM method</a:t>
            </a:r>
          </a:p>
        </p:txBody>
      </p:sp>
      <p:sp>
        <p:nvSpPr>
          <p:cNvPr id="133" name="4. Summary and Outlook"/>
          <p:cNvSpPr txBox="1"/>
          <p:nvPr/>
        </p:nvSpPr>
        <p:spPr>
          <a:xfrm>
            <a:off x="10403456" y="1263739"/>
            <a:ext cx="2205051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134" name="3. Benchmarking PGCM against shell model with TAURUS"/>
          <p:cNvSpPr txBox="1"/>
          <p:nvPr/>
        </p:nvSpPr>
        <p:spPr>
          <a:xfrm>
            <a:off x="5322097" y="1269999"/>
            <a:ext cx="4747769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135" name="5th GOGNY Conference | Paris December 2024 | The nuclear shell model in the intrinsic frame | Tomás R. Rodríguez"/>
          <p:cNvSpPr txBox="1"/>
          <p:nvPr/>
        </p:nvSpPr>
        <p:spPr>
          <a:xfrm>
            <a:off x="-20006" y="9388000"/>
            <a:ext cx="13047032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5th GOGNY Conference</a:t>
            </a:r>
            <a:r>
              <a:rPr sz="1100"/>
              <a:t> | Paris December 2024</a:t>
            </a:r>
            <a:r>
              <a:t> | </a:t>
            </a:r>
            <a:r>
              <a:rPr b="1"/>
              <a:t>The nuclear shell model in the intrinsic frame </a:t>
            </a:r>
            <a:r>
              <a:t>| </a:t>
            </a:r>
            <a:r>
              <a:rPr sz="1100"/>
              <a:t>Tomás R. Rodríguez</a:t>
            </a:r>
          </a:p>
        </p:txBody>
      </p:sp>
      <p:sp>
        <p:nvSpPr>
          <p:cNvPr id="13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4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o del título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5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White_photo-h.pdf" descr="White_photo-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o del título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reflejo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o del título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White_photo-v.pdf" descr="White_photo-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o del título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78" name="Nivel de texto 1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reflej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o del título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87" name="Nivel de texto 1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White_photo-bullets.pdf" descr="White_photo-bullet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97" name="Nivel de texto 1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06" name="Nivel de texto 1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15" name="Nivel de texto 1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8" name="Nivel de texto 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7" name="Nivel de texto 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1. Introduction"/>
          <p:cNvSpPr txBox="1"/>
          <p:nvPr/>
        </p:nvSpPr>
        <p:spPr>
          <a:xfrm>
            <a:off x="541385" y="1269999"/>
            <a:ext cx="1267156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54" name="2. PGCM method"/>
          <p:cNvSpPr txBox="1"/>
          <p:nvPr/>
        </p:nvSpPr>
        <p:spPr>
          <a:xfrm>
            <a:off x="3006811" y="1269999"/>
            <a:ext cx="1504341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PGCM method</a:t>
            </a:r>
          </a:p>
        </p:txBody>
      </p:sp>
      <p:sp>
        <p:nvSpPr>
          <p:cNvPr id="55" name="4. Summary and Outlook"/>
          <p:cNvSpPr txBox="1"/>
          <p:nvPr/>
        </p:nvSpPr>
        <p:spPr>
          <a:xfrm>
            <a:off x="10457240" y="1269999"/>
            <a:ext cx="2097483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56" name="Rectángulo"/>
          <p:cNvSpPr/>
          <p:nvPr/>
        </p:nvSpPr>
        <p:spPr>
          <a:xfrm>
            <a:off x="-3175" y="327025"/>
            <a:ext cx="13068300" cy="916795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" name="Rectángulo"/>
          <p:cNvSpPr/>
          <p:nvPr/>
        </p:nvSpPr>
        <p:spPr>
          <a:xfrm>
            <a:off x="-41275" y="73025"/>
            <a:ext cx="13068300" cy="185834"/>
          </a:xfrm>
          <a:prstGeom prst="rect">
            <a:avLst/>
          </a:prstGeom>
          <a:solidFill>
            <a:srgbClr val="005493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" name="Línea"/>
          <p:cNvSpPr/>
          <p:nvPr/>
        </p:nvSpPr>
        <p:spPr>
          <a:xfrm>
            <a:off x="-22676" y="9308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" name="Línea"/>
          <p:cNvSpPr/>
          <p:nvPr/>
        </p:nvSpPr>
        <p:spPr>
          <a:xfrm>
            <a:off x="-22676" y="1561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0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5264" y="406400"/>
            <a:ext cx="829090" cy="7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1780" y="406400"/>
            <a:ext cx="1408878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5th GOGNY Conference | Paris December 2024 | The nuclear shell model in the intrinsic frame | Tomás R. Rodríguez"/>
          <p:cNvSpPr txBox="1"/>
          <p:nvPr/>
        </p:nvSpPr>
        <p:spPr>
          <a:xfrm>
            <a:off x="-20006" y="9388000"/>
            <a:ext cx="13047032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5th GOGNY Conference</a:t>
            </a:r>
            <a:r>
              <a:rPr sz="1100"/>
              <a:t> | Paris December 2024</a:t>
            </a:r>
            <a:r>
              <a:t> | </a:t>
            </a:r>
            <a:r>
              <a:rPr b="1"/>
              <a:t>The nuclear shell model in the intrinsic frame </a:t>
            </a:r>
            <a:r>
              <a:t>| </a:t>
            </a:r>
            <a:r>
              <a:rPr sz="1100"/>
              <a:t>Tomás R. Rodríguez</a:t>
            </a:r>
          </a:p>
        </p:txBody>
      </p:sp>
      <p:sp>
        <p:nvSpPr>
          <p:cNvPr id="63" name="3. Benchmarking PGCM against shell model with TAURUS"/>
          <p:cNvSpPr txBox="1"/>
          <p:nvPr/>
        </p:nvSpPr>
        <p:spPr>
          <a:xfrm>
            <a:off x="5322097" y="1269999"/>
            <a:ext cx="4747769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ángulo"/>
          <p:cNvSpPr/>
          <p:nvPr/>
        </p:nvSpPr>
        <p:spPr>
          <a:xfrm>
            <a:off x="-3175" y="327025"/>
            <a:ext cx="13068300" cy="916795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" name="Rectángulo"/>
          <p:cNvSpPr/>
          <p:nvPr/>
        </p:nvSpPr>
        <p:spPr>
          <a:xfrm>
            <a:off x="-41275" y="73025"/>
            <a:ext cx="13068300" cy="185834"/>
          </a:xfrm>
          <a:prstGeom prst="rect">
            <a:avLst/>
          </a:prstGeom>
          <a:solidFill>
            <a:srgbClr val="005493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" name="Línea"/>
          <p:cNvSpPr/>
          <p:nvPr/>
        </p:nvSpPr>
        <p:spPr>
          <a:xfrm>
            <a:off x="-22676" y="9308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" name="Línea"/>
          <p:cNvSpPr/>
          <p:nvPr/>
        </p:nvSpPr>
        <p:spPr>
          <a:xfrm>
            <a:off x="-22676" y="1561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75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5264" y="406400"/>
            <a:ext cx="829090" cy="7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1780" y="406400"/>
            <a:ext cx="1408878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1. Introduction"/>
          <p:cNvSpPr txBox="1"/>
          <p:nvPr/>
        </p:nvSpPr>
        <p:spPr>
          <a:xfrm>
            <a:off x="502091" y="1263739"/>
            <a:ext cx="1345744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78" name="2. PGCM method"/>
          <p:cNvSpPr txBox="1"/>
          <p:nvPr/>
        </p:nvSpPr>
        <p:spPr>
          <a:xfrm>
            <a:off x="3006811" y="1269999"/>
            <a:ext cx="1504341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PGCM method</a:t>
            </a:r>
          </a:p>
        </p:txBody>
      </p:sp>
      <p:sp>
        <p:nvSpPr>
          <p:cNvPr id="79" name="4. Summary and Outlook"/>
          <p:cNvSpPr txBox="1"/>
          <p:nvPr/>
        </p:nvSpPr>
        <p:spPr>
          <a:xfrm>
            <a:off x="10457240" y="1269999"/>
            <a:ext cx="2097483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80" name="3. Benchmarking PGCM against shell model with TAURUS"/>
          <p:cNvSpPr txBox="1"/>
          <p:nvPr/>
        </p:nvSpPr>
        <p:spPr>
          <a:xfrm>
            <a:off x="5322097" y="1269999"/>
            <a:ext cx="4747769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81" name="5th GOGNY Conference | Paris December 2024 | The nuclear shell model in the intrinsic frame | Tomás R. Rodríguez"/>
          <p:cNvSpPr txBox="1"/>
          <p:nvPr/>
        </p:nvSpPr>
        <p:spPr>
          <a:xfrm>
            <a:off x="-20006" y="9388000"/>
            <a:ext cx="13047032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5th GOGNY Conference</a:t>
            </a:r>
            <a:r>
              <a:rPr sz="1100"/>
              <a:t> | Paris December 2024</a:t>
            </a:r>
            <a:r>
              <a:t> | </a:t>
            </a:r>
            <a:r>
              <a:rPr b="1"/>
              <a:t>The nuclear shell model in the intrinsic frame </a:t>
            </a:r>
            <a:r>
              <a:t>| </a:t>
            </a:r>
            <a:r>
              <a:rPr sz="1100"/>
              <a:t>Tomás R. Rodríguez</a:t>
            </a:r>
          </a:p>
        </p:txBody>
      </p:sp>
      <p:sp>
        <p:nvSpPr>
          <p:cNvPr id="8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G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ángulo"/>
          <p:cNvSpPr/>
          <p:nvPr/>
        </p:nvSpPr>
        <p:spPr>
          <a:xfrm>
            <a:off x="-3175" y="327025"/>
            <a:ext cx="13068300" cy="916795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" name="Rectángulo"/>
          <p:cNvSpPr/>
          <p:nvPr/>
        </p:nvSpPr>
        <p:spPr>
          <a:xfrm>
            <a:off x="-41275" y="73025"/>
            <a:ext cx="13068300" cy="185834"/>
          </a:xfrm>
          <a:prstGeom prst="rect">
            <a:avLst/>
          </a:prstGeom>
          <a:solidFill>
            <a:srgbClr val="005493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" name="Línea"/>
          <p:cNvSpPr/>
          <p:nvPr/>
        </p:nvSpPr>
        <p:spPr>
          <a:xfrm>
            <a:off x="-22676" y="9308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92" name="Línea"/>
          <p:cNvSpPr/>
          <p:nvPr/>
        </p:nvSpPr>
        <p:spPr>
          <a:xfrm>
            <a:off x="-22676" y="1561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93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5264" y="406400"/>
            <a:ext cx="829090" cy="7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1780" y="406400"/>
            <a:ext cx="1408878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1. Introduction"/>
          <p:cNvSpPr txBox="1"/>
          <p:nvPr/>
        </p:nvSpPr>
        <p:spPr>
          <a:xfrm>
            <a:off x="541385" y="1269999"/>
            <a:ext cx="1267156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96" name="2. PGCM method"/>
          <p:cNvSpPr txBox="1"/>
          <p:nvPr/>
        </p:nvSpPr>
        <p:spPr>
          <a:xfrm>
            <a:off x="2980763" y="1263739"/>
            <a:ext cx="1556437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PGCM method</a:t>
            </a:r>
          </a:p>
        </p:txBody>
      </p:sp>
      <p:sp>
        <p:nvSpPr>
          <p:cNvPr id="97" name="4. Summary and Outlook"/>
          <p:cNvSpPr txBox="1"/>
          <p:nvPr/>
        </p:nvSpPr>
        <p:spPr>
          <a:xfrm>
            <a:off x="10457240" y="1269999"/>
            <a:ext cx="2097483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98" name="3. Benchmarking PGCM against shell model with TAURUS"/>
          <p:cNvSpPr txBox="1"/>
          <p:nvPr/>
        </p:nvSpPr>
        <p:spPr>
          <a:xfrm>
            <a:off x="5322097" y="1269999"/>
            <a:ext cx="4747769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99" name="5th GOGNY Conference | Paris December 2024 | The nuclear shell model in the intrinsic frame | Tomás R. Rodríguez"/>
          <p:cNvSpPr txBox="1"/>
          <p:nvPr/>
        </p:nvSpPr>
        <p:spPr>
          <a:xfrm>
            <a:off x="-20006" y="9388000"/>
            <a:ext cx="13047032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5th GOGNY Conference</a:t>
            </a:r>
            <a:r>
              <a:rPr sz="1100"/>
              <a:t> | Paris December 2024</a:t>
            </a:r>
            <a:r>
              <a:t> | </a:t>
            </a:r>
            <a:r>
              <a:rPr b="1"/>
              <a:t>The nuclear shell model in the intrinsic frame </a:t>
            </a:r>
            <a:r>
              <a:t>| </a:t>
            </a:r>
            <a:r>
              <a:rPr sz="1100"/>
              <a:t>Tomás R. Rodríguez</a:t>
            </a:r>
          </a:p>
        </p:txBody>
      </p:sp>
      <p:sp>
        <p:nvSpPr>
          <p:cNvPr id="10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ench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ángulo"/>
          <p:cNvSpPr/>
          <p:nvPr/>
        </p:nvSpPr>
        <p:spPr>
          <a:xfrm>
            <a:off x="-3175" y="327025"/>
            <a:ext cx="13068300" cy="916795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8" name="Rectángulo"/>
          <p:cNvSpPr/>
          <p:nvPr/>
        </p:nvSpPr>
        <p:spPr>
          <a:xfrm>
            <a:off x="-41275" y="73025"/>
            <a:ext cx="13068300" cy="185834"/>
          </a:xfrm>
          <a:prstGeom prst="rect">
            <a:avLst/>
          </a:prstGeom>
          <a:solidFill>
            <a:srgbClr val="005493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" name="Línea"/>
          <p:cNvSpPr/>
          <p:nvPr/>
        </p:nvSpPr>
        <p:spPr>
          <a:xfrm>
            <a:off x="-22676" y="9308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10" name="Línea"/>
          <p:cNvSpPr/>
          <p:nvPr/>
        </p:nvSpPr>
        <p:spPr>
          <a:xfrm>
            <a:off x="-22676" y="1561548"/>
            <a:ext cx="13377840" cy="1"/>
          </a:xfrm>
          <a:prstGeom prst="line">
            <a:avLst/>
          </a:prstGeom>
          <a:ln w="38100">
            <a:solidFill>
              <a:srgbClr val="0077C8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11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5264" y="406400"/>
            <a:ext cx="829090" cy="7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1780" y="406400"/>
            <a:ext cx="1408878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1. Introduction"/>
          <p:cNvSpPr txBox="1"/>
          <p:nvPr/>
        </p:nvSpPr>
        <p:spPr>
          <a:xfrm>
            <a:off x="541385" y="1269999"/>
            <a:ext cx="1267156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114" name="2. PGCM method"/>
          <p:cNvSpPr txBox="1"/>
          <p:nvPr/>
        </p:nvSpPr>
        <p:spPr>
          <a:xfrm>
            <a:off x="3006811" y="1269999"/>
            <a:ext cx="1504341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2. PGCM method</a:t>
            </a:r>
          </a:p>
        </p:txBody>
      </p:sp>
      <p:sp>
        <p:nvSpPr>
          <p:cNvPr id="115" name="4. Summary and Outlook"/>
          <p:cNvSpPr txBox="1"/>
          <p:nvPr/>
        </p:nvSpPr>
        <p:spPr>
          <a:xfrm>
            <a:off x="10457240" y="1269999"/>
            <a:ext cx="2097483" cy="29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116" name="3. Benchmarking PGCM against shell model with TAURUS"/>
          <p:cNvSpPr txBox="1"/>
          <p:nvPr/>
        </p:nvSpPr>
        <p:spPr>
          <a:xfrm>
            <a:off x="5189636" y="1263739"/>
            <a:ext cx="5012691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117" name="5th GOGNY Conference | Paris December 2024 | The nuclear shell model in the intrinsic frame | Tomás R. Rodríguez"/>
          <p:cNvSpPr txBox="1"/>
          <p:nvPr/>
        </p:nvSpPr>
        <p:spPr>
          <a:xfrm>
            <a:off x="-20006" y="9388000"/>
            <a:ext cx="13047032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5th GOGNY Conference</a:t>
            </a:r>
            <a:r>
              <a:rPr sz="1100"/>
              <a:t> | Paris December 2024</a:t>
            </a:r>
            <a:r>
              <a:t> | </a:t>
            </a:r>
            <a:r>
              <a:rPr b="1"/>
              <a:t>The nuclear shell model in the intrinsic frame </a:t>
            </a:r>
            <a:r>
              <a:t>| </a:t>
            </a:r>
            <a:r>
              <a:rPr sz="1100"/>
              <a:t>Tomás R. Rodríguez</a:t>
            </a:r>
          </a:p>
        </p:txBody>
      </p:sp>
      <p:sp>
        <p:nvSpPr>
          <p:cNvPr id="11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Texto del título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14.t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Relationship Id="rId3" Type="http://schemas.openxmlformats.org/officeDocument/2006/relationships/image" Target="../media/image32.png"/><Relationship Id="rId4" Type="http://schemas.openxmlformats.org/officeDocument/2006/relationships/image" Target="../media/image41.png"/><Relationship Id="rId5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tif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1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6.png"/><Relationship Id="rId6" Type="http://schemas.openxmlformats.org/officeDocument/2006/relationships/image" Target="../media/image17.tif"/><Relationship Id="rId7" Type="http://schemas.openxmlformats.org/officeDocument/2006/relationships/image" Target="../media/image18.tif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1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8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2.png"/><Relationship Id="rId3" Type="http://schemas.openxmlformats.org/officeDocument/2006/relationships/image" Target="../media/image8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tif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5.png"/><Relationship Id="rId4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4.tif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5.tif"/><Relationship Id="rId14" Type="http://schemas.openxmlformats.org/officeDocument/2006/relationships/image" Target="../media/image6.tif"/><Relationship Id="rId15" Type="http://schemas.openxmlformats.org/officeDocument/2006/relationships/image" Target="../media/image7.tif"/><Relationship Id="rId16" Type="http://schemas.openxmlformats.org/officeDocument/2006/relationships/image" Target="../media/image8.tif"/><Relationship Id="rId17" Type="http://schemas.openxmlformats.org/officeDocument/2006/relationships/image" Target="../media/image9.tif"/><Relationship Id="rId18" Type="http://schemas.openxmlformats.org/officeDocument/2006/relationships/image" Target="../media/image10.tif"/><Relationship Id="rId19" Type="http://schemas.openxmlformats.org/officeDocument/2006/relationships/image" Target="../media/image11.tif"/><Relationship Id="rId20" Type="http://schemas.openxmlformats.org/officeDocument/2006/relationships/image" Target="../media/image12.tif"/><Relationship Id="rId21" Type="http://schemas.openxmlformats.org/officeDocument/2006/relationships/image" Target="../media/image1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n" descr="Imagen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>
            <a:off x="0" y="2435224"/>
            <a:ext cx="13004800" cy="720901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ángulo"/>
          <p:cNvSpPr/>
          <p:nvPr/>
        </p:nvSpPr>
        <p:spPr>
          <a:xfrm>
            <a:off x="6266463" y="7724698"/>
            <a:ext cx="6803292" cy="202712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7" name="Tomás R. Rodríguez…"/>
          <p:cNvSpPr txBox="1"/>
          <p:nvPr>
            <p:ph type="body" sz="quarter" idx="4294967295"/>
          </p:nvPr>
        </p:nvSpPr>
        <p:spPr>
          <a:xfrm>
            <a:off x="737393" y="5270500"/>
            <a:ext cx="6719300" cy="3720424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defTabSz="914400">
              <a:spcBef>
                <a:spcPts val="0"/>
              </a:spcBef>
              <a:buClr>
                <a:srgbClr val="000000"/>
              </a:buClr>
              <a:buSzTx/>
              <a:buFont typeface="Wingdings"/>
              <a:buNone/>
              <a:defRPr b="1" sz="24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Tomás R. Rodríguez</a:t>
            </a:r>
          </a:p>
          <a:p>
            <a:pPr marL="0" indent="0" defTabSz="914400">
              <a:spcBef>
                <a:spcPts val="0"/>
              </a:spcBef>
              <a:buClr>
                <a:srgbClr val="000000"/>
              </a:buClr>
              <a:buSzTx/>
              <a:buFont typeface="Wingdings"/>
              <a:buNone/>
              <a:defRPr sz="24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914400">
              <a:spcBef>
                <a:spcPts val="0"/>
              </a:spcBef>
              <a:buClr>
                <a:srgbClr val="000000"/>
              </a:buClr>
              <a:buSzTx/>
              <a:buFont typeface="Wingdings"/>
              <a:buNone/>
              <a:defRPr b="1" sz="24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/>
          </a:p>
          <a:p>
            <a:pPr marL="0" indent="0" defTabSz="457200">
              <a:lnSpc>
                <a:spcPts val="4200"/>
              </a:lnSpc>
              <a:spcBef>
                <a:spcPts val="1200"/>
              </a:spcBef>
              <a:buSzTx/>
              <a:buNone/>
              <a:defRPr b="1" sz="1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/>
              <a:t>Fifth GOGNY Conference</a:t>
            </a:r>
            <a:endParaRPr sz="2000"/>
          </a:p>
          <a:p>
            <a:pPr marL="0" indent="0" defTabSz="457200">
              <a:lnSpc>
                <a:spcPts val="4200"/>
              </a:lnSpc>
              <a:spcBef>
                <a:spcPts val="1200"/>
              </a:spcBef>
              <a:buSzTx/>
              <a:buNone/>
              <a:defRPr b="1" sz="1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/>
              <a:t>Paris</a:t>
            </a:r>
          </a:p>
          <a:p>
            <a:pPr marL="0" indent="0" defTabSz="914400">
              <a:spcBef>
                <a:spcPts val="0"/>
              </a:spcBef>
              <a:buClr>
                <a:srgbClr val="000000"/>
              </a:buClr>
              <a:buSzTx/>
              <a:buFont typeface="Wingdings"/>
              <a:buNone/>
              <a:defRPr b="1" sz="2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December 10th, 2024</a:t>
            </a:r>
          </a:p>
        </p:txBody>
      </p:sp>
      <p:sp>
        <p:nvSpPr>
          <p:cNvPr id="228" name="Rectángulo"/>
          <p:cNvSpPr/>
          <p:nvPr/>
        </p:nvSpPr>
        <p:spPr>
          <a:xfrm>
            <a:off x="-3175" y="212725"/>
            <a:ext cx="13068300" cy="2095500"/>
          </a:xfrm>
          <a:prstGeom prst="rect">
            <a:avLst/>
          </a:prstGeom>
          <a:solidFill>
            <a:srgbClr val="941751"/>
          </a:solidFill>
        </p:spPr>
        <p:txBody>
          <a:bodyPr lIns="0" tIns="0" rIns="0" bIns="0" anchor="ctr"/>
          <a:lstStyle/>
          <a:p>
            <a:pPr algn="l" defTabSz="914400">
              <a:defRPr sz="18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9" name="The nuclear shell model in the intrinsic frame"/>
          <p:cNvSpPr txBox="1"/>
          <p:nvPr/>
        </p:nvSpPr>
        <p:spPr>
          <a:xfrm>
            <a:off x="661193" y="3749377"/>
            <a:ext cx="11667739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nuclear shell model in the intrinsic frame</a:t>
            </a:r>
          </a:p>
        </p:txBody>
      </p:sp>
      <p:pic>
        <p:nvPicPr>
          <p:cNvPr id="230" name="60-2016-09-20-Marca UCM logo negro RGB.jpg" descr="60-2016-09-20-Marca UCM logo negro RG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2363" y="7846971"/>
            <a:ext cx="1859659" cy="1708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Aoe1flm8EG36a_pwanedzAYxhA8A700FSxXixHcWle0Eme2BStME8R8dFLgP2BhFjERmSP9x4e9JHFFYGNmF6WizeHYEyNQBRVfSZidogffwLtmOwmJeRBHbJgez7JNPQyl5pBu6DxnePzKEAUgE3sPajJtSWuQMYpuc_7pc-MPLnCsngNBOy9WXJQs1-NXOtrNCsA=nw.jpg" descr="Aoe1flm8EG36a_pwanedzAYxhA8A700FSxXixHcWle0Eme2BStME8R8dFLgP2BhFjERmSP9x4e9JHFFYGNmF6WizeHYEyNQBRVfSZidogffwLtmOwmJeRBHbJgez7JNPQyl5pBu6DxnePzKEAUgE3sPajJtSWuQMYpuc_7pc-MPLnCsngNBOy9WXJQs1-NXOtrNCsA=nw.jpg"/>
          <p:cNvPicPr>
            <a:picLocks noChangeAspect="1"/>
          </p:cNvPicPr>
          <p:nvPr/>
        </p:nvPicPr>
        <p:blipFill>
          <a:blip r:embed="rId4">
            <a:extLst/>
          </a:blip>
          <a:srcRect l="0" t="0" r="8562" b="0"/>
          <a:stretch>
            <a:fillRect/>
          </a:stretch>
        </p:blipFill>
        <p:spPr>
          <a:xfrm>
            <a:off x="10201612" y="7914140"/>
            <a:ext cx="2774832" cy="1641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ogo_IPARCOS_v4-2.jpg" descr="logo_IPARCOS_v4-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6021" y="8334298"/>
            <a:ext cx="709598" cy="801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Agrupar"/>
          <p:cNvGrpSpPr/>
          <p:nvPr/>
        </p:nvGrpSpPr>
        <p:grpSpPr>
          <a:xfrm>
            <a:off x="9376274" y="6039729"/>
            <a:ext cx="3407011" cy="1495511"/>
            <a:chOff x="0" y="0"/>
            <a:chExt cx="3407009" cy="1495510"/>
          </a:xfrm>
        </p:grpSpPr>
        <p:pic>
          <p:nvPicPr>
            <p:cNvPr id="233" name="Imagen" descr="Imagen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650677" cy="1444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coming soon…"/>
            <p:cNvSpPr txBox="1"/>
            <p:nvPr/>
          </p:nvSpPr>
          <p:spPr>
            <a:xfrm>
              <a:off x="1650675" y="1108441"/>
              <a:ext cx="1756335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914400">
                <a:buClr>
                  <a:srgbClr val="000000"/>
                </a:buClr>
                <a:buFont typeface="Wingdings"/>
                <a:defRPr b="1" sz="1800">
                  <a:uFill>
                    <a:solidFill>
                      <a:srgbClr val="000000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coming soon…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Outline"/>
          <p:cNvSpPr txBox="1"/>
          <p:nvPr/>
        </p:nvSpPr>
        <p:spPr>
          <a:xfrm>
            <a:off x="653609" y="401436"/>
            <a:ext cx="5122479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426" name="1. Introduction"/>
          <p:cNvSpPr txBox="1"/>
          <p:nvPr/>
        </p:nvSpPr>
        <p:spPr>
          <a:xfrm>
            <a:off x="1043626" y="29083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427" name="4. Summary and Outlook"/>
          <p:cNvSpPr txBox="1"/>
          <p:nvPr/>
        </p:nvSpPr>
        <p:spPr>
          <a:xfrm>
            <a:off x="1043626" y="60960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428" name="3. Benchmarking PGCM against shell model with TAURUS"/>
          <p:cNvSpPr txBox="1"/>
          <p:nvPr/>
        </p:nvSpPr>
        <p:spPr>
          <a:xfrm>
            <a:off x="1043626" y="4953000"/>
            <a:ext cx="1055001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429" name="2. Projected Generator Coordinate Method (PGCM)"/>
          <p:cNvSpPr txBox="1"/>
          <p:nvPr/>
        </p:nvSpPr>
        <p:spPr>
          <a:xfrm>
            <a:off x="1043626" y="3937000"/>
            <a:ext cx="1113477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 Projected Generator Coordinate Method (PGCM)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Rectángulo redondeado"/>
          <p:cNvSpPr/>
          <p:nvPr/>
        </p:nvSpPr>
        <p:spPr>
          <a:xfrm>
            <a:off x="775878" y="2464961"/>
            <a:ext cx="2697366" cy="1479378"/>
          </a:xfrm>
          <a:prstGeom prst="roundRect">
            <a:avLst>
              <a:gd name="adj" fmla="val 8367"/>
            </a:avLst>
          </a:prstGeom>
          <a:solidFill>
            <a:srgbClr val="FFFC79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434" name="Agrupar"/>
          <p:cNvGrpSpPr/>
          <p:nvPr/>
        </p:nvGrpSpPr>
        <p:grpSpPr>
          <a:xfrm>
            <a:off x="1821747" y="2417233"/>
            <a:ext cx="2960634" cy="2035482"/>
            <a:chOff x="0" y="0"/>
            <a:chExt cx="2960633" cy="2035480"/>
          </a:xfrm>
        </p:grpSpPr>
        <p:sp>
          <p:nvSpPr>
            <p:cNvPr id="432" name="Rectángulo redondeado"/>
            <p:cNvSpPr/>
            <p:nvPr/>
          </p:nvSpPr>
          <p:spPr>
            <a:xfrm>
              <a:off x="2097071" y="0"/>
              <a:ext cx="863563" cy="1497228"/>
            </a:xfrm>
            <a:prstGeom prst="roundRect">
              <a:avLst>
                <a:gd name="adj" fmla="val 22060"/>
              </a:avLst>
            </a:prstGeom>
            <a:solidFill>
              <a:srgbClr val="FFB6F9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3" name="linear combination"/>
            <p:cNvSpPr txBox="1"/>
            <p:nvPr/>
          </p:nvSpPr>
          <p:spPr>
            <a:xfrm>
              <a:off x="0" y="1588252"/>
              <a:ext cx="2587973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linear combination</a:t>
              </a:r>
            </a:p>
          </p:txBody>
        </p:sp>
      </p:grpSp>
      <p:grpSp>
        <p:nvGrpSpPr>
          <p:cNvPr id="437" name="Agrupar"/>
          <p:cNvGrpSpPr/>
          <p:nvPr/>
        </p:nvGrpSpPr>
        <p:grpSpPr>
          <a:xfrm>
            <a:off x="4534670" y="2417233"/>
            <a:ext cx="2587974" cy="2265424"/>
            <a:chOff x="0" y="0"/>
            <a:chExt cx="2587972" cy="2265423"/>
          </a:xfrm>
        </p:grpSpPr>
        <p:sp>
          <p:nvSpPr>
            <p:cNvPr id="435" name="Rectángulo redondeado"/>
            <p:cNvSpPr/>
            <p:nvPr/>
          </p:nvSpPr>
          <p:spPr>
            <a:xfrm>
              <a:off x="273148" y="0"/>
              <a:ext cx="2041677" cy="1497228"/>
            </a:xfrm>
            <a:prstGeom prst="roundRect">
              <a:avLst>
                <a:gd name="adj" fmla="val 12724"/>
              </a:avLst>
            </a:prstGeom>
            <a:solidFill>
              <a:srgbClr val="A9ED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6" name="coefficients of the linear combination"/>
            <p:cNvSpPr txBox="1"/>
            <p:nvPr/>
          </p:nvSpPr>
          <p:spPr>
            <a:xfrm>
              <a:off x="0" y="1462594"/>
              <a:ext cx="2587973" cy="80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coefficients of the linear combination</a:t>
              </a:r>
            </a:p>
          </p:txBody>
        </p:sp>
      </p:grpSp>
      <p:grpSp>
        <p:nvGrpSpPr>
          <p:cNvPr id="440" name="Agrupar"/>
          <p:cNvGrpSpPr/>
          <p:nvPr/>
        </p:nvGrpSpPr>
        <p:grpSpPr>
          <a:xfrm>
            <a:off x="6874933" y="2417233"/>
            <a:ext cx="4951311" cy="2035482"/>
            <a:chOff x="0" y="0"/>
            <a:chExt cx="4951310" cy="2035480"/>
          </a:xfrm>
        </p:grpSpPr>
        <p:sp>
          <p:nvSpPr>
            <p:cNvPr id="438" name="Rectángulo redondeado"/>
            <p:cNvSpPr/>
            <p:nvPr/>
          </p:nvSpPr>
          <p:spPr>
            <a:xfrm>
              <a:off x="0" y="0"/>
              <a:ext cx="4951311" cy="1497228"/>
            </a:xfrm>
            <a:prstGeom prst="roundRect">
              <a:avLst>
                <a:gd name="adj" fmla="val 12724"/>
              </a:avLst>
            </a:prstGeom>
            <a:solidFill>
              <a:srgbClr val="D4FB79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9" name="“basis” states"/>
            <p:cNvSpPr txBox="1"/>
            <p:nvPr/>
          </p:nvSpPr>
          <p:spPr>
            <a:xfrm>
              <a:off x="1181668" y="1588252"/>
              <a:ext cx="258797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“basis” states</a:t>
              </a:r>
            </a:p>
          </p:txBody>
        </p:sp>
      </p:grpSp>
      <p:pic>
        <p:nvPicPr>
          <p:cNvPr id="44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pic>
        <p:nvPicPr>
          <p:cNvPr id="44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Projected 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Projected GCM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4" grpId="2"/>
      <p:bldP build="whole" bldLvl="1" animBg="1" rev="0" advAuto="0" spid="431" grpId="1"/>
      <p:bldP build="whole" bldLvl="1" animBg="1" rev="0" advAuto="0" spid="437" grpId="3"/>
      <p:bldP build="whole" bldLvl="1" animBg="1" rev="0" advAuto="0" spid="440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Agrupar"/>
          <p:cNvGrpSpPr/>
          <p:nvPr/>
        </p:nvGrpSpPr>
        <p:grpSpPr>
          <a:xfrm>
            <a:off x="4534670" y="2417233"/>
            <a:ext cx="2587974" cy="1864010"/>
            <a:chOff x="0" y="0"/>
            <a:chExt cx="2587972" cy="1864008"/>
          </a:xfrm>
        </p:grpSpPr>
        <p:sp>
          <p:nvSpPr>
            <p:cNvPr id="446" name="Rectángulo redondeado"/>
            <p:cNvSpPr/>
            <p:nvPr/>
          </p:nvSpPr>
          <p:spPr>
            <a:xfrm>
              <a:off x="273148" y="0"/>
              <a:ext cx="2041677" cy="1497228"/>
            </a:xfrm>
            <a:prstGeom prst="roundRect">
              <a:avLst>
                <a:gd name="adj" fmla="val 12724"/>
              </a:avLst>
            </a:prstGeom>
            <a:solidFill>
              <a:srgbClr val="73FCD6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47" name="variational!"/>
            <p:cNvSpPr/>
            <p:nvPr/>
          </p:nvSpPr>
          <p:spPr>
            <a:xfrm>
              <a:off x="0" y="1864008"/>
              <a:ext cx="258797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variational!</a:t>
              </a:r>
            </a:p>
          </p:txBody>
        </p:sp>
      </p:grpSp>
      <p:grpSp>
        <p:nvGrpSpPr>
          <p:cNvPr id="451" name="Agrupar"/>
          <p:cNvGrpSpPr/>
          <p:nvPr/>
        </p:nvGrpSpPr>
        <p:grpSpPr>
          <a:xfrm>
            <a:off x="9745622" y="2407590"/>
            <a:ext cx="2587974" cy="2046363"/>
            <a:chOff x="0" y="0"/>
            <a:chExt cx="2587972" cy="2046361"/>
          </a:xfrm>
        </p:grpSpPr>
        <p:sp>
          <p:nvSpPr>
            <p:cNvPr id="449" name="Rectángulo redondeado"/>
            <p:cNvSpPr/>
            <p:nvPr/>
          </p:nvSpPr>
          <p:spPr>
            <a:xfrm>
              <a:off x="507351" y="0"/>
              <a:ext cx="1573269" cy="1497228"/>
            </a:xfrm>
            <a:prstGeom prst="roundRect">
              <a:avLst>
                <a:gd name="adj" fmla="val 12724"/>
              </a:avLst>
            </a:prstGeom>
            <a:solidFill>
              <a:srgbClr val="73FCD6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0" name="variational!"/>
            <p:cNvSpPr txBox="1"/>
            <p:nvPr/>
          </p:nvSpPr>
          <p:spPr>
            <a:xfrm>
              <a:off x="0" y="1599133"/>
              <a:ext cx="2587973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variational!</a:t>
              </a:r>
            </a:p>
          </p:txBody>
        </p:sp>
      </p:grpSp>
      <p:pic>
        <p:nvPicPr>
          <p:cNvPr id="45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pic>
        <p:nvPicPr>
          <p:cNvPr id="45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Projected 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Projected GCM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2"/>
      <p:bldP build="whole" bldLvl="1" animBg="1" rev="0" advAuto="0" spid="4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ángulo redondeado"/>
          <p:cNvSpPr/>
          <p:nvPr/>
        </p:nvSpPr>
        <p:spPr>
          <a:xfrm>
            <a:off x="6874933" y="2417233"/>
            <a:ext cx="4951311" cy="1497229"/>
          </a:xfrm>
          <a:prstGeom prst="roundRect">
            <a:avLst>
              <a:gd name="adj" fmla="val 12724"/>
            </a:avLst>
          </a:prstGeom>
          <a:solidFill>
            <a:srgbClr val="D4FB79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8" name="“basis” states"/>
          <p:cNvSpPr txBox="1"/>
          <p:nvPr/>
        </p:nvSpPr>
        <p:spPr>
          <a:xfrm>
            <a:off x="8056602" y="4005485"/>
            <a:ext cx="258797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“basis” states</a:t>
            </a:r>
          </a:p>
        </p:txBody>
      </p:sp>
      <p:pic>
        <p:nvPicPr>
          <p:cNvPr id="45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Intrinsic (HFB-like, Bogoliubov quasiparticle vacuum) state"/>
          <p:cNvSpPr txBox="1"/>
          <p:nvPr/>
        </p:nvSpPr>
        <p:spPr>
          <a:xfrm>
            <a:off x="240392" y="4329280"/>
            <a:ext cx="8217564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Intrinsic (HFB-like, Bogoliubov quasiparticle vacuum) state</a:t>
            </a:r>
          </a:p>
        </p:txBody>
      </p:sp>
      <p:sp>
        <p:nvSpPr>
          <p:cNvPr id="462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sp>
        <p:nvSpPr>
          <p:cNvPr id="463" name="Rectángulo redondeado"/>
          <p:cNvSpPr/>
          <p:nvPr/>
        </p:nvSpPr>
        <p:spPr>
          <a:xfrm>
            <a:off x="10243193" y="2442633"/>
            <a:ext cx="1528466" cy="1270001"/>
          </a:xfrm>
          <a:prstGeom prst="roundRect">
            <a:avLst>
              <a:gd name="adj" fmla="val 15000"/>
            </a:avLst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64" name="Projected 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Projected GCM</a:t>
            </a:r>
          </a:p>
        </p:txBody>
      </p:sp>
      <p:pic>
        <p:nvPicPr>
          <p:cNvPr id="465" name="Sin título-1 (arrastrado).tiff" descr="Sin título-1 (arrastrado).tiff"/>
          <p:cNvPicPr>
            <a:picLocks noChangeAspect="1"/>
          </p:cNvPicPr>
          <p:nvPr/>
        </p:nvPicPr>
        <p:blipFill>
          <a:blip r:embed="rId4">
            <a:extLst/>
          </a:blip>
          <a:srcRect l="19972" t="0" r="5604" b="22947"/>
          <a:stretch>
            <a:fillRect/>
          </a:stretch>
        </p:blipFill>
        <p:spPr>
          <a:xfrm>
            <a:off x="505657" y="5050996"/>
            <a:ext cx="6574789" cy="430253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- First classification of the collective behavior of the nucleus based on the total energy surfaces (TESs)…"/>
          <p:cNvSpPr txBox="1"/>
          <p:nvPr/>
        </p:nvSpPr>
        <p:spPr>
          <a:xfrm>
            <a:off x="7612810" y="5479426"/>
            <a:ext cx="4857000" cy="141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- </a:t>
            </a:r>
            <a:r>
              <a:rPr b="1"/>
              <a:t>First classification</a:t>
            </a:r>
            <a:r>
              <a:t> of the collective behavior of the nucleus based on the total energy surfaces (</a:t>
            </a:r>
            <a:r>
              <a:rPr b="1"/>
              <a:t>TESs</a:t>
            </a:r>
            <a:r>
              <a:t>) </a:t>
            </a:r>
          </a:p>
          <a:p>
            <a:pPr algn="l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(our spherical-cow approach)</a:t>
            </a:r>
          </a:p>
        </p:txBody>
      </p:sp>
      <p:pic>
        <p:nvPicPr>
          <p:cNvPr id="467" name="TES.pdf" descr="TE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7315" y="6739520"/>
            <a:ext cx="5389288" cy="4125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2" name="Agrupar"/>
          <p:cNvGrpSpPr/>
          <p:nvPr/>
        </p:nvGrpSpPr>
        <p:grpSpPr>
          <a:xfrm>
            <a:off x="4864251" y="7229581"/>
            <a:ext cx="2331950" cy="1843698"/>
            <a:chOff x="72" y="-181"/>
            <a:chExt cx="2331948" cy="1843697"/>
          </a:xfrm>
        </p:grpSpPr>
        <p:pic>
          <p:nvPicPr>
            <p:cNvPr id="468" name="beta0.8.png" descr="beta0.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9713" t="28748" r="30786" b="27072"/>
            <a:stretch>
              <a:fillRect/>
            </a:stretch>
          </p:blipFill>
          <p:spPr>
            <a:xfrm>
              <a:off x="1666663" y="1267177"/>
              <a:ext cx="665358" cy="49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544" fill="norm" stroke="1" extrusionOk="0">
                  <a:moveTo>
                    <a:pt x="14290" y="13"/>
                  </a:moveTo>
                  <a:cubicBezTo>
                    <a:pt x="13419" y="62"/>
                    <a:pt x="12792" y="196"/>
                    <a:pt x="11762" y="526"/>
                  </a:cubicBezTo>
                  <a:cubicBezTo>
                    <a:pt x="10376" y="970"/>
                    <a:pt x="9846" y="1098"/>
                    <a:pt x="8916" y="1210"/>
                  </a:cubicBezTo>
                  <a:cubicBezTo>
                    <a:pt x="5910" y="1573"/>
                    <a:pt x="5325" y="1713"/>
                    <a:pt x="4089" y="2408"/>
                  </a:cubicBezTo>
                  <a:cubicBezTo>
                    <a:pt x="3213" y="2902"/>
                    <a:pt x="2528" y="3525"/>
                    <a:pt x="1866" y="4445"/>
                  </a:cubicBezTo>
                  <a:cubicBezTo>
                    <a:pt x="1157" y="5431"/>
                    <a:pt x="744" y="6375"/>
                    <a:pt x="393" y="7747"/>
                  </a:cubicBezTo>
                  <a:cubicBezTo>
                    <a:pt x="159" y="8663"/>
                    <a:pt x="55" y="9346"/>
                    <a:pt x="12" y="10451"/>
                  </a:cubicBezTo>
                  <a:cubicBezTo>
                    <a:pt x="-86" y="12948"/>
                    <a:pt x="435" y="15512"/>
                    <a:pt x="1460" y="17587"/>
                  </a:cubicBezTo>
                  <a:cubicBezTo>
                    <a:pt x="2526" y="19746"/>
                    <a:pt x="4369" y="21247"/>
                    <a:pt x="6224" y="21488"/>
                  </a:cubicBezTo>
                  <a:cubicBezTo>
                    <a:pt x="6798" y="21563"/>
                    <a:pt x="6867" y="21561"/>
                    <a:pt x="7519" y="21488"/>
                  </a:cubicBezTo>
                  <a:cubicBezTo>
                    <a:pt x="8705" y="21356"/>
                    <a:pt x="9638" y="21026"/>
                    <a:pt x="11482" y="20068"/>
                  </a:cubicBezTo>
                  <a:cubicBezTo>
                    <a:pt x="12781" y="19393"/>
                    <a:pt x="13093" y="19270"/>
                    <a:pt x="14772" y="18750"/>
                  </a:cubicBezTo>
                  <a:cubicBezTo>
                    <a:pt x="16366" y="18257"/>
                    <a:pt x="16704" y="18120"/>
                    <a:pt x="17529" y="17587"/>
                  </a:cubicBezTo>
                  <a:cubicBezTo>
                    <a:pt x="18373" y="17041"/>
                    <a:pt x="19106" y="16317"/>
                    <a:pt x="19676" y="15448"/>
                  </a:cubicBezTo>
                  <a:cubicBezTo>
                    <a:pt x="20600" y="14038"/>
                    <a:pt x="21125" y="12359"/>
                    <a:pt x="21264" y="10400"/>
                  </a:cubicBezTo>
                  <a:cubicBezTo>
                    <a:pt x="21514" y="6858"/>
                    <a:pt x="20308" y="3289"/>
                    <a:pt x="18253" y="1484"/>
                  </a:cubicBezTo>
                  <a:cubicBezTo>
                    <a:pt x="17634" y="940"/>
                    <a:pt x="17206" y="673"/>
                    <a:pt x="16500" y="389"/>
                  </a:cubicBezTo>
                  <a:cubicBezTo>
                    <a:pt x="15660" y="51"/>
                    <a:pt x="15167" y="-37"/>
                    <a:pt x="14290" y="1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69" name="beta0.0.png" descr="beta0.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3582" t="25473" r="33617" b="25475"/>
            <a:stretch>
              <a:fillRect/>
            </a:stretch>
          </p:blipFill>
          <p:spPr>
            <a:xfrm>
              <a:off x="72" y="1267310"/>
              <a:ext cx="573843" cy="576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13" fill="norm" stroke="1" extrusionOk="0">
                  <a:moveTo>
                    <a:pt x="10788" y="0"/>
                  </a:moveTo>
                  <a:cubicBezTo>
                    <a:pt x="9525" y="-3"/>
                    <a:pt x="8459" y="191"/>
                    <a:pt x="7061" y="678"/>
                  </a:cubicBezTo>
                  <a:cubicBezTo>
                    <a:pt x="5684" y="1158"/>
                    <a:pt x="4467" y="1900"/>
                    <a:pt x="3290" y="2994"/>
                  </a:cubicBezTo>
                  <a:cubicBezTo>
                    <a:pt x="2576" y="3657"/>
                    <a:pt x="1670" y="4871"/>
                    <a:pt x="1196" y="5796"/>
                  </a:cubicBezTo>
                  <a:cubicBezTo>
                    <a:pt x="318" y="7512"/>
                    <a:pt x="-108" y="9546"/>
                    <a:pt x="23" y="11371"/>
                  </a:cubicBezTo>
                  <a:cubicBezTo>
                    <a:pt x="143" y="13033"/>
                    <a:pt x="604" y="14582"/>
                    <a:pt x="1389" y="15987"/>
                  </a:cubicBezTo>
                  <a:cubicBezTo>
                    <a:pt x="2367" y="17737"/>
                    <a:pt x="4026" y="19302"/>
                    <a:pt x="5874" y="20220"/>
                  </a:cubicBezTo>
                  <a:cubicBezTo>
                    <a:pt x="6958" y="20760"/>
                    <a:pt x="8467" y="21223"/>
                    <a:pt x="9645" y="21356"/>
                  </a:cubicBezTo>
                  <a:cubicBezTo>
                    <a:pt x="11771" y="21597"/>
                    <a:pt x="14193" y="21062"/>
                    <a:pt x="16134" y="19940"/>
                  </a:cubicBezTo>
                  <a:cubicBezTo>
                    <a:pt x="17674" y="19050"/>
                    <a:pt x="18936" y="17846"/>
                    <a:pt x="19890" y="16327"/>
                  </a:cubicBezTo>
                  <a:cubicBezTo>
                    <a:pt x="20639" y="15135"/>
                    <a:pt x="21171" y="13588"/>
                    <a:pt x="21405" y="12005"/>
                  </a:cubicBezTo>
                  <a:cubicBezTo>
                    <a:pt x="21489" y="11435"/>
                    <a:pt x="21492" y="9995"/>
                    <a:pt x="21405" y="9350"/>
                  </a:cubicBezTo>
                  <a:cubicBezTo>
                    <a:pt x="20988" y="6268"/>
                    <a:pt x="19251" y="3503"/>
                    <a:pt x="16683" y="1814"/>
                  </a:cubicBezTo>
                  <a:cubicBezTo>
                    <a:pt x="15843" y="1261"/>
                    <a:pt x="14399" y="588"/>
                    <a:pt x="13684" y="427"/>
                  </a:cubicBezTo>
                  <a:cubicBezTo>
                    <a:pt x="13376" y="358"/>
                    <a:pt x="13017" y="272"/>
                    <a:pt x="12897" y="236"/>
                  </a:cubicBezTo>
                  <a:cubicBezTo>
                    <a:pt x="12526" y="123"/>
                    <a:pt x="11394" y="1"/>
                    <a:pt x="1078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70" name="beta_0.8.png" descr="beta_0.8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5540" t="19437" r="33342" b="19962"/>
            <a:stretch>
              <a:fillRect/>
            </a:stretch>
          </p:blipFill>
          <p:spPr>
            <a:xfrm flipH="1" rot="15600000">
              <a:off x="575217" y="-24561"/>
              <a:ext cx="509075" cy="66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523" fill="norm" stroke="1" extrusionOk="0">
                  <a:moveTo>
                    <a:pt x="9209" y="0"/>
                  </a:moveTo>
                  <a:cubicBezTo>
                    <a:pt x="8056" y="1"/>
                    <a:pt x="8023" y="2"/>
                    <a:pt x="7126" y="192"/>
                  </a:cubicBezTo>
                  <a:cubicBezTo>
                    <a:pt x="6104" y="409"/>
                    <a:pt x="5667" y="541"/>
                    <a:pt x="4910" y="898"/>
                  </a:cubicBezTo>
                  <a:cubicBezTo>
                    <a:pt x="2178" y="2187"/>
                    <a:pt x="510" y="4551"/>
                    <a:pt x="81" y="7750"/>
                  </a:cubicBezTo>
                  <a:cubicBezTo>
                    <a:pt x="-338" y="10876"/>
                    <a:pt x="887" y="14765"/>
                    <a:pt x="3091" y="17336"/>
                  </a:cubicBezTo>
                  <a:cubicBezTo>
                    <a:pt x="4391" y="18852"/>
                    <a:pt x="5831" y="19922"/>
                    <a:pt x="7506" y="20621"/>
                  </a:cubicBezTo>
                  <a:cubicBezTo>
                    <a:pt x="8769" y="21148"/>
                    <a:pt x="9582" y="21363"/>
                    <a:pt x="10896" y="21493"/>
                  </a:cubicBezTo>
                  <a:cubicBezTo>
                    <a:pt x="11967" y="21599"/>
                    <a:pt x="13620" y="21415"/>
                    <a:pt x="14700" y="21083"/>
                  </a:cubicBezTo>
                  <a:cubicBezTo>
                    <a:pt x="17601" y="20189"/>
                    <a:pt x="19644" y="18312"/>
                    <a:pt x="20620" y="15629"/>
                  </a:cubicBezTo>
                  <a:cubicBezTo>
                    <a:pt x="20946" y="14734"/>
                    <a:pt x="20996" y="14520"/>
                    <a:pt x="21116" y="13653"/>
                  </a:cubicBezTo>
                  <a:cubicBezTo>
                    <a:pt x="21262" y="12599"/>
                    <a:pt x="21241" y="11512"/>
                    <a:pt x="21050" y="10342"/>
                  </a:cubicBezTo>
                  <a:cubicBezTo>
                    <a:pt x="20960" y="9792"/>
                    <a:pt x="20836" y="9165"/>
                    <a:pt x="20769" y="8957"/>
                  </a:cubicBezTo>
                  <a:cubicBezTo>
                    <a:pt x="19976" y="6481"/>
                    <a:pt x="18782" y="4601"/>
                    <a:pt x="16998" y="3003"/>
                  </a:cubicBezTo>
                  <a:cubicBezTo>
                    <a:pt x="15948" y="2062"/>
                    <a:pt x="14784" y="1329"/>
                    <a:pt x="13542" y="834"/>
                  </a:cubicBezTo>
                  <a:cubicBezTo>
                    <a:pt x="12700" y="498"/>
                    <a:pt x="12205" y="352"/>
                    <a:pt x="11194" y="154"/>
                  </a:cubicBezTo>
                  <a:cubicBezTo>
                    <a:pt x="10419" y="2"/>
                    <a:pt x="10314" y="-1"/>
                    <a:pt x="920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71" name="gamma40.png" descr="gamma40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0559" t="31377" r="31234" b="30182"/>
            <a:stretch>
              <a:fillRect/>
            </a:stretch>
          </p:blipFill>
          <p:spPr>
            <a:xfrm>
              <a:off x="768519" y="806335"/>
              <a:ext cx="682230" cy="460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69" fill="norm" stroke="1" extrusionOk="0">
                  <a:moveTo>
                    <a:pt x="10955" y="1"/>
                  </a:moveTo>
                  <a:cubicBezTo>
                    <a:pt x="10154" y="14"/>
                    <a:pt x="9376" y="142"/>
                    <a:pt x="8656" y="391"/>
                  </a:cubicBezTo>
                  <a:cubicBezTo>
                    <a:pt x="6551" y="1119"/>
                    <a:pt x="5881" y="1449"/>
                    <a:pt x="4397" y="2471"/>
                  </a:cubicBezTo>
                  <a:cubicBezTo>
                    <a:pt x="3820" y="2869"/>
                    <a:pt x="2836" y="3851"/>
                    <a:pt x="2262" y="4607"/>
                  </a:cubicBezTo>
                  <a:cubicBezTo>
                    <a:pt x="1321" y="5846"/>
                    <a:pt x="705" y="7183"/>
                    <a:pt x="340" y="8749"/>
                  </a:cubicBezTo>
                  <a:cubicBezTo>
                    <a:pt x="60" y="9950"/>
                    <a:pt x="3" y="10405"/>
                    <a:pt x="0" y="11628"/>
                  </a:cubicBezTo>
                  <a:cubicBezTo>
                    <a:pt x="-4" y="13331"/>
                    <a:pt x="321" y="14822"/>
                    <a:pt x="993" y="16197"/>
                  </a:cubicBezTo>
                  <a:cubicBezTo>
                    <a:pt x="1600" y="17442"/>
                    <a:pt x="2131" y="18171"/>
                    <a:pt x="3078" y="19039"/>
                  </a:cubicBezTo>
                  <a:cubicBezTo>
                    <a:pt x="4541" y="20381"/>
                    <a:pt x="6831" y="21349"/>
                    <a:pt x="8933" y="21528"/>
                  </a:cubicBezTo>
                  <a:cubicBezTo>
                    <a:pt x="9635" y="21588"/>
                    <a:pt x="11232" y="21583"/>
                    <a:pt x="11885" y="21510"/>
                  </a:cubicBezTo>
                  <a:cubicBezTo>
                    <a:pt x="14243" y="21243"/>
                    <a:pt x="15870" y="20592"/>
                    <a:pt x="17249" y="19374"/>
                  </a:cubicBezTo>
                  <a:cubicBezTo>
                    <a:pt x="17931" y="18771"/>
                    <a:pt x="18110" y="18574"/>
                    <a:pt x="18707" y="17795"/>
                  </a:cubicBezTo>
                  <a:cubicBezTo>
                    <a:pt x="20627" y="15283"/>
                    <a:pt x="21596" y="12573"/>
                    <a:pt x="21596" y="9697"/>
                  </a:cubicBezTo>
                  <a:cubicBezTo>
                    <a:pt x="21596" y="8737"/>
                    <a:pt x="21528" y="8116"/>
                    <a:pt x="21320" y="7189"/>
                  </a:cubicBezTo>
                  <a:cubicBezTo>
                    <a:pt x="20803" y="4886"/>
                    <a:pt x="19640" y="3088"/>
                    <a:pt x="17953" y="1970"/>
                  </a:cubicBezTo>
                  <a:cubicBezTo>
                    <a:pt x="17626" y="1753"/>
                    <a:pt x="17204" y="1505"/>
                    <a:pt x="17011" y="1413"/>
                  </a:cubicBezTo>
                  <a:cubicBezTo>
                    <a:pt x="16379" y="1111"/>
                    <a:pt x="15131" y="688"/>
                    <a:pt x="14485" y="558"/>
                  </a:cubicBezTo>
                  <a:cubicBezTo>
                    <a:pt x="14137" y="488"/>
                    <a:pt x="13655" y="381"/>
                    <a:pt x="13418" y="317"/>
                  </a:cubicBezTo>
                  <a:cubicBezTo>
                    <a:pt x="12585" y="93"/>
                    <a:pt x="11757" y="-12"/>
                    <a:pt x="10955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75" name="Agrupar"/>
          <p:cNvGrpSpPr/>
          <p:nvPr/>
        </p:nvGrpSpPr>
        <p:grpSpPr>
          <a:xfrm>
            <a:off x="9332949" y="7345097"/>
            <a:ext cx="1916148" cy="1497162"/>
            <a:chOff x="10" y="67"/>
            <a:chExt cx="1916147" cy="1497160"/>
          </a:xfrm>
        </p:grpSpPr>
        <p:pic>
          <p:nvPicPr>
            <p:cNvPr id="473" name="EBEF748D-469A-4A62-965E-EE9829D87722.JPG" descr="EBEF748D-469A-4A62-965E-EE9829D87722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8137" t="6434" r="14018" b="9608"/>
            <a:stretch>
              <a:fillRect/>
            </a:stretch>
          </p:blipFill>
          <p:spPr>
            <a:xfrm>
              <a:off x="10" y="67"/>
              <a:ext cx="1576239" cy="146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77" fill="norm" stroke="1" extrusionOk="0">
                  <a:moveTo>
                    <a:pt x="10747" y="5"/>
                  </a:moveTo>
                  <a:cubicBezTo>
                    <a:pt x="9908" y="-16"/>
                    <a:pt x="9344" y="31"/>
                    <a:pt x="8737" y="169"/>
                  </a:cubicBezTo>
                  <a:cubicBezTo>
                    <a:pt x="8449" y="235"/>
                    <a:pt x="8144" y="321"/>
                    <a:pt x="7802" y="439"/>
                  </a:cubicBezTo>
                  <a:lnTo>
                    <a:pt x="7802" y="544"/>
                  </a:lnTo>
                  <a:lnTo>
                    <a:pt x="7514" y="544"/>
                  </a:lnTo>
                  <a:cubicBezTo>
                    <a:pt x="7165" y="686"/>
                    <a:pt x="6689" y="921"/>
                    <a:pt x="6341" y="1124"/>
                  </a:cubicBezTo>
                  <a:cubicBezTo>
                    <a:pt x="6340" y="1125"/>
                    <a:pt x="6337" y="1129"/>
                    <a:pt x="6335" y="1130"/>
                  </a:cubicBezTo>
                  <a:cubicBezTo>
                    <a:pt x="6181" y="1220"/>
                    <a:pt x="6051" y="1301"/>
                    <a:pt x="5982" y="1359"/>
                  </a:cubicBezTo>
                  <a:cubicBezTo>
                    <a:pt x="5898" y="1429"/>
                    <a:pt x="5800" y="1501"/>
                    <a:pt x="5759" y="1517"/>
                  </a:cubicBezTo>
                  <a:cubicBezTo>
                    <a:pt x="5514" y="1613"/>
                    <a:pt x="4526" y="2556"/>
                    <a:pt x="3961" y="3239"/>
                  </a:cubicBezTo>
                  <a:cubicBezTo>
                    <a:pt x="3891" y="3323"/>
                    <a:pt x="3809" y="3442"/>
                    <a:pt x="3722" y="3573"/>
                  </a:cubicBezTo>
                  <a:cubicBezTo>
                    <a:pt x="3731" y="3611"/>
                    <a:pt x="3716" y="3645"/>
                    <a:pt x="3673" y="3649"/>
                  </a:cubicBezTo>
                  <a:cubicBezTo>
                    <a:pt x="3470" y="3962"/>
                    <a:pt x="3248" y="4347"/>
                    <a:pt x="3048" y="4727"/>
                  </a:cubicBezTo>
                  <a:cubicBezTo>
                    <a:pt x="3041" y="4888"/>
                    <a:pt x="3019" y="4937"/>
                    <a:pt x="2945" y="4944"/>
                  </a:cubicBezTo>
                  <a:cubicBezTo>
                    <a:pt x="2859" y="5115"/>
                    <a:pt x="2762" y="5295"/>
                    <a:pt x="2700" y="5436"/>
                  </a:cubicBezTo>
                  <a:cubicBezTo>
                    <a:pt x="2602" y="5661"/>
                    <a:pt x="2543" y="5832"/>
                    <a:pt x="2543" y="5911"/>
                  </a:cubicBezTo>
                  <a:cubicBezTo>
                    <a:pt x="2543" y="5947"/>
                    <a:pt x="2526" y="5990"/>
                    <a:pt x="2505" y="6005"/>
                  </a:cubicBezTo>
                  <a:cubicBezTo>
                    <a:pt x="2483" y="6019"/>
                    <a:pt x="2455" y="6109"/>
                    <a:pt x="2440" y="6210"/>
                  </a:cubicBezTo>
                  <a:cubicBezTo>
                    <a:pt x="2424" y="6310"/>
                    <a:pt x="2395" y="6407"/>
                    <a:pt x="2374" y="6421"/>
                  </a:cubicBezTo>
                  <a:cubicBezTo>
                    <a:pt x="2354" y="6434"/>
                    <a:pt x="2320" y="6569"/>
                    <a:pt x="2304" y="6719"/>
                  </a:cubicBezTo>
                  <a:cubicBezTo>
                    <a:pt x="2268" y="7063"/>
                    <a:pt x="2206" y="7119"/>
                    <a:pt x="2206" y="6807"/>
                  </a:cubicBezTo>
                  <a:cubicBezTo>
                    <a:pt x="2206" y="6606"/>
                    <a:pt x="2133" y="6450"/>
                    <a:pt x="2032" y="6397"/>
                  </a:cubicBezTo>
                  <a:lnTo>
                    <a:pt x="1885" y="6397"/>
                  </a:lnTo>
                  <a:cubicBezTo>
                    <a:pt x="1821" y="6426"/>
                    <a:pt x="1751" y="6496"/>
                    <a:pt x="1695" y="6579"/>
                  </a:cubicBezTo>
                  <a:lnTo>
                    <a:pt x="1695" y="6608"/>
                  </a:lnTo>
                  <a:lnTo>
                    <a:pt x="1695" y="6819"/>
                  </a:lnTo>
                  <a:lnTo>
                    <a:pt x="1608" y="6801"/>
                  </a:lnTo>
                  <a:cubicBezTo>
                    <a:pt x="1604" y="6853"/>
                    <a:pt x="1584" y="6910"/>
                    <a:pt x="1559" y="6936"/>
                  </a:cubicBezTo>
                  <a:cubicBezTo>
                    <a:pt x="1526" y="6973"/>
                    <a:pt x="1500" y="7225"/>
                    <a:pt x="1489" y="7686"/>
                  </a:cubicBezTo>
                  <a:cubicBezTo>
                    <a:pt x="1474" y="8289"/>
                    <a:pt x="1484" y="8395"/>
                    <a:pt x="1543" y="8448"/>
                  </a:cubicBezTo>
                  <a:cubicBezTo>
                    <a:pt x="1571" y="8473"/>
                    <a:pt x="1587" y="8530"/>
                    <a:pt x="1597" y="8588"/>
                  </a:cubicBezTo>
                  <a:cubicBezTo>
                    <a:pt x="1605" y="8589"/>
                    <a:pt x="1637" y="8588"/>
                    <a:pt x="1641" y="8588"/>
                  </a:cubicBezTo>
                  <a:cubicBezTo>
                    <a:pt x="1674" y="8591"/>
                    <a:pt x="1695" y="8662"/>
                    <a:pt x="1695" y="8776"/>
                  </a:cubicBezTo>
                  <a:cubicBezTo>
                    <a:pt x="1695" y="8940"/>
                    <a:pt x="1682" y="8957"/>
                    <a:pt x="1586" y="8957"/>
                  </a:cubicBezTo>
                  <a:cubicBezTo>
                    <a:pt x="1563" y="8957"/>
                    <a:pt x="1544" y="8962"/>
                    <a:pt x="1527" y="8969"/>
                  </a:cubicBezTo>
                  <a:cubicBezTo>
                    <a:pt x="1514" y="9036"/>
                    <a:pt x="1507" y="9120"/>
                    <a:pt x="1500" y="9209"/>
                  </a:cubicBezTo>
                  <a:cubicBezTo>
                    <a:pt x="1485" y="9384"/>
                    <a:pt x="1457" y="9548"/>
                    <a:pt x="1440" y="9573"/>
                  </a:cubicBezTo>
                  <a:cubicBezTo>
                    <a:pt x="1423" y="9598"/>
                    <a:pt x="1400" y="9705"/>
                    <a:pt x="1385" y="9807"/>
                  </a:cubicBezTo>
                  <a:cubicBezTo>
                    <a:pt x="1348" y="10072"/>
                    <a:pt x="1261" y="10226"/>
                    <a:pt x="1021" y="10481"/>
                  </a:cubicBezTo>
                  <a:cubicBezTo>
                    <a:pt x="845" y="10668"/>
                    <a:pt x="776" y="10713"/>
                    <a:pt x="592" y="10744"/>
                  </a:cubicBezTo>
                  <a:cubicBezTo>
                    <a:pt x="302" y="10794"/>
                    <a:pt x="179" y="10886"/>
                    <a:pt x="76" y="11137"/>
                  </a:cubicBezTo>
                  <a:cubicBezTo>
                    <a:pt x="0" y="11323"/>
                    <a:pt x="-8" y="11424"/>
                    <a:pt x="5" y="12086"/>
                  </a:cubicBezTo>
                  <a:lnTo>
                    <a:pt x="22" y="12824"/>
                  </a:lnTo>
                  <a:lnTo>
                    <a:pt x="157" y="13012"/>
                  </a:lnTo>
                  <a:cubicBezTo>
                    <a:pt x="242" y="13127"/>
                    <a:pt x="270" y="13210"/>
                    <a:pt x="282" y="13328"/>
                  </a:cubicBezTo>
                  <a:cubicBezTo>
                    <a:pt x="335" y="13307"/>
                    <a:pt x="340" y="13401"/>
                    <a:pt x="342" y="13943"/>
                  </a:cubicBezTo>
                  <a:cubicBezTo>
                    <a:pt x="426" y="14273"/>
                    <a:pt x="624" y="14496"/>
                    <a:pt x="951" y="14629"/>
                  </a:cubicBezTo>
                  <a:cubicBezTo>
                    <a:pt x="1179" y="14721"/>
                    <a:pt x="1312" y="14739"/>
                    <a:pt x="2206" y="14764"/>
                  </a:cubicBezTo>
                  <a:lnTo>
                    <a:pt x="3200" y="14787"/>
                  </a:lnTo>
                  <a:lnTo>
                    <a:pt x="3771" y="15039"/>
                  </a:lnTo>
                  <a:cubicBezTo>
                    <a:pt x="3883" y="15088"/>
                    <a:pt x="3981" y="15137"/>
                    <a:pt x="4080" y="15185"/>
                  </a:cubicBezTo>
                  <a:cubicBezTo>
                    <a:pt x="4157" y="15188"/>
                    <a:pt x="4393" y="15183"/>
                    <a:pt x="4396" y="15185"/>
                  </a:cubicBezTo>
                  <a:cubicBezTo>
                    <a:pt x="4405" y="15196"/>
                    <a:pt x="4408" y="15271"/>
                    <a:pt x="4412" y="15361"/>
                  </a:cubicBezTo>
                  <a:cubicBezTo>
                    <a:pt x="4419" y="15366"/>
                    <a:pt x="4446" y="15381"/>
                    <a:pt x="4450" y="15385"/>
                  </a:cubicBezTo>
                  <a:cubicBezTo>
                    <a:pt x="4545" y="15473"/>
                    <a:pt x="4548" y="15501"/>
                    <a:pt x="4504" y="15596"/>
                  </a:cubicBezTo>
                  <a:cubicBezTo>
                    <a:pt x="4484" y="15640"/>
                    <a:pt x="4441" y="15744"/>
                    <a:pt x="4401" y="15842"/>
                  </a:cubicBezTo>
                  <a:cubicBezTo>
                    <a:pt x="4399" y="15857"/>
                    <a:pt x="4399" y="15891"/>
                    <a:pt x="4396" y="15894"/>
                  </a:cubicBezTo>
                  <a:cubicBezTo>
                    <a:pt x="4394" y="15896"/>
                    <a:pt x="4382" y="15893"/>
                    <a:pt x="4379" y="15894"/>
                  </a:cubicBezTo>
                  <a:cubicBezTo>
                    <a:pt x="4374" y="15908"/>
                    <a:pt x="4368" y="15917"/>
                    <a:pt x="4363" y="15930"/>
                  </a:cubicBezTo>
                  <a:cubicBezTo>
                    <a:pt x="4167" y="16422"/>
                    <a:pt x="3764" y="17345"/>
                    <a:pt x="3608" y="17646"/>
                  </a:cubicBezTo>
                  <a:cubicBezTo>
                    <a:pt x="3562" y="17734"/>
                    <a:pt x="3483" y="17905"/>
                    <a:pt x="3434" y="18027"/>
                  </a:cubicBezTo>
                  <a:cubicBezTo>
                    <a:pt x="3338" y="18263"/>
                    <a:pt x="3201" y="18479"/>
                    <a:pt x="3054" y="18648"/>
                  </a:cubicBezTo>
                  <a:lnTo>
                    <a:pt x="3054" y="18836"/>
                  </a:lnTo>
                  <a:lnTo>
                    <a:pt x="2874" y="18836"/>
                  </a:lnTo>
                  <a:cubicBezTo>
                    <a:pt x="2872" y="18836"/>
                    <a:pt x="2865" y="18835"/>
                    <a:pt x="2863" y="18836"/>
                  </a:cubicBezTo>
                  <a:cubicBezTo>
                    <a:pt x="2798" y="18886"/>
                    <a:pt x="2734" y="18927"/>
                    <a:pt x="2673" y="18947"/>
                  </a:cubicBezTo>
                  <a:cubicBezTo>
                    <a:pt x="2517" y="18999"/>
                    <a:pt x="2150" y="19200"/>
                    <a:pt x="2065" y="19281"/>
                  </a:cubicBezTo>
                  <a:cubicBezTo>
                    <a:pt x="2024" y="19320"/>
                    <a:pt x="1994" y="19397"/>
                    <a:pt x="1994" y="19451"/>
                  </a:cubicBezTo>
                  <a:cubicBezTo>
                    <a:pt x="1994" y="19647"/>
                    <a:pt x="2103" y="19734"/>
                    <a:pt x="3048" y="20294"/>
                  </a:cubicBezTo>
                  <a:lnTo>
                    <a:pt x="3054" y="20294"/>
                  </a:lnTo>
                  <a:cubicBezTo>
                    <a:pt x="3117" y="20334"/>
                    <a:pt x="3150" y="20357"/>
                    <a:pt x="3222" y="20400"/>
                  </a:cubicBezTo>
                  <a:cubicBezTo>
                    <a:pt x="3327" y="20462"/>
                    <a:pt x="3477" y="20557"/>
                    <a:pt x="3559" y="20611"/>
                  </a:cubicBezTo>
                  <a:cubicBezTo>
                    <a:pt x="3698" y="20703"/>
                    <a:pt x="3878" y="20730"/>
                    <a:pt x="3994" y="20687"/>
                  </a:cubicBezTo>
                  <a:lnTo>
                    <a:pt x="3966" y="20669"/>
                  </a:lnTo>
                  <a:lnTo>
                    <a:pt x="4021" y="20663"/>
                  </a:lnTo>
                  <a:cubicBezTo>
                    <a:pt x="4042" y="20652"/>
                    <a:pt x="4067" y="20646"/>
                    <a:pt x="4080" y="20628"/>
                  </a:cubicBezTo>
                  <a:cubicBezTo>
                    <a:pt x="4123" y="20576"/>
                    <a:pt x="4229" y="20373"/>
                    <a:pt x="4417" y="19996"/>
                  </a:cubicBezTo>
                  <a:cubicBezTo>
                    <a:pt x="4423" y="19878"/>
                    <a:pt x="4429" y="19808"/>
                    <a:pt x="4439" y="19849"/>
                  </a:cubicBezTo>
                  <a:cubicBezTo>
                    <a:pt x="4442" y="19862"/>
                    <a:pt x="4459" y="19874"/>
                    <a:pt x="4472" y="19884"/>
                  </a:cubicBezTo>
                  <a:cubicBezTo>
                    <a:pt x="4538" y="19751"/>
                    <a:pt x="4565" y="19695"/>
                    <a:pt x="4662" y="19498"/>
                  </a:cubicBezTo>
                  <a:cubicBezTo>
                    <a:pt x="4748" y="19322"/>
                    <a:pt x="4887" y="19051"/>
                    <a:pt x="4966" y="18900"/>
                  </a:cubicBezTo>
                  <a:cubicBezTo>
                    <a:pt x="5045" y="18749"/>
                    <a:pt x="5137" y="18570"/>
                    <a:pt x="5173" y="18502"/>
                  </a:cubicBezTo>
                  <a:cubicBezTo>
                    <a:pt x="5221" y="18408"/>
                    <a:pt x="5333" y="18223"/>
                    <a:pt x="5423" y="18068"/>
                  </a:cubicBezTo>
                  <a:cubicBezTo>
                    <a:pt x="5429" y="18013"/>
                    <a:pt x="5444" y="17963"/>
                    <a:pt x="5466" y="17963"/>
                  </a:cubicBezTo>
                  <a:cubicBezTo>
                    <a:pt x="5470" y="17963"/>
                    <a:pt x="5473" y="17973"/>
                    <a:pt x="5477" y="17974"/>
                  </a:cubicBezTo>
                  <a:cubicBezTo>
                    <a:pt x="5564" y="17826"/>
                    <a:pt x="5619" y="17732"/>
                    <a:pt x="5711" y="17582"/>
                  </a:cubicBezTo>
                  <a:cubicBezTo>
                    <a:pt x="5690" y="17564"/>
                    <a:pt x="5687" y="17553"/>
                    <a:pt x="5716" y="17552"/>
                  </a:cubicBezTo>
                  <a:cubicBezTo>
                    <a:pt x="5726" y="17552"/>
                    <a:pt x="5730" y="17543"/>
                    <a:pt x="5738" y="17535"/>
                  </a:cubicBezTo>
                  <a:cubicBezTo>
                    <a:pt x="5744" y="17524"/>
                    <a:pt x="5747" y="17522"/>
                    <a:pt x="5754" y="17511"/>
                  </a:cubicBezTo>
                  <a:cubicBezTo>
                    <a:pt x="5760" y="17497"/>
                    <a:pt x="5765" y="17483"/>
                    <a:pt x="5765" y="17465"/>
                  </a:cubicBezTo>
                  <a:cubicBezTo>
                    <a:pt x="5765" y="17422"/>
                    <a:pt x="5776" y="17395"/>
                    <a:pt x="5836" y="17383"/>
                  </a:cubicBezTo>
                  <a:cubicBezTo>
                    <a:pt x="5944" y="17208"/>
                    <a:pt x="6072" y="16998"/>
                    <a:pt x="6118" y="16937"/>
                  </a:cubicBezTo>
                  <a:cubicBezTo>
                    <a:pt x="6218" y="16806"/>
                    <a:pt x="6231" y="16804"/>
                    <a:pt x="6308" y="16879"/>
                  </a:cubicBezTo>
                  <a:cubicBezTo>
                    <a:pt x="6353" y="16922"/>
                    <a:pt x="6590" y="17062"/>
                    <a:pt x="6841" y="17189"/>
                  </a:cubicBezTo>
                  <a:cubicBezTo>
                    <a:pt x="7346" y="17446"/>
                    <a:pt x="7348" y="17453"/>
                    <a:pt x="7395" y="17933"/>
                  </a:cubicBezTo>
                  <a:cubicBezTo>
                    <a:pt x="7402" y="18005"/>
                    <a:pt x="7413" y="18065"/>
                    <a:pt x="7422" y="18121"/>
                  </a:cubicBezTo>
                  <a:cubicBezTo>
                    <a:pt x="7454" y="18140"/>
                    <a:pt x="7464" y="18179"/>
                    <a:pt x="7471" y="18273"/>
                  </a:cubicBezTo>
                  <a:cubicBezTo>
                    <a:pt x="7472" y="18280"/>
                    <a:pt x="7471" y="18290"/>
                    <a:pt x="7471" y="18297"/>
                  </a:cubicBezTo>
                  <a:cubicBezTo>
                    <a:pt x="7489" y="18342"/>
                    <a:pt x="7512" y="18453"/>
                    <a:pt x="7525" y="18601"/>
                  </a:cubicBezTo>
                  <a:cubicBezTo>
                    <a:pt x="7541" y="18777"/>
                    <a:pt x="7566" y="18934"/>
                    <a:pt x="7585" y="18947"/>
                  </a:cubicBezTo>
                  <a:cubicBezTo>
                    <a:pt x="7604" y="18959"/>
                    <a:pt x="7634" y="19097"/>
                    <a:pt x="7650" y="19252"/>
                  </a:cubicBezTo>
                  <a:cubicBezTo>
                    <a:pt x="7667" y="19406"/>
                    <a:pt x="7701" y="19565"/>
                    <a:pt x="7726" y="19609"/>
                  </a:cubicBezTo>
                  <a:cubicBezTo>
                    <a:pt x="7762" y="19670"/>
                    <a:pt x="7750" y="19746"/>
                    <a:pt x="7667" y="19937"/>
                  </a:cubicBezTo>
                  <a:cubicBezTo>
                    <a:pt x="7469" y="20387"/>
                    <a:pt x="7377" y="20728"/>
                    <a:pt x="7351" y="21109"/>
                  </a:cubicBezTo>
                  <a:cubicBezTo>
                    <a:pt x="7326" y="21475"/>
                    <a:pt x="7323" y="21482"/>
                    <a:pt x="7422" y="21525"/>
                  </a:cubicBezTo>
                  <a:cubicBezTo>
                    <a:pt x="7478" y="21549"/>
                    <a:pt x="7553" y="21576"/>
                    <a:pt x="7585" y="21577"/>
                  </a:cubicBezTo>
                  <a:cubicBezTo>
                    <a:pt x="7718" y="21584"/>
                    <a:pt x="8220" y="21387"/>
                    <a:pt x="8291" y="21302"/>
                  </a:cubicBezTo>
                  <a:cubicBezTo>
                    <a:pt x="8346" y="21237"/>
                    <a:pt x="8421" y="21214"/>
                    <a:pt x="8552" y="21214"/>
                  </a:cubicBezTo>
                  <a:cubicBezTo>
                    <a:pt x="8753" y="21214"/>
                    <a:pt x="9337" y="20925"/>
                    <a:pt x="9503" y="20757"/>
                  </a:cubicBezTo>
                  <a:cubicBezTo>
                    <a:pt x="9506" y="20717"/>
                    <a:pt x="9522" y="20693"/>
                    <a:pt x="9547" y="20681"/>
                  </a:cubicBezTo>
                  <a:cubicBezTo>
                    <a:pt x="9594" y="20530"/>
                    <a:pt x="9554" y="19668"/>
                    <a:pt x="9492" y="19585"/>
                  </a:cubicBezTo>
                  <a:cubicBezTo>
                    <a:pt x="9472" y="19558"/>
                    <a:pt x="9438" y="19246"/>
                    <a:pt x="9416" y="18894"/>
                  </a:cubicBezTo>
                  <a:cubicBezTo>
                    <a:pt x="9394" y="18542"/>
                    <a:pt x="9365" y="18200"/>
                    <a:pt x="9351" y="18138"/>
                  </a:cubicBezTo>
                  <a:lnTo>
                    <a:pt x="9324" y="18027"/>
                  </a:lnTo>
                  <a:lnTo>
                    <a:pt x="10188" y="18050"/>
                  </a:lnTo>
                  <a:cubicBezTo>
                    <a:pt x="10733" y="18063"/>
                    <a:pt x="11185" y="18045"/>
                    <a:pt x="11427" y="18009"/>
                  </a:cubicBezTo>
                  <a:cubicBezTo>
                    <a:pt x="12053" y="17917"/>
                    <a:pt x="12016" y="17911"/>
                    <a:pt x="12057" y="18173"/>
                  </a:cubicBezTo>
                  <a:cubicBezTo>
                    <a:pt x="12077" y="18299"/>
                    <a:pt x="12111" y="18419"/>
                    <a:pt x="12133" y="18443"/>
                  </a:cubicBezTo>
                  <a:cubicBezTo>
                    <a:pt x="12217" y="18535"/>
                    <a:pt x="12169" y="18873"/>
                    <a:pt x="12041" y="19128"/>
                  </a:cubicBezTo>
                  <a:cubicBezTo>
                    <a:pt x="11986" y="19237"/>
                    <a:pt x="11954" y="19290"/>
                    <a:pt x="11910" y="19369"/>
                  </a:cubicBezTo>
                  <a:cubicBezTo>
                    <a:pt x="11916" y="19374"/>
                    <a:pt x="11920" y="19386"/>
                    <a:pt x="11927" y="19386"/>
                  </a:cubicBezTo>
                  <a:cubicBezTo>
                    <a:pt x="11969" y="19389"/>
                    <a:pt x="11969" y="19391"/>
                    <a:pt x="11927" y="19410"/>
                  </a:cubicBezTo>
                  <a:cubicBezTo>
                    <a:pt x="11897" y="19422"/>
                    <a:pt x="11872" y="19468"/>
                    <a:pt x="11872" y="19503"/>
                  </a:cubicBezTo>
                  <a:cubicBezTo>
                    <a:pt x="11872" y="19533"/>
                    <a:pt x="11855" y="19546"/>
                    <a:pt x="11807" y="19556"/>
                  </a:cubicBezTo>
                  <a:cubicBezTo>
                    <a:pt x="11726" y="19686"/>
                    <a:pt x="11657" y="19778"/>
                    <a:pt x="11590" y="19826"/>
                  </a:cubicBezTo>
                  <a:cubicBezTo>
                    <a:pt x="11540" y="19861"/>
                    <a:pt x="11358" y="20045"/>
                    <a:pt x="11193" y="20218"/>
                  </a:cubicBezTo>
                  <a:lnTo>
                    <a:pt x="11193" y="20294"/>
                  </a:lnTo>
                  <a:lnTo>
                    <a:pt x="11117" y="20294"/>
                  </a:lnTo>
                  <a:cubicBezTo>
                    <a:pt x="11101" y="20312"/>
                    <a:pt x="11095" y="20318"/>
                    <a:pt x="11079" y="20335"/>
                  </a:cubicBezTo>
                  <a:cubicBezTo>
                    <a:pt x="10739" y="20705"/>
                    <a:pt x="10688" y="20788"/>
                    <a:pt x="10688" y="20921"/>
                  </a:cubicBezTo>
                  <a:cubicBezTo>
                    <a:pt x="10688" y="21035"/>
                    <a:pt x="10712" y="21094"/>
                    <a:pt x="10791" y="21150"/>
                  </a:cubicBezTo>
                  <a:cubicBezTo>
                    <a:pt x="10938" y="21254"/>
                    <a:pt x="11552" y="21318"/>
                    <a:pt x="11986" y="21279"/>
                  </a:cubicBezTo>
                  <a:cubicBezTo>
                    <a:pt x="12436" y="21238"/>
                    <a:pt x="12432" y="21244"/>
                    <a:pt x="13236" y="20095"/>
                  </a:cubicBezTo>
                  <a:cubicBezTo>
                    <a:pt x="13242" y="19985"/>
                    <a:pt x="13253" y="19931"/>
                    <a:pt x="13296" y="19931"/>
                  </a:cubicBezTo>
                  <a:cubicBezTo>
                    <a:pt x="13315" y="19931"/>
                    <a:pt x="13331" y="19940"/>
                    <a:pt x="13339" y="19955"/>
                  </a:cubicBezTo>
                  <a:cubicBezTo>
                    <a:pt x="13421" y="19839"/>
                    <a:pt x="13493" y="19736"/>
                    <a:pt x="13573" y="19626"/>
                  </a:cubicBezTo>
                  <a:cubicBezTo>
                    <a:pt x="13577" y="19603"/>
                    <a:pt x="13591" y="19595"/>
                    <a:pt x="13605" y="19585"/>
                  </a:cubicBezTo>
                  <a:cubicBezTo>
                    <a:pt x="13642" y="19536"/>
                    <a:pt x="13693" y="19462"/>
                    <a:pt x="13720" y="19427"/>
                  </a:cubicBezTo>
                  <a:cubicBezTo>
                    <a:pt x="13805" y="19313"/>
                    <a:pt x="13865" y="19207"/>
                    <a:pt x="13910" y="19105"/>
                  </a:cubicBezTo>
                  <a:lnTo>
                    <a:pt x="13910" y="18836"/>
                  </a:lnTo>
                  <a:lnTo>
                    <a:pt x="13986" y="18836"/>
                  </a:lnTo>
                  <a:cubicBezTo>
                    <a:pt x="13990" y="18801"/>
                    <a:pt x="13997" y="18765"/>
                    <a:pt x="13997" y="18730"/>
                  </a:cubicBezTo>
                  <a:cubicBezTo>
                    <a:pt x="13997" y="18535"/>
                    <a:pt x="14100" y="18528"/>
                    <a:pt x="14290" y="18712"/>
                  </a:cubicBezTo>
                  <a:cubicBezTo>
                    <a:pt x="14341" y="18762"/>
                    <a:pt x="14390" y="18804"/>
                    <a:pt x="14437" y="18836"/>
                  </a:cubicBezTo>
                  <a:lnTo>
                    <a:pt x="14589" y="18836"/>
                  </a:lnTo>
                  <a:lnTo>
                    <a:pt x="14872" y="18836"/>
                  </a:lnTo>
                  <a:cubicBezTo>
                    <a:pt x="14909" y="18777"/>
                    <a:pt x="14912" y="18671"/>
                    <a:pt x="14882" y="18443"/>
                  </a:cubicBezTo>
                  <a:cubicBezTo>
                    <a:pt x="14867" y="18326"/>
                    <a:pt x="14875" y="18312"/>
                    <a:pt x="14948" y="18326"/>
                  </a:cubicBezTo>
                  <a:cubicBezTo>
                    <a:pt x="15260" y="18385"/>
                    <a:pt x="15382" y="18379"/>
                    <a:pt x="15442" y="18314"/>
                  </a:cubicBezTo>
                  <a:cubicBezTo>
                    <a:pt x="15499" y="18252"/>
                    <a:pt x="15518" y="18261"/>
                    <a:pt x="15578" y="18396"/>
                  </a:cubicBezTo>
                  <a:cubicBezTo>
                    <a:pt x="15615" y="18480"/>
                    <a:pt x="15654" y="18622"/>
                    <a:pt x="15670" y="18712"/>
                  </a:cubicBezTo>
                  <a:cubicBezTo>
                    <a:pt x="15686" y="18803"/>
                    <a:pt x="15720" y="18892"/>
                    <a:pt x="15741" y="18906"/>
                  </a:cubicBezTo>
                  <a:cubicBezTo>
                    <a:pt x="15762" y="18920"/>
                    <a:pt x="15773" y="19069"/>
                    <a:pt x="15773" y="19234"/>
                  </a:cubicBezTo>
                  <a:cubicBezTo>
                    <a:pt x="15773" y="19507"/>
                    <a:pt x="15763" y="19557"/>
                    <a:pt x="15616" y="19791"/>
                  </a:cubicBezTo>
                  <a:cubicBezTo>
                    <a:pt x="15486" y="19997"/>
                    <a:pt x="15350" y="20263"/>
                    <a:pt x="15252" y="20494"/>
                  </a:cubicBezTo>
                  <a:cubicBezTo>
                    <a:pt x="15243" y="20715"/>
                    <a:pt x="15228" y="20825"/>
                    <a:pt x="15198" y="20798"/>
                  </a:cubicBezTo>
                  <a:cubicBezTo>
                    <a:pt x="15148" y="20754"/>
                    <a:pt x="15143" y="20767"/>
                    <a:pt x="15165" y="20886"/>
                  </a:cubicBezTo>
                  <a:cubicBezTo>
                    <a:pt x="15192" y="21034"/>
                    <a:pt x="15166" y="21056"/>
                    <a:pt x="15121" y="20962"/>
                  </a:cubicBezTo>
                  <a:cubicBezTo>
                    <a:pt x="15124" y="21025"/>
                    <a:pt x="15137" y="21079"/>
                    <a:pt x="15198" y="21144"/>
                  </a:cubicBezTo>
                  <a:cubicBezTo>
                    <a:pt x="15287" y="21240"/>
                    <a:pt x="15342" y="21255"/>
                    <a:pt x="15556" y="21255"/>
                  </a:cubicBezTo>
                  <a:cubicBezTo>
                    <a:pt x="15696" y="21255"/>
                    <a:pt x="15865" y="21231"/>
                    <a:pt x="15931" y="21203"/>
                  </a:cubicBezTo>
                  <a:cubicBezTo>
                    <a:pt x="15997" y="21174"/>
                    <a:pt x="16156" y="21147"/>
                    <a:pt x="16284" y="21144"/>
                  </a:cubicBezTo>
                  <a:cubicBezTo>
                    <a:pt x="16305" y="21143"/>
                    <a:pt x="16331" y="21135"/>
                    <a:pt x="16355" y="21132"/>
                  </a:cubicBezTo>
                  <a:cubicBezTo>
                    <a:pt x="16362" y="21127"/>
                    <a:pt x="16376" y="21126"/>
                    <a:pt x="16382" y="21120"/>
                  </a:cubicBezTo>
                  <a:cubicBezTo>
                    <a:pt x="16441" y="21070"/>
                    <a:pt x="16514" y="21032"/>
                    <a:pt x="16545" y="21033"/>
                  </a:cubicBezTo>
                  <a:cubicBezTo>
                    <a:pt x="16584" y="21034"/>
                    <a:pt x="16580" y="21049"/>
                    <a:pt x="16529" y="21091"/>
                  </a:cubicBezTo>
                  <a:cubicBezTo>
                    <a:pt x="16524" y="21095"/>
                    <a:pt x="16522" y="21099"/>
                    <a:pt x="16518" y="21103"/>
                  </a:cubicBezTo>
                  <a:cubicBezTo>
                    <a:pt x="16553" y="21093"/>
                    <a:pt x="16590" y="21075"/>
                    <a:pt x="16627" y="21062"/>
                  </a:cubicBezTo>
                  <a:cubicBezTo>
                    <a:pt x="16633" y="21044"/>
                    <a:pt x="16674" y="21038"/>
                    <a:pt x="16713" y="21033"/>
                  </a:cubicBezTo>
                  <a:cubicBezTo>
                    <a:pt x="16902" y="20955"/>
                    <a:pt x="17085" y="20850"/>
                    <a:pt x="17170" y="20751"/>
                  </a:cubicBezTo>
                  <a:cubicBezTo>
                    <a:pt x="17252" y="20656"/>
                    <a:pt x="17262" y="20597"/>
                    <a:pt x="17262" y="20130"/>
                  </a:cubicBezTo>
                  <a:cubicBezTo>
                    <a:pt x="17262" y="19845"/>
                    <a:pt x="17241" y="19576"/>
                    <a:pt x="17219" y="19533"/>
                  </a:cubicBezTo>
                  <a:cubicBezTo>
                    <a:pt x="17196" y="19489"/>
                    <a:pt x="17161" y="19234"/>
                    <a:pt x="17137" y="18970"/>
                  </a:cubicBezTo>
                  <a:cubicBezTo>
                    <a:pt x="17114" y="18706"/>
                    <a:pt x="17073" y="18339"/>
                    <a:pt x="17050" y="18150"/>
                  </a:cubicBezTo>
                  <a:cubicBezTo>
                    <a:pt x="17028" y="17961"/>
                    <a:pt x="17008" y="17603"/>
                    <a:pt x="17007" y="17359"/>
                  </a:cubicBezTo>
                  <a:cubicBezTo>
                    <a:pt x="17005" y="17115"/>
                    <a:pt x="16987" y="16906"/>
                    <a:pt x="16963" y="16890"/>
                  </a:cubicBezTo>
                  <a:cubicBezTo>
                    <a:pt x="16940" y="16875"/>
                    <a:pt x="16920" y="16684"/>
                    <a:pt x="16920" y="16469"/>
                  </a:cubicBezTo>
                  <a:cubicBezTo>
                    <a:pt x="16920" y="16023"/>
                    <a:pt x="16824" y="15738"/>
                    <a:pt x="16616" y="15578"/>
                  </a:cubicBezTo>
                  <a:cubicBezTo>
                    <a:pt x="16551" y="15528"/>
                    <a:pt x="16496" y="15469"/>
                    <a:pt x="16496" y="15443"/>
                  </a:cubicBezTo>
                  <a:cubicBezTo>
                    <a:pt x="16496" y="15425"/>
                    <a:pt x="16544" y="15355"/>
                    <a:pt x="16605" y="15279"/>
                  </a:cubicBezTo>
                  <a:cubicBezTo>
                    <a:pt x="16595" y="15217"/>
                    <a:pt x="16620" y="15197"/>
                    <a:pt x="16681" y="15185"/>
                  </a:cubicBezTo>
                  <a:cubicBezTo>
                    <a:pt x="16786" y="15067"/>
                    <a:pt x="16932" y="14886"/>
                    <a:pt x="17001" y="14781"/>
                  </a:cubicBezTo>
                  <a:cubicBezTo>
                    <a:pt x="17071" y="14677"/>
                    <a:pt x="17146" y="14580"/>
                    <a:pt x="17170" y="14564"/>
                  </a:cubicBezTo>
                  <a:cubicBezTo>
                    <a:pt x="17200" y="14544"/>
                    <a:pt x="17254" y="14465"/>
                    <a:pt x="17317" y="14371"/>
                  </a:cubicBezTo>
                  <a:cubicBezTo>
                    <a:pt x="17293" y="14337"/>
                    <a:pt x="17316" y="14299"/>
                    <a:pt x="17382" y="14277"/>
                  </a:cubicBezTo>
                  <a:cubicBezTo>
                    <a:pt x="17555" y="14000"/>
                    <a:pt x="17780" y="13573"/>
                    <a:pt x="17979" y="13170"/>
                  </a:cubicBezTo>
                  <a:lnTo>
                    <a:pt x="17979" y="12983"/>
                  </a:lnTo>
                  <a:lnTo>
                    <a:pt x="18077" y="12983"/>
                  </a:lnTo>
                  <a:cubicBezTo>
                    <a:pt x="18194" y="12737"/>
                    <a:pt x="18290" y="12510"/>
                    <a:pt x="18338" y="12361"/>
                  </a:cubicBezTo>
                  <a:cubicBezTo>
                    <a:pt x="18379" y="12236"/>
                    <a:pt x="18442" y="12072"/>
                    <a:pt x="18474" y="11992"/>
                  </a:cubicBezTo>
                  <a:cubicBezTo>
                    <a:pt x="18506" y="11913"/>
                    <a:pt x="18534" y="11814"/>
                    <a:pt x="18534" y="11776"/>
                  </a:cubicBezTo>
                  <a:cubicBezTo>
                    <a:pt x="18534" y="11737"/>
                    <a:pt x="18552" y="11695"/>
                    <a:pt x="18572" y="11682"/>
                  </a:cubicBezTo>
                  <a:cubicBezTo>
                    <a:pt x="18592" y="11668"/>
                    <a:pt x="18617" y="11559"/>
                    <a:pt x="18632" y="11442"/>
                  </a:cubicBezTo>
                  <a:cubicBezTo>
                    <a:pt x="18637" y="11395"/>
                    <a:pt x="18650" y="11378"/>
                    <a:pt x="18659" y="11336"/>
                  </a:cubicBezTo>
                  <a:cubicBezTo>
                    <a:pt x="18663" y="10971"/>
                    <a:pt x="18670" y="10686"/>
                    <a:pt x="18686" y="10727"/>
                  </a:cubicBezTo>
                  <a:cubicBezTo>
                    <a:pt x="18694" y="10750"/>
                    <a:pt x="18734" y="10765"/>
                    <a:pt x="18778" y="10774"/>
                  </a:cubicBezTo>
                  <a:cubicBezTo>
                    <a:pt x="18809" y="10569"/>
                    <a:pt x="18858" y="10355"/>
                    <a:pt x="18914" y="10235"/>
                  </a:cubicBezTo>
                  <a:cubicBezTo>
                    <a:pt x="18957" y="10143"/>
                    <a:pt x="19096" y="10170"/>
                    <a:pt x="19387" y="10328"/>
                  </a:cubicBezTo>
                  <a:cubicBezTo>
                    <a:pt x="19563" y="10424"/>
                    <a:pt x="19722" y="10563"/>
                    <a:pt x="19903" y="10780"/>
                  </a:cubicBezTo>
                  <a:lnTo>
                    <a:pt x="20017" y="10785"/>
                  </a:lnTo>
                  <a:lnTo>
                    <a:pt x="20017" y="10932"/>
                  </a:lnTo>
                  <a:cubicBezTo>
                    <a:pt x="20055" y="10982"/>
                    <a:pt x="20090" y="11027"/>
                    <a:pt x="20131" y="11084"/>
                  </a:cubicBezTo>
                  <a:cubicBezTo>
                    <a:pt x="20210" y="11195"/>
                    <a:pt x="20443" y="11752"/>
                    <a:pt x="20528" y="12039"/>
                  </a:cubicBezTo>
                  <a:cubicBezTo>
                    <a:pt x="20545" y="12098"/>
                    <a:pt x="20552" y="12171"/>
                    <a:pt x="20566" y="12238"/>
                  </a:cubicBezTo>
                  <a:cubicBezTo>
                    <a:pt x="20665" y="12233"/>
                    <a:pt x="20678" y="12254"/>
                    <a:pt x="20696" y="12408"/>
                  </a:cubicBezTo>
                  <a:cubicBezTo>
                    <a:pt x="20708" y="12509"/>
                    <a:pt x="20710" y="12676"/>
                    <a:pt x="20702" y="12783"/>
                  </a:cubicBezTo>
                  <a:lnTo>
                    <a:pt x="20685" y="12983"/>
                  </a:lnTo>
                  <a:lnTo>
                    <a:pt x="20647" y="12983"/>
                  </a:lnTo>
                  <a:lnTo>
                    <a:pt x="20653" y="13135"/>
                  </a:lnTo>
                  <a:cubicBezTo>
                    <a:pt x="20683" y="13149"/>
                    <a:pt x="20696" y="13173"/>
                    <a:pt x="20696" y="13229"/>
                  </a:cubicBezTo>
                  <a:cubicBezTo>
                    <a:pt x="20696" y="13267"/>
                    <a:pt x="20678" y="13303"/>
                    <a:pt x="20658" y="13334"/>
                  </a:cubicBezTo>
                  <a:lnTo>
                    <a:pt x="20664" y="13428"/>
                  </a:lnTo>
                  <a:lnTo>
                    <a:pt x="20490" y="13527"/>
                  </a:lnTo>
                  <a:cubicBezTo>
                    <a:pt x="20429" y="13561"/>
                    <a:pt x="20381" y="13605"/>
                    <a:pt x="20327" y="13645"/>
                  </a:cubicBezTo>
                  <a:cubicBezTo>
                    <a:pt x="20339" y="13653"/>
                    <a:pt x="20354" y="13660"/>
                    <a:pt x="20354" y="13668"/>
                  </a:cubicBezTo>
                  <a:cubicBezTo>
                    <a:pt x="20354" y="13707"/>
                    <a:pt x="20310" y="13711"/>
                    <a:pt x="20251" y="13697"/>
                  </a:cubicBezTo>
                  <a:cubicBezTo>
                    <a:pt x="19993" y="13915"/>
                    <a:pt x="19822" y="14204"/>
                    <a:pt x="19789" y="14523"/>
                  </a:cubicBezTo>
                  <a:cubicBezTo>
                    <a:pt x="19767" y="14735"/>
                    <a:pt x="19778" y="14780"/>
                    <a:pt x="19870" y="14887"/>
                  </a:cubicBezTo>
                  <a:cubicBezTo>
                    <a:pt x="19928" y="14953"/>
                    <a:pt x="19974" y="15054"/>
                    <a:pt x="19974" y="15109"/>
                  </a:cubicBezTo>
                  <a:cubicBezTo>
                    <a:pt x="19974" y="15133"/>
                    <a:pt x="19978" y="15158"/>
                    <a:pt x="19984" y="15185"/>
                  </a:cubicBezTo>
                  <a:cubicBezTo>
                    <a:pt x="19985" y="15186"/>
                    <a:pt x="19995" y="15185"/>
                    <a:pt x="19995" y="15185"/>
                  </a:cubicBezTo>
                  <a:cubicBezTo>
                    <a:pt x="19997" y="15187"/>
                    <a:pt x="19999" y="15231"/>
                    <a:pt x="20001" y="15238"/>
                  </a:cubicBezTo>
                  <a:cubicBezTo>
                    <a:pt x="20077" y="15472"/>
                    <a:pt x="20321" y="15770"/>
                    <a:pt x="20550" y="15918"/>
                  </a:cubicBezTo>
                  <a:cubicBezTo>
                    <a:pt x="20634" y="15928"/>
                    <a:pt x="20696" y="15947"/>
                    <a:pt x="20723" y="15976"/>
                  </a:cubicBezTo>
                  <a:cubicBezTo>
                    <a:pt x="20739" y="15993"/>
                    <a:pt x="20746" y="16006"/>
                    <a:pt x="20751" y="16017"/>
                  </a:cubicBezTo>
                  <a:cubicBezTo>
                    <a:pt x="21061" y="16092"/>
                    <a:pt x="21353" y="15913"/>
                    <a:pt x="21142" y="15724"/>
                  </a:cubicBezTo>
                  <a:cubicBezTo>
                    <a:pt x="21035" y="15629"/>
                    <a:pt x="21066" y="15503"/>
                    <a:pt x="21316" y="15068"/>
                  </a:cubicBezTo>
                  <a:cubicBezTo>
                    <a:pt x="21386" y="14945"/>
                    <a:pt x="21415" y="14881"/>
                    <a:pt x="21452" y="14805"/>
                  </a:cubicBezTo>
                  <a:cubicBezTo>
                    <a:pt x="21451" y="14804"/>
                    <a:pt x="21447" y="14805"/>
                    <a:pt x="21446" y="14805"/>
                  </a:cubicBezTo>
                  <a:cubicBezTo>
                    <a:pt x="21404" y="14802"/>
                    <a:pt x="21404" y="14800"/>
                    <a:pt x="21446" y="14781"/>
                  </a:cubicBezTo>
                  <a:cubicBezTo>
                    <a:pt x="21475" y="14769"/>
                    <a:pt x="21504" y="14702"/>
                    <a:pt x="21506" y="14635"/>
                  </a:cubicBezTo>
                  <a:cubicBezTo>
                    <a:pt x="21509" y="14543"/>
                    <a:pt x="21514" y="14551"/>
                    <a:pt x="21533" y="14617"/>
                  </a:cubicBezTo>
                  <a:cubicBezTo>
                    <a:pt x="21556" y="14537"/>
                    <a:pt x="21569" y="14456"/>
                    <a:pt x="21577" y="14342"/>
                  </a:cubicBezTo>
                  <a:cubicBezTo>
                    <a:pt x="21592" y="14108"/>
                    <a:pt x="21556" y="13881"/>
                    <a:pt x="21484" y="13715"/>
                  </a:cubicBezTo>
                  <a:lnTo>
                    <a:pt x="21375" y="13715"/>
                  </a:lnTo>
                  <a:lnTo>
                    <a:pt x="21375" y="13527"/>
                  </a:lnTo>
                  <a:cubicBezTo>
                    <a:pt x="21344" y="13487"/>
                    <a:pt x="21339" y="13461"/>
                    <a:pt x="21370" y="13428"/>
                  </a:cubicBezTo>
                  <a:cubicBezTo>
                    <a:pt x="21372" y="13425"/>
                    <a:pt x="21373" y="13399"/>
                    <a:pt x="21375" y="13393"/>
                  </a:cubicBezTo>
                  <a:lnTo>
                    <a:pt x="21375" y="12156"/>
                  </a:lnTo>
                  <a:lnTo>
                    <a:pt x="21375" y="12086"/>
                  </a:lnTo>
                  <a:cubicBezTo>
                    <a:pt x="21352" y="12071"/>
                    <a:pt x="21332" y="11986"/>
                    <a:pt x="21332" y="11893"/>
                  </a:cubicBezTo>
                  <a:cubicBezTo>
                    <a:pt x="21332" y="11800"/>
                    <a:pt x="21302" y="11666"/>
                    <a:pt x="21267" y="11594"/>
                  </a:cubicBezTo>
                  <a:cubicBezTo>
                    <a:pt x="21232" y="11522"/>
                    <a:pt x="21202" y="11437"/>
                    <a:pt x="21202" y="11406"/>
                  </a:cubicBezTo>
                  <a:cubicBezTo>
                    <a:pt x="21202" y="11321"/>
                    <a:pt x="20872" y="10647"/>
                    <a:pt x="20745" y="10475"/>
                  </a:cubicBezTo>
                  <a:cubicBezTo>
                    <a:pt x="20348" y="9937"/>
                    <a:pt x="19984" y="9585"/>
                    <a:pt x="19550" y="9321"/>
                  </a:cubicBezTo>
                  <a:lnTo>
                    <a:pt x="19338" y="9321"/>
                  </a:lnTo>
                  <a:lnTo>
                    <a:pt x="19338" y="9209"/>
                  </a:lnTo>
                  <a:cubicBezTo>
                    <a:pt x="19266" y="9172"/>
                    <a:pt x="19197" y="9132"/>
                    <a:pt x="19121" y="9098"/>
                  </a:cubicBezTo>
                  <a:lnTo>
                    <a:pt x="18925" y="9010"/>
                  </a:lnTo>
                  <a:lnTo>
                    <a:pt x="18903" y="8295"/>
                  </a:lnTo>
                  <a:cubicBezTo>
                    <a:pt x="18889" y="7901"/>
                    <a:pt x="18860" y="7551"/>
                    <a:pt x="18838" y="7522"/>
                  </a:cubicBezTo>
                  <a:cubicBezTo>
                    <a:pt x="18837" y="7520"/>
                    <a:pt x="18834" y="7513"/>
                    <a:pt x="18833" y="7510"/>
                  </a:cubicBezTo>
                  <a:cubicBezTo>
                    <a:pt x="18821" y="7511"/>
                    <a:pt x="18811" y="7506"/>
                    <a:pt x="18800" y="7510"/>
                  </a:cubicBezTo>
                  <a:cubicBezTo>
                    <a:pt x="18728" y="7535"/>
                    <a:pt x="18718" y="7519"/>
                    <a:pt x="18735" y="7399"/>
                  </a:cubicBezTo>
                  <a:cubicBezTo>
                    <a:pt x="18743" y="7336"/>
                    <a:pt x="18760" y="7307"/>
                    <a:pt x="18784" y="7288"/>
                  </a:cubicBezTo>
                  <a:cubicBezTo>
                    <a:pt x="18779" y="7256"/>
                    <a:pt x="18771" y="7228"/>
                    <a:pt x="18767" y="7194"/>
                  </a:cubicBezTo>
                  <a:cubicBezTo>
                    <a:pt x="18764" y="7162"/>
                    <a:pt x="18756" y="7160"/>
                    <a:pt x="18751" y="7130"/>
                  </a:cubicBezTo>
                  <a:lnTo>
                    <a:pt x="18659" y="7130"/>
                  </a:lnTo>
                  <a:lnTo>
                    <a:pt x="18659" y="6719"/>
                  </a:lnTo>
                  <a:cubicBezTo>
                    <a:pt x="18652" y="6690"/>
                    <a:pt x="18642" y="6681"/>
                    <a:pt x="18637" y="6649"/>
                  </a:cubicBezTo>
                  <a:cubicBezTo>
                    <a:pt x="18620" y="6548"/>
                    <a:pt x="18595" y="6446"/>
                    <a:pt x="18577" y="6421"/>
                  </a:cubicBezTo>
                  <a:cubicBezTo>
                    <a:pt x="18559" y="6395"/>
                    <a:pt x="18528" y="6295"/>
                    <a:pt x="18512" y="6198"/>
                  </a:cubicBezTo>
                  <a:cubicBezTo>
                    <a:pt x="18496" y="6101"/>
                    <a:pt x="18451" y="5944"/>
                    <a:pt x="18414" y="5852"/>
                  </a:cubicBezTo>
                  <a:cubicBezTo>
                    <a:pt x="18409" y="5841"/>
                    <a:pt x="18409" y="5830"/>
                    <a:pt x="18403" y="5817"/>
                  </a:cubicBezTo>
                  <a:cubicBezTo>
                    <a:pt x="18350" y="5824"/>
                    <a:pt x="18324" y="5756"/>
                    <a:pt x="18316" y="5600"/>
                  </a:cubicBezTo>
                  <a:cubicBezTo>
                    <a:pt x="18310" y="5586"/>
                    <a:pt x="18299" y="5560"/>
                    <a:pt x="18295" y="5548"/>
                  </a:cubicBezTo>
                  <a:cubicBezTo>
                    <a:pt x="18224" y="5370"/>
                    <a:pt x="18119" y="5138"/>
                    <a:pt x="18023" y="4932"/>
                  </a:cubicBezTo>
                  <a:lnTo>
                    <a:pt x="17979" y="4932"/>
                  </a:lnTo>
                  <a:lnTo>
                    <a:pt x="17979" y="4845"/>
                  </a:lnTo>
                  <a:cubicBezTo>
                    <a:pt x="17888" y="4654"/>
                    <a:pt x="17806" y="4490"/>
                    <a:pt x="17784" y="4470"/>
                  </a:cubicBezTo>
                  <a:cubicBezTo>
                    <a:pt x="17753" y="4442"/>
                    <a:pt x="17724" y="4397"/>
                    <a:pt x="17724" y="4370"/>
                  </a:cubicBezTo>
                  <a:cubicBezTo>
                    <a:pt x="17724" y="4328"/>
                    <a:pt x="17575" y="4071"/>
                    <a:pt x="17404" y="3808"/>
                  </a:cubicBezTo>
                  <a:cubicBezTo>
                    <a:pt x="17391" y="3814"/>
                    <a:pt x="17373" y="3804"/>
                    <a:pt x="17349" y="3772"/>
                  </a:cubicBezTo>
                  <a:cubicBezTo>
                    <a:pt x="17343" y="3764"/>
                    <a:pt x="17338" y="3731"/>
                    <a:pt x="17333" y="3714"/>
                  </a:cubicBezTo>
                  <a:cubicBezTo>
                    <a:pt x="17266" y="3613"/>
                    <a:pt x="17203" y="3503"/>
                    <a:pt x="17143" y="3421"/>
                  </a:cubicBezTo>
                  <a:cubicBezTo>
                    <a:pt x="17040" y="3283"/>
                    <a:pt x="16766" y="2963"/>
                    <a:pt x="16534" y="2706"/>
                  </a:cubicBezTo>
                  <a:cubicBezTo>
                    <a:pt x="16173" y="2307"/>
                    <a:pt x="15791" y="1952"/>
                    <a:pt x="15382" y="1640"/>
                  </a:cubicBezTo>
                  <a:cubicBezTo>
                    <a:pt x="15379" y="1640"/>
                    <a:pt x="15375" y="1640"/>
                    <a:pt x="15371" y="1640"/>
                  </a:cubicBezTo>
                  <a:cubicBezTo>
                    <a:pt x="15305" y="1640"/>
                    <a:pt x="15285" y="1610"/>
                    <a:pt x="15274" y="1558"/>
                  </a:cubicBezTo>
                  <a:cubicBezTo>
                    <a:pt x="15131" y="1452"/>
                    <a:pt x="14983" y="1355"/>
                    <a:pt x="14833" y="1259"/>
                  </a:cubicBezTo>
                  <a:cubicBezTo>
                    <a:pt x="14831" y="1263"/>
                    <a:pt x="14823" y="1255"/>
                    <a:pt x="14817" y="1247"/>
                  </a:cubicBezTo>
                  <a:cubicBezTo>
                    <a:pt x="14371" y="962"/>
                    <a:pt x="13900" y="724"/>
                    <a:pt x="13394" y="527"/>
                  </a:cubicBezTo>
                  <a:cubicBezTo>
                    <a:pt x="13364" y="524"/>
                    <a:pt x="13245" y="524"/>
                    <a:pt x="13241" y="521"/>
                  </a:cubicBezTo>
                  <a:cubicBezTo>
                    <a:pt x="13238" y="517"/>
                    <a:pt x="13238" y="481"/>
                    <a:pt x="13236" y="468"/>
                  </a:cubicBezTo>
                  <a:cubicBezTo>
                    <a:pt x="13192" y="452"/>
                    <a:pt x="13150" y="431"/>
                    <a:pt x="13106" y="415"/>
                  </a:cubicBezTo>
                  <a:cubicBezTo>
                    <a:pt x="12203" y="98"/>
                    <a:pt x="11814" y="32"/>
                    <a:pt x="10747" y="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74" name="credits: M. Salgado"/>
            <p:cNvSpPr txBox="1"/>
            <p:nvPr/>
          </p:nvSpPr>
          <p:spPr>
            <a:xfrm rot="16200000">
              <a:off x="1005968" y="587038"/>
              <a:ext cx="1496970" cy="323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credits: M. Salgado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5"/>
      <p:bldP build="whole" bldLvl="1" animBg="1" rev="0" advAuto="0" spid="475" grpId="6"/>
      <p:bldP build="whole" bldLvl="1" animBg="1" rev="0" advAuto="0" spid="461" grpId="1"/>
      <p:bldP build="whole" bldLvl="1" animBg="1" rev="0" advAuto="0" spid="467" grpId="2"/>
      <p:bldP build="whole" bldLvl="1" animBg="1" rev="0" advAuto="0" spid="472" grpId="3"/>
      <p:bldP build="whole" bldLvl="1" animBg="1" rev="0" advAuto="0" spid="465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Rectángulo redondeado"/>
          <p:cNvSpPr/>
          <p:nvPr/>
        </p:nvSpPr>
        <p:spPr>
          <a:xfrm>
            <a:off x="6874933" y="2417233"/>
            <a:ext cx="4951311" cy="1497229"/>
          </a:xfrm>
          <a:prstGeom prst="roundRect">
            <a:avLst>
              <a:gd name="adj" fmla="val 12724"/>
            </a:avLst>
          </a:prstGeom>
          <a:solidFill>
            <a:srgbClr val="D4FB79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78" name="“basis” states"/>
          <p:cNvSpPr txBox="1"/>
          <p:nvPr/>
        </p:nvSpPr>
        <p:spPr>
          <a:xfrm>
            <a:off x="8056602" y="4005485"/>
            <a:ext cx="258797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“basis” states</a:t>
            </a:r>
          </a:p>
        </p:txBody>
      </p:sp>
      <p:pic>
        <p:nvPicPr>
          <p:cNvPr id="47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506" y="5349226"/>
            <a:ext cx="1574801" cy="261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angular momentum projector"/>
          <p:cNvSpPr txBox="1"/>
          <p:nvPr/>
        </p:nvSpPr>
        <p:spPr>
          <a:xfrm>
            <a:off x="2563461" y="5448109"/>
            <a:ext cx="3555123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angular momentum projector</a:t>
            </a:r>
          </a:p>
        </p:txBody>
      </p:sp>
      <p:sp>
        <p:nvSpPr>
          <p:cNvPr id="483" name="neutron number projector"/>
          <p:cNvSpPr txBox="1"/>
          <p:nvPr/>
        </p:nvSpPr>
        <p:spPr>
          <a:xfrm>
            <a:off x="2563461" y="6197409"/>
            <a:ext cx="3555123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neutron number projector</a:t>
            </a:r>
          </a:p>
        </p:txBody>
      </p:sp>
      <p:sp>
        <p:nvSpPr>
          <p:cNvPr id="484" name="proton number projector"/>
          <p:cNvSpPr txBox="1"/>
          <p:nvPr/>
        </p:nvSpPr>
        <p:spPr>
          <a:xfrm>
            <a:off x="2563461" y="6946709"/>
            <a:ext cx="3555123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proton number projector</a:t>
            </a:r>
          </a:p>
        </p:txBody>
      </p:sp>
      <p:sp>
        <p:nvSpPr>
          <p:cNvPr id="485" name="spatial parity projector"/>
          <p:cNvSpPr txBox="1"/>
          <p:nvPr/>
        </p:nvSpPr>
        <p:spPr>
          <a:xfrm>
            <a:off x="2563461" y="7619809"/>
            <a:ext cx="3555123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spatial parity projector</a:t>
            </a:r>
          </a:p>
        </p:txBody>
      </p:sp>
      <p:grpSp>
        <p:nvGrpSpPr>
          <p:cNvPr id="502" name="Agrupar"/>
          <p:cNvGrpSpPr/>
          <p:nvPr/>
        </p:nvGrpSpPr>
        <p:grpSpPr>
          <a:xfrm>
            <a:off x="7009841" y="5220189"/>
            <a:ext cx="3871261" cy="2992225"/>
            <a:chOff x="0" y="198837"/>
            <a:chExt cx="3871260" cy="2992224"/>
          </a:xfrm>
        </p:grpSpPr>
        <p:sp>
          <p:nvSpPr>
            <p:cNvPr id="486" name="Línea"/>
            <p:cNvSpPr/>
            <p:nvPr/>
          </p:nvSpPr>
          <p:spPr>
            <a:xfrm flipV="1">
              <a:off x="975918" y="1978903"/>
              <a:ext cx="1" cy="12121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7" name="Línea"/>
            <p:cNvSpPr/>
            <p:nvPr/>
          </p:nvSpPr>
          <p:spPr>
            <a:xfrm flipV="1">
              <a:off x="-1" y="1666964"/>
              <a:ext cx="1564175" cy="9030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8" name="Línea"/>
            <p:cNvSpPr/>
            <p:nvPr/>
          </p:nvSpPr>
          <p:spPr>
            <a:xfrm flipH="1" flipV="1">
              <a:off x="1689549" y="818793"/>
              <a:ext cx="325933" cy="5645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9" name="Línea"/>
            <p:cNvSpPr/>
            <p:nvPr/>
          </p:nvSpPr>
          <p:spPr>
            <a:xfrm>
              <a:off x="1001302" y="813464"/>
              <a:ext cx="6518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0" name="Óvalo"/>
            <p:cNvSpPr/>
            <p:nvPr/>
          </p:nvSpPr>
          <p:spPr>
            <a:xfrm rot="19800000">
              <a:off x="312343" y="1556782"/>
              <a:ext cx="1327151" cy="8308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59140">
                  <a:srgbClr val="2A86DD"/>
                </a:gs>
                <a:gs pos="100000">
                  <a:schemeClr val="accent1"/>
                </a:gs>
              </a:gsLst>
              <a:path path="shape">
                <a:fillToRect l="63473" t="29950" r="36526" b="70049"/>
              </a:path>
            </a:gra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1" name="Línea"/>
            <p:cNvSpPr/>
            <p:nvPr/>
          </p:nvSpPr>
          <p:spPr>
            <a:xfrm flipV="1">
              <a:off x="1170651" y="807163"/>
              <a:ext cx="523581" cy="89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2" name="Línea"/>
            <p:cNvSpPr/>
            <p:nvPr/>
          </p:nvSpPr>
          <p:spPr>
            <a:xfrm flipV="1">
              <a:off x="1341077" y="999173"/>
              <a:ext cx="1356126" cy="79629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3" name="Línea"/>
            <p:cNvSpPr/>
            <p:nvPr/>
          </p:nvSpPr>
          <p:spPr>
            <a:xfrm flipV="1">
              <a:off x="975918" y="305315"/>
              <a:ext cx="1" cy="131916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4" name="Óvalo"/>
            <p:cNvSpPr/>
            <p:nvPr/>
          </p:nvSpPr>
          <p:spPr>
            <a:xfrm>
              <a:off x="914958" y="1609555"/>
              <a:ext cx="121921" cy="38101"/>
            </a:xfrm>
            <a:prstGeom prst="ellipse">
              <a:avLst/>
            </a:prstGeom>
            <a:solidFill>
              <a:srgbClr val="A9A9A9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5" name="Óvalo"/>
            <p:cNvSpPr/>
            <p:nvPr/>
          </p:nvSpPr>
          <p:spPr>
            <a:xfrm>
              <a:off x="1118158" y="1673055"/>
              <a:ext cx="121921" cy="38101"/>
            </a:xfrm>
            <a:prstGeom prst="ellipse">
              <a:avLst/>
            </a:prstGeom>
            <a:solidFill>
              <a:srgbClr val="A9A9A9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6" name="Óvalo"/>
            <p:cNvSpPr/>
            <p:nvPr/>
          </p:nvSpPr>
          <p:spPr>
            <a:xfrm>
              <a:off x="1270558" y="1774655"/>
              <a:ext cx="121921" cy="38101"/>
            </a:xfrm>
            <a:prstGeom prst="ellipse">
              <a:avLst/>
            </a:prstGeom>
            <a:solidFill>
              <a:srgbClr val="A9A9A9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7" name="J"/>
            <p:cNvSpPr/>
            <p:nvPr/>
          </p:nvSpPr>
          <p:spPr>
            <a:xfrm>
              <a:off x="1136734" y="11010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i="1" sz="2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</a:t>
              </a:r>
            </a:p>
          </p:txBody>
        </p:sp>
        <p:sp>
          <p:nvSpPr>
            <p:cNvPr id="498" name="M"/>
            <p:cNvSpPr/>
            <p:nvPr/>
          </p:nvSpPr>
          <p:spPr>
            <a:xfrm>
              <a:off x="635188" y="8215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i="1"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</a:t>
              </a:r>
            </a:p>
          </p:txBody>
        </p:sp>
        <p:sp>
          <p:nvSpPr>
            <p:cNvPr id="499" name="K"/>
            <p:cNvSpPr/>
            <p:nvPr/>
          </p:nvSpPr>
          <p:spPr>
            <a:xfrm>
              <a:off x="1905188" y="15581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i="1"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K</a:t>
              </a:r>
            </a:p>
          </p:txBody>
        </p:sp>
        <p:sp>
          <p:nvSpPr>
            <p:cNvPr id="500" name="3"/>
            <p:cNvSpPr/>
            <p:nvPr/>
          </p:nvSpPr>
          <p:spPr>
            <a:xfrm>
              <a:off x="2601260" y="8632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501" name="z"/>
            <p:cNvSpPr/>
            <p:nvPr/>
          </p:nvSpPr>
          <p:spPr>
            <a:xfrm>
              <a:off x="788593" y="19883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i="1"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z</a:t>
              </a:r>
            </a:p>
          </p:txBody>
        </p:sp>
      </p:grpSp>
      <p:sp>
        <p:nvSpPr>
          <p:cNvPr id="503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sp>
        <p:nvSpPr>
          <p:cNvPr id="504" name="laboratory frame"/>
          <p:cNvSpPr txBox="1"/>
          <p:nvPr/>
        </p:nvSpPr>
        <p:spPr>
          <a:xfrm>
            <a:off x="7093128" y="4785566"/>
            <a:ext cx="221602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laboratory frame</a:t>
            </a:r>
          </a:p>
        </p:txBody>
      </p:sp>
      <p:sp>
        <p:nvSpPr>
          <p:cNvPr id="505" name="fixed-body frame"/>
          <p:cNvSpPr txBox="1"/>
          <p:nvPr/>
        </p:nvSpPr>
        <p:spPr>
          <a:xfrm>
            <a:off x="10060695" y="5679638"/>
            <a:ext cx="1140025" cy="55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fixed-body frame</a:t>
            </a:r>
          </a:p>
        </p:txBody>
      </p:sp>
      <p:sp>
        <p:nvSpPr>
          <p:cNvPr id="506" name="Rectángulo redondeado"/>
          <p:cNvSpPr/>
          <p:nvPr/>
        </p:nvSpPr>
        <p:spPr>
          <a:xfrm>
            <a:off x="6839593" y="2442633"/>
            <a:ext cx="3504322" cy="1270001"/>
          </a:xfrm>
          <a:prstGeom prst="roundRect">
            <a:avLst>
              <a:gd name="adj" fmla="val 15000"/>
            </a:avLst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07" name="Symmetry restoration"/>
          <p:cNvSpPr txBox="1"/>
          <p:nvPr/>
        </p:nvSpPr>
        <p:spPr>
          <a:xfrm>
            <a:off x="837292" y="4519780"/>
            <a:ext cx="322378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Symmetry restoration</a:t>
            </a:r>
          </a:p>
        </p:txBody>
      </p:sp>
      <p:sp>
        <p:nvSpPr>
          <p:cNvPr id="508" name="Projected 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Projected GCM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ángulo redondeado"/>
          <p:cNvSpPr/>
          <p:nvPr/>
        </p:nvSpPr>
        <p:spPr>
          <a:xfrm>
            <a:off x="8123451" y="6277281"/>
            <a:ext cx="1345744" cy="916795"/>
          </a:xfrm>
          <a:prstGeom prst="roundRect">
            <a:avLst>
              <a:gd name="adj" fmla="val 12724"/>
            </a:avLst>
          </a:prstGeom>
          <a:solidFill>
            <a:srgbClr val="FFFB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11" name="Rectángulo redondeado"/>
          <p:cNvSpPr/>
          <p:nvPr/>
        </p:nvSpPr>
        <p:spPr>
          <a:xfrm>
            <a:off x="5456451" y="6277281"/>
            <a:ext cx="820612" cy="916795"/>
          </a:xfrm>
          <a:prstGeom prst="roundRect">
            <a:avLst>
              <a:gd name="adj" fmla="val 14215"/>
            </a:avLst>
          </a:prstGeom>
          <a:solidFill>
            <a:srgbClr val="FFFB00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51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9063" y="6407368"/>
            <a:ext cx="81280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Rectángulo redondeado"/>
          <p:cNvSpPr/>
          <p:nvPr/>
        </p:nvSpPr>
        <p:spPr>
          <a:xfrm>
            <a:off x="4807818" y="2417233"/>
            <a:ext cx="2041677" cy="1497229"/>
          </a:xfrm>
          <a:prstGeom prst="roundRect">
            <a:avLst>
              <a:gd name="adj" fmla="val 12724"/>
            </a:avLst>
          </a:prstGeom>
          <a:solidFill>
            <a:srgbClr val="A9ED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51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coefficients of the linear combination"/>
          <p:cNvSpPr txBox="1"/>
          <p:nvPr/>
        </p:nvSpPr>
        <p:spPr>
          <a:xfrm>
            <a:off x="4534670" y="3879827"/>
            <a:ext cx="2587974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coefficients of the linear combination</a:t>
            </a:r>
          </a:p>
        </p:txBody>
      </p:sp>
      <p:sp>
        <p:nvSpPr>
          <p:cNvPr id="516" name="The coefficients are obtained by minimizing the expectation value of the Hamiltonian (energy) with those coefficients as the variational parameters:"/>
          <p:cNvSpPr txBox="1"/>
          <p:nvPr/>
        </p:nvSpPr>
        <p:spPr>
          <a:xfrm>
            <a:off x="504537" y="4995116"/>
            <a:ext cx="11976676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coefficients are obtained by minimizing the expectation value of the Hamiltonian (energy) with those coefficients as the variational parameters:</a:t>
            </a:r>
          </a:p>
        </p:txBody>
      </p:sp>
      <p:pic>
        <p:nvPicPr>
          <p:cNvPr id="51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5052" y="7849146"/>
            <a:ext cx="6212632" cy="1013739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Hamiltonian and norm kernels"/>
          <p:cNvSpPr txBox="1"/>
          <p:nvPr/>
        </p:nvSpPr>
        <p:spPr>
          <a:xfrm>
            <a:off x="9246371" y="8192600"/>
            <a:ext cx="3678365" cy="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Hamiltonian and norm kernels</a:t>
            </a:r>
          </a:p>
        </p:txBody>
      </p:sp>
      <p:pic>
        <p:nvPicPr>
          <p:cNvPr id="519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sp>
        <p:nvSpPr>
          <p:cNvPr id="521" name="Projected 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Projected GCM</a:t>
            </a:r>
          </a:p>
        </p:txBody>
      </p:sp>
      <p:sp>
        <p:nvSpPr>
          <p:cNvPr id="522" name="Hill-Wheeler-Griffin (HWG) equation"/>
          <p:cNvSpPr txBox="1"/>
          <p:nvPr/>
        </p:nvSpPr>
        <p:spPr>
          <a:xfrm>
            <a:off x="10800523" y="7338130"/>
            <a:ext cx="2216020" cy="55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Hill-Wheeler-Griffin (HWG) equation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4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4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0" grpId="2"/>
      <p:bldP build="whole" bldLvl="1" animBg="1" rev="0" advAuto="0" spid="5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Outline"/>
          <p:cNvSpPr txBox="1"/>
          <p:nvPr/>
        </p:nvSpPr>
        <p:spPr>
          <a:xfrm>
            <a:off x="653609" y="401436"/>
            <a:ext cx="5122479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525" name="1. Introduction"/>
          <p:cNvSpPr txBox="1"/>
          <p:nvPr/>
        </p:nvSpPr>
        <p:spPr>
          <a:xfrm>
            <a:off x="1043626" y="29083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526" name="4. Summary and Outlook"/>
          <p:cNvSpPr txBox="1"/>
          <p:nvPr/>
        </p:nvSpPr>
        <p:spPr>
          <a:xfrm>
            <a:off x="1043626" y="60960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527" name="3. Benchmarking PGCM against shell model with TAURUS"/>
          <p:cNvSpPr txBox="1"/>
          <p:nvPr/>
        </p:nvSpPr>
        <p:spPr>
          <a:xfrm>
            <a:off x="1043626" y="4953000"/>
            <a:ext cx="1055001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528" name="2. Projected Generator Coordinate Method (PGCM)"/>
          <p:cNvSpPr txBox="1"/>
          <p:nvPr/>
        </p:nvSpPr>
        <p:spPr>
          <a:xfrm>
            <a:off x="1043626" y="3937000"/>
            <a:ext cx="1113477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 Projected Generator Coordinate Method (PGCM)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ISM / P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ffectLst>
            <a:reflection blurRad="0" stA="10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ISM / PGCM</a:t>
            </a:r>
          </a:p>
        </p:txBody>
      </p:sp>
      <p:sp>
        <p:nvSpPr>
          <p:cNvPr id="531" name="- Same effective Hamiltonian defined in the same valence space"/>
          <p:cNvSpPr txBox="1"/>
          <p:nvPr/>
        </p:nvSpPr>
        <p:spPr>
          <a:xfrm>
            <a:off x="493588" y="3403600"/>
            <a:ext cx="11723812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Same effective Hamiltonian defined in the same valence space</a:t>
            </a:r>
          </a:p>
        </p:txBody>
      </p:sp>
      <p:sp>
        <p:nvSpPr>
          <p:cNvPr id="532" name="- Benchmark of the PGCM method against exact results."/>
          <p:cNvSpPr txBox="1"/>
          <p:nvPr/>
        </p:nvSpPr>
        <p:spPr>
          <a:xfrm>
            <a:off x="484063" y="2693310"/>
            <a:ext cx="12017624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Benchmark of the PGCM method against exact results.</a:t>
            </a:r>
          </a:p>
        </p:txBody>
      </p:sp>
      <p:sp>
        <p:nvSpPr>
          <p:cNvPr id="533" name="- Exact SM calculations performed with ANTOINE"/>
          <p:cNvSpPr txBox="1"/>
          <p:nvPr/>
        </p:nvSpPr>
        <p:spPr>
          <a:xfrm>
            <a:off x="493588" y="4051300"/>
            <a:ext cx="12017624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Exact SM calculations performed with ANTOINE</a:t>
            </a:r>
          </a:p>
        </p:txBody>
      </p:sp>
      <p:sp>
        <p:nvSpPr>
          <p:cNvPr id="534" name="- PGCM performed with TAURUS"/>
          <p:cNvSpPr txBox="1"/>
          <p:nvPr/>
        </p:nvSpPr>
        <p:spPr>
          <a:xfrm>
            <a:off x="493588" y="4800600"/>
            <a:ext cx="12017624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- PGCM performed with </a:t>
            </a:r>
            <a:r>
              <a:rPr b="1"/>
              <a:t>TAURUS</a:t>
            </a:r>
          </a:p>
        </p:txBody>
      </p:sp>
      <p:sp>
        <p:nvSpPr>
          <p:cNvPr id="535" name="Comparison between Interacting Shell Model calculations and variational approaches"/>
          <p:cNvSpPr txBox="1"/>
          <p:nvPr/>
        </p:nvSpPr>
        <p:spPr>
          <a:xfrm>
            <a:off x="583292" y="1845865"/>
            <a:ext cx="1216590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Comparison between Interacting Shell Model calculations and variational approaches</a:t>
            </a:r>
          </a:p>
        </p:txBody>
      </p:sp>
      <p:pic>
        <p:nvPicPr>
          <p:cNvPr id="53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08494" y="6554331"/>
            <a:ext cx="1524001" cy="152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5" name="Agrupar"/>
          <p:cNvGrpSpPr/>
          <p:nvPr/>
        </p:nvGrpSpPr>
        <p:grpSpPr>
          <a:xfrm>
            <a:off x="483211" y="2495102"/>
            <a:ext cx="12521589" cy="6754025"/>
            <a:chOff x="0" y="0"/>
            <a:chExt cx="12521588" cy="6754023"/>
          </a:xfrm>
        </p:grpSpPr>
        <p:pic>
          <p:nvPicPr>
            <p:cNvPr id="537" name="MSCAproj.png" descr="MSCAproj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85078" y="5661431"/>
              <a:ext cx="1924267" cy="1092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Imagen" descr="Image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16" y="3943797"/>
              <a:ext cx="5080001" cy="1907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Imagen" descr="Imagen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87374" y="3815400"/>
              <a:ext cx="5080001" cy="2141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B. Bally, A. Sánchez, T. R. R., EPJA 57, 69 (2021)"/>
            <p:cNvSpPr txBox="1"/>
            <p:nvPr/>
          </p:nvSpPr>
          <p:spPr>
            <a:xfrm>
              <a:off x="0" y="6036643"/>
              <a:ext cx="4277183" cy="28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1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B. Bally, A. Sánchez, T. R. R., EPJA 57, 69 (2021)</a:t>
              </a:r>
            </a:p>
          </p:txBody>
        </p:sp>
        <p:sp>
          <p:nvSpPr>
            <p:cNvPr id="541" name="B. Bally, T. R. R., EPJA 60, 62 (2024)"/>
            <p:cNvSpPr txBox="1"/>
            <p:nvPr/>
          </p:nvSpPr>
          <p:spPr>
            <a:xfrm>
              <a:off x="5334000" y="6036643"/>
              <a:ext cx="4277183" cy="28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1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B. Bally, T. R. R., EPJA 60, 62 (2024)</a:t>
              </a:r>
            </a:p>
          </p:txBody>
        </p:sp>
        <p:pic>
          <p:nvPicPr>
            <p:cNvPr id="542" name="pasted-image.tiff" descr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98877" y="518963"/>
              <a:ext cx="1873176" cy="155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TAURUS"/>
            <p:cNvSpPr txBox="1"/>
            <p:nvPr/>
          </p:nvSpPr>
          <p:spPr>
            <a:xfrm>
              <a:off x="9999373" y="-1"/>
              <a:ext cx="1272185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300">
                  <a:solidFill>
                    <a:srgbClr val="FF26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TAURUS</a:t>
              </a:r>
            </a:p>
          </p:txBody>
        </p:sp>
        <p:sp>
          <p:nvSpPr>
            <p:cNvPr id="544" name="Theory for A Unified descRiption of nUclear Structure"/>
            <p:cNvSpPr txBox="1"/>
            <p:nvPr/>
          </p:nvSpPr>
          <p:spPr>
            <a:xfrm>
              <a:off x="8794725" y="2279597"/>
              <a:ext cx="3726864" cy="1159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3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t>heory for </a:t>
              </a: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</a:t>
              </a:r>
              <a:r>
                <a:t> </a:t>
              </a: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</a:t>
              </a:r>
              <a:r>
                <a:t>nified desc</a:t>
              </a: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</a:t>
              </a:r>
              <a:r>
                <a:t>iption of n</a:t>
              </a: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</a:t>
              </a:r>
              <a:r>
                <a:t>clear </a:t>
              </a:r>
              <a:r>
                <a:rPr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  <a:r>
                <a:t>tructure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3" grpId="1"/>
      <p:bldP build="whole" bldLvl="1" animBg="1" rev="0" advAuto="0" spid="534" grpId="2"/>
      <p:bldP build="whole" bldLvl="1" animBg="1" rev="0" advAuto="0" spid="536" grpId="4"/>
      <p:bldP build="whole" bldLvl="1" animBg="1" rev="0" advAuto="0" spid="545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AURUS special features (with respect to traditional BMF solvers):"/>
          <p:cNvSpPr txBox="1"/>
          <p:nvPr/>
        </p:nvSpPr>
        <p:spPr>
          <a:xfrm>
            <a:off x="493588" y="1879600"/>
            <a:ext cx="10546984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3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TAURUS special features (with respect to traditional BMF solvers):</a:t>
            </a:r>
          </a:p>
        </p:txBody>
      </p:sp>
      <p:sp>
        <p:nvSpPr>
          <p:cNvPr id="548" name="- even-even, even-odd/odd-even and odd-odd nuclei treated on the same footing"/>
          <p:cNvSpPr txBox="1"/>
          <p:nvPr/>
        </p:nvSpPr>
        <p:spPr>
          <a:xfrm>
            <a:off x="484063" y="2566310"/>
            <a:ext cx="11130123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 </a:t>
            </a:r>
            <a:r>
              <a:rPr b="1"/>
              <a:t>even-even</a:t>
            </a:r>
            <a:r>
              <a:t>, </a:t>
            </a:r>
            <a:r>
              <a:rPr b="1"/>
              <a:t>even-odd/odd-even</a:t>
            </a:r>
            <a:r>
              <a:t> and </a:t>
            </a:r>
            <a:r>
              <a:rPr b="1"/>
              <a:t>odd-odd</a:t>
            </a:r>
            <a:r>
              <a:t> nuclei treated on the same footing </a:t>
            </a:r>
          </a:p>
        </p:txBody>
      </p:sp>
      <p:sp>
        <p:nvSpPr>
          <p:cNvPr id="549" name="- general HFB (real) transformation allows the inclusion of proton-neutron pairing"/>
          <p:cNvSpPr txBox="1"/>
          <p:nvPr/>
        </p:nvSpPr>
        <p:spPr>
          <a:xfrm>
            <a:off x="484063" y="3112410"/>
            <a:ext cx="1136508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- general HFB (real) transformation allows the inclusion of </a:t>
            </a:r>
            <a:r>
              <a:rPr b="1"/>
              <a:t>proton-neutron pairing</a:t>
            </a:r>
          </a:p>
        </p:txBody>
      </p:sp>
      <p:sp>
        <p:nvSpPr>
          <p:cNvPr id="550" name="- particle-number (pairing), parity and rotational symmetries can be simultaneously broken (and restored subsequently)"/>
          <p:cNvSpPr txBox="1"/>
          <p:nvPr/>
        </p:nvSpPr>
        <p:spPr>
          <a:xfrm>
            <a:off x="484063" y="3582310"/>
            <a:ext cx="12248961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particle-number (pairing), parity and rotational symmetries can be simultaneously broken (and restored subsequently)</a:t>
            </a:r>
          </a:p>
        </p:txBody>
      </p:sp>
      <p:sp>
        <p:nvSpPr>
          <p:cNvPr id="551" name="ISM vs P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ISM vs PGCM</a:t>
            </a:r>
          </a:p>
        </p:txBody>
      </p:sp>
      <p:sp>
        <p:nvSpPr>
          <p:cNvPr id="552" name="- degrees of freedom explored explicitly:"/>
          <p:cNvSpPr txBox="1"/>
          <p:nvPr/>
        </p:nvSpPr>
        <p:spPr>
          <a:xfrm>
            <a:off x="484063" y="4344310"/>
            <a:ext cx="1224896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degrees of freedom explored explicitly:</a:t>
            </a:r>
          </a:p>
        </p:txBody>
      </p:sp>
      <p:pic>
        <p:nvPicPr>
          <p:cNvPr id="553" name="I0.png" descr="I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0809" y="4751151"/>
            <a:ext cx="1905001" cy="10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c2.mov" descr="Ic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299481" y="5712524"/>
            <a:ext cx="1905001" cy="10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asted-image.tif" descr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895081">
            <a:off x="9257026" y="7287492"/>
            <a:ext cx="1167239" cy="898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Sin título 2-1 (arrastrado).tiff" descr="Sin título 2-1 (arrastrado)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98185" y="7197431"/>
            <a:ext cx="1051489" cy="10051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Agrupar"/>
          <p:cNvGrpSpPr/>
          <p:nvPr/>
        </p:nvGrpSpPr>
        <p:grpSpPr>
          <a:xfrm>
            <a:off x="160385" y="4826910"/>
            <a:ext cx="4440958" cy="4411218"/>
            <a:chOff x="0" y="0"/>
            <a:chExt cx="4440957" cy="4411217"/>
          </a:xfrm>
        </p:grpSpPr>
        <p:pic>
          <p:nvPicPr>
            <p:cNvPr id="557" name="Imagen" descr="Image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993" y="151683"/>
              <a:ext cx="4156292" cy="376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8" name="pairing fluctuations"/>
            <p:cNvSpPr txBox="1"/>
            <p:nvPr/>
          </p:nvSpPr>
          <p:spPr>
            <a:xfrm>
              <a:off x="1058073" y="3896417"/>
              <a:ext cx="2549942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3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pairing fluctuations</a:t>
              </a:r>
            </a:p>
          </p:txBody>
        </p:sp>
        <p:sp>
          <p:nvSpPr>
            <p:cNvPr id="559" name="isoscalar pn"/>
            <p:cNvSpPr txBox="1"/>
            <p:nvPr/>
          </p:nvSpPr>
          <p:spPr>
            <a:xfrm>
              <a:off x="619675" y="564816"/>
              <a:ext cx="1130797" cy="3112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isoscalar pn</a:t>
              </a:r>
            </a:p>
          </p:txBody>
        </p:sp>
        <p:sp>
          <p:nvSpPr>
            <p:cNvPr id="560" name="isovector pn"/>
            <p:cNvSpPr txBox="1"/>
            <p:nvPr/>
          </p:nvSpPr>
          <p:spPr>
            <a:xfrm>
              <a:off x="2265373" y="564816"/>
              <a:ext cx="1141401" cy="3112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isovector pn</a:t>
              </a:r>
            </a:p>
          </p:txBody>
        </p:sp>
        <p:sp>
          <p:nvSpPr>
            <p:cNvPr id="561" name="nn"/>
            <p:cNvSpPr txBox="1"/>
            <p:nvPr/>
          </p:nvSpPr>
          <p:spPr>
            <a:xfrm>
              <a:off x="634999" y="2139806"/>
              <a:ext cx="326196" cy="3112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nn</a:t>
              </a:r>
            </a:p>
          </p:txBody>
        </p:sp>
        <p:sp>
          <p:nvSpPr>
            <p:cNvPr id="562" name="pp"/>
            <p:cNvSpPr txBox="1"/>
            <p:nvPr/>
          </p:nvSpPr>
          <p:spPr>
            <a:xfrm>
              <a:off x="2285999" y="2139806"/>
              <a:ext cx="326196" cy="3112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pp</a:t>
              </a:r>
            </a:p>
          </p:txBody>
        </p:sp>
        <p:sp>
          <p:nvSpPr>
            <p:cNvPr id="563" name="Rectángulo redondeado"/>
            <p:cNvSpPr/>
            <p:nvPr/>
          </p:nvSpPr>
          <p:spPr>
            <a:xfrm>
              <a:off x="0" y="0"/>
              <a:ext cx="4440958" cy="4411218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573" name="Agrupar"/>
          <p:cNvGrpSpPr/>
          <p:nvPr/>
        </p:nvGrpSpPr>
        <p:grpSpPr>
          <a:xfrm>
            <a:off x="4859385" y="4826910"/>
            <a:ext cx="3540030" cy="4411218"/>
            <a:chOff x="0" y="0"/>
            <a:chExt cx="3540029" cy="4411217"/>
          </a:xfrm>
        </p:grpSpPr>
        <p:pic>
          <p:nvPicPr>
            <p:cNvPr id="565" name="Imagen" descr="Imagen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177" y="514639"/>
              <a:ext cx="3302409" cy="2590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0" name="Agrupar"/>
            <p:cNvGrpSpPr/>
            <p:nvPr/>
          </p:nvGrpSpPr>
          <p:grpSpPr>
            <a:xfrm>
              <a:off x="245987" y="739258"/>
              <a:ext cx="2524641" cy="1995458"/>
              <a:chOff x="-105" y="52"/>
              <a:chExt cx="2524639" cy="1995456"/>
            </a:xfrm>
          </p:grpSpPr>
          <p:pic>
            <p:nvPicPr>
              <p:cNvPr id="566" name="beta0.8.png" descr="beta0.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9728" t="28753" r="30798" b="27056"/>
              <a:stretch>
                <a:fillRect/>
              </a:stretch>
            </p:blipFill>
            <p:spPr>
              <a:xfrm>
                <a:off x="1804681" y="1371969"/>
                <a:ext cx="719854" cy="541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545" fill="norm" stroke="1" extrusionOk="0">
                    <a:moveTo>
                      <a:pt x="14289" y="14"/>
                    </a:moveTo>
                    <a:cubicBezTo>
                      <a:pt x="13418" y="63"/>
                      <a:pt x="12795" y="189"/>
                      <a:pt x="11765" y="519"/>
                    </a:cubicBezTo>
                    <a:cubicBezTo>
                      <a:pt x="10378" y="964"/>
                      <a:pt x="9842" y="1087"/>
                      <a:pt x="8912" y="1199"/>
                    </a:cubicBezTo>
                    <a:cubicBezTo>
                      <a:pt x="5903" y="1561"/>
                      <a:pt x="5322" y="1704"/>
                      <a:pt x="4086" y="2400"/>
                    </a:cubicBezTo>
                    <a:cubicBezTo>
                      <a:pt x="3210" y="2893"/>
                      <a:pt x="2529" y="3519"/>
                      <a:pt x="1867" y="4438"/>
                    </a:cubicBezTo>
                    <a:cubicBezTo>
                      <a:pt x="1157" y="5425"/>
                      <a:pt x="727" y="6370"/>
                      <a:pt x="376" y="7741"/>
                    </a:cubicBezTo>
                    <a:cubicBezTo>
                      <a:pt x="141" y="8656"/>
                      <a:pt x="55" y="9338"/>
                      <a:pt x="12" y="10443"/>
                    </a:cubicBezTo>
                    <a:cubicBezTo>
                      <a:pt x="-86" y="12940"/>
                      <a:pt x="431" y="15496"/>
                      <a:pt x="1456" y="17570"/>
                    </a:cubicBezTo>
                    <a:cubicBezTo>
                      <a:pt x="2523" y="19729"/>
                      <a:pt x="4367" y="21248"/>
                      <a:pt x="6223" y="21489"/>
                    </a:cubicBezTo>
                    <a:cubicBezTo>
                      <a:pt x="6798" y="21564"/>
                      <a:pt x="6862" y="21562"/>
                      <a:pt x="7515" y="21489"/>
                    </a:cubicBezTo>
                    <a:cubicBezTo>
                      <a:pt x="8701" y="21357"/>
                      <a:pt x="9637" y="21025"/>
                      <a:pt x="11483" y="20067"/>
                    </a:cubicBezTo>
                    <a:cubicBezTo>
                      <a:pt x="12783" y="19393"/>
                      <a:pt x="13090" y="19259"/>
                      <a:pt x="14771" y="18740"/>
                    </a:cubicBezTo>
                    <a:cubicBezTo>
                      <a:pt x="16366" y="18247"/>
                      <a:pt x="16704" y="18103"/>
                      <a:pt x="17530" y="17570"/>
                    </a:cubicBezTo>
                    <a:cubicBezTo>
                      <a:pt x="18375" y="17025"/>
                      <a:pt x="19108" y="16306"/>
                      <a:pt x="19678" y="15437"/>
                    </a:cubicBezTo>
                    <a:cubicBezTo>
                      <a:pt x="20604" y="14028"/>
                      <a:pt x="21125" y="12354"/>
                      <a:pt x="21263" y="10396"/>
                    </a:cubicBezTo>
                    <a:cubicBezTo>
                      <a:pt x="21514" y="6855"/>
                      <a:pt x="20314" y="3288"/>
                      <a:pt x="18258" y="1483"/>
                    </a:cubicBezTo>
                    <a:cubicBezTo>
                      <a:pt x="17638" y="939"/>
                      <a:pt x="17203" y="661"/>
                      <a:pt x="16496" y="377"/>
                    </a:cubicBezTo>
                    <a:cubicBezTo>
                      <a:pt x="15656" y="39"/>
                      <a:pt x="15167" y="-36"/>
                      <a:pt x="14289" y="14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7" name="beta0.0.png" descr="beta0.0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33573" t="25463" r="33616" b="25504"/>
              <a:stretch>
                <a:fillRect/>
              </a:stretch>
            </p:blipFill>
            <p:spPr>
              <a:xfrm>
                <a:off x="-106" y="1371923"/>
                <a:ext cx="621465" cy="623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414" fill="norm" stroke="1" extrusionOk="0">
                    <a:moveTo>
                      <a:pt x="10798" y="0"/>
                    </a:moveTo>
                    <a:cubicBezTo>
                      <a:pt x="9535" y="-3"/>
                      <a:pt x="8466" y="194"/>
                      <a:pt x="7069" y="681"/>
                    </a:cubicBezTo>
                    <a:cubicBezTo>
                      <a:pt x="5693" y="1161"/>
                      <a:pt x="4476" y="1917"/>
                      <a:pt x="3299" y="3012"/>
                    </a:cubicBezTo>
                    <a:cubicBezTo>
                      <a:pt x="2586" y="3675"/>
                      <a:pt x="1675" y="4880"/>
                      <a:pt x="1202" y="5806"/>
                    </a:cubicBezTo>
                    <a:cubicBezTo>
                      <a:pt x="324" y="7522"/>
                      <a:pt x="-108" y="9554"/>
                      <a:pt x="23" y="11380"/>
                    </a:cubicBezTo>
                    <a:cubicBezTo>
                      <a:pt x="143" y="13042"/>
                      <a:pt x="609" y="14594"/>
                      <a:pt x="1394" y="16000"/>
                    </a:cubicBezTo>
                    <a:cubicBezTo>
                      <a:pt x="2371" y="17751"/>
                      <a:pt x="4030" y="19319"/>
                      <a:pt x="5877" y="20238"/>
                    </a:cubicBezTo>
                    <a:cubicBezTo>
                      <a:pt x="6960" y="20778"/>
                      <a:pt x="8483" y="21222"/>
                      <a:pt x="9660" y="21356"/>
                    </a:cubicBezTo>
                    <a:cubicBezTo>
                      <a:pt x="11785" y="21597"/>
                      <a:pt x="14190" y="21075"/>
                      <a:pt x="16130" y="19952"/>
                    </a:cubicBezTo>
                    <a:cubicBezTo>
                      <a:pt x="17670" y="19061"/>
                      <a:pt x="18932" y="17860"/>
                      <a:pt x="19886" y="16341"/>
                    </a:cubicBezTo>
                    <a:cubicBezTo>
                      <a:pt x="20635" y="15149"/>
                      <a:pt x="21175" y="13604"/>
                      <a:pt x="21408" y="12020"/>
                    </a:cubicBezTo>
                    <a:cubicBezTo>
                      <a:pt x="21492" y="11449"/>
                      <a:pt x="21481" y="10007"/>
                      <a:pt x="21394" y="9363"/>
                    </a:cubicBezTo>
                    <a:cubicBezTo>
                      <a:pt x="20977" y="6279"/>
                      <a:pt x="19245" y="3502"/>
                      <a:pt x="16679" y="1812"/>
                    </a:cubicBezTo>
                    <a:cubicBezTo>
                      <a:pt x="15839" y="1260"/>
                      <a:pt x="14392" y="596"/>
                      <a:pt x="13677" y="436"/>
                    </a:cubicBezTo>
                    <a:cubicBezTo>
                      <a:pt x="13369" y="367"/>
                      <a:pt x="13029" y="282"/>
                      <a:pt x="12909" y="245"/>
                    </a:cubicBezTo>
                    <a:cubicBezTo>
                      <a:pt x="12538" y="132"/>
                      <a:pt x="11403" y="1"/>
                      <a:pt x="1079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8" name="beta_0.8.png" descr="beta_0.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35551" t="19421" r="33331" b="19986"/>
              <a:stretch>
                <a:fillRect/>
              </a:stretch>
            </p:blipFill>
            <p:spPr>
              <a:xfrm flipH="1" rot="15600000">
                <a:off x="622557" y="-26295"/>
                <a:ext cx="551153" cy="720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525" fill="norm" stroke="1" extrusionOk="0">
                    <a:moveTo>
                      <a:pt x="9201" y="0"/>
                    </a:moveTo>
                    <a:cubicBezTo>
                      <a:pt x="8047" y="1"/>
                      <a:pt x="8005" y="0"/>
                      <a:pt x="7108" y="190"/>
                    </a:cubicBezTo>
                    <a:cubicBezTo>
                      <a:pt x="6086" y="406"/>
                      <a:pt x="5665" y="556"/>
                      <a:pt x="4908" y="913"/>
                    </a:cubicBezTo>
                    <a:cubicBezTo>
                      <a:pt x="2176" y="2202"/>
                      <a:pt x="510" y="4553"/>
                      <a:pt x="81" y="7753"/>
                    </a:cubicBezTo>
                    <a:cubicBezTo>
                      <a:pt x="-338" y="10880"/>
                      <a:pt x="886" y="14773"/>
                      <a:pt x="3090" y="17344"/>
                    </a:cubicBezTo>
                    <a:cubicBezTo>
                      <a:pt x="4391" y="18861"/>
                      <a:pt x="5830" y="19940"/>
                      <a:pt x="7505" y="20640"/>
                    </a:cubicBezTo>
                    <a:cubicBezTo>
                      <a:pt x="8768" y="21167"/>
                      <a:pt x="9582" y="21363"/>
                      <a:pt x="10896" y="21493"/>
                    </a:cubicBezTo>
                    <a:cubicBezTo>
                      <a:pt x="11967" y="21599"/>
                      <a:pt x="13621" y="21435"/>
                      <a:pt x="14700" y="21102"/>
                    </a:cubicBezTo>
                    <a:cubicBezTo>
                      <a:pt x="17602" y="20208"/>
                      <a:pt x="19636" y="18320"/>
                      <a:pt x="20612" y="15637"/>
                    </a:cubicBezTo>
                    <a:cubicBezTo>
                      <a:pt x="20938" y="14742"/>
                      <a:pt x="20996" y="14536"/>
                      <a:pt x="21116" y="13669"/>
                    </a:cubicBezTo>
                    <a:cubicBezTo>
                      <a:pt x="21262" y="12615"/>
                      <a:pt x="21246" y="11519"/>
                      <a:pt x="21055" y="10349"/>
                    </a:cubicBezTo>
                    <a:cubicBezTo>
                      <a:pt x="20965" y="9799"/>
                      <a:pt x="20831" y="9171"/>
                      <a:pt x="20765" y="8962"/>
                    </a:cubicBezTo>
                    <a:cubicBezTo>
                      <a:pt x="19972" y="6486"/>
                      <a:pt x="18776" y="4598"/>
                      <a:pt x="16992" y="2999"/>
                    </a:cubicBezTo>
                    <a:cubicBezTo>
                      <a:pt x="15942" y="2059"/>
                      <a:pt x="14766" y="1325"/>
                      <a:pt x="13524" y="830"/>
                    </a:cubicBezTo>
                    <a:cubicBezTo>
                      <a:pt x="12682" y="494"/>
                      <a:pt x="12198" y="364"/>
                      <a:pt x="11187" y="166"/>
                    </a:cubicBezTo>
                    <a:cubicBezTo>
                      <a:pt x="10412" y="14"/>
                      <a:pt x="10306" y="-1"/>
                      <a:pt x="9201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gamma40.png" descr="gamma40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30546" t="31367" r="31228" b="30185"/>
              <a:stretch>
                <a:fillRect/>
              </a:stretch>
            </p:blipFill>
            <p:spPr>
              <a:xfrm>
                <a:off x="831781" y="872836"/>
                <a:ext cx="738983" cy="49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570" fill="norm" stroke="1" extrusionOk="0">
                    <a:moveTo>
                      <a:pt x="10961" y="1"/>
                    </a:moveTo>
                    <a:cubicBezTo>
                      <a:pt x="10159" y="14"/>
                      <a:pt x="9383" y="147"/>
                      <a:pt x="8664" y="395"/>
                    </a:cubicBezTo>
                    <a:cubicBezTo>
                      <a:pt x="6560" y="1124"/>
                      <a:pt x="5890" y="1449"/>
                      <a:pt x="4408" y="2471"/>
                    </a:cubicBezTo>
                    <a:cubicBezTo>
                      <a:pt x="3831" y="2869"/>
                      <a:pt x="2848" y="3859"/>
                      <a:pt x="2274" y="4615"/>
                    </a:cubicBezTo>
                    <a:cubicBezTo>
                      <a:pt x="1333" y="5854"/>
                      <a:pt x="702" y="7183"/>
                      <a:pt x="337" y="8749"/>
                    </a:cubicBezTo>
                    <a:cubicBezTo>
                      <a:pt x="57" y="9950"/>
                      <a:pt x="3" y="10408"/>
                      <a:pt x="0" y="11631"/>
                    </a:cubicBezTo>
                    <a:cubicBezTo>
                      <a:pt x="-4" y="13333"/>
                      <a:pt x="326" y="14818"/>
                      <a:pt x="998" y="16194"/>
                    </a:cubicBezTo>
                    <a:cubicBezTo>
                      <a:pt x="1605" y="17438"/>
                      <a:pt x="2139" y="18173"/>
                      <a:pt x="3085" y="19041"/>
                    </a:cubicBezTo>
                    <a:cubicBezTo>
                      <a:pt x="4548" y="20382"/>
                      <a:pt x="6842" y="21349"/>
                      <a:pt x="8942" y="21528"/>
                    </a:cubicBezTo>
                    <a:cubicBezTo>
                      <a:pt x="9645" y="21588"/>
                      <a:pt x="11236" y="21585"/>
                      <a:pt x="11888" y="21511"/>
                    </a:cubicBezTo>
                    <a:cubicBezTo>
                      <a:pt x="14246" y="21244"/>
                      <a:pt x="15868" y="20586"/>
                      <a:pt x="17247" y="19367"/>
                    </a:cubicBezTo>
                    <a:cubicBezTo>
                      <a:pt x="17928" y="18764"/>
                      <a:pt x="18112" y="18568"/>
                      <a:pt x="18708" y="17789"/>
                    </a:cubicBezTo>
                    <a:cubicBezTo>
                      <a:pt x="20628" y="15278"/>
                      <a:pt x="21596" y="12569"/>
                      <a:pt x="21596" y="9692"/>
                    </a:cubicBezTo>
                    <a:cubicBezTo>
                      <a:pt x="21596" y="8733"/>
                      <a:pt x="21526" y="8132"/>
                      <a:pt x="21318" y="7205"/>
                    </a:cubicBezTo>
                    <a:cubicBezTo>
                      <a:pt x="20801" y="4903"/>
                      <a:pt x="19640" y="3092"/>
                      <a:pt x="17954" y="1974"/>
                    </a:cubicBezTo>
                    <a:cubicBezTo>
                      <a:pt x="17628" y="1757"/>
                      <a:pt x="17196" y="1500"/>
                      <a:pt x="17003" y="1408"/>
                    </a:cubicBezTo>
                    <a:cubicBezTo>
                      <a:pt x="16372" y="1106"/>
                      <a:pt x="15132" y="680"/>
                      <a:pt x="14486" y="550"/>
                    </a:cubicBezTo>
                    <a:cubicBezTo>
                      <a:pt x="14139" y="480"/>
                      <a:pt x="13657" y="374"/>
                      <a:pt x="13419" y="310"/>
                    </a:cubicBezTo>
                    <a:cubicBezTo>
                      <a:pt x="12587" y="86"/>
                      <a:pt x="11762" y="-12"/>
                      <a:pt x="10961" y="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71" name="multipole deformations"/>
            <p:cNvSpPr txBox="1"/>
            <p:nvPr/>
          </p:nvSpPr>
          <p:spPr>
            <a:xfrm>
              <a:off x="296073" y="3845617"/>
              <a:ext cx="3052987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3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multipole deformations</a:t>
              </a:r>
            </a:p>
          </p:txBody>
        </p:sp>
        <p:sp>
          <p:nvSpPr>
            <p:cNvPr id="572" name="Rectángulo redondeado"/>
            <p:cNvSpPr/>
            <p:nvPr/>
          </p:nvSpPr>
          <p:spPr>
            <a:xfrm>
              <a:off x="0" y="0"/>
              <a:ext cx="3540030" cy="4411218"/>
            </a:xfrm>
            <a:prstGeom prst="roundRect">
              <a:avLst>
                <a:gd name="adj" fmla="val 186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74" name="Jcrank≠0"/>
          <p:cNvSpPr txBox="1"/>
          <p:nvPr/>
        </p:nvSpPr>
        <p:spPr>
          <a:xfrm>
            <a:off x="9126635" y="6200859"/>
            <a:ext cx="1223647" cy="48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J</a:t>
            </a:r>
            <a:r>
              <a:rPr baseline="-5999"/>
              <a:t>crank</a:t>
            </a:r>
            <a:r>
              <a:t>≠0</a:t>
            </a:r>
          </a:p>
        </p:txBody>
      </p:sp>
      <p:grpSp>
        <p:nvGrpSpPr>
          <p:cNvPr id="578" name="Agrupar"/>
          <p:cNvGrpSpPr/>
          <p:nvPr/>
        </p:nvGrpSpPr>
        <p:grpSpPr>
          <a:xfrm>
            <a:off x="8669385" y="4826910"/>
            <a:ext cx="4192790" cy="4411218"/>
            <a:chOff x="0" y="0"/>
            <a:chExt cx="4192789" cy="4411217"/>
          </a:xfrm>
        </p:grpSpPr>
        <p:sp>
          <p:nvSpPr>
            <p:cNvPr id="575" name="Jcrank=0"/>
            <p:cNvSpPr txBox="1"/>
            <p:nvPr/>
          </p:nvSpPr>
          <p:spPr>
            <a:xfrm>
              <a:off x="405722" y="322775"/>
              <a:ext cx="1235702" cy="4840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700">
                  <a:latin typeface="Arial"/>
                  <a:ea typeface="Arial"/>
                  <a:cs typeface="Arial"/>
                  <a:sym typeface="Arial"/>
                </a:defRPr>
              </a:pPr>
              <a:r>
                <a:rPr i="1"/>
                <a:t>J</a:t>
              </a:r>
              <a:r>
                <a:rPr baseline="-5999"/>
                <a:t>crank</a:t>
              </a:r>
              <a:r>
                <a:t>=0</a:t>
              </a:r>
            </a:p>
          </p:txBody>
        </p:sp>
        <p:sp>
          <p:nvSpPr>
            <p:cNvPr id="576" name="intrinsic rotations (cranking)"/>
            <p:cNvSpPr txBox="1"/>
            <p:nvPr/>
          </p:nvSpPr>
          <p:spPr>
            <a:xfrm>
              <a:off x="207173" y="3845617"/>
              <a:ext cx="3685680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3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intrinsic rotations (cranking)</a:t>
              </a:r>
            </a:p>
          </p:txBody>
        </p:sp>
        <p:sp>
          <p:nvSpPr>
            <p:cNvPr id="577" name="Rectángulo redondeado"/>
            <p:cNvSpPr/>
            <p:nvPr/>
          </p:nvSpPr>
          <p:spPr>
            <a:xfrm>
              <a:off x="0" y="0"/>
              <a:ext cx="4192790" cy="4411218"/>
            </a:xfrm>
            <a:prstGeom prst="roundRect">
              <a:avLst>
                <a:gd name="adj" fmla="val 1578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579" name="pasted-image.tiff" descr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859847" y="1765040"/>
            <a:ext cx="1873177" cy="1555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Class="mediacall" nodeType="afterEffect" presetSubtype="0" presetID="1" grpId="1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00" fill="hold"/>
                                        <p:tgtEl>
                                          <p:spTgt spid="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8" fill="hold" display="0">
                  <p:stCondLst>
                    <p:cond delay="indefinite"/>
                  </p:stCondLst>
                </p:cTn>
                <p:tgtEl>
                  <p:spTgt spid="554"/>
                </p:tgtEl>
              </p:cMediaNode>
            </p:video>
            <p:seq concurrent="1" prevAc="none" nextAc="seek">
              <p:cTn id="49" evtFilter="cancelBubble" nodeType="interactiveSeq" restart="whenNotActive" fill="hold">
                <p:stCondLst>
                  <p:cond delay="0" evt="onClick">
                    <p:tgtEl>
                      <p:spTgt spid="5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4"/>
                  </p:tgtEl>
                </p:cond>
              </p:nextCondLst>
            </p:seq>
          </p:childTnLst>
        </p:cTn>
      </p:par>
    </p:tnLst>
    <p:bldLst>
      <p:bldP build="whole" bldLvl="1" animBg="1" rev="0" advAuto="0" spid="550" grpId="2"/>
      <p:bldP build="whole" bldLvl="1" animBg="1" rev="0" advAuto="0" spid="578" grpId="6"/>
      <p:bldP build="whole" bldLvl="1" animBg="1" rev="0" advAuto="0" spid="573" grpId="4"/>
      <p:bldP build="whole" bldLvl="1" animBg="1" rev="0" advAuto="0" spid="556" grpId="10"/>
      <p:bldP build="whole" bldLvl="1" animBg="1" rev="0" advAuto="0" spid="574" grpId="9"/>
      <p:bldP build="whole" bldLvl="1" animBg="1" rev="0" advAuto="0" spid="549" grpId="1"/>
      <p:bldP build="whole" bldLvl="1" animBg="1" rev="0" advAuto="0" spid="554" grpId="11"/>
      <p:bldP build="whole" bldLvl="1" animBg="1" rev="0" advAuto="0" spid="552" grpId="3"/>
      <p:bldP build="whole" bldLvl="1" animBg="1" rev="0" advAuto="0" spid="564" grpId="5"/>
      <p:bldP build="whole" bldLvl="1" animBg="1" rev="0" advAuto="0" spid="553" grpId="7"/>
      <p:bldP build="whole" bldLvl="1" animBg="1" rev="0" advAuto="0" spid="555" grpId="8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322" y="2667669"/>
            <a:ext cx="10661150" cy="1212160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Nuclear wave functions: Generator Coordinate Method (GCM) ansatz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Nuclear wave functions: Generator Coordinate Method (GCM) ansatz</a:t>
            </a:r>
          </a:p>
        </p:txBody>
      </p:sp>
      <p:pic>
        <p:nvPicPr>
          <p:cNvPr id="58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176" y="3599831"/>
            <a:ext cx="2216020" cy="3445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6" name="Agrupar"/>
          <p:cNvGrpSpPr/>
          <p:nvPr/>
        </p:nvGrpSpPr>
        <p:grpSpPr>
          <a:xfrm>
            <a:off x="8366869" y="3953719"/>
            <a:ext cx="4798010" cy="1993868"/>
            <a:chOff x="0" y="0"/>
            <a:chExt cx="4798009" cy="1993867"/>
          </a:xfrm>
        </p:grpSpPr>
        <p:pic>
          <p:nvPicPr>
            <p:cNvPr id="584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4204" r="0" b="0"/>
            <a:stretch>
              <a:fillRect/>
            </a:stretch>
          </p:blipFill>
          <p:spPr>
            <a:xfrm>
              <a:off x="0" y="538715"/>
              <a:ext cx="4798010" cy="1455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5" name="USD interaction"/>
            <p:cNvSpPr txBox="1"/>
            <p:nvPr/>
          </p:nvSpPr>
          <p:spPr>
            <a:xfrm>
              <a:off x="1777432" y="-1"/>
              <a:ext cx="241987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USD interaction</a:t>
              </a:r>
            </a:p>
          </p:txBody>
        </p:sp>
      </p:grpSp>
      <p:sp>
        <p:nvSpPr>
          <p:cNvPr id="587" name="- Ground and excited state energies"/>
          <p:cNvSpPr txBox="1"/>
          <p:nvPr/>
        </p:nvSpPr>
        <p:spPr>
          <a:xfrm>
            <a:off x="492301" y="4537919"/>
            <a:ext cx="756415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solidFill>
                  <a:srgbClr val="531B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Ground and excited state energies</a:t>
            </a:r>
          </a:p>
        </p:txBody>
      </p:sp>
      <p:sp>
        <p:nvSpPr>
          <p:cNvPr id="588" name="ISM vs PGCM"/>
          <p:cNvSpPr txBox="1"/>
          <p:nvPr/>
        </p:nvSpPr>
        <p:spPr>
          <a:xfrm>
            <a:off x="653609" y="414136"/>
            <a:ext cx="782293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ISM vs PGCM</a:t>
            </a:r>
          </a:p>
        </p:txBody>
      </p:sp>
      <p:pic>
        <p:nvPicPr>
          <p:cNvPr id="589" name="vídeo-pegado.png" descr="vídeo-pegad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58362" y="5953953"/>
            <a:ext cx="3314416" cy="3298049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- Gamow-Teller distributions"/>
          <p:cNvSpPr txBox="1"/>
          <p:nvPr/>
        </p:nvSpPr>
        <p:spPr>
          <a:xfrm>
            <a:off x="492301" y="5043044"/>
            <a:ext cx="756415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Gamow-Teller distributions</a:t>
            </a:r>
          </a:p>
        </p:txBody>
      </p:sp>
      <p:sp>
        <p:nvSpPr>
          <p:cNvPr id="591" name="- Magnetic dipole responses"/>
          <p:cNvSpPr txBox="1"/>
          <p:nvPr/>
        </p:nvSpPr>
        <p:spPr>
          <a:xfrm>
            <a:off x="492301" y="5553919"/>
            <a:ext cx="756415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400">
                <a:solidFill>
                  <a:srgbClr val="FF2F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Magnetic dipole responses</a:t>
            </a:r>
          </a:p>
        </p:txBody>
      </p:sp>
      <p:grpSp>
        <p:nvGrpSpPr>
          <p:cNvPr id="596" name="Agrupar"/>
          <p:cNvGrpSpPr/>
          <p:nvPr/>
        </p:nvGrpSpPr>
        <p:grpSpPr>
          <a:xfrm>
            <a:off x="587999" y="6669086"/>
            <a:ext cx="9999717" cy="1867784"/>
            <a:chOff x="0" y="0"/>
            <a:chExt cx="9999715" cy="1867782"/>
          </a:xfrm>
        </p:grpSpPr>
        <p:sp>
          <p:nvSpPr>
            <p:cNvPr id="592" name="Rectángulo"/>
            <p:cNvSpPr/>
            <p:nvPr/>
          </p:nvSpPr>
          <p:spPr>
            <a:xfrm>
              <a:off x="0" y="0"/>
              <a:ext cx="9999716" cy="185401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3" name="Commissioning TAURUS"/>
            <p:cNvSpPr txBox="1"/>
            <p:nvPr/>
          </p:nvSpPr>
          <p:spPr>
            <a:xfrm>
              <a:off x="3905060" y="655292"/>
              <a:ext cx="5984129" cy="619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3700">
                  <a:latin typeface="Arial"/>
                  <a:ea typeface="Arial"/>
                  <a:cs typeface="Arial"/>
                  <a:sym typeface="Arial"/>
                </a:defRPr>
              </a:pPr>
              <a:r>
                <a:rPr i="1"/>
                <a:t>Commissioning</a:t>
              </a:r>
              <a:r>
                <a:t> TAURUS</a:t>
              </a:r>
            </a:p>
          </p:txBody>
        </p:sp>
        <p:pic>
          <p:nvPicPr>
            <p:cNvPr id="594" name="Imagen" descr="Imagen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725" y="307222"/>
              <a:ext cx="3560050" cy="1234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5" name="AGATA commissioning 2009"/>
            <p:cNvSpPr txBox="1"/>
            <p:nvPr/>
          </p:nvSpPr>
          <p:spPr>
            <a:xfrm>
              <a:off x="205586" y="1581084"/>
              <a:ext cx="5984129" cy="28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AGATA commissioning 2009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6" grpId="1"/>
      <p:bldP build="whole" bldLvl="1" animBg="1" rev="0" advAuto="0" spid="589" grpId="2"/>
      <p:bldP build="whole" bldLvl="1" animBg="1" rev="0" advAuto="0" spid="59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Acknowledgments"/>
          <p:cNvSpPr txBox="1"/>
          <p:nvPr/>
        </p:nvSpPr>
        <p:spPr>
          <a:xfrm>
            <a:off x="539309" y="426836"/>
            <a:ext cx="512065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Acknowledgments</a:t>
            </a:r>
          </a:p>
        </p:txBody>
      </p:sp>
      <p:sp>
        <p:nvSpPr>
          <p:cNvPr id="238" name="Benjamin Bally (CEA-Saclay)…"/>
          <p:cNvSpPr txBox="1"/>
          <p:nvPr/>
        </p:nvSpPr>
        <p:spPr>
          <a:xfrm>
            <a:off x="502144" y="3768583"/>
            <a:ext cx="8886525" cy="339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Benjamin Bally (CEA-Saclay)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Adrián Sánchez-Fernández (ULB-Brussels)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Jaime Martínez-Larraz (UAM-Madrid)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Vimal Vijayan (GSI-Darmstadt)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Kamila Sieja (Strasbourg)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A. Sánchez, B. Bally, T. R. R., PRC 104, 054306 (2021)"/>
          <p:cNvSpPr txBox="1"/>
          <p:nvPr/>
        </p:nvSpPr>
        <p:spPr>
          <a:xfrm>
            <a:off x="186878" y="8980478"/>
            <a:ext cx="4277183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A. Sánchez, B. Bally, T. R. R., PRC 104, 054306 (2021)</a:t>
            </a:r>
          </a:p>
        </p:txBody>
      </p:sp>
      <p:sp>
        <p:nvSpPr>
          <p:cNvPr id="599" name="Global performance of the PGCM method in the sd-shell"/>
          <p:cNvSpPr txBox="1"/>
          <p:nvPr/>
        </p:nvSpPr>
        <p:spPr>
          <a:xfrm>
            <a:off x="583292" y="1845865"/>
            <a:ext cx="1091154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0119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Global performance of the PGCM method in the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sd</a:t>
            </a:r>
            <a:r>
              <a:t>-shell</a:t>
            </a:r>
          </a:p>
        </p:txBody>
      </p:sp>
      <p:pic>
        <p:nvPicPr>
          <p:cNvPr id="60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6617" y="2390525"/>
            <a:ext cx="4984987" cy="694201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- We compare different choices of PGCM depending on the type of intrinsic wave function"/>
          <p:cNvSpPr txBox="1"/>
          <p:nvPr/>
        </p:nvSpPr>
        <p:spPr>
          <a:xfrm>
            <a:off x="567193" y="3924969"/>
            <a:ext cx="6582458" cy="77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We compare different choices of PGCM depending on the type of intrinsic wave function</a:t>
            </a:r>
          </a:p>
        </p:txBody>
      </p:sp>
      <p:sp>
        <p:nvSpPr>
          <p:cNvPr id="602" name="- Best approach to the exact ground state energy is provided by the PNVAP minimization that allows proton-neutron mixing"/>
          <p:cNvSpPr txBox="1"/>
          <p:nvPr/>
        </p:nvSpPr>
        <p:spPr>
          <a:xfrm>
            <a:off x="567193" y="5194969"/>
            <a:ext cx="6582458" cy="112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Best approach to the exact ground state energy is provided by the PNVAP minimization that allows proton-neutron mixing </a:t>
            </a:r>
          </a:p>
        </p:txBody>
      </p:sp>
      <p:sp>
        <p:nvSpPr>
          <p:cNvPr id="603" name="- Largest difference are obtained in mid-shell nuclei"/>
          <p:cNvSpPr txBox="1"/>
          <p:nvPr/>
        </p:nvSpPr>
        <p:spPr>
          <a:xfrm>
            <a:off x="567193" y="6718969"/>
            <a:ext cx="6900295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Largest difference are obtained in mid-shell nuclei</a:t>
            </a:r>
          </a:p>
        </p:txBody>
      </p:sp>
      <p:sp>
        <p:nvSpPr>
          <p:cNvPr id="604" name="- Angular momentum of the g.s. of e-o systems is well-reproduced with PNVAP pn-mixing"/>
          <p:cNvSpPr txBox="1"/>
          <p:nvPr/>
        </p:nvSpPr>
        <p:spPr>
          <a:xfrm>
            <a:off x="567193" y="7734969"/>
            <a:ext cx="6582458" cy="77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- Angular momentum of the g.s. of e-o systems is well-reproduced with PNVAP </a:t>
            </a:r>
            <a:r>
              <a:rPr i="1"/>
              <a:t>pn</a:t>
            </a:r>
            <a:r>
              <a:t>-mixing</a:t>
            </a:r>
          </a:p>
        </p:txBody>
      </p:sp>
      <p:sp>
        <p:nvSpPr>
          <p:cNvPr id="605" name="Ground state energies e-e / e-o"/>
          <p:cNvSpPr txBox="1"/>
          <p:nvPr/>
        </p:nvSpPr>
        <p:spPr>
          <a:xfrm>
            <a:off x="653609" y="414136"/>
            <a:ext cx="83397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Ground state energies e-e / e-o</a:t>
            </a:r>
          </a:p>
        </p:txBody>
      </p:sp>
      <p:pic>
        <p:nvPicPr>
          <p:cNvPr id="60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9140" y="2908969"/>
            <a:ext cx="42164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Rectángulo"/>
          <p:cNvSpPr/>
          <p:nvPr/>
        </p:nvSpPr>
        <p:spPr>
          <a:xfrm>
            <a:off x="9008526" y="2599319"/>
            <a:ext cx="1270001" cy="58676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0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27517" t="2948" r="48918" b="88815"/>
          <a:stretch>
            <a:fillRect/>
          </a:stretch>
        </p:blipFill>
        <p:spPr>
          <a:xfrm>
            <a:off x="8355457" y="2919383"/>
            <a:ext cx="1883706" cy="916824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Rectángulo"/>
          <p:cNvSpPr/>
          <p:nvPr/>
        </p:nvSpPr>
        <p:spPr>
          <a:xfrm>
            <a:off x="1690469" y="2686228"/>
            <a:ext cx="4653743" cy="864583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265236" y="-471237"/>
            <a:ext cx="6350001" cy="12880474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Excited states in even-even nuclei"/>
          <p:cNvSpPr txBox="1"/>
          <p:nvPr/>
        </p:nvSpPr>
        <p:spPr>
          <a:xfrm>
            <a:off x="583292" y="2614780"/>
            <a:ext cx="1091154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Excited states in </a:t>
            </a:r>
            <a:r>
              <a:rPr b="1"/>
              <a:t>even-even</a:t>
            </a:r>
            <a:r>
              <a:t> nuclei</a:t>
            </a:r>
          </a:p>
        </p:txBody>
      </p:sp>
      <p:sp>
        <p:nvSpPr>
          <p:cNvPr id="613" name="Excited states e-e"/>
          <p:cNvSpPr txBox="1"/>
          <p:nvPr/>
        </p:nvSpPr>
        <p:spPr>
          <a:xfrm>
            <a:off x="653609" y="414136"/>
            <a:ext cx="83397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Excited states e-e</a:t>
            </a:r>
          </a:p>
        </p:txBody>
      </p:sp>
      <p:sp>
        <p:nvSpPr>
          <p:cNvPr id="614" name="A. Sánchez, B. Bally, T. R. R., PRC 104, 054306 (2021)"/>
          <p:cNvSpPr txBox="1"/>
          <p:nvPr/>
        </p:nvSpPr>
        <p:spPr>
          <a:xfrm>
            <a:off x="186878" y="9043978"/>
            <a:ext cx="4277183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A. Sánchez, B. Bally, T. R. R., PRC 104, 054306 (2021)</a:t>
            </a:r>
          </a:p>
        </p:txBody>
      </p:sp>
      <p:sp>
        <p:nvSpPr>
          <p:cNvPr id="615" name="Global performance of the PGCM method in the sd-shell"/>
          <p:cNvSpPr txBox="1"/>
          <p:nvPr/>
        </p:nvSpPr>
        <p:spPr>
          <a:xfrm>
            <a:off x="583292" y="1845865"/>
            <a:ext cx="1091154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0119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Global performance of the PGCM method in the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sd</a:t>
            </a:r>
            <a:r>
              <a:t>-shell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622555" y="-66556"/>
            <a:ext cx="5715001" cy="12198112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Excited states in even-odd nuclei"/>
          <p:cNvSpPr txBox="1"/>
          <p:nvPr/>
        </p:nvSpPr>
        <p:spPr>
          <a:xfrm>
            <a:off x="583292" y="2614780"/>
            <a:ext cx="1091154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Excited states in </a:t>
            </a:r>
            <a:r>
              <a:rPr b="1"/>
              <a:t>even-odd</a:t>
            </a:r>
            <a:r>
              <a:t> nuclei</a:t>
            </a:r>
          </a:p>
        </p:txBody>
      </p:sp>
      <p:sp>
        <p:nvSpPr>
          <p:cNvPr id="619" name="Excited states e-o"/>
          <p:cNvSpPr txBox="1"/>
          <p:nvPr/>
        </p:nvSpPr>
        <p:spPr>
          <a:xfrm>
            <a:off x="653609" y="414136"/>
            <a:ext cx="833978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Excited states e-o</a:t>
            </a:r>
          </a:p>
        </p:txBody>
      </p:sp>
      <p:sp>
        <p:nvSpPr>
          <p:cNvPr id="620" name="A. Sánchez, B. Bally, T. R. R., PRC 104, 054306 (2021)"/>
          <p:cNvSpPr txBox="1"/>
          <p:nvPr/>
        </p:nvSpPr>
        <p:spPr>
          <a:xfrm>
            <a:off x="186878" y="9043978"/>
            <a:ext cx="4277183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A. Sánchez, B. Bally, T. R. R., PRC 104, 054306 (2021)</a:t>
            </a:r>
          </a:p>
        </p:txBody>
      </p:sp>
      <p:sp>
        <p:nvSpPr>
          <p:cNvPr id="621" name="Global performance of the PGCM method in the sd-shell"/>
          <p:cNvSpPr txBox="1"/>
          <p:nvPr/>
        </p:nvSpPr>
        <p:spPr>
          <a:xfrm>
            <a:off x="583292" y="1845865"/>
            <a:ext cx="1091154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0119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Global performance of the PGCM method in the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sd</a:t>
            </a:r>
            <a:r>
              <a:t>-shell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Yellow_solid_sphere.png" descr="Yellow_solid_sphere.png"/>
          <p:cNvPicPr>
            <a:picLocks noChangeAspect="1"/>
          </p:cNvPicPr>
          <p:nvPr/>
        </p:nvPicPr>
        <p:blipFill>
          <a:blip r:embed="rId2">
            <a:extLst/>
          </a:blip>
          <a:srcRect l="8771" t="8710" r="8921" b="8027"/>
          <a:stretch>
            <a:fillRect/>
          </a:stretch>
        </p:blipFill>
        <p:spPr>
          <a:xfrm>
            <a:off x="456374" y="7688833"/>
            <a:ext cx="152168" cy="15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423" fill="norm" stroke="1" extrusionOk="0">
                <a:moveTo>
                  <a:pt x="12794" y="123"/>
                </a:moveTo>
                <a:cubicBezTo>
                  <a:pt x="12311" y="-113"/>
                  <a:pt x="9022" y="16"/>
                  <a:pt x="8308" y="288"/>
                </a:cubicBezTo>
                <a:cubicBezTo>
                  <a:pt x="8127" y="357"/>
                  <a:pt x="7834" y="398"/>
                  <a:pt x="7691" y="398"/>
                </a:cubicBezTo>
                <a:cubicBezTo>
                  <a:pt x="7547" y="398"/>
                  <a:pt x="7374" y="433"/>
                  <a:pt x="7298" y="508"/>
                </a:cubicBezTo>
                <a:cubicBezTo>
                  <a:pt x="7222" y="583"/>
                  <a:pt x="6931" y="667"/>
                  <a:pt x="6625" y="673"/>
                </a:cubicBezTo>
                <a:cubicBezTo>
                  <a:pt x="6237" y="680"/>
                  <a:pt x="6064" y="728"/>
                  <a:pt x="6064" y="838"/>
                </a:cubicBezTo>
                <a:cubicBezTo>
                  <a:pt x="6064" y="924"/>
                  <a:pt x="5744" y="1147"/>
                  <a:pt x="5391" y="1333"/>
                </a:cubicBezTo>
                <a:cubicBezTo>
                  <a:pt x="5039" y="1518"/>
                  <a:pt x="4683" y="1763"/>
                  <a:pt x="4550" y="1883"/>
                </a:cubicBezTo>
                <a:cubicBezTo>
                  <a:pt x="4418" y="2002"/>
                  <a:pt x="4250" y="2103"/>
                  <a:pt x="4214" y="2103"/>
                </a:cubicBezTo>
                <a:cubicBezTo>
                  <a:pt x="4013" y="2103"/>
                  <a:pt x="2687" y="3474"/>
                  <a:pt x="1971" y="4412"/>
                </a:cubicBezTo>
                <a:cubicBezTo>
                  <a:pt x="1095" y="5557"/>
                  <a:pt x="812" y="5971"/>
                  <a:pt x="905" y="6062"/>
                </a:cubicBezTo>
                <a:cubicBezTo>
                  <a:pt x="936" y="6092"/>
                  <a:pt x="887" y="6260"/>
                  <a:pt x="793" y="6392"/>
                </a:cubicBezTo>
                <a:cubicBezTo>
                  <a:pt x="699" y="6523"/>
                  <a:pt x="625" y="6746"/>
                  <a:pt x="625" y="6887"/>
                </a:cubicBezTo>
                <a:cubicBezTo>
                  <a:pt x="625" y="7027"/>
                  <a:pt x="549" y="7165"/>
                  <a:pt x="456" y="7216"/>
                </a:cubicBezTo>
                <a:cubicBezTo>
                  <a:pt x="358" y="7270"/>
                  <a:pt x="265" y="7544"/>
                  <a:pt x="232" y="7876"/>
                </a:cubicBezTo>
                <a:cubicBezTo>
                  <a:pt x="201" y="8192"/>
                  <a:pt x="124" y="8601"/>
                  <a:pt x="64" y="8756"/>
                </a:cubicBezTo>
                <a:cubicBezTo>
                  <a:pt x="-49" y="9047"/>
                  <a:pt x="-1" y="11894"/>
                  <a:pt x="120" y="12605"/>
                </a:cubicBezTo>
                <a:cubicBezTo>
                  <a:pt x="157" y="12825"/>
                  <a:pt x="158" y="13197"/>
                  <a:pt x="176" y="13430"/>
                </a:cubicBezTo>
                <a:cubicBezTo>
                  <a:pt x="194" y="13663"/>
                  <a:pt x="299" y="13977"/>
                  <a:pt x="400" y="14090"/>
                </a:cubicBezTo>
                <a:cubicBezTo>
                  <a:pt x="612" y="14328"/>
                  <a:pt x="925" y="15112"/>
                  <a:pt x="905" y="15410"/>
                </a:cubicBezTo>
                <a:cubicBezTo>
                  <a:pt x="898" y="15521"/>
                  <a:pt x="902" y="15555"/>
                  <a:pt x="961" y="15520"/>
                </a:cubicBezTo>
                <a:cubicBezTo>
                  <a:pt x="1064" y="15457"/>
                  <a:pt x="2139" y="16961"/>
                  <a:pt x="2139" y="17169"/>
                </a:cubicBezTo>
                <a:cubicBezTo>
                  <a:pt x="2139" y="17225"/>
                  <a:pt x="2210" y="17298"/>
                  <a:pt x="2307" y="17334"/>
                </a:cubicBezTo>
                <a:cubicBezTo>
                  <a:pt x="2474" y="17397"/>
                  <a:pt x="2793" y="17984"/>
                  <a:pt x="2756" y="18159"/>
                </a:cubicBezTo>
                <a:cubicBezTo>
                  <a:pt x="2746" y="18204"/>
                  <a:pt x="2788" y="18189"/>
                  <a:pt x="2868" y="18159"/>
                </a:cubicBezTo>
                <a:cubicBezTo>
                  <a:pt x="2947" y="18129"/>
                  <a:pt x="3260" y="18292"/>
                  <a:pt x="3541" y="18544"/>
                </a:cubicBezTo>
                <a:cubicBezTo>
                  <a:pt x="3821" y="18796"/>
                  <a:pt x="4055" y="19039"/>
                  <a:pt x="4102" y="19039"/>
                </a:cubicBezTo>
                <a:cubicBezTo>
                  <a:pt x="4148" y="19039"/>
                  <a:pt x="4323" y="19135"/>
                  <a:pt x="4438" y="19259"/>
                </a:cubicBezTo>
                <a:cubicBezTo>
                  <a:pt x="4553" y="19383"/>
                  <a:pt x="4751" y="19493"/>
                  <a:pt x="4887" y="19534"/>
                </a:cubicBezTo>
                <a:cubicBezTo>
                  <a:pt x="5023" y="19574"/>
                  <a:pt x="5183" y="19673"/>
                  <a:pt x="5279" y="19754"/>
                </a:cubicBezTo>
                <a:cubicBezTo>
                  <a:pt x="5547" y="19978"/>
                  <a:pt x="6351" y="20413"/>
                  <a:pt x="6513" y="20413"/>
                </a:cubicBezTo>
                <a:cubicBezTo>
                  <a:pt x="6592" y="20413"/>
                  <a:pt x="6834" y="20508"/>
                  <a:pt x="7074" y="20633"/>
                </a:cubicBezTo>
                <a:cubicBezTo>
                  <a:pt x="7313" y="20759"/>
                  <a:pt x="7592" y="20853"/>
                  <a:pt x="7691" y="20853"/>
                </a:cubicBezTo>
                <a:cubicBezTo>
                  <a:pt x="7789" y="20853"/>
                  <a:pt x="7993" y="20925"/>
                  <a:pt x="8139" y="21018"/>
                </a:cubicBezTo>
                <a:cubicBezTo>
                  <a:pt x="8285" y="21112"/>
                  <a:pt x="8616" y="21186"/>
                  <a:pt x="8868" y="21183"/>
                </a:cubicBezTo>
                <a:cubicBezTo>
                  <a:pt x="10710" y="21161"/>
                  <a:pt x="11438" y="21188"/>
                  <a:pt x="11504" y="21293"/>
                </a:cubicBezTo>
                <a:cubicBezTo>
                  <a:pt x="11599" y="21443"/>
                  <a:pt x="11604" y="21487"/>
                  <a:pt x="12009" y="21293"/>
                </a:cubicBezTo>
                <a:cubicBezTo>
                  <a:pt x="12195" y="21204"/>
                  <a:pt x="12606" y="21117"/>
                  <a:pt x="12906" y="21128"/>
                </a:cubicBezTo>
                <a:cubicBezTo>
                  <a:pt x="13206" y="21140"/>
                  <a:pt x="13422" y="21078"/>
                  <a:pt x="13411" y="21018"/>
                </a:cubicBezTo>
                <a:cubicBezTo>
                  <a:pt x="13400" y="20958"/>
                  <a:pt x="13566" y="20894"/>
                  <a:pt x="13803" y="20853"/>
                </a:cubicBezTo>
                <a:cubicBezTo>
                  <a:pt x="14040" y="20813"/>
                  <a:pt x="14318" y="20716"/>
                  <a:pt x="14420" y="20633"/>
                </a:cubicBezTo>
                <a:cubicBezTo>
                  <a:pt x="14522" y="20551"/>
                  <a:pt x="14790" y="20463"/>
                  <a:pt x="14981" y="20468"/>
                </a:cubicBezTo>
                <a:cubicBezTo>
                  <a:pt x="15172" y="20474"/>
                  <a:pt x="15296" y="20469"/>
                  <a:pt x="15261" y="20413"/>
                </a:cubicBezTo>
                <a:cubicBezTo>
                  <a:pt x="15227" y="20358"/>
                  <a:pt x="15436" y="20214"/>
                  <a:pt x="15710" y="20084"/>
                </a:cubicBezTo>
                <a:cubicBezTo>
                  <a:pt x="16860" y="19535"/>
                  <a:pt x="17962" y="18691"/>
                  <a:pt x="18738" y="17829"/>
                </a:cubicBezTo>
                <a:cubicBezTo>
                  <a:pt x="19517" y="16965"/>
                  <a:pt x="20459" y="15551"/>
                  <a:pt x="20757" y="14750"/>
                </a:cubicBezTo>
                <a:cubicBezTo>
                  <a:pt x="20874" y="14435"/>
                  <a:pt x="21024" y="14098"/>
                  <a:pt x="21094" y="14035"/>
                </a:cubicBezTo>
                <a:cubicBezTo>
                  <a:pt x="21163" y="13972"/>
                  <a:pt x="21245" y="13726"/>
                  <a:pt x="21262" y="13485"/>
                </a:cubicBezTo>
                <a:cubicBezTo>
                  <a:pt x="21278" y="13244"/>
                  <a:pt x="21305" y="12952"/>
                  <a:pt x="21374" y="12825"/>
                </a:cubicBezTo>
                <a:cubicBezTo>
                  <a:pt x="21509" y="12578"/>
                  <a:pt x="21551" y="9376"/>
                  <a:pt x="21430" y="8591"/>
                </a:cubicBezTo>
                <a:cubicBezTo>
                  <a:pt x="21360" y="8135"/>
                  <a:pt x="21269" y="7700"/>
                  <a:pt x="20981" y="7051"/>
                </a:cubicBezTo>
                <a:cubicBezTo>
                  <a:pt x="20898" y="6863"/>
                  <a:pt x="20724" y="6418"/>
                  <a:pt x="20589" y="6062"/>
                </a:cubicBezTo>
                <a:cubicBezTo>
                  <a:pt x="20453" y="5706"/>
                  <a:pt x="20234" y="5368"/>
                  <a:pt x="20140" y="5292"/>
                </a:cubicBezTo>
                <a:cubicBezTo>
                  <a:pt x="20046" y="5216"/>
                  <a:pt x="19972" y="5124"/>
                  <a:pt x="19972" y="5072"/>
                </a:cubicBezTo>
                <a:cubicBezTo>
                  <a:pt x="19972" y="4678"/>
                  <a:pt x="17291" y="1795"/>
                  <a:pt x="17056" y="1938"/>
                </a:cubicBezTo>
                <a:cubicBezTo>
                  <a:pt x="17003" y="1970"/>
                  <a:pt x="16913" y="1901"/>
                  <a:pt x="16832" y="1773"/>
                </a:cubicBezTo>
                <a:cubicBezTo>
                  <a:pt x="16750" y="1644"/>
                  <a:pt x="16572" y="1553"/>
                  <a:pt x="16495" y="1553"/>
                </a:cubicBezTo>
                <a:cubicBezTo>
                  <a:pt x="16242" y="1553"/>
                  <a:pt x="15523" y="1066"/>
                  <a:pt x="15598" y="948"/>
                </a:cubicBezTo>
                <a:cubicBezTo>
                  <a:pt x="15643" y="877"/>
                  <a:pt x="15631" y="848"/>
                  <a:pt x="15486" y="893"/>
                </a:cubicBezTo>
                <a:cubicBezTo>
                  <a:pt x="15281" y="957"/>
                  <a:pt x="14451" y="708"/>
                  <a:pt x="13635" y="288"/>
                </a:cubicBezTo>
                <a:cubicBezTo>
                  <a:pt x="13525" y="232"/>
                  <a:pt x="13395" y="197"/>
                  <a:pt x="13299" y="233"/>
                </a:cubicBezTo>
                <a:cubicBezTo>
                  <a:pt x="13202" y="269"/>
                  <a:pt x="12981" y="215"/>
                  <a:pt x="12794" y="1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24" name="11esfera.png" descr="11esfera.png"/>
          <p:cNvPicPr>
            <a:picLocks noChangeAspect="1"/>
          </p:cNvPicPr>
          <p:nvPr/>
        </p:nvPicPr>
        <p:blipFill>
          <a:blip r:embed="rId3">
            <a:extLst/>
          </a:blip>
          <a:srcRect l="14146" t="14430" r="12486" b="12079"/>
          <a:stretch>
            <a:fillRect/>
          </a:stretch>
        </p:blipFill>
        <p:spPr>
          <a:xfrm>
            <a:off x="456449" y="7357754"/>
            <a:ext cx="152309" cy="152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213" fill="norm" stroke="1" extrusionOk="0">
                <a:moveTo>
                  <a:pt x="9313" y="83"/>
                </a:moveTo>
                <a:cubicBezTo>
                  <a:pt x="8187" y="195"/>
                  <a:pt x="7602" y="345"/>
                  <a:pt x="6732" y="746"/>
                </a:cubicBezTo>
                <a:cubicBezTo>
                  <a:pt x="6118" y="1028"/>
                  <a:pt x="5607" y="1242"/>
                  <a:pt x="5554" y="1242"/>
                </a:cubicBezTo>
                <a:cubicBezTo>
                  <a:pt x="5310" y="1242"/>
                  <a:pt x="3821" y="2327"/>
                  <a:pt x="3142" y="3008"/>
                </a:cubicBezTo>
                <a:cubicBezTo>
                  <a:pt x="2726" y="3425"/>
                  <a:pt x="2269" y="3719"/>
                  <a:pt x="2188" y="3670"/>
                </a:cubicBezTo>
                <a:cubicBezTo>
                  <a:pt x="2107" y="3621"/>
                  <a:pt x="2129" y="3687"/>
                  <a:pt x="2188" y="3781"/>
                </a:cubicBezTo>
                <a:cubicBezTo>
                  <a:pt x="2324" y="3997"/>
                  <a:pt x="1663" y="4898"/>
                  <a:pt x="1459" y="4774"/>
                </a:cubicBezTo>
                <a:cubicBezTo>
                  <a:pt x="1375" y="4723"/>
                  <a:pt x="1345" y="4737"/>
                  <a:pt x="1403" y="4829"/>
                </a:cubicBezTo>
                <a:cubicBezTo>
                  <a:pt x="1461" y="4921"/>
                  <a:pt x="1314" y="5366"/>
                  <a:pt x="1066" y="5822"/>
                </a:cubicBezTo>
                <a:cubicBezTo>
                  <a:pt x="437" y="6982"/>
                  <a:pt x="-3" y="9049"/>
                  <a:pt x="0" y="10678"/>
                </a:cubicBezTo>
                <a:cubicBezTo>
                  <a:pt x="6" y="13579"/>
                  <a:pt x="1053" y="16152"/>
                  <a:pt x="3030" y="18073"/>
                </a:cubicBezTo>
                <a:cubicBezTo>
                  <a:pt x="4043" y="19058"/>
                  <a:pt x="5881" y="20335"/>
                  <a:pt x="6284" y="20335"/>
                </a:cubicBezTo>
                <a:cubicBezTo>
                  <a:pt x="6359" y="20335"/>
                  <a:pt x="6595" y="20429"/>
                  <a:pt x="6845" y="20556"/>
                </a:cubicBezTo>
                <a:cubicBezTo>
                  <a:pt x="7094" y="20683"/>
                  <a:pt x="7723" y="20885"/>
                  <a:pt x="8247" y="20998"/>
                </a:cubicBezTo>
                <a:cubicBezTo>
                  <a:pt x="10415" y="21465"/>
                  <a:pt x="13590" y="21146"/>
                  <a:pt x="15372" y="20280"/>
                </a:cubicBezTo>
                <a:cubicBezTo>
                  <a:pt x="16857" y="19559"/>
                  <a:pt x="17163" y="19332"/>
                  <a:pt x="18289" y="18238"/>
                </a:cubicBezTo>
                <a:cubicBezTo>
                  <a:pt x="18922" y="17624"/>
                  <a:pt x="19510" y="17118"/>
                  <a:pt x="19580" y="17135"/>
                </a:cubicBezTo>
                <a:cubicBezTo>
                  <a:pt x="19649" y="17152"/>
                  <a:pt x="19680" y="17151"/>
                  <a:pt x="19636" y="17080"/>
                </a:cubicBezTo>
                <a:cubicBezTo>
                  <a:pt x="19591" y="17008"/>
                  <a:pt x="19662" y="16783"/>
                  <a:pt x="19804" y="16583"/>
                </a:cubicBezTo>
                <a:cubicBezTo>
                  <a:pt x="20393" y="15757"/>
                  <a:pt x="21181" y="14019"/>
                  <a:pt x="21319" y="13217"/>
                </a:cubicBezTo>
                <a:cubicBezTo>
                  <a:pt x="21551" y="11865"/>
                  <a:pt x="21597" y="10368"/>
                  <a:pt x="21431" y="9078"/>
                </a:cubicBezTo>
                <a:cubicBezTo>
                  <a:pt x="21196" y="7255"/>
                  <a:pt x="21038" y="6697"/>
                  <a:pt x="20870" y="6595"/>
                </a:cubicBezTo>
                <a:cubicBezTo>
                  <a:pt x="20796" y="6550"/>
                  <a:pt x="20758" y="6352"/>
                  <a:pt x="20758" y="6153"/>
                </a:cubicBezTo>
                <a:cubicBezTo>
                  <a:pt x="20758" y="5946"/>
                  <a:pt x="20653" y="5694"/>
                  <a:pt x="20477" y="5602"/>
                </a:cubicBezTo>
                <a:cubicBezTo>
                  <a:pt x="20309" y="5513"/>
                  <a:pt x="20141" y="5348"/>
                  <a:pt x="20141" y="5215"/>
                </a:cubicBezTo>
                <a:cubicBezTo>
                  <a:pt x="20141" y="5082"/>
                  <a:pt x="19851" y="4609"/>
                  <a:pt x="19467" y="4167"/>
                </a:cubicBezTo>
                <a:cubicBezTo>
                  <a:pt x="19083" y="3725"/>
                  <a:pt x="18798" y="3312"/>
                  <a:pt x="18850" y="3229"/>
                </a:cubicBezTo>
                <a:cubicBezTo>
                  <a:pt x="18903" y="3145"/>
                  <a:pt x="18862" y="3063"/>
                  <a:pt x="18738" y="3063"/>
                </a:cubicBezTo>
                <a:cubicBezTo>
                  <a:pt x="18614" y="3063"/>
                  <a:pt x="18321" y="2849"/>
                  <a:pt x="18121" y="2622"/>
                </a:cubicBezTo>
                <a:cubicBezTo>
                  <a:pt x="17921" y="2394"/>
                  <a:pt x="17514" y="2117"/>
                  <a:pt x="17223" y="1960"/>
                </a:cubicBezTo>
                <a:cubicBezTo>
                  <a:pt x="16933" y="1802"/>
                  <a:pt x="16407" y="1478"/>
                  <a:pt x="16045" y="1242"/>
                </a:cubicBezTo>
                <a:cubicBezTo>
                  <a:pt x="15684" y="1007"/>
                  <a:pt x="15293" y="801"/>
                  <a:pt x="15148" y="801"/>
                </a:cubicBezTo>
                <a:cubicBezTo>
                  <a:pt x="15002" y="801"/>
                  <a:pt x="14717" y="708"/>
                  <a:pt x="14530" y="580"/>
                </a:cubicBezTo>
                <a:cubicBezTo>
                  <a:pt x="13819" y="90"/>
                  <a:pt x="11513" y="-135"/>
                  <a:pt x="9313" y="8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5" name="p"/>
          <p:cNvSpPr txBox="1"/>
          <p:nvPr/>
        </p:nvSpPr>
        <p:spPr>
          <a:xfrm>
            <a:off x="634134" y="7228961"/>
            <a:ext cx="24143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626" name="n"/>
          <p:cNvSpPr txBox="1"/>
          <p:nvPr/>
        </p:nvSpPr>
        <p:spPr>
          <a:xfrm>
            <a:off x="634134" y="7588314"/>
            <a:ext cx="24143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grpSp>
        <p:nvGrpSpPr>
          <p:cNvPr id="761" name="Agrupar"/>
          <p:cNvGrpSpPr/>
          <p:nvPr/>
        </p:nvGrpSpPr>
        <p:grpSpPr>
          <a:xfrm>
            <a:off x="1642520" y="6772562"/>
            <a:ext cx="2807060" cy="1777816"/>
            <a:chOff x="0" y="0"/>
            <a:chExt cx="2807059" cy="1777814"/>
          </a:xfrm>
        </p:grpSpPr>
        <p:grpSp>
          <p:nvGrpSpPr>
            <p:cNvPr id="658" name="Agrupar"/>
            <p:cNvGrpSpPr/>
            <p:nvPr/>
          </p:nvGrpSpPr>
          <p:grpSpPr>
            <a:xfrm>
              <a:off x="1992887" y="132029"/>
              <a:ext cx="630275" cy="630275"/>
              <a:chOff x="-63" y="1"/>
              <a:chExt cx="630274" cy="630274"/>
            </a:xfrm>
          </p:grpSpPr>
          <p:pic>
            <p:nvPicPr>
              <p:cNvPr id="627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02992" y="30815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8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24525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7095" y="242052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9398" y="187830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3005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99884" y="34826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36211" y="260405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78676" y="15147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33260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63529" y="290833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39345" y="30598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24172" y="44230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8460" y="4301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90847" y="2150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2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321128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02887" y="3088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78529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51411" y="15437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-64" y="272523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7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90821" y="360378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63581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6348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60526" y="9378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18466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424067" y="42702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3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81785" y="2453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72670" y="12421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3319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21195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02965" y="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90" name="Agrupar"/>
            <p:cNvGrpSpPr/>
            <p:nvPr/>
          </p:nvGrpSpPr>
          <p:grpSpPr>
            <a:xfrm>
              <a:off x="171479" y="136042"/>
              <a:ext cx="630276" cy="630275"/>
              <a:chOff x="-63" y="1"/>
              <a:chExt cx="630274" cy="630274"/>
            </a:xfrm>
          </p:grpSpPr>
          <p:pic>
            <p:nvPicPr>
              <p:cNvPr id="65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02992" y="30815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24525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7095" y="242052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2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9398" y="187830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3005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99884" y="34826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36211" y="260405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78676" y="15147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33260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63529" y="290833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39345" y="30598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24172" y="44230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2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8460" y="4301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3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90847" y="2150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321128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02887" y="3088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78529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7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51411" y="15437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8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-64" y="272523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90821" y="360378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63581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6348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60526" y="9378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18466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424067" y="42702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81785" y="2453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3319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21195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02965" y="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72592" y="1240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91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62128" y="134809"/>
              <a:ext cx="144932" cy="630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34809"/>
              <a:ext cx="144932" cy="630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33087" y="0"/>
              <a:ext cx="1020823" cy="76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5" name="Agrupar"/>
            <p:cNvGrpSpPr/>
            <p:nvPr/>
          </p:nvGrpSpPr>
          <p:grpSpPr>
            <a:xfrm>
              <a:off x="171479" y="1142879"/>
              <a:ext cx="630276" cy="630275"/>
              <a:chOff x="-63" y="1"/>
              <a:chExt cx="630274" cy="630274"/>
            </a:xfrm>
          </p:grpSpPr>
          <p:pic>
            <p:nvPicPr>
              <p:cNvPr id="69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02992" y="30815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24525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7095" y="242052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9398" y="187830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8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3005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99884" y="34826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36211" y="260405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78676" y="15147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2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33260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3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63529" y="290833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39345" y="30598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24172" y="44230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8460" y="4301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90847" y="2150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321128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02887" y="3088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78529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51412" y="154372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-64" y="272523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90821" y="360378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63581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6348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7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60526" y="9378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8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18466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424067" y="42702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81785" y="2453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72670" y="12421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3319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3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21195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02965" y="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Agrupar"/>
            <p:cNvGrpSpPr/>
            <p:nvPr/>
          </p:nvGrpSpPr>
          <p:grpSpPr>
            <a:xfrm>
              <a:off x="1992887" y="1142879"/>
              <a:ext cx="630275" cy="630275"/>
              <a:chOff x="-63" y="1"/>
              <a:chExt cx="630274" cy="630274"/>
            </a:xfrm>
          </p:grpSpPr>
          <p:pic>
            <p:nvPicPr>
              <p:cNvPr id="72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02992" y="30815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7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24525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7095" y="242052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9398" y="187830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3005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99884" y="348260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36211" y="260405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3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78676" y="15147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33260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463529" y="290833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6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39345" y="30598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8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24172" y="44230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9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48460" y="4301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0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90847" y="2150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1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54467" y="321128"/>
                <a:ext cx="151535" cy="15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2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02887" y="3088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39267" y="478529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4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151411" y="15437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5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-64" y="272523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90821" y="360378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7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263581" y="136329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8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12002" y="6348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9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60526" y="9378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0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18466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1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424067" y="427027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2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81785" y="24539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3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alphaModFix amt="58000"/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393772" y="33192"/>
                <a:ext cx="151510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4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121195" y="30296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5" name="Yellow_solid_sphere.png" descr="Yellow_solid_sphere.png"/>
              <p:cNvPicPr>
                <a:picLocks noChangeAspect="1"/>
              </p:cNvPicPr>
              <p:nvPr/>
            </p:nvPicPr>
            <p:blipFill>
              <a:blip r:embed="rId2">
                <a:alphaModFix amt="58000"/>
                <a:extLst/>
              </a:blip>
              <a:srcRect l="8735" t="8695" r="8800" b="8003"/>
              <a:stretch>
                <a:fillRect/>
              </a:stretch>
            </p:blipFill>
            <p:spPr>
              <a:xfrm>
                <a:off x="302965" y="1"/>
                <a:ext cx="151535" cy="15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458" fill="norm" stroke="1" extrusionOk="0">
                    <a:moveTo>
                      <a:pt x="12768" y="141"/>
                    </a:moveTo>
                    <a:cubicBezTo>
                      <a:pt x="12286" y="-95"/>
                      <a:pt x="8973" y="-20"/>
                      <a:pt x="8259" y="252"/>
                    </a:cubicBezTo>
                    <a:cubicBezTo>
                      <a:pt x="8079" y="321"/>
                      <a:pt x="7839" y="418"/>
                      <a:pt x="7696" y="418"/>
                    </a:cubicBezTo>
                    <a:cubicBezTo>
                      <a:pt x="7552" y="418"/>
                      <a:pt x="7377" y="454"/>
                      <a:pt x="7301" y="529"/>
                    </a:cubicBezTo>
                    <a:cubicBezTo>
                      <a:pt x="7225" y="604"/>
                      <a:pt x="6930" y="690"/>
                      <a:pt x="6625" y="695"/>
                    </a:cubicBezTo>
                    <a:cubicBezTo>
                      <a:pt x="6237" y="702"/>
                      <a:pt x="6061" y="752"/>
                      <a:pt x="6061" y="861"/>
                    </a:cubicBezTo>
                    <a:cubicBezTo>
                      <a:pt x="6061" y="948"/>
                      <a:pt x="5737" y="1174"/>
                      <a:pt x="5385" y="1360"/>
                    </a:cubicBezTo>
                    <a:cubicBezTo>
                      <a:pt x="5033" y="1545"/>
                      <a:pt x="4672" y="1794"/>
                      <a:pt x="4540" y="1914"/>
                    </a:cubicBezTo>
                    <a:cubicBezTo>
                      <a:pt x="4407" y="2034"/>
                      <a:pt x="4238" y="2135"/>
                      <a:pt x="4202" y="2135"/>
                    </a:cubicBezTo>
                    <a:cubicBezTo>
                      <a:pt x="4001" y="2135"/>
                      <a:pt x="2720" y="3467"/>
                      <a:pt x="2004" y="4406"/>
                    </a:cubicBezTo>
                    <a:cubicBezTo>
                      <a:pt x="1130" y="5553"/>
                      <a:pt x="840" y="5977"/>
                      <a:pt x="933" y="6068"/>
                    </a:cubicBezTo>
                    <a:cubicBezTo>
                      <a:pt x="964" y="6098"/>
                      <a:pt x="914" y="6268"/>
                      <a:pt x="820" y="6400"/>
                    </a:cubicBezTo>
                    <a:cubicBezTo>
                      <a:pt x="726" y="6532"/>
                      <a:pt x="651" y="6758"/>
                      <a:pt x="651" y="6899"/>
                    </a:cubicBezTo>
                    <a:cubicBezTo>
                      <a:pt x="651" y="7039"/>
                      <a:pt x="575" y="7180"/>
                      <a:pt x="482" y="7231"/>
                    </a:cubicBezTo>
                    <a:cubicBezTo>
                      <a:pt x="384" y="7285"/>
                      <a:pt x="290" y="7562"/>
                      <a:pt x="257" y="7896"/>
                    </a:cubicBezTo>
                    <a:cubicBezTo>
                      <a:pt x="225" y="8212"/>
                      <a:pt x="148" y="8571"/>
                      <a:pt x="88" y="8726"/>
                    </a:cubicBezTo>
                    <a:cubicBezTo>
                      <a:pt x="-25" y="9018"/>
                      <a:pt x="-33" y="11947"/>
                      <a:pt x="88" y="12659"/>
                    </a:cubicBezTo>
                    <a:cubicBezTo>
                      <a:pt x="125" y="12879"/>
                      <a:pt x="182" y="13257"/>
                      <a:pt x="200" y="13490"/>
                    </a:cubicBezTo>
                    <a:cubicBezTo>
                      <a:pt x="219" y="13723"/>
                      <a:pt x="325" y="13986"/>
                      <a:pt x="426" y="14099"/>
                    </a:cubicBezTo>
                    <a:cubicBezTo>
                      <a:pt x="637" y="14337"/>
                      <a:pt x="897" y="15130"/>
                      <a:pt x="877" y="15428"/>
                    </a:cubicBezTo>
                    <a:cubicBezTo>
                      <a:pt x="869" y="15540"/>
                      <a:pt x="931" y="15575"/>
                      <a:pt x="989" y="15539"/>
                    </a:cubicBezTo>
                    <a:cubicBezTo>
                      <a:pt x="1092" y="15477"/>
                      <a:pt x="2173" y="16993"/>
                      <a:pt x="2173" y="17201"/>
                    </a:cubicBezTo>
                    <a:cubicBezTo>
                      <a:pt x="2173" y="17256"/>
                      <a:pt x="2245" y="17330"/>
                      <a:pt x="2342" y="17367"/>
                    </a:cubicBezTo>
                    <a:cubicBezTo>
                      <a:pt x="2509" y="17430"/>
                      <a:pt x="2774" y="17967"/>
                      <a:pt x="2736" y="18142"/>
                    </a:cubicBezTo>
                    <a:cubicBezTo>
                      <a:pt x="2727" y="18187"/>
                      <a:pt x="2770" y="18227"/>
                      <a:pt x="2849" y="18198"/>
                    </a:cubicBezTo>
                    <a:cubicBezTo>
                      <a:pt x="2928" y="18168"/>
                      <a:pt x="3245" y="18333"/>
                      <a:pt x="3525" y="18585"/>
                    </a:cubicBezTo>
                    <a:cubicBezTo>
                      <a:pt x="3806" y="18838"/>
                      <a:pt x="4099" y="19029"/>
                      <a:pt x="4145" y="19029"/>
                    </a:cubicBezTo>
                    <a:cubicBezTo>
                      <a:pt x="4191" y="19029"/>
                      <a:pt x="4313" y="19181"/>
                      <a:pt x="4427" y="19305"/>
                    </a:cubicBezTo>
                    <a:cubicBezTo>
                      <a:pt x="4541" y="19430"/>
                      <a:pt x="4742" y="19542"/>
                      <a:pt x="4878" y="19582"/>
                    </a:cubicBezTo>
                    <a:cubicBezTo>
                      <a:pt x="5014" y="19623"/>
                      <a:pt x="5176" y="19723"/>
                      <a:pt x="5272" y="19804"/>
                    </a:cubicBezTo>
                    <a:cubicBezTo>
                      <a:pt x="5540" y="20029"/>
                      <a:pt x="6351" y="20413"/>
                      <a:pt x="6512" y="20413"/>
                    </a:cubicBezTo>
                    <a:cubicBezTo>
                      <a:pt x="6591" y="20413"/>
                      <a:pt x="6837" y="20509"/>
                      <a:pt x="7076" y="20635"/>
                    </a:cubicBezTo>
                    <a:cubicBezTo>
                      <a:pt x="7315" y="20761"/>
                      <a:pt x="7597" y="20912"/>
                      <a:pt x="7696" y="20912"/>
                    </a:cubicBezTo>
                    <a:cubicBezTo>
                      <a:pt x="7794" y="20912"/>
                      <a:pt x="8001" y="20984"/>
                      <a:pt x="8146" y="21078"/>
                    </a:cubicBezTo>
                    <a:cubicBezTo>
                      <a:pt x="8292" y="21172"/>
                      <a:pt x="8627" y="21247"/>
                      <a:pt x="8879" y="21244"/>
                    </a:cubicBezTo>
                    <a:cubicBezTo>
                      <a:pt x="10718" y="21222"/>
                      <a:pt x="11461" y="21249"/>
                      <a:pt x="11528" y="21355"/>
                    </a:cubicBezTo>
                    <a:cubicBezTo>
                      <a:pt x="11622" y="21505"/>
                      <a:pt x="11574" y="21493"/>
                      <a:pt x="11979" y="21299"/>
                    </a:cubicBezTo>
                    <a:cubicBezTo>
                      <a:pt x="12165" y="21210"/>
                      <a:pt x="12581" y="21122"/>
                      <a:pt x="12880" y="21133"/>
                    </a:cubicBezTo>
                    <a:cubicBezTo>
                      <a:pt x="13180" y="21145"/>
                      <a:pt x="13398" y="21138"/>
                      <a:pt x="13387" y="21078"/>
                    </a:cubicBezTo>
                    <a:cubicBezTo>
                      <a:pt x="13376" y="21018"/>
                      <a:pt x="13601" y="20897"/>
                      <a:pt x="13838" y="20856"/>
                    </a:cubicBezTo>
                    <a:cubicBezTo>
                      <a:pt x="14075" y="20816"/>
                      <a:pt x="14356" y="20718"/>
                      <a:pt x="14458" y="20635"/>
                    </a:cubicBezTo>
                    <a:cubicBezTo>
                      <a:pt x="14560" y="20552"/>
                      <a:pt x="14774" y="20519"/>
                      <a:pt x="14965" y="20524"/>
                    </a:cubicBezTo>
                    <a:cubicBezTo>
                      <a:pt x="15157" y="20529"/>
                      <a:pt x="15282" y="20468"/>
                      <a:pt x="15247" y="20413"/>
                    </a:cubicBezTo>
                    <a:cubicBezTo>
                      <a:pt x="15212" y="20358"/>
                      <a:pt x="15424" y="20212"/>
                      <a:pt x="15698" y="20081"/>
                    </a:cubicBezTo>
                    <a:cubicBezTo>
                      <a:pt x="16847" y="19531"/>
                      <a:pt x="17966" y="18728"/>
                      <a:pt x="18741" y="17865"/>
                    </a:cubicBezTo>
                    <a:cubicBezTo>
                      <a:pt x="19519" y="17001"/>
                      <a:pt x="20416" y="15566"/>
                      <a:pt x="20714" y="14764"/>
                    </a:cubicBezTo>
                    <a:cubicBezTo>
                      <a:pt x="20830" y="14449"/>
                      <a:pt x="20982" y="14162"/>
                      <a:pt x="21052" y="14099"/>
                    </a:cubicBezTo>
                    <a:cubicBezTo>
                      <a:pt x="21122" y="14036"/>
                      <a:pt x="21204" y="13786"/>
                      <a:pt x="21221" y="13545"/>
                    </a:cubicBezTo>
                    <a:cubicBezTo>
                      <a:pt x="21237" y="13304"/>
                      <a:pt x="21321" y="12952"/>
                      <a:pt x="21390" y="12825"/>
                    </a:cubicBezTo>
                    <a:cubicBezTo>
                      <a:pt x="21525" y="12577"/>
                      <a:pt x="21567" y="9346"/>
                      <a:pt x="21446" y="8560"/>
                    </a:cubicBezTo>
                    <a:cubicBezTo>
                      <a:pt x="21376" y="8103"/>
                      <a:pt x="21227" y="7714"/>
                      <a:pt x="20939" y="7065"/>
                    </a:cubicBezTo>
                    <a:cubicBezTo>
                      <a:pt x="20855" y="6876"/>
                      <a:pt x="20680" y="6480"/>
                      <a:pt x="20545" y="6123"/>
                    </a:cubicBezTo>
                    <a:cubicBezTo>
                      <a:pt x="20409" y="5767"/>
                      <a:pt x="20244" y="5369"/>
                      <a:pt x="20150" y="5292"/>
                    </a:cubicBezTo>
                    <a:cubicBezTo>
                      <a:pt x="20056" y="5216"/>
                      <a:pt x="19981" y="5123"/>
                      <a:pt x="19981" y="5071"/>
                    </a:cubicBezTo>
                    <a:cubicBezTo>
                      <a:pt x="19981" y="4676"/>
                      <a:pt x="17286" y="1826"/>
                      <a:pt x="17050" y="1969"/>
                    </a:cubicBezTo>
                    <a:cubicBezTo>
                      <a:pt x="16997" y="2001"/>
                      <a:pt x="16907" y="1876"/>
                      <a:pt x="16825" y="1748"/>
                    </a:cubicBezTo>
                    <a:cubicBezTo>
                      <a:pt x="16744" y="1619"/>
                      <a:pt x="16564" y="1526"/>
                      <a:pt x="16487" y="1526"/>
                    </a:cubicBezTo>
                    <a:cubicBezTo>
                      <a:pt x="16235" y="1526"/>
                      <a:pt x="15567" y="1035"/>
                      <a:pt x="15642" y="917"/>
                    </a:cubicBezTo>
                    <a:cubicBezTo>
                      <a:pt x="15686" y="846"/>
                      <a:pt x="15618" y="871"/>
                      <a:pt x="15473" y="917"/>
                    </a:cubicBezTo>
                    <a:cubicBezTo>
                      <a:pt x="15268" y="981"/>
                      <a:pt x="14484" y="673"/>
                      <a:pt x="13669" y="252"/>
                    </a:cubicBezTo>
                    <a:cubicBezTo>
                      <a:pt x="13560" y="196"/>
                      <a:pt x="13371" y="216"/>
                      <a:pt x="13275" y="252"/>
                    </a:cubicBezTo>
                    <a:cubicBezTo>
                      <a:pt x="13179" y="288"/>
                      <a:pt x="12955" y="233"/>
                      <a:pt x="12768" y="1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6" name="11esfera.png" descr="11esfera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4040" t="14330" r="12532" b="12128"/>
              <a:stretch>
                <a:fillRect/>
              </a:stretch>
            </p:blipFill>
            <p:spPr>
              <a:xfrm>
                <a:off x="272592" y="124077"/>
                <a:ext cx="151509" cy="15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212" fill="norm" stroke="1" extrusionOk="0">
                    <a:moveTo>
                      <a:pt x="9306" y="83"/>
                    </a:moveTo>
                    <a:cubicBezTo>
                      <a:pt x="8181" y="195"/>
                      <a:pt x="7636" y="349"/>
                      <a:pt x="6768" y="749"/>
                    </a:cubicBezTo>
                    <a:cubicBezTo>
                      <a:pt x="6154" y="1032"/>
                      <a:pt x="5580" y="1248"/>
                      <a:pt x="5527" y="1248"/>
                    </a:cubicBezTo>
                    <a:cubicBezTo>
                      <a:pt x="5283" y="1248"/>
                      <a:pt x="3837" y="2398"/>
                      <a:pt x="3158" y="3079"/>
                    </a:cubicBezTo>
                    <a:cubicBezTo>
                      <a:pt x="2743" y="3496"/>
                      <a:pt x="2337" y="3794"/>
                      <a:pt x="2256" y="3745"/>
                    </a:cubicBezTo>
                    <a:cubicBezTo>
                      <a:pt x="2175" y="3696"/>
                      <a:pt x="2141" y="3707"/>
                      <a:pt x="2200" y="3800"/>
                    </a:cubicBezTo>
                    <a:cubicBezTo>
                      <a:pt x="2335" y="4016"/>
                      <a:pt x="1670" y="4923"/>
                      <a:pt x="1467" y="4799"/>
                    </a:cubicBezTo>
                    <a:cubicBezTo>
                      <a:pt x="1383" y="4748"/>
                      <a:pt x="1409" y="4762"/>
                      <a:pt x="1467" y="4854"/>
                    </a:cubicBezTo>
                    <a:cubicBezTo>
                      <a:pt x="1524" y="4946"/>
                      <a:pt x="1319" y="5397"/>
                      <a:pt x="1072" y="5853"/>
                    </a:cubicBezTo>
                    <a:cubicBezTo>
                      <a:pt x="443" y="7011"/>
                      <a:pt x="-3" y="9051"/>
                      <a:pt x="0" y="10679"/>
                    </a:cubicBezTo>
                    <a:cubicBezTo>
                      <a:pt x="6" y="13578"/>
                      <a:pt x="1071" y="16194"/>
                      <a:pt x="3046" y="18113"/>
                    </a:cubicBezTo>
                    <a:cubicBezTo>
                      <a:pt x="4058" y="19097"/>
                      <a:pt x="5914" y="20332"/>
                      <a:pt x="6317" y="20332"/>
                    </a:cubicBezTo>
                    <a:cubicBezTo>
                      <a:pt x="6392" y="20332"/>
                      <a:pt x="6632" y="20483"/>
                      <a:pt x="6881" y="20610"/>
                    </a:cubicBezTo>
                    <a:cubicBezTo>
                      <a:pt x="7130" y="20736"/>
                      <a:pt x="7767" y="20885"/>
                      <a:pt x="8291" y="20998"/>
                    </a:cubicBezTo>
                    <a:cubicBezTo>
                      <a:pt x="10457" y="21465"/>
                      <a:pt x="13616" y="21142"/>
                      <a:pt x="15397" y="20277"/>
                    </a:cubicBezTo>
                    <a:cubicBezTo>
                      <a:pt x="16880" y="19556"/>
                      <a:pt x="17204" y="19372"/>
                      <a:pt x="18329" y="18280"/>
                    </a:cubicBezTo>
                    <a:cubicBezTo>
                      <a:pt x="18961" y="17666"/>
                      <a:pt x="19557" y="17153"/>
                      <a:pt x="19626" y="17170"/>
                    </a:cubicBezTo>
                    <a:cubicBezTo>
                      <a:pt x="19696" y="17187"/>
                      <a:pt x="19671" y="17130"/>
                      <a:pt x="19626" y="17059"/>
                    </a:cubicBezTo>
                    <a:cubicBezTo>
                      <a:pt x="19582" y="16988"/>
                      <a:pt x="19710" y="16759"/>
                      <a:pt x="19852" y="16560"/>
                    </a:cubicBezTo>
                    <a:cubicBezTo>
                      <a:pt x="20440" y="15734"/>
                      <a:pt x="21180" y="14033"/>
                      <a:pt x="21318" y="13231"/>
                    </a:cubicBezTo>
                    <a:cubicBezTo>
                      <a:pt x="21551" y="11880"/>
                      <a:pt x="21597" y="10360"/>
                      <a:pt x="21431" y="9070"/>
                    </a:cubicBezTo>
                    <a:cubicBezTo>
                      <a:pt x="21197" y="7249"/>
                      <a:pt x="21092" y="6676"/>
                      <a:pt x="20923" y="6574"/>
                    </a:cubicBezTo>
                    <a:cubicBezTo>
                      <a:pt x="20849" y="6529"/>
                      <a:pt x="20754" y="6329"/>
                      <a:pt x="20754" y="6130"/>
                    </a:cubicBezTo>
                    <a:cubicBezTo>
                      <a:pt x="20754" y="5923"/>
                      <a:pt x="20648" y="5723"/>
                      <a:pt x="20472" y="5631"/>
                    </a:cubicBezTo>
                    <a:cubicBezTo>
                      <a:pt x="20304" y="5542"/>
                      <a:pt x="20190" y="5375"/>
                      <a:pt x="20190" y="5243"/>
                    </a:cubicBezTo>
                    <a:cubicBezTo>
                      <a:pt x="20190" y="5110"/>
                      <a:pt x="19841" y="4630"/>
                      <a:pt x="19457" y="4188"/>
                    </a:cubicBezTo>
                    <a:cubicBezTo>
                      <a:pt x="19074" y="3747"/>
                      <a:pt x="18841" y="3329"/>
                      <a:pt x="18893" y="3245"/>
                    </a:cubicBezTo>
                    <a:cubicBezTo>
                      <a:pt x="18946" y="3162"/>
                      <a:pt x="18847" y="3079"/>
                      <a:pt x="18724" y="3079"/>
                    </a:cubicBezTo>
                    <a:cubicBezTo>
                      <a:pt x="18601" y="3079"/>
                      <a:pt x="18360" y="2918"/>
                      <a:pt x="18160" y="2691"/>
                    </a:cubicBezTo>
                    <a:cubicBezTo>
                      <a:pt x="17960" y="2463"/>
                      <a:pt x="17548" y="2127"/>
                      <a:pt x="17258" y="1969"/>
                    </a:cubicBezTo>
                    <a:cubicBezTo>
                      <a:pt x="16967" y="1812"/>
                      <a:pt x="16435" y="1483"/>
                      <a:pt x="16073" y="1248"/>
                    </a:cubicBezTo>
                    <a:cubicBezTo>
                      <a:pt x="15712" y="1013"/>
                      <a:pt x="15316" y="804"/>
                      <a:pt x="15171" y="804"/>
                    </a:cubicBezTo>
                    <a:cubicBezTo>
                      <a:pt x="15026" y="804"/>
                      <a:pt x="14737" y="711"/>
                      <a:pt x="14551" y="582"/>
                    </a:cubicBezTo>
                    <a:cubicBezTo>
                      <a:pt x="13840" y="93"/>
                      <a:pt x="11504" y="-135"/>
                      <a:pt x="9306" y="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58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62128" y="1143028"/>
              <a:ext cx="144932" cy="630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143028"/>
              <a:ext cx="144932" cy="630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asted-image.pdf" descr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39388" y="1015348"/>
              <a:ext cx="1008221" cy="76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2" name="Transition matrix elements"/>
          <p:cNvSpPr txBox="1"/>
          <p:nvPr/>
        </p:nvSpPr>
        <p:spPr>
          <a:xfrm>
            <a:off x="456292" y="1841192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Transition matrix elements</a:t>
            </a:r>
          </a:p>
        </p:txBody>
      </p:sp>
      <p:pic>
        <p:nvPicPr>
          <p:cNvPr id="763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17229" y="2562845"/>
            <a:ext cx="15621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pasted-image.pdf" descr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96151" y="2537445"/>
            <a:ext cx="1638301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initial state"/>
          <p:cNvSpPr txBox="1"/>
          <p:nvPr/>
        </p:nvSpPr>
        <p:spPr>
          <a:xfrm>
            <a:off x="4463504" y="2674326"/>
            <a:ext cx="1134344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initial state</a:t>
            </a:r>
          </a:p>
        </p:txBody>
      </p:sp>
      <p:sp>
        <p:nvSpPr>
          <p:cNvPr id="766" name="final state"/>
          <p:cNvSpPr txBox="1"/>
          <p:nvPr/>
        </p:nvSpPr>
        <p:spPr>
          <a:xfrm>
            <a:off x="8806904" y="2674326"/>
            <a:ext cx="1038412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final state</a:t>
            </a:r>
          </a:p>
        </p:txBody>
      </p:sp>
      <p:pic>
        <p:nvPicPr>
          <p:cNvPr id="767" name="pasted-image.pdf" descr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9892" y="3965331"/>
            <a:ext cx="11879168" cy="89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pasted-image.pdf" descr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9934" y="4423106"/>
            <a:ext cx="8255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pasted-image.pdf" descr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201982" y="4968858"/>
            <a:ext cx="6581786" cy="1030883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Beta-decay properties"/>
          <p:cNvSpPr txBox="1"/>
          <p:nvPr/>
        </p:nvSpPr>
        <p:spPr>
          <a:xfrm>
            <a:off x="285309" y="4014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Beta-decay properties</a:t>
            </a:r>
          </a:p>
        </p:txBody>
      </p:sp>
      <p:grpSp>
        <p:nvGrpSpPr>
          <p:cNvPr id="778" name="Agrupar"/>
          <p:cNvGrpSpPr/>
          <p:nvPr/>
        </p:nvGrpSpPr>
        <p:grpSpPr>
          <a:xfrm>
            <a:off x="5597847" y="6386956"/>
            <a:ext cx="6647016" cy="2515327"/>
            <a:chOff x="0" y="0"/>
            <a:chExt cx="6647015" cy="2515326"/>
          </a:xfrm>
        </p:grpSpPr>
        <p:pic>
          <p:nvPicPr>
            <p:cNvPr id="771" name="vídeo-pegado.png" descr="vídeo-pegado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6647016" cy="251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2" name="Línea"/>
            <p:cNvSpPr/>
            <p:nvPr/>
          </p:nvSpPr>
          <p:spPr>
            <a:xfrm flipH="1" flipV="1">
              <a:off x="52653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3" name="Línea"/>
            <p:cNvSpPr/>
            <p:nvPr/>
          </p:nvSpPr>
          <p:spPr>
            <a:xfrm flipH="1" flipV="1">
              <a:off x="12648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4" name="Línea"/>
            <p:cNvSpPr/>
            <p:nvPr/>
          </p:nvSpPr>
          <p:spPr>
            <a:xfrm flipH="1" flipV="1">
              <a:off x="20268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5" name="Línea"/>
            <p:cNvSpPr/>
            <p:nvPr/>
          </p:nvSpPr>
          <p:spPr>
            <a:xfrm flipH="1" flipV="1">
              <a:off x="27888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6" name="Línea"/>
            <p:cNvSpPr/>
            <p:nvPr/>
          </p:nvSpPr>
          <p:spPr>
            <a:xfrm flipH="1" flipV="1">
              <a:off x="36778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77" name="Línea"/>
            <p:cNvSpPr/>
            <p:nvPr/>
          </p:nvSpPr>
          <p:spPr>
            <a:xfrm flipH="1" flipV="1">
              <a:off x="4439861" y="698214"/>
              <a:ext cx="876680" cy="876680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25O_vap.pdf" descr="25O_va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800" y="2794000"/>
            <a:ext cx="4927600" cy="328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26O_vap.pdf" descr="26O_va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4800" y="5981700"/>
            <a:ext cx="4927600" cy="328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23O_vap.pdf" descr="23O_vap.pdf"/>
          <p:cNvPicPr>
            <a:picLocks noChangeAspect="1"/>
          </p:cNvPicPr>
          <p:nvPr/>
        </p:nvPicPr>
        <p:blipFill>
          <a:blip r:embed="rId4">
            <a:extLst/>
          </a:blip>
          <a:srcRect l="0" t="0" r="19602" b="0"/>
          <a:stretch>
            <a:fillRect/>
          </a:stretch>
        </p:blipFill>
        <p:spPr>
          <a:xfrm>
            <a:off x="3505200" y="2794000"/>
            <a:ext cx="3961649" cy="328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24O_vap.pdf" descr="24O_vap.pdf"/>
          <p:cNvPicPr>
            <a:picLocks noChangeAspect="1"/>
          </p:cNvPicPr>
          <p:nvPr/>
        </p:nvPicPr>
        <p:blipFill>
          <a:blip r:embed="rId5">
            <a:extLst/>
          </a:blip>
          <a:srcRect l="0" t="0" r="17587" b="0"/>
          <a:stretch>
            <a:fillRect/>
          </a:stretch>
        </p:blipFill>
        <p:spPr>
          <a:xfrm>
            <a:off x="3505200" y="5981700"/>
            <a:ext cx="4060955" cy="328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21O_vap.pdf" descr="21O_vap.pdf"/>
          <p:cNvPicPr>
            <a:picLocks noChangeAspect="1"/>
          </p:cNvPicPr>
          <p:nvPr/>
        </p:nvPicPr>
        <p:blipFill>
          <a:blip r:embed="rId6">
            <a:extLst/>
          </a:blip>
          <a:srcRect l="0" t="0" r="18473" b="0"/>
          <a:stretch>
            <a:fillRect/>
          </a:stretch>
        </p:blipFill>
        <p:spPr>
          <a:xfrm>
            <a:off x="279400" y="2794000"/>
            <a:ext cx="4017288" cy="328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22O_vap.pdf" descr="22O_vap.pdf"/>
          <p:cNvPicPr>
            <a:picLocks noChangeAspect="1"/>
          </p:cNvPicPr>
          <p:nvPr/>
        </p:nvPicPr>
        <p:blipFill>
          <a:blip r:embed="rId7">
            <a:extLst/>
          </a:blip>
          <a:srcRect l="0" t="0" r="18592" b="0"/>
          <a:stretch>
            <a:fillRect/>
          </a:stretch>
        </p:blipFill>
        <p:spPr>
          <a:xfrm>
            <a:off x="279400" y="5981700"/>
            <a:ext cx="4011417" cy="3285067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- Oxygen isotopes: no protons in the sd-shell, only neutrons contribute (no pn channel)"/>
          <p:cNvSpPr txBox="1"/>
          <p:nvPr/>
        </p:nvSpPr>
        <p:spPr>
          <a:xfrm>
            <a:off x="493588" y="1879600"/>
            <a:ext cx="11723812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- Oxygen isotopes: no protons in the </a:t>
            </a:r>
            <a:r>
              <a:rPr i="1"/>
              <a:t>sd</a:t>
            </a:r>
            <a:r>
              <a:t>-shell, only neutrons contribute (no </a:t>
            </a:r>
            <a:r>
              <a:rPr i="1"/>
              <a:t>pn</a:t>
            </a:r>
            <a:r>
              <a:t> channel)</a:t>
            </a:r>
          </a:p>
        </p:txBody>
      </p:sp>
      <p:sp>
        <p:nvSpPr>
          <p:cNvPr id="787" name="21O"/>
          <p:cNvSpPr txBox="1"/>
          <p:nvPr/>
        </p:nvSpPr>
        <p:spPr>
          <a:xfrm>
            <a:off x="1296710" y="3276599"/>
            <a:ext cx="847549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21</a:t>
            </a:r>
            <a:r>
              <a:t>O</a:t>
            </a:r>
          </a:p>
        </p:txBody>
      </p:sp>
      <p:sp>
        <p:nvSpPr>
          <p:cNvPr id="788" name="22O"/>
          <p:cNvSpPr txBox="1"/>
          <p:nvPr/>
        </p:nvSpPr>
        <p:spPr>
          <a:xfrm>
            <a:off x="1296710" y="6337299"/>
            <a:ext cx="847549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22</a:t>
            </a:r>
            <a:r>
              <a:t>O</a:t>
            </a:r>
          </a:p>
        </p:txBody>
      </p:sp>
      <p:sp>
        <p:nvSpPr>
          <p:cNvPr id="789" name="23O"/>
          <p:cNvSpPr txBox="1"/>
          <p:nvPr/>
        </p:nvSpPr>
        <p:spPr>
          <a:xfrm>
            <a:off x="4573889" y="3276599"/>
            <a:ext cx="847548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23</a:t>
            </a:r>
            <a:r>
              <a:t>O</a:t>
            </a:r>
          </a:p>
        </p:txBody>
      </p:sp>
      <p:sp>
        <p:nvSpPr>
          <p:cNvPr id="790" name="24O"/>
          <p:cNvSpPr txBox="1"/>
          <p:nvPr/>
        </p:nvSpPr>
        <p:spPr>
          <a:xfrm>
            <a:off x="4573889" y="6337299"/>
            <a:ext cx="847548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24</a:t>
            </a:r>
            <a:r>
              <a:t>O</a:t>
            </a:r>
          </a:p>
        </p:txBody>
      </p:sp>
      <p:sp>
        <p:nvSpPr>
          <p:cNvPr id="791" name="25O"/>
          <p:cNvSpPr txBox="1"/>
          <p:nvPr/>
        </p:nvSpPr>
        <p:spPr>
          <a:xfrm>
            <a:off x="7825667" y="3276599"/>
            <a:ext cx="847549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25</a:t>
            </a:r>
            <a:r>
              <a:t>O</a:t>
            </a:r>
          </a:p>
        </p:txBody>
      </p:sp>
      <p:sp>
        <p:nvSpPr>
          <p:cNvPr id="792" name="26O"/>
          <p:cNvSpPr txBox="1"/>
          <p:nvPr/>
        </p:nvSpPr>
        <p:spPr>
          <a:xfrm>
            <a:off x="7825667" y="6337299"/>
            <a:ext cx="847549" cy="63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26</a:t>
            </a:r>
            <a:r>
              <a:t>O</a:t>
            </a:r>
          </a:p>
        </p:txBody>
      </p:sp>
      <p:sp>
        <p:nvSpPr>
          <p:cNvPr id="793" name="[MeV]"/>
          <p:cNvSpPr txBox="1"/>
          <p:nvPr/>
        </p:nvSpPr>
        <p:spPr>
          <a:xfrm>
            <a:off x="10423914" y="2531229"/>
            <a:ext cx="678193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[MeV]</a:t>
            </a:r>
          </a:p>
        </p:txBody>
      </p:sp>
      <p:sp>
        <p:nvSpPr>
          <p:cNvPr id="794" name="PNVAP energy surfaces"/>
          <p:cNvSpPr txBox="1"/>
          <p:nvPr/>
        </p:nvSpPr>
        <p:spPr>
          <a:xfrm>
            <a:off x="4129624" y="2374133"/>
            <a:ext cx="391581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PNVAP energy surfaces</a:t>
            </a:r>
          </a:p>
        </p:txBody>
      </p:sp>
      <p:sp>
        <p:nvSpPr>
          <p:cNvPr id="795" name="Beta-decay properties"/>
          <p:cNvSpPr txBox="1"/>
          <p:nvPr/>
        </p:nvSpPr>
        <p:spPr>
          <a:xfrm>
            <a:off x="285309" y="4014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Beta-decay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26F_vap.pdf" descr="26F_va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0488" y="5960519"/>
            <a:ext cx="5340541" cy="3560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25F_vap.pdf" descr="25F_va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4800" y="2794000"/>
            <a:ext cx="5346700" cy="356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26F_vap.pdf" descr="26F_vap.pdf"/>
          <p:cNvPicPr>
            <a:picLocks noChangeAspect="1"/>
          </p:cNvPicPr>
          <p:nvPr/>
        </p:nvPicPr>
        <p:blipFill>
          <a:blip r:embed="rId4">
            <a:extLst/>
          </a:blip>
          <a:srcRect l="33217" t="7361" r="20909" b="25093"/>
          <a:stretch>
            <a:fillRect/>
          </a:stretch>
        </p:blipFill>
        <p:spPr>
          <a:xfrm>
            <a:off x="8209870" y="6151925"/>
            <a:ext cx="2666999" cy="2618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23F_vap.pdf" descr="23F_vap.pdf"/>
          <p:cNvPicPr>
            <a:picLocks noChangeAspect="1"/>
          </p:cNvPicPr>
          <p:nvPr/>
        </p:nvPicPr>
        <p:blipFill>
          <a:blip r:embed="rId5">
            <a:extLst/>
          </a:blip>
          <a:srcRect l="0" t="0" r="19564" b="0"/>
          <a:stretch>
            <a:fillRect/>
          </a:stretch>
        </p:blipFill>
        <p:spPr>
          <a:xfrm>
            <a:off x="3251200" y="2794000"/>
            <a:ext cx="4300624" cy="356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24F_vap.pdf" descr="24F_vap.pdf"/>
          <p:cNvPicPr>
            <a:picLocks noChangeAspect="1"/>
          </p:cNvPicPr>
          <p:nvPr/>
        </p:nvPicPr>
        <p:blipFill>
          <a:blip r:embed="rId6">
            <a:extLst/>
          </a:blip>
          <a:srcRect l="0" t="4026" r="20402" b="8027"/>
          <a:stretch>
            <a:fillRect/>
          </a:stretch>
        </p:blipFill>
        <p:spPr>
          <a:xfrm>
            <a:off x="3251200" y="6099813"/>
            <a:ext cx="4255819" cy="313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21F_vap.pdf" descr="21F_vap.pdf"/>
          <p:cNvPicPr>
            <a:picLocks noChangeAspect="1"/>
          </p:cNvPicPr>
          <p:nvPr/>
        </p:nvPicPr>
        <p:blipFill>
          <a:blip r:embed="rId7">
            <a:extLst/>
          </a:blip>
          <a:srcRect l="0" t="0" r="19271" b="0"/>
          <a:stretch>
            <a:fillRect/>
          </a:stretch>
        </p:blipFill>
        <p:spPr>
          <a:xfrm>
            <a:off x="-254000" y="2794000"/>
            <a:ext cx="4316285" cy="356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22F_vap.pdf" descr="22F_vap.pdf"/>
          <p:cNvPicPr>
            <a:picLocks noChangeAspect="1"/>
          </p:cNvPicPr>
          <p:nvPr/>
        </p:nvPicPr>
        <p:blipFill>
          <a:blip r:embed="rId8">
            <a:extLst/>
          </a:blip>
          <a:srcRect l="0" t="4313" r="19539" b="7810"/>
          <a:stretch>
            <a:fillRect/>
          </a:stretch>
        </p:blipFill>
        <p:spPr>
          <a:xfrm>
            <a:off x="-254000" y="6110055"/>
            <a:ext cx="4301986" cy="3132325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- Fluorine isotopes"/>
          <p:cNvSpPr txBox="1"/>
          <p:nvPr/>
        </p:nvSpPr>
        <p:spPr>
          <a:xfrm>
            <a:off x="493588" y="1879600"/>
            <a:ext cx="11723812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Fluorine isotopes</a:t>
            </a:r>
          </a:p>
        </p:txBody>
      </p:sp>
      <p:sp>
        <p:nvSpPr>
          <p:cNvPr id="805" name="21F"/>
          <p:cNvSpPr txBox="1"/>
          <p:nvPr/>
        </p:nvSpPr>
        <p:spPr>
          <a:xfrm>
            <a:off x="1366180" y="3075107"/>
            <a:ext cx="712274" cy="6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21</a:t>
            </a:r>
            <a:r>
              <a:t>F</a:t>
            </a:r>
          </a:p>
        </p:txBody>
      </p:sp>
      <p:sp>
        <p:nvSpPr>
          <p:cNvPr id="806" name="22F"/>
          <p:cNvSpPr txBox="1"/>
          <p:nvPr/>
        </p:nvSpPr>
        <p:spPr>
          <a:xfrm>
            <a:off x="1366180" y="6314602"/>
            <a:ext cx="712274" cy="6069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22</a:t>
            </a:r>
            <a:r>
              <a:t>F</a:t>
            </a:r>
          </a:p>
        </p:txBody>
      </p:sp>
      <p:sp>
        <p:nvSpPr>
          <p:cNvPr id="807" name="23F"/>
          <p:cNvSpPr txBox="1"/>
          <p:nvPr/>
        </p:nvSpPr>
        <p:spPr>
          <a:xfrm>
            <a:off x="4979688" y="3075107"/>
            <a:ext cx="712275" cy="6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23</a:t>
            </a:r>
            <a:r>
              <a:t>F</a:t>
            </a:r>
          </a:p>
        </p:txBody>
      </p:sp>
      <p:sp>
        <p:nvSpPr>
          <p:cNvPr id="808" name="24F"/>
          <p:cNvSpPr txBox="1"/>
          <p:nvPr/>
        </p:nvSpPr>
        <p:spPr>
          <a:xfrm>
            <a:off x="4979688" y="6314602"/>
            <a:ext cx="712275" cy="6069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24</a:t>
            </a:r>
            <a:r>
              <a:t>F</a:t>
            </a:r>
          </a:p>
        </p:txBody>
      </p:sp>
      <p:sp>
        <p:nvSpPr>
          <p:cNvPr id="809" name="25F"/>
          <p:cNvSpPr txBox="1"/>
          <p:nvPr/>
        </p:nvSpPr>
        <p:spPr>
          <a:xfrm>
            <a:off x="8360961" y="3075107"/>
            <a:ext cx="712275" cy="606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25</a:t>
            </a:r>
            <a:r>
              <a:t>F</a:t>
            </a:r>
          </a:p>
        </p:txBody>
      </p:sp>
      <p:sp>
        <p:nvSpPr>
          <p:cNvPr id="810" name="26F"/>
          <p:cNvSpPr txBox="1"/>
          <p:nvPr/>
        </p:nvSpPr>
        <p:spPr>
          <a:xfrm>
            <a:off x="8360961" y="6314602"/>
            <a:ext cx="712275" cy="6069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26</a:t>
            </a:r>
            <a:r>
              <a:t>F</a:t>
            </a:r>
          </a:p>
        </p:txBody>
      </p:sp>
      <p:sp>
        <p:nvSpPr>
          <p:cNvPr id="811" name="PNVAP energy surfaces"/>
          <p:cNvSpPr txBox="1"/>
          <p:nvPr/>
        </p:nvSpPr>
        <p:spPr>
          <a:xfrm>
            <a:off x="4129624" y="2374133"/>
            <a:ext cx="3915818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PNVAP energy surfaces</a:t>
            </a:r>
          </a:p>
        </p:txBody>
      </p:sp>
      <p:sp>
        <p:nvSpPr>
          <p:cNvPr id="812" name="[MeV]"/>
          <p:cNvSpPr txBox="1"/>
          <p:nvPr/>
        </p:nvSpPr>
        <p:spPr>
          <a:xfrm>
            <a:off x="10804914" y="2531229"/>
            <a:ext cx="678193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[MeV]</a:t>
            </a:r>
          </a:p>
        </p:txBody>
      </p:sp>
      <p:sp>
        <p:nvSpPr>
          <p:cNvPr id="813" name="[MeV]"/>
          <p:cNvSpPr txBox="1"/>
          <p:nvPr/>
        </p:nvSpPr>
        <p:spPr>
          <a:xfrm>
            <a:off x="10804914" y="5960229"/>
            <a:ext cx="678193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[MeV]</a:t>
            </a:r>
          </a:p>
        </p:txBody>
      </p:sp>
      <p:sp>
        <p:nvSpPr>
          <p:cNvPr id="814" name="Beta-decay properties"/>
          <p:cNvSpPr txBox="1"/>
          <p:nvPr/>
        </p:nvSpPr>
        <p:spPr>
          <a:xfrm>
            <a:off x="285309" y="4014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Beta-decay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Sin título 4-1 (arrastrado).tiff" descr="Sin título 4-1 (arrastrado)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455566" y="3131645"/>
            <a:ext cx="6187679" cy="548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Sin título 3-1 (arrastrado).tiff" descr="Sin título 3-1 (arrastrado)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6982" y="3459476"/>
            <a:ext cx="6187716" cy="5157962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Benchmark of the PGCM method against exact results."/>
          <p:cNvSpPr txBox="1"/>
          <p:nvPr/>
        </p:nvSpPr>
        <p:spPr>
          <a:xfrm>
            <a:off x="137769" y="1815367"/>
            <a:ext cx="12017624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Benchmark of the PGCM method against exact results.</a:t>
            </a:r>
          </a:p>
        </p:txBody>
      </p:sp>
      <p:sp>
        <p:nvSpPr>
          <p:cNvPr id="819" name="V. Vijayan et al., in preparation"/>
          <p:cNvSpPr txBox="1"/>
          <p:nvPr/>
        </p:nvSpPr>
        <p:spPr>
          <a:xfrm>
            <a:off x="10554799" y="8756851"/>
            <a:ext cx="2348183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V. Vijayan et al., in preparation</a:t>
            </a:r>
            <a:r>
              <a:t> </a:t>
            </a:r>
          </a:p>
        </p:txBody>
      </p:sp>
      <p:sp>
        <p:nvSpPr>
          <p:cNvPr id="820" name="Beta-decay properties"/>
          <p:cNvSpPr txBox="1"/>
          <p:nvPr/>
        </p:nvSpPr>
        <p:spPr>
          <a:xfrm>
            <a:off x="285309" y="4014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Beta-decay properties</a:t>
            </a:r>
          </a:p>
        </p:txBody>
      </p:sp>
      <p:sp>
        <p:nvSpPr>
          <p:cNvPr id="821" name="mother nuclei"/>
          <p:cNvSpPr txBox="1"/>
          <p:nvPr/>
        </p:nvSpPr>
        <p:spPr>
          <a:xfrm>
            <a:off x="2109735" y="2996964"/>
            <a:ext cx="2401417" cy="5209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mother nuclei</a:t>
            </a:r>
          </a:p>
        </p:txBody>
      </p:sp>
      <p:sp>
        <p:nvSpPr>
          <p:cNvPr id="822" name="daughter nuclei"/>
          <p:cNvSpPr txBox="1"/>
          <p:nvPr/>
        </p:nvSpPr>
        <p:spPr>
          <a:xfrm>
            <a:off x="8496496" y="2996964"/>
            <a:ext cx="2719724" cy="5209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daughter nuclei</a:t>
            </a:r>
          </a:p>
        </p:txBody>
      </p:sp>
      <p:pic>
        <p:nvPicPr>
          <p:cNvPr id="823" name="vídeo-pegado.png" descr="vídeo-pegad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7972" y="1761482"/>
            <a:ext cx="2687738" cy="1194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5" name="Tabla 1"/>
          <p:cNvGraphicFramePr/>
          <p:nvPr/>
        </p:nvGraphicFramePr>
        <p:xfrm>
          <a:off x="225478" y="3084276"/>
          <a:ext cx="4670637" cy="58152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1243091"/>
                <a:gridCol w="703328"/>
                <a:gridCol w="965031"/>
                <a:gridCol w="1112239"/>
                <a:gridCol w="621545"/>
              </a:tblGrid>
              <a:tr h="339221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B(GT)</a:t>
                      </a:r>
                      <a:r>
                        <a:rPr baseline="-5999"/>
                        <a:t>SM*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B(GT)</a:t>
                      </a:r>
                      <a:r>
                        <a:rPr baseline="-5999"/>
                        <a:t>PGCM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B.R.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21</a:t>
                      </a:r>
                      <a:r>
                        <a:t>O (5/2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21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1048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(3/2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0.040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0.042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34 %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(5/2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0.151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0.151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29 %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22</a:t>
                      </a:r>
                      <a:r>
                        <a:t>O (0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22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1048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1.423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1.417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82 %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0.790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0.867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15 %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23</a:t>
                      </a:r>
                      <a:r>
                        <a:t>O (1/2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23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1048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(1/2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0.287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0.249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55 %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(3/2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0.267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0.250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20 %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24</a:t>
                      </a:r>
                      <a:r>
                        <a:t>O (0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24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1048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1.515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1.517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83 %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1.094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1.093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10 %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25</a:t>
                      </a:r>
                      <a:r>
                        <a:t>O (3/2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25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(5/2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0.638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0.648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75 %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26</a:t>
                      </a:r>
                      <a:r>
                        <a:t>O (0</a:t>
                      </a:r>
                      <a:r>
                        <a:rPr baseline="31999"/>
                        <a:t>+</a:t>
                      </a:r>
                      <a:r>
                        <a:t>) →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baseline="31999"/>
                        <a:t>26</a:t>
                      </a:r>
                      <a:r>
                        <a:t>F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b="1"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31048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1.758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1.746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83 %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24852"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6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(1</a:t>
                      </a:r>
                      <a:r>
                        <a:rPr baseline="31999"/>
                        <a:t>+</a:t>
                      </a:r>
                      <a:r>
                        <a:t>)</a:t>
                      </a:r>
                      <a:r>
                        <a:rPr baseline="-5999"/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0.822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0.648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6 %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</a:tbl>
          </a:graphicData>
        </a:graphic>
      </p:graphicFrame>
      <p:grpSp>
        <p:nvGrpSpPr>
          <p:cNvPr id="831" name="Agrupar"/>
          <p:cNvGrpSpPr/>
          <p:nvPr/>
        </p:nvGrpSpPr>
        <p:grpSpPr>
          <a:xfrm>
            <a:off x="4963228" y="3084276"/>
            <a:ext cx="8063797" cy="6018484"/>
            <a:chOff x="0" y="0"/>
            <a:chExt cx="8063796" cy="6018482"/>
          </a:xfrm>
        </p:grpSpPr>
        <p:pic>
          <p:nvPicPr>
            <p:cNvPr id="826" name="evenA_BGT.pdf" descr="evenA_BGT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8628"/>
              <a:ext cx="8063797" cy="5759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7" name="B(GT) distributions"/>
            <p:cNvSpPr txBox="1"/>
            <p:nvPr/>
          </p:nvSpPr>
          <p:spPr>
            <a:xfrm>
              <a:off x="3430167" y="0"/>
              <a:ext cx="2822824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B(GT) distributions</a:t>
              </a:r>
            </a:p>
          </p:txBody>
        </p:sp>
        <p:sp>
          <p:nvSpPr>
            <p:cNvPr id="828" name="22O → 22F"/>
            <p:cNvSpPr txBox="1"/>
            <p:nvPr/>
          </p:nvSpPr>
          <p:spPr>
            <a:xfrm>
              <a:off x="1281422" y="3146359"/>
              <a:ext cx="1070178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r>
                <a:rPr baseline="31999"/>
                <a:t>22</a:t>
              </a:r>
              <a:r>
                <a:t>O → </a:t>
              </a:r>
              <a:r>
                <a:rPr baseline="31999"/>
                <a:t>22</a:t>
              </a:r>
              <a:r>
                <a:t>F</a:t>
              </a:r>
            </a:p>
          </p:txBody>
        </p:sp>
        <p:sp>
          <p:nvSpPr>
            <p:cNvPr id="829" name="24O → 24F"/>
            <p:cNvSpPr txBox="1"/>
            <p:nvPr/>
          </p:nvSpPr>
          <p:spPr>
            <a:xfrm>
              <a:off x="3777897" y="3146359"/>
              <a:ext cx="1070179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r>
                <a:rPr baseline="31999"/>
                <a:t>24</a:t>
              </a:r>
              <a:r>
                <a:t>O → </a:t>
              </a:r>
              <a:r>
                <a:rPr baseline="31999"/>
                <a:t>24</a:t>
              </a:r>
              <a:r>
                <a:t>F</a:t>
              </a:r>
            </a:p>
          </p:txBody>
        </p:sp>
        <p:sp>
          <p:nvSpPr>
            <p:cNvPr id="830" name="26O → 26F"/>
            <p:cNvSpPr txBox="1"/>
            <p:nvPr/>
          </p:nvSpPr>
          <p:spPr>
            <a:xfrm>
              <a:off x="5784947" y="3146359"/>
              <a:ext cx="1070179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r>
                <a:rPr baseline="31999"/>
                <a:t>26</a:t>
              </a:r>
              <a:r>
                <a:t>O → </a:t>
              </a:r>
              <a:r>
                <a:rPr baseline="31999"/>
                <a:t>26</a:t>
              </a:r>
              <a:r>
                <a:t>F</a:t>
              </a:r>
            </a:p>
          </p:txBody>
        </p:sp>
      </p:grpSp>
      <p:sp>
        <p:nvSpPr>
          <p:cNvPr id="832" name="Benchmark of the PGCM method against exact results."/>
          <p:cNvSpPr txBox="1"/>
          <p:nvPr/>
        </p:nvSpPr>
        <p:spPr>
          <a:xfrm>
            <a:off x="137769" y="1815367"/>
            <a:ext cx="12017624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Benchmark of the PGCM method against exact results.</a:t>
            </a:r>
          </a:p>
        </p:txBody>
      </p:sp>
      <p:sp>
        <p:nvSpPr>
          <p:cNvPr id="833" name="V. Vijayan et al., in preparation"/>
          <p:cNvSpPr txBox="1"/>
          <p:nvPr/>
        </p:nvSpPr>
        <p:spPr>
          <a:xfrm>
            <a:off x="10554799" y="8934651"/>
            <a:ext cx="2348183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V. Vijayan et al., in preparation</a:t>
            </a:r>
            <a:r>
              <a:t> </a:t>
            </a:r>
          </a:p>
        </p:txBody>
      </p:sp>
      <p:sp>
        <p:nvSpPr>
          <p:cNvPr id="834" name="*B. H. Wildenthal, M. S. Curtis, B. A. Brown, PRC 28, 1343 (1983)"/>
          <p:cNvSpPr txBox="1"/>
          <p:nvPr/>
        </p:nvSpPr>
        <p:spPr>
          <a:xfrm>
            <a:off x="3696799" y="2279851"/>
            <a:ext cx="4597810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600"/>
            </a:pPr>
            <a:r>
              <a:rPr sz="1200"/>
              <a:t>*B. H. Wildenthal, M. S. Curtis, B. A. Brown, PRC 28, 1343 (1983)</a:t>
            </a:r>
          </a:p>
        </p:txBody>
      </p:sp>
      <p:sp>
        <p:nvSpPr>
          <p:cNvPr id="835" name="Beta-decay properties"/>
          <p:cNvSpPr txBox="1"/>
          <p:nvPr/>
        </p:nvSpPr>
        <p:spPr>
          <a:xfrm>
            <a:off x="285309" y="4014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Beta-decay properties</a:t>
            </a:r>
          </a:p>
        </p:txBody>
      </p:sp>
      <p:pic>
        <p:nvPicPr>
          <p:cNvPr id="836" name="vídeo-pegado.png" descr="vídeo-pegad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7972" y="1761482"/>
            <a:ext cx="2687738" cy="1194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Magnetic transitions"/>
          <p:cNvSpPr txBox="1"/>
          <p:nvPr/>
        </p:nvSpPr>
        <p:spPr>
          <a:xfrm>
            <a:off x="359999" y="1790798"/>
            <a:ext cx="6094108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Magnetic transitions</a:t>
            </a:r>
          </a:p>
        </p:txBody>
      </p:sp>
      <p:pic>
        <p:nvPicPr>
          <p:cNvPr id="83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17" y="2679664"/>
            <a:ext cx="6836058" cy="811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496" y="3906443"/>
            <a:ext cx="4508881" cy="879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1602" y="2631298"/>
            <a:ext cx="1643718" cy="41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37125" y="2631298"/>
            <a:ext cx="1678691" cy="419673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B(M1)"/>
          <p:cNvSpPr txBox="1"/>
          <p:nvPr/>
        </p:nvSpPr>
        <p:spPr>
          <a:xfrm>
            <a:off x="9064742" y="1912003"/>
            <a:ext cx="1447039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t>(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t>1)</a:t>
            </a:r>
          </a:p>
        </p:txBody>
      </p:sp>
      <p:grpSp>
        <p:nvGrpSpPr>
          <p:cNvPr id="848" name="Agrupar"/>
          <p:cNvGrpSpPr/>
          <p:nvPr/>
        </p:nvGrpSpPr>
        <p:grpSpPr>
          <a:xfrm>
            <a:off x="7564446" y="2443952"/>
            <a:ext cx="4711097" cy="1653994"/>
            <a:chOff x="0" y="0"/>
            <a:chExt cx="4711095" cy="1653992"/>
          </a:xfrm>
        </p:grpSpPr>
        <p:sp>
          <p:nvSpPr>
            <p:cNvPr id="844" name="Rectángulo"/>
            <p:cNvSpPr/>
            <p:nvPr/>
          </p:nvSpPr>
          <p:spPr>
            <a:xfrm>
              <a:off x="0" y="0"/>
              <a:ext cx="2204765" cy="878695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5" name="Rectángulo"/>
            <p:cNvSpPr/>
            <p:nvPr/>
          </p:nvSpPr>
          <p:spPr>
            <a:xfrm>
              <a:off x="2476500" y="0"/>
              <a:ext cx="2204765" cy="878695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6" name="ground state"/>
            <p:cNvSpPr txBox="1"/>
            <p:nvPr/>
          </p:nvSpPr>
          <p:spPr>
            <a:xfrm>
              <a:off x="446971" y="970152"/>
              <a:ext cx="1526432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ground state</a:t>
              </a:r>
            </a:p>
          </p:txBody>
        </p:sp>
        <p:sp>
          <p:nvSpPr>
            <p:cNvPr id="847" name="set of excited states…"/>
            <p:cNvSpPr txBox="1"/>
            <p:nvPr/>
          </p:nvSpPr>
          <p:spPr>
            <a:xfrm>
              <a:off x="2351971" y="976502"/>
              <a:ext cx="2359125" cy="677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set of excited states</a:t>
              </a:r>
            </a:p>
            <a:p>
              <a:pPr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(level densities)</a:t>
              </a:r>
            </a:p>
          </p:txBody>
        </p:sp>
      </p:grpSp>
      <p:sp>
        <p:nvSpPr>
          <p:cNvPr id="849" name="😥"/>
          <p:cNvSpPr txBox="1"/>
          <p:nvPr/>
        </p:nvSpPr>
        <p:spPr>
          <a:xfrm>
            <a:off x="11216219" y="2037552"/>
            <a:ext cx="200118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😥</a:t>
            </a:r>
          </a:p>
        </p:txBody>
      </p:sp>
      <p:sp>
        <p:nvSpPr>
          <p:cNvPr id="850" name="challenging!"/>
          <p:cNvSpPr txBox="1"/>
          <p:nvPr/>
        </p:nvSpPr>
        <p:spPr>
          <a:xfrm>
            <a:off x="10198322" y="4128681"/>
            <a:ext cx="1834525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challenging!</a:t>
            </a:r>
          </a:p>
        </p:txBody>
      </p:sp>
      <p:sp>
        <p:nvSpPr>
          <p:cNvPr id="851" name="B(M1) strength functions in e-e nuclei"/>
          <p:cNvSpPr txBox="1"/>
          <p:nvPr/>
        </p:nvSpPr>
        <p:spPr>
          <a:xfrm>
            <a:off x="285309" y="401436"/>
            <a:ext cx="1176995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B(M1) strength functions in e-e nuclei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2"/>
      <p:bldP build="whole" bldLvl="1" animBg="1" rev="0" advAuto="0" spid="848" grpId="1"/>
      <p:bldP build="whole" bldLvl="1" animBg="1" rev="0" advAuto="0" spid="849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raph1 (arrastrado).pdf" descr="Graph1 (arrastrado).pdf"/>
          <p:cNvPicPr>
            <a:picLocks noChangeAspect="1"/>
          </p:cNvPicPr>
          <p:nvPr/>
        </p:nvPicPr>
        <p:blipFill>
          <a:blip r:embed="rId2">
            <a:extLst/>
          </a:blip>
          <a:srcRect l="18166" t="0" r="0" b="0"/>
          <a:stretch>
            <a:fillRect/>
          </a:stretch>
        </p:blipFill>
        <p:spPr>
          <a:xfrm>
            <a:off x="7948069" y="3447498"/>
            <a:ext cx="4157151" cy="3887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Graph1 (arrastrado).pdf" descr="Graph1 (arrastrado).pdf"/>
          <p:cNvPicPr>
            <a:picLocks noChangeAspect="1"/>
          </p:cNvPicPr>
          <p:nvPr/>
        </p:nvPicPr>
        <p:blipFill>
          <a:blip r:embed="rId3">
            <a:extLst/>
          </a:blip>
          <a:srcRect l="18379" t="0" r="20419" b="0"/>
          <a:stretch>
            <a:fillRect/>
          </a:stretch>
        </p:blipFill>
        <p:spPr>
          <a:xfrm>
            <a:off x="4776267" y="3447498"/>
            <a:ext cx="3109037" cy="3887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Graph1 (arrastrado).pdf" descr="Graph1 (arrastrado).pdf"/>
          <p:cNvPicPr>
            <a:picLocks noChangeAspect="1"/>
          </p:cNvPicPr>
          <p:nvPr/>
        </p:nvPicPr>
        <p:blipFill>
          <a:blip r:embed="rId4">
            <a:extLst/>
          </a:blip>
          <a:srcRect l="0" t="0" r="19376" b="0"/>
          <a:stretch>
            <a:fillRect/>
          </a:stretch>
        </p:blipFill>
        <p:spPr>
          <a:xfrm>
            <a:off x="586898" y="3447498"/>
            <a:ext cx="4095676" cy="3887420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Exploring cranking, pn-pairing (isoscalar and isovector)"/>
          <p:cNvSpPr txBox="1"/>
          <p:nvPr/>
        </p:nvSpPr>
        <p:spPr>
          <a:xfrm>
            <a:off x="535626" y="1905000"/>
            <a:ext cx="7527828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Exploring cranking, pn-pairing (isoscalar and isovector)</a:t>
            </a:r>
          </a:p>
        </p:txBody>
      </p:sp>
      <p:pic>
        <p:nvPicPr>
          <p:cNvPr id="857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8713" y="1868092"/>
            <a:ext cx="3647855" cy="541166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Particle-number-projected energy surfaces"/>
          <p:cNvSpPr txBox="1"/>
          <p:nvPr/>
        </p:nvSpPr>
        <p:spPr>
          <a:xfrm>
            <a:off x="536936" y="2864877"/>
            <a:ext cx="5648097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Particle-number-projected energy surfaces</a:t>
            </a:r>
          </a:p>
        </p:txBody>
      </p:sp>
      <p:sp>
        <p:nvSpPr>
          <p:cNvPr id="859" name="- Small pn-pairing configurations are favored in this case"/>
          <p:cNvSpPr txBox="1"/>
          <p:nvPr/>
        </p:nvSpPr>
        <p:spPr>
          <a:xfrm>
            <a:off x="536936" y="7703209"/>
            <a:ext cx="674979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- Small pn-pairing configurations are favored in this case</a:t>
            </a:r>
          </a:p>
        </p:txBody>
      </p:sp>
      <p:sp>
        <p:nvSpPr>
          <p:cNvPr id="860" name="- Pairing is less favored with increasing cranking"/>
          <p:cNvSpPr txBox="1"/>
          <p:nvPr/>
        </p:nvSpPr>
        <p:spPr>
          <a:xfrm>
            <a:off x="536936" y="8211209"/>
            <a:ext cx="5776215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- Pairing is less favored with increasing cranking</a:t>
            </a:r>
          </a:p>
        </p:txBody>
      </p:sp>
      <p:sp>
        <p:nvSpPr>
          <p:cNvPr id="861" name="B(M1) strength functions in e-e nuclei"/>
          <p:cNvSpPr txBox="1"/>
          <p:nvPr/>
        </p:nvSpPr>
        <p:spPr>
          <a:xfrm>
            <a:off x="285309" y="401436"/>
            <a:ext cx="1176995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B(M1) strength functions in e-e nuclei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Outline"/>
          <p:cNvSpPr txBox="1"/>
          <p:nvPr/>
        </p:nvSpPr>
        <p:spPr>
          <a:xfrm>
            <a:off x="653609" y="401436"/>
            <a:ext cx="5122479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241" name="1. Introduction"/>
          <p:cNvSpPr txBox="1"/>
          <p:nvPr/>
        </p:nvSpPr>
        <p:spPr>
          <a:xfrm>
            <a:off x="1043626" y="29083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242" name="4. Summary and Outlook"/>
          <p:cNvSpPr txBox="1"/>
          <p:nvPr/>
        </p:nvSpPr>
        <p:spPr>
          <a:xfrm>
            <a:off x="1043626" y="60960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243" name="3. Benchmarking PGCM against shell model with TAURUS"/>
          <p:cNvSpPr txBox="1"/>
          <p:nvPr/>
        </p:nvSpPr>
        <p:spPr>
          <a:xfrm>
            <a:off x="1043626" y="4953000"/>
            <a:ext cx="1055001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244" name="2. Projected Generator Coordinate Method (PGCM)"/>
          <p:cNvSpPr txBox="1"/>
          <p:nvPr/>
        </p:nvSpPr>
        <p:spPr>
          <a:xfrm>
            <a:off x="1043626" y="3937000"/>
            <a:ext cx="1113477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 Projected Generator Coordinate Method (PGCM)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comparison_1plus_energy.pdf" descr="comparison_1plus_energ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9036" y="1994757"/>
            <a:ext cx="6944995" cy="5316700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Exploring cranking, pn-pairing (isoscalar and isovector)"/>
          <p:cNvSpPr txBox="1"/>
          <p:nvPr/>
        </p:nvSpPr>
        <p:spPr>
          <a:xfrm>
            <a:off x="535626" y="1905000"/>
            <a:ext cx="7527828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Exploring cranking, pn-pairing (isoscalar and isovector)</a:t>
            </a:r>
          </a:p>
        </p:txBody>
      </p:sp>
      <p:pic>
        <p:nvPicPr>
          <p:cNvPr id="865" name="20Ne_spect.pdf" descr="20Ne_spec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346" y="2315752"/>
            <a:ext cx="5791172" cy="4825977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exact ground state energy…"/>
          <p:cNvSpPr txBox="1"/>
          <p:nvPr/>
        </p:nvSpPr>
        <p:spPr>
          <a:xfrm>
            <a:off x="766471" y="6986241"/>
            <a:ext cx="4797375" cy="151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algn="l">
              <a:buSzPct val="145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exact ground state energy</a:t>
            </a:r>
          </a:p>
          <a:p>
            <a:pPr marL="254000" indent="-254000" algn="l">
              <a:buSzPct val="145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254000" indent="-254000" algn="l">
              <a:buSzPct val="145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exact description of low-lying excited energies</a:t>
            </a:r>
          </a:p>
        </p:txBody>
      </p:sp>
      <p:sp>
        <p:nvSpPr>
          <p:cNvPr id="867" name="B(M1) strength functions in e-e nuclei"/>
          <p:cNvSpPr txBox="1"/>
          <p:nvPr/>
        </p:nvSpPr>
        <p:spPr>
          <a:xfrm>
            <a:off x="285309" y="401436"/>
            <a:ext cx="1176995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B(M1) strength functions in e-e nuclei</a:t>
            </a:r>
          </a:p>
        </p:txBody>
      </p:sp>
      <p:sp>
        <p:nvSpPr>
          <p:cNvPr id="868" name="Excellent description of the lowest excited 1+ states"/>
          <p:cNvSpPr txBox="1"/>
          <p:nvPr/>
        </p:nvSpPr>
        <p:spPr>
          <a:xfrm>
            <a:off x="7732779" y="7055237"/>
            <a:ext cx="5151575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algn="l">
              <a:buSzPct val="145000"/>
              <a:buChar char="-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Excellent description of the lowest excited 1</a:t>
            </a:r>
            <a:r>
              <a:rPr baseline="31999"/>
              <a:t>+</a:t>
            </a:r>
            <a:r>
              <a:t> states</a:t>
            </a:r>
          </a:p>
        </p:txBody>
      </p:sp>
      <p:sp>
        <p:nvSpPr>
          <p:cNvPr id="869" name="20Ne"/>
          <p:cNvSpPr txBox="1"/>
          <p:nvPr/>
        </p:nvSpPr>
        <p:spPr>
          <a:xfrm>
            <a:off x="3118262" y="2748576"/>
            <a:ext cx="1181278" cy="72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aseline="31999"/>
              <a:t>20</a:t>
            </a:r>
            <a:r>
              <a:t>Ne</a:t>
            </a:r>
          </a:p>
        </p:txBody>
      </p:sp>
      <p:grpSp>
        <p:nvGrpSpPr>
          <p:cNvPr id="873" name="Agrupar"/>
          <p:cNvGrpSpPr/>
          <p:nvPr/>
        </p:nvGrpSpPr>
        <p:grpSpPr>
          <a:xfrm>
            <a:off x="2468523" y="2395025"/>
            <a:ext cx="8395443" cy="6826307"/>
            <a:chOff x="0" y="0"/>
            <a:chExt cx="8395441" cy="6826305"/>
          </a:xfrm>
        </p:grpSpPr>
        <p:sp>
          <p:nvSpPr>
            <p:cNvPr id="870" name="Rectángulo"/>
            <p:cNvSpPr/>
            <p:nvPr/>
          </p:nvSpPr>
          <p:spPr>
            <a:xfrm>
              <a:off x="12700" y="0"/>
              <a:ext cx="8370042" cy="682630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871" name="comparison_1plus_energy (arrastrado).pdf" descr="comparison_1plus_energy (arrastrado)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00889"/>
              <a:ext cx="8395442" cy="6424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2" name="20Ne"/>
            <p:cNvSpPr txBox="1"/>
            <p:nvPr/>
          </p:nvSpPr>
          <p:spPr>
            <a:xfrm>
              <a:off x="2082961" y="1746331"/>
              <a:ext cx="1181279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aseline="31999"/>
                <a:t>20</a:t>
              </a:r>
              <a:r>
                <a:t>Ne</a:t>
              </a:r>
            </a:p>
          </p:txBody>
        </p:sp>
      </p:grpSp>
      <p:sp>
        <p:nvSpPr>
          <p:cNvPr id="874" name="S. Bofos, J. Martínez-Larraz et al., in preparation"/>
          <p:cNvSpPr txBox="1"/>
          <p:nvPr/>
        </p:nvSpPr>
        <p:spPr>
          <a:xfrm>
            <a:off x="10554799" y="8756851"/>
            <a:ext cx="2348183" cy="50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/>
              <a:t>S. Bofos, J. Martínez-Larraz et al., in preparation</a:t>
            </a:r>
            <a:r>
              <a:t> </a:t>
            </a:r>
          </a:p>
        </p:txBody>
      </p:sp>
      <p:pic>
        <p:nvPicPr>
          <p:cNvPr id="87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8713" y="1868092"/>
            <a:ext cx="3647855" cy="541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66Se_pgcm_sm_jun45_2.pdf" descr="66Se_pgcm_sm_jun45_2.pdf"/>
          <p:cNvPicPr>
            <a:picLocks noChangeAspect="1"/>
          </p:cNvPicPr>
          <p:nvPr/>
        </p:nvPicPr>
        <p:blipFill>
          <a:blip r:embed="rId2">
            <a:extLst/>
          </a:blip>
          <a:srcRect l="0" t="26578" r="44108" b="21745"/>
          <a:stretch>
            <a:fillRect/>
          </a:stretch>
        </p:blipFill>
        <p:spPr>
          <a:xfrm>
            <a:off x="-751702" y="2150966"/>
            <a:ext cx="7327196" cy="451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desconocido.pdf" descr="desconocido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50216"/>
          <a:stretch>
            <a:fillRect/>
          </a:stretch>
        </p:blipFill>
        <p:spPr>
          <a:xfrm>
            <a:off x="299312" y="6648731"/>
            <a:ext cx="12151355" cy="2541050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Shape coexistence in 66Se:"/>
          <p:cNvSpPr txBox="1"/>
          <p:nvPr/>
        </p:nvSpPr>
        <p:spPr>
          <a:xfrm>
            <a:off x="7287824" y="1879276"/>
            <a:ext cx="4527148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300">
                <a:latin typeface="Arial"/>
                <a:ea typeface="Arial"/>
                <a:cs typeface="Arial"/>
                <a:sym typeface="Arial"/>
              </a:defRPr>
            </a:pPr>
            <a:r>
              <a:t>Shape coexistence in </a:t>
            </a:r>
            <a:r>
              <a:rPr baseline="31999"/>
              <a:t>66</a:t>
            </a:r>
            <a:r>
              <a:t>Se:</a:t>
            </a:r>
          </a:p>
        </p:txBody>
      </p:sp>
      <p:sp>
        <p:nvSpPr>
          <p:cNvPr id="880" name="We can interpret the exact SM results in terms of collective coordinates (deformations)"/>
          <p:cNvSpPr txBox="1"/>
          <p:nvPr/>
        </p:nvSpPr>
        <p:spPr>
          <a:xfrm>
            <a:off x="7281260" y="2384036"/>
            <a:ext cx="5755132" cy="112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can interpret the exact SM results in terms of collective coordinates (deformations)</a:t>
            </a:r>
          </a:p>
        </p:txBody>
      </p:sp>
      <p:sp>
        <p:nvSpPr>
          <p:cNvPr id="881" name="Z. Elekes et al., PLB 844, 138072 (2023)"/>
          <p:cNvSpPr txBox="1"/>
          <p:nvPr/>
        </p:nvSpPr>
        <p:spPr>
          <a:xfrm>
            <a:off x="8522799" y="6343851"/>
            <a:ext cx="4114578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Z. Elekes et al., PLB 844, 138072 (2023)</a:t>
            </a:r>
          </a:p>
        </p:txBody>
      </p:sp>
      <p:sp>
        <p:nvSpPr>
          <p:cNvPr id="882" name="Shape coexistence in 66Se"/>
          <p:cNvSpPr txBox="1"/>
          <p:nvPr/>
        </p:nvSpPr>
        <p:spPr>
          <a:xfrm>
            <a:off x="539309" y="4395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Shape coexistence in </a:t>
            </a:r>
            <a:r>
              <a:rPr baseline="31999"/>
              <a:t>66</a:t>
            </a:r>
            <a:r>
              <a:t>Se</a:t>
            </a:r>
          </a:p>
        </p:txBody>
      </p:sp>
      <p:grpSp>
        <p:nvGrpSpPr>
          <p:cNvPr id="892" name="Agrupar"/>
          <p:cNvGrpSpPr/>
          <p:nvPr/>
        </p:nvGrpSpPr>
        <p:grpSpPr>
          <a:xfrm>
            <a:off x="9258256" y="3784667"/>
            <a:ext cx="2505428" cy="2166855"/>
            <a:chOff x="0" y="0"/>
            <a:chExt cx="2505426" cy="2166854"/>
          </a:xfrm>
        </p:grpSpPr>
        <p:sp>
          <p:nvSpPr>
            <p:cNvPr id="883" name="Línea"/>
            <p:cNvSpPr/>
            <p:nvPr/>
          </p:nvSpPr>
          <p:spPr>
            <a:xfrm>
              <a:off x="791936" y="1815481"/>
              <a:ext cx="1661327" cy="1"/>
            </a:xfrm>
            <a:prstGeom prst="line">
              <a:avLst/>
            </a:prstGeom>
            <a:noFill/>
            <a:ln w="25400" cap="flat">
              <a:solidFill>
                <a:srgbClr val="9417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84" name="Línea"/>
            <p:cNvSpPr/>
            <p:nvPr/>
          </p:nvSpPr>
          <p:spPr>
            <a:xfrm>
              <a:off x="791936" y="1434481"/>
              <a:ext cx="1661327" cy="1"/>
            </a:xfrm>
            <a:prstGeom prst="line">
              <a:avLst/>
            </a:prstGeom>
            <a:noFill/>
            <a:ln w="25400" cap="flat">
              <a:solidFill>
                <a:srgbClr val="9417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85" name="Línea"/>
            <p:cNvSpPr/>
            <p:nvPr/>
          </p:nvSpPr>
          <p:spPr>
            <a:xfrm>
              <a:off x="791936" y="1116981"/>
              <a:ext cx="1661327" cy="1"/>
            </a:xfrm>
            <a:prstGeom prst="line">
              <a:avLst/>
            </a:prstGeom>
            <a:noFill/>
            <a:ln w="25400" cap="flat">
              <a:solidFill>
                <a:srgbClr val="9417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86" name="Línea"/>
            <p:cNvSpPr/>
            <p:nvPr/>
          </p:nvSpPr>
          <p:spPr>
            <a:xfrm>
              <a:off x="791936" y="545481"/>
              <a:ext cx="1661327" cy="1"/>
            </a:xfrm>
            <a:prstGeom prst="line">
              <a:avLst/>
            </a:prstGeom>
            <a:noFill/>
            <a:ln w="25400" cap="flat">
              <a:solidFill>
                <a:srgbClr val="94175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87" name="0f5/2"/>
            <p:cNvSpPr txBox="1"/>
            <p:nvPr/>
          </p:nvSpPr>
          <p:spPr>
            <a:xfrm>
              <a:off x="0" y="1236610"/>
              <a:ext cx="628613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300">
                  <a:solidFill>
                    <a:srgbClr val="9417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0</a:t>
              </a:r>
              <a:r>
                <a:rPr i="1"/>
                <a:t>f</a:t>
              </a:r>
              <a:r>
                <a:rPr baseline="-5999"/>
                <a:t>5/2</a:t>
              </a:r>
            </a:p>
          </p:txBody>
        </p:sp>
        <p:sp>
          <p:nvSpPr>
            <p:cNvPr id="888" name="1p3/2"/>
            <p:cNvSpPr txBox="1"/>
            <p:nvPr/>
          </p:nvSpPr>
          <p:spPr>
            <a:xfrm>
              <a:off x="0" y="1731910"/>
              <a:ext cx="709911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300">
                  <a:solidFill>
                    <a:srgbClr val="9417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</a:t>
              </a:r>
              <a:r>
                <a:rPr i="1"/>
                <a:t>p</a:t>
              </a:r>
              <a:r>
                <a:rPr baseline="-5999"/>
                <a:t>3/2</a:t>
              </a:r>
            </a:p>
          </p:txBody>
        </p:sp>
        <p:sp>
          <p:nvSpPr>
            <p:cNvPr id="889" name="1p1/2"/>
            <p:cNvSpPr txBox="1"/>
            <p:nvPr/>
          </p:nvSpPr>
          <p:spPr>
            <a:xfrm>
              <a:off x="0" y="817510"/>
              <a:ext cx="709911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300">
                  <a:solidFill>
                    <a:srgbClr val="9417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</a:t>
              </a:r>
              <a:r>
                <a:rPr i="1"/>
                <a:t>p</a:t>
              </a:r>
              <a:r>
                <a:rPr baseline="-5999"/>
                <a:t>1/2</a:t>
              </a:r>
            </a:p>
          </p:txBody>
        </p:sp>
        <p:sp>
          <p:nvSpPr>
            <p:cNvPr id="890" name="0g9/2"/>
            <p:cNvSpPr txBox="1"/>
            <p:nvPr/>
          </p:nvSpPr>
          <p:spPr>
            <a:xfrm>
              <a:off x="0" y="309510"/>
              <a:ext cx="709911" cy="43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300">
                  <a:solidFill>
                    <a:srgbClr val="9417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0</a:t>
              </a:r>
              <a:r>
                <a:rPr i="1"/>
                <a:t>g</a:t>
              </a:r>
              <a:r>
                <a:rPr baseline="-5999"/>
                <a:t>9/2</a:t>
              </a:r>
            </a:p>
          </p:txBody>
        </p:sp>
        <p:sp>
          <p:nvSpPr>
            <p:cNvPr id="891" name="JUN45 interaction"/>
            <p:cNvSpPr txBox="1"/>
            <p:nvPr/>
          </p:nvSpPr>
          <p:spPr>
            <a:xfrm>
              <a:off x="675101" y="0"/>
              <a:ext cx="1830326" cy="348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700">
                  <a:solidFill>
                    <a:srgbClr val="94175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JUN45 interaction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Outline"/>
          <p:cNvSpPr txBox="1"/>
          <p:nvPr/>
        </p:nvSpPr>
        <p:spPr>
          <a:xfrm>
            <a:off x="653609" y="401436"/>
            <a:ext cx="5122479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895" name="1. Introduction"/>
          <p:cNvSpPr txBox="1"/>
          <p:nvPr/>
        </p:nvSpPr>
        <p:spPr>
          <a:xfrm>
            <a:off x="1043626" y="29083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896" name="4. Summary and Outlook"/>
          <p:cNvSpPr txBox="1"/>
          <p:nvPr/>
        </p:nvSpPr>
        <p:spPr>
          <a:xfrm>
            <a:off x="1043626" y="60960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897" name="3. Benchmarking PGCM against shell model with TAURUS"/>
          <p:cNvSpPr txBox="1"/>
          <p:nvPr/>
        </p:nvSpPr>
        <p:spPr>
          <a:xfrm>
            <a:off x="1043626" y="4953000"/>
            <a:ext cx="1055001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898" name="2. Projected Generator Coordinate Method (PGCM)"/>
          <p:cNvSpPr txBox="1"/>
          <p:nvPr/>
        </p:nvSpPr>
        <p:spPr>
          <a:xfrm>
            <a:off x="1043626" y="3937000"/>
            <a:ext cx="1113477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 Projected Generator Coordinate Method (PGCM)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ummary and Outlook"/>
          <p:cNvSpPr txBox="1"/>
          <p:nvPr/>
        </p:nvSpPr>
        <p:spPr>
          <a:xfrm>
            <a:off x="539309" y="439536"/>
            <a:ext cx="89535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Summary and Outlook</a:t>
            </a:r>
          </a:p>
        </p:txBody>
      </p:sp>
      <p:sp>
        <p:nvSpPr>
          <p:cNvPr id="901" name="PGCM / ISM are complementary methods to provide a reliable description of nuclear structure observables.…"/>
          <p:cNvSpPr txBox="1"/>
          <p:nvPr/>
        </p:nvSpPr>
        <p:spPr>
          <a:xfrm>
            <a:off x="469900" y="2317750"/>
            <a:ext cx="11729912" cy="222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PGCM / ISM are complementary methods to provide a reliable description of nuclear structure observables.</a:t>
            </a: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PGCM is a very flexible method to approach exact solutions.</a:t>
            </a: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ISM states can be studied in terms of intrinsic shapes in the valence space. </a:t>
            </a:r>
          </a:p>
        </p:txBody>
      </p:sp>
      <p:sp>
        <p:nvSpPr>
          <p:cNvPr id="902" name="Extend the calculations to many-shell (no-core) PGCM with realistic interactions.…"/>
          <p:cNvSpPr txBox="1"/>
          <p:nvPr/>
        </p:nvSpPr>
        <p:spPr>
          <a:xfrm>
            <a:off x="469900" y="5619750"/>
            <a:ext cx="12392688" cy="222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Extend the calculations to many-shell (no-core) PGCM with realistic interactions.</a:t>
            </a:r>
          </a:p>
          <a:p>
            <a:pPr algn="l"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Interpret ISM states in terms of collective variables (shapes)</a:t>
            </a:r>
          </a:p>
          <a:p>
            <a:pPr algn="l"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buSzPct val="125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Include explicitly quasiparticle excitations into the PGCM wave functions (single-particle excitations).</a:t>
            </a:r>
          </a:p>
        </p:txBody>
      </p:sp>
      <p:sp>
        <p:nvSpPr>
          <p:cNvPr id="903" name="SUMMARY"/>
          <p:cNvSpPr txBox="1"/>
          <p:nvPr/>
        </p:nvSpPr>
        <p:spPr>
          <a:xfrm>
            <a:off x="456292" y="1845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904" name="OUTLOOK"/>
          <p:cNvSpPr txBox="1"/>
          <p:nvPr/>
        </p:nvSpPr>
        <p:spPr>
          <a:xfrm>
            <a:off x="456292" y="4893865"/>
            <a:ext cx="1026313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OUTLOOK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Acknowledgments"/>
          <p:cNvSpPr txBox="1"/>
          <p:nvPr/>
        </p:nvSpPr>
        <p:spPr>
          <a:xfrm>
            <a:off x="539309" y="426836"/>
            <a:ext cx="5120656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Acknowledgments</a:t>
            </a:r>
          </a:p>
        </p:txBody>
      </p:sp>
      <p:sp>
        <p:nvSpPr>
          <p:cNvPr id="907" name="Thank you!"/>
          <p:cNvSpPr txBox="1"/>
          <p:nvPr/>
        </p:nvSpPr>
        <p:spPr>
          <a:xfrm>
            <a:off x="2896961" y="7670800"/>
            <a:ext cx="7097581" cy="101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 you!</a:t>
            </a:r>
          </a:p>
        </p:txBody>
      </p:sp>
      <p:sp>
        <p:nvSpPr>
          <p:cNvPr id="908" name="Benjamin Bally (CEA-Saclay)…"/>
          <p:cNvSpPr txBox="1"/>
          <p:nvPr/>
        </p:nvSpPr>
        <p:spPr>
          <a:xfrm>
            <a:off x="502144" y="3768583"/>
            <a:ext cx="7456318" cy="339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Benjamin Bally (CEA-Saclay)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Adrián Sánchez-Fernández (U. York)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Jaime Martínez-Larraz (UAM-Madrid)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Vimal Vijayan (GSI-Darmstadt)</a:t>
            </a:r>
          </a:p>
          <a:p>
            <a:pPr algn="l">
              <a:lnSpc>
                <a:spcPct val="150000"/>
              </a:lnSpc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Kamila Sieja (Strasbourg) </a:t>
            </a:r>
          </a:p>
        </p:txBody>
      </p:sp>
    </p:spTree>
  </p:cSld>
  <p:clrMapOvr>
    <a:masterClrMapping/>
  </p:clrMapOvr>
  <p:transition xmlns:p14="http://schemas.microsoft.com/office/powerpoint/2010/main" spd="slow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Outline"/>
          <p:cNvSpPr txBox="1"/>
          <p:nvPr/>
        </p:nvSpPr>
        <p:spPr>
          <a:xfrm>
            <a:off x="653609" y="401436"/>
            <a:ext cx="5122479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247" name="1. Introduction"/>
          <p:cNvSpPr txBox="1"/>
          <p:nvPr/>
        </p:nvSpPr>
        <p:spPr>
          <a:xfrm>
            <a:off x="1043626" y="29083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1. Introduction</a:t>
            </a:r>
          </a:p>
        </p:txBody>
      </p:sp>
      <p:sp>
        <p:nvSpPr>
          <p:cNvPr id="248" name="4. Summary and Outlook"/>
          <p:cNvSpPr txBox="1"/>
          <p:nvPr/>
        </p:nvSpPr>
        <p:spPr>
          <a:xfrm>
            <a:off x="1043626" y="6096000"/>
            <a:ext cx="951230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4. Summary and Outlook</a:t>
            </a:r>
          </a:p>
        </p:txBody>
      </p:sp>
      <p:sp>
        <p:nvSpPr>
          <p:cNvPr id="249" name="3. Benchmarking PGCM against shell model with TAURUS"/>
          <p:cNvSpPr txBox="1"/>
          <p:nvPr/>
        </p:nvSpPr>
        <p:spPr>
          <a:xfrm>
            <a:off x="1043626" y="4953000"/>
            <a:ext cx="1055001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3. Benchmarking PGCM against shell model with TAURUS</a:t>
            </a:r>
          </a:p>
        </p:txBody>
      </p:sp>
      <p:sp>
        <p:nvSpPr>
          <p:cNvPr id="250" name="2. Projected Generator Coordinate Method (PGCM)"/>
          <p:cNvSpPr txBox="1"/>
          <p:nvPr/>
        </p:nvSpPr>
        <p:spPr>
          <a:xfrm>
            <a:off x="1043626" y="3937000"/>
            <a:ext cx="1113477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C0C0C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2. Projected Generator Coordinate Method (PGCM)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Agrupar"/>
          <p:cNvGrpSpPr/>
          <p:nvPr/>
        </p:nvGrpSpPr>
        <p:grpSpPr>
          <a:xfrm>
            <a:off x="4784176" y="4400743"/>
            <a:ext cx="2492784" cy="1381363"/>
            <a:chOff x="0" y="0"/>
            <a:chExt cx="2492782" cy="1381361"/>
          </a:xfrm>
        </p:grpSpPr>
        <p:grpSp>
          <p:nvGrpSpPr>
            <p:cNvPr id="254" name="Agrupar"/>
            <p:cNvGrpSpPr/>
            <p:nvPr/>
          </p:nvGrpSpPr>
          <p:grpSpPr>
            <a:xfrm>
              <a:off x="182471" y="170367"/>
              <a:ext cx="2169281" cy="1029108"/>
              <a:chOff x="0" y="0"/>
              <a:chExt cx="2169279" cy="1029107"/>
            </a:xfrm>
          </p:grpSpPr>
          <p:pic>
            <p:nvPicPr>
              <p:cNvPr id="252" name="pasted-image.pdf" descr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169280" cy="3601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Imagen" descr="Imagen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64891" y="668925"/>
                <a:ext cx="1830116" cy="3601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Rectángulo redondeado"/>
            <p:cNvSpPr/>
            <p:nvPr/>
          </p:nvSpPr>
          <p:spPr>
            <a:xfrm>
              <a:off x="0" y="0"/>
              <a:ext cx="2492783" cy="1381362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287" name="Línea de conexión" descr="Línea de conexión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7750" y="3287482"/>
            <a:ext cx="1640480" cy="1138662"/>
          </a:xfrm>
          <a:prstGeom prst="rect">
            <a:avLst/>
          </a:prstGeom>
        </p:spPr>
      </p:pic>
      <p:sp>
        <p:nvSpPr>
          <p:cNvPr id="258" name="Many-body methods"/>
          <p:cNvSpPr txBox="1"/>
          <p:nvPr/>
        </p:nvSpPr>
        <p:spPr>
          <a:xfrm>
            <a:off x="5107797" y="5890930"/>
            <a:ext cx="2155576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0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Many-body methods</a:t>
            </a:r>
          </a:p>
        </p:txBody>
      </p:sp>
      <p:sp>
        <p:nvSpPr>
          <p:cNvPr id="259" name="Rectángulo redondeado"/>
          <p:cNvSpPr/>
          <p:nvPr/>
        </p:nvSpPr>
        <p:spPr>
          <a:xfrm>
            <a:off x="8098029" y="1912362"/>
            <a:ext cx="4316993" cy="6948468"/>
          </a:xfrm>
          <a:prstGeom prst="roundRect">
            <a:avLst>
              <a:gd name="adj" fmla="val 12901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89" name="Línea de conexión" descr="Línea de conexió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5389" y="4045218"/>
            <a:ext cx="1428040" cy="380926"/>
          </a:xfrm>
          <a:prstGeom prst="rect">
            <a:avLst/>
          </a:prstGeom>
        </p:spPr>
      </p:pic>
      <p:sp>
        <p:nvSpPr>
          <p:cNvPr id="261" name="Rectángulo redondeado"/>
          <p:cNvSpPr/>
          <p:nvPr/>
        </p:nvSpPr>
        <p:spPr>
          <a:xfrm>
            <a:off x="920309" y="2737237"/>
            <a:ext cx="3042797" cy="5668294"/>
          </a:xfrm>
          <a:prstGeom prst="roundRect">
            <a:avLst>
              <a:gd name="adj" fmla="val 6261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271" name="Agrupar"/>
          <p:cNvGrpSpPr/>
          <p:nvPr/>
        </p:nvGrpSpPr>
        <p:grpSpPr>
          <a:xfrm>
            <a:off x="927086" y="3074387"/>
            <a:ext cx="3029244" cy="6161034"/>
            <a:chOff x="0" y="0"/>
            <a:chExt cx="3029243" cy="6161033"/>
          </a:xfrm>
        </p:grpSpPr>
        <p:sp>
          <p:nvSpPr>
            <p:cNvPr id="262" name="effective interactions"/>
            <p:cNvSpPr txBox="1"/>
            <p:nvPr/>
          </p:nvSpPr>
          <p:spPr>
            <a:xfrm>
              <a:off x="285748" y="5483543"/>
              <a:ext cx="2478817" cy="677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20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Gill Sans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effective interactions</a:t>
              </a:r>
            </a:p>
          </p:txBody>
        </p:sp>
        <p:grpSp>
          <p:nvGrpSpPr>
            <p:cNvPr id="268" name="Agrupar"/>
            <p:cNvGrpSpPr/>
            <p:nvPr/>
          </p:nvGrpSpPr>
          <p:grpSpPr>
            <a:xfrm>
              <a:off x="0" y="2709390"/>
              <a:ext cx="3029244" cy="2237899"/>
              <a:chOff x="0" y="-254000"/>
              <a:chExt cx="3029243" cy="2237898"/>
            </a:xfrm>
          </p:grpSpPr>
          <p:pic>
            <p:nvPicPr>
              <p:cNvPr id="263" name="Sin título 2-1 (arrastrado).tiff" descr="Sin título 2-1 (arrastrado)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5908" y="-254000"/>
                <a:ext cx="3013336" cy="808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4" name="Documento de Vista Previa no guardado (arrastrado).pdf" descr="Documento de Vista Previa no guardado (arrastrado)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950589"/>
                <a:ext cx="2791726" cy="2313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5" name="Documento de Vista Previa sin guardar 2 (arrastrado).pdf" descr="Documento de Vista Previa sin guardar 2 (arrastrado)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41947" y="1120414"/>
                <a:ext cx="2622348" cy="3955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6" name="Documento de Vista Previa sin guardar 3 (arrastrado).pdf" descr="Documento de Vista Previa sin guardar 3 (arrastrado)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17696" y="1451903"/>
                <a:ext cx="2356333" cy="2799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" name="Documento de Vista Previa sin guardar 4 (arrastrado).pdf" descr="Documento de Vista Previa sin guardar 4 (arrastrado)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55207" y="1768022"/>
                <a:ext cx="2503588" cy="215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9" name="Imagen" descr="Imagen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16" t="0" r="27034" b="32005"/>
            <a:stretch>
              <a:fillRect/>
            </a:stretch>
          </p:blipFill>
          <p:spPr>
            <a:xfrm>
              <a:off x="131640" y="-1"/>
              <a:ext cx="1895872" cy="239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9" fill="norm" stroke="1" extrusionOk="0">
                  <a:moveTo>
                    <a:pt x="4906" y="0"/>
                  </a:moveTo>
                  <a:cubicBezTo>
                    <a:pt x="3466" y="0"/>
                    <a:pt x="2601" y="-1"/>
                    <a:pt x="2025" y="189"/>
                  </a:cubicBezTo>
                  <a:cubicBezTo>
                    <a:pt x="1195" y="428"/>
                    <a:pt x="542" y="944"/>
                    <a:pt x="239" y="1601"/>
                  </a:cubicBezTo>
                  <a:cubicBezTo>
                    <a:pt x="-1" y="2056"/>
                    <a:pt x="0" y="2739"/>
                    <a:pt x="0" y="3877"/>
                  </a:cubicBezTo>
                  <a:lnTo>
                    <a:pt x="0" y="17721"/>
                  </a:lnTo>
                  <a:cubicBezTo>
                    <a:pt x="0" y="18859"/>
                    <a:pt x="-1" y="19542"/>
                    <a:pt x="239" y="19997"/>
                  </a:cubicBezTo>
                  <a:cubicBezTo>
                    <a:pt x="542" y="20654"/>
                    <a:pt x="1195" y="21170"/>
                    <a:pt x="2025" y="21409"/>
                  </a:cubicBezTo>
                  <a:cubicBezTo>
                    <a:pt x="2601" y="21599"/>
                    <a:pt x="3466" y="21598"/>
                    <a:pt x="4906" y="21598"/>
                  </a:cubicBezTo>
                  <a:lnTo>
                    <a:pt x="16689" y="21598"/>
                  </a:lnTo>
                  <a:cubicBezTo>
                    <a:pt x="18128" y="21598"/>
                    <a:pt x="18993" y="21599"/>
                    <a:pt x="19569" y="21409"/>
                  </a:cubicBezTo>
                  <a:cubicBezTo>
                    <a:pt x="20399" y="21170"/>
                    <a:pt x="21053" y="20654"/>
                    <a:pt x="21355" y="19997"/>
                  </a:cubicBezTo>
                  <a:cubicBezTo>
                    <a:pt x="21595" y="19542"/>
                    <a:pt x="21599" y="18859"/>
                    <a:pt x="21599" y="17721"/>
                  </a:cubicBezTo>
                  <a:lnTo>
                    <a:pt x="21599" y="3877"/>
                  </a:lnTo>
                  <a:cubicBezTo>
                    <a:pt x="21599" y="2739"/>
                    <a:pt x="21595" y="2056"/>
                    <a:pt x="21355" y="1601"/>
                  </a:cubicBezTo>
                  <a:cubicBezTo>
                    <a:pt x="21053" y="944"/>
                    <a:pt x="20399" y="428"/>
                    <a:pt x="19569" y="189"/>
                  </a:cubicBezTo>
                  <a:cubicBezTo>
                    <a:pt x="18993" y="-1"/>
                    <a:pt x="18128" y="0"/>
                    <a:pt x="16689" y="0"/>
                  </a:cubicBezTo>
                  <a:lnTo>
                    <a:pt x="490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0" name="Imagen" descr="Imagen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844" t="0" r="9746" b="11"/>
            <a:stretch>
              <a:fillRect/>
            </a:stretch>
          </p:blipFill>
          <p:spPr>
            <a:xfrm>
              <a:off x="1362359" y="982541"/>
              <a:ext cx="1473598" cy="79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849" y="0"/>
                  </a:moveTo>
                  <a:cubicBezTo>
                    <a:pt x="532" y="363"/>
                    <a:pt x="264" y="857"/>
                    <a:pt x="134" y="1517"/>
                  </a:cubicBezTo>
                  <a:cubicBezTo>
                    <a:pt x="-1" y="2114"/>
                    <a:pt x="0" y="3016"/>
                    <a:pt x="0" y="4509"/>
                  </a:cubicBezTo>
                  <a:lnTo>
                    <a:pt x="0" y="16519"/>
                  </a:lnTo>
                  <a:cubicBezTo>
                    <a:pt x="0" y="18011"/>
                    <a:pt x="-1" y="18903"/>
                    <a:pt x="134" y="19500"/>
                  </a:cubicBezTo>
                  <a:cubicBezTo>
                    <a:pt x="303" y="20360"/>
                    <a:pt x="669" y="21037"/>
                    <a:pt x="1134" y="21351"/>
                  </a:cubicBezTo>
                  <a:cubicBezTo>
                    <a:pt x="1457" y="21600"/>
                    <a:pt x="1945" y="21598"/>
                    <a:pt x="2751" y="21598"/>
                  </a:cubicBezTo>
                  <a:lnTo>
                    <a:pt x="18847" y="21598"/>
                  </a:lnTo>
                  <a:cubicBezTo>
                    <a:pt x="19653" y="21598"/>
                    <a:pt x="20141" y="21600"/>
                    <a:pt x="20464" y="21351"/>
                  </a:cubicBezTo>
                  <a:cubicBezTo>
                    <a:pt x="20929" y="21037"/>
                    <a:pt x="21295" y="20360"/>
                    <a:pt x="21464" y="19500"/>
                  </a:cubicBezTo>
                  <a:cubicBezTo>
                    <a:pt x="21599" y="18903"/>
                    <a:pt x="21598" y="18011"/>
                    <a:pt x="21598" y="16519"/>
                  </a:cubicBezTo>
                  <a:lnTo>
                    <a:pt x="21598" y="4509"/>
                  </a:lnTo>
                  <a:cubicBezTo>
                    <a:pt x="21598" y="3016"/>
                    <a:pt x="21599" y="2114"/>
                    <a:pt x="21464" y="1517"/>
                  </a:cubicBezTo>
                  <a:cubicBezTo>
                    <a:pt x="21334" y="857"/>
                    <a:pt x="21066" y="363"/>
                    <a:pt x="20749" y="0"/>
                  </a:cubicBezTo>
                  <a:lnTo>
                    <a:pt x="84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Agrupar"/>
          <p:cNvGrpSpPr/>
          <p:nvPr/>
        </p:nvGrpSpPr>
        <p:grpSpPr>
          <a:xfrm>
            <a:off x="8203981" y="2073879"/>
            <a:ext cx="4279092" cy="7218692"/>
            <a:chOff x="0" y="0"/>
            <a:chExt cx="4279090" cy="7218691"/>
          </a:xfrm>
        </p:grpSpPr>
        <p:pic>
          <p:nvPicPr>
            <p:cNvPr id="272" name="Imagen" descr="Imagen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24759" y="0"/>
              <a:ext cx="1981402" cy="2513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n" descr="Imagen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72093" y="28358"/>
              <a:ext cx="1746879" cy="3193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PRC 106, 064002 (2022)"/>
            <p:cNvSpPr txBox="1"/>
            <p:nvPr/>
          </p:nvSpPr>
          <p:spPr>
            <a:xfrm>
              <a:off x="0" y="3174456"/>
              <a:ext cx="2155575" cy="249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Gill Sans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PRC 106, 064002 (2022)</a:t>
              </a:r>
            </a:p>
          </p:txBody>
        </p:sp>
        <p:sp>
          <p:nvSpPr>
            <p:cNvPr id="275" name="EPJA 58, 63 (2022)"/>
            <p:cNvSpPr txBox="1"/>
            <p:nvPr/>
          </p:nvSpPr>
          <p:spPr>
            <a:xfrm>
              <a:off x="2032000" y="2488656"/>
              <a:ext cx="2155575" cy="249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latin typeface="+mn-lt"/>
                  <a:ea typeface="+mn-ea"/>
                  <a:cs typeface="+mn-cs"/>
                  <a:sym typeface="Gill Sans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EPJA 58, 63 (2022)</a:t>
              </a:r>
            </a:p>
          </p:txBody>
        </p:sp>
        <p:grpSp>
          <p:nvGrpSpPr>
            <p:cNvPr id="283" name="Agrupar"/>
            <p:cNvGrpSpPr/>
            <p:nvPr/>
          </p:nvGrpSpPr>
          <p:grpSpPr>
            <a:xfrm>
              <a:off x="45429" y="2926672"/>
              <a:ext cx="4233662" cy="4292020"/>
              <a:chOff x="0" y="127000"/>
              <a:chExt cx="4233661" cy="4292019"/>
            </a:xfrm>
          </p:grpSpPr>
          <p:sp>
            <p:nvSpPr>
              <p:cNvPr id="276" name="Results"/>
              <p:cNvSpPr txBox="1"/>
              <p:nvPr/>
            </p:nvSpPr>
            <p:spPr>
              <a:xfrm>
                <a:off x="935086" y="4033628"/>
                <a:ext cx="2155576" cy="385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1" sz="2000">
                    <a:solidFill>
                      <a:srgbClr val="0433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Gill Sans"/>
                  </a:defRPr>
                </a:pP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Results</a:t>
                </a:r>
              </a:p>
            </p:txBody>
          </p:sp>
          <p:sp>
            <p:nvSpPr>
              <p:cNvPr id="277" name="PRL 123, 142502 (2019)"/>
              <p:cNvSpPr txBox="1"/>
              <p:nvPr/>
            </p:nvSpPr>
            <p:spPr>
              <a:xfrm>
                <a:off x="2078086" y="3466608"/>
                <a:ext cx="2155576" cy="2494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1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Gill Sans"/>
                  </a:defRPr>
                </a:pP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PRL 123, 142502 (2019)</a:t>
                </a:r>
              </a:p>
            </p:txBody>
          </p:sp>
          <p:pic>
            <p:nvPicPr>
              <p:cNvPr id="278" name="Imagen" descr="Imagen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63500" y="662599"/>
                <a:ext cx="1887587" cy="1447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pasted-image.pdf" descr="pasted-image.pdf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08530" y="127000"/>
                <a:ext cx="1722017" cy="33269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0" name="Imagen" descr="Imagen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42075" y="2468085"/>
                <a:ext cx="1739294" cy="1239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1" name="PRL 117, 272501 (2016)"/>
              <p:cNvSpPr txBox="1"/>
              <p:nvPr/>
            </p:nvSpPr>
            <p:spPr>
              <a:xfrm>
                <a:off x="46086" y="3720608"/>
                <a:ext cx="2155576" cy="2494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1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Gill Sans"/>
                  </a:defRPr>
                </a:pP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PRL 117, 272501 (2016)</a:t>
                </a:r>
              </a:p>
            </p:txBody>
          </p:sp>
          <p:sp>
            <p:nvSpPr>
              <p:cNvPr id="282" name="PRC 99, 014618 (2019)"/>
              <p:cNvSpPr txBox="1"/>
              <p:nvPr/>
            </p:nvSpPr>
            <p:spPr>
              <a:xfrm>
                <a:off x="0" y="2154118"/>
                <a:ext cx="2155575" cy="2494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1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latin typeface="+mn-lt"/>
                    <a:ea typeface="+mn-ea"/>
                    <a:cs typeface="+mn-cs"/>
                    <a:sym typeface="Gill Sans"/>
                  </a:defRPr>
                </a:pPr>
                <a:r>
                  <a:rPr>
                    <a:latin typeface="Arial"/>
                    <a:ea typeface="Arial"/>
                    <a:cs typeface="Arial"/>
                    <a:sym typeface="Arial"/>
                  </a:rPr>
                  <a:t>PRC 99, 014618 (2019)</a:t>
                </a:r>
              </a:p>
            </p:txBody>
          </p:sp>
        </p:grpSp>
      </p:grpSp>
      <p:sp>
        <p:nvSpPr>
          <p:cNvPr id="285" name="Nuclear many-body problem(s)"/>
          <p:cNvSpPr txBox="1"/>
          <p:nvPr/>
        </p:nvSpPr>
        <p:spPr>
          <a:xfrm>
            <a:off x="653609" y="414136"/>
            <a:ext cx="9197122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Nuclear many-body problem(s)</a:t>
            </a:r>
          </a:p>
        </p:txBody>
      </p:sp>
      <p:sp>
        <p:nvSpPr>
          <p:cNvPr id="286" name="Nuclear structure theory rationale"/>
          <p:cNvSpPr txBox="1"/>
          <p:nvPr/>
        </p:nvSpPr>
        <p:spPr>
          <a:xfrm>
            <a:off x="916626" y="1771650"/>
            <a:ext cx="5889504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Nuclear structure theory rationale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ID="9" grpId="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3"/>
      <p:bldP build="whole" bldLvl="1" animBg="1" rev="0" advAuto="0" spid="271" grpId="2"/>
      <p:bldP build="whole" bldLvl="1" animBg="1" rev="0" advAuto="0" spid="261" grpId="1"/>
      <p:bldP build="whole" bldLvl="1" animBg="1" rev="0" advAuto="0" spid="259" grpId="6"/>
      <p:bldP build="whole" bldLvl="1" animBg="1" rev="0" advAuto="0" spid="258" grpId="5"/>
      <p:bldP build="whole" bldLvl="1" animBg="1" rev="0" advAuto="0" spid="256" grpId="4"/>
      <p:bldP build="whole" bldLvl="1" animBg="1" rev="0" advAuto="0" spid="289" grpId="8"/>
      <p:bldP build="whole" bldLvl="1" animBg="1" rev="0" advAuto="0" spid="284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open-spiral-notebook-1405082_1920.png" descr="open-spiral-notebook-1405082_19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094" y="2546991"/>
            <a:ext cx="8920713" cy="668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uclear structure theory:"/>
          <p:cNvSpPr txBox="1"/>
          <p:nvPr/>
        </p:nvSpPr>
        <p:spPr>
          <a:xfrm>
            <a:off x="1083869" y="2944275"/>
            <a:ext cx="6791754" cy="53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800" u="sng">
                <a:solidFill>
                  <a:srgbClr val="9417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Nuclear structure theory:</a:t>
            </a:r>
          </a:p>
        </p:txBody>
      </p:sp>
      <p:sp>
        <p:nvSpPr>
          <p:cNvPr id="294" name="even-even nuclei"/>
          <p:cNvSpPr txBox="1"/>
          <p:nvPr/>
        </p:nvSpPr>
        <p:spPr>
          <a:xfrm>
            <a:off x="1154170" y="3883328"/>
            <a:ext cx="6908932" cy="61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even-even nuclei</a:t>
            </a:r>
          </a:p>
        </p:txBody>
      </p:sp>
      <p:sp>
        <p:nvSpPr>
          <p:cNvPr id="295" name="even-odd/odd-even nuclei"/>
          <p:cNvSpPr txBox="1"/>
          <p:nvPr/>
        </p:nvSpPr>
        <p:spPr>
          <a:xfrm>
            <a:off x="1154170" y="4431553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even-odd/odd-even nuclei</a:t>
            </a:r>
          </a:p>
        </p:txBody>
      </p:sp>
      <p:sp>
        <p:nvSpPr>
          <p:cNvPr id="296" name="odd-odd nuclei"/>
          <p:cNvSpPr txBox="1"/>
          <p:nvPr/>
        </p:nvSpPr>
        <p:spPr>
          <a:xfrm>
            <a:off x="1154170" y="4891064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odd-odd nuclei</a:t>
            </a:r>
          </a:p>
        </p:txBody>
      </p:sp>
      <p:sp>
        <p:nvSpPr>
          <p:cNvPr id="297" name="electromagnetic transition probabilities"/>
          <p:cNvSpPr txBox="1"/>
          <p:nvPr/>
        </p:nvSpPr>
        <p:spPr>
          <a:xfrm>
            <a:off x="1154170" y="6486131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electromagnetic transition probabilities</a:t>
            </a:r>
          </a:p>
        </p:txBody>
      </p:sp>
      <p:sp>
        <p:nvSpPr>
          <p:cNvPr id="298" name="Beta-decay rates"/>
          <p:cNvSpPr txBox="1"/>
          <p:nvPr/>
        </p:nvSpPr>
        <p:spPr>
          <a:xfrm>
            <a:off x="1154170" y="6857077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Beta-decay rates</a:t>
            </a:r>
          </a:p>
        </p:txBody>
      </p:sp>
      <p:sp>
        <p:nvSpPr>
          <p:cNvPr id="299" name="Double-beta decay matrix elements"/>
          <p:cNvSpPr txBox="1"/>
          <p:nvPr/>
        </p:nvSpPr>
        <p:spPr>
          <a:xfrm>
            <a:off x="1154170" y="7239171"/>
            <a:ext cx="4036521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Double-beta decay matrix elements</a:t>
            </a:r>
          </a:p>
        </p:txBody>
      </p:sp>
      <p:sp>
        <p:nvSpPr>
          <p:cNvPr id="300" name="- Kind of nuclei"/>
          <p:cNvSpPr txBox="1"/>
          <p:nvPr/>
        </p:nvSpPr>
        <p:spPr>
          <a:xfrm>
            <a:off x="1083869" y="3480650"/>
            <a:ext cx="6414704" cy="445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200">
                <a:solidFill>
                  <a:srgbClr val="0090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- Kind of nuclei</a:t>
            </a:r>
          </a:p>
        </p:txBody>
      </p:sp>
      <p:sp>
        <p:nvSpPr>
          <p:cNvPr id="301" name="- Observables and physical quantities"/>
          <p:cNvSpPr txBox="1"/>
          <p:nvPr/>
        </p:nvSpPr>
        <p:spPr>
          <a:xfrm>
            <a:off x="1083869" y="5273555"/>
            <a:ext cx="6414704" cy="445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200">
                <a:solidFill>
                  <a:srgbClr val="0090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- Observables and physical quantities</a:t>
            </a:r>
          </a:p>
        </p:txBody>
      </p:sp>
      <p:sp>
        <p:nvSpPr>
          <p:cNvPr id="302" name="Bulk properties: masses, radii, nuclear densities."/>
          <p:cNvSpPr txBox="1"/>
          <p:nvPr/>
        </p:nvSpPr>
        <p:spPr>
          <a:xfrm>
            <a:off x="1154170" y="5744240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Bulk properties: masses, radii, nuclear densities.</a:t>
            </a:r>
          </a:p>
        </p:txBody>
      </p:sp>
      <p:sp>
        <p:nvSpPr>
          <p:cNvPr id="303" name="Excitation energies"/>
          <p:cNvSpPr txBox="1"/>
          <p:nvPr/>
        </p:nvSpPr>
        <p:spPr>
          <a:xfrm>
            <a:off x="1154170" y="6115186"/>
            <a:ext cx="6908932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Excitation energies</a:t>
            </a:r>
          </a:p>
        </p:txBody>
      </p:sp>
      <p:sp>
        <p:nvSpPr>
          <p:cNvPr id="304" name="Electromagnetic responses"/>
          <p:cNvSpPr txBox="1"/>
          <p:nvPr/>
        </p:nvSpPr>
        <p:spPr>
          <a:xfrm>
            <a:off x="1154170" y="7610116"/>
            <a:ext cx="4036521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Electromagnetic responses</a:t>
            </a:r>
          </a:p>
        </p:txBody>
      </p:sp>
      <p:sp>
        <p:nvSpPr>
          <p:cNvPr id="305" name="Fission properties"/>
          <p:cNvSpPr txBox="1"/>
          <p:nvPr/>
        </p:nvSpPr>
        <p:spPr>
          <a:xfrm>
            <a:off x="1154170" y="7981062"/>
            <a:ext cx="4036521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Fission properties</a:t>
            </a:r>
          </a:p>
        </p:txBody>
      </p:sp>
      <p:sp>
        <p:nvSpPr>
          <p:cNvPr id="306" name="Reaction properties"/>
          <p:cNvSpPr txBox="1"/>
          <p:nvPr/>
        </p:nvSpPr>
        <p:spPr>
          <a:xfrm>
            <a:off x="1154170" y="8352008"/>
            <a:ext cx="4036521" cy="35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36140" indent="-236140" algn="l">
              <a:buSzPct val="145000"/>
              <a:buChar char="•"/>
              <a:defRPr sz="17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Reaction properties</a:t>
            </a:r>
          </a:p>
        </p:txBody>
      </p:sp>
      <p:sp>
        <p:nvSpPr>
          <p:cNvPr id="307" name="CATALOG OF SERVICES"/>
          <p:cNvSpPr txBox="1"/>
          <p:nvPr/>
        </p:nvSpPr>
        <p:spPr>
          <a:xfrm rot="19331715">
            <a:off x="4343095" y="6852607"/>
            <a:ext cx="4840857" cy="1211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2600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CATALOG OF SERVICES</a:t>
            </a:r>
          </a:p>
        </p:txBody>
      </p:sp>
      <p:sp>
        <p:nvSpPr>
          <p:cNvPr id="308" name="Nuclear methods must provide a wide catalog of physical quantities that can be reliably compared with experimental data"/>
          <p:cNvSpPr txBox="1"/>
          <p:nvPr/>
        </p:nvSpPr>
        <p:spPr>
          <a:xfrm>
            <a:off x="272094" y="1742664"/>
            <a:ext cx="12517762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Nuclear methods must provide a wide </a:t>
            </a:r>
            <a:r>
              <a:rPr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catalog of physical quantities</a:t>
            </a:r>
            <a:r>
              <a:t> that can be reliably compared with experimental data</a:t>
            </a:r>
          </a:p>
        </p:txBody>
      </p:sp>
      <p:sp>
        <p:nvSpPr>
          <p:cNvPr id="309" name="Nuclear many-body problem(s)"/>
          <p:cNvSpPr txBox="1"/>
          <p:nvPr/>
        </p:nvSpPr>
        <p:spPr>
          <a:xfrm>
            <a:off x="653609" y="414136"/>
            <a:ext cx="9197122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Nuclear many-body problem(s)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et us assume that we know the nuclear interaction."/>
          <p:cNvSpPr txBox="1"/>
          <p:nvPr/>
        </p:nvSpPr>
        <p:spPr>
          <a:xfrm>
            <a:off x="408626" y="1898650"/>
            <a:ext cx="11464128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400"/>
            </a:pPr>
            <a:r>
              <a:rPr>
                <a:latin typeface="Arial"/>
                <a:ea typeface="Arial"/>
                <a:cs typeface="Arial"/>
                <a:sym typeface="Arial"/>
              </a:rPr>
              <a:t>Let us assume that </a:t>
            </a:r>
            <a:r>
              <a:rPr b="1" i="1">
                <a:latin typeface="Arial"/>
                <a:ea typeface="Arial"/>
                <a:cs typeface="Arial"/>
                <a:sym typeface="Arial"/>
              </a:rPr>
              <a:t>we know</a:t>
            </a:r>
            <a:r>
              <a:rPr>
                <a:latin typeface="Arial"/>
                <a:ea typeface="Arial"/>
                <a:cs typeface="Arial"/>
                <a:sym typeface="Arial"/>
              </a:rPr>
              <a:t> the nuclear interaction.</a:t>
            </a:r>
          </a:p>
        </p:txBody>
      </p:sp>
      <p:grpSp>
        <p:nvGrpSpPr>
          <p:cNvPr id="316" name="Agrupar"/>
          <p:cNvGrpSpPr/>
          <p:nvPr/>
        </p:nvGrpSpPr>
        <p:grpSpPr>
          <a:xfrm>
            <a:off x="408626" y="4438650"/>
            <a:ext cx="12020113" cy="4245886"/>
            <a:chOff x="0" y="0"/>
            <a:chExt cx="12020112" cy="4245885"/>
          </a:xfrm>
        </p:grpSpPr>
        <p:sp>
          <p:nvSpPr>
            <p:cNvPr id="312" name="Most widely used solutions to attack this problem:"/>
            <p:cNvSpPr txBox="1"/>
            <p:nvPr/>
          </p:nvSpPr>
          <p:spPr>
            <a:xfrm>
              <a:off x="0" y="0"/>
              <a:ext cx="9044811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24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Most widely used </a:t>
              </a:r>
              <a:r>
                <a:rPr b="1" i="1">
                  <a:latin typeface="Arial"/>
                  <a:ea typeface="Arial"/>
                  <a:cs typeface="Arial"/>
                  <a:sym typeface="Arial"/>
                </a:rPr>
                <a:t>solutions</a:t>
              </a:r>
              <a:r>
                <a:rPr i="1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to attack this problem:</a:t>
              </a:r>
            </a:p>
          </p:txBody>
        </p:sp>
        <p:sp>
          <p:nvSpPr>
            <p:cNvPr id="313" name="Valence-space or no-core (Shell Model) calculations"/>
            <p:cNvSpPr txBox="1"/>
            <p:nvPr/>
          </p:nvSpPr>
          <p:spPr>
            <a:xfrm>
              <a:off x="311054" y="1080857"/>
              <a:ext cx="11709059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644071" indent="-326571" algn="l">
                <a:buSzPct val="171000"/>
                <a:buChar char="•"/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Valence-space or no-core (Shell Model) calculations</a:t>
              </a:r>
              <a:r>
                <a:t> </a:t>
              </a:r>
            </a:p>
          </p:txBody>
        </p:sp>
        <p:sp>
          <p:nvSpPr>
            <p:cNvPr id="314" name="Variational approximate methods (mean-field and beyond-mean-field)."/>
            <p:cNvSpPr txBox="1"/>
            <p:nvPr/>
          </p:nvSpPr>
          <p:spPr>
            <a:xfrm>
              <a:off x="311054" y="2350856"/>
              <a:ext cx="1170905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644071" indent="-326571" algn="l">
                <a:buSzPct val="171000"/>
                <a:buChar char="•"/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Variational approximate methods </a:t>
              </a:r>
              <a:r>
                <a:t>(mean-field and beyond-mean-field).</a:t>
              </a:r>
            </a:p>
          </p:txBody>
        </p:sp>
        <p:sp>
          <p:nvSpPr>
            <p:cNvPr id="315" name="Expansion techniques (e.g., many-body perturbation theory, Coupled-cluster)"/>
            <p:cNvSpPr txBox="1"/>
            <p:nvPr/>
          </p:nvSpPr>
          <p:spPr>
            <a:xfrm>
              <a:off x="311054" y="3443056"/>
              <a:ext cx="11709059" cy="80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644071" indent="-326571" algn="l">
                <a:buSzPct val="171000"/>
                <a:buChar char="•"/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b="1"/>
                <a:t>Expansion techniques</a:t>
              </a:r>
              <a:r>
                <a:t> (e.g., many-body perturbation theory, Coupled-cluster)</a:t>
              </a:r>
            </a:p>
          </p:txBody>
        </p:sp>
      </p:grpSp>
      <p:grpSp>
        <p:nvGrpSpPr>
          <p:cNvPr id="320" name="Agrupar"/>
          <p:cNvGrpSpPr/>
          <p:nvPr/>
        </p:nvGrpSpPr>
        <p:grpSpPr>
          <a:xfrm>
            <a:off x="9364784" y="2004886"/>
            <a:ext cx="3365501" cy="2317507"/>
            <a:chOff x="0" y="0"/>
            <a:chExt cx="3365500" cy="2317505"/>
          </a:xfrm>
        </p:grpSpPr>
        <p:pic>
          <p:nvPicPr>
            <p:cNvPr id="317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65500" cy="55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29115" y="1034368"/>
              <a:ext cx="907270" cy="1283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" name="??"/>
            <p:cNvSpPr txBox="1"/>
            <p:nvPr/>
          </p:nvSpPr>
          <p:spPr>
            <a:xfrm>
              <a:off x="1349350" y="461579"/>
              <a:ext cx="862993" cy="854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i="1" sz="5300">
                  <a:solidFill>
                    <a:srgbClr val="00FA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??</a:t>
              </a:r>
            </a:p>
          </p:txBody>
        </p:sp>
      </p:grpSp>
      <p:sp>
        <p:nvSpPr>
          <p:cNvPr id="321" name="Nuclear many-body problem(s)"/>
          <p:cNvSpPr txBox="1"/>
          <p:nvPr/>
        </p:nvSpPr>
        <p:spPr>
          <a:xfrm>
            <a:off x="653609" y="414136"/>
            <a:ext cx="9197122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Nuclear many-body problem(s)</a:t>
            </a:r>
          </a:p>
        </p:txBody>
      </p:sp>
      <p:sp>
        <p:nvSpPr>
          <p:cNvPr id="322" name="Solving the quantum many-body exactly is (in general)…"/>
          <p:cNvSpPr txBox="1"/>
          <p:nvPr/>
        </p:nvSpPr>
        <p:spPr>
          <a:xfrm>
            <a:off x="408626" y="3041650"/>
            <a:ext cx="11464128" cy="851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400"/>
            </a:pPr>
            <a:r>
              <a:rPr>
                <a:latin typeface="Arial"/>
                <a:ea typeface="Arial"/>
                <a:cs typeface="Arial"/>
                <a:sym typeface="Arial"/>
              </a:rPr>
              <a:t>Solving the quantum many-body exactly is (in general)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>
              <a:defRPr sz="2800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impossible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2"/>
      <p:bldP build="whole" bldLvl="1" animBg="1" rev="0" advAuto="0" spid="3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Agrupar"/>
          <p:cNvGrpSpPr/>
          <p:nvPr/>
        </p:nvGrpSpPr>
        <p:grpSpPr>
          <a:xfrm>
            <a:off x="8376750" y="4874207"/>
            <a:ext cx="3678516" cy="1161164"/>
            <a:chOff x="0" y="0"/>
            <a:chExt cx="3678514" cy="1161163"/>
          </a:xfrm>
        </p:grpSpPr>
        <p:sp>
          <p:nvSpPr>
            <p:cNvPr id="324" name="Wave functions are defined in the LABORATORY SYSTEM"/>
            <p:cNvSpPr txBox="1"/>
            <p:nvPr/>
          </p:nvSpPr>
          <p:spPr>
            <a:xfrm>
              <a:off x="0" y="0"/>
              <a:ext cx="3678515" cy="702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Wave functions are defined in the LABORATORY SYSTEM</a:t>
              </a:r>
            </a:p>
          </p:txBody>
        </p:sp>
        <p:sp>
          <p:nvSpPr>
            <p:cNvPr id="325" name="⇒ SHAPES?!?!"/>
            <p:cNvSpPr txBox="1"/>
            <p:nvPr/>
          </p:nvSpPr>
          <p:spPr>
            <a:xfrm>
              <a:off x="0" y="762000"/>
              <a:ext cx="3678515" cy="399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1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⇒ SHAPES?!?!</a:t>
              </a:r>
            </a:p>
          </p:txBody>
        </p:sp>
      </p:grpSp>
      <p:grpSp>
        <p:nvGrpSpPr>
          <p:cNvPr id="330" name="Agrupar"/>
          <p:cNvGrpSpPr/>
          <p:nvPr/>
        </p:nvGrpSpPr>
        <p:grpSpPr>
          <a:xfrm>
            <a:off x="544429" y="4243175"/>
            <a:ext cx="11944268" cy="4865218"/>
            <a:chOff x="0" y="0"/>
            <a:chExt cx="11944267" cy="4865216"/>
          </a:xfrm>
        </p:grpSpPr>
        <p:pic>
          <p:nvPicPr>
            <p:cNvPr id="327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157" t="45646" r="24206" b="37732"/>
            <a:stretch>
              <a:fillRect/>
            </a:stretch>
          </p:blipFill>
          <p:spPr>
            <a:xfrm>
              <a:off x="3727898" y="853311"/>
              <a:ext cx="3768243" cy="1044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102" r="0" b="0"/>
            <a:stretch>
              <a:fillRect/>
            </a:stretch>
          </p:blipFill>
          <p:spPr>
            <a:xfrm>
              <a:off x="1544363" y="2101487"/>
              <a:ext cx="8154443" cy="2763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" name="Nuclear wave functions are linear combinations of Slater determinants written in terms of occupations of spherical orbits"/>
            <p:cNvSpPr txBox="1"/>
            <p:nvPr/>
          </p:nvSpPr>
          <p:spPr>
            <a:xfrm>
              <a:off x="0" y="0"/>
              <a:ext cx="11944268" cy="702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Nuclear wave functions are linear combinations of Slater determinants written in terms of occupations of spherical orbits</a:t>
              </a:r>
            </a:p>
          </p:txBody>
        </p:sp>
      </p:grpSp>
      <p:pic>
        <p:nvPicPr>
          <p:cNvPr id="33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19161" t="11780" r="16468" b="74237"/>
          <a:stretch>
            <a:fillRect/>
          </a:stretch>
        </p:blipFill>
        <p:spPr>
          <a:xfrm>
            <a:off x="3550642" y="2852206"/>
            <a:ext cx="5056121" cy="98212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Full diagonalization of an adapted Hamiltonian within a valence space"/>
          <p:cNvSpPr txBox="1"/>
          <p:nvPr/>
        </p:nvSpPr>
        <p:spPr>
          <a:xfrm>
            <a:off x="544429" y="2205656"/>
            <a:ext cx="11123780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Full diagonalization</a:t>
            </a:r>
            <a:r>
              <a:t> of an </a:t>
            </a:r>
            <a:r>
              <a:rPr i="1"/>
              <a:t>adapted</a:t>
            </a:r>
            <a:r>
              <a:t> Hamiltonian within a valence space </a:t>
            </a:r>
          </a:p>
        </p:txBody>
      </p:sp>
      <p:sp>
        <p:nvSpPr>
          <p:cNvPr id="333" name="Interacting Shell Model (in a nutshell)"/>
          <p:cNvSpPr txBox="1"/>
          <p:nvPr/>
        </p:nvSpPr>
        <p:spPr>
          <a:xfrm>
            <a:off x="653609" y="414136"/>
            <a:ext cx="957743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Interacting Shell Model (in a nutshell)</a:t>
            </a:r>
          </a:p>
        </p:txBody>
      </p:sp>
      <p:grpSp>
        <p:nvGrpSpPr>
          <p:cNvPr id="337" name="Agrupar"/>
          <p:cNvGrpSpPr/>
          <p:nvPr/>
        </p:nvGrpSpPr>
        <p:grpSpPr>
          <a:xfrm>
            <a:off x="10507784" y="7465886"/>
            <a:ext cx="2393145" cy="1647936"/>
            <a:chOff x="0" y="0"/>
            <a:chExt cx="2393144" cy="1647935"/>
          </a:xfrm>
        </p:grpSpPr>
        <p:pic>
          <p:nvPicPr>
            <p:cNvPr id="334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93145" cy="397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4001" y="735520"/>
              <a:ext cx="645143" cy="912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??"/>
            <p:cNvSpPr txBox="1"/>
            <p:nvPr/>
          </p:nvSpPr>
          <p:spPr>
            <a:xfrm>
              <a:off x="959497" y="328220"/>
              <a:ext cx="613659" cy="607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i="1" sz="3900">
                  <a:solidFill>
                    <a:srgbClr val="00FA9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??</a:t>
              </a:r>
            </a:p>
          </p:txBody>
        </p:sp>
      </p:grpSp>
      <p:grpSp>
        <p:nvGrpSpPr>
          <p:cNvPr id="341" name="Agrupar"/>
          <p:cNvGrpSpPr/>
          <p:nvPr/>
        </p:nvGrpSpPr>
        <p:grpSpPr>
          <a:xfrm>
            <a:off x="1493017" y="4150423"/>
            <a:ext cx="9999716" cy="1854013"/>
            <a:chOff x="0" y="0"/>
            <a:chExt cx="9999715" cy="1854012"/>
          </a:xfrm>
        </p:grpSpPr>
        <p:sp>
          <p:nvSpPr>
            <p:cNvPr id="338" name="Rectángulo"/>
            <p:cNvSpPr/>
            <p:nvPr/>
          </p:nvSpPr>
          <p:spPr>
            <a:xfrm>
              <a:off x="0" y="0"/>
              <a:ext cx="9999716" cy="1854013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9" name="Restar"/>
            <p:cNvSpPr/>
            <p:nvPr/>
          </p:nvSpPr>
          <p:spPr>
            <a:xfrm>
              <a:off x="312360" y="281703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3814" y="9486"/>
                  </a:moveTo>
                  <a:lnTo>
                    <a:pt x="17754" y="9486"/>
                  </a:lnTo>
                  <a:cubicBezTo>
                    <a:pt x="17789" y="9486"/>
                    <a:pt x="17818" y="9515"/>
                    <a:pt x="17818" y="9550"/>
                  </a:cubicBezTo>
                  <a:lnTo>
                    <a:pt x="17818" y="12082"/>
                  </a:lnTo>
                  <a:cubicBezTo>
                    <a:pt x="17818" y="12117"/>
                    <a:pt x="17789" y="12146"/>
                    <a:pt x="17754" y="12146"/>
                  </a:cubicBezTo>
                  <a:lnTo>
                    <a:pt x="3814" y="12146"/>
                  </a:lnTo>
                  <a:cubicBezTo>
                    <a:pt x="3779" y="12146"/>
                    <a:pt x="3750" y="12117"/>
                    <a:pt x="3750" y="12082"/>
                  </a:cubicBezTo>
                  <a:lnTo>
                    <a:pt x="3750" y="9550"/>
                  </a:lnTo>
                  <a:cubicBezTo>
                    <a:pt x="3750" y="9515"/>
                    <a:pt x="3779" y="9486"/>
                    <a:pt x="3814" y="9486"/>
                  </a:cubicBezTo>
                  <a:close/>
                </a:path>
              </a:pathLst>
            </a:cu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40" name="Limited by the combinatorial increase of the number of configurations"/>
            <p:cNvSpPr txBox="1"/>
            <p:nvPr/>
          </p:nvSpPr>
          <p:spPr>
            <a:xfrm>
              <a:off x="1911749" y="388592"/>
              <a:ext cx="7977440" cy="1153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7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Limited by the combinatorial increase of the number of configurations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3"/>
      <p:bldP build="whole" bldLvl="1" animBg="1" rev="0" advAuto="0" spid="330" grpId="1"/>
      <p:bldP build="whole" bldLvl="1" animBg="1" rev="0" advAuto="0" spid="32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- Provide an interpretation of the SM states in terms of intrinsic collective shapes"/>
          <p:cNvSpPr txBox="1"/>
          <p:nvPr/>
        </p:nvSpPr>
        <p:spPr>
          <a:xfrm>
            <a:off x="493588" y="2501900"/>
            <a:ext cx="12390766" cy="4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Provide an interpretation of the SM states in terms of intrinsic collective shapes </a:t>
            </a:r>
          </a:p>
        </p:txBody>
      </p:sp>
      <p:sp>
        <p:nvSpPr>
          <p:cNvPr id="344" name="- Extend the range of applicability of shell model calculations"/>
          <p:cNvSpPr txBox="1"/>
          <p:nvPr/>
        </p:nvSpPr>
        <p:spPr>
          <a:xfrm>
            <a:off x="484063" y="1931310"/>
            <a:ext cx="12017624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 Extend the range of applicability of shell model calculations </a:t>
            </a:r>
          </a:p>
        </p:txBody>
      </p:sp>
      <p:grpSp>
        <p:nvGrpSpPr>
          <p:cNvPr id="351" name="Agrupar"/>
          <p:cNvGrpSpPr/>
          <p:nvPr/>
        </p:nvGrpSpPr>
        <p:grpSpPr>
          <a:xfrm>
            <a:off x="101222" y="3284441"/>
            <a:ext cx="4033458" cy="5260662"/>
            <a:chOff x="0" y="0"/>
            <a:chExt cx="4033456" cy="5260661"/>
          </a:xfrm>
        </p:grpSpPr>
        <p:sp>
          <p:nvSpPr>
            <p:cNvPr id="345" name="Monte Carlo Shell Model…"/>
            <p:cNvSpPr txBox="1"/>
            <p:nvPr/>
          </p:nvSpPr>
          <p:spPr>
            <a:xfrm>
              <a:off x="946740" y="168490"/>
              <a:ext cx="2139977" cy="639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2" indent="0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Monte Carlo Shell Model</a:t>
              </a:r>
            </a:p>
            <a:p>
              <a:pPr lvl="2" indent="0"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b="1">
                  <a:latin typeface="Helvetica Neue"/>
                  <a:ea typeface="Helvetica Neue"/>
                  <a:cs typeface="Helvetica Neue"/>
                  <a:sym typeface="Helvetica Neue"/>
                </a:rPr>
                <a:t>MCSM</a:t>
              </a:r>
            </a:p>
          </p:txBody>
        </p:sp>
        <p:sp>
          <p:nvSpPr>
            <p:cNvPr id="346" name="Y. Tsunoda et al., PRC 89, 031301(R) (2014), Y. Utsuno et al., PRL 114, 032501 (2015), …"/>
            <p:cNvSpPr txBox="1"/>
            <p:nvPr/>
          </p:nvSpPr>
          <p:spPr>
            <a:xfrm>
              <a:off x="172349" y="4751258"/>
              <a:ext cx="3722962" cy="427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2" indent="0" algn="l">
                <a:defRPr sz="1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Y. Tsunoda et al., PRC 89, 031301(R) (2014), Y. Utsuno et al., PRL 114, 032501 (2015), …</a:t>
              </a:r>
            </a:p>
          </p:txBody>
        </p:sp>
        <p:sp>
          <p:nvSpPr>
            <p:cNvPr id="347" name="Rectángulo redondeado"/>
            <p:cNvSpPr/>
            <p:nvPr/>
          </p:nvSpPr>
          <p:spPr>
            <a:xfrm>
              <a:off x="0" y="0"/>
              <a:ext cx="4033457" cy="5260662"/>
            </a:xfrm>
            <a:prstGeom prst="roundRect">
              <a:avLst>
                <a:gd name="adj" fmla="val 472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348" name="Imagen" descr="Imagen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860372"/>
              <a:ext cx="3519040" cy="15946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30140" b="0"/>
            <a:stretch>
              <a:fillRect/>
            </a:stretch>
          </p:blipFill>
          <p:spPr>
            <a:xfrm>
              <a:off x="1823040" y="2569353"/>
              <a:ext cx="2179231" cy="1930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Imagen" descr="Imagen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2349" y="2620153"/>
              <a:ext cx="1483806" cy="2073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Agrupar"/>
          <p:cNvGrpSpPr/>
          <p:nvPr/>
        </p:nvGrpSpPr>
        <p:grpSpPr>
          <a:xfrm>
            <a:off x="4533522" y="3284441"/>
            <a:ext cx="4053854" cy="5260662"/>
            <a:chOff x="0" y="0"/>
            <a:chExt cx="4053852" cy="5260661"/>
          </a:xfrm>
        </p:grpSpPr>
        <p:sp>
          <p:nvSpPr>
            <p:cNvPr id="352" name="Projected Generator Coordinate Method PGCM"/>
            <p:cNvSpPr txBox="1"/>
            <p:nvPr/>
          </p:nvSpPr>
          <p:spPr>
            <a:xfrm>
              <a:off x="224893" y="168490"/>
              <a:ext cx="3409986" cy="639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2" indent="0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Projected Generator Coordinate Method </a:t>
              </a:r>
              <a:r>
                <a:rPr b="1" sz="2100">
                  <a:latin typeface="Helvetica Neue"/>
                  <a:ea typeface="Helvetica Neue"/>
                  <a:cs typeface="Helvetica Neue"/>
                  <a:sym typeface="Helvetica Neue"/>
                </a:rPr>
                <a:t>PGCM</a:t>
              </a:r>
            </a:p>
          </p:txBody>
        </p:sp>
        <p:sp>
          <p:nvSpPr>
            <p:cNvPr id="353" name="C. F. Jiao et al, PRC 96, 054310, B. Bally et al., PRC 100, 044308 (2019), PRC 104, 054306 (2021), …"/>
            <p:cNvSpPr txBox="1"/>
            <p:nvPr/>
          </p:nvSpPr>
          <p:spPr>
            <a:xfrm>
              <a:off x="109990" y="4751258"/>
              <a:ext cx="3943863" cy="427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2" indent="0" algn="l">
                <a:defRPr sz="1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C. F. Jiao et al, PRC 96, 054310, B. Bally et al., PRC 100, 044308 (2019), PRC 104, 054306 (2021), …</a:t>
              </a:r>
            </a:p>
          </p:txBody>
        </p:sp>
        <p:sp>
          <p:nvSpPr>
            <p:cNvPr id="354" name="Rectángulo redondeado"/>
            <p:cNvSpPr/>
            <p:nvPr/>
          </p:nvSpPr>
          <p:spPr>
            <a:xfrm>
              <a:off x="0" y="0"/>
              <a:ext cx="4033457" cy="5260662"/>
            </a:xfrm>
            <a:prstGeom prst="roundRect">
              <a:avLst>
                <a:gd name="adj" fmla="val 472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355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9652" y="984142"/>
              <a:ext cx="2212170" cy="1969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Sin título 3-1 (arrastrado).tiff" descr="Sin título 3-1 (arrastrado).tif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798" t="0" r="55072" b="53966"/>
            <a:stretch>
              <a:fillRect/>
            </a:stretch>
          </p:blipFill>
          <p:spPr>
            <a:xfrm>
              <a:off x="2427684" y="1342283"/>
              <a:ext cx="1556892" cy="1370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pasted-image.pdf" descr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26277" y="3226680"/>
              <a:ext cx="2458348" cy="1467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pasted-image.pdf" descr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46" t="0" r="5087" b="0"/>
            <a:stretch>
              <a:fillRect/>
            </a:stretch>
          </p:blipFill>
          <p:spPr>
            <a:xfrm>
              <a:off x="313852" y="3401837"/>
              <a:ext cx="1080608" cy="1116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" name="Agrupar"/>
          <p:cNvGrpSpPr/>
          <p:nvPr/>
        </p:nvGrpSpPr>
        <p:grpSpPr>
          <a:xfrm>
            <a:off x="8851521" y="3284441"/>
            <a:ext cx="4033458" cy="5260662"/>
            <a:chOff x="0" y="0"/>
            <a:chExt cx="4033456" cy="5260661"/>
          </a:xfrm>
        </p:grpSpPr>
        <p:sp>
          <p:nvSpPr>
            <p:cNvPr id="360" name="B. Bounthong, D. D. Dao and F. Nowacki, PRL 117, 272501 (2016), PRC 105 054314 (2022, …"/>
            <p:cNvSpPr txBox="1"/>
            <p:nvPr/>
          </p:nvSpPr>
          <p:spPr>
            <a:xfrm>
              <a:off x="135264" y="4624258"/>
              <a:ext cx="3657451" cy="427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2" indent="0" algn="l">
                <a:defRPr sz="1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B. Bounthong, D. D. Dao and F. Nowacki, PRL 117, 272501 (2016), PRC 105 054314 (2022, …</a:t>
              </a:r>
            </a:p>
          </p:txBody>
        </p:sp>
        <p:sp>
          <p:nvSpPr>
            <p:cNvPr id="361" name="Discrete Non-orthogonal Shell Model…"/>
            <p:cNvSpPr txBox="1"/>
            <p:nvPr/>
          </p:nvSpPr>
          <p:spPr>
            <a:xfrm>
              <a:off x="388338" y="168490"/>
              <a:ext cx="3151303" cy="639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2" indent="0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Discrete Non-orthogonal Shell Model</a:t>
              </a:r>
            </a:p>
            <a:p>
              <a:pPr lvl="2" indent="0"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b="1">
                  <a:latin typeface="Helvetica Neue"/>
                  <a:ea typeface="Helvetica Neue"/>
                  <a:cs typeface="Helvetica Neue"/>
                  <a:sym typeface="Helvetica Neue"/>
                </a:rPr>
                <a:t>DNO-SM</a:t>
              </a:r>
              <a:r>
                <a:t> </a:t>
              </a:r>
            </a:p>
          </p:txBody>
        </p:sp>
        <p:sp>
          <p:nvSpPr>
            <p:cNvPr id="362" name="Rectángulo redondeado"/>
            <p:cNvSpPr/>
            <p:nvPr/>
          </p:nvSpPr>
          <p:spPr>
            <a:xfrm>
              <a:off x="0" y="0"/>
              <a:ext cx="4033457" cy="5260662"/>
            </a:xfrm>
            <a:prstGeom prst="roundRect">
              <a:avLst>
                <a:gd name="adj" fmla="val 4723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363" name="Imagen" descr="Imagen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1600" y="984142"/>
              <a:ext cx="1091198" cy="2858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Imagen" descr="Imagen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15466" y="970454"/>
              <a:ext cx="1653671" cy="1171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Imagen" descr="Imagen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660258" y="3257969"/>
              <a:ext cx="2046224" cy="1315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Imagen" descr="Imagen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23810" y="2272953"/>
              <a:ext cx="2226355" cy="963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8" name="other approaches: VAMPIR, PSM, …"/>
          <p:cNvSpPr txBox="1"/>
          <p:nvPr/>
        </p:nvSpPr>
        <p:spPr>
          <a:xfrm>
            <a:off x="9001125" y="8760389"/>
            <a:ext cx="385807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other approaches: VAMPIR, PSM, …</a:t>
            </a:r>
          </a:p>
        </p:txBody>
      </p:sp>
      <p:grpSp>
        <p:nvGrpSpPr>
          <p:cNvPr id="422" name="Agrupar"/>
          <p:cNvGrpSpPr/>
          <p:nvPr/>
        </p:nvGrpSpPr>
        <p:grpSpPr>
          <a:xfrm>
            <a:off x="351105" y="3148938"/>
            <a:ext cx="12413083" cy="1858472"/>
            <a:chOff x="0" y="118"/>
            <a:chExt cx="12413081" cy="1858470"/>
          </a:xfrm>
        </p:grpSpPr>
        <p:grpSp>
          <p:nvGrpSpPr>
            <p:cNvPr id="378" name="Agrupar"/>
            <p:cNvGrpSpPr/>
            <p:nvPr/>
          </p:nvGrpSpPr>
          <p:grpSpPr>
            <a:xfrm>
              <a:off x="-1" y="176"/>
              <a:ext cx="3499791" cy="1858413"/>
              <a:chOff x="0" y="-93"/>
              <a:chExt cx="3499789" cy="1858412"/>
            </a:xfrm>
          </p:grpSpPr>
          <p:pic>
            <p:nvPicPr>
              <p:cNvPr id="369" name="Imagen" descr="Imagen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9037" t="10035" r="29160" b="24597"/>
              <a:stretch>
                <a:fillRect/>
              </a:stretch>
            </p:blipFill>
            <p:spPr>
              <a:xfrm>
                <a:off x="1876374" y="30617"/>
                <a:ext cx="485309" cy="5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1" h="21464" fill="norm" stroke="1" extrusionOk="0">
                    <a:moveTo>
                      <a:pt x="10360" y="0"/>
                    </a:moveTo>
                    <a:cubicBezTo>
                      <a:pt x="9746" y="0"/>
                      <a:pt x="9131" y="123"/>
                      <a:pt x="8552" y="366"/>
                    </a:cubicBezTo>
                    <a:cubicBezTo>
                      <a:pt x="6861" y="1072"/>
                      <a:pt x="6394" y="1699"/>
                      <a:pt x="5122" y="4785"/>
                    </a:cubicBezTo>
                    <a:cubicBezTo>
                      <a:pt x="4705" y="5794"/>
                      <a:pt x="3708" y="7611"/>
                      <a:pt x="2925" y="8869"/>
                    </a:cubicBezTo>
                    <a:cubicBezTo>
                      <a:pt x="-270" y="13994"/>
                      <a:pt x="-628" y="15461"/>
                      <a:pt x="796" y="18179"/>
                    </a:cubicBezTo>
                    <a:cubicBezTo>
                      <a:pt x="1741" y="19983"/>
                      <a:pt x="3488" y="20938"/>
                      <a:pt x="6609" y="21334"/>
                    </a:cubicBezTo>
                    <a:cubicBezTo>
                      <a:pt x="8707" y="21600"/>
                      <a:pt x="14200" y="21434"/>
                      <a:pt x="15834" y="21044"/>
                    </a:cubicBezTo>
                    <a:cubicBezTo>
                      <a:pt x="18389" y="20434"/>
                      <a:pt x="19955" y="18910"/>
                      <a:pt x="20497" y="16610"/>
                    </a:cubicBezTo>
                    <a:cubicBezTo>
                      <a:pt x="20972" y="14591"/>
                      <a:pt x="20516" y="13262"/>
                      <a:pt x="17777" y="8869"/>
                    </a:cubicBezTo>
                    <a:cubicBezTo>
                      <a:pt x="16993" y="7611"/>
                      <a:pt x="15997" y="5794"/>
                      <a:pt x="15580" y="4785"/>
                    </a:cubicBezTo>
                    <a:cubicBezTo>
                      <a:pt x="14307" y="1699"/>
                      <a:pt x="13858" y="1072"/>
                      <a:pt x="12167" y="366"/>
                    </a:cubicBezTo>
                    <a:cubicBezTo>
                      <a:pt x="11587" y="123"/>
                      <a:pt x="10973" y="0"/>
                      <a:pt x="1036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0" name="Imagen" descr="Imagen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31594" t="13653" r="31583" b="13824"/>
              <a:stretch>
                <a:fillRect/>
              </a:stretch>
            </p:blipFill>
            <p:spPr>
              <a:xfrm rot="16200000">
                <a:off x="971296" y="686354"/>
                <a:ext cx="467123" cy="677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19" fill="norm" stroke="1" extrusionOk="0">
                    <a:moveTo>
                      <a:pt x="11653" y="43"/>
                    </a:moveTo>
                    <a:cubicBezTo>
                      <a:pt x="10453" y="-79"/>
                      <a:pt x="9219" y="59"/>
                      <a:pt x="8020" y="446"/>
                    </a:cubicBezTo>
                    <a:cubicBezTo>
                      <a:pt x="5138" y="1375"/>
                      <a:pt x="2477" y="3824"/>
                      <a:pt x="752" y="7164"/>
                    </a:cubicBezTo>
                    <a:cubicBezTo>
                      <a:pt x="81" y="8465"/>
                      <a:pt x="0" y="8911"/>
                      <a:pt x="0" y="10781"/>
                    </a:cubicBezTo>
                    <a:cubicBezTo>
                      <a:pt x="0" y="12651"/>
                      <a:pt x="81" y="13097"/>
                      <a:pt x="752" y="14398"/>
                    </a:cubicBezTo>
                    <a:cubicBezTo>
                      <a:pt x="2459" y="17702"/>
                      <a:pt x="5122" y="20171"/>
                      <a:pt x="7965" y="21116"/>
                    </a:cubicBezTo>
                    <a:cubicBezTo>
                      <a:pt x="8795" y="21392"/>
                      <a:pt x="9789" y="21518"/>
                      <a:pt x="10772" y="21519"/>
                    </a:cubicBezTo>
                    <a:cubicBezTo>
                      <a:pt x="11755" y="21521"/>
                      <a:pt x="12734" y="21389"/>
                      <a:pt x="13580" y="21116"/>
                    </a:cubicBezTo>
                    <a:cubicBezTo>
                      <a:pt x="16462" y="20187"/>
                      <a:pt x="19123" y="17738"/>
                      <a:pt x="20848" y="14398"/>
                    </a:cubicBezTo>
                    <a:cubicBezTo>
                      <a:pt x="21519" y="13097"/>
                      <a:pt x="21600" y="12651"/>
                      <a:pt x="21600" y="10781"/>
                    </a:cubicBezTo>
                    <a:cubicBezTo>
                      <a:pt x="21600" y="8911"/>
                      <a:pt x="21519" y="8465"/>
                      <a:pt x="20848" y="7164"/>
                    </a:cubicBezTo>
                    <a:cubicBezTo>
                      <a:pt x="18684" y="2974"/>
                      <a:pt x="15252" y="408"/>
                      <a:pt x="11653" y="4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" name="Imagen" descr="Imagen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9453" t="22256" r="29484" b="22240"/>
              <a:stretch>
                <a:fillRect/>
              </a:stretch>
            </p:blipFill>
            <p:spPr>
              <a:xfrm>
                <a:off x="971008" y="-94"/>
                <a:ext cx="557049" cy="554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7" h="21199" fill="norm" stroke="1" extrusionOk="0">
                    <a:moveTo>
                      <a:pt x="10898" y="18"/>
                    </a:moveTo>
                    <a:cubicBezTo>
                      <a:pt x="10174" y="-26"/>
                      <a:pt x="9437" y="8"/>
                      <a:pt x="8708" y="125"/>
                    </a:cubicBezTo>
                    <a:cubicBezTo>
                      <a:pt x="6765" y="435"/>
                      <a:pt x="4814" y="1309"/>
                      <a:pt x="3168" y="2916"/>
                    </a:cubicBezTo>
                    <a:cubicBezTo>
                      <a:pt x="-215" y="6215"/>
                      <a:pt x="-973" y="11515"/>
                      <a:pt x="1302" y="15825"/>
                    </a:cubicBezTo>
                    <a:cubicBezTo>
                      <a:pt x="2638" y="18358"/>
                      <a:pt x="5842" y="20641"/>
                      <a:pt x="8635" y="21073"/>
                    </a:cubicBezTo>
                    <a:cubicBezTo>
                      <a:pt x="11877" y="21574"/>
                      <a:pt x="15064" y="20567"/>
                      <a:pt x="17467" y="18222"/>
                    </a:cubicBezTo>
                    <a:cubicBezTo>
                      <a:pt x="19512" y="16229"/>
                      <a:pt x="20627" y="13574"/>
                      <a:pt x="20627" y="10576"/>
                    </a:cubicBezTo>
                    <a:cubicBezTo>
                      <a:pt x="20627" y="4463"/>
                      <a:pt x="15970" y="329"/>
                      <a:pt x="10898" y="1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" name="Imagen" descr="Imagen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5747" t="29654" r="25796" b="29579"/>
              <a:stretch>
                <a:fillRect/>
              </a:stretch>
            </p:blipFill>
            <p:spPr>
              <a:xfrm rot="21416378">
                <a:off x="1829302" y="830505"/>
                <a:ext cx="607617" cy="414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96" fill="norm" stroke="1" extrusionOk="0">
                    <a:moveTo>
                      <a:pt x="12641" y="94"/>
                    </a:moveTo>
                    <a:cubicBezTo>
                      <a:pt x="11303" y="-57"/>
                      <a:pt x="9856" y="-31"/>
                      <a:pt x="8352" y="212"/>
                    </a:cubicBezTo>
                    <a:cubicBezTo>
                      <a:pt x="4369" y="856"/>
                      <a:pt x="1807" y="2808"/>
                      <a:pt x="607" y="6130"/>
                    </a:cubicBezTo>
                    <a:cubicBezTo>
                      <a:pt x="192" y="7279"/>
                      <a:pt x="0" y="8765"/>
                      <a:pt x="0" y="10272"/>
                    </a:cubicBezTo>
                    <a:cubicBezTo>
                      <a:pt x="0" y="11780"/>
                      <a:pt x="192" y="13266"/>
                      <a:pt x="607" y="14415"/>
                    </a:cubicBezTo>
                    <a:cubicBezTo>
                      <a:pt x="1672" y="17360"/>
                      <a:pt x="4292" y="19614"/>
                      <a:pt x="7365" y="20234"/>
                    </a:cubicBezTo>
                    <a:cubicBezTo>
                      <a:pt x="13858" y="21543"/>
                      <a:pt x="19249" y="19241"/>
                      <a:pt x="20993" y="14415"/>
                    </a:cubicBezTo>
                    <a:cubicBezTo>
                      <a:pt x="21408" y="13266"/>
                      <a:pt x="21600" y="11780"/>
                      <a:pt x="21600" y="10272"/>
                    </a:cubicBezTo>
                    <a:cubicBezTo>
                      <a:pt x="21600" y="8765"/>
                      <a:pt x="21408" y="7279"/>
                      <a:pt x="20993" y="6130"/>
                    </a:cubicBezTo>
                    <a:cubicBezTo>
                      <a:pt x="19751" y="2693"/>
                      <a:pt x="16655" y="546"/>
                      <a:pt x="12641" y="94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" name="Imagen" descr="Imagen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2565170" y="791608"/>
                <a:ext cx="578523" cy="3858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Imagen" descr="Imagen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302503" y="18432"/>
                <a:ext cx="508930" cy="508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Imagen" descr="Imagen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34550" y="791608"/>
                <a:ext cx="676883" cy="450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Imagen" descr="Imagen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2563817" y="43832"/>
                <a:ext cx="510709" cy="510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7" name="shapes / collective motion"/>
              <p:cNvSpPr txBox="1"/>
              <p:nvPr/>
            </p:nvSpPr>
            <p:spPr>
              <a:xfrm>
                <a:off x="0" y="1421922"/>
                <a:ext cx="3499790" cy="436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:r>
                  <a:t>shapes / collective motion</a:t>
                </a:r>
              </a:p>
            </p:txBody>
          </p:sp>
        </p:grpSp>
        <p:grpSp>
          <p:nvGrpSpPr>
            <p:cNvPr id="381" name="Agrupar"/>
            <p:cNvGrpSpPr/>
            <p:nvPr/>
          </p:nvGrpSpPr>
          <p:grpSpPr>
            <a:xfrm>
              <a:off x="3771520" y="118"/>
              <a:ext cx="3144950" cy="1640274"/>
              <a:chOff x="0" y="118"/>
              <a:chExt cx="3144948" cy="1640272"/>
            </a:xfrm>
          </p:grpSpPr>
          <p:sp>
            <p:nvSpPr>
              <p:cNvPr id="379" name="Línea"/>
              <p:cNvSpPr/>
              <p:nvPr/>
            </p:nvSpPr>
            <p:spPr>
              <a:xfrm>
                <a:off x="0" y="1640391"/>
                <a:ext cx="314494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380" name="pasted-image.tiff" descr="pasted-image.tiff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213" t="1227" r="2607" b="3325"/>
              <a:stretch>
                <a:fillRect/>
              </a:stretch>
            </p:blipFill>
            <p:spPr>
              <a:xfrm>
                <a:off x="737639" y="118"/>
                <a:ext cx="1522811" cy="1511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584" fill="norm" stroke="1" extrusionOk="0">
                    <a:moveTo>
                      <a:pt x="5988" y="4"/>
                    </a:moveTo>
                    <a:cubicBezTo>
                      <a:pt x="5528" y="17"/>
                      <a:pt x="5438" y="25"/>
                      <a:pt x="4936" y="129"/>
                    </a:cubicBezTo>
                    <a:cubicBezTo>
                      <a:pt x="4626" y="193"/>
                      <a:pt x="4086" y="350"/>
                      <a:pt x="4001" y="401"/>
                    </a:cubicBezTo>
                    <a:cubicBezTo>
                      <a:pt x="3960" y="425"/>
                      <a:pt x="3911" y="446"/>
                      <a:pt x="3894" y="446"/>
                    </a:cubicBezTo>
                    <a:cubicBezTo>
                      <a:pt x="3877" y="446"/>
                      <a:pt x="3759" y="497"/>
                      <a:pt x="3631" y="560"/>
                    </a:cubicBezTo>
                    <a:cubicBezTo>
                      <a:pt x="3503" y="622"/>
                      <a:pt x="3389" y="673"/>
                      <a:pt x="3379" y="673"/>
                    </a:cubicBezTo>
                    <a:cubicBezTo>
                      <a:pt x="3345" y="673"/>
                      <a:pt x="3049" y="834"/>
                      <a:pt x="2943" y="911"/>
                    </a:cubicBezTo>
                    <a:cubicBezTo>
                      <a:pt x="2884" y="953"/>
                      <a:pt x="2827" y="990"/>
                      <a:pt x="2819" y="990"/>
                    </a:cubicBezTo>
                    <a:cubicBezTo>
                      <a:pt x="2797" y="990"/>
                      <a:pt x="2228" y="1433"/>
                      <a:pt x="1996" y="1631"/>
                    </a:cubicBezTo>
                    <a:cubicBezTo>
                      <a:pt x="1872" y="1737"/>
                      <a:pt x="1675" y="1946"/>
                      <a:pt x="1532" y="2124"/>
                    </a:cubicBezTo>
                    <a:cubicBezTo>
                      <a:pt x="1498" y="2165"/>
                      <a:pt x="1393" y="2295"/>
                      <a:pt x="1296" y="2413"/>
                    </a:cubicBezTo>
                    <a:cubicBezTo>
                      <a:pt x="1129" y="2618"/>
                      <a:pt x="955" y="2856"/>
                      <a:pt x="955" y="2878"/>
                    </a:cubicBezTo>
                    <a:cubicBezTo>
                      <a:pt x="955" y="2884"/>
                      <a:pt x="911" y="2965"/>
                      <a:pt x="854" y="3059"/>
                    </a:cubicBezTo>
                    <a:cubicBezTo>
                      <a:pt x="798" y="3153"/>
                      <a:pt x="750" y="3243"/>
                      <a:pt x="748" y="3258"/>
                    </a:cubicBezTo>
                    <a:cubicBezTo>
                      <a:pt x="745" y="3273"/>
                      <a:pt x="711" y="3342"/>
                      <a:pt x="675" y="3411"/>
                    </a:cubicBezTo>
                    <a:cubicBezTo>
                      <a:pt x="534" y="3680"/>
                      <a:pt x="368" y="4080"/>
                      <a:pt x="345" y="4204"/>
                    </a:cubicBezTo>
                    <a:cubicBezTo>
                      <a:pt x="336" y="4249"/>
                      <a:pt x="313" y="4323"/>
                      <a:pt x="289" y="4374"/>
                    </a:cubicBezTo>
                    <a:cubicBezTo>
                      <a:pt x="264" y="4425"/>
                      <a:pt x="229" y="4534"/>
                      <a:pt x="210" y="4612"/>
                    </a:cubicBezTo>
                    <a:cubicBezTo>
                      <a:pt x="191" y="4691"/>
                      <a:pt x="166" y="4790"/>
                      <a:pt x="154" y="4834"/>
                    </a:cubicBezTo>
                    <a:cubicBezTo>
                      <a:pt x="143" y="4877"/>
                      <a:pt x="108" y="5061"/>
                      <a:pt x="76" y="5242"/>
                    </a:cubicBezTo>
                    <a:cubicBezTo>
                      <a:pt x="5" y="5643"/>
                      <a:pt x="-22" y="6421"/>
                      <a:pt x="20" y="6857"/>
                    </a:cubicBezTo>
                    <a:cubicBezTo>
                      <a:pt x="66" y="7336"/>
                      <a:pt x="184" y="7907"/>
                      <a:pt x="322" y="8314"/>
                    </a:cubicBezTo>
                    <a:cubicBezTo>
                      <a:pt x="366" y="8443"/>
                      <a:pt x="401" y="8558"/>
                      <a:pt x="401" y="8569"/>
                    </a:cubicBezTo>
                    <a:cubicBezTo>
                      <a:pt x="401" y="8580"/>
                      <a:pt x="426" y="8641"/>
                      <a:pt x="457" y="8705"/>
                    </a:cubicBezTo>
                    <a:cubicBezTo>
                      <a:pt x="487" y="8769"/>
                      <a:pt x="513" y="8831"/>
                      <a:pt x="513" y="8841"/>
                    </a:cubicBezTo>
                    <a:cubicBezTo>
                      <a:pt x="513" y="8859"/>
                      <a:pt x="704" y="9273"/>
                      <a:pt x="809" y="9482"/>
                    </a:cubicBezTo>
                    <a:cubicBezTo>
                      <a:pt x="977" y="9814"/>
                      <a:pt x="1309" y="10243"/>
                      <a:pt x="1851" y="10825"/>
                    </a:cubicBezTo>
                    <a:cubicBezTo>
                      <a:pt x="1942" y="10923"/>
                      <a:pt x="2307" y="11205"/>
                      <a:pt x="2483" y="11312"/>
                    </a:cubicBezTo>
                    <a:cubicBezTo>
                      <a:pt x="2523" y="11336"/>
                      <a:pt x="2604" y="11390"/>
                      <a:pt x="2663" y="11431"/>
                    </a:cubicBezTo>
                    <a:cubicBezTo>
                      <a:pt x="2721" y="11473"/>
                      <a:pt x="2780" y="11505"/>
                      <a:pt x="2797" y="11505"/>
                    </a:cubicBezTo>
                    <a:cubicBezTo>
                      <a:pt x="2814" y="11505"/>
                      <a:pt x="3019" y="11598"/>
                      <a:pt x="3250" y="11715"/>
                    </a:cubicBezTo>
                    <a:cubicBezTo>
                      <a:pt x="3482" y="11832"/>
                      <a:pt x="3696" y="11938"/>
                      <a:pt x="3726" y="11947"/>
                    </a:cubicBezTo>
                    <a:cubicBezTo>
                      <a:pt x="3757" y="11956"/>
                      <a:pt x="3813" y="11976"/>
                      <a:pt x="3850" y="11993"/>
                    </a:cubicBezTo>
                    <a:cubicBezTo>
                      <a:pt x="4194" y="12144"/>
                      <a:pt x="5048" y="12372"/>
                      <a:pt x="5344" y="12395"/>
                    </a:cubicBezTo>
                    <a:cubicBezTo>
                      <a:pt x="5532" y="12409"/>
                      <a:pt x="5717" y="12438"/>
                      <a:pt x="5725" y="12452"/>
                    </a:cubicBezTo>
                    <a:cubicBezTo>
                      <a:pt x="5739" y="12474"/>
                      <a:pt x="6615" y="12468"/>
                      <a:pt x="6649" y="12446"/>
                    </a:cubicBezTo>
                    <a:cubicBezTo>
                      <a:pt x="6665" y="12436"/>
                      <a:pt x="6712" y="12432"/>
                      <a:pt x="6755" y="12440"/>
                    </a:cubicBezTo>
                    <a:cubicBezTo>
                      <a:pt x="6798" y="12449"/>
                      <a:pt x="6847" y="12446"/>
                      <a:pt x="6862" y="12435"/>
                    </a:cubicBezTo>
                    <a:cubicBezTo>
                      <a:pt x="6887" y="12415"/>
                      <a:pt x="7189" y="12359"/>
                      <a:pt x="7226" y="12367"/>
                    </a:cubicBezTo>
                    <a:cubicBezTo>
                      <a:pt x="7235" y="12369"/>
                      <a:pt x="7258" y="12368"/>
                      <a:pt x="7276" y="12361"/>
                    </a:cubicBezTo>
                    <a:cubicBezTo>
                      <a:pt x="7350" y="12334"/>
                      <a:pt x="7550" y="12299"/>
                      <a:pt x="7567" y="12310"/>
                    </a:cubicBezTo>
                    <a:cubicBezTo>
                      <a:pt x="7578" y="12316"/>
                      <a:pt x="7593" y="12311"/>
                      <a:pt x="7601" y="12299"/>
                    </a:cubicBezTo>
                    <a:cubicBezTo>
                      <a:pt x="7608" y="12286"/>
                      <a:pt x="7655" y="12270"/>
                      <a:pt x="7702" y="12270"/>
                    </a:cubicBezTo>
                    <a:cubicBezTo>
                      <a:pt x="7787" y="12270"/>
                      <a:pt x="8023" y="12203"/>
                      <a:pt x="8071" y="12163"/>
                    </a:cubicBezTo>
                    <a:cubicBezTo>
                      <a:pt x="8085" y="12151"/>
                      <a:pt x="8150" y="12124"/>
                      <a:pt x="8217" y="12106"/>
                    </a:cubicBezTo>
                    <a:cubicBezTo>
                      <a:pt x="8284" y="12088"/>
                      <a:pt x="8399" y="12048"/>
                      <a:pt x="8469" y="12015"/>
                    </a:cubicBezTo>
                    <a:cubicBezTo>
                      <a:pt x="8538" y="11983"/>
                      <a:pt x="8605" y="11959"/>
                      <a:pt x="8620" y="11959"/>
                    </a:cubicBezTo>
                    <a:cubicBezTo>
                      <a:pt x="8678" y="11959"/>
                      <a:pt x="9482" y="11523"/>
                      <a:pt x="9678" y="11386"/>
                    </a:cubicBezTo>
                    <a:cubicBezTo>
                      <a:pt x="9715" y="11360"/>
                      <a:pt x="9799" y="11291"/>
                      <a:pt x="9863" y="11233"/>
                    </a:cubicBezTo>
                    <a:cubicBezTo>
                      <a:pt x="9926" y="11175"/>
                      <a:pt x="10032" y="11090"/>
                      <a:pt x="10098" y="11046"/>
                    </a:cubicBezTo>
                    <a:cubicBezTo>
                      <a:pt x="10280" y="10923"/>
                      <a:pt x="10637" y="10574"/>
                      <a:pt x="10826" y="10332"/>
                    </a:cubicBezTo>
                    <a:cubicBezTo>
                      <a:pt x="10919" y="10213"/>
                      <a:pt x="11025" y="10086"/>
                      <a:pt x="11061" y="10048"/>
                    </a:cubicBezTo>
                    <a:cubicBezTo>
                      <a:pt x="11210" y="9893"/>
                      <a:pt x="11770" y="8941"/>
                      <a:pt x="11800" y="8796"/>
                    </a:cubicBezTo>
                    <a:cubicBezTo>
                      <a:pt x="11805" y="8773"/>
                      <a:pt x="11852" y="8654"/>
                      <a:pt x="11901" y="8529"/>
                    </a:cubicBezTo>
                    <a:cubicBezTo>
                      <a:pt x="12024" y="8215"/>
                      <a:pt x="12091" y="7991"/>
                      <a:pt x="12169" y="7662"/>
                    </a:cubicBezTo>
                    <a:cubicBezTo>
                      <a:pt x="12270" y="7238"/>
                      <a:pt x="12270" y="7242"/>
                      <a:pt x="12309" y="7248"/>
                    </a:cubicBezTo>
                    <a:cubicBezTo>
                      <a:pt x="12329" y="7252"/>
                      <a:pt x="12347" y="7238"/>
                      <a:pt x="12354" y="7220"/>
                    </a:cubicBezTo>
                    <a:cubicBezTo>
                      <a:pt x="12394" y="7115"/>
                      <a:pt x="12428" y="6732"/>
                      <a:pt x="12427" y="6324"/>
                    </a:cubicBezTo>
                    <a:cubicBezTo>
                      <a:pt x="12426" y="5862"/>
                      <a:pt x="12401" y="5691"/>
                      <a:pt x="12337" y="5638"/>
                    </a:cubicBezTo>
                    <a:cubicBezTo>
                      <a:pt x="12322" y="5625"/>
                      <a:pt x="12291" y="5478"/>
                      <a:pt x="12265" y="5310"/>
                    </a:cubicBezTo>
                    <a:cubicBezTo>
                      <a:pt x="12217" y="5012"/>
                      <a:pt x="12128" y="4602"/>
                      <a:pt x="12080" y="4454"/>
                    </a:cubicBezTo>
                    <a:cubicBezTo>
                      <a:pt x="12067" y="4413"/>
                      <a:pt x="12061" y="4364"/>
                      <a:pt x="12069" y="4340"/>
                    </a:cubicBezTo>
                    <a:cubicBezTo>
                      <a:pt x="12105" y="4223"/>
                      <a:pt x="11815" y="3452"/>
                      <a:pt x="11615" y="3133"/>
                    </a:cubicBezTo>
                    <a:cubicBezTo>
                      <a:pt x="11327" y="2675"/>
                      <a:pt x="11215" y="2517"/>
                      <a:pt x="10966" y="2243"/>
                    </a:cubicBezTo>
                    <a:cubicBezTo>
                      <a:pt x="10920" y="2193"/>
                      <a:pt x="10834" y="2090"/>
                      <a:pt x="10775" y="2016"/>
                    </a:cubicBezTo>
                    <a:cubicBezTo>
                      <a:pt x="10652" y="1862"/>
                      <a:pt x="10436" y="1642"/>
                      <a:pt x="10406" y="1642"/>
                    </a:cubicBezTo>
                    <a:cubicBezTo>
                      <a:pt x="10395" y="1642"/>
                      <a:pt x="10310" y="1584"/>
                      <a:pt x="10221" y="1506"/>
                    </a:cubicBezTo>
                    <a:cubicBezTo>
                      <a:pt x="10132" y="1428"/>
                      <a:pt x="10011" y="1329"/>
                      <a:pt x="9952" y="1285"/>
                    </a:cubicBezTo>
                    <a:cubicBezTo>
                      <a:pt x="9893" y="1242"/>
                      <a:pt x="9801" y="1166"/>
                      <a:pt x="9745" y="1121"/>
                    </a:cubicBezTo>
                    <a:cubicBezTo>
                      <a:pt x="9689" y="1076"/>
                      <a:pt x="9615" y="1025"/>
                      <a:pt x="9583" y="1007"/>
                    </a:cubicBezTo>
                    <a:cubicBezTo>
                      <a:pt x="9550" y="990"/>
                      <a:pt x="9478" y="945"/>
                      <a:pt x="9420" y="905"/>
                    </a:cubicBezTo>
                    <a:cubicBezTo>
                      <a:pt x="9069" y="669"/>
                      <a:pt x="8210" y="324"/>
                      <a:pt x="7623" y="180"/>
                    </a:cubicBezTo>
                    <a:cubicBezTo>
                      <a:pt x="7000" y="27"/>
                      <a:pt x="6613" y="-14"/>
                      <a:pt x="5988" y="4"/>
                    </a:cubicBezTo>
                    <a:close/>
                    <a:moveTo>
                      <a:pt x="14918" y="9130"/>
                    </a:moveTo>
                    <a:cubicBezTo>
                      <a:pt x="14452" y="9156"/>
                      <a:pt x="14181" y="9190"/>
                      <a:pt x="13843" y="9266"/>
                    </a:cubicBezTo>
                    <a:cubicBezTo>
                      <a:pt x="13578" y="9326"/>
                      <a:pt x="13137" y="9461"/>
                      <a:pt x="13071" y="9504"/>
                    </a:cubicBezTo>
                    <a:cubicBezTo>
                      <a:pt x="13043" y="9522"/>
                      <a:pt x="13020" y="9533"/>
                      <a:pt x="13020" y="9527"/>
                    </a:cubicBezTo>
                    <a:cubicBezTo>
                      <a:pt x="13020" y="9513"/>
                      <a:pt x="12135" y="9971"/>
                      <a:pt x="11794" y="10162"/>
                    </a:cubicBezTo>
                    <a:cubicBezTo>
                      <a:pt x="11651" y="10242"/>
                      <a:pt x="11271" y="10539"/>
                      <a:pt x="11111" y="10695"/>
                    </a:cubicBezTo>
                    <a:cubicBezTo>
                      <a:pt x="11063" y="10742"/>
                      <a:pt x="11013" y="10780"/>
                      <a:pt x="11005" y="10780"/>
                    </a:cubicBezTo>
                    <a:cubicBezTo>
                      <a:pt x="10996" y="10780"/>
                      <a:pt x="10984" y="10806"/>
                      <a:pt x="10977" y="10836"/>
                    </a:cubicBezTo>
                    <a:cubicBezTo>
                      <a:pt x="10969" y="10868"/>
                      <a:pt x="10911" y="10928"/>
                      <a:pt x="10843" y="10978"/>
                    </a:cubicBezTo>
                    <a:cubicBezTo>
                      <a:pt x="10717" y="11069"/>
                      <a:pt x="10451" y="11362"/>
                      <a:pt x="10451" y="11409"/>
                    </a:cubicBezTo>
                    <a:cubicBezTo>
                      <a:pt x="10450" y="11424"/>
                      <a:pt x="10429" y="11447"/>
                      <a:pt x="10406" y="11460"/>
                    </a:cubicBezTo>
                    <a:cubicBezTo>
                      <a:pt x="10382" y="11472"/>
                      <a:pt x="10327" y="11546"/>
                      <a:pt x="10277" y="11624"/>
                    </a:cubicBezTo>
                    <a:cubicBezTo>
                      <a:pt x="10227" y="11702"/>
                      <a:pt x="10167" y="11786"/>
                      <a:pt x="10148" y="11811"/>
                    </a:cubicBezTo>
                    <a:cubicBezTo>
                      <a:pt x="10104" y="11869"/>
                      <a:pt x="9980" y="12070"/>
                      <a:pt x="9980" y="12083"/>
                    </a:cubicBezTo>
                    <a:cubicBezTo>
                      <a:pt x="9980" y="12098"/>
                      <a:pt x="9808" y="12449"/>
                      <a:pt x="9762" y="12531"/>
                    </a:cubicBezTo>
                    <a:cubicBezTo>
                      <a:pt x="9619" y="12782"/>
                      <a:pt x="9575" y="12872"/>
                      <a:pt x="9504" y="13053"/>
                    </a:cubicBezTo>
                    <a:cubicBezTo>
                      <a:pt x="9283" y="13622"/>
                      <a:pt x="9164" y="14135"/>
                      <a:pt x="9107" y="14753"/>
                    </a:cubicBezTo>
                    <a:cubicBezTo>
                      <a:pt x="9071" y="15134"/>
                      <a:pt x="9097" y="15815"/>
                      <a:pt x="9157" y="16221"/>
                    </a:cubicBezTo>
                    <a:cubicBezTo>
                      <a:pt x="9227" y="16686"/>
                      <a:pt x="9378" y="17271"/>
                      <a:pt x="9521" y="17610"/>
                    </a:cubicBezTo>
                    <a:cubicBezTo>
                      <a:pt x="9555" y="17689"/>
                      <a:pt x="9590" y="17778"/>
                      <a:pt x="9600" y="17803"/>
                    </a:cubicBezTo>
                    <a:cubicBezTo>
                      <a:pt x="9654" y="17947"/>
                      <a:pt x="9892" y="18446"/>
                      <a:pt x="9935" y="18511"/>
                    </a:cubicBezTo>
                    <a:cubicBezTo>
                      <a:pt x="9964" y="18554"/>
                      <a:pt x="10012" y="18651"/>
                      <a:pt x="10047" y="18727"/>
                    </a:cubicBezTo>
                    <a:cubicBezTo>
                      <a:pt x="10168" y="18981"/>
                      <a:pt x="10460" y="19354"/>
                      <a:pt x="10826" y="19730"/>
                    </a:cubicBezTo>
                    <a:cubicBezTo>
                      <a:pt x="11178" y="20092"/>
                      <a:pt x="11491" y="20379"/>
                      <a:pt x="11582" y="20416"/>
                    </a:cubicBezTo>
                    <a:cubicBezTo>
                      <a:pt x="11627" y="20434"/>
                      <a:pt x="11892" y="20613"/>
                      <a:pt x="11968" y="20676"/>
                    </a:cubicBezTo>
                    <a:cubicBezTo>
                      <a:pt x="12045" y="20741"/>
                      <a:pt x="12444" y="20955"/>
                      <a:pt x="12651" y="21045"/>
                    </a:cubicBezTo>
                    <a:cubicBezTo>
                      <a:pt x="12774" y="21098"/>
                      <a:pt x="12905" y="21157"/>
                      <a:pt x="12942" y="21175"/>
                    </a:cubicBezTo>
                    <a:cubicBezTo>
                      <a:pt x="13035" y="21222"/>
                      <a:pt x="13406" y="21340"/>
                      <a:pt x="13530" y="21362"/>
                    </a:cubicBezTo>
                    <a:cubicBezTo>
                      <a:pt x="13586" y="21372"/>
                      <a:pt x="13712" y="21404"/>
                      <a:pt x="13810" y="21430"/>
                    </a:cubicBezTo>
                    <a:cubicBezTo>
                      <a:pt x="13966" y="21472"/>
                      <a:pt x="14443" y="21548"/>
                      <a:pt x="14672" y="21572"/>
                    </a:cubicBezTo>
                    <a:cubicBezTo>
                      <a:pt x="14715" y="21577"/>
                      <a:pt x="14993" y="21581"/>
                      <a:pt x="15288" y="21583"/>
                    </a:cubicBezTo>
                    <a:cubicBezTo>
                      <a:pt x="15677" y="21586"/>
                      <a:pt x="15873" y="21579"/>
                      <a:pt x="16010" y="21555"/>
                    </a:cubicBezTo>
                    <a:cubicBezTo>
                      <a:pt x="16283" y="21506"/>
                      <a:pt x="16433" y="21462"/>
                      <a:pt x="16458" y="21413"/>
                    </a:cubicBezTo>
                    <a:cubicBezTo>
                      <a:pt x="16470" y="21390"/>
                      <a:pt x="16514" y="21360"/>
                      <a:pt x="16559" y="21351"/>
                    </a:cubicBezTo>
                    <a:cubicBezTo>
                      <a:pt x="16690" y="21326"/>
                      <a:pt x="17022" y="21231"/>
                      <a:pt x="17119" y="21187"/>
                    </a:cubicBezTo>
                    <a:cubicBezTo>
                      <a:pt x="17168" y="21164"/>
                      <a:pt x="17264" y="21128"/>
                      <a:pt x="17332" y="21107"/>
                    </a:cubicBezTo>
                    <a:cubicBezTo>
                      <a:pt x="17497" y="21057"/>
                      <a:pt x="18032" y="20802"/>
                      <a:pt x="18211" y="20688"/>
                    </a:cubicBezTo>
                    <a:cubicBezTo>
                      <a:pt x="18290" y="20637"/>
                      <a:pt x="18360" y="20597"/>
                      <a:pt x="18367" y="20597"/>
                    </a:cubicBezTo>
                    <a:cubicBezTo>
                      <a:pt x="18374" y="20597"/>
                      <a:pt x="18435" y="20561"/>
                      <a:pt x="18502" y="20518"/>
                    </a:cubicBezTo>
                    <a:cubicBezTo>
                      <a:pt x="18569" y="20474"/>
                      <a:pt x="18629" y="20438"/>
                      <a:pt x="18636" y="20438"/>
                    </a:cubicBezTo>
                    <a:cubicBezTo>
                      <a:pt x="18663" y="20438"/>
                      <a:pt x="18873" y="20280"/>
                      <a:pt x="19095" y="20093"/>
                    </a:cubicBezTo>
                    <a:cubicBezTo>
                      <a:pt x="19441" y="19802"/>
                      <a:pt x="19902" y="19311"/>
                      <a:pt x="20109" y="19016"/>
                    </a:cubicBezTo>
                    <a:cubicBezTo>
                      <a:pt x="20207" y="18875"/>
                      <a:pt x="20335" y="18700"/>
                      <a:pt x="20389" y="18625"/>
                    </a:cubicBezTo>
                    <a:cubicBezTo>
                      <a:pt x="20511" y="18452"/>
                      <a:pt x="20580" y="18334"/>
                      <a:pt x="20652" y="18177"/>
                    </a:cubicBezTo>
                    <a:cubicBezTo>
                      <a:pt x="20683" y="18108"/>
                      <a:pt x="20730" y="18001"/>
                      <a:pt x="20758" y="17939"/>
                    </a:cubicBezTo>
                    <a:cubicBezTo>
                      <a:pt x="20786" y="17876"/>
                      <a:pt x="20817" y="17800"/>
                      <a:pt x="20825" y="17769"/>
                    </a:cubicBezTo>
                    <a:cubicBezTo>
                      <a:pt x="20852" y="17668"/>
                      <a:pt x="20951" y="17473"/>
                      <a:pt x="20971" y="17485"/>
                    </a:cubicBezTo>
                    <a:cubicBezTo>
                      <a:pt x="20996" y="17501"/>
                      <a:pt x="21057" y="17410"/>
                      <a:pt x="21122" y="17253"/>
                    </a:cubicBezTo>
                    <a:cubicBezTo>
                      <a:pt x="21490" y="16367"/>
                      <a:pt x="21578" y="15332"/>
                      <a:pt x="21380" y="14288"/>
                    </a:cubicBezTo>
                    <a:cubicBezTo>
                      <a:pt x="21330" y="14029"/>
                      <a:pt x="21223" y="13621"/>
                      <a:pt x="21139" y="13387"/>
                    </a:cubicBezTo>
                    <a:cubicBezTo>
                      <a:pt x="21120" y="13335"/>
                      <a:pt x="21100" y="13266"/>
                      <a:pt x="21094" y="13234"/>
                    </a:cubicBezTo>
                    <a:cubicBezTo>
                      <a:pt x="21088" y="13201"/>
                      <a:pt x="21058" y="13122"/>
                      <a:pt x="21027" y="13053"/>
                    </a:cubicBezTo>
                    <a:cubicBezTo>
                      <a:pt x="20995" y="12983"/>
                      <a:pt x="20971" y="12911"/>
                      <a:pt x="20971" y="12900"/>
                    </a:cubicBezTo>
                    <a:cubicBezTo>
                      <a:pt x="20971" y="12861"/>
                      <a:pt x="20717" y="12355"/>
                      <a:pt x="20607" y="12174"/>
                    </a:cubicBezTo>
                    <a:cubicBezTo>
                      <a:pt x="20548" y="12077"/>
                      <a:pt x="20455" y="11939"/>
                      <a:pt x="20400" y="11868"/>
                    </a:cubicBezTo>
                    <a:cubicBezTo>
                      <a:pt x="20345" y="11797"/>
                      <a:pt x="20255" y="11687"/>
                      <a:pt x="20204" y="11618"/>
                    </a:cubicBezTo>
                    <a:cubicBezTo>
                      <a:pt x="20152" y="11550"/>
                      <a:pt x="20082" y="11455"/>
                      <a:pt x="20041" y="11409"/>
                    </a:cubicBezTo>
                    <a:cubicBezTo>
                      <a:pt x="20001" y="11362"/>
                      <a:pt x="19963" y="11304"/>
                      <a:pt x="19963" y="11284"/>
                    </a:cubicBezTo>
                    <a:cubicBezTo>
                      <a:pt x="19963" y="11262"/>
                      <a:pt x="19955" y="11254"/>
                      <a:pt x="19935" y="11261"/>
                    </a:cubicBezTo>
                    <a:cubicBezTo>
                      <a:pt x="19918" y="11268"/>
                      <a:pt x="19888" y="11262"/>
                      <a:pt x="19873" y="11244"/>
                    </a:cubicBezTo>
                    <a:cubicBezTo>
                      <a:pt x="19859" y="11226"/>
                      <a:pt x="19857" y="11210"/>
                      <a:pt x="19868" y="11210"/>
                    </a:cubicBezTo>
                    <a:cubicBezTo>
                      <a:pt x="19878" y="11210"/>
                      <a:pt x="19784" y="11104"/>
                      <a:pt x="19655" y="10972"/>
                    </a:cubicBezTo>
                    <a:cubicBezTo>
                      <a:pt x="19443" y="10755"/>
                      <a:pt x="19323" y="10644"/>
                      <a:pt x="19011" y="10388"/>
                    </a:cubicBezTo>
                    <a:cubicBezTo>
                      <a:pt x="18867" y="10270"/>
                      <a:pt x="18583" y="10077"/>
                      <a:pt x="18552" y="10077"/>
                    </a:cubicBezTo>
                    <a:cubicBezTo>
                      <a:pt x="18538" y="10077"/>
                      <a:pt x="18473" y="10044"/>
                      <a:pt x="18412" y="10003"/>
                    </a:cubicBezTo>
                    <a:cubicBezTo>
                      <a:pt x="17451" y="9364"/>
                      <a:pt x="16222" y="9058"/>
                      <a:pt x="14918" y="913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1" name="Agrupar"/>
            <p:cNvGrpSpPr/>
            <p:nvPr/>
          </p:nvGrpSpPr>
          <p:grpSpPr>
            <a:xfrm>
              <a:off x="7112000" y="142704"/>
              <a:ext cx="5301082" cy="1715886"/>
              <a:chOff x="0" y="0"/>
              <a:chExt cx="5301081" cy="1715884"/>
            </a:xfrm>
          </p:grpSpPr>
          <p:sp>
            <p:nvSpPr>
              <p:cNvPr id="382" name="shell structure / particle-hole excitations"/>
              <p:cNvSpPr txBox="1"/>
              <p:nvPr/>
            </p:nvSpPr>
            <p:spPr>
              <a:xfrm>
                <a:off x="0" y="1279489"/>
                <a:ext cx="5301082" cy="436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/>
                <a:r>
                  <a:t>shell structure / particle-hole excitations</a:t>
                </a:r>
              </a:p>
            </p:txBody>
          </p:sp>
          <p:sp>
            <p:nvSpPr>
              <p:cNvPr id="383" name="Línea"/>
              <p:cNvSpPr/>
              <p:nvPr/>
            </p:nvSpPr>
            <p:spPr>
              <a:xfrm>
                <a:off x="230313" y="1016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4" name="Línea"/>
              <p:cNvSpPr/>
              <p:nvPr/>
            </p:nvSpPr>
            <p:spPr>
              <a:xfrm>
                <a:off x="230313" y="762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5" name="Línea"/>
              <p:cNvSpPr/>
              <p:nvPr/>
            </p:nvSpPr>
            <p:spPr>
              <a:xfrm>
                <a:off x="230313" y="254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6" name="Línea"/>
              <p:cNvSpPr/>
              <p:nvPr/>
            </p:nvSpPr>
            <p:spPr>
              <a:xfrm>
                <a:off x="230313" y="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7" name="Línea"/>
              <p:cNvSpPr/>
              <p:nvPr/>
            </p:nvSpPr>
            <p:spPr>
              <a:xfrm>
                <a:off x="2008313" y="1016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8" name="Línea"/>
              <p:cNvSpPr/>
              <p:nvPr/>
            </p:nvSpPr>
            <p:spPr>
              <a:xfrm>
                <a:off x="2008313" y="762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9" name="Línea"/>
              <p:cNvSpPr/>
              <p:nvPr/>
            </p:nvSpPr>
            <p:spPr>
              <a:xfrm>
                <a:off x="2008313" y="254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0" name="Línea"/>
              <p:cNvSpPr/>
              <p:nvPr/>
            </p:nvSpPr>
            <p:spPr>
              <a:xfrm>
                <a:off x="2008313" y="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1" name="Línea"/>
              <p:cNvSpPr/>
              <p:nvPr/>
            </p:nvSpPr>
            <p:spPr>
              <a:xfrm>
                <a:off x="3659313" y="1016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2" name="Línea"/>
              <p:cNvSpPr/>
              <p:nvPr/>
            </p:nvSpPr>
            <p:spPr>
              <a:xfrm>
                <a:off x="3659313" y="762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3" name="Línea"/>
              <p:cNvSpPr/>
              <p:nvPr/>
            </p:nvSpPr>
            <p:spPr>
              <a:xfrm>
                <a:off x="3659313" y="25400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4" name="Línea"/>
              <p:cNvSpPr/>
              <p:nvPr/>
            </p:nvSpPr>
            <p:spPr>
              <a:xfrm>
                <a:off x="3659313" y="0"/>
                <a:ext cx="127000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5" name="Círculo"/>
              <p:cNvSpPr/>
              <p:nvPr/>
            </p:nvSpPr>
            <p:spPr>
              <a:xfrm>
                <a:off x="2965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6" name="Círculo"/>
              <p:cNvSpPr/>
              <p:nvPr/>
            </p:nvSpPr>
            <p:spPr>
              <a:xfrm>
                <a:off x="6140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7" name="Círculo"/>
              <p:cNvSpPr/>
              <p:nvPr/>
            </p:nvSpPr>
            <p:spPr>
              <a:xfrm>
                <a:off x="9315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8" name="Círculo"/>
              <p:cNvSpPr/>
              <p:nvPr/>
            </p:nvSpPr>
            <p:spPr>
              <a:xfrm>
                <a:off x="12490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9" name="Círculo"/>
              <p:cNvSpPr/>
              <p:nvPr/>
            </p:nvSpPr>
            <p:spPr>
              <a:xfrm>
                <a:off x="6267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0" name="Círculo"/>
              <p:cNvSpPr/>
              <p:nvPr/>
            </p:nvSpPr>
            <p:spPr>
              <a:xfrm>
                <a:off x="9315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1" name="Círculo"/>
              <p:cNvSpPr/>
              <p:nvPr/>
            </p:nvSpPr>
            <p:spPr>
              <a:xfrm>
                <a:off x="20745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2" name="Círculo"/>
              <p:cNvSpPr/>
              <p:nvPr/>
            </p:nvSpPr>
            <p:spPr>
              <a:xfrm>
                <a:off x="2392094" y="636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3" name="Círculo"/>
              <p:cNvSpPr/>
              <p:nvPr/>
            </p:nvSpPr>
            <p:spPr>
              <a:xfrm>
                <a:off x="27095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4" name="Círculo"/>
              <p:cNvSpPr/>
              <p:nvPr/>
            </p:nvSpPr>
            <p:spPr>
              <a:xfrm>
                <a:off x="30270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5" name="Círculo"/>
              <p:cNvSpPr/>
              <p:nvPr/>
            </p:nvSpPr>
            <p:spPr>
              <a:xfrm>
                <a:off x="24047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6" name="Círculo"/>
              <p:cNvSpPr/>
              <p:nvPr/>
            </p:nvSpPr>
            <p:spPr>
              <a:xfrm>
                <a:off x="27095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7" name="Círculo"/>
              <p:cNvSpPr/>
              <p:nvPr/>
            </p:nvSpPr>
            <p:spPr>
              <a:xfrm>
                <a:off x="36874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8" name="Círculo"/>
              <p:cNvSpPr/>
              <p:nvPr/>
            </p:nvSpPr>
            <p:spPr>
              <a:xfrm>
                <a:off x="40049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9" name="Círculo"/>
              <p:cNvSpPr/>
              <p:nvPr/>
            </p:nvSpPr>
            <p:spPr>
              <a:xfrm>
                <a:off x="43224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0" name="Círculo"/>
              <p:cNvSpPr/>
              <p:nvPr/>
            </p:nvSpPr>
            <p:spPr>
              <a:xfrm>
                <a:off x="4639994" y="636061"/>
                <a:ext cx="212615" cy="21261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1" name="Círculo"/>
              <p:cNvSpPr/>
              <p:nvPr/>
            </p:nvSpPr>
            <p:spPr>
              <a:xfrm>
                <a:off x="40176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2" name="Círculo"/>
              <p:cNvSpPr/>
              <p:nvPr/>
            </p:nvSpPr>
            <p:spPr>
              <a:xfrm>
                <a:off x="4322494" y="9154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3" name="Círculo"/>
              <p:cNvSpPr/>
              <p:nvPr/>
            </p:nvSpPr>
            <p:spPr>
              <a:xfrm>
                <a:off x="3687494" y="128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4" name="Círculo"/>
              <p:cNvSpPr/>
              <p:nvPr/>
            </p:nvSpPr>
            <p:spPr>
              <a:xfrm>
                <a:off x="4004994" y="128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5" name="Círculo"/>
              <p:cNvSpPr/>
              <p:nvPr/>
            </p:nvSpPr>
            <p:spPr>
              <a:xfrm>
                <a:off x="4322494" y="128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6" name="Círculo"/>
              <p:cNvSpPr/>
              <p:nvPr/>
            </p:nvSpPr>
            <p:spPr>
              <a:xfrm>
                <a:off x="4639994" y="1280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7" name="Círculo"/>
              <p:cNvSpPr/>
              <p:nvPr/>
            </p:nvSpPr>
            <p:spPr>
              <a:xfrm>
                <a:off x="2709594" y="1788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8" name="Círculo"/>
              <p:cNvSpPr/>
              <p:nvPr/>
            </p:nvSpPr>
            <p:spPr>
              <a:xfrm>
                <a:off x="3027094" y="178861"/>
                <a:ext cx="212615" cy="212615"/>
              </a:xfrm>
              <a:prstGeom prst="ellipse">
                <a:avLst/>
              </a:prstGeom>
              <a:solidFill>
                <a:schemeClr val="accent1">
                  <a:satOff val="-3355"/>
                  <a:lumOff val="2661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9" name="Línea"/>
              <p:cNvSpPr/>
              <p:nvPr/>
            </p:nvSpPr>
            <p:spPr>
              <a:xfrm rot="16200000">
                <a:off x="3224210" y="410972"/>
                <a:ext cx="469938" cy="194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2538"/>
                      <a:pt x="5527" y="21600"/>
                      <a:pt x="10800" y="21600"/>
                    </a:cubicBezTo>
                    <a:cubicBezTo>
                      <a:pt x="16073" y="21600"/>
                      <a:pt x="20604" y="12538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20" name="Línea"/>
              <p:cNvSpPr/>
              <p:nvPr/>
            </p:nvSpPr>
            <p:spPr>
              <a:xfrm rot="16200000">
                <a:off x="4862510" y="410972"/>
                <a:ext cx="469938" cy="194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2538"/>
                      <a:pt x="5527" y="21600"/>
                      <a:pt x="10800" y="21600"/>
                    </a:cubicBezTo>
                    <a:cubicBezTo>
                      <a:pt x="16073" y="21600"/>
                      <a:pt x="20604" y="12538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sp>
        <p:nvSpPr>
          <p:cNvPr id="423" name="Variational methods in SM spaces"/>
          <p:cNvSpPr txBox="1"/>
          <p:nvPr/>
        </p:nvSpPr>
        <p:spPr>
          <a:xfrm>
            <a:off x="653609" y="414136"/>
            <a:ext cx="883010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Variational methods in SM spaces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2" grpId="2"/>
      <p:bldP build="whole" bldLvl="1" animBg="1" rev="0" advAuto="0" spid="367" grpId="5"/>
      <p:bldP build="whole" bldLvl="1" animBg="1" rev="0" advAuto="0" spid="351" grpId="3"/>
      <p:bldP build="whole" bldLvl="1" animBg="1" rev="0" advAuto="0" spid="368" grpId="6"/>
      <p:bldP build="whole" bldLvl="1" animBg="1" rev="0" advAuto="0" spid="359" grpId="4"/>
      <p:bldP build="whole" bldLvl="1" animBg="1" rev="0" advAuto="0" spid="422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