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60"/>
  </p:notesMasterIdLst>
  <p:sldIdLst>
    <p:sldId id="323" r:id="rId2"/>
    <p:sldId id="369" r:id="rId3"/>
    <p:sldId id="324" r:id="rId4"/>
    <p:sldId id="353" r:id="rId5"/>
    <p:sldId id="362" r:id="rId6"/>
    <p:sldId id="354" r:id="rId7"/>
    <p:sldId id="364" r:id="rId8"/>
    <p:sldId id="415" r:id="rId9"/>
    <p:sldId id="430" r:id="rId10"/>
    <p:sldId id="431" r:id="rId11"/>
    <p:sldId id="432" r:id="rId12"/>
    <p:sldId id="434" r:id="rId13"/>
    <p:sldId id="435" r:id="rId14"/>
    <p:sldId id="436" r:id="rId15"/>
    <p:sldId id="437" r:id="rId16"/>
    <p:sldId id="438" r:id="rId17"/>
    <p:sldId id="425" r:id="rId18"/>
    <p:sldId id="289" r:id="rId19"/>
    <p:sldId id="420" r:id="rId20"/>
    <p:sldId id="421" r:id="rId21"/>
    <p:sldId id="422" r:id="rId22"/>
    <p:sldId id="357" r:id="rId23"/>
    <p:sldId id="424" r:id="rId24"/>
    <p:sldId id="288" r:id="rId25"/>
    <p:sldId id="279" r:id="rId26"/>
    <p:sldId id="336" r:id="rId27"/>
    <p:sldId id="426" r:id="rId28"/>
    <p:sldId id="427" r:id="rId29"/>
    <p:sldId id="428" r:id="rId30"/>
    <p:sldId id="429" r:id="rId31"/>
    <p:sldId id="433" r:id="rId32"/>
    <p:sldId id="409" r:id="rId33"/>
    <p:sldId id="326" r:id="rId34"/>
    <p:sldId id="423" r:id="rId35"/>
    <p:sldId id="378" r:id="rId36"/>
    <p:sldId id="379" r:id="rId37"/>
    <p:sldId id="350" r:id="rId38"/>
    <p:sldId id="377" r:id="rId39"/>
    <p:sldId id="400" r:id="rId40"/>
    <p:sldId id="401" r:id="rId41"/>
    <p:sldId id="402" r:id="rId42"/>
    <p:sldId id="396" r:id="rId43"/>
    <p:sldId id="398" r:id="rId44"/>
    <p:sldId id="297" r:id="rId45"/>
    <p:sldId id="333" r:id="rId46"/>
    <p:sldId id="349" r:id="rId47"/>
    <p:sldId id="327" r:id="rId48"/>
    <p:sldId id="328" r:id="rId49"/>
    <p:sldId id="269" r:id="rId50"/>
    <p:sldId id="307" r:id="rId51"/>
    <p:sldId id="334" r:id="rId52"/>
    <p:sldId id="335" r:id="rId53"/>
    <p:sldId id="320" r:id="rId54"/>
    <p:sldId id="321" r:id="rId55"/>
    <p:sldId id="322" r:id="rId56"/>
    <p:sldId id="280" r:id="rId57"/>
    <p:sldId id="276" r:id="rId58"/>
    <p:sldId id="260"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5AE"/>
    <a:srgbClr val="F57708"/>
    <a:srgbClr val="151F2A"/>
    <a:srgbClr val="E0535B"/>
    <a:srgbClr val="EF5EA7"/>
    <a:srgbClr val="60D836"/>
    <a:srgbClr val="FFFFFF"/>
    <a:srgbClr val="F9CB44"/>
    <a:srgbClr val="E5E4E4"/>
    <a:srgbClr val="49AE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1895" autoAdjust="0"/>
  </p:normalViewPr>
  <p:slideViewPr>
    <p:cSldViewPr snapToGrid="0" showGuides="1">
      <p:cViewPr varScale="1">
        <p:scale>
          <a:sx n="78" d="100"/>
          <a:sy n="78" d="100"/>
        </p:scale>
        <p:origin x="782" y="67"/>
      </p:cViewPr>
      <p:guideLst>
        <p:guide orient="horz" pos="271"/>
        <p:guide orient="horz" pos="3092"/>
        <p:guide orient="horz" pos="517"/>
        <p:guide orient="horz" pos="895"/>
        <p:guide orient="horz" pos="2387"/>
        <p:guide pos="5565"/>
        <p:guide pos="317"/>
        <p:guide pos="151"/>
      </p:guideLst>
    </p:cSldViewPr>
  </p:slideViewPr>
  <p:outlineViewPr>
    <p:cViewPr>
      <p:scale>
        <a:sx n="33" d="100"/>
        <a:sy n="33" d="100"/>
      </p:scale>
      <p:origin x="0" y="-1450"/>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12/11/2024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Thank you for introduction</a:t>
            </a:r>
          </a:p>
          <a:p>
            <a:pPr marL="171450" indent="-171450">
              <a:buFontTx/>
              <a:buChar char="-"/>
            </a:pPr>
            <a:r>
              <a:rPr lang="en-US" dirty="0"/>
              <a:t>Bryce Fore</a:t>
            </a:r>
          </a:p>
          <a:p>
            <a:pPr marL="171450" indent="-171450">
              <a:buFontTx/>
              <a:buChar char="-"/>
            </a:pPr>
            <a:r>
              <a:rPr lang="en-US" dirty="0"/>
              <a:t>Currently Postdoc at Argonne national lab</a:t>
            </a:r>
          </a:p>
          <a:p>
            <a:pPr marL="171450" indent="-171450">
              <a:buFontTx/>
              <a:buChar char="-"/>
            </a:pPr>
            <a:r>
              <a:rPr lang="en-US" dirty="0"/>
              <a:t>Discussing neural quantum states specifically in the context of solving the nuclear many body problem (even though this method is widely applicable) and even more specifically for investigations of low density nuclear matter relevant to neutron stars</a:t>
            </a:r>
          </a:p>
        </p:txBody>
      </p:sp>
      <p:sp>
        <p:nvSpPr>
          <p:cNvPr id="4" name="Slide Number Placeholder 3"/>
          <p:cNvSpPr>
            <a:spLocks noGrp="1"/>
          </p:cNvSpPr>
          <p:nvPr>
            <p:ph type="sldNum" sz="quarter" idx="5"/>
          </p:nvPr>
        </p:nvSpPr>
        <p:spPr/>
        <p:txBody>
          <a:bodyPr/>
          <a:lstStyle/>
          <a:p>
            <a:fld id="{3EAA7A1A-8011-3A42-91B8-EE1BD44E4455}" type="slidenum">
              <a:rPr lang="en-US" smtClean="0"/>
              <a:t>1</a:t>
            </a:fld>
            <a:endParaRPr lang="en-US"/>
          </a:p>
        </p:txBody>
      </p:sp>
    </p:spTree>
    <p:extLst>
      <p:ext uri="{BB962C8B-B14F-4D97-AF65-F5344CB8AC3E}">
        <p14:creationId xmlns:p14="http://schemas.microsoft.com/office/powerpoint/2010/main" val="111832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AE12-71C8-854A-57A7-0DFCEF0AA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3A304-1ECC-4142-C959-A6A0307A6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6EA75-61EC-7432-2C9F-B05939D2527C}"/>
              </a:ext>
            </a:extLst>
          </p:cNvPr>
          <p:cNvSpPr>
            <a:spLocks noGrp="1"/>
          </p:cNvSpPr>
          <p:nvPr>
            <p:ph type="body" idx="1"/>
          </p:nvPr>
        </p:nvSpPr>
        <p:spPr/>
        <p:txBody>
          <a:bodyPr/>
          <a:lstStyle/>
          <a:p>
            <a:pPr marL="228600" indent="-228600">
              <a:buFont typeface="+mj-lt"/>
              <a:buAutoNum type="arabicPeriod"/>
            </a:pPr>
            <a:r>
              <a:rPr lang="en-US" dirty="0"/>
              <a:t>The Jastrow function part of the state is fairly straight-forward. We require a function that is independent of the ordering of our particles in order to not change the overall </a:t>
            </a:r>
            <a:r>
              <a:rPr lang="en-US" dirty="0" err="1"/>
              <a:t>antisymmetry</a:t>
            </a:r>
            <a:r>
              <a:rPr lang="en-US" dirty="0"/>
              <a:t> provided by the antisymmetric function.</a:t>
            </a:r>
          </a:p>
          <a:p>
            <a:pPr marL="228600" indent="-228600">
              <a:buFont typeface="+mj-lt"/>
              <a:buAutoNum type="arabicPeriod"/>
            </a:pPr>
            <a:r>
              <a:rPr lang="en-US" dirty="0"/>
              <a:t>A method called a Deep Set Architecture provides a simple, but expressive, solution to this issue. The method is fairly simple. We start with a single function, which I’ll call phi, that takes the position and spin information of a particle to some latent space.</a:t>
            </a:r>
          </a:p>
          <a:p>
            <a:pPr marL="228600" indent="-228600">
              <a:buFont typeface="+mj-lt"/>
              <a:buAutoNum type="arabicPeriod"/>
            </a:pPr>
            <a:r>
              <a:rPr lang="en-US" dirty="0"/>
              <a:t>These results are summed over all particles so that there is no longer any information on the ordering of the particles.</a:t>
            </a:r>
          </a:p>
          <a:p>
            <a:pPr marL="228600" indent="-228600">
              <a:buFont typeface="+mj-lt"/>
              <a:buAutoNum type="arabicPeriod"/>
            </a:pPr>
            <a:r>
              <a:rPr lang="en-US" dirty="0"/>
              <a:t>We can then apply another function, called rho, to the result to map back to the real numbers.</a:t>
            </a:r>
          </a:p>
          <a:p>
            <a:pPr marL="228600" indent="-228600">
              <a:buFont typeface="+mj-lt"/>
              <a:buAutoNum type="arabicPeriod"/>
            </a:pPr>
            <a:r>
              <a:rPr lang="en-US" dirty="0"/>
              <a:t>The functions phi and rho can easily be represented by feed forward neural networks which just provide additional parameters to be optimized over.</a:t>
            </a:r>
          </a:p>
          <a:p>
            <a:pPr marL="228600" indent="-228600">
              <a:buFont typeface="+mj-lt"/>
              <a:buAutoNum type="arabicPeriod"/>
            </a:pPr>
            <a:r>
              <a:rPr lang="en-US" dirty="0"/>
              <a:t>The layering of these functions around the summation step allows our final Jastrow function to be as expressive as possible.</a:t>
            </a:r>
          </a:p>
        </p:txBody>
      </p:sp>
      <p:sp>
        <p:nvSpPr>
          <p:cNvPr id="4" name="Slide Number Placeholder 3">
            <a:extLst>
              <a:ext uri="{FF2B5EF4-FFF2-40B4-BE49-F238E27FC236}">
                <a16:creationId xmlns:a16="http://schemas.microsoft.com/office/drawing/2014/main" id="{93149495-4E55-B374-70ED-45F9CB24DE1E}"/>
              </a:ext>
            </a:extLst>
          </p:cNvPr>
          <p:cNvSpPr>
            <a:spLocks noGrp="1"/>
          </p:cNvSpPr>
          <p:nvPr>
            <p:ph type="sldNum" sz="quarter" idx="5"/>
          </p:nvPr>
        </p:nvSpPr>
        <p:spPr/>
        <p:txBody>
          <a:bodyPr/>
          <a:lstStyle/>
          <a:p>
            <a:fld id="{3EAA7A1A-8011-3A42-91B8-EE1BD44E4455}" type="slidenum">
              <a:rPr lang="en-US" smtClean="0"/>
              <a:t>10</a:t>
            </a:fld>
            <a:endParaRPr lang="en-US"/>
          </a:p>
        </p:txBody>
      </p:sp>
    </p:spTree>
    <p:extLst>
      <p:ext uri="{BB962C8B-B14F-4D97-AF65-F5344CB8AC3E}">
        <p14:creationId xmlns:p14="http://schemas.microsoft.com/office/powerpoint/2010/main" val="258473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Here I describe the first NQS ansatz we used.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Called the neural slater-Jastrow ansatz because it is very similar to a slater-Jastrow wavefunction.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Essentially the Jastrow function I just described is multiplied by a slater determinant,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however, the single particle states, 1 through n, here are simple fully connected neural networks.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We don’t include any information about realistic states here, only allowing the NQS to fully learn what the systems ground state looks like.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In case anyone isn’t familiar with a slater determinant, the basic idea is that each particle coordinates, 1 to n, appear in an column of the determinant.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In this way swapping any of them swaps two columns in the determinant resulting in an overall minus sign.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As mentioned before, we’ve constructed our NQS entirely from NN.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The only physics input that has gone into this process so far is enforcing fermion </a:t>
            </a:r>
            <a:r>
              <a:rPr lang="en-US" dirty="0" err="1"/>
              <a:t>antisymmetry</a:t>
            </a:r>
            <a:r>
              <a:rPr lang="en-US" dirty="0"/>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With all the other physics coming from the Hamiltonian in the training process.</a:t>
            </a:r>
          </a:p>
        </p:txBody>
      </p:sp>
      <p:sp>
        <p:nvSpPr>
          <p:cNvPr id="4" name="Slide Number Placeholder 3"/>
          <p:cNvSpPr>
            <a:spLocks noGrp="1"/>
          </p:cNvSpPr>
          <p:nvPr>
            <p:ph type="sldNum" sz="quarter" idx="5"/>
          </p:nvPr>
        </p:nvSpPr>
        <p:spPr/>
        <p:txBody>
          <a:bodyPr/>
          <a:lstStyle/>
          <a:p>
            <a:fld id="{3EAA7A1A-8011-3A42-91B8-EE1BD44E4455}" type="slidenum">
              <a:rPr lang="en-US" smtClean="0"/>
              <a:t>11</a:t>
            </a:fld>
            <a:endParaRPr lang="en-US"/>
          </a:p>
        </p:txBody>
      </p:sp>
    </p:spTree>
    <p:extLst>
      <p:ext uri="{BB962C8B-B14F-4D97-AF65-F5344CB8AC3E}">
        <p14:creationId xmlns:p14="http://schemas.microsoft.com/office/powerpoint/2010/main" val="28655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defTabSz="483306">
                  <a:buFont typeface="+mj-lt"/>
                  <a:buAutoNum type="arabicPeriod"/>
                  <a:defRPr/>
                </a:pPr>
                <a:r>
                  <a:rPr lang="en-US" dirty="0"/>
                  <a:t>Unfortunately, the slater Jastrow ansatz isn’t expressive enough on its own to capture ground states beyond very light nuclei.</a:t>
                </a:r>
              </a:p>
              <a:p>
                <a:pPr marL="228600" indent="-228600" defTabSz="483306">
                  <a:buFont typeface="+mj-lt"/>
                  <a:buAutoNum type="arabicPeriod"/>
                  <a:defRPr/>
                </a:pPr>
                <a:r>
                  <a:rPr lang="en-US" dirty="0"/>
                  <a:t>We’ve tried a variety of other architectures, the most recent of which I will describe quickly.</a:t>
                </a:r>
              </a:p>
              <a:p>
                <a:pPr marL="228600" indent="-228600" defTabSz="483306">
                  <a:buFont typeface="+mj-lt"/>
                  <a:buAutoNum type="arabicPeriod"/>
                  <a:defRPr/>
                </a:pPr>
                <a:r>
                  <a:rPr lang="en-US" dirty="0"/>
                  <a:t>In what we call the neural Pfaffian ansatz, we use a Pfaffian instead of the slater determinant to supply the </a:t>
                </a:r>
                <a:r>
                  <a:rPr lang="en-US" dirty="0" err="1"/>
                  <a:t>antisymmetry</a:t>
                </a:r>
                <a:r>
                  <a:rPr lang="en-US" dirty="0"/>
                  <a:t>.</a:t>
                </a:r>
              </a:p>
              <a:p>
                <a:pPr marL="228600" indent="-228600" defTabSz="483306">
                  <a:buFont typeface="+mj-lt"/>
                  <a:buAutoNum type="arabicPeriod"/>
                  <a:defRPr/>
                </a:pPr>
                <a:r>
                  <a:rPr lang="en-US" dirty="0"/>
                  <a:t>Where the slater determinant required a separate neural network to represent each single particle state,</a:t>
                </a:r>
              </a:p>
              <a:p>
                <a:pPr marL="228600" indent="-228600" defTabSz="483306">
                  <a:buFont typeface="+mj-lt"/>
                  <a:buAutoNum type="arabicPeriod"/>
                  <a:defRPr/>
                </a:pPr>
                <a:r>
                  <a:rPr lang="en-US" dirty="0"/>
                  <a:t>we instead have only one network, eta, for this architecture.</a:t>
                </a:r>
              </a:p>
              <a:p>
                <a:pPr marL="228600" indent="-228600" defTabSz="483306">
                  <a:buFont typeface="+mj-lt"/>
                  <a:buAutoNum type="arabicPeriod"/>
                  <a:defRPr/>
                </a:pPr>
                <a:r>
                  <a:rPr lang="en-US" dirty="0"/>
                  <a:t>This network is applied to every pair of nucleons.</a:t>
                </a:r>
              </a:p>
              <a:p>
                <a:pPr marL="228600" indent="-228600" defTabSz="483306">
                  <a:buFont typeface="+mj-lt"/>
                  <a:buAutoNum type="arabicPeriod"/>
                  <a:defRPr/>
                </a:pPr>
                <a:r>
                  <a:rPr lang="en-US" dirty="0"/>
                  <a:t>Its not obvious, but the shown construction of this paring network still results in an overall negative sign on particle exchange.</a:t>
                </a:r>
              </a:p>
              <a:p>
                <a:pPr marL="228600" indent="-228600" defTabSz="483306">
                  <a:buFont typeface="+mj-lt"/>
                  <a:buAutoNum type="arabicPeriod"/>
                  <a:defRPr/>
                </a:pPr>
                <a:r>
                  <a:rPr lang="en-US" dirty="0"/>
                  <a:t>Because we only have one network, this architecture requires far fewer parameters while also building in pairing correlations directly.</a:t>
                </a:r>
              </a:p>
              <a:p>
                <a:pPr marL="228600" indent="-228600" defTabSz="483306">
                  <a:buFont typeface="+mj-lt"/>
                  <a:buAutoNum type="arabicPeriod"/>
                  <a:defRPr/>
                </a:pPr>
                <a:r>
                  <a:rPr lang="en-US" dirty="0"/>
                  <a:t>The importance of pairing in nuclear systems means this construction of the wavefunction ansatz functions exceptionally well for nuclei and nuclear matter.</a:t>
                </a:r>
              </a:p>
              <a:p>
                <a:pPr marL="0" indent="0" defTabSz="483306">
                  <a:buFont typeface="+mj-lt"/>
                  <a:buNone/>
                  <a:defRPr/>
                </a:pPr>
                <a:endParaRPr lang="en-US" dirty="0"/>
              </a:p>
              <a:p>
                <a:pPr marL="0" indent="0" defTabSz="483306">
                  <a:buFont typeface="+mj-lt"/>
                  <a:buNone/>
                  <a:defRPr/>
                </a:pPr>
                <a:endParaRPr lang="en-US" dirty="0"/>
              </a:p>
              <a:p>
                <a:pPr marL="0" marR="0" lvl="0" indent="0" algn="l" defTabSz="483306" rtl="0" eaLnBrk="1" fontAlgn="auto" latinLnBrk="0" hangingPunct="1">
                  <a:lnSpc>
                    <a:spcPct val="100000"/>
                  </a:lnSpc>
                  <a:spcBef>
                    <a:spcPts val="0"/>
                  </a:spcBef>
                  <a:spcAft>
                    <a:spcPts val="0"/>
                  </a:spcAft>
                  <a:buClrTx/>
                  <a:buSzTx/>
                  <a:buFont typeface="+mj-lt"/>
                  <a:buNone/>
                  <a:tabLst/>
                  <a:defRPr/>
                </a:pPr>
                <a:r>
                  <a:rPr lang="en-US" dirty="0"/>
                  <a:t>Must be skew symmetric,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e>
                      <m:sup>
                        <m:r>
                          <a:rPr lang="en-US" b="0" i="1" smtClean="0">
                            <a:latin typeface="Cambria Math" panose="02040503050406030204" pitchFamily="18" charset="0"/>
                          </a:rPr>
                          <m:t>𝑇</m:t>
                        </m:r>
                      </m:sup>
                    </m:sSup>
                  </m:oMath>
                </a14:m>
                <a:r>
                  <a:rPr lang="en-US" dirty="0"/>
                  <a:t>, and square with even size</a:t>
                </a:r>
              </a:p>
              <a:p>
                <a:pPr marL="0" indent="0" defTabSz="483306">
                  <a:buFont typeface="+mj-lt"/>
                  <a:buNone/>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 typeface="+mj-lt"/>
                  <a:buNone/>
                  <a:tabLst/>
                  <a:defRPr/>
                </a:pPr>
                <a:r>
                  <a:rPr lang="en-US" dirty="0"/>
                  <a:t>Built in pairwise structure</a:t>
                </a:r>
              </a:p>
              <a:p>
                <a:pPr marL="0" marR="0" lvl="0" indent="0" algn="l" defTabSz="483306" rtl="0" eaLnBrk="1" fontAlgn="auto" latinLnBrk="0" hangingPunct="1">
                  <a:lnSpc>
                    <a:spcPct val="100000"/>
                  </a:lnSpc>
                  <a:spcBef>
                    <a:spcPts val="0"/>
                  </a:spcBef>
                  <a:spcAft>
                    <a:spcPts val="0"/>
                  </a:spcAft>
                  <a:buClrTx/>
                  <a:buSzTx/>
                  <a:buFont typeface="+mj-lt"/>
                  <a:buNone/>
                  <a:tabLst/>
                  <a:defRPr/>
                </a:pPr>
                <a:r>
                  <a:rPr lang="en-US" dirty="0"/>
                  <a:t>Must be skew symmetric, </a:t>
                </a:r>
                <a:r>
                  <a:rPr lang="en-US" b="0" i="0">
                    <a:latin typeface="Cambria Math" panose="02040503050406030204" pitchFamily="18" charset="0"/>
                  </a:rPr>
                  <a:t>𝐴=〖−𝐴〗^𝑇</a:t>
                </a:r>
                <a:r>
                  <a:rPr lang="en-US" dirty="0"/>
                  <a:t>, and square with even size</a:t>
                </a:r>
              </a:p>
              <a:p>
                <a:pPr marL="0" marR="0" lvl="0" indent="0" algn="l" defTabSz="483306" rtl="0" eaLnBrk="1" fontAlgn="auto" latinLnBrk="0" hangingPunct="1">
                  <a:lnSpc>
                    <a:spcPct val="100000"/>
                  </a:lnSpc>
                  <a:spcBef>
                    <a:spcPts val="0"/>
                  </a:spcBef>
                  <a:spcAft>
                    <a:spcPts val="0"/>
                  </a:spcAft>
                  <a:buClrTx/>
                  <a:buSzTx/>
                  <a:buFont typeface="+mj-lt"/>
                  <a:buNone/>
                  <a:tabLst/>
                  <a:defRPr/>
                </a:pPr>
                <a:r>
                  <a:rPr lang="en-US" dirty="0"/>
                  <a:t>Pfaffian requires only one neural net,</a:t>
                </a:r>
                <a:r>
                  <a:rPr lang="en-US" baseline="0" dirty="0"/>
                  <a:t> eta</a:t>
                </a:r>
                <a:r>
                  <a:rPr lang="en-US" dirty="0"/>
                  <a:t>,  so uses far fewer parameters</a:t>
                </a:r>
              </a:p>
              <a:p>
                <a:pPr marL="0" indent="0" defTabSz="483306">
                  <a:buFont typeface="+mj-lt"/>
                  <a:buNone/>
                  <a:defRPr/>
                </a:pPr>
                <a:endParaRPr lang="en-US" dirty="0"/>
              </a:p>
              <a:p>
                <a:pPr marL="228600" indent="-228600" defTabSz="483306">
                  <a:buFont typeface="+mj-lt"/>
                  <a:buAutoNum type="arabicPeriod"/>
                  <a:defRPr/>
                </a:pPr>
                <a:endParaRPr lang="en-US" dirty="0"/>
              </a:p>
              <a:p>
                <a:pPr marL="228600" indent="-228600" defTabSz="483306">
                  <a:buFont typeface="+mj-lt"/>
                  <a:buAutoNum type="arabicPeriod"/>
                  <a:defRPr/>
                </a:pPr>
                <a:r>
                  <a:rPr lang="en-US" dirty="0"/>
                  <a:t>The antisymmetric portion of the ansatz we currently use for all nuclear systems comes from what is called a Pfaffian. This functions as a replacement for the slater determinant in the slater-Jastrow type ansatz.</a:t>
                </a:r>
              </a:p>
              <a:p>
                <a:pPr marL="228600" indent="-228600" defTabSz="483306">
                  <a:buFont typeface="+mj-lt"/>
                  <a:buAutoNum type="arabicPeriod"/>
                  <a:defRPr/>
                </a:pPr>
                <a:r>
                  <a:rPr lang="en-US" dirty="0"/>
                  <a:t>Just For some specific information on this neural Pfaffian ansatz without getting too much off the topic of nuclear theory</a:t>
                </a:r>
              </a:p>
              <a:p>
                <a:pPr marL="228600" indent="-228600" defTabSz="483306">
                  <a:buFont typeface="+mj-lt"/>
                  <a:buAutoNum type="arabicPeriod"/>
                  <a:defRPr/>
                </a:pPr>
                <a:r>
                  <a:rPr lang="en-US" dirty="0"/>
                  <a:t>We begin by preprocessing the input, with a type of backflow transformation that doesn’t modify any particle ordering information.</a:t>
                </a:r>
              </a:p>
              <a:p>
                <a:pPr marL="228600" indent="-228600" defTabSz="483306">
                  <a:buFont typeface="+mj-lt"/>
                  <a:buAutoNum type="arabicPeriod"/>
                  <a:defRPr/>
                </a:pPr>
                <a:r>
                  <a:rPr lang="en-US" dirty="0"/>
                  <a:t>The Anti-symmetric portion of the wavefunction is provided by what is called a Pfaffian which is closely related to the determinant</a:t>
                </a:r>
              </a:p>
              <a:p>
                <a:pPr marL="228600" indent="-228600" defTabSz="483306">
                  <a:buFont typeface="+mj-lt"/>
                  <a:buAutoNum type="arabicPeriod"/>
                  <a:defRPr/>
                </a:pPr>
                <a:r>
                  <a:rPr lang="en-US" dirty="0"/>
                  <a:t>I will avoid going into how to calculate a Pfaffian and instead mention that it provides the same </a:t>
                </a:r>
                <a:r>
                  <a:rPr lang="en-US" dirty="0" err="1"/>
                  <a:t>antisymmetry</a:t>
                </a:r>
                <a:r>
                  <a:rPr lang="en-US" dirty="0"/>
                  <a:t> a Slater </a:t>
                </a:r>
                <a:r>
                  <a:rPr lang="en-US" dirty="0" err="1"/>
                  <a:t>determiant</a:t>
                </a:r>
                <a:r>
                  <a:rPr lang="en-US" dirty="0"/>
                  <a:t> would while also building in a pairwise structure.</a:t>
                </a:r>
              </a:p>
              <a:p>
                <a:pPr marL="228600" indent="-228600" defTabSz="483306">
                  <a:buFont typeface="+mj-lt"/>
                  <a:buAutoNum type="arabicPeriod"/>
                  <a:defRPr/>
                </a:pPr>
                <a:r>
                  <a:rPr lang="en-US" dirty="0"/>
                  <a:t>Specifically, The Pfaffian calculation is preformed on a skew-symmetric matrix which is produced by a single function (which is build from a neural network).</a:t>
                </a:r>
              </a:p>
              <a:p>
                <a:pPr marL="228600" indent="-228600" defTabSz="483306">
                  <a:buFont typeface="+mj-lt"/>
                  <a:buAutoNum type="arabicPeriod"/>
                  <a:defRPr/>
                </a:pPr>
                <a:r>
                  <a:rPr lang="en-US" dirty="0"/>
                  <a:t>So instead of requiring functions for each of the single particle states, as is the case for a slater determinant, we instead use only one neural network which is applied to each pair of particles.</a:t>
                </a:r>
              </a:p>
              <a:p>
                <a:pPr marL="228600" indent="-228600" defTabSz="483306">
                  <a:buFont typeface="+mj-lt"/>
                  <a:buAutoNum type="arabicPeriod"/>
                  <a:defRPr/>
                </a:pPr>
                <a:r>
                  <a:rPr lang="en-US" dirty="0"/>
                  <a:t>The importance of pairing in nuclear systems means this construction of the wavefunction ansatz functions exceptionally well on our systems of interest.</a:t>
                </a:r>
              </a:p>
            </p:txBody>
          </p:sp>
        </mc:Fallback>
      </mc:AlternateContent>
      <p:sp>
        <p:nvSpPr>
          <p:cNvPr id="4" name="Slide Number Placeholder 3"/>
          <p:cNvSpPr>
            <a:spLocks noGrp="1"/>
          </p:cNvSpPr>
          <p:nvPr>
            <p:ph type="sldNum" sz="quarter" idx="5"/>
          </p:nvPr>
        </p:nvSpPr>
        <p:spPr/>
        <p:txBody>
          <a:bodyPr/>
          <a:lstStyle/>
          <a:p>
            <a:fld id="{3EAA7A1A-8011-3A42-91B8-EE1BD44E4455}" type="slidenum">
              <a:rPr lang="en-US" smtClean="0"/>
              <a:t>12</a:t>
            </a:fld>
            <a:endParaRPr lang="en-US"/>
          </a:p>
        </p:txBody>
      </p:sp>
    </p:spTree>
    <p:extLst>
      <p:ext uri="{BB962C8B-B14F-4D97-AF65-F5344CB8AC3E}">
        <p14:creationId xmlns:p14="http://schemas.microsoft.com/office/powerpoint/2010/main" val="326905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8B6F-6EE8-20E2-ECC6-A50A4DAAF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0F29-0EED-FEC8-830E-B3749DB0E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DD975-0D93-7CD7-6E20-11ED5480FC52}"/>
              </a:ext>
            </a:extLst>
          </p:cNvPr>
          <p:cNvSpPr>
            <a:spLocks noGrp="1"/>
          </p:cNvSpPr>
          <p:nvPr>
            <p:ph type="body" idx="1"/>
          </p:nvPr>
        </p:nvSpPr>
        <p:spPr/>
        <p:txBody>
          <a:bodyPr/>
          <a:lstStyle/>
          <a:p>
            <a:pPr marL="171450" indent="-171450">
              <a:buFontTx/>
              <a:buChar char="-"/>
            </a:pPr>
            <a:r>
              <a:rPr lang="en-US" dirty="0"/>
              <a:t>Finally, separate from these antisymmetric ansatz are potential backflow methods which function as preprocessing for the input coordinates. The most successful of these takes advantage of the pairwise nature of the interactions of the nuclear forces by representing the configuration as a fully connected graph</a:t>
            </a:r>
          </a:p>
          <a:p>
            <a:pPr marL="171450" indent="-171450">
              <a:buFontTx/>
              <a:buChar char="-"/>
            </a:pPr>
            <a:r>
              <a:rPr lang="en-US" dirty="0"/>
              <a:t>Each vertex and edge gets a value</a:t>
            </a:r>
          </a:p>
          <a:p>
            <a:pPr marL="171450" indent="-171450">
              <a:buFontTx/>
              <a:buChar char="-"/>
            </a:pPr>
            <a:r>
              <a:rPr lang="en-US" dirty="0"/>
              <a:t>Update edge values from vertices</a:t>
            </a:r>
          </a:p>
          <a:p>
            <a:pPr marL="171450" indent="-171450">
              <a:buFontTx/>
              <a:buChar char="-"/>
            </a:pPr>
            <a:r>
              <a:rPr lang="en-US" dirty="0"/>
              <a:t>And update vertices values from connected edges (the image on the right shows this)</a:t>
            </a:r>
          </a:p>
          <a:p>
            <a:pPr marL="171450" indent="-171450">
              <a:buFontTx/>
              <a:buChar char="-"/>
            </a:pPr>
            <a:r>
              <a:rPr lang="en-US" dirty="0"/>
              <a:t>By construction this retains the ordering information so the symmetric and antisymmetric portions of our wavefunction are unchanged.</a:t>
            </a:r>
          </a:p>
          <a:p>
            <a:pPr marL="171450" indent="-171450">
              <a:buFontTx/>
              <a:buChar char="-"/>
            </a:pPr>
            <a:r>
              <a:rPr lang="en-US" dirty="0"/>
              <a:t>Additionally, this can be repeated if needed for more complex preprocessing as the output can just be fed back in.</a:t>
            </a:r>
          </a:p>
          <a:p>
            <a:pPr marL="171450" indent="-171450">
              <a:buFontTx/>
              <a:buChar char="-"/>
            </a:pPr>
            <a:r>
              <a:rPr lang="en-US" dirty="0"/>
              <a:t>Currently one or two iterations has proven sufficient for the systems I’ve looked at.</a:t>
            </a:r>
          </a:p>
        </p:txBody>
      </p:sp>
      <p:sp>
        <p:nvSpPr>
          <p:cNvPr id="4" name="Slide Number Placeholder 3">
            <a:extLst>
              <a:ext uri="{FF2B5EF4-FFF2-40B4-BE49-F238E27FC236}">
                <a16:creationId xmlns:a16="http://schemas.microsoft.com/office/drawing/2014/main" id="{5B2CFDAD-A251-50B3-75F5-130C855C852C}"/>
              </a:ext>
            </a:extLst>
          </p:cNvPr>
          <p:cNvSpPr>
            <a:spLocks noGrp="1"/>
          </p:cNvSpPr>
          <p:nvPr>
            <p:ph type="sldNum" sz="quarter" idx="5"/>
          </p:nvPr>
        </p:nvSpPr>
        <p:spPr/>
        <p:txBody>
          <a:bodyPr/>
          <a:lstStyle/>
          <a:p>
            <a:fld id="{3EAA7A1A-8011-3A42-91B8-EE1BD44E4455}" type="slidenum">
              <a:rPr lang="en-US" smtClean="0"/>
              <a:t>13</a:t>
            </a:fld>
            <a:endParaRPr lang="en-US"/>
          </a:p>
        </p:txBody>
      </p:sp>
    </p:spTree>
    <p:extLst>
      <p:ext uri="{BB962C8B-B14F-4D97-AF65-F5344CB8AC3E}">
        <p14:creationId xmlns:p14="http://schemas.microsoft.com/office/powerpoint/2010/main" val="71642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Finally, I will go into some results I’ve obtained using NQS.</a:t>
            </a:r>
          </a:p>
        </p:txBody>
      </p:sp>
      <p:sp>
        <p:nvSpPr>
          <p:cNvPr id="4" name="Slide Number Placeholder 3"/>
          <p:cNvSpPr>
            <a:spLocks noGrp="1"/>
          </p:cNvSpPr>
          <p:nvPr>
            <p:ph type="sldNum" sz="quarter" idx="5"/>
          </p:nvPr>
        </p:nvSpPr>
        <p:spPr/>
        <p:txBody>
          <a:bodyPr/>
          <a:lstStyle/>
          <a:p>
            <a:fld id="{3EAA7A1A-8011-3A42-91B8-EE1BD44E4455}" type="slidenum">
              <a:rPr lang="en-US" smtClean="0"/>
              <a:t>14</a:t>
            </a:fld>
            <a:endParaRPr lang="en-US"/>
          </a:p>
        </p:txBody>
      </p:sp>
    </p:spTree>
    <p:extLst>
      <p:ext uri="{BB962C8B-B14F-4D97-AF65-F5344CB8AC3E}">
        <p14:creationId xmlns:p14="http://schemas.microsoft.com/office/powerpoint/2010/main" val="77720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A4C7-6386-AFE9-89D9-EEC9F9321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07668-1965-5A74-4562-7DD75E87F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4CDCC-18CC-AF91-A206-A48D396B42C3}"/>
              </a:ext>
            </a:extLst>
          </p:cNvPr>
          <p:cNvSpPr>
            <a:spLocks noGrp="1"/>
          </p:cNvSpPr>
          <p:nvPr>
            <p:ph type="body" idx="1"/>
          </p:nvPr>
        </p:nvSpPr>
        <p:spPr/>
        <p:txBody>
          <a:bodyPr/>
          <a:lstStyle/>
          <a:p>
            <a:pPr marL="171450" indent="-171450">
              <a:buFontTx/>
              <a:buChar char="-"/>
            </a:pPr>
            <a:r>
              <a:rPr lang="en-US" dirty="0"/>
              <a:t>Now, before showing the results, I’ll give some information on the Hamiltonian I’m currently using.</a:t>
            </a:r>
          </a:p>
          <a:p>
            <a:pPr marL="171450" indent="-171450">
              <a:buFontTx/>
              <a:buChar char="-"/>
            </a:pPr>
            <a:r>
              <a:rPr lang="en-US" dirty="0"/>
              <a:t>It’s also important to mention that the Hamiltonian is really the only input to the neural quantum states method.</a:t>
            </a:r>
          </a:p>
          <a:p>
            <a:pPr marL="171450" indent="-171450">
              <a:buFontTx/>
              <a:buChar char="-"/>
            </a:pPr>
            <a:r>
              <a:rPr lang="en-US" dirty="0"/>
              <a:t>We’ve started with a leading order </a:t>
            </a:r>
            <a:r>
              <a:rPr lang="en-US" dirty="0" err="1"/>
              <a:t>pionless</a:t>
            </a:r>
            <a:r>
              <a:rPr lang="en-US" dirty="0"/>
              <a:t> EFT which includes spin and isospin dependence as well as a three body force.</a:t>
            </a:r>
          </a:p>
          <a:p>
            <a:pPr marL="171450" indent="-171450">
              <a:buFontTx/>
              <a:buChar char="-"/>
            </a:pPr>
            <a:r>
              <a:rPr lang="en-US" dirty="0"/>
              <a:t>This include charge independent terms in the nuclear potential as well as the coulomb force between protons.</a:t>
            </a:r>
          </a:p>
          <a:p>
            <a:pPr marL="171450" indent="-171450">
              <a:buFontTx/>
              <a:buChar char="-"/>
            </a:pPr>
            <a:r>
              <a:rPr lang="en-US" dirty="0"/>
              <a:t>This potential has been shown previously to give accurate energies for nuclei with up to about 20 nucleons.</a:t>
            </a:r>
          </a:p>
        </p:txBody>
      </p:sp>
      <p:sp>
        <p:nvSpPr>
          <p:cNvPr id="4" name="Slide Number Placeholder 3">
            <a:extLst>
              <a:ext uri="{FF2B5EF4-FFF2-40B4-BE49-F238E27FC236}">
                <a16:creationId xmlns:a16="http://schemas.microsoft.com/office/drawing/2014/main" id="{FE0FE655-1B7E-E817-03BC-A74EC12C368F}"/>
              </a:ext>
            </a:extLst>
          </p:cNvPr>
          <p:cNvSpPr>
            <a:spLocks noGrp="1"/>
          </p:cNvSpPr>
          <p:nvPr>
            <p:ph type="sldNum" sz="quarter" idx="5"/>
          </p:nvPr>
        </p:nvSpPr>
        <p:spPr/>
        <p:txBody>
          <a:bodyPr/>
          <a:lstStyle/>
          <a:p>
            <a:fld id="{3EAA7A1A-8011-3A42-91B8-EE1BD44E4455}" type="slidenum">
              <a:rPr lang="en-US" smtClean="0"/>
              <a:t>15</a:t>
            </a:fld>
            <a:endParaRPr lang="en-US"/>
          </a:p>
        </p:txBody>
      </p:sp>
    </p:spTree>
    <p:extLst>
      <p:ext uri="{BB962C8B-B14F-4D97-AF65-F5344CB8AC3E}">
        <p14:creationId xmlns:p14="http://schemas.microsoft.com/office/powerpoint/2010/main" val="408957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figure shows energies using the NQS method I just described for a variety of nuclei with up to 20 nucleons compared to experimental values</a:t>
            </a:r>
          </a:p>
          <a:p>
            <a:pPr marL="171450" indent="-171450">
              <a:buFontTx/>
              <a:buChar char="-"/>
            </a:pPr>
            <a:r>
              <a:rPr lang="en-US" dirty="0"/>
              <a:t>We can see the results are very good given the simplicity of the Hamiltonian.</a:t>
            </a:r>
          </a:p>
          <a:p>
            <a:pPr marL="171450" indent="-171450">
              <a:buFontTx/>
              <a:buChar char="-"/>
            </a:pPr>
            <a:r>
              <a:rPr lang="en-US" dirty="0"/>
              <a:t>The differences from the experimental results mostly come from the Hamiltonian as the NQS outperforms Auxiliary field diffusion monte </a:t>
            </a:r>
            <a:r>
              <a:rPr lang="en-US" dirty="0" err="1"/>
              <a:t>carlo</a:t>
            </a:r>
            <a:r>
              <a:rPr lang="en-US" dirty="0"/>
              <a:t> results in each of these nuclei.</a:t>
            </a:r>
          </a:p>
        </p:txBody>
      </p:sp>
      <p:sp>
        <p:nvSpPr>
          <p:cNvPr id="4" name="Slide Number Placeholder 3"/>
          <p:cNvSpPr>
            <a:spLocks noGrp="1"/>
          </p:cNvSpPr>
          <p:nvPr>
            <p:ph type="sldNum" sz="quarter" idx="5"/>
          </p:nvPr>
        </p:nvSpPr>
        <p:spPr/>
        <p:txBody>
          <a:bodyPr/>
          <a:lstStyle/>
          <a:p>
            <a:fld id="{3EAA7A1A-8011-3A42-91B8-EE1BD44E4455}" type="slidenum">
              <a:rPr lang="en-US" smtClean="0"/>
              <a:t>16</a:t>
            </a:fld>
            <a:endParaRPr lang="en-US"/>
          </a:p>
        </p:txBody>
      </p:sp>
    </p:spTree>
    <p:extLst>
      <p:ext uri="{BB962C8B-B14F-4D97-AF65-F5344CB8AC3E}">
        <p14:creationId xmlns:p14="http://schemas.microsoft.com/office/powerpoint/2010/main" val="199241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 I’m specifically showing the training results only for 16O.</a:t>
            </a:r>
          </a:p>
          <a:p>
            <a:pPr marL="171450" indent="-171450">
              <a:buFontTx/>
              <a:buChar char="-"/>
            </a:pPr>
            <a:r>
              <a:rPr lang="en-US" dirty="0"/>
              <a:t>The x axis is the number of optimization steps that have passed while the y axis is the energy.</a:t>
            </a:r>
          </a:p>
          <a:p>
            <a:pPr marL="171450" indent="-171450">
              <a:buFontTx/>
              <a:buChar char="-"/>
            </a:pPr>
            <a:r>
              <a:rPr lang="en-US" dirty="0"/>
              <a:t>We can see that the NQS results in blue quickly pass the traditional VMC results given by the green dashed line.</a:t>
            </a:r>
          </a:p>
          <a:p>
            <a:pPr marL="171450" indent="-171450">
              <a:buFontTx/>
              <a:buChar char="-"/>
            </a:pPr>
            <a:r>
              <a:rPr lang="en-US" dirty="0"/>
              <a:t>The NQS result also improves upon the AFDMC result and ends at an energy very near the experimentally measured ground state energy.</a:t>
            </a:r>
          </a:p>
        </p:txBody>
      </p:sp>
      <p:sp>
        <p:nvSpPr>
          <p:cNvPr id="4" name="Slide Number Placeholder 3"/>
          <p:cNvSpPr>
            <a:spLocks noGrp="1"/>
          </p:cNvSpPr>
          <p:nvPr>
            <p:ph type="sldNum" sz="quarter" idx="5"/>
          </p:nvPr>
        </p:nvSpPr>
        <p:spPr/>
        <p:txBody>
          <a:bodyPr/>
          <a:lstStyle/>
          <a:p>
            <a:fld id="{3EAA7A1A-8011-3A42-91B8-EE1BD44E4455}" type="slidenum">
              <a:rPr lang="en-US" smtClean="0"/>
              <a:t>17</a:t>
            </a:fld>
            <a:endParaRPr lang="en-US"/>
          </a:p>
        </p:txBody>
      </p:sp>
    </p:spTree>
    <p:extLst>
      <p:ext uri="{BB962C8B-B14F-4D97-AF65-F5344CB8AC3E}">
        <p14:creationId xmlns:p14="http://schemas.microsoft.com/office/powerpoint/2010/main" val="682155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From nuclei, applying this method to bulk matter is straightforward.</a:t>
            </a:r>
          </a:p>
          <a:p>
            <a:pPr marL="171450" indent="-171450">
              <a:buFontTx/>
              <a:buChar char="-"/>
            </a:pPr>
            <a:r>
              <a:rPr lang="en-US" dirty="0"/>
              <a:t>Everything about VMC that I have mentioned works just as well for Nuclear matter as it does for Nuclei.</a:t>
            </a:r>
          </a:p>
          <a:p>
            <a:pPr marL="171450" indent="-171450">
              <a:buFontTx/>
              <a:buChar char="-"/>
            </a:pPr>
            <a:r>
              <a:rPr lang="en-US" dirty="0"/>
              <a:t>For bulk matter we just need to enforce periodic boundary conditions and coordinate system.</a:t>
            </a:r>
          </a:p>
          <a:p>
            <a:pPr marL="171450" indent="-171450">
              <a:buFontTx/>
              <a:buChar char="-"/>
            </a:pPr>
            <a:r>
              <a:rPr lang="en-US" dirty="0"/>
              <a:t>This includes adding potential energy contributions from image particles.</a:t>
            </a:r>
          </a:p>
          <a:p>
            <a:pPr marL="171450" indent="-171450">
              <a:buFontTx/>
              <a:buChar char="-"/>
            </a:pPr>
            <a:r>
              <a:rPr lang="en-US" dirty="0"/>
              <a:t>Also, we remove the coulomb potential since we assume it is screened in nuclear matter.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18</a:t>
            </a:fld>
            <a:endParaRPr lang="en-US"/>
          </a:p>
        </p:txBody>
      </p:sp>
    </p:spTree>
    <p:extLst>
      <p:ext uri="{BB962C8B-B14F-4D97-AF65-F5344CB8AC3E}">
        <p14:creationId xmlns:p14="http://schemas.microsoft.com/office/powerpoint/2010/main" val="56695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most straightforward aspect of the inner crust we can model is the pure neutron component.</a:t>
            </a:r>
          </a:p>
          <a:p>
            <a:pPr marL="171450" indent="-171450">
              <a:buFontTx/>
              <a:buChar char="-"/>
            </a:pPr>
            <a:r>
              <a:rPr lang="en-US" dirty="0"/>
              <a:t>Here I have a plot of the training of the NQS over many optimization steps.</a:t>
            </a:r>
          </a:p>
          <a:p>
            <a:pPr marL="171450" indent="-171450">
              <a:buFontTx/>
              <a:buChar char="-"/>
            </a:pPr>
            <a:r>
              <a:rPr lang="en-US" dirty="0"/>
              <a:t>DESCRIBE AXES</a:t>
            </a:r>
          </a:p>
          <a:p>
            <a:pPr marL="171450" indent="-171450">
              <a:buFontTx/>
              <a:buChar char="-"/>
            </a:pPr>
            <a:r>
              <a:rPr lang="en-US" dirty="0"/>
              <a:t>COMPARE TO VMC (green doesn’t use NQS) and DMC</a:t>
            </a:r>
          </a:p>
          <a:p>
            <a:pPr marL="171450" indent="-171450">
              <a:buFontTx/>
              <a:buChar char="-"/>
            </a:pPr>
            <a:r>
              <a:rPr lang="en-US" dirty="0"/>
              <a:t>We can see the NQS result agrees with the AFDMC result. As we would expect in a simple system like this.</a:t>
            </a:r>
          </a:p>
          <a:p>
            <a:pPr marL="171450" indent="-171450">
              <a:buFontTx/>
              <a:buChar char="-"/>
            </a:pPr>
            <a:r>
              <a:rPr lang="en-US" dirty="0"/>
              <a:t>Important to note here, the unconstrained DMC results I show here require millions of CPU hours to get. While the requirements for the NQS are extremely modest by comparison. Only requiring around a hundred </a:t>
            </a:r>
            <a:r>
              <a:rPr lang="en-US" dirty="0" err="1"/>
              <a:t>gpu</a:t>
            </a:r>
            <a:r>
              <a:rPr lang="en-US" dirty="0"/>
              <a:t> hours.</a:t>
            </a:r>
          </a:p>
        </p:txBody>
      </p:sp>
      <p:sp>
        <p:nvSpPr>
          <p:cNvPr id="4" name="Slide Number Placeholder 3"/>
          <p:cNvSpPr>
            <a:spLocks noGrp="1"/>
          </p:cNvSpPr>
          <p:nvPr>
            <p:ph type="sldNum" sz="quarter" idx="5"/>
          </p:nvPr>
        </p:nvSpPr>
        <p:spPr/>
        <p:txBody>
          <a:bodyPr/>
          <a:lstStyle/>
          <a:p>
            <a:fld id="{3EAA7A1A-8011-3A42-91B8-EE1BD44E4455}" type="slidenum">
              <a:rPr lang="en-US" smtClean="0"/>
              <a:t>19</a:t>
            </a:fld>
            <a:endParaRPr lang="en-US"/>
          </a:p>
        </p:txBody>
      </p:sp>
    </p:spTree>
    <p:extLst>
      <p:ext uri="{BB962C8B-B14F-4D97-AF65-F5344CB8AC3E}">
        <p14:creationId xmlns:p14="http://schemas.microsoft.com/office/powerpoint/2010/main" val="356516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just an overview of what quantum many body problems are, mention a couple methods currently used, and give a detailed description of the NQS method.</a:t>
            </a:r>
          </a:p>
        </p:txBody>
      </p:sp>
      <p:sp>
        <p:nvSpPr>
          <p:cNvPr id="4" name="Slide Number Placeholder 3"/>
          <p:cNvSpPr>
            <a:spLocks noGrp="1"/>
          </p:cNvSpPr>
          <p:nvPr>
            <p:ph type="sldNum" sz="quarter" idx="5"/>
          </p:nvPr>
        </p:nvSpPr>
        <p:spPr/>
        <p:txBody>
          <a:bodyPr/>
          <a:lstStyle/>
          <a:p>
            <a:fld id="{3EAA7A1A-8011-3A42-91B8-EE1BD44E4455}" type="slidenum">
              <a:rPr lang="en-US" smtClean="0"/>
              <a:t>2</a:t>
            </a:fld>
            <a:endParaRPr lang="en-US"/>
          </a:p>
        </p:txBody>
      </p:sp>
    </p:spTree>
    <p:extLst>
      <p:ext uri="{BB962C8B-B14F-4D97-AF65-F5344CB8AC3E}">
        <p14:creationId xmlns:p14="http://schemas.microsoft.com/office/powerpoint/2010/main" val="414884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From the wavefunction we created for pure neutron matter, represented by the NQS, we can investigate the presence of a neutron superfluid.</a:t>
            </a:r>
          </a:p>
          <a:p>
            <a:pPr marL="171450" indent="-171450">
              <a:buFontTx/>
              <a:buChar char="-"/>
            </a:pPr>
            <a:r>
              <a:rPr lang="en-US" dirty="0"/>
              <a:t>This analysis is not possible from the DMC result.</a:t>
            </a:r>
          </a:p>
          <a:p>
            <a:pPr marL="171450" indent="-171450">
              <a:buFontTx/>
              <a:buChar char="-"/>
            </a:pPr>
            <a:r>
              <a:rPr lang="en-US" dirty="0"/>
              <a:t>These plots show the probability of finding particular types of pairs of neutrons at specific distances.</a:t>
            </a:r>
          </a:p>
          <a:p>
            <a:pPr marL="171450" indent="-171450">
              <a:buFontTx/>
              <a:buChar char="-"/>
            </a:pPr>
            <a:r>
              <a:rPr lang="en-US" dirty="0"/>
              <a:t>This is compared to the non-interacting case in the solid and dotted line results.</a:t>
            </a:r>
          </a:p>
          <a:p>
            <a:pPr marL="171450" indent="-171450">
              <a:buFontTx/>
              <a:buChar char="-"/>
            </a:pPr>
            <a:r>
              <a:rPr lang="en-US" dirty="0"/>
              <a:t>What we expect to see for a neutron superfluid is an excess of singlet pairs at short distance. And we can see this is exactly what show up in the low density plot on the left.</a:t>
            </a:r>
          </a:p>
          <a:p>
            <a:pPr marL="171450" indent="-171450">
              <a:buFontTx/>
              <a:buChar char="-"/>
            </a:pPr>
            <a:r>
              <a:rPr lang="en-US" dirty="0"/>
              <a:t>Additionally, this excess begins to go away at larger densities like on the right. Which we also expect to occur at higher density in neutron matter.</a:t>
            </a:r>
          </a:p>
          <a:p>
            <a:pPr marL="171450" indent="-171450">
              <a:buFontTx/>
              <a:buChar char="-"/>
            </a:pPr>
            <a:r>
              <a:rPr lang="en-US" dirty="0"/>
              <a:t>Similar to the cold fermi gas results, we’ve found that the NQS captures the physics of changing phases in a material without needing to input that information externally.</a:t>
            </a:r>
          </a:p>
          <a:p>
            <a:pPr marL="171450" indent="-171450">
              <a:buFontTx/>
              <a:buChar char="-"/>
            </a:pPr>
            <a:r>
              <a:rPr lang="en-US" dirty="0"/>
              <a:t>This is obvious very important if you want to learn where the boundaries of different phases of matter occur in a system.</a:t>
            </a:r>
          </a:p>
        </p:txBody>
      </p:sp>
      <p:sp>
        <p:nvSpPr>
          <p:cNvPr id="4" name="Slide Number Placeholder 3"/>
          <p:cNvSpPr>
            <a:spLocks noGrp="1"/>
          </p:cNvSpPr>
          <p:nvPr>
            <p:ph type="sldNum" sz="quarter" idx="5"/>
          </p:nvPr>
        </p:nvSpPr>
        <p:spPr/>
        <p:txBody>
          <a:bodyPr/>
          <a:lstStyle/>
          <a:p>
            <a:fld id="{3EAA7A1A-8011-3A42-91B8-EE1BD44E4455}" type="slidenum">
              <a:rPr lang="en-US" smtClean="0"/>
              <a:t>20</a:t>
            </a:fld>
            <a:endParaRPr lang="en-US"/>
          </a:p>
        </p:txBody>
      </p:sp>
    </p:spTree>
    <p:extLst>
      <p:ext uri="{BB962C8B-B14F-4D97-AF65-F5344CB8AC3E}">
        <p14:creationId xmlns:p14="http://schemas.microsoft.com/office/powerpoint/2010/main" val="74734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A927-782B-E872-4E9C-DFC06B936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FDDE7-4FED-BB73-8E80-07D18311F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A2A13-00B0-3637-C3F7-2980DA6E9813}"/>
              </a:ext>
            </a:extLst>
          </p:cNvPr>
          <p:cNvSpPr>
            <a:spLocks noGrp="1"/>
          </p:cNvSpPr>
          <p:nvPr>
            <p:ph type="body" idx="1"/>
          </p:nvPr>
        </p:nvSpPr>
        <p:spPr/>
        <p:txBody>
          <a:bodyPr/>
          <a:lstStyle/>
          <a:p>
            <a:pPr marL="171450" indent="-171450">
              <a:buFontTx/>
              <a:buChar char="-"/>
            </a:pPr>
            <a:r>
              <a:rPr lang="en-US" dirty="0"/>
              <a:t>We can additionally look at the energy of symmetric matter</a:t>
            </a:r>
          </a:p>
          <a:p>
            <a:pPr marL="171450" indent="-171450">
              <a:buFontTx/>
              <a:buChar char="-"/>
            </a:pPr>
            <a:r>
              <a:rPr lang="en-US" dirty="0"/>
              <a:t>This plot shows the energy results from our NQS simulations at various densities corresponding to the inner crust. At all densities we’ve modeled the NQS is able to reach lower energies than the DMC result. This is likely because the DMC results are not able to capture clustering at these densities.</a:t>
            </a:r>
          </a:p>
          <a:p>
            <a:pPr marL="171450" indent="-171450">
              <a:buFontTx/>
              <a:buChar char="-"/>
            </a:pPr>
            <a:r>
              <a:rPr lang="en-US" dirty="0"/>
              <a:t>At higher densities the clustering effects are less important and we can see this is where the DMC result does much better</a:t>
            </a:r>
          </a:p>
          <a:p>
            <a:pPr marL="171450" indent="-171450">
              <a:buFontTx/>
              <a:buChar char="-"/>
            </a:pPr>
            <a:r>
              <a:rPr lang="en-US" dirty="0"/>
              <a:t>Because we expect to recover nuclei at zero density, I’ve added to the plot the energy value for a nuclei with 14 neutrons and 14 protons. So this periodic simulation of 14 neutrons and 14 protons is able to correctly find the lowest energy state at low density.</a:t>
            </a:r>
          </a:p>
          <a:p>
            <a:pPr marL="171450" indent="-171450">
              <a:buFontTx/>
              <a:buChar char="-"/>
            </a:pPr>
            <a:r>
              <a:rPr lang="en-US" dirty="0"/>
              <a:t>This gives us confidence in the ability of this method to correctly predict clustering at the densities corresponding to the inner crust of neutron stars</a:t>
            </a:r>
          </a:p>
        </p:txBody>
      </p:sp>
      <p:sp>
        <p:nvSpPr>
          <p:cNvPr id="4" name="Slide Number Placeholder 3">
            <a:extLst>
              <a:ext uri="{FF2B5EF4-FFF2-40B4-BE49-F238E27FC236}">
                <a16:creationId xmlns:a16="http://schemas.microsoft.com/office/drawing/2014/main" id="{0B40D042-9D45-4DDE-5A13-2FF060D46785}"/>
              </a:ext>
            </a:extLst>
          </p:cNvPr>
          <p:cNvSpPr>
            <a:spLocks noGrp="1"/>
          </p:cNvSpPr>
          <p:nvPr>
            <p:ph type="sldNum" sz="quarter" idx="5"/>
          </p:nvPr>
        </p:nvSpPr>
        <p:spPr/>
        <p:txBody>
          <a:bodyPr/>
          <a:lstStyle/>
          <a:p>
            <a:fld id="{3EAA7A1A-8011-3A42-91B8-EE1BD44E4455}" type="slidenum">
              <a:rPr lang="en-US" smtClean="0"/>
              <a:t>21</a:t>
            </a:fld>
            <a:endParaRPr lang="en-US"/>
          </a:p>
        </p:txBody>
      </p:sp>
    </p:spTree>
    <p:extLst>
      <p:ext uri="{BB962C8B-B14F-4D97-AF65-F5344CB8AC3E}">
        <p14:creationId xmlns:p14="http://schemas.microsoft.com/office/powerpoint/2010/main" val="752999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68A3-607C-AC39-EB4E-2B7BEA76E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15F81-98D6-7D98-600E-7F34D8617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D2319-C2B3-0CC4-2A8B-064923056A4C}"/>
              </a:ext>
            </a:extLst>
          </p:cNvPr>
          <p:cNvSpPr>
            <a:spLocks noGrp="1"/>
          </p:cNvSpPr>
          <p:nvPr>
            <p:ph type="body" idx="1"/>
          </p:nvPr>
        </p:nvSpPr>
        <p:spPr/>
        <p:txBody>
          <a:bodyPr/>
          <a:lstStyle/>
          <a:p>
            <a:pPr marL="171450" indent="-171450">
              <a:buFontTx/>
              <a:buChar char="-"/>
            </a:pPr>
            <a:r>
              <a:rPr lang="en-US" dirty="0"/>
              <a:t>For a bit more detail on the clustering, I have here some plots showing a random snapshot of the particle locations in our simulations at low density. These particle positions are repeated for every adjacent cell to emphasis the periodic nature of the simulation.</a:t>
            </a:r>
          </a:p>
          <a:p>
            <a:pPr marL="171450" indent="-171450">
              <a:buFontTx/>
              <a:buChar char="-"/>
            </a:pPr>
            <a:r>
              <a:rPr lang="en-US" dirty="0"/>
              <a:t>We can see on the right a simulation of symmetric matter with this clustered state very much like 28 silicon.</a:t>
            </a:r>
          </a:p>
          <a:p>
            <a:pPr marL="171450" indent="-171450">
              <a:buFontTx/>
              <a:buChar char="-"/>
            </a:pPr>
            <a:r>
              <a:rPr lang="en-US" dirty="0"/>
              <a:t>Additionally, if we attempt to simulate an asymmetric system closer to realistic proton fractions, as expected we are able to see the protons and neutrons forming clusters with a large number of decoupled neutrons.</a:t>
            </a:r>
          </a:p>
          <a:p>
            <a:pPr marL="171450" indent="-171450">
              <a:buFontTx/>
              <a:buChar char="-"/>
            </a:pPr>
            <a:r>
              <a:rPr lang="en-US" dirty="0"/>
              <a:t>The size of the systems we analyzed here are too small to be considered accurate even though they are already beyond what is remotely possible with conventional methods. However, we are still able to see the correct structures appearing.</a:t>
            </a:r>
          </a:p>
        </p:txBody>
      </p:sp>
      <p:sp>
        <p:nvSpPr>
          <p:cNvPr id="4" name="Slide Number Placeholder 3">
            <a:extLst>
              <a:ext uri="{FF2B5EF4-FFF2-40B4-BE49-F238E27FC236}">
                <a16:creationId xmlns:a16="http://schemas.microsoft.com/office/drawing/2014/main" id="{037C9050-9812-E03E-E71B-9AB8F984B6C4}"/>
              </a:ext>
            </a:extLst>
          </p:cNvPr>
          <p:cNvSpPr>
            <a:spLocks noGrp="1"/>
          </p:cNvSpPr>
          <p:nvPr>
            <p:ph type="sldNum" sz="quarter" idx="5"/>
          </p:nvPr>
        </p:nvSpPr>
        <p:spPr/>
        <p:txBody>
          <a:bodyPr/>
          <a:lstStyle/>
          <a:p>
            <a:fld id="{3EAA7A1A-8011-3A42-91B8-EE1BD44E4455}" type="slidenum">
              <a:rPr lang="en-US" smtClean="0"/>
              <a:t>22</a:t>
            </a:fld>
            <a:endParaRPr lang="en-US"/>
          </a:p>
        </p:txBody>
      </p:sp>
    </p:spTree>
    <p:extLst>
      <p:ext uri="{BB962C8B-B14F-4D97-AF65-F5344CB8AC3E}">
        <p14:creationId xmlns:p14="http://schemas.microsoft.com/office/powerpoint/2010/main" val="2153434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Utilizing this and a few standard assumptions in neutron star physics allows us to compute the fraction of nuclear matter that is protons at a given density.</a:t>
            </a:r>
          </a:p>
          <a:p>
            <a:pPr marL="171450" indent="-171450">
              <a:buFontTx/>
              <a:buChar char="-"/>
            </a:pPr>
            <a:r>
              <a:rPr lang="en-US" dirty="0"/>
              <a:t>The results for NQS in blue are compared to a representative equation of state in red and we can see the NQS results closely follow this within this range of densities.</a:t>
            </a:r>
          </a:p>
          <a:p>
            <a:pPr marL="171450" indent="-171450">
              <a:buFontTx/>
              <a:buChar char="-"/>
            </a:pPr>
            <a:r>
              <a:rPr lang="en-US" dirty="0"/>
              <a:t>I’ve additionally plotted the equivalent results for the DMC calculation that I showed previously.</a:t>
            </a:r>
          </a:p>
          <a:p>
            <a:pPr marL="171450" indent="-171450">
              <a:buFontTx/>
              <a:buChar char="-"/>
            </a:pPr>
            <a:r>
              <a:rPr lang="en-US" dirty="0"/>
              <a:t>Because this method is not able to properly capture the clustering of symmetric matter it falls well short, </a:t>
            </a:r>
          </a:p>
          <a:p>
            <a:pPr marL="171450" indent="-171450">
              <a:buFontTx/>
              <a:buChar char="-"/>
            </a:pPr>
            <a:r>
              <a:rPr lang="en-US" dirty="0"/>
              <a:t>ultimately predicting matter that looks like non-interacting results at low density</a:t>
            </a:r>
          </a:p>
        </p:txBody>
      </p:sp>
      <p:sp>
        <p:nvSpPr>
          <p:cNvPr id="4" name="Slide Number Placeholder 3"/>
          <p:cNvSpPr>
            <a:spLocks noGrp="1"/>
          </p:cNvSpPr>
          <p:nvPr>
            <p:ph type="sldNum" sz="quarter" idx="5"/>
          </p:nvPr>
        </p:nvSpPr>
        <p:spPr/>
        <p:txBody>
          <a:bodyPr/>
          <a:lstStyle/>
          <a:p>
            <a:fld id="{3EAA7A1A-8011-3A42-91B8-EE1BD44E4455}" type="slidenum">
              <a:rPr lang="en-US" smtClean="0"/>
              <a:t>23</a:t>
            </a:fld>
            <a:endParaRPr lang="en-US"/>
          </a:p>
        </p:txBody>
      </p:sp>
    </p:spTree>
    <p:extLst>
      <p:ext uri="{BB962C8B-B14F-4D97-AF65-F5344CB8AC3E}">
        <p14:creationId xmlns:p14="http://schemas.microsoft.com/office/powerpoint/2010/main" val="1772302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Finite size effects, (tensor term-&gt;overcomplete basis sampling)</a:t>
            </a:r>
          </a:p>
        </p:txBody>
      </p:sp>
      <p:sp>
        <p:nvSpPr>
          <p:cNvPr id="4" name="Slide Number Placeholder 3"/>
          <p:cNvSpPr>
            <a:spLocks noGrp="1"/>
          </p:cNvSpPr>
          <p:nvPr>
            <p:ph type="sldNum" sz="quarter" idx="5"/>
          </p:nvPr>
        </p:nvSpPr>
        <p:spPr/>
        <p:txBody>
          <a:bodyPr/>
          <a:lstStyle/>
          <a:p>
            <a:fld id="{3EAA7A1A-8011-3A42-91B8-EE1BD44E4455}" type="slidenum">
              <a:rPr lang="en-US" smtClean="0"/>
              <a:t>24</a:t>
            </a:fld>
            <a:endParaRPr lang="en-US"/>
          </a:p>
        </p:txBody>
      </p:sp>
    </p:spTree>
    <p:extLst>
      <p:ext uri="{BB962C8B-B14F-4D97-AF65-F5344CB8AC3E}">
        <p14:creationId xmlns:p14="http://schemas.microsoft.com/office/powerpoint/2010/main" val="4217709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I’d like to make sure to thank my collaborators before ending.</a:t>
            </a:r>
          </a:p>
          <a:p>
            <a:pPr marL="171450" indent="-171450">
              <a:buFontTx/>
              <a:buChar char="-"/>
            </a:pPr>
            <a:r>
              <a:rPr lang="en-US" dirty="0"/>
              <a:t>Alessandro Lovato introduced me to the method and provided the basis of this code. Anthony </a:t>
            </a:r>
            <a:r>
              <a:rPr lang="en-US" dirty="0" err="1"/>
              <a:t>Tropiano</a:t>
            </a:r>
            <a:r>
              <a:rPr lang="en-US" dirty="0"/>
              <a:t> is helping us to improve our current nuclear potential.</a:t>
            </a:r>
          </a:p>
          <a:p>
            <a:pPr marL="171450" indent="-171450">
              <a:buFontTx/>
              <a:buChar char="-"/>
            </a:pPr>
            <a:r>
              <a:rPr lang="en-US" dirty="0"/>
              <a:t>Jane Kim currently at Ohio University, has preformed an enormous amount of work with me improving the code including originally creating and testing the Neural Pfaffian Ansatz, not to mention analyzing several different non-nuclear systems.</a:t>
            </a:r>
          </a:p>
          <a:p>
            <a:pPr marL="171450" indent="-171450">
              <a:buFontTx/>
              <a:buChar char="-"/>
            </a:pPr>
            <a:r>
              <a:rPr lang="en-US" dirty="0"/>
              <a:t>And Morten Hjorth-Jensen has provided significant feedback and oversite throughout my own involvement in the project.</a:t>
            </a:r>
          </a:p>
        </p:txBody>
      </p:sp>
      <p:sp>
        <p:nvSpPr>
          <p:cNvPr id="4" name="Slide Number Placeholder 3"/>
          <p:cNvSpPr>
            <a:spLocks noGrp="1"/>
          </p:cNvSpPr>
          <p:nvPr>
            <p:ph type="sldNum" sz="quarter" idx="5"/>
          </p:nvPr>
        </p:nvSpPr>
        <p:spPr/>
        <p:txBody>
          <a:bodyPr/>
          <a:lstStyle/>
          <a:p>
            <a:fld id="{3EAA7A1A-8011-3A42-91B8-EE1BD44E4455}" type="slidenum">
              <a:rPr lang="en-US" smtClean="0"/>
              <a:t>25</a:t>
            </a:fld>
            <a:endParaRPr lang="en-US"/>
          </a:p>
        </p:txBody>
      </p:sp>
    </p:spTree>
    <p:extLst>
      <p:ext uri="{BB962C8B-B14F-4D97-AF65-F5344CB8AC3E}">
        <p14:creationId xmlns:p14="http://schemas.microsoft.com/office/powerpoint/2010/main" val="2168397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didn’t mention it within the talk but because the Pfaffian builds in pairwise correlations directly the Jastrow function may not be necessary for this ansatz. Preliminary investigations with small nuclei have been preformed without a Jastrow function resulting in improved convergence time due to smaller numbers of parameters.</a:t>
            </a:r>
          </a:p>
          <a:p>
            <a:r>
              <a:rPr lang="en-US" dirty="0"/>
              <a:t>- Pfaffian parameters num constant with increasing particle number. Maybe need to increase size as we go on.</a:t>
            </a:r>
          </a:p>
        </p:txBody>
      </p:sp>
      <p:sp>
        <p:nvSpPr>
          <p:cNvPr id="4" name="Slide Number Placeholder 3"/>
          <p:cNvSpPr>
            <a:spLocks noGrp="1"/>
          </p:cNvSpPr>
          <p:nvPr>
            <p:ph type="sldNum" sz="quarter" idx="5"/>
          </p:nvPr>
        </p:nvSpPr>
        <p:spPr/>
        <p:txBody>
          <a:bodyPr/>
          <a:lstStyle/>
          <a:p>
            <a:fld id="{3EAA7A1A-8011-3A42-91B8-EE1BD44E4455}" type="slidenum">
              <a:rPr lang="en-US" smtClean="0"/>
              <a:t>26</a:t>
            </a:fld>
            <a:endParaRPr lang="en-US"/>
          </a:p>
        </p:txBody>
      </p:sp>
    </p:spTree>
    <p:extLst>
      <p:ext uri="{BB962C8B-B14F-4D97-AF65-F5344CB8AC3E}">
        <p14:creationId xmlns:p14="http://schemas.microsoft.com/office/powerpoint/2010/main" val="203602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I’d like to give a quick overview of the last two steps. Sampling to get the energy and optimizing the wavefunction.</a:t>
            </a:r>
          </a:p>
          <a:p>
            <a:pPr marL="171450" indent="-171450">
              <a:buFontTx/>
              <a:buChar char="-"/>
            </a:pPr>
            <a:r>
              <a:rPr lang="en-US" dirty="0"/>
              <a:t>The basic idea of the </a:t>
            </a:r>
            <a:r>
              <a:rPr lang="en-US" dirty="0" err="1"/>
              <a:t>Metropolois</a:t>
            </a:r>
            <a:r>
              <a:rPr lang="en-US" dirty="0"/>
              <a:t> algorithm is to take some random initial configurations (the positions and spins for the particles in the system) and update them to correctly sample whatever our current state is.</a:t>
            </a:r>
          </a:p>
          <a:p>
            <a:pPr marL="171450" indent="-171450">
              <a:buFontTx/>
              <a:buChar char="-"/>
            </a:pPr>
            <a:r>
              <a:rPr lang="en-US" dirty="0"/>
              <a:t>To preform the update, we move the coordinates and spins a bit and check how likely these are to be sampled compared to the old values. These probabilities are the P sub R and P sub S</a:t>
            </a:r>
          </a:p>
          <a:p>
            <a:pPr marL="171450" indent="-171450">
              <a:buFontTx/>
              <a:buChar char="-"/>
            </a:pPr>
            <a:r>
              <a:rPr lang="en-US" dirty="0"/>
              <a:t>From here the metropolis algorithm tells us weather we should keep the new values or the old and that by repeating this process we will eventually properly sample our state.</a:t>
            </a:r>
          </a:p>
          <a:p>
            <a:pPr marL="171450" indent="-171450">
              <a:buFontTx/>
              <a:buChar char="-"/>
            </a:pPr>
            <a:r>
              <a:rPr lang="en-US" dirty="0"/>
              <a:t>This process doesn’t change the wavefunction at all, which initially starts with some random initialization. It only updates the coordinates to correctly sample the current wavefunction.</a:t>
            </a:r>
          </a:p>
          <a:p>
            <a:pPr marL="171450" indent="-171450">
              <a:buFontTx/>
              <a:buChar char="-"/>
            </a:pPr>
            <a:r>
              <a:rPr lang="en-US" dirty="0"/>
              <a:t>Once we do have correctly sampled configurations, we estimate the value of any observable we need through a simple average of the values for each configuration.</a:t>
            </a:r>
          </a:p>
          <a:p>
            <a:pPr marL="171450" indent="-171450">
              <a:buFontTx/>
              <a:buChar char="-"/>
            </a:pPr>
            <a:r>
              <a:rPr lang="en-US" dirty="0"/>
              <a:t>In particular, this gives us the energy of the state which we can use in the optimization.</a:t>
            </a:r>
          </a:p>
        </p:txBody>
      </p:sp>
      <p:sp>
        <p:nvSpPr>
          <p:cNvPr id="4" name="Slide Number Placeholder 3"/>
          <p:cNvSpPr>
            <a:spLocks noGrp="1"/>
          </p:cNvSpPr>
          <p:nvPr>
            <p:ph type="sldNum" sz="quarter" idx="5"/>
          </p:nvPr>
        </p:nvSpPr>
        <p:spPr/>
        <p:txBody>
          <a:bodyPr/>
          <a:lstStyle/>
          <a:p>
            <a:fld id="{3EAA7A1A-8011-3A42-91B8-EE1BD44E4455}" type="slidenum">
              <a:rPr lang="en-US" smtClean="0"/>
              <a:t>27</a:t>
            </a:fld>
            <a:endParaRPr lang="en-US"/>
          </a:p>
        </p:txBody>
      </p:sp>
    </p:spTree>
    <p:extLst>
      <p:ext uri="{BB962C8B-B14F-4D97-AF65-F5344CB8AC3E}">
        <p14:creationId xmlns:p14="http://schemas.microsoft.com/office/powerpoint/2010/main" val="2415528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83306">
              <a:buFontTx/>
              <a:buChar char="-"/>
              <a:defRPr/>
            </a:pPr>
            <a:r>
              <a:rPr lang="en-US" dirty="0"/>
              <a:t>As I mentioned, the symmetries we build into the wavefunction ensures our energy is always greater than or equal to the real ground state energy</a:t>
            </a:r>
          </a:p>
          <a:p>
            <a:pPr marL="171450" indent="-171450" defTabSz="483306">
              <a:buFontTx/>
              <a:buChar char="-"/>
              <a:defRPr/>
            </a:pPr>
            <a:r>
              <a:rPr lang="en-US" dirty="0"/>
              <a:t>So we can just optimize on the energy.</a:t>
            </a:r>
          </a:p>
          <a:p>
            <a:pPr marL="171450" indent="-171450" defTabSz="483306">
              <a:buFontTx/>
              <a:buChar char="-"/>
              <a:defRPr/>
            </a:pPr>
            <a:r>
              <a:rPr lang="en-US" dirty="0"/>
              <a:t>Here I’ve just written out the gradient of the energy with respect to the parameters. Giving us a simple gradient decent update to our parameters with some learning rate eta.</a:t>
            </a:r>
          </a:p>
          <a:p>
            <a:pPr marL="171450" indent="-171450" defTabSz="483306">
              <a:buFontTx/>
              <a:buChar char="-"/>
              <a:defRPr/>
            </a:pPr>
            <a:r>
              <a:rPr lang="en-US" dirty="0"/>
              <a:t>Unfortunately, actually attempting this results in a very unstable update which never reaches the fully converged state.</a:t>
            </a:r>
          </a:p>
          <a:p>
            <a:pPr marL="171450" indent="-171450" defTabSz="483306">
              <a:buFontTx/>
              <a:buChar char="-"/>
              <a:defRPr/>
            </a:pPr>
            <a:r>
              <a:rPr lang="en-US" dirty="0"/>
              <a:t>Using the Adam optimizer improves on this but still never reaches the fully converged state.</a:t>
            </a:r>
          </a:p>
        </p:txBody>
      </p:sp>
      <p:sp>
        <p:nvSpPr>
          <p:cNvPr id="4" name="Slide Number Placeholder 3"/>
          <p:cNvSpPr>
            <a:spLocks noGrp="1"/>
          </p:cNvSpPr>
          <p:nvPr>
            <p:ph type="sldNum" sz="quarter" idx="5"/>
          </p:nvPr>
        </p:nvSpPr>
        <p:spPr/>
        <p:txBody>
          <a:bodyPr/>
          <a:lstStyle/>
          <a:p>
            <a:fld id="{3EAA7A1A-8011-3A42-91B8-EE1BD44E4455}" type="slidenum">
              <a:rPr lang="en-US" smtClean="0"/>
              <a:t>28</a:t>
            </a:fld>
            <a:endParaRPr lang="en-US"/>
          </a:p>
        </p:txBody>
      </p:sp>
    </p:spTree>
    <p:extLst>
      <p:ext uri="{BB962C8B-B14F-4D97-AF65-F5344CB8AC3E}">
        <p14:creationId xmlns:p14="http://schemas.microsoft.com/office/powerpoint/2010/main" val="248470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362E4-746E-FC5B-EF43-AFD074125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6D32F-6C7F-E415-E1F0-D855376A4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B3BAC-A621-80CF-8F98-4CA1BD0DFDC8}"/>
              </a:ext>
            </a:extLst>
          </p:cNvPr>
          <p:cNvSpPr>
            <a:spLocks noGrp="1"/>
          </p:cNvSpPr>
          <p:nvPr>
            <p:ph type="body" idx="1"/>
          </p:nvPr>
        </p:nvSpPr>
        <p:spPr/>
        <p:txBody>
          <a:bodyPr/>
          <a:lstStyle/>
          <a:p>
            <a:pPr marL="171450" indent="-171450" defTabSz="483306">
              <a:buFontTx/>
              <a:buChar char="-"/>
              <a:defRPr/>
            </a:pPr>
            <a:r>
              <a:rPr lang="en-US" dirty="0"/>
              <a:t>This search for better optimization has, so far, lead to an algorithm called stochastic reconfiguration, which is essentially the quantum version of natural gradient decent.</a:t>
            </a:r>
          </a:p>
          <a:p>
            <a:pPr marL="171450" indent="-171450" defTabSz="483306">
              <a:buFontTx/>
              <a:buChar char="-"/>
              <a:defRPr/>
            </a:pPr>
            <a:r>
              <a:rPr lang="en-US" dirty="0"/>
              <a:t>This slide is identical to the previous one except I’ve added in the expression for this quantum fisher information matrix. Which is basically the second derivative of the wavefunction with respect to the parameters.</a:t>
            </a:r>
          </a:p>
          <a:p>
            <a:pPr marL="171450" indent="-171450" defTabSz="483306">
              <a:buFontTx/>
              <a:buChar char="-"/>
              <a:defRPr/>
            </a:pPr>
            <a:r>
              <a:rPr lang="en-US" dirty="0"/>
              <a:t>This comes into the update step as a modification to the gradient decent where lambda is some small constant to stabilize inverting S</a:t>
            </a:r>
          </a:p>
          <a:p>
            <a:pPr marL="171450" indent="-171450" defTabSz="483306">
              <a:buFontTx/>
              <a:buChar char="-"/>
              <a:defRPr/>
            </a:pPr>
            <a:r>
              <a:rPr lang="en-US" dirty="0"/>
              <a:t>The quantum fisher information matrix essentially is informing the update step more on the structure of the wavefunction.</a:t>
            </a:r>
          </a:p>
          <a:p>
            <a:pPr marL="171450" indent="-171450" defTabSz="483306">
              <a:buFontTx/>
              <a:buChar char="-"/>
              <a:defRPr/>
            </a:pPr>
            <a:r>
              <a:rPr lang="en-US" dirty="0"/>
              <a:t>This method accurately and quickly optimizes the wavefunction, and we have made small improvements to this including adding momentum,</a:t>
            </a:r>
          </a:p>
          <a:p>
            <a:pPr marL="171450" indent="-171450" defTabSz="483306">
              <a:buFontTx/>
              <a:buChar char="-"/>
              <a:defRPr/>
            </a:pPr>
            <a:r>
              <a:rPr lang="en-US" dirty="0"/>
              <a:t>But its possible there are more improvements that could be made here.</a:t>
            </a:r>
          </a:p>
          <a:p>
            <a:pPr marL="0" indent="0" defTabSz="483306">
              <a:buFontTx/>
              <a:buNone/>
              <a:defRPr/>
            </a:pPr>
            <a:endParaRPr lang="en-US" dirty="0"/>
          </a:p>
        </p:txBody>
      </p:sp>
      <p:sp>
        <p:nvSpPr>
          <p:cNvPr id="4" name="Slide Number Placeholder 3">
            <a:extLst>
              <a:ext uri="{FF2B5EF4-FFF2-40B4-BE49-F238E27FC236}">
                <a16:creationId xmlns:a16="http://schemas.microsoft.com/office/drawing/2014/main" id="{4A624EB7-5867-B64C-A062-13ED0EB8DD3C}"/>
              </a:ext>
            </a:extLst>
          </p:cNvPr>
          <p:cNvSpPr>
            <a:spLocks noGrp="1"/>
          </p:cNvSpPr>
          <p:nvPr>
            <p:ph type="sldNum" sz="quarter" idx="5"/>
          </p:nvPr>
        </p:nvSpPr>
        <p:spPr/>
        <p:txBody>
          <a:bodyPr/>
          <a:lstStyle/>
          <a:p>
            <a:fld id="{3EAA7A1A-8011-3A42-91B8-EE1BD44E4455}" type="slidenum">
              <a:rPr lang="en-US" smtClean="0"/>
              <a:t>29</a:t>
            </a:fld>
            <a:endParaRPr lang="en-US"/>
          </a:p>
        </p:txBody>
      </p:sp>
    </p:spTree>
    <p:extLst>
      <p:ext uri="{BB962C8B-B14F-4D97-AF65-F5344CB8AC3E}">
        <p14:creationId xmlns:p14="http://schemas.microsoft.com/office/powerpoint/2010/main" val="91046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At low energy, the relevant degrees of freedom are protons, neutrons, and pions.</a:t>
            </a:r>
          </a:p>
          <a:p>
            <a:pPr marL="171450" indent="-171450">
              <a:buFontTx/>
              <a:buChar char="-"/>
            </a:pPr>
            <a:r>
              <a:rPr lang="en-US" dirty="0"/>
              <a:t>In this regime, when I say “solving the nuclear many body problem” I mean finding methods to solve the non-relativistic many body </a:t>
            </a:r>
            <a:r>
              <a:rPr lang="en-US" dirty="0" err="1"/>
              <a:t>Schrodenger</a:t>
            </a:r>
            <a:r>
              <a:rPr lang="en-US" dirty="0"/>
              <a:t> equation.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Of course there are many applications beyond ground state calculations, but</a:t>
            </a:r>
          </a:p>
          <a:p>
            <a:pPr marL="171450" indent="-171450">
              <a:buFontTx/>
              <a:buChar char="-"/>
            </a:pPr>
            <a:r>
              <a:rPr lang="en-US" dirty="0"/>
              <a:t>For the purpose of the results in this talk, I will only discuss time independent ground states.</a:t>
            </a:r>
          </a:p>
          <a:p>
            <a:pPr marL="171450" indent="-171450">
              <a:buFontTx/>
              <a:buChar char="-"/>
            </a:pPr>
            <a:r>
              <a:rPr lang="en-US" dirty="0"/>
              <a:t>In particular, I will have some discussion of NQS results in nuclei, but mainly show results for low density nuclear matter calculations.</a:t>
            </a:r>
          </a:p>
        </p:txBody>
      </p:sp>
      <p:sp>
        <p:nvSpPr>
          <p:cNvPr id="4" name="Slide Number Placeholder 3"/>
          <p:cNvSpPr>
            <a:spLocks noGrp="1"/>
          </p:cNvSpPr>
          <p:nvPr>
            <p:ph type="sldNum" sz="quarter" idx="5"/>
          </p:nvPr>
        </p:nvSpPr>
        <p:spPr/>
        <p:txBody>
          <a:bodyPr/>
          <a:lstStyle/>
          <a:p>
            <a:fld id="{3EAA7A1A-8011-3A42-91B8-EE1BD44E4455}" type="slidenum">
              <a:rPr lang="en-US" smtClean="0"/>
              <a:t>3</a:t>
            </a:fld>
            <a:endParaRPr lang="en-US"/>
          </a:p>
        </p:txBody>
      </p:sp>
    </p:spTree>
    <p:extLst>
      <p:ext uri="{BB962C8B-B14F-4D97-AF65-F5344CB8AC3E}">
        <p14:creationId xmlns:p14="http://schemas.microsoft.com/office/powerpoint/2010/main" val="2445525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404A-29D7-AC78-F53B-72796890D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75522-CD55-8D4B-5BD7-69A60DAA7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0127C-95C1-37CD-456A-F8380437DD29}"/>
              </a:ext>
            </a:extLst>
          </p:cNvPr>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Finally, going back to the first step in the process is the actual architecture of the wavefunction.</a:t>
            </a:r>
          </a:p>
          <a:p>
            <a:pPr marL="171450" indent="-171450">
              <a:buFontTx/>
              <a:buChar char="-"/>
            </a:pPr>
            <a:r>
              <a:rPr lang="en-US" dirty="0"/>
              <a:t>The requirements being that the NQS satisfies the correct symmetries and it is sufficiently general without the exponential scaling of other methods.</a:t>
            </a:r>
          </a:p>
          <a:p>
            <a:pPr marL="171450" indent="-171450">
              <a:buFontTx/>
              <a:buChar char="-"/>
            </a:pPr>
            <a:r>
              <a:rPr lang="en-US" dirty="0"/>
              <a:t>For the continuous systems I’m interested in, the first architectures we used was called the neural slater Jastrow which takes the simplest structure used in conventional QMC methods and generalizes it with neural networks</a:t>
            </a:r>
          </a:p>
          <a:p>
            <a:pPr marL="171450" indent="-171450">
              <a:buFontTx/>
              <a:buChar char="-"/>
            </a:pPr>
            <a:r>
              <a:rPr lang="en-US" dirty="0"/>
              <a:t>From here we began using an expansion on this method which drastically improves the ability of the network at the cost of a larger size, called the hidden fermion architecture.</a:t>
            </a:r>
          </a:p>
          <a:p>
            <a:pPr marL="171450" indent="-171450">
              <a:buFontTx/>
              <a:buChar char="-"/>
            </a:pPr>
            <a:r>
              <a:rPr lang="en-US" dirty="0"/>
              <a:t>Finally, we found an architecture which is fundamentally different called the neural Pfaffian.</a:t>
            </a:r>
          </a:p>
          <a:p>
            <a:pPr marL="171450" indent="-171450">
              <a:buFontTx/>
              <a:buChar char="-"/>
            </a:pPr>
            <a:r>
              <a:rPr lang="en-US" dirty="0"/>
              <a:t>This network architecture directly builds in pairing correlations by operating on all the </a:t>
            </a:r>
            <a:r>
              <a:rPr lang="en-US" b="1" dirty="0"/>
              <a:t>pairs</a:t>
            </a:r>
            <a:r>
              <a:rPr lang="en-US" dirty="0"/>
              <a:t> of particles in a system instead of single particles.</a:t>
            </a:r>
          </a:p>
          <a:p>
            <a:pPr marL="171450" indent="-171450">
              <a:buFontTx/>
              <a:buChar char="-"/>
            </a:pPr>
            <a:r>
              <a:rPr lang="en-US" dirty="0"/>
              <a:t>I will discuss some specifics of these architectures on the next slides.</a:t>
            </a:r>
          </a:p>
        </p:txBody>
      </p:sp>
      <p:sp>
        <p:nvSpPr>
          <p:cNvPr id="4" name="Slide Number Placeholder 3">
            <a:extLst>
              <a:ext uri="{FF2B5EF4-FFF2-40B4-BE49-F238E27FC236}">
                <a16:creationId xmlns:a16="http://schemas.microsoft.com/office/drawing/2014/main" id="{761904BC-8D11-5788-812F-17715552322E}"/>
              </a:ext>
            </a:extLst>
          </p:cNvPr>
          <p:cNvSpPr>
            <a:spLocks noGrp="1"/>
          </p:cNvSpPr>
          <p:nvPr>
            <p:ph type="sldNum" sz="quarter" idx="5"/>
          </p:nvPr>
        </p:nvSpPr>
        <p:spPr/>
        <p:txBody>
          <a:bodyPr/>
          <a:lstStyle/>
          <a:p>
            <a:fld id="{3EAA7A1A-8011-3A42-91B8-EE1BD44E4455}" type="slidenum">
              <a:rPr lang="en-US" smtClean="0"/>
              <a:t>30</a:t>
            </a:fld>
            <a:endParaRPr lang="en-US"/>
          </a:p>
        </p:txBody>
      </p:sp>
    </p:spTree>
    <p:extLst>
      <p:ext uri="{BB962C8B-B14F-4D97-AF65-F5344CB8AC3E}">
        <p14:creationId xmlns:p14="http://schemas.microsoft.com/office/powerpoint/2010/main" val="201509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en-US" dirty="0"/>
              <a:t>A more general architecture for fermions, which is an extension of the slater-Jastrow approximation, is called hidden fermions. This method functions by including additional fermionic degrees of freedom which are said to be “hidden” since they are non-physical. This creates a much more general wavefunction ansatz at the cost of additional complexity.</a:t>
            </a:r>
          </a:p>
          <a:p>
            <a:pPr marL="241653" indent="-241653">
              <a:buFont typeface="+mj-lt"/>
              <a:buAutoNum type="arabicPeriod"/>
            </a:pPr>
            <a:r>
              <a:rPr lang="en-US" dirty="0"/>
              <a:t>The basic idea behind this architecture is to expand the slater determinant which appeared in the previous slater Jastrow ansatz.</a:t>
            </a:r>
          </a:p>
          <a:p>
            <a:pPr marL="241653" indent="-241653">
              <a:buFont typeface="+mj-lt"/>
              <a:buAutoNum type="arabicPeriod"/>
            </a:pPr>
            <a:r>
              <a:rPr lang="en-US" dirty="0"/>
              <a:t>Here the green upper left region is identical to the matrix from the slater determinant of the previous method.</a:t>
            </a:r>
          </a:p>
          <a:p>
            <a:pPr marL="241653" indent="-241653">
              <a:buFont typeface="+mj-lt"/>
              <a:buAutoNum type="arabicPeriod"/>
            </a:pPr>
            <a:r>
              <a:rPr lang="en-US" dirty="0"/>
              <a:t>The yellow portion in the upper right section is constructed using the same wavefunctions but new “hidden” coordinates which have been constructed from the real particle coordinates in a way which removes the particle ordering information.</a:t>
            </a:r>
          </a:p>
          <a:p>
            <a:pPr marL="241653" indent="-241653">
              <a:buFont typeface="+mj-lt"/>
              <a:buAutoNum type="arabicPeriod"/>
            </a:pPr>
            <a:r>
              <a:rPr lang="en-US" dirty="0"/>
              <a:t>The remaining sections of the matrix are computed with the same coordinates (the real ones for the left blue section and the “hidden” coordinates for the right blue section) but using new single particle wavefunctions (</a:t>
            </a:r>
            <a:r>
              <a:rPr lang="en-US"/>
              <a:t>also given by NN).</a:t>
            </a:r>
            <a:endParaRPr lang="en-US" dirty="0"/>
          </a:p>
          <a:p>
            <a:pPr marL="241653" indent="-241653">
              <a:buFont typeface="+mj-lt"/>
              <a:buAutoNum type="arabicPeriod"/>
            </a:pPr>
            <a:r>
              <a:rPr lang="en-US" dirty="0"/>
              <a:t>The entire right half of the matrix is independent of particle ordering, similar to the Jastrow function described previously and is constructed in a similar way using deep sets.</a:t>
            </a:r>
          </a:p>
          <a:p>
            <a:pPr marL="241653" indent="-241653">
              <a:buFont typeface="+mj-lt"/>
              <a:buAutoNum type="arabicPeriod"/>
            </a:pPr>
            <a:r>
              <a:rPr lang="en-US" dirty="0"/>
              <a:t>This example is showing the specific case of 4 real or “visible” coordinates which means it describes a system with 4 nucleons. This can easily be expanded the same way slater determinants are expanded to any number of particles.</a:t>
            </a:r>
          </a:p>
          <a:p>
            <a:pPr marL="241653" indent="-241653">
              <a:buFont typeface="+mj-lt"/>
              <a:buAutoNum type="arabicPeriod"/>
            </a:pPr>
            <a:r>
              <a:rPr lang="en-US" dirty="0"/>
              <a:t>Additionally, the number of hidden coordinates doesn’t need to match the number of visible coordinates. When including backflow techniques using a single hidden coordinate is often sufficient.</a:t>
            </a:r>
          </a:p>
        </p:txBody>
      </p:sp>
      <p:sp>
        <p:nvSpPr>
          <p:cNvPr id="4" name="Slide Number Placeholder 3"/>
          <p:cNvSpPr>
            <a:spLocks noGrp="1"/>
          </p:cNvSpPr>
          <p:nvPr>
            <p:ph type="sldNum" sz="quarter" idx="5"/>
          </p:nvPr>
        </p:nvSpPr>
        <p:spPr/>
        <p:txBody>
          <a:bodyPr/>
          <a:lstStyle/>
          <a:p>
            <a:fld id="{3EAA7A1A-8011-3A42-91B8-EE1BD44E4455}" type="slidenum">
              <a:rPr lang="en-US" smtClean="0"/>
              <a:t>31</a:t>
            </a:fld>
            <a:endParaRPr lang="en-US"/>
          </a:p>
        </p:txBody>
      </p:sp>
    </p:spTree>
    <p:extLst>
      <p:ext uri="{BB962C8B-B14F-4D97-AF65-F5344CB8AC3E}">
        <p14:creationId xmlns:p14="http://schemas.microsoft.com/office/powerpoint/2010/main" val="133352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 typeface="+mj-lt"/>
                  <a:buNone/>
                  <a:tabLst/>
                  <a:defRPr/>
                </a:pPr>
                <a:r>
                  <a:rPr lang="en-US" dirty="0"/>
                  <a:t>Must be skew symmetric,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e>
                      <m:sup>
                        <m:r>
                          <a:rPr lang="en-US" b="0" i="1" smtClean="0">
                            <a:latin typeface="Cambria Math" panose="02040503050406030204" pitchFamily="18" charset="0"/>
                          </a:rPr>
                          <m:t>𝑇</m:t>
                        </m:r>
                      </m:sup>
                    </m:sSup>
                  </m:oMath>
                </a14:m>
                <a:r>
                  <a:rPr lang="en-US" dirty="0"/>
                  <a:t>, and square with even size</a:t>
                </a:r>
              </a:p>
              <a:p>
                <a:endParaRPr lang="en-US" dirty="0"/>
              </a:p>
            </p:txBody>
          </p:sp>
        </mc:Choice>
        <mc:Fallback xmlns="">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 typeface="+mj-lt"/>
                  <a:buNone/>
                  <a:tabLst/>
                  <a:defRPr/>
                </a:pPr>
                <a:r>
                  <a:rPr lang="en-US" dirty="0"/>
                  <a:t>Must be skew symmetric, </a:t>
                </a:r>
                <a:r>
                  <a:rPr lang="en-US" b="0" i="0">
                    <a:latin typeface="Cambria Math" panose="02040503050406030204" pitchFamily="18" charset="0"/>
                  </a:rPr>
                  <a:t>𝐴=〖−𝐴〗^𝑇</a:t>
                </a:r>
                <a:r>
                  <a:rPr lang="en-US" dirty="0"/>
                  <a:t>, and square with even size</a:t>
                </a:r>
              </a:p>
              <a:p>
                <a:endParaRPr lang="en-US" dirty="0"/>
              </a:p>
            </p:txBody>
          </p:sp>
        </mc:Fallback>
      </mc:AlternateContent>
      <p:sp>
        <p:nvSpPr>
          <p:cNvPr id="4" name="Slide Number Placeholder 3"/>
          <p:cNvSpPr>
            <a:spLocks noGrp="1"/>
          </p:cNvSpPr>
          <p:nvPr>
            <p:ph type="sldNum" sz="quarter" idx="5"/>
          </p:nvPr>
        </p:nvSpPr>
        <p:spPr/>
        <p:txBody>
          <a:bodyPr/>
          <a:lstStyle/>
          <a:p>
            <a:fld id="{3EAA7A1A-8011-3A42-91B8-EE1BD44E4455}" type="slidenum">
              <a:rPr lang="en-US" smtClean="0"/>
              <a:t>32</a:t>
            </a:fld>
            <a:endParaRPr lang="en-US"/>
          </a:p>
        </p:txBody>
      </p:sp>
    </p:spTree>
    <p:extLst>
      <p:ext uri="{BB962C8B-B14F-4D97-AF65-F5344CB8AC3E}">
        <p14:creationId xmlns:p14="http://schemas.microsoft.com/office/powerpoint/2010/main" val="4192276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Before getting into the results, I’d like to mention a bit of detail on the region of neutron stars I’m attempting to model with these simulations.</a:t>
            </a:r>
          </a:p>
          <a:p>
            <a:pPr marL="171450" indent="-171450">
              <a:buFontTx/>
              <a:buChar char="-"/>
            </a:pPr>
            <a:r>
              <a:rPr lang="en-US" dirty="0"/>
              <a:t>The outer crust of neutron stars contains fairly standard nuclei.</a:t>
            </a:r>
          </a:p>
          <a:p>
            <a:pPr marL="171450" indent="-171450">
              <a:buFontTx/>
              <a:buChar char="-"/>
            </a:pPr>
            <a:r>
              <a:rPr lang="en-US" dirty="0"/>
              <a:t>Passing into the inner crust we not only have more neutron rich nuclei, but also a free neutron component.</a:t>
            </a:r>
          </a:p>
          <a:p>
            <a:pPr marL="171450" indent="-171450">
              <a:buFontTx/>
              <a:buChar char="-"/>
            </a:pPr>
            <a:r>
              <a:rPr lang="en-US" dirty="0"/>
              <a:t>At some density the nuclei are compressed enough to disassociate into neutrons and protons in the Outer Core. The clusters and intermediate phases passed through in the transition within the inner crust are extremely interesting and this is the region I’ve studied thus far with NNQS; up to about half of nuclear density. This region of the inner crust is also compatible with the </a:t>
            </a:r>
            <a:r>
              <a:rPr lang="en-US" dirty="0" err="1"/>
              <a:t>pionless</a:t>
            </a:r>
            <a:r>
              <a:rPr lang="en-US" dirty="0"/>
              <a:t> EFT Hamiltonian we have used for nuclei.</a:t>
            </a:r>
          </a:p>
          <a:p>
            <a:pPr marL="171450" indent="-171450">
              <a:buFontTx/>
              <a:buChar char="-"/>
            </a:pPr>
            <a:r>
              <a:rPr lang="en-US" dirty="0"/>
              <a:t>Within the inner crust, some of these interesting aspects I’m attempting to model include a neutron superfluid and the specific structure of the large neutron rich nuclear clusters.</a:t>
            </a:r>
          </a:p>
          <a:p>
            <a:endParaRPr lang="en-US" dirty="0"/>
          </a:p>
          <a:p>
            <a:r>
              <a:rPr lang="en-US" dirty="0"/>
              <a:t>Large clusters in inner crust can’t be modeled yet but only because 1) over simplified Hamiltonian 2) not using enough particles in our system. With the work we have put into our code we can now easily move to much larger systems of particles so more accurate models of this region. Currently simulations with hundreds of nucleons looks possible in the coming years.</a:t>
            </a:r>
          </a:p>
        </p:txBody>
      </p:sp>
      <p:sp>
        <p:nvSpPr>
          <p:cNvPr id="4" name="Slide Number Placeholder 3"/>
          <p:cNvSpPr>
            <a:spLocks noGrp="1"/>
          </p:cNvSpPr>
          <p:nvPr>
            <p:ph type="sldNum" sz="quarter" idx="5"/>
          </p:nvPr>
        </p:nvSpPr>
        <p:spPr/>
        <p:txBody>
          <a:bodyPr/>
          <a:lstStyle/>
          <a:p>
            <a:fld id="{3EAA7A1A-8011-3A42-91B8-EE1BD44E4455}" type="slidenum">
              <a:rPr lang="en-US" smtClean="0"/>
              <a:t>33</a:t>
            </a:fld>
            <a:endParaRPr lang="en-US"/>
          </a:p>
        </p:txBody>
      </p:sp>
    </p:spTree>
    <p:extLst>
      <p:ext uri="{BB962C8B-B14F-4D97-AF65-F5344CB8AC3E}">
        <p14:creationId xmlns:p14="http://schemas.microsoft.com/office/powerpoint/2010/main" val="1540169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1D25-F9D2-0FAA-E80F-3B023324E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D554D-9F8B-5DE3-4D53-3706A59E7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06A60-4998-CD38-6A89-3927FADC2B51}"/>
              </a:ext>
            </a:extLst>
          </p:cNvPr>
          <p:cNvSpPr>
            <a:spLocks noGrp="1"/>
          </p:cNvSpPr>
          <p:nvPr>
            <p:ph type="body" idx="1"/>
          </p:nvPr>
        </p:nvSpPr>
        <p:spPr/>
        <p:txBody>
          <a:bodyPr/>
          <a:lstStyle/>
          <a:p>
            <a:pPr marL="171450" indent="-171450">
              <a:buFontTx/>
              <a:buChar char="-"/>
            </a:pPr>
            <a:r>
              <a:rPr lang="en-US" dirty="0"/>
              <a:t>From calculations of pure neutron matter and symmetric matter we are able to interpolate between them to get results for intermediate numbers of protons. </a:t>
            </a:r>
          </a:p>
          <a:p>
            <a:pPr marL="171450" indent="-171450">
              <a:buFontTx/>
              <a:buChar char="-"/>
            </a:pPr>
            <a:r>
              <a:rPr lang="en-US" dirty="0"/>
              <a:t>Its not necessary to follow this interpolation </a:t>
            </a:r>
          </a:p>
          <a:p>
            <a:pPr marL="171450" indent="-171450">
              <a:buFontTx/>
              <a:buChar char="-"/>
            </a:pPr>
            <a:r>
              <a:rPr lang="en-US" dirty="0"/>
              <a:t>The main point is that we did simulations of pure neutron matter and symmetric nuclear matter at several different densities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which allows us to estimate the ground state energy for the system at all the intermediate densities, and proton fractions as you can see in the plot.</a:t>
            </a:r>
          </a:p>
        </p:txBody>
      </p:sp>
      <p:sp>
        <p:nvSpPr>
          <p:cNvPr id="4" name="Slide Number Placeholder 3">
            <a:extLst>
              <a:ext uri="{FF2B5EF4-FFF2-40B4-BE49-F238E27FC236}">
                <a16:creationId xmlns:a16="http://schemas.microsoft.com/office/drawing/2014/main" id="{B46D32D6-DD54-7D9D-A9AA-A0188ED351CE}"/>
              </a:ext>
            </a:extLst>
          </p:cNvPr>
          <p:cNvSpPr>
            <a:spLocks noGrp="1"/>
          </p:cNvSpPr>
          <p:nvPr>
            <p:ph type="sldNum" sz="quarter" idx="5"/>
          </p:nvPr>
        </p:nvSpPr>
        <p:spPr/>
        <p:txBody>
          <a:bodyPr/>
          <a:lstStyle/>
          <a:p>
            <a:fld id="{3EAA7A1A-8011-3A42-91B8-EE1BD44E4455}" type="slidenum">
              <a:rPr lang="en-US" smtClean="0"/>
              <a:t>34</a:t>
            </a:fld>
            <a:endParaRPr lang="en-US"/>
          </a:p>
        </p:txBody>
      </p:sp>
    </p:spTree>
    <p:extLst>
      <p:ext uri="{BB962C8B-B14F-4D97-AF65-F5344CB8AC3E}">
        <p14:creationId xmlns:p14="http://schemas.microsoft.com/office/powerpoint/2010/main" val="2379057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DB9F-3022-DAD2-B09C-BA681559A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C3495-BD29-7CC5-8F3B-A082172D2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D0AE5-464D-2C92-6232-C2DD80F8D633}"/>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issue comes down to efficiently exploring the problem space. The Hilbert space is the entire space in which the problem lives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Due to the spin dependent correlations in fermionic systems the space to explore is huge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the actual space occupied by physical states can often be characterized by a much lower amount of information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thanks to the fact that most quantum states of interest have distinctive features and intrinsic structures built in.</a:t>
            </a:r>
          </a:p>
        </p:txBody>
      </p:sp>
      <p:sp>
        <p:nvSpPr>
          <p:cNvPr id="4" name="Slide Number Placeholder 3">
            <a:extLst>
              <a:ext uri="{FF2B5EF4-FFF2-40B4-BE49-F238E27FC236}">
                <a16:creationId xmlns:a16="http://schemas.microsoft.com/office/drawing/2014/main" id="{3AEA4575-2F67-89ED-4502-BCCA7C3ABE7A}"/>
              </a:ext>
            </a:extLst>
          </p:cNvPr>
          <p:cNvSpPr>
            <a:spLocks noGrp="1"/>
          </p:cNvSpPr>
          <p:nvPr>
            <p:ph type="sldNum" sz="quarter" idx="5"/>
          </p:nvPr>
        </p:nvSpPr>
        <p:spPr/>
        <p:txBody>
          <a:bodyPr/>
          <a:lstStyle/>
          <a:p>
            <a:fld id="{3EAA7A1A-8011-3A42-91B8-EE1BD44E4455}" type="slidenum">
              <a:rPr lang="en-US" smtClean="0"/>
              <a:t>35</a:t>
            </a:fld>
            <a:endParaRPr lang="en-US"/>
          </a:p>
        </p:txBody>
      </p:sp>
    </p:spTree>
    <p:extLst>
      <p:ext uri="{BB962C8B-B14F-4D97-AF65-F5344CB8AC3E}">
        <p14:creationId xmlns:p14="http://schemas.microsoft.com/office/powerpoint/2010/main" val="4120702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B2CD7-4C0A-C8E6-2587-8C228D2C6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28475-B9F0-A21C-D8BC-F10F22AA9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A35BF-1B44-49CC-35BD-6519D2950A8B}"/>
              </a:ext>
            </a:extLst>
          </p:cNvPr>
          <p:cNvSpPr>
            <a:spLocks noGrp="1"/>
          </p:cNvSpPr>
          <p:nvPr>
            <p:ph type="body" idx="1"/>
          </p:nvPr>
        </p:nvSpPr>
        <p:spPr/>
        <p:txBody>
          <a:bodyPr/>
          <a:lstStyle/>
          <a:p>
            <a:pPr marL="171450" indent="-171450">
              <a:buFontTx/>
              <a:buChar char="-"/>
            </a:pPr>
            <a:r>
              <a:rPr lang="en-US" dirty="0"/>
              <a:t>In the Neural quantum state method we can take advantage of these by representing our wavefunction with a neural network. </a:t>
            </a:r>
          </a:p>
          <a:p>
            <a:pPr marL="171450" indent="-171450">
              <a:buFontTx/>
              <a:buChar char="-"/>
            </a:pPr>
            <a:r>
              <a:rPr lang="en-US" dirty="0"/>
              <a:t>Because Neural networks are very good at compactly representing high-dimensional functions the complex correlations of fermionic systems don’t correspond to an exponential increase in the size of the network.</a:t>
            </a:r>
          </a:p>
          <a:p>
            <a:pPr marL="171450" indent="-171450">
              <a:buFontTx/>
              <a:buChar char="-"/>
            </a:pPr>
            <a:r>
              <a:rPr lang="en-US" dirty="0"/>
              <a:t>Because we still need to build in the </a:t>
            </a:r>
            <a:r>
              <a:rPr lang="en-US" dirty="0" err="1"/>
              <a:t>antisymmetry</a:t>
            </a:r>
            <a:r>
              <a:rPr lang="en-US" dirty="0"/>
              <a:t> of the system into the architecture of the network, its actual structure is more complex than the simple picture here,</a:t>
            </a:r>
          </a:p>
          <a:p>
            <a:pPr marL="171450" indent="-171450">
              <a:buFontTx/>
              <a:buChar char="-"/>
            </a:pPr>
            <a:r>
              <a:rPr lang="en-US" dirty="0"/>
              <a:t>But the general idea is still the same. Our network needs to take in positions and spins (given by x) of each particle in the system and give out the wavefunction, what is essentially, the probability of those positions and spins in the system.</a:t>
            </a:r>
          </a:p>
        </p:txBody>
      </p:sp>
      <p:sp>
        <p:nvSpPr>
          <p:cNvPr id="4" name="Slide Number Placeholder 3">
            <a:extLst>
              <a:ext uri="{FF2B5EF4-FFF2-40B4-BE49-F238E27FC236}">
                <a16:creationId xmlns:a16="http://schemas.microsoft.com/office/drawing/2014/main" id="{3787FD46-09E2-9D0D-575F-9CDBDCE99BA2}"/>
              </a:ext>
            </a:extLst>
          </p:cNvPr>
          <p:cNvSpPr>
            <a:spLocks noGrp="1"/>
          </p:cNvSpPr>
          <p:nvPr>
            <p:ph type="sldNum" sz="quarter" idx="5"/>
          </p:nvPr>
        </p:nvSpPr>
        <p:spPr/>
        <p:txBody>
          <a:bodyPr/>
          <a:lstStyle/>
          <a:p>
            <a:fld id="{3EAA7A1A-8011-3A42-91B8-EE1BD44E4455}" type="slidenum">
              <a:rPr lang="en-US" smtClean="0"/>
              <a:t>36</a:t>
            </a:fld>
            <a:endParaRPr lang="en-US"/>
          </a:p>
        </p:txBody>
      </p:sp>
    </p:spTree>
    <p:extLst>
      <p:ext uri="{BB962C8B-B14F-4D97-AF65-F5344CB8AC3E}">
        <p14:creationId xmlns:p14="http://schemas.microsoft.com/office/powerpoint/2010/main" val="2251416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8DEED-3649-CAC4-F236-1CE0C0D39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A0A55-96F7-8637-9D5A-390A24731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2AD86-AF4C-88A2-C35E-C0CE957A0AD9}"/>
              </a:ext>
            </a:extLst>
          </p:cNvPr>
          <p:cNvSpPr>
            <a:spLocks noGrp="1"/>
          </p:cNvSpPr>
          <p:nvPr>
            <p:ph type="body" idx="1"/>
          </p:nvPr>
        </p:nvSpPr>
        <p:spPr/>
        <p:txBody>
          <a:bodyPr/>
          <a:lstStyle/>
          <a:p>
            <a:pPr marL="228600" indent="-228600">
              <a:buFont typeface="+mj-lt"/>
              <a:buAutoNum type="arabicPeriod"/>
            </a:pPr>
            <a:r>
              <a:rPr lang="en-US" dirty="0"/>
              <a:t>Very quick overview of Monte Carlo Methods</a:t>
            </a:r>
          </a:p>
        </p:txBody>
      </p:sp>
      <p:sp>
        <p:nvSpPr>
          <p:cNvPr id="4" name="Slide Number Placeholder 3">
            <a:extLst>
              <a:ext uri="{FF2B5EF4-FFF2-40B4-BE49-F238E27FC236}">
                <a16:creationId xmlns:a16="http://schemas.microsoft.com/office/drawing/2014/main" id="{1A7DA9CC-3FCC-63E0-E58A-9B2A2E54B81C}"/>
              </a:ext>
            </a:extLst>
          </p:cNvPr>
          <p:cNvSpPr>
            <a:spLocks noGrp="1"/>
          </p:cNvSpPr>
          <p:nvPr>
            <p:ph type="sldNum" sz="quarter" idx="5"/>
          </p:nvPr>
        </p:nvSpPr>
        <p:spPr/>
        <p:txBody>
          <a:bodyPr/>
          <a:lstStyle/>
          <a:p>
            <a:fld id="{3EAA7A1A-8011-3A42-91B8-EE1BD44E4455}" type="slidenum">
              <a:rPr lang="en-US" smtClean="0"/>
              <a:t>37</a:t>
            </a:fld>
            <a:endParaRPr lang="en-US"/>
          </a:p>
        </p:txBody>
      </p:sp>
    </p:spTree>
    <p:extLst>
      <p:ext uri="{BB962C8B-B14F-4D97-AF65-F5344CB8AC3E}">
        <p14:creationId xmlns:p14="http://schemas.microsoft.com/office/powerpoint/2010/main" val="868117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7FF77-1E43-AAEF-AD15-C96703459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E99B8-B259-FD25-4254-5B6DD3CBB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7AD5D-5506-9C3F-A9BF-1FD67F020B20}"/>
              </a:ext>
            </a:extLst>
          </p:cNvPr>
          <p:cNvSpPr>
            <a:spLocks noGrp="1"/>
          </p:cNvSpPr>
          <p:nvPr>
            <p:ph type="body" idx="1"/>
          </p:nvPr>
        </p:nvSpPr>
        <p:spPr/>
        <p:txBody>
          <a:bodyPr/>
          <a:lstStyle/>
          <a:p>
            <a:pPr marL="171450" indent="-171450">
              <a:buFontTx/>
              <a:buChar char="-"/>
            </a:pPr>
            <a:r>
              <a:rPr lang="en-US" dirty="0"/>
              <a:t>Solving the quantum many body problem implies finding a general method of solving the non-relativistic many-body </a:t>
            </a:r>
            <a:r>
              <a:rPr lang="en-US" dirty="0" err="1"/>
              <a:t>schrodinger</a:t>
            </a:r>
            <a:r>
              <a:rPr lang="en-US" dirty="0"/>
              <a:t> equation. For the results I’ll show this means finding the time independent ground state of the system even though this is not where NQS applications end.</a:t>
            </a:r>
          </a:p>
          <a:p>
            <a:pPr marL="171450" indent="-171450">
              <a:buFontTx/>
              <a:buChar char="-"/>
            </a:pPr>
            <a:r>
              <a:rPr lang="en-US" dirty="0"/>
              <a:t>In particular, I’m only discussing fermionic systems but these make up a large number of interesting systems</a:t>
            </a:r>
          </a:p>
          <a:p>
            <a:pPr marL="171450" indent="-171450">
              <a:buFontTx/>
              <a:buChar char="-"/>
            </a:pPr>
            <a:r>
              <a:rPr lang="en-US" dirty="0"/>
              <a:t>So while I will focus on nuclear physics in this presentation the methods discussed are relevant to many other important fields including quantum chemistry and condensed matter.</a:t>
            </a:r>
          </a:p>
          <a:p>
            <a:pPr marL="171450" indent="-171450">
              <a:buFontTx/>
              <a:buChar char="-"/>
            </a:pPr>
            <a:r>
              <a:rPr lang="en-US" dirty="0"/>
              <a:t>Fermionic systems require an antisymmetric wavefunction so this has to be built into any quantum many body method. This comes with many challenges for most methods.</a:t>
            </a:r>
          </a:p>
        </p:txBody>
      </p:sp>
      <p:sp>
        <p:nvSpPr>
          <p:cNvPr id="4" name="Slide Number Placeholder 3">
            <a:extLst>
              <a:ext uri="{FF2B5EF4-FFF2-40B4-BE49-F238E27FC236}">
                <a16:creationId xmlns:a16="http://schemas.microsoft.com/office/drawing/2014/main" id="{9D1C61B3-0A31-BDEF-9D75-FC1AB9CC6A94}"/>
              </a:ext>
            </a:extLst>
          </p:cNvPr>
          <p:cNvSpPr>
            <a:spLocks noGrp="1"/>
          </p:cNvSpPr>
          <p:nvPr>
            <p:ph type="sldNum" sz="quarter" idx="5"/>
          </p:nvPr>
        </p:nvSpPr>
        <p:spPr/>
        <p:txBody>
          <a:bodyPr/>
          <a:lstStyle/>
          <a:p>
            <a:fld id="{3EAA7A1A-8011-3A42-91B8-EE1BD44E4455}" type="slidenum">
              <a:rPr lang="en-US" smtClean="0"/>
              <a:t>38</a:t>
            </a:fld>
            <a:endParaRPr lang="en-US"/>
          </a:p>
        </p:txBody>
      </p:sp>
    </p:spTree>
    <p:extLst>
      <p:ext uri="{BB962C8B-B14F-4D97-AF65-F5344CB8AC3E}">
        <p14:creationId xmlns:p14="http://schemas.microsoft.com/office/powerpoint/2010/main" val="2442271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1A72-04CC-45B1-ACBD-15AD6F44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A9794-6788-824C-A9F6-5D523C74F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4EE28-4FA7-A95A-B46E-5CAF0DC0FED2}"/>
              </a:ext>
            </a:extLst>
          </p:cNvPr>
          <p:cNvSpPr>
            <a:spLocks noGrp="1"/>
          </p:cNvSpPr>
          <p:nvPr>
            <p:ph type="body" idx="1"/>
          </p:nvPr>
        </p:nvSpPr>
        <p:spPr/>
        <p:txBody>
          <a:bodyPr/>
          <a:lstStyle/>
          <a:p>
            <a:pPr marL="171450" indent="-171450">
              <a:buFontTx/>
              <a:buChar char="-"/>
            </a:pPr>
            <a:r>
              <a:rPr lang="en-US" dirty="0"/>
              <a:t>Going back to nuclear systems,</a:t>
            </a:r>
          </a:p>
          <a:p>
            <a:pPr marL="171450" indent="-171450">
              <a:buFontTx/>
              <a:buChar char="-"/>
            </a:pPr>
            <a:r>
              <a:rPr lang="en-US" dirty="0"/>
              <a:t>its not immediately obvious that we can compute any potentially interesting observable for a given quantum system.</a:t>
            </a:r>
          </a:p>
          <a:p>
            <a:pPr marL="171450" indent="-171450">
              <a:buFontTx/>
              <a:buChar char="-"/>
            </a:pPr>
            <a:r>
              <a:rPr lang="en-US" dirty="0"/>
              <a:t>In the ground state of a system, some of the observables are degenerate, so they are essentially compatible with multiple possible values of that observable.</a:t>
            </a:r>
          </a:p>
          <a:p>
            <a:pPr marL="171450" indent="-171450">
              <a:buFontTx/>
              <a:buChar char="-"/>
            </a:pPr>
            <a:r>
              <a:rPr lang="en-US" dirty="0"/>
              <a:t>In the case of magnetic moments this happens because of a lack of well-defined angular momentum in our Hamiltonian.</a:t>
            </a:r>
          </a:p>
          <a:p>
            <a:pPr marL="171450" indent="-171450">
              <a:buFontTx/>
              <a:buChar char="-"/>
            </a:pPr>
            <a:r>
              <a:rPr lang="en-US" dirty="0"/>
              <a:t>In this PRL WE published a method of extracting the correct magnetic moment of a nuclei even though it is degenerate in the ground state.</a:t>
            </a:r>
          </a:p>
          <a:p>
            <a:pPr marL="171450" indent="-171450">
              <a:buFontTx/>
              <a:buChar char="-"/>
            </a:pPr>
            <a:r>
              <a:rPr lang="en-US" dirty="0"/>
              <a:t>To do this we Apply a magnetic field to the potential during the optimization of the NQS.</a:t>
            </a:r>
          </a:p>
          <a:p>
            <a:pPr marL="171450" indent="-171450">
              <a:buFontTx/>
              <a:buChar char="-"/>
            </a:pPr>
            <a:r>
              <a:rPr lang="en-US" dirty="0"/>
              <a:t>(start going) this magnetic field breaks the degeneracy giving us a particular value of the magnetic moment.</a:t>
            </a:r>
          </a:p>
        </p:txBody>
      </p:sp>
      <p:sp>
        <p:nvSpPr>
          <p:cNvPr id="4" name="Slide Number Placeholder 3">
            <a:extLst>
              <a:ext uri="{FF2B5EF4-FFF2-40B4-BE49-F238E27FC236}">
                <a16:creationId xmlns:a16="http://schemas.microsoft.com/office/drawing/2014/main" id="{1AFB50F3-81EC-8A28-AD0B-A005A35D5F10}"/>
              </a:ext>
            </a:extLst>
          </p:cNvPr>
          <p:cNvSpPr>
            <a:spLocks noGrp="1"/>
          </p:cNvSpPr>
          <p:nvPr>
            <p:ph type="sldNum" sz="quarter" idx="5"/>
          </p:nvPr>
        </p:nvSpPr>
        <p:spPr/>
        <p:txBody>
          <a:bodyPr/>
          <a:lstStyle/>
          <a:p>
            <a:fld id="{3EAA7A1A-8011-3A42-91B8-EE1BD44E4455}" type="slidenum">
              <a:rPr lang="en-US" smtClean="0"/>
              <a:t>39</a:t>
            </a:fld>
            <a:endParaRPr lang="en-US"/>
          </a:p>
        </p:txBody>
      </p:sp>
    </p:spTree>
    <p:extLst>
      <p:ext uri="{BB962C8B-B14F-4D97-AF65-F5344CB8AC3E}">
        <p14:creationId xmlns:p14="http://schemas.microsoft.com/office/powerpoint/2010/main" val="199724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1A95-A576-168E-2375-6C291CD30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E0315-D41D-BB4E-EC16-D71323EDC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0C760-25DF-7055-B55F-5226B3D2672E}"/>
              </a:ext>
            </a:extLst>
          </p:cNvPr>
          <p:cNvSpPr>
            <a:spLocks noGrp="1"/>
          </p:cNvSpPr>
          <p:nvPr>
            <p:ph type="body" idx="1"/>
          </p:nvPr>
        </p:nvSpPr>
        <p:spPr/>
        <p:txBody>
          <a:bodyPr/>
          <a:lstStyle/>
          <a:p>
            <a:pPr marL="171450" indent="-171450">
              <a:buFontTx/>
              <a:buChar char="-"/>
            </a:pPr>
            <a:r>
              <a:rPr lang="en-US" dirty="0"/>
              <a:t>There are many methods of solving these ground state calculations which have been developed for many decades, which I won’t go into detail on here.</a:t>
            </a:r>
          </a:p>
          <a:p>
            <a:pPr marL="171450" indent="-171450">
              <a:buFontTx/>
              <a:buChar char="-"/>
            </a:pPr>
            <a:r>
              <a:rPr lang="en-US" dirty="0"/>
              <a:t>In particular, I’m interested in methods which don’t require any assumptions on nuclear structure.</a:t>
            </a:r>
          </a:p>
          <a:p>
            <a:pPr marL="171450" indent="-171450">
              <a:buFontTx/>
              <a:buChar char="-"/>
            </a:pPr>
            <a:r>
              <a:rPr lang="en-US" dirty="0"/>
              <a:t>A couple of examples include Configuration-Interaction methods and Quantum Monte Carlo methods.</a:t>
            </a:r>
          </a:p>
        </p:txBody>
      </p:sp>
      <p:sp>
        <p:nvSpPr>
          <p:cNvPr id="4" name="Slide Number Placeholder 3">
            <a:extLst>
              <a:ext uri="{FF2B5EF4-FFF2-40B4-BE49-F238E27FC236}">
                <a16:creationId xmlns:a16="http://schemas.microsoft.com/office/drawing/2014/main" id="{6664ED5B-C41C-B51A-FADA-32356FB8517A}"/>
              </a:ext>
            </a:extLst>
          </p:cNvPr>
          <p:cNvSpPr>
            <a:spLocks noGrp="1"/>
          </p:cNvSpPr>
          <p:nvPr>
            <p:ph type="sldNum" sz="quarter" idx="5"/>
          </p:nvPr>
        </p:nvSpPr>
        <p:spPr/>
        <p:txBody>
          <a:bodyPr/>
          <a:lstStyle/>
          <a:p>
            <a:fld id="{3EAA7A1A-8011-3A42-91B8-EE1BD44E4455}" type="slidenum">
              <a:rPr lang="en-US" smtClean="0"/>
              <a:t>4</a:t>
            </a:fld>
            <a:endParaRPr lang="en-US"/>
          </a:p>
        </p:txBody>
      </p:sp>
    </p:spTree>
    <p:extLst>
      <p:ext uri="{BB962C8B-B14F-4D97-AF65-F5344CB8AC3E}">
        <p14:creationId xmlns:p14="http://schemas.microsoft.com/office/powerpoint/2010/main" val="1688870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1367-070C-C8C9-5D3A-3180BF479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07EB-4D32-AE8E-450A-017914817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42859-8D71-87DF-8AE8-0970BB74A4F8}"/>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2F2CC4D9-B4DE-99C6-E847-C2D5AA5AC9B8}"/>
              </a:ext>
            </a:extLst>
          </p:cNvPr>
          <p:cNvSpPr>
            <a:spLocks noGrp="1"/>
          </p:cNvSpPr>
          <p:nvPr>
            <p:ph type="sldNum" sz="quarter" idx="5"/>
          </p:nvPr>
        </p:nvSpPr>
        <p:spPr/>
        <p:txBody>
          <a:bodyPr/>
          <a:lstStyle/>
          <a:p>
            <a:fld id="{3EAA7A1A-8011-3A42-91B8-EE1BD44E4455}" type="slidenum">
              <a:rPr lang="en-US" smtClean="0"/>
              <a:t>40</a:t>
            </a:fld>
            <a:endParaRPr lang="en-US"/>
          </a:p>
        </p:txBody>
      </p:sp>
    </p:spTree>
    <p:extLst>
      <p:ext uri="{BB962C8B-B14F-4D97-AF65-F5344CB8AC3E}">
        <p14:creationId xmlns:p14="http://schemas.microsoft.com/office/powerpoint/2010/main" val="321817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B42E-1D39-72AE-622F-55AB660FE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E52F7-9A5F-1ACF-825D-8506B473F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DFE36-6B52-8891-154F-AEF5DF77FD05}"/>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E0AC5D76-B366-6717-16A3-63EFB6B223EA}"/>
              </a:ext>
            </a:extLst>
          </p:cNvPr>
          <p:cNvSpPr>
            <a:spLocks noGrp="1"/>
          </p:cNvSpPr>
          <p:nvPr>
            <p:ph type="sldNum" sz="quarter" idx="5"/>
          </p:nvPr>
        </p:nvSpPr>
        <p:spPr/>
        <p:txBody>
          <a:bodyPr/>
          <a:lstStyle/>
          <a:p>
            <a:fld id="{3EAA7A1A-8011-3A42-91B8-EE1BD44E4455}" type="slidenum">
              <a:rPr lang="en-US" smtClean="0"/>
              <a:t>41</a:t>
            </a:fld>
            <a:endParaRPr lang="en-US"/>
          </a:p>
        </p:txBody>
      </p:sp>
    </p:spTree>
    <p:extLst>
      <p:ext uri="{BB962C8B-B14F-4D97-AF65-F5344CB8AC3E}">
        <p14:creationId xmlns:p14="http://schemas.microsoft.com/office/powerpoint/2010/main" val="2540417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0102-8986-885D-8C82-E832F0D2B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4A90-32EF-3FAC-4C7C-6645542A7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2CA8E-2E03-822C-FA6A-0C3EDF878F91}"/>
              </a:ext>
            </a:extLst>
          </p:cNvPr>
          <p:cNvSpPr>
            <a:spLocks noGrp="1"/>
          </p:cNvSpPr>
          <p:nvPr>
            <p:ph type="body" idx="1"/>
          </p:nvPr>
        </p:nvSpPr>
        <p:spPr/>
        <p:txBody>
          <a:bodyPr/>
          <a:lstStyle/>
          <a:p>
            <a:pPr marL="171450" indent="-171450">
              <a:buFontTx/>
              <a:buChar char="-"/>
            </a:pPr>
            <a:r>
              <a:rPr lang="en-US" dirty="0"/>
              <a:t>Here is a view of the NQS training for this process.</a:t>
            </a:r>
          </a:p>
          <a:p>
            <a:pPr marL="171450" indent="-171450">
              <a:buFontTx/>
              <a:buChar char="-"/>
            </a:pPr>
            <a:r>
              <a:rPr lang="en-US" dirty="0"/>
              <a:t>Before step 2500 (indicated by the vertical line) we have applied a magnetic field during the training which resolves the degeneracy, choosing the larger of the possible angular momentum values.</a:t>
            </a:r>
          </a:p>
          <a:p>
            <a:pPr marL="171450" indent="-171450">
              <a:buFontTx/>
              <a:buChar char="-"/>
            </a:pPr>
            <a:r>
              <a:rPr lang="en-US" dirty="0"/>
              <a:t>After 2500 steps the external field is removed and we continue training to remove excitations that are introduced by the magnetic field.</a:t>
            </a:r>
          </a:p>
          <a:p>
            <a:pPr marL="171450" indent="-171450">
              <a:buFontTx/>
              <a:buChar char="-"/>
            </a:pPr>
            <a:r>
              <a:rPr lang="en-US" dirty="0"/>
              <a:t>The final state reached has the desired value of total angular momentum so we can compute the corresponding magnetic moment.</a:t>
            </a:r>
          </a:p>
        </p:txBody>
      </p:sp>
      <p:sp>
        <p:nvSpPr>
          <p:cNvPr id="4" name="Slide Number Placeholder 3">
            <a:extLst>
              <a:ext uri="{FF2B5EF4-FFF2-40B4-BE49-F238E27FC236}">
                <a16:creationId xmlns:a16="http://schemas.microsoft.com/office/drawing/2014/main" id="{EC054F26-F416-749A-9EAA-865F2535F0E6}"/>
              </a:ext>
            </a:extLst>
          </p:cNvPr>
          <p:cNvSpPr>
            <a:spLocks noGrp="1"/>
          </p:cNvSpPr>
          <p:nvPr>
            <p:ph type="sldNum" sz="quarter" idx="5"/>
          </p:nvPr>
        </p:nvSpPr>
        <p:spPr/>
        <p:txBody>
          <a:bodyPr/>
          <a:lstStyle/>
          <a:p>
            <a:fld id="{3EAA7A1A-8011-3A42-91B8-EE1BD44E4455}" type="slidenum">
              <a:rPr lang="en-US" smtClean="0"/>
              <a:t>42</a:t>
            </a:fld>
            <a:endParaRPr lang="en-US"/>
          </a:p>
        </p:txBody>
      </p:sp>
    </p:spTree>
    <p:extLst>
      <p:ext uri="{BB962C8B-B14F-4D97-AF65-F5344CB8AC3E}">
        <p14:creationId xmlns:p14="http://schemas.microsoft.com/office/powerpoint/2010/main" val="1119273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4BD36-E1B9-4A9B-9EB7-F3141995B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8CE3D-303D-F6BF-2F68-3B52080FC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BD040-1FD6-BFBE-0AE4-CBC792C0D590}"/>
              </a:ext>
            </a:extLst>
          </p:cNvPr>
          <p:cNvSpPr>
            <a:spLocks noGrp="1"/>
          </p:cNvSpPr>
          <p:nvPr>
            <p:ph type="body" idx="1"/>
          </p:nvPr>
        </p:nvSpPr>
        <p:spPr/>
        <p:txBody>
          <a:bodyPr/>
          <a:lstStyle/>
          <a:p>
            <a:pPr marL="171450" indent="-171450">
              <a:buFontTx/>
              <a:buChar char="-"/>
            </a:pPr>
            <a:r>
              <a:rPr lang="en-US" dirty="0"/>
              <a:t>This result is useful in that it shows simple changes to the algorithm can give us the ability to compute quantities which are not obviously accessible otherwise.</a:t>
            </a:r>
          </a:p>
        </p:txBody>
      </p:sp>
      <p:sp>
        <p:nvSpPr>
          <p:cNvPr id="4" name="Slide Number Placeholder 3">
            <a:extLst>
              <a:ext uri="{FF2B5EF4-FFF2-40B4-BE49-F238E27FC236}">
                <a16:creationId xmlns:a16="http://schemas.microsoft.com/office/drawing/2014/main" id="{9031EA30-04C7-4C65-28ED-A2CC2ADC66FB}"/>
              </a:ext>
            </a:extLst>
          </p:cNvPr>
          <p:cNvSpPr>
            <a:spLocks noGrp="1"/>
          </p:cNvSpPr>
          <p:nvPr>
            <p:ph type="sldNum" sz="quarter" idx="5"/>
          </p:nvPr>
        </p:nvSpPr>
        <p:spPr/>
        <p:txBody>
          <a:bodyPr/>
          <a:lstStyle/>
          <a:p>
            <a:fld id="{3EAA7A1A-8011-3A42-91B8-EE1BD44E4455}" type="slidenum">
              <a:rPr lang="en-US" smtClean="0"/>
              <a:t>43</a:t>
            </a:fld>
            <a:endParaRPr lang="en-US"/>
          </a:p>
        </p:txBody>
      </p:sp>
    </p:spTree>
    <p:extLst>
      <p:ext uri="{BB962C8B-B14F-4D97-AF65-F5344CB8AC3E}">
        <p14:creationId xmlns:p14="http://schemas.microsoft.com/office/powerpoint/2010/main" val="1688871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Before showing some preliminary results using this new ansatz I want to describe(remind you of) the structure of our version of the message passing neural network</a:t>
            </a:r>
          </a:p>
          <a:p>
            <a:pPr marL="228600" indent="-228600">
              <a:buFont typeface="+mj-lt"/>
              <a:buAutoNum type="arabicPeriod"/>
            </a:pPr>
            <a:r>
              <a:rPr lang="en-US" dirty="0"/>
              <a:t>Input </a:t>
            </a:r>
            <a:r>
              <a:rPr lang="en-US" dirty="0" err="1"/>
              <a:t>v_i</a:t>
            </a:r>
            <a:r>
              <a:rPr lang="en-US" dirty="0"/>
              <a:t> is the information on single particles, in my case we are constructing the net to be translation invariant so this just ends up being the spins of the particles.</a:t>
            </a:r>
          </a:p>
          <a:p>
            <a:pPr marL="228600" indent="-228600">
              <a:buFont typeface="+mj-lt"/>
              <a:buAutoNum type="arabicPeriod"/>
            </a:pPr>
            <a:r>
              <a:rPr lang="en-US" dirty="0"/>
              <a:t>The paired input </a:t>
            </a:r>
            <a:r>
              <a:rPr lang="en-US" dirty="0" err="1"/>
              <a:t>v_ij</a:t>
            </a:r>
            <a:r>
              <a:rPr lang="en-US" dirty="0"/>
              <a:t> is information on each pair of particles, which means pairs of spins as well as the displacement between the pair. Because we are considering periodic matter we also need to look at a periodic version of the displacement which just means using the sine and cosine of the value instead.</a:t>
            </a:r>
          </a:p>
          <a:p>
            <a:pPr marL="228600" indent="-228600">
              <a:buFont typeface="+mj-lt"/>
              <a:buAutoNum type="arabicPeriod"/>
            </a:pPr>
            <a:r>
              <a:rPr lang="en-US" dirty="0"/>
              <a:t>Solid lines represent transformations by multi layer </a:t>
            </a:r>
            <a:r>
              <a:rPr lang="en-US" dirty="0" err="1"/>
              <a:t>perceptrons</a:t>
            </a:r>
            <a:endParaRPr lang="en-US" dirty="0"/>
          </a:p>
          <a:p>
            <a:pPr marL="228600" indent="-228600">
              <a:buFont typeface="+mj-lt"/>
              <a:buAutoNum type="arabicPeriod"/>
            </a:pPr>
            <a:r>
              <a:rPr lang="en-US" dirty="0"/>
              <a:t>Dotted lines are </a:t>
            </a:r>
            <a:r>
              <a:rPr lang="en-US" dirty="0" err="1"/>
              <a:t>concatinations</a:t>
            </a:r>
            <a:r>
              <a:rPr lang="en-US" dirty="0"/>
              <a:t> so (work through one side)</a:t>
            </a:r>
          </a:p>
        </p:txBody>
      </p:sp>
      <p:sp>
        <p:nvSpPr>
          <p:cNvPr id="4" name="Slide Number Placeholder 3"/>
          <p:cNvSpPr>
            <a:spLocks noGrp="1"/>
          </p:cNvSpPr>
          <p:nvPr>
            <p:ph type="sldNum" sz="quarter" idx="5"/>
          </p:nvPr>
        </p:nvSpPr>
        <p:spPr/>
        <p:txBody>
          <a:bodyPr/>
          <a:lstStyle/>
          <a:p>
            <a:fld id="{3EAA7A1A-8011-3A42-91B8-EE1BD44E4455}" type="slidenum">
              <a:rPr lang="en-US" smtClean="0"/>
              <a:t>44</a:t>
            </a:fld>
            <a:endParaRPr lang="en-US"/>
          </a:p>
        </p:txBody>
      </p:sp>
    </p:spTree>
    <p:extLst>
      <p:ext uri="{BB962C8B-B14F-4D97-AF65-F5344CB8AC3E}">
        <p14:creationId xmlns:p14="http://schemas.microsoft.com/office/powerpoint/2010/main" val="3451097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D4D7-5BE5-A14F-23ED-124EB52B3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923D5-F8F6-306E-54DC-ABD52419B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598EB-6624-5FCE-9534-BAF0F5F02849}"/>
              </a:ext>
            </a:extLst>
          </p:cNvPr>
          <p:cNvSpPr>
            <a:spLocks noGrp="1"/>
          </p:cNvSpPr>
          <p:nvPr>
            <p:ph type="body" idx="1"/>
          </p:nvPr>
        </p:nvSpPr>
        <p:spPr/>
        <p:txBody>
          <a:bodyPr/>
          <a:lstStyle/>
          <a:p>
            <a:r>
              <a:rPr lang="en-US" dirty="0"/>
              <a:t>“Basic information on neutron star structure”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Specifically, only talking about cold neutron stars here. (less than 1 MeV temperatures)</a:t>
            </a:r>
          </a:p>
          <a:p>
            <a:pPr marL="181240" indent="-181240">
              <a:buFontTx/>
              <a:buChar char="-"/>
            </a:pPr>
            <a:r>
              <a:rPr lang="en-US" dirty="0"/>
              <a:t>The superfluidity of </a:t>
            </a:r>
          </a:p>
        </p:txBody>
      </p:sp>
      <p:sp>
        <p:nvSpPr>
          <p:cNvPr id="4" name="Slide Number Placeholder 3">
            <a:extLst>
              <a:ext uri="{FF2B5EF4-FFF2-40B4-BE49-F238E27FC236}">
                <a16:creationId xmlns:a16="http://schemas.microsoft.com/office/drawing/2014/main" id="{55C4FACB-3894-5DF1-EAB3-3DEE0CA42F38}"/>
              </a:ext>
            </a:extLst>
          </p:cNvPr>
          <p:cNvSpPr>
            <a:spLocks noGrp="1"/>
          </p:cNvSpPr>
          <p:nvPr>
            <p:ph type="sldNum" sz="quarter" idx="5"/>
          </p:nvPr>
        </p:nvSpPr>
        <p:spPr/>
        <p:txBody>
          <a:bodyPr/>
          <a:lstStyle/>
          <a:p>
            <a:fld id="{3EAA7A1A-8011-3A42-91B8-EE1BD44E4455}" type="slidenum">
              <a:rPr lang="en-US" smtClean="0"/>
              <a:t>46</a:t>
            </a:fld>
            <a:endParaRPr lang="en-US"/>
          </a:p>
        </p:txBody>
      </p:sp>
    </p:spTree>
    <p:extLst>
      <p:ext uri="{BB962C8B-B14F-4D97-AF65-F5344CB8AC3E}">
        <p14:creationId xmlns:p14="http://schemas.microsoft.com/office/powerpoint/2010/main" val="3639554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 nuclear equation of state is unknown since we cannot easily solve QCD exactly. We can access information on it through nuclei and collider experiments but these are limited in some ways. Neutron stars are another, very different, system which give us access to the nuclear equation of state.”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example, the high densities and high isospin asymmetries, which is just the excess of neutrons over protons, are not possible to access in terrestrial experiments.”</a:t>
            </a:r>
          </a:p>
          <a:p>
            <a:endParaRPr lang="en-US" dirty="0"/>
          </a:p>
          <a:p>
            <a:r>
              <a:rPr lang="en-US" dirty="0"/>
              <a:t>How to access this information</a:t>
            </a:r>
          </a:p>
          <a:p>
            <a:r>
              <a:rPr lang="en-US" dirty="0"/>
              <a:t>“Measuring masses with radii of NS we can narrow down what the exact nuclear EOS looks like.”</a:t>
            </a:r>
          </a:p>
          <a:p>
            <a:endParaRPr lang="en-US" dirty="0"/>
          </a:p>
          <a:p>
            <a:r>
              <a:rPr lang="en-US" dirty="0"/>
              <a:t>Additionally, mergers of neutron stars are in a way an enormous collider experiment that probe both high energies and densities. Heavy elements</a:t>
            </a:r>
          </a:p>
        </p:txBody>
      </p:sp>
      <p:sp>
        <p:nvSpPr>
          <p:cNvPr id="4" name="Slide Number Placeholder 3"/>
          <p:cNvSpPr>
            <a:spLocks noGrp="1"/>
          </p:cNvSpPr>
          <p:nvPr>
            <p:ph type="sldNum" sz="quarter" idx="5"/>
          </p:nvPr>
        </p:nvSpPr>
        <p:spPr/>
        <p:txBody>
          <a:bodyPr/>
          <a:lstStyle/>
          <a:p>
            <a:fld id="{3EAA7A1A-8011-3A42-91B8-EE1BD44E4455}" type="slidenum">
              <a:rPr lang="en-US" smtClean="0"/>
              <a:t>47</a:t>
            </a:fld>
            <a:endParaRPr lang="en-US"/>
          </a:p>
        </p:txBody>
      </p:sp>
    </p:spTree>
    <p:extLst>
      <p:ext uri="{BB962C8B-B14F-4D97-AF65-F5344CB8AC3E}">
        <p14:creationId xmlns:p14="http://schemas.microsoft.com/office/powerpoint/2010/main" val="3494211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we access the information on nuclear physics through neutron stars?”</a:t>
            </a:r>
          </a:p>
          <a:p>
            <a:r>
              <a:rPr lang="en-US" dirty="0"/>
              <a:t>“not exhaustive”</a:t>
            </a:r>
          </a:p>
          <a:p>
            <a:endParaRPr lang="en-US" dirty="0"/>
          </a:p>
          <a:p>
            <a:pPr marL="181240" indent="-181240">
              <a:buFontTx/>
              <a:buChar char="-"/>
            </a:pPr>
            <a:r>
              <a:rPr lang="en-US" dirty="0"/>
              <a:t>We can get more info on nuclear interactions by studying these systems through gravitational waves and observations of </a:t>
            </a:r>
            <a:r>
              <a:rPr lang="en-US" dirty="0" err="1"/>
              <a:t>kilonova</a:t>
            </a:r>
            <a:r>
              <a:rPr lang="en-US" dirty="0"/>
              <a:t> from mergers. Gravitational waves in particular have the potential to show us information about the interior regions in great detail with some non-insignificant improvements to gravitational wave detection. (mass-radius information but also compressibility accessible by improved GW detectors)</a:t>
            </a:r>
          </a:p>
          <a:p>
            <a:pPr marL="181240" indent="-181240">
              <a:buFontTx/>
              <a:buChar char="-"/>
            </a:pPr>
            <a:r>
              <a:rPr lang="en-US" dirty="0"/>
              <a:t>pulsars</a:t>
            </a:r>
          </a:p>
          <a:p>
            <a:pPr marL="181240" indent="-181240">
              <a:buFontTx/>
              <a:buChar char="-"/>
            </a:pPr>
            <a:r>
              <a:rPr lang="en-US" dirty="0"/>
              <a:t>Additionally, cooling of neutrons stars soon after their creation is affected by matter in the core and inner crust of the star. Since they cool almost exclusively through neutrino emission the propagation of neutrinos through the matter directly affects it. Specifically neutron pairing can change neutrino interactions.</a:t>
            </a:r>
          </a:p>
          <a:p>
            <a:pPr marL="181240" indent="-181240">
              <a:buFontTx/>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pairing affects these to set that up?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How machine learning helps: Calculating neutron star observables directly from equations of state gives us another way to access the accuracy of that equation of state.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48</a:t>
            </a:fld>
            <a:endParaRPr lang="en-US"/>
          </a:p>
        </p:txBody>
      </p:sp>
    </p:spTree>
    <p:extLst>
      <p:ext uri="{BB962C8B-B14F-4D97-AF65-F5344CB8AC3E}">
        <p14:creationId xmlns:p14="http://schemas.microsoft.com/office/powerpoint/2010/main" val="3903400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483306">
              <a:buFont typeface="+mj-lt"/>
              <a:buAutoNum type="arabicPeriod"/>
            </a:pPr>
            <a:r>
              <a:rPr lang="en-US" dirty="0"/>
              <a:t>A few notes on continuous periodic systems in general (these points are also applicable to jane’s talk)</a:t>
            </a:r>
          </a:p>
          <a:p>
            <a:pPr marL="241653" indent="-241653">
              <a:buFont typeface="+mj-lt"/>
              <a:buAutoNum type="arabicPeriod"/>
            </a:pPr>
            <a:r>
              <a:rPr lang="en-US" dirty="0"/>
              <a:t>We only want to track a few particles rather than an enormous number so we use periodic boundary conditions.</a:t>
            </a:r>
          </a:p>
          <a:p>
            <a:pPr marL="241653" indent="-241653">
              <a:buFont typeface="+mj-lt"/>
              <a:buAutoNum type="arabicPeriod"/>
            </a:pPr>
            <a:r>
              <a:rPr lang="en-US" dirty="0"/>
              <a:t>This means we will make sure the particles we’re tracking stay inside of a box near the origin, of size determined by the density we are interested in, as well as using a coordinate system which is smooth near the edges of the box rather than have the input to the net be discontinuous at the edge.</a:t>
            </a:r>
          </a:p>
          <a:p>
            <a:pPr marL="241653" indent="-241653">
              <a:buFont typeface="+mj-lt"/>
              <a:buAutoNum type="arabicPeriod"/>
            </a:pPr>
            <a:r>
              <a:rPr lang="en-US" dirty="0"/>
              <a:t>In addition to this, we need to take into account the potential contribution from the images of our particles outside of our box at the origin. One simple way to do this which works well for short range interactions is called the minimum image convention. This method only considers the distance to the closest image for each pair of particles in our box at the origin. This way one takes into account the most relevant potential contribution to the infinite system for each pair.</a:t>
            </a:r>
          </a:p>
          <a:p>
            <a:pPr marL="241653" indent="-241653">
              <a:buFont typeface="+mj-lt"/>
              <a:buAutoNum type="arabicPeriod"/>
            </a:pPr>
            <a:r>
              <a:rPr lang="en-US" dirty="0"/>
              <a:t>However, the results I will show today take into account contributions to the potential from all the image particles in the closest boxes. So in 3 dimensions that is 27 total contributions for each pair.</a:t>
            </a:r>
          </a:p>
          <a:p>
            <a:pPr marL="241653" indent="-241653">
              <a:buFont typeface="+mj-lt"/>
              <a:buAutoNum type="arabicPeriod"/>
            </a:pPr>
            <a:r>
              <a:rPr lang="en-US" dirty="0"/>
              <a:t>Finally, we need to make sure we are including all the particles in a filled momentum shell for our system to really approximate the degenerate case of the full system. The first closed shell we might be interested in has 7 momentum states, with the 2 spin states allowed by the spin ½ fermions we know we need 14 particles in our system to fill all the lowest states.</a:t>
            </a:r>
          </a:p>
          <a:p>
            <a:pPr marL="241653" indent="-241653">
              <a:buFont typeface="+mj-lt"/>
              <a:buAutoNum type="arabicPeriod"/>
            </a:pPr>
            <a:endParaRPr lang="en-US" dirty="0"/>
          </a:p>
          <a:p>
            <a:pPr marL="0" indent="0">
              <a:buFont typeface="+mj-lt"/>
              <a:buNone/>
            </a:pPr>
            <a:r>
              <a:rPr lang="en-US" dirty="0"/>
              <a:t>(From las </a:t>
            </a:r>
            <a:r>
              <a:rPr lang="en-US" dirty="0" err="1"/>
              <a:t>vegas</a:t>
            </a:r>
            <a:r>
              <a:rPr lang="en-US" dirty="0"/>
              <a:t> I think)</a:t>
            </a:r>
          </a:p>
          <a:p>
            <a:pPr marL="241653" indent="-241653" defTabSz="483306">
              <a:buFont typeface="+mj-lt"/>
              <a:buAutoNum type="arabicPeriod"/>
            </a:pPr>
            <a:r>
              <a:rPr lang="en-US" dirty="0"/>
              <a:t>A few notes on how we implement the continuous periodic system for the problem.</a:t>
            </a:r>
          </a:p>
          <a:p>
            <a:pPr marL="241653" indent="-241653" defTabSz="483306">
              <a:buFont typeface="+mj-lt"/>
              <a:buAutoNum type="arabicPeriod"/>
            </a:pPr>
            <a:r>
              <a:rPr lang="en-US" dirty="0"/>
              <a:t>We only want to track a few particles rather than an enormous number so we use periodic boundary conditions.</a:t>
            </a:r>
          </a:p>
          <a:p>
            <a:pPr marL="241653" indent="-241653">
              <a:buFont typeface="+mj-lt"/>
              <a:buAutoNum type="arabicPeriod"/>
            </a:pPr>
            <a:r>
              <a:rPr lang="en-US" dirty="0"/>
              <a:t>This means we will make sure the particles we’re tracking stay inside of a box near the origin, of size determined by the density we are interested in, as well as using a coordinate system which is smooth near the edges of the box rather than have the input to the net be discontinuous at the edge. So using sines and cosigns rather than the direct coordinates is natural.</a:t>
            </a:r>
          </a:p>
          <a:p>
            <a:pPr marL="241653" indent="-241653">
              <a:buFont typeface="+mj-lt"/>
              <a:buAutoNum type="arabicPeriod"/>
            </a:pPr>
            <a:r>
              <a:rPr lang="en-US" dirty="0"/>
              <a:t>In addition to this, we need to take into account the potential contribution from the images of our particles outside of our box at the origin. </a:t>
            </a:r>
          </a:p>
          <a:p>
            <a:pPr marL="241653" indent="-241653">
              <a:buFont typeface="+mj-lt"/>
              <a:buAutoNum type="arabicPeriod"/>
            </a:pPr>
            <a:r>
              <a:rPr lang="en-US" dirty="0"/>
              <a:t>Including the effects of all particle pairs from the closest boxes within three dimensions amounts to 27 total contributions for each pair of particles.</a:t>
            </a:r>
          </a:p>
          <a:p>
            <a:pPr marL="241653" indent="-241653">
              <a:buFont typeface="+mj-lt"/>
              <a:buAutoNum type="arabicPeriod"/>
            </a:pPr>
            <a:r>
              <a:rPr lang="en-US" dirty="0"/>
              <a:t>Finally, we need to make sure we are including all the particles in a filled momentum shell for our system to really approximate the degenerate case of the full system. The first closed shell we might be interested in has 7 momentum states, with the 2 spin states allowed by the spin ½ fermions we know we need 14 particles in our system to fill all the lowest states.</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49</a:t>
            </a:fld>
            <a:endParaRPr lang="en-US"/>
          </a:p>
        </p:txBody>
      </p:sp>
    </p:spTree>
    <p:extLst>
      <p:ext uri="{BB962C8B-B14F-4D97-AF65-F5344CB8AC3E}">
        <p14:creationId xmlns:p14="http://schemas.microsoft.com/office/powerpoint/2010/main" val="2674060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effectLst/>
                <a:latin typeface="Arial" panose="020B0604020202020204" pitchFamily="34" charset="0"/>
              </a:rPr>
              <a:t>Once trained on the systems’ energy, the NQS can be used to evaluate various quantum-mechanical observables, two interesting such observables are the spin-singlet and triplet two-body distribution functions, g zero and g one, which give us information about the distance between pairs in the system and relate to particle pairing and superfluidity.</a:t>
            </a:r>
          </a:p>
          <a:p>
            <a:pPr marL="171450" indent="-171450">
              <a:buFontTx/>
              <a:buChar char="-"/>
            </a:pPr>
            <a:endParaRPr lang="en-US" dirty="0">
              <a:effectLst/>
              <a:latin typeface="Arial" panose="020B0604020202020204" pitchFamily="34" charset="0"/>
            </a:endParaRPr>
          </a:p>
          <a:p>
            <a:pPr marL="0" indent="0">
              <a:buFontTx/>
              <a:buNone/>
            </a:pPr>
            <a:r>
              <a:rPr lang="en-US" dirty="0">
                <a:effectLst/>
                <a:latin typeface="Arial" panose="020B0604020202020204" pitchFamily="34" charset="0"/>
              </a:rPr>
              <a:t>(time)</a:t>
            </a:r>
          </a:p>
          <a:p>
            <a:endParaRPr lang="en-US" dirty="0">
              <a:effectLst/>
              <a:latin typeface="Arial" panose="020B0604020202020204" pitchFamily="34" charset="0"/>
            </a:endParaRPr>
          </a:p>
          <a:p>
            <a:r>
              <a:rPr lang="en-US" dirty="0">
                <a:effectLst/>
                <a:latin typeface="Arial" panose="020B0604020202020204" pitchFamily="34" charset="0"/>
              </a:rPr>
              <a:t>- The expressions for the central and spin two body distributions are given by g c and g sigma respectively. Where these can be simply evaluated within the simulation as histograms over walkers distances from one another, with g sigma weighted by the walkers' spins.</a:t>
            </a:r>
          </a:p>
          <a:p>
            <a:endParaRPr lang="en-US" dirty="0">
              <a:effectLst/>
              <a:latin typeface="Arial" panose="020B0604020202020204" pitchFamily="34" charset="0"/>
            </a:endParaRPr>
          </a:p>
          <a:p>
            <a:r>
              <a:rPr lang="en-US" dirty="0">
                <a:effectLst/>
                <a:latin typeface="Arial" panose="020B0604020202020204" pitchFamily="34" charset="0"/>
              </a:rPr>
              <a:t>- These quantities can be combined to give the spin singlet and spin triplet two body distributions g zero and g one.</a:t>
            </a:r>
          </a:p>
          <a:p>
            <a:endParaRPr lang="en-US" dirty="0">
              <a:effectLst/>
              <a:latin typeface="Arial" panose="020B0604020202020204" pitchFamily="34" charset="0"/>
            </a:endParaRPr>
          </a:p>
          <a:p>
            <a:r>
              <a:rPr lang="en-US" dirty="0">
                <a:effectLst/>
                <a:latin typeface="Arial" panose="020B0604020202020204" pitchFamily="34" charset="0"/>
              </a:rPr>
              <a:t>- In dense neutron systems, like neutron stars, the conditions for superfluidity are present, a strong Fermi degeneracy as well as an attractive interaction between pairs. Specifically, this </a:t>
            </a:r>
            <a:r>
              <a:rPr lang="en-US" b="1" dirty="0">
                <a:effectLst/>
                <a:latin typeface="Arial" panose="020B0604020202020204" pitchFamily="34" charset="0"/>
              </a:rPr>
              <a:t>attractive interaction is in the singlet S wave channel </a:t>
            </a:r>
            <a:r>
              <a:rPr lang="en-US" dirty="0">
                <a:effectLst/>
                <a:latin typeface="Arial" panose="020B0604020202020204" pitchFamily="34" charset="0"/>
              </a:rPr>
              <a:t>and so we would expect to find singlet pairs in conditions where neutron superfluidity occurs.</a:t>
            </a:r>
          </a:p>
        </p:txBody>
      </p:sp>
      <p:sp>
        <p:nvSpPr>
          <p:cNvPr id="4" name="Slide Number Placeholder 3"/>
          <p:cNvSpPr>
            <a:spLocks noGrp="1"/>
          </p:cNvSpPr>
          <p:nvPr>
            <p:ph type="sldNum" sz="quarter" idx="5"/>
          </p:nvPr>
        </p:nvSpPr>
        <p:spPr/>
        <p:txBody>
          <a:bodyPr/>
          <a:lstStyle/>
          <a:p>
            <a:fld id="{3EAA7A1A-8011-3A42-91B8-EE1BD44E4455}" type="slidenum">
              <a:rPr lang="en-US" smtClean="0"/>
              <a:t>50</a:t>
            </a:fld>
            <a:endParaRPr lang="en-US"/>
          </a:p>
        </p:txBody>
      </p:sp>
    </p:spTree>
    <p:extLst>
      <p:ext uri="{BB962C8B-B14F-4D97-AF65-F5344CB8AC3E}">
        <p14:creationId xmlns:p14="http://schemas.microsoft.com/office/powerpoint/2010/main" val="274666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0839-5A90-3E9F-5821-C4FD758B6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88BD-F669-0576-4535-AF9BC445E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5F536-78D4-DADD-2DBA-91B7B6D7AEC8}"/>
              </a:ext>
            </a:extLst>
          </p:cNvPr>
          <p:cNvSpPr>
            <a:spLocks noGrp="1"/>
          </p:cNvSpPr>
          <p:nvPr>
            <p:ph type="body" idx="1"/>
          </p:nvPr>
        </p:nvSpPr>
        <p:spPr/>
        <p:txBody>
          <a:bodyPr/>
          <a:lstStyle/>
          <a:p>
            <a:pPr marL="171450" indent="-171450">
              <a:buFontTx/>
              <a:buChar char="-"/>
            </a:pPr>
            <a:r>
              <a:rPr lang="en-US" dirty="0"/>
              <a:t>Each of these methods has issues which drastically increase the dimensionality of the problem beyond small nuclei.</a:t>
            </a:r>
          </a:p>
          <a:p>
            <a:pPr marL="171450" indent="-171450">
              <a:buFontTx/>
              <a:buChar char="-"/>
            </a:pPr>
            <a:r>
              <a:rPr lang="en-US" dirty="0"/>
              <a:t>For the configuration-interaction method, the occupation-number representation quickly leads to an explosion in the </a:t>
            </a:r>
            <a:r>
              <a:rPr lang="en-US" dirty="0" err="1"/>
              <a:t>dimentionality</a:t>
            </a:r>
            <a:r>
              <a:rPr lang="en-US" dirty="0"/>
              <a:t> of our state’s representation</a:t>
            </a:r>
          </a:p>
          <a:p>
            <a:pPr marL="171450" indent="-171450">
              <a:buFontTx/>
              <a:buChar char="-"/>
            </a:pPr>
            <a:r>
              <a:rPr lang="en-US" dirty="0"/>
              <a:t>Where as for greens function monte </a:t>
            </a:r>
            <a:r>
              <a:rPr lang="en-US" dirty="0" err="1"/>
              <a:t>carlo</a:t>
            </a:r>
            <a:r>
              <a:rPr lang="en-US" dirty="0"/>
              <a:t> the dimensionality of the integral scales quickly with the number of particles</a:t>
            </a:r>
          </a:p>
          <a:p>
            <a:pPr marL="171450" indent="-171450">
              <a:buFontTx/>
              <a:buChar char="-"/>
            </a:pPr>
            <a:r>
              <a:rPr lang="en-US" b="0" dirty="0"/>
              <a:t>Other quantum monte </a:t>
            </a:r>
            <a:r>
              <a:rPr lang="en-US" b="0" dirty="0" err="1"/>
              <a:t>carlo</a:t>
            </a:r>
            <a:r>
              <a:rPr lang="en-US" b="0" dirty="0"/>
              <a:t> methods come with similar downsides that result in exponential computation time for accurate calculations.</a:t>
            </a:r>
          </a:p>
          <a:p>
            <a:pPr marL="171450" indent="-171450">
              <a:buFontTx/>
              <a:buChar char="-"/>
            </a:pPr>
            <a:r>
              <a:rPr lang="en-US" b="0" dirty="0"/>
              <a:t>This means that very accurate calculations of systems beyond 16 or so particles quickly become infeasible for these methods.</a:t>
            </a:r>
          </a:p>
        </p:txBody>
      </p:sp>
      <p:sp>
        <p:nvSpPr>
          <p:cNvPr id="4" name="Slide Number Placeholder 3">
            <a:extLst>
              <a:ext uri="{FF2B5EF4-FFF2-40B4-BE49-F238E27FC236}">
                <a16:creationId xmlns:a16="http://schemas.microsoft.com/office/drawing/2014/main" id="{D0101D0D-DA01-CA99-019D-81CCE6E02E06}"/>
              </a:ext>
            </a:extLst>
          </p:cNvPr>
          <p:cNvSpPr>
            <a:spLocks noGrp="1"/>
          </p:cNvSpPr>
          <p:nvPr>
            <p:ph type="sldNum" sz="quarter" idx="5"/>
          </p:nvPr>
        </p:nvSpPr>
        <p:spPr/>
        <p:txBody>
          <a:bodyPr/>
          <a:lstStyle/>
          <a:p>
            <a:fld id="{3EAA7A1A-8011-3A42-91B8-EE1BD44E4455}" type="slidenum">
              <a:rPr lang="en-US" smtClean="0"/>
              <a:t>5</a:t>
            </a:fld>
            <a:endParaRPr lang="en-US"/>
          </a:p>
        </p:txBody>
      </p:sp>
    </p:spTree>
    <p:extLst>
      <p:ext uri="{BB962C8B-B14F-4D97-AF65-F5344CB8AC3E}">
        <p14:creationId xmlns:p14="http://schemas.microsoft.com/office/powerpoint/2010/main" val="2458878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this to our previous neutron matter results”</a:t>
            </a:r>
          </a:p>
          <a:p>
            <a:r>
              <a:rPr lang="en-US" dirty="0"/>
              <a:t>Emphasize that I’m just showing how much faster this new net is and how much less computational resources it uses.</a:t>
            </a:r>
          </a:p>
          <a:p>
            <a:r>
              <a:rPr lang="en-US" dirty="0"/>
              <a:t>Include a table with time per step!!!!</a:t>
            </a:r>
          </a:p>
        </p:txBody>
      </p:sp>
      <p:sp>
        <p:nvSpPr>
          <p:cNvPr id="4" name="Slide Number Placeholder 3"/>
          <p:cNvSpPr>
            <a:spLocks noGrp="1"/>
          </p:cNvSpPr>
          <p:nvPr>
            <p:ph type="sldNum" sz="quarter" idx="5"/>
          </p:nvPr>
        </p:nvSpPr>
        <p:spPr/>
        <p:txBody>
          <a:bodyPr/>
          <a:lstStyle/>
          <a:p>
            <a:fld id="{3EAA7A1A-8011-3A42-91B8-EE1BD44E4455}" type="slidenum">
              <a:rPr lang="en-US" smtClean="0"/>
              <a:t>51</a:t>
            </a:fld>
            <a:endParaRPr lang="en-US"/>
          </a:p>
        </p:txBody>
      </p:sp>
    </p:spTree>
    <p:extLst>
      <p:ext uri="{BB962C8B-B14F-4D97-AF65-F5344CB8AC3E}">
        <p14:creationId xmlns:p14="http://schemas.microsoft.com/office/powerpoint/2010/main" val="30224439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this new net at the same density…”</a:t>
            </a:r>
          </a:p>
          <a:p>
            <a:r>
              <a:rPr lang="en-US" dirty="0"/>
              <a:t>No comparison to the hidden nucleon yet because it is prohibitively time consuming.</a:t>
            </a:r>
          </a:p>
        </p:txBody>
      </p:sp>
      <p:sp>
        <p:nvSpPr>
          <p:cNvPr id="4" name="Slide Number Placeholder 3"/>
          <p:cNvSpPr>
            <a:spLocks noGrp="1"/>
          </p:cNvSpPr>
          <p:nvPr>
            <p:ph type="sldNum" sz="quarter" idx="5"/>
          </p:nvPr>
        </p:nvSpPr>
        <p:spPr/>
        <p:txBody>
          <a:bodyPr/>
          <a:lstStyle/>
          <a:p>
            <a:fld id="{3EAA7A1A-8011-3A42-91B8-EE1BD44E4455}" type="slidenum">
              <a:rPr lang="en-US" smtClean="0"/>
              <a:t>52</a:t>
            </a:fld>
            <a:endParaRPr lang="en-US"/>
          </a:p>
        </p:txBody>
      </p:sp>
    </p:spTree>
    <p:extLst>
      <p:ext uri="{BB962C8B-B14F-4D97-AF65-F5344CB8AC3E}">
        <p14:creationId xmlns:p14="http://schemas.microsoft.com/office/powerpoint/2010/main" val="939342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In the most general sense monte </a:t>
            </a:r>
            <a:r>
              <a:rPr lang="en-US" dirty="0" err="1"/>
              <a:t>carlo</a:t>
            </a:r>
            <a:r>
              <a:rPr lang="en-US" dirty="0"/>
              <a:t> methods are methods for randomly sampling from a distribution, usually for the purpose of approximating integrals.</a:t>
            </a:r>
          </a:p>
          <a:p>
            <a:pPr marL="228600" indent="-228600">
              <a:buFont typeface="+mj-lt"/>
              <a:buAutoNum type="arabicPeriod"/>
            </a:pPr>
            <a:r>
              <a:rPr lang="en-US" dirty="0"/>
              <a:t>Common example is to approximate the value of pi by randomly tossing points into a square. The area of the circle with radius equal to half the squares side length, divided by the area of the square is pi/4.</a:t>
            </a:r>
          </a:p>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53</a:t>
            </a:fld>
            <a:endParaRPr lang="en-US"/>
          </a:p>
        </p:txBody>
      </p:sp>
    </p:spTree>
    <p:extLst>
      <p:ext uri="{BB962C8B-B14F-4D97-AF65-F5344CB8AC3E}">
        <p14:creationId xmlns:p14="http://schemas.microsoft.com/office/powerpoint/2010/main" val="1457631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So by randomly choosing points in the square and taking the ratio of the number which land in the circle to the total number, we get an approximation of the ratio of the areas. The plot shows a small example of this multiplied by 4. Using a few thousand random points we can get very close to the value of pi.</a:t>
            </a:r>
          </a:p>
        </p:txBody>
      </p:sp>
      <p:sp>
        <p:nvSpPr>
          <p:cNvPr id="4" name="Slide Number Placeholder 3"/>
          <p:cNvSpPr>
            <a:spLocks noGrp="1"/>
          </p:cNvSpPr>
          <p:nvPr>
            <p:ph type="sldNum" sz="quarter" idx="5"/>
          </p:nvPr>
        </p:nvSpPr>
        <p:spPr/>
        <p:txBody>
          <a:bodyPr/>
          <a:lstStyle/>
          <a:p>
            <a:fld id="{3EAA7A1A-8011-3A42-91B8-EE1BD44E4455}" type="slidenum">
              <a:rPr lang="en-US" smtClean="0"/>
              <a:t>54</a:t>
            </a:fld>
            <a:endParaRPr lang="en-US"/>
          </a:p>
        </p:txBody>
      </p:sp>
    </p:spTree>
    <p:extLst>
      <p:ext uri="{BB962C8B-B14F-4D97-AF65-F5344CB8AC3E}">
        <p14:creationId xmlns:p14="http://schemas.microsoft.com/office/powerpoint/2010/main" val="1886533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In Quantum monte </a:t>
            </a:r>
            <a:r>
              <a:rPr lang="en-US" dirty="0" err="1"/>
              <a:t>carlo</a:t>
            </a:r>
            <a:r>
              <a:rPr lang="en-US" dirty="0"/>
              <a:t>, this technique is used for the purpose of evaluating expectation values.</a:t>
            </a:r>
          </a:p>
          <a:p>
            <a:pPr marL="228600" indent="-228600">
              <a:buFont typeface="+mj-lt"/>
              <a:buAutoNum type="arabicPeriod"/>
            </a:pPr>
            <a:r>
              <a:rPr lang="en-US" dirty="0"/>
              <a:t>Specifically, the energy expectation value. I’ll go into a bit more detail on this in the slide on Metropolis sampling.</a:t>
            </a:r>
          </a:p>
        </p:txBody>
      </p:sp>
      <p:sp>
        <p:nvSpPr>
          <p:cNvPr id="4" name="Slide Number Placeholder 3"/>
          <p:cNvSpPr>
            <a:spLocks noGrp="1"/>
          </p:cNvSpPr>
          <p:nvPr>
            <p:ph type="sldNum" sz="quarter" idx="5"/>
          </p:nvPr>
        </p:nvSpPr>
        <p:spPr/>
        <p:txBody>
          <a:bodyPr/>
          <a:lstStyle/>
          <a:p>
            <a:fld id="{3EAA7A1A-8011-3A42-91B8-EE1BD44E4455}" type="slidenum">
              <a:rPr lang="en-US" smtClean="0"/>
              <a:t>55</a:t>
            </a:fld>
            <a:endParaRPr lang="en-US"/>
          </a:p>
        </p:txBody>
      </p:sp>
    </p:spTree>
    <p:extLst>
      <p:ext uri="{BB962C8B-B14F-4D97-AF65-F5344CB8AC3E}">
        <p14:creationId xmlns:p14="http://schemas.microsoft.com/office/powerpoint/2010/main" val="3721306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09575"/>
            <a:ext cx="6096000" cy="3429000"/>
          </a:xfrm>
        </p:spPr>
      </p:sp>
      <p:sp>
        <p:nvSpPr>
          <p:cNvPr id="3" name="Notes Placeholder 2"/>
          <p:cNvSpPr>
            <a:spLocks noGrp="1"/>
          </p:cNvSpPr>
          <p:nvPr>
            <p:ph type="body" idx="1"/>
          </p:nvPr>
        </p:nvSpPr>
        <p:spPr>
          <a:xfrm>
            <a:off x="611658" y="4022123"/>
            <a:ext cx="5653216" cy="4479325"/>
          </a:xfrm>
        </p:spPr>
        <p:txBody>
          <a:bodyPr/>
          <a:lstStyle/>
          <a:p>
            <a:pPr marL="228600" indent="-228600">
              <a:buFont typeface="+mj-lt"/>
              <a:buAutoNum type="arabicPeriod"/>
            </a:pPr>
            <a:r>
              <a:rPr lang="en-US" dirty="0"/>
              <a:t>Here I’ve made an oversimplified flow chart for the variational monte </a:t>
            </a:r>
            <a:r>
              <a:rPr lang="en-US" dirty="0" err="1"/>
              <a:t>carlo</a:t>
            </a:r>
            <a:r>
              <a:rPr lang="en-US" dirty="0"/>
              <a:t> algorithm.</a:t>
            </a:r>
          </a:p>
          <a:p>
            <a:pPr marL="228600" indent="-228600">
              <a:buFont typeface="+mj-lt"/>
              <a:buAutoNum type="arabicPeriod"/>
            </a:pPr>
            <a:r>
              <a:rPr lang="en-US" dirty="0"/>
              <a:t>The initial setup consists of creating a large number of random configurations (also called walkers), where a single configuration corresponds to the positions and spins of all particles in our system. So if we were considering a system with four particles, for a single configuration we would need to randomly select 4 coordinate positions and 4 spins. And we would want thousands of these configurations.</a:t>
            </a:r>
          </a:p>
          <a:p>
            <a:pPr marL="228600" indent="-228600">
              <a:buFont typeface="+mj-lt"/>
              <a:buAutoNum type="arabicPeriod"/>
            </a:pPr>
            <a:r>
              <a:rPr lang="en-US" dirty="0"/>
              <a:t>Additionally in the initial setup we can setup whatever trial wavefunction we are interested in using with some initially random parameters, omega.</a:t>
            </a:r>
          </a:p>
          <a:p>
            <a:pPr marL="228600" indent="-228600">
              <a:buFont typeface="+mj-lt"/>
              <a:buAutoNum type="arabicPeriod"/>
            </a:pPr>
            <a:r>
              <a:rPr lang="en-US" dirty="0"/>
              <a:t>The Metropolis algorithm modifies our configurations so they properly sample the probability distribution given by trial wavefunction. Which, again, has initially random parameters so looks nothing like a normal wavefunction.</a:t>
            </a:r>
          </a:p>
          <a:p>
            <a:pPr marL="228600" indent="-228600">
              <a:buFont typeface="+mj-lt"/>
              <a:buAutoNum type="arabicPeriod"/>
            </a:pPr>
            <a:r>
              <a:rPr lang="en-US" dirty="0"/>
              <a:t>From our sampled configurations we evaluate their energies (which are called local energies) the average of which gives the energy of our trial wavefunction.</a:t>
            </a:r>
          </a:p>
          <a:p>
            <a:pPr marL="228600" indent="-228600">
              <a:buFont typeface="+mj-lt"/>
              <a:buAutoNum type="arabicPeriod"/>
            </a:pPr>
            <a:r>
              <a:rPr lang="en-US" dirty="0"/>
              <a:t>From this evaluation of the energy, we can improve the parameters of our trial wavefunction. We do this using an algorithm called stochastic reconfiguration, which for the moment you are welcome to think of as an improved gradient decent.</a:t>
            </a:r>
          </a:p>
          <a:p>
            <a:pPr marL="228600" indent="-228600">
              <a:buFont typeface="+mj-lt"/>
              <a:buAutoNum type="arabicPeriod"/>
            </a:pPr>
            <a:r>
              <a:rPr lang="en-US" dirty="0"/>
              <a:t>After this we loop back and use our improved trial wavefunction to generate new configurations which properly sample the new state and so on.</a:t>
            </a:r>
          </a:p>
          <a:p>
            <a:pPr marL="228600" indent="-228600">
              <a:buFont typeface="+mj-lt"/>
              <a:buAutoNum type="arabicPeriod"/>
            </a:pPr>
            <a:r>
              <a:rPr lang="en-US" dirty="0"/>
              <a:t>This process can repeat until our trial wavefunction is no longer improving. At which point we can use it to compute expectation values of other observable quantities.</a:t>
            </a:r>
          </a:p>
        </p:txBody>
      </p:sp>
      <p:sp>
        <p:nvSpPr>
          <p:cNvPr id="4" name="Slide Number Placeholder 3"/>
          <p:cNvSpPr>
            <a:spLocks noGrp="1"/>
          </p:cNvSpPr>
          <p:nvPr>
            <p:ph type="sldNum" sz="quarter" idx="5"/>
          </p:nvPr>
        </p:nvSpPr>
        <p:spPr/>
        <p:txBody>
          <a:bodyPr/>
          <a:lstStyle/>
          <a:p>
            <a:fld id="{3EAA7A1A-8011-3A42-91B8-EE1BD44E4455}" type="slidenum">
              <a:rPr lang="en-US" smtClean="0"/>
              <a:t>56</a:t>
            </a:fld>
            <a:endParaRPr lang="en-US"/>
          </a:p>
        </p:txBody>
      </p:sp>
    </p:spTree>
    <p:extLst>
      <p:ext uri="{BB962C8B-B14F-4D97-AF65-F5344CB8AC3E}">
        <p14:creationId xmlns:p14="http://schemas.microsoft.com/office/powerpoint/2010/main" val="288126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DB9F-3022-DAD2-B09C-BA681559A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C3495-BD29-7CC5-8F3B-A082172D2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D0AE5-464D-2C92-6232-C2DD80F8D633}"/>
              </a:ext>
            </a:extLst>
          </p:cNvPr>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Due to the spin dependent correlations in fermionic systems the space to explore is huge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While the actual space occupied by physical states can often be characterized by a much lower amount of information,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thanks to intrinsic structures in the state.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We can take advantage of this in the NQS method.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indent="-171450">
              <a:buFontTx/>
              <a:buChar char="-"/>
            </a:pPr>
            <a:r>
              <a:rPr lang="en-US" dirty="0"/>
              <a:t>The short description of the Neural Quantum State method is that it represents the wavefunction, psi, by a neural network architecture with position and spin input, x, for every particle, and neural network parameters omega.</a:t>
            </a:r>
          </a:p>
          <a:p>
            <a:pPr marL="171450" indent="-171450">
              <a:buFontTx/>
              <a:buChar char="-"/>
            </a:pPr>
            <a:r>
              <a:rPr lang="en-US" dirty="0"/>
              <a:t>Because Neural networks are very good at compactly representing high-dimensional functions they work extremely well as wavefunction ansatz. This prevents the exponential scaling required by the other methods I mentioned, with the only requirement being that we build in fermion </a:t>
            </a:r>
            <a:r>
              <a:rPr lang="en-US" dirty="0" err="1"/>
              <a:t>antisymmetry</a:t>
            </a:r>
            <a:r>
              <a:rPr lang="en-US" dirty="0"/>
              <a:t> directly into the network.</a:t>
            </a:r>
          </a:p>
        </p:txBody>
      </p:sp>
      <p:sp>
        <p:nvSpPr>
          <p:cNvPr id="4" name="Slide Number Placeholder 3">
            <a:extLst>
              <a:ext uri="{FF2B5EF4-FFF2-40B4-BE49-F238E27FC236}">
                <a16:creationId xmlns:a16="http://schemas.microsoft.com/office/drawing/2014/main" id="{3AEA4575-2F67-89ED-4502-BCCA7C3ABE7A}"/>
              </a:ext>
            </a:extLst>
          </p:cNvPr>
          <p:cNvSpPr>
            <a:spLocks noGrp="1"/>
          </p:cNvSpPr>
          <p:nvPr>
            <p:ph type="sldNum" sz="quarter" idx="5"/>
          </p:nvPr>
        </p:nvSpPr>
        <p:spPr/>
        <p:txBody>
          <a:bodyPr/>
          <a:lstStyle/>
          <a:p>
            <a:fld id="{3EAA7A1A-8011-3A42-91B8-EE1BD44E4455}" type="slidenum">
              <a:rPr lang="en-US" smtClean="0"/>
              <a:t>6</a:t>
            </a:fld>
            <a:endParaRPr lang="en-US"/>
          </a:p>
        </p:txBody>
      </p:sp>
    </p:spTree>
    <p:extLst>
      <p:ext uri="{BB962C8B-B14F-4D97-AF65-F5344CB8AC3E}">
        <p14:creationId xmlns:p14="http://schemas.microsoft.com/office/powerpoint/2010/main" val="244071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Giving the interesting part first, the worst case scaling for NQS goes like A to the 5</a:t>
            </a:r>
            <a:r>
              <a:rPr lang="en-US" baseline="30000" dirty="0"/>
              <a:t>th</a:t>
            </a:r>
            <a:r>
              <a:rPr lang="en-US" dirty="0"/>
              <a:t> compared to the exponential scaling of conventional QMC.</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 empirical scaling of NQS should be closer to something between A^2 or A^3 in our current implementation.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To put it in terms of numbers of nucleons, conventional QMC calculations are stuck at somewhere from 12 to 16 nucleons,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while we’ve done accurate calculations with up to 40 nucleons using NQS. With 100s of nucleons being possible based on these initial calculations.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This means that with an accurate nuclear Hamiltonian, ab initio calculations of nuclei can be extended much farther than is feasible with conventional QMC.</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Additionally relevant to increasingly large simulations is the scaling of the algorithm. The scaling plot on the right shows the total time per sample in red and the various sections of the algorithm in other colors.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We can see that the scaling is nearly ideal with increasing numbers of GPUs, including in the observables portion of the algorithm which is where the A to the 5</a:t>
            </a:r>
            <a:r>
              <a:rPr lang="en-US" baseline="30000" dirty="0"/>
              <a:t>th</a:t>
            </a:r>
            <a:r>
              <a:rPr lang="en-US" dirty="0"/>
              <a:t> scaling comes from.</a:t>
            </a:r>
          </a:p>
        </p:txBody>
      </p:sp>
      <p:sp>
        <p:nvSpPr>
          <p:cNvPr id="4" name="Slide Number Placeholder 3"/>
          <p:cNvSpPr>
            <a:spLocks noGrp="1"/>
          </p:cNvSpPr>
          <p:nvPr>
            <p:ph type="sldNum" sz="quarter" idx="5"/>
          </p:nvPr>
        </p:nvSpPr>
        <p:spPr/>
        <p:txBody>
          <a:bodyPr/>
          <a:lstStyle/>
          <a:p>
            <a:fld id="{3EAA7A1A-8011-3A42-91B8-EE1BD44E4455}" type="slidenum">
              <a:rPr lang="en-US" smtClean="0"/>
              <a:t>7</a:t>
            </a:fld>
            <a:endParaRPr lang="en-US"/>
          </a:p>
        </p:txBody>
      </p:sp>
    </p:spTree>
    <p:extLst>
      <p:ext uri="{BB962C8B-B14F-4D97-AF65-F5344CB8AC3E}">
        <p14:creationId xmlns:p14="http://schemas.microsoft.com/office/powerpoint/2010/main" val="22935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2ABE-7225-6B71-F5A3-FF40DC6E8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24FFC-8F12-AAA8-EA5D-0895898B2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5D521-FC6B-284E-8356-592206DCA25C}"/>
              </a:ext>
            </a:extLst>
          </p:cNvPr>
          <p:cNvSpPr>
            <a:spLocks noGrp="1"/>
          </p:cNvSpPr>
          <p:nvPr>
            <p:ph type="body" idx="1"/>
          </p:nvPr>
        </p:nvSpPr>
        <p:spPr/>
        <p:txBody>
          <a:bodyPr/>
          <a:lstStyle/>
          <a:p>
            <a:pPr marL="171450" indent="-171450">
              <a:buFontTx/>
              <a:buChar char="-"/>
            </a:pPr>
            <a:r>
              <a:rPr lang="en-US" dirty="0"/>
              <a:t>I’m going to give a quick overview of what a calculation with NQS looks like before getting to any results.</a:t>
            </a:r>
          </a:p>
          <a:p>
            <a:pPr marL="171450" indent="-171450">
              <a:buFontTx/>
              <a:buChar char="-"/>
            </a:pPr>
            <a:r>
              <a:rPr lang="en-US" dirty="0"/>
              <a:t>Ultimately the main algorithm loop is essentially VMC. Define some parameterized wavefunction, sample it with Monte Carlo sampling, minimize the energy.</a:t>
            </a:r>
          </a:p>
          <a:p>
            <a:pPr marL="171450" indent="-171450">
              <a:buFontTx/>
              <a:buChar char="-"/>
            </a:pPr>
            <a:r>
              <a:rPr lang="en-US" dirty="0"/>
              <a:t>The only fundamental difference comes from defining our wavefunction ansatz with neural networks to increase its flexibility.</a:t>
            </a:r>
          </a:p>
          <a:p>
            <a:pPr marL="171450" indent="-171450">
              <a:buFontTx/>
              <a:buChar char="-"/>
            </a:pPr>
            <a:r>
              <a:rPr lang="en-US" dirty="0"/>
              <a:t>The sampling is essentially what you would expect from many monte </a:t>
            </a:r>
            <a:r>
              <a:rPr lang="en-US" dirty="0" err="1"/>
              <a:t>carlo</a:t>
            </a:r>
            <a:r>
              <a:rPr lang="en-US" dirty="0"/>
              <a:t> algorithms, so I will just say that we can quickly get configurations which sample our current wavefunction.</a:t>
            </a:r>
          </a:p>
          <a:p>
            <a:pPr marL="171450" indent="-171450">
              <a:buFontTx/>
              <a:buChar char="-"/>
            </a:pPr>
            <a:r>
              <a:rPr lang="en-US" dirty="0"/>
              <a:t>Since this is a VMC algorithm we are only sampling the wavefunction squared. </a:t>
            </a:r>
            <a:r>
              <a:rPr lang="en-US"/>
              <a:t>So the </a:t>
            </a:r>
            <a:r>
              <a:rPr lang="en-US" dirty="0"/>
              <a:t>usual issues with Diffusion monte </a:t>
            </a:r>
            <a:r>
              <a:rPr lang="en-US" dirty="0" err="1"/>
              <a:t>carlo</a:t>
            </a:r>
            <a:r>
              <a:rPr lang="en-US" dirty="0"/>
              <a:t> don’t appear.</a:t>
            </a:r>
          </a:p>
          <a:p>
            <a:pPr marL="171450" indent="-171450">
              <a:buFontTx/>
              <a:buChar char="-"/>
            </a:pPr>
            <a:r>
              <a:rPr lang="en-US" dirty="0"/>
              <a:t>This process doesn’t change the wavefunction or its parameters in any way. It only provides position and spin values that sample it.</a:t>
            </a:r>
          </a:p>
          <a:p>
            <a:pPr marL="171450" indent="-171450">
              <a:buFontTx/>
              <a:buChar char="-"/>
            </a:pPr>
            <a:r>
              <a:rPr lang="en-US" dirty="0"/>
              <a:t>From these samples we can evaluate various observables.</a:t>
            </a:r>
          </a:p>
          <a:p>
            <a:pPr marL="171450" indent="-171450">
              <a:buFontTx/>
              <a:buChar char="-"/>
            </a:pPr>
            <a:r>
              <a:rPr lang="en-US" dirty="0"/>
              <a:t>Importantly, we can use these samples to evaluate the energy of our current wavefunction given the systems Hamiltonian.</a:t>
            </a:r>
          </a:p>
          <a:p>
            <a:pPr marL="171450" indent="-171450">
              <a:buFontTx/>
              <a:buChar char="-"/>
            </a:pPr>
            <a:r>
              <a:rPr lang="en-US" dirty="0"/>
              <a:t>Finally, in defining our wavefunction ansatz we ensure it always satisfies fermion </a:t>
            </a:r>
            <a:r>
              <a:rPr lang="en-US" dirty="0" err="1"/>
              <a:t>antisymmetry</a:t>
            </a:r>
            <a:r>
              <a:rPr lang="en-US" dirty="0"/>
              <a:t> by construction.</a:t>
            </a:r>
          </a:p>
          <a:p>
            <a:pPr marL="171450" indent="-171450">
              <a:buFontTx/>
              <a:buChar char="-"/>
            </a:pPr>
            <a:r>
              <a:rPr lang="en-US" dirty="0"/>
              <a:t>This is necessary in one sense so on optimizing we don’t end up with a bosonic ground state.</a:t>
            </a:r>
          </a:p>
          <a:p>
            <a:pPr marL="171450" indent="-171450">
              <a:buFontTx/>
              <a:buChar char="-"/>
            </a:pPr>
            <a:r>
              <a:rPr lang="en-US" dirty="0"/>
              <a:t>Additionally, because we enforce </a:t>
            </a:r>
            <a:r>
              <a:rPr lang="en-US" dirty="0" err="1"/>
              <a:t>antisymmetry</a:t>
            </a:r>
            <a:r>
              <a:rPr lang="en-US" dirty="0"/>
              <a:t>, the variational principal ensures our wavefunctions energy will always be greater than the real ground state.</a:t>
            </a:r>
          </a:p>
          <a:p>
            <a:pPr marL="171450" indent="-171450">
              <a:buFontTx/>
              <a:buChar char="-"/>
            </a:pPr>
            <a:r>
              <a:rPr lang="en-US" dirty="0"/>
              <a:t>I will also not go into detail on the optimization method in favor of spending more time on the NQS architecture.</a:t>
            </a:r>
          </a:p>
          <a:p>
            <a:pPr marL="171450" indent="-171450">
              <a:buFontTx/>
              <a:buChar char="-"/>
            </a:pPr>
            <a:r>
              <a:rPr lang="en-US" dirty="0"/>
              <a:t>There are some important points on making sure this optimization is stable, however for the purposes of this talk its sufficient to understand that we are just minimizing the energy with respect to the NN parameters.</a:t>
            </a:r>
          </a:p>
          <a:p>
            <a:pPr marL="171450" indent="-171450">
              <a:buFontTx/>
              <a:buChar char="-"/>
            </a:pPr>
            <a:r>
              <a:rPr lang="en-US" dirty="0"/>
              <a:t>Because our energy is greater than that of the true ground state we can only get closer to it in this optimization.</a:t>
            </a:r>
          </a:p>
        </p:txBody>
      </p:sp>
      <p:sp>
        <p:nvSpPr>
          <p:cNvPr id="4" name="Slide Number Placeholder 3">
            <a:extLst>
              <a:ext uri="{FF2B5EF4-FFF2-40B4-BE49-F238E27FC236}">
                <a16:creationId xmlns:a16="http://schemas.microsoft.com/office/drawing/2014/main" id="{6782CAE4-1F96-585E-90E0-17AAD08741A6}"/>
              </a:ext>
            </a:extLst>
          </p:cNvPr>
          <p:cNvSpPr>
            <a:spLocks noGrp="1"/>
          </p:cNvSpPr>
          <p:nvPr>
            <p:ph type="sldNum" sz="quarter" idx="5"/>
          </p:nvPr>
        </p:nvSpPr>
        <p:spPr/>
        <p:txBody>
          <a:bodyPr/>
          <a:lstStyle/>
          <a:p>
            <a:fld id="{3EAA7A1A-8011-3A42-91B8-EE1BD44E4455}" type="slidenum">
              <a:rPr lang="en-US" smtClean="0"/>
              <a:t>8</a:t>
            </a:fld>
            <a:endParaRPr lang="en-US"/>
          </a:p>
        </p:txBody>
      </p:sp>
    </p:spTree>
    <p:extLst>
      <p:ext uri="{BB962C8B-B14F-4D97-AF65-F5344CB8AC3E}">
        <p14:creationId xmlns:p14="http://schemas.microsoft.com/office/powerpoint/2010/main" val="389295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483306">
              <a:buFont typeface="+mj-lt"/>
              <a:buAutoNum type="arabicPeriod"/>
              <a:defRPr/>
            </a:pPr>
            <a:r>
              <a:rPr lang="en-US" dirty="0"/>
              <a:t>As I mentioned, we have to build in fermion </a:t>
            </a:r>
            <a:r>
              <a:rPr lang="en-US" dirty="0" err="1"/>
              <a:t>antisymmetry</a:t>
            </a:r>
            <a:r>
              <a:rPr lang="en-US" dirty="0"/>
              <a:t> directly into our NQS structure.</a:t>
            </a:r>
          </a:p>
          <a:p>
            <a:pPr marL="228600" indent="-228600" defTabSz="483306">
              <a:buFont typeface="+mj-lt"/>
              <a:buAutoNum type="arabicPeriod"/>
              <a:defRPr/>
            </a:pPr>
            <a:r>
              <a:rPr lang="en-US" dirty="0"/>
              <a:t>For now, lets just assume I have some parameterized function, phi, which is antisymmetric on exchange of any two particles.</a:t>
            </a:r>
          </a:p>
          <a:p>
            <a:pPr marL="228600" indent="-228600" defTabSz="483306">
              <a:buFont typeface="+mj-lt"/>
              <a:buAutoNum type="arabicPeriod"/>
              <a:defRPr/>
            </a:pPr>
            <a:r>
              <a:rPr lang="en-US" dirty="0"/>
              <a:t>Additionally, I have some family of functions, U, which are symmetric when exchanging particles.</a:t>
            </a:r>
          </a:p>
          <a:p>
            <a:pPr marL="228600" indent="-228600" defTabSz="483306">
              <a:buFont typeface="+mj-lt"/>
              <a:buAutoNum type="arabicPeriod"/>
              <a:defRPr/>
            </a:pPr>
            <a:r>
              <a:rPr lang="en-US" dirty="0"/>
              <a:t>I will go into the specifics of how we construct these on the next slides, but the general idea is that each of these is built from neural networks to make them as general as possible.</a:t>
            </a:r>
          </a:p>
          <a:p>
            <a:pPr marL="228600" indent="-228600" defTabSz="483306">
              <a:buFont typeface="+mj-lt"/>
              <a:buAutoNum type="arabicPeriod"/>
              <a:defRPr/>
            </a:pPr>
            <a:r>
              <a:rPr lang="en-US" dirty="0"/>
              <a:t>Thus allowing us to reach a state as close to the ground state as possible.</a:t>
            </a:r>
          </a:p>
          <a:p>
            <a:pPr marL="228600" indent="-228600" defTabSz="483306">
              <a:buFont typeface="+mj-lt"/>
              <a:buAutoNum type="arabicPeriod"/>
              <a:defRPr/>
            </a:pPr>
            <a:r>
              <a:rPr lang="en-US" dirty="0"/>
              <a:t>The function phi directly encodes our fermion </a:t>
            </a:r>
            <a:r>
              <a:rPr lang="en-US" dirty="0" err="1"/>
              <a:t>antisymmetry</a:t>
            </a:r>
            <a:r>
              <a:rPr lang="en-US" dirty="0"/>
              <a:t>, but its possible this isn’t flexible enough.</a:t>
            </a:r>
          </a:p>
          <a:p>
            <a:pPr marL="228600" indent="-228600" defTabSz="483306">
              <a:buFont typeface="+mj-lt"/>
              <a:buAutoNum type="arabicPeriod"/>
              <a:defRPr/>
            </a:pPr>
            <a:r>
              <a:rPr lang="en-US" dirty="0"/>
              <a:t>We can include the symmetric function, U, to provide additional flexibility to the ansatz. And I usually call this a Jastrow function</a:t>
            </a:r>
          </a:p>
        </p:txBody>
      </p:sp>
      <p:sp>
        <p:nvSpPr>
          <p:cNvPr id="4" name="Slide Number Placeholder 3"/>
          <p:cNvSpPr>
            <a:spLocks noGrp="1"/>
          </p:cNvSpPr>
          <p:nvPr>
            <p:ph type="sldNum" sz="quarter" idx="5"/>
          </p:nvPr>
        </p:nvSpPr>
        <p:spPr/>
        <p:txBody>
          <a:bodyPr/>
          <a:lstStyle/>
          <a:p>
            <a:fld id="{3EAA7A1A-8011-3A42-91B8-EE1BD44E4455}" type="slidenum">
              <a:rPr lang="en-US" smtClean="0"/>
              <a:t>9</a:t>
            </a:fld>
            <a:endParaRPr lang="en-US"/>
          </a:p>
        </p:txBody>
      </p:sp>
    </p:spTree>
    <p:extLst>
      <p:ext uri="{BB962C8B-B14F-4D97-AF65-F5344CB8AC3E}">
        <p14:creationId xmlns:p14="http://schemas.microsoft.com/office/powerpoint/2010/main" val="3575903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2"/>
          </a:solidFill>
          <a:ln w="9525">
            <a:solidFill>
              <a:schemeClr val="accent2"/>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2"/>
          </a:solidFill>
          <a:ln w="9525">
            <a:solidFill>
              <a:schemeClr val="accent2"/>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 name="Rectangle 3">
            <a:extLst>
              <a:ext uri="{FF2B5EF4-FFF2-40B4-BE49-F238E27FC236}">
                <a16:creationId xmlns:a16="http://schemas.microsoft.com/office/drawing/2014/main" id="{1B31AA4B-D46A-E586-3307-F5C2F6D1E95C}"/>
              </a:ext>
            </a:extLst>
          </p:cNvPr>
          <p:cNvSpPr/>
          <p:nvPr userDrawn="1"/>
        </p:nvSpPr>
        <p:spPr>
          <a:xfrm>
            <a:off x="0" y="0"/>
            <a:ext cx="228600" cy="5143502"/>
          </a:xfrm>
          <a:prstGeom prst="rect">
            <a:avLst/>
          </a:prstGeom>
          <a:solidFill>
            <a:schemeClr val="accent2"/>
          </a:solidFill>
          <a:ln>
            <a:solidFill>
              <a:schemeClr val="accent2"/>
            </a:solid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5" name="Graphic 16">
            <a:extLst>
              <a:ext uri="{FF2B5EF4-FFF2-40B4-BE49-F238E27FC236}">
                <a16:creationId xmlns:a16="http://schemas.microsoft.com/office/drawing/2014/main" id="{C2E962DF-A7A8-26A5-8849-437CF51C5D80}"/>
              </a:ext>
            </a:extLst>
          </p:cNvPr>
          <p:cNvPicPr>
            <a:picLocks noChangeAspect="1"/>
          </p:cNvPicPr>
          <p:nvPr userDrawn="1"/>
        </p:nvPicPr>
        <p:blipFill>
          <a:blip r:embed="rId29"/>
          <a:srcRect l="22" r="22"/>
          <a:stretch/>
        </p:blipFill>
        <p:spPr>
          <a:xfrm>
            <a:off x="8103235" y="4808444"/>
            <a:ext cx="776895" cy="269443"/>
          </a:xfrm>
          <a:prstGeom prst="rect">
            <a:avLst/>
          </a:prstGeom>
        </p:spPr>
      </p:pic>
      <p:pic>
        <p:nvPicPr>
          <p:cNvPr id="7" name="Graphic 6">
            <a:extLst>
              <a:ext uri="{FF2B5EF4-FFF2-40B4-BE49-F238E27FC236}">
                <a16:creationId xmlns:a16="http://schemas.microsoft.com/office/drawing/2014/main" id="{702DCBD1-2F2B-41A6-A0FF-53EFDF640473}"/>
              </a:ext>
            </a:extLst>
          </p:cNvPr>
          <p:cNvPicPr>
            <a:picLocks noChangeAspect="1"/>
          </p:cNvPicPr>
          <p:nvPr userDrawn="1"/>
        </p:nvPicPr>
        <p:blipFill>
          <a:blip r:embed="rId30">
            <a:extLst>
              <a:ext uri="{96DAC541-7B7A-43D3-8B79-37D633B846F1}">
                <asvg:svgBlip xmlns:asvg="http://schemas.microsoft.com/office/drawing/2016/SVG/main" r:embed="rId31"/>
              </a:ext>
            </a:extLst>
          </a:blip>
          <a:srcRect r="14"/>
          <a:stretch>
            <a:fillRect/>
          </a:stretch>
        </p:blipFill>
        <p:spPr>
          <a:xfrm>
            <a:off x="463554" y="4835139"/>
            <a:ext cx="1438065" cy="162784"/>
          </a:xfrm>
          <a:prstGeom prst="rect">
            <a:avLst/>
          </a:prstGeom>
        </p:spPr>
      </p:pic>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28.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1.png"/><Relationship Id="rId4" Type="http://schemas.openxmlformats.org/officeDocument/2006/relationships/image" Target="../media/image372.png"/></Relationships>
</file>

<file path=ppt/slides/_rels/slide29.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20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37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1.png"/><Relationship Id="rId4" Type="http://schemas.openxmlformats.org/officeDocument/2006/relationships/image" Target="../media/image440.png"/></Relationships>
</file>

<file path=ppt/slides/_rels/slide31.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1.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3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540.png"/><Relationship Id="rId4" Type="http://schemas.openxmlformats.org/officeDocument/2006/relationships/image" Target="../media/image5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00.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900.png"/><Relationship Id="rId4" Type="http://schemas.openxmlformats.org/officeDocument/2006/relationships/image" Target="../media/image110.PNG"/></Relationships>
</file>

<file path=ppt/slides/_rels/slide5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32.png"/></Relationships>
</file>

<file path=ppt/slides/_rels/slide5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30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31.png"/><Relationship Id="rId4" Type="http://schemas.openxmlformats.org/officeDocument/2006/relationships/image" Target="../media/image290.png"/></Relationships>
</file>

<file path=ppt/slides/_rels/slide9.xml.rels><?xml version="1.0" encoding="UTF-8" standalone="yes"?>
<Relationships xmlns="http://schemas.openxmlformats.org/package/2006/relationships"><Relationship Id="rId3" Type="http://schemas.openxmlformats.org/officeDocument/2006/relationships/image" Target="../media/image450.png"/><Relationship Id="rId7" Type="http://schemas.openxmlformats.org/officeDocument/2006/relationships/image" Target="../media/image3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7"/>
          </p:nvPr>
        </p:nvSpPr>
        <p:spPr/>
        <p:txBody>
          <a:bodyPr/>
          <a:lstStyle/>
          <a:p>
            <a:endParaRPr lang="en-US"/>
          </a:p>
        </p:txBody>
      </p:sp>
      <p:sp>
        <p:nvSpPr>
          <p:cNvPr id="2" name="Title 1"/>
          <p:cNvSpPr>
            <a:spLocks noGrp="1"/>
          </p:cNvSpPr>
          <p:nvPr>
            <p:ph type="title"/>
          </p:nvPr>
        </p:nvSpPr>
        <p:spPr/>
        <p:txBody>
          <a:bodyPr/>
          <a:lstStyle/>
          <a:p>
            <a:r>
              <a:rPr lang="en-US" dirty="0"/>
              <a:t>Modeling Low-Density Nuclear Matter with Neural Quantum States</a:t>
            </a:r>
          </a:p>
        </p:txBody>
      </p:sp>
      <p:sp>
        <p:nvSpPr>
          <p:cNvPr id="13" name="Text Placeholder 12"/>
          <p:cNvSpPr>
            <a:spLocks noGrp="1"/>
          </p:cNvSpPr>
          <p:nvPr>
            <p:ph type="body" sz="quarter" idx="12"/>
          </p:nvPr>
        </p:nvSpPr>
        <p:spPr/>
        <p:txBody>
          <a:bodyPr/>
          <a:lstStyle/>
          <a:p>
            <a:r>
              <a:rPr lang="en-US" dirty="0" err="1"/>
              <a:t>erhtjhtyhy</a:t>
            </a:r>
            <a:endParaRPr lang="en-US" dirty="0"/>
          </a:p>
        </p:txBody>
      </p:sp>
      <p:sp>
        <p:nvSpPr>
          <p:cNvPr id="4" name="Text Placeholder 3"/>
          <p:cNvSpPr>
            <a:spLocks noGrp="1"/>
          </p:cNvSpPr>
          <p:nvPr>
            <p:ph type="body" sz="quarter" idx="17"/>
          </p:nvPr>
        </p:nvSpPr>
        <p:spPr/>
        <p:txBody>
          <a:bodyPr/>
          <a:lstStyle/>
          <a:p>
            <a:r>
              <a:rPr lang="en-US" dirty="0"/>
              <a:t>Bryce Fore</a:t>
            </a:r>
          </a:p>
        </p:txBody>
      </p:sp>
      <p:sp>
        <p:nvSpPr>
          <p:cNvPr id="5" name="Text Placeholder 4"/>
          <p:cNvSpPr>
            <a:spLocks noGrp="1"/>
          </p:cNvSpPr>
          <p:nvPr>
            <p:ph type="body" sz="quarter" idx="18"/>
          </p:nvPr>
        </p:nvSpPr>
        <p:spPr/>
        <p:txBody>
          <a:bodyPr/>
          <a:lstStyle/>
          <a:p>
            <a:endParaRPr lang="en-US"/>
          </a:p>
        </p:txBody>
      </p:sp>
      <p:sp>
        <p:nvSpPr>
          <p:cNvPr id="9" name="Text Placeholder 8"/>
          <p:cNvSpPr>
            <a:spLocks noGrp="1"/>
          </p:cNvSpPr>
          <p:nvPr>
            <p:ph type="body" sz="quarter" idx="25"/>
          </p:nvPr>
        </p:nvSpPr>
        <p:spPr/>
        <p:txBody>
          <a:bodyPr/>
          <a:lstStyle/>
          <a:p>
            <a:endParaRPr lang="en-US" dirty="0"/>
          </a:p>
        </p:txBody>
      </p:sp>
      <p:sp>
        <p:nvSpPr>
          <p:cNvPr id="7" name="Text Placeholder 6">
            <a:extLst>
              <a:ext uri="{FF2B5EF4-FFF2-40B4-BE49-F238E27FC236}">
                <a16:creationId xmlns:a16="http://schemas.microsoft.com/office/drawing/2014/main" id="{8DE2E765-9A64-6C94-777D-9C3BB67E55E8}"/>
              </a:ext>
            </a:extLst>
          </p:cNvPr>
          <p:cNvSpPr>
            <a:spLocks noGrp="1"/>
          </p:cNvSpPr>
          <p:nvPr>
            <p:ph type="body" sz="quarter" idx="26"/>
          </p:nvPr>
        </p:nvSpPr>
        <p:spPr>
          <a:xfrm>
            <a:off x="6360197" y="4406088"/>
            <a:ext cx="2692871" cy="824249"/>
          </a:xfrm>
        </p:spPr>
        <p:txBody>
          <a:bodyPr>
            <a:normAutofit/>
          </a:bodyPr>
          <a:lstStyle/>
          <a:p>
            <a:r>
              <a:rPr lang="en-US" dirty="0"/>
              <a:t>Fifth </a:t>
            </a:r>
            <a:r>
              <a:rPr lang="en-US" dirty="0" err="1"/>
              <a:t>Gogny</a:t>
            </a:r>
            <a:r>
              <a:rPr lang="en-US" dirty="0"/>
              <a:t> Conference</a:t>
            </a:r>
          </a:p>
          <a:p>
            <a:r>
              <a:rPr lang="en-US" dirty="0"/>
              <a:t>Paris, France</a:t>
            </a:r>
          </a:p>
          <a:p>
            <a:r>
              <a:rPr lang="en-US" dirty="0"/>
              <a:t>December 12</a:t>
            </a:r>
            <a:r>
              <a:rPr lang="en-US" baseline="30000" dirty="0"/>
              <a:t>th</a:t>
            </a:r>
            <a:r>
              <a:rPr lang="en-US" dirty="0"/>
              <a:t> 2024</a:t>
            </a:r>
          </a:p>
          <a:p>
            <a:endParaRPr lang="en-US" dirty="0"/>
          </a:p>
        </p:txBody>
      </p:sp>
      <p:grpSp>
        <p:nvGrpSpPr>
          <p:cNvPr id="3" name="Group 2">
            <a:extLst>
              <a:ext uri="{FF2B5EF4-FFF2-40B4-BE49-F238E27FC236}">
                <a16:creationId xmlns:a16="http://schemas.microsoft.com/office/drawing/2014/main" id="{5D6088F1-94C4-3068-01C7-B373DF0DB659}"/>
              </a:ext>
            </a:extLst>
          </p:cNvPr>
          <p:cNvGrpSpPr/>
          <p:nvPr/>
        </p:nvGrpSpPr>
        <p:grpSpPr>
          <a:xfrm>
            <a:off x="5742040" y="1266824"/>
            <a:ext cx="2887259" cy="2029969"/>
            <a:chOff x="1514168" y="663101"/>
            <a:chExt cx="4517193" cy="3211383"/>
          </a:xfrm>
        </p:grpSpPr>
        <p:sp>
          <p:nvSpPr>
            <p:cNvPr id="6" name="Oval 5">
              <a:extLst>
                <a:ext uri="{FF2B5EF4-FFF2-40B4-BE49-F238E27FC236}">
                  <a16:creationId xmlns:a16="http://schemas.microsoft.com/office/drawing/2014/main" id="{4036251B-33A4-752F-88AD-7C853D909F8E}"/>
                </a:ext>
              </a:extLst>
            </p:cNvPr>
            <p:cNvSpPr/>
            <p:nvPr/>
          </p:nvSpPr>
          <p:spPr>
            <a:xfrm>
              <a:off x="1514168" y="963561"/>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2D5948F-C7EF-3B9A-D963-59DD04D71BC1}"/>
                </a:ext>
              </a:extLst>
            </p:cNvPr>
            <p:cNvSpPr/>
            <p:nvPr/>
          </p:nvSpPr>
          <p:spPr>
            <a:xfrm>
              <a:off x="1514168" y="1718186"/>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378E1D-730C-B76C-7F87-72825B683184}"/>
                </a:ext>
              </a:extLst>
            </p:cNvPr>
            <p:cNvSpPr/>
            <p:nvPr/>
          </p:nvSpPr>
          <p:spPr>
            <a:xfrm>
              <a:off x="1514168" y="3023419"/>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8B4042-4604-2144-2FC0-C0BC64E8FD3D}"/>
                </a:ext>
              </a:extLst>
            </p:cNvPr>
            <p:cNvSpPr/>
            <p:nvPr/>
          </p:nvSpPr>
          <p:spPr>
            <a:xfrm>
              <a:off x="3367548" y="663101"/>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0DF91B-1E5B-4D96-3C49-00E70D344F26}"/>
                </a:ext>
              </a:extLst>
            </p:cNvPr>
            <p:cNvSpPr/>
            <p:nvPr/>
          </p:nvSpPr>
          <p:spPr>
            <a:xfrm>
              <a:off x="3367548" y="1328295"/>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EEAFEE6-F43D-6D1E-2F50-76658DAD3D0A}"/>
                </a:ext>
              </a:extLst>
            </p:cNvPr>
            <p:cNvSpPr/>
            <p:nvPr/>
          </p:nvSpPr>
          <p:spPr>
            <a:xfrm>
              <a:off x="3367548" y="2658683"/>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BA0858F-1BFE-BF6B-DF8C-7EB1E00CA749}"/>
                </a:ext>
              </a:extLst>
            </p:cNvPr>
            <p:cNvSpPr/>
            <p:nvPr/>
          </p:nvSpPr>
          <p:spPr>
            <a:xfrm>
              <a:off x="3367548" y="3323877"/>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7285CB1-1FC8-2519-7283-8111669EEA88}"/>
                </a:ext>
              </a:extLst>
            </p:cNvPr>
            <p:cNvSpPr/>
            <p:nvPr/>
          </p:nvSpPr>
          <p:spPr>
            <a:xfrm>
              <a:off x="3367548" y="1993489"/>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C5083D-CEEC-B326-68E0-E8A6CBB71AC5}"/>
                </a:ext>
              </a:extLst>
            </p:cNvPr>
            <p:cNvSpPr/>
            <p:nvPr/>
          </p:nvSpPr>
          <p:spPr>
            <a:xfrm>
              <a:off x="4832553" y="1990088"/>
              <a:ext cx="599767" cy="55060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561A51C-E232-840A-B5B1-82DC80D9BAD0}"/>
                    </a:ext>
                  </a:extLst>
                </p:cNvPr>
                <p:cNvSpPr txBox="1"/>
                <p:nvPr/>
              </p:nvSpPr>
              <p:spPr>
                <a:xfrm>
                  <a:off x="4567083" y="1482228"/>
                  <a:ext cx="1464278" cy="486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Ψ</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F561A51C-E232-840A-B5B1-82DC80D9BAD0}"/>
                    </a:ext>
                  </a:extLst>
                </p:cNvPr>
                <p:cNvSpPr txBox="1">
                  <a:spLocks noRot="1" noChangeAspect="1" noMove="1" noResize="1" noEditPoints="1" noAdjustHandles="1" noChangeArrowheads="1" noChangeShapeType="1" noTextEdit="1"/>
                </p:cNvSpPr>
                <p:nvPr/>
              </p:nvSpPr>
              <p:spPr>
                <a:xfrm>
                  <a:off x="4567083" y="1482228"/>
                  <a:ext cx="1464278" cy="486899"/>
                </a:xfrm>
                <a:prstGeom prst="rect">
                  <a:avLst/>
                </a:prstGeom>
                <a:blipFill>
                  <a:blip r:embed="rId3"/>
                  <a:stretch>
                    <a:fillRect l="-5844" r="-9091" b="-400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BF505AEF-0B97-006C-7BC9-7FF71B104B54}"/>
                </a:ext>
              </a:extLst>
            </p:cNvPr>
            <p:cNvCxnSpPr>
              <a:stCxn id="6" idx="6"/>
              <a:endCxn id="12" idx="2"/>
            </p:cNvCxnSpPr>
            <p:nvPr/>
          </p:nvCxnSpPr>
          <p:spPr>
            <a:xfrm flipV="1">
              <a:off x="2113936" y="938405"/>
              <a:ext cx="1253612" cy="30046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92C58CC-55AB-011F-81CB-DB99B145ABD2}"/>
                </a:ext>
              </a:extLst>
            </p:cNvPr>
            <p:cNvCxnSpPr>
              <a:stCxn id="6" idx="6"/>
              <a:endCxn id="14" idx="2"/>
            </p:cNvCxnSpPr>
            <p:nvPr/>
          </p:nvCxnSpPr>
          <p:spPr>
            <a:xfrm>
              <a:off x="2113936" y="1238865"/>
              <a:ext cx="1253612" cy="36473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154B1B20-FD44-CECF-3AF9-4596D0F13CE2}"/>
                </a:ext>
              </a:extLst>
            </p:cNvPr>
            <p:cNvCxnSpPr>
              <a:cxnSpLocks/>
              <a:stCxn id="6" idx="6"/>
              <a:endCxn id="18" idx="2"/>
            </p:cNvCxnSpPr>
            <p:nvPr/>
          </p:nvCxnSpPr>
          <p:spPr>
            <a:xfrm>
              <a:off x="2113936" y="1238865"/>
              <a:ext cx="1253612" cy="1029928"/>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4C2FF3F8-EA59-253C-08C1-3EDEC200F0AE}"/>
                </a:ext>
              </a:extLst>
            </p:cNvPr>
            <p:cNvCxnSpPr>
              <a:stCxn id="6" idx="6"/>
              <a:endCxn id="15" idx="2"/>
            </p:cNvCxnSpPr>
            <p:nvPr/>
          </p:nvCxnSpPr>
          <p:spPr>
            <a:xfrm>
              <a:off x="2113936" y="1238865"/>
              <a:ext cx="1253612" cy="1695122"/>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9D0071B2-9B8D-8AA2-57B8-B8251581A89B}"/>
                </a:ext>
              </a:extLst>
            </p:cNvPr>
            <p:cNvCxnSpPr>
              <a:stCxn id="6" idx="6"/>
              <a:endCxn id="17" idx="2"/>
            </p:cNvCxnSpPr>
            <p:nvPr/>
          </p:nvCxnSpPr>
          <p:spPr>
            <a:xfrm>
              <a:off x="2113936" y="1238865"/>
              <a:ext cx="1253612" cy="2360316"/>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F1AECE75-BB9E-223A-BDA9-1F385E600215}"/>
                </a:ext>
              </a:extLst>
            </p:cNvPr>
            <p:cNvCxnSpPr>
              <a:stCxn id="8" idx="6"/>
              <a:endCxn id="12" idx="2"/>
            </p:cNvCxnSpPr>
            <p:nvPr/>
          </p:nvCxnSpPr>
          <p:spPr>
            <a:xfrm flipV="1">
              <a:off x="2113936" y="938405"/>
              <a:ext cx="1253612" cy="1055085"/>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A83AAC3A-FDAF-6667-7418-F3E56C800FD2}"/>
                </a:ext>
              </a:extLst>
            </p:cNvPr>
            <p:cNvCxnSpPr>
              <a:stCxn id="8" idx="6"/>
              <a:endCxn id="14" idx="2"/>
            </p:cNvCxnSpPr>
            <p:nvPr/>
          </p:nvCxnSpPr>
          <p:spPr>
            <a:xfrm flipV="1">
              <a:off x="2113936" y="1603599"/>
              <a:ext cx="1253612" cy="389891"/>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F2B11060-925F-A369-EB29-FD6CFE186077}"/>
                </a:ext>
              </a:extLst>
            </p:cNvPr>
            <p:cNvCxnSpPr>
              <a:stCxn id="8" idx="6"/>
              <a:endCxn id="18" idx="2"/>
            </p:cNvCxnSpPr>
            <p:nvPr/>
          </p:nvCxnSpPr>
          <p:spPr>
            <a:xfrm>
              <a:off x="2113936" y="1993490"/>
              <a:ext cx="1253612" cy="275303"/>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95466E58-F7FD-5107-B991-FA0BC5E31E1D}"/>
                </a:ext>
              </a:extLst>
            </p:cNvPr>
            <p:cNvCxnSpPr>
              <a:stCxn id="8" idx="6"/>
              <a:endCxn id="15" idx="2"/>
            </p:cNvCxnSpPr>
            <p:nvPr/>
          </p:nvCxnSpPr>
          <p:spPr>
            <a:xfrm>
              <a:off x="2113936" y="1993490"/>
              <a:ext cx="1253612" cy="940497"/>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8FD00224-DED3-F953-5C28-4C3D0E229B5D}"/>
                </a:ext>
              </a:extLst>
            </p:cNvPr>
            <p:cNvCxnSpPr>
              <a:stCxn id="8" idx="6"/>
              <a:endCxn id="17" idx="2"/>
            </p:cNvCxnSpPr>
            <p:nvPr/>
          </p:nvCxnSpPr>
          <p:spPr>
            <a:xfrm>
              <a:off x="2113936" y="1993490"/>
              <a:ext cx="1253612" cy="1605691"/>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35EA85B2-488A-95E8-4CFA-3DDD420DC430}"/>
                </a:ext>
              </a:extLst>
            </p:cNvPr>
            <p:cNvCxnSpPr>
              <a:cxnSpLocks/>
              <a:stCxn id="10" idx="6"/>
              <a:endCxn id="12" idx="2"/>
            </p:cNvCxnSpPr>
            <p:nvPr/>
          </p:nvCxnSpPr>
          <p:spPr>
            <a:xfrm flipV="1">
              <a:off x="2113936" y="938405"/>
              <a:ext cx="1253612" cy="236031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0205AFFC-53D7-5A8A-E0B8-95B7CD983088}"/>
                </a:ext>
              </a:extLst>
            </p:cNvPr>
            <p:cNvCxnSpPr>
              <a:stCxn id="10" idx="6"/>
              <a:endCxn id="14" idx="2"/>
            </p:cNvCxnSpPr>
            <p:nvPr/>
          </p:nvCxnSpPr>
          <p:spPr>
            <a:xfrm flipV="1">
              <a:off x="2113936" y="1603599"/>
              <a:ext cx="1253612" cy="1695124"/>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AD9DDE04-8E95-C442-59FD-7FBA6496BF3F}"/>
                </a:ext>
              </a:extLst>
            </p:cNvPr>
            <p:cNvCxnSpPr>
              <a:stCxn id="10" idx="6"/>
              <a:endCxn id="18" idx="2"/>
            </p:cNvCxnSpPr>
            <p:nvPr/>
          </p:nvCxnSpPr>
          <p:spPr>
            <a:xfrm flipV="1">
              <a:off x="2113936" y="2268793"/>
              <a:ext cx="1253612" cy="102993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5288A199-0A6E-5689-82D4-E62F7D866204}"/>
                </a:ext>
              </a:extLst>
            </p:cNvPr>
            <p:cNvCxnSpPr>
              <a:stCxn id="10" idx="6"/>
              <a:endCxn id="15" idx="2"/>
            </p:cNvCxnSpPr>
            <p:nvPr/>
          </p:nvCxnSpPr>
          <p:spPr>
            <a:xfrm flipV="1">
              <a:off x="2113936" y="2933987"/>
              <a:ext cx="1253612" cy="364736"/>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7C8230E5-DDEB-5744-185E-603FD4BA1118}"/>
                </a:ext>
              </a:extLst>
            </p:cNvPr>
            <p:cNvCxnSpPr>
              <a:stCxn id="10" idx="6"/>
              <a:endCxn id="17" idx="2"/>
            </p:cNvCxnSpPr>
            <p:nvPr/>
          </p:nvCxnSpPr>
          <p:spPr>
            <a:xfrm>
              <a:off x="2113936" y="3298723"/>
              <a:ext cx="1253612" cy="300458"/>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1FAD130A-411A-C8E2-F4B9-1B64ADFDFA0D}"/>
                </a:ext>
              </a:extLst>
            </p:cNvPr>
            <p:cNvCxnSpPr>
              <a:stCxn id="18" idx="6"/>
              <a:endCxn id="19" idx="2"/>
            </p:cNvCxnSpPr>
            <p:nvPr/>
          </p:nvCxnSpPr>
          <p:spPr>
            <a:xfrm flipV="1">
              <a:off x="3967315" y="2265392"/>
              <a:ext cx="865238" cy="3401"/>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1BC80FA9-54B5-2E07-EA70-9BA4B1D2DDA6}"/>
                </a:ext>
              </a:extLst>
            </p:cNvPr>
            <p:cNvCxnSpPr>
              <a:stCxn id="15" idx="6"/>
              <a:endCxn id="19" idx="2"/>
            </p:cNvCxnSpPr>
            <p:nvPr/>
          </p:nvCxnSpPr>
          <p:spPr>
            <a:xfrm flipV="1">
              <a:off x="3967315" y="2265392"/>
              <a:ext cx="865238" cy="668595"/>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E345C890-792F-B602-3D50-7A5E6762F306}"/>
                </a:ext>
              </a:extLst>
            </p:cNvPr>
            <p:cNvCxnSpPr>
              <a:stCxn id="17" idx="6"/>
              <a:endCxn id="19" idx="2"/>
            </p:cNvCxnSpPr>
            <p:nvPr/>
          </p:nvCxnSpPr>
          <p:spPr>
            <a:xfrm flipV="1">
              <a:off x="3967315" y="2265392"/>
              <a:ext cx="865238" cy="1333788"/>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FDAFEC3F-7A32-9A63-67A9-0C85D0F9DF45}"/>
                </a:ext>
              </a:extLst>
            </p:cNvPr>
            <p:cNvCxnSpPr>
              <a:stCxn id="14" idx="6"/>
              <a:endCxn id="19" idx="2"/>
            </p:cNvCxnSpPr>
            <p:nvPr/>
          </p:nvCxnSpPr>
          <p:spPr>
            <a:xfrm>
              <a:off x="3967315" y="1603598"/>
              <a:ext cx="865238" cy="66179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AC864F6A-D4F8-86B1-2D6A-B2DE79B586DD}"/>
                </a:ext>
              </a:extLst>
            </p:cNvPr>
            <p:cNvCxnSpPr>
              <a:stCxn id="12" idx="6"/>
              <a:endCxn id="19" idx="2"/>
            </p:cNvCxnSpPr>
            <p:nvPr/>
          </p:nvCxnSpPr>
          <p:spPr>
            <a:xfrm>
              <a:off x="3967315" y="938405"/>
              <a:ext cx="865238" cy="1326987"/>
            </a:xfrm>
            <a:prstGeom prst="line">
              <a:avLst/>
            </a:prstGeom>
          </p:spPr>
          <p:style>
            <a:lnRef idx="2">
              <a:schemeClr val="dk1"/>
            </a:lnRef>
            <a:fillRef idx="0">
              <a:schemeClr val="dk1"/>
            </a:fillRef>
            <a:effectRef idx="1">
              <a:schemeClr val="dk1"/>
            </a:effectRef>
            <a:fontRef idx="minor">
              <a:schemeClr val="tx1"/>
            </a:fontRef>
          </p:style>
        </p:cxnSp>
        <p:sp>
          <p:nvSpPr>
            <p:cNvPr id="41" name="Oval 40">
              <a:extLst>
                <a:ext uri="{FF2B5EF4-FFF2-40B4-BE49-F238E27FC236}">
                  <a16:creationId xmlns:a16="http://schemas.microsoft.com/office/drawing/2014/main" id="{F732892F-EC58-3AC1-5B38-A4657D181DCB}"/>
                </a:ext>
              </a:extLst>
            </p:cNvPr>
            <p:cNvSpPr/>
            <p:nvPr/>
          </p:nvSpPr>
          <p:spPr>
            <a:xfrm>
              <a:off x="1764892" y="2469411"/>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C34D7D3-329D-A56E-D620-CA0BF4FD1BBD}"/>
                </a:ext>
              </a:extLst>
            </p:cNvPr>
            <p:cNvSpPr/>
            <p:nvPr/>
          </p:nvSpPr>
          <p:spPr>
            <a:xfrm>
              <a:off x="1769516" y="2594485"/>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90E3A4E-67C4-0FFF-4365-742A70CEC357}"/>
                </a:ext>
              </a:extLst>
            </p:cNvPr>
            <p:cNvSpPr/>
            <p:nvPr/>
          </p:nvSpPr>
          <p:spPr>
            <a:xfrm>
              <a:off x="1769807" y="2729681"/>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92FD3B3-DFE6-F6CE-BDAF-6EAA2514E077}"/>
                  </a:ext>
                </a:extLst>
              </p:cNvPr>
              <p:cNvSpPr txBox="1"/>
              <p:nvPr/>
            </p:nvSpPr>
            <p:spPr>
              <a:xfrm>
                <a:off x="5436259" y="1443830"/>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oMath>
                  </m:oMathPara>
                </a14:m>
                <a:endParaRPr lang="en-US" sz="2000" dirty="0"/>
              </a:p>
            </p:txBody>
          </p:sp>
        </mc:Choice>
        <mc:Fallback xmlns="">
          <p:sp>
            <p:nvSpPr>
              <p:cNvPr id="46" name="TextBox 45">
                <a:extLst>
                  <a:ext uri="{FF2B5EF4-FFF2-40B4-BE49-F238E27FC236}">
                    <a16:creationId xmlns:a16="http://schemas.microsoft.com/office/drawing/2014/main" id="{B92FD3B3-DFE6-F6CE-BDAF-6EAA2514E077}"/>
                  </a:ext>
                </a:extLst>
              </p:cNvPr>
              <p:cNvSpPr txBox="1">
                <a:spLocks noRot="1" noChangeAspect="1" noMove="1" noResize="1" noEditPoints="1" noAdjustHandles="1" noChangeArrowheads="1" noChangeShapeType="1" noTextEdit="1"/>
              </p:cNvSpPr>
              <p:nvPr/>
            </p:nvSpPr>
            <p:spPr>
              <a:xfrm>
                <a:off x="5436259" y="1443830"/>
                <a:ext cx="283750" cy="307777"/>
              </a:xfrm>
              <a:prstGeom prst="rect">
                <a:avLst/>
              </a:prstGeom>
              <a:blipFill>
                <a:blip r:embed="rId4"/>
                <a:stretch>
                  <a:fillRect l="-17391" r="-1304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1B0CDD9-0574-D754-0CAC-F52EEFA0472A}"/>
                  </a:ext>
                </a:extLst>
              </p:cNvPr>
              <p:cNvSpPr txBox="1"/>
              <p:nvPr/>
            </p:nvSpPr>
            <p:spPr>
              <a:xfrm>
                <a:off x="5428794" y="1920842"/>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m:oMathPara>
                </a14:m>
                <a:endParaRPr lang="en-US" sz="2000" dirty="0"/>
              </a:p>
            </p:txBody>
          </p:sp>
        </mc:Choice>
        <mc:Fallback xmlns="">
          <p:sp>
            <p:nvSpPr>
              <p:cNvPr id="47" name="TextBox 46">
                <a:extLst>
                  <a:ext uri="{FF2B5EF4-FFF2-40B4-BE49-F238E27FC236}">
                    <a16:creationId xmlns:a16="http://schemas.microsoft.com/office/drawing/2014/main" id="{B1B0CDD9-0574-D754-0CAC-F52EEFA0472A}"/>
                  </a:ext>
                </a:extLst>
              </p:cNvPr>
              <p:cNvSpPr txBox="1">
                <a:spLocks noRot="1" noChangeAspect="1" noMove="1" noResize="1" noEditPoints="1" noAdjustHandles="1" noChangeArrowheads="1" noChangeShapeType="1" noTextEdit="1"/>
              </p:cNvSpPr>
              <p:nvPr/>
            </p:nvSpPr>
            <p:spPr>
              <a:xfrm>
                <a:off x="5428794" y="1920842"/>
                <a:ext cx="283750" cy="307777"/>
              </a:xfrm>
              <a:prstGeom prst="rect">
                <a:avLst/>
              </a:prstGeom>
              <a:blipFill>
                <a:blip r:embed="rId5"/>
                <a:stretch>
                  <a:fillRect l="-17391" r="-1521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8F14B67-0DBE-1F98-B736-C21F5C16048A}"/>
                  </a:ext>
                </a:extLst>
              </p:cNvPr>
              <p:cNvSpPr txBox="1"/>
              <p:nvPr/>
            </p:nvSpPr>
            <p:spPr>
              <a:xfrm>
                <a:off x="5439268" y="2735495"/>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oMath>
                  </m:oMathPara>
                </a14:m>
                <a:endParaRPr lang="en-US" sz="2000" dirty="0"/>
              </a:p>
            </p:txBody>
          </p:sp>
        </mc:Choice>
        <mc:Fallback xmlns="">
          <p:sp>
            <p:nvSpPr>
              <p:cNvPr id="48" name="TextBox 47">
                <a:extLst>
                  <a:ext uri="{FF2B5EF4-FFF2-40B4-BE49-F238E27FC236}">
                    <a16:creationId xmlns:a16="http://schemas.microsoft.com/office/drawing/2014/main" id="{08F14B67-0DBE-1F98-B736-C21F5C16048A}"/>
                  </a:ext>
                </a:extLst>
              </p:cNvPr>
              <p:cNvSpPr txBox="1">
                <a:spLocks noRot="1" noChangeAspect="1" noMove="1" noResize="1" noEditPoints="1" noAdjustHandles="1" noChangeArrowheads="1" noChangeShapeType="1" noTextEdit="1"/>
              </p:cNvSpPr>
              <p:nvPr/>
            </p:nvSpPr>
            <p:spPr>
              <a:xfrm>
                <a:off x="5439268" y="2735495"/>
                <a:ext cx="283750" cy="307777"/>
              </a:xfrm>
              <a:prstGeom prst="rect">
                <a:avLst/>
              </a:prstGeom>
              <a:blipFill>
                <a:blip r:embed="rId6"/>
                <a:stretch>
                  <a:fillRect l="-21277" r="-19149" b="-20000"/>
                </a:stretch>
              </a:blipFill>
            </p:spPr>
            <p:txBody>
              <a:bodyPr/>
              <a:lstStyle/>
              <a:p>
                <a:r>
                  <a:rPr lang="en-US">
                    <a:noFill/>
                  </a:rPr>
                  <a:t> </a:t>
                </a:r>
              </a:p>
            </p:txBody>
          </p:sp>
        </mc:Fallback>
      </mc:AlternateContent>
    </p:spTree>
    <p:extLst>
      <p:ext uri="{BB962C8B-B14F-4D97-AF65-F5344CB8AC3E}">
        <p14:creationId xmlns:p14="http://schemas.microsoft.com/office/powerpoint/2010/main" val="1932926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1D7E-7A6D-4CC2-D5FF-09CF01FFD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76AC9-7B2D-75CB-7213-52EC09F5AA36}"/>
              </a:ext>
            </a:extLst>
          </p:cNvPr>
          <p:cNvSpPr>
            <a:spLocks noGrp="1"/>
          </p:cNvSpPr>
          <p:nvPr>
            <p:ph type="title"/>
          </p:nvPr>
        </p:nvSpPr>
        <p:spPr/>
        <p:txBody>
          <a:bodyPr/>
          <a:lstStyle/>
          <a:p>
            <a:r>
              <a:rPr lang="en-US" dirty="0"/>
              <a:t>Deep set architecture</a:t>
            </a:r>
          </a:p>
        </p:txBody>
      </p:sp>
      <p:sp>
        <p:nvSpPr>
          <p:cNvPr id="3" name="Content Placeholder 2">
            <a:extLst>
              <a:ext uri="{FF2B5EF4-FFF2-40B4-BE49-F238E27FC236}">
                <a16:creationId xmlns:a16="http://schemas.microsoft.com/office/drawing/2014/main" id="{A68077A5-EC1A-9458-D31E-B55FD6107318}"/>
              </a:ext>
            </a:extLst>
          </p:cNvPr>
          <p:cNvSpPr>
            <a:spLocks noGrp="1"/>
          </p:cNvSpPr>
          <p:nvPr>
            <p:ph idx="1"/>
          </p:nvPr>
        </p:nvSpPr>
        <p:spPr>
          <a:xfrm>
            <a:off x="457201" y="1045402"/>
            <a:ext cx="8372901" cy="506561"/>
          </a:xfrm>
        </p:spPr>
        <p:txBody>
          <a:bodyPr/>
          <a:lstStyle/>
          <a:p>
            <a:r>
              <a:rPr lang="en-US" dirty="0"/>
              <a:t>Generic permutation invariant function</a:t>
            </a:r>
          </a:p>
        </p:txBody>
      </p:sp>
      <p:sp>
        <p:nvSpPr>
          <p:cNvPr id="5" name="Slide Number Placeholder 4">
            <a:extLst>
              <a:ext uri="{FF2B5EF4-FFF2-40B4-BE49-F238E27FC236}">
                <a16:creationId xmlns:a16="http://schemas.microsoft.com/office/drawing/2014/main" id="{08F2DC8D-30AD-5923-E1A2-06475B6A8652}"/>
              </a:ext>
            </a:extLst>
          </p:cNvPr>
          <p:cNvSpPr>
            <a:spLocks noGrp="1"/>
          </p:cNvSpPr>
          <p:nvPr>
            <p:ph type="sldNum" sz="quarter" idx="13"/>
          </p:nvPr>
        </p:nvSpPr>
        <p:spPr/>
        <p:txBody>
          <a:bodyPr/>
          <a:lstStyle/>
          <a:p>
            <a:fld id="{AEFAAC5A-9C4F-4278-920D-DF2BAB595749}" type="slidenum">
              <a:rPr lang="en-US" smtClean="0"/>
              <a:pPr/>
              <a:t>10</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C2E2B9F-2026-AEDA-5EBC-8FFEE8AC3860}"/>
                  </a:ext>
                </a:extLst>
              </p:cNvPr>
              <p:cNvSpPr txBox="1"/>
              <p:nvPr/>
            </p:nvSpPr>
            <p:spPr>
              <a:xfrm>
                <a:off x="1770751" y="1618960"/>
                <a:ext cx="2260619" cy="7365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acc>
                                <m:accPr>
                                  <m:chr m:val="⃗"/>
                                  <m:ctrlPr>
                                    <a:rPr lang="en-US" i="1">
                                      <a:latin typeface="Cambria Math" panose="02040503050406030204" pitchFamily="18" charset="0"/>
                                    </a:rPr>
                                  </m:ctrlPr>
                                </m:accPr>
                                <m:e>
                                  <m:r>
                                    <m:rPr>
                                      <m:brk m:alnAt="7"/>
                                    </m:rPr>
                                    <a:rPr lang="en-US" i="1">
                                      <a:latin typeface="Cambria Math" panose="02040503050406030204" pitchFamily="18" charset="0"/>
                                    </a:rPr>
                                    <m:t>𝜙</m:t>
                                  </m:r>
                                </m:e>
                              </m:acc>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d>
                    </m:oMath>
                  </m:oMathPara>
                </a14:m>
                <a:endParaRPr lang="en-US" dirty="0"/>
              </a:p>
            </p:txBody>
          </p:sp>
        </mc:Choice>
        <mc:Fallback xmlns="">
          <p:sp>
            <p:nvSpPr>
              <p:cNvPr id="6" name="TextBox 5">
                <a:extLst>
                  <a:ext uri="{FF2B5EF4-FFF2-40B4-BE49-F238E27FC236}">
                    <a16:creationId xmlns:a16="http://schemas.microsoft.com/office/drawing/2014/main" id="{2C2E2B9F-2026-AEDA-5EBC-8FFEE8AC3860}"/>
                  </a:ext>
                </a:extLst>
              </p:cNvPr>
              <p:cNvSpPr txBox="1">
                <a:spLocks noRot="1" noChangeAspect="1" noMove="1" noResize="1" noEditPoints="1" noAdjustHandles="1" noChangeArrowheads="1" noChangeShapeType="1" noTextEdit="1"/>
              </p:cNvSpPr>
              <p:nvPr/>
            </p:nvSpPr>
            <p:spPr>
              <a:xfrm>
                <a:off x="1770751" y="1618960"/>
                <a:ext cx="2260619" cy="7365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454E4F-A30E-010A-9F9A-E4926D9C7932}"/>
                  </a:ext>
                </a:extLst>
              </p:cNvPr>
              <p:cNvSpPr txBox="1"/>
              <p:nvPr/>
            </p:nvSpPr>
            <p:spPr>
              <a:xfrm>
                <a:off x="5112632" y="1653471"/>
                <a:ext cx="1238224"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𝜙</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5</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𝑁</m:t>
                          </m:r>
                        </m:sup>
                      </m:sSup>
                    </m:oMath>
                  </m:oMathPara>
                </a14:m>
                <a:endParaRPr lang="en-US" dirty="0"/>
              </a:p>
            </p:txBody>
          </p:sp>
        </mc:Choice>
        <mc:Fallback xmlns="">
          <p:sp>
            <p:nvSpPr>
              <p:cNvPr id="7" name="TextBox 6">
                <a:extLst>
                  <a:ext uri="{FF2B5EF4-FFF2-40B4-BE49-F238E27FC236}">
                    <a16:creationId xmlns:a16="http://schemas.microsoft.com/office/drawing/2014/main" id="{5C454E4F-A30E-010A-9F9A-E4926D9C7932}"/>
                  </a:ext>
                </a:extLst>
              </p:cNvPr>
              <p:cNvSpPr txBox="1">
                <a:spLocks noRot="1" noChangeAspect="1" noMove="1" noResize="1" noEditPoints="1" noAdjustHandles="1" noChangeArrowheads="1" noChangeShapeType="1" noTextEdit="1"/>
              </p:cNvSpPr>
              <p:nvPr/>
            </p:nvSpPr>
            <p:spPr>
              <a:xfrm>
                <a:off x="5112632" y="1653471"/>
                <a:ext cx="1238224" cy="314766"/>
              </a:xfrm>
              <a:prstGeom prst="rect">
                <a:avLst/>
              </a:prstGeom>
              <a:blipFill>
                <a:blip r:embed="rId4"/>
                <a:stretch>
                  <a:fillRect l="-5911" r="-493" b="-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5D86DC8-9215-7EB0-A675-408818671B5E}"/>
                  </a:ext>
                </a:extLst>
              </p:cNvPr>
              <p:cNvSpPr txBox="1"/>
              <p:nvPr/>
            </p:nvSpPr>
            <p:spPr>
              <a:xfrm>
                <a:off x="5140880" y="2053886"/>
                <a:ext cx="11015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𝑁</m:t>
                          </m:r>
                        </m:sup>
                      </m:sSup>
                      <m:r>
                        <a:rPr lang="en-US" b="0" i="1" smtClean="0">
                          <a:latin typeface="Cambria Math" panose="02040503050406030204" pitchFamily="18" charset="0"/>
                        </a:rPr>
                        <m:t>→</m:t>
                      </m:r>
                      <m:r>
                        <a:rPr lang="en-US" b="0" i="1" smtClean="0">
                          <a:latin typeface="Cambria Math" panose="02040503050406030204" pitchFamily="18" charset="0"/>
                        </a:rPr>
                        <m:t>ℝ</m:t>
                      </m:r>
                    </m:oMath>
                  </m:oMathPara>
                </a14:m>
                <a:endParaRPr lang="en-US" dirty="0"/>
              </a:p>
            </p:txBody>
          </p:sp>
        </mc:Choice>
        <mc:Fallback xmlns="">
          <p:sp>
            <p:nvSpPr>
              <p:cNvPr id="8" name="TextBox 7">
                <a:extLst>
                  <a:ext uri="{FF2B5EF4-FFF2-40B4-BE49-F238E27FC236}">
                    <a16:creationId xmlns:a16="http://schemas.microsoft.com/office/drawing/2014/main" id="{35D86DC8-9215-7EB0-A675-408818671B5E}"/>
                  </a:ext>
                </a:extLst>
              </p:cNvPr>
              <p:cNvSpPr txBox="1">
                <a:spLocks noRot="1" noChangeAspect="1" noMove="1" noResize="1" noEditPoints="1" noAdjustHandles="1" noChangeArrowheads="1" noChangeShapeType="1" noTextEdit="1"/>
              </p:cNvSpPr>
              <p:nvPr/>
            </p:nvSpPr>
            <p:spPr>
              <a:xfrm>
                <a:off x="5140880" y="2053886"/>
                <a:ext cx="1101519" cy="276999"/>
              </a:xfrm>
              <a:prstGeom prst="rect">
                <a:avLst/>
              </a:prstGeom>
              <a:blipFill>
                <a:blip r:embed="rId5"/>
                <a:stretch>
                  <a:fillRect l="-4420" t="-2222" r="-4420" b="-28889"/>
                </a:stretch>
              </a:blipFill>
            </p:spPr>
            <p:txBody>
              <a:bodyPr/>
              <a:lstStyle/>
              <a:p>
                <a:r>
                  <a:rPr lang="en-US">
                    <a:noFill/>
                  </a:rPr>
                  <a:t> </a:t>
                </a:r>
              </a:p>
            </p:txBody>
          </p:sp>
        </mc:Fallback>
      </mc:AlternateContent>
      <p:pic>
        <p:nvPicPr>
          <p:cNvPr id="10" name="Picture 9" descr="A diagram of a diagram of a diagram&#10;&#10;Description automatically generated">
            <a:extLst>
              <a:ext uri="{FF2B5EF4-FFF2-40B4-BE49-F238E27FC236}">
                <a16:creationId xmlns:a16="http://schemas.microsoft.com/office/drawing/2014/main" id="{68879C60-00D5-E8B3-6144-C119301A0BF6}"/>
              </a:ext>
            </a:extLst>
          </p:cNvPr>
          <p:cNvPicPr>
            <a:picLocks noChangeAspect="1"/>
          </p:cNvPicPr>
          <p:nvPr/>
        </p:nvPicPr>
        <p:blipFill>
          <a:blip r:embed="rId6"/>
          <a:stretch>
            <a:fillRect/>
          </a:stretch>
        </p:blipFill>
        <p:spPr>
          <a:xfrm>
            <a:off x="1341244" y="2757033"/>
            <a:ext cx="6004311" cy="1669009"/>
          </a:xfrm>
          <a:prstGeom prst="rect">
            <a:avLst/>
          </a:prstGeom>
        </p:spPr>
      </p:pic>
      <p:sp>
        <p:nvSpPr>
          <p:cNvPr id="11" name="TextBox 10">
            <a:extLst>
              <a:ext uri="{FF2B5EF4-FFF2-40B4-BE49-F238E27FC236}">
                <a16:creationId xmlns:a16="http://schemas.microsoft.com/office/drawing/2014/main" id="{A764ACD4-B38A-3B56-2D75-FD8470CDF932}"/>
              </a:ext>
            </a:extLst>
          </p:cNvPr>
          <p:cNvSpPr txBox="1"/>
          <p:nvPr/>
        </p:nvSpPr>
        <p:spPr>
          <a:xfrm>
            <a:off x="347075" y="4426042"/>
            <a:ext cx="3387146" cy="307777"/>
          </a:xfrm>
          <a:prstGeom prst="rect">
            <a:avLst/>
          </a:prstGeom>
          <a:noFill/>
        </p:spPr>
        <p:txBody>
          <a:bodyPr wrap="none" rtlCol="0">
            <a:spAutoFit/>
          </a:bodyPr>
          <a:lstStyle/>
          <a:p>
            <a:r>
              <a:rPr lang="da-DK" sz="1400" dirty="0"/>
              <a:t>Wagstaff et al., arXiv:1901.09006 (2019)</a:t>
            </a:r>
            <a:endParaRPr lang="en-US" sz="1400" dirty="0"/>
          </a:p>
        </p:txBody>
      </p:sp>
      <p:sp>
        <p:nvSpPr>
          <p:cNvPr id="12" name="TextBox 11">
            <a:extLst>
              <a:ext uri="{FF2B5EF4-FFF2-40B4-BE49-F238E27FC236}">
                <a16:creationId xmlns:a16="http://schemas.microsoft.com/office/drawing/2014/main" id="{F0F89C6A-4001-0974-62EA-C67A22C4AB51}"/>
              </a:ext>
            </a:extLst>
          </p:cNvPr>
          <p:cNvSpPr txBox="1"/>
          <p:nvPr/>
        </p:nvSpPr>
        <p:spPr>
          <a:xfrm>
            <a:off x="5549647" y="4426041"/>
            <a:ext cx="3242683" cy="307777"/>
          </a:xfrm>
          <a:prstGeom prst="rect">
            <a:avLst/>
          </a:prstGeom>
          <a:noFill/>
        </p:spPr>
        <p:txBody>
          <a:bodyPr wrap="none" rtlCol="0">
            <a:spAutoFit/>
          </a:bodyPr>
          <a:lstStyle/>
          <a:p>
            <a:r>
              <a:rPr lang="da-DK" sz="1400" dirty="0"/>
              <a:t>Zaheer et al., arXiv:1703.06114 (2017)</a:t>
            </a:r>
            <a:endParaRPr lang="en-US" sz="1400" dirty="0"/>
          </a:p>
        </p:txBody>
      </p:sp>
    </p:spTree>
    <p:extLst>
      <p:ext uri="{BB962C8B-B14F-4D97-AF65-F5344CB8AC3E}">
        <p14:creationId xmlns:p14="http://schemas.microsoft.com/office/powerpoint/2010/main" val="3026151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Slater-Jastrow Ansatz</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11</a:t>
            </a:fld>
            <a:endParaRPr lang="en-US" dirty="0"/>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081003-C881-4732-B711-CBF31CD6C66D}"/>
                  </a:ext>
                </a:extLst>
              </p:cNvPr>
              <p:cNvSpPr txBox="1"/>
              <p:nvPr/>
            </p:nvSpPr>
            <p:spPr>
              <a:xfrm>
                <a:off x="4658028" y="2199588"/>
                <a:ext cx="3982807" cy="11292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Φ</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e>
                                <m:sSub>
                                  <m:sSubPr>
                                    <m:ctrlPr>
                                      <a:rPr lang="en-US" i="1">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2</m:t>
                                        </m:r>
                                      </m:sub>
                                    </m:sSub>
                                  </m:e>
                                </m:d>
                              </m:e>
                              <m:e>
                                <m:r>
                                  <a:rPr lang="en-US" b="0" i="1" smtClean="0">
                                    <a:latin typeface="Cambria Math" panose="02040503050406030204" pitchFamily="18" charset="0"/>
                                  </a:rPr>
                                  <m:t>…</m:t>
                                </m:r>
                              </m:e>
                              <m:e>
                                <m:sSub>
                                  <m:sSubPr>
                                    <m:ctrlPr>
                                      <a:rPr lang="en-US" i="1">
                                        <a:latin typeface="Cambria Math" panose="02040503050406030204" pitchFamily="18" charset="0"/>
                                      </a:rPr>
                                    </m:ctrlPr>
                                  </m:sSubPr>
                                  <m:e>
                                    <m:r>
                                      <a:rPr lang="en-US" b="0" i="1" smtClean="0">
                                        <a:latin typeface="Cambria Math" panose="02040503050406030204" pitchFamily="18" charset="0"/>
                                      </a:rPr>
                                      <m:t>𝜙</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𝑁</m:t>
                                        </m:r>
                                      </m:sub>
                                    </m:sSub>
                                  </m:e>
                                </m:d>
                              </m:e>
                            </m:mr>
                            <m:mr>
                              <m:e>
                                <m:sSub>
                                  <m:sSubPr>
                                    <m:ctrlPr>
                                      <a:rPr lang="en-US" i="1">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e/>
                              <m:e/>
                              <m:e>
                                <m:r>
                                  <a:rPr lang="en-US" b="0" i="1" smtClean="0">
                                    <a:latin typeface="Cambria Math" panose="02040503050406030204" pitchFamily="18" charset="0"/>
                                  </a:rPr>
                                  <m:t>⋮</m:t>
                                </m:r>
                              </m:e>
                            </m:mr>
                            <m:mr>
                              <m:e>
                                <m:r>
                                  <a:rPr lang="en-US" b="0" i="1" smtClean="0">
                                    <a:latin typeface="Cambria Math" panose="02040503050406030204" pitchFamily="18" charset="0"/>
                                  </a:rPr>
                                  <m:t>⋮</m:t>
                                </m:r>
                              </m:e>
                              <m:e/>
                              <m:e/>
                              <m:e/>
                            </m:mr>
                            <m:mr>
                              <m:e>
                                <m:sSub>
                                  <m:sSubPr>
                                    <m:ctrlPr>
                                      <a:rPr lang="en-US" i="1">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𝑛</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e>
                                <m:r>
                                  <a:rPr lang="en-US" b="0" i="1" smtClean="0">
                                    <a:latin typeface="Cambria Math" panose="02040503050406030204" pitchFamily="18" charset="0"/>
                                  </a:rPr>
                                  <m:t>…</m:t>
                                </m:r>
                              </m:e>
                              <m:e/>
                              <m:e>
                                <m:sSub>
                                  <m:sSubPr>
                                    <m:ctrlPr>
                                      <a:rPr lang="en-US" i="1">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𝑛</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𝑁</m:t>
                                        </m:r>
                                      </m:sub>
                                    </m:sSub>
                                  </m:e>
                                </m:d>
                              </m:e>
                            </m:mr>
                          </m:m>
                        </m:e>
                      </m:d>
                    </m:oMath>
                  </m:oMathPara>
                </a14:m>
                <a:endParaRPr lang="en-US" dirty="0"/>
              </a:p>
            </p:txBody>
          </p:sp>
        </mc:Choice>
        <mc:Fallback xmlns="">
          <p:sp>
            <p:nvSpPr>
              <p:cNvPr id="48" name="TextBox 47">
                <a:extLst>
                  <a:ext uri="{FF2B5EF4-FFF2-40B4-BE49-F238E27FC236}">
                    <a16:creationId xmlns:a16="http://schemas.microsoft.com/office/drawing/2014/main" id="{A5081003-C881-4732-B711-CBF31CD6C66D}"/>
                  </a:ext>
                </a:extLst>
              </p:cNvPr>
              <p:cNvSpPr txBox="1">
                <a:spLocks noRot="1" noChangeAspect="1" noMove="1" noResize="1" noEditPoints="1" noAdjustHandles="1" noChangeArrowheads="1" noChangeShapeType="1" noTextEdit="1"/>
              </p:cNvSpPr>
              <p:nvPr/>
            </p:nvSpPr>
            <p:spPr>
              <a:xfrm>
                <a:off x="4658028" y="2199588"/>
                <a:ext cx="3982807" cy="1129220"/>
              </a:xfrm>
              <a:prstGeom prst="rect">
                <a:avLst/>
              </a:prstGeom>
              <a:blipFill>
                <a:blip r:embed="rId3"/>
                <a:stretch>
                  <a:fillRect/>
                </a:stretch>
              </a:blipFill>
            </p:spPr>
            <p:txBody>
              <a:bodyPr/>
              <a:lstStyle/>
              <a:p>
                <a:r>
                  <a:rPr lang="en-US">
                    <a:noFill/>
                  </a:rPr>
                  <a:t> </a:t>
                </a:r>
              </a:p>
            </p:txBody>
          </p:sp>
        </mc:Fallback>
      </mc:AlternateContent>
      <p:sp>
        <p:nvSpPr>
          <p:cNvPr id="55" name="Content Placeholder 2">
            <a:extLst>
              <a:ext uri="{FF2B5EF4-FFF2-40B4-BE49-F238E27FC236}">
                <a16:creationId xmlns:a16="http://schemas.microsoft.com/office/drawing/2014/main" id="{BC699A7E-4544-4E97-9CBA-76ADED95A4F6}"/>
              </a:ext>
            </a:extLst>
          </p:cNvPr>
          <p:cNvSpPr txBox="1">
            <a:spLocks/>
          </p:cNvSpPr>
          <p:nvPr/>
        </p:nvSpPr>
        <p:spPr>
          <a:xfrm>
            <a:off x="457201" y="1642338"/>
            <a:ext cx="4343399" cy="2005430"/>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Slater determinants used in other methods to represent many-body states</a:t>
            </a:r>
          </a:p>
          <a:p>
            <a:r>
              <a:rPr lang="en-US" dirty="0"/>
              <a:t>Slater determinant to enforce </a:t>
            </a:r>
            <a:r>
              <a:rPr lang="en-US" dirty="0" err="1"/>
              <a:t>antisymmetry</a:t>
            </a:r>
            <a:r>
              <a:rPr lang="en-US" dirty="0"/>
              <a:t> </a:t>
            </a:r>
          </a:p>
          <a:p>
            <a:r>
              <a:rPr lang="en-US" dirty="0"/>
              <a:t>Single particle wavefunctions represented by neural networks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BBA767-8953-0EF8-DA32-801919CA8017}"/>
                  </a:ext>
                </a:extLst>
              </p:cNvPr>
              <p:cNvSpPr txBox="1"/>
              <p:nvPr/>
            </p:nvSpPr>
            <p:spPr>
              <a:xfrm>
                <a:off x="5623735" y="1642338"/>
                <a:ext cx="2107436" cy="295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up>
                      </m:sSup>
                      <m:r>
                        <m:rPr>
                          <m:sty m:val="p"/>
                        </m:rPr>
                        <a:rPr lang="en-US" b="0" i="0" smtClean="0">
                          <a:latin typeface="Cambria Math" panose="02040503050406030204" pitchFamily="18" charset="0"/>
                        </a:rPr>
                        <m:t>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m:oMathPara>
                </a14:m>
                <a:endParaRPr lang="en-US" sz="1400" dirty="0"/>
              </a:p>
            </p:txBody>
          </p:sp>
        </mc:Choice>
        <mc:Fallback xmlns="">
          <p:sp>
            <p:nvSpPr>
              <p:cNvPr id="12" name="TextBox 11">
                <a:extLst>
                  <a:ext uri="{FF2B5EF4-FFF2-40B4-BE49-F238E27FC236}">
                    <a16:creationId xmlns:a16="http://schemas.microsoft.com/office/drawing/2014/main" id="{02BBA767-8953-0EF8-DA32-801919CA8017}"/>
                  </a:ext>
                </a:extLst>
              </p:cNvPr>
              <p:cNvSpPr txBox="1">
                <a:spLocks noRot="1" noChangeAspect="1" noMove="1" noResize="1" noEditPoints="1" noAdjustHandles="1" noChangeArrowheads="1" noChangeShapeType="1" noTextEdit="1"/>
              </p:cNvSpPr>
              <p:nvPr/>
            </p:nvSpPr>
            <p:spPr>
              <a:xfrm>
                <a:off x="5623735" y="1642338"/>
                <a:ext cx="2107436" cy="295594"/>
              </a:xfrm>
              <a:prstGeom prst="rect">
                <a:avLst/>
              </a:prstGeom>
              <a:blipFill>
                <a:blip r:embed="rId4"/>
                <a:stretch>
                  <a:fillRect l="-580" r="-2319" b="-34694"/>
                </a:stretch>
              </a:blipFill>
            </p:spPr>
            <p:txBody>
              <a:bodyPr/>
              <a:lstStyle/>
              <a:p>
                <a:r>
                  <a:rPr lang="en-US">
                    <a:noFill/>
                  </a:rPr>
                  <a:t> </a:t>
                </a:r>
              </a:p>
            </p:txBody>
          </p:sp>
        </mc:Fallback>
      </mc:AlternateContent>
    </p:spTree>
    <p:extLst>
      <p:ext uri="{BB962C8B-B14F-4D97-AF65-F5344CB8AC3E}">
        <p14:creationId xmlns:p14="http://schemas.microsoft.com/office/powerpoint/2010/main" val="537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8379"/>
            <a:ext cx="8372901" cy="577350"/>
          </a:xfrm>
        </p:spPr>
        <p:txBody>
          <a:bodyPr/>
          <a:lstStyle/>
          <a:p>
            <a:r>
              <a:rPr lang="en-US" dirty="0"/>
              <a:t>Neural Pfaffian Ansatz</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12</a:t>
            </a:fld>
            <a:endParaRPr lang="en-US" dirty="0"/>
          </a:p>
        </p:txBody>
      </p:sp>
      <p:sp>
        <p:nvSpPr>
          <p:cNvPr id="6" name="TextBox 5">
            <a:extLst>
              <a:ext uri="{FF2B5EF4-FFF2-40B4-BE49-F238E27FC236}">
                <a16:creationId xmlns:a16="http://schemas.microsoft.com/office/drawing/2014/main" id="{4082F6D2-2764-C313-FD4E-1EA61B25F0A2}"/>
              </a:ext>
            </a:extLst>
          </p:cNvPr>
          <p:cNvSpPr txBox="1"/>
          <p:nvPr/>
        </p:nvSpPr>
        <p:spPr>
          <a:xfrm>
            <a:off x="3148433" y="4397957"/>
            <a:ext cx="3515349" cy="307777"/>
          </a:xfrm>
          <a:prstGeom prst="rect">
            <a:avLst/>
          </a:prstGeom>
          <a:noFill/>
        </p:spPr>
        <p:txBody>
          <a:bodyPr wrap="square">
            <a:spAutoFit/>
          </a:bodyPr>
          <a:lstStyle/>
          <a:p>
            <a:r>
              <a:rPr lang="en-US" sz="1400" dirty="0"/>
              <a:t>J. Kim, </a:t>
            </a:r>
            <a:r>
              <a:rPr lang="fr-FR" sz="1400" i="1" dirty="0"/>
              <a:t>Commun Phys</a:t>
            </a:r>
            <a:r>
              <a:rPr lang="fr-FR" sz="1400" dirty="0"/>
              <a:t> </a:t>
            </a:r>
            <a:r>
              <a:rPr lang="fr-FR" sz="1400" b="1" dirty="0"/>
              <a:t>7</a:t>
            </a:r>
            <a:r>
              <a:rPr lang="fr-FR" sz="1400" dirty="0"/>
              <a:t>, 148 (2024)</a:t>
            </a:r>
            <a:endParaRPr lang="en-US" sz="1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0F3F84-E09C-4A27-AF28-B49F6921885E}"/>
                  </a:ext>
                </a:extLst>
              </p:cNvPr>
              <p:cNvSpPr txBox="1"/>
              <p:nvPr/>
            </p:nvSpPr>
            <p:spPr>
              <a:xfrm>
                <a:off x="1462419" y="2783038"/>
                <a:ext cx="5761962" cy="11970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
                        <a:rPr lang="en-US" sz="2000" b="0" i="1" smtClean="0">
                          <a:latin typeface="Cambria Math" panose="02040503050406030204" pitchFamily="18" charset="0"/>
                        </a:rPr>
                        <m:t>𝑝𝑓</m:t>
                      </m:r>
                      <m:d>
                        <m:dPr>
                          <m:begChr m:val="["/>
                          <m:endChr m:val="]"/>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m>
                                  <m:mPr>
                                    <m:mcs>
                                      <m:mc>
                                        <m:mcPr>
                                          <m:count m:val="2"/>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𝜙</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e>
                                  </m:mr>
                                  <m:mr>
                                    <m:e>
                                      <m:r>
                                        <a:rPr lang="en-US" sz="2000" b="0" i="1">
                                          <a:latin typeface="Cambria Math" panose="02040503050406030204" pitchFamily="18" charset="0"/>
                                        </a:rPr>
                                        <m:t>𝜙</m:t>
                                      </m:r>
                                      <m:r>
                                        <a:rPr lang="en-US" sz="2000" b="0"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2</m:t>
                                          </m:r>
                                        </m:sub>
                                      </m:sSub>
                                      <m:r>
                                        <a:rPr lang="en-US" sz="2000" b="0" i="1">
                                          <a:latin typeface="Cambria Math" panose="02040503050406030204" pitchFamily="18" charset="0"/>
                                        </a:rPr>
                                        <m:t>, </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1</m:t>
                                          </m:r>
                                        </m:sub>
                                      </m:sSub>
                                      <m:r>
                                        <a:rPr lang="en-US" sz="2000" b="0" i="1">
                                          <a:latin typeface="Cambria Math" panose="02040503050406030204" pitchFamily="18" charset="0"/>
                                        </a:rPr>
                                        <m:t>)</m:t>
                                      </m:r>
                                    </m:e>
                                    <m:e>
                                      <m:r>
                                        <a:rPr lang="en-US" sz="2000" b="0" i="1" smtClean="0">
                                          <a:latin typeface="Cambria Math" panose="02040503050406030204" pitchFamily="18" charset="0"/>
                                        </a:rPr>
                                        <m:t>0</m:t>
                                      </m:r>
                                    </m:e>
                                  </m:mr>
                                </m:m>
                              </m:e>
                              <m:e>
                                <m:m>
                                  <m:mPr>
                                    <m:mcs>
                                      <m:mc>
                                        <m:mcPr>
                                          <m:count m:val="2"/>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a:latin typeface="Cambria Math" panose="02040503050406030204" pitchFamily="18" charset="0"/>
                                        </a:rPr>
                                        <m:t>𝜙</m:t>
                                      </m:r>
                                      <m:r>
                                        <a:rPr lang="en-US" sz="2000" b="0"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a:latin typeface="Cambria Math" panose="02040503050406030204" pitchFamily="18" charset="0"/>
                                            </a:rPr>
                                            <m:t>1</m:t>
                                          </m:r>
                                        </m:sub>
                                      </m:sSub>
                                      <m:r>
                                        <a:rPr lang="en-US" sz="2000" b="0" i="1">
                                          <a:latin typeface="Cambria Math" panose="02040503050406030204" pitchFamily="18" charset="0"/>
                                        </a:rPr>
                                        <m:t>, </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a:latin typeface="Cambria Math" panose="02040503050406030204" pitchFamily="18" charset="0"/>
                                        </a:rPr>
                                        <m:t>)</m:t>
                                      </m:r>
                                    </m:e>
                                  </m:mr>
                                  <m:mr>
                                    <m:e>
                                      <m:r>
                                        <a:rPr lang="en-US" sz="2000" b="0" i="1" smtClean="0">
                                          <a:latin typeface="Cambria Math" panose="02040503050406030204" pitchFamily="18" charset="0"/>
                                        </a:rPr>
                                        <m:t>⋯</m:t>
                                      </m:r>
                                    </m:e>
                                    <m:e>
                                      <m:r>
                                        <a:rPr lang="en-US" sz="2000" b="0" i="1">
                                          <a:latin typeface="Cambria Math" panose="02040503050406030204" pitchFamily="18" charset="0"/>
                                        </a:rPr>
                                        <m:t>𝜙</m:t>
                                      </m:r>
                                      <m:r>
                                        <a:rPr lang="en-US" sz="2000" b="0"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2</m:t>
                                          </m:r>
                                        </m:sub>
                                      </m:sSub>
                                      <m:r>
                                        <a:rPr lang="en-US" sz="2000" b="0" i="1">
                                          <a:latin typeface="Cambria Math" panose="02040503050406030204" pitchFamily="18" charset="0"/>
                                        </a:rPr>
                                        <m:t>, </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a:latin typeface="Cambria Math" panose="02040503050406030204" pitchFamily="18" charset="0"/>
                                        </a:rPr>
                                        <m:t>)</m:t>
                                      </m:r>
                                    </m:e>
                                  </m:mr>
                                </m:m>
                              </m:e>
                            </m:mr>
                            <m:mr>
                              <m:e>
                                <m:m>
                                  <m:mPr>
                                    <m:mcs>
                                      <m:mc>
                                        <m:mcPr>
                                          <m:count m:val="2"/>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smtClean="0">
                                          <a:latin typeface="Cambria Math" panose="02040503050406030204" pitchFamily="18" charset="0"/>
                                        </a:rPr>
                                        <m:t>⋮</m:t>
                                      </m:r>
                                    </m:e>
                                  </m:mr>
                                  <m:mr>
                                    <m:e>
                                      <m:r>
                                        <a:rPr lang="en-US" sz="2000" b="0" i="1">
                                          <a:latin typeface="Cambria Math" panose="02040503050406030204" pitchFamily="18" charset="0"/>
                                        </a:rPr>
                                        <m:t>𝜙</m:t>
                                      </m:r>
                                      <m:r>
                                        <a:rPr lang="en-US" sz="2000" b="0"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a:latin typeface="Cambria Math" panose="02040503050406030204" pitchFamily="18" charset="0"/>
                                        </a:rPr>
                                        <m:t>, </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1</m:t>
                                          </m:r>
                                        </m:sub>
                                      </m:sSub>
                                      <m:r>
                                        <a:rPr lang="en-US" sz="2000" b="0" i="1">
                                          <a:latin typeface="Cambria Math" panose="02040503050406030204" pitchFamily="18" charset="0"/>
                                        </a:rPr>
                                        <m:t>)</m:t>
                                      </m:r>
                                    </m:e>
                                    <m:e>
                                      <m:r>
                                        <a:rPr lang="en-US" sz="2000" b="0" i="1">
                                          <a:latin typeface="Cambria Math" panose="02040503050406030204" pitchFamily="18" charset="0"/>
                                        </a:rPr>
                                        <m:t>𝜙</m:t>
                                      </m:r>
                                      <m:r>
                                        <a:rPr lang="en-US" sz="2000" b="0"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a:latin typeface="Cambria Math" panose="02040503050406030204" pitchFamily="18" charset="0"/>
                                        </a:rPr>
                                        <m:t>, </m:t>
                                      </m:r>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smtClean="0">
                                              <a:latin typeface="Cambria Math" panose="02040503050406030204" pitchFamily="18" charset="0"/>
                                            </a:rPr>
                                            <m:t>2</m:t>
                                          </m:r>
                                        </m:sub>
                                      </m:sSub>
                                      <m:r>
                                        <a:rPr lang="en-US" sz="2000" b="0" i="1">
                                          <a:latin typeface="Cambria Math" panose="02040503050406030204" pitchFamily="18" charset="0"/>
                                        </a:rPr>
                                        <m:t>)</m:t>
                                      </m:r>
                                    </m:e>
                                  </m:mr>
                                </m:m>
                              </m:e>
                              <m:e>
                                <m:m>
                                  <m:mPr>
                                    <m:mcs>
                                      <m:mc>
                                        <m:mcPr>
                                          <m:count m:val="2"/>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e>
                                      <m:r>
                                        <a:rPr lang="en-US" sz="2000" b="0" i="1" smtClean="0">
                                          <a:latin typeface="Cambria Math" panose="02040503050406030204" pitchFamily="18" charset="0"/>
                                        </a:rPr>
                                        <m:t>0</m:t>
                                      </m:r>
                                    </m:e>
                                  </m:mr>
                                </m:m>
                              </m:e>
                            </m:mr>
                          </m:m>
                        </m:e>
                      </m:d>
                    </m:oMath>
                  </m:oMathPara>
                </a14:m>
                <a:endParaRPr lang="en-US" sz="2000" dirty="0"/>
              </a:p>
            </p:txBody>
          </p:sp>
        </mc:Choice>
        <mc:Fallback xmlns="">
          <p:sp>
            <p:nvSpPr>
              <p:cNvPr id="9" name="TextBox 8">
                <a:extLst>
                  <a:ext uri="{FF2B5EF4-FFF2-40B4-BE49-F238E27FC236}">
                    <a16:creationId xmlns:a16="http://schemas.microsoft.com/office/drawing/2014/main" id="{1C0F3F84-E09C-4A27-AF28-B49F6921885E}"/>
                  </a:ext>
                </a:extLst>
              </p:cNvPr>
              <p:cNvSpPr txBox="1">
                <a:spLocks noRot="1" noChangeAspect="1" noMove="1" noResize="1" noEditPoints="1" noAdjustHandles="1" noChangeArrowheads="1" noChangeShapeType="1" noTextEdit="1"/>
              </p:cNvSpPr>
              <p:nvPr/>
            </p:nvSpPr>
            <p:spPr>
              <a:xfrm>
                <a:off x="1462419" y="2783038"/>
                <a:ext cx="5761962" cy="119705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7C0D9E-E2BC-2EDE-CF8A-C9CCFEB50DA6}"/>
                  </a:ext>
                </a:extLst>
              </p:cNvPr>
              <p:cNvSpPr txBox="1"/>
              <p:nvPr/>
            </p:nvSpPr>
            <p:spPr>
              <a:xfrm>
                <a:off x="1193385" y="2246759"/>
                <a:ext cx="20722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𝑑𝑒𝑡</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𝑝𝑓</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𝑀</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10" name="TextBox 9">
                <a:extLst>
                  <a:ext uri="{FF2B5EF4-FFF2-40B4-BE49-F238E27FC236}">
                    <a16:creationId xmlns:a16="http://schemas.microsoft.com/office/drawing/2014/main" id="{F87C0D9E-E2BC-2EDE-CF8A-C9CCFEB50DA6}"/>
                  </a:ext>
                </a:extLst>
              </p:cNvPr>
              <p:cNvSpPr txBox="1">
                <a:spLocks noRot="1" noChangeAspect="1" noMove="1" noResize="1" noEditPoints="1" noAdjustHandles="1" noChangeArrowheads="1" noChangeShapeType="1" noTextEdit="1"/>
              </p:cNvSpPr>
              <p:nvPr/>
            </p:nvSpPr>
            <p:spPr>
              <a:xfrm>
                <a:off x="1193385" y="2246759"/>
                <a:ext cx="2072298" cy="307777"/>
              </a:xfrm>
              <a:prstGeom prst="rect">
                <a:avLst/>
              </a:prstGeom>
              <a:blipFill>
                <a:blip r:embed="rId4"/>
                <a:stretch>
                  <a:fillRect l="-2353" r="-294" b="-40000"/>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5AD3CD34-9301-C234-AFB5-A398CDD5D7A9}"/>
              </a:ext>
            </a:extLst>
          </p:cNvPr>
          <p:cNvSpPr>
            <a:spLocks noGrp="1"/>
          </p:cNvSpPr>
          <p:nvPr>
            <p:ph idx="1"/>
          </p:nvPr>
        </p:nvSpPr>
        <p:spPr>
          <a:xfrm>
            <a:off x="555826" y="1094567"/>
            <a:ext cx="8467594" cy="953824"/>
          </a:xfrm>
        </p:spPr>
        <p:txBody>
          <a:bodyPr/>
          <a:lstStyle/>
          <a:p>
            <a:r>
              <a:rPr lang="en-US" dirty="0"/>
              <a:t>Slater determinant → Pfaffian</a:t>
            </a:r>
          </a:p>
          <a:p>
            <a:r>
              <a:rPr lang="en-US" dirty="0"/>
              <a:t>Build in </a:t>
            </a:r>
            <a:r>
              <a:rPr lang="en-US" dirty="0" err="1"/>
              <a:t>antisymmetry</a:t>
            </a:r>
            <a:r>
              <a:rPr lang="en-US" dirty="0"/>
              <a:t> through a single pairing network rather than determinant of single-particle states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98AE8F-7FD4-0F0F-7FB3-5C76E365A669}"/>
                  </a:ext>
                </a:extLst>
              </p:cNvPr>
              <p:cNvSpPr txBox="1"/>
              <p:nvPr/>
            </p:nvSpPr>
            <p:spPr>
              <a:xfrm>
                <a:off x="4643651" y="2165090"/>
                <a:ext cx="3523529"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𝜙</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r>
                        <a:rPr lang="en-US" sz="2000" b="0" i="1" smtClean="0">
                          <a:latin typeface="Cambria Math" panose="02040503050406030204" pitchFamily="18" charset="0"/>
                        </a:rPr>
                        <m:t>𝜂</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𝜂</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m:oMathPara>
                </a14:m>
                <a:endParaRPr lang="en-US" sz="2000" dirty="0"/>
              </a:p>
            </p:txBody>
          </p:sp>
        </mc:Choice>
        <mc:Fallback xmlns="">
          <p:sp>
            <p:nvSpPr>
              <p:cNvPr id="14" name="TextBox 13">
                <a:extLst>
                  <a:ext uri="{FF2B5EF4-FFF2-40B4-BE49-F238E27FC236}">
                    <a16:creationId xmlns:a16="http://schemas.microsoft.com/office/drawing/2014/main" id="{B398AE8F-7FD4-0F0F-7FB3-5C76E365A669}"/>
                  </a:ext>
                </a:extLst>
              </p:cNvPr>
              <p:cNvSpPr txBox="1">
                <a:spLocks noRot="1" noChangeAspect="1" noMove="1" noResize="1" noEditPoints="1" noAdjustHandles="1" noChangeArrowheads="1" noChangeShapeType="1" noTextEdit="1"/>
              </p:cNvSpPr>
              <p:nvPr/>
            </p:nvSpPr>
            <p:spPr>
              <a:xfrm>
                <a:off x="4643651" y="2165090"/>
                <a:ext cx="3523529" cy="354584"/>
              </a:xfrm>
              <a:prstGeom prst="rect">
                <a:avLst/>
              </a:prstGeom>
              <a:blipFill>
                <a:blip r:embed="rId5"/>
                <a:stretch>
                  <a:fillRect l="-346" r="-519" b="-24138"/>
                </a:stretch>
              </a:blipFill>
            </p:spPr>
            <p:txBody>
              <a:bodyPr/>
              <a:lstStyle/>
              <a:p>
                <a:r>
                  <a:rPr lang="en-US">
                    <a:noFill/>
                  </a:rPr>
                  <a:t> </a:t>
                </a:r>
              </a:p>
            </p:txBody>
          </p:sp>
        </mc:Fallback>
      </mc:AlternateContent>
    </p:spTree>
    <p:extLst>
      <p:ext uri="{BB962C8B-B14F-4D97-AF65-F5344CB8AC3E}">
        <p14:creationId xmlns:p14="http://schemas.microsoft.com/office/powerpoint/2010/main" val="1228329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9243-BBC1-C4E2-2484-AD2502901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62E54-C58F-97FB-EF43-8347CC06E5C6}"/>
              </a:ext>
            </a:extLst>
          </p:cNvPr>
          <p:cNvSpPr>
            <a:spLocks noGrp="1"/>
          </p:cNvSpPr>
          <p:nvPr>
            <p:ph type="title"/>
          </p:nvPr>
        </p:nvSpPr>
        <p:spPr/>
        <p:txBody>
          <a:bodyPr/>
          <a:lstStyle/>
          <a:p>
            <a:r>
              <a:rPr lang="en-US" dirty="0"/>
              <a:t>Message passing neural network</a:t>
            </a:r>
          </a:p>
        </p:txBody>
      </p:sp>
      <p:sp>
        <p:nvSpPr>
          <p:cNvPr id="5" name="Slide Number Placeholder 4">
            <a:extLst>
              <a:ext uri="{FF2B5EF4-FFF2-40B4-BE49-F238E27FC236}">
                <a16:creationId xmlns:a16="http://schemas.microsoft.com/office/drawing/2014/main" id="{FE4978D0-C14E-9373-FF70-10964E28C028}"/>
              </a:ext>
            </a:extLst>
          </p:cNvPr>
          <p:cNvSpPr>
            <a:spLocks noGrp="1"/>
          </p:cNvSpPr>
          <p:nvPr>
            <p:ph type="sldNum" sz="quarter" idx="13"/>
          </p:nvPr>
        </p:nvSpPr>
        <p:spPr/>
        <p:txBody>
          <a:bodyPr/>
          <a:lstStyle/>
          <a:p>
            <a:fld id="{AEFAAC5A-9C4F-4278-920D-DF2BAB595749}" type="slidenum">
              <a:rPr lang="en-US" smtClean="0"/>
              <a:pPr/>
              <a:t>13</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CA1CCF-C77F-2F25-12D2-F903C17EDD09}"/>
                  </a:ext>
                </a:extLst>
              </p:cNvPr>
              <p:cNvSpPr txBox="1"/>
              <p:nvPr/>
            </p:nvSpPr>
            <p:spPr>
              <a:xfrm>
                <a:off x="1904164" y="1636036"/>
                <a:ext cx="2526396"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E1CA1CCF-C77F-2F25-12D2-F903C17EDD09}"/>
                  </a:ext>
                </a:extLst>
              </p:cNvPr>
              <p:cNvSpPr txBox="1">
                <a:spLocks noRot="1" noChangeAspect="1" noMove="1" noResize="1" noEditPoints="1" noAdjustHandles="1" noChangeArrowheads="1" noChangeShapeType="1" noTextEdit="1"/>
              </p:cNvSpPr>
              <p:nvPr/>
            </p:nvSpPr>
            <p:spPr>
              <a:xfrm>
                <a:off x="1904164" y="1636036"/>
                <a:ext cx="2526396" cy="399084"/>
              </a:xfrm>
              <a:prstGeom prst="rect">
                <a:avLst/>
              </a:prstGeom>
              <a:blipFill>
                <a:blip r:embed="rId3"/>
                <a:stretch>
                  <a:fillRect l="-964" r="-3614" b="-257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A9D082F-3377-C79C-7740-DE454CF7D84A}"/>
              </a:ext>
            </a:extLst>
          </p:cNvPr>
          <p:cNvSpPr txBox="1"/>
          <p:nvPr/>
        </p:nvSpPr>
        <p:spPr>
          <a:xfrm>
            <a:off x="386865" y="1121539"/>
            <a:ext cx="7763664" cy="369332"/>
          </a:xfrm>
          <a:prstGeom prst="rect">
            <a:avLst/>
          </a:prstGeom>
          <a:noFill/>
        </p:spPr>
        <p:txBody>
          <a:bodyPr wrap="none" rtlCol="0">
            <a:spAutoFit/>
          </a:bodyPr>
          <a:lstStyle/>
          <a:p>
            <a:r>
              <a:rPr lang="en-US" dirty="0"/>
              <a:t>Backflow transformation representable by updates to fully connected graph</a:t>
            </a:r>
          </a:p>
        </p:txBody>
      </p:sp>
      <p:grpSp>
        <p:nvGrpSpPr>
          <p:cNvPr id="105" name="Group 104">
            <a:extLst>
              <a:ext uri="{FF2B5EF4-FFF2-40B4-BE49-F238E27FC236}">
                <a16:creationId xmlns:a16="http://schemas.microsoft.com/office/drawing/2014/main" id="{19AB2432-8C43-CA20-6421-D9733559DC69}"/>
              </a:ext>
            </a:extLst>
          </p:cNvPr>
          <p:cNvGrpSpPr/>
          <p:nvPr/>
        </p:nvGrpSpPr>
        <p:grpSpPr>
          <a:xfrm>
            <a:off x="5663684" y="1710388"/>
            <a:ext cx="2486845" cy="2651210"/>
            <a:chOff x="4974576" y="1794611"/>
            <a:chExt cx="2486845" cy="2651210"/>
          </a:xfrm>
        </p:grpSpPr>
        <p:cxnSp>
          <p:nvCxnSpPr>
            <p:cNvPr id="99" name="Straight Connector 98">
              <a:extLst>
                <a:ext uri="{FF2B5EF4-FFF2-40B4-BE49-F238E27FC236}">
                  <a16:creationId xmlns:a16="http://schemas.microsoft.com/office/drawing/2014/main" id="{F7D8492D-72EB-535C-EB3C-CEB5B6AEA42C}"/>
                </a:ext>
              </a:extLst>
            </p:cNvPr>
            <p:cNvCxnSpPr>
              <a:cxnSpLocks/>
            </p:cNvCxnSpPr>
            <p:nvPr/>
          </p:nvCxnSpPr>
          <p:spPr>
            <a:xfrm>
              <a:off x="6232558" y="2156126"/>
              <a:ext cx="919520" cy="1408152"/>
            </a:xfrm>
            <a:prstGeom prst="line">
              <a:avLst/>
            </a:prstGeom>
            <a:ln w="76200">
              <a:solidFill>
                <a:srgbClr val="FF93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CDB58A2-0268-5251-28C4-ED00C3051DC9}"/>
                </a:ext>
              </a:extLst>
            </p:cNvPr>
            <p:cNvCxnSpPr>
              <a:cxnSpLocks/>
            </p:cNvCxnSpPr>
            <p:nvPr/>
          </p:nvCxnSpPr>
          <p:spPr>
            <a:xfrm>
              <a:off x="7152078" y="2682022"/>
              <a:ext cx="0" cy="882256"/>
            </a:xfrm>
            <a:prstGeom prst="line">
              <a:avLst/>
            </a:prstGeom>
            <a:ln w="76200">
              <a:solidFill>
                <a:srgbClr val="FF93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082CC47-1FD1-2C09-7D3A-82179BF47EBA}"/>
                </a:ext>
              </a:extLst>
            </p:cNvPr>
            <p:cNvCxnSpPr>
              <a:cxnSpLocks/>
            </p:cNvCxnSpPr>
            <p:nvPr/>
          </p:nvCxnSpPr>
          <p:spPr>
            <a:xfrm flipV="1">
              <a:off x="6216485" y="3630735"/>
              <a:ext cx="935593" cy="520918"/>
            </a:xfrm>
            <a:prstGeom prst="line">
              <a:avLst/>
            </a:prstGeom>
            <a:ln w="76200">
              <a:solidFill>
                <a:srgbClr val="FF93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8F95C10-E127-BA10-D585-4AC20875435D}"/>
                </a:ext>
              </a:extLst>
            </p:cNvPr>
            <p:cNvCxnSpPr>
              <a:cxnSpLocks/>
            </p:cNvCxnSpPr>
            <p:nvPr/>
          </p:nvCxnSpPr>
          <p:spPr>
            <a:xfrm flipV="1">
              <a:off x="5313039" y="3605252"/>
              <a:ext cx="1839039" cy="4617"/>
            </a:xfrm>
            <a:prstGeom prst="line">
              <a:avLst/>
            </a:prstGeom>
            <a:ln w="76200">
              <a:solidFill>
                <a:srgbClr val="FF93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0CB6C6E-3A6E-433B-8207-0ACABACC3C2E}"/>
                </a:ext>
              </a:extLst>
            </p:cNvPr>
            <p:cNvCxnSpPr>
              <a:cxnSpLocks/>
            </p:cNvCxnSpPr>
            <p:nvPr/>
          </p:nvCxnSpPr>
          <p:spPr>
            <a:xfrm>
              <a:off x="5296965" y="2715064"/>
              <a:ext cx="1855113" cy="894804"/>
            </a:xfrm>
            <a:prstGeom prst="line">
              <a:avLst/>
            </a:prstGeom>
            <a:ln w="76200">
              <a:solidFill>
                <a:srgbClr val="FF93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3467336-1BC9-7FC8-6AFD-D0CE33895871}"/>
                </a:ext>
              </a:extLst>
            </p:cNvPr>
            <p:cNvCxnSpPr/>
            <p:nvPr/>
          </p:nvCxnSpPr>
          <p:spPr>
            <a:xfrm>
              <a:off x="6217999" y="2105465"/>
              <a:ext cx="1032782" cy="64008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16AA5AC-3B8D-9FF9-4791-9EB216689260}"/>
                </a:ext>
              </a:extLst>
            </p:cNvPr>
            <p:cNvCxnSpPr>
              <a:cxnSpLocks/>
            </p:cNvCxnSpPr>
            <p:nvPr/>
          </p:nvCxnSpPr>
          <p:spPr>
            <a:xfrm>
              <a:off x="6231044" y="2153192"/>
              <a:ext cx="919520" cy="140815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F3E7BA5-7DCD-C9C9-3CAB-455F22446C15}"/>
                </a:ext>
              </a:extLst>
            </p:cNvPr>
            <p:cNvCxnSpPr>
              <a:cxnSpLocks/>
            </p:cNvCxnSpPr>
            <p:nvPr/>
          </p:nvCxnSpPr>
          <p:spPr>
            <a:xfrm>
              <a:off x="6217998" y="2153192"/>
              <a:ext cx="0" cy="1995527"/>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A60ECD0-1ADA-84A9-414B-48B94B52587B}"/>
                </a:ext>
              </a:extLst>
            </p:cNvPr>
            <p:cNvCxnSpPr>
              <a:cxnSpLocks/>
            </p:cNvCxnSpPr>
            <p:nvPr/>
          </p:nvCxnSpPr>
          <p:spPr>
            <a:xfrm flipH="1">
              <a:off x="5314552" y="2153192"/>
              <a:ext cx="903446" cy="140815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64057A6-D5D3-37BA-A145-1ABABE78C210}"/>
                </a:ext>
              </a:extLst>
            </p:cNvPr>
            <p:cNvCxnSpPr>
              <a:cxnSpLocks/>
            </p:cNvCxnSpPr>
            <p:nvPr/>
          </p:nvCxnSpPr>
          <p:spPr>
            <a:xfrm flipH="1">
              <a:off x="5314551" y="2153192"/>
              <a:ext cx="903447" cy="539648"/>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316DC7D7-0B49-34FF-B17F-53DF5B4F1EB9}"/>
                </a:ext>
              </a:extLst>
            </p:cNvPr>
            <p:cNvCxnSpPr>
              <a:cxnSpLocks/>
            </p:cNvCxnSpPr>
            <p:nvPr/>
          </p:nvCxnSpPr>
          <p:spPr>
            <a:xfrm>
              <a:off x="7150564" y="2679088"/>
              <a:ext cx="0" cy="882256"/>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DCFC793-E785-986D-1B2D-DE03D7F873E5}"/>
                </a:ext>
              </a:extLst>
            </p:cNvPr>
            <p:cNvCxnSpPr>
              <a:cxnSpLocks/>
            </p:cNvCxnSpPr>
            <p:nvPr/>
          </p:nvCxnSpPr>
          <p:spPr>
            <a:xfrm flipV="1">
              <a:off x="6214971" y="3627801"/>
              <a:ext cx="935593" cy="520918"/>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DD68A59-C0DB-DFC1-A2F2-3FCC1C13D607}"/>
                </a:ext>
              </a:extLst>
            </p:cNvPr>
            <p:cNvCxnSpPr>
              <a:cxnSpLocks/>
            </p:cNvCxnSpPr>
            <p:nvPr/>
          </p:nvCxnSpPr>
          <p:spPr>
            <a:xfrm flipV="1">
              <a:off x="5311525" y="3602318"/>
              <a:ext cx="1839039" cy="4617"/>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B16C0F3-B02F-BD00-2522-3A3A4B03727D}"/>
                </a:ext>
              </a:extLst>
            </p:cNvPr>
            <p:cNvCxnSpPr>
              <a:cxnSpLocks/>
            </p:cNvCxnSpPr>
            <p:nvPr/>
          </p:nvCxnSpPr>
          <p:spPr>
            <a:xfrm>
              <a:off x="5295451" y="2712130"/>
              <a:ext cx="1855113" cy="894804"/>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B27D005-3A8B-6F85-2F39-2B5F1DFBFABB}"/>
                </a:ext>
              </a:extLst>
            </p:cNvPr>
            <p:cNvCxnSpPr>
              <a:cxnSpLocks/>
            </p:cNvCxnSpPr>
            <p:nvPr/>
          </p:nvCxnSpPr>
          <p:spPr>
            <a:xfrm flipH="1" flipV="1">
              <a:off x="5311525" y="2692840"/>
              <a:ext cx="1839039" cy="1929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ED0EB0F-69A0-1644-E5FF-961EEE02D076}"/>
                </a:ext>
              </a:extLst>
            </p:cNvPr>
            <p:cNvCxnSpPr>
              <a:cxnSpLocks/>
            </p:cNvCxnSpPr>
            <p:nvPr/>
          </p:nvCxnSpPr>
          <p:spPr>
            <a:xfrm flipH="1">
              <a:off x="5311525" y="2725882"/>
              <a:ext cx="1839039" cy="876436"/>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DFAD28B-6854-028B-9276-8E5DBDD82EEE}"/>
                </a:ext>
              </a:extLst>
            </p:cNvPr>
            <p:cNvCxnSpPr>
              <a:cxnSpLocks/>
            </p:cNvCxnSpPr>
            <p:nvPr/>
          </p:nvCxnSpPr>
          <p:spPr>
            <a:xfrm flipH="1">
              <a:off x="6214971" y="2700772"/>
              <a:ext cx="935593" cy="1447947"/>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03421EC-C87E-31B7-73BF-546F71BC0F1C}"/>
                </a:ext>
              </a:extLst>
            </p:cNvPr>
            <p:cNvCxnSpPr>
              <a:cxnSpLocks/>
            </p:cNvCxnSpPr>
            <p:nvPr/>
          </p:nvCxnSpPr>
          <p:spPr>
            <a:xfrm flipH="1" flipV="1">
              <a:off x="5283918" y="3620686"/>
              <a:ext cx="931052" cy="582874"/>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1E3BA67-7F5D-9896-26DD-53ADAE37668D}"/>
                </a:ext>
              </a:extLst>
            </p:cNvPr>
            <p:cNvCxnSpPr>
              <a:cxnSpLocks/>
            </p:cNvCxnSpPr>
            <p:nvPr/>
          </p:nvCxnSpPr>
          <p:spPr>
            <a:xfrm flipH="1" flipV="1">
              <a:off x="5320505" y="2732996"/>
              <a:ext cx="935593" cy="146345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19743EE-203D-255F-2CCB-B278059EC6B7}"/>
                </a:ext>
              </a:extLst>
            </p:cNvPr>
            <p:cNvCxnSpPr>
              <a:cxnSpLocks/>
            </p:cNvCxnSpPr>
            <p:nvPr/>
          </p:nvCxnSpPr>
          <p:spPr>
            <a:xfrm>
              <a:off x="5287703" y="2685726"/>
              <a:ext cx="0" cy="934960"/>
            </a:xfrm>
            <a:prstGeom prst="line">
              <a:avLst/>
            </a:prstGeom>
            <a:ln w="28575"/>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4B5C8E3-12E0-543D-EA8F-83475077CAFF}"/>
                    </a:ext>
                  </a:extLst>
                </p:cNvPr>
                <p:cNvSpPr/>
                <p:nvPr/>
              </p:nvSpPr>
              <p:spPr>
                <a:xfrm>
                  <a:off x="5907144" y="1794611"/>
                  <a:ext cx="621711" cy="6217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6" name="Oval 5">
                  <a:extLst>
                    <a:ext uri="{FF2B5EF4-FFF2-40B4-BE49-F238E27FC236}">
                      <a16:creationId xmlns:a16="http://schemas.microsoft.com/office/drawing/2014/main" id="{74B5C8E3-12E0-543D-EA8F-83475077CAFF}"/>
                    </a:ext>
                  </a:extLst>
                </p:cNvPr>
                <p:cNvSpPr>
                  <a:spLocks noRot="1" noChangeAspect="1" noMove="1" noResize="1" noEditPoints="1" noAdjustHandles="1" noChangeArrowheads="1" noChangeShapeType="1" noTextEdit="1"/>
                </p:cNvSpPr>
                <p:nvPr/>
              </p:nvSpPr>
              <p:spPr>
                <a:xfrm>
                  <a:off x="5907144" y="1794611"/>
                  <a:ext cx="621711" cy="621711"/>
                </a:xfrm>
                <a:prstGeom prst="ellipse">
                  <a:avLst/>
                </a:prstGeom>
                <a:blipFill>
                  <a:blip r:embed="rId4"/>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4B172F2-A20C-F142-4E59-23B8F5959CC8}"/>
                    </a:ext>
                  </a:extLst>
                </p:cNvPr>
                <p:cNvSpPr/>
                <p:nvPr/>
              </p:nvSpPr>
              <p:spPr>
                <a:xfrm>
                  <a:off x="6839709" y="3250490"/>
                  <a:ext cx="621711" cy="621711"/>
                </a:xfrm>
                <a:prstGeom prst="ellipse">
                  <a:avLst/>
                </a:prstGeom>
                <a:solidFill>
                  <a:schemeClr val="accent1"/>
                </a:solidFill>
                <a:ln w="381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e>
                          <m:sub>
                            <m:r>
                              <a:rPr lang="en-US" b="0" i="1" smtClean="0">
                                <a:solidFill>
                                  <a:schemeClr val="tx1"/>
                                </a:solidFill>
                                <a:latin typeface="Cambria Math" panose="02040503050406030204" pitchFamily="18" charset="0"/>
                              </a:rPr>
                              <m:t>3</m:t>
                            </m:r>
                          </m:sub>
                        </m:sSub>
                      </m:oMath>
                    </m:oMathPara>
                  </a14:m>
                  <a:endParaRPr lang="en-US" dirty="0"/>
                </a:p>
              </p:txBody>
            </p:sp>
          </mc:Choice>
          <mc:Fallback xmlns="">
            <p:sp>
              <p:nvSpPr>
                <p:cNvPr id="9" name="Oval 8">
                  <a:extLst>
                    <a:ext uri="{FF2B5EF4-FFF2-40B4-BE49-F238E27FC236}">
                      <a16:creationId xmlns:a16="http://schemas.microsoft.com/office/drawing/2014/main" id="{F4B172F2-A20C-F142-4E59-23B8F5959CC8}"/>
                    </a:ext>
                  </a:extLst>
                </p:cNvPr>
                <p:cNvSpPr>
                  <a:spLocks noRot="1" noChangeAspect="1" noMove="1" noResize="1" noEditPoints="1" noAdjustHandles="1" noChangeArrowheads="1" noChangeShapeType="1" noTextEdit="1"/>
                </p:cNvSpPr>
                <p:nvPr/>
              </p:nvSpPr>
              <p:spPr>
                <a:xfrm>
                  <a:off x="6839709" y="3250490"/>
                  <a:ext cx="621711" cy="621711"/>
                </a:xfrm>
                <a:prstGeom prst="ellipse">
                  <a:avLst/>
                </a:prstGeom>
                <a:blipFill>
                  <a:blip r:embed="rId5"/>
                  <a:stretch>
                    <a:fillRect/>
                  </a:stretch>
                </a:blipFill>
                <a:ln w="38100">
                  <a:solidFill>
                    <a:srgbClr val="FF93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F89F4CB-FD59-CF0D-C968-02C5218B5A6A}"/>
                    </a:ext>
                  </a:extLst>
                </p:cNvPr>
                <p:cNvSpPr/>
                <p:nvPr/>
              </p:nvSpPr>
              <p:spPr>
                <a:xfrm>
                  <a:off x="4974576" y="3250489"/>
                  <a:ext cx="621711" cy="6217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e>
                          <m:sub>
                            <m:r>
                              <a:rPr lang="en-US" b="0" i="1" smtClean="0">
                                <a:solidFill>
                                  <a:schemeClr val="tx1"/>
                                </a:solidFill>
                                <a:latin typeface="Cambria Math" panose="02040503050406030204" pitchFamily="18" charset="0"/>
                              </a:rPr>
                              <m:t>5</m:t>
                            </m:r>
                          </m:sub>
                        </m:sSub>
                      </m:oMath>
                    </m:oMathPara>
                  </a14:m>
                  <a:endParaRPr lang="en-US" dirty="0"/>
                </a:p>
              </p:txBody>
            </p:sp>
          </mc:Choice>
          <mc:Fallback xmlns="">
            <p:sp>
              <p:nvSpPr>
                <p:cNvPr id="10" name="Oval 9">
                  <a:extLst>
                    <a:ext uri="{FF2B5EF4-FFF2-40B4-BE49-F238E27FC236}">
                      <a16:creationId xmlns:a16="http://schemas.microsoft.com/office/drawing/2014/main" id="{AF89F4CB-FD59-CF0D-C968-02C5218B5A6A}"/>
                    </a:ext>
                  </a:extLst>
                </p:cNvPr>
                <p:cNvSpPr>
                  <a:spLocks noRot="1" noChangeAspect="1" noMove="1" noResize="1" noEditPoints="1" noAdjustHandles="1" noChangeArrowheads="1" noChangeShapeType="1" noTextEdit="1"/>
                </p:cNvSpPr>
                <p:nvPr/>
              </p:nvSpPr>
              <p:spPr>
                <a:xfrm>
                  <a:off x="4974576" y="3250489"/>
                  <a:ext cx="621711" cy="621711"/>
                </a:xfrm>
                <a:prstGeom prst="ellipse">
                  <a:avLst/>
                </a:prstGeom>
                <a:blipFill>
                  <a:blip r:embed="rId6"/>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52857C4B-49CE-9224-CCA0-8A05830EF268}"/>
                    </a:ext>
                  </a:extLst>
                </p:cNvPr>
                <p:cNvSpPr/>
                <p:nvPr/>
              </p:nvSpPr>
              <p:spPr>
                <a:xfrm>
                  <a:off x="6839710" y="2352261"/>
                  <a:ext cx="621711" cy="6217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e>
                          <m:sub>
                            <m:r>
                              <a:rPr lang="en-US" b="0" i="1" smtClean="0">
                                <a:solidFill>
                                  <a:schemeClr val="tx1"/>
                                </a:solidFill>
                                <a:latin typeface="Cambria Math" panose="02040503050406030204" pitchFamily="18" charset="0"/>
                              </a:rPr>
                              <m:t>2</m:t>
                            </m:r>
                          </m:sub>
                        </m:sSub>
                      </m:oMath>
                    </m:oMathPara>
                  </a14:m>
                  <a:endParaRPr lang="en-US" dirty="0"/>
                </a:p>
              </p:txBody>
            </p:sp>
          </mc:Choice>
          <mc:Fallback xmlns="">
            <p:sp>
              <p:nvSpPr>
                <p:cNvPr id="11" name="Oval 10">
                  <a:extLst>
                    <a:ext uri="{FF2B5EF4-FFF2-40B4-BE49-F238E27FC236}">
                      <a16:creationId xmlns:a16="http://schemas.microsoft.com/office/drawing/2014/main" id="{52857C4B-49CE-9224-CCA0-8A05830EF268}"/>
                    </a:ext>
                  </a:extLst>
                </p:cNvPr>
                <p:cNvSpPr>
                  <a:spLocks noRot="1" noChangeAspect="1" noMove="1" noResize="1" noEditPoints="1" noAdjustHandles="1" noChangeArrowheads="1" noChangeShapeType="1" noTextEdit="1"/>
                </p:cNvSpPr>
                <p:nvPr/>
              </p:nvSpPr>
              <p:spPr>
                <a:xfrm>
                  <a:off x="6839710" y="2352261"/>
                  <a:ext cx="621711" cy="621711"/>
                </a:xfrm>
                <a:prstGeom prst="ellipse">
                  <a:avLst/>
                </a:prstGeom>
                <a:blipFill>
                  <a:blip r:embed="rId7"/>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8001842A-D8D9-4AAB-74FC-A30D606F77E5}"/>
                    </a:ext>
                  </a:extLst>
                </p:cNvPr>
                <p:cNvSpPr/>
                <p:nvPr/>
              </p:nvSpPr>
              <p:spPr>
                <a:xfrm>
                  <a:off x="5907143" y="3824110"/>
                  <a:ext cx="621711" cy="6217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e>
                          <m:sub>
                            <m:r>
                              <a:rPr lang="en-US" b="0" i="1" smtClean="0">
                                <a:solidFill>
                                  <a:schemeClr val="tx1"/>
                                </a:solidFill>
                                <a:latin typeface="Cambria Math" panose="02040503050406030204" pitchFamily="18" charset="0"/>
                              </a:rPr>
                              <m:t>4</m:t>
                            </m:r>
                          </m:sub>
                        </m:sSub>
                      </m:oMath>
                    </m:oMathPara>
                  </a14:m>
                  <a:endParaRPr lang="en-US" dirty="0"/>
                </a:p>
              </p:txBody>
            </p:sp>
          </mc:Choice>
          <mc:Fallback xmlns="">
            <p:sp>
              <p:nvSpPr>
                <p:cNvPr id="12" name="Oval 11">
                  <a:extLst>
                    <a:ext uri="{FF2B5EF4-FFF2-40B4-BE49-F238E27FC236}">
                      <a16:creationId xmlns:a16="http://schemas.microsoft.com/office/drawing/2014/main" id="{8001842A-D8D9-4AAB-74FC-A30D606F77E5}"/>
                    </a:ext>
                  </a:extLst>
                </p:cNvPr>
                <p:cNvSpPr>
                  <a:spLocks noRot="1" noChangeAspect="1" noMove="1" noResize="1" noEditPoints="1" noAdjustHandles="1" noChangeArrowheads="1" noChangeShapeType="1" noTextEdit="1"/>
                </p:cNvSpPr>
                <p:nvPr/>
              </p:nvSpPr>
              <p:spPr>
                <a:xfrm>
                  <a:off x="5907143" y="3824110"/>
                  <a:ext cx="621711" cy="621711"/>
                </a:xfrm>
                <a:prstGeom prst="ellipse">
                  <a:avLst/>
                </a:prstGeom>
                <a:blipFill>
                  <a:blip r:embed="rId8"/>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641FE067-BC98-E66F-2F35-A415D4C08D1F}"/>
                    </a:ext>
                  </a:extLst>
                </p:cNvPr>
                <p:cNvSpPr/>
                <p:nvPr/>
              </p:nvSpPr>
              <p:spPr>
                <a:xfrm>
                  <a:off x="4974577" y="2352260"/>
                  <a:ext cx="621711" cy="6217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𝒙</m:t>
                            </m:r>
                          </m:e>
                          <m:sub>
                            <m:r>
                              <a:rPr lang="en-US" b="0" i="1" smtClean="0">
                                <a:solidFill>
                                  <a:schemeClr val="tx1"/>
                                </a:solidFill>
                                <a:latin typeface="Cambria Math" panose="02040503050406030204" pitchFamily="18" charset="0"/>
                              </a:rPr>
                              <m:t>6</m:t>
                            </m:r>
                          </m:sub>
                        </m:sSub>
                      </m:oMath>
                    </m:oMathPara>
                  </a14:m>
                  <a:endParaRPr lang="en-US" dirty="0"/>
                </a:p>
              </p:txBody>
            </p:sp>
          </mc:Choice>
          <mc:Fallback xmlns="">
            <p:sp>
              <p:nvSpPr>
                <p:cNvPr id="43" name="Oval 42">
                  <a:extLst>
                    <a:ext uri="{FF2B5EF4-FFF2-40B4-BE49-F238E27FC236}">
                      <a16:creationId xmlns:a16="http://schemas.microsoft.com/office/drawing/2014/main" id="{641FE067-BC98-E66F-2F35-A415D4C08D1F}"/>
                    </a:ext>
                  </a:extLst>
                </p:cNvPr>
                <p:cNvSpPr>
                  <a:spLocks noRot="1" noChangeAspect="1" noMove="1" noResize="1" noEditPoints="1" noAdjustHandles="1" noChangeArrowheads="1" noChangeShapeType="1" noTextEdit="1"/>
                </p:cNvSpPr>
                <p:nvPr/>
              </p:nvSpPr>
              <p:spPr>
                <a:xfrm>
                  <a:off x="4974577" y="2352260"/>
                  <a:ext cx="621711" cy="621711"/>
                </a:xfrm>
                <a:prstGeom prst="ellipse">
                  <a:avLst/>
                </a:prstGeom>
                <a:blipFill>
                  <a:blip r:embed="rId9"/>
                  <a:stretch>
                    <a:fillRect/>
                  </a:stretch>
                </a:blipFill>
                <a:effectLst/>
              </p:spPr>
              <p:txBody>
                <a:bodyPr/>
                <a:lstStyle/>
                <a:p>
                  <a:r>
                    <a:rPr lang="en-US">
                      <a:noFill/>
                    </a:rPr>
                    <a:t> </a:t>
                  </a:r>
                </a:p>
              </p:txBody>
            </p:sp>
          </mc:Fallback>
        </mc:AlternateContent>
      </p:grpSp>
      <p:sp>
        <p:nvSpPr>
          <p:cNvPr id="104" name="TextBox 103">
            <a:extLst>
              <a:ext uri="{FF2B5EF4-FFF2-40B4-BE49-F238E27FC236}">
                <a16:creationId xmlns:a16="http://schemas.microsoft.com/office/drawing/2014/main" id="{AFF6D0A7-E55C-BE54-E321-01FCB93AF142}"/>
              </a:ext>
            </a:extLst>
          </p:cNvPr>
          <p:cNvSpPr txBox="1"/>
          <p:nvPr/>
        </p:nvSpPr>
        <p:spPr>
          <a:xfrm>
            <a:off x="443556" y="2200304"/>
            <a:ext cx="452726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Update edge values based on vertices</a:t>
            </a:r>
          </a:p>
          <a:p>
            <a:endParaRPr lang="en-US" dirty="0"/>
          </a:p>
          <a:p>
            <a:pPr marL="285750" indent="-285750">
              <a:buFont typeface="Arial" panose="020B0604020202020204" pitchFamily="34" charset="0"/>
              <a:buChar char="•"/>
            </a:pPr>
            <a:r>
              <a:rPr lang="en-US" dirty="0"/>
              <a:t>Update vertex values based on connected edges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Retains ordering information for </a:t>
            </a:r>
            <a:r>
              <a:rPr lang="en-US" dirty="0" err="1"/>
              <a:t>antisymmetry</a:t>
            </a:r>
            <a:r>
              <a:rPr lang="en-US" dirty="0"/>
              <a:t> operation</a:t>
            </a:r>
          </a:p>
        </p:txBody>
      </p:sp>
    </p:spTree>
    <p:extLst>
      <p:ext uri="{BB962C8B-B14F-4D97-AF65-F5344CB8AC3E}">
        <p14:creationId xmlns:p14="http://schemas.microsoft.com/office/powerpoint/2010/main" val="416078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52A5C-A7C2-D08C-EFF1-DC1BFFFD8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B5696-E993-184C-2484-E7E365FBDE8D}"/>
              </a:ext>
            </a:extLst>
          </p:cNvPr>
          <p:cNvSpPr>
            <a:spLocks noGrp="1"/>
          </p:cNvSpPr>
          <p:nvPr>
            <p:ph type="title"/>
          </p:nvPr>
        </p:nvSpPr>
        <p:spPr>
          <a:xfrm>
            <a:off x="457201" y="367903"/>
            <a:ext cx="8372901" cy="4345864"/>
          </a:xfrm>
        </p:spPr>
        <p:txBody>
          <a:bodyPr anchor="ctr" anchorCtr="0"/>
          <a:lstStyle/>
          <a:p>
            <a:pPr algn="ctr"/>
            <a:r>
              <a:rPr lang="en-US" dirty="0"/>
              <a:t>NQS Results</a:t>
            </a:r>
          </a:p>
        </p:txBody>
      </p:sp>
      <p:sp>
        <p:nvSpPr>
          <p:cNvPr id="4" name="Slide Number Placeholder 3">
            <a:extLst>
              <a:ext uri="{FF2B5EF4-FFF2-40B4-BE49-F238E27FC236}">
                <a16:creationId xmlns:a16="http://schemas.microsoft.com/office/drawing/2014/main" id="{46186116-A75B-1C56-93CD-799A85A25786}"/>
              </a:ext>
            </a:extLst>
          </p:cNvPr>
          <p:cNvSpPr>
            <a:spLocks noGrp="1"/>
          </p:cNvSpPr>
          <p:nvPr>
            <p:ph type="sldNum" sz="quarter" idx="13"/>
          </p:nvPr>
        </p:nvSpPr>
        <p:spPr/>
        <p:txBody>
          <a:bodyPr/>
          <a:lstStyle/>
          <a:p>
            <a:fld id="{AEFAAC5A-9C4F-4278-920D-DF2BAB595749}" type="slidenum">
              <a:rPr lang="en-US" smtClean="0"/>
              <a:pPr/>
              <a:t>14</a:t>
            </a:fld>
            <a:endParaRPr lang="en-US" dirty="0"/>
          </a:p>
        </p:txBody>
      </p:sp>
    </p:spTree>
    <p:extLst>
      <p:ext uri="{BB962C8B-B14F-4D97-AF65-F5344CB8AC3E}">
        <p14:creationId xmlns:p14="http://schemas.microsoft.com/office/powerpoint/2010/main" val="3445014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00FA-0C17-9AC6-F553-07789ECFB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DEA10-6E0A-07CA-AC7F-4D4A64BFBC1B}"/>
              </a:ext>
            </a:extLst>
          </p:cNvPr>
          <p:cNvSpPr>
            <a:spLocks noGrp="1"/>
          </p:cNvSpPr>
          <p:nvPr>
            <p:ph type="title"/>
          </p:nvPr>
        </p:nvSpPr>
        <p:spPr/>
        <p:txBody>
          <a:bodyPr/>
          <a:lstStyle/>
          <a:p>
            <a:r>
              <a:rPr lang="en-US" dirty="0" err="1"/>
              <a:t>Pionless</a:t>
            </a:r>
            <a:r>
              <a:rPr lang="en-US" dirty="0"/>
              <a:t> eft </a:t>
            </a:r>
            <a:r>
              <a:rPr lang="en-US" dirty="0" err="1"/>
              <a:t>hamiltonian</a:t>
            </a:r>
            <a:endParaRPr lang="en-US" dirty="0"/>
          </a:p>
        </p:txBody>
      </p:sp>
      <p:sp>
        <p:nvSpPr>
          <p:cNvPr id="3" name="Content Placeholder 2">
            <a:extLst>
              <a:ext uri="{FF2B5EF4-FFF2-40B4-BE49-F238E27FC236}">
                <a16:creationId xmlns:a16="http://schemas.microsoft.com/office/drawing/2014/main" id="{9808B52F-F040-8D89-A765-255E3D20B098}"/>
              </a:ext>
            </a:extLst>
          </p:cNvPr>
          <p:cNvSpPr>
            <a:spLocks noGrp="1"/>
          </p:cNvSpPr>
          <p:nvPr>
            <p:ph idx="1"/>
          </p:nvPr>
        </p:nvSpPr>
        <p:spPr>
          <a:xfrm>
            <a:off x="461074" y="1184951"/>
            <a:ext cx="8372901" cy="375182"/>
          </a:xfrm>
        </p:spPr>
        <p:txBody>
          <a:bodyPr/>
          <a:lstStyle/>
          <a:p>
            <a:r>
              <a:rPr lang="en-US" dirty="0" err="1"/>
              <a:t>Pionless</a:t>
            </a:r>
            <a:r>
              <a:rPr lang="en-US" dirty="0"/>
              <a:t>-EFT Hamiltonian</a:t>
            </a:r>
          </a:p>
        </p:txBody>
      </p:sp>
      <p:sp>
        <p:nvSpPr>
          <p:cNvPr id="5" name="Slide Number Placeholder 4">
            <a:extLst>
              <a:ext uri="{FF2B5EF4-FFF2-40B4-BE49-F238E27FC236}">
                <a16:creationId xmlns:a16="http://schemas.microsoft.com/office/drawing/2014/main" id="{B00D888B-215F-D9EB-BD93-DA9FD5DD1AB0}"/>
              </a:ext>
            </a:extLst>
          </p:cNvPr>
          <p:cNvSpPr>
            <a:spLocks noGrp="1"/>
          </p:cNvSpPr>
          <p:nvPr>
            <p:ph type="sldNum" sz="quarter" idx="13"/>
          </p:nvPr>
        </p:nvSpPr>
        <p:spPr/>
        <p:txBody>
          <a:bodyPr/>
          <a:lstStyle/>
          <a:p>
            <a:fld id="{AEFAAC5A-9C4F-4278-920D-DF2BAB595749}" type="slidenum">
              <a:rPr lang="en-US" smtClean="0"/>
              <a:pPr/>
              <a:t>15</a:t>
            </a:fld>
            <a:endParaRPr lang="en-US" dirty="0"/>
          </a:p>
        </p:txBody>
      </p:sp>
      <p:pic>
        <p:nvPicPr>
          <p:cNvPr id="6" name="Picture 5" descr="Diagram, schematic&#10;&#10;Description automatically generated with medium confidence">
            <a:extLst>
              <a:ext uri="{FF2B5EF4-FFF2-40B4-BE49-F238E27FC236}">
                <a16:creationId xmlns:a16="http://schemas.microsoft.com/office/drawing/2014/main" id="{486FDAFF-7A32-16E8-5352-FA8BC3D181D6}"/>
              </a:ext>
            </a:extLst>
          </p:cNvPr>
          <p:cNvPicPr>
            <a:picLocks noChangeAspect="1"/>
          </p:cNvPicPr>
          <p:nvPr/>
        </p:nvPicPr>
        <p:blipFill>
          <a:blip r:embed="rId3"/>
          <a:stretch>
            <a:fillRect/>
          </a:stretch>
        </p:blipFill>
        <p:spPr>
          <a:xfrm>
            <a:off x="4343400" y="1011062"/>
            <a:ext cx="4292821" cy="831893"/>
          </a:xfrm>
          <a:prstGeom prst="rect">
            <a:avLst/>
          </a:prstGeom>
        </p:spPr>
      </p:pic>
      <p:pic>
        <p:nvPicPr>
          <p:cNvPr id="8" name="Picture 7" descr="Text&#10;&#10;Description automatically generated">
            <a:extLst>
              <a:ext uri="{FF2B5EF4-FFF2-40B4-BE49-F238E27FC236}">
                <a16:creationId xmlns:a16="http://schemas.microsoft.com/office/drawing/2014/main" id="{B11619EC-C170-934C-2529-5205F8F88E70}"/>
              </a:ext>
            </a:extLst>
          </p:cNvPr>
          <p:cNvPicPr>
            <a:picLocks noChangeAspect="1"/>
          </p:cNvPicPr>
          <p:nvPr/>
        </p:nvPicPr>
        <p:blipFill>
          <a:blip r:embed="rId4"/>
          <a:stretch>
            <a:fillRect/>
          </a:stretch>
        </p:blipFill>
        <p:spPr>
          <a:xfrm>
            <a:off x="5388841" y="2782056"/>
            <a:ext cx="2857647" cy="444523"/>
          </a:xfrm>
          <a:prstGeom prst="rect">
            <a:avLst/>
          </a:prstGeom>
        </p:spPr>
      </p:pic>
      <p:pic>
        <p:nvPicPr>
          <p:cNvPr id="10" name="Picture 9" descr="A picture containing text, clock, watch&#10;&#10;Description automatically generated">
            <a:extLst>
              <a:ext uri="{FF2B5EF4-FFF2-40B4-BE49-F238E27FC236}">
                <a16:creationId xmlns:a16="http://schemas.microsoft.com/office/drawing/2014/main" id="{7CE98ADA-5FE7-5F7B-39B2-1C6F31219793}"/>
              </a:ext>
            </a:extLst>
          </p:cNvPr>
          <p:cNvPicPr>
            <a:picLocks noChangeAspect="1"/>
          </p:cNvPicPr>
          <p:nvPr/>
        </p:nvPicPr>
        <p:blipFill>
          <a:blip r:embed="rId5"/>
          <a:stretch>
            <a:fillRect/>
          </a:stretch>
        </p:blipFill>
        <p:spPr>
          <a:xfrm>
            <a:off x="5352178" y="1987750"/>
            <a:ext cx="2203563" cy="793791"/>
          </a:xfrm>
          <a:prstGeom prst="rect">
            <a:avLst/>
          </a:prstGeom>
        </p:spPr>
      </p:pic>
      <p:sp>
        <p:nvSpPr>
          <p:cNvPr id="13" name="TextBox 12">
            <a:extLst>
              <a:ext uri="{FF2B5EF4-FFF2-40B4-BE49-F238E27FC236}">
                <a16:creationId xmlns:a16="http://schemas.microsoft.com/office/drawing/2014/main" id="{57A59CEE-0FEF-E7C6-58C5-27BD554285AE}"/>
              </a:ext>
            </a:extLst>
          </p:cNvPr>
          <p:cNvSpPr txBox="1"/>
          <p:nvPr/>
        </p:nvSpPr>
        <p:spPr>
          <a:xfrm>
            <a:off x="5584966" y="4468215"/>
            <a:ext cx="3515349" cy="307777"/>
          </a:xfrm>
          <a:prstGeom prst="rect">
            <a:avLst/>
          </a:prstGeom>
          <a:noFill/>
        </p:spPr>
        <p:txBody>
          <a:bodyPr wrap="square">
            <a:spAutoFit/>
          </a:bodyPr>
          <a:lstStyle/>
          <a:p>
            <a:r>
              <a:rPr lang="en-US" sz="1400" dirty="0"/>
              <a:t>R. </a:t>
            </a:r>
            <a:r>
              <a:rPr lang="en-US" sz="1400" dirty="0" err="1"/>
              <a:t>Schiavilla</a:t>
            </a:r>
            <a:r>
              <a:rPr lang="en-US" sz="1400" dirty="0"/>
              <a:t>, PRC 103, 054003(2021)</a:t>
            </a:r>
          </a:p>
        </p:txBody>
      </p:sp>
      <p:sp>
        <p:nvSpPr>
          <p:cNvPr id="15" name="Content Placeholder 2">
            <a:extLst>
              <a:ext uri="{FF2B5EF4-FFF2-40B4-BE49-F238E27FC236}">
                <a16:creationId xmlns:a16="http://schemas.microsoft.com/office/drawing/2014/main" id="{5CB88595-D7FD-9673-69FA-F697FEBBD9D1}"/>
              </a:ext>
            </a:extLst>
          </p:cNvPr>
          <p:cNvSpPr txBox="1">
            <a:spLocks/>
          </p:cNvSpPr>
          <p:nvPr/>
        </p:nvSpPr>
        <p:spPr>
          <a:xfrm>
            <a:off x="457199" y="1958235"/>
            <a:ext cx="3397045" cy="1144936"/>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NN potential fit to</a:t>
            </a:r>
          </a:p>
          <a:p>
            <a:pPr lvl="1"/>
            <a:r>
              <a:rPr lang="en-US" dirty="0"/>
              <a:t>np scattering lengths</a:t>
            </a:r>
          </a:p>
          <a:p>
            <a:pPr lvl="1"/>
            <a:r>
              <a:rPr lang="en-US" dirty="0"/>
              <a:t>effective radii</a:t>
            </a:r>
          </a:p>
          <a:p>
            <a:pPr lvl="1"/>
            <a:r>
              <a:rPr lang="en-US" dirty="0"/>
              <a:t>deuteron binding energy</a:t>
            </a:r>
          </a:p>
        </p:txBody>
      </p:sp>
      <p:sp>
        <p:nvSpPr>
          <p:cNvPr id="4" name="Content Placeholder 2">
            <a:extLst>
              <a:ext uri="{FF2B5EF4-FFF2-40B4-BE49-F238E27FC236}">
                <a16:creationId xmlns:a16="http://schemas.microsoft.com/office/drawing/2014/main" id="{81C3ED00-8779-F18A-E00A-B0B5EA3C1569}"/>
              </a:ext>
            </a:extLst>
          </p:cNvPr>
          <p:cNvSpPr txBox="1">
            <a:spLocks/>
          </p:cNvSpPr>
          <p:nvPr/>
        </p:nvSpPr>
        <p:spPr>
          <a:xfrm>
            <a:off x="457199" y="3640186"/>
            <a:ext cx="3397045" cy="1144936"/>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Three body potential adjusted to reproduce </a:t>
            </a:r>
            <a:r>
              <a:rPr lang="en-US" baseline="30000" dirty="0"/>
              <a:t>3</a:t>
            </a:r>
            <a:r>
              <a:rPr lang="en-US" dirty="0"/>
              <a:t>H binding</a:t>
            </a:r>
          </a:p>
        </p:txBody>
      </p:sp>
      <p:pic>
        <p:nvPicPr>
          <p:cNvPr id="14" name="Picture 13" descr="A picture containing text&#10;&#10;Description automatically generated">
            <a:extLst>
              <a:ext uri="{FF2B5EF4-FFF2-40B4-BE49-F238E27FC236}">
                <a16:creationId xmlns:a16="http://schemas.microsoft.com/office/drawing/2014/main" id="{13925FF5-8F2C-A8EB-FFF1-9D23AEDEE82C}"/>
              </a:ext>
            </a:extLst>
          </p:cNvPr>
          <p:cNvPicPr>
            <a:picLocks noChangeAspect="1"/>
          </p:cNvPicPr>
          <p:nvPr/>
        </p:nvPicPr>
        <p:blipFill>
          <a:blip r:embed="rId6"/>
          <a:stretch>
            <a:fillRect/>
          </a:stretch>
        </p:blipFill>
        <p:spPr>
          <a:xfrm>
            <a:off x="5396366" y="3566172"/>
            <a:ext cx="2654190" cy="784753"/>
          </a:xfrm>
          <a:prstGeom prst="rect">
            <a:avLst/>
          </a:prstGeom>
        </p:spPr>
      </p:pic>
      <p:grpSp>
        <p:nvGrpSpPr>
          <p:cNvPr id="36" name="Group 35">
            <a:extLst>
              <a:ext uri="{FF2B5EF4-FFF2-40B4-BE49-F238E27FC236}">
                <a16:creationId xmlns:a16="http://schemas.microsoft.com/office/drawing/2014/main" id="{02C132CB-5EA2-C348-FB0F-FE1C7AFB0B59}"/>
              </a:ext>
            </a:extLst>
          </p:cNvPr>
          <p:cNvGrpSpPr/>
          <p:nvPr/>
        </p:nvGrpSpPr>
        <p:grpSpPr>
          <a:xfrm>
            <a:off x="4203776" y="2247765"/>
            <a:ext cx="855407" cy="855406"/>
            <a:chOff x="786580" y="3644686"/>
            <a:chExt cx="855407" cy="855406"/>
          </a:xfrm>
        </p:grpSpPr>
        <p:cxnSp>
          <p:nvCxnSpPr>
            <p:cNvPr id="17" name="Straight Connector 16">
              <a:extLst>
                <a:ext uri="{FF2B5EF4-FFF2-40B4-BE49-F238E27FC236}">
                  <a16:creationId xmlns:a16="http://schemas.microsoft.com/office/drawing/2014/main" id="{45D57210-DF03-81E2-F81F-CE28CF493143}"/>
                </a:ext>
              </a:extLst>
            </p:cNvPr>
            <p:cNvCxnSpPr/>
            <p:nvPr/>
          </p:nvCxnSpPr>
          <p:spPr>
            <a:xfrm>
              <a:off x="786581" y="3667432"/>
              <a:ext cx="855406" cy="809913"/>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E15F2FF5-91F3-E26F-3F05-D63F0554449D}"/>
                </a:ext>
              </a:extLst>
            </p:cNvPr>
            <p:cNvCxnSpPr>
              <a:cxnSpLocks/>
            </p:cNvCxnSpPr>
            <p:nvPr/>
          </p:nvCxnSpPr>
          <p:spPr>
            <a:xfrm rot="5400000">
              <a:off x="763834" y="3667432"/>
              <a:ext cx="855406" cy="809913"/>
            </a:xfrm>
            <a:prstGeom prst="line">
              <a:avLst/>
            </a:prstGeom>
            <a:ln/>
          </p:spPr>
          <p:style>
            <a:lnRef idx="2">
              <a:schemeClr val="dk1"/>
            </a:lnRef>
            <a:fillRef idx="0">
              <a:schemeClr val="dk1"/>
            </a:fillRef>
            <a:effectRef idx="1">
              <a:schemeClr val="dk1"/>
            </a:effectRef>
            <a:fontRef idx="minor">
              <a:schemeClr val="tx1"/>
            </a:fontRef>
          </p:style>
        </p:cxnSp>
        <p:sp>
          <p:nvSpPr>
            <p:cNvPr id="32" name="Oval 31">
              <a:extLst>
                <a:ext uri="{FF2B5EF4-FFF2-40B4-BE49-F238E27FC236}">
                  <a16:creationId xmlns:a16="http://schemas.microsoft.com/office/drawing/2014/main" id="{A09D301A-103F-C192-A1FF-93A771DCCE19}"/>
                </a:ext>
              </a:extLst>
            </p:cNvPr>
            <p:cNvSpPr/>
            <p:nvPr/>
          </p:nvSpPr>
          <p:spPr>
            <a:xfrm>
              <a:off x="1139570" y="3998764"/>
              <a:ext cx="133786" cy="1337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272A62B4-F8F3-C8FE-4D3E-41944332975C}"/>
              </a:ext>
            </a:extLst>
          </p:cNvPr>
          <p:cNvGrpSpPr/>
          <p:nvPr/>
        </p:nvGrpSpPr>
        <p:grpSpPr>
          <a:xfrm>
            <a:off x="4136923" y="3410402"/>
            <a:ext cx="989114" cy="997216"/>
            <a:chOff x="5157991" y="3185652"/>
            <a:chExt cx="989114" cy="997216"/>
          </a:xfrm>
        </p:grpSpPr>
        <p:cxnSp>
          <p:nvCxnSpPr>
            <p:cNvPr id="19" name="Straight Connector 18">
              <a:extLst>
                <a:ext uri="{FF2B5EF4-FFF2-40B4-BE49-F238E27FC236}">
                  <a16:creationId xmlns:a16="http://schemas.microsoft.com/office/drawing/2014/main" id="{399BC670-A349-CF34-8EA8-1B0800A927B0}"/>
                </a:ext>
              </a:extLst>
            </p:cNvPr>
            <p:cNvCxnSpPr>
              <a:cxnSpLocks/>
            </p:cNvCxnSpPr>
            <p:nvPr/>
          </p:nvCxnSpPr>
          <p:spPr>
            <a:xfrm>
              <a:off x="5157991" y="3287852"/>
              <a:ext cx="989114" cy="762006"/>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DA0E47D3-257C-A187-2603-9464BD3209E3}"/>
                </a:ext>
              </a:extLst>
            </p:cNvPr>
            <p:cNvCxnSpPr>
              <a:cxnSpLocks/>
            </p:cNvCxnSpPr>
            <p:nvPr/>
          </p:nvCxnSpPr>
          <p:spPr>
            <a:xfrm flipH="1">
              <a:off x="5157991" y="3286369"/>
              <a:ext cx="989114" cy="763489"/>
            </a:xfrm>
            <a:prstGeom prst="line">
              <a:avLst/>
            </a:prstGeom>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8F8EE88A-7BC4-12F9-A4E3-465E1FBE71AD}"/>
                </a:ext>
              </a:extLst>
            </p:cNvPr>
            <p:cNvCxnSpPr>
              <a:cxnSpLocks/>
            </p:cNvCxnSpPr>
            <p:nvPr/>
          </p:nvCxnSpPr>
          <p:spPr>
            <a:xfrm>
              <a:off x="5652548" y="3185652"/>
              <a:ext cx="0" cy="997216"/>
            </a:xfrm>
            <a:prstGeom prst="line">
              <a:avLst/>
            </a:prstGeom>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1177EDFC-9258-689B-2721-567807C5C4B4}"/>
                </a:ext>
              </a:extLst>
            </p:cNvPr>
            <p:cNvSpPr/>
            <p:nvPr/>
          </p:nvSpPr>
          <p:spPr>
            <a:xfrm>
              <a:off x="5598527" y="3613292"/>
              <a:ext cx="108041" cy="10804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1572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catter chart&#10;&#10;Description automatically generated">
            <a:extLst>
              <a:ext uri="{FF2B5EF4-FFF2-40B4-BE49-F238E27FC236}">
                <a16:creationId xmlns:a16="http://schemas.microsoft.com/office/drawing/2014/main" id="{AD89967F-D4A1-35E2-9C14-ADDE6B3975AF}"/>
              </a:ext>
            </a:extLst>
          </p:cNvPr>
          <p:cNvPicPr>
            <a:picLocks noChangeAspect="1"/>
          </p:cNvPicPr>
          <p:nvPr/>
        </p:nvPicPr>
        <p:blipFill rotWithShape="1">
          <a:blip r:embed="rId3"/>
          <a:srcRect t="1004" b="1"/>
          <a:stretch/>
        </p:blipFill>
        <p:spPr>
          <a:xfrm>
            <a:off x="1723344" y="1055080"/>
            <a:ext cx="5419032" cy="3446583"/>
          </a:xfrm>
          <a:prstGeom prst="rect">
            <a:avLst/>
          </a:prstGeom>
        </p:spPr>
      </p:pic>
      <p:sp>
        <p:nvSpPr>
          <p:cNvPr id="2" name="Title 1"/>
          <p:cNvSpPr>
            <a:spLocks noGrp="1"/>
          </p:cNvSpPr>
          <p:nvPr>
            <p:ph type="title"/>
          </p:nvPr>
        </p:nvSpPr>
        <p:spPr/>
        <p:txBody>
          <a:bodyPr/>
          <a:lstStyle/>
          <a:p>
            <a:r>
              <a:rPr lang="en-US" dirty="0"/>
              <a:t>Neural quantum state results in nuclei</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16</a:t>
            </a:fld>
            <a:endParaRPr lang="en-US" dirty="0"/>
          </a:p>
        </p:txBody>
      </p:sp>
      <p:sp>
        <p:nvSpPr>
          <p:cNvPr id="7" name="TextBox 6">
            <a:extLst>
              <a:ext uri="{FF2B5EF4-FFF2-40B4-BE49-F238E27FC236}">
                <a16:creationId xmlns:a16="http://schemas.microsoft.com/office/drawing/2014/main" id="{A6A819D2-4AB8-4FE1-152B-516F90DD3E84}"/>
              </a:ext>
            </a:extLst>
          </p:cNvPr>
          <p:cNvSpPr txBox="1"/>
          <p:nvPr/>
        </p:nvSpPr>
        <p:spPr>
          <a:xfrm>
            <a:off x="2887154" y="4477345"/>
            <a:ext cx="3369691" cy="307777"/>
          </a:xfrm>
          <a:prstGeom prst="rect">
            <a:avLst/>
          </a:prstGeom>
          <a:noFill/>
        </p:spPr>
        <p:txBody>
          <a:bodyPr wrap="square" rtlCol="0">
            <a:spAutoFit/>
          </a:bodyPr>
          <a:lstStyle/>
          <a:p>
            <a:r>
              <a:rPr lang="en-US" sz="1400" dirty="0"/>
              <a:t>A. </a:t>
            </a:r>
            <a:r>
              <a:rPr lang="en-US" sz="1400" dirty="0" err="1"/>
              <a:t>Gnech</a:t>
            </a:r>
            <a:r>
              <a:rPr lang="en-US" sz="1400" dirty="0"/>
              <a:t>, Phys. Rev. Lett. 133, 142501 </a:t>
            </a:r>
          </a:p>
        </p:txBody>
      </p:sp>
    </p:spTree>
    <p:extLst>
      <p:ext uri="{BB962C8B-B14F-4D97-AF65-F5344CB8AC3E}">
        <p14:creationId xmlns:p14="http://schemas.microsoft.com/office/powerpoint/2010/main" val="2917976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9FB11B-3EF2-7DC0-8306-196A78672656}"/>
              </a:ext>
            </a:extLst>
          </p:cNvPr>
          <p:cNvPicPr>
            <a:picLocks noChangeAspect="1"/>
          </p:cNvPicPr>
          <p:nvPr/>
        </p:nvPicPr>
        <p:blipFill>
          <a:blip r:embed="rId3"/>
          <a:srcRect/>
          <a:stretch/>
        </p:blipFill>
        <p:spPr>
          <a:xfrm>
            <a:off x="1384025" y="958112"/>
            <a:ext cx="5803349" cy="3857861"/>
          </a:xfrm>
          <a:prstGeom prst="rect">
            <a:avLst/>
          </a:prstGeom>
        </p:spPr>
      </p:pic>
      <p:sp>
        <p:nvSpPr>
          <p:cNvPr id="2" name="Title 1">
            <a:extLst>
              <a:ext uri="{FF2B5EF4-FFF2-40B4-BE49-F238E27FC236}">
                <a16:creationId xmlns:a16="http://schemas.microsoft.com/office/drawing/2014/main" id="{0AD7B5F0-DDB3-E12F-E0D6-E7B875299DBA}"/>
              </a:ext>
            </a:extLst>
          </p:cNvPr>
          <p:cNvSpPr>
            <a:spLocks noGrp="1"/>
          </p:cNvSpPr>
          <p:nvPr>
            <p:ph type="title"/>
          </p:nvPr>
        </p:nvSpPr>
        <p:spPr/>
        <p:txBody>
          <a:bodyPr/>
          <a:lstStyle/>
          <a:p>
            <a:r>
              <a:rPr lang="en-US" dirty="0"/>
              <a:t>Results in 16O</a:t>
            </a:r>
          </a:p>
        </p:txBody>
      </p:sp>
      <p:sp>
        <p:nvSpPr>
          <p:cNvPr id="5" name="Slide Number Placeholder 4">
            <a:extLst>
              <a:ext uri="{FF2B5EF4-FFF2-40B4-BE49-F238E27FC236}">
                <a16:creationId xmlns:a16="http://schemas.microsoft.com/office/drawing/2014/main" id="{A759BB80-7AB2-9374-C1C7-A6919D2B0F0B}"/>
              </a:ext>
            </a:extLst>
          </p:cNvPr>
          <p:cNvSpPr>
            <a:spLocks noGrp="1"/>
          </p:cNvSpPr>
          <p:nvPr>
            <p:ph type="sldNum" sz="quarter" idx="13"/>
          </p:nvPr>
        </p:nvSpPr>
        <p:spPr/>
        <p:txBody>
          <a:bodyPr/>
          <a:lstStyle/>
          <a:p>
            <a:fld id="{AEFAAC5A-9C4F-4278-920D-DF2BAB595749}" type="slidenum">
              <a:rPr lang="en-US" smtClean="0"/>
              <a:pPr/>
              <a:t>17</a:t>
            </a:fld>
            <a:endParaRPr lang="en-US" dirty="0"/>
          </a:p>
        </p:txBody>
      </p:sp>
    </p:spTree>
    <p:extLst>
      <p:ext uri="{BB962C8B-B14F-4D97-AF65-F5344CB8AC3E}">
        <p14:creationId xmlns:p14="http://schemas.microsoft.com/office/powerpoint/2010/main" val="2114340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Nuclear matter setup</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18</a:t>
            </a:fld>
            <a:endParaRPr lang="en-US" dirty="0"/>
          </a:p>
        </p:txBody>
      </p:sp>
      <p:sp>
        <p:nvSpPr>
          <p:cNvPr id="113" name="TextBox 112">
            <a:extLst>
              <a:ext uri="{FF2B5EF4-FFF2-40B4-BE49-F238E27FC236}">
                <a16:creationId xmlns:a16="http://schemas.microsoft.com/office/drawing/2014/main" id="{6674FAF2-F3B3-FFDA-FE47-E3920FB660C8}"/>
              </a:ext>
            </a:extLst>
          </p:cNvPr>
          <p:cNvSpPr txBox="1"/>
          <p:nvPr/>
        </p:nvSpPr>
        <p:spPr>
          <a:xfrm>
            <a:off x="4377922" y="2918672"/>
            <a:ext cx="3815079" cy="923330"/>
          </a:xfrm>
          <a:prstGeom prst="rect">
            <a:avLst/>
          </a:prstGeom>
          <a:noFill/>
        </p:spPr>
        <p:txBody>
          <a:bodyPr wrap="square" rtlCol="0">
            <a:spAutoFit/>
          </a:bodyPr>
          <a:lstStyle/>
          <a:p>
            <a:pPr marL="285750" indent="-285750">
              <a:buFont typeface="Arial" panose="020B0604020202020204" pitchFamily="34" charset="0"/>
              <a:buChar char="•"/>
            </a:pPr>
            <a:r>
              <a:rPr lang="en-US" dirty="0"/>
              <a:t>Potential energy contribution from particle images</a:t>
            </a:r>
          </a:p>
          <a:p>
            <a:pPr marL="285750" indent="-285750">
              <a:buFont typeface="Arial" panose="020B0604020202020204" pitchFamily="34" charset="0"/>
              <a:buChar char="•"/>
            </a:pPr>
            <a:r>
              <a:rPr lang="en-US" dirty="0"/>
              <a:t>Remove Coulomb potential</a:t>
            </a:r>
          </a:p>
        </p:txBody>
      </p:sp>
      <p:grpSp>
        <p:nvGrpSpPr>
          <p:cNvPr id="259" name="Group 258">
            <a:extLst>
              <a:ext uri="{FF2B5EF4-FFF2-40B4-BE49-F238E27FC236}">
                <a16:creationId xmlns:a16="http://schemas.microsoft.com/office/drawing/2014/main" id="{F0E9CF61-7AC3-9738-EEEB-6CB0FF0B7CB0}"/>
              </a:ext>
            </a:extLst>
          </p:cNvPr>
          <p:cNvGrpSpPr/>
          <p:nvPr/>
        </p:nvGrpSpPr>
        <p:grpSpPr>
          <a:xfrm>
            <a:off x="2232807" y="2625915"/>
            <a:ext cx="152400" cy="152400"/>
            <a:chOff x="1534160" y="2150046"/>
            <a:chExt cx="152400" cy="152400"/>
          </a:xfrm>
        </p:grpSpPr>
        <p:sp>
          <p:nvSpPr>
            <p:cNvPr id="305" name="Oval 304">
              <a:extLst>
                <a:ext uri="{FF2B5EF4-FFF2-40B4-BE49-F238E27FC236}">
                  <a16:creationId xmlns:a16="http://schemas.microsoft.com/office/drawing/2014/main" id="{98C1A947-0015-4ADB-D66B-E8E94CAE9D31}"/>
                </a:ext>
              </a:extLst>
            </p:cNvPr>
            <p:cNvSpPr/>
            <p:nvPr/>
          </p:nvSpPr>
          <p:spPr>
            <a:xfrm>
              <a:off x="1534160" y="2150046"/>
              <a:ext cx="152400" cy="15240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6" name="Straight Arrow Connector 305">
              <a:extLst>
                <a:ext uri="{FF2B5EF4-FFF2-40B4-BE49-F238E27FC236}">
                  <a16:creationId xmlns:a16="http://schemas.microsoft.com/office/drawing/2014/main" id="{A3426365-7B04-C0E0-8958-122614E482D3}"/>
                </a:ext>
              </a:extLst>
            </p:cNvPr>
            <p:cNvCxnSpPr>
              <a:cxnSpLocks/>
            </p:cNvCxnSpPr>
            <p:nvPr/>
          </p:nvCxnSpPr>
          <p:spPr>
            <a:xfrm flipV="1">
              <a:off x="1600200" y="2150046"/>
              <a:ext cx="0" cy="152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60" name="Group 259">
            <a:extLst>
              <a:ext uri="{FF2B5EF4-FFF2-40B4-BE49-F238E27FC236}">
                <a16:creationId xmlns:a16="http://schemas.microsoft.com/office/drawing/2014/main" id="{F763A734-A376-65BA-C0D8-6BDCC7812C2C}"/>
              </a:ext>
            </a:extLst>
          </p:cNvPr>
          <p:cNvGrpSpPr/>
          <p:nvPr/>
        </p:nvGrpSpPr>
        <p:grpSpPr>
          <a:xfrm>
            <a:off x="2501335" y="2576113"/>
            <a:ext cx="152400" cy="152400"/>
            <a:chOff x="1930400" y="2150046"/>
            <a:chExt cx="152400" cy="152400"/>
          </a:xfrm>
        </p:grpSpPr>
        <p:sp>
          <p:nvSpPr>
            <p:cNvPr id="303" name="Oval 302">
              <a:extLst>
                <a:ext uri="{FF2B5EF4-FFF2-40B4-BE49-F238E27FC236}">
                  <a16:creationId xmlns:a16="http://schemas.microsoft.com/office/drawing/2014/main" id="{712B5F3F-D114-9A62-8A14-8678706E4391}"/>
                </a:ext>
              </a:extLst>
            </p:cNvPr>
            <p:cNvSpPr/>
            <p:nvPr/>
          </p:nvSpPr>
          <p:spPr>
            <a:xfrm>
              <a:off x="1930400" y="2150046"/>
              <a:ext cx="152400" cy="15240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4" name="Straight Arrow Connector 303">
              <a:extLst>
                <a:ext uri="{FF2B5EF4-FFF2-40B4-BE49-F238E27FC236}">
                  <a16:creationId xmlns:a16="http://schemas.microsoft.com/office/drawing/2014/main" id="{737F7B88-1944-6C8E-3E11-E91A07C3E84B}"/>
                </a:ext>
              </a:extLst>
            </p:cNvPr>
            <p:cNvCxnSpPr>
              <a:cxnSpLocks/>
            </p:cNvCxnSpPr>
            <p:nvPr/>
          </p:nvCxnSpPr>
          <p:spPr>
            <a:xfrm>
              <a:off x="1996440" y="2150046"/>
              <a:ext cx="0" cy="152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61" name="Group 260">
            <a:extLst>
              <a:ext uri="{FF2B5EF4-FFF2-40B4-BE49-F238E27FC236}">
                <a16:creationId xmlns:a16="http://schemas.microsoft.com/office/drawing/2014/main" id="{794872B6-4573-F78F-4FC1-F672444981BC}"/>
              </a:ext>
            </a:extLst>
          </p:cNvPr>
          <p:cNvGrpSpPr/>
          <p:nvPr/>
        </p:nvGrpSpPr>
        <p:grpSpPr>
          <a:xfrm>
            <a:off x="2145022" y="2900891"/>
            <a:ext cx="152400" cy="152400"/>
            <a:chOff x="1930400" y="2150046"/>
            <a:chExt cx="152400" cy="152400"/>
          </a:xfrm>
        </p:grpSpPr>
        <p:sp>
          <p:nvSpPr>
            <p:cNvPr id="301" name="Oval 300">
              <a:extLst>
                <a:ext uri="{FF2B5EF4-FFF2-40B4-BE49-F238E27FC236}">
                  <a16:creationId xmlns:a16="http://schemas.microsoft.com/office/drawing/2014/main" id="{96D37CC7-C940-5C55-BDF7-620EB67F9AFB}"/>
                </a:ext>
              </a:extLst>
            </p:cNvPr>
            <p:cNvSpPr/>
            <p:nvPr/>
          </p:nvSpPr>
          <p:spPr>
            <a:xfrm>
              <a:off x="1930400" y="2150046"/>
              <a:ext cx="152400" cy="15240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2" name="Straight Arrow Connector 301">
              <a:extLst>
                <a:ext uri="{FF2B5EF4-FFF2-40B4-BE49-F238E27FC236}">
                  <a16:creationId xmlns:a16="http://schemas.microsoft.com/office/drawing/2014/main" id="{0C229831-99E1-76DC-5B9C-1EF9679B4AE8}"/>
                </a:ext>
              </a:extLst>
            </p:cNvPr>
            <p:cNvCxnSpPr>
              <a:cxnSpLocks/>
            </p:cNvCxnSpPr>
            <p:nvPr/>
          </p:nvCxnSpPr>
          <p:spPr>
            <a:xfrm>
              <a:off x="1996440" y="2150046"/>
              <a:ext cx="0" cy="152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71" name="Group 270">
            <a:extLst>
              <a:ext uri="{FF2B5EF4-FFF2-40B4-BE49-F238E27FC236}">
                <a16:creationId xmlns:a16="http://schemas.microsoft.com/office/drawing/2014/main" id="{903A29E0-158B-EDFC-13F5-3EE4C4F62D3E}"/>
              </a:ext>
            </a:extLst>
          </p:cNvPr>
          <p:cNvGrpSpPr/>
          <p:nvPr/>
        </p:nvGrpSpPr>
        <p:grpSpPr>
          <a:xfrm>
            <a:off x="2417157" y="2847206"/>
            <a:ext cx="152400" cy="152400"/>
            <a:chOff x="1534160" y="2150046"/>
            <a:chExt cx="152400" cy="152400"/>
          </a:xfrm>
        </p:grpSpPr>
        <p:sp>
          <p:nvSpPr>
            <p:cNvPr id="281" name="Oval 280">
              <a:extLst>
                <a:ext uri="{FF2B5EF4-FFF2-40B4-BE49-F238E27FC236}">
                  <a16:creationId xmlns:a16="http://schemas.microsoft.com/office/drawing/2014/main" id="{1098B2F5-19E4-7E46-5FB1-65B2F9512D9F}"/>
                </a:ext>
              </a:extLst>
            </p:cNvPr>
            <p:cNvSpPr/>
            <p:nvPr/>
          </p:nvSpPr>
          <p:spPr>
            <a:xfrm>
              <a:off x="1534160" y="2150046"/>
              <a:ext cx="152400" cy="15240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2" name="Straight Arrow Connector 281">
              <a:extLst>
                <a:ext uri="{FF2B5EF4-FFF2-40B4-BE49-F238E27FC236}">
                  <a16:creationId xmlns:a16="http://schemas.microsoft.com/office/drawing/2014/main" id="{02794E98-4553-FE10-8663-4C53EE707168}"/>
                </a:ext>
              </a:extLst>
            </p:cNvPr>
            <p:cNvCxnSpPr>
              <a:cxnSpLocks/>
            </p:cNvCxnSpPr>
            <p:nvPr/>
          </p:nvCxnSpPr>
          <p:spPr>
            <a:xfrm flipV="1">
              <a:off x="1600200" y="2150046"/>
              <a:ext cx="0" cy="152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429" name="Straight Connector 428">
            <a:extLst>
              <a:ext uri="{FF2B5EF4-FFF2-40B4-BE49-F238E27FC236}">
                <a16:creationId xmlns:a16="http://schemas.microsoft.com/office/drawing/2014/main" id="{C1147F6F-1FDE-3C98-C0BB-598746DD568F}"/>
              </a:ext>
            </a:extLst>
          </p:cNvPr>
          <p:cNvCxnSpPr>
            <a:cxnSpLocks/>
          </p:cNvCxnSpPr>
          <p:nvPr/>
        </p:nvCxnSpPr>
        <p:spPr>
          <a:xfrm flipH="1">
            <a:off x="2052320" y="1472342"/>
            <a:ext cx="11430" cy="259165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1" name="Straight Connector 430">
            <a:extLst>
              <a:ext uri="{FF2B5EF4-FFF2-40B4-BE49-F238E27FC236}">
                <a16:creationId xmlns:a16="http://schemas.microsoft.com/office/drawing/2014/main" id="{084C0D55-5477-8763-2AE7-2CFE1CF635EF}"/>
              </a:ext>
            </a:extLst>
          </p:cNvPr>
          <p:cNvCxnSpPr>
            <a:cxnSpLocks/>
          </p:cNvCxnSpPr>
          <p:nvPr/>
        </p:nvCxnSpPr>
        <p:spPr>
          <a:xfrm flipH="1">
            <a:off x="2807972" y="1472342"/>
            <a:ext cx="11430" cy="259165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3" name="Straight Connector 432">
            <a:extLst>
              <a:ext uri="{FF2B5EF4-FFF2-40B4-BE49-F238E27FC236}">
                <a16:creationId xmlns:a16="http://schemas.microsoft.com/office/drawing/2014/main" id="{6F4B1DB0-BF9A-FA6F-4D82-CB2DAADEF680}"/>
              </a:ext>
            </a:extLst>
          </p:cNvPr>
          <p:cNvCxnSpPr/>
          <p:nvPr/>
        </p:nvCxnSpPr>
        <p:spPr>
          <a:xfrm>
            <a:off x="1046481" y="2480310"/>
            <a:ext cx="295655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4" name="Straight Connector 433">
            <a:extLst>
              <a:ext uri="{FF2B5EF4-FFF2-40B4-BE49-F238E27FC236}">
                <a16:creationId xmlns:a16="http://schemas.microsoft.com/office/drawing/2014/main" id="{2EC7C18B-7E3F-1FDE-3B16-0A2F4E16E01A}"/>
              </a:ext>
            </a:extLst>
          </p:cNvPr>
          <p:cNvCxnSpPr/>
          <p:nvPr/>
        </p:nvCxnSpPr>
        <p:spPr>
          <a:xfrm>
            <a:off x="1046481" y="3175868"/>
            <a:ext cx="295655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3" name="Group 12">
            <a:extLst>
              <a:ext uri="{FF2B5EF4-FFF2-40B4-BE49-F238E27FC236}">
                <a16:creationId xmlns:a16="http://schemas.microsoft.com/office/drawing/2014/main" id="{E5596529-419A-5C05-59B7-AB267131962C}"/>
              </a:ext>
            </a:extLst>
          </p:cNvPr>
          <p:cNvGrpSpPr/>
          <p:nvPr/>
        </p:nvGrpSpPr>
        <p:grpSpPr>
          <a:xfrm>
            <a:off x="2896578" y="2576113"/>
            <a:ext cx="536184" cy="477178"/>
            <a:chOff x="2896578" y="2576113"/>
            <a:chExt cx="536184" cy="477178"/>
          </a:xfrm>
        </p:grpSpPr>
        <p:grpSp>
          <p:nvGrpSpPr>
            <p:cNvPr id="10" name="Group 9">
              <a:extLst>
                <a:ext uri="{FF2B5EF4-FFF2-40B4-BE49-F238E27FC236}">
                  <a16:creationId xmlns:a16="http://schemas.microsoft.com/office/drawing/2014/main" id="{06BEB168-3C16-A889-907E-42A9A0B1AC3E}"/>
                </a:ext>
              </a:extLst>
            </p:cNvPr>
            <p:cNvGrpSpPr/>
            <p:nvPr/>
          </p:nvGrpSpPr>
          <p:grpSpPr>
            <a:xfrm>
              <a:off x="3002899" y="2633112"/>
              <a:ext cx="152400" cy="152400"/>
              <a:chOff x="2932434" y="2566606"/>
              <a:chExt cx="152400" cy="152400"/>
            </a:xfrm>
          </p:grpSpPr>
          <p:sp>
            <p:nvSpPr>
              <p:cNvPr id="448" name="Oval 447">
                <a:extLst>
                  <a:ext uri="{FF2B5EF4-FFF2-40B4-BE49-F238E27FC236}">
                    <a16:creationId xmlns:a16="http://schemas.microsoft.com/office/drawing/2014/main" id="{5DCF2177-EB3C-89C5-A1B7-EB0029F273B3}"/>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9" name="Straight Arrow Connector 448">
                <a:extLst>
                  <a:ext uri="{FF2B5EF4-FFF2-40B4-BE49-F238E27FC236}">
                    <a16:creationId xmlns:a16="http://schemas.microsoft.com/office/drawing/2014/main" id="{1074D8DD-00CD-10A3-A581-BD7F3EF65227}"/>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9" name="Group 8">
              <a:extLst>
                <a:ext uri="{FF2B5EF4-FFF2-40B4-BE49-F238E27FC236}">
                  <a16:creationId xmlns:a16="http://schemas.microsoft.com/office/drawing/2014/main" id="{BCC76BC5-D9F6-9315-15DF-53F98E3C5759}"/>
                </a:ext>
              </a:extLst>
            </p:cNvPr>
            <p:cNvGrpSpPr/>
            <p:nvPr/>
          </p:nvGrpSpPr>
          <p:grpSpPr>
            <a:xfrm>
              <a:off x="3280362" y="2576113"/>
              <a:ext cx="152400" cy="152400"/>
              <a:chOff x="3328674" y="2566606"/>
              <a:chExt cx="152400" cy="152400"/>
            </a:xfrm>
          </p:grpSpPr>
          <p:sp>
            <p:nvSpPr>
              <p:cNvPr id="446" name="Oval 445">
                <a:extLst>
                  <a:ext uri="{FF2B5EF4-FFF2-40B4-BE49-F238E27FC236}">
                    <a16:creationId xmlns:a16="http://schemas.microsoft.com/office/drawing/2014/main" id="{35C91AB9-0DEF-A58F-B9C8-D8D9CCDB603B}"/>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7" name="Straight Arrow Connector 446">
                <a:extLst>
                  <a:ext uri="{FF2B5EF4-FFF2-40B4-BE49-F238E27FC236}">
                    <a16:creationId xmlns:a16="http://schemas.microsoft.com/office/drawing/2014/main" id="{29B35C8B-8A56-8D16-42BA-A12F49E1A071}"/>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2" name="Group 11">
              <a:extLst>
                <a:ext uri="{FF2B5EF4-FFF2-40B4-BE49-F238E27FC236}">
                  <a16:creationId xmlns:a16="http://schemas.microsoft.com/office/drawing/2014/main" id="{441D3385-5B66-CBC4-F059-6506580B3746}"/>
                </a:ext>
              </a:extLst>
            </p:cNvPr>
            <p:cNvGrpSpPr/>
            <p:nvPr/>
          </p:nvGrpSpPr>
          <p:grpSpPr>
            <a:xfrm>
              <a:off x="2896578" y="2900891"/>
              <a:ext cx="152400" cy="152400"/>
              <a:chOff x="2932434" y="2922206"/>
              <a:chExt cx="152400" cy="152400"/>
            </a:xfrm>
          </p:grpSpPr>
          <p:sp>
            <p:nvSpPr>
              <p:cNvPr id="436" name="Oval 435">
                <a:extLst>
                  <a:ext uri="{FF2B5EF4-FFF2-40B4-BE49-F238E27FC236}">
                    <a16:creationId xmlns:a16="http://schemas.microsoft.com/office/drawing/2014/main" id="{BC946619-A83A-D063-D62C-E2224E63C5CD}"/>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5" name="Straight Arrow Connector 444">
                <a:extLst>
                  <a:ext uri="{FF2B5EF4-FFF2-40B4-BE49-F238E27FC236}">
                    <a16:creationId xmlns:a16="http://schemas.microsoft.com/office/drawing/2014/main" id="{B96906C4-8544-E2D9-18DC-439845CC3084}"/>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1" name="Group 10">
              <a:extLst>
                <a:ext uri="{FF2B5EF4-FFF2-40B4-BE49-F238E27FC236}">
                  <a16:creationId xmlns:a16="http://schemas.microsoft.com/office/drawing/2014/main" id="{3E900F90-5526-35B6-0AC2-140843CC8C8C}"/>
                </a:ext>
              </a:extLst>
            </p:cNvPr>
            <p:cNvGrpSpPr/>
            <p:nvPr/>
          </p:nvGrpSpPr>
          <p:grpSpPr>
            <a:xfrm>
              <a:off x="3172809" y="2844865"/>
              <a:ext cx="152400" cy="152400"/>
              <a:chOff x="3328674" y="2922206"/>
              <a:chExt cx="152400" cy="152400"/>
            </a:xfrm>
          </p:grpSpPr>
          <p:sp>
            <p:nvSpPr>
              <p:cNvPr id="437" name="Oval 436">
                <a:extLst>
                  <a:ext uri="{FF2B5EF4-FFF2-40B4-BE49-F238E27FC236}">
                    <a16:creationId xmlns:a16="http://schemas.microsoft.com/office/drawing/2014/main" id="{16F0C304-39EC-E80E-0545-31BFF59A6192}"/>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3" name="Straight Arrow Connector 442">
                <a:extLst>
                  <a:ext uri="{FF2B5EF4-FFF2-40B4-BE49-F238E27FC236}">
                    <a16:creationId xmlns:a16="http://schemas.microsoft.com/office/drawing/2014/main" id="{E75EBAF2-B501-7CFA-456C-41F63CA6FEB2}"/>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3" name="Group 2">
            <a:extLst>
              <a:ext uri="{FF2B5EF4-FFF2-40B4-BE49-F238E27FC236}">
                <a16:creationId xmlns:a16="http://schemas.microsoft.com/office/drawing/2014/main" id="{0D5ADA06-7E74-F442-B7AD-F1E0549FF341}"/>
              </a:ext>
            </a:extLst>
          </p:cNvPr>
          <p:cNvGrpSpPr/>
          <p:nvPr/>
        </p:nvGrpSpPr>
        <p:grpSpPr>
          <a:xfrm>
            <a:off x="4649222" y="2197995"/>
            <a:ext cx="4445556" cy="774740"/>
            <a:chOff x="4009815" y="1322144"/>
            <a:chExt cx="4445556" cy="774740"/>
          </a:xfrm>
        </p:grpSpPr>
        <p:pic>
          <p:nvPicPr>
            <p:cNvPr id="4" name="Picture 3">
              <a:extLst>
                <a:ext uri="{FF2B5EF4-FFF2-40B4-BE49-F238E27FC236}">
                  <a16:creationId xmlns:a16="http://schemas.microsoft.com/office/drawing/2014/main" id="{233AC56A-72EC-46A3-9A89-993CF399E2B0}"/>
                </a:ext>
              </a:extLst>
            </p:cNvPr>
            <p:cNvPicPr>
              <a:picLocks noChangeAspect="1"/>
            </p:cNvPicPr>
            <p:nvPr/>
          </p:nvPicPr>
          <p:blipFill>
            <a:blip r:embed="rId3"/>
            <a:stretch>
              <a:fillRect/>
            </a:stretch>
          </p:blipFill>
          <p:spPr>
            <a:xfrm>
              <a:off x="4822984" y="1322144"/>
              <a:ext cx="3632387" cy="774740"/>
            </a:xfrm>
            <a:prstGeom prst="rect">
              <a:avLst/>
            </a:prstGeom>
          </p:spPr>
        </p:pic>
        <p:pic>
          <p:nvPicPr>
            <p:cNvPr id="6" name="Picture 5">
              <a:extLst>
                <a:ext uri="{FF2B5EF4-FFF2-40B4-BE49-F238E27FC236}">
                  <a16:creationId xmlns:a16="http://schemas.microsoft.com/office/drawing/2014/main" id="{EC704D83-6218-ED2F-90A4-FCA473C57E6E}"/>
                </a:ext>
              </a:extLst>
            </p:cNvPr>
            <p:cNvPicPr>
              <a:picLocks noChangeAspect="1"/>
            </p:cNvPicPr>
            <p:nvPr/>
          </p:nvPicPr>
          <p:blipFill rotWithShape="1">
            <a:blip r:embed="rId3"/>
            <a:srcRect l="-384" t="37482" r="91922"/>
            <a:stretch/>
          </p:blipFill>
          <p:spPr>
            <a:xfrm>
              <a:off x="4009815" y="1608506"/>
              <a:ext cx="307362" cy="484351"/>
            </a:xfrm>
            <a:prstGeom prst="rect">
              <a:avLst/>
            </a:prstGeom>
          </p:spPr>
        </p:pic>
        <p:sp>
          <p:nvSpPr>
            <p:cNvPr id="7" name="Arrow: Right 6">
              <a:extLst>
                <a:ext uri="{FF2B5EF4-FFF2-40B4-BE49-F238E27FC236}">
                  <a16:creationId xmlns:a16="http://schemas.microsoft.com/office/drawing/2014/main" id="{076B27EC-F3D6-9E69-D533-30F970D2392C}"/>
                </a:ext>
              </a:extLst>
            </p:cNvPr>
            <p:cNvSpPr/>
            <p:nvPr/>
          </p:nvSpPr>
          <p:spPr>
            <a:xfrm>
              <a:off x="4354928" y="1596390"/>
              <a:ext cx="430305" cy="186818"/>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7420578-1C1E-AC8C-6691-CB0F58ACC461}"/>
              </a:ext>
            </a:extLst>
          </p:cNvPr>
          <p:cNvSpPr txBox="1"/>
          <p:nvPr/>
        </p:nvSpPr>
        <p:spPr>
          <a:xfrm>
            <a:off x="4377923" y="1582448"/>
            <a:ext cx="3815078" cy="923330"/>
          </a:xfrm>
          <a:prstGeom prst="rect">
            <a:avLst/>
          </a:prstGeom>
          <a:noFill/>
        </p:spPr>
        <p:txBody>
          <a:bodyPr wrap="square" rtlCol="0">
            <a:spAutoFit/>
          </a:bodyPr>
          <a:lstStyle/>
          <a:p>
            <a:pPr marL="285750" indent="-285750">
              <a:buFont typeface="Arial" panose="020B0604020202020204" pitchFamily="34" charset="0"/>
              <a:buChar char="•"/>
            </a:pPr>
            <a:r>
              <a:rPr lang="en-US" dirty="0"/>
              <a:t>Periodic boundary conditions and coordinate system</a:t>
            </a:r>
          </a:p>
          <a:p>
            <a:pPr marL="285750" indent="-285750">
              <a:buFont typeface="Arial" panose="020B0604020202020204" pitchFamily="34" charset="0"/>
              <a:buChar char="•"/>
            </a:pPr>
            <a:endParaRPr lang="en-US" dirty="0"/>
          </a:p>
        </p:txBody>
      </p:sp>
      <p:grpSp>
        <p:nvGrpSpPr>
          <p:cNvPr id="14" name="Group 13">
            <a:extLst>
              <a:ext uri="{FF2B5EF4-FFF2-40B4-BE49-F238E27FC236}">
                <a16:creationId xmlns:a16="http://schemas.microsoft.com/office/drawing/2014/main" id="{0E077875-395F-B343-CCA0-8574E4210E58}"/>
              </a:ext>
            </a:extLst>
          </p:cNvPr>
          <p:cNvGrpSpPr/>
          <p:nvPr/>
        </p:nvGrpSpPr>
        <p:grpSpPr>
          <a:xfrm>
            <a:off x="2890780" y="3271670"/>
            <a:ext cx="536184" cy="477178"/>
            <a:chOff x="2896578" y="2576113"/>
            <a:chExt cx="536184" cy="477178"/>
          </a:xfrm>
        </p:grpSpPr>
        <p:grpSp>
          <p:nvGrpSpPr>
            <p:cNvPr id="15" name="Group 14">
              <a:extLst>
                <a:ext uri="{FF2B5EF4-FFF2-40B4-BE49-F238E27FC236}">
                  <a16:creationId xmlns:a16="http://schemas.microsoft.com/office/drawing/2014/main" id="{B54920A6-9322-6B13-7728-418A37ADF87D}"/>
                </a:ext>
              </a:extLst>
            </p:cNvPr>
            <p:cNvGrpSpPr/>
            <p:nvPr/>
          </p:nvGrpSpPr>
          <p:grpSpPr>
            <a:xfrm>
              <a:off x="3002899" y="2633112"/>
              <a:ext cx="152400" cy="152400"/>
              <a:chOff x="2932434" y="2566606"/>
              <a:chExt cx="152400" cy="152400"/>
            </a:xfrm>
          </p:grpSpPr>
          <p:sp>
            <p:nvSpPr>
              <p:cNvPr id="25" name="Oval 24">
                <a:extLst>
                  <a:ext uri="{FF2B5EF4-FFF2-40B4-BE49-F238E27FC236}">
                    <a16:creationId xmlns:a16="http://schemas.microsoft.com/office/drawing/2014/main" id="{D0831ECA-AE9C-A059-1B45-2749F503063A}"/>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A575983-DB71-1C7F-7654-A41146031DDE}"/>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6" name="Group 15">
              <a:extLst>
                <a:ext uri="{FF2B5EF4-FFF2-40B4-BE49-F238E27FC236}">
                  <a16:creationId xmlns:a16="http://schemas.microsoft.com/office/drawing/2014/main" id="{D0C22FC2-5219-EE93-8FBB-2C476558CB73}"/>
                </a:ext>
              </a:extLst>
            </p:cNvPr>
            <p:cNvGrpSpPr/>
            <p:nvPr/>
          </p:nvGrpSpPr>
          <p:grpSpPr>
            <a:xfrm>
              <a:off x="3280362" y="2576113"/>
              <a:ext cx="152400" cy="152400"/>
              <a:chOff x="3328674" y="2566606"/>
              <a:chExt cx="152400" cy="152400"/>
            </a:xfrm>
          </p:grpSpPr>
          <p:sp>
            <p:nvSpPr>
              <p:cNvPr id="23" name="Oval 22">
                <a:extLst>
                  <a:ext uri="{FF2B5EF4-FFF2-40B4-BE49-F238E27FC236}">
                    <a16:creationId xmlns:a16="http://schemas.microsoft.com/office/drawing/2014/main" id="{3FE59CD0-47B6-7108-C304-1DD70D5A1145}"/>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189451E-22C3-FDAC-76BF-9418373D5172}"/>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7" name="Group 16">
              <a:extLst>
                <a:ext uri="{FF2B5EF4-FFF2-40B4-BE49-F238E27FC236}">
                  <a16:creationId xmlns:a16="http://schemas.microsoft.com/office/drawing/2014/main" id="{4834FD33-3FE4-72A0-1322-15298D11DA1B}"/>
                </a:ext>
              </a:extLst>
            </p:cNvPr>
            <p:cNvGrpSpPr/>
            <p:nvPr/>
          </p:nvGrpSpPr>
          <p:grpSpPr>
            <a:xfrm>
              <a:off x="2896578" y="2900891"/>
              <a:ext cx="152400" cy="152400"/>
              <a:chOff x="2932434" y="2922206"/>
              <a:chExt cx="152400" cy="152400"/>
            </a:xfrm>
          </p:grpSpPr>
          <p:sp>
            <p:nvSpPr>
              <p:cNvPr id="21" name="Oval 20">
                <a:extLst>
                  <a:ext uri="{FF2B5EF4-FFF2-40B4-BE49-F238E27FC236}">
                    <a16:creationId xmlns:a16="http://schemas.microsoft.com/office/drawing/2014/main" id="{5B5337CC-DF2E-DFEB-CD26-2664A2459347}"/>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43849AB8-E55A-6193-7EC9-0455682DD92A}"/>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18" name="Group 17">
              <a:extLst>
                <a:ext uri="{FF2B5EF4-FFF2-40B4-BE49-F238E27FC236}">
                  <a16:creationId xmlns:a16="http://schemas.microsoft.com/office/drawing/2014/main" id="{AB9292CF-DD07-20E1-DC86-023602C08F5C}"/>
                </a:ext>
              </a:extLst>
            </p:cNvPr>
            <p:cNvGrpSpPr/>
            <p:nvPr/>
          </p:nvGrpSpPr>
          <p:grpSpPr>
            <a:xfrm>
              <a:off x="3172809" y="2844865"/>
              <a:ext cx="152400" cy="152400"/>
              <a:chOff x="3328674" y="2922206"/>
              <a:chExt cx="152400" cy="152400"/>
            </a:xfrm>
          </p:grpSpPr>
          <p:sp>
            <p:nvSpPr>
              <p:cNvPr id="19" name="Oval 18">
                <a:extLst>
                  <a:ext uri="{FF2B5EF4-FFF2-40B4-BE49-F238E27FC236}">
                    <a16:creationId xmlns:a16="http://schemas.microsoft.com/office/drawing/2014/main" id="{4594D364-6950-ABA4-71A5-C336D150F8F6}"/>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E452673-DB3E-6865-5161-D02E24F3F4DD}"/>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27" name="Group 26">
            <a:extLst>
              <a:ext uri="{FF2B5EF4-FFF2-40B4-BE49-F238E27FC236}">
                <a16:creationId xmlns:a16="http://schemas.microsoft.com/office/drawing/2014/main" id="{F26B05F3-EC7F-C08A-3615-908F0296167C}"/>
              </a:ext>
            </a:extLst>
          </p:cNvPr>
          <p:cNvGrpSpPr/>
          <p:nvPr/>
        </p:nvGrpSpPr>
        <p:grpSpPr>
          <a:xfrm>
            <a:off x="2156059" y="3298446"/>
            <a:ext cx="536184" cy="477178"/>
            <a:chOff x="2896578" y="2576113"/>
            <a:chExt cx="536184" cy="477178"/>
          </a:xfrm>
        </p:grpSpPr>
        <p:grpSp>
          <p:nvGrpSpPr>
            <p:cNvPr id="28" name="Group 27">
              <a:extLst>
                <a:ext uri="{FF2B5EF4-FFF2-40B4-BE49-F238E27FC236}">
                  <a16:creationId xmlns:a16="http://schemas.microsoft.com/office/drawing/2014/main" id="{8E50A68A-410D-485B-D425-5D0EFA766AC0}"/>
                </a:ext>
              </a:extLst>
            </p:cNvPr>
            <p:cNvGrpSpPr/>
            <p:nvPr/>
          </p:nvGrpSpPr>
          <p:grpSpPr>
            <a:xfrm>
              <a:off x="3002899" y="2633112"/>
              <a:ext cx="152400" cy="152400"/>
              <a:chOff x="2932434" y="2566606"/>
              <a:chExt cx="152400" cy="152400"/>
            </a:xfrm>
          </p:grpSpPr>
          <p:sp>
            <p:nvSpPr>
              <p:cNvPr id="38" name="Oval 37">
                <a:extLst>
                  <a:ext uri="{FF2B5EF4-FFF2-40B4-BE49-F238E27FC236}">
                    <a16:creationId xmlns:a16="http://schemas.microsoft.com/office/drawing/2014/main" id="{B9BAD1B5-0D05-1DDF-D60B-22440C6DB79D}"/>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1EF417AE-9941-9E88-492E-4769BCCA9039}"/>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29" name="Group 28">
              <a:extLst>
                <a:ext uri="{FF2B5EF4-FFF2-40B4-BE49-F238E27FC236}">
                  <a16:creationId xmlns:a16="http://schemas.microsoft.com/office/drawing/2014/main" id="{C8741845-5FAD-0C15-E807-5E1135C01F61}"/>
                </a:ext>
              </a:extLst>
            </p:cNvPr>
            <p:cNvGrpSpPr/>
            <p:nvPr/>
          </p:nvGrpSpPr>
          <p:grpSpPr>
            <a:xfrm>
              <a:off x="3280362" y="2576113"/>
              <a:ext cx="152400" cy="152400"/>
              <a:chOff x="3328674" y="2566606"/>
              <a:chExt cx="152400" cy="152400"/>
            </a:xfrm>
          </p:grpSpPr>
          <p:sp>
            <p:nvSpPr>
              <p:cNvPr id="36" name="Oval 35">
                <a:extLst>
                  <a:ext uri="{FF2B5EF4-FFF2-40B4-BE49-F238E27FC236}">
                    <a16:creationId xmlns:a16="http://schemas.microsoft.com/office/drawing/2014/main" id="{79DF3881-AA18-EA9E-7FD6-D7E7560CECF3}"/>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775C8C75-2F7F-2510-72FA-FDB59C9DB5EC}"/>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30" name="Group 29">
              <a:extLst>
                <a:ext uri="{FF2B5EF4-FFF2-40B4-BE49-F238E27FC236}">
                  <a16:creationId xmlns:a16="http://schemas.microsoft.com/office/drawing/2014/main" id="{F42859FA-3FFF-4657-55F3-763C2B5E868C}"/>
                </a:ext>
              </a:extLst>
            </p:cNvPr>
            <p:cNvGrpSpPr/>
            <p:nvPr/>
          </p:nvGrpSpPr>
          <p:grpSpPr>
            <a:xfrm>
              <a:off x="2896578" y="2900891"/>
              <a:ext cx="152400" cy="152400"/>
              <a:chOff x="2932434" y="2922206"/>
              <a:chExt cx="152400" cy="152400"/>
            </a:xfrm>
          </p:grpSpPr>
          <p:sp>
            <p:nvSpPr>
              <p:cNvPr id="34" name="Oval 33">
                <a:extLst>
                  <a:ext uri="{FF2B5EF4-FFF2-40B4-BE49-F238E27FC236}">
                    <a16:creationId xmlns:a16="http://schemas.microsoft.com/office/drawing/2014/main" id="{3A3FFCB9-8DFF-517D-8F36-F649518F147D}"/>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833ACF88-B2C5-DAF3-466A-B97F3988C941}"/>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31" name="Group 30">
              <a:extLst>
                <a:ext uri="{FF2B5EF4-FFF2-40B4-BE49-F238E27FC236}">
                  <a16:creationId xmlns:a16="http://schemas.microsoft.com/office/drawing/2014/main" id="{EBE62E06-25BB-A875-1A9F-889FEE2CA7DE}"/>
                </a:ext>
              </a:extLst>
            </p:cNvPr>
            <p:cNvGrpSpPr/>
            <p:nvPr/>
          </p:nvGrpSpPr>
          <p:grpSpPr>
            <a:xfrm>
              <a:off x="3172809" y="2844865"/>
              <a:ext cx="152400" cy="152400"/>
              <a:chOff x="3328674" y="2922206"/>
              <a:chExt cx="152400" cy="152400"/>
            </a:xfrm>
          </p:grpSpPr>
          <p:sp>
            <p:nvSpPr>
              <p:cNvPr id="32" name="Oval 31">
                <a:extLst>
                  <a:ext uri="{FF2B5EF4-FFF2-40B4-BE49-F238E27FC236}">
                    <a16:creationId xmlns:a16="http://schemas.microsoft.com/office/drawing/2014/main" id="{2973D820-E5AA-B4C7-1C1A-D4A4448939A8}"/>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E3F9A949-A637-21DE-B014-081900AD4DA6}"/>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40" name="Group 39">
            <a:extLst>
              <a:ext uri="{FF2B5EF4-FFF2-40B4-BE49-F238E27FC236}">
                <a16:creationId xmlns:a16="http://schemas.microsoft.com/office/drawing/2014/main" id="{30A7488F-4C06-180C-9FAB-DECEF3753B9B}"/>
              </a:ext>
            </a:extLst>
          </p:cNvPr>
          <p:cNvGrpSpPr/>
          <p:nvPr/>
        </p:nvGrpSpPr>
        <p:grpSpPr>
          <a:xfrm>
            <a:off x="1396396" y="3326272"/>
            <a:ext cx="536184" cy="477178"/>
            <a:chOff x="2896578" y="2576113"/>
            <a:chExt cx="536184" cy="477178"/>
          </a:xfrm>
        </p:grpSpPr>
        <p:grpSp>
          <p:nvGrpSpPr>
            <p:cNvPr id="41" name="Group 40">
              <a:extLst>
                <a:ext uri="{FF2B5EF4-FFF2-40B4-BE49-F238E27FC236}">
                  <a16:creationId xmlns:a16="http://schemas.microsoft.com/office/drawing/2014/main" id="{B34DAF22-78CA-3A1A-83B0-F2B5D6CB2123}"/>
                </a:ext>
              </a:extLst>
            </p:cNvPr>
            <p:cNvGrpSpPr/>
            <p:nvPr/>
          </p:nvGrpSpPr>
          <p:grpSpPr>
            <a:xfrm>
              <a:off x="3002899" y="2633112"/>
              <a:ext cx="152400" cy="152400"/>
              <a:chOff x="2932434" y="2566606"/>
              <a:chExt cx="152400" cy="152400"/>
            </a:xfrm>
          </p:grpSpPr>
          <p:sp>
            <p:nvSpPr>
              <p:cNvPr id="51" name="Oval 50">
                <a:extLst>
                  <a:ext uri="{FF2B5EF4-FFF2-40B4-BE49-F238E27FC236}">
                    <a16:creationId xmlns:a16="http://schemas.microsoft.com/office/drawing/2014/main" id="{22265365-2571-0AB1-58C0-62ED6BA992AE}"/>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D14B14B2-0A45-A55F-6100-3D2BDA0596C3}"/>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42" name="Group 41">
              <a:extLst>
                <a:ext uri="{FF2B5EF4-FFF2-40B4-BE49-F238E27FC236}">
                  <a16:creationId xmlns:a16="http://schemas.microsoft.com/office/drawing/2014/main" id="{8CFBEB88-CA18-8E3A-C3D7-EAC4BFBD86B5}"/>
                </a:ext>
              </a:extLst>
            </p:cNvPr>
            <p:cNvGrpSpPr/>
            <p:nvPr/>
          </p:nvGrpSpPr>
          <p:grpSpPr>
            <a:xfrm>
              <a:off x="3280362" y="2576113"/>
              <a:ext cx="152400" cy="152400"/>
              <a:chOff x="3328674" y="2566606"/>
              <a:chExt cx="152400" cy="152400"/>
            </a:xfrm>
          </p:grpSpPr>
          <p:sp>
            <p:nvSpPr>
              <p:cNvPr id="49" name="Oval 48">
                <a:extLst>
                  <a:ext uri="{FF2B5EF4-FFF2-40B4-BE49-F238E27FC236}">
                    <a16:creationId xmlns:a16="http://schemas.microsoft.com/office/drawing/2014/main" id="{1CC65220-27B1-508C-EE6E-A591AA722076}"/>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2F878D43-7D12-F20E-9197-255757C56715}"/>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43" name="Group 42">
              <a:extLst>
                <a:ext uri="{FF2B5EF4-FFF2-40B4-BE49-F238E27FC236}">
                  <a16:creationId xmlns:a16="http://schemas.microsoft.com/office/drawing/2014/main" id="{767DF2FF-D56F-18DE-C6CD-34865DCC7654}"/>
                </a:ext>
              </a:extLst>
            </p:cNvPr>
            <p:cNvGrpSpPr/>
            <p:nvPr/>
          </p:nvGrpSpPr>
          <p:grpSpPr>
            <a:xfrm>
              <a:off x="2896578" y="2900891"/>
              <a:ext cx="152400" cy="152400"/>
              <a:chOff x="2932434" y="2922206"/>
              <a:chExt cx="152400" cy="152400"/>
            </a:xfrm>
          </p:grpSpPr>
          <p:sp>
            <p:nvSpPr>
              <p:cNvPr id="47" name="Oval 46">
                <a:extLst>
                  <a:ext uri="{FF2B5EF4-FFF2-40B4-BE49-F238E27FC236}">
                    <a16:creationId xmlns:a16="http://schemas.microsoft.com/office/drawing/2014/main" id="{2A7D569E-05F4-80BF-37E7-FCBD8738C5EC}"/>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A5B97D15-1301-A805-544B-B85B3233C0E8}"/>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44" name="Group 43">
              <a:extLst>
                <a:ext uri="{FF2B5EF4-FFF2-40B4-BE49-F238E27FC236}">
                  <a16:creationId xmlns:a16="http://schemas.microsoft.com/office/drawing/2014/main" id="{228F3AA2-AC85-5328-D1EE-F2553F30C1EA}"/>
                </a:ext>
              </a:extLst>
            </p:cNvPr>
            <p:cNvGrpSpPr/>
            <p:nvPr/>
          </p:nvGrpSpPr>
          <p:grpSpPr>
            <a:xfrm>
              <a:off x="3172809" y="2844865"/>
              <a:ext cx="152400" cy="152400"/>
              <a:chOff x="3328674" y="2922206"/>
              <a:chExt cx="152400" cy="152400"/>
            </a:xfrm>
          </p:grpSpPr>
          <p:sp>
            <p:nvSpPr>
              <p:cNvPr id="45" name="Oval 44">
                <a:extLst>
                  <a:ext uri="{FF2B5EF4-FFF2-40B4-BE49-F238E27FC236}">
                    <a16:creationId xmlns:a16="http://schemas.microsoft.com/office/drawing/2014/main" id="{F739858E-307F-C2B7-E82E-9DFBA8DB47A6}"/>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C6F1DA9B-8AD6-12F6-009D-F92F4E607B8F}"/>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53" name="Group 52">
            <a:extLst>
              <a:ext uri="{FF2B5EF4-FFF2-40B4-BE49-F238E27FC236}">
                <a16:creationId xmlns:a16="http://schemas.microsoft.com/office/drawing/2014/main" id="{672A6E63-AE44-D5C7-BDDA-FC6DE6F05076}"/>
              </a:ext>
            </a:extLst>
          </p:cNvPr>
          <p:cNvGrpSpPr/>
          <p:nvPr/>
        </p:nvGrpSpPr>
        <p:grpSpPr>
          <a:xfrm>
            <a:off x="1396656" y="2589500"/>
            <a:ext cx="536184" cy="477178"/>
            <a:chOff x="2896578" y="2576113"/>
            <a:chExt cx="536184" cy="477178"/>
          </a:xfrm>
        </p:grpSpPr>
        <p:grpSp>
          <p:nvGrpSpPr>
            <p:cNvPr id="54" name="Group 53">
              <a:extLst>
                <a:ext uri="{FF2B5EF4-FFF2-40B4-BE49-F238E27FC236}">
                  <a16:creationId xmlns:a16="http://schemas.microsoft.com/office/drawing/2014/main" id="{A68CAC7E-2304-6FC1-FCCD-1783154CB768}"/>
                </a:ext>
              </a:extLst>
            </p:cNvPr>
            <p:cNvGrpSpPr/>
            <p:nvPr/>
          </p:nvGrpSpPr>
          <p:grpSpPr>
            <a:xfrm>
              <a:off x="3002899" y="2633112"/>
              <a:ext cx="152400" cy="152400"/>
              <a:chOff x="2932434" y="2566606"/>
              <a:chExt cx="152400" cy="152400"/>
            </a:xfrm>
          </p:grpSpPr>
          <p:sp>
            <p:nvSpPr>
              <p:cNvPr id="451" name="Oval 450">
                <a:extLst>
                  <a:ext uri="{FF2B5EF4-FFF2-40B4-BE49-F238E27FC236}">
                    <a16:creationId xmlns:a16="http://schemas.microsoft.com/office/drawing/2014/main" id="{58541989-C389-FAFE-867E-112E9989E206}"/>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2" name="Straight Arrow Connector 451">
                <a:extLst>
                  <a:ext uri="{FF2B5EF4-FFF2-40B4-BE49-F238E27FC236}">
                    <a16:creationId xmlns:a16="http://schemas.microsoft.com/office/drawing/2014/main" id="{2DC2A83D-C425-CBA3-9022-ED63CE2A7337}"/>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55" name="Group 54">
              <a:extLst>
                <a:ext uri="{FF2B5EF4-FFF2-40B4-BE49-F238E27FC236}">
                  <a16:creationId xmlns:a16="http://schemas.microsoft.com/office/drawing/2014/main" id="{5D5A3B99-BE44-BB2A-9D66-AE8C86F26656}"/>
                </a:ext>
              </a:extLst>
            </p:cNvPr>
            <p:cNvGrpSpPr/>
            <p:nvPr/>
          </p:nvGrpSpPr>
          <p:grpSpPr>
            <a:xfrm>
              <a:off x="3280362" y="2576113"/>
              <a:ext cx="152400" cy="152400"/>
              <a:chOff x="3328674" y="2566606"/>
              <a:chExt cx="152400" cy="152400"/>
            </a:xfrm>
          </p:grpSpPr>
          <p:sp>
            <p:nvSpPr>
              <p:cNvPr id="62" name="Oval 61">
                <a:extLst>
                  <a:ext uri="{FF2B5EF4-FFF2-40B4-BE49-F238E27FC236}">
                    <a16:creationId xmlns:a16="http://schemas.microsoft.com/office/drawing/2014/main" id="{F2E6D016-8A16-CE04-3752-2285C0B64381}"/>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34113C62-7CC3-9426-DBAB-0626225F84E6}"/>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56" name="Group 55">
              <a:extLst>
                <a:ext uri="{FF2B5EF4-FFF2-40B4-BE49-F238E27FC236}">
                  <a16:creationId xmlns:a16="http://schemas.microsoft.com/office/drawing/2014/main" id="{B86579CE-7521-0C4B-FC97-A6F0381E88A2}"/>
                </a:ext>
              </a:extLst>
            </p:cNvPr>
            <p:cNvGrpSpPr/>
            <p:nvPr/>
          </p:nvGrpSpPr>
          <p:grpSpPr>
            <a:xfrm>
              <a:off x="2896578" y="2900891"/>
              <a:ext cx="152400" cy="152400"/>
              <a:chOff x="2932434" y="2922206"/>
              <a:chExt cx="152400" cy="152400"/>
            </a:xfrm>
          </p:grpSpPr>
          <p:sp>
            <p:nvSpPr>
              <p:cNvPr id="60" name="Oval 59">
                <a:extLst>
                  <a:ext uri="{FF2B5EF4-FFF2-40B4-BE49-F238E27FC236}">
                    <a16:creationId xmlns:a16="http://schemas.microsoft.com/office/drawing/2014/main" id="{168B229A-5FE7-F972-2BE6-357E7BF24301}"/>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8518F033-FB1A-CFC6-26DC-606A3934FD55}"/>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57" name="Group 56">
              <a:extLst>
                <a:ext uri="{FF2B5EF4-FFF2-40B4-BE49-F238E27FC236}">
                  <a16:creationId xmlns:a16="http://schemas.microsoft.com/office/drawing/2014/main" id="{9B477A8B-EAB7-55A1-6227-8ACE105911A9}"/>
                </a:ext>
              </a:extLst>
            </p:cNvPr>
            <p:cNvGrpSpPr/>
            <p:nvPr/>
          </p:nvGrpSpPr>
          <p:grpSpPr>
            <a:xfrm>
              <a:off x="3172809" y="2844865"/>
              <a:ext cx="152400" cy="152400"/>
              <a:chOff x="3328674" y="2922206"/>
              <a:chExt cx="152400" cy="152400"/>
            </a:xfrm>
          </p:grpSpPr>
          <p:sp>
            <p:nvSpPr>
              <p:cNvPr id="58" name="Oval 57">
                <a:extLst>
                  <a:ext uri="{FF2B5EF4-FFF2-40B4-BE49-F238E27FC236}">
                    <a16:creationId xmlns:a16="http://schemas.microsoft.com/office/drawing/2014/main" id="{EE2A8E8B-71DE-8523-667E-29F3576EA3B5}"/>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2D6BD04-F66A-81F7-3F6D-2DED816C2BF8}"/>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453" name="Group 452">
            <a:extLst>
              <a:ext uri="{FF2B5EF4-FFF2-40B4-BE49-F238E27FC236}">
                <a16:creationId xmlns:a16="http://schemas.microsoft.com/office/drawing/2014/main" id="{61AC7577-E64A-325B-88B5-8727D0E54BDA}"/>
              </a:ext>
            </a:extLst>
          </p:cNvPr>
          <p:cNvGrpSpPr/>
          <p:nvPr/>
        </p:nvGrpSpPr>
        <p:grpSpPr>
          <a:xfrm>
            <a:off x="1424735" y="1863780"/>
            <a:ext cx="536184" cy="477178"/>
            <a:chOff x="2896578" y="2576113"/>
            <a:chExt cx="536184" cy="477178"/>
          </a:xfrm>
        </p:grpSpPr>
        <p:grpSp>
          <p:nvGrpSpPr>
            <p:cNvPr id="454" name="Group 453">
              <a:extLst>
                <a:ext uri="{FF2B5EF4-FFF2-40B4-BE49-F238E27FC236}">
                  <a16:creationId xmlns:a16="http://schemas.microsoft.com/office/drawing/2014/main" id="{5C93257C-EF9B-2F18-3823-7C41EE9DB81A}"/>
                </a:ext>
              </a:extLst>
            </p:cNvPr>
            <p:cNvGrpSpPr/>
            <p:nvPr/>
          </p:nvGrpSpPr>
          <p:grpSpPr>
            <a:xfrm>
              <a:off x="3002899" y="2633112"/>
              <a:ext cx="152400" cy="152400"/>
              <a:chOff x="2932434" y="2566606"/>
              <a:chExt cx="152400" cy="152400"/>
            </a:xfrm>
          </p:grpSpPr>
          <p:sp>
            <p:nvSpPr>
              <p:cNvPr id="464" name="Oval 463">
                <a:extLst>
                  <a:ext uri="{FF2B5EF4-FFF2-40B4-BE49-F238E27FC236}">
                    <a16:creationId xmlns:a16="http://schemas.microsoft.com/office/drawing/2014/main" id="{AAF8CFD5-AF95-8343-2C81-DCB6AF439ABE}"/>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5" name="Straight Arrow Connector 464">
                <a:extLst>
                  <a:ext uri="{FF2B5EF4-FFF2-40B4-BE49-F238E27FC236}">
                    <a16:creationId xmlns:a16="http://schemas.microsoft.com/office/drawing/2014/main" id="{C3AF86B6-A2DF-0AFB-4288-8DF4C68A7978}"/>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455" name="Group 454">
              <a:extLst>
                <a:ext uri="{FF2B5EF4-FFF2-40B4-BE49-F238E27FC236}">
                  <a16:creationId xmlns:a16="http://schemas.microsoft.com/office/drawing/2014/main" id="{3FF03D66-3FCF-3A0A-91F8-B6E5F547D0B4}"/>
                </a:ext>
              </a:extLst>
            </p:cNvPr>
            <p:cNvGrpSpPr/>
            <p:nvPr/>
          </p:nvGrpSpPr>
          <p:grpSpPr>
            <a:xfrm>
              <a:off x="3280362" y="2576113"/>
              <a:ext cx="152400" cy="152400"/>
              <a:chOff x="3328674" y="2566606"/>
              <a:chExt cx="152400" cy="152400"/>
            </a:xfrm>
          </p:grpSpPr>
          <p:sp>
            <p:nvSpPr>
              <p:cNvPr id="462" name="Oval 461">
                <a:extLst>
                  <a:ext uri="{FF2B5EF4-FFF2-40B4-BE49-F238E27FC236}">
                    <a16:creationId xmlns:a16="http://schemas.microsoft.com/office/drawing/2014/main" id="{4D4C7CB8-AAFD-6C45-B797-FBF6EBCE2C5C}"/>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3" name="Straight Arrow Connector 462">
                <a:extLst>
                  <a:ext uri="{FF2B5EF4-FFF2-40B4-BE49-F238E27FC236}">
                    <a16:creationId xmlns:a16="http://schemas.microsoft.com/office/drawing/2014/main" id="{978C5A99-960C-1EA9-4431-2CD0A8D27AFE}"/>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456" name="Group 455">
              <a:extLst>
                <a:ext uri="{FF2B5EF4-FFF2-40B4-BE49-F238E27FC236}">
                  <a16:creationId xmlns:a16="http://schemas.microsoft.com/office/drawing/2014/main" id="{C8F3020C-B183-0877-53F9-9A832282D2A1}"/>
                </a:ext>
              </a:extLst>
            </p:cNvPr>
            <p:cNvGrpSpPr/>
            <p:nvPr/>
          </p:nvGrpSpPr>
          <p:grpSpPr>
            <a:xfrm>
              <a:off x="2896578" y="2900891"/>
              <a:ext cx="152400" cy="152400"/>
              <a:chOff x="2932434" y="2922206"/>
              <a:chExt cx="152400" cy="152400"/>
            </a:xfrm>
          </p:grpSpPr>
          <p:sp>
            <p:nvSpPr>
              <p:cNvPr id="460" name="Oval 459">
                <a:extLst>
                  <a:ext uri="{FF2B5EF4-FFF2-40B4-BE49-F238E27FC236}">
                    <a16:creationId xmlns:a16="http://schemas.microsoft.com/office/drawing/2014/main" id="{D80519A4-9D7C-1744-55EC-6435BCCE277B}"/>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1" name="Straight Arrow Connector 460">
                <a:extLst>
                  <a:ext uri="{FF2B5EF4-FFF2-40B4-BE49-F238E27FC236}">
                    <a16:creationId xmlns:a16="http://schemas.microsoft.com/office/drawing/2014/main" id="{D999BF14-D95B-0112-D176-243885BAB385}"/>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457" name="Group 456">
              <a:extLst>
                <a:ext uri="{FF2B5EF4-FFF2-40B4-BE49-F238E27FC236}">
                  <a16:creationId xmlns:a16="http://schemas.microsoft.com/office/drawing/2014/main" id="{64BAACCC-0FFA-C409-9A11-A8D993C2EAE0}"/>
                </a:ext>
              </a:extLst>
            </p:cNvPr>
            <p:cNvGrpSpPr/>
            <p:nvPr/>
          </p:nvGrpSpPr>
          <p:grpSpPr>
            <a:xfrm>
              <a:off x="3172809" y="2844865"/>
              <a:ext cx="152400" cy="152400"/>
              <a:chOff x="3328674" y="2922206"/>
              <a:chExt cx="152400" cy="152400"/>
            </a:xfrm>
          </p:grpSpPr>
          <p:sp>
            <p:nvSpPr>
              <p:cNvPr id="458" name="Oval 457">
                <a:extLst>
                  <a:ext uri="{FF2B5EF4-FFF2-40B4-BE49-F238E27FC236}">
                    <a16:creationId xmlns:a16="http://schemas.microsoft.com/office/drawing/2014/main" id="{024B14B7-6CEC-02BC-5F41-BA558B86D902}"/>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9" name="Straight Arrow Connector 458">
                <a:extLst>
                  <a:ext uri="{FF2B5EF4-FFF2-40B4-BE49-F238E27FC236}">
                    <a16:creationId xmlns:a16="http://schemas.microsoft.com/office/drawing/2014/main" id="{D70740C8-09E5-C279-1A82-F638A51AADB6}"/>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64" name="Group 63">
            <a:extLst>
              <a:ext uri="{FF2B5EF4-FFF2-40B4-BE49-F238E27FC236}">
                <a16:creationId xmlns:a16="http://schemas.microsoft.com/office/drawing/2014/main" id="{8AFCACF1-988F-669A-7E2A-CE193A5729F6}"/>
              </a:ext>
            </a:extLst>
          </p:cNvPr>
          <p:cNvGrpSpPr/>
          <p:nvPr/>
        </p:nvGrpSpPr>
        <p:grpSpPr>
          <a:xfrm>
            <a:off x="2155151" y="1874826"/>
            <a:ext cx="536184" cy="477178"/>
            <a:chOff x="2896578" y="2576113"/>
            <a:chExt cx="536184" cy="477178"/>
          </a:xfrm>
        </p:grpSpPr>
        <p:grpSp>
          <p:nvGrpSpPr>
            <p:cNvPr id="65" name="Group 64">
              <a:extLst>
                <a:ext uri="{FF2B5EF4-FFF2-40B4-BE49-F238E27FC236}">
                  <a16:creationId xmlns:a16="http://schemas.microsoft.com/office/drawing/2014/main" id="{4CF7FC55-0EE2-532A-5DE9-FE72828D7F61}"/>
                </a:ext>
              </a:extLst>
            </p:cNvPr>
            <p:cNvGrpSpPr/>
            <p:nvPr/>
          </p:nvGrpSpPr>
          <p:grpSpPr>
            <a:xfrm>
              <a:off x="3002899" y="2633112"/>
              <a:ext cx="152400" cy="152400"/>
              <a:chOff x="2932434" y="2566606"/>
              <a:chExt cx="152400" cy="152400"/>
            </a:xfrm>
          </p:grpSpPr>
          <p:sp>
            <p:nvSpPr>
              <p:cNvPr id="75" name="Oval 74">
                <a:extLst>
                  <a:ext uri="{FF2B5EF4-FFF2-40B4-BE49-F238E27FC236}">
                    <a16:creationId xmlns:a16="http://schemas.microsoft.com/office/drawing/2014/main" id="{C7C81DFE-ABC9-67D6-18B5-2F4E5F1066D7}"/>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B811013D-F582-1275-F011-280BFAE79219}"/>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66" name="Group 65">
              <a:extLst>
                <a:ext uri="{FF2B5EF4-FFF2-40B4-BE49-F238E27FC236}">
                  <a16:creationId xmlns:a16="http://schemas.microsoft.com/office/drawing/2014/main" id="{5F01CF4A-B3DA-7AA2-B66C-62D785D2E566}"/>
                </a:ext>
              </a:extLst>
            </p:cNvPr>
            <p:cNvGrpSpPr/>
            <p:nvPr/>
          </p:nvGrpSpPr>
          <p:grpSpPr>
            <a:xfrm>
              <a:off x="3280362" y="2576113"/>
              <a:ext cx="152400" cy="152400"/>
              <a:chOff x="3328674" y="2566606"/>
              <a:chExt cx="152400" cy="152400"/>
            </a:xfrm>
          </p:grpSpPr>
          <p:sp>
            <p:nvSpPr>
              <p:cNvPr id="73" name="Oval 72">
                <a:extLst>
                  <a:ext uri="{FF2B5EF4-FFF2-40B4-BE49-F238E27FC236}">
                    <a16:creationId xmlns:a16="http://schemas.microsoft.com/office/drawing/2014/main" id="{8BEB289A-DF80-3745-FF0E-8B9CCAF7FD26}"/>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06BCD920-7486-7300-9378-5488ECC83B2D}"/>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67" name="Group 66">
              <a:extLst>
                <a:ext uri="{FF2B5EF4-FFF2-40B4-BE49-F238E27FC236}">
                  <a16:creationId xmlns:a16="http://schemas.microsoft.com/office/drawing/2014/main" id="{63C8D693-6D17-A02C-87C3-272A46F21E5E}"/>
                </a:ext>
              </a:extLst>
            </p:cNvPr>
            <p:cNvGrpSpPr/>
            <p:nvPr/>
          </p:nvGrpSpPr>
          <p:grpSpPr>
            <a:xfrm>
              <a:off x="2896578" y="2900891"/>
              <a:ext cx="152400" cy="152400"/>
              <a:chOff x="2932434" y="2922206"/>
              <a:chExt cx="152400" cy="152400"/>
            </a:xfrm>
          </p:grpSpPr>
          <p:sp>
            <p:nvSpPr>
              <p:cNvPr id="71" name="Oval 70">
                <a:extLst>
                  <a:ext uri="{FF2B5EF4-FFF2-40B4-BE49-F238E27FC236}">
                    <a16:creationId xmlns:a16="http://schemas.microsoft.com/office/drawing/2014/main" id="{8D118902-83CA-F217-5D39-FDB10FA43369}"/>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35CA2F15-7B7A-F30E-4BB1-1E81FBBF5AAF}"/>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68" name="Group 67">
              <a:extLst>
                <a:ext uri="{FF2B5EF4-FFF2-40B4-BE49-F238E27FC236}">
                  <a16:creationId xmlns:a16="http://schemas.microsoft.com/office/drawing/2014/main" id="{9847C5EB-F141-87B5-8EAD-12C11210421A}"/>
                </a:ext>
              </a:extLst>
            </p:cNvPr>
            <p:cNvGrpSpPr/>
            <p:nvPr/>
          </p:nvGrpSpPr>
          <p:grpSpPr>
            <a:xfrm>
              <a:off x="3172809" y="2844865"/>
              <a:ext cx="152400" cy="152400"/>
              <a:chOff x="3328674" y="2922206"/>
              <a:chExt cx="152400" cy="152400"/>
            </a:xfrm>
          </p:grpSpPr>
          <p:sp>
            <p:nvSpPr>
              <p:cNvPr id="69" name="Oval 68">
                <a:extLst>
                  <a:ext uri="{FF2B5EF4-FFF2-40B4-BE49-F238E27FC236}">
                    <a16:creationId xmlns:a16="http://schemas.microsoft.com/office/drawing/2014/main" id="{2B51F9E0-4EE1-BD12-F1AF-A30C9686B0B0}"/>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E6F331F0-A826-EE7C-9E2C-E2B57D76A2B4}"/>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grpSp>
        <p:nvGrpSpPr>
          <p:cNvPr id="77" name="Group 76">
            <a:extLst>
              <a:ext uri="{FF2B5EF4-FFF2-40B4-BE49-F238E27FC236}">
                <a16:creationId xmlns:a16="http://schemas.microsoft.com/office/drawing/2014/main" id="{54C2CD0B-395B-D193-8ECE-47E0AC3FE5DD}"/>
              </a:ext>
            </a:extLst>
          </p:cNvPr>
          <p:cNvGrpSpPr/>
          <p:nvPr/>
        </p:nvGrpSpPr>
        <p:grpSpPr>
          <a:xfrm>
            <a:off x="2901510" y="1893943"/>
            <a:ext cx="536184" cy="477178"/>
            <a:chOff x="2896578" y="2576113"/>
            <a:chExt cx="536184" cy="477178"/>
          </a:xfrm>
        </p:grpSpPr>
        <p:grpSp>
          <p:nvGrpSpPr>
            <p:cNvPr id="78" name="Group 77">
              <a:extLst>
                <a:ext uri="{FF2B5EF4-FFF2-40B4-BE49-F238E27FC236}">
                  <a16:creationId xmlns:a16="http://schemas.microsoft.com/office/drawing/2014/main" id="{A3A8378F-DEC4-A2B5-B6FF-03C485D05A28}"/>
                </a:ext>
              </a:extLst>
            </p:cNvPr>
            <p:cNvGrpSpPr/>
            <p:nvPr/>
          </p:nvGrpSpPr>
          <p:grpSpPr>
            <a:xfrm>
              <a:off x="3002899" y="2633112"/>
              <a:ext cx="152400" cy="152400"/>
              <a:chOff x="2932434" y="2566606"/>
              <a:chExt cx="152400" cy="152400"/>
            </a:xfrm>
          </p:grpSpPr>
          <p:sp>
            <p:nvSpPr>
              <p:cNvPr id="88" name="Oval 87">
                <a:extLst>
                  <a:ext uri="{FF2B5EF4-FFF2-40B4-BE49-F238E27FC236}">
                    <a16:creationId xmlns:a16="http://schemas.microsoft.com/office/drawing/2014/main" id="{63386886-5A0F-36CD-CAD8-EBE4D5A0489B}"/>
                  </a:ext>
                </a:extLst>
              </p:cNvPr>
              <p:cNvSpPr/>
              <p:nvPr/>
            </p:nvSpPr>
            <p:spPr>
              <a:xfrm>
                <a:off x="293243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a:extLst>
                  <a:ext uri="{FF2B5EF4-FFF2-40B4-BE49-F238E27FC236}">
                    <a16:creationId xmlns:a16="http://schemas.microsoft.com/office/drawing/2014/main" id="{4EEB4F67-F9FB-ED45-D4A3-3ADF27F654E9}"/>
                  </a:ext>
                </a:extLst>
              </p:cNvPr>
              <p:cNvCxnSpPr>
                <a:cxnSpLocks/>
              </p:cNvCxnSpPr>
              <p:nvPr/>
            </p:nvCxnSpPr>
            <p:spPr>
              <a:xfrm flipV="1">
                <a:off x="300863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79" name="Group 78">
              <a:extLst>
                <a:ext uri="{FF2B5EF4-FFF2-40B4-BE49-F238E27FC236}">
                  <a16:creationId xmlns:a16="http://schemas.microsoft.com/office/drawing/2014/main" id="{8BBAE161-F3C7-9CF7-8E1F-E6A05A5ED4F3}"/>
                </a:ext>
              </a:extLst>
            </p:cNvPr>
            <p:cNvGrpSpPr/>
            <p:nvPr/>
          </p:nvGrpSpPr>
          <p:grpSpPr>
            <a:xfrm>
              <a:off x="3280362" y="2576113"/>
              <a:ext cx="152400" cy="152400"/>
              <a:chOff x="3328674" y="2566606"/>
              <a:chExt cx="152400" cy="152400"/>
            </a:xfrm>
          </p:grpSpPr>
          <p:sp>
            <p:nvSpPr>
              <p:cNvPr id="86" name="Oval 85">
                <a:extLst>
                  <a:ext uri="{FF2B5EF4-FFF2-40B4-BE49-F238E27FC236}">
                    <a16:creationId xmlns:a16="http://schemas.microsoft.com/office/drawing/2014/main" id="{C0CA637A-6AD0-28AE-2121-B67BD2AA8052}"/>
                  </a:ext>
                </a:extLst>
              </p:cNvPr>
              <p:cNvSpPr/>
              <p:nvPr/>
            </p:nvSpPr>
            <p:spPr>
              <a:xfrm>
                <a:off x="3328674" y="25666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A6EBD50C-140F-29A1-4552-B5BCCD2D2DEA}"/>
                  </a:ext>
                </a:extLst>
              </p:cNvPr>
              <p:cNvCxnSpPr>
                <a:cxnSpLocks/>
              </p:cNvCxnSpPr>
              <p:nvPr/>
            </p:nvCxnSpPr>
            <p:spPr>
              <a:xfrm>
                <a:off x="3404874" y="25666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80" name="Group 79">
              <a:extLst>
                <a:ext uri="{FF2B5EF4-FFF2-40B4-BE49-F238E27FC236}">
                  <a16:creationId xmlns:a16="http://schemas.microsoft.com/office/drawing/2014/main" id="{B4CC422F-478D-13B7-A804-7A88AF01A7E3}"/>
                </a:ext>
              </a:extLst>
            </p:cNvPr>
            <p:cNvGrpSpPr/>
            <p:nvPr/>
          </p:nvGrpSpPr>
          <p:grpSpPr>
            <a:xfrm>
              <a:off x="2896578" y="2900891"/>
              <a:ext cx="152400" cy="152400"/>
              <a:chOff x="2932434" y="2922206"/>
              <a:chExt cx="152400" cy="152400"/>
            </a:xfrm>
          </p:grpSpPr>
          <p:sp>
            <p:nvSpPr>
              <p:cNvPr id="84" name="Oval 83">
                <a:extLst>
                  <a:ext uri="{FF2B5EF4-FFF2-40B4-BE49-F238E27FC236}">
                    <a16:creationId xmlns:a16="http://schemas.microsoft.com/office/drawing/2014/main" id="{4CA1A718-7FE1-9002-5C25-2699C71D335A}"/>
                  </a:ext>
                </a:extLst>
              </p:cNvPr>
              <p:cNvSpPr/>
              <p:nvPr/>
            </p:nvSpPr>
            <p:spPr>
              <a:xfrm>
                <a:off x="293243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a:extLst>
                  <a:ext uri="{FF2B5EF4-FFF2-40B4-BE49-F238E27FC236}">
                    <a16:creationId xmlns:a16="http://schemas.microsoft.com/office/drawing/2014/main" id="{D61FC6DD-DEE6-BC4A-344A-9E13C3611FAB}"/>
                  </a:ext>
                </a:extLst>
              </p:cNvPr>
              <p:cNvCxnSpPr>
                <a:cxnSpLocks/>
              </p:cNvCxnSpPr>
              <p:nvPr/>
            </p:nvCxnSpPr>
            <p:spPr>
              <a:xfrm>
                <a:off x="300863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nvGrpSpPr>
            <p:cNvPr id="81" name="Group 80">
              <a:extLst>
                <a:ext uri="{FF2B5EF4-FFF2-40B4-BE49-F238E27FC236}">
                  <a16:creationId xmlns:a16="http://schemas.microsoft.com/office/drawing/2014/main" id="{78964A5B-CDA7-7FDC-026C-AB9C176FAE38}"/>
                </a:ext>
              </a:extLst>
            </p:cNvPr>
            <p:cNvGrpSpPr/>
            <p:nvPr/>
          </p:nvGrpSpPr>
          <p:grpSpPr>
            <a:xfrm>
              <a:off x="3172809" y="2844865"/>
              <a:ext cx="152400" cy="152400"/>
              <a:chOff x="3328674" y="2922206"/>
              <a:chExt cx="152400" cy="152400"/>
            </a:xfrm>
          </p:grpSpPr>
          <p:sp>
            <p:nvSpPr>
              <p:cNvPr id="82" name="Oval 81">
                <a:extLst>
                  <a:ext uri="{FF2B5EF4-FFF2-40B4-BE49-F238E27FC236}">
                    <a16:creationId xmlns:a16="http://schemas.microsoft.com/office/drawing/2014/main" id="{CBC183B5-96CD-67F4-B056-9054C9FC0501}"/>
                  </a:ext>
                </a:extLst>
              </p:cNvPr>
              <p:cNvSpPr/>
              <p:nvPr/>
            </p:nvSpPr>
            <p:spPr>
              <a:xfrm>
                <a:off x="3328674" y="2922206"/>
                <a:ext cx="152400" cy="152400"/>
              </a:xfrm>
              <a:prstGeom prst="ellipse">
                <a:avLst/>
              </a:prstGeom>
              <a:solidFill>
                <a:schemeClr val="accent1">
                  <a:alpha val="33000"/>
                </a:schemeClr>
              </a:solidFill>
              <a:ln>
                <a:solidFill>
                  <a:schemeClr val="dk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Arrow Connector 82">
                <a:extLst>
                  <a:ext uri="{FF2B5EF4-FFF2-40B4-BE49-F238E27FC236}">
                    <a16:creationId xmlns:a16="http://schemas.microsoft.com/office/drawing/2014/main" id="{7D3DD353-1D29-FD7C-8D64-4ED36BD68284}"/>
                  </a:ext>
                </a:extLst>
              </p:cNvPr>
              <p:cNvCxnSpPr>
                <a:cxnSpLocks/>
              </p:cNvCxnSpPr>
              <p:nvPr/>
            </p:nvCxnSpPr>
            <p:spPr>
              <a:xfrm flipV="1">
                <a:off x="3407414" y="2922206"/>
                <a:ext cx="0" cy="152400"/>
              </a:xfrm>
              <a:prstGeom prst="straightConnector1">
                <a:avLst/>
              </a:prstGeom>
              <a:solidFill>
                <a:schemeClr val="accent1">
                  <a:alpha val="33000"/>
                </a:schemeClr>
              </a:solidFill>
              <a:ln>
                <a:solidFill>
                  <a:schemeClr val="dk1">
                    <a:alpha val="50000"/>
                  </a:schemeClr>
                </a:solidFill>
                <a:tailEnd type="triangle"/>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2494349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graphical user interface&#10;&#10;Description automatically generated">
            <a:extLst>
              <a:ext uri="{FF2B5EF4-FFF2-40B4-BE49-F238E27FC236}">
                <a16:creationId xmlns:a16="http://schemas.microsoft.com/office/drawing/2014/main" id="{26C50BFE-C272-674F-B68C-A624F7198D4B}"/>
              </a:ext>
            </a:extLst>
          </p:cNvPr>
          <p:cNvPicPr>
            <a:picLocks noChangeAspect="1"/>
          </p:cNvPicPr>
          <p:nvPr/>
        </p:nvPicPr>
        <p:blipFill>
          <a:blip r:embed="rId3"/>
          <a:stretch>
            <a:fillRect/>
          </a:stretch>
        </p:blipFill>
        <p:spPr>
          <a:xfrm>
            <a:off x="2087664" y="1242793"/>
            <a:ext cx="4968671" cy="3452159"/>
          </a:xfrm>
          <a:prstGeom prst="rect">
            <a:avLst/>
          </a:prstGeom>
        </p:spPr>
      </p:pic>
      <p:sp>
        <p:nvSpPr>
          <p:cNvPr id="2" name="Title 1"/>
          <p:cNvSpPr>
            <a:spLocks noGrp="1"/>
          </p:cNvSpPr>
          <p:nvPr>
            <p:ph type="title"/>
          </p:nvPr>
        </p:nvSpPr>
        <p:spPr/>
        <p:txBody>
          <a:bodyPr/>
          <a:lstStyle/>
          <a:p>
            <a:r>
              <a:rPr lang="en-US" dirty="0"/>
              <a:t>Pure Neutron matter</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19</a:t>
            </a:fld>
            <a:endParaRPr lang="en-US" dirty="0"/>
          </a:p>
        </p:txBody>
      </p:sp>
      <p:sp>
        <p:nvSpPr>
          <p:cNvPr id="3" name="TextBox 2">
            <a:extLst>
              <a:ext uri="{FF2B5EF4-FFF2-40B4-BE49-F238E27FC236}">
                <a16:creationId xmlns:a16="http://schemas.microsoft.com/office/drawing/2014/main" id="{12F0BBC1-648F-B0AB-7D96-7CAF9937B819}"/>
              </a:ext>
            </a:extLst>
          </p:cNvPr>
          <p:cNvSpPr txBox="1"/>
          <p:nvPr/>
        </p:nvSpPr>
        <p:spPr>
          <a:xfrm>
            <a:off x="2931160" y="985484"/>
            <a:ext cx="3738880" cy="338554"/>
          </a:xfrm>
          <a:prstGeom prst="rect">
            <a:avLst/>
          </a:prstGeom>
          <a:noFill/>
        </p:spPr>
        <p:txBody>
          <a:bodyPr wrap="square" rtlCol="0">
            <a:spAutoFit/>
          </a:bodyPr>
          <a:lstStyle/>
          <a:p>
            <a:r>
              <a:rPr lang="en-US" sz="1600" dirty="0"/>
              <a:t>Neutron Matter (14 particles, 0.04 fm</a:t>
            </a:r>
            <a:r>
              <a:rPr lang="en-US" sz="1600" baseline="30000" dirty="0"/>
              <a:t>-3</a:t>
            </a:r>
            <a:r>
              <a:rPr lang="en-US" sz="1600" dirty="0"/>
              <a:t>)</a:t>
            </a:r>
          </a:p>
        </p:txBody>
      </p:sp>
      <p:sp>
        <p:nvSpPr>
          <p:cNvPr id="6" name="TextBox 5">
            <a:extLst>
              <a:ext uri="{FF2B5EF4-FFF2-40B4-BE49-F238E27FC236}">
                <a16:creationId xmlns:a16="http://schemas.microsoft.com/office/drawing/2014/main" id="{D4E7FF57-3591-C6B6-87A9-A210A1A00BDC}"/>
              </a:ext>
            </a:extLst>
          </p:cNvPr>
          <p:cNvSpPr txBox="1"/>
          <p:nvPr/>
        </p:nvSpPr>
        <p:spPr>
          <a:xfrm>
            <a:off x="457201" y="4477345"/>
            <a:ext cx="3565271" cy="307777"/>
          </a:xfrm>
          <a:prstGeom prst="rect">
            <a:avLst/>
          </a:prstGeom>
          <a:noFill/>
        </p:spPr>
        <p:txBody>
          <a:bodyPr wrap="square">
            <a:spAutoFit/>
          </a:bodyPr>
          <a:lstStyle/>
          <a:p>
            <a:r>
              <a:rPr lang="en-US" sz="1400" dirty="0"/>
              <a:t>B. Fore, Phys. Rev. Res. 5, 033062(2023)</a:t>
            </a:r>
          </a:p>
        </p:txBody>
      </p:sp>
    </p:spTree>
    <p:extLst>
      <p:ext uri="{BB962C8B-B14F-4D97-AF65-F5344CB8AC3E}">
        <p14:creationId xmlns:p14="http://schemas.microsoft.com/office/powerpoint/2010/main" val="263255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B53C-BFE9-C2AA-CDF6-025C02721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1D393-B9A7-358A-4C65-2F66BB6E80B3}"/>
              </a:ext>
            </a:extLst>
          </p:cNvPr>
          <p:cNvSpPr>
            <a:spLocks noGrp="1"/>
          </p:cNvSpPr>
          <p:nvPr>
            <p:ph type="title"/>
          </p:nvPr>
        </p:nvSpPr>
        <p:spPr>
          <a:xfrm>
            <a:off x="457201" y="367903"/>
            <a:ext cx="8372901" cy="4345864"/>
          </a:xfrm>
        </p:spPr>
        <p:txBody>
          <a:bodyPr anchor="ctr" anchorCtr="0"/>
          <a:lstStyle/>
          <a:p>
            <a:pPr algn="ctr"/>
            <a:r>
              <a:rPr lang="en-US" dirty="0"/>
              <a:t>Quantum Many-Body</a:t>
            </a:r>
            <a:br>
              <a:rPr lang="en-US" dirty="0"/>
            </a:br>
            <a:r>
              <a:rPr lang="en-US" dirty="0"/>
              <a:t>Methods</a:t>
            </a:r>
          </a:p>
        </p:txBody>
      </p:sp>
      <p:sp>
        <p:nvSpPr>
          <p:cNvPr id="4" name="Slide Number Placeholder 3">
            <a:extLst>
              <a:ext uri="{FF2B5EF4-FFF2-40B4-BE49-F238E27FC236}">
                <a16:creationId xmlns:a16="http://schemas.microsoft.com/office/drawing/2014/main" id="{475E20B6-EF30-E43D-3C3A-2EE684D780C9}"/>
              </a:ext>
            </a:extLst>
          </p:cNvPr>
          <p:cNvSpPr>
            <a:spLocks noGrp="1"/>
          </p:cNvSpPr>
          <p:nvPr>
            <p:ph type="sldNum" sz="quarter" idx="13"/>
          </p:nvPr>
        </p:nvSpPr>
        <p:spPr/>
        <p:txBody>
          <a:bodyPr/>
          <a:lstStyle/>
          <a:p>
            <a:fld id="{AEFAAC5A-9C4F-4278-920D-DF2BAB595749}" type="slidenum">
              <a:rPr lang="en-US" smtClean="0"/>
              <a:pPr/>
              <a:t>2</a:t>
            </a:fld>
            <a:endParaRPr lang="en-US" dirty="0"/>
          </a:p>
        </p:txBody>
      </p:sp>
    </p:spTree>
    <p:extLst>
      <p:ext uri="{BB962C8B-B14F-4D97-AF65-F5344CB8AC3E}">
        <p14:creationId xmlns:p14="http://schemas.microsoft.com/office/powerpoint/2010/main" val="3515995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Two-body pair distributions</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20</a:t>
            </a:fld>
            <a:endParaRPr lang="en-US" dirty="0"/>
          </a:p>
        </p:txBody>
      </p:sp>
      <p:pic>
        <p:nvPicPr>
          <p:cNvPr id="6" name="Picture 5" descr="Chart&#10;&#10;Description automatically generated">
            <a:extLst>
              <a:ext uri="{FF2B5EF4-FFF2-40B4-BE49-F238E27FC236}">
                <a16:creationId xmlns:a16="http://schemas.microsoft.com/office/drawing/2014/main" id="{1A3598EA-1228-90D8-A23B-B5879D0BE515}"/>
              </a:ext>
            </a:extLst>
          </p:cNvPr>
          <p:cNvPicPr>
            <a:picLocks noChangeAspect="1"/>
          </p:cNvPicPr>
          <p:nvPr/>
        </p:nvPicPr>
        <p:blipFill>
          <a:blip r:embed="rId3"/>
          <a:stretch>
            <a:fillRect/>
          </a:stretch>
        </p:blipFill>
        <p:spPr>
          <a:xfrm>
            <a:off x="400759" y="1449935"/>
            <a:ext cx="4242892" cy="2980035"/>
          </a:xfrm>
          <a:prstGeom prst="rect">
            <a:avLst/>
          </a:prstGeom>
        </p:spPr>
      </p:pic>
      <p:pic>
        <p:nvPicPr>
          <p:cNvPr id="8" name="Picture 7" descr="Chart, line chart&#10;&#10;Description automatically generated">
            <a:extLst>
              <a:ext uri="{FF2B5EF4-FFF2-40B4-BE49-F238E27FC236}">
                <a16:creationId xmlns:a16="http://schemas.microsoft.com/office/drawing/2014/main" id="{F4FF8833-8C85-9598-0ED8-C701C8E553E6}"/>
              </a:ext>
            </a:extLst>
          </p:cNvPr>
          <p:cNvPicPr>
            <a:picLocks noChangeAspect="1"/>
          </p:cNvPicPr>
          <p:nvPr/>
        </p:nvPicPr>
        <p:blipFill>
          <a:blip r:embed="rId4"/>
          <a:stretch>
            <a:fillRect/>
          </a:stretch>
        </p:blipFill>
        <p:spPr>
          <a:xfrm>
            <a:off x="4643651" y="1449935"/>
            <a:ext cx="4277542" cy="2980034"/>
          </a:xfrm>
          <a:prstGeom prst="rect">
            <a:avLst/>
          </a:prstGeom>
        </p:spPr>
      </p:pic>
      <p:sp>
        <p:nvSpPr>
          <p:cNvPr id="3" name="TextBox 2">
            <a:extLst>
              <a:ext uri="{FF2B5EF4-FFF2-40B4-BE49-F238E27FC236}">
                <a16:creationId xmlns:a16="http://schemas.microsoft.com/office/drawing/2014/main" id="{12F0BBC1-648F-B0AB-7D96-7CAF9937B819}"/>
              </a:ext>
            </a:extLst>
          </p:cNvPr>
          <p:cNvSpPr txBox="1"/>
          <p:nvPr/>
        </p:nvSpPr>
        <p:spPr>
          <a:xfrm>
            <a:off x="2240280" y="1236124"/>
            <a:ext cx="1590040" cy="338554"/>
          </a:xfrm>
          <a:prstGeom prst="rect">
            <a:avLst/>
          </a:prstGeom>
          <a:noFill/>
        </p:spPr>
        <p:txBody>
          <a:bodyPr wrap="square" rtlCol="0">
            <a:spAutoFit/>
          </a:bodyPr>
          <a:lstStyle/>
          <a:p>
            <a:r>
              <a:rPr lang="en-US" sz="1600" dirty="0"/>
              <a:t>0.01 fm</a:t>
            </a:r>
            <a:r>
              <a:rPr lang="en-US" sz="1600" baseline="30000" dirty="0"/>
              <a:t>-3</a:t>
            </a:r>
            <a:endParaRPr lang="en-US" sz="1600" dirty="0"/>
          </a:p>
        </p:txBody>
      </p:sp>
      <p:sp>
        <p:nvSpPr>
          <p:cNvPr id="9" name="TextBox 8">
            <a:extLst>
              <a:ext uri="{FF2B5EF4-FFF2-40B4-BE49-F238E27FC236}">
                <a16:creationId xmlns:a16="http://schemas.microsoft.com/office/drawing/2014/main" id="{A766CBA2-703C-FC63-736A-B72E6DC6CA2D}"/>
              </a:ext>
            </a:extLst>
          </p:cNvPr>
          <p:cNvSpPr txBox="1"/>
          <p:nvPr/>
        </p:nvSpPr>
        <p:spPr>
          <a:xfrm>
            <a:off x="6584772" y="1236124"/>
            <a:ext cx="1014908" cy="338554"/>
          </a:xfrm>
          <a:prstGeom prst="rect">
            <a:avLst/>
          </a:prstGeom>
          <a:noFill/>
        </p:spPr>
        <p:txBody>
          <a:bodyPr wrap="square" rtlCol="0">
            <a:spAutoFit/>
          </a:bodyPr>
          <a:lstStyle/>
          <a:p>
            <a:r>
              <a:rPr lang="en-US" sz="1600" dirty="0"/>
              <a:t>0.04 fm</a:t>
            </a:r>
            <a:r>
              <a:rPr lang="en-US" sz="1600" baseline="30000" dirty="0"/>
              <a:t>-3</a:t>
            </a:r>
            <a:endParaRPr lang="en-US" sz="1600" dirty="0"/>
          </a:p>
        </p:txBody>
      </p:sp>
      <p:sp>
        <p:nvSpPr>
          <p:cNvPr id="4" name="TextBox 3">
            <a:extLst>
              <a:ext uri="{FF2B5EF4-FFF2-40B4-BE49-F238E27FC236}">
                <a16:creationId xmlns:a16="http://schemas.microsoft.com/office/drawing/2014/main" id="{88642275-C0DE-4164-50D0-5E760D38F5DD}"/>
              </a:ext>
            </a:extLst>
          </p:cNvPr>
          <p:cNvSpPr txBox="1"/>
          <p:nvPr/>
        </p:nvSpPr>
        <p:spPr>
          <a:xfrm>
            <a:off x="457201" y="4477345"/>
            <a:ext cx="3565271" cy="307777"/>
          </a:xfrm>
          <a:prstGeom prst="rect">
            <a:avLst/>
          </a:prstGeom>
          <a:noFill/>
        </p:spPr>
        <p:txBody>
          <a:bodyPr wrap="square">
            <a:spAutoFit/>
          </a:bodyPr>
          <a:lstStyle/>
          <a:p>
            <a:r>
              <a:rPr lang="en-US" sz="1400" dirty="0"/>
              <a:t>B. Fore, Phys. Rev. Res. 5, 033062(2023)</a:t>
            </a:r>
          </a:p>
        </p:txBody>
      </p:sp>
    </p:spTree>
    <p:extLst>
      <p:ext uri="{BB962C8B-B14F-4D97-AF65-F5344CB8AC3E}">
        <p14:creationId xmlns:p14="http://schemas.microsoft.com/office/powerpoint/2010/main" val="34802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B112-EAA6-AAAC-4A73-562B29CA6AE9}"/>
            </a:ext>
          </a:extLst>
        </p:cNvPr>
        <p:cNvGrpSpPr/>
        <p:nvPr/>
      </p:nvGrpSpPr>
      <p:grpSpPr>
        <a:xfrm>
          <a:off x="0" y="0"/>
          <a:ext cx="0" cy="0"/>
          <a:chOff x="0" y="0"/>
          <a:chExt cx="0" cy="0"/>
        </a:xfrm>
      </p:grpSpPr>
      <p:pic>
        <p:nvPicPr>
          <p:cNvPr id="8" name="Picture 7" descr="Chart, line chart&#10;&#10;Description automatically generated">
            <a:extLst>
              <a:ext uri="{FF2B5EF4-FFF2-40B4-BE49-F238E27FC236}">
                <a16:creationId xmlns:a16="http://schemas.microsoft.com/office/drawing/2014/main" id="{2D1636F1-59EF-26DD-D0CC-2CE43BCAE767}"/>
              </a:ext>
            </a:extLst>
          </p:cNvPr>
          <p:cNvPicPr>
            <a:picLocks noChangeAspect="1"/>
          </p:cNvPicPr>
          <p:nvPr/>
        </p:nvPicPr>
        <p:blipFill>
          <a:blip r:embed="rId3"/>
          <a:stretch>
            <a:fillRect/>
          </a:stretch>
        </p:blipFill>
        <p:spPr>
          <a:xfrm>
            <a:off x="1702841" y="1107716"/>
            <a:ext cx="5281118" cy="3452159"/>
          </a:xfrm>
          <a:prstGeom prst="rect">
            <a:avLst/>
          </a:prstGeom>
        </p:spPr>
      </p:pic>
      <p:sp>
        <p:nvSpPr>
          <p:cNvPr id="2" name="Title 1">
            <a:extLst>
              <a:ext uri="{FF2B5EF4-FFF2-40B4-BE49-F238E27FC236}">
                <a16:creationId xmlns:a16="http://schemas.microsoft.com/office/drawing/2014/main" id="{A59E14F7-EFCB-43B9-96FF-DB7A4A95A596}"/>
              </a:ext>
            </a:extLst>
          </p:cNvPr>
          <p:cNvSpPr>
            <a:spLocks noGrp="1"/>
          </p:cNvSpPr>
          <p:nvPr>
            <p:ph type="title"/>
          </p:nvPr>
        </p:nvSpPr>
        <p:spPr/>
        <p:txBody>
          <a:bodyPr/>
          <a:lstStyle/>
          <a:p>
            <a:r>
              <a:rPr lang="en-US" dirty="0"/>
              <a:t>symmetric Nuclear matter</a:t>
            </a:r>
          </a:p>
        </p:txBody>
      </p:sp>
      <p:sp>
        <p:nvSpPr>
          <p:cNvPr id="5" name="Slide Number Placeholder 4">
            <a:extLst>
              <a:ext uri="{FF2B5EF4-FFF2-40B4-BE49-F238E27FC236}">
                <a16:creationId xmlns:a16="http://schemas.microsoft.com/office/drawing/2014/main" id="{8E527196-4309-A4A3-D6B3-460AFE56E827}"/>
              </a:ext>
            </a:extLst>
          </p:cNvPr>
          <p:cNvSpPr>
            <a:spLocks noGrp="1"/>
          </p:cNvSpPr>
          <p:nvPr>
            <p:ph type="sldNum" sz="quarter" idx="13"/>
          </p:nvPr>
        </p:nvSpPr>
        <p:spPr/>
        <p:txBody>
          <a:bodyPr/>
          <a:lstStyle/>
          <a:p>
            <a:fld id="{AEFAAC5A-9C4F-4278-920D-DF2BAB595749}" type="slidenum">
              <a:rPr lang="en-US" smtClean="0"/>
              <a:pPr/>
              <a:t>21</a:t>
            </a:fld>
            <a:endParaRPr lang="en-US" dirty="0"/>
          </a:p>
        </p:txBody>
      </p:sp>
      <p:sp>
        <p:nvSpPr>
          <p:cNvPr id="3" name="TextBox 2">
            <a:extLst>
              <a:ext uri="{FF2B5EF4-FFF2-40B4-BE49-F238E27FC236}">
                <a16:creationId xmlns:a16="http://schemas.microsoft.com/office/drawing/2014/main" id="{3CC626C7-2A05-18ED-7FA8-6BDEB716B379}"/>
              </a:ext>
            </a:extLst>
          </p:cNvPr>
          <p:cNvSpPr txBox="1"/>
          <p:nvPr/>
        </p:nvSpPr>
        <p:spPr>
          <a:xfrm>
            <a:off x="3392572" y="4512672"/>
            <a:ext cx="2337415" cy="307777"/>
          </a:xfrm>
          <a:prstGeom prst="rect">
            <a:avLst/>
          </a:prstGeom>
          <a:noFill/>
        </p:spPr>
        <p:txBody>
          <a:bodyPr wrap="square" rtlCol="0">
            <a:spAutoFit/>
          </a:bodyPr>
          <a:lstStyle/>
          <a:p>
            <a:r>
              <a:rPr lang="en-US" sz="1400" dirty="0"/>
              <a:t>B. Fore, arXiv:2407.21207</a:t>
            </a:r>
          </a:p>
        </p:txBody>
      </p:sp>
    </p:spTree>
    <p:extLst>
      <p:ext uri="{BB962C8B-B14F-4D97-AF65-F5344CB8AC3E}">
        <p14:creationId xmlns:p14="http://schemas.microsoft.com/office/powerpoint/2010/main" val="98136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8A8FA-8A2F-821E-2CBE-F3E7276AB91C}"/>
            </a:ext>
          </a:extLst>
        </p:cNvPr>
        <p:cNvGrpSpPr/>
        <p:nvPr/>
      </p:nvGrpSpPr>
      <p:grpSpPr>
        <a:xfrm>
          <a:off x="0" y="0"/>
          <a:ext cx="0" cy="0"/>
          <a:chOff x="0" y="0"/>
          <a:chExt cx="0" cy="0"/>
        </a:xfrm>
      </p:grpSpPr>
      <p:pic>
        <p:nvPicPr>
          <p:cNvPr id="9" name="Picture 8" descr="Chart, scatter chart&#10;&#10;Description automatically generated">
            <a:extLst>
              <a:ext uri="{FF2B5EF4-FFF2-40B4-BE49-F238E27FC236}">
                <a16:creationId xmlns:a16="http://schemas.microsoft.com/office/drawing/2014/main" id="{CB4FE0DB-F0DC-B625-CCFD-CB7DA722332D}"/>
              </a:ext>
            </a:extLst>
          </p:cNvPr>
          <p:cNvPicPr>
            <a:picLocks noChangeAspect="1"/>
          </p:cNvPicPr>
          <p:nvPr/>
        </p:nvPicPr>
        <p:blipFill>
          <a:blip r:embed="rId3"/>
          <a:stretch>
            <a:fillRect/>
          </a:stretch>
        </p:blipFill>
        <p:spPr>
          <a:xfrm>
            <a:off x="456328" y="591807"/>
            <a:ext cx="7302201" cy="3716643"/>
          </a:xfrm>
          <a:prstGeom prst="rect">
            <a:avLst/>
          </a:prstGeom>
        </p:spPr>
      </p:pic>
      <p:sp>
        <p:nvSpPr>
          <p:cNvPr id="2" name="Title 1">
            <a:extLst>
              <a:ext uri="{FF2B5EF4-FFF2-40B4-BE49-F238E27FC236}">
                <a16:creationId xmlns:a16="http://schemas.microsoft.com/office/drawing/2014/main" id="{11386B29-3E15-F75D-C135-3F887494C480}"/>
              </a:ext>
            </a:extLst>
          </p:cNvPr>
          <p:cNvSpPr>
            <a:spLocks noGrp="1"/>
          </p:cNvSpPr>
          <p:nvPr>
            <p:ph type="title"/>
          </p:nvPr>
        </p:nvSpPr>
        <p:spPr/>
        <p:txBody>
          <a:bodyPr/>
          <a:lstStyle/>
          <a:p>
            <a:r>
              <a:rPr lang="en-US" dirty="0"/>
              <a:t>Self emerging Clustering</a:t>
            </a:r>
          </a:p>
        </p:txBody>
      </p:sp>
      <p:sp>
        <p:nvSpPr>
          <p:cNvPr id="5" name="Slide Number Placeholder 4">
            <a:extLst>
              <a:ext uri="{FF2B5EF4-FFF2-40B4-BE49-F238E27FC236}">
                <a16:creationId xmlns:a16="http://schemas.microsoft.com/office/drawing/2014/main" id="{2D8E5B35-4CBD-7317-1E9C-8DC35B90FCC6}"/>
              </a:ext>
            </a:extLst>
          </p:cNvPr>
          <p:cNvSpPr>
            <a:spLocks noGrp="1"/>
          </p:cNvSpPr>
          <p:nvPr>
            <p:ph type="sldNum" sz="quarter" idx="13"/>
          </p:nvPr>
        </p:nvSpPr>
        <p:spPr/>
        <p:txBody>
          <a:bodyPr/>
          <a:lstStyle/>
          <a:p>
            <a:fld id="{AEFAAC5A-9C4F-4278-920D-DF2BAB595749}" type="slidenum">
              <a:rPr lang="en-US" smtClean="0"/>
              <a:pPr/>
              <a:t>22</a:t>
            </a:fld>
            <a:endParaRPr lang="en-US" dirty="0"/>
          </a:p>
        </p:txBody>
      </p:sp>
      <p:sp>
        <p:nvSpPr>
          <p:cNvPr id="3" name="TextBox 2">
            <a:extLst>
              <a:ext uri="{FF2B5EF4-FFF2-40B4-BE49-F238E27FC236}">
                <a16:creationId xmlns:a16="http://schemas.microsoft.com/office/drawing/2014/main" id="{21E44350-62EA-0E0E-2899-627E467928B3}"/>
              </a:ext>
            </a:extLst>
          </p:cNvPr>
          <p:cNvSpPr txBox="1"/>
          <p:nvPr/>
        </p:nvSpPr>
        <p:spPr>
          <a:xfrm>
            <a:off x="3392572" y="4512672"/>
            <a:ext cx="2337415" cy="307777"/>
          </a:xfrm>
          <a:prstGeom prst="rect">
            <a:avLst/>
          </a:prstGeom>
          <a:noFill/>
        </p:spPr>
        <p:txBody>
          <a:bodyPr wrap="square" rtlCol="0">
            <a:spAutoFit/>
          </a:bodyPr>
          <a:lstStyle/>
          <a:p>
            <a:r>
              <a:rPr lang="en-US" sz="1400" dirty="0"/>
              <a:t>B. Fore, arXiv:2407.21207</a:t>
            </a:r>
          </a:p>
        </p:txBody>
      </p:sp>
      <p:sp>
        <p:nvSpPr>
          <p:cNvPr id="4" name="TextBox 3">
            <a:extLst>
              <a:ext uri="{FF2B5EF4-FFF2-40B4-BE49-F238E27FC236}">
                <a16:creationId xmlns:a16="http://schemas.microsoft.com/office/drawing/2014/main" id="{18F80A34-6C22-3AB1-D437-7EC36B7E8B37}"/>
              </a:ext>
            </a:extLst>
          </p:cNvPr>
          <p:cNvSpPr txBox="1"/>
          <p:nvPr/>
        </p:nvSpPr>
        <p:spPr>
          <a:xfrm>
            <a:off x="1159589" y="4123784"/>
            <a:ext cx="2487562" cy="369332"/>
          </a:xfrm>
          <a:prstGeom prst="rect">
            <a:avLst/>
          </a:prstGeom>
          <a:noFill/>
        </p:spPr>
        <p:txBody>
          <a:bodyPr wrap="square" rtlCol="0">
            <a:spAutoFit/>
          </a:bodyPr>
          <a:lstStyle/>
          <a:p>
            <a:r>
              <a:rPr lang="en-US" dirty="0"/>
              <a:t>4 protons; 24 neutrons</a:t>
            </a:r>
          </a:p>
        </p:txBody>
      </p:sp>
      <p:sp>
        <p:nvSpPr>
          <p:cNvPr id="6" name="TextBox 5">
            <a:extLst>
              <a:ext uri="{FF2B5EF4-FFF2-40B4-BE49-F238E27FC236}">
                <a16:creationId xmlns:a16="http://schemas.microsoft.com/office/drawing/2014/main" id="{4202C527-EEA5-2317-82C7-2AF736E0112F}"/>
              </a:ext>
            </a:extLst>
          </p:cNvPr>
          <p:cNvSpPr txBox="1"/>
          <p:nvPr/>
        </p:nvSpPr>
        <p:spPr>
          <a:xfrm>
            <a:off x="4790316" y="4127839"/>
            <a:ext cx="2668584" cy="369332"/>
          </a:xfrm>
          <a:prstGeom prst="rect">
            <a:avLst/>
          </a:prstGeom>
          <a:noFill/>
        </p:spPr>
        <p:txBody>
          <a:bodyPr wrap="square" rtlCol="0">
            <a:spAutoFit/>
          </a:bodyPr>
          <a:lstStyle/>
          <a:p>
            <a:r>
              <a:rPr lang="en-US" dirty="0"/>
              <a:t>14 protons; 14 neutrons</a:t>
            </a:r>
          </a:p>
        </p:txBody>
      </p:sp>
      <p:sp>
        <p:nvSpPr>
          <p:cNvPr id="7" name="Oval 6">
            <a:extLst>
              <a:ext uri="{FF2B5EF4-FFF2-40B4-BE49-F238E27FC236}">
                <a16:creationId xmlns:a16="http://schemas.microsoft.com/office/drawing/2014/main" id="{E3E2032A-AA93-26EB-7A0B-E0E4880EB250}"/>
              </a:ext>
            </a:extLst>
          </p:cNvPr>
          <p:cNvSpPr/>
          <p:nvPr/>
        </p:nvSpPr>
        <p:spPr>
          <a:xfrm>
            <a:off x="7792942" y="1433662"/>
            <a:ext cx="147484" cy="147484"/>
          </a:xfrm>
          <a:prstGeom prst="ellipse">
            <a:avLst/>
          </a:prstGeom>
          <a:solidFill>
            <a:srgbClr val="F577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DDD0EC2-914A-884A-7E27-2BB37FC0AE01}"/>
              </a:ext>
            </a:extLst>
          </p:cNvPr>
          <p:cNvSpPr/>
          <p:nvPr/>
        </p:nvSpPr>
        <p:spPr>
          <a:xfrm>
            <a:off x="7792942" y="1723713"/>
            <a:ext cx="147484" cy="147484"/>
          </a:xfrm>
          <a:prstGeom prst="ellipse">
            <a:avLst/>
          </a:prstGeom>
          <a:solidFill>
            <a:srgbClr val="2475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3DD6E1-9677-528B-790C-18DE2CE50D7E}"/>
              </a:ext>
            </a:extLst>
          </p:cNvPr>
          <p:cNvSpPr txBox="1"/>
          <p:nvPr/>
        </p:nvSpPr>
        <p:spPr>
          <a:xfrm>
            <a:off x="8101782" y="1322738"/>
            <a:ext cx="950836" cy="369332"/>
          </a:xfrm>
          <a:prstGeom prst="rect">
            <a:avLst/>
          </a:prstGeom>
          <a:noFill/>
        </p:spPr>
        <p:txBody>
          <a:bodyPr wrap="square" rtlCol="0">
            <a:spAutoFit/>
          </a:bodyPr>
          <a:lstStyle/>
          <a:p>
            <a:r>
              <a:rPr lang="en-US" dirty="0"/>
              <a:t>Proton</a:t>
            </a:r>
          </a:p>
        </p:txBody>
      </p:sp>
      <p:sp>
        <p:nvSpPr>
          <p:cNvPr id="11" name="TextBox 10">
            <a:extLst>
              <a:ext uri="{FF2B5EF4-FFF2-40B4-BE49-F238E27FC236}">
                <a16:creationId xmlns:a16="http://schemas.microsoft.com/office/drawing/2014/main" id="{D0FC8521-EE96-C22F-CB0F-3F8ED26A1721}"/>
              </a:ext>
            </a:extLst>
          </p:cNvPr>
          <p:cNvSpPr txBox="1"/>
          <p:nvPr/>
        </p:nvSpPr>
        <p:spPr>
          <a:xfrm>
            <a:off x="8101782" y="1612789"/>
            <a:ext cx="1075186" cy="369332"/>
          </a:xfrm>
          <a:prstGeom prst="rect">
            <a:avLst/>
          </a:prstGeom>
          <a:noFill/>
        </p:spPr>
        <p:txBody>
          <a:bodyPr wrap="square" rtlCol="0">
            <a:spAutoFit/>
          </a:bodyPr>
          <a:lstStyle/>
          <a:p>
            <a:r>
              <a:rPr lang="en-US" dirty="0"/>
              <a:t>Neutron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440A2F-19FC-7FB4-2DE6-6CF9DB815E99}"/>
                  </a:ext>
                </a:extLst>
              </p:cNvPr>
              <p:cNvSpPr txBox="1"/>
              <p:nvPr/>
            </p:nvSpPr>
            <p:spPr>
              <a:xfrm>
                <a:off x="7223528" y="866015"/>
                <a:ext cx="1953440" cy="369332"/>
              </a:xfrm>
              <a:prstGeom prst="rect">
                <a:avLst/>
              </a:prstGeom>
              <a:noFill/>
            </p:spPr>
            <p:txBody>
              <a:bodyPr wrap="square" rtlCol="0">
                <a:spAutoFit/>
              </a:bodyPr>
              <a:lstStyle/>
              <a:p>
                <a:r>
                  <a:rPr lang="en-US" dirty="0">
                    <a:latin typeface="Cambria Math" panose="02040503050406030204" pitchFamily="18" charset="0"/>
                  </a:rPr>
                  <a:t>Density: </a:t>
                </a:r>
                <a14:m>
                  <m:oMath xmlns:m="http://schemas.openxmlformats.org/officeDocument/2006/math">
                    <m:r>
                      <a:rPr lang="en-US" b="0" i="1" smtClean="0">
                        <a:latin typeface="Cambria Math" panose="02040503050406030204" pitchFamily="18" charset="0"/>
                      </a:rPr>
                      <m:t>0.01 </m:t>
                    </m:r>
                  </m:oMath>
                </a14:m>
                <a:r>
                  <a:rPr lang="en-US" dirty="0"/>
                  <a:t>fm</a:t>
                </a:r>
                <a:r>
                  <a:rPr lang="en-US" baseline="30000" dirty="0"/>
                  <a:t>-3</a:t>
                </a:r>
              </a:p>
            </p:txBody>
          </p:sp>
        </mc:Choice>
        <mc:Fallback xmlns="">
          <p:sp>
            <p:nvSpPr>
              <p:cNvPr id="12" name="TextBox 11">
                <a:extLst>
                  <a:ext uri="{FF2B5EF4-FFF2-40B4-BE49-F238E27FC236}">
                    <a16:creationId xmlns:a16="http://schemas.microsoft.com/office/drawing/2014/main" id="{B8440A2F-19FC-7FB4-2DE6-6CF9DB815E99}"/>
                  </a:ext>
                </a:extLst>
              </p:cNvPr>
              <p:cNvSpPr txBox="1">
                <a:spLocks noRot="1" noChangeAspect="1" noMove="1" noResize="1" noEditPoints="1" noAdjustHandles="1" noChangeArrowheads="1" noChangeShapeType="1" noTextEdit="1"/>
              </p:cNvSpPr>
              <p:nvPr/>
            </p:nvSpPr>
            <p:spPr>
              <a:xfrm>
                <a:off x="7223528" y="866015"/>
                <a:ext cx="1953440" cy="369332"/>
              </a:xfrm>
              <a:prstGeom prst="rect">
                <a:avLst/>
              </a:prstGeom>
              <a:blipFill>
                <a:blip r:embed="rId4"/>
                <a:stretch>
                  <a:fillRect l="-2813" t="-9836" b="-24590"/>
                </a:stretch>
              </a:blipFill>
            </p:spPr>
            <p:txBody>
              <a:bodyPr/>
              <a:lstStyle/>
              <a:p>
                <a:r>
                  <a:rPr lang="en-US">
                    <a:noFill/>
                  </a:rPr>
                  <a:t> </a:t>
                </a:r>
              </a:p>
            </p:txBody>
          </p:sp>
        </mc:Fallback>
      </mc:AlternateContent>
      <p:sp>
        <p:nvSpPr>
          <p:cNvPr id="13" name="Arrow: Down 12">
            <a:extLst>
              <a:ext uri="{FF2B5EF4-FFF2-40B4-BE49-F238E27FC236}">
                <a16:creationId xmlns:a16="http://schemas.microsoft.com/office/drawing/2014/main" id="{475B423F-D55A-01C3-ADFF-7041DCFE47B2}"/>
              </a:ext>
            </a:extLst>
          </p:cNvPr>
          <p:cNvSpPr/>
          <p:nvPr/>
        </p:nvSpPr>
        <p:spPr>
          <a:xfrm rot="5802434">
            <a:off x="6815427" y="3154963"/>
            <a:ext cx="117775" cy="689387"/>
          </a:xfrm>
          <a:prstGeom prst="down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35FD08B-F4B5-3AC8-56B5-26EB918E49F0}"/>
              </a:ext>
            </a:extLst>
          </p:cNvPr>
          <p:cNvSpPr txBox="1"/>
          <p:nvPr/>
        </p:nvSpPr>
        <p:spPr>
          <a:xfrm>
            <a:off x="7235331" y="3272304"/>
            <a:ext cx="1527982" cy="584775"/>
          </a:xfrm>
          <a:prstGeom prst="rect">
            <a:avLst/>
          </a:prstGeom>
          <a:noFill/>
        </p:spPr>
        <p:txBody>
          <a:bodyPr wrap="none" rtlCol="0">
            <a:spAutoFit/>
          </a:bodyPr>
          <a:lstStyle/>
          <a:p>
            <a:r>
              <a:rPr lang="en-US" sz="1600" dirty="0"/>
              <a:t>Fully clustered</a:t>
            </a:r>
          </a:p>
          <a:p>
            <a:r>
              <a:rPr lang="en-US" sz="1600" dirty="0"/>
              <a:t>(28Si Nucleus)</a:t>
            </a:r>
          </a:p>
        </p:txBody>
      </p:sp>
      <p:sp>
        <p:nvSpPr>
          <p:cNvPr id="15" name="Arrow: Down 14">
            <a:extLst>
              <a:ext uri="{FF2B5EF4-FFF2-40B4-BE49-F238E27FC236}">
                <a16:creationId xmlns:a16="http://schemas.microsoft.com/office/drawing/2014/main" id="{64773616-5A6C-230A-AC98-045CD5FD3BAA}"/>
              </a:ext>
            </a:extLst>
          </p:cNvPr>
          <p:cNvSpPr/>
          <p:nvPr/>
        </p:nvSpPr>
        <p:spPr>
          <a:xfrm rot="7490177">
            <a:off x="3390311" y="2909727"/>
            <a:ext cx="117775" cy="689387"/>
          </a:xfrm>
          <a:prstGeom prst="down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4188FB3-C317-2E81-88DC-9F7124852444}"/>
              </a:ext>
            </a:extLst>
          </p:cNvPr>
          <p:cNvSpPr txBox="1"/>
          <p:nvPr/>
        </p:nvSpPr>
        <p:spPr>
          <a:xfrm>
            <a:off x="3236686" y="3455741"/>
            <a:ext cx="1553630" cy="338554"/>
          </a:xfrm>
          <a:prstGeom prst="rect">
            <a:avLst/>
          </a:prstGeom>
          <a:noFill/>
        </p:spPr>
        <p:txBody>
          <a:bodyPr wrap="none" rtlCol="0">
            <a:spAutoFit/>
          </a:bodyPr>
          <a:lstStyle/>
          <a:p>
            <a:r>
              <a:rPr lang="en-US" sz="1600" dirty="0"/>
              <a:t>Proton clusters</a:t>
            </a:r>
          </a:p>
        </p:txBody>
      </p:sp>
      <p:sp>
        <p:nvSpPr>
          <p:cNvPr id="17" name="Arrow: Down 16">
            <a:extLst>
              <a:ext uri="{FF2B5EF4-FFF2-40B4-BE49-F238E27FC236}">
                <a16:creationId xmlns:a16="http://schemas.microsoft.com/office/drawing/2014/main" id="{652815D7-6BC5-56F4-3DC5-4C8D4ECC031D}"/>
              </a:ext>
            </a:extLst>
          </p:cNvPr>
          <p:cNvSpPr/>
          <p:nvPr/>
        </p:nvSpPr>
        <p:spPr>
          <a:xfrm rot="14092758">
            <a:off x="1323656" y="3111048"/>
            <a:ext cx="117775" cy="689387"/>
          </a:xfrm>
          <a:prstGeom prst="down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11EBCE2-B9F5-4878-7CEB-2D244D068C21}"/>
              </a:ext>
            </a:extLst>
          </p:cNvPr>
          <p:cNvSpPr txBox="1"/>
          <p:nvPr/>
        </p:nvSpPr>
        <p:spPr>
          <a:xfrm>
            <a:off x="325432" y="3564691"/>
            <a:ext cx="1359668" cy="584775"/>
          </a:xfrm>
          <a:prstGeom prst="rect">
            <a:avLst/>
          </a:prstGeom>
          <a:noFill/>
        </p:spPr>
        <p:txBody>
          <a:bodyPr wrap="none" rtlCol="0">
            <a:spAutoFit/>
          </a:bodyPr>
          <a:lstStyle/>
          <a:p>
            <a:r>
              <a:rPr lang="en-US" sz="1600" dirty="0"/>
              <a:t>Free neutron</a:t>
            </a:r>
          </a:p>
          <a:p>
            <a:r>
              <a:rPr lang="en-US" sz="1600" dirty="0"/>
              <a:t>component</a:t>
            </a:r>
          </a:p>
        </p:txBody>
      </p:sp>
    </p:spTree>
    <p:extLst>
      <p:ext uri="{BB962C8B-B14F-4D97-AF65-F5344CB8AC3E}">
        <p14:creationId xmlns:p14="http://schemas.microsoft.com/office/powerpoint/2010/main" val="2751751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matter proton fraction</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23</a:t>
            </a:fld>
            <a:endParaRPr lang="en-US" dirty="0"/>
          </a:p>
        </p:txBody>
      </p:sp>
      <p:pic>
        <p:nvPicPr>
          <p:cNvPr id="7" name="Picture 6">
            <a:extLst>
              <a:ext uri="{FF2B5EF4-FFF2-40B4-BE49-F238E27FC236}">
                <a16:creationId xmlns:a16="http://schemas.microsoft.com/office/drawing/2014/main" id="{1E11D709-7C04-5B71-9108-9B03B70924B9}"/>
              </a:ext>
            </a:extLst>
          </p:cNvPr>
          <p:cNvPicPr>
            <a:picLocks noChangeAspect="1"/>
          </p:cNvPicPr>
          <p:nvPr/>
        </p:nvPicPr>
        <p:blipFill>
          <a:blip r:embed="rId3"/>
          <a:stretch>
            <a:fillRect/>
          </a:stretch>
        </p:blipFill>
        <p:spPr>
          <a:xfrm>
            <a:off x="604455" y="980089"/>
            <a:ext cx="5968638" cy="3663676"/>
          </a:xfrm>
          <a:prstGeom prst="rect">
            <a:avLst/>
          </a:prstGeom>
        </p:spPr>
      </p:pic>
      <p:sp>
        <p:nvSpPr>
          <p:cNvPr id="8" name="TextBox 7">
            <a:extLst>
              <a:ext uri="{FF2B5EF4-FFF2-40B4-BE49-F238E27FC236}">
                <a16:creationId xmlns:a16="http://schemas.microsoft.com/office/drawing/2014/main" id="{AE3E3057-2759-4352-80AC-0760DC08F857}"/>
              </a:ext>
            </a:extLst>
          </p:cNvPr>
          <p:cNvSpPr txBox="1"/>
          <p:nvPr/>
        </p:nvSpPr>
        <p:spPr>
          <a:xfrm>
            <a:off x="525633" y="4472524"/>
            <a:ext cx="2315889" cy="307777"/>
          </a:xfrm>
          <a:prstGeom prst="rect">
            <a:avLst/>
          </a:prstGeom>
          <a:noFill/>
        </p:spPr>
        <p:txBody>
          <a:bodyPr wrap="square" rtlCol="0">
            <a:spAutoFit/>
          </a:bodyPr>
          <a:lstStyle/>
          <a:p>
            <a:r>
              <a:rPr lang="en-US" sz="1400" dirty="0"/>
              <a:t>B. Fore, arXiv:2407.21207</a:t>
            </a:r>
          </a:p>
        </p:txBody>
      </p:sp>
      <p:sp>
        <p:nvSpPr>
          <p:cNvPr id="3" name="Content Placeholder 2">
            <a:extLst>
              <a:ext uri="{FF2B5EF4-FFF2-40B4-BE49-F238E27FC236}">
                <a16:creationId xmlns:a16="http://schemas.microsoft.com/office/drawing/2014/main" id="{7BF10F22-56F9-F044-4147-26AAE75F30EF}"/>
              </a:ext>
            </a:extLst>
          </p:cNvPr>
          <p:cNvSpPr>
            <a:spLocks noGrp="1"/>
          </p:cNvSpPr>
          <p:nvPr>
            <p:ph idx="1"/>
          </p:nvPr>
        </p:nvSpPr>
        <p:spPr>
          <a:xfrm>
            <a:off x="6720347" y="1591803"/>
            <a:ext cx="2269516" cy="1626116"/>
          </a:xfrm>
        </p:spPr>
        <p:txBody>
          <a:bodyPr/>
          <a:lstStyle/>
          <a:p>
            <a:pPr marL="0" indent="0">
              <a:buNone/>
            </a:pPr>
            <a:r>
              <a:rPr lang="en-US" dirty="0"/>
              <a:t>Assumptions:</a:t>
            </a:r>
          </a:p>
          <a:p>
            <a:r>
              <a:rPr lang="en-US" dirty="0"/>
              <a:t>Charge neutrality</a:t>
            </a:r>
          </a:p>
          <a:p>
            <a:endParaRPr lang="en-US" dirty="0"/>
          </a:p>
          <a:p>
            <a:r>
              <a:rPr lang="en-US" dirty="0"/>
              <a:t>Beta equilibrium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5B82A6-E0B9-96FC-3785-8298AE32DCB2}"/>
                  </a:ext>
                </a:extLst>
              </p:cNvPr>
              <p:cNvSpPr txBox="1"/>
              <p:nvPr/>
            </p:nvSpPr>
            <p:spPr>
              <a:xfrm>
                <a:off x="6866283" y="2255653"/>
                <a:ext cx="854978"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oMath>
                  </m:oMathPara>
                </a14:m>
                <a:endParaRPr lang="en-US" dirty="0"/>
              </a:p>
            </p:txBody>
          </p:sp>
        </mc:Choice>
        <mc:Fallback xmlns="">
          <p:sp>
            <p:nvSpPr>
              <p:cNvPr id="4" name="TextBox 3">
                <a:extLst>
                  <a:ext uri="{FF2B5EF4-FFF2-40B4-BE49-F238E27FC236}">
                    <a16:creationId xmlns:a16="http://schemas.microsoft.com/office/drawing/2014/main" id="{875B82A6-E0B9-96FC-3785-8298AE32DCB2}"/>
                  </a:ext>
                </a:extLst>
              </p:cNvPr>
              <p:cNvSpPr txBox="1">
                <a:spLocks noRot="1" noChangeAspect="1" noMove="1" noResize="1" noEditPoints="1" noAdjustHandles="1" noChangeArrowheads="1" noChangeShapeType="1" noTextEdit="1"/>
              </p:cNvSpPr>
              <p:nvPr/>
            </p:nvSpPr>
            <p:spPr>
              <a:xfrm>
                <a:off x="6866283" y="2255653"/>
                <a:ext cx="854978" cy="298415"/>
              </a:xfrm>
              <a:prstGeom prst="rect">
                <a:avLst/>
              </a:prstGeom>
              <a:blipFill>
                <a:blip r:embed="rId4"/>
                <a:stretch>
                  <a:fillRect l="-2837"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2EA5AAB-F25E-9065-832B-C19046C88125}"/>
                  </a:ext>
                </a:extLst>
              </p:cNvPr>
              <p:cNvSpPr txBox="1"/>
              <p:nvPr/>
            </p:nvSpPr>
            <p:spPr>
              <a:xfrm>
                <a:off x="6866283" y="2929335"/>
                <a:ext cx="1365950"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𝑝</m:t>
                          </m:r>
                        </m:sub>
                      </m:sSub>
                    </m:oMath>
                  </m:oMathPara>
                </a14:m>
                <a:endParaRPr lang="en-US" dirty="0"/>
              </a:p>
            </p:txBody>
          </p:sp>
        </mc:Choice>
        <mc:Fallback xmlns="">
          <p:sp>
            <p:nvSpPr>
              <p:cNvPr id="6" name="TextBox 5">
                <a:extLst>
                  <a:ext uri="{FF2B5EF4-FFF2-40B4-BE49-F238E27FC236}">
                    <a16:creationId xmlns:a16="http://schemas.microsoft.com/office/drawing/2014/main" id="{82EA5AAB-F25E-9065-832B-C19046C88125}"/>
                  </a:ext>
                </a:extLst>
              </p:cNvPr>
              <p:cNvSpPr txBox="1">
                <a:spLocks noRot="1" noChangeAspect="1" noMove="1" noResize="1" noEditPoints="1" noAdjustHandles="1" noChangeArrowheads="1" noChangeShapeType="1" noTextEdit="1"/>
              </p:cNvSpPr>
              <p:nvPr/>
            </p:nvSpPr>
            <p:spPr>
              <a:xfrm>
                <a:off x="6866283" y="2929335"/>
                <a:ext cx="1365950" cy="298415"/>
              </a:xfrm>
              <a:prstGeom prst="rect">
                <a:avLst/>
              </a:prstGeom>
              <a:blipFill>
                <a:blip r:embed="rId5"/>
                <a:stretch>
                  <a:fillRect l="-3125" r="-1339" b="-22917"/>
                </a:stretch>
              </a:blipFill>
            </p:spPr>
            <p:txBody>
              <a:bodyPr/>
              <a:lstStyle/>
              <a:p>
                <a:r>
                  <a:rPr lang="en-US">
                    <a:noFill/>
                  </a:rPr>
                  <a:t> </a:t>
                </a:r>
              </a:p>
            </p:txBody>
          </p:sp>
        </mc:Fallback>
      </mc:AlternateContent>
    </p:spTree>
    <p:extLst>
      <p:ext uri="{BB962C8B-B14F-4D97-AF65-F5344CB8AC3E}">
        <p14:creationId xmlns:p14="http://schemas.microsoft.com/office/powerpoint/2010/main" val="2215758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Next steps</a:t>
            </a:r>
          </a:p>
        </p:txBody>
      </p:sp>
      <p:sp>
        <p:nvSpPr>
          <p:cNvPr id="3" name="Content Placeholder 2"/>
          <p:cNvSpPr>
            <a:spLocks noGrp="1"/>
          </p:cNvSpPr>
          <p:nvPr>
            <p:ph idx="1"/>
          </p:nvPr>
        </p:nvSpPr>
        <p:spPr>
          <a:xfrm>
            <a:off x="313898" y="1164571"/>
            <a:ext cx="8629135" cy="3506228"/>
          </a:xfrm>
        </p:spPr>
        <p:txBody>
          <a:bodyPr/>
          <a:lstStyle/>
          <a:p>
            <a:pPr>
              <a:buFont typeface="Arial" panose="020B0604020202020204" pitchFamily="34" charset="0"/>
              <a:buChar char="•"/>
            </a:pPr>
            <a:r>
              <a:rPr lang="en-US" dirty="0"/>
              <a:t>Conclusions:</a:t>
            </a:r>
          </a:p>
          <a:p>
            <a:pPr lvl="1">
              <a:buFont typeface="Arial" panose="020B0604020202020204" pitchFamily="34" charset="0"/>
              <a:buChar char="•"/>
            </a:pPr>
            <a:r>
              <a:rPr lang="en-US" dirty="0"/>
              <a:t>Favorable scaling with number of fermions</a:t>
            </a:r>
          </a:p>
          <a:p>
            <a:pPr lvl="1">
              <a:buFont typeface="Arial" panose="020B0604020202020204" pitchFamily="34" charset="0"/>
              <a:buChar char="•"/>
            </a:pPr>
            <a:r>
              <a:rPr lang="en-US" dirty="0"/>
              <a:t>Universal and accurate approximations for fermion wavefunctions</a:t>
            </a:r>
          </a:p>
          <a:p>
            <a:pPr lvl="1">
              <a:buFont typeface="Arial" panose="020B0604020202020204" pitchFamily="34" charset="0"/>
              <a:buChar char="•"/>
            </a:pPr>
            <a:r>
              <a:rPr lang="en-US" dirty="0"/>
              <a:t>Scaling to leadership-class computers</a:t>
            </a:r>
          </a:p>
          <a:p>
            <a:pPr lvl="1">
              <a:buFont typeface="Arial" panose="020B0604020202020204" pitchFamily="34" charset="0"/>
              <a:buChar char="•"/>
            </a:pPr>
            <a:r>
              <a:rPr lang="en-US" dirty="0"/>
              <a:t>NQS can model a variety of phases of nuclear matter material</a:t>
            </a:r>
          </a:p>
          <a:p>
            <a:pPr marL="284162" lvl="1" indent="0">
              <a:buNone/>
            </a:pPr>
            <a:endParaRPr lang="en-US" dirty="0"/>
          </a:p>
          <a:p>
            <a:pPr>
              <a:buFont typeface="Arial" panose="020B0604020202020204" pitchFamily="34" charset="0"/>
              <a:buChar char="•"/>
            </a:pPr>
            <a:r>
              <a:rPr lang="en-US" dirty="0"/>
              <a:t>Next steps:</a:t>
            </a:r>
          </a:p>
          <a:p>
            <a:pPr lvl="1">
              <a:buFont typeface="Arial" panose="020B0604020202020204" pitchFamily="34" charset="0"/>
              <a:buChar char="•"/>
            </a:pPr>
            <a:r>
              <a:rPr lang="en-US" dirty="0"/>
              <a:t>Improved nuclear potential including tensor term</a:t>
            </a:r>
          </a:p>
          <a:p>
            <a:pPr lvl="1">
              <a:buFont typeface="Arial" panose="020B0604020202020204" pitchFamily="34" charset="0"/>
              <a:buChar char="•"/>
            </a:pPr>
            <a:r>
              <a:rPr lang="en-US" dirty="0"/>
              <a:t>Expanding to larger nuclei and larger periodic systems to avoid finite size effects</a:t>
            </a:r>
          </a:p>
          <a:p>
            <a:pPr lvl="1">
              <a:buFont typeface="Arial" panose="020B0604020202020204" pitchFamily="34" charset="0"/>
              <a:buChar char="•"/>
            </a:pPr>
            <a:r>
              <a:rPr lang="en-US" dirty="0"/>
              <a:t>Excited state calculations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24</a:t>
            </a:fld>
            <a:endParaRPr lang="en-US" dirty="0"/>
          </a:p>
        </p:txBody>
      </p:sp>
    </p:spTree>
    <p:extLst>
      <p:ext uri="{BB962C8B-B14F-4D97-AF65-F5344CB8AC3E}">
        <p14:creationId xmlns:p14="http://schemas.microsoft.com/office/powerpoint/2010/main" val="372536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Collaborators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25</a:t>
            </a:fld>
            <a:endParaRPr lang="en-US" dirty="0"/>
          </a:p>
        </p:txBody>
      </p:sp>
      <p:pic>
        <p:nvPicPr>
          <p:cNvPr id="6" name="Picture 5" descr="A black and white logo&#10;&#10;Description automatically generated">
            <a:extLst>
              <a:ext uri="{FF2B5EF4-FFF2-40B4-BE49-F238E27FC236}">
                <a16:creationId xmlns:a16="http://schemas.microsoft.com/office/drawing/2014/main" id="{DCBFF3F3-E098-C1BA-B243-4B708710C637}"/>
              </a:ext>
            </a:extLst>
          </p:cNvPr>
          <p:cNvPicPr>
            <a:picLocks noChangeAspect="1"/>
          </p:cNvPicPr>
          <p:nvPr/>
        </p:nvPicPr>
        <p:blipFill>
          <a:blip r:embed="rId3"/>
          <a:stretch>
            <a:fillRect/>
          </a:stretch>
        </p:blipFill>
        <p:spPr>
          <a:xfrm>
            <a:off x="1731778" y="1456348"/>
            <a:ext cx="2222090" cy="603755"/>
          </a:xfrm>
          <a:prstGeom prst="rect">
            <a:avLst/>
          </a:prstGeom>
        </p:spPr>
      </p:pic>
      <p:pic>
        <p:nvPicPr>
          <p:cNvPr id="8" name="Picture 7" descr="A green and black logo&#10;&#10;Description automatically generated">
            <a:extLst>
              <a:ext uri="{FF2B5EF4-FFF2-40B4-BE49-F238E27FC236}">
                <a16:creationId xmlns:a16="http://schemas.microsoft.com/office/drawing/2014/main" id="{D6EF8913-BFF0-6930-E7FF-EE557E450F51}"/>
              </a:ext>
            </a:extLst>
          </p:cNvPr>
          <p:cNvPicPr>
            <a:picLocks noChangeAspect="1"/>
          </p:cNvPicPr>
          <p:nvPr/>
        </p:nvPicPr>
        <p:blipFill>
          <a:blip r:embed="rId4"/>
          <a:stretch>
            <a:fillRect/>
          </a:stretch>
        </p:blipFill>
        <p:spPr>
          <a:xfrm>
            <a:off x="1731778" y="2319160"/>
            <a:ext cx="2222090" cy="912014"/>
          </a:xfrm>
          <a:prstGeom prst="rect">
            <a:avLst/>
          </a:prstGeom>
        </p:spPr>
      </p:pic>
      <p:pic>
        <p:nvPicPr>
          <p:cNvPr id="10" name="Picture 9" descr="A logo with a helmet and text&#10;&#10;Description automatically generated">
            <a:extLst>
              <a:ext uri="{FF2B5EF4-FFF2-40B4-BE49-F238E27FC236}">
                <a16:creationId xmlns:a16="http://schemas.microsoft.com/office/drawing/2014/main" id="{A95B304D-D29D-7C6B-C0F6-724BBE4D9884}"/>
              </a:ext>
            </a:extLst>
          </p:cNvPr>
          <p:cNvPicPr>
            <a:picLocks noChangeAspect="1"/>
          </p:cNvPicPr>
          <p:nvPr/>
        </p:nvPicPr>
        <p:blipFill>
          <a:blip r:embed="rId5"/>
          <a:srcRect l="31295" r="33656" b="35758"/>
          <a:stretch/>
        </p:blipFill>
        <p:spPr>
          <a:xfrm>
            <a:off x="712839" y="3348722"/>
            <a:ext cx="1018939" cy="1050555"/>
          </a:xfrm>
          <a:prstGeom prst="rect">
            <a:avLst/>
          </a:prstGeom>
        </p:spPr>
      </p:pic>
      <p:pic>
        <p:nvPicPr>
          <p:cNvPr id="11" name="Picture 10" descr="A logo with a helmet and text&#10;&#10;Description automatically generated">
            <a:extLst>
              <a:ext uri="{FF2B5EF4-FFF2-40B4-BE49-F238E27FC236}">
                <a16:creationId xmlns:a16="http://schemas.microsoft.com/office/drawing/2014/main" id="{2EF29B92-AE34-DFE9-24E4-C630745B6AEA}"/>
              </a:ext>
            </a:extLst>
          </p:cNvPr>
          <p:cNvPicPr>
            <a:picLocks noChangeAspect="1"/>
          </p:cNvPicPr>
          <p:nvPr/>
        </p:nvPicPr>
        <p:blipFill>
          <a:blip r:embed="rId5"/>
          <a:srcRect t="63255"/>
          <a:stretch/>
        </p:blipFill>
        <p:spPr>
          <a:xfrm>
            <a:off x="1476140" y="3490231"/>
            <a:ext cx="3463412" cy="715851"/>
          </a:xfrm>
          <a:prstGeom prst="rect">
            <a:avLst/>
          </a:prstGeom>
        </p:spPr>
      </p:pic>
      <p:sp>
        <p:nvSpPr>
          <p:cNvPr id="12" name="TextBox 11">
            <a:extLst>
              <a:ext uri="{FF2B5EF4-FFF2-40B4-BE49-F238E27FC236}">
                <a16:creationId xmlns:a16="http://schemas.microsoft.com/office/drawing/2014/main" id="{C48DCDBC-D680-25CF-6F16-F1AFC759BFAA}"/>
              </a:ext>
            </a:extLst>
          </p:cNvPr>
          <p:cNvSpPr txBox="1"/>
          <p:nvPr/>
        </p:nvSpPr>
        <p:spPr>
          <a:xfrm>
            <a:off x="4870726" y="1573559"/>
            <a:ext cx="3054074" cy="369332"/>
          </a:xfrm>
          <a:prstGeom prst="rect">
            <a:avLst/>
          </a:prstGeom>
          <a:noFill/>
        </p:spPr>
        <p:txBody>
          <a:bodyPr wrap="square" rtlCol="0">
            <a:spAutoFit/>
          </a:bodyPr>
          <a:lstStyle/>
          <a:p>
            <a:r>
              <a:rPr lang="en-US" dirty="0"/>
              <a:t>A. Lovato, A. </a:t>
            </a:r>
            <a:r>
              <a:rPr lang="en-US" dirty="0" err="1"/>
              <a:t>Tropiano</a:t>
            </a:r>
            <a:endParaRPr lang="en-US" dirty="0"/>
          </a:p>
        </p:txBody>
      </p:sp>
      <p:sp>
        <p:nvSpPr>
          <p:cNvPr id="13" name="TextBox 12">
            <a:extLst>
              <a:ext uri="{FF2B5EF4-FFF2-40B4-BE49-F238E27FC236}">
                <a16:creationId xmlns:a16="http://schemas.microsoft.com/office/drawing/2014/main" id="{F6519A14-20FB-4265-C2E5-2C0F322C8238}"/>
              </a:ext>
            </a:extLst>
          </p:cNvPr>
          <p:cNvSpPr txBox="1"/>
          <p:nvPr/>
        </p:nvSpPr>
        <p:spPr>
          <a:xfrm>
            <a:off x="4870726" y="2527429"/>
            <a:ext cx="1451416" cy="369332"/>
          </a:xfrm>
          <a:prstGeom prst="rect">
            <a:avLst/>
          </a:prstGeom>
          <a:noFill/>
        </p:spPr>
        <p:txBody>
          <a:bodyPr wrap="square" rtlCol="0">
            <a:spAutoFit/>
          </a:bodyPr>
          <a:lstStyle/>
          <a:p>
            <a:r>
              <a:rPr lang="en-US" dirty="0"/>
              <a:t>J. Kim</a:t>
            </a:r>
          </a:p>
        </p:txBody>
      </p:sp>
      <p:sp>
        <p:nvSpPr>
          <p:cNvPr id="14" name="TextBox 13">
            <a:extLst>
              <a:ext uri="{FF2B5EF4-FFF2-40B4-BE49-F238E27FC236}">
                <a16:creationId xmlns:a16="http://schemas.microsoft.com/office/drawing/2014/main" id="{349304E8-79B2-C9A8-60DA-5186D4075D21}"/>
              </a:ext>
            </a:extLst>
          </p:cNvPr>
          <p:cNvSpPr txBox="1"/>
          <p:nvPr/>
        </p:nvSpPr>
        <p:spPr>
          <a:xfrm>
            <a:off x="4870726" y="3663490"/>
            <a:ext cx="1923364" cy="369332"/>
          </a:xfrm>
          <a:prstGeom prst="rect">
            <a:avLst/>
          </a:prstGeom>
          <a:noFill/>
        </p:spPr>
        <p:txBody>
          <a:bodyPr wrap="square" rtlCol="0">
            <a:spAutoFit/>
          </a:bodyPr>
          <a:lstStyle/>
          <a:p>
            <a:r>
              <a:rPr lang="en-US" dirty="0"/>
              <a:t>M. Hjorth-Jensen</a:t>
            </a:r>
          </a:p>
        </p:txBody>
      </p:sp>
    </p:spTree>
    <p:extLst>
      <p:ext uri="{BB962C8B-B14F-4D97-AF65-F5344CB8AC3E}">
        <p14:creationId xmlns:p14="http://schemas.microsoft.com/office/powerpoint/2010/main" val="508559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956" y="1867662"/>
            <a:ext cx="2990088" cy="704088"/>
          </a:xfrm>
        </p:spPr>
        <p:txBody>
          <a:bodyPr/>
          <a:lstStyle/>
          <a:p>
            <a:r>
              <a:rPr lang="en-US" sz="3600" dirty="0"/>
              <a:t>Thank you</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26</a:t>
            </a:fld>
            <a:endParaRPr lang="en-US" dirty="0"/>
          </a:p>
        </p:txBody>
      </p:sp>
    </p:spTree>
    <p:extLst>
      <p:ext uri="{BB962C8B-B14F-4D97-AF65-F5344CB8AC3E}">
        <p14:creationId xmlns:p14="http://schemas.microsoft.com/office/powerpoint/2010/main" val="86075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Metropolis-</a:t>
            </a:r>
            <a:r>
              <a:rPr lang="en-US" dirty="0" err="1"/>
              <a:t>hastings</a:t>
            </a:r>
            <a:r>
              <a:rPr lang="en-US" dirty="0"/>
              <a:t> Sampling</a:t>
            </a:r>
          </a:p>
        </p:txBody>
      </p:sp>
      <p:sp>
        <p:nvSpPr>
          <p:cNvPr id="3" name="Content Placeholder 2"/>
          <p:cNvSpPr>
            <a:spLocks noGrp="1"/>
          </p:cNvSpPr>
          <p:nvPr>
            <p:ph idx="1"/>
          </p:nvPr>
        </p:nvSpPr>
        <p:spPr>
          <a:xfrm>
            <a:off x="614148" y="1415845"/>
            <a:ext cx="8372901" cy="1805753"/>
          </a:xfrm>
        </p:spPr>
        <p:txBody>
          <a:bodyPr/>
          <a:lstStyle/>
          <a:p>
            <a:r>
              <a:rPr lang="en-US" dirty="0"/>
              <a:t>Randomly sample coordinates, R’, and spins, S’</a:t>
            </a:r>
          </a:p>
          <a:p>
            <a:endParaRPr lang="en-US" dirty="0"/>
          </a:p>
          <a:p>
            <a:pPr marL="0" indent="0">
              <a:buNone/>
            </a:pPr>
            <a:endParaRPr lang="en-US" dirty="0"/>
          </a:p>
          <a:p>
            <a:r>
              <a:rPr lang="en-US" dirty="0"/>
              <a:t>If P is greater than uniform random variable from 0 to 1, accept new values</a:t>
            </a:r>
          </a:p>
          <a:p>
            <a:r>
              <a:rPr lang="en-US" dirty="0"/>
              <a:t>Observables are estimated by taking averages over sampled configurations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27</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690045-1C46-44B5-86D1-6986CB027FA1}"/>
                  </a:ext>
                </a:extLst>
              </p:cNvPr>
              <p:cNvSpPr txBox="1"/>
              <p:nvPr/>
            </p:nvSpPr>
            <p:spPr>
              <a:xfrm>
                <a:off x="843896" y="3110341"/>
                <a:ext cx="7599509" cy="8465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𝑂</m:t>
                                  </m:r>
                                </m:e>
                              </m:d>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e>
                          </m:d>
                        </m:num>
                        <m:den>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𝑆</m:t>
                              </m:r>
                            </m:sub>
                            <m:sup/>
                            <m:e>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𝑑𝑅</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𝐿</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e>
                              </m:nary>
                            </m:e>
                          </m:nary>
                        </m:num>
                        <m:den>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𝑆</m:t>
                              </m:r>
                            </m:sub>
                            <m:sup/>
                            <m:e>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𝑑𝑅</m:t>
                                  </m:r>
                                  <m:r>
                                    <a:rPr lang="en-US" i="1">
                                      <a:latin typeface="Cambria Math" panose="02040503050406030204" pitchFamily="18" charset="0"/>
                                    </a:rPr>
                                    <m:t> </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𝑉</m:t>
                                              </m:r>
                                            </m:sub>
                                          </m:sSub>
                                          <m:d>
                                            <m:dPr>
                                              <m:ctrlPr>
                                                <a:rPr lang="en-US" i="1">
                                                  <a:latin typeface="Cambria Math" panose="02040503050406030204" pitchFamily="18" charset="0"/>
                                                </a:rPr>
                                              </m:ctrlPr>
                                            </m:dPr>
                                            <m:e>
                                              <m:r>
                                                <a:rPr lang="en-US" i="1">
                                                  <a:latin typeface="Cambria Math" panose="02040503050406030204" pitchFamily="18" charset="0"/>
                                                </a:rPr>
                                                <m:t>𝑅</m:t>
                                              </m:r>
                                              <m:r>
                                                <a:rPr lang="en-US" i="1">
                                                  <a:latin typeface="Cambria Math" panose="02040503050406030204" pitchFamily="18" charset="0"/>
                                                </a:rPr>
                                                <m:t>, </m:t>
                                              </m:r>
                                              <m:r>
                                                <a:rPr lang="en-US" i="1">
                                                  <a:latin typeface="Cambria Math" panose="02040503050406030204" pitchFamily="18" charset="0"/>
                                                </a:rPr>
                                                <m:t>𝑆</m:t>
                                              </m:r>
                                            </m:e>
                                          </m:d>
                                        </m:e>
                                      </m:d>
                                    </m:e>
                                    <m:sup>
                                      <m:r>
                                        <a:rPr lang="en-US" i="1">
                                          <a:latin typeface="Cambria Math" panose="02040503050406030204" pitchFamily="18" charset="0"/>
                                        </a:rPr>
                                        <m:t>2</m:t>
                                      </m:r>
                                    </m:sup>
                                  </m:sSup>
                                </m:e>
                              </m:nary>
                            </m:e>
                          </m:nary>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𝑐𝑜𝑛𝑓</m:t>
                              </m:r>
                            </m:sub>
                          </m:sSub>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𝐿</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D6690045-1C46-44B5-86D1-6986CB027FA1}"/>
                  </a:ext>
                </a:extLst>
              </p:cNvPr>
              <p:cNvSpPr txBox="1">
                <a:spLocks noRot="1" noChangeAspect="1" noMove="1" noResize="1" noEditPoints="1" noAdjustHandles="1" noChangeArrowheads="1" noChangeShapeType="1" noTextEdit="1"/>
              </p:cNvSpPr>
              <p:nvPr/>
            </p:nvSpPr>
            <p:spPr>
              <a:xfrm>
                <a:off x="843896" y="3110341"/>
                <a:ext cx="7599509" cy="8465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8D72F3-BA42-40A9-AA16-CC928DD3538A}"/>
                  </a:ext>
                </a:extLst>
              </p:cNvPr>
              <p:cNvSpPr txBox="1"/>
              <p:nvPr/>
            </p:nvSpPr>
            <p:spPr>
              <a:xfrm>
                <a:off x="933610" y="4002978"/>
                <a:ext cx="7276780" cy="675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𝐿</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𝑅𝑆</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𝑅𝑆</m:t>
                              </m:r>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𝑉</m:t>
                                  </m:r>
                                </m:sub>
                              </m:sSub>
                            </m:e>
                          </m:d>
                        </m:den>
                      </m:f>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B88D72F3-BA42-40A9-AA16-CC928DD3538A}"/>
                  </a:ext>
                </a:extLst>
              </p:cNvPr>
              <p:cNvSpPr txBox="1">
                <a:spLocks noRot="1" noChangeAspect="1" noMove="1" noResize="1" noEditPoints="1" noAdjustHandles="1" noChangeArrowheads="1" noChangeShapeType="1" noTextEdit="1"/>
              </p:cNvSpPr>
              <p:nvPr/>
            </p:nvSpPr>
            <p:spPr>
              <a:xfrm>
                <a:off x="933610" y="4002978"/>
                <a:ext cx="7276780" cy="6753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B188DC-A234-5194-95D0-F74A3825E5D3}"/>
                  </a:ext>
                </a:extLst>
              </p:cNvPr>
              <p:cNvSpPr txBox="1"/>
              <p:nvPr/>
            </p:nvSpPr>
            <p:spPr>
              <a:xfrm>
                <a:off x="2500443" y="1793415"/>
                <a:ext cx="1819729"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𝑅</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𝑉</m:t>
                                      </m:r>
                                    </m:sub>
                                  </m:sSub>
                                  <m:r>
                                    <a:rPr lang="en-US" i="1">
                                      <a:latin typeface="Cambria Math" panose="02040503050406030204" pitchFamily="18" charset="0"/>
                                    </a:rPr>
                                    <m:t>(</m:t>
                                  </m:r>
                                  <m:r>
                                    <a:rPr lang="en-US" i="1">
                                      <a:latin typeface="Cambria Math" panose="02040503050406030204" pitchFamily="18" charset="0"/>
                                    </a:rPr>
                                    <m:t>𝑅</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𝑆</m:t>
                                  </m:r>
                                  <m:r>
                                    <a:rPr lang="en-US" b="0" i="1" smtClean="0">
                                      <a:latin typeface="Cambria Math" panose="02040503050406030204" pitchFamily="18" charset="0"/>
                                    </a:rPr>
                                    <m:t>)</m:t>
                                  </m:r>
                                </m:e>
                              </m:d>
                            </m:e>
                            <m:sup>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e>
                              </m:d>
                            </m:e>
                            <m:sup>
                              <m:r>
                                <a:rPr lang="en-US" i="1">
                                  <a:latin typeface="Cambria Math" panose="02040503050406030204" pitchFamily="18" charset="0"/>
                                </a:rPr>
                                <m:t>2</m:t>
                              </m:r>
                            </m:sup>
                          </m:sSup>
                        </m:den>
                      </m:f>
                    </m:oMath>
                  </m:oMathPara>
                </a14:m>
                <a:endParaRPr lang="en-US" dirty="0"/>
              </a:p>
            </p:txBody>
          </p:sp>
        </mc:Choice>
        <mc:Fallback xmlns="">
          <p:sp>
            <p:nvSpPr>
              <p:cNvPr id="9" name="TextBox 8">
                <a:extLst>
                  <a:ext uri="{FF2B5EF4-FFF2-40B4-BE49-F238E27FC236}">
                    <a16:creationId xmlns:a16="http://schemas.microsoft.com/office/drawing/2014/main" id="{17B188DC-A234-5194-95D0-F74A3825E5D3}"/>
                  </a:ext>
                </a:extLst>
              </p:cNvPr>
              <p:cNvSpPr txBox="1">
                <a:spLocks noRot="1" noChangeAspect="1" noMove="1" noResize="1" noEditPoints="1" noAdjustHandles="1" noChangeArrowheads="1" noChangeShapeType="1" noTextEdit="1"/>
              </p:cNvSpPr>
              <p:nvPr/>
            </p:nvSpPr>
            <p:spPr>
              <a:xfrm>
                <a:off x="2500443" y="1793415"/>
                <a:ext cx="1819729" cy="6049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D0F927-FC09-D666-4C4B-1E3A63B7E2A0}"/>
                  </a:ext>
                </a:extLst>
              </p:cNvPr>
              <p:cNvSpPr txBox="1"/>
              <p:nvPr/>
            </p:nvSpPr>
            <p:spPr>
              <a:xfrm>
                <a:off x="4800599" y="1793415"/>
                <a:ext cx="1796004"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𝑆</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i="1">
                                          <a:latin typeface="Cambria Math" panose="02040503050406030204" pitchFamily="18" charset="0"/>
                                        </a:rPr>
                                        <m:t>𝑉</m:t>
                                      </m:r>
                                    </m:sub>
                                  </m:sSub>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 </m:t>
                                  </m:r>
                                  <m:r>
                                    <a:rPr lang="en-US" i="1">
                                      <a:latin typeface="Cambria Math" panose="02040503050406030204" pitchFamily="18" charset="0"/>
                                    </a:rPr>
                                    <m:t>𝑆</m:t>
                                  </m:r>
                                  <m:r>
                                    <a:rPr lang="en-US" b="0" i="1" smtClean="0">
                                      <a:latin typeface="Cambria Math" panose="02040503050406030204" pitchFamily="18" charset="0"/>
                                    </a:rPr>
                                    <m:t>′)</m:t>
                                  </m:r>
                                </m:e>
                              </m:d>
                            </m:e>
                            <m:sup>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e>
                              </m:d>
                            </m:e>
                            <m:sup>
                              <m:r>
                                <a:rPr lang="en-US" i="1">
                                  <a:latin typeface="Cambria Math" panose="02040503050406030204" pitchFamily="18" charset="0"/>
                                </a:rPr>
                                <m:t>2</m:t>
                              </m:r>
                            </m:sup>
                          </m:sSup>
                        </m:den>
                      </m:f>
                    </m:oMath>
                  </m:oMathPara>
                </a14:m>
                <a:endParaRPr lang="en-US" dirty="0"/>
              </a:p>
            </p:txBody>
          </p:sp>
        </mc:Choice>
        <mc:Fallback xmlns="">
          <p:sp>
            <p:nvSpPr>
              <p:cNvPr id="10" name="TextBox 9">
                <a:extLst>
                  <a:ext uri="{FF2B5EF4-FFF2-40B4-BE49-F238E27FC236}">
                    <a16:creationId xmlns:a16="http://schemas.microsoft.com/office/drawing/2014/main" id="{84D0F927-FC09-D666-4C4B-1E3A63B7E2A0}"/>
                  </a:ext>
                </a:extLst>
              </p:cNvPr>
              <p:cNvSpPr txBox="1">
                <a:spLocks noRot="1" noChangeAspect="1" noMove="1" noResize="1" noEditPoints="1" noAdjustHandles="1" noChangeArrowheads="1" noChangeShapeType="1" noTextEdit="1"/>
              </p:cNvSpPr>
              <p:nvPr/>
            </p:nvSpPr>
            <p:spPr>
              <a:xfrm>
                <a:off x="4800599" y="1793415"/>
                <a:ext cx="1796004" cy="604974"/>
              </a:xfrm>
              <a:prstGeom prst="rect">
                <a:avLst/>
              </a:prstGeom>
              <a:blipFill>
                <a:blip r:embed="rId6"/>
                <a:stretch>
                  <a:fillRect/>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309A09B8-8162-7C97-4C9C-A67788FAA1EC}"/>
              </a:ext>
            </a:extLst>
          </p:cNvPr>
          <p:cNvSpPr txBox="1">
            <a:spLocks/>
          </p:cNvSpPr>
          <p:nvPr/>
        </p:nvSpPr>
        <p:spPr>
          <a:xfrm>
            <a:off x="614148" y="1126110"/>
            <a:ext cx="2025813" cy="464914"/>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Sampling algorithm:</a:t>
            </a:r>
          </a:p>
        </p:txBody>
      </p:sp>
    </p:spTree>
    <p:extLst>
      <p:ext uri="{BB962C8B-B14F-4D97-AF65-F5344CB8AC3E}">
        <p14:creationId xmlns:p14="http://schemas.microsoft.com/office/powerpoint/2010/main" val="2953497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NQS optimization</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28</a:t>
            </a:fld>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20F5A7-51E8-4337-AF7E-A9B36A56BF3A}"/>
                  </a:ext>
                </a:extLst>
              </p:cNvPr>
              <p:cNvSpPr txBox="1"/>
              <p:nvPr/>
            </p:nvSpPr>
            <p:spPr>
              <a:xfrm>
                <a:off x="433155" y="2138640"/>
                <a:ext cx="8953946" cy="527517"/>
              </a:xfrm>
              <a:prstGeom prst="rect">
                <a:avLst/>
              </a:prstGeom>
              <a:noFill/>
            </p:spPr>
            <p:txBody>
              <a:bodyPr wrap="square" rtlCol="0">
                <a:spAutoFit/>
              </a:bodyPr>
              <a:lstStyle/>
              <a:p>
                <a:r>
                  <a:rPr lang="en-US" dirty="0"/>
                  <a:t>Gradient of energy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𝑉</m:t>
                            </m:r>
                          </m:sub>
                        </m:sSub>
                      </m:num>
                      <m:den>
                        <m:r>
                          <a:rPr lang="en-US" i="1">
                            <a:latin typeface="Cambria Math" panose="02040503050406030204" pitchFamily="18" charset="0"/>
                          </a:rPr>
                          <m:t>𝑑</m:t>
                        </m:r>
                        <m:sSub>
                          <m:sSubPr>
                            <m:ctrlPr>
                              <a:rPr lang="en-US" i="1" smtClean="0">
                                <a:latin typeface="Cambria Math" panose="02040503050406030204" pitchFamily="18" charset="0"/>
                              </a:rPr>
                            </m:ctrlPr>
                          </m:sSubPr>
                          <m:e>
                            <m:r>
                              <a:rPr lang="en-US" b="0" i="1" smtClean="0">
                                <a:latin typeface="Cambria Math" panose="02040503050406030204" pitchFamily="18" charset="0"/>
                              </a:rPr>
                              <m:t>𝜔</m:t>
                            </m:r>
                          </m:e>
                          <m:sub>
                            <m:r>
                              <a:rPr lang="en-US" i="1">
                                <a:latin typeface="Cambria Math" panose="02040503050406030204" pitchFamily="18" charset="0"/>
                              </a:rPr>
                              <m:t>𝑖</m:t>
                            </m:r>
                          </m:sub>
                        </m:sSub>
                      </m:den>
                    </m:f>
                  </m:oMath>
                </a14:m>
                <a:r>
                  <a:rPr lang="en-US" dirty="0"/>
                  <a:t>)</a:t>
                </a:r>
              </a:p>
            </p:txBody>
          </p:sp>
        </mc:Choice>
        <mc:Fallback xmlns="">
          <p:sp>
            <p:nvSpPr>
              <p:cNvPr id="14" name="TextBox 13">
                <a:extLst>
                  <a:ext uri="{FF2B5EF4-FFF2-40B4-BE49-F238E27FC236}">
                    <a16:creationId xmlns:a16="http://schemas.microsoft.com/office/drawing/2014/main" id="{5C20F5A7-51E8-4337-AF7E-A9B36A56BF3A}"/>
                  </a:ext>
                </a:extLst>
              </p:cNvPr>
              <p:cNvSpPr txBox="1">
                <a:spLocks noRot="1" noChangeAspect="1" noMove="1" noResize="1" noEditPoints="1" noAdjustHandles="1" noChangeArrowheads="1" noChangeShapeType="1" noTextEdit="1"/>
              </p:cNvSpPr>
              <p:nvPr/>
            </p:nvSpPr>
            <p:spPr>
              <a:xfrm>
                <a:off x="433155" y="2138640"/>
                <a:ext cx="8953946" cy="527517"/>
              </a:xfrm>
              <a:prstGeom prst="rect">
                <a:avLst/>
              </a:prstGeom>
              <a:blipFill>
                <a:blip r:embed="rId3"/>
                <a:stretch>
                  <a:fillRect l="-545" b="-116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FA7C6AC-4601-4D0C-83BC-F8DDD7EF3DA0}"/>
              </a:ext>
            </a:extLst>
          </p:cNvPr>
          <p:cNvSpPr txBox="1"/>
          <p:nvPr/>
        </p:nvSpPr>
        <p:spPr>
          <a:xfrm>
            <a:off x="433155" y="1037874"/>
            <a:ext cx="7772846" cy="369332"/>
          </a:xfrm>
          <a:prstGeom prst="rect">
            <a:avLst/>
          </a:prstGeom>
          <a:noFill/>
        </p:spPr>
        <p:txBody>
          <a:bodyPr wrap="square" rtlCol="0">
            <a:spAutoFit/>
          </a:bodyPr>
          <a:lstStyle/>
          <a:p>
            <a:r>
              <a:rPr lang="en-US" dirty="0"/>
              <a:t>Improve wavefunction by minimizing energy expectation value</a:t>
            </a:r>
          </a:p>
        </p:txBody>
      </p:sp>
      <p:sp>
        <p:nvSpPr>
          <p:cNvPr id="12" name="TextBox 11">
            <a:extLst>
              <a:ext uri="{FF2B5EF4-FFF2-40B4-BE49-F238E27FC236}">
                <a16:creationId xmlns:a16="http://schemas.microsoft.com/office/drawing/2014/main" id="{9C7653C8-B582-491E-BC72-5E0AC5FA7413}"/>
              </a:ext>
            </a:extLst>
          </p:cNvPr>
          <p:cNvSpPr txBox="1"/>
          <p:nvPr/>
        </p:nvSpPr>
        <p:spPr>
          <a:xfrm>
            <a:off x="457201" y="3475202"/>
            <a:ext cx="7772846" cy="369332"/>
          </a:xfrm>
          <a:prstGeom prst="rect">
            <a:avLst/>
          </a:prstGeom>
          <a:noFill/>
        </p:spPr>
        <p:txBody>
          <a:bodyPr wrap="square" rtlCol="0">
            <a:spAutoFit/>
          </a:bodyPr>
          <a:lstStyle/>
          <a:p>
            <a:r>
              <a:rPr lang="en-US" dirty="0"/>
              <a:t>Parameters at step s are updated as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762475-3BF8-3E25-2373-5B4167B68187}"/>
                  </a:ext>
                </a:extLst>
              </p:cNvPr>
              <p:cNvSpPr txBox="1"/>
              <p:nvPr/>
            </p:nvSpPr>
            <p:spPr>
              <a:xfrm>
                <a:off x="2649661" y="1433326"/>
                <a:ext cx="3844677" cy="685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47484A"/>
                              </a:solidFill>
                              <a:latin typeface="Cambria Math" panose="02040503050406030204" pitchFamily="18" charset="0"/>
                            </a:rPr>
                          </m:ctrlPr>
                        </m:sSubPr>
                        <m:e>
                          <m:r>
                            <a:rPr lang="en-US" sz="2000" b="0" i="1" smtClean="0">
                              <a:solidFill>
                                <a:srgbClr val="47484A"/>
                              </a:solidFill>
                              <a:latin typeface="Cambria Math" panose="02040503050406030204" pitchFamily="18" charset="0"/>
                            </a:rPr>
                            <m:t>𝐸</m:t>
                          </m:r>
                        </m:e>
                        <m:sub>
                          <m:r>
                            <a:rPr lang="en-US" sz="2000" b="0" i="1" smtClean="0">
                              <a:solidFill>
                                <a:srgbClr val="47484A"/>
                              </a:solidFill>
                              <a:latin typeface="Cambria Math" panose="02040503050406030204" pitchFamily="18" charset="0"/>
                            </a:rPr>
                            <m:t>0</m:t>
                          </m:r>
                        </m:sub>
                      </m:sSub>
                      <m:r>
                        <a:rPr lang="en-US" sz="2000" b="0" i="1" smtClean="0">
                          <a:solidFill>
                            <a:srgbClr val="47484A"/>
                          </a:solidFill>
                          <a:latin typeface="Cambria Math" panose="02040503050406030204" pitchFamily="18" charset="0"/>
                        </a:rPr>
                        <m:t>≤</m:t>
                      </m:r>
                      <m:sSub>
                        <m:sSubPr>
                          <m:ctrlPr>
                            <a:rPr lang="en-US" sz="2000" b="0" i="1" smtClean="0">
                              <a:solidFill>
                                <a:srgbClr val="47484A"/>
                              </a:solidFill>
                              <a:latin typeface="Cambria Math" panose="02040503050406030204" pitchFamily="18" charset="0"/>
                            </a:rPr>
                          </m:ctrlPr>
                        </m:sSubPr>
                        <m:e>
                          <m:r>
                            <a:rPr lang="en-US" sz="2000" b="0" i="1" smtClean="0">
                              <a:solidFill>
                                <a:srgbClr val="47484A"/>
                              </a:solidFill>
                              <a:latin typeface="Cambria Math" panose="02040503050406030204" pitchFamily="18" charset="0"/>
                            </a:rPr>
                            <m:t>𝐸</m:t>
                          </m:r>
                        </m:e>
                        <m:sub>
                          <m:r>
                            <a:rPr lang="en-US" sz="2000" b="0" i="1" smtClean="0">
                              <a:solidFill>
                                <a:srgbClr val="47484A"/>
                              </a:solidFill>
                              <a:latin typeface="Cambria Math" panose="02040503050406030204" pitchFamily="18" charset="0"/>
                            </a:rPr>
                            <m:t>𝑉</m:t>
                          </m:r>
                        </m:sub>
                      </m:sSub>
                      <m:r>
                        <a:rPr lang="en-US" sz="2000" b="0" i="1" smtClean="0">
                          <a:solidFill>
                            <a:srgbClr val="47484A"/>
                          </a:solidFill>
                          <a:latin typeface="Cambria Math" panose="02040503050406030204" pitchFamily="18" charset="0"/>
                        </a:rPr>
                        <m:t>=</m:t>
                      </m:r>
                      <m:f>
                        <m:fPr>
                          <m:ctrlPr>
                            <a:rPr lang="en-US" sz="2000" b="0" i="1" smtClean="0">
                              <a:solidFill>
                                <a:srgbClr val="47484A"/>
                              </a:solidFill>
                              <a:latin typeface="Cambria Math" panose="02040503050406030204" pitchFamily="18" charset="0"/>
                            </a:rPr>
                          </m:ctrlPr>
                        </m:fPr>
                        <m:num>
                          <m:d>
                            <m:dPr>
                              <m:begChr m:val="⟨"/>
                              <m:endChr m:val="⟩"/>
                              <m:ctrlPr>
                                <a:rPr lang="en-US" sz="2000" b="0" i="1" smtClean="0">
                                  <a:solidFill>
                                    <a:srgbClr val="47484A"/>
                                  </a:solidFill>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r>
                                    <a:rPr lang="en-US" sz="2000" b="0" i="1" smtClean="0">
                                      <a:latin typeface="Cambria Math" panose="02040503050406030204" pitchFamily="18" charset="0"/>
                                    </a:rPr>
                                    <m:t> </m:t>
                                  </m:r>
                                </m:sub>
                              </m:sSub>
                            </m:e>
                            <m:e>
                              <m:acc>
                                <m:accPr>
                                  <m:chr m:val="̂"/>
                                  <m:ctrlPr>
                                    <a:rPr lang="en-US" sz="2000" b="0" i="1" smtClean="0">
                                      <a:solidFill>
                                        <a:srgbClr val="47484A"/>
                                      </a:solidFill>
                                      <a:latin typeface="Cambria Math" panose="02040503050406030204" pitchFamily="18" charset="0"/>
                                    </a:rPr>
                                  </m:ctrlPr>
                                </m:accPr>
                                <m:e>
                                  <m:r>
                                    <a:rPr lang="en-US" sz="2000" b="0" i="1" smtClean="0">
                                      <a:solidFill>
                                        <a:srgbClr val="47484A"/>
                                      </a:solidFill>
                                      <a:latin typeface="Cambria Math" panose="02040503050406030204" pitchFamily="18" charset="0"/>
                                    </a:rPr>
                                    <m:t>𝐻</m:t>
                                  </m:r>
                                </m:e>
                              </m:acc>
                            </m:e>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sub>
                              </m:sSub>
                            </m:e>
                          </m:d>
                        </m:num>
                        <m:den>
                          <m:d>
                            <m:dPr>
                              <m:begChr m:val="⟨"/>
                              <m:endChr m:val="⟩"/>
                              <m:ctrlPr>
                                <a:rPr lang="en-US" sz="2000" b="0" i="1" smtClean="0">
                                  <a:solidFill>
                                    <a:srgbClr val="47484A"/>
                                  </a:solidFill>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sub>
                              </m:sSub>
                            </m:e>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sub>
                              </m:sSub>
                            </m:e>
                          </m:d>
                        </m:den>
                      </m:f>
                    </m:oMath>
                  </m:oMathPara>
                </a14:m>
                <a:endParaRPr lang="en-US" sz="2000" dirty="0"/>
              </a:p>
            </p:txBody>
          </p:sp>
        </mc:Choice>
        <mc:Fallback xmlns="">
          <p:sp>
            <p:nvSpPr>
              <p:cNvPr id="3" name="TextBox 2">
                <a:extLst>
                  <a:ext uri="{FF2B5EF4-FFF2-40B4-BE49-F238E27FC236}">
                    <a16:creationId xmlns:a16="http://schemas.microsoft.com/office/drawing/2014/main" id="{68762475-3BF8-3E25-2373-5B4167B68187}"/>
                  </a:ext>
                </a:extLst>
              </p:cNvPr>
              <p:cNvSpPr txBox="1">
                <a:spLocks noRot="1" noChangeAspect="1" noMove="1" noResize="1" noEditPoints="1" noAdjustHandles="1" noChangeArrowheads="1" noChangeShapeType="1" noTextEdit="1"/>
              </p:cNvSpPr>
              <p:nvPr/>
            </p:nvSpPr>
            <p:spPr>
              <a:xfrm>
                <a:off x="2649661" y="1433326"/>
                <a:ext cx="3844677" cy="6855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26032C-9EB5-F2EE-F8E9-6653B7BA1E66}"/>
                  </a:ext>
                </a:extLst>
              </p:cNvPr>
              <p:cNvSpPr txBox="1"/>
              <p:nvPr/>
            </p:nvSpPr>
            <p:spPr>
              <a:xfrm>
                <a:off x="2244333" y="2628931"/>
                <a:ext cx="4798636" cy="6794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b="0" i="1" smtClean="0">
                              <a:solidFill>
                                <a:srgbClr val="47484A"/>
                              </a:solidFill>
                              <a:latin typeface="Cambria Math" panose="02040503050406030204" pitchFamily="18" charset="0"/>
                            </a:rPr>
                          </m:ctrlPr>
                        </m:sSubPr>
                        <m:e>
                          <m:r>
                            <a:rPr lang="en-US" sz="1900" b="0" i="1" smtClean="0">
                              <a:solidFill>
                                <a:srgbClr val="47484A"/>
                              </a:solidFill>
                              <a:latin typeface="Cambria Math" panose="02040503050406030204" pitchFamily="18" charset="0"/>
                            </a:rPr>
                            <m:t>𝐺</m:t>
                          </m:r>
                        </m:e>
                        <m:sub>
                          <m:r>
                            <a:rPr lang="en-US" sz="1900" b="0" i="1" smtClean="0">
                              <a:solidFill>
                                <a:srgbClr val="47484A"/>
                              </a:solidFill>
                              <a:latin typeface="Cambria Math" panose="02040503050406030204" pitchFamily="18" charset="0"/>
                            </a:rPr>
                            <m:t>𝑖</m:t>
                          </m:r>
                        </m:sub>
                      </m:sSub>
                      <m:r>
                        <a:rPr lang="en-US" sz="1900" b="0" i="1" smtClean="0">
                          <a:solidFill>
                            <a:srgbClr val="47484A"/>
                          </a:solidFill>
                          <a:latin typeface="Cambria Math" panose="02040503050406030204" pitchFamily="18" charset="0"/>
                        </a:rPr>
                        <m:t>=2</m:t>
                      </m:r>
                      <m:d>
                        <m:dPr>
                          <m:ctrlPr>
                            <a:rPr lang="en-US" sz="1900" b="0" i="1" smtClean="0">
                              <a:solidFill>
                                <a:srgbClr val="47484A"/>
                              </a:solidFill>
                              <a:latin typeface="Cambria Math" panose="02040503050406030204" pitchFamily="18" charset="0"/>
                            </a:rPr>
                          </m:ctrlPr>
                        </m:dPr>
                        <m:e>
                          <m:f>
                            <m:fPr>
                              <m:ctrlPr>
                                <a:rPr lang="en-US" sz="1900" i="1">
                                  <a:solidFill>
                                    <a:srgbClr val="47484A"/>
                                  </a:solidFill>
                                  <a:latin typeface="Cambria Math" panose="02040503050406030204" pitchFamily="18" charset="0"/>
                                </a:rPr>
                              </m:ctrlPr>
                            </m:fPr>
                            <m:num>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𝑖</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acc>
                                    <m:accPr>
                                      <m:chr m:val="̂"/>
                                      <m:ctrlPr>
                                        <a:rPr lang="en-US" sz="1900" i="1">
                                          <a:solidFill>
                                            <a:srgbClr val="47484A"/>
                                          </a:solidFill>
                                          <a:latin typeface="Cambria Math" panose="02040503050406030204" pitchFamily="18" charset="0"/>
                                        </a:rPr>
                                      </m:ctrlPr>
                                    </m:accPr>
                                    <m:e>
                                      <m:r>
                                        <a:rPr lang="en-US" sz="1900" i="1">
                                          <a:solidFill>
                                            <a:srgbClr val="47484A"/>
                                          </a:solidFill>
                                          <a:latin typeface="Cambria Math" panose="02040503050406030204" pitchFamily="18" charset="0"/>
                                        </a:rPr>
                                        <m:t>𝐻</m:t>
                                      </m:r>
                                    </m:e>
                                  </m:acc>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num>
                            <m:den>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en>
                          </m:f>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𝐸</m:t>
                              </m:r>
                            </m:e>
                            <m:sub>
                              <m:r>
                                <a:rPr lang="en-US" sz="1900" b="0" i="1" smtClean="0">
                                  <a:latin typeface="Cambria Math" panose="02040503050406030204" pitchFamily="18" charset="0"/>
                                </a:rPr>
                                <m:t>𝑉</m:t>
                              </m:r>
                            </m:sub>
                          </m:sSub>
                          <m:f>
                            <m:fPr>
                              <m:ctrlPr>
                                <a:rPr lang="en-US" sz="1900" i="1">
                                  <a:solidFill>
                                    <a:srgbClr val="47484A"/>
                                  </a:solidFill>
                                  <a:latin typeface="Cambria Math" panose="02040503050406030204" pitchFamily="18" charset="0"/>
                                </a:rPr>
                              </m:ctrlPr>
                            </m:fPr>
                            <m:num>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𝑖</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num>
                            <m:den>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en>
                          </m:f>
                        </m:e>
                      </m:d>
                    </m:oMath>
                  </m:oMathPara>
                </a14:m>
                <a:endParaRPr lang="en-US" sz="1900" dirty="0"/>
              </a:p>
            </p:txBody>
          </p:sp>
        </mc:Choice>
        <mc:Fallback xmlns="">
          <p:sp>
            <p:nvSpPr>
              <p:cNvPr id="8" name="TextBox 7">
                <a:extLst>
                  <a:ext uri="{FF2B5EF4-FFF2-40B4-BE49-F238E27FC236}">
                    <a16:creationId xmlns:a16="http://schemas.microsoft.com/office/drawing/2014/main" id="{D826032C-9EB5-F2EE-F8E9-6653B7BA1E66}"/>
                  </a:ext>
                </a:extLst>
              </p:cNvPr>
              <p:cNvSpPr txBox="1">
                <a:spLocks noRot="1" noChangeAspect="1" noMove="1" noResize="1" noEditPoints="1" noAdjustHandles="1" noChangeArrowheads="1" noChangeShapeType="1" noTextEdit="1"/>
              </p:cNvSpPr>
              <p:nvPr/>
            </p:nvSpPr>
            <p:spPr>
              <a:xfrm>
                <a:off x="2244333" y="2628931"/>
                <a:ext cx="4798636" cy="6794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508D44A-99CE-1527-2F2A-7338A17BC144}"/>
                  </a:ext>
                </a:extLst>
              </p:cNvPr>
              <p:cNvSpPr txBox="1"/>
              <p:nvPr/>
            </p:nvSpPr>
            <p:spPr>
              <a:xfrm>
                <a:off x="2244333" y="4014960"/>
                <a:ext cx="4798636" cy="2923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900" b="0" i="1" smtClean="0">
                              <a:solidFill>
                                <a:srgbClr val="47484A"/>
                              </a:solidFill>
                              <a:latin typeface="Cambria Math" panose="02040503050406030204" pitchFamily="18" charset="0"/>
                            </a:rPr>
                          </m:ctrlPr>
                        </m:sSupPr>
                        <m:e>
                          <m:r>
                            <a:rPr lang="en-US" sz="1900" b="0" i="1" smtClean="0">
                              <a:solidFill>
                                <a:srgbClr val="47484A"/>
                              </a:solidFill>
                              <a:latin typeface="Cambria Math" panose="02040503050406030204" pitchFamily="18" charset="0"/>
                            </a:rPr>
                            <m:t>𝜔</m:t>
                          </m:r>
                        </m:e>
                        <m:sup>
                          <m:r>
                            <a:rPr lang="en-US" sz="1900" b="0" i="1" smtClean="0">
                              <a:solidFill>
                                <a:srgbClr val="47484A"/>
                              </a:solidFill>
                              <a:latin typeface="Cambria Math" panose="02040503050406030204" pitchFamily="18" charset="0"/>
                            </a:rPr>
                            <m:t>𝑠</m:t>
                          </m:r>
                          <m:r>
                            <a:rPr lang="en-US" sz="1900" b="0" i="1" smtClean="0">
                              <a:solidFill>
                                <a:srgbClr val="47484A"/>
                              </a:solidFill>
                              <a:latin typeface="Cambria Math" panose="02040503050406030204" pitchFamily="18" charset="0"/>
                            </a:rPr>
                            <m:t>+1</m:t>
                          </m:r>
                        </m:sup>
                      </m:sSup>
                      <m:r>
                        <a:rPr lang="en-US" sz="1900" b="0" i="1" smtClean="0">
                          <a:solidFill>
                            <a:srgbClr val="47484A"/>
                          </a:solidFill>
                          <a:latin typeface="Cambria Math" panose="02040503050406030204" pitchFamily="18" charset="0"/>
                        </a:rPr>
                        <m:t>=</m:t>
                      </m:r>
                      <m:sSup>
                        <m:sSupPr>
                          <m:ctrlPr>
                            <a:rPr lang="en-US" sz="1900" b="0" i="1" smtClean="0">
                              <a:solidFill>
                                <a:srgbClr val="47484A"/>
                              </a:solidFill>
                              <a:latin typeface="Cambria Math" panose="02040503050406030204" pitchFamily="18" charset="0"/>
                            </a:rPr>
                          </m:ctrlPr>
                        </m:sSupPr>
                        <m:e>
                          <m:r>
                            <a:rPr lang="en-US" sz="1900" b="0" i="1" smtClean="0">
                              <a:solidFill>
                                <a:srgbClr val="47484A"/>
                              </a:solidFill>
                              <a:latin typeface="Cambria Math" panose="02040503050406030204" pitchFamily="18" charset="0"/>
                            </a:rPr>
                            <m:t>𝜔</m:t>
                          </m:r>
                        </m:e>
                        <m:sup>
                          <m:r>
                            <a:rPr lang="en-US" sz="1900" b="0" i="1" smtClean="0">
                              <a:solidFill>
                                <a:srgbClr val="47484A"/>
                              </a:solidFill>
                              <a:latin typeface="Cambria Math" panose="02040503050406030204" pitchFamily="18" charset="0"/>
                            </a:rPr>
                            <m:t>𝑠</m:t>
                          </m:r>
                        </m:sup>
                      </m:sSup>
                      <m:r>
                        <a:rPr lang="en-US" sz="1900" b="0" i="1" smtClean="0">
                          <a:solidFill>
                            <a:srgbClr val="47484A"/>
                          </a:solidFill>
                          <a:latin typeface="Cambria Math" panose="02040503050406030204" pitchFamily="18" charset="0"/>
                        </a:rPr>
                        <m:t>−</m:t>
                      </m:r>
                      <m:r>
                        <a:rPr lang="en-US" sz="1900" b="0" i="1" smtClean="0">
                          <a:solidFill>
                            <a:srgbClr val="47484A"/>
                          </a:solidFill>
                          <a:latin typeface="Cambria Math" panose="02040503050406030204" pitchFamily="18" charset="0"/>
                        </a:rPr>
                        <m:t>𝜂</m:t>
                      </m:r>
                      <m:r>
                        <a:rPr lang="en-US" sz="1900" b="0" i="1" smtClean="0">
                          <a:solidFill>
                            <a:srgbClr val="47484A"/>
                          </a:solidFill>
                          <a:latin typeface="Cambria Math" panose="02040503050406030204" pitchFamily="18" charset="0"/>
                        </a:rPr>
                        <m:t>𝐺</m:t>
                      </m:r>
                    </m:oMath>
                  </m:oMathPara>
                </a14:m>
                <a:endParaRPr lang="en-US" sz="1900" dirty="0"/>
              </a:p>
            </p:txBody>
          </p:sp>
        </mc:Choice>
        <mc:Fallback xmlns="">
          <p:sp>
            <p:nvSpPr>
              <p:cNvPr id="16" name="TextBox 15">
                <a:extLst>
                  <a:ext uri="{FF2B5EF4-FFF2-40B4-BE49-F238E27FC236}">
                    <a16:creationId xmlns:a16="http://schemas.microsoft.com/office/drawing/2014/main" id="{7508D44A-99CE-1527-2F2A-7338A17BC144}"/>
                  </a:ext>
                </a:extLst>
              </p:cNvPr>
              <p:cNvSpPr txBox="1">
                <a:spLocks noRot="1" noChangeAspect="1" noMove="1" noResize="1" noEditPoints="1" noAdjustHandles="1" noChangeArrowheads="1" noChangeShapeType="1" noTextEdit="1"/>
              </p:cNvSpPr>
              <p:nvPr/>
            </p:nvSpPr>
            <p:spPr>
              <a:xfrm>
                <a:off x="2244333" y="4014960"/>
                <a:ext cx="4798636" cy="292388"/>
              </a:xfrm>
              <a:prstGeom prst="rect">
                <a:avLst/>
              </a:prstGeom>
              <a:blipFill>
                <a:blip r:embed="rId6"/>
                <a:stretch>
                  <a:fillRect b="-33333"/>
                </a:stretch>
              </a:blipFill>
            </p:spPr>
            <p:txBody>
              <a:bodyPr/>
              <a:lstStyle/>
              <a:p>
                <a:r>
                  <a:rPr lang="en-US">
                    <a:noFill/>
                  </a:rPr>
                  <a:t> </a:t>
                </a:r>
              </a:p>
            </p:txBody>
          </p:sp>
        </mc:Fallback>
      </mc:AlternateContent>
    </p:spTree>
    <p:extLst>
      <p:ext uri="{BB962C8B-B14F-4D97-AF65-F5344CB8AC3E}">
        <p14:creationId xmlns:p14="http://schemas.microsoft.com/office/powerpoint/2010/main" val="111633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B25F-684D-57E7-BB9A-E4ED4962B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558FA-FB96-57B8-0264-87FFAB29667F}"/>
              </a:ext>
            </a:extLst>
          </p:cNvPr>
          <p:cNvSpPr>
            <a:spLocks noGrp="1"/>
          </p:cNvSpPr>
          <p:nvPr>
            <p:ph type="title"/>
          </p:nvPr>
        </p:nvSpPr>
        <p:spPr/>
        <p:txBody>
          <a:bodyPr/>
          <a:lstStyle/>
          <a:p>
            <a:r>
              <a:rPr lang="en-US" dirty="0"/>
              <a:t>Stochastic reconfiguration</a:t>
            </a:r>
          </a:p>
        </p:txBody>
      </p:sp>
      <p:sp>
        <p:nvSpPr>
          <p:cNvPr id="5" name="Slide Number Placeholder 4">
            <a:extLst>
              <a:ext uri="{FF2B5EF4-FFF2-40B4-BE49-F238E27FC236}">
                <a16:creationId xmlns:a16="http://schemas.microsoft.com/office/drawing/2014/main" id="{29821865-62C5-E34D-5F12-A4700990B68A}"/>
              </a:ext>
            </a:extLst>
          </p:cNvPr>
          <p:cNvSpPr>
            <a:spLocks noGrp="1"/>
          </p:cNvSpPr>
          <p:nvPr>
            <p:ph type="sldNum" sz="quarter" idx="13"/>
          </p:nvPr>
        </p:nvSpPr>
        <p:spPr/>
        <p:txBody>
          <a:bodyPr/>
          <a:lstStyle/>
          <a:p>
            <a:fld id="{AEFAAC5A-9C4F-4278-920D-DF2BAB595749}" type="slidenum">
              <a:rPr lang="en-US" smtClean="0"/>
              <a:pPr/>
              <a:t>29</a:t>
            </a:fld>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93D663-4D82-703C-5EBE-F316162B12F9}"/>
                  </a:ext>
                </a:extLst>
              </p:cNvPr>
              <p:cNvSpPr txBox="1"/>
              <p:nvPr/>
            </p:nvSpPr>
            <p:spPr>
              <a:xfrm>
                <a:off x="433155" y="2138640"/>
                <a:ext cx="8953946" cy="527517"/>
              </a:xfrm>
              <a:prstGeom prst="rect">
                <a:avLst/>
              </a:prstGeom>
              <a:noFill/>
            </p:spPr>
            <p:txBody>
              <a:bodyPr wrap="square" rtlCol="0">
                <a:spAutoFit/>
              </a:bodyPr>
              <a:lstStyle/>
              <a:p>
                <a:r>
                  <a:rPr lang="en-US" dirty="0"/>
                  <a:t>Gradient of energy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𝑉</m:t>
                            </m:r>
                          </m:sub>
                        </m:sSub>
                      </m:num>
                      <m:den>
                        <m:r>
                          <a:rPr lang="en-US" i="1">
                            <a:latin typeface="Cambria Math" panose="02040503050406030204" pitchFamily="18" charset="0"/>
                          </a:rPr>
                          <m:t>𝑑</m:t>
                        </m:r>
                        <m:sSub>
                          <m:sSubPr>
                            <m:ctrlPr>
                              <a:rPr lang="en-US" i="1" smtClean="0">
                                <a:latin typeface="Cambria Math" panose="02040503050406030204" pitchFamily="18" charset="0"/>
                              </a:rPr>
                            </m:ctrlPr>
                          </m:sSubPr>
                          <m:e>
                            <m:r>
                              <a:rPr lang="en-US" b="0" i="1" smtClean="0">
                                <a:latin typeface="Cambria Math" panose="02040503050406030204" pitchFamily="18" charset="0"/>
                              </a:rPr>
                              <m:t>𝜔</m:t>
                            </m:r>
                          </m:e>
                          <m:sub>
                            <m:r>
                              <a:rPr lang="en-US" i="1">
                                <a:latin typeface="Cambria Math" panose="02040503050406030204" pitchFamily="18" charset="0"/>
                              </a:rPr>
                              <m:t>𝑖</m:t>
                            </m:r>
                          </m:sub>
                        </m:sSub>
                      </m:den>
                    </m:f>
                  </m:oMath>
                </a14:m>
                <a:r>
                  <a:rPr lang="en-US" dirty="0"/>
                  <a:t>), supplemented by Quantum Fisher Information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𝑖</m:t>
                        </m:r>
                        <m:r>
                          <a:rPr lang="en-US" b="0" i="1" smtClean="0">
                            <a:latin typeface="Cambria Math" panose="02040503050406030204" pitchFamily="18" charset="0"/>
                          </a:rPr>
                          <m:t>𝑗</m:t>
                        </m:r>
                      </m:sub>
                    </m:sSub>
                  </m:oMath>
                </a14:m>
                <a:endParaRPr lang="en-US" dirty="0"/>
              </a:p>
            </p:txBody>
          </p:sp>
        </mc:Choice>
        <mc:Fallback xmlns="">
          <p:sp>
            <p:nvSpPr>
              <p:cNvPr id="14" name="TextBox 13">
                <a:extLst>
                  <a:ext uri="{FF2B5EF4-FFF2-40B4-BE49-F238E27FC236}">
                    <a16:creationId xmlns:a16="http://schemas.microsoft.com/office/drawing/2014/main" id="{9893D663-4D82-703C-5EBE-F316162B12F9}"/>
                  </a:ext>
                </a:extLst>
              </p:cNvPr>
              <p:cNvSpPr txBox="1">
                <a:spLocks noRot="1" noChangeAspect="1" noMove="1" noResize="1" noEditPoints="1" noAdjustHandles="1" noChangeArrowheads="1" noChangeShapeType="1" noTextEdit="1"/>
              </p:cNvSpPr>
              <p:nvPr/>
            </p:nvSpPr>
            <p:spPr>
              <a:xfrm>
                <a:off x="433155" y="2138640"/>
                <a:ext cx="8953946" cy="527517"/>
              </a:xfrm>
              <a:prstGeom prst="rect">
                <a:avLst/>
              </a:prstGeom>
              <a:blipFill>
                <a:blip r:embed="rId3"/>
                <a:stretch>
                  <a:fillRect l="-545" b="-116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B18DF8F-F53D-EA12-27D7-B5E859516A56}"/>
              </a:ext>
            </a:extLst>
          </p:cNvPr>
          <p:cNvSpPr txBox="1"/>
          <p:nvPr/>
        </p:nvSpPr>
        <p:spPr>
          <a:xfrm>
            <a:off x="433155" y="1037874"/>
            <a:ext cx="7772846" cy="369332"/>
          </a:xfrm>
          <a:prstGeom prst="rect">
            <a:avLst/>
          </a:prstGeom>
          <a:noFill/>
        </p:spPr>
        <p:txBody>
          <a:bodyPr wrap="square" rtlCol="0">
            <a:spAutoFit/>
          </a:bodyPr>
          <a:lstStyle/>
          <a:p>
            <a:r>
              <a:rPr lang="en-US" dirty="0"/>
              <a:t>Improve wavefunction by minimizing energy expectation value</a:t>
            </a:r>
          </a:p>
        </p:txBody>
      </p:sp>
      <p:sp>
        <p:nvSpPr>
          <p:cNvPr id="12" name="TextBox 11">
            <a:extLst>
              <a:ext uri="{FF2B5EF4-FFF2-40B4-BE49-F238E27FC236}">
                <a16:creationId xmlns:a16="http://schemas.microsoft.com/office/drawing/2014/main" id="{1496BBF2-1DA8-DEF3-2736-8EBCE2F47399}"/>
              </a:ext>
            </a:extLst>
          </p:cNvPr>
          <p:cNvSpPr txBox="1"/>
          <p:nvPr/>
        </p:nvSpPr>
        <p:spPr>
          <a:xfrm>
            <a:off x="457201" y="3475202"/>
            <a:ext cx="7772846" cy="369332"/>
          </a:xfrm>
          <a:prstGeom prst="rect">
            <a:avLst/>
          </a:prstGeom>
          <a:noFill/>
        </p:spPr>
        <p:txBody>
          <a:bodyPr wrap="square" rtlCol="0">
            <a:spAutoFit/>
          </a:bodyPr>
          <a:lstStyle/>
          <a:p>
            <a:r>
              <a:rPr lang="en-US" dirty="0"/>
              <a:t>Parameters at step s are updated as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D008E3-43CC-281A-543C-F5F74F28808C}"/>
                  </a:ext>
                </a:extLst>
              </p:cNvPr>
              <p:cNvSpPr txBox="1"/>
              <p:nvPr/>
            </p:nvSpPr>
            <p:spPr>
              <a:xfrm>
                <a:off x="2649661" y="1433326"/>
                <a:ext cx="3844677" cy="685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47484A"/>
                              </a:solidFill>
                              <a:latin typeface="Cambria Math" panose="02040503050406030204" pitchFamily="18" charset="0"/>
                            </a:rPr>
                          </m:ctrlPr>
                        </m:sSubPr>
                        <m:e>
                          <m:r>
                            <a:rPr lang="en-US" sz="2000" b="0" i="1" smtClean="0">
                              <a:solidFill>
                                <a:srgbClr val="47484A"/>
                              </a:solidFill>
                              <a:latin typeface="Cambria Math" panose="02040503050406030204" pitchFamily="18" charset="0"/>
                            </a:rPr>
                            <m:t>𝐸</m:t>
                          </m:r>
                        </m:e>
                        <m:sub>
                          <m:r>
                            <a:rPr lang="en-US" sz="2000" b="0" i="1" smtClean="0">
                              <a:solidFill>
                                <a:srgbClr val="47484A"/>
                              </a:solidFill>
                              <a:latin typeface="Cambria Math" panose="02040503050406030204" pitchFamily="18" charset="0"/>
                            </a:rPr>
                            <m:t>0</m:t>
                          </m:r>
                        </m:sub>
                      </m:sSub>
                      <m:r>
                        <a:rPr lang="en-US" sz="2000" b="0" i="1" smtClean="0">
                          <a:solidFill>
                            <a:srgbClr val="47484A"/>
                          </a:solidFill>
                          <a:latin typeface="Cambria Math" panose="02040503050406030204" pitchFamily="18" charset="0"/>
                        </a:rPr>
                        <m:t>≤</m:t>
                      </m:r>
                      <m:sSub>
                        <m:sSubPr>
                          <m:ctrlPr>
                            <a:rPr lang="en-US" sz="2000" b="0" i="1" smtClean="0">
                              <a:solidFill>
                                <a:srgbClr val="47484A"/>
                              </a:solidFill>
                              <a:latin typeface="Cambria Math" panose="02040503050406030204" pitchFamily="18" charset="0"/>
                            </a:rPr>
                          </m:ctrlPr>
                        </m:sSubPr>
                        <m:e>
                          <m:r>
                            <a:rPr lang="en-US" sz="2000" b="0" i="1" smtClean="0">
                              <a:solidFill>
                                <a:srgbClr val="47484A"/>
                              </a:solidFill>
                              <a:latin typeface="Cambria Math" panose="02040503050406030204" pitchFamily="18" charset="0"/>
                            </a:rPr>
                            <m:t>𝐸</m:t>
                          </m:r>
                        </m:e>
                        <m:sub>
                          <m:r>
                            <a:rPr lang="en-US" sz="2000" b="0" i="1" smtClean="0">
                              <a:solidFill>
                                <a:srgbClr val="47484A"/>
                              </a:solidFill>
                              <a:latin typeface="Cambria Math" panose="02040503050406030204" pitchFamily="18" charset="0"/>
                            </a:rPr>
                            <m:t>𝑉</m:t>
                          </m:r>
                        </m:sub>
                      </m:sSub>
                      <m:r>
                        <a:rPr lang="en-US" sz="2000" b="0" i="1" smtClean="0">
                          <a:solidFill>
                            <a:srgbClr val="47484A"/>
                          </a:solidFill>
                          <a:latin typeface="Cambria Math" panose="02040503050406030204" pitchFamily="18" charset="0"/>
                        </a:rPr>
                        <m:t>=</m:t>
                      </m:r>
                      <m:f>
                        <m:fPr>
                          <m:ctrlPr>
                            <a:rPr lang="en-US" sz="2000" b="0" i="1" smtClean="0">
                              <a:solidFill>
                                <a:srgbClr val="47484A"/>
                              </a:solidFill>
                              <a:latin typeface="Cambria Math" panose="02040503050406030204" pitchFamily="18" charset="0"/>
                            </a:rPr>
                          </m:ctrlPr>
                        </m:fPr>
                        <m:num>
                          <m:d>
                            <m:dPr>
                              <m:begChr m:val="⟨"/>
                              <m:endChr m:val="⟩"/>
                              <m:ctrlPr>
                                <a:rPr lang="en-US" sz="2000" b="0" i="1" smtClean="0">
                                  <a:solidFill>
                                    <a:srgbClr val="47484A"/>
                                  </a:solidFill>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r>
                                    <a:rPr lang="en-US" sz="2000" b="0" i="1" smtClean="0">
                                      <a:latin typeface="Cambria Math" panose="02040503050406030204" pitchFamily="18" charset="0"/>
                                    </a:rPr>
                                    <m:t> </m:t>
                                  </m:r>
                                </m:sub>
                              </m:sSub>
                            </m:e>
                            <m:e>
                              <m:acc>
                                <m:accPr>
                                  <m:chr m:val="̂"/>
                                  <m:ctrlPr>
                                    <a:rPr lang="en-US" sz="2000" b="0" i="1" smtClean="0">
                                      <a:solidFill>
                                        <a:srgbClr val="47484A"/>
                                      </a:solidFill>
                                      <a:latin typeface="Cambria Math" panose="02040503050406030204" pitchFamily="18" charset="0"/>
                                    </a:rPr>
                                  </m:ctrlPr>
                                </m:accPr>
                                <m:e>
                                  <m:r>
                                    <a:rPr lang="en-US" sz="2000" b="0" i="1" smtClean="0">
                                      <a:solidFill>
                                        <a:srgbClr val="47484A"/>
                                      </a:solidFill>
                                      <a:latin typeface="Cambria Math" panose="02040503050406030204" pitchFamily="18" charset="0"/>
                                    </a:rPr>
                                    <m:t>𝐻</m:t>
                                  </m:r>
                                </m:e>
                              </m:acc>
                            </m:e>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sub>
                              </m:sSub>
                            </m:e>
                          </m:d>
                        </m:num>
                        <m:den>
                          <m:d>
                            <m:dPr>
                              <m:begChr m:val="⟨"/>
                              <m:endChr m:val="⟩"/>
                              <m:ctrlPr>
                                <a:rPr lang="en-US" sz="2000" b="0" i="1" smtClean="0">
                                  <a:solidFill>
                                    <a:srgbClr val="47484A"/>
                                  </a:solidFill>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sub>
                              </m:sSub>
                            </m:e>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b="0" i="1" smtClean="0">
                                      <a:latin typeface="Cambria Math" panose="02040503050406030204" pitchFamily="18" charset="0"/>
                                    </a:rPr>
                                    <m:t>𝑉</m:t>
                                  </m:r>
                                </m:sub>
                              </m:sSub>
                            </m:e>
                          </m:d>
                        </m:den>
                      </m:f>
                    </m:oMath>
                  </m:oMathPara>
                </a14:m>
                <a:endParaRPr lang="en-US" sz="2000" dirty="0"/>
              </a:p>
            </p:txBody>
          </p:sp>
        </mc:Choice>
        <mc:Fallback xmlns="">
          <p:sp>
            <p:nvSpPr>
              <p:cNvPr id="3" name="TextBox 2">
                <a:extLst>
                  <a:ext uri="{FF2B5EF4-FFF2-40B4-BE49-F238E27FC236}">
                    <a16:creationId xmlns:a16="http://schemas.microsoft.com/office/drawing/2014/main" id="{EBD008E3-43CC-281A-543C-F5F74F28808C}"/>
                  </a:ext>
                </a:extLst>
              </p:cNvPr>
              <p:cNvSpPr txBox="1">
                <a:spLocks noRot="1" noChangeAspect="1" noMove="1" noResize="1" noEditPoints="1" noAdjustHandles="1" noChangeArrowheads="1" noChangeShapeType="1" noTextEdit="1"/>
              </p:cNvSpPr>
              <p:nvPr/>
            </p:nvSpPr>
            <p:spPr>
              <a:xfrm>
                <a:off x="2649661" y="1433326"/>
                <a:ext cx="3844677" cy="6855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076BB2-FBF1-14E7-DBC5-7C56170A1CAF}"/>
                  </a:ext>
                </a:extLst>
              </p:cNvPr>
              <p:cNvSpPr txBox="1"/>
              <p:nvPr/>
            </p:nvSpPr>
            <p:spPr>
              <a:xfrm>
                <a:off x="544111" y="2625295"/>
                <a:ext cx="4798636" cy="679481"/>
              </a:xfrm>
              <a:prstGeom prst="rect">
                <a:avLst/>
              </a:prstGeom>
              <a:noFill/>
            </p:spPr>
            <p:txBody>
              <a:bodyPr wrap="square" lIns="0" tIns="0" rIns="0" bIns="0" rtlCol="0">
                <a:spAutoFit/>
              </a:bodyPr>
              <a:lstStyle/>
              <a:p>
                <a14:m>
                  <m:oMath xmlns:m="http://schemas.openxmlformats.org/officeDocument/2006/math">
                    <m:sSub>
                      <m:sSubPr>
                        <m:ctrlPr>
                          <a:rPr lang="en-US" sz="1900" b="0" i="1" smtClean="0">
                            <a:solidFill>
                              <a:srgbClr val="47484A"/>
                            </a:solidFill>
                            <a:latin typeface="Cambria Math" panose="02040503050406030204" pitchFamily="18" charset="0"/>
                          </a:rPr>
                        </m:ctrlPr>
                      </m:sSubPr>
                      <m:e>
                        <m:r>
                          <a:rPr lang="en-US" sz="1900" b="0" i="1" smtClean="0">
                            <a:solidFill>
                              <a:srgbClr val="47484A"/>
                            </a:solidFill>
                            <a:latin typeface="Cambria Math" panose="02040503050406030204" pitchFamily="18" charset="0"/>
                          </a:rPr>
                          <m:t>𝐺</m:t>
                        </m:r>
                      </m:e>
                      <m:sub>
                        <m:r>
                          <a:rPr lang="en-US" sz="1900" b="0" i="1" smtClean="0">
                            <a:solidFill>
                              <a:srgbClr val="47484A"/>
                            </a:solidFill>
                            <a:latin typeface="Cambria Math" panose="02040503050406030204" pitchFamily="18" charset="0"/>
                          </a:rPr>
                          <m:t>𝑖</m:t>
                        </m:r>
                      </m:sub>
                    </m:sSub>
                    <m:r>
                      <a:rPr lang="en-US" sz="1900" b="0" i="1" smtClean="0">
                        <a:solidFill>
                          <a:srgbClr val="47484A"/>
                        </a:solidFill>
                        <a:latin typeface="Cambria Math" panose="02040503050406030204" pitchFamily="18" charset="0"/>
                      </a:rPr>
                      <m:t>=2</m:t>
                    </m:r>
                    <m:d>
                      <m:dPr>
                        <m:ctrlPr>
                          <a:rPr lang="en-US" sz="1900" b="0" i="1" smtClean="0">
                            <a:solidFill>
                              <a:srgbClr val="47484A"/>
                            </a:solidFill>
                            <a:latin typeface="Cambria Math" panose="02040503050406030204" pitchFamily="18" charset="0"/>
                          </a:rPr>
                        </m:ctrlPr>
                      </m:dPr>
                      <m:e>
                        <m:f>
                          <m:fPr>
                            <m:ctrlPr>
                              <a:rPr lang="en-US" sz="1900" i="1">
                                <a:solidFill>
                                  <a:srgbClr val="47484A"/>
                                </a:solidFill>
                                <a:latin typeface="Cambria Math" panose="02040503050406030204" pitchFamily="18" charset="0"/>
                              </a:rPr>
                            </m:ctrlPr>
                          </m:fPr>
                          <m:num>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𝑖</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acc>
                                  <m:accPr>
                                    <m:chr m:val="̂"/>
                                    <m:ctrlPr>
                                      <a:rPr lang="en-US" sz="1900" i="1">
                                        <a:solidFill>
                                          <a:srgbClr val="47484A"/>
                                        </a:solidFill>
                                        <a:latin typeface="Cambria Math" panose="02040503050406030204" pitchFamily="18" charset="0"/>
                                      </a:rPr>
                                    </m:ctrlPr>
                                  </m:accPr>
                                  <m:e>
                                    <m:r>
                                      <a:rPr lang="en-US" sz="1900" i="1">
                                        <a:solidFill>
                                          <a:srgbClr val="47484A"/>
                                        </a:solidFill>
                                        <a:latin typeface="Cambria Math" panose="02040503050406030204" pitchFamily="18" charset="0"/>
                                      </a:rPr>
                                      <m:t>𝐻</m:t>
                                    </m:r>
                                  </m:e>
                                </m:acc>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num>
                          <m:den>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en>
                        </m:f>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𝐸</m:t>
                            </m:r>
                          </m:e>
                          <m:sub>
                            <m:r>
                              <a:rPr lang="en-US" sz="1900" b="0" i="1" smtClean="0">
                                <a:latin typeface="Cambria Math" panose="02040503050406030204" pitchFamily="18" charset="0"/>
                              </a:rPr>
                              <m:t>𝑉</m:t>
                            </m:r>
                          </m:sub>
                        </m:sSub>
                        <m:f>
                          <m:fPr>
                            <m:ctrlPr>
                              <a:rPr lang="en-US" sz="1900" i="1">
                                <a:solidFill>
                                  <a:srgbClr val="47484A"/>
                                </a:solidFill>
                                <a:latin typeface="Cambria Math" panose="02040503050406030204" pitchFamily="18" charset="0"/>
                              </a:rPr>
                            </m:ctrlPr>
                          </m:fPr>
                          <m:num>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𝑖</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num>
                          <m:den>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en>
                        </m:f>
                      </m:e>
                    </m:d>
                  </m:oMath>
                </a14:m>
                <a:r>
                  <a:rPr lang="en-US" sz="1900" dirty="0"/>
                  <a:t>;</a:t>
                </a:r>
              </a:p>
            </p:txBody>
          </p:sp>
        </mc:Choice>
        <mc:Fallback xmlns="">
          <p:sp>
            <p:nvSpPr>
              <p:cNvPr id="8" name="TextBox 7">
                <a:extLst>
                  <a:ext uri="{FF2B5EF4-FFF2-40B4-BE49-F238E27FC236}">
                    <a16:creationId xmlns:a16="http://schemas.microsoft.com/office/drawing/2014/main" id="{BF076BB2-FBF1-14E7-DBC5-7C56170A1CAF}"/>
                  </a:ext>
                </a:extLst>
              </p:cNvPr>
              <p:cNvSpPr txBox="1">
                <a:spLocks noRot="1" noChangeAspect="1" noMove="1" noResize="1" noEditPoints="1" noAdjustHandles="1" noChangeArrowheads="1" noChangeShapeType="1" noTextEdit="1"/>
              </p:cNvSpPr>
              <p:nvPr/>
            </p:nvSpPr>
            <p:spPr>
              <a:xfrm>
                <a:off x="544111" y="2625295"/>
                <a:ext cx="4798636" cy="6794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A862EC-2B8B-06D2-82D0-81D602C0ABE7}"/>
                  </a:ext>
                </a:extLst>
              </p:cNvPr>
              <p:cNvSpPr txBox="1"/>
              <p:nvPr/>
            </p:nvSpPr>
            <p:spPr>
              <a:xfrm>
                <a:off x="4345364" y="2641569"/>
                <a:ext cx="4798636" cy="6580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b="0" i="1" smtClean="0">
                              <a:solidFill>
                                <a:srgbClr val="47484A"/>
                              </a:solidFill>
                              <a:latin typeface="Cambria Math" panose="02040503050406030204" pitchFamily="18" charset="0"/>
                            </a:rPr>
                          </m:ctrlPr>
                        </m:sSubPr>
                        <m:e>
                          <m:r>
                            <a:rPr lang="en-US" sz="1900" b="0" i="1" smtClean="0">
                              <a:solidFill>
                                <a:srgbClr val="47484A"/>
                              </a:solidFill>
                              <a:latin typeface="Cambria Math" panose="02040503050406030204" pitchFamily="18" charset="0"/>
                            </a:rPr>
                            <m:t>𝑆</m:t>
                          </m:r>
                        </m:e>
                        <m:sub>
                          <m:r>
                            <a:rPr lang="en-US" sz="1900" b="0" i="1" smtClean="0">
                              <a:solidFill>
                                <a:srgbClr val="47484A"/>
                              </a:solidFill>
                              <a:latin typeface="Cambria Math" panose="02040503050406030204" pitchFamily="18" charset="0"/>
                            </a:rPr>
                            <m:t>𝑖𝑗</m:t>
                          </m:r>
                        </m:sub>
                      </m:sSub>
                      <m:r>
                        <a:rPr lang="en-US" sz="1900" b="0" i="1" smtClean="0">
                          <a:solidFill>
                            <a:srgbClr val="47484A"/>
                          </a:solidFill>
                          <a:latin typeface="Cambria Math" panose="02040503050406030204" pitchFamily="18" charset="0"/>
                        </a:rPr>
                        <m:t>=</m:t>
                      </m:r>
                      <m:f>
                        <m:fPr>
                          <m:ctrlPr>
                            <a:rPr lang="en-US" sz="1900" i="1">
                              <a:solidFill>
                                <a:srgbClr val="47484A"/>
                              </a:solidFill>
                              <a:latin typeface="Cambria Math" panose="02040503050406030204" pitchFamily="18" charset="0"/>
                            </a:rPr>
                          </m:ctrlPr>
                        </m:fPr>
                        <m:num>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sSub>
                                    <m:sSubPr>
                                      <m:ctrlPr>
                                        <a:rPr lang="en-US" sz="1900" i="1">
                                          <a:latin typeface="Cambria Math" panose="02040503050406030204" pitchFamily="18" charset="0"/>
                                        </a:rPr>
                                      </m:ctrlPr>
                                    </m:sSubPr>
                                    <m:e>
                                      <m:r>
                                        <a:rPr lang="en-US" sz="1900" i="1">
                                          <a:latin typeface="Cambria Math" panose="02040503050406030204" pitchFamily="18" charset="0"/>
                                        </a:rPr>
                                        <m:t>𝜕</m:t>
                                      </m:r>
                                    </m:e>
                                    <m:sub>
                                      <m:r>
                                        <a:rPr lang="en-US" sz="1900" i="1">
                                          <a:latin typeface="Cambria Math" panose="02040503050406030204" pitchFamily="18" charset="0"/>
                                        </a:rPr>
                                        <m:t>𝑖</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𝑗</m:t>
                                  </m:r>
                                </m:sub>
                              </m:sSub>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num>
                        <m:den>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en>
                      </m:f>
                      <m:r>
                        <a:rPr lang="en-US" sz="1900" i="1">
                          <a:latin typeface="Cambria Math" panose="02040503050406030204" pitchFamily="18" charset="0"/>
                        </a:rPr>
                        <m:t>−</m:t>
                      </m:r>
                      <m:f>
                        <m:fPr>
                          <m:ctrlPr>
                            <a:rPr lang="en-US" sz="1900" i="1">
                              <a:solidFill>
                                <a:srgbClr val="47484A"/>
                              </a:solidFill>
                              <a:latin typeface="Cambria Math" panose="02040503050406030204" pitchFamily="18" charset="0"/>
                            </a:rPr>
                          </m:ctrlPr>
                        </m:fPr>
                        <m:num>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sSub>
                                    <m:sSubPr>
                                      <m:ctrlPr>
                                        <a:rPr lang="en-US" sz="1900" i="1">
                                          <a:latin typeface="Cambria Math" panose="02040503050406030204" pitchFamily="18" charset="0"/>
                                        </a:rPr>
                                      </m:ctrlPr>
                                    </m:sSubPr>
                                    <m:e>
                                      <m:r>
                                        <a:rPr lang="en-US" sz="1900" i="1">
                                          <a:latin typeface="Cambria Math" panose="02040503050406030204" pitchFamily="18" charset="0"/>
                                        </a:rPr>
                                        <m:t>𝜕</m:t>
                                      </m:r>
                                    </m:e>
                                    <m:sub>
                                      <m:r>
                                        <a:rPr lang="en-US" sz="1900" i="1">
                                          <a:latin typeface="Cambria Math" panose="02040503050406030204" pitchFamily="18" charset="0"/>
                                        </a:rPr>
                                        <m:t>𝑖</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sSub>
                                    <m:sSubPr>
                                      <m:ctrlPr>
                                        <a:rPr lang="en-US" sz="1900" i="1">
                                          <a:latin typeface="Cambria Math" panose="02040503050406030204" pitchFamily="18" charset="0"/>
                                        </a:rPr>
                                      </m:ctrlPr>
                                    </m:sSubPr>
                                    <m:e>
                                      <m:r>
                                        <a:rPr lang="en-US" sz="1900" i="1">
                                          <a:latin typeface="Cambria Math" panose="02040503050406030204" pitchFamily="18" charset="0"/>
                                        </a:rPr>
                                        <m:t>𝜕</m:t>
                                      </m:r>
                                    </m:e>
                                    <m:sub>
                                      <m:r>
                                        <a:rPr lang="en-US" sz="1900" b="0" i="1" smtClean="0">
                                          <a:latin typeface="Cambria Math" panose="02040503050406030204" pitchFamily="18" charset="0"/>
                                        </a:rPr>
                                        <m:t>𝑗</m:t>
                                      </m:r>
                                    </m:sub>
                                  </m:sSub>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num>
                        <m:den>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
                            <m:dPr>
                              <m:begChr m:val="⟨"/>
                              <m:endChr m:val="⟩"/>
                              <m:ctrlPr>
                                <a:rPr lang="en-US" sz="1900" i="1">
                                  <a:solidFill>
                                    <a:srgbClr val="47484A"/>
                                  </a:solidFill>
                                  <a:latin typeface="Cambria Math" panose="02040503050406030204" pitchFamily="18" charset="0"/>
                                </a:rPr>
                              </m:ctrlPr>
                            </m:dPr>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e>
                              <m:sSub>
                                <m:sSubPr>
                                  <m:ctrlPr>
                                    <a:rPr lang="en-US" sz="1900" i="1">
                                      <a:latin typeface="Cambria Math" panose="02040503050406030204" pitchFamily="18" charset="0"/>
                                    </a:rPr>
                                  </m:ctrlPr>
                                </m:sSubPr>
                                <m:e>
                                  <m:r>
                                    <m:rPr>
                                      <m:sty m:val="p"/>
                                    </m:rPr>
                                    <a:rPr lang="en-US" sz="1900">
                                      <a:latin typeface="Cambria Math" panose="02040503050406030204" pitchFamily="18" charset="0"/>
                                    </a:rPr>
                                    <m:t>Ψ</m:t>
                                  </m:r>
                                </m:e>
                                <m:sub>
                                  <m:r>
                                    <a:rPr lang="en-US" sz="1900" b="0" i="1" smtClean="0">
                                      <a:latin typeface="Cambria Math" panose="02040503050406030204" pitchFamily="18" charset="0"/>
                                    </a:rPr>
                                    <m:t>𝑉</m:t>
                                  </m:r>
                                </m:sub>
                              </m:sSub>
                            </m:e>
                          </m:d>
                        </m:den>
                      </m:f>
                    </m:oMath>
                  </m:oMathPara>
                </a14:m>
                <a:endParaRPr lang="en-US" sz="1900" dirty="0"/>
              </a:p>
            </p:txBody>
          </p:sp>
        </mc:Choice>
        <mc:Fallback xmlns="">
          <p:sp>
            <p:nvSpPr>
              <p:cNvPr id="15" name="TextBox 14">
                <a:extLst>
                  <a:ext uri="{FF2B5EF4-FFF2-40B4-BE49-F238E27FC236}">
                    <a16:creationId xmlns:a16="http://schemas.microsoft.com/office/drawing/2014/main" id="{8DA862EC-2B8B-06D2-82D0-81D602C0ABE7}"/>
                  </a:ext>
                </a:extLst>
              </p:cNvPr>
              <p:cNvSpPr txBox="1">
                <a:spLocks noRot="1" noChangeAspect="1" noMove="1" noResize="1" noEditPoints="1" noAdjustHandles="1" noChangeArrowheads="1" noChangeShapeType="1" noTextEdit="1"/>
              </p:cNvSpPr>
              <p:nvPr/>
            </p:nvSpPr>
            <p:spPr>
              <a:xfrm>
                <a:off x="4345364" y="2641569"/>
                <a:ext cx="4798636" cy="6580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820608-D545-ED6C-B98C-624F8CA4FD20}"/>
                  </a:ext>
                </a:extLst>
              </p:cNvPr>
              <p:cNvSpPr txBox="1"/>
              <p:nvPr/>
            </p:nvSpPr>
            <p:spPr>
              <a:xfrm>
                <a:off x="2244333" y="4014960"/>
                <a:ext cx="4798636" cy="2923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900" b="0" i="1" smtClean="0">
                              <a:solidFill>
                                <a:srgbClr val="47484A"/>
                              </a:solidFill>
                              <a:latin typeface="Cambria Math" panose="02040503050406030204" pitchFamily="18" charset="0"/>
                            </a:rPr>
                          </m:ctrlPr>
                        </m:sSupPr>
                        <m:e>
                          <m:r>
                            <a:rPr lang="en-US" sz="1900" b="0" i="1" smtClean="0">
                              <a:solidFill>
                                <a:srgbClr val="47484A"/>
                              </a:solidFill>
                              <a:latin typeface="Cambria Math" panose="02040503050406030204" pitchFamily="18" charset="0"/>
                            </a:rPr>
                            <m:t>𝜔</m:t>
                          </m:r>
                        </m:e>
                        <m:sup>
                          <m:r>
                            <a:rPr lang="en-US" sz="1900" b="0" i="1" smtClean="0">
                              <a:solidFill>
                                <a:srgbClr val="47484A"/>
                              </a:solidFill>
                              <a:latin typeface="Cambria Math" panose="02040503050406030204" pitchFamily="18" charset="0"/>
                            </a:rPr>
                            <m:t>𝑠</m:t>
                          </m:r>
                          <m:r>
                            <a:rPr lang="en-US" sz="1900" b="0" i="1" smtClean="0">
                              <a:solidFill>
                                <a:srgbClr val="47484A"/>
                              </a:solidFill>
                              <a:latin typeface="Cambria Math" panose="02040503050406030204" pitchFamily="18" charset="0"/>
                            </a:rPr>
                            <m:t>+1</m:t>
                          </m:r>
                        </m:sup>
                      </m:sSup>
                      <m:r>
                        <a:rPr lang="en-US" sz="1900" b="0" i="1" smtClean="0">
                          <a:solidFill>
                            <a:srgbClr val="47484A"/>
                          </a:solidFill>
                          <a:latin typeface="Cambria Math" panose="02040503050406030204" pitchFamily="18" charset="0"/>
                        </a:rPr>
                        <m:t>=</m:t>
                      </m:r>
                      <m:sSup>
                        <m:sSupPr>
                          <m:ctrlPr>
                            <a:rPr lang="en-US" sz="1900" b="0" i="1" smtClean="0">
                              <a:solidFill>
                                <a:srgbClr val="47484A"/>
                              </a:solidFill>
                              <a:latin typeface="Cambria Math" panose="02040503050406030204" pitchFamily="18" charset="0"/>
                            </a:rPr>
                          </m:ctrlPr>
                        </m:sSupPr>
                        <m:e>
                          <m:r>
                            <a:rPr lang="en-US" sz="1900" b="0" i="1" smtClean="0">
                              <a:solidFill>
                                <a:srgbClr val="47484A"/>
                              </a:solidFill>
                              <a:latin typeface="Cambria Math" panose="02040503050406030204" pitchFamily="18" charset="0"/>
                            </a:rPr>
                            <m:t>𝜔</m:t>
                          </m:r>
                        </m:e>
                        <m:sup>
                          <m:r>
                            <a:rPr lang="en-US" sz="1900" b="0" i="1" smtClean="0">
                              <a:solidFill>
                                <a:srgbClr val="47484A"/>
                              </a:solidFill>
                              <a:latin typeface="Cambria Math" panose="02040503050406030204" pitchFamily="18" charset="0"/>
                            </a:rPr>
                            <m:t>𝑠</m:t>
                          </m:r>
                        </m:sup>
                      </m:sSup>
                      <m:r>
                        <a:rPr lang="en-US" sz="1900" b="0" i="1" smtClean="0">
                          <a:solidFill>
                            <a:srgbClr val="47484A"/>
                          </a:solidFill>
                          <a:latin typeface="Cambria Math" panose="02040503050406030204" pitchFamily="18" charset="0"/>
                        </a:rPr>
                        <m:t>−</m:t>
                      </m:r>
                      <m:r>
                        <a:rPr lang="en-US" sz="1900" b="0" i="1" smtClean="0">
                          <a:solidFill>
                            <a:srgbClr val="47484A"/>
                          </a:solidFill>
                          <a:latin typeface="Cambria Math" panose="02040503050406030204" pitchFamily="18" charset="0"/>
                        </a:rPr>
                        <m:t>𝜂</m:t>
                      </m:r>
                      <m:sSup>
                        <m:sSupPr>
                          <m:ctrlPr>
                            <a:rPr lang="en-US" sz="1900" b="0" i="1" smtClean="0">
                              <a:solidFill>
                                <a:srgbClr val="47484A"/>
                              </a:solidFill>
                              <a:latin typeface="Cambria Math" panose="02040503050406030204" pitchFamily="18" charset="0"/>
                            </a:rPr>
                          </m:ctrlPr>
                        </m:sSupPr>
                        <m:e>
                          <m:d>
                            <m:dPr>
                              <m:ctrlPr>
                                <a:rPr lang="en-US" sz="1900" b="0" i="1" smtClean="0">
                                  <a:solidFill>
                                    <a:srgbClr val="47484A"/>
                                  </a:solidFill>
                                  <a:latin typeface="Cambria Math" panose="02040503050406030204" pitchFamily="18" charset="0"/>
                                </a:rPr>
                              </m:ctrlPr>
                            </m:dPr>
                            <m:e>
                              <m:r>
                                <a:rPr lang="en-US" sz="1900" b="0" i="1" smtClean="0">
                                  <a:solidFill>
                                    <a:srgbClr val="47484A"/>
                                  </a:solidFill>
                                  <a:latin typeface="Cambria Math" panose="02040503050406030204" pitchFamily="18" charset="0"/>
                                </a:rPr>
                                <m:t>𝑆</m:t>
                              </m:r>
                              <m:r>
                                <a:rPr lang="en-US" sz="1900" b="0" i="1" smtClean="0">
                                  <a:solidFill>
                                    <a:srgbClr val="47484A"/>
                                  </a:solidFill>
                                  <a:latin typeface="Cambria Math" panose="02040503050406030204" pitchFamily="18" charset="0"/>
                                </a:rPr>
                                <m:t>+</m:t>
                              </m:r>
                              <m:r>
                                <m:rPr>
                                  <m:sty m:val="p"/>
                                </m:rPr>
                                <a:rPr lang="en-US" sz="1900" b="0" i="0" smtClean="0">
                                  <a:solidFill>
                                    <a:srgbClr val="47484A"/>
                                  </a:solidFill>
                                  <a:latin typeface="Cambria Math" panose="02040503050406030204" pitchFamily="18" charset="0"/>
                                </a:rPr>
                                <m:t>Λ</m:t>
                              </m:r>
                            </m:e>
                          </m:d>
                        </m:e>
                        <m:sup>
                          <m:r>
                            <a:rPr lang="en-US" sz="1900" b="0" i="1" smtClean="0">
                              <a:solidFill>
                                <a:srgbClr val="47484A"/>
                              </a:solidFill>
                              <a:latin typeface="Cambria Math" panose="02040503050406030204" pitchFamily="18" charset="0"/>
                            </a:rPr>
                            <m:t>−1</m:t>
                          </m:r>
                        </m:sup>
                      </m:sSup>
                      <m:r>
                        <a:rPr lang="en-US" sz="1900" b="0" i="1" smtClean="0">
                          <a:solidFill>
                            <a:srgbClr val="47484A"/>
                          </a:solidFill>
                          <a:latin typeface="Cambria Math" panose="02040503050406030204" pitchFamily="18" charset="0"/>
                        </a:rPr>
                        <m:t>𝐺</m:t>
                      </m:r>
                    </m:oMath>
                  </m:oMathPara>
                </a14:m>
                <a:endParaRPr lang="en-US" sz="1900" dirty="0"/>
              </a:p>
            </p:txBody>
          </p:sp>
        </mc:Choice>
        <mc:Fallback xmlns="">
          <p:sp>
            <p:nvSpPr>
              <p:cNvPr id="16" name="TextBox 15">
                <a:extLst>
                  <a:ext uri="{FF2B5EF4-FFF2-40B4-BE49-F238E27FC236}">
                    <a16:creationId xmlns:a16="http://schemas.microsoft.com/office/drawing/2014/main" id="{7508D44A-99CE-1527-2F2A-7338A17BC144}"/>
                  </a:ext>
                </a:extLst>
              </p:cNvPr>
              <p:cNvSpPr txBox="1">
                <a:spLocks noRot="1" noChangeAspect="1" noMove="1" noResize="1" noEditPoints="1" noAdjustHandles="1" noChangeArrowheads="1" noChangeShapeType="1" noTextEdit="1"/>
              </p:cNvSpPr>
              <p:nvPr/>
            </p:nvSpPr>
            <p:spPr>
              <a:xfrm>
                <a:off x="2244333" y="4014960"/>
                <a:ext cx="4798636" cy="292388"/>
              </a:xfrm>
              <a:prstGeom prst="rect">
                <a:avLst/>
              </a:prstGeom>
              <a:blipFill>
                <a:blip r:embed="rId7"/>
                <a:stretch>
                  <a:fillRect b="-25000"/>
                </a:stretch>
              </a:blipFill>
            </p:spPr>
            <p:txBody>
              <a:bodyPr/>
              <a:lstStyle/>
              <a:p>
                <a:r>
                  <a:rPr lang="en-US">
                    <a:noFill/>
                  </a:rPr>
                  <a:t> </a:t>
                </a:r>
              </a:p>
            </p:txBody>
          </p:sp>
        </mc:Fallback>
      </mc:AlternateContent>
    </p:spTree>
    <p:extLst>
      <p:ext uri="{BB962C8B-B14F-4D97-AF65-F5344CB8AC3E}">
        <p14:creationId xmlns:p14="http://schemas.microsoft.com/office/powerpoint/2010/main" val="2279431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nuclear many-body problem</a:t>
            </a:r>
          </a:p>
        </p:txBody>
      </p:sp>
      <p:sp>
        <p:nvSpPr>
          <p:cNvPr id="5" name="Slide Number Placeholder 4"/>
          <p:cNvSpPr>
            <a:spLocks noGrp="1"/>
          </p:cNvSpPr>
          <p:nvPr>
            <p:ph type="sldNum" sz="quarter" idx="13"/>
          </p:nvPr>
        </p:nvSpPr>
        <p:spPr/>
        <p:txBody>
          <a:bodyPr/>
          <a:lstStyle/>
          <a:p>
            <a:fld id="{AEFAAC5A-9C4F-4278-920D-DF2BAB595749}" type="slidenum">
              <a:rPr lang="en-US" smtClean="0"/>
              <a:pPr/>
              <a:t>3</a:t>
            </a:fld>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C0C61D-5A12-6888-0EAF-3D931E00F181}"/>
                  </a:ext>
                </a:extLst>
              </p:cNvPr>
              <p:cNvSpPr txBox="1"/>
              <p:nvPr/>
            </p:nvSpPr>
            <p:spPr>
              <a:xfrm>
                <a:off x="2633019" y="1746219"/>
                <a:ext cx="3245164" cy="7365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m:rPr>
                                          <m:sty m:val="p"/>
                                        </m:rPr>
                                        <a:rPr lang="en-US">
                                          <a:latin typeface="Cambria Math" panose="02040503050406030204" pitchFamily="18" charset="0"/>
                                        </a:rPr>
                                        <m:t>∇</m:t>
                                      </m:r>
                                    </m:e>
                                    <m:sub>
                                      <m:r>
                                        <m:rPr>
                                          <m:sty m:val="p"/>
                                        </m:rPr>
                                        <a:rPr lang="en-US">
                                          <a:latin typeface="Cambria Math" panose="02040503050406030204" pitchFamily="18" charset="0"/>
                                        </a:rPr>
                                        <m:t>i</m:t>
                                      </m:r>
                                    </m:sub>
                                    <m:sup>
                                      <m:r>
                                        <a:rPr lang="en-US">
                                          <a:latin typeface="Cambria Math" panose="02040503050406030204" pitchFamily="18" charset="0"/>
                                        </a:rPr>
                                        <m:t>2</m:t>
                                      </m:r>
                                    </m:sup>
                                  </m:sSub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𝑁</m:t>
                                      </m:r>
                                    </m:sub>
                                  </m:sSub>
                                </m:den>
                              </m:f>
                            </m:e>
                          </m:nary>
                          <m:r>
                            <a:rPr lang="en-US" i="1">
                              <a:latin typeface="Cambria Math" panose="02040503050406030204" pitchFamily="18" charset="0"/>
                            </a:rPr>
                            <m:t>+</m:t>
                          </m:r>
                          <m:r>
                            <a:rPr lang="en-US" i="1">
                              <a:latin typeface="Cambria Math" panose="02040503050406030204" pitchFamily="18" charset="0"/>
                            </a:rPr>
                            <m:t>𝑉</m:t>
                          </m:r>
                        </m:e>
                      </m:d>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i="1">
                                      <a:latin typeface="Cambria Math" panose="02040503050406030204" pitchFamily="18" charset="0"/>
                                    </a:rPr>
                                    <m:t>0</m:t>
                                  </m:r>
                                </m:sub>
                              </m:sSub>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i="1">
                                      <a:latin typeface="Cambria Math" panose="02040503050406030204" pitchFamily="18" charset="0"/>
                                    </a:rPr>
                                    <m:t>0</m:t>
                                  </m:r>
                                </m:sub>
                              </m:sSub>
                            </m:e>
                          </m:d>
                        </m:e>
                      </m:d>
                    </m:oMath>
                  </m:oMathPara>
                </a14:m>
                <a:endParaRPr lang="en-US" dirty="0"/>
              </a:p>
            </p:txBody>
          </p:sp>
        </mc:Choice>
        <mc:Fallback xmlns="">
          <p:sp>
            <p:nvSpPr>
              <p:cNvPr id="4" name="TextBox 3">
                <a:extLst>
                  <a:ext uri="{FF2B5EF4-FFF2-40B4-BE49-F238E27FC236}">
                    <a16:creationId xmlns:a16="http://schemas.microsoft.com/office/drawing/2014/main" id="{D9C0C61D-5A12-6888-0EAF-3D931E00F181}"/>
                  </a:ext>
                </a:extLst>
              </p:cNvPr>
              <p:cNvSpPr txBox="1">
                <a:spLocks noRot="1" noChangeAspect="1" noMove="1" noResize="1" noEditPoints="1" noAdjustHandles="1" noChangeArrowheads="1" noChangeShapeType="1" noTextEdit="1"/>
              </p:cNvSpPr>
              <p:nvPr/>
            </p:nvSpPr>
            <p:spPr>
              <a:xfrm>
                <a:off x="2633019" y="1746219"/>
                <a:ext cx="3245164" cy="736548"/>
              </a:xfrm>
              <a:prstGeom prst="rect">
                <a:avLst/>
              </a:prstGeom>
              <a:blipFill>
                <a:blip r:embed="rId3"/>
                <a:stretch>
                  <a:fillRect/>
                </a:stretch>
              </a:blipFill>
            </p:spPr>
            <p:txBody>
              <a:bodyPr/>
              <a:lstStyle/>
              <a:p>
                <a:r>
                  <a:rPr lang="en-US">
                    <a:noFill/>
                  </a:rPr>
                  <a:t> </a:t>
                </a:r>
              </a:p>
            </p:txBody>
          </p:sp>
        </mc:Fallback>
      </mc:AlternateContent>
      <p:pic>
        <p:nvPicPr>
          <p:cNvPr id="29" name="Picture 28" descr="A group of red and green circles with black crosses&#10;&#10;Description automatically generated">
            <a:extLst>
              <a:ext uri="{FF2B5EF4-FFF2-40B4-BE49-F238E27FC236}">
                <a16:creationId xmlns:a16="http://schemas.microsoft.com/office/drawing/2014/main" id="{0E46B7DD-3A60-4C58-3BD7-7B58BB02FDA3}"/>
              </a:ext>
            </a:extLst>
          </p:cNvPr>
          <p:cNvPicPr>
            <a:picLocks noChangeAspect="1"/>
          </p:cNvPicPr>
          <p:nvPr/>
        </p:nvPicPr>
        <p:blipFill>
          <a:blip r:embed="rId4"/>
          <a:stretch>
            <a:fillRect/>
          </a:stretch>
        </p:blipFill>
        <p:spPr>
          <a:xfrm>
            <a:off x="1171162" y="2991482"/>
            <a:ext cx="1654140" cy="1707996"/>
          </a:xfrm>
          <a:prstGeom prst="rect">
            <a:avLst/>
          </a:prstGeom>
        </p:spPr>
      </p:pic>
      <p:sp>
        <p:nvSpPr>
          <p:cNvPr id="30" name="TextBox 29">
            <a:extLst>
              <a:ext uri="{FF2B5EF4-FFF2-40B4-BE49-F238E27FC236}">
                <a16:creationId xmlns:a16="http://schemas.microsoft.com/office/drawing/2014/main" id="{0D54DF81-59DE-D673-4FEB-23EA63492A7B}"/>
              </a:ext>
            </a:extLst>
          </p:cNvPr>
          <p:cNvSpPr txBox="1"/>
          <p:nvPr/>
        </p:nvSpPr>
        <p:spPr>
          <a:xfrm>
            <a:off x="1585298" y="2638571"/>
            <a:ext cx="825867" cy="369332"/>
          </a:xfrm>
          <a:prstGeom prst="rect">
            <a:avLst/>
          </a:prstGeom>
          <a:noFill/>
        </p:spPr>
        <p:txBody>
          <a:bodyPr wrap="none" rtlCol="0">
            <a:spAutoFit/>
          </a:bodyPr>
          <a:lstStyle/>
          <a:p>
            <a:r>
              <a:rPr lang="en-US" dirty="0"/>
              <a:t>Nuclei</a:t>
            </a:r>
          </a:p>
        </p:txBody>
      </p:sp>
      <p:sp>
        <p:nvSpPr>
          <p:cNvPr id="31" name="TextBox 30">
            <a:extLst>
              <a:ext uri="{FF2B5EF4-FFF2-40B4-BE49-F238E27FC236}">
                <a16:creationId xmlns:a16="http://schemas.microsoft.com/office/drawing/2014/main" id="{6A3BEEA9-1EAD-2C84-94B7-71D000CEEB7B}"/>
              </a:ext>
            </a:extLst>
          </p:cNvPr>
          <p:cNvSpPr txBox="1"/>
          <p:nvPr/>
        </p:nvSpPr>
        <p:spPr>
          <a:xfrm>
            <a:off x="6361220" y="2622150"/>
            <a:ext cx="1569660" cy="369332"/>
          </a:xfrm>
          <a:prstGeom prst="rect">
            <a:avLst/>
          </a:prstGeom>
          <a:noFill/>
        </p:spPr>
        <p:txBody>
          <a:bodyPr wrap="none" rtlCol="0">
            <a:spAutoFit/>
          </a:bodyPr>
          <a:lstStyle/>
          <a:p>
            <a:r>
              <a:rPr lang="en-US" dirty="0"/>
              <a:t>Neutron stars</a:t>
            </a:r>
          </a:p>
        </p:txBody>
      </p:sp>
      <p:grpSp>
        <p:nvGrpSpPr>
          <p:cNvPr id="39" name="Group 38">
            <a:extLst>
              <a:ext uri="{FF2B5EF4-FFF2-40B4-BE49-F238E27FC236}">
                <a16:creationId xmlns:a16="http://schemas.microsoft.com/office/drawing/2014/main" id="{B99399C6-0005-BEFB-2499-145368F39B1D}"/>
              </a:ext>
            </a:extLst>
          </p:cNvPr>
          <p:cNvGrpSpPr/>
          <p:nvPr/>
        </p:nvGrpSpPr>
        <p:grpSpPr>
          <a:xfrm>
            <a:off x="6318700" y="3001709"/>
            <a:ext cx="1654699" cy="1654699"/>
            <a:chOff x="6970606" y="2964156"/>
            <a:chExt cx="1654699" cy="1654699"/>
          </a:xfrm>
        </p:grpSpPr>
        <p:sp>
          <p:nvSpPr>
            <p:cNvPr id="34" name="Oval 33">
              <a:extLst>
                <a:ext uri="{FF2B5EF4-FFF2-40B4-BE49-F238E27FC236}">
                  <a16:creationId xmlns:a16="http://schemas.microsoft.com/office/drawing/2014/main" id="{06ADF42A-C87D-555E-642B-A718916FE994}"/>
                </a:ext>
              </a:extLst>
            </p:cNvPr>
            <p:cNvSpPr/>
            <p:nvPr/>
          </p:nvSpPr>
          <p:spPr>
            <a:xfrm>
              <a:off x="6970606" y="2964156"/>
              <a:ext cx="1654699" cy="1654699"/>
            </a:xfrm>
            <a:prstGeom prst="ellipse">
              <a:avLst/>
            </a:prstGeom>
            <a:solidFill>
              <a:srgbClr val="151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descr="A blue and white circle with a black background&#10;&#10;Description automatically generated">
              <a:extLst>
                <a:ext uri="{FF2B5EF4-FFF2-40B4-BE49-F238E27FC236}">
                  <a16:creationId xmlns:a16="http://schemas.microsoft.com/office/drawing/2014/main" id="{9B919C7A-A9D2-49B6-EAA3-FA5E0BD9F8ED}"/>
                </a:ext>
              </a:extLst>
            </p:cNvPr>
            <p:cNvPicPr>
              <a:picLocks noChangeAspect="1"/>
            </p:cNvPicPr>
            <p:nvPr/>
          </p:nvPicPr>
          <p:blipFill>
            <a:blip r:embed="rId5"/>
            <a:stretch>
              <a:fillRect/>
            </a:stretch>
          </p:blipFill>
          <p:spPr>
            <a:xfrm>
              <a:off x="7013125" y="3056113"/>
              <a:ext cx="1569660" cy="1470784"/>
            </a:xfrm>
            <a:prstGeom prst="rect">
              <a:avLst/>
            </a:prstGeom>
          </p:spPr>
        </p:pic>
      </p:grpSp>
      <p:sp>
        <p:nvSpPr>
          <p:cNvPr id="3" name="TextBox 2">
            <a:extLst>
              <a:ext uri="{FF2B5EF4-FFF2-40B4-BE49-F238E27FC236}">
                <a16:creationId xmlns:a16="http://schemas.microsoft.com/office/drawing/2014/main" id="{30A2B444-F865-7FD3-BE42-F31859724F7C}"/>
              </a:ext>
            </a:extLst>
          </p:cNvPr>
          <p:cNvSpPr txBox="1"/>
          <p:nvPr/>
        </p:nvSpPr>
        <p:spPr>
          <a:xfrm>
            <a:off x="2547678" y="1333000"/>
            <a:ext cx="3659976" cy="369332"/>
          </a:xfrm>
          <a:prstGeom prst="rect">
            <a:avLst/>
          </a:prstGeom>
          <a:noFill/>
        </p:spPr>
        <p:txBody>
          <a:bodyPr wrap="none" rtlCol="0">
            <a:spAutoFit/>
          </a:bodyPr>
          <a:lstStyle/>
          <a:p>
            <a:r>
              <a:rPr lang="en-US" dirty="0"/>
              <a:t>Many-body Schrödinger equation</a:t>
            </a:r>
          </a:p>
        </p:txBody>
      </p:sp>
      <p:cxnSp>
        <p:nvCxnSpPr>
          <p:cNvPr id="11" name="Connector: Elbow 10">
            <a:extLst>
              <a:ext uri="{FF2B5EF4-FFF2-40B4-BE49-F238E27FC236}">
                <a16:creationId xmlns:a16="http://schemas.microsoft.com/office/drawing/2014/main" id="{0C02F3A4-C8AA-C0D1-BD43-D31BD3A27BF9}"/>
              </a:ext>
            </a:extLst>
          </p:cNvPr>
          <p:cNvCxnSpPr>
            <a:cxnSpLocks/>
            <a:stCxn id="4" idx="2"/>
          </p:cNvCxnSpPr>
          <p:nvPr/>
        </p:nvCxnSpPr>
        <p:spPr>
          <a:xfrm rot="16200000" flipH="1">
            <a:off x="4582788" y="2155580"/>
            <a:ext cx="1366204" cy="202057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6" name="Connector: Elbow 15">
            <a:extLst>
              <a:ext uri="{FF2B5EF4-FFF2-40B4-BE49-F238E27FC236}">
                <a16:creationId xmlns:a16="http://schemas.microsoft.com/office/drawing/2014/main" id="{4962E497-9FCF-7AAD-9406-5A2470B17099}"/>
              </a:ext>
            </a:extLst>
          </p:cNvPr>
          <p:cNvCxnSpPr>
            <a:cxnSpLocks/>
            <a:stCxn id="4" idx="2"/>
          </p:cNvCxnSpPr>
          <p:nvPr/>
        </p:nvCxnSpPr>
        <p:spPr>
          <a:xfrm rot="5400000">
            <a:off x="2864014" y="2453892"/>
            <a:ext cx="1362713" cy="1420463"/>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5279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97A11BC-99E7-0AEA-C453-CE6D15234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833B8-1BE8-63D7-8DC8-42124B7954C9}"/>
              </a:ext>
            </a:extLst>
          </p:cNvPr>
          <p:cNvSpPr>
            <a:spLocks noGrp="1"/>
          </p:cNvSpPr>
          <p:nvPr>
            <p:ph type="title"/>
          </p:nvPr>
        </p:nvSpPr>
        <p:spPr/>
        <p:txBody>
          <a:bodyPr/>
          <a:lstStyle/>
          <a:p>
            <a:r>
              <a:rPr lang="en-US" dirty="0"/>
              <a:t>NQS wavefunction ansatz Overview</a:t>
            </a:r>
          </a:p>
        </p:txBody>
      </p:sp>
      <p:sp>
        <p:nvSpPr>
          <p:cNvPr id="5" name="Slide Number Placeholder 4">
            <a:extLst>
              <a:ext uri="{FF2B5EF4-FFF2-40B4-BE49-F238E27FC236}">
                <a16:creationId xmlns:a16="http://schemas.microsoft.com/office/drawing/2014/main" id="{8D5BDD9A-5A8A-3450-8952-966474311149}"/>
              </a:ext>
            </a:extLst>
          </p:cNvPr>
          <p:cNvSpPr>
            <a:spLocks noGrp="1"/>
          </p:cNvSpPr>
          <p:nvPr>
            <p:ph type="sldNum" sz="quarter" idx="13"/>
          </p:nvPr>
        </p:nvSpPr>
        <p:spPr/>
        <p:txBody>
          <a:bodyPr/>
          <a:lstStyle/>
          <a:p>
            <a:fld id="{AEFAAC5A-9C4F-4278-920D-DF2BAB595749}" type="slidenum">
              <a:rPr lang="en-US" smtClean="0"/>
              <a:pPr/>
              <a:t>30</a:t>
            </a:fld>
            <a:endParaRPr lang="en-US" dirty="0"/>
          </a:p>
        </p:txBody>
      </p:sp>
      <p:grpSp>
        <p:nvGrpSpPr>
          <p:cNvPr id="16" name="Group 15">
            <a:extLst>
              <a:ext uri="{FF2B5EF4-FFF2-40B4-BE49-F238E27FC236}">
                <a16:creationId xmlns:a16="http://schemas.microsoft.com/office/drawing/2014/main" id="{2909AD24-34AE-FD3B-9E9B-38D129D48646}"/>
              </a:ext>
            </a:extLst>
          </p:cNvPr>
          <p:cNvGrpSpPr/>
          <p:nvPr/>
        </p:nvGrpSpPr>
        <p:grpSpPr>
          <a:xfrm>
            <a:off x="4343400" y="2282471"/>
            <a:ext cx="3732047" cy="713337"/>
            <a:chOff x="2707359" y="2580124"/>
            <a:chExt cx="3732047" cy="713337"/>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60C707-15B1-2103-D052-58CA6B4F0292}"/>
                    </a:ext>
                  </a:extLst>
                </p:cNvPr>
                <p:cNvSpPr txBox="1"/>
                <p:nvPr/>
              </p:nvSpPr>
              <p:spPr>
                <a:xfrm>
                  <a:off x="2707359" y="2580124"/>
                  <a:ext cx="3732047" cy="713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𝜙</m:t>
                                      </m:r>
                                    </m:e>
                                    <m:sub/>
                                  </m:sSub>
                                  <m:r>
                                    <a:rPr lang="en-US" sz="2400" b="0" i="1" smtClean="0">
                                      <a:latin typeface="Cambria Math" panose="02040503050406030204" pitchFamily="18" charset="0"/>
                                    </a:rPr>
                                    <m:t>(   )</m:t>
                                  </m:r>
                                </m:e>
                                <m:e>
                                  <m:sSub>
                                    <m:sSubPr>
                                      <m:ctrlPr>
                                        <a:rPr lang="en-US" sz="2400" i="1">
                                          <a:latin typeface="Cambria Math" panose="02040503050406030204" pitchFamily="18" charset="0"/>
                                        </a:rPr>
                                      </m:ctrlPr>
                                    </m:sSubPr>
                                    <m:e>
                                      <m:r>
                                        <a:rPr lang="en-US" sz="2400" i="1">
                                          <a:latin typeface="Cambria Math" panose="02040503050406030204" pitchFamily="18" charset="0"/>
                                        </a:rPr>
                                        <m:t>𝜙</m:t>
                                      </m:r>
                                    </m:e>
                                    <m:sub/>
                                  </m:sSub>
                                  <m:r>
                                    <a:rPr lang="en-US" sz="2400" i="1">
                                      <a:latin typeface="Cambria Math" panose="02040503050406030204" pitchFamily="18" charset="0"/>
                                    </a:rPr>
                                    <m:t>(   )</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𝜙</m:t>
                                      </m:r>
                                    </m:e>
                                    <m:sub/>
                                  </m:sSub>
                                  <m:r>
                                    <a:rPr lang="en-US" sz="2400" i="1">
                                      <a:latin typeface="Cambria Math" panose="02040503050406030204" pitchFamily="18" charset="0"/>
                                    </a:rPr>
                                    <m:t>(   )</m:t>
                                  </m:r>
                                </m:e>
                                <m:e>
                                  <m:sSub>
                                    <m:sSubPr>
                                      <m:ctrlPr>
                                        <a:rPr lang="en-US" sz="2400" i="1">
                                          <a:latin typeface="Cambria Math" panose="02040503050406030204" pitchFamily="18" charset="0"/>
                                        </a:rPr>
                                      </m:ctrlPr>
                                    </m:sSubPr>
                                    <m:e>
                                      <m:r>
                                        <a:rPr lang="en-US" sz="2400" i="1">
                                          <a:latin typeface="Cambria Math" panose="02040503050406030204" pitchFamily="18" charset="0"/>
                                        </a:rPr>
                                        <m:t>𝜙</m:t>
                                      </m:r>
                                    </m:e>
                                    <m:sub/>
                                  </m:sSub>
                                  <m:r>
                                    <a:rPr lang="en-US" sz="2400" i="1">
                                      <a:latin typeface="Cambria Math" panose="02040503050406030204" pitchFamily="18" charset="0"/>
                                    </a:rPr>
                                    <m:t>(   )</m:t>
                                  </m:r>
                                </m:e>
                              </m:mr>
                            </m:m>
                          </m:e>
                        </m:d>
                      </m:oMath>
                    </m:oMathPara>
                  </a14:m>
                  <a:endParaRPr lang="en-US" dirty="0"/>
                </a:p>
              </p:txBody>
            </p:sp>
          </mc:Choice>
          <mc:Fallback xmlns="">
            <p:sp>
              <p:nvSpPr>
                <p:cNvPr id="4" name="TextBox 3">
                  <a:extLst>
                    <a:ext uri="{FF2B5EF4-FFF2-40B4-BE49-F238E27FC236}">
                      <a16:creationId xmlns:a16="http://schemas.microsoft.com/office/drawing/2014/main" id="{CE60C707-15B1-2103-D052-58CA6B4F0292}"/>
                    </a:ext>
                  </a:extLst>
                </p:cNvPr>
                <p:cNvSpPr txBox="1">
                  <a:spLocks noRot="1" noChangeAspect="1" noMove="1" noResize="1" noEditPoints="1" noAdjustHandles="1" noChangeArrowheads="1" noChangeShapeType="1" noTextEdit="1"/>
                </p:cNvSpPr>
                <p:nvPr/>
              </p:nvSpPr>
              <p:spPr>
                <a:xfrm>
                  <a:off x="2707359" y="2580124"/>
                  <a:ext cx="3732047" cy="713337"/>
                </a:xfrm>
                <a:prstGeom prst="rect">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0D8F4C4A-8418-2758-AF7D-CACF4012E138}"/>
                </a:ext>
              </a:extLst>
            </p:cNvPr>
            <p:cNvSpPr/>
            <p:nvPr/>
          </p:nvSpPr>
          <p:spPr>
            <a:xfrm>
              <a:off x="4385495" y="2732283"/>
              <a:ext cx="162564" cy="1625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3F9E6D-D37D-E565-E7D0-C09D445C98E3}"/>
                </a:ext>
              </a:extLst>
            </p:cNvPr>
            <p:cNvSpPr/>
            <p:nvPr/>
          </p:nvSpPr>
          <p:spPr>
            <a:xfrm>
              <a:off x="4694002" y="2642234"/>
              <a:ext cx="246752" cy="246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C80A5F2-0017-499D-BF27-9ED76DBA9467}"/>
                </a:ext>
              </a:extLst>
            </p:cNvPr>
            <p:cNvSpPr/>
            <p:nvPr/>
          </p:nvSpPr>
          <p:spPr>
            <a:xfrm>
              <a:off x="4393884" y="3114416"/>
              <a:ext cx="162564" cy="162564"/>
            </a:xfrm>
            <a:prstGeom prst="ellipse">
              <a:avLst/>
            </a:prstGeom>
            <a:solidFill>
              <a:schemeClr val="tx1"/>
            </a:solidFill>
            <a:ln w="19050">
              <a:noFill/>
            </a:ln>
            <a:effectLst>
              <a:glow>
                <a:schemeClr val="accent1">
                  <a:alpha val="40000"/>
                </a:schemeClr>
              </a:glow>
              <a:softEdge rad="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E14557-0F65-6814-C225-561DBC71DC4A}"/>
                </a:ext>
              </a:extLst>
            </p:cNvPr>
            <p:cNvSpPr/>
            <p:nvPr/>
          </p:nvSpPr>
          <p:spPr>
            <a:xfrm>
              <a:off x="4702391" y="3024367"/>
              <a:ext cx="246752" cy="246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5C5A113-9E53-F2AB-B787-522A82B5131F}"/>
                </a:ext>
              </a:extLst>
            </p:cNvPr>
            <p:cNvSpPr/>
            <p:nvPr/>
          </p:nvSpPr>
          <p:spPr>
            <a:xfrm>
              <a:off x="5565741" y="2731986"/>
              <a:ext cx="162564" cy="1625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D4153F-B4D6-A9DC-211F-0730283451D1}"/>
                </a:ext>
              </a:extLst>
            </p:cNvPr>
            <p:cNvSpPr/>
            <p:nvPr/>
          </p:nvSpPr>
          <p:spPr>
            <a:xfrm>
              <a:off x="5874248" y="2641937"/>
              <a:ext cx="246752" cy="246752"/>
            </a:xfrm>
            <a:prstGeom prst="ellipse">
              <a:avLst/>
            </a:prstGeom>
            <a:solidFill>
              <a:schemeClr val="tx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36A2257-F738-7D85-0CE9-83302E4B47BA}"/>
                </a:ext>
              </a:extLst>
            </p:cNvPr>
            <p:cNvSpPr/>
            <p:nvPr/>
          </p:nvSpPr>
          <p:spPr>
            <a:xfrm>
              <a:off x="5574130" y="3114119"/>
              <a:ext cx="162564" cy="162564"/>
            </a:xfrm>
            <a:prstGeom prst="ellipse">
              <a:avLst/>
            </a:prstGeom>
            <a:solidFill>
              <a:schemeClr val="tx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E37296F-18C8-3C25-7741-C213E3BC5D4D}"/>
                </a:ext>
              </a:extLst>
            </p:cNvPr>
            <p:cNvSpPr/>
            <p:nvPr/>
          </p:nvSpPr>
          <p:spPr>
            <a:xfrm>
              <a:off x="5882637" y="3024070"/>
              <a:ext cx="246752" cy="246752"/>
            </a:xfrm>
            <a:prstGeom prst="ellipse">
              <a:avLst/>
            </a:prstGeom>
            <a:solidFill>
              <a:schemeClr val="tx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58700B43-D40A-9605-9AAB-C2E4440D8018}"/>
              </a:ext>
            </a:extLst>
          </p:cNvPr>
          <p:cNvSpPr txBox="1"/>
          <p:nvPr/>
        </p:nvSpPr>
        <p:spPr>
          <a:xfrm>
            <a:off x="612949" y="1346479"/>
            <a:ext cx="2691763" cy="2585323"/>
          </a:xfrm>
          <a:prstGeom prst="rect">
            <a:avLst/>
          </a:prstGeom>
          <a:noFill/>
        </p:spPr>
        <p:txBody>
          <a:bodyPr wrap="none" rtlCol="0">
            <a:spAutoFit/>
          </a:bodyPr>
          <a:lstStyle/>
          <a:p>
            <a:pPr marL="285750" indent="-285750">
              <a:buFont typeface="Arial" panose="020B0604020202020204" pitchFamily="34" charset="0"/>
              <a:buChar char="•"/>
            </a:pPr>
            <a:r>
              <a:rPr lang="en-US" dirty="0"/>
              <a:t>Neural Slater-Jastrow</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Hidden Fermion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Neural Pfaffian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41B58C-8A06-69DF-8714-A10702F4D328}"/>
                  </a:ext>
                </a:extLst>
              </p:cNvPr>
              <p:cNvSpPr txBox="1"/>
              <p:nvPr/>
            </p:nvSpPr>
            <p:spPr>
              <a:xfrm>
                <a:off x="4343400" y="3547488"/>
                <a:ext cx="4097147" cy="425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r>
                        <a:rPr lang="en-US" sz="2400" b="0" i="1" smtClean="0">
                          <a:latin typeface="Cambria Math" panose="02040503050406030204" pitchFamily="18" charset="0"/>
                        </a:rPr>
                        <m:t>𝜂</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𝜂</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2741B58C-8A06-69DF-8714-A10702F4D328}"/>
                  </a:ext>
                </a:extLst>
              </p:cNvPr>
              <p:cNvSpPr txBox="1">
                <a:spLocks noRot="1" noChangeAspect="1" noMove="1" noResize="1" noEditPoints="1" noAdjustHandles="1" noChangeArrowheads="1" noChangeShapeType="1" noTextEdit="1"/>
              </p:cNvSpPr>
              <p:nvPr/>
            </p:nvSpPr>
            <p:spPr>
              <a:xfrm>
                <a:off x="4343400" y="3547488"/>
                <a:ext cx="4097147" cy="425501"/>
              </a:xfrm>
              <a:prstGeom prst="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AC02C326-5597-A4E4-F42A-E7EF8410E578}"/>
              </a:ext>
            </a:extLst>
          </p:cNvPr>
          <p:cNvGrpSpPr/>
          <p:nvPr/>
        </p:nvGrpSpPr>
        <p:grpSpPr>
          <a:xfrm>
            <a:off x="4343400" y="1283852"/>
            <a:ext cx="2496773" cy="400944"/>
            <a:chOff x="4760759" y="1349272"/>
            <a:chExt cx="2496773" cy="400944"/>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3277D6-F356-9D7A-4A56-3B76E1917412}"/>
                    </a:ext>
                  </a:extLst>
                </p:cNvPr>
                <p:cNvSpPr txBox="1"/>
                <p:nvPr/>
              </p:nvSpPr>
              <p:spPr>
                <a:xfrm>
                  <a:off x="4760759" y="1349272"/>
                  <a:ext cx="2496773" cy="400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d>
                          </m:sup>
                        </m:sSup>
                        <m:sSub>
                          <m:sSubPr>
                            <m:ctrlPr>
                              <a:rPr lang="en-US" sz="2400" i="1">
                                <a:latin typeface="Cambria Math" panose="02040503050406030204" pitchFamily="18" charset="0"/>
                              </a:rPr>
                            </m:ctrlPr>
                          </m:sSubPr>
                          <m:e>
                            <m:r>
                              <a:rPr lang="en-US" sz="2400" i="1">
                                <a:latin typeface="Cambria Math" panose="02040503050406030204" pitchFamily="18" charset="0"/>
                              </a:rPr>
                              <m:t>𝜙</m:t>
                            </m:r>
                          </m:e>
                          <m:sub/>
                        </m:sSub>
                        <m:r>
                          <a:rPr lang="en-US" sz="2400" i="1">
                            <a:latin typeface="Cambria Math" panose="02040503050406030204" pitchFamily="18" charset="0"/>
                          </a:rPr>
                          <m:t>(   )</m:t>
                        </m:r>
                      </m:oMath>
                    </m:oMathPara>
                  </a14:m>
                  <a:endParaRPr lang="en-US" dirty="0"/>
                </a:p>
              </p:txBody>
            </p:sp>
          </mc:Choice>
          <mc:Fallback xmlns="">
            <p:sp>
              <p:nvSpPr>
                <p:cNvPr id="18" name="TextBox 17">
                  <a:extLst>
                    <a:ext uri="{FF2B5EF4-FFF2-40B4-BE49-F238E27FC236}">
                      <a16:creationId xmlns:a16="http://schemas.microsoft.com/office/drawing/2014/main" id="{813277D6-F356-9D7A-4A56-3B76E1917412}"/>
                    </a:ext>
                  </a:extLst>
                </p:cNvPr>
                <p:cNvSpPr txBox="1">
                  <a:spLocks noRot="1" noChangeAspect="1" noMove="1" noResize="1" noEditPoints="1" noAdjustHandles="1" noChangeArrowheads="1" noChangeShapeType="1" noTextEdit="1"/>
                </p:cNvSpPr>
                <p:nvPr/>
              </p:nvSpPr>
              <p:spPr>
                <a:xfrm>
                  <a:off x="4760759" y="1349272"/>
                  <a:ext cx="2496773" cy="400944"/>
                </a:xfrm>
                <a:prstGeom prst="rect">
                  <a:avLst/>
                </a:prstGeom>
                <a:blipFill>
                  <a:blip r:embed="rId5"/>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28D95FD-57D0-773D-7474-16CF3D22E84B}"/>
                </a:ext>
              </a:extLst>
            </p:cNvPr>
            <p:cNvSpPr/>
            <p:nvPr/>
          </p:nvSpPr>
          <p:spPr>
            <a:xfrm>
              <a:off x="6550660" y="1564325"/>
              <a:ext cx="162564" cy="1625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3FB32E-D790-F2F7-941F-8B96EDD00E84}"/>
                </a:ext>
              </a:extLst>
            </p:cNvPr>
            <p:cNvSpPr/>
            <p:nvPr/>
          </p:nvSpPr>
          <p:spPr>
            <a:xfrm>
              <a:off x="6859167" y="1474276"/>
              <a:ext cx="246752" cy="246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BC1ABF0-2AAA-3FBC-9EE5-82538C47269D}"/>
                </a:ext>
              </a:extLst>
            </p:cNvPr>
            <p:cNvSpPr/>
            <p:nvPr/>
          </p:nvSpPr>
          <p:spPr>
            <a:xfrm>
              <a:off x="6042420" y="1400918"/>
              <a:ext cx="162564" cy="1625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11417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075C8D-90BA-CA4B-7A09-E2D11EABF861}"/>
              </a:ext>
            </a:extLst>
          </p:cNvPr>
          <p:cNvSpPr/>
          <p:nvPr/>
        </p:nvSpPr>
        <p:spPr>
          <a:xfrm>
            <a:off x="6492240" y="1306099"/>
            <a:ext cx="2535382" cy="1355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2B71A51-A369-9654-4502-5D5B1427A156}"/>
              </a:ext>
            </a:extLst>
          </p:cNvPr>
          <p:cNvSpPr/>
          <p:nvPr/>
        </p:nvSpPr>
        <p:spPr>
          <a:xfrm>
            <a:off x="8229600" y="2115970"/>
            <a:ext cx="548641" cy="351724"/>
          </a:xfrm>
          <a:prstGeom prst="roundRect">
            <a:avLst/>
          </a:prstGeom>
          <a:solidFill>
            <a:srgbClr val="49AE49"/>
          </a:solidFill>
          <a:ln>
            <a:solidFill>
              <a:srgbClr val="49AE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CEC0D3B-300B-51CA-A4A0-89053AB00309}"/>
              </a:ext>
            </a:extLst>
          </p:cNvPr>
          <p:cNvSpPr/>
          <p:nvPr/>
        </p:nvSpPr>
        <p:spPr>
          <a:xfrm>
            <a:off x="7680960" y="2115970"/>
            <a:ext cx="548640" cy="351724"/>
          </a:xfrm>
          <a:prstGeom prst="roundRect">
            <a:avLst/>
          </a:prstGeom>
          <a:solidFill>
            <a:srgbClr val="DA5F67"/>
          </a:solidFill>
          <a:ln>
            <a:solidFill>
              <a:srgbClr val="DA5F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Hidden fermions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31</a:t>
            </a:fld>
            <a:endParaRPr lang="en-US" dirty="0"/>
          </a:p>
        </p:txBody>
      </p:sp>
      <p:sp>
        <p:nvSpPr>
          <p:cNvPr id="6" name="TextBox 5">
            <a:extLst>
              <a:ext uri="{FF2B5EF4-FFF2-40B4-BE49-F238E27FC236}">
                <a16:creationId xmlns:a16="http://schemas.microsoft.com/office/drawing/2014/main" id="{58DC6BB3-15B9-46AF-891C-8F89FA4BB542}"/>
              </a:ext>
            </a:extLst>
          </p:cNvPr>
          <p:cNvSpPr txBox="1"/>
          <p:nvPr/>
        </p:nvSpPr>
        <p:spPr>
          <a:xfrm>
            <a:off x="2671121" y="4477345"/>
            <a:ext cx="4258958" cy="307777"/>
          </a:xfrm>
          <a:prstGeom prst="rect">
            <a:avLst/>
          </a:prstGeom>
          <a:noFill/>
        </p:spPr>
        <p:txBody>
          <a:bodyPr wrap="square">
            <a:spAutoFit/>
          </a:bodyPr>
          <a:lstStyle/>
          <a:p>
            <a:r>
              <a:rPr lang="en-US" sz="1400" dirty="0"/>
              <a:t>J. R. Moreno, PNAS 119 (32) e2122059119</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6CEDA0-D1C8-2472-811E-9E56FC197279}"/>
                  </a:ext>
                </a:extLst>
              </p:cNvPr>
              <p:cNvSpPr txBox="1"/>
              <p:nvPr/>
            </p:nvSpPr>
            <p:spPr>
              <a:xfrm>
                <a:off x="-79169" y="1939221"/>
                <a:ext cx="2872245" cy="2955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up>
                      </m:sSup>
                      <m:r>
                        <m:rPr>
                          <m:sty m:val="p"/>
                        </m:rPr>
                        <a:rPr lang="en-US" b="0" i="0" smtClean="0">
                          <a:latin typeface="Cambria Math" panose="02040503050406030204" pitchFamily="18" charset="0"/>
                        </a:rPr>
                        <m:t>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m:oMathPara>
                </a14:m>
                <a:endParaRPr lang="en-US" sz="1400" dirty="0"/>
              </a:p>
            </p:txBody>
          </p:sp>
        </mc:Choice>
        <mc:Fallback xmlns="">
          <p:sp>
            <p:nvSpPr>
              <p:cNvPr id="3" name="TextBox 2">
                <a:extLst>
                  <a:ext uri="{FF2B5EF4-FFF2-40B4-BE49-F238E27FC236}">
                    <a16:creationId xmlns:a16="http://schemas.microsoft.com/office/drawing/2014/main" id="{416CEDA0-D1C8-2472-811E-9E56FC197279}"/>
                  </a:ext>
                </a:extLst>
              </p:cNvPr>
              <p:cNvSpPr txBox="1">
                <a:spLocks noRot="1" noChangeAspect="1" noMove="1" noResize="1" noEditPoints="1" noAdjustHandles="1" noChangeArrowheads="1" noChangeShapeType="1" noTextEdit="1"/>
              </p:cNvSpPr>
              <p:nvPr/>
            </p:nvSpPr>
            <p:spPr>
              <a:xfrm>
                <a:off x="-79169" y="1939221"/>
                <a:ext cx="2872245" cy="295594"/>
              </a:xfrm>
              <a:prstGeom prst="rect">
                <a:avLst/>
              </a:prstGeom>
              <a:blipFill>
                <a:blip r:embed="rId3"/>
                <a:stretch>
                  <a:fillRect b="-34694"/>
                </a:stretch>
              </a:blipFill>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8B7C7519-4358-455A-A88C-AB77A46AC517}"/>
              </a:ext>
            </a:extLst>
          </p:cNvPr>
          <p:cNvSpPr/>
          <p:nvPr/>
        </p:nvSpPr>
        <p:spPr>
          <a:xfrm>
            <a:off x="4060767" y="3516022"/>
            <a:ext cx="1690381" cy="404867"/>
          </a:xfrm>
          <a:prstGeom prst="roundRect">
            <a:avLst/>
          </a:prstGeom>
          <a:solidFill>
            <a:srgbClr val="DA5F67"/>
          </a:solidFill>
          <a:ln>
            <a:solidFill>
              <a:srgbClr val="DA5F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904A0F4-2158-49D3-B3A5-21615AA2D277}"/>
              </a:ext>
            </a:extLst>
          </p:cNvPr>
          <p:cNvSpPr/>
          <p:nvPr/>
        </p:nvSpPr>
        <p:spPr>
          <a:xfrm>
            <a:off x="4060767" y="3007764"/>
            <a:ext cx="1690382" cy="383372"/>
          </a:xfrm>
          <a:prstGeom prst="roundRect">
            <a:avLst/>
          </a:prstGeom>
          <a:solidFill>
            <a:srgbClr val="FEB149"/>
          </a:solidFill>
          <a:ln>
            <a:solidFill>
              <a:srgbClr val="FEB1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1C7AE89-2426-4AD8-9616-11E10DE4C7F7}"/>
              </a:ext>
            </a:extLst>
          </p:cNvPr>
          <p:cNvSpPr/>
          <p:nvPr/>
        </p:nvSpPr>
        <p:spPr>
          <a:xfrm>
            <a:off x="1696938" y="3501304"/>
            <a:ext cx="1690382" cy="416130"/>
          </a:xfrm>
          <a:prstGeom prst="roundRect">
            <a:avLst/>
          </a:prstGeom>
          <a:solidFill>
            <a:srgbClr val="76A8C8"/>
          </a:solidFill>
          <a:ln>
            <a:solidFill>
              <a:srgbClr val="76A8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85D0F7B-AB62-457E-B125-32F276C70178}"/>
              </a:ext>
            </a:extLst>
          </p:cNvPr>
          <p:cNvSpPr/>
          <p:nvPr/>
        </p:nvSpPr>
        <p:spPr>
          <a:xfrm>
            <a:off x="1696939" y="3011247"/>
            <a:ext cx="1690382" cy="379887"/>
          </a:xfrm>
          <a:prstGeom prst="roundRect">
            <a:avLst/>
          </a:prstGeom>
          <a:solidFill>
            <a:srgbClr val="49AE49"/>
          </a:solidFill>
          <a:ln>
            <a:solidFill>
              <a:srgbClr val="49AE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B237AD-8B1D-4337-9D2B-B892457B2F84}"/>
              </a:ext>
            </a:extLst>
          </p:cNvPr>
          <p:cNvPicPr>
            <a:picLocks noChangeAspect="1"/>
          </p:cNvPicPr>
          <p:nvPr/>
        </p:nvPicPr>
        <p:blipFill>
          <a:blip r:embed="rId4"/>
          <a:srcRect l="270" r="270"/>
          <a:stretch/>
        </p:blipFill>
        <p:spPr>
          <a:xfrm>
            <a:off x="1280716" y="1306099"/>
            <a:ext cx="4847805" cy="1561838"/>
          </a:xfrm>
          <a:prstGeom prst="rect">
            <a:avLst/>
          </a:prstGeom>
        </p:spPr>
      </p:pic>
      <p:sp>
        <p:nvSpPr>
          <p:cNvPr id="8" name="Content Placeholder 2">
            <a:extLst>
              <a:ext uri="{FF2B5EF4-FFF2-40B4-BE49-F238E27FC236}">
                <a16:creationId xmlns:a16="http://schemas.microsoft.com/office/drawing/2014/main" id="{6025E52C-23E0-4B93-99B9-60821E6D29C1}"/>
              </a:ext>
            </a:extLst>
          </p:cNvPr>
          <p:cNvSpPr txBox="1">
            <a:spLocks/>
          </p:cNvSpPr>
          <p:nvPr/>
        </p:nvSpPr>
        <p:spPr>
          <a:xfrm>
            <a:off x="1733716" y="3016858"/>
            <a:ext cx="1616825" cy="383372"/>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t>Visible wavefunctions on visible coordinates</a:t>
            </a:r>
          </a:p>
        </p:txBody>
      </p:sp>
      <p:sp>
        <p:nvSpPr>
          <p:cNvPr id="9" name="Content Placeholder 2">
            <a:extLst>
              <a:ext uri="{FF2B5EF4-FFF2-40B4-BE49-F238E27FC236}">
                <a16:creationId xmlns:a16="http://schemas.microsoft.com/office/drawing/2014/main" id="{7D58CF77-2F52-410A-B38E-7A168BF1F1F2}"/>
              </a:ext>
            </a:extLst>
          </p:cNvPr>
          <p:cNvSpPr txBox="1">
            <a:spLocks/>
          </p:cNvSpPr>
          <p:nvPr/>
        </p:nvSpPr>
        <p:spPr>
          <a:xfrm>
            <a:off x="1696937" y="3521780"/>
            <a:ext cx="1690384" cy="395653"/>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t>Hidden wavefunctions on visible coordinates</a:t>
            </a:r>
          </a:p>
        </p:txBody>
      </p:sp>
      <p:sp>
        <p:nvSpPr>
          <p:cNvPr id="10" name="Content Placeholder 2">
            <a:extLst>
              <a:ext uri="{FF2B5EF4-FFF2-40B4-BE49-F238E27FC236}">
                <a16:creationId xmlns:a16="http://schemas.microsoft.com/office/drawing/2014/main" id="{5102A377-2825-47D5-A9CE-F00C8642AF97}"/>
              </a:ext>
            </a:extLst>
          </p:cNvPr>
          <p:cNvSpPr txBox="1">
            <a:spLocks/>
          </p:cNvSpPr>
          <p:nvPr/>
        </p:nvSpPr>
        <p:spPr>
          <a:xfrm>
            <a:off x="4097543" y="3025954"/>
            <a:ext cx="1616825" cy="365180"/>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t>Visible wavefunctions on hidden coordinates</a:t>
            </a:r>
          </a:p>
        </p:txBody>
      </p:sp>
      <p:sp>
        <p:nvSpPr>
          <p:cNvPr id="11" name="Content Placeholder 2">
            <a:extLst>
              <a:ext uri="{FF2B5EF4-FFF2-40B4-BE49-F238E27FC236}">
                <a16:creationId xmlns:a16="http://schemas.microsoft.com/office/drawing/2014/main" id="{4B1FAE1A-E0CD-4217-948C-15C1C26BF712}"/>
              </a:ext>
            </a:extLst>
          </p:cNvPr>
          <p:cNvSpPr txBox="1">
            <a:spLocks/>
          </p:cNvSpPr>
          <p:nvPr/>
        </p:nvSpPr>
        <p:spPr>
          <a:xfrm>
            <a:off x="4060764" y="3516022"/>
            <a:ext cx="1690384" cy="404867"/>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t>Hidden wavefunctions on hidden coordinates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94D56-549D-47D0-2D3B-F5F1FA818849}"/>
                  </a:ext>
                </a:extLst>
              </p:cNvPr>
              <p:cNvSpPr txBox="1"/>
              <p:nvPr/>
            </p:nvSpPr>
            <p:spPr>
              <a:xfrm>
                <a:off x="6739513" y="2115970"/>
                <a:ext cx="2107436" cy="295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up>
                      </m:sSup>
                      <m:r>
                        <m:rPr>
                          <m:sty m:val="p"/>
                        </m:rPr>
                        <a:rPr lang="en-US" b="0" i="0" smtClean="0">
                          <a:latin typeface="Cambria Math" panose="02040503050406030204" pitchFamily="18" charset="0"/>
                        </a:rPr>
                        <m:t>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m:oMathPara>
                </a14:m>
                <a:endParaRPr lang="en-US" sz="1400" dirty="0"/>
              </a:p>
            </p:txBody>
          </p:sp>
        </mc:Choice>
        <mc:Fallback xmlns="">
          <p:sp>
            <p:nvSpPr>
              <p:cNvPr id="4" name="TextBox 3">
                <a:extLst>
                  <a:ext uri="{FF2B5EF4-FFF2-40B4-BE49-F238E27FC236}">
                    <a16:creationId xmlns:a16="http://schemas.microsoft.com/office/drawing/2014/main" id="{A1A94D56-549D-47D0-2D3B-F5F1FA818849}"/>
                  </a:ext>
                </a:extLst>
              </p:cNvPr>
              <p:cNvSpPr txBox="1">
                <a:spLocks noRot="1" noChangeAspect="1" noMove="1" noResize="1" noEditPoints="1" noAdjustHandles="1" noChangeArrowheads="1" noChangeShapeType="1" noTextEdit="1"/>
              </p:cNvSpPr>
              <p:nvPr/>
            </p:nvSpPr>
            <p:spPr>
              <a:xfrm>
                <a:off x="6739513" y="2115970"/>
                <a:ext cx="2107436" cy="295594"/>
              </a:xfrm>
              <a:prstGeom prst="rect">
                <a:avLst/>
              </a:prstGeom>
              <a:blipFill>
                <a:blip r:embed="rId5"/>
                <a:stretch>
                  <a:fillRect l="-580" r="-2319" b="-3469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C5765C5-4DE2-2021-4FFD-927A667B5CF9}"/>
              </a:ext>
            </a:extLst>
          </p:cNvPr>
          <p:cNvSpPr txBox="1"/>
          <p:nvPr/>
        </p:nvSpPr>
        <p:spPr>
          <a:xfrm>
            <a:off x="6836461" y="1413509"/>
            <a:ext cx="1954446" cy="646331"/>
          </a:xfrm>
          <a:prstGeom prst="rect">
            <a:avLst/>
          </a:prstGeom>
          <a:noFill/>
        </p:spPr>
        <p:txBody>
          <a:bodyPr wrap="none" rtlCol="0">
            <a:spAutoFit/>
          </a:bodyPr>
          <a:lstStyle/>
          <a:p>
            <a:pPr algn="ctr"/>
            <a:r>
              <a:rPr lang="en-US" dirty="0"/>
              <a:t>Comparison to</a:t>
            </a:r>
          </a:p>
          <a:p>
            <a:pPr algn="ctr"/>
            <a:r>
              <a:rPr lang="en-US" dirty="0"/>
              <a:t>Neural SJ Ansatz</a:t>
            </a:r>
          </a:p>
        </p:txBody>
      </p:sp>
    </p:spTree>
    <p:extLst>
      <p:ext uri="{BB962C8B-B14F-4D97-AF65-F5344CB8AC3E}">
        <p14:creationId xmlns:p14="http://schemas.microsoft.com/office/powerpoint/2010/main" val="2485255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C1A6-86A3-6DCE-356D-D68225CAEE6F}"/>
              </a:ext>
            </a:extLst>
          </p:cNvPr>
          <p:cNvSpPr>
            <a:spLocks noGrp="1"/>
          </p:cNvSpPr>
          <p:nvPr>
            <p:ph type="title"/>
          </p:nvPr>
        </p:nvSpPr>
        <p:spPr/>
        <p:txBody>
          <a:bodyPr/>
          <a:lstStyle/>
          <a:p>
            <a:r>
              <a:rPr lang="en-US" dirty="0"/>
              <a:t>Determinant vs </a:t>
            </a:r>
            <a:r>
              <a:rPr lang="en-US" dirty="0" err="1"/>
              <a:t>pfaffian</a:t>
            </a:r>
            <a:endParaRPr lang="en-US" dirty="0"/>
          </a:p>
        </p:txBody>
      </p:sp>
      <p:sp>
        <p:nvSpPr>
          <p:cNvPr id="5" name="Slide Number Placeholder 4">
            <a:extLst>
              <a:ext uri="{FF2B5EF4-FFF2-40B4-BE49-F238E27FC236}">
                <a16:creationId xmlns:a16="http://schemas.microsoft.com/office/drawing/2014/main" id="{549C2328-1878-D9E8-2E42-0A90400AF017}"/>
              </a:ext>
            </a:extLst>
          </p:cNvPr>
          <p:cNvSpPr>
            <a:spLocks noGrp="1"/>
          </p:cNvSpPr>
          <p:nvPr>
            <p:ph type="sldNum" sz="quarter" idx="13"/>
          </p:nvPr>
        </p:nvSpPr>
        <p:spPr/>
        <p:txBody>
          <a:bodyPr/>
          <a:lstStyle/>
          <a:p>
            <a:fld id="{AEFAAC5A-9C4F-4278-920D-DF2BAB595749}" type="slidenum">
              <a:rPr lang="en-US" smtClean="0"/>
              <a:pPr/>
              <a:t>32</a:t>
            </a:fld>
            <a:endParaRPr lang="en-US" dirty="0"/>
          </a:p>
        </p:txBody>
      </p:sp>
      <p:pic>
        <p:nvPicPr>
          <p:cNvPr id="7" name="Picture 6" descr="A math problem with numbers and lines&#10;&#10;Description automatically generated with medium confidence">
            <a:extLst>
              <a:ext uri="{FF2B5EF4-FFF2-40B4-BE49-F238E27FC236}">
                <a16:creationId xmlns:a16="http://schemas.microsoft.com/office/drawing/2014/main" id="{A1E8EABB-F0BC-11A7-2004-35F1C9C06613}"/>
              </a:ext>
            </a:extLst>
          </p:cNvPr>
          <p:cNvPicPr>
            <a:picLocks noChangeAspect="1"/>
          </p:cNvPicPr>
          <p:nvPr/>
        </p:nvPicPr>
        <p:blipFill>
          <a:blip r:embed="rId3"/>
          <a:stretch>
            <a:fillRect/>
          </a:stretch>
        </p:blipFill>
        <p:spPr>
          <a:xfrm>
            <a:off x="313330" y="1233406"/>
            <a:ext cx="8830670" cy="2584968"/>
          </a:xfrm>
          <a:prstGeom prst="rect">
            <a:avLst/>
          </a:prstGeom>
        </p:spPr>
      </p:pic>
    </p:spTree>
    <p:extLst>
      <p:ext uri="{BB962C8B-B14F-4D97-AF65-F5344CB8AC3E}">
        <p14:creationId xmlns:p14="http://schemas.microsoft.com/office/powerpoint/2010/main" val="2947152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Neutron star Structure</a:t>
            </a:r>
          </a:p>
        </p:txBody>
      </p:sp>
      <p:sp>
        <p:nvSpPr>
          <p:cNvPr id="5" name="Slide Number Placeholder 4"/>
          <p:cNvSpPr>
            <a:spLocks noGrp="1"/>
          </p:cNvSpPr>
          <p:nvPr>
            <p:ph type="sldNum" sz="quarter" idx="13"/>
          </p:nvPr>
        </p:nvSpPr>
        <p:spPr/>
        <p:txBody>
          <a:bodyPr/>
          <a:lstStyle/>
          <a:p>
            <a:fld id="{AEFAAC5A-9C4F-4278-920D-DF2BAB595749}" type="slidenum">
              <a:rPr lang="en-US" smtClean="0"/>
              <a:pPr/>
              <a:t>33</a:t>
            </a:fld>
            <a:endParaRPr lang="en-US" dirty="0"/>
          </a:p>
        </p:txBody>
      </p:sp>
      <p:grpSp>
        <p:nvGrpSpPr>
          <p:cNvPr id="14" name="Group 13">
            <a:extLst>
              <a:ext uri="{FF2B5EF4-FFF2-40B4-BE49-F238E27FC236}">
                <a16:creationId xmlns:a16="http://schemas.microsoft.com/office/drawing/2014/main" id="{2EF37FA4-460A-78C8-E46B-D2FD3E80AC09}"/>
              </a:ext>
            </a:extLst>
          </p:cNvPr>
          <p:cNvGrpSpPr/>
          <p:nvPr/>
        </p:nvGrpSpPr>
        <p:grpSpPr>
          <a:xfrm>
            <a:off x="488649" y="1154914"/>
            <a:ext cx="4631991" cy="3525543"/>
            <a:chOff x="925529" y="1154914"/>
            <a:chExt cx="4631991" cy="3525543"/>
          </a:xfrm>
        </p:grpSpPr>
        <p:pic>
          <p:nvPicPr>
            <p:cNvPr id="9" name="Picture 8">
              <a:extLst>
                <a:ext uri="{FF2B5EF4-FFF2-40B4-BE49-F238E27FC236}">
                  <a16:creationId xmlns:a16="http://schemas.microsoft.com/office/drawing/2014/main" id="{D79A508B-8B7C-96BE-3621-35C8F571B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29" y="1154914"/>
              <a:ext cx="4631991" cy="3525543"/>
            </a:xfrm>
            <a:prstGeom prst="rect">
              <a:avLst/>
            </a:prstGeom>
          </p:spPr>
        </p:pic>
        <p:sp>
          <p:nvSpPr>
            <p:cNvPr id="11" name="Rectangle 10">
              <a:extLst>
                <a:ext uri="{FF2B5EF4-FFF2-40B4-BE49-F238E27FC236}">
                  <a16:creationId xmlns:a16="http://schemas.microsoft.com/office/drawing/2014/main" id="{E9E9F862-708C-A2C6-1C14-52E9B9D8AA0D}"/>
                </a:ext>
              </a:extLst>
            </p:cNvPr>
            <p:cNvSpPr/>
            <p:nvPr/>
          </p:nvSpPr>
          <p:spPr>
            <a:xfrm>
              <a:off x="2987040" y="3007360"/>
              <a:ext cx="568960" cy="14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EEEF5-598F-61DF-A16F-26978D06149B}"/>
                </a:ext>
              </a:extLst>
            </p:cNvPr>
            <p:cNvSpPr/>
            <p:nvPr/>
          </p:nvSpPr>
          <p:spPr>
            <a:xfrm>
              <a:off x="3749040" y="2865120"/>
              <a:ext cx="142240" cy="14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B36C201-31C6-55C6-87E1-0F3A3CE7EC1B}"/>
              </a:ext>
            </a:extLst>
          </p:cNvPr>
          <p:cNvSpPr txBox="1"/>
          <p:nvPr/>
        </p:nvSpPr>
        <p:spPr>
          <a:xfrm>
            <a:off x="5252720" y="1161748"/>
            <a:ext cx="3820159" cy="3139321"/>
          </a:xfrm>
          <a:prstGeom prst="rect">
            <a:avLst/>
          </a:prstGeom>
          <a:noFill/>
        </p:spPr>
        <p:txBody>
          <a:bodyPr wrap="square" rtlCol="0">
            <a:spAutoFit/>
          </a:bodyPr>
          <a:lstStyle/>
          <a:p>
            <a:pPr marL="285750" indent="-285750">
              <a:buFont typeface="Arial" panose="020B0604020202020204" pitchFamily="34" charset="0"/>
              <a:buChar char="•"/>
            </a:pPr>
            <a:r>
              <a:rPr lang="en-US" dirty="0"/>
              <a:t>Mostly neutrons but composition varies with density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Nuclei in crust are squeezed into uniform matter in core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Likely neutron superfluid in inner crust and outer core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dirty="0"/>
              <a:t>Calculations currently focus on inner crust</a:t>
            </a:r>
            <a:endParaRPr lang="en-US" sz="1800" dirty="0"/>
          </a:p>
        </p:txBody>
      </p:sp>
    </p:spTree>
    <p:extLst>
      <p:ext uri="{BB962C8B-B14F-4D97-AF65-F5344CB8AC3E}">
        <p14:creationId xmlns:p14="http://schemas.microsoft.com/office/powerpoint/2010/main" val="2342021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5D41-56E2-751B-34ED-0195664D65A1}"/>
            </a:ext>
          </a:extLst>
        </p:cNvPr>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313DAD1E-0BA7-7AAC-D5D5-413ABD4249F8}"/>
              </a:ext>
            </a:extLst>
          </p:cNvPr>
          <p:cNvPicPr>
            <a:picLocks noChangeAspect="1"/>
          </p:cNvPicPr>
          <p:nvPr/>
        </p:nvPicPr>
        <p:blipFill>
          <a:blip r:embed="rId3"/>
          <a:stretch>
            <a:fillRect/>
          </a:stretch>
        </p:blipFill>
        <p:spPr>
          <a:xfrm>
            <a:off x="4847300" y="1609554"/>
            <a:ext cx="4067780" cy="3175568"/>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10E7A55-1889-97A4-BB22-8E84F241C7F9}"/>
                  </a:ext>
                </a:extLst>
              </p:cNvPr>
              <p:cNvSpPr>
                <a:spLocks noGrp="1"/>
              </p:cNvSpPr>
              <p:nvPr>
                <p:ph idx="1"/>
              </p:nvPr>
            </p:nvSpPr>
            <p:spPr>
              <a:xfrm>
                <a:off x="457202" y="1114226"/>
                <a:ext cx="4675238" cy="3444955"/>
              </a:xfrm>
            </p:spPr>
            <p:txBody>
              <a:bodyPr/>
              <a:lstStyle/>
              <a:p>
                <a:r>
                  <a:rPr lang="en-US" dirty="0"/>
                  <a:t>Fit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r>
                          <a:rPr lang="en-US" i="1">
                            <a:latin typeface="Cambria Math" panose="02040503050406030204" pitchFamily="18" charset="0"/>
                          </a:rPr>
                          <m:t>, 0</m:t>
                        </m:r>
                      </m:e>
                    </m:d>
                  </m:oMath>
                </a14:m>
                <a:r>
                  <a:rPr lang="en-US" dirty="0"/>
                  <a:t> and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r>
                          <a:rPr lang="en-US" b="0" i="1" smtClean="0">
                            <a:latin typeface="Cambria Math" panose="02040503050406030204" pitchFamily="18" charset="0"/>
                          </a:rPr>
                          <m:t>, 1/2</m:t>
                        </m:r>
                      </m:e>
                    </m:d>
                  </m:oMath>
                </a14:m>
                <a:endParaRPr lang="en-US" dirty="0"/>
              </a:p>
              <a:p>
                <a:endParaRPr lang="en-US" dirty="0"/>
              </a:p>
              <a:p>
                <a:pPr marL="0" indent="0">
                  <a:buNone/>
                </a:pPr>
                <a:endParaRPr lang="en-US" dirty="0"/>
              </a:p>
              <a:p>
                <a:endParaRPr lang="en-US" dirty="0"/>
              </a:p>
              <a:p>
                <a:r>
                  <a:rPr lang="en-US" dirty="0"/>
                  <a:t>Model energy by symmetry energy expansion</a:t>
                </a:r>
              </a:p>
              <a:p>
                <a:endParaRPr lang="en-US" dirty="0"/>
              </a:p>
              <a:p>
                <a:pPr marL="0" indent="0">
                  <a:buNone/>
                </a:pPr>
                <a:endParaRPr lang="en-US" dirty="0"/>
              </a:p>
            </p:txBody>
          </p:sp>
        </mc:Choice>
        <mc:Fallback xmlns="">
          <p:sp>
            <p:nvSpPr>
              <p:cNvPr id="9" name="Content Placeholder 2">
                <a:extLst>
                  <a:ext uri="{FF2B5EF4-FFF2-40B4-BE49-F238E27FC236}">
                    <a16:creationId xmlns:a16="http://schemas.microsoft.com/office/drawing/2014/main" id="{710E7A55-1889-97A4-BB22-8E84F241C7F9}"/>
                  </a:ext>
                </a:extLst>
              </p:cNvPr>
              <p:cNvSpPr>
                <a:spLocks noGrp="1" noRot="1" noChangeAspect="1" noMove="1" noResize="1" noEditPoints="1" noAdjustHandles="1" noChangeArrowheads="1" noChangeShapeType="1" noTextEdit="1"/>
              </p:cNvSpPr>
              <p:nvPr>
                <p:ph idx="1"/>
              </p:nvPr>
            </p:nvSpPr>
            <p:spPr>
              <a:xfrm>
                <a:off x="457202" y="1114226"/>
                <a:ext cx="4675238" cy="3444955"/>
              </a:xfrm>
              <a:blipFill>
                <a:blip r:embed="rId4"/>
                <a:stretch>
                  <a:fillRect l="-2738" t="-23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7E37DC2-F67D-241A-7A9E-54B3F39785AF}"/>
              </a:ext>
            </a:extLst>
          </p:cNvPr>
          <p:cNvSpPr>
            <a:spLocks noGrp="1"/>
          </p:cNvSpPr>
          <p:nvPr>
            <p:ph type="title"/>
          </p:nvPr>
        </p:nvSpPr>
        <p:spPr/>
        <p:txBody>
          <a:bodyPr/>
          <a:lstStyle/>
          <a:p>
            <a:r>
              <a:rPr lang="en-US" dirty="0"/>
              <a:t>asymmetric matter energy</a:t>
            </a:r>
          </a:p>
        </p:txBody>
      </p:sp>
      <p:sp>
        <p:nvSpPr>
          <p:cNvPr id="5" name="Slide Number Placeholder 4">
            <a:extLst>
              <a:ext uri="{FF2B5EF4-FFF2-40B4-BE49-F238E27FC236}">
                <a16:creationId xmlns:a16="http://schemas.microsoft.com/office/drawing/2014/main" id="{D51F1295-B372-EB3B-9248-61EA8D57F0C0}"/>
              </a:ext>
            </a:extLst>
          </p:cNvPr>
          <p:cNvSpPr>
            <a:spLocks noGrp="1"/>
          </p:cNvSpPr>
          <p:nvPr>
            <p:ph type="sldNum" sz="quarter" idx="13"/>
          </p:nvPr>
        </p:nvSpPr>
        <p:spPr/>
        <p:txBody>
          <a:bodyPr/>
          <a:lstStyle/>
          <a:p>
            <a:fld id="{AEFAAC5A-9C4F-4278-920D-DF2BAB595749}" type="slidenum">
              <a:rPr lang="en-US" smtClean="0"/>
              <a:pPr/>
              <a:t>34</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6C72EE-3533-8BE4-EDB2-7E6A73492CD7}"/>
                  </a:ext>
                </a:extLst>
              </p:cNvPr>
              <p:cNvSpPr txBox="1"/>
              <p:nvPr/>
            </p:nvSpPr>
            <p:spPr>
              <a:xfrm>
                <a:off x="570269" y="1559505"/>
                <a:ext cx="5221942" cy="6882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r>
                            <a:rPr lang="en-US" b="0" i="1" smtClean="0">
                              <a:latin typeface="Cambria Math" panose="02040503050406030204" pitchFamily="18" charset="0"/>
                            </a:rPr>
                            <m:t>, </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2/3</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2/3</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den>
                              </m:f>
                            </m:e>
                          </m:d>
                        </m:e>
                        <m:sup>
                          <m:r>
                            <a:rPr lang="en-US" b="0" i="1" smtClean="0">
                              <a:latin typeface="Cambria Math" panose="02040503050406030204" pitchFamily="18" charset="0"/>
                            </a:rPr>
                            <m:t>2</m:t>
                          </m:r>
                        </m:sup>
                      </m:sSup>
                    </m:oMath>
                  </m:oMathPara>
                </a14:m>
                <a:endParaRPr lang="en-US" dirty="0"/>
              </a:p>
            </p:txBody>
          </p:sp>
        </mc:Choice>
        <mc:Fallback xmlns="">
          <p:sp>
            <p:nvSpPr>
              <p:cNvPr id="3" name="TextBox 2">
                <a:extLst>
                  <a:ext uri="{FF2B5EF4-FFF2-40B4-BE49-F238E27FC236}">
                    <a16:creationId xmlns:a16="http://schemas.microsoft.com/office/drawing/2014/main" id="{886C72EE-3533-8BE4-EDB2-7E6A73492CD7}"/>
                  </a:ext>
                </a:extLst>
              </p:cNvPr>
              <p:cNvSpPr txBox="1">
                <a:spLocks noRot="1" noChangeAspect="1" noMove="1" noResize="1" noEditPoints="1" noAdjustHandles="1" noChangeArrowheads="1" noChangeShapeType="1" noTextEdit="1"/>
              </p:cNvSpPr>
              <p:nvPr/>
            </p:nvSpPr>
            <p:spPr>
              <a:xfrm>
                <a:off x="570269" y="1559505"/>
                <a:ext cx="5221942" cy="6882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190D91-7804-485D-CA5C-E6AAABD83FB1}"/>
                  </a:ext>
                </a:extLst>
              </p:cNvPr>
              <p:cNvSpPr txBox="1"/>
              <p:nvPr/>
            </p:nvSpPr>
            <p:spPr>
              <a:xfrm>
                <a:off x="570270" y="3151429"/>
                <a:ext cx="31040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r>
                            <a:rPr lang="en-US" b="0" i="1" smtClean="0">
                              <a:latin typeface="Cambria Math" panose="02040503050406030204" pitchFamily="18" charset="0"/>
                            </a:rPr>
                            <m:t>, 0</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r>
                        <a:rPr lang="en-US" b="0" i="1" smtClean="0">
                          <a:latin typeface="Cambria Math" panose="02040503050406030204" pitchFamily="18" charset="0"/>
                        </a:rPr>
                        <m:t>,1/2)</m:t>
                      </m:r>
                    </m:oMath>
                  </m:oMathPara>
                </a14:m>
                <a:endParaRPr lang="en-US" dirty="0"/>
              </a:p>
            </p:txBody>
          </p:sp>
        </mc:Choice>
        <mc:Fallback xmlns="">
          <p:sp>
            <p:nvSpPr>
              <p:cNvPr id="6" name="TextBox 5">
                <a:extLst>
                  <a:ext uri="{FF2B5EF4-FFF2-40B4-BE49-F238E27FC236}">
                    <a16:creationId xmlns:a16="http://schemas.microsoft.com/office/drawing/2014/main" id="{68190D91-7804-485D-CA5C-E6AAABD83FB1}"/>
                  </a:ext>
                </a:extLst>
              </p:cNvPr>
              <p:cNvSpPr txBox="1">
                <a:spLocks noRot="1" noChangeAspect="1" noMove="1" noResize="1" noEditPoints="1" noAdjustHandles="1" noChangeArrowheads="1" noChangeShapeType="1" noTextEdit="1"/>
              </p:cNvSpPr>
              <p:nvPr/>
            </p:nvSpPr>
            <p:spPr>
              <a:xfrm>
                <a:off x="570270" y="3151429"/>
                <a:ext cx="3104055" cy="276999"/>
              </a:xfrm>
              <a:prstGeom prst="rect">
                <a:avLst/>
              </a:prstGeom>
              <a:blipFill>
                <a:blip r:embed="rId6"/>
                <a:stretch>
                  <a:fillRect l="-1179" r="-2161"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8F6032-19F3-6DC3-106C-3B36119E1192}"/>
                  </a:ext>
                </a:extLst>
              </p:cNvPr>
              <p:cNvSpPr txBox="1"/>
              <p:nvPr/>
            </p:nvSpPr>
            <p:spPr>
              <a:xfrm>
                <a:off x="570269" y="3804324"/>
                <a:ext cx="40677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r>
                            <a:rPr lang="en-US" i="1">
                              <a:latin typeface="Cambria Math" panose="02040503050406030204" pitchFamily="18" charset="0"/>
                            </a:rPr>
                            <m:t>, </m:t>
                          </m:r>
                          <m:r>
                            <a:rPr lang="en-US" i="1">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r>
                            <a:rPr lang="en-US" b="0" i="1" smtClean="0">
                              <a:latin typeface="Cambria Math" panose="02040503050406030204" pitchFamily="18" charset="0"/>
                            </a:rPr>
                            <m:t>, 1/2</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1−2</m:t>
                              </m:r>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r>
                        <a:rPr lang="en-US" b="0" i="1" smtClean="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7C8F6032-19F3-6DC3-106C-3B36119E1192}"/>
                  </a:ext>
                </a:extLst>
              </p:cNvPr>
              <p:cNvSpPr txBox="1">
                <a:spLocks noRot="1" noChangeAspect="1" noMove="1" noResize="1" noEditPoints="1" noAdjustHandles="1" noChangeArrowheads="1" noChangeShapeType="1" noTextEdit="1"/>
              </p:cNvSpPr>
              <p:nvPr/>
            </p:nvSpPr>
            <p:spPr>
              <a:xfrm>
                <a:off x="570269" y="3804324"/>
                <a:ext cx="4067780" cy="276999"/>
              </a:xfrm>
              <a:prstGeom prst="rect">
                <a:avLst/>
              </a:prstGeom>
              <a:blipFill>
                <a:blip r:embed="rId7"/>
                <a:stretch>
                  <a:fillRect l="-900" t="-2174" r="-1649" b="-34783"/>
                </a:stretch>
              </a:blipFill>
            </p:spPr>
            <p:txBody>
              <a:bodyPr/>
              <a:lstStyle/>
              <a:p>
                <a:r>
                  <a:rPr lang="en-US">
                    <a:noFill/>
                  </a:rPr>
                  <a:t> </a:t>
                </a:r>
              </a:p>
            </p:txBody>
          </p:sp>
        </mc:Fallback>
      </mc:AlternateContent>
    </p:spTree>
    <p:extLst>
      <p:ext uri="{BB962C8B-B14F-4D97-AF65-F5344CB8AC3E}">
        <p14:creationId xmlns:p14="http://schemas.microsoft.com/office/powerpoint/2010/main" val="2618842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7C8238-3DFA-9821-2627-D6E7033E7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95332-FA6B-6CAF-B57C-13847420C947}"/>
              </a:ext>
            </a:extLst>
          </p:cNvPr>
          <p:cNvSpPr>
            <a:spLocks noGrp="1"/>
          </p:cNvSpPr>
          <p:nvPr>
            <p:ph type="title"/>
          </p:nvPr>
        </p:nvSpPr>
        <p:spPr/>
        <p:txBody>
          <a:bodyPr/>
          <a:lstStyle/>
          <a:p>
            <a:r>
              <a:rPr lang="en-US" dirty="0"/>
              <a:t>Neural Quantum States</a:t>
            </a:r>
          </a:p>
        </p:txBody>
      </p:sp>
      <p:sp>
        <p:nvSpPr>
          <p:cNvPr id="5" name="Slide Number Placeholder 4">
            <a:extLst>
              <a:ext uri="{FF2B5EF4-FFF2-40B4-BE49-F238E27FC236}">
                <a16:creationId xmlns:a16="http://schemas.microsoft.com/office/drawing/2014/main" id="{8AD3769E-BF2D-C581-F2F5-57ECE2C895E5}"/>
              </a:ext>
            </a:extLst>
          </p:cNvPr>
          <p:cNvSpPr>
            <a:spLocks noGrp="1"/>
          </p:cNvSpPr>
          <p:nvPr>
            <p:ph type="sldNum" sz="quarter" idx="13"/>
          </p:nvPr>
        </p:nvSpPr>
        <p:spPr/>
        <p:txBody>
          <a:bodyPr/>
          <a:lstStyle/>
          <a:p>
            <a:fld id="{AEFAAC5A-9C4F-4278-920D-DF2BAB595749}" type="slidenum">
              <a:rPr lang="en-US" smtClean="0"/>
              <a:pPr/>
              <a:t>35</a:t>
            </a:fld>
            <a:endParaRPr lang="en-US" dirty="0"/>
          </a:p>
        </p:txBody>
      </p:sp>
      <p:grpSp>
        <p:nvGrpSpPr>
          <p:cNvPr id="10" name="Group 9">
            <a:extLst>
              <a:ext uri="{FF2B5EF4-FFF2-40B4-BE49-F238E27FC236}">
                <a16:creationId xmlns:a16="http://schemas.microsoft.com/office/drawing/2014/main" id="{51FEEE97-FA3D-3CCA-345D-4C28FC15AD8C}"/>
              </a:ext>
            </a:extLst>
          </p:cNvPr>
          <p:cNvGrpSpPr/>
          <p:nvPr/>
        </p:nvGrpSpPr>
        <p:grpSpPr>
          <a:xfrm>
            <a:off x="648021" y="1113669"/>
            <a:ext cx="8069353" cy="3442678"/>
            <a:chOff x="1130709" y="1740310"/>
            <a:chExt cx="5028684" cy="2202425"/>
          </a:xfrm>
        </p:grpSpPr>
        <p:sp>
          <p:nvSpPr>
            <p:cNvPr id="3" name="Rectangle: Rounded Corners 2">
              <a:extLst>
                <a:ext uri="{FF2B5EF4-FFF2-40B4-BE49-F238E27FC236}">
                  <a16:creationId xmlns:a16="http://schemas.microsoft.com/office/drawing/2014/main" id="{1686309D-51C7-498C-4145-7EFA182803D5}"/>
                </a:ext>
              </a:extLst>
            </p:cNvPr>
            <p:cNvSpPr/>
            <p:nvPr/>
          </p:nvSpPr>
          <p:spPr>
            <a:xfrm>
              <a:off x="1130709" y="1740310"/>
              <a:ext cx="5028684" cy="2202425"/>
            </a:xfrm>
            <a:prstGeom prst="roundRect">
              <a:avLst/>
            </a:prstGeom>
            <a:solidFill>
              <a:srgbClr val="F9CB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51228BC-1459-BC67-3272-961F4FCDA53E}"/>
                </a:ext>
              </a:extLst>
            </p:cNvPr>
            <p:cNvSpPr/>
            <p:nvPr/>
          </p:nvSpPr>
          <p:spPr>
            <a:xfrm>
              <a:off x="1263446" y="2743200"/>
              <a:ext cx="2846438" cy="1097828"/>
            </a:xfrm>
            <a:prstGeom prst="roundRect">
              <a:avLst>
                <a:gd name="adj" fmla="val 16667"/>
              </a:avLst>
            </a:prstGeom>
            <a:solidFill>
              <a:srgbClr val="60D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5BFBB7-7A2D-415A-C165-C33163308900}"/>
                </a:ext>
              </a:extLst>
            </p:cNvPr>
            <p:cNvSpPr/>
            <p:nvPr/>
          </p:nvSpPr>
          <p:spPr>
            <a:xfrm>
              <a:off x="1329136" y="3244645"/>
              <a:ext cx="1777858" cy="506668"/>
            </a:xfrm>
            <a:prstGeom prst="roundRect">
              <a:avLst>
                <a:gd name="adj" fmla="val 16667"/>
              </a:avLst>
            </a:prstGeom>
            <a:solidFill>
              <a:srgbClr val="EF5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Mean-field</a:t>
              </a:r>
            </a:p>
          </p:txBody>
        </p:sp>
        <p:sp>
          <p:nvSpPr>
            <p:cNvPr id="7" name="TextBox 6">
              <a:extLst>
                <a:ext uri="{FF2B5EF4-FFF2-40B4-BE49-F238E27FC236}">
                  <a16:creationId xmlns:a16="http://schemas.microsoft.com/office/drawing/2014/main" id="{EFA9C652-7456-9CED-CCF1-1C5CF130DAD2}"/>
                </a:ext>
              </a:extLst>
            </p:cNvPr>
            <p:cNvSpPr txBox="1"/>
            <p:nvPr/>
          </p:nvSpPr>
          <p:spPr>
            <a:xfrm>
              <a:off x="2851481" y="2777095"/>
              <a:ext cx="1164250" cy="236277"/>
            </a:xfrm>
            <a:prstGeom prst="rect">
              <a:avLst/>
            </a:prstGeom>
            <a:noFill/>
          </p:spPr>
          <p:txBody>
            <a:bodyPr wrap="square" rtlCol="0">
              <a:spAutoFit/>
            </a:bodyPr>
            <a:lstStyle/>
            <a:p>
              <a:r>
                <a:rPr lang="en-US" b="1" dirty="0"/>
                <a:t>Physical States</a:t>
              </a:r>
            </a:p>
          </p:txBody>
        </p:sp>
        <p:sp>
          <p:nvSpPr>
            <p:cNvPr id="8" name="TextBox 7">
              <a:extLst>
                <a:ext uri="{FF2B5EF4-FFF2-40B4-BE49-F238E27FC236}">
                  <a16:creationId xmlns:a16="http://schemas.microsoft.com/office/drawing/2014/main" id="{9C1A210F-9B35-0C9C-1200-5F157AE32F41}"/>
                </a:ext>
              </a:extLst>
            </p:cNvPr>
            <p:cNvSpPr txBox="1"/>
            <p:nvPr/>
          </p:nvSpPr>
          <p:spPr>
            <a:xfrm>
              <a:off x="5020744" y="1792426"/>
              <a:ext cx="1055086" cy="236277"/>
            </a:xfrm>
            <a:prstGeom prst="rect">
              <a:avLst/>
            </a:prstGeom>
            <a:noFill/>
          </p:spPr>
          <p:txBody>
            <a:bodyPr wrap="square" rtlCol="0">
              <a:spAutoFit/>
            </a:bodyPr>
            <a:lstStyle/>
            <a:p>
              <a:r>
                <a:rPr lang="en-US" b="1" dirty="0"/>
                <a:t>Hilbert Space</a:t>
              </a:r>
            </a:p>
          </p:txBody>
        </p:sp>
        <p:sp>
          <p:nvSpPr>
            <p:cNvPr id="9" name="TextBox 8">
              <a:extLst>
                <a:ext uri="{FF2B5EF4-FFF2-40B4-BE49-F238E27FC236}">
                  <a16:creationId xmlns:a16="http://schemas.microsoft.com/office/drawing/2014/main" id="{847A4087-0FD0-255D-FC66-A554085A0682}"/>
                </a:ext>
              </a:extLst>
            </p:cNvPr>
            <p:cNvSpPr txBox="1"/>
            <p:nvPr/>
          </p:nvSpPr>
          <p:spPr>
            <a:xfrm>
              <a:off x="4949917" y="3663820"/>
              <a:ext cx="1196740" cy="177208"/>
            </a:xfrm>
            <a:prstGeom prst="rect">
              <a:avLst/>
            </a:prstGeom>
            <a:noFill/>
          </p:spPr>
          <p:txBody>
            <a:bodyPr wrap="square" rtlCol="0">
              <a:spAutoFit/>
            </a:bodyPr>
            <a:lstStyle/>
            <a:p>
              <a:r>
                <a:rPr lang="en-US" sz="1200" dirty="0">
                  <a:solidFill>
                    <a:schemeClr val="bg1">
                      <a:lumMod val="65000"/>
                    </a:schemeClr>
                  </a:solidFill>
                </a:rPr>
                <a:t>Credit: Giuseppe </a:t>
              </a:r>
              <a:r>
                <a:rPr lang="en-US" sz="1200" dirty="0" err="1">
                  <a:solidFill>
                    <a:schemeClr val="bg1">
                      <a:lumMod val="65000"/>
                    </a:schemeClr>
                  </a:solidFill>
                </a:rPr>
                <a:t>Carleo</a:t>
              </a:r>
              <a:endParaRPr lang="en-US" sz="1200" dirty="0">
                <a:solidFill>
                  <a:schemeClr val="bg1">
                    <a:lumMod val="65000"/>
                  </a:schemeClr>
                </a:solidFill>
              </a:endParaRPr>
            </a:p>
          </p:txBody>
        </p:sp>
      </p:grpSp>
    </p:spTree>
    <p:extLst>
      <p:ext uri="{BB962C8B-B14F-4D97-AF65-F5344CB8AC3E}">
        <p14:creationId xmlns:p14="http://schemas.microsoft.com/office/powerpoint/2010/main" val="165024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9426A7C-727E-6678-E087-518B27A2F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B33D0-69D8-6203-7AC4-F18E78CD9D6E}"/>
              </a:ext>
            </a:extLst>
          </p:cNvPr>
          <p:cNvSpPr>
            <a:spLocks noGrp="1"/>
          </p:cNvSpPr>
          <p:nvPr>
            <p:ph type="title"/>
          </p:nvPr>
        </p:nvSpPr>
        <p:spPr/>
        <p:txBody>
          <a:bodyPr/>
          <a:lstStyle/>
          <a:p>
            <a:r>
              <a:rPr lang="en-US" dirty="0"/>
              <a:t>Neural Quantum States</a:t>
            </a:r>
          </a:p>
        </p:txBody>
      </p:sp>
      <p:sp>
        <p:nvSpPr>
          <p:cNvPr id="5" name="Slide Number Placeholder 4">
            <a:extLst>
              <a:ext uri="{FF2B5EF4-FFF2-40B4-BE49-F238E27FC236}">
                <a16:creationId xmlns:a16="http://schemas.microsoft.com/office/drawing/2014/main" id="{C394EB8D-D17F-BD4B-49FA-61FC55C40573}"/>
              </a:ext>
            </a:extLst>
          </p:cNvPr>
          <p:cNvSpPr>
            <a:spLocks noGrp="1"/>
          </p:cNvSpPr>
          <p:nvPr>
            <p:ph type="sldNum" sz="quarter" idx="13"/>
          </p:nvPr>
        </p:nvSpPr>
        <p:spPr/>
        <p:txBody>
          <a:bodyPr/>
          <a:lstStyle/>
          <a:p>
            <a:fld id="{AEFAAC5A-9C4F-4278-920D-DF2BAB595749}" type="slidenum">
              <a:rPr lang="en-US" smtClean="0"/>
              <a:pPr/>
              <a:t>36</a:t>
            </a:fld>
            <a:endParaRPr lang="en-US" dirty="0"/>
          </a:p>
        </p:txBody>
      </p:sp>
      <p:sp>
        <p:nvSpPr>
          <p:cNvPr id="12" name="TextBox 11">
            <a:extLst>
              <a:ext uri="{FF2B5EF4-FFF2-40B4-BE49-F238E27FC236}">
                <a16:creationId xmlns:a16="http://schemas.microsoft.com/office/drawing/2014/main" id="{8CCDF364-8901-813E-D0DA-C3261478A2DD}"/>
              </a:ext>
            </a:extLst>
          </p:cNvPr>
          <p:cNvSpPr txBox="1"/>
          <p:nvPr/>
        </p:nvSpPr>
        <p:spPr>
          <a:xfrm>
            <a:off x="4343401" y="1667688"/>
            <a:ext cx="4800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Most quantum states of interest have distinctive features and intrinsic structures</a:t>
            </a:r>
          </a:p>
          <a:p>
            <a:pPr marL="285750" indent="-285750">
              <a:buFont typeface="Arial" panose="020B0604020202020204" pitchFamily="34" charset="0"/>
              <a:buChar char="•"/>
            </a:pPr>
            <a:r>
              <a:rPr lang="en-US" dirty="0"/>
              <a:t>Artificial neural networks compactly represent complex high-dimensional functions</a:t>
            </a:r>
          </a:p>
          <a:p>
            <a:pPr marL="285750" indent="-285750">
              <a:buFont typeface="Arial" panose="020B0604020202020204" pitchFamily="34" charset="0"/>
              <a:buChar char="•"/>
            </a:pPr>
            <a:r>
              <a:rPr lang="en-US" dirty="0"/>
              <a:t>Build in symmetries of quantum system to NQS architecture</a:t>
            </a:r>
          </a:p>
          <a:p>
            <a:pPr marL="285750" indent="-285750">
              <a:buFont typeface="Arial" panose="020B0604020202020204" pitchFamily="34" charset="0"/>
              <a:buChar char="•"/>
            </a:pPr>
            <a:endParaRPr lang="en-US" dirty="0"/>
          </a:p>
        </p:txBody>
      </p:sp>
      <p:grpSp>
        <p:nvGrpSpPr>
          <p:cNvPr id="3" name="Group 2">
            <a:extLst>
              <a:ext uri="{FF2B5EF4-FFF2-40B4-BE49-F238E27FC236}">
                <a16:creationId xmlns:a16="http://schemas.microsoft.com/office/drawing/2014/main" id="{E21716BC-4938-C14E-7D8E-A752A05E1642}"/>
              </a:ext>
            </a:extLst>
          </p:cNvPr>
          <p:cNvGrpSpPr/>
          <p:nvPr/>
        </p:nvGrpSpPr>
        <p:grpSpPr>
          <a:xfrm>
            <a:off x="1075647" y="1783644"/>
            <a:ext cx="3200505" cy="2029969"/>
            <a:chOff x="894493" y="2620407"/>
            <a:chExt cx="3200505" cy="2029969"/>
          </a:xfrm>
        </p:grpSpPr>
        <p:grpSp>
          <p:nvGrpSpPr>
            <p:cNvPr id="51" name="Group 50">
              <a:extLst>
                <a:ext uri="{FF2B5EF4-FFF2-40B4-BE49-F238E27FC236}">
                  <a16:creationId xmlns:a16="http://schemas.microsoft.com/office/drawing/2014/main" id="{FFB50DCF-A4CD-411C-2AE8-775F30B9F9CF}"/>
                </a:ext>
              </a:extLst>
            </p:cNvPr>
            <p:cNvGrpSpPr/>
            <p:nvPr/>
          </p:nvGrpSpPr>
          <p:grpSpPr>
            <a:xfrm>
              <a:off x="1207739" y="2620407"/>
              <a:ext cx="2887259" cy="2029969"/>
              <a:chOff x="1514168" y="663101"/>
              <a:chExt cx="4517193" cy="3211383"/>
            </a:xfrm>
          </p:grpSpPr>
          <p:sp>
            <p:nvSpPr>
              <p:cNvPr id="52" name="Oval 51">
                <a:extLst>
                  <a:ext uri="{FF2B5EF4-FFF2-40B4-BE49-F238E27FC236}">
                    <a16:creationId xmlns:a16="http://schemas.microsoft.com/office/drawing/2014/main" id="{DF3124C7-DE71-32CE-875C-1A95FB55D119}"/>
                  </a:ext>
                </a:extLst>
              </p:cNvPr>
              <p:cNvSpPr/>
              <p:nvPr/>
            </p:nvSpPr>
            <p:spPr>
              <a:xfrm>
                <a:off x="1514168" y="963561"/>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F1D1A06-37D4-ED8E-CFBB-4BA2FD3E3BC8}"/>
                  </a:ext>
                </a:extLst>
              </p:cNvPr>
              <p:cNvSpPr/>
              <p:nvPr/>
            </p:nvSpPr>
            <p:spPr>
              <a:xfrm>
                <a:off x="1514168" y="1718186"/>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EBEEC37-08E7-74F0-ED2B-CED9D0DF8286}"/>
                  </a:ext>
                </a:extLst>
              </p:cNvPr>
              <p:cNvSpPr/>
              <p:nvPr/>
            </p:nvSpPr>
            <p:spPr>
              <a:xfrm>
                <a:off x="1514168" y="3023419"/>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41F90D0-3256-1FC5-58FC-FBB97D55AA8F}"/>
                  </a:ext>
                </a:extLst>
              </p:cNvPr>
              <p:cNvSpPr/>
              <p:nvPr/>
            </p:nvSpPr>
            <p:spPr>
              <a:xfrm>
                <a:off x="3367548" y="663101"/>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BDA43E9-1060-8A95-6373-1AB83E40CD36}"/>
                  </a:ext>
                </a:extLst>
              </p:cNvPr>
              <p:cNvSpPr/>
              <p:nvPr/>
            </p:nvSpPr>
            <p:spPr>
              <a:xfrm>
                <a:off x="3367548" y="1328295"/>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DE4914F-84F1-2AC5-BC15-D66755DF3F00}"/>
                  </a:ext>
                </a:extLst>
              </p:cNvPr>
              <p:cNvSpPr/>
              <p:nvPr/>
            </p:nvSpPr>
            <p:spPr>
              <a:xfrm>
                <a:off x="3367548" y="2658683"/>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813E446-B1BD-EA20-A33B-FAF7DD6569BC}"/>
                  </a:ext>
                </a:extLst>
              </p:cNvPr>
              <p:cNvSpPr/>
              <p:nvPr/>
            </p:nvSpPr>
            <p:spPr>
              <a:xfrm>
                <a:off x="3367548" y="3323877"/>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5C8ACE4-3603-82BB-5D67-D563C4569FB6}"/>
                  </a:ext>
                </a:extLst>
              </p:cNvPr>
              <p:cNvSpPr/>
              <p:nvPr/>
            </p:nvSpPr>
            <p:spPr>
              <a:xfrm>
                <a:off x="3367548" y="1993489"/>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83D40ED-6ED2-A3D9-5B7D-15523CC54F22}"/>
                  </a:ext>
                </a:extLst>
              </p:cNvPr>
              <p:cNvSpPr/>
              <p:nvPr/>
            </p:nvSpPr>
            <p:spPr>
              <a:xfrm>
                <a:off x="4832553" y="1990088"/>
                <a:ext cx="599767" cy="55060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0A945A9-4400-50C7-9666-730C1B4A8162}"/>
                      </a:ext>
                    </a:extLst>
                  </p:cNvPr>
                  <p:cNvSpPr txBox="1"/>
                  <p:nvPr/>
                </p:nvSpPr>
                <p:spPr>
                  <a:xfrm>
                    <a:off x="4567083" y="1482228"/>
                    <a:ext cx="1464278" cy="486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Ψ</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F561A51C-E232-840A-B5B1-82DC80D9BAD0}"/>
                      </a:ext>
                    </a:extLst>
                  </p:cNvPr>
                  <p:cNvSpPr txBox="1">
                    <a:spLocks noRot="1" noChangeAspect="1" noMove="1" noResize="1" noEditPoints="1" noAdjustHandles="1" noChangeArrowheads="1" noChangeShapeType="1" noTextEdit="1"/>
                  </p:cNvSpPr>
                  <p:nvPr/>
                </p:nvSpPr>
                <p:spPr>
                  <a:xfrm>
                    <a:off x="4567083" y="1482228"/>
                    <a:ext cx="1464278" cy="486899"/>
                  </a:xfrm>
                  <a:prstGeom prst="rect">
                    <a:avLst/>
                  </a:prstGeom>
                  <a:blipFill>
                    <a:blip r:embed="rId3"/>
                    <a:stretch>
                      <a:fillRect l="-5844" r="-9091" b="-40000"/>
                    </a:stretch>
                  </a:blipFill>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2A870582-CB61-F17B-2105-60092AEA3D6C}"/>
                  </a:ext>
                </a:extLst>
              </p:cNvPr>
              <p:cNvCxnSpPr>
                <a:stCxn id="52" idx="6"/>
                <a:endCxn id="55" idx="2"/>
              </p:cNvCxnSpPr>
              <p:nvPr/>
            </p:nvCxnSpPr>
            <p:spPr>
              <a:xfrm flipV="1">
                <a:off x="2113936" y="938405"/>
                <a:ext cx="1253612" cy="30046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133B4C89-A496-77A1-5619-665CEBE58883}"/>
                  </a:ext>
                </a:extLst>
              </p:cNvPr>
              <p:cNvCxnSpPr>
                <a:stCxn id="52" idx="6"/>
                <a:endCxn id="56" idx="2"/>
              </p:cNvCxnSpPr>
              <p:nvPr/>
            </p:nvCxnSpPr>
            <p:spPr>
              <a:xfrm>
                <a:off x="2113936" y="1238865"/>
                <a:ext cx="1253612" cy="364734"/>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A900670E-867C-77AD-8231-0CA0CB9FDB04}"/>
                  </a:ext>
                </a:extLst>
              </p:cNvPr>
              <p:cNvCxnSpPr>
                <a:cxnSpLocks/>
                <a:stCxn id="52" idx="6"/>
                <a:endCxn id="59" idx="2"/>
              </p:cNvCxnSpPr>
              <p:nvPr/>
            </p:nvCxnSpPr>
            <p:spPr>
              <a:xfrm>
                <a:off x="2113936" y="1238865"/>
                <a:ext cx="1253612" cy="1029928"/>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A0B06BFA-C113-6CFA-78E7-156489D268B9}"/>
                  </a:ext>
                </a:extLst>
              </p:cNvPr>
              <p:cNvCxnSpPr>
                <a:stCxn id="52" idx="6"/>
                <a:endCxn id="57" idx="2"/>
              </p:cNvCxnSpPr>
              <p:nvPr/>
            </p:nvCxnSpPr>
            <p:spPr>
              <a:xfrm>
                <a:off x="2113936" y="1238865"/>
                <a:ext cx="1253612" cy="1695122"/>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EE07B991-FAF5-FD95-45A8-0820D6BC5416}"/>
                  </a:ext>
                </a:extLst>
              </p:cNvPr>
              <p:cNvCxnSpPr>
                <a:stCxn id="52" idx="6"/>
                <a:endCxn id="58" idx="2"/>
              </p:cNvCxnSpPr>
              <p:nvPr/>
            </p:nvCxnSpPr>
            <p:spPr>
              <a:xfrm>
                <a:off x="2113936" y="1238865"/>
                <a:ext cx="1253612" cy="2360316"/>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8E10C163-3E3A-D4FF-3111-B50EE7CF70E9}"/>
                  </a:ext>
                </a:extLst>
              </p:cNvPr>
              <p:cNvCxnSpPr>
                <a:stCxn id="53" idx="6"/>
                <a:endCxn id="55" idx="2"/>
              </p:cNvCxnSpPr>
              <p:nvPr/>
            </p:nvCxnSpPr>
            <p:spPr>
              <a:xfrm flipV="1">
                <a:off x="2113936" y="938405"/>
                <a:ext cx="1253612" cy="1055085"/>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2F6CBCC8-8B4E-368C-780A-2CA714FCBBB3}"/>
                  </a:ext>
                </a:extLst>
              </p:cNvPr>
              <p:cNvCxnSpPr>
                <a:stCxn id="53" idx="6"/>
                <a:endCxn id="56" idx="2"/>
              </p:cNvCxnSpPr>
              <p:nvPr/>
            </p:nvCxnSpPr>
            <p:spPr>
              <a:xfrm flipV="1">
                <a:off x="2113936" y="1603599"/>
                <a:ext cx="1253612" cy="389891"/>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D054F129-FA8B-F77C-1EBB-1E4FF7BF10A9}"/>
                  </a:ext>
                </a:extLst>
              </p:cNvPr>
              <p:cNvCxnSpPr>
                <a:stCxn id="53" idx="6"/>
                <a:endCxn id="59" idx="2"/>
              </p:cNvCxnSpPr>
              <p:nvPr/>
            </p:nvCxnSpPr>
            <p:spPr>
              <a:xfrm>
                <a:off x="2113936" y="1993490"/>
                <a:ext cx="1253612" cy="275303"/>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106C57F0-F16F-26B7-D8CC-3D046A991691}"/>
                  </a:ext>
                </a:extLst>
              </p:cNvPr>
              <p:cNvCxnSpPr>
                <a:stCxn id="53" idx="6"/>
                <a:endCxn id="57" idx="2"/>
              </p:cNvCxnSpPr>
              <p:nvPr/>
            </p:nvCxnSpPr>
            <p:spPr>
              <a:xfrm>
                <a:off x="2113936" y="1993490"/>
                <a:ext cx="1253612" cy="940497"/>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88C2339C-A66A-DF61-9408-54E6EB22DE6F}"/>
                  </a:ext>
                </a:extLst>
              </p:cNvPr>
              <p:cNvCxnSpPr>
                <a:stCxn id="53" idx="6"/>
                <a:endCxn id="58" idx="2"/>
              </p:cNvCxnSpPr>
              <p:nvPr/>
            </p:nvCxnSpPr>
            <p:spPr>
              <a:xfrm>
                <a:off x="2113936" y="1993490"/>
                <a:ext cx="1253612" cy="1605691"/>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30E17832-AB7E-E081-913E-084B2131F286}"/>
                  </a:ext>
                </a:extLst>
              </p:cNvPr>
              <p:cNvCxnSpPr>
                <a:cxnSpLocks/>
                <a:stCxn id="54" idx="6"/>
                <a:endCxn id="55" idx="2"/>
              </p:cNvCxnSpPr>
              <p:nvPr/>
            </p:nvCxnSpPr>
            <p:spPr>
              <a:xfrm flipV="1">
                <a:off x="2113936" y="938405"/>
                <a:ext cx="1253612" cy="2360318"/>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63A0534A-9F07-AB20-C28D-661C636DB2EC}"/>
                  </a:ext>
                </a:extLst>
              </p:cNvPr>
              <p:cNvCxnSpPr>
                <a:stCxn id="54" idx="6"/>
                <a:endCxn id="56" idx="2"/>
              </p:cNvCxnSpPr>
              <p:nvPr/>
            </p:nvCxnSpPr>
            <p:spPr>
              <a:xfrm flipV="1">
                <a:off x="2113936" y="1603599"/>
                <a:ext cx="1253612" cy="169512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BF733A18-8B94-567B-F8BF-DF439714AF87}"/>
                  </a:ext>
                </a:extLst>
              </p:cNvPr>
              <p:cNvCxnSpPr>
                <a:stCxn id="54" idx="6"/>
                <a:endCxn id="59" idx="2"/>
              </p:cNvCxnSpPr>
              <p:nvPr/>
            </p:nvCxnSpPr>
            <p:spPr>
              <a:xfrm flipV="1">
                <a:off x="2113936" y="2268793"/>
                <a:ext cx="1253612" cy="1029930"/>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a:extLst>
                  <a:ext uri="{FF2B5EF4-FFF2-40B4-BE49-F238E27FC236}">
                    <a16:creationId xmlns:a16="http://schemas.microsoft.com/office/drawing/2014/main" id="{806AA60D-B51A-8C12-D54B-1254D95CF4F3}"/>
                  </a:ext>
                </a:extLst>
              </p:cNvPr>
              <p:cNvCxnSpPr>
                <a:stCxn id="54" idx="6"/>
                <a:endCxn id="57" idx="2"/>
              </p:cNvCxnSpPr>
              <p:nvPr/>
            </p:nvCxnSpPr>
            <p:spPr>
              <a:xfrm flipV="1">
                <a:off x="2113936" y="2933987"/>
                <a:ext cx="1253612" cy="364736"/>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a:extLst>
                  <a:ext uri="{FF2B5EF4-FFF2-40B4-BE49-F238E27FC236}">
                    <a16:creationId xmlns:a16="http://schemas.microsoft.com/office/drawing/2014/main" id="{A68BE0CD-6DFA-5258-A700-15D6014CD841}"/>
                  </a:ext>
                </a:extLst>
              </p:cNvPr>
              <p:cNvCxnSpPr>
                <a:stCxn id="54" idx="6"/>
                <a:endCxn id="58" idx="2"/>
              </p:cNvCxnSpPr>
              <p:nvPr/>
            </p:nvCxnSpPr>
            <p:spPr>
              <a:xfrm>
                <a:off x="2113936" y="3298723"/>
                <a:ext cx="1253612" cy="300458"/>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04C0F7C7-C5F0-D5D9-7ADE-49DAE5A8A078}"/>
                  </a:ext>
                </a:extLst>
              </p:cNvPr>
              <p:cNvCxnSpPr>
                <a:stCxn id="59" idx="6"/>
                <a:endCxn id="60" idx="2"/>
              </p:cNvCxnSpPr>
              <p:nvPr/>
            </p:nvCxnSpPr>
            <p:spPr>
              <a:xfrm flipV="1">
                <a:off x="3967315" y="2265392"/>
                <a:ext cx="865238" cy="3401"/>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a:extLst>
                  <a:ext uri="{FF2B5EF4-FFF2-40B4-BE49-F238E27FC236}">
                    <a16:creationId xmlns:a16="http://schemas.microsoft.com/office/drawing/2014/main" id="{6D820765-5494-FD8C-ADEA-4C81A4105572}"/>
                  </a:ext>
                </a:extLst>
              </p:cNvPr>
              <p:cNvCxnSpPr>
                <a:stCxn id="57" idx="6"/>
                <a:endCxn id="60" idx="2"/>
              </p:cNvCxnSpPr>
              <p:nvPr/>
            </p:nvCxnSpPr>
            <p:spPr>
              <a:xfrm flipV="1">
                <a:off x="3967315" y="2265392"/>
                <a:ext cx="865238" cy="668595"/>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a:extLst>
                  <a:ext uri="{FF2B5EF4-FFF2-40B4-BE49-F238E27FC236}">
                    <a16:creationId xmlns:a16="http://schemas.microsoft.com/office/drawing/2014/main" id="{180547C0-B22B-9689-3784-D12AAA870721}"/>
                  </a:ext>
                </a:extLst>
              </p:cNvPr>
              <p:cNvCxnSpPr>
                <a:stCxn id="58" idx="6"/>
                <a:endCxn id="60" idx="2"/>
              </p:cNvCxnSpPr>
              <p:nvPr/>
            </p:nvCxnSpPr>
            <p:spPr>
              <a:xfrm flipV="1">
                <a:off x="3967315" y="2265392"/>
                <a:ext cx="865238" cy="1333788"/>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a:extLst>
                  <a:ext uri="{FF2B5EF4-FFF2-40B4-BE49-F238E27FC236}">
                    <a16:creationId xmlns:a16="http://schemas.microsoft.com/office/drawing/2014/main" id="{1794DABC-D807-009C-0A6A-5B82A24C3758}"/>
                  </a:ext>
                </a:extLst>
              </p:cNvPr>
              <p:cNvCxnSpPr>
                <a:stCxn id="56" idx="6"/>
                <a:endCxn id="60" idx="2"/>
              </p:cNvCxnSpPr>
              <p:nvPr/>
            </p:nvCxnSpPr>
            <p:spPr>
              <a:xfrm>
                <a:off x="3967315" y="1603598"/>
                <a:ext cx="865238" cy="66179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BEAF056E-FBB6-ABF6-2FF2-84CE94680658}"/>
                  </a:ext>
                </a:extLst>
              </p:cNvPr>
              <p:cNvCxnSpPr>
                <a:stCxn id="55" idx="6"/>
                <a:endCxn id="60" idx="2"/>
              </p:cNvCxnSpPr>
              <p:nvPr/>
            </p:nvCxnSpPr>
            <p:spPr>
              <a:xfrm>
                <a:off x="3967315" y="938405"/>
                <a:ext cx="865238" cy="1326987"/>
              </a:xfrm>
              <a:prstGeom prst="line">
                <a:avLst/>
              </a:prstGeom>
            </p:spPr>
            <p:style>
              <a:lnRef idx="2">
                <a:schemeClr val="dk1"/>
              </a:lnRef>
              <a:fillRef idx="0">
                <a:schemeClr val="dk1"/>
              </a:fillRef>
              <a:effectRef idx="1">
                <a:schemeClr val="dk1"/>
              </a:effectRef>
              <a:fontRef idx="minor">
                <a:schemeClr val="tx1"/>
              </a:fontRef>
            </p:style>
          </p:cxnSp>
          <p:sp>
            <p:nvSpPr>
              <p:cNvPr id="82" name="Oval 81">
                <a:extLst>
                  <a:ext uri="{FF2B5EF4-FFF2-40B4-BE49-F238E27FC236}">
                    <a16:creationId xmlns:a16="http://schemas.microsoft.com/office/drawing/2014/main" id="{AD0C7263-A703-46E6-080A-6A4CBCE2BC99}"/>
                  </a:ext>
                </a:extLst>
              </p:cNvPr>
              <p:cNvSpPr/>
              <p:nvPr/>
            </p:nvSpPr>
            <p:spPr>
              <a:xfrm>
                <a:off x="1764892" y="2469411"/>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AE0767B-7254-ACC2-1755-C4565F859C0A}"/>
                  </a:ext>
                </a:extLst>
              </p:cNvPr>
              <p:cNvSpPr/>
              <p:nvPr/>
            </p:nvSpPr>
            <p:spPr>
              <a:xfrm>
                <a:off x="1769516" y="2594485"/>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F774E28-59B4-E3B4-2259-A8781C47A5F4}"/>
                  </a:ext>
                </a:extLst>
              </p:cNvPr>
              <p:cNvSpPr/>
              <p:nvPr/>
            </p:nvSpPr>
            <p:spPr>
              <a:xfrm>
                <a:off x="1769807" y="2729681"/>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ECEDC0A-1231-02BA-E36E-FD2ED9881B41}"/>
                    </a:ext>
                  </a:extLst>
                </p:cNvPr>
                <p:cNvSpPr txBox="1"/>
                <p:nvPr/>
              </p:nvSpPr>
              <p:spPr>
                <a:xfrm>
                  <a:off x="901958" y="2797413"/>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oMath>
                    </m:oMathPara>
                  </a14:m>
                  <a:endParaRPr lang="en-US" sz="2000" dirty="0"/>
                </a:p>
              </p:txBody>
            </p:sp>
          </mc:Choice>
          <mc:Fallback xmlns="">
            <p:sp>
              <p:nvSpPr>
                <p:cNvPr id="85" name="TextBox 84">
                  <a:extLst>
                    <a:ext uri="{FF2B5EF4-FFF2-40B4-BE49-F238E27FC236}">
                      <a16:creationId xmlns:a16="http://schemas.microsoft.com/office/drawing/2014/main" id="{CECEDC0A-1231-02BA-E36E-FD2ED9881B41}"/>
                    </a:ext>
                  </a:extLst>
                </p:cNvPr>
                <p:cNvSpPr txBox="1">
                  <a:spLocks noRot="1" noChangeAspect="1" noMove="1" noResize="1" noEditPoints="1" noAdjustHandles="1" noChangeArrowheads="1" noChangeShapeType="1" noTextEdit="1"/>
                </p:cNvSpPr>
                <p:nvPr/>
              </p:nvSpPr>
              <p:spPr>
                <a:xfrm>
                  <a:off x="901958" y="2797413"/>
                  <a:ext cx="283750" cy="307777"/>
                </a:xfrm>
                <a:prstGeom prst="rect">
                  <a:avLst/>
                </a:prstGeom>
                <a:blipFill>
                  <a:blip r:embed="rId4"/>
                  <a:stretch>
                    <a:fillRect l="-17391" r="-1304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BCFD99A-3F65-9970-343A-BCB1F95EFBDD}"/>
                    </a:ext>
                  </a:extLst>
                </p:cNvPr>
                <p:cNvSpPr txBox="1"/>
                <p:nvPr/>
              </p:nvSpPr>
              <p:spPr>
                <a:xfrm>
                  <a:off x="894493" y="3274425"/>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m:oMathPara>
                  </a14:m>
                  <a:endParaRPr lang="en-US" sz="2000" dirty="0"/>
                </a:p>
              </p:txBody>
            </p:sp>
          </mc:Choice>
          <mc:Fallback xmlns="">
            <p:sp>
              <p:nvSpPr>
                <p:cNvPr id="86" name="TextBox 85">
                  <a:extLst>
                    <a:ext uri="{FF2B5EF4-FFF2-40B4-BE49-F238E27FC236}">
                      <a16:creationId xmlns:a16="http://schemas.microsoft.com/office/drawing/2014/main" id="{1BCFD99A-3F65-9970-343A-BCB1F95EFBDD}"/>
                    </a:ext>
                  </a:extLst>
                </p:cNvPr>
                <p:cNvSpPr txBox="1">
                  <a:spLocks noRot="1" noChangeAspect="1" noMove="1" noResize="1" noEditPoints="1" noAdjustHandles="1" noChangeArrowheads="1" noChangeShapeType="1" noTextEdit="1"/>
                </p:cNvSpPr>
                <p:nvPr/>
              </p:nvSpPr>
              <p:spPr>
                <a:xfrm>
                  <a:off x="894493" y="3274425"/>
                  <a:ext cx="283750" cy="307777"/>
                </a:xfrm>
                <a:prstGeom prst="rect">
                  <a:avLst/>
                </a:prstGeom>
                <a:blipFill>
                  <a:blip r:embed="rId5"/>
                  <a:stretch>
                    <a:fillRect l="-14894" r="-1489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8CBE7B1-3893-5F8F-3D4E-1161A8B72F94}"/>
                    </a:ext>
                  </a:extLst>
                </p:cNvPr>
                <p:cNvSpPr txBox="1"/>
                <p:nvPr/>
              </p:nvSpPr>
              <p:spPr>
                <a:xfrm>
                  <a:off x="904967" y="4089078"/>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oMath>
                    </m:oMathPara>
                  </a14:m>
                  <a:endParaRPr lang="en-US" sz="2000" dirty="0"/>
                </a:p>
              </p:txBody>
            </p:sp>
          </mc:Choice>
          <mc:Fallback xmlns="">
            <p:sp>
              <p:nvSpPr>
                <p:cNvPr id="87" name="TextBox 86">
                  <a:extLst>
                    <a:ext uri="{FF2B5EF4-FFF2-40B4-BE49-F238E27FC236}">
                      <a16:creationId xmlns:a16="http://schemas.microsoft.com/office/drawing/2014/main" id="{A8CBE7B1-3893-5F8F-3D4E-1161A8B72F94}"/>
                    </a:ext>
                  </a:extLst>
                </p:cNvPr>
                <p:cNvSpPr txBox="1">
                  <a:spLocks noRot="1" noChangeAspect="1" noMove="1" noResize="1" noEditPoints="1" noAdjustHandles="1" noChangeArrowheads="1" noChangeShapeType="1" noTextEdit="1"/>
                </p:cNvSpPr>
                <p:nvPr/>
              </p:nvSpPr>
              <p:spPr>
                <a:xfrm>
                  <a:off x="904967" y="4089078"/>
                  <a:ext cx="283750" cy="307777"/>
                </a:xfrm>
                <a:prstGeom prst="rect">
                  <a:avLst/>
                </a:prstGeom>
                <a:blipFill>
                  <a:blip r:embed="rId6"/>
                  <a:stretch>
                    <a:fillRect l="-21277" r="-19149" b="-2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584700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F678B42-DA61-E798-D524-34B81BEBD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3877A-1144-3943-7B39-7008558DE96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3F3EDA8-C294-11E4-7948-612BA12767A4}"/>
              </a:ext>
            </a:extLst>
          </p:cNvPr>
          <p:cNvSpPr>
            <a:spLocks noGrp="1"/>
          </p:cNvSpPr>
          <p:nvPr>
            <p:ph idx="1"/>
          </p:nvPr>
        </p:nvSpPr>
        <p:spPr>
          <a:xfrm>
            <a:off x="457201" y="1053555"/>
            <a:ext cx="8372901" cy="3745339"/>
          </a:xfrm>
        </p:spPr>
        <p:txBody>
          <a:bodyPr/>
          <a:lstStyle/>
          <a:p>
            <a:r>
              <a:rPr lang="en-US" dirty="0"/>
              <a:t>Nuclear many body problem</a:t>
            </a:r>
          </a:p>
          <a:p>
            <a:pPr lvl="1"/>
            <a:r>
              <a:rPr lang="en-US" dirty="0"/>
              <a:t>Many body methods</a:t>
            </a:r>
          </a:p>
          <a:p>
            <a:pPr lvl="1"/>
            <a:r>
              <a:rPr lang="en-US" dirty="0"/>
              <a:t>Curse of dimensionality</a:t>
            </a:r>
          </a:p>
          <a:p>
            <a:r>
              <a:rPr lang="en-US" dirty="0"/>
              <a:t>Overview of variational Monte Carlo (VMC)</a:t>
            </a:r>
          </a:p>
          <a:p>
            <a:pPr lvl="1"/>
            <a:r>
              <a:rPr lang="en-US" dirty="0"/>
              <a:t>Metropolis-Hastings Sampling</a:t>
            </a:r>
          </a:p>
          <a:p>
            <a:pPr lvl="1"/>
            <a:r>
              <a:rPr lang="en-US" dirty="0"/>
              <a:t>Parameter optimization</a:t>
            </a:r>
          </a:p>
          <a:p>
            <a:pPr lvl="1"/>
            <a:r>
              <a:rPr lang="en-US" dirty="0"/>
              <a:t>Fermionic trial wavefunctions</a:t>
            </a:r>
          </a:p>
          <a:p>
            <a:r>
              <a:rPr lang="en-US" dirty="0"/>
              <a:t>Results</a:t>
            </a:r>
          </a:p>
          <a:p>
            <a:pPr lvl="1"/>
            <a:r>
              <a:rPr lang="en-US" dirty="0"/>
              <a:t>Nuclei</a:t>
            </a:r>
          </a:p>
        </p:txBody>
      </p:sp>
      <p:sp>
        <p:nvSpPr>
          <p:cNvPr id="5" name="Slide Number Placeholder 4">
            <a:extLst>
              <a:ext uri="{FF2B5EF4-FFF2-40B4-BE49-F238E27FC236}">
                <a16:creationId xmlns:a16="http://schemas.microsoft.com/office/drawing/2014/main" id="{59C6170E-7240-21F0-FFB1-3B5A9CABE9CA}"/>
              </a:ext>
            </a:extLst>
          </p:cNvPr>
          <p:cNvSpPr>
            <a:spLocks noGrp="1"/>
          </p:cNvSpPr>
          <p:nvPr>
            <p:ph type="sldNum" sz="quarter" idx="13"/>
          </p:nvPr>
        </p:nvSpPr>
        <p:spPr/>
        <p:txBody>
          <a:bodyPr/>
          <a:lstStyle/>
          <a:p>
            <a:fld id="{AEFAAC5A-9C4F-4278-920D-DF2BAB595749}" type="slidenum">
              <a:rPr lang="en-US" smtClean="0"/>
              <a:pPr/>
              <a:t>37</a:t>
            </a:fld>
            <a:endParaRPr lang="en-US" dirty="0"/>
          </a:p>
        </p:txBody>
      </p:sp>
    </p:spTree>
    <p:extLst>
      <p:ext uri="{BB962C8B-B14F-4D97-AF65-F5344CB8AC3E}">
        <p14:creationId xmlns:p14="http://schemas.microsoft.com/office/powerpoint/2010/main" val="313213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9FF5F7-1EAD-B4D2-5400-FB935BC27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08E1B-157C-6853-6D37-C626EB6CD24E}"/>
              </a:ext>
            </a:extLst>
          </p:cNvPr>
          <p:cNvSpPr>
            <a:spLocks noGrp="1"/>
          </p:cNvSpPr>
          <p:nvPr>
            <p:ph type="title"/>
          </p:nvPr>
        </p:nvSpPr>
        <p:spPr/>
        <p:txBody>
          <a:bodyPr/>
          <a:lstStyle/>
          <a:p>
            <a:r>
              <a:rPr lang="en-US" dirty="0"/>
              <a:t>The quantum many-body problem</a:t>
            </a:r>
          </a:p>
        </p:txBody>
      </p:sp>
      <p:sp>
        <p:nvSpPr>
          <p:cNvPr id="5" name="Slide Number Placeholder 4">
            <a:extLst>
              <a:ext uri="{FF2B5EF4-FFF2-40B4-BE49-F238E27FC236}">
                <a16:creationId xmlns:a16="http://schemas.microsoft.com/office/drawing/2014/main" id="{C7B2F0CE-F36B-8C1A-63E0-4AC529811D4B}"/>
              </a:ext>
            </a:extLst>
          </p:cNvPr>
          <p:cNvSpPr>
            <a:spLocks noGrp="1"/>
          </p:cNvSpPr>
          <p:nvPr>
            <p:ph type="sldNum" sz="quarter" idx="13"/>
          </p:nvPr>
        </p:nvSpPr>
        <p:spPr/>
        <p:txBody>
          <a:bodyPr/>
          <a:lstStyle/>
          <a:p>
            <a:fld id="{AEFAAC5A-9C4F-4278-920D-DF2BAB595749}" type="slidenum">
              <a:rPr lang="en-US" smtClean="0"/>
              <a:pPr/>
              <a:t>38</a:t>
            </a:fld>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E5A56B-C071-75EF-EAB6-69D24DB36C99}"/>
                  </a:ext>
                </a:extLst>
              </p:cNvPr>
              <p:cNvSpPr txBox="1"/>
              <p:nvPr/>
            </p:nvSpPr>
            <p:spPr>
              <a:xfrm>
                <a:off x="2633019" y="1746219"/>
                <a:ext cx="3245164" cy="7365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m:rPr>
                                          <m:sty m:val="p"/>
                                        </m:rPr>
                                        <a:rPr lang="en-US">
                                          <a:latin typeface="Cambria Math" panose="02040503050406030204" pitchFamily="18" charset="0"/>
                                        </a:rPr>
                                        <m:t>∇</m:t>
                                      </m:r>
                                    </m:e>
                                    <m:sub>
                                      <m:r>
                                        <m:rPr>
                                          <m:sty m:val="p"/>
                                        </m:rPr>
                                        <a:rPr lang="en-US">
                                          <a:latin typeface="Cambria Math" panose="02040503050406030204" pitchFamily="18" charset="0"/>
                                        </a:rPr>
                                        <m:t>i</m:t>
                                      </m:r>
                                    </m:sub>
                                    <m:sup>
                                      <m:r>
                                        <a:rPr lang="en-US">
                                          <a:latin typeface="Cambria Math" panose="02040503050406030204" pitchFamily="18" charset="0"/>
                                        </a:rPr>
                                        <m:t>2</m:t>
                                      </m:r>
                                    </m:sup>
                                  </m:sSub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𝑁</m:t>
                                      </m:r>
                                    </m:sub>
                                  </m:sSub>
                                </m:den>
                              </m:f>
                            </m:e>
                          </m:nary>
                          <m:r>
                            <a:rPr lang="en-US" i="1">
                              <a:latin typeface="Cambria Math" panose="02040503050406030204" pitchFamily="18" charset="0"/>
                            </a:rPr>
                            <m:t>+</m:t>
                          </m:r>
                          <m:r>
                            <a:rPr lang="en-US" i="1">
                              <a:latin typeface="Cambria Math" panose="02040503050406030204" pitchFamily="18" charset="0"/>
                            </a:rPr>
                            <m:t>𝑉</m:t>
                          </m:r>
                        </m:e>
                      </m:d>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i="1">
                                      <a:latin typeface="Cambria Math" panose="02040503050406030204" pitchFamily="18" charset="0"/>
                                    </a:rPr>
                                    <m:t>0</m:t>
                                  </m:r>
                                </m:sub>
                              </m:sSub>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i="1">
                                      <a:latin typeface="Cambria Math" panose="02040503050406030204" pitchFamily="18" charset="0"/>
                                    </a:rPr>
                                    <m:t>0</m:t>
                                  </m:r>
                                </m:sub>
                              </m:sSub>
                            </m:e>
                          </m:d>
                        </m:e>
                      </m:d>
                    </m:oMath>
                  </m:oMathPara>
                </a14:m>
                <a:endParaRPr lang="en-US" dirty="0"/>
              </a:p>
            </p:txBody>
          </p:sp>
        </mc:Choice>
        <mc:Fallback xmlns="">
          <p:sp>
            <p:nvSpPr>
              <p:cNvPr id="4" name="TextBox 3">
                <a:extLst>
                  <a:ext uri="{FF2B5EF4-FFF2-40B4-BE49-F238E27FC236}">
                    <a16:creationId xmlns:a16="http://schemas.microsoft.com/office/drawing/2014/main" id="{D9C0C61D-5A12-6888-0EAF-3D931E00F181}"/>
                  </a:ext>
                </a:extLst>
              </p:cNvPr>
              <p:cNvSpPr txBox="1">
                <a:spLocks noRot="1" noChangeAspect="1" noMove="1" noResize="1" noEditPoints="1" noAdjustHandles="1" noChangeArrowheads="1" noChangeShapeType="1" noTextEdit="1"/>
              </p:cNvSpPr>
              <p:nvPr/>
            </p:nvSpPr>
            <p:spPr>
              <a:xfrm>
                <a:off x="2633019" y="1746219"/>
                <a:ext cx="3245164" cy="736548"/>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E9997FF-563F-4109-4AA7-E7AE6CDA458E}"/>
              </a:ext>
            </a:extLst>
          </p:cNvPr>
          <p:cNvSpPr txBox="1"/>
          <p:nvPr/>
        </p:nvSpPr>
        <p:spPr>
          <a:xfrm>
            <a:off x="2547678" y="1333000"/>
            <a:ext cx="3659976" cy="369332"/>
          </a:xfrm>
          <a:prstGeom prst="rect">
            <a:avLst/>
          </a:prstGeom>
          <a:noFill/>
        </p:spPr>
        <p:txBody>
          <a:bodyPr wrap="none" rtlCol="0">
            <a:spAutoFit/>
          </a:bodyPr>
          <a:lstStyle/>
          <a:p>
            <a:r>
              <a:rPr lang="en-US" dirty="0"/>
              <a:t>Many-body Schrödinger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0D99D6-8259-85BF-774F-B1D2C66D8119}"/>
                  </a:ext>
                </a:extLst>
              </p:cNvPr>
              <p:cNvSpPr txBox="1"/>
              <p:nvPr/>
            </p:nvSpPr>
            <p:spPr>
              <a:xfrm>
                <a:off x="2083847" y="3281638"/>
                <a:ext cx="5119607"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C70D99D6-8259-85BF-774F-B1D2C66D8119}"/>
                  </a:ext>
                </a:extLst>
              </p:cNvPr>
              <p:cNvSpPr txBox="1">
                <a:spLocks noRot="1" noChangeAspect="1" noMove="1" noResize="1" noEditPoints="1" noAdjustHandles="1" noChangeArrowheads="1" noChangeShapeType="1" noTextEdit="1"/>
              </p:cNvSpPr>
              <p:nvPr/>
            </p:nvSpPr>
            <p:spPr>
              <a:xfrm>
                <a:off x="2083847" y="3281638"/>
                <a:ext cx="5119607" cy="319062"/>
              </a:xfrm>
              <a:prstGeom prst="rect">
                <a:avLst/>
              </a:prstGeom>
              <a:blipFill>
                <a:blip r:embed="rId4"/>
                <a:stretch>
                  <a:fillRect l="-1071" r="-1548" b="-22642"/>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4D2ED2D4-DE4F-68EF-AA8D-27FFCBD9DF5B}"/>
              </a:ext>
            </a:extLst>
          </p:cNvPr>
          <p:cNvSpPr txBox="1"/>
          <p:nvPr/>
        </p:nvSpPr>
        <p:spPr>
          <a:xfrm>
            <a:off x="2229051" y="2772248"/>
            <a:ext cx="4685898" cy="369332"/>
          </a:xfrm>
          <a:prstGeom prst="rect">
            <a:avLst/>
          </a:prstGeom>
          <a:noFill/>
        </p:spPr>
        <p:txBody>
          <a:bodyPr wrap="none" rtlCol="0">
            <a:spAutoFit/>
          </a:bodyPr>
          <a:lstStyle/>
          <a:p>
            <a:r>
              <a:rPr lang="en-US" dirty="0"/>
              <a:t>Fermions have anti-symmetric wavefunction</a:t>
            </a:r>
          </a:p>
        </p:txBody>
      </p:sp>
      <p:sp>
        <p:nvSpPr>
          <p:cNvPr id="50" name="Arc 49">
            <a:extLst>
              <a:ext uri="{FF2B5EF4-FFF2-40B4-BE49-F238E27FC236}">
                <a16:creationId xmlns:a16="http://schemas.microsoft.com/office/drawing/2014/main" id="{8341597D-D97A-0D33-5501-EB9D1D06149C}"/>
              </a:ext>
            </a:extLst>
          </p:cNvPr>
          <p:cNvSpPr/>
          <p:nvPr/>
        </p:nvSpPr>
        <p:spPr>
          <a:xfrm rot="5400000">
            <a:off x="3041796" y="3326990"/>
            <a:ext cx="669544" cy="595619"/>
          </a:xfrm>
          <a:prstGeom prst="arc">
            <a:avLst>
              <a:gd name="adj1" fmla="val 15824783"/>
              <a:gd name="adj2" fmla="val 5784705"/>
            </a:avLst>
          </a:prstGeom>
          <a:ln w="25400">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410EBA5F-6550-5BC9-1C41-6FA39D0B4603}"/>
              </a:ext>
            </a:extLst>
          </p:cNvPr>
          <p:cNvSpPr/>
          <p:nvPr/>
        </p:nvSpPr>
        <p:spPr>
          <a:xfrm rot="5400000">
            <a:off x="5794783" y="3326992"/>
            <a:ext cx="669544" cy="595619"/>
          </a:xfrm>
          <a:prstGeom prst="arc">
            <a:avLst>
              <a:gd name="adj1" fmla="val 15824783"/>
              <a:gd name="adj2" fmla="val 5784705"/>
            </a:avLst>
          </a:prstGeom>
          <a:ln w="25400">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5109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C08BAE-24E7-B010-5AF7-919DC05E0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16702-A572-19D1-63E9-03B6B17B7762}"/>
              </a:ext>
            </a:extLst>
          </p:cNvPr>
          <p:cNvSpPr>
            <a:spLocks noGrp="1"/>
          </p:cNvSpPr>
          <p:nvPr>
            <p:ph type="title"/>
          </p:nvPr>
        </p:nvSpPr>
        <p:spPr/>
        <p:txBody>
          <a:bodyPr/>
          <a:lstStyle/>
          <a:p>
            <a:r>
              <a:rPr lang="en-US" dirty="0"/>
              <a:t>Magnetic moments</a:t>
            </a:r>
          </a:p>
        </p:txBody>
      </p:sp>
      <p:sp>
        <p:nvSpPr>
          <p:cNvPr id="5" name="Slide Number Placeholder 4">
            <a:extLst>
              <a:ext uri="{FF2B5EF4-FFF2-40B4-BE49-F238E27FC236}">
                <a16:creationId xmlns:a16="http://schemas.microsoft.com/office/drawing/2014/main" id="{AD2078DD-9AE2-5859-C3C9-78C4ED618CED}"/>
              </a:ext>
            </a:extLst>
          </p:cNvPr>
          <p:cNvSpPr>
            <a:spLocks noGrp="1"/>
          </p:cNvSpPr>
          <p:nvPr>
            <p:ph type="sldNum" sz="quarter" idx="13"/>
          </p:nvPr>
        </p:nvSpPr>
        <p:spPr/>
        <p:txBody>
          <a:bodyPr/>
          <a:lstStyle/>
          <a:p>
            <a:fld id="{AEFAAC5A-9C4F-4278-920D-DF2BAB595749}" type="slidenum">
              <a:rPr lang="en-US" smtClean="0"/>
              <a:pPr/>
              <a:t>39</a:t>
            </a:fld>
            <a:endParaRPr lang="en-US" dirty="0"/>
          </a:p>
        </p:txBody>
      </p:sp>
      <p:pic>
        <p:nvPicPr>
          <p:cNvPr id="9" name="Picture 8" descr="Diagram&#10;&#10;Description automatically generated with medium confidence">
            <a:extLst>
              <a:ext uri="{FF2B5EF4-FFF2-40B4-BE49-F238E27FC236}">
                <a16:creationId xmlns:a16="http://schemas.microsoft.com/office/drawing/2014/main" id="{50F61805-8A0D-FE8D-FADB-4CD2E39B0B49}"/>
              </a:ext>
            </a:extLst>
          </p:cNvPr>
          <p:cNvPicPr>
            <a:picLocks noChangeAspect="1"/>
          </p:cNvPicPr>
          <p:nvPr/>
        </p:nvPicPr>
        <p:blipFill>
          <a:blip r:embed="rId3"/>
          <a:srcRect r="38898"/>
          <a:stretch/>
        </p:blipFill>
        <p:spPr>
          <a:xfrm>
            <a:off x="792710" y="1681145"/>
            <a:ext cx="2658778" cy="2994920"/>
          </a:xfrm>
          <a:prstGeom prst="rect">
            <a:avLst/>
          </a:prstGeom>
        </p:spPr>
      </p:pic>
      <p:grpSp>
        <p:nvGrpSpPr>
          <p:cNvPr id="13" name="Group 12">
            <a:extLst>
              <a:ext uri="{FF2B5EF4-FFF2-40B4-BE49-F238E27FC236}">
                <a16:creationId xmlns:a16="http://schemas.microsoft.com/office/drawing/2014/main" id="{784CC070-A88C-1363-9579-A9A54BD71F77}"/>
              </a:ext>
            </a:extLst>
          </p:cNvPr>
          <p:cNvGrpSpPr/>
          <p:nvPr/>
        </p:nvGrpSpPr>
        <p:grpSpPr>
          <a:xfrm>
            <a:off x="7272068" y="1724275"/>
            <a:ext cx="1722980" cy="2994920"/>
            <a:chOff x="7272068" y="1455809"/>
            <a:chExt cx="1722980" cy="2994920"/>
          </a:xfrm>
        </p:grpSpPr>
        <p:pic>
          <p:nvPicPr>
            <p:cNvPr id="10" name="Picture 9" descr="Diagram&#10;&#10;Description automatically generated with medium confidence">
              <a:extLst>
                <a:ext uri="{FF2B5EF4-FFF2-40B4-BE49-F238E27FC236}">
                  <a16:creationId xmlns:a16="http://schemas.microsoft.com/office/drawing/2014/main" id="{BD65C3CE-9186-1A93-EC7B-CA1C6580F9B7}"/>
                </a:ext>
              </a:extLst>
            </p:cNvPr>
            <p:cNvPicPr>
              <a:picLocks noChangeAspect="1"/>
            </p:cNvPicPr>
            <p:nvPr/>
          </p:nvPicPr>
          <p:blipFill>
            <a:blip r:embed="rId3"/>
            <a:srcRect l="71803"/>
            <a:stretch/>
          </p:blipFill>
          <p:spPr>
            <a:xfrm>
              <a:off x="7768086" y="1455809"/>
              <a:ext cx="1226962" cy="2994920"/>
            </a:xfrm>
            <a:prstGeom prst="rect">
              <a:avLst/>
            </a:prstGeom>
          </p:spPr>
        </p:pic>
        <p:sp>
          <p:nvSpPr>
            <p:cNvPr id="12" name="Rectangle 11">
              <a:extLst>
                <a:ext uri="{FF2B5EF4-FFF2-40B4-BE49-F238E27FC236}">
                  <a16:creationId xmlns:a16="http://schemas.microsoft.com/office/drawing/2014/main" id="{B6E0C4C1-E677-9961-1939-5F9DB929A412}"/>
                </a:ext>
              </a:extLst>
            </p:cNvPr>
            <p:cNvSpPr/>
            <p:nvPr/>
          </p:nvSpPr>
          <p:spPr>
            <a:xfrm>
              <a:off x="7272068" y="2130725"/>
              <a:ext cx="1639019" cy="441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iagram&#10;&#10;Description automatically generated with medium confidence">
              <a:extLst>
                <a:ext uri="{FF2B5EF4-FFF2-40B4-BE49-F238E27FC236}">
                  <a16:creationId xmlns:a16="http://schemas.microsoft.com/office/drawing/2014/main" id="{92D70DB2-F1BB-4ABE-027A-FE5D4DDB0E86}"/>
                </a:ext>
              </a:extLst>
            </p:cNvPr>
            <p:cNvPicPr>
              <a:picLocks noChangeAspect="1"/>
            </p:cNvPicPr>
            <p:nvPr/>
          </p:nvPicPr>
          <p:blipFill>
            <a:blip r:embed="rId3"/>
            <a:srcRect l="58686" t="20039" r="26446" b="59798"/>
            <a:stretch/>
          </p:blipFill>
          <p:spPr>
            <a:xfrm>
              <a:off x="7768086" y="1967901"/>
              <a:ext cx="646981" cy="603849"/>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3145A8-14BA-F554-9233-43AB73F64886}"/>
                  </a:ext>
                </a:extLst>
              </p:cNvPr>
              <p:cNvSpPr txBox="1"/>
              <p:nvPr/>
            </p:nvSpPr>
            <p:spPr>
              <a:xfrm>
                <a:off x="377889" y="1040021"/>
                <a:ext cx="3644660" cy="369332"/>
              </a:xfrm>
              <a:prstGeom prst="rect">
                <a:avLst/>
              </a:prstGeom>
              <a:noFill/>
            </p:spPr>
            <p:txBody>
              <a:bodyPr wrap="square" rtlCol="0">
                <a:spAutoFit/>
              </a:bodyPr>
              <a:lstStyle/>
              <a:p>
                <a:r>
                  <a:rPr lang="en-US" dirty="0"/>
                  <a:t>Ground state is degenerate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𝑧</m:t>
                        </m:r>
                      </m:sub>
                    </m:sSub>
                  </m:oMath>
                </a14:m>
                <a:endParaRPr lang="en-US" dirty="0"/>
              </a:p>
            </p:txBody>
          </p:sp>
        </mc:Choice>
        <mc:Fallback xmlns="">
          <p:sp>
            <p:nvSpPr>
              <p:cNvPr id="14" name="TextBox 13">
                <a:extLst>
                  <a:ext uri="{FF2B5EF4-FFF2-40B4-BE49-F238E27FC236}">
                    <a16:creationId xmlns:a16="http://schemas.microsoft.com/office/drawing/2014/main" id="{783145A8-14BA-F554-9233-43AB73F64886}"/>
                  </a:ext>
                </a:extLst>
              </p:cNvPr>
              <p:cNvSpPr txBox="1">
                <a:spLocks noRot="1" noChangeAspect="1" noMove="1" noResize="1" noEditPoints="1" noAdjustHandles="1" noChangeArrowheads="1" noChangeShapeType="1" noTextEdit="1"/>
              </p:cNvSpPr>
              <p:nvPr/>
            </p:nvSpPr>
            <p:spPr>
              <a:xfrm>
                <a:off x="377889" y="1040021"/>
                <a:ext cx="3644660" cy="369332"/>
              </a:xfrm>
              <a:prstGeom prst="rect">
                <a:avLst/>
              </a:prstGeom>
              <a:blipFill>
                <a:blip r:embed="rId4"/>
                <a:stretch>
                  <a:fillRect l="-150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EC6A1F3-9B13-20E4-565D-E109B0FB1CA4}"/>
                  </a:ext>
                </a:extLst>
              </p:cNvPr>
              <p:cNvSpPr txBox="1"/>
              <p:nvPr/>
            </p:nvSpPr>
            <p:spPr>
              <a:xfrm>
                <a:off x="4343400" y="1036246"/>
                <a:ext cx="4422711" cy="369332"/>
              </a:xfrm>
              <a:prstGeom prst="rect">
                <a:avLst/>
              </a:prstGeom>
              <a:noFill/>
            </p:spPr>
            <p:txBody>
              <a:bodyPr wrap="square" rtlCol="0">
                <a:spAutoFit/>
              </a:bodyPr>
              <a:lstStyle/>
              <a:p>
                <a:r>
                  <a:rPr lang="en-US" dirty="0"/>
                  <a:t>Break degeneracy using magnetic field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𝑧</m:t>
                        </m:r>
                      </m:sub>
                    </m:sSub>
                  </m:oMath>
                </a14:m>
                <a:endParaRPr lang="en-US" dirty="0"/>
              </a:p>
            </p:txBody>
          </p:sp>
        </mc:Choice>
        <mc:Fallback xmlns="">
          <p:sp>
            <p:nvSpPr>
              <p:cNvPr id="15" name="TextBox 14">
                <a:extLst>
                  <a:ext uri="{FF2B5EF4-FFF2-40B4-BE49-F238E27FC236}">
                    <a16:creationId xmlns:a16="http://schemas.microsoft.com/office/drawing/2014/main" id="{7EC6A1F3-9B13-20E4-565D-E109B0FB1CA4}"/>
                  </a:ext>
                </a:extLst>
              </p:cNvPr>
              <p:cNvSpPr txBox="1">
                <a:spLocks noRot="1" noChangeAspect="1" noMove="1" noResize="1" noEditPoints="1" noAdjustHandles="1" noChangeArrowheads="1" noChangeShapeType="1" noTextEdit="1"/>
              </p:cNvSpPr>
              <p:nvPr/>
            </p:nvSpPr>
            <p:spPr>
              <a:xfrm>
                <a:off x="4343400" y="1036246"/>
                <a:ext cx="4422711" cy="369332"/>
              </a:xfrm>
              <a:prstGeom prst="rect">
                <a:avLst/>
              </a:prstGeom>
              <a:blipFill>
                <a:blip r:embed="rId5"/>
                <a:stretch>
                  <a:fillRect l="-1241"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F230E7-631B-4E3B-C356-9F711DDC4B92}"/>
                  </a:ext>
                </a:extLst>
              </p:cNvPr>
              <p:cNvSpPr txBox="1"/>
              <p:nvPr/>
            </p:nvSpPr>
            <p:spPr>
              <a:xfrm>
                <a:off x="5667555" y="1443043"/>
                <a:ext cx="1488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𝑧</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𝑍</m:t>
                          </m:r>
                        </m:sub>
                      </m:sSub>
                    </m:oMath>
                  </m:oMathPara>
                </a14:m>
                <a:endParaRPr lang="en-US" dirty="0"/>
              </a:p>
            </p:txBody>
          </p:sp>
        </mc:Choice>
        <mc:Fallback xmlns="">
          <p:sp>
            <p:nvSpPr>
              <p:cNvPr id="16" name="TextBox 15">
                <a:extLst>
                  <a:ext uri="{FF2B5EF4-FFF2-40B4-BE49-F238E27FC236}">
                    <a16:creationId xmlns:a16="http://schemas.microsoft.com/office/drawing/2014/main" id="{8EF230E7-631B-4E3B-C356-9F711DDC4B92}"/>
                  </a:ext>
                </a:extLst>
              </p:cNvPr>
              <p:cNvSpPr txBox="1">
                <a:spLocks noRot="1" noChangeAspect="1" noMove="1" noResize="1" noEditPoints="1" noAdjustHandles="1" noChangeArrowheads="1" noChangeShapeType="1" noTextEdit="1"/>
              </p:cNvSpPr>
              <p:nvPr/>
            </p:nvSpPr>
            <p:spPr>
              <a:xfrm>
                <a:off x="5667555" y="1443043"/>
                <a:ext cx="1488100" cy="276999"/>
              </a:xfrm>
              <a:prstGeom prst="rect">
                <a:avLst/>
              </a:prstGeom>
              <a:blipFill>
                <a:blip r:embed="rId6"/>
                <a:stretch>
                  <a:fillRect l="-3279" r="-820" b="-17778"/>
                </a:stretch>
              </a:blipFill>
            </p:spPr>
            <p:txBody>
              <a:bodyPr/>
              <a:lstStyle/>
              <a:p>
                <a:r>
                  <a:rPr lang="en-US">
                    <a:noFill/>
                  </a:rPr>
                  <a:t> </a:t>
                </a:r>
              </a:p>
            </p:txBody>
          </p:sp>
        </mc:Fallback>
      </mc:AlternateContent>
      <p:pic>
        <p:nvPicPr>
          <p:cNvPr id="3" name="Picture 2" descr="Diagram&#10;&#10;Description automatically generated with medium confidence">
            <a:extLst>
              <a:ext uri="{FF2B5EF4-FFF2-40B4-BE49-F238E27FC236}">
                <a16:creationId xmlns:a16="http://schemas.microsoft.com/office/drawing/2014/main" id="{83259F28-5224-CC37-FB94-CA478AB92DBE}"/>
              </a:ext>
            </a:extLst>
          </p:cNvPr>
          <p:cNvPicPr>
            <a:picLocks noChangeAspect="1"/>
          </p:cNvPicPr>
          <p:nvPr/>
        </p:nvPicPr>
        <p:blipFill>
          <a:blip r:embed="rId3"/>
          <a:srcRect t="-1" r="38898" b="-1"/>
          <a:stretch/>
        </p:blipFill>
        <p:spPr>
          <a:xfrm>
            <a:off x="4853293" y="1801201"/>
            <a:ext cx="2658778" cy="2994919"/>
          </a:xfrm>
          <a:prstGeom prst="rect">
            <a:avLst/>
          </a:prstGeom>
        </p:spPr>
      </p:pic>
      <p:sp>
        <p:nvSpPr>
          <p:cNvPr id="8" name="TextBox 7">
            <a:extLst>
              <a:ext uri="{FF2B5EF4-FFF2-40B4-BE49-F238E27FC236}">
                <a16:creationId xmlns:a16="http://schemas.microsoft.com/office/drawing/2014/main" id="{ECB068F4-64AA-3FCC-CBF0-19F340C778D7}"/>
              </a:ext>
            </a:extLst>
          </p:cNvPr>
          <p:cNvSpPr txBox="1"/>
          <p:nvPr/>
        </p:nvSpPr>
        <p:spPr>
          <a:xfrm>
            <a:off x="2887154" y="4477345"/>
            <a:ext cx="4025374" cy="307777"/>
          </a:xfrm>
          <a:prstGeom prst="rect">
            <a:avLst/>
          </a:prstGeom>
          <a:noFill/>
        </p:spPr>
        <p:txBody>
          <a:bodyPr wrap="square" rtlCol="0">
            <a:spAutoFit/>
          </a:bodyPr>
          <a:lstStyle/>
          <a:p>
            <a:r>
              <a:rPr lang="en-US" sz="1400" dirty="0"/>
              <a:t>A. </a:t>
            </a:r>
            <a:r>
              <a:rPr lang="en-US" sz="1400" dirty="0" err="1"/>
              <a:t>Gnech</a:t>
            </a:r>
            <a:r>
              <a:rPr lang="en-US" sz="1400" dirty="0"/>
              <a:t>, B. Fore, Phys. Rev. Lett. 133, 142501 </a:t>
            </a:r>
          </a:p>
        </p:txBody>
      </p:sp>
    </p:spTree>
    <p:extLst>
      <p:ext uri="{BB962C8B-B14F-4D97-AF65-F5344CB8AC3E}">
        <p14:creationId xmlns:p14="http://schemas.microsoft.com/office/powerpoint/2010/main" val="1666455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0B81A-6495-AAB3-10D1-C11DDC585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F3B86-A83E-86AA-25C2-A5388A093A26}"/>
              </a:ext>
            </a:extLst>
          </p:cNvPr>
          <p:cNvSpPr>
            <a:spLocks noGrp="1"/>
          </p:cNvSpPr>
          <p:nvPr>
            <p:ph type="title"/>
          </p:nvPr>
        </p:nvSpPr>
        <p:spPr/>
        <p:txBody>
          <a:bodyPr/>
          <a:lstStyle/>
          <a:p>
            <a:r>
              <a:rPr lang="en-US" dirty="0"/>
              <a:t>The nuclear many body methods</a:t>
            </a:r>
          </a:p>
        </p:txBody>
      </p:sp>
      <p:sp>
        <p:nvSpPr>
          <p:cNvPr id="5" name="Slide Number Placeholder 4">
            <a:extLst>
              <a:ext uri="{FF2B5EF4-FFF2-40B4-BE49-F238E27FC236}">
                <a16:creationId xmlns:a16="http://schemas.microsoft.com/office/drawing/2014/main" id="{36933772-9B77-413D-68BD-3C286A1EA2AE}"/>
              </a:ext>
            </a:extLst>
          </p:cNvPr>
          <p:cNvSpPr>
            <a:spLocks noGrp="1"/>
          </p:cNvSpPr>
          <p:nvPr>
            <p:ph type="sldNum" sz="quarter" idx="13"/>
          </p:nvPr>
        </p:nvSpPr>
        <p:spPr/>
        <p:txBody>
          <a:bodyPr/>
          <a:lstStyle/>
          <a:p>
            <a:fld id="{AEFAAC5A-9C4F-4278-920D-DF2BAB595749}" type="slidenum">
              <a:rPr lang="en-US" smtClean="0"/>
              <a:pPr/>
              <a:t>4</a:t>
            </a:fld>
            <a:endParaRPr lang="en-US" dirty="0"/>
          </a:p>
        </p:txBody>
      </p:sp>
      <p:sp>
        <p:nvSpPr>
          <p:cNvPr id="4" name="Content Placeholder 2">
            <a:extLst>
              <a:ext uri="{FF2B5EF4-FFF2-40B4-BE49-F238E27FC236}">
                <a16:creationId xmlns:a16="http://schemas.microsoft.com/office/drawing/2014/main" id="{0C6E037C-08FA-63D0-3DBD-78512AF464EA}"/>
              </a:ext>
            </a:extLst>
          </p:cNvPr>
          <p:cNvSpPr>
            <a:spLocks noGrp="1"/>
          </p:cNvSpPr>
          <p:nvPr>
            <p:ph idx="1"/>
          </p:nvPr>
        </p:nvSpPr>
        <p:spPr>
          <a:xfrm>
            <a:off x="1204453" y="1109861"/>
            <a:ext cx="2669457" cy="286319"/>
          </a:xfrm>
        </p:spPr>
        <p:txBody>
          <a:bodyPr/>
          <a:lstStyle/>
          <a:p>
            <a:pPr marL="0" indent="0" algn="ctr">
              <a:buNone/>
            </a:pPr>
            <a:r>
              <a:rPr lang="en-US" dirty="0"/>
              <a:t>Configuration-interaction</a:t>
            </a:r>
          </a:p>
        </p:txBody>
      </p:sp>
      <p:sp>
        <p:nvSpPr>
          <p:cNvPr id="6" name="Content Placeholder 2">
            <a:extLst>
              <a:ext uri="{FF2B5EF4-FFF2-40B4-BE49-F238E27FC236}">
                <a16:creationId xmlns:a16="http://schemas.microsoft.com/office/drawing/2014/main" id="{8F016CAF-57CC-717F-EECC-C9F7E6E8E320}"/>
              </a:ext>
            </a:extLst>
          </p:cNvPr>
          <p:cNvSpPr txBox="1">
            <a:spLocks/>
          </p:cNvSpPr>
          <p:nvPr/>
        </p:nvSpPr>
        <p:spPr>
          <a:xfrm>
            <a:off x="5270092" y="1109861"/>
            <a:ext cx="2669457" cy="286319"/>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dirty="0"/>
              <a:t>Quantum Monte Carlo</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0E1513-E074-DDDB-1573-6C97DA13F668}"/>
                  </a:ext>
                </a:extLst>
              </p:cNvPr>
              <p:cNvSpPr txBox="1"/>
              <p:nvPr/>
            </p:nvSpPr>
            <p:spPr>
              <a:xfrm>
                <a:off x="5696141" y="1535784"/>
                <a:ext cx="1873397"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𝑉</m:t>
                                  </m:r>
                                </m:sub>
                              </m:sSub>
                            </m:e>
                          </m:d>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𝑛</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𝑛</m:t>
                                      </m:r>
                                    </m:sub>
                                  </m:sSub>
                                </m:e>
                              </m:d>
                            </m:e>
                          </m:d>
                        </m:e>
                      </m:nary>
                    </m:oMath>
                  </m:oMathPara>
                </a14:m>
                <a:endParaRPr lang="en-US" dirty="0"/>
              </a:p>
            </p:txBody>
          </p:sp>
        </mc:Choice>
        <mc:Fallback xmlns="">
          <p:sp>
            <p:nvSpPr>
              <p:cNvPr id="7" name="TextBox 6">
                <a:extLst>
                  <a:ext uri="{FF2B5EF4-FFF2-40B4-BE49-F238E27FC236}">
                    <a16:creationId xmlns:a16="http://schemas.microsoft.com/office/drawing/2014/main" id="{340E1513-E074-DDDB-1573-6C97DA13F668}"/>
                  </a:ext>
                </a:extLst>
              </p:cNvPr>
              <p:cNvSpPr txBox="1">
                <a:spLocks noRot="1" noChangeAspect="1" noMove="1" noResize="1" noEditPoints="1" noAdjustHandles="1" noChangeArrowheads="1" noChangeShapeType="1" noTextEdit="1"/>
              </p:cNvSpPr>
              <p:nvPr/>
            </p:nvSpPr>
            <p:spPr>
              <a:xfrm>
                <a:off x="5696141" y="1535784"/>
                <a:ext cx="1873397" cy="6721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3A6C1B-0E31-5648-803C-6C4C2C9E3F5F}"/>
                  </a:ext>
                </a:extLst>
              </p:cNvPr>
              <p:cNvSpPr txBox="1"/>
              <p:nvPr/>
            </p:nvSpPr>
            <p:spPr>
              <a:xfrm>
                <a:off x="5765206" y="2707102"/>
                <a:ext cx="1674113"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𝑛</m:t>
                                  </m:r>
                                </m:sub>
                              </m:sSub>
                            </m:e>
                          </m:d>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𝑛</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i="1">
                                      <a:latin typeface="Cambria Math" panose="02040503050406030204" pitchFamily="18" charset="0"/>
                                    </a:rPr>
                                    <m:t>𝑛</m:t>
                                  </m:r>
                                </m:sub>
                              </m:sSub>
                            </m:e>
                          </m:d>
                        </m:e>
                      </m:d>
                    </m:oMath>
                  </m:oMathPara>
                </a14:m>
                <a:endParaRPr lang="en-US" dirty="0"/>
              </a:p>
            </p:txBody>
          </p:sp>
        </mc:Choice>
        <mc:Fallback xmlns="">
          <p:sp>
            <p:nvSpPr>
              <p:cNvPr id="8" name="TextBox 7">
                <a:extLst>
                  <a:ext uri="{FF2B5EF4-FFF2-40B4-BE49-F238E27FC236}">
                    <a16:creationId xmlns:a16="http://schemas.microsoft.com/office/drawing/2014/main" id="{663A6C1B-0E31-5648-803C-6C4C2C9E3F5F}"/>
                  </a:ext>
                </a:extLst>
              </p:cNvPr>
              <p:cNvSpPr txBox="1">
                <a:spLocks noRot="1" noChangeAspect="1" noMove="1" noResize="1" noEditPoints="1" noAdjustHandles="1" noChangeArrowheads="1" noChangeShapeType="1" noTextEdit="1"/>
              </p:cNvSpPr>
              <p:nvPr/>
            </p:nvSpPr>
            <p:spPr>
              <a:xfrm>
                <a:off x="5765206" y="2707102"/>
                <a:ext cx="1674113" cy="312650"/>
              </a:xfrm>
              <a:prstGeom prst="rect">
                <a:avLst/>
              </a:prstGeom>
              <a:blipFill>
                <a:blip r:embed="rId4"/>
                <a:stretch>
                  <a:fillRect l="-21168" t="-215686" r="-40146" b="-3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B00D17-8DEA-81CF-D8F8-7E98C84AA9F8}"/>
                  </a:ext>
                </a:extLst>
              </p:cNvPr>
              <p:cNvSpPr txBox="1"/>
              <p:nvPr/>
            </p:nvSpPr>
            <p:spPr>
              <a:xfrm>
                <a:off x="5102799" y="3534301"/>
                <a:ext cx="2948821" cy="479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𝜏</m:t>
                                  </m:r>
                                  <m:r>
                                    <a:rPr lang="en-US" b="0" i="1" smtClean="0">
                                      <a:latin typeface="Cambria Math" panose="02040503050406030204" pitchFamily="18" charset="0"/>
                                    </a:rPr>
                                    <m:t>→∞</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e>
                                  </m:d>
                                  <m:r>
                                    <a:rPr lang="en-US" b="0" i="1" smtClean="0">
                                      <a:latin typeface="Cambria Math" panose="02040503050406030204" pitchFamily="18" charset="0"/>
                                    </a:rPr>
                                    <m:t>𝜏</m:t>
                                  </m:r>
                                </m:sup>
                              </m:sSup>
                            </m:e>
                          </m:func>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𝑉</m:t>
                                  </m:r>
                                </m:sub>
                              </m:sSub>
                            </m:e>
                          </m:d>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𝑜</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0</m:t>
                                  </m:r>
                                </m:sub>
                              </m:sSub>
                            </m:e>
                          </m:d>
                        </m:e>
                      </m:d>
                    </m:oMath>
                  </m:oMathPara>
                </a14:m>
                <a:endParaRPr lang="en-US" dirty="0"/>
              </a:p>
            </p:txBody>
          </p:sp>
        </mc:Choice>
        <mc:Fallback xmlns="">
          <p:sp>
            <p:nvSpPr>
              <p:cNvPr id="9" name="TextBox 8">
                <a:extLst>
                  <a:ext uri="{FF2B5EF4-FFF2-40B4-BE49-F238E27FC236}">
                    <a16:creationId xmlns:a16="http://schemas.microsoft.com/office/drawing/2014/main" id="{67B00D17-8DEA-81CF-D8F8-7E98C84AA9F8}"/>
                  </a:ext>
                </a:extLst>
              </p:cNvPr>
              <p:cNvSpPr txBox="1">
                <a:spLocks noRot="1" noChangeAspect="1" noMove="1" noResize="1" noEditPoints="1" noAdjustHandles="1" noChangeArrowheads="1" noChangeShapeType="1" noTextEdit="1"/>
              </p:cNvSpPr>
              <p:nvPr/>
            </p:nvSpPr>
            <p:spPr>
              <a:xfrm>
                <a:off x="5102799" y="3534301"/>
                <a:ext cx="2948821" cy="479811"/>
              </a:xfrm>
              <a:prstGeom prst="rect">
                <a:avLst/>
              </a:prstGeom>
              <a:blipFill>
                <a:blip r:embed="rId5"/>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B3856C02-00BB-4980-93AC-657FDEEF954A}"/>
              </a:ext>
            </a:extLst>
          </p:cNvPr>
          <p:cNvCxnSpPr>
            <a:cxnSpLocks/>
          </p:cNvCxnSpPr>
          <p:nvPr/>
        </p:nvCxnSpPr>
        <p:spPr>
          <a:xfrm>
            <a:off x="4570196" y="1396180"/>
            <a:ext cx="662" cy="33036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908B4C4-345A-C6C7-913E-8417F074EE75}"/>
              </a:ext>
            </a:extLst>
          </p:cNvPr>
          <p:cNvCxnSpPr/>
          <p:nvPr/>
        </p:nvCxnSpPr>
        <p:spPr>
          <a:xfrm>
            <a:off x="457201" y="1396180"/>
            <a:ext cx="81263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82DD22-8F95-22FD-1844-BAE223E8B40D}"/>
                  </a:ext>
                </a:extLst>
              </p:cNvPr>
              <p:cNvSpPr txBox="1"/>
              <p:nvPr/>
            </p:nvSpPr>
            <p:spPr>
              <a:xfrm>
                <a:off x="1330162" y="1515615"/>
                <a:ext cx="2721386" cy="7050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0</m:t>
                                  </m:r>
                                </m:sub>
                              </m:sSub>
                            </m:e>
                          </m:d>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h</m:t>
                              </m:r>
                            </m:e>
                            <m:sub>
                              <m:r>
                                <m:rPr>
                                  <m:brk m:alnAt="7"/>
                                </m:rP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𝑝</m:t>
                              </m:r>
                            </m:e>
                            <m:sub>
                              <m:r>
                                <m:rPr>
                                  <m:brk m:alnAt="7"/>
                                </m:rP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up>
                          </m:sSubSup>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m:rPr>
                                          <m:sty m:val="p"/>
                                        </m:rPr>
                                        <a:rPr lang="en-US" i="0" smtClean="0">
                                          <a:latin typeface="Cambria Math" panose="02040503050406030204" pitchFamily="18" charset="0"/>
                                        </a:rPr>
                                        <m:t>Φ</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up>
                                  </m:sSubSup>
                                </m:e>
                              </m:d>
                            </m:e>
                          </m:d>
                        </m:e>
                      </m:nary>
                    </m:oMath>
                  </m:oMathPara>
                </a14:m>
                <a:endParaRPr lang="en-US" dirty="0"/>
              </a:p>
            </p:txBody>
          </p:sp>
        </mc:Choice>
        <mc:Fallback xmlns="">
          <p:sp>
            <p:nvSpPr>
              <p:cNvPr id="23" name="TextBox 22">
                <a:extLst>
                  <a:ext uri="{FF2B5EF4-FFF2-40B4-BE49-F238E27FC236}">
                    <a16:creationId xmlns:a16="http://schemas.microsoft.com/office/drawing/2014/main" id="{9182DD22-8F95-22FD-1844-BAE223E8B40D}"/>
                  </a:ext>
                </a:extLst>
              </p:cNvPr>
              <p:cNvSpPr txBox="1">
                <a:spLocks noRot="1" noChangeAspect="1" noMove="1" noResize="1" noEditPoints="1" noAdjustHandles="1" noChangeArrowheads="1" noChangeShapeType="1" noTextEdit="1"/>
              </p:cNvSpPr>
              <p:nvPr/>
            </p:nvSpPr>
            <p:spPr>
              <a:xfrm>
                <a:off x="1330162" y="1515615"/>
                <a:ext cx="2721386" cy="7050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3398147-6C91-1AAB-02E1-8DCE5DF9A128}"/>
                  </a:ext>
                </a:extLst>
              </p:cNvPr>
              <p:cNvSpPr txBox="1"/>
              <p:nvPr/>
            </p:nvSpPr>
            <p:spPr>
              <a:xfrm>
                <a:off x="841009" y="2269518"/>
                <a:ext cx="3592450" cy="572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ub>
                                <m:sup>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up>
                              </m:sSubSup>
                            </m:e>
                          </m:d>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ub>
                        <m:sup>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0</m:t>
                                  </m:r>
                                </m:sub>
                              </m:sSub>
                            </m:e>
                          </m:d>
                        </m:e>
                      </m:d>
                    </m:oMath>
                  </m:oMathPara>
                </a14:m>
                <a:endParaRPr lang="en-US" dirty="0"/>
              </a:p>
            </p:txBody>
          </p:sp>
        </mc:Choice>
        <mc:Fallback xmlns="">
          <p:sp>
            <p:nvSpPr>
              <p:cNvPr id="25" name="TextBox 24">
                <a:extLst>
                  <a:ext uri="{FF2B5EF4-FFF2-40B4-BE49-F238E27FC236}">
                    <a16:creationId xmlns:a16="http://schemas.microsoft.com/office/drawing/2014/main" id="{A3398147-6C91-1AAB-02E1-8DCE5DF9A128}"/>
                  </a:ext>
                </a:extLst>
              </p:cNvPr>
              <p:cNvSpPr txBox="1">
                <a:spLocks noRot="1" noChangeAspect="1" noMove="1" noResize="1" noEditPoints="1" noAdjustHandles="1" noChangeArrowheads="1" noChangeShapeType="1" noTextEdit="1"/>
              </p:cNvSpPr>
              <p:nvPr/>
            </p:nvSpPr>
            <p:spPr>
              <a:xfrm>
                <a:off x="841009" y="2269518"/>
                <a:ext cx="3592450" cy="5721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9028090-C3B3-3EA7-51F9-E9B2CE9D9F3E}"/>
                  </a:ext>
                </a:extLst>
              </p:cNvPr>
              <p:cNvSpPr txBox="1"/>
              <p:nvPr/>
            </p:nvSpPr>
            <p:spPr>
              <a:xfrm>
                <a:off x="1141401" y="4337918"/>
                <a:ext cx="693174"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0</m:t>
                                  </m:r>
                                </m:sub>
                              </m:sSub>
                            </m:e>
                          </m:d>
                        </m:e>
                      </m:d>
                    </m:oMath>
                  </m:oMathPara>
                </a14:m>
                <a:endParaRPr lang="en-US" dirty="0"/>
              </a:p>
            </p:txBody>
          </p:sp>
        </mc:Choice>
        <mc:Fallback xmlns="">
          <p:sp>
            <p:nvSpPr>
              <p:cNvPr id="46" name="TextBox 45">
                <a:extLst>
                  <a:ext uri="{FF2B5EF4-FFF2-40B4-BE49-F238E27FC236}">
                    <a16:creationId xmlns:a16="http://schemas.microsoft.com/office/drawing/2014/main" id="{A9028090-C3B3-3EA7-51F9-E9B2CE9D9F3E}"/>
                  </a:ext>
                </a:extLst>
              </p:cNvPr>
              <p:cNvSpPr txBox="1">
                <a:spLocks noRot="1" noChangeAspect="1" noMove="1" noResize="1" noEditPoints="1" noAdjustHandles="1" noChangeArrowheads="1" noChangeShapeType="1" noTextEdit="1"/>
              </p:cNvSpPr>
              <p:nvPr/>
            </p:nvSpPr>
            <p:spPr>
              <a:xfrm>
                <a:off x="1141401" y="4337918"/>
                <a:ext cx="693174" cy="404983"/>
              </a:xfrm>
              <a:prstGeom prst="rect">
                <a:avLst/>
              </a:prstGeom>
              <a:blipFill>
                <a:blip r:embed="rId8"/>
                <a:stretch>
                  <a:fillRect l="-62281" t="-156061" r="-83333" b="-233333"/>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52539373-7641-781E-5E28-072729891A72}"/>
              </a:ext>
            </a:extLst>
          </p:cNvPr>
          <p:cNvGrpSpPr/>
          <p:nvPr/>
        </p:nvGrpSpPr>
        <p:grpSpPr>
          <a:xfrm>
            <a:off x="733202" y="3044888"/>
            <a:ext cx="3413861" cy="1254925"/>
            <a:chOff x="733202" y="3074384"/>
            <a:chExt cx="3413861" cy="1254925"/>
          </a:xfrm>
        </p:grpSpPr>
        <p:cxnSp>
          <p:nvCxnSpPr>
            <p:cNvPr id="28" name="Straight Connector 27">
              <a:extLst>
                <a:ext uri="{FF2B5EF4-FFF2-40B4-BE49-F238E27FC236}">
                  <a16:creationId xmlns:a16="http://schemas.microsoft.com/office/drawing/2014/main" id="{B430DCDF-3B3A-2395-E4DD-FC6F52587AE7}"/>
                </a:ext>
              </a:extLst>
            </p:cNvPr>
            <p:cNvCxnSpPr>
              <a:cxnSpLocks/>
            </p:cNvCxnSpPr>
            <p:nvPr/>
          </p:nvCxnSpPr>
          <p:spPr>
            <a:xfrm>
              <a:off x="747252" y="3074384"/>
              <a:ext cx="1487478"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BDB09A06-EB87-C9A2-A5C8-4A6A10AC6DD5}"/>
                </a:ext>
              </a:extLst>
            </p:cNvPr>
            <p:cNvCxnSpPr/>
            <p:nvPr/>
          </p:nvCxnSpPr>
          <p:spPr>
            <a:xfrm>
              <a:off x="740227" y="3295611"/>
              <a:ext cx="1494503"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BE43603D-5ABB-E677-5D00-66710EA3887E}"/>
                </a:ext>
              </a:extLst>
            </p:cNvPr>
            <p:cNvCxnSpPr/>
            <p:nvPr/>
          </p:nvCxnSpPr>
          <p:spPr>
            <a:xfrm>
              <a:off x="740227" y="3521753"/>
              <a:ext cx="1494503"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B57EF2E6-1710-93DE-00BF-2A9FDB6AB0B4}"/>
                </a:ext>
              </a:extLst>
            </p:cNvPr>
            <p:cNvCxnSpPr>
              <a:cxnSpLocks/>
            </p:cNvCxnSpPr>
            <p:nvPr/>
          </p:nvCxnSpPr>
          <p:spPr>
            <a:xfrm>
              <a:off x="740227" y="3757728"/>
              <a:ext cx="1487478" cy="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4E3033CF-96A4-20A9-73A9-9CBA02636DD8}"/>
                </a:ext>
              </a:extLst>
            </p:cNvPr>
            <p:cNvCxnSpPr/>
            <p:nvPr/>
          </p:nvCxnSpPr>
          <p:spPr>
            <a:xfrm>
              <a:off x="733202" y="3998619"/>
              <a:ext cx="1494503" cy="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0E870F34-0866-5DF6-15EF-5FF09869FA91}"/>
                </a:ext>
              </a:extLst>
            </p:cNvPr>
            <p:cNvCxnSpPr/>
            <p:nvPr/>
          </p:nvCxnSpPr>
          <p:spPr>
            <a:xfrm>
              <a:off x="733202" y="4214929"/>
              <a:ext cx="1494503"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4C8A84E3-6C58-E319-A54E-7A82E326AD36}"/>
                </a:ext>
              </a:extLst>
            </p:cNvPr>
            <p:cNvCxnSpPr>
              <a:cxnSpLocks/>
            </p:cNvCxnSpPr>
            <p:nvPr/>
          </p:nvCxnSpPr>
          <p:spPr>
            <a:xfrm>
              <a:off x="2659585" y="3094048"/>
              <a:ext cx="1487478"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91777384-FFDD-98EB-16E0-4104E3BE4BFD}"/>
                </a:ext>
              </a:extLst>
            </p:cNvPr>
            <p:cNvCxnSpPr/>
            <p:nvPr/>
          </p:nvCxnSpPr>
          <p:spPr>
            <a:xfrm>
              <a:off x="2652560" y="3315275"/>
              <a:ext cx="1494503"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201EEC4F-6F37-FC84-6EF1-97834E516191}"/>
                </a:ext>
              </a:extLst>
            </p:cNvPr>
            <p:cNvCxnSpPr/>
            <p:nvPr/>
          </p:nvCxnSpPr>
          <p:spPr>
            <a:xfrm>
              <a:off x="2652560" y="3541417"/>
              <a:ext cx="1494503"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99398C8E-DA01-BDAC-F20A-5C46745CBA21}"/>
                </a:ext>
              </a:extLst>
            </p:cNvPr>
            <p:cNvCxnSpPr>
              <a:cxnSpLocks/>
            </p:cNvCxnSpPr>
            <p:nvPr/>
          </p:nvCxnSpPr>
          <p:spPr>
            <a:xfrm>
              <a:off x="2652560" y="3777392"/>
              <a:ext cx="1487478" cy="0"/>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73A27BA6-2F28-1EC5-C373-B2D7EE0D208F}"/>
                </a:ext>
              </a:extLst>
            </p:cNvPr>
            <p:cNvCxnSpPr/>
            <p:nvPr/>
          </p:nvCxnSpPr>
          <p:spPr>
            <a:xfrm>
              <a:off x="2645535" y="4008451"/>
              <a:ext cx="1494503"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C86F3DC0-0684-6AFF-CDCA-5E4E546FF9D9}"/>
                </a:ext>
              </a:extLst>
            </p:cNvPr>
            <p:cNvCxnSpPr/>
            <p:nvPr/>
          </p:nvCxnSpPr>
          <p:spPr>
            <a:xfrm>
              <a:off x="2645535" y="4214929"/>
              <a:ext cx="1494503" cy="0"/>
            </a:xfrm>
            <a:prstGeom prst="line">
              <a:avLst/>
            </a:prstGeom>
          </p:spPr>
          <p:style>
            <a:lnRef idx="2">
              <a:schemeClr val="dk1"/>
            </a:lnRef>
            <a:fillRef idx="0">
              <a:schemeClr val="dk1"/>
            </a:fillRef>
            <a:effectRef idx="1">
              <a:schemeClr val="dk1"/>
            </a:effectRef>
            <a:fontRef idx="minor">
              <a:schemeClr val="tx1"/>
            </a:fontRef>
          </p:style>
        </p:cxnSp>
        <p:sp>
          <p:nvSpPr>
            <p:cNvPr id="42" name="Oval 41">
              <a:extLst>
                <a:ext uri="{FF2B5EF4-FFF2-40B4-BE49-F238E27FC236}">
                  <a16:creationId xmlns:a16="http://schemas.microsoft.com/office/drawing/2014/main" id="{F8CEF024-ABCE-BE88-AF38-0CB454C05046}"/>
                </a:ext>
              </a:extLst>
            </p:cNvPr>
            <p:cNvSpPr/>
            <p:nvPr/>
          </p:nvSpPr>
          <p:spPr>
            <a:xfrm>
              <a:off x="1384243" y="3900625"/>
              <a:ext cx="180093" cy="18009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78B67B1-706D-8390-837C-D7DCEAB30D3A}"/>
                </a:ext>
              </a:extLst>
            </p:cNvPr>
            <p:cNvSpPr/>
            <p:nvPr/>
          </p:nvSpPr>
          <p:spPr>
            <a:xfrm>
              <a:off x="1384241" y="4149216"/>
              <a:ext cx="180093" cy="18009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166846-AC86-E6E2-E280-B2C2DFCA65E8}"/>
                </a:ext>
              </a:extLst>
            </p:cNvPr>
            <p:cNvSpPr/>
            <p:nvPr/>
          </p:nvSpPr>
          <p:spPr>
            <a:xfrm>
              <a:off x="1384242" y="3667680"/>
              <a:ext cx="180093" cy="18009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5D88D84-1B8F-1661-364D-831E1EB1AAF6}"/>
                </a:ext>
              </a:extLst>
            </p:cNvPr>
            <p:cNvSpPr/>
            <p:nvPr/>
          </p:nvSpPr>
          <p:spPr>
            <a:xfrm>
              <a:off x="3308904" y="3437649"/>
              <a:ext cx="180093" cy="18009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2620AB3-15AD-60D8-7D81-2465559858DF}"/>
                </a:ext>
              </a:extLst>
            </p:cNvPr>
            <p:cNvSpPr/>
            <p:nvPr/>
          </p:nvSpPr>
          <p:spPr>
            <a:xfrm>
              <a:off x="3312527" y="4147775"/>
              <a:ext cx="180093" cy="18009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86DBDFA-6D59-5A95-67F2-17E844428DDE}"/>
                </a:ext>
              </a:extLst>
            </p:cNvPr>
            <p:cNvSpPr/>
            <p:nvPr/>
          </p:nvSpPr>
          <p:spPr>
            <a:xfrm>
              <a:off x="3308904" y="3689151"/>
              <a:ext cx="180093" cy="18009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6C6A8A5-2A46-67C2-34A8-0206F366207C}"/>
                  </a:ext>
                </a:extLst>
              </p:cNvPr>
              <p:cNvSpPr txBox="1"/>
              <p:nvPr/>
            </p:nvSpPr>
            <p:spPr>
              <a:xfrm>
                <a:off x="2990919" y="4246851"/>
                <a:ext cx="799343" cy="5852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2</m:t>
                                      </m:r>
                                    </m:sub>
                                  </m:sSub>
                                </m:sub>
                                <m:sup>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sup>
                              </m:sSubSup>
                            </m:e>
                          </m:d>
                        </m:e>
                      </m:d>
                    </m:oMath>
                  </m:oMathPara>
                </a14:m>
                <a:endParaRPr lang="en-US" dirty="0"/>
              </a:p>
            </p:txBody>
          </p:sp>
        </mc:Choice>
        <mc:Fallback xmlns="">
          <p:sp>
            <p:nvSpPr>
              <p:cNvPr id="51" name="TextBox 50">
                <a:extLst>
                  <a:ext uri="{FF2B5EF4-FFF2-40B4-BE49-F238E27FC236}">
                    <a16:creationId xmlns:a16="http://schemas.microsoft.com/office/drawing/2014/main" id="{D6C6A8A5-2A46-67C2-34A8-0206F366207C}"/>
                  </a:ext>
                </a:extLst>
              </p:cNvPr>
              <p:cNvSpPr txBox="1">
                <a:spLocks noRot="1" noChangeAspect="1" noMove="1" noResize="1" noEditPoints="1" noAdjustHandles="1" noChangeArrowheads="1" noChangeShapeType="1" noTextEdit="1"/>
              </p:cNvSpPr>
              <p:nvPr/>
            </p:nvSpPr>
            <p:spPr>
              <a:xfrm>
                <a:off x="2990919" y="4246851"/>
                <a:ext cx="799343" cy="58528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93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3EDDF6-F635-C758-86CD-F7C59FDA1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477EB-8C17-1432-0B96-F9B8B5BCC855}"/>
              </a:ext>
            </a:extLst>
          </p:cNvPr>
          <p:cNvSpPr>
            <a:spLocks noGrp="1"/>
          </p:cNvSpPr>
          <p:nvPr>
            <p:ph type="title"/>
          </p:nvPr>
        </p:nvSpPr>
        <p:spPr/>
        <p:txBody>
          <a:bodyPr/>
          <a:lstStyle/>
          <a:p>
            <a:r>
              <a:rPr lang="en-US" dirty="0"/>
              <a:t>Magnetic moments</a:t>
            </a:r>
          </a:p>
        </p:txBody>
      </p:sp>
      <p:sp>
        <p:nvSpPr>
          <p:cNvPr id="5" name="Slide Number Placeholder 4">
            <a:extLst>
              <a:ext uri="{FF2B5EF4-FFF2-40B4-BE49-F238E27FC236}">
                <a16:creationId xmlns:a16="http://schemas.microsoft.com/office/drawing/2014/main" id="{5BF7AB09-43C1-6E27-2EB8-7B07136A7449}"/>
              </a:ext>
            </a:extLst>
          </p:cNvPr>
          <p:cNvSpPr>
            <a:spLocks noGrp="1"/>
          </p:cNvSpPr>
          <p:nvPr>
            <p:ph type="sldNum" sz="quarter" idx="13"/>
          </p:nvPr>
        </p:nvSpPr>
        <p:spPr/>
        <p:txBody>
          <a:bodyPr/>
          <a:lstStyle/>
          <a:p>
            <a:fld id="{AEFAAC5A-9C4F-4278-920D-DF2BAB595749}" type="slidenum">
              <a:rPr lang="en-US" smtClean="0"/>
              <a:pPr/>
              <a:t>40</a:t>
            </a:fld>
            <a:endParaRPr lang="en-US" dirty="0"/>
          </a:p>
        </p:txBody>
      </p:sp>
      <p:pic>
        <p:nvPicPr>
          <p:cNvPr id="9" name="Picture 8" descr="Diagram&#10;&#10;Description automatically generated with medium confidence">
            <a:extLst>
              <a:ext uri="{FF2B5EF4-FFF2-40B4-BE49-F238E27FC236}">
                <a16:creationId xmlns:a16="http://schemas.microsoft.com/office/drawing/2014/main" id="{0E5D626E-CB9D-A66A-FB67-84A70849ACA8}"/>
              </a:ext>
            </a:extLst>
          </p:cNvPr>
          <p:cNvPicPr>
            <a:picLocks noChangeAspect="1"/>
          </p:cNvPicPr>
          <p:nvPr/>
        </p:nvPicPr>
        <p:blipFill>
          <a:blip r:embed="rId3"/>
          <a:srcRect r="38898"/>
          <a:stretch/>
        </p:blipFill>
        <p:spPr>
          <a:xfrm>
            <a:off x="792710" y="1681145"/>
            <a:ext cx="2658778" cy="2994920"/>
          </a:xfrm>
          <a:prstGeom prst="rect">
            <a:avLst/>
          </a:prstGeom>
        </p:spPr>
      </p:pic>
      <p:grpSp>
        <p:nvGrpSpPr>
          <p:cNvPr id="13" name="Group 12">
            <a:extLst>
              <a:ext uri="{FF2B5EF4-FFF2-40B4-BE49-F238E27FC236}">
                <a16:creationId xmlns:a16="http://schemas.microsoft.com/office/drawing/2014/main" id="{18E287B3-1FDB-BD64-A6BA-6D1540EA8BED}"/>
              </a:ext>
            </a:extLst>
          </p:cNvPr>
          <p:cNvGrpSpPr/>
          <p:nvPr/>
        </p:nvGrpSpPr>
        <p:grpSpPr>
          <a:xfrm>
            <a:off x="7272068" y="1724275"/>
            <a:ext cx="1722980" cy="2994920"/>
            <a:chOff x="7272068" y="1455809"/>
            <a:chExt cx="1722980" cy="2994920"/>
          </a:xfrm>
        </p:grpSpPr>
        <p:pic>
          <p:nvPicPr>
            <p:cNvPr id="10" name="Picture 9" descr="Diagram&#10;&#10;Description automatically generated with medium confidence">
              <a:extLst>
                <a:ext uri="{FF2B5EF4-FFF2-40B4-BE49-F238E27FC236}">
                  <a16:creationId xmlns:a16="http://schemas.microsoft.com/office/drawing/2014/main" id="{D7DE7CBF-E47D-5931-2AF6-0D9A2D201ACE}"/>
                </a:ext>
              </a:extLst>
            </p:cNvPr>
            <p:cNvPicPr>
              <a:picLocks noChangeAspect="1"/>
            </p:cNvPicPr>
            <p:nvPr/>
          </p:nvPicPr>
          <p:blipFill>
            <a:blip r:embed="rId3"/>
            <a:srcRect l="71803"/>
            <a:stretch/>
          </p:blipFill>
          <p:spPr>
            <a:xfrm>
              <a:off x="7768086" y="1455809"/>
              <a:ext cx="1226962" cy="2994920"/>
            </a:xfrm>
            <a:prstGeom prst="rect">
              <a:avLst/>
            </a:prstGeom>
          </p:spPr>
        </p:pic>
        <p:sp>
          <p:nvSpPr>
            <p:cNvPr id="12" name="Rectangle 11">
              <a:extLst>
                <a:ext uri="{FF2B5EF4-FFF2-40B4-BE49-F238E27FC236}">
                  <a16:creationId xmlns:a16="http://schemas.microsoft.com/office/drawing/2014/main" id="{5F085618-12F7-0016-5AE3-0E473BCFE176}"/>
                </a:ext>
              </a:extLst>
            </p:cNvPr>
            <p:cNvSpPr/>
            <p:nvPr/>
          </p:nvSpPr>
          <p:spPr>
            <a:xfrm>
              <a:off x="7272068" y="2130725"/>
              <a:ext cx="1639019" cy="441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iagram&#10;&#10;Description automatically generated with medium confidence">
              <a:extLst>
                <a:ext uri="{FF2B5EF4-FFF2-40B4-BE49-F238E27FC236}">
                  <a16:creationId xmlns:a16="http://schemas.microsoft.com/office/drawing/2014/main" id="{88FE99DD-28AB-EB89-4E4E-BF8F355F297C}"/>
                </a:ext>
              </a:extLst>
            </p:cNvPr>
            <p:cNvPicPr>
              <a:picLocks noChangeAspect="1"/>
            </p:cNvPicPr>
            <p:nvPr/>
          </p:nvPicPr>
          <p:blipFill>
            <a:blip r:embed="rId3"/>
            <a:srcRect l="58686" t="20039" r="26446" b="59798"/>
            <a:stretch/>
          </p:blipFill>
          <p:spPr>
            <a:xfrm>
              <a:off x="7768086" y="1967901"/>
              <a:ext cx="646981" cy="603849"/>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EA803D1-A64B-E45A-AC90-EE81AFCA773A}"/>
                  </a:ext>
                </a:extLst>
              </p:cNvPr>
              <p:cNvSpPr txBox="1"/>
              <p:nvPr/>
            </p:nvSpPr>
            <p:spPr>
              <a:xfrm>
                <a:off x="377889" y="1040021"/>
                <a:ext cx="3644660" cy="369332"/>
              </a:xfrm>
              <a:prstGeom prst="rect">
                <a:avLst/>
              </a:prstGeom>
              <a:noFill/>
            </p:spPr>
            <p:txBody>
              <a:bodyPr wrap="square" rtlCol="0">
                <a:spAutoFit/>
              </a:bodyPr>
              <a:lstStyle/>
              <a:p>
                <a:r>
                  <a:rPr lang="en-US" dirty="0"/>
                  <a:t>Ground state is degenerate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𝑧</m:t>
                        </m:r>
                      </m:sub>
                    </m:sSub>
                  </m:oMath>
                </a14:m>
                <a:endParaRPr lang="en-US" dirty="0"/>
              </a:p>
            </p:txBody>
          </p:sp>
        </mc:Choice>
        <mc:Fallback xmlns="">
          <p:sp>
            <p:nvSpPr>
              <p:cNvPr id="14" name="TextBox 13">
                <a:extLst>
                  <a:ext uri="{FF2B5EF4-FFF2-40B4-BE49-F238E27FC236}">
                    <a16:creationId xmlns:a16="http://schemas.microsoft.com/office/drawing/2014/main" id="{5EA803D1-A64B-E45A-AC90-EE81AFCA773A}"/>
                  </a:ext>
                </a:extLst>
              </p:cNvPr>
              <p:cNvSpPr txBox="1">
                <a:spLocks noRot="1" noChangeAspect="1" noMove="1" noResize="1" noEditPoints="1" noAdjustHandles="1" noChangeArrowheads="1" noChangeShapeType="1" noTextEdit="1"/>
              </p:cNvSpPr>
              <p:nvPr/>
            </p:nvSpPr>
            <p:spPr>
              <a:xfrm>
                <a:off x="377889" y="1040021"/>
                <a:ext cx="3644660" cy="369332"/>
              </a:xfrm>
              <a:prstGeom prst="rect">
                <a:avLst/>
              </a:prstGeom>
              <a:blipFill>
                <a:blip r:embed="rId4"/>
                <a:stretch>
                  <a:fillRect l="-150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296E011-4F16-65BF-9C0F-F3987A10D0C4}"/>
                  </a:ext>
                </a:extLst>
              </p:cNvPr>
              <p:cNvSpPr txBox="1"/>
              <p:nvPr/>
            </p:nvSpPr>
            <p:spPr>
              <a:xfrm>
                <a:off x="4343400" y="1036246"/>
                <a:ext cx="4422711" cy="369332"/>
              </a:xfrm>
              <a:prstGeom prst="rect">
                <a:avLst/>
              </a:prstGeom>
              <a:noFill/>
            </p:spPr>
            <p:txBody>
              <a:bodyPr wrap="square" rtlCol="0">
                <a:spAutoFit/>
              </a:bodyPr>
              <a:lstStyle/>
              <a:p>
                <a:r>
                  <a:rPr lang="en-US" dirty="0"/>
                  <a:t>Break degeneracy using magnetic field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𝑧</m:t>
                        </m:r>
                      </m:sub>
                    </m:sSub>
                  </m:oMath>
                </a14:m>
                <a:endParaRPr lang="en-US" dirty="0"/>
              </a:p>
            </p:txBody>
          </p:sp>
        </mc:Choice>
        <mc:Fallback xmlns="">
          <p:sp>
            <p:nvSpPr>
              <p:cNvPr id="15" name="TextBox 14">
                <a:extLst>
                  <a:ext uri="{FF2B5EF4-FFF2-40B4-BE49-F238E27FC236}">
                    <a16:creationId xmlns:a16="http://schemas.microsoft.com/office/drawing/2014/main" id="{E296E011-4F16-65BF-9C0F-F3987A10D0C4}"/>
                  </a:ext>
                </a:extLst>
              </p:cNvPr>
              <p:cNvSpPr txBox="1">
                <a:spLocks noRot="1" noChangeAspect="1" noMove="1" noResize="1" noEditPoints="1" noAdjustHandles="1" noChangeArrowheads="1" noChangeShapeType="1" noTextEdit="1"/>
              </p:cNvSpPr>
              <p:nvPr/>
            </p:nvSpPr>
            <p:spPr>
              <a:xfrm>
                <a:off x="4343400" y="1036246"/>
                <a:ext cx="4422711" cy="369332"/>
              </a:xfrm>
              <a:prstGeom prst="rect">
                <a:avLst/>
              </a:prstGeom>
              <a:blipFill>
                <a:blip r:embed="rId5"/>
                <a:stretch>
                  <a:fillRect l="-1241"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92E9958-3604-0222-8700-B8CAF1A8DDA3}"/>
                  </a:ext>
                </a:extLst>
              </p:cNvPr>
              <p:cNvSpPr txBox="1"/>
              <p:nvPr/>
            </p:nvSpPr>
            <p:spPr>
              <a:xfrm>
                <a:off x="5667555" y="1443043"/>
                <a:ext cx="1488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𝑧</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𝑍</m:t>
                          </m:r>
                        </m:sub>
                      </m:sSub>
                    </m:oMath>
                  </m:oMathPara>
                </a14:m>
                <a:endParaRPr lang="en-US" dirty="0"/>
              </a:p>
            </p:txBody>
          </p:sp>
        </mc:Choice>
        <mc:Fallback xmlns="">
          <p:sp>
            <p:nvSpPr>
              <p:cNvPr id="16" name="TextBox 15">
                <a:extLst>
                  <a:ext uri="{FF2B5EF4-FFF2-40B4-BE49-F238E27FC236}">
                    <a16:creationId xmlns:a16="http://schemas.microsoft.com/office/drawing/2014/main" id="{592E9958-3604-0222-8700-B8CAF1A8DDA3}"/>
                  </a:ext>
                </a:extLst>
              </p:cNvPr>
              <p:cNvSpPr txBox="1">
                <a:spLocks noRot="1" noChangeAspect="1" noMove="1" noResize="1" noEditPoints="1" noAdjustHandles="1" noChangeArrowheads="1" noChangeShapeType="1" noTextEdit="1"/>
              </p:cNvSpPr>
              <p:nvPr/>
            </p:nvSpPr>
            <p:spPr>
              <a:xfrm>
                <a:off x="5667555" y="1443043"/>
                <a:ext cx="1488100" cy="276999"/>
              </a:xfrm>
              <a:prstGeom prst="rect">
                <a:avLst/>
              </a:prstGeom>
              <a:blipFill>
                <a:blip r:embed="rId6"/>
                <a:stretch>
                  <a:fillRect l="-3279" r="-820" b="-17778"/>
                </a:stretch>
              </a:blipFill>
            </p:spPr>
            <p:txBody>
              <a:bodyPr/>
              <a:lstStyle/>
              <a:p>
                <a:r>
                  <a:rPr lang="en-US">
                    <a:noFill/>
                  </a:rPr>
                  <a:t> </a:t>
                </a:r>
              </a:p>
            </p:txBody>
          </p:sp>
        </mc:Fallback>
      </mc:AlternateContent>
      <p:pic>
        <p:nvPicPr>
          <p:cNvPr id="3" name="Picture 2" descr="Diagram&#10;&#10;Description automatically generated with medium confidence">
            <a:extLst>
              <a:ext uri="{FF2B5EF4-FFF2-40B4-BE49-F238E27FC236}">
                <a16:creationId xmlns:a16="http://schemas.microsoft.com/office/drawing/2014/main" id="{881DCF2E-9C34-13A0-EA8A-BD9F9BCD40F0}"/>
              </a:ext>
            </a:extLst>
          </p:cNvPr>
          <p:cNvPicPr>
            <a:picLocks noChangeAspect="1"/>
          </p:cNvPicPr>
          <p:nvPr/>
        </p:nvPicPr>
        <p:blipFill>
          <a:blip r:embed="rId3"/>
          <a:srcRect t="14934" r="38898"/>
          <a:stretch/>
        </p:blipFill>
        <p:spPr>
          <a:xfrm rot="20367270">
            <a:off x="4853293" y="2248487"/>
            <a:ext cx="2658778" cy="2547633"/>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46A5E2CC-76C8-9A91-4951-BE7C8B15B5FE}"/>
              </a:ext>
            </a:extLst>
          </p:cNvPr>
          <p:cNvPicPr>
            <a:picLocks noChangeAspect="1"/>
          </p:cNvPicPr>
          <p:nvPr/>
        </p:nvPicPr>
        <p:blipFill>
          <a:blip r:embed="rId3"/>
          <a:srcRect l="46279" t="1" r="44265" b="84212"/>
          <a:stretch/>
        </p:blipFill>
        <p:spPr>
          <a:xfrm>
            <a:off x="6317315" y="1704630"/>
            <a:ext cx="411456" cy="472793"/>
          </a:xfrm>
          <a:prstGeom prst="rect">
            <a:avLst/>
          </a:prstGeom>
        </p:spPr>
      </p:pic>
      <p:sp>
        <p:nvSpPr>
          <p:cNvPr id="8" name="TextBox 7">
            <a:extLst>
              <a:ext uri="{FF2B5EF4-FFF2-40B4-BE49-F238E27FC236}">
                <a16:creationId xmlns:a16="http://schemas.microsoft.com/office/drawing/2014/main" id="{62E92F68-5EFD-2AF2-F3F8-34BDCF80120C}"/>
              </a:ext>
            </a:extLst>
          </p:cNvPr>
          <p:cNvSpPr txBox="1"/>
          <p:nvPr/>
        </p:nvSpPr>
        <p:spPr>
          <a:xfrm>
            <a:off x="2887154" y="4477345"/>
            <a:ext cx="4025374" cy="307777"/>
          </a:xfrm>
          <a:prstGeom prst="rect">
            <a:avLst/>
          </a:prstGeom>
          <a:noFill/>
        </p:spPr>
        <p:txBody>
          <a:bodyPr wrap="square" rtlCol="0">
            <a:spAutoFit/>
          </a:bodyPr>
          <a:lstStyle/>
          <a:p>
            <a:r>
              <a:rPr lang="en-US" sz="1400" dirty="0"/>
              <a:t>A. </a:t>
            </a:r>
            <a:r>
              <a:rPr lang="en-US" sz="1400" dirty="0" err="1"/>
              <a:t>Gnech</a:t>
            </a:r>
            <a:r>
              <a:rPr lang="en-US" sz="1400" dirty="0"/>
              <a:t>, B. Fore, Phys. Rev. Lett. 133, 142501 </a:t>
            </a:r>
          </a:p>
        </p:txBody>
      </p:sp>
    </p:spTree>
    <p:extLst>
      <p:ext uri="{BB962C8B-B14F-4D97-AF65-F5344CB8AC3E}">
        <p14:creationId xmlns:p14="http://schemas.microsoft.com/office/powerpoint/2010/main" val="1521934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BFF6FCD-F946-B5FF-5893-F5A983307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6AC16-69FF-981A-A082-8BD7EB7E059C}"/>
              </a:ext>
            </a:extLst>
          </p:cNvPr>
          <p:cNvSpPr>
            <a:spLocks noGrp="1"/>
          </p:cNvSpPr>
          <p:nvPr>
            <p:ph type="title"/>
          </p:nvPr>
        </p:nvSpPr>
        <p:spPr/>
        <p:txBody>
          <a:bodyPr/>
          <a:lstStyle/>
          <a:p>
            <a:r>
              <a:rPr lang="en-US" dirty="0"/>
              <a:t>Magnetic moments</a:t>
            </a:r>
          </a:p>
        </p:txBody>
      </p:sp>
      <p:sp>
        <p:nvSpPr>
          <p:cNvPr id="5" name="Slide Number Placeholder 4">
            <a:extLst>
              <a:ext uri="{FF2B5EF4-FFF2-40B4-BE49-F238E27FC236}">
                <a16:creationId xmlns:a16="http://schemas.microsoft.com/office/drawing/2014/main" id="{794A1EF1-93C7-1B60-1F3D-9A12B7BEBD85}"/>
              </a:ext>
            </a:extLst>
          </p:cNvPr>
          <p:cNvSpPr>
            <a:spLocks noGrp="1"/>
          </p:cNvSpPr>
          <p:nvPr>
            <p:ph type="sldNum" sz="quarter" idx="13"/>
          </p:nvPr>
        </p:nvSpPr>
        <p:spPr/>
        <p:txBody>
          <a:bodyPr/>
          <a:lstStyle/>
          <a:p>
            <a:fld id="{AEFAAC5A-9C4F-4278-920D-DF2BAB595749}" type="slidenum">
              <a:rPr lang="en-US" smtClean="0"/>
              <a:pPr/>
              <a:t>41</a:t>
            </a:fld>
            <a:endParaRPr lang="en-US" dirty="0"/>
          </a:p>
        </p:txBody>
      </p:sp>
      <p:pic>
        <p:nvPicPr>
          <p:cNvPr id="9" name="Picture 8" descr="Diagram&#10;&#10;Description automatically generated with medium confidence">
            <a:extLst>
              <a:ext uri="{FF2B5EF4-FFF2-40B4-BE49-F238E27FC236}">
                <a16:creationId xmlns:a16="http://schemas.microsoft.com/office/drawing/2014/main" id="{85D6C30D-23B2-210B-3971-165BACD2DF9D}"/>
              </a:ext>
            </a:extLst>
          </p:cNvPr>
          <p:cNvPicPr>
            <a:picLocks noChangeAspect="1"/>
          </p:cNvPicPr>
          <p:nvPr/>
        </p:nvPicPr>
        <p:blipFill>
          <a:blip r:embed="rId3"/>
          <a:srcRect r="38898"/>
          <a:stretch/>
        </p:blipFill>
        <p:spPr>
          <a:xfrm>
            <a:off x="792710" y="1681145"/>
            <a:ext cx="2658778" cy="2994920"/>
          </a:xfrm>
          <a:prstGeom prst="rect">
            <a:avLst/>
          </a:prstGeom>
        </p:spPr>
      </p:pic>
      <p:grpSp>
        <p:nvGrpSpPr>
          <p:cNvPr id="13" name="Group 12">
            <a:extLst>
              <a:ext uri="{FF2B5EF4-FFF2-40B4-BE49-F238E27FC236}">
                <a16:creationId xmlns:a16="http://schemas.microsoft.com/office/drawing/2014/main" id="{EEB2BC0D-F199-8FDF-8DAD-1F94628C76D8}"/>
              </a:ext>
            </a:extLst>
          </p:cNvPr>
          <p:cNvGrpSpPr/>
          <p:nvPr/>
        </p:nvGrpSpPr>
        <p:grpSpPr>
          <a:xfrm>
            <a:off x="7272068" y="1724275"/>
            <a:ext cx="1722980" cy="2994920"/>
            <a:chOff x="7272068" y="1455809"/>
            <a:chExt cx="1722980" cy="2994920"/>
          </a:xfrm>
        </p:grpSpPr>
        <p:pic>
          <p:nvPicPr>
            <p:cNvPr id="10" name="Picture 9" descr="Diagram&#10;&#10;Description automatically generated with medium confidence">
              <a:extLst>
                <a:ext uri="{FF2B5EF4-FFF2-40B4-BE49-F238E27FC236}">
                  <a16:creationId xmlns:a16="http://schemas.microsoft.com/office/drawing/2014/main" id="{F16FB5D3-52D2-4CB0-4C50-4769ACC70418}"/>
                </a:ext>
              </a:extLst>
            </p:cNvPr>
            <p:cNvPicPr>
              <a:picLocks noChangeAspect="1"/>
            </p:cNvPicPr>
            <p:nvPr/>
          </p:nvPicPr>
          <p:blipFill>
            <a:blip r:embed="rId3"/>
            <a:srcRect l="71803"/>
            <a:stretch/>
          </p:blipFill>
          <p:spPr>
            <a:xfrm>
              <a:off x="7768086" y="1455809"/>
              <a:ext cx="1226962" cy="2994920"/>
            </a:xfrm>
            <a:prstGeom prst="rect">
              <a:avLst/>
            </a:prstGeom>
          </p:spPr>
        </p:pic>
        <p:sp>
          <p:nvSpPr>
            <p:cNvPr id="12" name="Rectangle 11">
              <a:extLst>
                <a:ext uri="{FF2B5EF4-FFF2-40B4-BE49-F238E27FC236}">
                  <a16:creationId xmlns:a16="http://schemas.microsoft.com/office/drawing/2014/main" id="{9E3945C6-B8AC-611A-50B2-A52EE1921EB3}"/>
                </a:ext>
              </a:extLst>
            </p:cNvPr>
            <p:cNvSpPr/>
            <p:nvPr/>
          </p:nvSpPr>
          <p:spPr>
            <a:xfrm>
              <a:off x="7272068" y="2130725"/>
              <a:ext cx="1639019" cy="441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iagram&#10;&#10;Description automatically generated with medium confidence">
              <a:extLst>
                <a:ext uri="{FF2B5EF4-FFF2-40B4-BE49-F238E27FC236}">
                  <a16:creationId xmlns:a16="http://schemas.microsoft.com/office/drawing/2014/main" id="{B39F805A-87A5-3902-D9CF-0F1F9BC1D2B1}"/>
                </a:ext>
              </a:extLst>
            </p:cNvPr>
            <p:cNvPicPr>
              <a:picLocks noChangeAspect="1"/>
            </p:cNvPicPr>
            <p:nvPr/>
          </p:nvPicPr>
          <p:blipFill>
            <a:blip r:embed="rId3"/>
            <a:srcRect l="58686" t="20039" r="26446" b="59798"/>
            <a:stretch/>
          </p:blipFill>
          <p:spPr>
            <a:xfrm>
              <a:off x="7768086" y="1967901"/>
              <a:ext cx="646981" cy="603849"/>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9D5CB9F-4A86-A4FE-FB9E-BCE8157A5058}"/>
                  </a:ext>
                </a:extLst>
              </p:cNvPr>
              <p:cNvSpPr txBox="1"/>
              <p:nvPr/>
            </p:nvSpPr>
            <p:spPr>
              <a:xfrm>
                <a:off x="377889" y="1040021"/>
                <a:ext cx="3644660" cy="369332"/>
              </a:xfrm>
              <a:prstGeom prst="rect">
                <a:avLst/>
              </a:prstGeom>
              <a:noFill/>
            </p:spPr>
            <p:txBody>
              <a:bodyPr wrap="square" rtlCol="0">
                <a:spAutoFit/>
              </a:bodyPr>
              <a:lstStyle/>
              <a:p>
                <a:r>
                  <a:rPr lang="en-US" dirty="0"/>
                  <a:t>Ground state is degenerate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𝑧</m:t>
                        </m:r>
                      </m:sub>
                    </m:sSub>
                  </m:oMath>
                </a14:m>
                <a:endParaRPr lang="en-US" dirty="0"/>
              </a:p>
            </p:txBody>
          </p:sp>
        </mc:Choice>
        <mc:Fallback xmlns="">
          <p:sp>
            <p:nvSpPr>
              <p:cNvPr id="14" name="TextBox 13">
                <a:extLst>
                  <a:ext uri="{FF2B5EF4-FFF2-40B4-BE49-F238E27FC236}">
                    <a16:creationId xmlns:a16="http://schemas.microsoft.com/office/drawing/2014/main" id="{59D5CB9F-4A86-A4FE-FB9E-BCE8157A5058}"/>
                  </a:ext>
                </a:extLst>
              </p:cNvPr>
              <p:cNvSpPr txBox="1">
                <a:spLocks noRot="1" noChangeAspect="1" noMove="1" noResize="1" noEditPoints="1" noAdjustHandles="1" noChangeArrowheads="1" noChangeShapeType="1" noTextEdit="1"/>
              </p:cNvSpPr>
              <p:nvPr/>
            </p:nvSpPr>
            <p:spPr>
              <a:xfrm>
                <a:off x="377889" y="1040021"/>
                <a:ext cx="3644660" cy="369332"/>
              </a:xfrm>
              <a:prstGeom prst="rect">
                <a:avLst/>
              </a:prstGeom>
              <a:blipFill>
                <a:blip r:embed="rId4"/>
                <a:stretch>
                  <a:fillRect l="-150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9437150-4B13-7356-8AEF-72A011968C4E}"/>
                  </a:ext>
                </a:extLst>
              </p:cNvPr>
              <p:cNvSpPr txBox="1"/>
              <p:nvPr/>
            </p:nvSpPr>
            <p:spPr>
              <a:xfrm>
                <a:off x="4343400" y="1036246"/>
                <a:ext cx="4422711" cy="369332"/>
              </a:xfrm>
              <a:prstGeom prst="rect">
                <a:avLst/>
              </a:prstGeom>
              <a:noFill/>
            </p:spPr>
            <p:txBody>
              <a:bodyPr wrap="square" rtlCol="0">
                <a:spAutoFit/>
              </a:bodyPr>
              <a:lstStyle/>
              <a:p>
                <a:r>
                  <a:rPr lang="en-US" dirty="0"/>
                  <a:t>Break degeneracy using magnetic field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𝑧</m:t>
                        </m:r>
                      </m:sub>
                    </m:sSub>
                  </m:oMath>
                </a14:m>
                <a:endParaRPr lang="en-US" dirty="0"/>
              </a:p>
            </p:txBody>
          </p:sp>
        </mc:Choice>
        <mc:Fallback xmlns="">
          <p:sp>
            <p:nvSpPr>
              <p:cNvPr id="15" name="TextBox 14">
                <a:extLst>
                  <a:ext uri="{FF2B5EF4-FFF2-40B4-BE49-F238E27FC236}">
                    <a16:creationId xmlns:a16="http://schemas.microsoft.com/office/drawing/2014/main" id="{09437150-4B13-7356-8AEF-72A011968C4E}"/>
                  </a:ext>
                </a:extLst>
              </p:cNvPr>
              <p:cNvSpPr txBox="1">
                <a:spLocks noRot="1" noChangeAspect="1" noMove="1" noResize="1" noEditPoints="1" noAdjustHandles="1" noChangeArrowheads="1" noChangeShapeType="1" noTextEdit="1"/>
              </p:cNvSpPr>
              <p:nvPr/>
            </p:nvSpPr>
            <p:spPr>
              <a:xfrm>
                <a:off x="4343400" y="1036246"/>
                <a:ext cx="4422711" cy="369332"/>
              </a:xfrm>
              <a:prstGeom prst="rect">
                <a:avLst/>
              </a:prstGeom>
              <a:blipFill>
                <a:blip r:embed="rId5"/>
                <a:stretch>
                  <a:fillRect l="-1241"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7A6C92A-00F7-B80B-0220-F5DE1B770985}"/>
                  </a:ext>
                </a:extLst>
              </p:cNvPr>
              <p:cNvSpPr txBox="1"/>
              <p:nvPr/>
            </p:nvSpPr>
            <p:spPr>
              <a:xfrm>
                <a:off x="5667555" y="1443043"/>
                <a:ext cx="1488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𝑧</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𝑍</m:t>
                          </m:r>
                        </m:sub>
                      </m:sSub>
                    </m:oMath>
                  </m:oMathPara>
                </a14:m>
                <a:endParaRPr lang="en-US" dirty="0"/>
              </a:p>
            </p:txBody>
          </p:sp>
        </mc:Choice>
        <mc:Fallback xmlns="">
          <p:sp>
            <p:nvSpPr>
              <p:cNvPr id="16" name="TextBox 15">
                <a:extLst>
                  <a:ext uri="{FF2B5EF4-FFF2-40B4-BE49-F238E27FC236}">
                    <a16:creationId xmlns:a16="http://schemas.microsoft.com/office/drawing/2014/main" id="{47A6C92A-00F7-B80B-0220-F5DE1B770985}"/>
                  </a:ext>
                </a:extLst>
              </p:cNvPr>
              <p:cNvSpPr txBox="1">
                <a:spLocks noRot="1" noChangeAspect="1" noMove="1" noResize="1" noEditPoints="1" noAdjustHandles="1" noChangeArrowheads="1" noChangeShapeType="1" noTextEdit="1"/>
              </p:cNvSpPr>
              <p:nvPr/>
            </p:nvSpPr>
            <p:spPr>
              <a:xfrm>
                <a:off x="5667555" y="1443043"/>
                <a:ext cx="1488100" cy="276999"/>
              </a:xfrm>
              <a:prstGeom prst="rect">
                <a:avLst/>
              </a:prstGeom>
              <a:blipFill>
                <a:blip r:embed="rId6"/>
                <a:stretch>
                  <a:fillRect l="-3279" r="-820" b="-17778"/>
                </a:stretch>
              </a:blipFill>
            </p:spPr>
            <p:txBody>
              <a:bodyPr/>
              <a:lstStyle/>
              <a:p>
                <a:r>
                  <a:rPr lang="en-US">
                    <a:noFill/>
                  </a:rPr>
                  <a:t> </a:t>
                </a:r>
              </a:p>
            </p:txBody>
          </p:sp>
        </mc:Fallback>
      </mc:AlternateContent>
      <p:pic>
        <p:nvPicPr>
          <p:cNvPr id="3" name="Picture 2" descr="Diagram&#10;&#10;Description automatically generated with medium confidence">
            <a:extLst>
              <a:ext uri="{FF2B5EF4-FFF2-40B4-BE49-F238E27FC236}">
                <a16:creationId xmlns:a16="http://schemas.microsoft.com/office/drawing/2014/main" id="{A0C300C7-9873-D4B5-DA0A-3CB6A9F14835}"/>
              </a:ext>
            </a:extLst>
          </p:cNvPr>
          <p:cNvPicPr>
            <a:picLocks noChangeAspect="1"/>
          </p:cNvPicPr>
          <p:nvPr/>
        </p:nvPicPr>
        <p:blipFill>
          <a:blip r:embed="rId3"/>
          <a:srcRect t="14934" r="38898"/>
          <a:stretch/>
        </p:blipFill>
        <p:spPr>
          <a:xfrm rot="18817877">
            <a:off x="4853293" y="2248487"/>
            <a:ext cx="2658778" cy="2547633"/>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1B097F45-F735-2918-D01C-CE38286456DC}"/>
              </a:ext>
            </a:extLst>
          </p:cNvPr>
          <p:cNvPicPr>
            <a:picLocks noChangeAspect="1"/>
          </p:cNvPicPr>
          <p:nvPr/>
        </p:nvPicPr>
        <p:blipFill>
          <a:blip r:embed="rId3"/>
          <a:srcRect l="46279" t="1" r="44265" b="84212"/>
          <a:stretch/>
        </p:blipFill>
        <p:spPr>
          <a:xfrm>
            <a:off x="5644288" y="1757831"/>
            <a:ext cx="411456" cy="472793"/>
          </a:xfrm>
          <a:prstGeom prst="rect">
            <a:avLst/>
          </a:prstGeom>
        </p:spPr>
      </p:pic>
      <p:sp>
        <p:nvSpPr>
          <p:cNvPr id="8" name="TextBox 7">
            <a:extLst>
              <a:ext uri="{FF2B5EF4-FFF2-40B4-BE49-F238E27FC236}">
                <a16:creationId xmlns:a16="http://schemas.microsoft.com/office/drawing/2014/main" id="{C1B739DF-4D63-86AC-9BE1-4C913DDEE4B3}"/>
              </a:ext>
            </a:extLst>
          </p:cNvPr>
          <p:cNvSpPr txBox="1"/>
          <p:nvPr/>
        </p:nvSpPr>
        <p:spPr>
          <a:xfrm>
            <a:off x="2887154" y="4477345"/>
            <a:ext cx="4025374" cy="307777"/>
          </a:xfrm>
          <a:prstGeom prst="rect">
            <a:avLst/>
          </a:prstGeom>
          <a:noFill/>
        </p:spPr>
        <p:txBody>
          <a:bodyPr wrap="square" rtlCol="0">
            <a:spAutoFit/>
          </a:bodyPr>
          <a:lstStyle/>
          <a:p>
            <a:r>
              <a:rPr lang="en-US" sz="1400" dirty="0"/>
              <a:t>A. </a:t>
            </a:r>
            <a:r>
              <a:rPr lang="en-US" sz="1400" dirty="0" err="1"/>
              <a:t>Gnech</a:t>
            </a:r>
            <a:r>
              <a:rPr lang="en-US" sz="1400" dirty="0"/>
              <a:t>, B. Fore, Phys. Rev. Lett. 133, 142501 </a:t>
            </a:r>
          </a:p>
        </p:txBody>
      </p:sp>
    </p:spTree>
    <p:extLst>
      <p:ext uri="{BB962C8B-B14F-4D97-AF65-F5344CB8AC3E}">
        <p14:creationId xmlns:p14="http://schemas.microsoft.com/office/powerpoint/2010/main" val="3889169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8C4C4E-1928-32AE-5A46-6805ABE71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45093-94E9-AA3E-7835-6D5FEE553EBC}"/>
              </a:ext>
            </a:extLst>
          </p:cNvPr>
          <p:cNvSpPr>
            <a:spLocks noGrp="1"/>
          </p:cNvSpPr>
          <p:nvPr>
            <p:ph type="title"/>
          </p:nvPr>
        </p:nvSpPr>
        <p:spPr/>
        <p:txBody>
          <a:bodyPr/>
          <a:lstStyle/>
          <a:p>
            <a:r>
              <a:rPr lang="en-US" dirty="0"/>
              <a:t>Magnetic moments</a:t>
            </a:r>
          </a:p>
        </p:txBody>
      </p:sp>
      <p:sp>
        <p:nvSpPr>
          <p:cNvPr id="5" name="Slide Number Placeholder 4">
            <a:extLst>
              <a:ext uri="{FF2B5EF4-FFF2-40B4-BE49-F238E27FC236}">
                <a16:creationId xmlns:a16="http://schemas.microsoft.com/office/drawing/2014/main" id="{4BAE8EBD-1FD3-8205-18C3-2986BB840E2D}"/>
              </a:ext>
            </a:extLst>
          </p:cNvPr>
          <p:cNvSpPr>
            <a:spLocks noGrp="1"/>
          </p:cNvSpPr>
          <p:nvPr>
            <p:ph type="sldNum" sz="quarter" idx="13"/>
          </p:nvPr>
        </p:nvSpPr>
        <p:spPr/>
        <p:txBody>
          <a:bodyPr/>
          <a:lstStyle/>
          <a:p>
            <a:fld id="{AEFAAC5A-9C4F-4278-920D-DF2BAB595749}" type="slidenum">
              <a:rPr lang="en-US" smtClean="0"/>
              <a:pPr/>
              <a:t>42</a:t>
            </a:fld>
            <a:endParaRPr lang="en-US" dirty="0"/>
          </a:p>
        </p:txBody>
      </p:sp>
      <p:pic>
        <p:nvPicPr>
          <p:cNvPr id="4" name="Picture 3" descr="Diagram&#10;&#10;Description automatically generated">
            <a:extLst>
              <a:ext uri="{FF2B5EF4-FFF2-40B4-BE49-F238E27FC236}">
                <a16:creationId xmlns:a16="http://schemas.microsoft.com/office/drawing/2014/main" id="{219360F9-593C-1620-9041-877BF49E7244}"/>
              </a:ext>
            </a:extLst>
          </p:cNvPr>
          <p:cNvPicPr>
            <a:picLocks noChangeAspect="1"/>
          </p:cNvPicPr>
          <p:nvPr/>
        </p:nvPicPr>
        <p:blipFill>
          <a:blip r:embed="rId3"/>
          <a:stretch>
            <a:fillRect/>
          </a:stretch>
        </p:blipFill>
        <p:spPr>
          <a:xfrm>
            <a:off x="1780053" y="1052423"/>
            <a:ext cx="5379872" cy="3452754"/>
          </a:xfrm>
          <a:prstGeom prst="rect">
            <a:avLst/>
          </a:prstGeom>
        </p:spPr>
      </p:pic>
      <p:sp>
        <p:nvSpPr>
          <p:cNvPr id="3" name="TextBox 2">
            <a:extLst>
              <a:ext uri="{FF2B5EF4-FFF2-40B4-BE49-F238E27FC236}">
                <a16:creationId xmlns:a16="http://schemas.microsoft.com/office/drawing/2014/main" id="{4D7E5B0A-4EE6-8F44-9010-9604DC36037C}"/>
              </a:ext>
            </a:extLst>
          </p:cNvPr>
          <p:cNvSpPr txBox="1"/>
          <p:nvPr/>
        </p:nvSpPr>
        <p:spPr>
          <a:xfrm>
            <a:off x="2887154" y="4477345"/>
            <a:ext cx="4025374" cy="307777"/>
          </a:xfrm>
          <a:prstGeom prst="rect">
            <a:avLst/>
          </a:prstGeom>
          <a:noFill/>
        </p:spPr>
        <p:txBody>
          <a:bodyPr wrap="square" rtlCol="0">
            <a:spAutoFit/>
          </a:bodyPr>
          <a:lstStyle/>
          <a:p>
            <a:r>
              <a:rPr lang="en-US" sz="1400" dirty="0"/>
              <a:t>A. </a:t>
            </a:r>
            <a:r>
              <a:rPr lang="en-US" sz="1400" dirty="0" err="1"/>
              <a:t>Gnech</a:t>
            </a:r>
            <a:r>
              <a:rPr lang="en-US" sz="1400" dirty="0"/>
              <a:t>, B. Fore, Phys. Rev. Lett. 133, 142501 </a:t>
            </a:r>
          </a:p>
        </p:txBody>
      </p:sp>
    </p:spTree>
    <p:extLst>
      <p:ext uri="{BB962C8B-B14F-4D97-AF65-F5344CB8AC3E}">
        <p14:creationId xmlns:p14="http://schemas.microsoft.com/office/powerpoint/2010/main" val="300945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E90A11-0DD8-ACD6-D042-E5A7CF623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1C936-A940-8389-E922-BA6CA50C38C3}"/>
              </a:ext>
            </a:extLst>
          </p:cNvPr>
          <p:cNvSpPr>
            <a:spLocks noGrp="1"/>
          </p:cNvSpPr>
          <p:nvPr>
            <p:ph type="title"/>
          </p:nvPr>
        </p:nvSpPr>
        <p:spPr/>
        <p:txBody>
          <a:bodyPr/>
          <a:lstStyle/>
          <a:p>
            <a:r>
              <a:rPr lang="en-US" dirty="0"/>
              <a:t>Magnetic moments</a:t>
            </a:r>
          </a:p>
        </p:txBody>
      </p:sp>
      <p:sp>
        <p:nvSpPr>
          <p:cNvPr id="5" name="Slide Number Placeholder 4">
            <a:extLst>
              <a:ext uri="{FF2B5EF4-FFF2-40B4-BE49-F238E27FC236}">
                <a16:creationId xmlns:a16="http://schemas.microsoft.com/office/drawing/2014/main" id="{AD74D6C2-F63C-B1B4-B9E6-FEEBC0B43219}"/>
              </a:ext>
            </a:extLst>
          </p:cNvPr>
          <p:cNvSpPr>
            <a:spLocks noGrp="1"/>
          </p:cNvSpPr>
          <p:nvPr>
            <p:ph type="sldNum" sz="quarter" idx="13"/>
          </p:nvPr>
        </p:nvSpPr>
        <p:spPr/>
        <p:txBody>
          <a:bodyPr/>
          <a:lstStyle/>
          <a:p>
            <a:fld id="{AEFAAC5A-9C4F-4278-920D-DF2BAB595749}" type="slidenum">
              <a:rPr lang="en-US" smtClean="0"/>
              <a:pPr/>
              <a:t>43</a:t>
            </a:fld>
            <a:endParaRPr lang="en-US" dirty="0"/>
          </a:p>
        </p:txBody>
      </p:sp>
      <p:pic>
        <p:nvPicPr>
          <p:cNvPr id="4" name="Picture 3">
            <a:extLst>
              <a:ext uri="{FF2B5EF4-FFF2-40B4-BE49-F238E27FC236}">
                <a16:creationId xmlns:a16="http://schemas.microsoft.com/office/drawing/2014/main" id="{0CB3322F-FD9A-3971-11B2-651FF1E2933F}"/>
              </a:ext>
            </a:extLst>
          </p:cNvPr>
          <p:cNvPicPr>
            <a:picLocks noChangeAspect="1"/>
          </p:cNvPicPr>
          <p:nvPr/>
        </p:nvPicPr>
        <p:blipFill>
          <a:blip r:embed="rId3"/>
          <a:srcRect t="1491" b="-1"/>
          <a:stretch/>
        </p:blipFill>
        <p:spPr>
          <a:xfrm>
            <a:off x="1758783" y="980089"/>
            <a:ext cx="5452900" cy="3540287"/>
          </a:xfrm>
          <a:prstGeom prst="rect">
            <a:avLst/>
          </a:prstGeom>
        </p:spPr>
      </p:pic>
      <p:sp>
        <p:nvSpPr>
          <p:cNvPr id="6" name="TextBox 5">
            <a:extLst>
              <a:ext uri="{FF2B5EF4-FFF2-40B4-BE49-F238E27FC236}">
                <a16:creationId xmlns:a16="http://schemas.microsoft.com/office/drawing/2014/main" id="{965A5789-EF32-4492-7A0D-C6FD3EC8EC0F}"/>
              </a:ext>
            </a:extLst>
          </p:cNvPr>
          <p:cNvSpPr txBox="1"/>
          <p:nvPr/>
        </p:nvSpPr>
        <p:spPr>
          <a:xfrm>
            <a:off x="2887154" y="4477345"/>
            <a:ext cx="4025374" cy="307777"/>
          </a:xfrm>
          <a:prstGeom prst="rect">
            <a:avLst/>
          </a:prstGeom>
          <a:noFill/>
        </p:spPr>
        <p:txBody>
          <a:bodyPr wrap="square" rtlCol="0">
            <a:spAutoFit/>
          </a:bodyPr>
          <a:lstStyle/>
          <a:p>
            <a:r>
              <a:rPr lang="en-US" sz="1400" dirty="0"/>
              <a:t>A. </a:t>
            </a:r>
            <a:r>
              <a:rPr lang="en-US" sz="1400" dirty="0" err="1"/>
              <a:t>Gnech</a:t>
            </a:r>
            <a:r>
              <a:rPr lang="en-US" sz="1400" dirty="0"/>
              <a:t>, B. Fore, Phys. Rev. Lett. 133, 142501 </a:t>
            </a:r>
          </a:p>
        </p:txBody>
      </p:sp>
    </p:spTree>
    <p:extLst>
      <p:ext uri="{BB962C8B-B14F-4D97-AF65-F5344CB8AC3E}">
        <p14:creationId xmlns:p14="http://schemas.microsoft.com/office/powerpoint/2010/main" val="2337145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903ABDA-EA50-05C4-CB89-5F26438B4461}"/>
              </a:ext>
            </a:extLst>
          </p:cNvPr>
          <p:cNvPicPr>
            <a:picLocks noChangeAspect="1"/>
          </p:cNvPicPr>
          <p:nvPr/>
        </p:nvPicPr>
        <p:blipFill>
          <a:blip r:embed="rId3"/>
          <a:stretch>
            <a:fillRect/>
          </a:stretch>
        </p:blipFill>
        <p:spPr>
          <a:xfrm>
            <a:off x="1185574" y="870407"/>
            <a:ext cx="6959492" cy="3914715"/>
          </a:xfrm>
          <a:prstGeom prst="rect">
            <a:avLst/>
          </a:prstGeom>
        </p:spPr>
      </p:pic>
      <p:sp>
        <p:nvSpPr>
          <p:cNvPr id="2" name="Title 1"/>
          <p:cNvSpPr>
            <a:spLocks noGrp="1"/>
          </p:cNvSpPr>
          <p:nvPr>
            <p:ph type="title"/>
          </p:nvPr>
        </p:nvSpPr>
        <p:spPr/>
        <p:txBody>
          <a:bodyPr/>
          <a:lstStyle/>
          <a:p>
            <a:r>
              <a:rPr lang="en-US" dirty="0"/>
              <a:t>Message passing neural network</a:t>
            </a:r>
          </a:p>
        </p:txBody>
      </p:sp>
      <p:sp>
        <p:nvSpPr>
          <p:cNvPr id="5" name="Slide Number Placeholder 4"/>
          <p:cNvSpPr>
            <a:spLocks noGrp="1"/>
          </p:cNvSpPr>
          <p:nvPr>
            <p:ph type="sldNum" sz="quarter" idx="13"/>
          </p:nvPr>
        </p:nvSpPr>
        <p:spPr/>
        <p:txBody>
          <a:bodyPr/>
          <a:lstStyle/>
          <a:p>
            <a:fld id="{AEFAAC5A-9C4F-4278-920D-DF2BAB595749}" type="slidenum">
              <a:rPr lang="en-US" smtClean="0"/>
              <a:pPr/>
              <a:t>44</a:t>
            </a:fld>
            <a:endParaRPr lang="en-US" dirty="0"/>
          </a:p>
        </p:txBody>
      </p:sp>
    </p:spTree>
    <p:extLst>
      <p:ext uri="{BB962C8B-B14F-4D97-AF65-F5344CB8AC3E}">
        <p14:creationId xmlns:p14="http://schemas.microsoft.com/office/powerpoint/2010/main" val="3084609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F18310-B003-801C-9693-08315FF66B31}"/>
              </a:ext>
            </a:extLst>
          </p:cNvPr>
          <p:cNvPicPr>
            <a:picLocks noChangeAspect="1"/>
          </p:cNvPicPr>
          <p:nvPr/>
        </p:nvPicPr>
        <p:blipFill>
          <a:blip r:embed="rId2"/>
          <a:stretch>
            <a:fillRect/>
          </a:stretch>
        </p:blipFill>
        <p:spPr>
          <a:xfrm>
            <a:off x="1783501" y="1293867"/>
            <a:ext cx="6007187" cy="3379043"/>
          </a:xfrm>
          <a:prstGeom prst="rect">
            <a:avLst/>
          </a:prstGeom>
        </p:spPr>
      </p:pic>
      <p:sp>
        <p:nvSpPr>
          <p:cNvPr id="2" name="Title 1">
            <a:extLst>
              <a:ext uri="{FF2B5EF4-FFF2-40B4-BE49-F238E27FC236}">
                <a16:creationId xmlns:a16="http://schemas.microsoft.com/office/drawing/2014/main" id="{4E8641FA-AAB6-5C64-8533-9FB521772BFF}"/>
              </a:ext>
            </a:extLst>
          </p:cNvPr>
          <p:cNvSpPr>
            <a:spLocks noGrp="1"/>
          </p:cNvSpPr>
          <p:nvPr>
            <p:ph type="title"/>
          </p:nvPr>
        </p:nvSpPr>
        <p:spPr/>
        <p:txBody>
          <a:bodyPr/>
          <a:lstStyle/>
          <a:p>
            <a:r>
              <a:rPr lang="en-US" dirty="0"/>
              <a:t>Message passing neural network</a:t>
            </a:r>
          </a:p>
        </p:txBody>
      </p:sp>
      <p:sp>
        <p:nvSpPr>
          <p:cNvPr id="5" name="Slide Number Placeholder 4">
            <a:extLst>
              <a:ext uri="{FF2B5EF4-FFF2-40B4-BE49-F238E27FC236}">
                <a16:creationId xmlns:a16="http://schemas.microsoft.com/office/drawing/2014/main" id="{916FEB8C-14CE-735E-2F74-1788876391DA}"/>
              </a:ext>
            </a:extLst>
          </p:cNvPr>
          <p:cNvSpPr>
            <a:spLocks noGrp="1"/>
          </p:cNvSpPr>
          <p:nvPr>
            <p:ph type="sldNum" sz="quarter" idx="13"/>
          </p:nvPr>
        </p:nvSpPr>
        <p:spPr/>
        <p:txBody>
          <a:bodyPr/>
          <a:lstStyle/>
          <a:p>
            <a:fld id="{AEFAAC5A-9C4F-4278-920D-DF2BAB595749}" type="slidenum">
              <a:rPr lang="en-US" smtClean="0"/>
              <a:pPr/>
              <a:t>45</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76B5DF-57E4-34E1-0A29-BDEEAD3421B1}"/>
                  </a:ext>
                </a:extLst>
              </p:cNvPr>
              <p:cNvSpPr txBox="1"/>
              <p:nvPr/>
            </p:nvSpPr>
            <p:spPr>
              <a:xfrm>
                <a:off x="350127" y="1487398"/>
                <a:ext cx="1439497" cy="261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0</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r>
                        <a:rPr lang="en-US" sz="1600" b="0" i="1" smtClean="0">
                          <a:latin typeface="Cambria Math" panose="02040503050406030204" pitchFamily="18" charset="0"/>
                        </a:rPr>
                        <m:t>𝐴</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sub>
                          </m:sSub>
                        </m:e>
                      </m:d>
                      <m:r>
                        <a:rPr lang="en-US" sz="1600" b="0" i="1" smtClean="0">
                          <a:latin typeface="Cambria Math" panose="02040503050406030204" pitchFamily="18" charset="0"/>
                        </a:rPr>
                        <m:t>)</m:t>
                      </m:r>
                    </m:oMath>
                  </m:oMathPara>
                </a14:m>
                <a:endParaRPr lang="en-US" sz="1600" b="0" dirty="0"/>
              </a:p>
            </p:txBody>
          </p:sp>
        </mc:Choice>
        <mc:Fallback xmlns="">
          <p:sp>
            <p:nvSpPr>
              <p:cNvPr id="6" name="TextBox 5">
                <a:extLst>
                  <a:ext uri="{FF2B5EF4-FFF2-40B4-BE49-F238E27FC236}">
                    <a16:creationId xmlns:a16="http://schemas.microsoft.com/office/drawing/2014/main" id="{1976B5DF-57E4-34E1-0A29-BDEEAD3421B1}"/>
                  </a:ext>
                </a:extLst>
              </p:cNvPr>
              <p:cNvSpPr txBox="1">
                <a:spLocks noRot="1" noChangeAspect="1" noMove="1" noResize="1" noEditPoints="1" noAdjustHandles="1" noChangeArrowheads="1" noChangeShapeType="1" noTextEdit="1"/>
              </p:cNvSpPr>
              <p:nvPr/>
            </p:nvSpPr>
            <p:spPr>
              <a:xfrm>
                <a:off x="350127" y="1487398"/>
                <a:ext cx="1439497" cy="261097"/>
              </a:xfrm>
              <a:prstGeom prst="rect">
                <a:avLst/>
              </a:prstGeom>
              <a:blipFill>
                <a:blip r:embed="rId3"/>
                <a:stretch>
                  <a:fillRect l="-2532" r="-4219"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C621B8-13F8-9695-4CD1-52580FB29B72}"/>
                  </a:ext>
                </a:extLst>
              </p:cNvPr>
              <p:cNvSpPr txBox="1"/>
              <p:nvPr/>
            </p:nvSpPr>
            <p:spPr>
              <a:xfrm>
                <a:off x="186239" y="4198998"/>
                <a:ext cx="1953683" cy="2927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0</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𝑖𝑗</m:t>
                          </m:r>
                        </m:sub>
                      </m:sSub>
                      <m:r>
                        <a:rPr lang="en-US" sz="1600" b="0" i="1" smtClean="0">
                          <a:latin typeface="Cambria Math" panose="02040503050406030204" pitchFamily="18" charset="0"/>
                        </a:rPr>
                        <m:t>, </m:t>
                      </m:r>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𝑖𝑗</m:t>
                              </m:r>
                            </m:sub>
                          </m:sSub>
                        </m:e>
                      </m:d>
                      <m:r>
                        <a:rPr lang="en-US" sz="1600" b="0" i="1" smtClean="0">
                          <a:latin typeface="Cambria Math" panose="02040503050406030204" pitchFamily="18" charset="0"/>
                        </a:rPr>
                        <m:t>)</m:t>
                      </m:r>
                    </m:oMath>
                  </m:oMathPara>
                </a14:m>
                <a:endParaRPr lang="en-US" sz="1600" b="0" dirty="0"/>
              </a:p>
            </p:txBody>
          </p:sp>
        </mc:Choice>
        <mc:Fallback xmlns="">
          <p:sp>
            <p:nvSpPr>
              <p:cNvPr id="7" name="TextBox 6">
                <a:extLst>
                  <a:ext uri="{FF2B5EF4-FFF2-40B4-BE49-F238E27FC236}">
                    <a16:creationId xmlns:a16="http://schemas.microsoft.com/office/drawing/2014/main" id="{C1C621B8-13F8-9695-4CD1-52580FB29B72}"/>
                  </a:ext>
                </a:extLst>
              </p:cNvPr>
              <p:cNvSpPr txBox="1">
                <a:spLocks noRot="1" noChangeAspect="1" noMove="1" noResize="1" noEditPoints="1" noAdjustHandles="1" noChangeArrowheads="1" noChangeShapeType="1" noTextEdit="1"/>
              </p:cNvSpPr>
              <p:nvPr/>
            </p:nvSpPr>
            <p:spPr>
              <a:xfrm>
                <a:off x="186239" y="4198998"/>
                <a:ext cx="1953683" cy="292709"/>
              </a:xfrm>
              <a:prstGeom prst="rect">
                <a:avLst/>
              </a:prstGeom>
              <a:blipFill>
                <a:blip r:embed="rId4"/>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F3A9ED1-E4B4-8B52-EBB5-8900B360840B}"/>
                  </a:ext>
                </a:extLst>
              </p:cNvPr>
              <p:cNvSpPr txBox="1"/>
              <p:nvPr/>
            </p:nvSpPr>
            <p:spPr>
              <a:xfrm>
                <a:off x="6612828" y="1103547"/>
                <a:ext cx="2014975" cy="2603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𝑡</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𝑡</m:t>
                          </m:r>
                          <m:r>
                            <a:rPr lang="en-US" sz="1600" b="0" i="1" smtClean="0">
                              <a:latin typeface="Cambria Math" panose="02040503050406030204" pitchFamily="18" charset="0"/>
                            </a:rPr>
                            <m:t>−1</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oMath>
                  </m:oMathPara>
                </a14:m>
                <a:endParaRPr lang="en-US" sz="1600" b="0" dirty="0"/>
              </a:p>
            </p:txBody>
          </p:sp>
        </mc:Choice>
        <mc:Fallback xmlns="">
          <p:sp>
            <p:nvSpPr>
              <p:cNvPr id="8" name="TextBox 7">
                <a:extLst>
                  <a:ext uri="{FF2B5EF4-FFF2-40B4-BE49-F238E27FC236}">
                    <a16:creationId xmlns:a16="http://schemas.microsoft.com/office/drawing/2014/main" id="{FF3A9ED1-E4B4-8B52-EBB5-8900B360840B}"/>
                  </a:ext>
                </a:extLst>
              </p:cNvPr>
              <p:cNvSpPr txBox="1">
                <a:spLocks noRot="1" noChangeAspect="1" noMove="1" noResize="1" noEditPoints="1" noAdjustHandles="1" noChangeArrowheads="1" noChangeShapeType="1" noTextEdit="1"/>
              </p:cNvSpPr>
              <p:nvPr/>
            </p:nvSpPr>
            <p:spPr>
              <a:xfrm>
                <a:off x="6612828" y="1103547"/>
                <a:ext cx="2014975" cy="260392"/>
              </a:xfrm>
              <a:prstGeom prst="rect">
                <a:avLst/>
              </a:prstGeom>
              <a:blipFill>
                <a:blip r:embed="rId5"/>
                <a:stretch>
                  <a:fillRect l="-1818" r="-303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A82699-4149-0E54-35F0-2125611F76E7}"/>
                  </a:ext>
                </a:extLst>
              </p:cNvPr>
              <p:cNvSpPr txBox="1"/>
              <p:nvPr/>
            </p:nvSpPr>
            <p:spPr>
              <a:xfrm>
                <a:off x="6650795" y="3965882"/>
                <a:ext cx="2217274" cy="2882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𝑖𝑗</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𝑡</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𝑡</m:t>
                          </m:r>
                          <m:r>
                            <a:rPr lang="en-US" sz="1600" b="0" i="1" smtClean="0">
                              <a:latin typeface="Cambria Math" panose="02040503050406030204" pitchFamily="18" charset="0"/>
                            </a:rPr>
                            <m:t>−1</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𝑚</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oMath>
                  </m:oMathPara>
                </a14:m>
                <a:endParaRPr lang="en-US" sz="1600" b="0" dirty="0"/>
              </a:p>
            </p:txBody>
          </p:sp>
        </mc:Choice>
        <mc:Fallback xmlns="">
          <p:sp>
            <p:nvSpPr>
              <p:cNvPr id="9" name="TextBox 8">
                <a:extLst>
                  <a:ext uri="{FF2B5EF4-FFF2-40B4-BE49-F238E27FC236}">
                    <a16:creationId xmlns:a16="http://schemas.microsoft.com/office/drawing/2014/main" id="{5FA82699-4149-0E54-35F0-2125611F76E7}"/>
                  </a:ext>
                </a:extLst>
              </p:cNvPr>
              <p:cNvSpPr txBox="1">
                <a:spLocks noRot="1" noChangeAspect="1" noMove="1" noResize="1" noEditPoints="1" noAdjustHandles="1" noChangeArrowheads="1" noChangeShapeType="1" noTextEdit="1"/>
              </p:cNvSpPr>
              <p:nvPr/>
            </p:nvSpPr>
            <p:spPr>
              <a:xfrm>
                <a:off x="6650795" y="3965882"/>
                <a:ext cx="2217274" cy="288284"/>
              </a:xfrm>
              <a:prstGeom prst="rect">
                <a:avLst/>
              </a:prstGeom>
              <a:blipFill>
                <a:blip r:embed="rId6"/>
                <a:stretch>
                  <a:fillRect l="-1648" r="-2747"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087F3E-A1E0-699B-C559-8C406A23E392}"/>
                  </a:ext>
                </a:extLst>
              </p:cNvPr>
              <p:cNvSpPr txBox="1"/>
              <p:nvPr/>
            </p:nvSpPr>
            <p:spPr>
              <a:xfrm>
                <a:off x="3295817" y="1106930"/>
                <a:ext cx="2370456" cy="2882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𝑚</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𝑡</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𝑡</m:t>
                          </m:r>
                          <m:r>
                            <a:rPr lang="en-US" sz="1600" b="0" i="1" smtClean="0">
                              <a:latin typeface="Cambria Math" panose="02040503050406030204" pitchFamily="18" charset="0"/>
                            </a:rPr>
                            <m:t>−1</m:t>
                          </m:r>
                        </m:sup>
                      </m:sSubSup>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𝑗</m:t>
                          </m:r>
                        </m:sub>
                        <m:sup>
                          <m:r>
                            <a:rPr lang="en-US" sz="1600" b="0" i="1" smtClean="0">
                              <a:latin typeface="Cambria Math" panose="02040503050406030204" pitchFamily="18" charset="0"/>
                            </a:rPr>
                            <m:t>𝑡</m:t>
                          </m:r>
                          <m:r>
                            <a:rPr lang="en-US" sz="1600" b="0" i="1" smtClean="0">
                              <a:latin typeface="Cambria Math" panose="02040503050406030204" pitchFamily="18" charset="0"/>
                            </a:rPr>
                            <m:t>−1</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𝑡</m:t>
                          </m:r>
                          <m:r>
                            <a:rPr lang="en-US" sz="1600" b="0" i="1" smtClean="0">
                              <a:latin typeface="Cambria Math" panose="02040503050406030204" pitchFamily="18" charset="0"/>
                            </a:rPr>
                            <m:t>−1</m:t>
                          </m:r>
                        </m:sup>
                      </m:sSubSup>
                      <m:r>
                        <a:rPr lang="en-US" sz="1600" b="0" i="1" smtClean="0">
                          <a:latin typeface="Cambria Math" panose="02040503050406030204" pitchFamily="18" charset="0"/>
                        </a:rPr>
                        <m:t>)</m:t>
                      </m:r>
                    </m:oMath>
                  </m:oMathPara>
                </a14:m>
                <a:endParaRPr lang="en-US" sz="1600" b="0" dirty="0"/>
              </a:p>
            </p:txBody>
          </p:sp>
        </mc:Choice>
        <mc:Fallback xmlns="">
          <p:sp>
            <p:nvSpPr>
              <p:cNvPr id="10" name="TextBox 9">
                <a:extLst>
                  <a:ext uri="{FF2B5EF4-FFF2-40B4-BE49-F238E27FC236}">
                    <a16:creationId xmlns:a16="http://schemas.microsoft.com/office/drawing/2014/main" id="{D1087F3E-A1E0-699B-C559-8C406A23E392}"/>
                  </a:ext>
                </a:extLst>
              </p:cNvPr>
              <p:cNvSpPr txBox="1">
                <a:spLocks noRot="1" noChangeAspect="1" noMove="1" noResize="1" noEditPoints="1" noAdjustHandles="1" noChangeArrowheads="1" noChangeShapeType="1" noTextEdit="1"/>
              </p:cNvSpPr>
              <p:nvPr/>
            </p:nvSpPr>
            <p:spPr>
              <a:xfrm>
                <a:off x="3295817" y="1106930"/>
                <a:ext cx="2370456" cy="288284"/>
              </a:xfrm>
              <a:prstGeom prst="rect">
                <a:avLst/>
              </a:prstGeom>
              <a:blipFill>
                <a:blip r:embed="rId7"/>
                <a:stretch>
                  <a:fillRect l="-514" r="-2057"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E3392C-4867-0A07-1C3C-30A9200CBD22}"/>
                  </a:ext>
                </a:extLst>
              </p:cNvPr>
              <p:cNvSpPr txBox="1"/>
              <p:nvPr/>
            </p:nvSpPr>
            <p:spPr>
              <a:xfrm>
                <a:off x="6829521" y="1462711"/>
                <a:ext cx="1581587" cy="2857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r>
                        <a:rPr lang="en-US" sz="1600" b="0" i="1" smtClean="0">
                          <a:latin typeface="Cambria Math" panose="02040503050406030204" pitchFamily="18" charset="0"/>
                        </a:rPr>
                        <m:t>𝑃𝑜𝑜</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𝑚</m:t>
                          </m:r>
                        </m:e>
                        <m:sub>
                          <m:r>
                            <a:rPr lang="en-US" sz="1600" b="0" i="1" smtClean="0">
                              <a:latin typeface="Cambria Math" panose="02040503050406030204" pitchFamily="18" charset="0"/>
                            </a:rPr>
                            <m:t>𝑖𝑗</m:t>
                          </m:r>
                        </m:sub>
                        <m:sup>
                          <m:r>
                            <a:rPr lang="en-US" sz="1600" b="0" i="1" smtClean="0">
                              <a:latin typeface="Cambria Math" panose="02040503050406030204" pitchFamily="18" charset="0"/>
                            </a:rPr>
                            <m:t>𝑡</m:t>
                          </m:r>
                        </m:sup>
                      </m:sSubSup>
                      <m:r>
                        <a:rPr lang="en-US" sz="1600" b="0" i="1" smtClean="0">
                          <a:latin typeface="Cambria Math" panose="02040503050406030204" pitchFamily="18" charset="0"/>
                        </a:rPr>
                        <m:t>)</m:t>
                      </m:r>
                    </m:oMath>
                  </m:oMathPara>
                </a14:m>
                <a:endParaRPr lang="en-US" sz="1600" b="0" dirty="0"/>
              </a:p>
            </p:txBody>
          </p:sp>
        </mc:Choice>
        <mc:Fallback xmlns="">
          <p:sp>
            <p:nvSpPr>
              <p:cNvPr id="11" name="TextBox 10">
                <a:extLst>
                  <a:ext uri="{FF2B5EF4-FFF2-40B4-BE49-F238E27FC236}">
                    <a16:creationId xmlns:a16="http://schemas.microsoft.com/office/drawing/2014/main" id="{39E3392C-4867-0A07-1C3C-30A9200CBD22}"/>
                  </a:ext>
                </a:extLst>
              </p:cNvPr>
              <p:cNvSpPr txBox="1">
                <a:spLocks noRot="1" noChangeAspect="1" noMove="1" noResize="1" noEditPoints="1" noAdjustHandles="1" noChangeArrowheads="1" noChangeShapeType="1" noTextEdit="1"/>
              </p:cNvSpPr>
              <p:nvPr/>
            </p:nvSpPr>
            <p:spPr>
              <a:xfrm>
                <a:off x="6829521" y="1462711"/>
                <a:ext cx="1581587" cy="285784"/>
              </a:xfrm>
              <a:prstGeom prst="rect">
                <a:avLst/>
              </a:prstGeom>
              <a:blipFill>
                <a:blip r:embed="rId8"/>
                <a:stretch>
                  <a:fillRect l="-769" r="-3846" b="-23404"/>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0E0E954-CC59-6014-8693-EDC9C724052D}"/>
              </a:ext>
            </a:extLst>
          </p:cNvPr>
          <p:cNvCxnSpPr/>
          <p:nvPr/>
        </p:nvCxnSpPr>
        <p:spPr>
          <a:xfrm flipH="1">
            <a:off x="3227832" y="1395214"/>
            <a:ext cx="256032" cy="13662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D320CA21-5C00-927E-4964-3704D718F987}"/>
              </a:ext>
            </a:extLst>
          </p:cNvPr>
          <p:cNvCxnSpPr>
            <a:cxnSpLocks/>
          </p:cNvCxnSpPr>
          <p:nvPr/>
        </p:nvCxnSpPr>
        <p:spPr>
          <a:xfrm>
            <a:off x="1774529" y="1761928"/>
            <a:ext cx="502625" cy="4310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B4964EB2-8811-EFC0-CCAC-6FE834A7F331}"/>
              </a:ext>
            </a:extLst>
          </p:cNvPr>
          <p:cNvCxnSpPr>
            <a:cxnSpLocks/>
          </p:cNvCxnSpPr>
          <p:nvPr/>
        </p:nvCxnSpPr>
        <p:spPr>
          <a:xfrm flipV="1">
            <a:off x="1956148" y="3867827"/>
            <a:ext cx="404113" cy="3863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32A5DAFD-30AD-EA82-A166-863A3DB7535F}"/>
              </a:ext>
            </a:extLst>
          </p:cNvPr>
          <p:cNvCxnSpPr>
            <a:cxnSpLocks/>
          </p:cNvCxnSpPr>
          <p:nvPr/>
        </p:nvCxnSpPr>
        <p:spPr>
          <a:xfrm flipH="1">
            <a:off x="6209101" y="1395214"/>
            <a:ext cx="441694" cy="7977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E41B3592-C5AE-EF4A-AC84-1D138BC2E6E1}"/>
              </a:ext>
            </a:extLst>
          </p:cNvPr>
          <p:cNvCxnSpPr>
            <a:cxnSpLocks/>
            <a:stCxn id="9" idx="1"/>
          </p:cNvCxnSpPr>
          <p:nvPr/>
        </p:nvCxnSpPr>
        <p:spPr>
          <a:xfrm flipH="1" flipV="1">
            <a:off x="6229466" y="3779562"/>
            <a:ext cx="421329" cy="3304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558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49DC76A-8944-44F3-4921-1BC42FB1E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05665-EF93-957A-8455-665479D52D96}"/>
              </a:ext>
            </a:extLst>
          </p:cNvPr>
          <p:cNvSpPr>
            <a:spLocks noGrp="1"/>
          </p:cNvSpPr>
          <p:nvPr>
            <p:ph type="title"/>
          </p:nvPr>
        </p:nvSpPr>
        <p:spPr/>
        <p:txBody>
          <a:bodyPr/>
          <a:lstStyle/>
          <a:p>
            <a:r>
              <a:rPr lang="en-US" dirty="0"/>
              <a:t>Neutron star Structure</a:t>
            </a:r>
          </a:p>
        </p:txBody>
      </p:sp>
      <p:sp>
        <p:nvSpPr>
          <p:cNvPr id="5" name="Slide Number Placeholder 4">
            <a:extLst>
              <a:ext uri="{FF2B5EF4-FFF2-40B4-BE49-F238E27FC236}">
                <a16:creationId xmlns:a16="http://schemas.microsoft.com/office/drawing/2014/main" id="{33D930D5-4EA2-BC19-2208-97FF63284FEB}"/>
              </a:ext>
            </a:extLst>
          </p:cNvPr>
          <p:cNvSpPr>
            <a:spLocks noGrp="1"/>
          </p:cNvSpPr>
          <p:nvPr>
            <p:ph type="sldNum" sz="quarter" idx="13"/>
          </p:nvPr>
        </p:nvSpPr>
        <p:spPr/>
        <p:txBody>
          <a:bodyPr/>
          <a:lstStyle/>
          <a:p>
            <a:fld id="{AEFAAC5A-9C4F-4278-920D-DF2BAB595749}" type="slidenum">
              <a:rPr lang="en-US" smtClean="0"/>
              <a:pPr/>
              <a:t>46</a:t>
            </a:fld>
            <a:endParaRPr lang="en-US" dirty="0"/>
          </a:p>
        </p:txBody>
      </p:sp>
      <p:grpSp>
        <p:nvGrpSpPr>
          <p:cNvPr id="14" name="Group 13">
            <a:extLst>
              <a:ext uri="{FF2B5EF4-FFF2-40B4-BE49-F238E27FC236}">
                <a16:creationId xmlns:a16="http://schemas.microsoft.com/office/drawing/2014/main" id="{84419DC2-0B6B-5A35-F9E2-93F34FBB5E66}"/>
              </a:ext>
            </a:extLst>
          </p:cNvPr>
          <p:cNvGrpSpPr/>
          <p:nvPr/>
        </p:nvGrpSpPr>
        <p:grpSpPr>
          <a:xfrm>
            <a:off x="488649" y="1154914"/>
            <a:ext cx="4631991" cy="3525543"/>
            <a:chOff x="925529" y="1154914"/>
            <a:chExt cx="4631991" cy="3525543"/>
          </a:xfrm>
        </p:grpSpPr>
        <p:pic>
          <p:nvPicPr>
            <p:cNvPr id="9" name="Picture 8">
              <a:extLst>
                <a:ext uri="{FF2B5EF4-FFF2-40B4-BE49-F238E27FC236}">
                  <a16:creationId xmlns:a16="http://schemas.microsoft.com/office/drawing/2014/main" id="{C043889B-353D-F2E9-A0E2-AD45ED23D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29" y="1154914"/>
              <a:ext cx="4631991" cy="3525543"/>
            </a:xfrm>
            <a:prstGeom prst="rect">
              <a:avLst/>
            </a:prstGeom>
          </p:spPr>
        </p:pic>
        <p:sp>
          <p:nvSpPr>
            <p:cNvPr id="11" name="Rectangle 10">
              <a:extLst>
                <a:ext uri="{FF2B5EF4-FFF2-40B4-BE49-F238E27FC236}">
                  <a16:creationId xmlns:a16="http://schemas.microsoft.com/office/drawing/2014/main" id="{4AECFBBB-D0C7-19DC-F017-97A9923293D2}"/>
                </a:ext>
              </a:extLst>
            </p:cNvPr>
            <p:cNvSpPr/>
            <p:nvPr/>
          </p:nvSpPr>
          <p:spPr>
            <a:xfrm>
              <a:off x="2987040" y="3007360"/>
              <a:ext cx="568960" cy="14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7E5903-11A4-199E-EAA9-3A15AE1D90E7}"/>
                </a:ext>
              </a:extLst>
            </p:cNvPr>
            <p:cNvSpPr/>
            <p:nvPr/>
          </p:nvSpPr>
          <p:spPr>
            <a:xfrm>
              <a:off x="3749040" y="2865120"/>
              <a:ext cx="142240" cy="14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B059F99-DE15-96F1-0030-56CC159430DD}"/>
              </a:ext>
            </a:extLst>
          </p:cNvPr>
          <p:cNvSpPr txBox="1"/>
          <p:nvPr/>
        </p:nvSpPr>
        <p:spPr>
          <a:xfrm>
            <a:off x="5252720" y="1161748"/>
            <a:ext cx="3820159" cy="3139321"/>
          </a:xfrm>
          <a:prstGeom prst="rect">
            <a:avLst/>
          </a:prstGeom>
          <a:noFill/>
        </p:spPr>
        <p:txBody>
          <a:bodyPr wrap="square" rtlCol="0">
            <a:spAutoFit/>
          </a:bodyPr>
          <a:lstStyle/>
          <a:p>
            <a:pPr marL="285750" indent="-285750">
              <a:buFont typeface="Arial" panose="020B0604020202020204" pitchFamily="34" charset="0"/>
              <a:buChar char="•"/>
            </a:pPr>
            <a:r>
              <a:rPr lang="en-US" dirty="0"/>
              <a:t>Mostly neutrons but composition varies with density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Nuclei in crust are squeezed into uniform matter in core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Likely neutron superfluid in inner crust and outer core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dirty="0"/>
              <a:t>Calculations currently focus on inner crust</a:t>
            </a:r>
            <a:endParaRPr lang="en-US" sz="1800" dirty="0"/>
          </a:p>
        </p:txBody>
      </p:sp>
    </p:spTree>
    <p:extLst>
      <p:ext uri="{BB962C8B-B14F-4D97-AF65-F5344CB8AC3E}">
        <p14:creationId xmlns:p14="http://schemas.microsoft.com/office/powerpoint/2010/main" val="899643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Neutron star interest</a:t>
            </a:r>
          </a:p>
        </p:txBody>
      </p:sp>
      <p:sp>
        <p:nvSpPr>
          <p:cNvPr id="5" name="Slide Number Placeholder 4"/>
          <p:cNvSpPr>
            <a:spLocks noGrp="1"/>
          </p:cNvSpPr>
          <p:nvPr>
            <p:ph type="sldNum" sz="quarter" idx="13"/>
          </p:nvPr>
        </p:nvSpPr>
        <p:spPr/>
        <p:txBody>
          <a:bodyPr/>
          <a:lstStyle/>
          <a:p>
            <a:fld id="{AEFAAC5A-9C4F-4278-920D-DF2BAB595749}" type="slidenum">
              <a:rPr lang="en-US" smtClean="0"/>
              <a:pPr/>
              <a:t>47</a:t>
            </a:fld>
            <a:endParaRPr lang="en-US" dirty="0"/>
          </a:p>
        </p:txBody>
      </p:sp>
      <p:grpSp>
        <p:nvGrpSpPr>
          <p:cNvPr id="14" name="Group 13">
            <a:extLst>
              <a:ext uri="{FF2B5EF4-FFF2-40B4-BE49-F238E27FC236}">
                <a16:creationId xmlns:a16="http://schemas.microsoft.com/office/drawing/2014/main" id="{2EF37FA4-460A-78C8-E46B-D2FD3E80AC09}"/>
              </a:ext>
            </a:extLst>
          </p:cNvPr>
          <p:cNvGrpSpPr/>
          <p:nvPr/>
        </p:nvGrpSpPr>
        <p:grpSpPr>
          <a:xfrm>
            <a:off x="488649" y="1154914"/>
            <a:ext cx="4631991" cy="3525543"/>
            <a:chOff x="925529" y="1154914"/>
            <a:chExt cx="4631991" cy="3525543"/>
          </a:xfrm>
        </p:grpSpPr>
        <p:pic>
          <p:nvPicPr>
            <p:cNvPr id="9" name="Picture 8">
              <a:extLst>
                <a:ext uri="{FF2B5EF4-FFF2-40B4-BE49-F238E27FC236}">
                  <a16:creationId xmlns:a16="http://schemas.microsoft.com/office/drawing/2014/main" id="{D79A508B-8B7C-96BE-3621-35C8F571B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29" y="1154914"/>
              <a:ext cx="4631991" cy="3525543"/>
            </a:xfrm>
            <a:prstGeom prst="rect">
              <a:avLst/>
            </a:prstGeom>
          </p:spPr>
        </p:pic>
        <p:sp>
          <p:nvSpPr>
            <p:cNvPr id="11" name="Rectangle 10">
              <a:extLst>
                <a:ext uri="{FF2B5EF4-FFF2-40B4-BE49-F238E27FC236}">
                  <a16:creationId xmlns:a16="http://schemas.microsoft.com/office/drawing/2014/main" id="{E9E9F862-708C-A2C6-1C14-52E9B9D8AA0D}"/>
                </a:ext>
              </a:extLst>
            </p:cNvPr>
            <p:cNvSpPr/>
            <p:nvPr/>
          </p:nvSpPr>
          <p:spPr>
            <a:xfrm>
              <a:off x="2987040" y="3007360"/>
              <a:ext cx="568960" cy="14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EEEF5-598F-61DF-A16F-26978D06149B}"/>
                </a:ext>
              </a:extLst>
            </p:cNvPr>
            <p:cNvSpPr/>
            <p:nvPr/>
          </p:nvSpPr>
          <p:spPr>
            <a:xfrm>
              <a:off x="3749040" y="2865120"/>
              <a:ext cx="142240" cy="142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B36C201-31C6-55C6-87E1-0F3A3CE7EC1B}"/>
              </a:ext>
            </a:extLst>
          </p:cNvPr>
          <p:cNvSpPr txBox="1"/>
          <p:nvPr/>
        </p:nvSpPr>
        <p:spPr>
          <a:xfrm>
            <a:off x="5180631" y="1283668"/>
            <a:ext cx="3820159"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t>Unique system for accessing nuclear EOS info</a:t>
            </a:r>
          </a:p>
          <a:p>
            <a:pPr marL="742950" lvl="1" indent="-285750">
              <a:buFont typeface="Arial" panose="020B0604020202020204" pitchFamily="34" charset="0"/>
              <a:buChar char="•"/>
            </a:pPr>
            <a:r>
              <a:rPr lang="en-US" dirty="0"/>
              <a:t>High densities</a:t>
            </a:r>
          </a:p>
          <a:p>
            <a:pPr marL="742950" lvl="1" indent="-285750">
              <a:buFont typeface="Arial" panose="020B0604020202020204" pitchFamily="34" charset="0"/>
              <a:buChar char="•"/>
            </a:pPr>
            <a:r>
              <a:rPr lang="en-US" dirty="0"/>
              <a:t>High isospin asymmetries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Mergers result in creation of very heavy elements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Relation between mass and radius controlled by nuclear EOS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918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Neutron star Observation</a:t>
            </a:r>
          </a:p>
        </p:txBody>
      </p:sp>
      <p:sp>
        <p:nvSpPr>
          <p:cNvPr id="5" name="Slide Number Placeholder 4"/>
          <p:cNvSpPr>
            <a:spLocks noGrp="1"/>
          </p:cNvSpPr>
          <p:nvPr>
            <p:ph type="sldNum" sz="quarter" idx="13"/>
          </p:nvPr>
        </p:nvSpPr>
        <p:spPr/>
        <p:txBody>
          <a:bodyPr/>
          <a:lstStyle/>
          <a:p>
            <a:fld id="{AEFAAC5A-9C4F-4278-920D-DF2BAB595749}" type="slidenum">
              <a:rPr lang="en-US" smtClean="0"/>
              <a:pPr/>
              <a:t>48</a:t>
            </a:fld>
            <a:endParaRPr lang="en-US" dirty="0"/>
          </a:p>
        </p:txBody>
      </p:sp>
      <p:pic>
        <p:nvPicPr>
          <p:cNvPr id="3" name="Content Placeholder 4">
            <a:extLst>
              <a:ext uri="{FF2B5EF4-FFF2-40B4-BE49-F238E27FC236}">
                <a16:creationId xmlns:a16="http://schemas.microsoft.com/office/drawing/2014/main" id="{F29B49B1-15C0-C04E-5F30-0607B4CBB2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354"/>
          <a:stretch/>
        </p:blipFill>
        <p:spPr>
          <a:xfrm>
            <a:off x="4650772" y="980089"/>
            <a:ext cx="4361147" cy="3422687"/>
          </a:xfrm>
        </p:spPr>
      </p:pic>
      <p:sp>
        <p:nvSpPr>
          <p:cNvPr id="4" name="TextBox 3">
            <a:extLst>
              <a:ext uri="{FF2B5EF4-FFF2-40B4-BE49-F238E27FC236}">
                <a16:creationId xmlns:a16="http://schemas.microsoft.com/office/drawing/2014/main" id="{99DB981D-43EC-AD88-AAAF-A5BD7177013A}"/>
              </a:ext>
            </a:extLst>
          </p:cNvPr>
          <p:cNvSpPr txBox="1"/>
          <p:nvPr/>
        </p:nvSpPr>
        <p:spPr>
          <a:xfrm rot="16200000">
            <a:off x="3828753" y="2387083"/>
            <a:ext cx="1274708" cy="369332"/>
          </a:xfrm>
          <a:prstGeom prst="rect">
            <a:avLst/>
          </a:prstGeom>
          <a:noFill/>
        </p:spPr>
        <p:txBody>
          <a:bodyPr wrap="none" rtlCol="0">
            <a:spAutoFit/>
          </a:bodyPr>
          <a:lstStyle/>
          <a:p>
            <a:r>
              <a:rPr lang="en-US" dirty="0"/>
              <a:t>Frequency</a:t>
            </a:r>
          </a:p>
        </p:txBody>
      </p:sp>
      <p:sp>
        <p:nvSpPr>
          <p:cNvPr id="6" name="TextBox 5">
            <a:extLst>
              <a:ext uri="{FF2B5EF4-FFF2-40B4-BE49-F238E27FC236}">
                <a16:creationId xmlns:a16="http://schemas.microsoft.com/office/drawing/2014/main" id="{1735439E-24F8-8163-1DB0-BA69E14674C3}"/>
              </a:ext>
            </a:extLst>
          </p:cNvPr>
          <p:cNvSpPr txBox="1"/>
          <p:nvPr/>
        </p:nvSpPr>
        <p:spPr>
          <a:xfrm>
            <a:off x="5398785" y="4138791"/>
            <a:ext cx="2865120" cy="646331"/>
          </a:xfrm>
          <a:prstGeom prst="rect">
            <a:avLst/>
          </a:prstGeom>
          <a:noFill/>
        </p:spPr>
        <p:txBody>
          <a:bodyPr wrap="square" rtlCol="0">
            <a:spAutoFit/>
          </a:bodyPr>
          <a:lstStyle/>
          <a:p>
            <a:pPr algn="ctr"/>
            <a:r>
              <a:rPr lang="en-US" dirty="0"/>
              <a:t>Time</a:t>
            </a:r>
          </a:p>
          <a:p>
            <a:pPr algn="ctr"/>
            <a:r>
              <a:rPr lang="en-US" dirty="0"/>
              <a:t>GW170817 signal</a:t>
            </a:r>
          </a:p>
        </p:txBody>
      </p:sp>
      <p:sp>
        <p:nvSpPr>
          <p:cNvPr id="7" name="TextBox 6">
            <a:extLst>
              <a:ext uri="{FF2B5EF4-FFF2-40B4-BE49-F238E27FC236}">
                <a16:creationId xmlns:a16="http://schemas.microsoft.com/office/drawing/2014/main" id="{0CD5F901-E9FF-479B-8D52-5E202BAAC75E}"/>
              </a:ext>
            </a:extLst>
          </p:cNvPr>
          <p:cNvSpPr txBox="1"/>
          <p:nvPr/>
        </p:nvSpPr>
        <p:spPr>
          <a:xfrm>
            <a:off x="457201" y="1556086"/>
            <a:ext cx="382424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Gravitational waves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Kilonova</a:t>
            </a:r>
            <a:r>
              <a:rPr lang="en-US" dirty="0"/>
              <a:t> light curves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Pulsars</a:t>
            </a:r>
          </a:p>
          <a:p>
            <a:endParaRPr lang="en-US" dirty="0"/>
          </a:p>
          <a:p>
            <a:pPr marL="285750" indent="-285750">
              <a:buFont typeface="Arial" panose="020B0604020202020204" pitchFamily="34" charset="0"/>
              <a:buChar char="•"/>
            </a:pPr>
            <a:r>
              <a:rPr lang="en-US" dirty="0"/>
              <a:t>Pulsar glitches</a:t>
            </a:r>
          </a:p>
        </p:txBody>
      </p:sp>
    </p:spTree>
    <p:extLst>
      <p:ext uri="{BB962C8B-B14F-4D97-AF65-F5344CB8AC3E}">
        <p14:creationId xmlns:p14="http://schemas.microsoft.com/office/powerpoint/2010/main" val="4157794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periodic systems</a:t>
            </a:r>
          </a:p>
        </p:txBody>
      </p:sp>
      <p:sp>
        <p:nvSpPr>
          <p:cNvPr id="3" name="Content Placeholder 2"/>
          <p:cNvSpPr>
            <a:spLocks noGrp="1"/>
          </p:cNvSpPr>
          <p:nvPr>
            <p:ph idx="1"/>
          </p:nvPr>
        </p:nvSpPr>
        <p:spPr>
          <a:xfrm>
            <a:off x="457201" y="980089"/>
            <a:ext cx="8372901" cy="3745339"/>
          </a:xfrm>
        </p:spPr>
        <p:txBody>
          <a:bodyPr/>
          <a:lstStyle/>
          <a:p>
            <a:r>
              <a:rPr lang="en-US" dirty="0"/>
              <a:t>Requirements for periodic systems</a:t>
            </a:r>
          </a:p>
          <a:p>
            <a:pPr marL="0" indent="0">
              <a:buNone/>
            </a:pPr>
            <a:endParaRPr lang="en-US" dirty="0"/>
          </a:p>
          <a:p>
            <a:pPr lvl="1"/>
            <a:r>
              <a:rPr lang="en-US" dirty="0"/>
              <a:t>Uniform position initialization over simulation box</a:t>
            </a:r>
          </a:p>
          <a:p>
            <a:pPr lvl="1"/>
            <a:endParaRPr lang="en-US" dirty="0"/>
          </a:p>
          <a:p>
            <a:pPr lvl="1"/>
            <a:r>
              <a:rPr lang="en-US" dirty="0"/>
              <a:t>Periodic coordinate system:</a:t>
            </a:r>
          </a:p>
          <a:p>
            <a:pPr lvl="1"/>
            <a:endParaRPr lang="en-US" dirty="0"/>
          </a:p>
          <a:p>
            <a:pPr lvl="1"/>
            <a:r>
              <a:rPr lang="en-US" dirty="0"/>
              <a:t>Potential energy from particle images</a:t>
            </a:r>
          </a:p>
          <a:p>
            <a:pPr marL="284162" lvl="1" indent="0">
              <a:buNone/>
            </a:pPr>
            <a:endParaRPr lang="en-US" dirty="0"/>
          </a:p>
          <a:p>
            <a:r>
              <a:rPr lang="en-US" dirty="0"/>
              <a:t>Filled shells used for comparison to single determinant results</a:t>
            </a:r>
          </a:p>
          <a:p>
            <a:pPr lvl="1"/>
            <a:endParaRPr lang="en-US" dirty="0"/>
          </a:p>
          <a:p>
            <a:pPr lvl="1"/>
            <a:r>
              <a:rPr lang="en-US" dirty="0"/>
              <a:t>First closed shell of neutron matter will have 14 particles since there are 7 momentum states and 2 spin states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49</a:t>
            </a:fld>
            <a:endParaRPr lang="en-US" dirty="0"/>
          </a:p>
        </p:txBody>
      </p:sp>
      <p:grpSp>
        <p:nvGrpSpPr>
          <p:cNvPr id="4" name="Group 3">
            <a:extLst>
              <a:ext uri="{FF2B5EF4-FFF2-40B4-BE49-F238E27FC236}">
                <a16:creationId xmlns:a16="http://schemas.microsoft.com/office/drawing/2014/main" id="{E8A3A6A1-2774-A511-969D-6EFC5CE5E84B}"/>
              </a:ext>
            </a:extLst>
          </p:cNvPr>
          <p:cNvGrpSpPr/>
          <p:nvPr/>
        </p:nvGrpSpPr>
        <p:grpSpPr>
          <a:xfrm>
            <a:off x="4055535" y="1933270"/>
            <a:ext cx="4445556" cy="774740"/>
            <a:chOff x="4009815" y="1322144"/>
            <a:chExt cx="4445556" cy="774740"/>
          </a:xfrm>
        </p:grpSpPr>
        <p:pic>
          <p:nvPicPr>
            <p:cNvPr id="7" name="Picture 6">
              <a:extLst>
                <a:ext uri="{FF2B5EF4-FFF2-40B4-BE49-F238E27FC236}">
                  <a16:creationId xmlns:a16="http://schemas.microsoft.com/office/drawing/2014/main" id="{F10007B2-A43A-4F04-A106-4272FF2EA089}"/>
                </a:ext>
              </a:extLst>
            </p:cNvPr>
            <p:cNvPicPr>
              <a:picLocks noChangeAspect="1"/>
            </p:cNvPicPr>
            <p:nvPr/>
          </p:nvPicPr>
          <p:blipFill>
            <a:blip r:embed="rId3"/>
            <a:stretch>
              <a:fillRect/>
            </a:stretch>
          </p:blipFill>
          <p:spPr>
            <a:xfrm>
              <a:off x="4822984" y="1322144"/>
              <a:ext cx="3632387" cy="774740"/>
            </a:xfrm>
            <a:prstGeom prst="rect">
              <a:avLst/>
            </a:prstGeom>
          </p:spPr>
        </p:pic>
        <p:pic>
          <p:nvPicPr>
            <p:cNvPr id="8" name="Picture 7">
              <a:extLst>
                <a:ext uri="{FF2B5EF4-FFF2-40B4-BE49-F238E27FC236}">
                  <a16:creationId xmlns:a16="http://schemas.microsoft.com/office/drawing/2014/main" id="{2FC9D4C1-231B-414E-8F88-3F82C13CCADF}"/>
                </a:ext>
              </a:extLst>
            </p:cNvPr>
            <p:cNvPicPr>
              <a:picLocks noChangeAspect="1"/>
            </p:cNvPicPr>
            <p:nvPr/>
          </p:nvPicPr>
          <p:blipFill rotWithShape="1">
            <a:blip r:embed="rId3"/>
            <a:srcRect l="-384" t="37482" r="91922"/>
            <a:stretch/>
          </p:blipFill>
          <p:spPr>
            <a:xfrm>
              <a:off x="4009815" y="1608506"/>
              <a:ext cx="307362" cy="484351"/>
            </a:xfrm>
            <a:prstGeom prst="rect">
              <a:avLst/>
            </a:prstGeom>
          </p:spPr>
        </p:pic>
        <p:sp>
          <p:nvSpPr>
            <p:cNvPr id="9" name="Arrow: Right 8">
              <a:extLst>
                <a:ext uri="{FF2B5EF4-FFF2-40B4-BE49-F238E27FC236}">
                  <a16:creationId xmlns:a16="http://schemas.microsoft.com/office/drawing/2014/main" id="{3D2A43CD-9BB5-4B6F-A770-5C4AD247250D}"/>
                </a:ext>
              </a:extLst>
            </p:cNvPr>
            <p:cNvSpPr/>
            <p:nvPr/>
          </p:nvSpPr>
          <p:spPr>
            <a:xfrm>
              <a:off x="4354928" y="1596390"/>
              <a:ext cx="430305" cy="186818"/>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96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5F40B-44B2-E8D6-738A-9F4EB3371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5B325-8235-5210-470D-803FB2CC74A8}"/>
              </a:ext>
            </a:extLst>
          </p:cNvPr>
          <p:cNvSpPr>
            <a:spLocks noGrp="1"/>
          </p:cNvSpPr>
          <p:nvPr>
            <p:ph type="title"/>
          </p:nvPr>
        </p:nvSpPr>
        <p:spPr/>
        <p:txBody>
          <a:bodyPr/>
          <a:lstStyle/>
          <a:p>
            <a:r>
              <a:rPr lang="en-US" dirty="0"/>
              <a:t>Curse of dimensionality</a:t>
            </a:r>
          </a:p>
        </p:txBody>
      </p:sp>
      <p:sp>
        <p:nvSpPr>
          <p:cNvPr id="5" name="Slide Number Placeholder 4">
            <a:extLst>
              <a:ext uri="{FF2B5EF4-FFF2-40B4-BE49-F238E27FC236}">
                <a16:creationId xmlns:a16="http://schemas.microsoft.com/office/drawing/2014/main" id="{757D8B2E-8DDA-7C89-5E13-BB87C0318EB3}"/>
              </a:ext>
            </a:extLst>
          </p:cNvPr>
          <p:cNvSpPr>
            <a:spLocks noGrp="1"/>
          </p:cNvSpPr>
          <p:nvPr>
            <p:ph type="sldNum" sz="quarter" idx="13"/>
          </p:nvPr>
        </p:nvSpPr>
        <p:spPr/>
        <p:txBody>
          <a:bodyPr/>
          <a:lstStyle/>
          <a:p>
            <a:fld id="{AEFAAC5A-9C4F-4278-920D-DF2BAB595749}" type="slidenum">
              <a:rPr lang="en-US" smtClean="0"/>
              <a:pPr/>
              <a:t>5</a:t>
            </a:fld>
            <a:endParaRPr lang="en-US" dirty="0"/>
          </a:p>
        </p:txBody>
      </p:sp>
      <p:sp>
        <p:nvSpPr>
          <p:cNvPr id="4" name="Content Placeholder 2">
            <a:extLst>
              <a:ext uri="{FF2B5EF4-FFF2-40B4-BE49-F238E27FC236}">
                <a16:creationId xmlns:a16="http://schemas.microsoft.com/office/drawing/2014/main" id="{47F24F7E-0578-6F22-6458-D6B80302FA38}"/>
              </a:ext>
            </a:extLst>
          </p:cNvPr>
          <p:cNvSpPr>
            <a:spLocks noGrp="1"/>
          </p:cNvSpPr>
          <p:nvPr>
            <p:ph idx="1"/>
          </p:nvPr>
        </p:nvSpPr>
        <p:spPr>
          <a:xfrm>
            <a:off x="1204453" y="1109861"/>
            <a:ext cx="2669457" cy="286319"/>
          </a:xfrm>
        </p:spPr>
        <p:txBody>
          <a:bodyPr/>
          <a:lstStyle/>
          <a:p>
            <a:pPr marL="0" indent="0" algn="ctr">
              <a:buNone/>
            </a:pPr>
            <a:r>
              <a:rPr lang="en-US" dirty="0"/>
              <a:t>Configuration-interaction</a:t>
            </a:r>
          </a:p>
        </p:txBody>
      </p:sp>
      <p:sp>
        <p:nvSpPr>
          <p:cNvPr id="6" name="Content Placeholder 2">
            <a:extLst>
              <a:ext uri="{FF2B5EF4-FFF2-40B4-BE49-F238E27FC236}">
                <a16:creationId xmlns:a16="http://schemas.microsoft.com/office/drawing/2014/main" id="{7EDBFEA8-B1AA-39AF-BE9F-17AF2F51ED81}"/>
              </a:ext>
            </a:extLst>
          </p:cNvPr>
          <p:cNvSpPr txBox="1">
            <a:spLocks/>
          </p:cNvSpPr>
          <p:nvPr/>
        </p:nvSpPr>
        <p:spPr>
          <a:xfrm>
            <a:off x="5267144" y="1109862"/>
            <a:ext cx="2987019" cy="286318"/>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dirty="0"/>
              <a:t>Green’s function Monte Carlo</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5C6595-AD07-FCC5-A73D-71BB33A10D42}"/>
                  </a:ext>
                </a:extLst>
              </p:cNvPr>
              <p:cNvSpPr txBox="1"/>
              <p:nvPr/>
            </p:nvSpPr>
            <p:spPr>
              <a:xfrm>
                <a:off x="5373146" y="1565252"/>
                <a:ext cx="2894189"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𝜏</m:t>
                              </m:r>
                              <m:r>
                                <a:rPr lang="en-US" i="1">
                                  <a:latin typeface="Cambria Math" panose="02040503050406030204" pitchFamily="18" charset="0"/>
                                </a:rPr>
                                <m:t>→∞</m:t>
                              </m:r>
                            </m:lim>
                          </m:limLow>
                        </m:fName>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sub>
                                  </m:sSub>
                                </m:e>
                              </m:d>
                              <m:r>
                                <a:rPr lang="en-US" i="1">
                                  <a:latin typeface="Cambria Math" panose="02040503050406030204" pitchFamily="18" charset="0"/>
                                </a:rPr>
                                <m:t>𝜏</m:t>
                              </m:r>
                            </m:sup>
                          </m:sSup>
                        </m:e>
                      </m:func>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𝑉</m:t>
                                  </m:r>
                                </m:sub>
                              </m:sSub>
                            </m:e>
                          </m:d>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𝑜</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r>
                                    <a:rPr lang="en-US" b="0" i="1" smtClean="0">
                                      <a:latin typeface="Cambria Math" panose="02040503050406030204" pitchFamily="18" charset="0"/>
                                    </a:rPr>
                                    <m:t>0</m:t>
                                  </m:r>
                                </m:sub>
                              </m:sSub>
                            </m:e>
                          </m:d>
                        </m:e>
                      </m:d>
                    </m:oMath>
                  </m:oMathPara>
                </a14:m>
                <a:endParaRPr lang="en-US" dirty="0"/>
              </a:p>
            </p:txBody>
          </p:sp>
        </mc:Choice>
        <mc:Fallback xmlns="">
          <p:sp>
            <p:nvSpPr>
              <p:cNvPr id="9" name="TextBox 8">
                <a:extLst>
                  <a:ext uri="{FF2B5EF4-FFF2-40B4-BE49-F238E27FC236}">
                    <a16:creationId xmlns:a16="http://schemas.microsoft.com/office/drawing/2014/main" id="{555C6595-AD07-FCC5-A73D-71BB33A10D42}"/>
                  </a:ext>
                </a:extLst>
              </p:cNvPr>
              <p:cNvSpPr txBox="1">
                <a:spLocks noRot="1" noChangeAspect="1" noMove="1" noResize="1" noEditPoints="1" noAdjustHandles="1" noChangeArrowheads="1" noChangeShapeType="1" noTextEdit="1"/>
              </p:cNvSpPr>
              <p:nvPr/>
            </p:nvSpPr>
            <p:spPr>
              <a:xfrm>
                <a:off x="5373146" y="1565252"/>
                <a:ext cx="2894189" cy="385555"/>
              </a:xfrm>
              <a:prstGeom prst="rect">
                <a:avLst/>
              </a:prstGeom>
              <a:blipFill>
                <a:blip r:embed="rId3"/>
                <a:stretch>
                  <a:fillRect t="-174603" r="-21895" b="-238095"/>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DD03D77C-5951-933D-432D-14E363312272}"/>
              </a:ext>
            </a:extLst>
          </p:cNvPr>
          <p:cNvCxnSpPr>
            <a:cxnSpLocks/>
          </p:cNvCxnSpPr>
          <p:nvPr/>
        </p:nvCxnSpPr>
        <p:spPr>
          <a:xfrm>
            <a:off x="4570196" y="1396180"/>
            <a:ext cx="662" cy="33036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4EE707B-1B73-B5D3-66C1-2C5C01BF1D44}"/>
              </a:ext>
            </a:extLst>
          </p:cNvPr>
          <p:cNvCxnSpPr/>
          <p:nvPr/>
        </p:nvCxnSpPr>
        <p:spPr>
          <a:xfrm>
            <a:off x="457201" y="1396180"/>
            <a:ext cx="81263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E151A2-7EE6-7BF1-7D7B-72A8EAB872CA}"/>
                  </a:ext>
                </a:extLst>
              </p:cNvPr>
              <p:cNvSpPr txBox="1"/>
              <p:nvPr/>
            </p:nvSpPr>
            <p:spPr>
              <a:xfrm>
                <a:off x="1439447" y="1446855"/>
                <a:ext cx="191167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𝐴</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en>
                      </m:f>
                    </m:oMath>
                  </m:oMathPara>
                </a14:m>
                <a:endParaRPr lang="en-US" dirty="0"/>
              </a:p>
            </p:txBody>
          </p:sp>
        </mc:Choice>
        <mc:Fallback xmlns="">
          <p:sp>
            <p:nvSpPr>
              <p:cNvPr id="3" name="TextBox 2">
                <a:extLst>
                  <a:ext uri="{FF2B5EF4-FFF2-40B4-BE49-F238E27FC236}">
                    <a16:creationId xmlns:a16="http://schemas.microsoft.com/office/drawing/2014/main" id="{ECE151A2-7EE6-7BF1-7D7B-72A8EAB872CA}"/>
                  </a:ext>
                </a:extLst>
              </p:cNvPr>
              <p:cNvSpPr txBox="1">
                <a:spLocks noRot="1" noChangeAspect="1" noMove="1" noResize="1" noEditPoints="1" noAdjustHandles="1" noChangeArrowheads="1" noChangeShapeType="1" noTextEdit="1"/>
              </p:cNvSpPr>
              <p:nvPr/>
            </p:nvSpPr>
            <p:spPr>
              <a:xfrm>
                <a:off x="1439447" y="1446855"/>
                <a:ext cx="1911677" cy="622350"/>
              </a:xfrm>
              <a:prstGeom prst="rect">
                <a:avLst/>
              </a:prstGeom>
              <a:blipFill>
                <a:blip r:embed="rId4"/>
                <a:stretch>
                  <a:fillRect/>
                </a:stretch>
              </a:blipFill>
            </p:spPr>
            <p:txBody>
              <a:bodyPr/>
              <a:lstStyle/>
              <a:p>
                <a:r>
                  <a:rPr lang="en-US">
                    <a:noFill/>
                  </a:rPr>
                  <a:t> </a:t>
                </a:r>
              </a:p>
            </p:txBody>
          </p:sp>
        </mc:Fallback>
      </mc:AlternateContent>
      <p:pic>
        <p:nvPicPr>
          <p:cNvPr id="12" name="Picture 11" descr="A graph of different numbers&#10;&#10;Description automatically generated with medium confidence">
            <a:extLst>
              <a:ext uri="{FF2B5EF4-FFF2-40B4-BE49-F238E27FC236}">
                <a16:creationId xmlns:a16="http://schemas.microsoft.com/office/drawing/2014/main" id="{0C854F33-92F3-6333-A88A-7FD73F76C9CD}"/>
              </a:ext>
            </a:extLst>
          </p:cNvPr>
          <p:cNvPicPr>
            <a:picLocks noChangeAspect="1"/>
          </p:cNvPicPr>
          <p:nvPr/>
        </p:nvPicPr>
        <p:blipFill>
          <a:blip r:embed="rId5"/>
          <a:stretch>
            <a:fillRect/>
          </a:stretch>
        </p:blipFill>
        <p:spPr>
          <a:xfrm>
            <a:off x="841399" y="2069206"/>
            <a:ext cx="3114205" cy="2715916"/>
          </a:xfrm>
          <a:prstGeom prst="rect">
            <a:avLst/>
          </a:prstGeom>
        </p:spPr>
      </p:pic>
      <p:sp>
        <p:nvSpPr>
          <p:cNvPr id="13" name="TextBox 12">
            <a:extLst>
              <a:ext uri="{FF2B5EF4-FFF2-40B4-BE49-F238E27FC236}">
                <a16:creationId xmlns:a16="http://schemas.microsoft.com/office/drawing/2014/main" id="{74FB3F29-323C-B74D-CCA0-9EFF3CB9741D}"/>
              </a:ext>
            </a:extLst>
          </p:cNvPr>
          <p:cNvSpPr txBox="1"/>
          <p:nvPr/>
        </p:nvSpPr>
        <p:spPr>
          <a:xfrm>
            <a:off x="1835657" y="4699819"/>
            <a:ext cx="1695743" cy="276999"/>
          </a:xfrm>
          <a:prstGeom prst="rect">
            <a:avLst/>
          </a:prstGeom>
          <a:noFill/>
        </p:spPr>
        <p:txBody>
          <a:bodyPr wrap="square" rtlCol="0">
            <a:spAutoFit/>
          </a:bodyPr>
          <a:lstStyle/>
          <a:p>
            <a:r>
              <a:rPr lang="en-US" sz="1200" dirty="0">
                <a:solidFill>
                  <a:schemeClr val="bg1">
                    <a:lumMod val="65000"/>
                  </a:schemeClr>
                </a:solidFill>
              </a:rPr>
              <a:t>Credit: Patrick Fasano</a:t>
            </a:r>
          </a:p>
        </p:txBody>
      </p:sp>
      <p:pic>
        <p:nvPicPr>
          <p:cNvPr id="15" name="Picture 14" descr="A graph with a line going up&#10;&#10;Description automatically generated">
            <a:extLst>
              <a:ext uri="{FF2B5EF4-FFF2-40B4-BE49-F238E27FC236}">
                <a16:creationId xmlns:a16="http://schemas.microsoft.com/office/drawing/2014/main" id="{2977CFAD-9822-72C1-98D3-B208BBEA92D7}"/>
              </a:ext>
            </a:extLst>
          </p:cNvPr>
          <p:cNvPicPr>
            <a:picLocks noChangeAspect="1"/>
          </p:cNvPicPr>
          <p:nvPr/>
        </p:nvPicPr>
        <p:blipFill>
          <a:blip r:embed="rId6"/>
          <a:stretch>
            <a:fillRect/>
          </a:stretch>
        </p:blipFill>
        <p:spPr>
          <a:xfrm>
            <a:off x="4705645" y="2097340"/>
            <a:ext cx="3861108" cy="2561794"/>
          </a:xfrm>
          <a:prstGeom prst="rect">
            <a:avLst/>
          </a:prstGeom>
        </p:spPr>
      </p:pic>
      <p:sp>
        <p:nvSpPr>
          <p:cNvPr id="16" name="TextBox 15">
            <a:extLst>
              <a:ext uri="{FF2B5EF4-FFF2-40B4-BE49-F238E27FC236}">
                <a16:creationId xmlns:a16="http://schemas.microsoft.com/office/drawing/2014/main" id="{2FFCC54C-6E70-DA48-F1E7-F35CA0DE341A}"/>
              </a:ext>
            </a:extLst>
          </p:cNvPr>
          <p:cNvSpPr txBox="1"/>
          <p:nvPr/>
        </p:nvSpPr>
        <p:spPr>
          <a:xfrm>
            <a:off x="5820577" y="4696175"/>
            <a:ext cx="1943288" cy="276999"/>
          </a:xfrm>
          <a:prstGeom prst="rect">
            <a:avLst/>
          </a:prstGeom>
          <a:noFill/>
        </p:spPr>
        <p:txBody>
          <a:bodyPr wrap="square" rtlCol="0">
            <a:spAutoFit/>
          </a:bodyPr>
          <a:lstStyle/>
          <a:p>
            <a:r>
              <a:rPr lang="en-US" sz="1200" dirty="0">
                <a:solidFill>
                  <a:schemeClr val="bg1">
                    <a:lumMod val="65000"/>
                  </a:schemeClr>
                </a:solidFill>
              </a:rPr>
              <a:t>Credit: Alessandro Lovato</a:t>
            </a:r>
          </a:p>
        </p:txBody>
      </p:sp>
    </p:spTree>
    <p:extLst>
      <p:ext uri="{BB962C8B-B14F-4D97-AF65-F5344CB8AC3E}">
        <p14:creationId xmlns:p14="http://schemas.microsoft.com/office/powerpoint/2010/main" val="249347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Two body density</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50</a:t>
            </a:fld>
            <a:endParaRPr lang="en-US" dirty="0"/>
          </a:p>
        </p:txBody>
      </p:sp>
      <p:pic>
        <p:nvPicPr>
          <p:cNvPr id="6" name="Picture 5" descr="A picture containing text, watch&#10;&#10;Description automatically generated">
            <a:extLst>
              <a:ext uri="{FF2B5EF4-FFF2-40B4-BE49-F238E27FC236}">
                <a16:creationId xmlns:a16="http://schemas.microsoft.com/office/drawing/2014/main" id="{1094868B-84EF-058D-3B68-27914529DC9A}"/>
              </a:ext>
            </a:extLst>
          </p:cNvPr>
          <p:cNvPicPr>
            <a:picLocks noChangeAspect="1"/>
          </p:cNvPicPr>
          <p:nvPr/>
        </p:nvPicPr>
        <p:blipFill>
          <a:blip r:embed="rId3"/>
          <a:stretch>
            <a:fillRect/>
          </a:stretch>
        </p:blipFill>
        <p:spPr>
          <a:xfrm>
            <a:off x="2090628" y="2426205"/>
            <a:ext cx="5135463" cy="871078"/>
          </a:xfrm>
          <a:prstGeom prst="rect">
            <a:avLst/>
          </a:prstGeom>
        </p:spPr>
      </p:pic>
      <p:pic>
        <p:nvPicPr>
          <p:cNvPr id="8" name="Picture 7">
            <a:extLst>
              <a:ext uri="{FF2B5EF4-FFF2-40B4-BE49-F238E27FC236}">
                <a16:creationId xmlns:a16="http://schemas.microsoft.com/office/drawing/2014/main" id="{2D698709-EE09-B7F6-3449-C929D1B25AB2}"/>
              </a:ext>
            </a:extLst>
          </p:cNvPr>
          <p:cNvPicPr>
            <a:picLocks noChangeAspect="1"/>
          </p:cNvPicPr>
          <p:nvPr/>
        </p:nvPicPr>
        <p:blipFill>
          <a:blip r:embed="rId4"/>
          <a:stretch>
            <a:fillRect/>
          </a:stretch>
        </p:blipFill>
        <p:spPr>
          <a:xfrm>
            <a:off x="1260359" y="3977933"/>
            <a:ext cx="2844281" cy="539887"/>
          </a:xfrm>
          <a:prstGeom prst="rect">
            <a:avLst/>
          </a:prstGeom>
        </p:spPr>
      </p:pic>
      <p:pic>
        <p:nvPicPr>
          <p:cNvPr id="10" name="Picture 9">
            <a:extLst>
              <a:ext uri="{FF2B5EF4-FFF2-40B4-BE49-F238E27FC236}">
                <a16:creationId xmlns:a16="http://schemas.microsoft.com/office/drawing/2014/main" id="{5CE485B7-C874-A0EA-5463-89E1599DF80B}"/>
              </a:ext>
            </a:extLst>
          </p:cNvPr>
          <p:cNvPicPr>
            <a:picLocks noChangeAspect="1"/>
          </p:cNvPicPr>
          <p:nvPr/>
        </p:nvPicPr>
        <p:blipFill>
          <a:blip r:embed="rId5"/>
          <a:stretch>
            <a:fillRect/>
          </a:stretch>
        </p:blipFill>
        <p:spPr>
          <a:xfrm>
            <a:off x="4572000" y="4036060"/>
            <a:ext cx="2844282" cy="345926"/>
          </a:xfrm>
          <a:prstGeom prst="rect">
            <a:avLst/>
          </a:prstGeom>
        </p:spPr>
      </p:pic>
      <p:pic>
        <p:nvPicPr>
          <p:cNvPr id="12" name="Picture 11" descr="A picture containing text, watch&#10;&#10;Description automatically generated">
            <a:extLst>
              <a:ext uri="{FF2B5EF4-FFF2-40B4-BE49-F238E27FC236}">
                <a16:creationId xmlns:a16="http://schemas.microsoft.com/office/drawing/2014/main" id="{1FB55420-5A8D-BEE0-F1E1-293341641603}"/>
              </a:ext>
            </a:extLst>
          </p:cNvPr>
          <p:cNvPicPr>
            <a:picLocks noChangeAspect="1"/>
          </p:cNvPicPr>
          <p:nvPr/>
        </p:nvPicPr>
        <p:blipFill>
          <a:blip r:embed="rId6"/>
          <a:stretch>
            <a:fillRect/>
          </a:stretch>
        </p:blipFill>
        <p:spPr>
          <a:xfrm>
            <a:off x="2127009" y="1512034"/>
            <a:ext cx="4449203" cy="871079"/>
          </a:xfrm>
          <a:prstGeom prst="rect">
            <a:avLst/>
          </a:prstGeom>
        </p:spPr>
      </p:pic>
      <p:sp>
        <p:nvSpPr>
          <p:cNvPr id="13" name="TextBox 12">
            <a:extLst>
              <a:ext uri="{FF2B5EF4-FFF2-40B4-BE49-F238E27FC236}">
                <a16:creationId xmlns:a16="http://schemas.microsoft.com/office/drawing/2014/main" id="{0AFC9E61-84F2-0218-234B-0AEFEFB7AC0A}"/>
              </a:ext>
            </a:extLst>
          </p:cNvPr>
          <p:cNvSpPr txBox="1"/>
          <p:nvPr/>
        </p:nvSpPr>
        <p:spPr>
          <a:xfrm>
            <a:off x="457201" y="1107440"/>
            <a:ext cx="7721599" cy="369332"/>
          </a:xfrm>
          <a:prstGeom prst="rect">
            <a:avLst/>
          </a:prstGeom>
          <a:noFill/>
        </p:spPr>
        <p:txBody>
          <a:bodyPr wrap="square" rtlCol="0">
            <a:spAutoFit/>
          </a:bodyPr>
          <a:lstStyle/>
          <a:p>
            <a:r>
              <a:rPr lang="en-US" dirty="0"/>
              <a:t>Central and spin two body densities</a:t>
            </a:r>
          </a:p>
        </p:txBody>
      </p:sp>
      <p:sp>
        <p:nvSpPr>
          <p:cNvPr id="14" name="TextBox 13">
            <a:extLst>
              <a:ext uri="{FF2B5EF4-FFF2-40B4-BE49-F238E27FC236}">
                <a16:creationId xmlns:a16="http://schemas.microsoft.com/office/drawing/2014/main" id="{AC7976D3-6B94-AC57-1395-CEC4FEB8181A}"/>
              </a:ext>
            </a:extLst>
          </p:cNvPr>
          <p:cNvSpPr txBox="1"/>
          <p:nvPr/>
        </p:nvSpPr>
        <p:spPr>
          <a:xfrm>
            <a:off x="457200" y="3491556"/>
            <a:ext cx="7721599" cy="369332"/>
          </a:xfrm>
          <a:prstGeom prst="rect">
            <a:avLst/>
          </a:prstGeom>
          <a:noFill/>
        </p:spPr>
        <p:txBody>
          <a:bodyPr wrap="square" rtlCol="0">
            <a:spAutoFit/>
          </a:bodyPr>
          <a:lstStyle/>
          <a:p>
            <a:r>
              <a:rPr lang="en-US" dirty="0"/>
              <a:t>Spin singlet and triplet channel two body densities</a:t>
            </a:r>
          </a:p>
        </p:txBody>
      </p:sp>
    </p:spTree>
    <p:extLst>
      <p:ext uri="{BB962C8B-B14F-4D97-AF65-F5344CB8AC3E}">
        <p14:creationId xmlns:p14="http://schemas.microsoft.com/office/powerpoint/2010/main" val="3913190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descr="A graph of different colored lines&#10;&#10;Description automatically generated">
            <a:extLst>
              <a:ext uri="{FF2B5EF4-FFF2-40B4-BE49-F238E27FC236}">
                <a16:creationId xmlns:a16="http://schemas.microsoft.com/office/drawing/2014/main" id="{CD3BD60E-67F6-451C-B9F9-715F6CADF62E}"/>
              </a:ext>
            </a:extLst>
          </p:cNvPr>
          <p:cNvPicPr>
            <a:picLocks noChangeAspect="1"/>
          </p:cNvPicPr>
          <p:nvPr/>
        </p:nvPicPr>
        <p:blipFill>
          <a:blip r:embed="rId3"/>
          <a:stretch>
            <a:fillRect/>
          </a:stretch>
        </p:blipFill>
        <p:spPr>
          <a:xfrm>
            <a:off x="460350" y="1287991"/>
            <a:ext cx="4404258" cy="3497131"/>
          </a:xfrm>
          <a:prstGeom prst="rect">
            <a:avLst/>
          </a:prstGeom>
        </p:spPr>
      </p:pic>
      <p:sp>
        <p:nvSpPr>
          <p:cNvPr id="2" name="Title 1"/>
          <p:cNvSpPr>
            <a:spLocks noGrp="1"/>
          </p:cNvSpPr>
          <p:nvPr>
            <p:ph type="title"/>
          </p:nvPr>
        </p:nvSpPr>
        <p:spPr/>
        <p:txBody>
          <a:bodyPr/>
          <a:lstStyle/>
          <a:p>
            <a:r>
              <a:rPr lang="en-US" dirty="0"/>
              <a:t>Ansatz comparisons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51</a:t>
            </a:fld>
            <a:endParaRPr lang="en-US" dirty="0"/>
          </a:p>
        </p:txBody>
      </p:sp>
      <p:sp>
        <p:nvSpPr>
          <p:cNvPr id="3" name="TextBox 2">
            <a:extLst>
              <a:ext uri="{FF2B5EF4-FFF2-40B4-BE49-F238E27FC236}">
                <a16:creationId xmlns:a16="http://schemas.microsoft.com/office/drawing/2014/main" id="{12F0BBC1-648F-B0AB-7D96-7CAF9937B819}"/>
              </a:ext>
            </a:extLst>
          </p:cNvPr>
          <p:cNvSpPr txBox="1"/>
          <p:nvPr/>
        </p:nvSpPr>
        <p:spPr>
          <a:xfrm>
            <a:off x="899326" y="1070523"/>
            <a:ext cx="3738880" cy="338554"/>
          </a:xfrm>
          <a:prstGeom prst="rect">
            <a:avLst/>
          </a:prstGeom>
          <a:noFill/>
        </p:spPr>
        <p:txBody>
          <a:bodyPr wrap="square" rtlCol="0">
            <a:spAutoFit/>
          </a:bodyPr>
          <a:lstStyle/>
          <a:p>
            <a:r>
              <a:rPr lang="en-US" sz="1600" dirty="0"/>
              <a:t>Neutron Matter (14 particles, 0.04 fm</a:t>
            </a:r>
            <a:r>
              <a:rPr lang="en-US" sz="1600" baseline="30000" dirty="0"/>
              <a:t>-3</a:t>
            </a:r>
            <a:r>
              <a:rPr lang="en-US" sz="1600" dirty="0"/>
              <a:t>)</a:t>
            </a:r>
          </a:p>
        </p:txBody>
      </p:sp>
      <p:graphicFrame>
        <p:nvGraphicFramePr>
          <p:cNvPr id="6" name="Table 6">
            <a:extLst>
              <a:ext uri="{FF2B5EF4-FFF2-40B4-BE49-F238E27FC236}">
                <a16:creationId xmlns:a16="http://schemas.microsoft.com/office/drawing/2014/main" id="{44FB32DF-70E7-BEA5-20B8-B5B49536A0A2}"/>
              </a:ext>
            </a:extLst>
          </p:cNvPr>
          <p:cNvGraphicFramePr>
            <a:graphicFrameLocks noGrp="1"/>
          </p:cNvGraphicFramePr>
          <p:nvPr/>
        </p:nvGraphicFramePr>
        <p:xfrm>
          <a:off x="5305530" y="1338816"/>
          <a:ext cx="3524573" cy="2367892"/>
        </p:xfrm>
        <a:graphic>
          <a:graphicData uri="http://schemas.openxmlformats.org/drawingml/2006/table">
            <a:tbl>
              <a:tblPr firstRow="1" bandRow="1">
                <a:tableStyleId>{5C22544A-7EE6-4342-B048-85BDC9FD1C3A}</a:tableStyleId>
              </a:tblPr>
              <a:tblGrid>
                <a:gridCol w="2461703">
                  <a:extLst>
                    <a:ext uri="{9D8B030D-6E8A-4147-A177-3AD203B41FA5}">
                      <a16:colId xmlns:a16="http://schemas.microsoft.com/office/drawing/2014/main" val="2045526619"/>
                    </a:ext>
                  </a:extLst>
                </a:gridCol>
                <a:gridCol w="1062870">
                  <a:extLst>
                    <a:ext uri="{9D8B030D-6E8A-4147-A177-3AD203B41FA5}">
                      <a16:colId xmlns:a16="http://schemas.microsoft.com/office/drawing/2014/main" val="1955379851"/>
                    </a:ext>
                  </a:extLst>
                </a:gridCol>
              </a:tblGrid>
              <a:tr h="431953">
                <a:tc gridSpan="2">
                  <a:txBody>
                    <a:bodyPr/>
                    <a:lstStyle/>
                    <a:p>
                      <a:r>
                        <a:rPr lang="en-US" dirty="0"/>
                        <a:t>Optimization step time</a:t>
                      </a:r>
                    </a:p>
                    <a:p>
                      <a:r>
                        <a:rPr lang="en-US" dirty="0"/>
                        <a:t>(4 A100 GPUs, 32000 samples)</a:t>
                      </a:r>
                    </a:p>
                  </a:txBody>
                  <a:tcPr/>
                </a:tc>
                <a:tc hMerge="1">
                  <a:txBody>
                    <a:bodyPr/>
                    <a:lstStyle/>
                    <a:p>
                      <a:endParaRPr lang="en-US" dirty="0"/>
                    </a:p>
                  </a:txBody>
                  <a:tcPr/>
                </a:tc>
                <a:extLst>
                  <a:ext uri="{0D108BD9-81ED-4DB2-BD59-A6C34878D82A}">
                    <a16:rowId xmlns:a16="http://schemas.microsoft.com/office/drawing/2014/main" val="1168869085"/>
                  </a:ext>
                </a:extLst>
              </a:tr>
              <a:tr h="431953">
                <a:tc>
                  <a:txBody>
                    <a:bodyPr/>
                    <a:lstStyle/>
                    <a:p>
                      <a:r>
                        <a:rPr lang="en-US" dirty="0" err="1"/>
                        <a:t>Pfaffian+MPNN</a:t>
                      </a:r>
                      <a:endParaRPr lang="en-US" dirty="0"/>
                    </a:p>
                  </a:txBody>
                  <a:tcPr/>
                </a:tc>
                <a:tc>
                  <a:txBody>
                    <a:bodyPr/>
                    <a:lstStyle/>
                    <a:p>
                      <a:r>
                        <a:rPr lang="en-US" dirty="0"/>
                        <a:t>~42 (s)</a:t>
                      </a:r>
                    </a:p>
                  </a:txBody>
                  <a:tcPr/>
                </a:tc>
                <a:extLst>
                  <a:ext uri="{0D108BD9-81ED-4DB2-BD59-A6C34878D82A}">
                    <a16:rowId xmlns:a16="http://schemas.microsoft.com/office/drawing/2014/main" val="1891191034"/>
                  </a:ext>
                </a:extLst>
              </a:tr>
              <a:tr h="431953">
                <a:tc>
                  <a:txBody>
                    <a:bodyPr/>
                    <a:lstStyle/>
                    <a:p>
                      <a:r>
                        <a:rPr lang="en-US" dirty="0"/>
                        <a:t>Pfaffian</a:t>
                      </a:r>
                    </a:p>
                  </a:txBody>
                  <a:tcPr/>
                </a:tc>
                <a:tc>
                  <a:txBody>
                    <a:bodyPr/>
                    <a:lstStyle/>
                    <a:p>
                      <a:r>
                        <a:rPr lang="en-US" dirty="0"/>
                        <a:t>~21 (s)</a:t>
                      </a:r>
                    </a:p>
                  </a:txBody>
                  <a:tcPr/>
                </a:tc>
                <a:extLst>
                  <a:ext uri="{0D108BD9-81ED-4DB2-BD59-A6C34878D82A}">
                    <a16:rowId xmlns:a16="http://schemas.microsoft.com/office/drawing/2014/main" val="1664441445"/>
                  </a:ext>
                </a:extLst>
              </a:tr>
              <a:tr h="431953">
                <a:tc>
                  <a:txBody>
                    <a:bodyPr/>
                    <a:lstStyle/>
                    <a:p>
                      <a:r>
                        <a:rPr lang="en-US" dirty="0"/>
                        <a:t>Slater </a:t>
                      </a:r>
                      <a:r>
                        <a:rPr lang="en-US" dirty="0" err="1"/>
                        <a:t>Jastrow+MPNN</a:t>
                      </a:r>
                      <a:endParaRPr lang="en-US" dirty="0"/>
                    </a:p>
                  </a:txBody>
                  <a:tcPr/>
                </a:tc>
                <a:tc>
                  <a:txBody>
                    <a:bodyPr/>
                    <a:lstStyle/>
                    <a:p>
                      <a:r>
                        <a:rPr lang="en-US" dirty="0"/>
                        <a:t>~35 (s)</a:t>
                      </a:r>
                    </a:p>
                  </a:txBody>
                  <a:tcPr/>
                </a:tc>
                <a:extLst>
                  <a:ext uri="{0D108BD9-81ED-4DB2-BD59-A6C34878D82A}">
                    <a16:rowId xmlns:a16="http://schemas.microsoft.com/office/drawing/2014/main" val="3281018505"/>
                  </a:ext>
                </a:extLst>
              </a:tr>
              <a:tr h="431953">
                <a:tc>
                  <a:txBody>
                    <a:bodyPr/>
                    <a:lstStyle/>
                    <a:p>
                      <a:r>
                        <a:rPr lang="en-US" dirty="0"/>
                        <a:t>Hidden fermion</a:t>
                      </a:r>
                    </a:p>
                  </a:txBody>
                  <a:tcPr/>
                </a:tc>
                <a:tc>
                  <a:txBody>
                    <a:bodyPr/>
                    <a:lstStyle/>
                    <a:p>
                      <a:r>
                        <a:rPr lang="en-US" dirty="0"/>
                        <a:t>~46 (s)</a:t>
                      </a:r>
                    </a:p>
                  </a:txBody>
                  <a:tcPr/>
                </a:tc>
                <a:extLst>
                  <a:ext uri="{0D108BD9-81ED-4DB2-BD59-A6C34878D82A}">
                    <a16:rowId xmlns:a16="http://schemas.microsoft.com/office/drawing/2014/main" val="1684483825"/>
                  </a:ext>
                </a:extLst>
              </a:tr>
            </a:tbl>
          </a:graphicData>
        </a:graphic>
      </p:graphicFrame>
    </p:spTree>
    <p:extLst>
      <p:ext uri="{BB962C8B-B14F-4D97-AF65-F5344CB8AC3E}">
        <p14:creationId xmlns:p14="http://schemas.microsoft.com/office/powerpoint/2010/main" val="1056696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graph of a function&#10;&#10;Description automatically generated with medium confidence">
            <a:extLst>
              <a:ext uri="{FF2B5EF4-FFF2-40B4-BE49-F238E27FC236}">
                <a16:creationId xmlns:a16="http://schemas.microsoft.com/office/drawing/2014/main" id="{BC1F0A27-FBFB-E34F-44FF-45139B6C38C9}"/>
              </a:ext>
            </a:extLst>
          </p:cNvPr>
          <p:cNvPicPr>
            <a:picLocks noChangeAspect="1"/>
          </p:cNvPicPr>
          <p:nvPr/>
        </p:nvPicPr>
        <p:blipFill>
          <a:blip r:embed="rId3"/>
          <a:stretch>
            <a:fillRect/>
          </a:stretch>
        </p:blipFill>
        <p:spPr>
          <a:xfrm>
            <a:off x="1668763" y="1281208"/>
            <a:ext cx="5248788" cy="3419665"/>
          </a:xfrm>
          <a:prstGeom prst="rect">
            <a:avLst/>
          </a:prstGeom>
        </p:spPr>
      </p:pic>
      <p:sp>
        <p:nvSpPr>
          <p:cNvPr id="2" name="Title 1"/>
          <p:cNvSpPr>
            <a:spLocks noGrp="1"/>
          </p:cNvSpPr>
          <p:nvPr>
            <p:ph type="title"/>
          </p:nvPr>
        </p:nvSpPr>
        <p:spPr/>
        <p:txBody>
          <a:bodyPr/>
          <a:lstStyle/>
          <a:p>
            <a:r>
              <a:rPr lang="en-US" dirty="0"/>
              <a:t>Preliminary 14 neutrons + 14 protons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52</a:t>
            </a:fld>
            <a:endParaRPr lang="en-US" dirty="0"/>
          </a:p>
        </p:txBody>
      </p:sp>
      <p:sp>
        <p:nvSpPr>
          <p:cNvPr id="4" name="TextBox 3">
            <a:extLst>
              <a:ext uri="{FF2B5EF4-FFF2-40B4-BE49-F238E27FC236}">
                <a16:creationId xmlns:a16="http://schemas.microsoft.com/office/drawing/2014/main" id="{16557ECA-BBAB-7C4E-7508-B9B1B1241570}"/>
              </a:ext>
            </a:extLst>
          </p:cNvPr>
          <p:cNvSpPr txBox="1"/>
          <p:nvPr/>
        </p:nvSpPr>
        <p:spPr>
          <a:xfrm>
            <a:off x="2081516" y="1041595"/>
            <a:ext cx="5747267" cy="338554"/>
          </a:xfrm>
          <a:prstGeom prst="rect">
            <a:avLst/>
          </a:prstGeom>
          <a:noFill/>
        </p:spPr>
        <p:txBody>
          <a:bodyPr wrap="square" rtlCol="0">
            <a:spAutoFit/>
          </a:bodyPr>
          <a:lstStyle/>
          <a:p>
            <a:r>
              <a:rPr lang="en-US" sz="1600" dirty="0"/>
              <a:t>Symmetric Nuclear Matter (28 particles, 0.04 fm</a:t>
            </a:r>
            <a:r>
              <a:rPr lang="en-US" sz="1600" baseline="30000" dirty="0"/>
              <a:t>-3</a:t>
            </a:r>
            <a:r>
              <a:rPr lang="en-US" sz="1600" dirty="0"/>
              <a:t>)</a:t>
            </a:r>
          </a:p>
        </p:txBody>
      </p:sp>
    </p:spTree>
    <p:extLst>
      <p:ext uri="{BB962C8B-B14F-4D97-AF65-F5344CB8AC3E}">
        <p14:creationId xmlns:p14="http://schemas.microsoft.com/office/powerpoint/2010/main" val="40961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46" name="Group 245">
            <a:extLst>
              <a:ext uri="{FF2B5EF4-FFF2-40B4-BE49-F238E27FC236}">
                <a16:creationId xmlns:a16="http://schemas.microsoft.com/office/drawing/2014/main" id="{3BBEED59-F077-0FC8-0D67-3FEE17967EFD}"/>
              </a:ext>
            </a:extLst>
          </p:cNvPr>
          <p:cNvGrpSpPr/>
          <p:nvPr/>
        </p:nvGrpSpPr>
        <p:grpSpPr>
          <a:xfrm>
            <a:off x="3649561" y="1471291"/>
            <a:ext cx="1225484" cy="1159497"/>
            <a:chOff x="3649561" y="1471291"/>
            <a:chExt cx="1225484" cy="1159497"/>
          </a:xfrm>
        </p:grpSpPr>
        <p:sp>
          <p:nvSpPr>
            <p:cNvPr id="16" name="Rectangle 15">
              <a:extLst>
                <a:ext uri="{FF2B5EF4-FFF2-40B4-BE49-F238E27FC236}">
                  <a16:creationId xmlns:a16="http://schemas.microsoft.com/office/drawing/2014/main" id="{AE465322-7BB2-4DA0-53D7-148C6AC7A03E}"/>
                </a:ext>
              </a:extLst>
            </p:cNvPr>
            <p:cNvSpPr/>
            <p:nvPr/>
          </p:nvSpPr>
          <p:spPr>
            <a:xfrm>
              <a:off x="3649561" y="1471291"/>
              <a:ext cx="1225484" cy="1159497"/>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8608F0-4FED-2F8C-7760-CECD95494F7A}"/>
                </a:ext>
              </a:extLst>
            </p:cNvPr>
            <p:cNvSpPr/>
            <p:nvPr/>
          </p:nvSpPr>
          <p:spPr>
            <a:xfrm>
              <a:off x="3649562" y="1471291"/>
              <a:ext cx="1225483" cy="1159497"/>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DC5BD4EB-5879-A5E3-B720-D3CC04C89E15}"/>
              </a:ext>
            </a:extLst>
          </p:cNvPr>
          <p:cNvSpPr>
            <a:spLocks noGrp="1"/>
          </p:cNvSpPr>
          <p:nvPr>
            <p:ph type="title"/>
          </p:nvPr>
        </p:nvSpPr>
        <p:spPr>
          <a:xfrm>
            <a:off x="457201" y="358378"/>
            <a:ext cx="8372901" cy="621711"/>
          </a:xfrm>
        </p:spPr>
        <p:txBody>
          <a:bodyPr/>
          <a:lstStyle/>
          <a:p>
            <a:r>
              <a:rPr lang="en-US" dirty="0"/>
              <a:t>Monte </a:t>
            </a:r>
            <a:r>
              <a:rPr lang="en-US" dirty="0" err="1"/>
              <a:t>carlo</a:t>
            </a:r>
            <a:endParaRPr lang="en-US" dirty="0"/>
          </a:p>
        </p:txBody>
      </p:sp>
      <p:sp>
        <p:nvSpPr>
          <p:cNvPr id="7" name="Content Placeholder 2">
            <a:extLst>
              <a:ext uri="{FF2B5EF4-FFF2-40B4-BE49-F238E27FC236}">
                <a16:creationId xmlns:a16="http://schemas.microsoft.com/office/drawing/2014/main" id="{75EB0856-A76A-75CD-33C5-CE09C0C9FE96}"/>
              </a:ext>
            </a:extLst>
          </p:cNvPr>
          <p:cNvSpPr>
            <a:spLocks noGrp="1"/>
          </p:cNvSpPr>
          <p:nvPr>
            <p:ph idx="1"/>
          </p:nvPr>
        </p:nvSpPr>
        <p:spPr>
          <a:xfrm>
            <a:off x="457201" y="980089"/>
            <a:ext cx="8372901" cy="383347"/>
          </a:xfrm>
        </p:spPr>
        <p:txBody>
          <a:bodyPr/>
          <a:lstStyle/>
          <a:p>
            <a:r>
              <a:rPr lang="en-US" dirty="0"/>
              <a:t>Monte Carlo methods use random sampling to approximate integrals</a:t>
            </a:r>
          </a:p>
          <a:p>
            <a:endParaRPr lang="en-US" dirty="0"/>
          </a:p>
          <a:p>
            <a:endParaRPr lang="en-US" dirty="0"/>
          </a:p>
        </p:txBody>
      </p:sp>
      <p:sp>
        <p:nvSpPr>
          <p:cNvPr id="8" name="Slide Number Placeholder 4">
            <a:extLst>
              <a:ext uri="{FF2B5EF4-FFF2-40B4-BE49-F238E27FC236}">
                <a16:creationId xmlns:a16="http://schemas.microsoft.com/office/drawing/2014/main" id="{2EEB86B8-1C04-5942-F275-43BE646158E5}"/>
              </a:ext>
            </a:extLst>
          </p:cNvPr>
          <p:cNvSpPr>
            <a:spLocks noGrp="1"/>
          </p:cNvSpPr>
          <p:nvPr>
            <p:ph type="sldNum" sz="quarter" idx="13"/>
          </p:nvPr>
        </p:nvSpPr>
        <p:spPr>
          <a:xfrm>
            <a:off x="4343400" y="4855282"/>
            <a:ext cx="457200" cy="137160"/>
          </a:xfrm>
        </p:spPr>
        <p:txBody>
          <a:bodyPr/>
          <a:lstStyle/>
          <a:p>
            <a:fld id="{AEFAAC5A-9C4F-4278-920D-DF2BAB595749}" type="slidenum">
              <a:rPr lang="en-US" smtClean="0"/>
              <a:pPr/>
              <a:t>53</a:t>
            </a:fld>
            <a:endParaRPr lang="en-US" dirty="0"/>
          </a:p>
        </p:txBody>
      </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672A04D3-57C0-06A1-B379-1846DB7A0F0D}"/>
                  </a:ext>
                </a:extLst>
              </p:cNvPr>
              <p:cNvSpPr txBox="1"/>
              <p:nvPr/>
            </p:nvSpPr>
            <p:spPr>
              <a:xfrm>
                <a:off x="1040667" y="1557698"/>
                <a:ext cx="2404240" cy="9637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nary>
                            <m:naryPr>
                              <m:limLoc m:val="undOvr"/>
                              <m:subHide m:val="on"/>
                              <m:supHide m:val="on"/>
                              <m:ctrlPr>
                                <a:rPr lang="en-US" b="0" i="1" smtClean="0">
                                  <a:latin typeface="Cambria Math" panose="02040503050406030204" pitchFamily="18" charset="0"/>
                                </a:rPr>
                              </m:ctrlPr>
                            </m:naryPr>
                            <m:sub/>
                            <m:sup/>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𝐶</m:t>
                                  </m:r>
                                  <m:r>
                                    <a:rPr lang="en-US" b="0" i="1" smtClean="0">
                                      <a:latin typeface="Cambria Math" panose="02040503050406030204" pitchFamily="18" charset="0"/>
                                    </a:rPr>
                                    <m:t>𝑖𝑟𝑐𝑙𝑒</m:t>
                                  </m:r>
                                </m:sub>
                                <m:sup/>
                                <m:e>
                                  <m:r>
                                    <a:rPr lang="en-US" b="0" i="1" smtClean="0">
                                      <a:latin typeface="Cambria Math" panose="02040503050406030204" pitchFamily="18" charset="0"/>
                                    </a:rPr>
                                    <m:t>𝑑𝑥𝑑𝑦</m:t>
                                  </m:r>
                                </m:e>
                              </m:nary>
                            </m:e>
                          </m:nary>
                        </m:num>
                        <m:den>
                          <m:nary>
                            <m:naryPr>
                              <m:limLoc m:val="undOvr"/>
                              <m:subHide m:val="on"/>
                              <m:supHide m:val="on"/>
                              <m:ctrlPr>
                                <a:rPr lang="en-US" b="0" i="1" smtClean="0">
                                  <a:latin typeface="Cambria Math" panose="02040503050406030204" pitchFamily="18" charset="0"/>
                                </a:rPr>
                              </m:ctrlPr>
                            </m:naryPr>
                            <m:sub/>
                            <m:sup/>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𝑆</m:t>
                                  </m:r>
                                  <m:r>
                                    <a:rPr lang="en-US" b="0" i="1" smtClean="0">
                                      <a:latin typeface="Cambria Math" panose="02040503050406030204" pitchFamily="18" charset="0"/>
                                    </a:rPr>
                                    <m:t>𝑞𝑢𝑎𝑟𝑒</m:t>
                                  </m:r>
                                </m:sub>
                                <m:sup/>
                                <m:e>
                                  <m:r>
                                    <a:rPr lang="en-US" b="0" i="1" smtClean="0">
                                      <a:latin typeface="Cambria Math" panose="02040503050406030204" pitchFamily="18" charset="0"/>
                                    </a:rPr>
                                    <m:t>𝑑𝑥𝑑𝑦</m:t>
                                  </m:r>
                                </m:e>
                              </m:nary>
                            </m:e>
                          </m:nary>
                        </m:den>
                      </m:f>
                      <m:r>
                        <a:rPr lang="en-US" b="0" i="1" smtClean="0">
                          <a:latin typeface="Cambria Math" panose="02040503050406030204" pitchFamily="18" charset="0"/>
                        </a:rPr>
                        <m:t>=</m:t>
                      </m:r>
                      <m:r>
                        <a:rPr lang="en-US" b="0" i="1" smtClean="0">
                          <a:latin typeface="Cambria Math" panose="02040503050406030204" pitchFamily="18" charset="0"/>
                        </a:rPr>
                        <m:t>𝜋</m:t>
                      </m:r>
                    </m:oMath>
                  </m:oMathPara>
                </a14:m>
                <a:endParaRPr lang="en-US" dirty="0"/>
              </a:p>
            </p:txBody>
          </p:sp>
        </mc:Choice>
        <mc:Fallback xmlns="">
          <p:sp>
            <p:nvSpPr>
              <p:cNvPr id="243" name="TextBox 242">
                <a:extLst>
                  <a:ext uri="{FF2B5EF4-FFF2-40B4-BE49-F238E27FC236}">
                    <a16:creationId xmlns:a16="http://schemas.microsoft.com/office/drawing/2014/main" id="{672A04D3-57C0-06A1-B379-1846DB7A0F0D}"/>
                  </a:ext>
                </a:extLst>
              </p:cNvPr>
              <p:cNvSpPr txBox="1">
                <a:spLocks noRot="1" noChangeAspect="1" noMove="1" noResize="1" noEditPoints="1" noAdjustHandles="1" noChangeArrowheads="1" noChangeShapeType="1" noTextEdit="1"/>
              </p:cNvSpPr>
              <p:nvPr/>
            </p:nvSpPr>
            <p:spPr>
              <a:xfrm>
                <a:off x="1040667" y="1557698"/>
                <a:ext cx="2404240" cy="9637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9516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 name="Picture 244" descr="A graph with a line&#10;&#10;Description automatically generated">
            <a:extLst>
              <a:ext uri="{FF2B5EF4-FFF2-40B4-BE49-F238E27FC236}">
                <a16:creationId xmlns:a16="http://schemas.microsoft.com/office/drawing/2014/main" id="{D4151A5B-BB02-EEF4-091E-0ED2EA8F6F28}"/>
              </a:ext>
            </a:extLst>
          </p:cNvPr>
          <p:cNvPicPr>
            <a:picLocks noChangeAspect="1"/>
          </p:cNvPicPr>
          <p:nvPr/>
        </p:nvPicPr>
        <p:blipFill rotWithShape="1">
          <a:blip r:embed="rId3"/>
          <a:srcRect t="12822" r="10473"/>
          <a:stretch/>
        </p:blipFill>
        <p:spPr>
          <a:xfrm>
            <a:off x="5098729" y="1302180"/>
            <a:ext cx="3807294" cy="2780575"/>
          </a:xfrm>
          <a:prstGeom prst="rect">
            <a:avLst/>
          </a:prstGeom>
        </p:spPr>
      </p:pic>
      <p:grpSp>
        <p:nvGrpSpPr>
          <p:cNvPr id="246" name="Group 245">
            <a:extLst>
              <a:ext uri="{FF2B5EF4-FFF2-40B4-BE49-F238E27FC236}">
                <a16:creationId xmlns:a16="http://schemas.microsoft.com/office/drawing/2014/main" id="{3BBEED59-F077-0FC8-0D67-3FEE17967EFD}"/>
              </a:ext>
            </a:extLst>
          </p:cNvPr>
          <p:cNvGrpSpPr/>
          <p:nvPr/>
        </p:nvGrpSpPr>
        <p:grpSpPr>
          <a:xfrm>
            <a:off x="3649561" y="1471291"/>
            <a:ext cx="1225484" cy="1159497"/>
            <a:chOff x="3649561" y="1471291"/>
            <a:chExt cx="1225484" cy="1159497"/>
          </a:xfrm>
        </p:grpSpPr>
        <p:sp>
          <p:nvSpPr>
            <p:cNvPr id="16" name="Rectangle 15">
              <a:extLst>
                <a:ext uri="{FF2B5EF4-FFF2-40B4-BE49-F238E27FC236}">
                  <a16:creationId xmlns:a16="http://schemas.microsoft.com/office/drawing/2014/main" id="{AE465322-7BB2-4DA0-53D7-148C6AC7A03E}"/>
                </a:ext>
              </a:extLst>
            </p:cNvPr>
            <p:cNvSpPr/>
            <p:nvPr/>
          </p:nvSpPr>
          <p:spPr>
            <a:xfrm>
              <a:off x="3649561" y="1471291"/>
              <a:ext cx="1225484" cy="1159497"/>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8608F0-4FED-2F8C-7760-CECD95494F7A}"/>
                </a:ext>
              </a:extLst>
            </p:cNvPr>
            <p:cNvSpPr/>
            <p:nvPr/>
          </p:nvSpPr>
          <p:spPr>
            <a:xfrm>
              <a:off x="3649562" y="1471291"/>
              <a:ext cx="1225483" cy="1159497"/>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DC5BD4EB-5879-A5E3-B720-D3CC04C89E15}"/>
              </a:ext>
            </a:extLst>
          </p:cNvPr>
          <p:cNvSpPr>
            <a:spLocks noGrp="1"/>
          </p:cNvSpPr>
          <p:nvPr>
            <p:ph type="title"/>
          </p:nvPr>
        </p:nvSpPr>
        <p:spPr>
          <a:xfrm>
            <a:off x="457201" y="358378"/>
            <a:ext cx="8372901" cy="621711"/>
          </a:xfrm>
        </p:spPr>
        <p:txBody>
          <a:bodyPr/>
          <a:lstStyle/>
          <a:p>
            <a:r>
              <a:rPr lang="en-US" dirty="0"/>
              <a:t>Monte </a:t>
            </a:r>
            <a:r>
              <a:rPr lang="en-US" dirty="0" err="1"/>
              <a:t>carlo</a:t>
            </a:r>
            <a:endParaRPr lang="en-US" dirty="0"/>
          </a:p>
        </p:txBody>
      </p:sp>
      <p:sp>
        <p:nvSpPr>
          <p:cNvPr id="7" name="Content Placeholder 2">
            <a:extLst>
              <a:ext uri="{FF2B5EF4-FFF2-40B4-BE49-F238E27FC236}">
                <a16:creationId xmlns:a16="http://schemas.microsoft.com/office/drawing/2014/main" id="{75EB0856-A76A-75CD-33C5-CE09C0C9FE96}"/>
              </a:ext>
            </a:extLst>
          </p:cNvPr>
          <p:cNvSpPr>
            <a:spLocks noGrp="1"/>
          </p:cNvSpPr>
          <p:nvPr>
            <p:ph idx="1"/>
          </p:nvPr>
        </p:nvSpPr>
        <p:spPr>
          <a:xfrm>
            <a:off x="457201" y="980089"/>
            <a:ext cx="8372901" cy="383347"/>
          </a:xfrm>
        </p:spPr>
        <p:txBody>
          <a:bodyPr/>
          <a:lstStyle/>
          <a:p>
            <a:r>
              <a:rPr lang="en-US" dirty="0"/>
              <a:t>Monte Carlo methods use random sampling to approximate integrals</a:t>
            </a:r>
          </a:p>
          <a:p>
            <a:endParaRPr lang="en-US" dirty="0"/>
          </a:p>
          <a:p>
            <a:endParaRPr lang="en-US" dirty="0"/>
          </a:p>
        </p:txBody>
      </p:sp>
      <p:sp>
        <p:nvSpPr>
          <p:cNvPr id="8" name="Slide Number Placeholder 4">
            <a:extLst>
              <a:ext uri="{FF2B5EF4-FFF2-40B4-BE49-F238E27FC236}">
                <a16:creationId xmlns:a16="http://schemas.microsoft.com/office/drawing/2014/main" id="{2EEB86B8-1C04-5942-F275-43BE646158E5}"/>
              </a:ext>
            </a:extLst>
          </p:cNvPr>
          <p:cNvSpPr>
            <a:spLocks noGrp="1"/>
          </p:cNvSpPr>
          <p:nvPr>
            <p:ph type="sldNum" sz="quarter" idx="13"/>
          </p:nvPr>
        </p:nvSpPr>
        <p:spPr>
          <a:xfrm>
            <a:off x="4343400" y="4855282"/>
            <a:ext cx="457200" cy="137160"/>
          </a:xfrm>
        </p:spPr>
        <p:txBody>
          <a:bodyPr/>
          <a:lstStyle/>
          <a:p>
            <a:fld id="{AEFAAC5A-9C4F-4278-920D-DF2BAB595749}" type="slidenum">
              <a:rPr lang="en-US" smtClean="0"/>
              <a:pPr/>
              <a:t>54</a:t>
            </a:fld>
            <a:endParaRPr lang="en-US" dirty="0"/>
          </a:p>
        </p:txBody>
      </p:sp>
      <p:grpSp>
        <p:nvGrpSpPr>
          <p:cNvPr id="247" name="Group 246">
            <a:extLst>
              <a:ext uri="{FF2B5EF4-FFF2-40B4-BE49-F238E27FC236}">
                <a16:creationId xmlns:a16="http://schemas.microsoft.com/office/drawing/2014/main" id="{EC856654-6908-35A0-FFCB-96F4DFDADA0E}"/>
              </a:ext>
            </a:extLst>
          </p:cNvPr>
          <p:cNvGrpSpPr/>
          <p:nvPr/>
        </p:nvGrpSpPr>
        <p:grpSpPr>
          <a:xfrm>
            <a:off x="3660607" y="1497536"/>
            <a:ext cx="1203392" cy="1107005"/>
            <a:chOff x="7169344" y="1500309"/>
            <a:chExt cx="1203392" cy="1107005"/>
          </a:xfrm>
        </p:grpSpPr>
        <p:sp>
          <p:nvSpPr>
            <p:cNvPr id="19" name="Oval 18">
              <a:extLst>
                <a:ext uri="{FF2B5EF4-FFF2-40B4-BE49-F238E27FC236}">
                  <a16:creationId xmlns:a16="http://schemas.microsoft.com/office/drawing/2014/main" id="{58387948-DCBE-5F7F-DA1D-87D899DCCA23}"/>
                </a:ext>
              </a:extLst>
            </p:cNvPr>
            <p:cNvSpPr/>
            <p:nvPr/>
          </p:nvSpPr>
          <p:spPr>
            <a:xfrm>
              <a:off x="8174617" y="22106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355009D-CCFC-ACBF-5EC7-ABE1B1DCB9F9}"/>
                </a:ext>
              </a:extLst>
            </p:cNvPr>
            <p:cNvSpPr/>
            <p:nvPr/>
          </p:nvSpPr>
          <p:spPr>
            <a:xfrm>
              <a:off x="8327017" y="23630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33A16B-9BD4-E322-DB3F-2044D7B40F53}"/>
                </a:ext>
              </a:extLst>
            </p:cNvPr>
            <p:cNvSpPr/>
            <p:nvPr/>
          </p:nvSpPr>
          <p:spPr>
            <a:xfrm>
              <a:off x="8255733" y="225632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B6FBBD-0DE9-7A2C-8C9F-586AADC83539}"/>
                </a:ext>
              </a:extLst>
            </p:cNvPr>
            <p:cNvSpPr/>
            <p:nvPr/>
          </p:nvSpPr>
          <p:spPr>
            <a:xfrm>
              <a:off x="7329593" y="199252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42AB71D-AF71-0650-C99D-6B8003790691}"/>
                </a:ext>
              </a:extLst>
            </p:cNvPr>
            <p:cNvSpPr/>
            <p:nvPr/>
          </p:nvSpPr>
          <p:spPr>
            <a:xfrm>
              <a:off x="7276253" y="199252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EDE13C-DCF6-8046-0E59-2869CE0AB118}"/>
                </a:ext>
              </a:extLst>
            </p:cNvPr>
            <p:cNvSpPr/>
            <p:nvPr/>
          </p:nvSpPr>
          <p:spPr>
            <a:xfrm>
              <a:off x="8174617" y="22106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1FFCCEC-D5C6-1156-7E42-2A182B4D5C6F}"/>
                </a:ext>
              </a:extLst>
            </p:cNvPr>
            <p:cNvSpPr/>
            <p:nvPr/>
          </p:nvSpPr>
          <p:spPr>
            <a:xfrm>
              <a:off x="8327017" y="23630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B8D708E-CA08-B3F5-4B7C-D2E407E0A35E}"/>
                </a:ext>
              </a:extLst>
            </p:cNvPr>
            <p:cNvSpPr/>
            <p:nvPr/>
          </p:nvSpPr>
          <p:spPr>
            <a:xfrm>
              <a:off x="8322101" y="22715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A0DCB0A-25FC-3156-3563-B297C6B1BFB4}"/>
                </a:ext>
              </a:extLst>
            </p:cNvPr>
            <p:cNvSpPr/>
            <p:nvPr/>
          </p:nvSpPr>
          <p:spPr>
            <a:xfrm>
              <a:off x="8255733" y="225632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F0DB9B-3B0E-F45E-D879-788731C4CFBC}"/>
                </a:ext>
              </a:extLst>
            </p:cNvPr>
            <p:cNvSpPr/>
            <p:nvPr/>
          </p:nvSpPr>
          <p:spPr>
            <a:xfrm>
              <a:off x="7329593" y="199252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FFA174-669E-77B9-F5A2-C78A4D08E9C0}"/>
                </a:ext>
              </a:extLst>
            </p:cNvPr>
            <p:cNvSpPr/>
            <p:nvPr/>
          </p:nvSpPr>
          <p:spPr>
            <a:xfrm>
              <a:off x="8327017" y="23630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B23B2FD-AF30-A4F7-8AE0-473E2B06DA87}"/>
                </a:ext>
              </a:extLst>
            </p:cNvPr>
            <p:cNvSpPr/>
            <p:nvPr/>
          </p:nvSpPr>
          <p:spPr>
            <a:xfrm>
              <a:off x="8174617" y="231430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92B7488-FD9E-9458-693E-F4DC143C2226}"/>
                </a:ext>
              </a:extLst>
            </p:cNvPr>
            <p:cNvSpPr/>
            <p:nvPr/>
          </p:nvSpPr>
          <p:spPr>
            <a:xfrm>
              <a:off x="8174617" y="231430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9B12A37-C0CB-ECF4-B658-95C60190B340}"/>
                </a:ext>
              </a:extLst>
            </p:cNvPr>
            <p:cNvSpPr/>
            <p:nvPr/>
          </p:nvSpPr>
          <p:spPr>
            <a:xfrm>
              <a:off x="8327017" y="246670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C4FC5D4-4050-E552-E5CF-9E9D3904C43D}"/>
                </a:ext>
              </a:extLst>
            </p:cNvPr>
            <p:cNvSpPr/>
            <p:nvPr/>
          </p:nvSpPr>
          <p:spPr>
            <a:xfrm>
              <a:off x="7238312" y="188086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15D3FB9-6C7E-AEE7-3747-02A57FC9BFB0}"/>
                </a:ext>
              </a:extLst>
            </p:cNvPr>
            <p:cNvSpPr/>
            <p:nvPr/>
          </p:nvSpPr>
          <p:spPr>
            <a:xfrm>
              <a:off x="7329593" y="209622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300C72-FE55-A376-C6AB-B6D953ECE1EE}"/>
                </a:ext>
              </a:extLst>
            </p:cNvPr>
            <p:cNvSpPr/>
            <p:nvPr/>
          </p:nvSpPr>
          <p:spPr>
            <a:xfrm>
              <a:off x="7276253" y="209622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9AA973B-61F5-0C12-7392-1B888A3B24BC}"/>
                </a:ext>
              </a:extLst>
            </p:cNvPr>
            <p:cNvSpPr/>
            <p:nvPr/>
          </p:nvSpPr>
          <p:spPr>
            <a:xfrm>
              <a:off x="7976498" y="244078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12F3777-D450-78E0-B054-F9FA50DE66A3}"/>
                </a:ext>
              </a:extLst>
            </p:cNvPr>
            <p:cNvSpPr/>
            <p:nvPr/>
          </p:nvSpPr>
          <p:spPr>
            <a:xfrm>
              <a:off x="8123982" y="25017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D3B7747-A7B6-506D-44B3-6F5B3ADE3025}"/>
                </a:ext>
              </a:extLst>
            </p:cNvPr>
            <p:cNvSpPr/>
            <p:nvPr/>
          </p:nvSpPr>
          <p:spPr>
            <a:xfrm>
              <a:off x="8057614" y="248650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02212B3-1AAB-9BDB-FA71-BFA84879BE8A}"/>
                </a:ext>
              </a:extLst>
            </p:cNvPr>
            <p:cNvSpPr/>
            <p:nvPr/>
          </p:nvSpPr>
          <p:spPr>
            <a:xfrm>
              <a:off x="8258438" y="25474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DFD0336-A52F-3575-D4D3-5406AFA9F98B}"/>
                </a:ext>
              </a:extLst>
            </p:cNvPr>
            <p:cNvSpPr/>
            <p:nvPr/>
          </p:nvSpPr>
          <p:spPr>
            <a:xfrm>
              <a:off x="8102227" y="25157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35F14F8-F6D1-B905-F4A9-6D2BE9CEF599}"/>
                </a:ext>
              </a:extLst>
            </p:cNvPr>
            <p:cNvSpPr/>
            <p:nvPr/>
          </p:nvSpPr>
          <p:spPr>
            <a:xfrm>
              <a:off x="8048887" y="25157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2273427-B8E8-F9A0-E792-CE5EF45D4565}"/>
                </a:ext>
              </a:extLst>
            </p:cNvPr>
            <p:cNvSpPr/>
            <p:nvPr/>
          </p:nvSpPr>
          <p:spPr>
            <a:xfrm>
              <a:off x="7486284" y="15917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47B5C10-A663-EC95-8E5A-8E6479661FE2}"/>
                </a:ext>
              </a:extLst>
            </p:cNvPr>
            <p:cNvSpPr/>
            <p:nvPr/>
          </p:nvSpPr>
          <p:spPr>
            <a:xfrm>
              <a:off x="7638684" y="17441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8AF38B8-73D5-9E64-B6FE-34C45E51B34B}"/>
                </a:ext>
              </a:extLst>
            </p:cNvPr>
            <p:cNvSpPr/>
            <p:nvPr/>
          </p:nvSpPr>
          <p:spPr>
            <a:xfrm>
              <a:off x="7481368" y="150030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9DB875A-3B83-2611-F897-BC9BE2DC618F}"/>
                </a:ext>
              </a:extLst>
            </p:cNvPr>
            <p:cNvSpPr/>
            <p:nvPr/>
          </p:nvSpPr>
          <p:spPr>
            <a:xfrm>
              <a:off x="7567400" y="16374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C0C1664-87DF-BE6B-5D43-E789FD491BB9}"/>
                </a:ext>
              </a:extLst>
            </p:cNvPr>
            <p:cNvSpPr/>
            <p:nvPr/>
          </p:nvSpPr>
          <p:spPr>
            <a:xfrm>
              <a:off x="7615824" y="15460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3A62B4F-C3E6-AC3B-D858-C1A670CDC28C}"/>
                </a:ext>
              </a:extLst>
            </p:cNvPr>
            <p:cNvSpPr/>
            <p:nvPr/>
          </p:nvSpPr>
          <p:spPr>
            <a:xfrm>
              <a:off x="7768224" y="16984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4C494B8-973F-1118-CF4C-AF221C3CAA05}"/>
                </a:ext>
              </a:extLst>
            </p:cNvPr>
            <p:cNvSpPr/>
            <p:nvPr/>
          </p:nvSpPr>
          <p:spPr>
            <a:xfrm>
              <a:off x="7714884" y="16984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B9BF269-425A-2B56-F04C-C5962177E17F}"/>
                </a:ext>
              </a:extLst>
            </p:cNvPr>
            <p:cNvSpPr/>
            <p:nvPr/>
          </p:nvSpPr>
          <p:spPr>
            <a:xfrm>
              <a:off x="7486284" y="15917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50C87F7-C955-1E77-F8C2-C9AD139923D3}"/>
                </a:ext>
              </a:extLst>
            </p:cNvPr>
            <p:cNvSpPr/>
            <p:nvPr/>
          </p:nvSpPr>
          <p:spPr>
            <a:xfrm>
              <a:off x="7638684" y="17441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FBD366B-CC60-8DAD-5956-8772ED87680F}"/>
                </a:ext>
              </a:extLst>
            </p:cNvPr>
            <p:cNvSpPr/>
            <p:nvPr/>
          </p:nvSpPr>
          <p:spPr>
            <a:xfrm>
              <a:off x="7243229" y="1743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D446B64-A06B-7828-4DF2-5C475F062FE6}"/>
                </a:ext>
              </a:extLst>
            </p:cNvPr>
            <p:cNvSpPr/>
            <p:nvPr/>
          </p:nvSpPr>
          <p:spPr>
            <a:xfrm>
              <a:off x="7633768" y="165270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F6C7848-6899-D460-4006-EDB534DF06EF}"/>
                </a:ext>
              </a:extLst>
            </p:cNvPr>
            <p:cNvSpPr/>
            <p:nvPr/>
          </p:nvSpPr>
          <p:spPr>
            <a:xfrm>
              <a:off x="7567400" y="16374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1408A74-BC51-A70C-781C-FD5FAFF055CB}"/>
                </a:ext>
              </a:extLst>
            </p:cNvPr>
            <p:cNvSpPr/>
            <p:nvPr/>
          </p:nvSpPr>
          <p:spPr>
            <a:xfrm>
              <a:off x="7171945" y="16369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EC4E4ED-3E1A-074B-657E-8FDB7A6C009F}"/>
                </a:ext>
              </a:extLst>
            </p:cNvPr>
            <p:cNvSpPr/>
            <p:nvPr/>
          </p:nvSpPr>
          <p:spPr>
            <a:xfrm>
              <a:off x="7768224" y="16984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7559481-9FFB-9BC3-C1E0-9FA77D08D084}"/>
                </a:ext>
              </a:extLst>
            </p:cNvPr>
            <p:cNvSpPr/>
            <p:nvPr/>
          </p:nvSpPr>
          <p:spPr>
            <a:xfrm>
              <a:off x="7520431" y="196332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827D908-443E-B9FD-204F-59592C93DDD9}"/>
                </a:ext>
              </a:extLst>
            </p:cNvPr>
            <p:cNvSpPr/>
            <p:nvPr/>
          </p:nvSpPr>
          <p:spPr>
            <a:xfrm>
              <a:off x="7467091" y="196332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9E984BD-1530-B71E-6267-E83B8E5CC7F3}"/>
                </a:ext>
              </a:extLst>
            </p:cNvPr>
            <p:cNvSpPr/>
            <p:nvPr/>
          </p:nvSpPr>
          <p:spPr>
            <a:xfrm>
              <a:off x="7638684" y="17441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A147A12-1160-798B-B052-8D28836E3112}"/>
                </a:ext>
              </a:extLst>
            </p:cNvPr>
            <p:cNvSpPr/>
            <p:nvPr/>
          </p:nvSpPr>
          <p:spPr>
            <a:xfrm>
              <a:off x="7243229" y="1743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CEA4E1A-D78C-4098-063C-6E750DCC2ED9}"/>
                </a:ext>
              </a:extLst>
            </p:cNvPr>
            <p:cNvSpPr/>
            <p:nvPr/>
          </p:nvSpPr>
          <p:spPr>
            <a:xfrm>
              <a:off x="7486284" y="1695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DCB13DE-43CD-E69B-76C5-B423235DE180}"/>
                </a:ext>
              </a:extLst>
            </p:cNvPr>
            <p:cNvSpPr/>
            <p:nvPr/>
          </p:nvSpPr>
          <p:spPr>
            <a:xfrm>
              <a:off x="7238313" y="16521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C3C6EF3-4DC0-5D3B-8587-057E87FB0693}"/>
                </a:ext>
              </a:extLst>
            </p:cNvPr>
            <p:cNvSpPr/>
            <p:nvPr/>
          </p:nvSpPr>
          <p:spPr>
            <a:xfrm>
              <a:off x="7171945" y="16369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B0BDEB5-BC89-FD5B-6F32-C888AB80C89E}"/>
                </a:ext>
              </a:extLst>
            </p:cNvPr>
            <p:cNvSpPr/>
            <p:nvPr/>
          </p:nvSpPr>
          <p:spPr>
            <a:xfrm>
              <a:off x="7324345" y="17893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CDDF5-EF7E-A62D-9DC3-22F70C8E0345}"/>
                </a:ext>
              </a:extLst>
            </p:cNvPr>
            <p:cNvSpPr/>
            <p:nvPr/>
          </p:nvSpPr>
          <p:spPr>
            <a:xfrm>
              <a:off x="7520431" y="196332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AEB3134-CF91-E796-0807-E10BF6CA2284}"/>
                </a:ext>
              </a:extLst>
            </p:cNvPr>
            <p:cNvSpPr/>
            <p:nvPr/>
          </p:nvSpPr>
          <p:spPr>
            <a:xfrm>
              <a:off x="7525169" y="1850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DD720AE-1C93-54CB-F57C-3BAF3954EF33}"/>
                </a:ext>
              </a:extLst>
            </p:cNvPr>
            <p:cNvSpPr/>
            <p:nvPr/>
          </p:nvSpPr>
          <p:spPr>
            <a:xfrm>
              <a:off x="7471829" y="1850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955F35A-DA0B-E540-DCD2-5FC496040A4F}"/>
                </a:ext>
              </a:extLst>
            </p:cNvPr>
            <p:cNvSpPr/>
            <p:nvPr/>
          </p:nvSpPr>
          <p:spPr>
            <a:xfrm>
              <a:off x="7243229" y="1743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5B803181-293B-B15B-B927-F2EB36158D65}"/>
                </a:ext>
              </a:extLst>
            </p:cNvPr>
            <p:cNvSpPr/>
            <p:nvPr/>
          </p:nvSpPr>
          <p:spPr>
            <a:xfrm>
              <a:off x="7486284" y="1695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251DC2F-A555-B117-FB7C-3199B59D8077}"/>
                </a:ext>
              </a:extLst>
            </p:cNvPr>
            <p:cNvSpPr/>
            <p:nvPr/>
          </p:nvSpPr>
          <p:spPr>
            <a:xfrm>
              <a:off x="7638684" y="18478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87F4DD9-C0D0-30FC-C9D0-BC1E0053804A}"/>
                </a:ext>
              </a:extLst>
            </p:cNvPr>
            <p:cNvSpPr/>
            <p:nvPr/>
          </p:nvSpPr>
          <p:spPr>
            <a:xfrm>
              <a:off x="7390713" y="18045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259388D-2E3F-4B18-C403-B93E446D361A}"/>
                </a:ext>
              </a:extLst>
            </p:cNvPr>
            <p:cNvSpPr/>
            <p:nvPr/>
          </p:nvSpPr>
          <p:spPr>
            <a:xfrm>
              <a:off x="7324345" y="17893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F5BDFDF-05A3-9EE5-4BD3-CB5178A4C574}"/>
                </a:ext>
              </a:extLst>
            </p:cNvPr>
            <p:cNvSpPr/>
            <p:nvPr/>
          </p:nvSpPr>
          <p:spPr>
            <a:xfrm>
              <a:off x="7567400" y="17411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EA7C423-F6C3-C126-2CE0-710A5C191175}"/>
                </a:ext>
              </a:extLst>
            </p:cNvPr>
            <p:cNvSpPr/>
            <p:nvPr/>
          </p:nvSpPr>
          <p:spPr>
            <a:xfrm>
              <a:off x="7525169" y="1850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1828C44-43F1-2F35-76CE-59A76E169718}"/>
                </a:ext>
              </a:extLst>
            </p:cNvPr>
            <p:cNvSpPr/>
            <p:nvPr/>
          </p:nvSpPr>
          <p:spPr>
            <a:xfrm>
              <a:off x="7768224" y="1802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A927EC7-35E0-E8A7-0E57-7A1445B6CCA5}"/>
                </a:ext>
              </a:extLst>
            </p:cNvPr>
            <p:cNvSpPr/>
            <p:nvPr/>
          </p:nvSpPr>
          <p:spPr>
            <a:xfrm>
              <a:off x="7685185" y="206116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73C5732F-1752-1469-61E3-5B8F25A74757}"/>
                </a:ext>
              </a:extLst>
            </p:cNvPr>
            <p:cNvSpPr/>
            <p:nvPr/>
          </p:nvSpPr>
          <p:spPr>
            <a:xfrm>
              <a:off x="7525040" y="219849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897FDDCC-08D6-014F-2DF6-6F63D04EDE21}"/>
                </a:ext>
              </a:extLst>
            </p:cNvPr>
            <p:cNvSpPr/>
            <p:nvPr/>
          </p:nvSpPr>
          <p:spPr>
            <a:xfrm>
              <a:off x="7287856" y="16130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8B6202E-90AF-7129-E6FF-24D7D16A5B6B}"/>
                </a:ext>
              </a:extLst>
            </p:cNvPr>
            <p:cNvSpPr/>
            <p:nvPr/>
          </p:nvSpPr>
          <p:spPr>
            <a:xfrm>
              <a:off x="7557550" y="198754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3424F67-BAE2-D06D-A21A-B9DA73B01F8C}"/>
                </a:ext>
              </a:extLst>
            </p:cNvPr>
            <p:cNvSpPr/>
            <p:nvPr/>
          </p:nvSpPr>
          <p:spPr>
            <a:xfrm>
              <a:off x="7282940" y="152160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9017847-2F5F-7616-612A-4B7AF78ED460}"/>
                </a:ext>
              </a:extLst>
            </p:cNvPr>
            <p:cNvSpPr/>
            <p:nvPr/>
          </p:nvSpPr>
          <p:spPr>
            <a:xfrm>
              <a:off x="7216572" y="15063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54074BB-FD7F-676F-47EB-9531655BDDA6}"/>
                </a:ext>
              </a:extLst>
            </p:cNvPr>
            <p:cNvSpPr/>
            <p:nvPr/>
          </p:nvSpPr>
          <p:spPr>
            <a:xfrm>
              <a:off x="7191743" y="203615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02F83A7-8DC4-4BC3-0FB4-192438C6BAD7}"/>
                </a:ext>
              </a:extLst>
            </p:cNvPr>
            <p:cNvSpPr/>
            <p:nvPr/>
          </p:nvSpPr>
          <p:spPr>
            <a:xfrm>
              <a:off x="7417396" y="15673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2069E821-C2DD-E1F9-2234-3CF653E49D03}"/>
                </a:ext>
              </a:extLst>
            </p:cNvPr>
            <p:cNvSpPr/>
            <p:nvPr/>
          </p:nvSpPr>
          <p:spPr>
            <a:xfrm>
              <a:off x="7261185" y="153560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855E3C-798C-A665-E376-8AE8772F52CE}"/>
                </a:ext>
              </a:extLst>
            </p:cNvPr>
            <p:cNvSpPr/>
            <p:nvPr/>
          </p:nvSpPr>
          <p:spPr>
            <a:xfrm>
              <a:off x="7207845" y="153560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12E34DA8-BC48-B015-6AA6-F6C2CEC64DAB}"/>
                </a:ext>
              </a:extLst>
            </p:cNvPr>
            <p:cNvSpPr/>
            <p:nvPr/>
          </p:nvSpPr>
          <p:spPr>
            <a:xfrm>
              <a:off x="7845853" y="15011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ECD996D-2DDC-456E-63DB-D0D64DF70F8C}"/>
                </a:ext>
              </a:extLst>
            </p:cNvPr>
            <p:cNvSpPr/>
            <p:nvPr/>
          </p:nvSpPr>
          <p:spPr>
            <a:xfrm>
              <a:off x="7998253" y="16535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39B8D626-2794-E47A-3DC5-36A4499C36CB}"/>
                </a:ext>
              </a:extLst>
            </p:cNvPr>
            <p:cNvSpPr/>
            <p:nvPr/>
          </p:nvSpPr>
          <p:spPr>
            <a:xfrm>
              <a:off x="8294650" y="15283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95AE02A-1C45-D764-AE85-C07FD2D08D95}"/>
                </a:ext>
              </a:extLst>
            </p:cNvPr>
            <p:cNvSpPr/>
            <p:nvPr/>
          </p:nvSpPr>
          <p:spPr>
            <a:xfrm>
              <a:off x="7993337" y="15620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D4B0A0D-3696-DEC9-4DF2-A191C0EF8933}"/>
                </a:ext>
              </a:extLst>
            </p:cNvPr>
            <p:cNvSpPr/>
            <p:nvPr/>
          </p:nvSpPr>
          <p:spPr>
            <a:xfrm>
              <a:off x="7926969" y="154685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8FB3A55-4298-67CF-92A6-F5961D454DAE}"/>
                </a:ext>
              </a:extLst>
            </p:cNvPr>
            <p:cNvSpPr/>
            <p:nvPr/>
          </p:nvSpPr>
          <p:spPr>
            <a:xfrm>
              <a:off x="8079369" y="169925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B1FE7551-A2E4-5FE6-B2E7-FCA9EFB0FD54}"/>
                </a:ext>
              </a:extLst>
            </p:cNvPr>
            <p:cNvSpPr/>
            <p:nvPr/>
          </p:nvSpPr>
          <p:spPr>
            <a:xfrm>
              <a:off x="8127793" y="16078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CC284A0-03EB-7CD4-425E-165A7F12996C}"/>
                </a:ext>
              </a:extLst>
            </p:cNvPr>
            <p:cNvSpPr/>
            <p:nvPr/>
          </p:nvSpPr>
          <p:spPr>
            <a:xfrm>
              <a:off x="8280193" y="17602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5EC4118-318C-766D-2FAA-5FEC4B9863FE}"/>
                </a:ext>
              </a:extLst>
            </p:cNvPr>
            <p:cNvSpPr/>
            <p:nvPr/>
          </p:nvSpPr>
          <p:spPr>
            <a:xfrm>
              <a:off x="8226853" y="17602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6ACADAA6-3E92-1EF7-5B8C-EB47BE0220F0}"/>
                </a:ext>
              </a:extLst>
            </p:cNvPr>
            <p:cNvSpPr/>
            <p:nvPr/>
          </p:nvSpPr>
          <p:spPr>
            <a:xfrm>
              <a:off x="7998253" y="16535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3C007DAB-FF0D-D4B9-48FA-EF43C4D791C1}"/>
                </a:ext>
              </a:extLst>
            </p:cNvPr>
            <p:cNvSpPr/>
            <p:nvPr/>
          </p:nvSpPr>
          <p:spPr>
            <a:xfrm>
              <a:off x="8294650" y="15283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6AFC1A3E-BECC-409C-E8C9-675C8EFD0F8A}"/>
                </a:ext>
              </a:extLst>
            </p:cNvPr>
            <p:cNvSpPr/>
            <p:nvPr/>
          </p:nvSpPr>
          <p:spPr>
            <a:xfrm>
              <a:off x="7896488" y="220018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D97807B7-C0E7-DB88-0D80-16D01A206816}"/>
                </a:ext>
              </a:extLst>
            </p:cNvPr>
            <p:cNvSpPr/>
            <p:nvPr/>
          </p:nvSpPr>
          <p:spPr>
            <a:xfrm>
              <a:off x="8145737" y="17144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416D8A3E-4813-DC2D-044A-2D052E2D46A3}"/>
                </a:ext>
              </a:extLst>
            </p:cNvPr>
            <p:cNvSpPr/>
            <p:nvPr/>
          </p:nvSpPr>
          <p:spPr>
            <a:xfrm>
              <a:off x="8079369" y="169925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16AAAA5-898D-B8A1-FC93-7D4D8735315A}"/>
                </a:ext>
              </a:extLst>
            </p:cNvPr>
            <p:cNvSpPr/>
            <p:nvPr/>
          </p:nvSpPr>
          <p:spPr>
            <a:xfrm>
              <a:off x="7825204" y="20935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00E90365-B760-0267-D983-1F7BBF982EAC}"/>
                </a:ext>
              </a:extLst>
            </p:cNvPr>
            <p:cNvSpPr/>
            <p:nvPr/>
          </p:nvSpPr>
          <p:spPr>
            <a:xfrm>
              <a:off x="8280193" y="17602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665AD15-D1BD-7679-142A-6D646EA72C4A}"/>
                </a:ext>
              </a:extLst>
            </p:cNvPr>
            <p:cNvSpPr/>
            <p:nvPr/>
          </p:nvSpPr>
          <p:spPr>
            <a:xfrm>
              <a:off x="8026028" y="215446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5E7EEBD-5CC2-DCC4-6E72-C9D480A988C8}"/>
                </a:ext>
              </a:extLst>
            </p:cNvPr>
            <p:cNvSpPr/>
            <p:nvPr/>
          </p:nvSpPr>
          <p:spPr>
            <a:xfrm>
              <a:off x="7972688" y="215446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1E36894D-8BDA-6261-2ABD-561E3B401EE1}"/>
                </a:ext>
              </a:extLst>
            </p:cNvPr>
            <p:cNvSpPr/>
            <p:nvPr/>
          </p:nvSpPr>
          <p:spPr>
            <a:xfrm>
              <a:off x="8294650" y="15283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C0F92C3-77C3-A259-23B6-0A7C33294DDE}"/>
                </a:ext>
              </a:extLst>
            </p:cNvPr>
            <p:cNvSpPr/>
            <p:nvPr/>
          </p:nvSpPr>
          <p:spPr>
            <a:xfrm>
              <a:off x="7896488" y="220018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6C41BDF-481B-12FF-B8AB-BBD75DD3C22C}"/>
                </a:ext>
              </a:extLst>
            </p:cNvPr>
            <p:cNvSpPr/>
            <p:nvPr/>
          </p:nvSpPr>
          <p:spPr>
            <a:xfrm>
              <a:off x="7998253" y="175723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6E8BFF0-0FB5-E941-975A-5B9ADF556277}"/>
                </a:ext>
              </a:extLst>
            </p:cNvPr>
            <p:cNvSpPr/>
            <p:nvPr/>
          </p:nvSpPr>
          <p:spPr>
            <a:xfrm>
              <a:off x="7891572" y="210875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49CB06E-2866-7AB9-99C9-6757014ED31A}"/>
                </a:ext>
              </a:extLst>
            </p:cNvPr>
            <p:cNvSpPr/>
            <p:nvPr/>
          </p:nvSpPr>
          <p:spPr>
            <a:xfrm>
              <a:off x="7825204" y="20935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F5CB2065-C47A-1D73-0FF3-4DF5AC6F80DD}"/>
                </a:ext>
              </a:extLst>
            </p:cNvPr>
            <p:cNvSpPr/>
            <p:nvPr/>
          </p:nvSpPr>
          <p:spPr>
            <a:xfrm>
              <a:off x="7977604" y="22459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83705675-547C-A23B-F2EC-F527F880250D}"/>
                </a:ext>
              </a:extLst>
            </p:cNvPr>
            <p:cNvSpPr/>
            <p:nvPr/>
          </p:nvSpPr>
          <p:spPr>
            <a:xfrm>
              <a:off x="8026028" y="215446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06B1827-6AAC-5426-5F21-556158F2511A}"/>
                </a:ext>
              </a:extLst>
            </p:cNvPr>
            <p:cNvSpPr/>
            <p:nvPr/>
          </p:nvSpPr>
          <p:spPr>
            <a:xfrm>
              <a:off x="8087388" y="199392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BFDD8E3-8B72-DBC1-F083-ED897A1A1CF3}"/>
                </a:ext>
              </a:extLst>
            </p:cNvPr>
            <p:cNvSpPr/>
            <p:nvPr/>
          </p:nvSpPr>
          <p:spPr>
            <a:xfrm>
              <a:off x="8034048" y="199392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61C814D-5BAE-D561-5E26-87B576A72981}"/>
                </a:ext>
              </a:extLst>
            </p:cNvPr>
            <p:cNvSpPr/>
            <p:nvPr/>
          </p:nvSpPr>
          <p:spPr>
            <a:xfrm>
              <a:off x="7896488" y="220018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03254CE3-26AB-224B-099C-7EF360A5DB49}"/>
                </a:ext>
              </a:extLst>
            </p:cNvPr>
            <p:cNvSpPr/>
            <p:nvPr/>
          </p:nvSpPr>
          <p:spPr>
            <a:xfrm>
              <a:off x="7998253" y="175723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1E5BE15-E46F-09CE-A8B3-C89BD6436757}"/>
                </a:ext>
              </a:extLst>
            </p:cNvPr>
            <p:cNvSpPr/>
            <p:nvPr/>
          </p:nvSpPr>
          <p:spPr>
            <a:xfrm>
              <a:off x="8108866" y="18998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05FFC955-5774-8194-A2E5-0DAA947C9CFF}"/>
                </a:ext>
              </a:extLst>
            </p:cNvPr>
            <p:cNvSpPr/>
            <p:nvPr/>
          </p:nvSpPr>
          <p:spPr>
            <a:xfrm>
              <a:off x="8043972" y="226115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519F6D0-6227-D3D3-1842-C85C45A5E1FF}"/>
                </a:ext>
              </a:extLst>
            </p:cNvPr>
            <p:cNvSpPr/>
            <p:nvPr/>
          </p:nvSpPr>
          <p:spPr>
            <a:xfrm>
              <a:off x="7977604" y="22459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EC2EE4B-318A-D6A6-8FC5-BF571D4A39F6}"/>
                </a:ext>
              </a:extLst>
            </p:cNvPr>
            <p:cNvSpPr/>
            <p:nvPr/>
          </p:nvSpPr>
          <p:spPr>
            <a:xfrm>
              <a:off x="8223366" y="152538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68ABA415-ACB0-0462-960E-D47535B21AD4}"/>
                </a:ext>
              </a:extLst>
            </p:cNvPr>
            <p:cNvSpPr/>
            <p:nvPr/>
          </p:nvSpPr>
          <p:spPr>
            <a:xfrm>
              <a:off x="8087388" y="199392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86F96F80-31E7-3C06-963D-244B469E7589}"/>
                </a:ext>
              </a:extLst>
            </p:cNvPr>
            <p:cNvSpPr/>
            <p:nvPr/>
          </p:nvSpPr>
          <p:spPr>
            <a:xfrm>
              <a:off x="8238406" y="185408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0B36E6EA-48DA-0DD7-0250-EA435E599548}"/>
                </a:ext>
              </a:extLst>
            </p:cNvPr>
            <p:cNvSpPr/>
            <p:nvPr/>
          </p:nvSpPr>
          <p:spPr>
            <a:xfrm>
              <a:off x="8185066" y="185408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54AEC41-D819-F8E4-BC4F-535D1EFBA2BE}"/>
                </a:ext>
              </a:extLst>
            </p:cNvPr>
            <p:cNvSpPr/>
            <p:nvPr/>
          </p:nvSpPr>
          <p:spPr>
            <a:xfrm>
              <a:off x="7758347" y="18738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6F0100C-342D-DDCB-C8B7-F6FA38E23F34}"/>
                </a:ext>
              </a:extLst>
            </p:cNvPr>
            <p:cNvSpPr/>
            <p:nvPr/>
          </p:nvSpPr>
          <p:spPr>
            <a:xfrm>
              <a:off x="7910747" y="2026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486F951-B46C-D52C-2DBB-8D36C1C4534E}"/>
                </a:ext>
              </a:extLst>
            </p:cNvPr>
            <p:cNvSpPr/>
            <p:nvPr/>
          </p:nvSpPr>
          <p:spPr>
            <a:xfrm>
              <a:off x="7399531" y="22906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B42935F-A87D-0E54-395B-09098C9A8C3E}"/>
                </a:ext>
              </a:extLst>
            </p:cNvPr>
            <p:cNvSpPr/>
            <p:nvPr/>
          </p:nvSpPr>
          <p:spPr>
            <a:xfrm>
              <a:off x="7905831" y="19348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EF471487-3499-D269-58BC-E18750AD9B20}"/>
                </a:ext>
              </a:extLst>
            </p:cNvPr>
            <p:cNvSpPr/>
            <p:nvPr/>
          </p:nvSpPr>
          <p:spPr>
            <a:xfrm>
              <a:off x="7839463" y="1919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7DE5E113-90FF-F54D-B7F5-B35716AB44F8}"/>
                </a:ext>
              </a:extLst>
            </p:cNvPr>
            <p:cNvSpPr/>
            <p:nvPr/>
          </p:nvSpPr>
          <p:spPr>
            <a:xfrm>
              <a:off x="7401970" y="212422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1F17852E-9372-7052-F8E6-F1BD6CE14342}"/>
                </a:ext>
              </a:extLst>
            </p:cNvPr>
            <p:cNvSpPr/>
            <p:nvPr/>
          </p:nvSpPr>
          <p:spPr>
            <a:xfrm>
              <a:off x="8040287" y="19805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6DF8A05-1F74-5892-ADFF-E2F4B509BB3C}"/>
                </a:ext>
              </a:extLst>
            </p:cNvPr>
            <p:cNvSpPr/>
            <p:nvPr/>
          </p:nvSpPr>
          <p:spPr>
            <a:xfrm>
              <a:off x="7884076" y="19488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537446EF-D8DD-6345-161C-463BEEF48269}"/>
                </a:ext>
              </a:extLst>
            </p:cNvPr>
            <p:cNvSpPr/>
            <p:nvPr/>
          </p:nvSpPr>
          <p:spPr>
            <a:xfrm>
              <a:off x="7830736" y="19488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6ABB68-5573-993D-9853-64E2540D34E9}"/>
                </a:ext>
              </a:extLst>
            </p:cNvPr>
            <p:cNvSpPr/>
            <p:nvPr/>
          </p:nvSpPr>
          <p:spPr>
            <a:xfrm>
              <a:off x="7604069" y="22247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74E1B617-66FE-0645-4945-734F0EF66D86}"/>
                </a:ext>
              </a:extLst>
            </p:cNvPr>
            <p:cNvSpPr/>
            <p:nvPr/>
          </p:nvSpPr>
          <p:spPr>
            <a:xfrm>
              <a:off x="7756469" y="2377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EBD345A-46C2-402C-9878-050F2BAFB9C9}"/>
                </a:ext>
              </a:extLst>
            </p:cNvPr>
            <p:cNvSpPr/>
            <p:nvPr/>
          </p:nvSpPr>
          <p:spPr>
            <a:xfrm>
              <a:off x="7685185" y="2270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D2D7BF4-E268-01CF-198F-AA41D8582DB2}"/>
                </a:ext>
              </a:extLst>
            </p:cNvPr>
            <p:cNvSpPr/>
            <p:nvPr/>
          </p:nvSpPr>
          <p:spPr>
            <a:xfrm>
              <a:off x="7886009" y="233141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54BAD9C-6555-9C0D-AAF6-A996702A793C}"/>
                </a:ext>
              </a:extLst>
            </p:cNvPr>
            <p:cNvSpPr/>
            <p:nvPr/>
          </p:nvSpPr>
          <p:spPr>
            <a:xfrm>
              <a:off x="7832669" y="233141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81DA4FA-88F0-D2A9-F660-6BCBDA836FF4}"/>
                </a:ext>
              </a:extLst>
            </p:cNvPr>
            <p:cNvSpPr/>
            <p:nvPr/>
          </p:nvSpPr>
          <p:spPr>
            <a:xfrm>
              <a:off x="7604069" y="22247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0E626C54-DF2F-507F-791E-F6EDCFA7CE8C}"/>
                </a:ext>
              </a:extLst>
            </p:cNvPr>
            <p:cNvSpPr/>
            <p:nvPr/>
          </p:nvSpPr>
          <p:spPr>
            <a:xfrm>
              <a:off x="7756469" y="2377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A62ED1CF-D619-8EAD-BC27-70F191FA3F37}"/>
                </a:ext>
              </a:extLst>
            </p:cNvPr>
            <p:cNvSpPr/>
            <p:nvPr/>
          </p:nvSpPr>
          <p:spPr>
            <a:xfrm>
              <a:off x="7751553" y="228569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9259A00-9189-A952-1276-1E11E5963BE9}"/>
                </a:ext>
              </a:extLst>
            </p:cNvPr>
            <p:cNvSpPr/>
            <p:nvPr/>
          </p:nvSpPr>
          <p:spPr>
            <a:xfrm>
              <a:off x="7685185" y="2270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EE9960C-C3B2-6168-D186-6A38132A8146}"/>
                </a:ext>
              </a:extLst>
            </p:cNvPr>
            <p:cNvSpPr/>
            <p:nvPr/>
          </p:nvSpPr>
          <p:spPr>
            <a:xfrm>
              <a:off x="7886009" y="233141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0377C9E6-956C-F841-19A9-A1B350EA7B17}"/>
                </a:ext>
              </a:extLst>
            </p:cNvPr>
            <p:cNvSpPr/>
            <p:nvPr/>
          </p:nvSpPr>
          <p:spPr>
            <a:xfrm>
              <a:off x="7756469" y="2377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6FE1DFE-15F7-7AE4-075F-B9F1290F2299}"/>
                </a:ext>
              </a:extLst>
            </p:cNvPr>
            <p:cNvSpPr/>
            <p:nvPr/>
          </p:nvSpPr>
          <p:spPr>
            <a:xfrm>
              <a:off x="7604069" y="232843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7A548ED-7636-E06C-BEE4-CA9B8FB97320}"/>
                </a:ext>
              </a:extLst>
            </p:cNvPr>
            <p:cNvSpPr/>
            <p:nvPr/>
          </p:nvSpPr>
          <p:spPr>
            <a:xfrm>
              <a:off x="7604069" y="232843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07303412-779D-4134-F1CE-396BA2984AD8}"/>
                </a:ext>
              </a:extLst>
            </p:cNvPr>
            <p:cNvSpPr/>
            <p:nvPr/>
          </p:nvSpPr>
          <p:spPr>
            <a:xfrm>
              <a:off x="7756469" y="248083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010F3146-FB99-C876-8795-D9523C299653}"/>
                </a:ext>
              </a:extLst>
            </p:cNvPr>
            <p:cNvSpPr/>
            <p:nvPr/>
          </p:nvSpPr>
          <p:spPr>
            <a:xfrm>
              <a:off x="7685185" y="237415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2406346-52DC-59D6-EA94-5CE972C89EDF}"/>
                </a:ext>
              </a:extLst>
            </p:cNvPr>
            <p:cNvSpPr/>
            <p:nvPr/>
          </p:nvSpPr>
          <p:spPr>
            <a:xfrm>
              <a:off x="7886009" y="243511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D5D481C0-4AC6-BEFC-EE7F-220EB18FED4D}"/>
                </a:ext>
              </a:extLst>
            </p:cNvPr>
            <p:cNvSpPr/>
            <p:nvPr/>
          </p:nvSpPr>
          <p:spPr>
            <a:xfrm>
              <a:off x="7832669" y="243511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8DD9ACC-C6AD-680B-0AA3-15EC614654A8}"/>
                </a:ext>
              </a:extLst>
            </p:cNvPr>
            <p:cNvSpPr/>
            <p:nvPr/>
          </p:nvSpPr>
          <p:spPr>
            <a:xfrm>
              <a:off x="7405950" y="24549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F582116D-64F2-79B2-2198-F647C68B8F6B}"/>
                </a:ext>
              </a:extLst>
            </p:cNvPr>
            <p:cNvSpPr/>
            <p:nvPr/>
          </p:nvSpPr>
          <p:spPr>
            <a:xfrm>
              <a:off x="7553434" y="251587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57F9AB2E-71E4-75A5-922C-83443EBDD2F7}"/>
                </a:ext>
              </a:extLst>
            </p:cNvPr>
            <p:cNvSpPr/>
            <p:nvPr/>
          </p:nvSpPr>
          <p:spPr>
            <a:xfrm>
              <a:off x="7487066" y="25006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11AC321C-BCA1-59B3-9E8D-98C7F555BB74}"/>
                </a:ext>
              </a:extLst>
            </p:cNvPr>
            <p:cNvSpPr/>
            <p:nvPr/>
          </p:nvSpPr>
          <p:spPr>
            <a:xfrm>
              <a:off x="7687890" y="25615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0D8F812C-3A9C-67EE-890E-84813EA2D84E}"/>
                </a:ext>
              </a:extLst>
            </p:cNvPr>
            <p:cNvSpPr/>
            <p:nvPr/>
          </p:nvSpPr>
          <p:spPr>
            <a:xfrm>
              <a:off x="7531679" y="25298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2A1BE7AD-18CD-FD74-1FB6-AEDBDFD59196}"/>
                </a:ext>
              </a:extLst>
            </p:cNvPr>
            <p:cNvSpPr/>
            <p:nvPr/>
          </p:nvSpPr>
          <p:spPr>
            <a:xfrm>
              <a:off x="7478339" y="25298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9B0F52D4-D270-20E8-FF2F-6CA4E532A579}"/>
                </a:ext>
              </a:extLst>
            </p:cNvPr>
            <p:cNvSpPr/>
            <p:nvPr/>
          </p:nvSpPr>
          <p:spPr>
            <a:xfrm>
              <a:off x="7240628" y="245685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0B8A8F5B-1DB5-AF7F-04EF-A49222034FC4}"/>
                </a:ext>
              </a:extLst>
            </p:cNvPr>
            <p:cNvSpPr/>
            <p:nvPr/>
          </p:nvSpPr>
          <p:spPr>
            <a:xfrm>
              <a:off x="7169344" y="235017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3726630-3B58-9F65-F096-73B3A0DDE6A2}"/>
                </a:ext>
              </a:extLst>
            </p:cNvPr>
            <p:cNvSpPr/>
            <p:nvPr/>
          </p:nvSpPr>
          <p:spPr>
            <a:xfrm>
              <a:off x="7217768" y="22587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F8642617-8D36-1078-A8B9-81D2E4D8FA40}"/>
                </a:ext>
              </a:extLst>
            </p:cNvPr>
            <p:cNvSpPr/>
            <p:nvPr/>
          </p:nvSpPr>
          <p:spPr>
            <a:xfrm>
              <a:off x="7370168" y="24111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312F434A-F075-4255-B320-CB0D9D9B4D55}"/>
                </a:ext>
              </a:extLst>
            </p:cNvPr>
            <p:cNvSpPr/>
            <p:nvPr/>
          </p:nvSpPr>
          <p:spPr>
            <a:xfrm>
              <a:off x="7316828" y="24111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20B7DE0F-858F-419F-E808-ECE4B5F6C1EC}"/>
                </a:ext>
              </a:extLst>
            </p:cNvPr>
            <p:cNvSpPr/>
            <p:nvPr/>
          </p:nvSpPr>
          <p:spPr>
            <a:xfrm>
              <a:off x="7240628" y="245685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924132F3-86EF-571F-23E2-473F71136C5D}"/>
                </a:ext>
              </a:extLst>
            </p:cNvPr>
            <p:cNvSpPr/>
            <p:nvPr/>
          </p:nvSpPr>
          <p:spPr>
            <a:xfrm>
              <a:off x="7235712" y="236542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ABE4E522-9940-F747-E768-EDAC27FBB928}"/>
                </a:ext>
              </a:extLst>
            </p:cNvPr>
            <p:cNvSpPr/>
            <p:nvPr/>
          </p:nvSpPr>
          <p:spPr>
            <a:xfrm>
              <a:off x="7169344" y="235017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AB5EBFEA-CCE5-CEE5-935C-C405E049B6F3}"/>
                </a:ext>
              </a:extLst>
            </p:cNvPr>
            <p:cNvSpPr/>
            <p:nvPr/>
          </p:nvSpPr>
          <p:spPr>
            <a:xfrm>
              <a:off x="7370168" y="24111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35CE1C81-78A8-9483-1885-7F300C7625CE}"/>
                </a:ext>
              </a:extLst>
            </p:cNvPr>
            <p:cNvSpPr/>
            <p:nvPr/>
          </p:nvSpPr>
          <p:spPr>
            <a:xfrm>
              <a:off x="7240628" y="245685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0427C4F7-1550-9743-2F90-4CAEADB66808}"/>
                </a:ext>
              </a:extLst>
            </p:cNvPr>
            <p:cNvSpPr/>
            <p:nvPr/>
          </p:nvSpPr>
          <p:spPr>
            <a:xfrm>
              <a:off x="7240628" y="256056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CEFECE5A-C0A5-8DCC-472A-E7295BF90865}"/>
                </a:ext>
              </a:extLst>
            </p:cNvPr>
            <p:cNvSpPr/>
            <p:nvPr/>
          </p:nvSpPr>
          <p:spPr>
            <a:xfrm>
              <a:off x="7169344" y="245387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77EC4346-B03F-ADB1-7D1F-67F28007BCA2}"/>
                </a:ext>
              </a:extLst>
            </p:cNvPr>
            <p:cNvSpPr/>
            <p:nvPr/>
          </p:nvSpPr>
          <p:spPr>
            <a:xfrm>
              <a:off x="7370168" y="25148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2A251066-CE45-1D69-34EE-7CB834F71D76}"/>
                </a:ext>
              </a:extLst>
            </p:cNvPr>
            <p:cNvSpPr/>
            <p:nvPr/>
          </p:nvSpPr>
          <p:spPr>
            <a:xfrm>
              <a:off x="7316828" y="25148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672A04D3-57C0-06A1-B379-1846DB7A0F0D}"/>
                  </a:ext>
                </a:extLst>
              </p:cNvPr>
              <p:cNvSpPr txBox="1"/>
              <p:nvPr/>
            </p:nvSpPr>
            <p:spPr>
              <a:xfrm>
                <a:off x="1040667" y="1557698"/>
                <a:ext cx="2404240" cy="9637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nary>
                            <m:naryPr>
                              <m:limLoc m:val="undOvr"/>
                              <m:subHide m:val="on"/>
                              <m:supHide m:val="on"/>
                              <m:ctrlPr>
                                <a:rPr lang="en-US" b="0" i="1" smtClean="0">
                                  <a:latin typeface="Cambria Math" panose="02040503050406030204" pitchFamily="18" charset="0"/>
                                </a:rPr>
                              </m:ctrlPr>
                            </m:naryPr>
                            <m:sub/>
                            <m:sup/>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𝐶</m:t>
                                  </m:r>
                                  <m:r>
                                    <a:rPr lang="en-US" b="0" i="1" smtClean="0">
                                      <a:latin typeface="Cambria Math" panose="02040503050406030204" pitchFamily="18" charset="0"/>
                                    </a:rPr>
                                    <m:t>𝑖𝑟𝑐𝑙𝑒</m:t>
                                  </m:r>
                                </m:sub>
                                <m:sup/>
                                <m:e>
                                  <m:r>
                                    <a:rPr lang="en-US" b="0" i="1" smtClean="0">
                                      <a:latin typeface="Cambria Math" panose="02040503050406030204" pitchFamily="18" charset="0"/>
                                    </a:rPr>
                                    <m:t>𝑑𝑥𝑑𝑦</m:t>
                                  </m:r>
                                </m:e>
                              </m:nary>
                            </m:e>
                          </m:nary>
                        </m:num>
                        <m:den>
                          <m:nary>
                            <m:naryPr>
                              <m:limLoc m:val="undOvr"/>
                              <m:subHide m:val="on"/>
                              <m:supHide m:val="on"/>
                              <m:ctrlPr>
                                <a:rPr lang="en-US" b="0" i="1" smtClean="0">
                                  <a:latin typeface="Cambria Math" panose="02040503050406030204" pitchFamily="18" charset="0"/>
                                </a:rPr>
                              </m:ctrlPr>
                            </m:naryPr>
                            <m:sub/>
                            <m:sup/>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𝑆</m:t>
                                  </m:r>
                                  <m:r>
                                    <a:rPr lang="en-US" b="0" i="1" smtClean="0">
                                      <a:latin typeface="Cambria Math" panose="02040503050406030204" pitchFamily="18" charset="0"/>
                                    </a:rPr>
                                    <m:t>𝑞𝑢𝑎𝑟𝑒</m:t>
                                  </m:r>
                                </m:sub>
                                <m:sup/>
                                <m:e>
                                  <m:r>
                                    <a:rPr lang="en-US" b="0" i="1" smtClean="0">
                                      <a:latin typeface="Cambria Math" panose="02040503050406030204" pitchFamily="18" charset="0"/>
                                    </a:rPr>
                                    <m:t>𝑑𝑥𝑑𝑦</m:t>
                                  </m:r>
                                </m:e>
                              </m:nary>
                            </m:e>
                          </m:nary>
                        </m:den>
                      </m:f>
                      <m:r>
                        <a:rPr lang="en-US" b="0" i="1" smtClean="0">
                          <a:latin typeface="Cambria Math" panose="02040503050406030204" pitchFamily="18" charset="0"/>
                        </a:rPr>
                        <m:t>=</m:t>
                      </m:r>
                      <m:r>
                        <a:rPr lang="en-US" b="0" i="1" smtClean="0">
                          <a:latin typeface="Cambria Math" panose="02040503050406030204" pitchFamily="18" charset="0"/>
                        </a:rPr>
                        <m:t>𝜋</m:t>
                      </m:r>
                    </m:oMath>
                  </m:oMathPara>
                </a14:m>
                <a:endParaRPr lang="en-US" dirty="0"/>
              </a:p>
            </p:txBody>
          </p:sp>
        </mc:Choice>
        <mc:Fallback xmlns="">
          <p:sp>
            <p:nvSpPr>
              <p:cNvPr id="243" name="TextBox 242">
                <a:extLst>
                  <a:ext uri="{FF2B5EF4-FFF2-40B4-BE49-F238E27FC236}">
                    <a16:creationId xmlns:a16="http://schemas.microsoft.com/office/drawing/2014/main" id="{672A04D3-57C0-06A1-B379-1846DB7A0F0D}"/>
                  </a:ext>
                </a:extLst>
              </p:cNvPr>
              <p:cNvSpPr txBox="1">
                <a:spLocks noRot="1" noChangeAspect="1" noMove="1" noResize="1" noEditPoints="1" noAdjustHandles="1" noChangeArrowheads="1" noChangeShapeType="1" noTextEdit="1"/>
              </p:cNvSpPr>
              <p:nvPr/>
            </p:nvSpPr>
            <p:spPr>
              <a:xfrm>
                <a:off x="1040667" y="1557698"/>
                <a:ext cx="2404240" cy="96379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6558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 name="Picture 244" descr="A graph with a line&#10;&#10;Description automatically generated">
            <a:extLst>
              <a:ext uri="{FF2B5EF4-FFF2-40B4-BE49-F238E27FC236}">
                <a16:creationId xmlns:a16="http://schemas.microsoft.com/office/drawing/2014/main" id="{D4151A5B-BB02-EEF4-091E-0ED2EA8F6F28}"/>
              </a:ext>
            </a:extLst>
          </p:cNvPr>
          <p:cNvPicPr>
            <a:picLocks noChangeAspect="1"/>
          </p:cNvPicPr>
          <p:nvPr/>
        </p:nvPicPr>
        <p:blipFill rotWithShape="1">
          <a:blip r:embed="rId3"/>
          <a:srcRect t="12822" r="10473"/>
          <a:stretch/>
        </p:blipFill>
        <p:spPr>
          <a:xfrm>
            <a:off x="5098729" y="1302180"/>
            <a:ext cx="3807294" cy="2780575"/>
          </a:xfrm>
          <a:prstGeom prst="rect">
            <a:avLst/>
          </a:prstGeom>
        </p:spPr>
      </p:pic>
      <p:grpSp>
        <p:nvGrpSpPr>
          <p:cNvPr id="246" name="Group 245">
            <a:extLst>
              <a:ext uri="{FF2B5EF4-FFF2-40B4-BE49-F238E27FC236}">
                <a16:creationId xmlns:a16="http://schemas.microsoft.com/office/drawing/2014/main" id="{3BBEED59-F077-0FC8-0D67-3FEE17967EFD}"/>
              </a:ext>
            </a:extLst>
          </p:cNvPr>
          <p:cNvGrpSpPr/>
          <p:nvPr/>
        </p:nvGrpSpPr>
        <p:grpSpPr>
          <a:xfrm>
            <a:off x="3649561" y="1471291"/>
            <a:ext cx="1225484" cy="1159497"/>
            <a:chOff x="3649561" y="1471291"/>
            <a:chExt cx="1225484" cy="1159497"/>
          </a:xfrm>
        </p:grpSpPr>
        <p:sp>
          <p:nvSpPr>
            <p:cNvPr id="16" name="Rectangle 15">
              <a:extLst>
                <a:ext uri="{FF2B5EF4-FFF2-40B4-BE49-F238E27FC236}">
                  <a16:creationId xmlns:a16="http://schemas.microsoft.com/office/drawing/2014/main" id="{AE465322-7BB2-4DA0-53D7-148C6AC7A03E}"/>
                </a:ext>
              </a:extLst>
            </p:cNvPr>
            <p:cNvSpPr/>
            <p:nvPr/>
          </p:nvSpPr>
          <p:spPr>
            <a:xfrm>
              <a:off x="3649561" y="1471291"/>
              <a:ext cx="1225484" cy="1159497"/>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8608F0-4FED-2F8C-7760-CECD95494F7A}"/>
                </a:ext>
              </a:extLst>
            </p:cNvPr>
            <p:cNvSpPr/>
            <p:nvPr/>
          </p:nvSpPr>
          <p:spPr>
            <a:xfrm>
              <a:off x="3649562" y="1471291"/>
              <a:ext cx="1225483" cy="1159497"/>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DC5BD4EB-5879-A5E3-B720-D3CC04C89E15}"/>
              </a:ext>
            </a:extLst>
          </p:cNvPr>
          <p:cNvSpPr>
            <a:spLocks noGrp="1"/>
          </p:cNvSpPr>
          <p:nvPr>
            <p:ph type="title"/>
          </p:nvPr>
        </p:nvSpPr>
        <p:spPr>
          <a:xfrm>
            <a:off x="457201" y="358378"/>
            <a:ext cx="8372901" cy="621711"/>
          </a:xfrm>
        </p:spPr>
        <p:txBody>
          <a:bodyPr/>
          <a:lstStyle/>
          <a:p>
            <a:r>
              <a:rPr lang="en-US" dirty="0"/>
              <a:t>Monte </a:t>
            </a:r>
            <a:r>
              <a:rPr lang="en-US" dirty="0" err="1"/>
              <a:t>carlo</a:t>
            </a:r>
            <a:endParaRPr lang="en-US" dirty="0"/>
          </a:p>
        </p:txBody>
      </p:sp>
      <p:sp>
        <p:nvSpPr>
          <p:cNvPr id="7" name="Content Placeholder 2">
            <a:extLst>
              <a:ext uri="{FF2B5EF4-FFF2-40B4-BE49-F238E27FC236}">
                <a16:creationId xmlns:a16="http://schemas.microsoft.com/office/drawing/2014/main" id="{75EB0856-A76A-75CD-33C5-CE09C0C9FE96}"/>
              </a:ext>
            </a:extLst>
          </p:cNvPr>
          <p:cNvSpPr>
            <a:spLocks noGrp="1"/>
          </p:cNvSpPr>
          <p:nvPr>
            <p:ph idx="1"/>
          </p:nvPr>
        </p:nvSpPr>
        <p:spPr>
          <a:xfrm>
            <a:off x="457201" y="980089"/>
            <a:ext cx="8372901" cy="383347"/>
          </a:xfrm>
        </p:spPr>
        <p:txBody>
          <a:bodyPr/>
          <a:lstStyle/>
          <a:p>
            <a:r>
              <a:rPr lang="en-US" dirty="0"/>
              <a:t>Monte Carlo methods use random sampling to approximate integrals</a:t>
            </a:r>
          </a:p>
          <a:p>
            <a:endParaRPr lang="en-US" dirty="0"/>
          </a:p>
          <a:p>
            <a:endParaRPr lang="en-US" dirty="0"/>
          </a:p>
        </p:txBody>
      </p:sp>
      <p:sp>
        <p:nvSpPr>
          <p:cNvPr id="8" name="Slide Number Placeholder 4">
            <a:extLst>
              <a:ext uri="{FF2B5EF4-FFF2-40B4-BE49-F238E27FC236}">
                <a16:creationId xmlns:a16="http://schemas.microsoft.com/office/drawing/2014/main" id="{2EEB86B8-1C04-5942-F275-43BE646158E5}"/>
              </a:ext>
            </a:extLst>
          </p:cNvPr>
          <p:cNvSpPr>
            <a:spLocks noGrp="1"/>
          </p:cNvSpPr>
          <p:nvPr>
            <p:ph type="sldNum" sz="quarter" idx="13"/>
          </p:nvPr>
        </p:nvSpPr>
        <p:spPr>
          <a:xfrm>
            <a:off x="4343400" y="4855282"/>
            <a:ext cx="457200" cy="137160"/>
          </a:xfrm>
        </p:spPr>
        <p:txBody>
          <a:bodyPr/>
          <a:lstStyle/>
          <a:p>
            <a:fld id="{AEFAAC5A-9C4F-4278-920D-DF2BAB595749}" type="slidenum">
              <a:rPr lang="en-US" smtClean="0"/>
              <a:pPr/>
              <a:t>55</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1A51EC-7B80-C79C-7F1F-F719BA0DA38E}"/>
                  </a:ext>
                </a:extLst>
              </p:cNvPr>
              <p:cNvSpPr txBox="1"/>
              <p:nvPr/>
            </p:nvSpPr>
            <p:spPr>
              <a:xfrm>
                <a:off x="772245" y="3887561"/>
                <a:ext cx="7599509" cy="8041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𝑇</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𝑇</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𝑂</m:t>
                                  </m:r>
                                </m:e>
                              </m:d>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𝑇</m:t>
                                  </m:r>
                                </m:sub>
                              </m:sSub>
                            </m:e>
                          </m:d>
                        </m:num>
                        <m:den>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𝑇</m:t>
                                  </m:r>
                                </m:sub>
                              </m:sSub>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𝑐𝑜𝑛𝑓</m:t>
                              </m:r>
                            </m:sub>
                          </m:sSub>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𝐿</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e>
                      </m:nary>
                    </m:oMath>
                  </m:oMathPara>
                </a14:m>
                <a:endParaRPr lang="en-US" dirty="0"/>
              </a:p>
            </p:txBody>
          </p:sp>
        </mc:Choice>
        <mc:Fallback xmlns="">
          <p:sp>
            <p:nvSpPr>
              <p:cNvPr id="9" name="TextBox 8">
                <a:extLst>
                  <a:ext uri="{FF2B5EF4-FFF2-40B4-BE49-F238E27FC236}">
                    <a16:creationId xmlns:a16="http://schemas.microsoft.com/office/drawing/2014/main" id="{591A51EC-7B80-C79C-7F1F-F719BA0DA38E}"/>
                  </a:ext>
                </a:extLst>
              </p:cNvPr>
              <p:cNvSpPr txBox="1">
                <a:spLocks noRot="1" noChangeAspect="1" noMove="1" noResize="1" noEditPoints="1" noAdjustHandles="1" noChangeArrowheads="1" noChangeShapeType="1" noTextEdit="1"/>
              </p:cNvSpPr>
              <p:nvPr/>
            </p:nvSpPr>
            <p:spPr>
              <a:xfrm>
                <a:off x="772245" y="3887561"/>
                <a:ext cx="7599509" cy="804131"/>
              </a:xfrm>
              <a:prstGeom prst="rect">
                <a:avLst/>
              </a:prstGeom>
              <a:blipFill>
                <a:blip r:embed="rId4"/>
                <a:stretch>
                  <a:fillRect/>
                </a:stretch>
              </a:blipFill>
            </p:spPr>
            <p:txBody>
              <a:bodyPr/>
              <a:lstStyle/>
              <a:p>
                <a:r>
                  <a:rPr lang="en-US">
                    <a:noFill/>
                  </a:rPr>
                  <a:t> </a:t>
                </a:r>
              </a:p>
            </p:txBody>
          </p:sp>
        </mc:Fallback>
      </mc:AlternateContent>
      <p:grpSp>
        <p:nvGrpSpPr>
          <p:cNvPr id="247" name="Group 246">
            <a:extLst>
              <a:ext uri="{FF2B5EF4-FFF2-40B4-BE49-F238E27FC236}">
                <a16:creationId xmlns:a16="http://schemas.microsoft.com/office/drawing/2014/main" id="{EC856654-6908-35A0-FFCB-96F4DFDADA0E}"/>
              </a:ext>
            </a:extLst>
          </p:cNvPr>
          <p:cNvGrpSpPr/>
          <p:nvPr/>
        </p:nvGrpSpPr>
        <p:grpSpPr>
          <a:xfrm>
            <a:off x="3660607" y="1497536"/>
            <a:ext cx="1203392" cy="1107005"/>
            <a:chOff x="7169344" y="1500309"/>
            <a:chExt cx="1203392" cy="1107005"/>
          </a:xfrm>
        </p:grpSpPr>
        <p:sp>
          <p:nvSpPr>
            <p:cNvPr id="19" name="Oval 18">
              <a:extLst>
                <a:ext uri="{FF2B5EF4-FFF2-40B4-BE49-F238E27FC236}">
                  <a16:creationId xmlns:a16="http://schemas.microsoft.com/office/drawing/2014/main" id="{58387948-DCBE-5F7F-DA1D-87D899DCCA23}"/>
                </a:ext>
              </a:extLst>
            </p:cNvPr>
            <p:cNvSpPr/>
            <p:nvPr/>
          </p:nvSpPr>
          <p:spPr>
            <a:xfrm>
              <a:off x="8174617" y="22106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355009D-CCFC-ACBF-5EC7-ABE1B1DCB9F9}"/>
                </a:ext>
              </a:extLst>
            </p:cNvPr>
            <p:cNvSpPr/>
            <p:nvPr/>
          </p:nvSpPr>
          <p:spPr>
            <a:xfrm>
              <a:off x="8327017" y="23630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33A16B-9BD4-E322-DB3F-2044D7B40F53}"/>
                </a:ext>
              </a:extLst>
            </p:cNvPr>
            <p:cNvSpPr/>
            <p:nvPr/>
          </p:nvSpPr>
          <p:spPr>
            <a:xfrm>
              <a:off x="8255733" y="225632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B6FBBD-0DE9-7A2C-8C9F-586AADC83539}"/>
                </a:ext>
              </a:extLst>
            </p:cNvPr>
            <p:cNvSpPr/>
            <p:nvPr/>
          </p:nvSpPr>
          <p:spPr>
            <a:xfrm>
              <a:off x="7329593" y="199252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42AB71D-AF71-0650-C99D-6B8003790691}"/>
                </a:ext>
              </a:extLst>
            </p:cNvPr>
            <p:cNvSpPr/>
            <p:nvPr/>
          </p:nvSpPr>
          <p:spPr>
            <a:xfrm>
              <a:off x="7276253" y="199252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EDE13C-DCF6-8046-0E59-2869CE0AB118}"/>
                </a:ext>
              </a:extLst>
            </p:cNvPr>
            <p:cNvSpPr/>
            <p:nvPr/>
          </p:nvSpPr>
          <p:spPr>
            <a:xfrm>
              <a:off x="8174617" y="22106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1FFCCEC-D5C6-1156-7E42-2A182B4D5C6F}"/>
                </a:ext>
              </a:extLst>
            </p:cNvPr>
            <p:cNvSpPr/>
            <p:nvPr/>
          </p:nvSpPr>
          <p:spPr>
            <a:xfrm>
              <a:off x="8327017" y="23630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B8D708E-CA08-B3F5-4B7C-D2E407E0A35E}"/>
                </a:ext>
              </a:extLst>
            </p:cNvPr>
            <p:cNvSpPr/>
            <p:nvPr/>
          </p:nvSpPr>
          <p:spPr>
            <a:xfrm>
              <a:off x="8322101" y="22715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A0DCB0A-25FC-3156-3563-B297C6B1BFB4}"/>
                </a:ext>
              </a:extLst>
            </p:cNvPr>
            <p:cNvSpPr/>
            <p:nvPr/>
          </p:nvSpPr>
          <p:spPr>
            <a:xfrm>
              <a:off x="8255733" y="225632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F0DB9B-3B0E-F45E-D879-788731C4CFBC}"/>
                </a:ext>
              </a:extLst>
            </p:cNvPr>
            <p:cNvSpPr/>
            <p:nvPr/>
          </p:nvSpPr>
          <p:spPr>
            <a:xfrm>
              <a:off x="7329593" y="199252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FFA174-669E-77B9-F5A2-C78A4D08E9C0}"/>
                </a:ext>
              </a:extLst>
            </p:cNvPr>
            <p:cNvSpPr/>
            <p:nvPr/>
          </p:nvSpPr>
          <p:spPr>
            <a:xfrm>
              <a:off x="8327017" y="23630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B23B2FD-AF30-A4F7-8AE0-473E2B06DA87}"/>
                </a:ext>
              </a:extLst>
            </p:cNvPr>
            <p:cNvSpPr/>
            <p:nvPr/>
          </p:nvSpPr>
          <p:spPr>
            <a:xfrm>
              <a:off x="8174617" y="231430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92B7488-FD9E-9458-693E-F4DC143C2226}"/>
                </a:ext>
              </a:extLst>
            </p:cNvPr>
            <p:cNvSpPr/>
            <p:nvPr/>
          </p:nvSpPr>
          <p:spPr>
            <a:xfrm>
              <a:off x="8174617" y="231430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9B12A37-C0CB-ECF4-B658-95C60190B340}"/>
                </a:ext>
              </a:extLst>
            </p:cNvPr>
            <p:cNvSpPr/>
            <p:nvPr/>
          </p:nvSpPr>
          <p:spPr>
            <a:xfrm>
              <a:off x="8327017" y="246670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C4FC5D4-4050-E552-E5CF-9E9D3904C43D}"/>
                </a:ext>
              </a:extLst>
            </p:cNvPr>
            <p:cNvSpPr/>
            <p:nvPr/>
          </p:nvSpPr>
          <p:spPr>
            <a:xfrm>
              <a:off x="7238312" y="188086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15D3FB9-6C7E-AEE7-3747-02A57FC9BFB0}"/>
                </a:ext>
              </a:extLst>
            </p:cNvPr>
            <p:cNvSpPr/>
            <p:nvPr/>
          </p:nvSpPr>
          <p:spPr>
            <a:xfrm>
              <a:off x="7329593" y="209622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300C72-FE55-A376-C6AB-B6D953ECE1EE}"/>
                </a:ext>
              </a:extLst>
            </p:cNvPr>
            <p:cNvSpPr/>
            <p:nvPr/>
          </p:nvSpPr>
          <p:spPr>
            <a:xfrm>
              <a:off x="7276253" y="209622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9AA973B-61F5-0C12-7392-1B888A3B24BC}"/>
                </a:ext>
              </a:extLst>
            </p:cNvPr>
            <p:cNvSpPr/>
            <p:nvPr/>
          </p:nvSpPr>
          <p:spPr>
            <a:xfrm>
              <a:off x="7976498" y="244078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12F3777-D450-78E0-B054-F9FA50DE66A3}"/>
                </a:ext>
              </a:extLst>
            </p:cNvPr>
            <p:cNvSpPr/>
            <p:nvPr/>
          </p:nvSpPr>
          <p:spPr>
            <a:xfrm>
              <a:off x="8123982" y="25017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D3B7747-A7B6-506D-44B3-6F5B3ADE3025}"/>
                </a:ext>
              </a:extLst>
            </p:cNvPr>
            <p:cNvSpPr/>
            <p:nvPr/>
          </p:nvSpPr>
          <p:spPr>
            <a:xfrm>
              <a:off x="8057614" y="248650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02212B3-1AAB-9BDB-FA71-BFA84879BE8A}"/>
                </a:ext>
              </a:extLst>
            </p:cNvPr>
            <p:cNvSpPr/>
            <p:nvPr/>
          </p:nvSpPr>
          <p:spPr>
            <a:xfrm>
              <a:off x="8258438" y="25474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DFD0336-A52F-3575-D4D3-5406AFA9F98B}"/>
                </a:ext>
              </a:extLst>
            </p:cNvPr>
            <p:cNvSpPr/>
            <p:nvPr/>
          </p:nvSpPr>
          <p:spPr>
            <a:xfrm>
              <a:off x="8102227" y="25157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35F14F8-F6D1-B905-F4A9-6D2BE9CEF599}"/>
                </a:ext>
              </a:extLst>
            </p:cNvPr>
            <p:cNvSpPr/>
            <p:nvPr/>
          </p:nvSpPr>
          <p:spPr>
            <a:xfrm>
              <a:off x="8048887" y="25157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2273427-B8E8-F9A0-E792-CE5EF45D4565}"/>
                </a:ext>
              </a:extLst>
            </p:cNvPr>
            <p:cNvSpPr/>
            <p:nvPr/>
          </p:nvSpPr>
          <p:spPr>
            <a:xfrm>
              <a:off x="7486284" y="15917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47B5C10-A663-EC95-8E5A-8E6479661FE2}"/>
                </a:ext>
              </a:extLst>
            </p:cNvPr>
            <p:cNvSpPr/>
            <p:nvPr/>
          </p:nvSpPr>
          <p:spPr>
            <a:xfrm>
              <a:off x="7638684" y="17441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8AF38B8-73D5-9E64-B6FE-34C45E51B34B}"/>
                </a:ext>
              </a:extLst>
            </p:cNvPr>
            <p:cNvSpPr/>
            <p:nvPr/>
          </p:nvSpPr>
          <p:spPr>
            <a:xfrm>
              <a:off x="7481368" y="150030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9DB875A-3B83-2611-F897-BC9BE2DC618F}"/>
                </a:ext>
              </a:extLst>
            </p:cNvPr>
            <p:cNvSpPr/>
            <p:nvPr/>
          </p:nvSpPr>
          <p:spPr>
            <a:xfrm>
              <a:off x="7567400" y="16374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C0C1664-87DF-BE6B-5D43-E789FD491BB9}"/>
                </a:ext>
              </a:extLst>
            </p:cNvPr>
            <p:cNvSpPr/>
            <p:nvPr/>
          </p:nvSpPr>
          <p:spPr>
            <a:xfrm>
              <a:off x="7615824" y="15460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3A62B4F-C3E6-AC3B-D858-C1A670CDC28C}"/>
                </a:ext>
              </a:extLst>
            </p:cNvPr>
            <p:cNvSpPr/>
            <p:nvPr/>
          </p:nvSpPr>
          <p:spPr>
            <a:xfrm>
              <a:off x="7768224" y="16984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4C494B8-973F-1118-CF4C-AF221C3CAA05}"/>
                </a:ext>
              </a:extLst>
            </p:cNvPr>
            <p:cNvSpPr/>
            <p:nvPr/>
          </p:nvSpPr>
          <p:spPr>
            <a:xfrm>
              <a:off x="7714884" y="16984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B9BF269-425A-2B56-F04C-C5962177E17F}"/>
                </a:ext>
              </a:extLst>
            </p:cNvPr>
            <p:cNvSpPr/>
            <p:nvPr/>
          </p:nvSpPr>
          <p:spPr>
            <a:xfrm>
              <a:off x="7486284" y="15917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50C87F7-C955-1E77-F8C2-C9AD139923D3}"/>
                </a:ext>
              </a:extLst>
            </p:cNvPr>
            <p:cNvSpPr/>
            <p:nvPr/>
          </p:nvSpPr>
          <p:spPr>
            <a:xfrm>
              <a:off x="7638684" y="17441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FBD366B-CC60-8DAD-5956-8772ED87680F}"/>
                </a:ext>
              </a:extLst>
            </p:cNvPr>
            <p:cNvSpPr/>
            <p:nvPr/>
          </p:nvSpPr>
          <p:spPr>
            <a:xfrm>
              <a:off x="7243229" y="1743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D446B64-A06B-7828-4DF2-5C475F062FE6}"/>
                </a:ext>
              </a:extLst>
            </p:cNvPr>
            <p:cNvSpPr/>
            <p:nvPr/>
          </p:nvSpPr>
          <p:spPr>
            <a:xfrm>
              <a:off x="7633768" y="165270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F6C7848-6899-D460-4006-EDB534DF06EF}"/>
                </a:ext>
              </a:extLst>
            </p:cNvPr>
            <p:cNvSpPr/>
            <p:nvPr/>
          </p:nvSpPr>
          <p:spPr>
            <a:xfrm>
              <a:off x="7567400" y="16374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1408A74-BC51-A70C-781C-FD5FAFF055CB}"/>
                </a:ext>
              </a:extLst>
            </p:cNvPr>
            <p:cNvSpPr/>
            <p:nvPr/>
          </p:nvSpPr>
          <p:spPr>
            <a:xfrm>
              <a:off x="7171945" y="16369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EC4E4ED-3E1A-074B-657E-8FDB7A6C009F}"/>
                </a:ext>
              </a:extLst>
            </p:cNvPr>
            <p:cNvSpPr/>
            <p:nvPr/>
          </p:nvSpPr>
          <p:spPr>
            <a:xfrm>
              <a:off x="7768224" y="16984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7559481-9FFB-9BC3-C1E0-9FA77D08D084}"/>
                </a:ext>
              </a:extLst>
            </p:cNvPr>
            <p:cNvSpPr/>
            <p:nvPr/>
          </p:nvSpPr>
          <p:spPr>
            <a:xfrm>
              <a:off x="7520431" y="196332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827D908-443E-B9FD-204F-59592C93DDD9}"/>
                </a:ext>
              </a:extLst>
            </p:cNvPr>
            <p:cNvSpPr/>
            <p:nvPr/>
          </p:nvSpPr>
          <p:spPr>
            <a:xfrm>
              <a:off x="7467091" y="196332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9E984BD-1530-B71E-6267-E83B8E5CC7F3}"/>
                </a:ext>
              </a:extLst>
            </p:cNvPr>
            <p:cNvSpPr/>
            <p:nvPr/>
          </p:nvSpPr>
          <p:spPr>
            <a:xfrm>
              <a:off x="7638684" y="17441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A147A12-1160-798B-B052-8D28836E3112}"/>
                </a:ext>
              </a:extLst>
            </p:cNvPr>
            <p:cNvSpPr/>
            <p:nvPr/>
          </p:nvSpPr>
          <p:spPr>
            <a:xfrm>
              <a:off x="7243229" y="1743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CEA4E1A-D78C-4098-063C-6E750DCC2ED9}"/>
                </a:ext>
              </a:extLst>
            </p:cNvPr>
            <p:cNvSpPr/>
            <p:nvPr/>
          </p:nvSpPr>
          <p:spPr>
            <a:xfrm>
              <a:off x="7486284" y="1695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DCB13DE-43CD-E69B-76C5-B423235DE180}"/>
                </a:ext>
              </a:extLst>
            </p:cNvPr>
            <p:cNvSpPr/>
            <p:nvPr/>
          </p:nvSpPr>
          <p:spPr>
            <a:xfrm>
              <a:off x="7238313" y="16521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C3C6EF3-4DC0-5D3B-8587-057E87FB0693}"/>
                </a:ext>
              </a:extLst>
            </p:cNvPr>
            <p:cNvSpPr/>
            <p:nvPr/>
          </p:nvSpPr>
          <p:spPr>
            <a:xfrm>
              <a:off x="7171945" y="16369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B0BDEB5-BC89-FD5B-6F32-C888AB80C89E}"/>
                </a:ext>
              </a:extLst>
            </p:cNvPr>
            <p:cNvSpPr/>
            <p:nvPr/>
          </p:nvSpPr>
          <p:spPr>
            <a:xfrm>
              <a:off x="7324345" y="17893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CDDF5-EF7E-A62D-9DC3-22F70C8E0345}"/>
                </a:ext>
              </a:extLst>
            </p:cNvPr>
            <p:cNvSpPr/>
            <p:nvPr/>
          </p:nvSpPr>
          <p:spPr>
            <a:xfrm>
              <a:off x="7520431" y="196332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AEB3134-CF91-E796-0807-E10BF6CA2284}"/>
                </a:ext>
              </a:extLst>
            </p:cNvPr>
            <p:cNvSpPr/>
            <p:nvPr/>
          </p:nvSpPr>
          <p:spPr>
            <a:xfrm>
              <a:off x="7525169" y="1850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DD720AE-1C93-54CB-F57C-3BAF3954EF33}"/>
                </a:ext>
              </a:extLst>
            </p:cNvPr>
            <p:cNvSpPr/>
            <p:nvPr/>
          </p:nvSpPr>
          <p:spPr>
            <a:xfrm>
              <a:off x="7471829" y="1850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955F35A-DA0B-E540-DCD2-5FC496040A4F}"/>
                </a:ext>
              </a:extLst>
            </p:cNvPr>
            <p:cNvSpPr/>
            <p:nvPr/>
          </p:nvSpPr>
          <p:spPr>
            <a:xfrm>
              <a:off x="7243229" y="1743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5B803181-293B-B15B-B927-F2EB36158D65}"/>
                </a:ext>
              </a:extLst>
            </p:cNvPr>
            <p:cNvSpPr/>
            <p:nvPr/>
          </p:nvSpPr>
          <p:spPr>
            <a:xfrm>
              <a:off x="7486284" y="1695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251DC2F-A555-B117-FB7C-3199B59D8077}"/>
                </a:ext>
              </a:extLst>
            </p:cNvPr>
            <p:cNvSpPr/>
            <p:nvPr/>
          </p:nvSpPr>
          <p:spPr>
            <a:xfrm>
              <a:off x="7638684" y="18478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87F4DD9-C0D0-30FC-C9D0-BC1E0053804A}"/>
                </a:ext>
              </a:extLst>
            </p:cNvPr>
            <p:cNvSpPr/>
            <p:nvPr/>
          </p:nvSpPr>
          <p:spPr>
            <a:xfrm>
              <a:off x="7390713" y="18045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259388D-2E3F-4B18-C403-B93E446D361A}"/>
                </a:ext>
              </a:extLst>
            </p:cNvPr>
            <p:cNvSpPr/>
            <p:nvPr/>
          </p:nvSpPr>
          <p:spPr>
            <a:xfrm>
              <a:off x="7324345" y="178932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F5BDFDF-05A3-9EE5-4BD3-CB5178A4C574}"/>
                </a:ext>
              </a:extLst>
            </p:cNvPr>
            <p:cNvSpPr/>
            <p:nvPr/>
          </p:nvSpPr>
          <p:spPr>
            <a:xfrm>
              <a:off x="7567400" y="17411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EA7C423-F6C3-C126-2CE0-710A5C191175}"/>
                </a:ext>
              </a:extLst>
            </p:cNvPr>
            <p:cNvSpPr/>
            <p:nvPr/>
          </p:nvSpPr>
          <p:spPr>
            <a:xfrm>
              <a:off x="7525169" y="1850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1828C44-43F1-2F35-76CE-59A76E169718}"/>
                </a:ext>
              </a:extLst>
            </p:cNvPr>
            <p:cNvSpPr/>
            <p:nvPr/>
          </p:nvSpPr>
          <p:spPr>
            <a:xfrm>
              <a:off x="7768224" y="1802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A927EC7-35E0-E8A7-0E57-7A1445B6CCA5}"/>
                </a:ext>
              </a:extLst>
            </p:cNvPr>
            <p:cNvSpPr/>
            <p:nvPr/>
          </p:nvSpPr>
          <p:spPr>
            <a:xfrm>
              <a:off x="7685185" y="206116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73C5732F-1752-1469-61E3-5B8F25A74757}"/>
                </a:ext>
              </a:extLst>
            </p:cNvPr>
            <p:cNvSpPr/>
            <p:nvPr/>
          </p:nvSpPr>
          <p:spPr>
            <a:xfrm>
              <a:off x="7525040" y="219849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897FDDCC-08D6-014F-2DF6-6F63D04EDE21}"/>
                </a:ext>
              </a:extLst>
            </p:cNvPr>
            <p:cNvSpPr/>
            <p:nvPr/>
          </p:nvSpPr>
          <p:spPr>
            <a:xfrm>
              <a:off x="7287856" y="16130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8B6202E-90AF-7129-E6FF-24D7D16A5B6B}"/>
                </a:ext>
              </a:extLst>
            </p:cNvPr>
            <p:cNvSpPr/>
            <p:nvPr/>
          </p:nvSpPr>
          <p:spPr>
            <a:xfrm>
              <a:off x="7557550" y="198754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3424F67-BAE2-D06D-A21A-B9DA73B01F8C}"/>
                </a:ext>
              </a:extLst>
            </p:cNvPr>
            <p:cNvSpPr/>
            <p:nvPr/>
          </p:nvSpPr>
          <p:spPr>
            <a:xfrm>
              <a:off x="7282940" y="152160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9017847-2F5F-7616-612A-4B7AF78ED460}"/>
                </a:ext>
              </a:extLst>
            </p:cNvPr>
            <p:cNvSpPr/>
            <p:nvPr/>
          </p:nvSpPr>
          <p:spPr>
            <a:xfrm>
              <a:off x="7216572" y="15063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54074BB-FD7F-676F-47EB-9531655BDDA6}"/>
                </a:ext>
              </a:extLst>
            </p:cNvPr>
            <p:cNvSpPr/>
            <p:nvPr/>
          </p:nvSpPr>
          <p:spPr>
            <a:xfrm>
              <a:off x="7191743" y="203615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02F83A7-8DC4-4BC3-0FB4-192438C6BAD7}"/>
                </a:ext>
              </a:extLst>
            </p:cNvPr>
            <p:cNvSpPr/>
            <p:nvPr/>
          </p:nvSpPr>
          <p:spPr>
            <a:xfrm>
              <a:off x="7417396" y="156732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2069E821-C2DD-E1F9-2234-3CF653E49D03}"/>
                </a:ext>
              </a:extLst>
            </p:cNvPr>
            <p:cNvSpPr/>
            <p:nvPr/>
          </p:nvSpPr>
          <p:spPr>
            <a:xfrm>
              <a:off x="7261185" y="153560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855E3C-798C-A665-E376-8AE8772F52CE}"/>
                </a:ext>
              </a:extLst>
            </p:cNvPr>
            <p:cNvSpPr/>
            <p:nvPr/>
          </p:nvSpPr>
          <p:spPr>
            <a:xfrm>
              <a:off x="7207845" y="153560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12E34DA8-BC48-B015-6AA6-F6C2CEC64DAB}"/>
                </a:ext>
              </a:extLst>
            </p:cNvPr>
            <p:cNvSpPr/>
            <p:nvPr/>
          </p:nvSpPr>
          <p:spPr>
            <a:xfrm>
              <a:off x="7845853" y="15011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ECD996D-2DDC-456E-63DB-D0D64DF70F8C}"/>
                </a:ext>
              </a:extLst>
            </p:cNvPr>
            <p:cNvSpPr/>
            <p:nvPr/>
          </p:nvSpPr>
          <p:spPr>
            <a:xfrm>
              <a:off x="7998253" y="16535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39B8D626-2794-E47A-3DC5-36A4499C36CB}"/>
                </a:ext>
              </a:extLst>
            </p:cNvPr>
            <p:cNvSpPr/>
            <p:nvPr/>
          </p:nvSpPr>
          <p:spPr>
            <a:xfrm>
              <a:off x="8294650" y="15283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95AE02A-1C45-D764-AE85-C07FD2D08D95}"/>
                </a:ext>
              </a:extLst>
            </p:cNvPr>
            <p:cNvSpPr/>
            <p:nvPr/>
          </p:nvSpPr>
          <p:spPr>
            <a:xfrm>
              <a:off x="7993337" y="15620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D4B0A0D-3696-DEC9-4DF2-A191C0EF8933}"/>
                </a:ext>
              </a:extLst>
            </p:cNvPr>
            <p:cNvSpPr/>
            <p:nvPr/>
          </p:nvSpPr>
          <p:spPr>
            <a:xfrm>
              <a:off x="7926969" y="154685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8FB3A55-4298-67CF-92A6-F5961D454DAE}"/>
                </a:ext>
              </a:extLst>
            </p:cNvPr>
            <p:cNvSpPr/>
            <p:nvPr/>
          </p:nvSpPr>
          <p:spPr>
            <a:xfrm>
              <a:off x="8079369" y="169925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B1FE7551-A2E4-5FE6-B2E7-FCA9EFB0FD54}"/>
                </a:ext>
              </a:extLst>
            </p:cNvPr>
            <p:cNvSpPr/>
            <p:nvPr/>
          </p:nvSpPr>
          <p:spPr>
            <a:xfrm>
              <a:off x="8127793" y="16078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CC284A0-03EB-7CD4-425E-165A7F12996C}"/>
                </a:ext>
              </a:extLst>
            </p:cNvPr>
            <p:cNvSpPr/>
            <p:nvPr/>
          </p:nvSpPr>
          <p:spPr>
            <a:xfrm>
              <a:off x="8280193" y="17602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5EC4118-318C-766D-2FAA-5FEC4B9863FE}"/>
                </a:ext>
              </a:extLst>
            </p:cNvPr>
            <p:cNvSpPr/>
            <p:nvPr/>
          </p:nvSpPr>
          <p:spPr>
            <a:xfrm>
              <a:off x="8226853" y="17602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6ACADAA6-3E92-1EF7-5B8C-EB47BE0220F0}"/>
                </a:ext>
              </a:extLst>
            </p:cNvPr>
            <p:cNvSpPr/>
            <p:nvPr/>
          </p:nvSpPr>
          <p:spPr>
            <a:xfrm>
              <a:off x="7998253" y="16535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3C007DAB-FF0D-D4B9-48FA-EF43C4D791C1}"/>
                </a:ext>
              </a:extLst>
            </p:cNvPr>
            <p:cNvSpPr/>
            <p:nvPr/>
          </p:nvSpPr>
          <p:spPr>
            <a:xfrm>
              <a:off x="8294650" y="15283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6AFC1A3E-BECC-409C-E8C9-675C8EFD0F8A}"/>
                </a:ext>
              </a:extLst>
            </p:cNvPr>
            <p:cNvSpPr/>
            <p:nvPr/>
          </p:nvSpPr>
          <p:spPr>
            <a:xfrm>
              <a:off x="7896488" y="220018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D97807B7-C0E7-DB88-0D80-16D01A206816}"/>
                </a:ext>
              </a:extLst>
            </p:cNvPr>
            <p:cNvSpPr/>
            <p:nvPr/>
          </p:nvSpPr>
          <p:spPr>
            <a:xfrm>
              <a:off x="8145737" y="17144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416D8A3E-4813-DC2D-044A-2D052E2D46A3}"/>
                </a:ext>
              </a:extLst>
            </p:cNvPr>
            <p:cNvSpPr/>
            <p:nvPr/>
          </p:nvSpPr>
          <p:spPr>
            <a:xfrm>
              <a:off x="8079369" y="169925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16AAAA5-898D-B8A1-FC93-7D4D8735315A}"/>
                </a:ext>
              </a:extLst>
            </p:cNvPr>
            <p:cNvSpPr/>
            <p:nvPr/>
          </p:nvSpPr>
          <p:spPr>
            <a:xfrm>
              <a:off x="7825204" y="20935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00E90365-B760-0267-D983-1F7BBF982EAC}"/>
                </a:ext>
              </a:extLst>
            </p:cNvPr>
            <p:cNvSpPr/>
            <p:nvPr/>
          </p:nvSpPr>
          <p:spPr>
            <a:xfrm>
              <a:off x="8280193" y="17602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665AD15-D1BD-7679-142A-6D646EA72C4A}"/>
                </a:ext>
              </a:extLst>
            </p:cNvPr>
            <p:cNvSpPr/>
            <p:nvPr/>
          </p:nvSpPr>
          <p:spPr>
            <a:xfrm>
              <a:off x="8026028" y="215446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5E7EEBD-5CC2-DCC4-6E72-C9D480A988C8}"/>
                </a:ext>
              </a:extLst>
            </p:cNvPr>
            <p:cNvSpPr/>
            <p:nvPr/>
          </p:nvSpPr>
          <p:spPr>
            <a:xfrm>
              <a:off x="7972688" y="215446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1E36894D-8BDA-6261-2ABD-561E3B401EE1}"/>
                </a:ext>
              </a:extLst>
            </p:cNvPr>
            <p:cNvSpPr/>
            <p:nvPr/>
          </p:nvSpPr>
          <p:spPr>
            <a:xfrm>
              <a:off x="8294650" y="152836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C0F92C3-77C3-A259-23B6-0A7C33294DDE}"/>
                </a:ext>
              </a:extLst>
            </p:cNvPr>
            <p:cNvSpPr/>
            <p:nvPr/>
          </p:nvSpPr>
          <p:spPr>
            <a:xfrm>
              <a:off x="7896488" y="220018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6C41BDF-481B-12FF-B8AB-BBD75DD3C22C}"/>
                </a:ext>
              </a:extLst>
            </p:cNvPr>
            <p:cNvSpPr/>
            <p:nvPr/>
          </p:nvSpPr>
          <p:spPr>
            <a:xfrm>
              <a:off x="7998253" y="175723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6E8BFF0-0FB5-E941-975A-5B9ADF556277}"/>
                </a:ext>
              </a:extLst>
            </p:cNvPr>
            <p:cNvSpPr/>
            <p:nvPr/>
          </p:nvSpPr>
          <p:spPr>
            <a:xfrm>
              <a:off x="7891572" y="210875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49CB06E-2866-7AB9-99C9-6757014ED31A}"/>
                </a:ext>
              </a:extLst>
            </p:cNvPr>
            <p:cNvSpPr/>
            <p:nvPr/>
          </p:nvSpPr>
          <p:spPr>
            <a:xfrm>
              <a:off x="7825204" y="20935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F5CB2065-C47A-1D73-0FF3-4DF5AC6F80DD}"/>
                </a:ext>
              </a:extLst>
            </p:cNvPr>
            <p:cNvSpPr/>
            <p:nvPr/>
          </p:nvSpPr>
          <p:spPr>
            <a:xfrm>
              <a:off x="7977604" y="22459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83705675-547C-A23B-F2EC-F527F880250D}"/>
                </a:ext>
              </a:extLst>
            </p:cNvPr>
            <p:cNvSpPr/>
            <p:nvPr/>
          </p:nvSpPr>
          <p:spPr>
            <a:xfrm>
              <a:off x="8026028" y="215446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06B1827-6AAC-5426-5F21-556158F2511A}"/>
                </a:ext>
              </a:extLst>
            </p:cNvPr>
            <p:cNvSpPr/>
            <p:nvPr/>
          </p:nvSpPr>
          <p:spPr>
            <a:xfrm>
              <a:off x="8087388" y="199392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BFDD8E3-8B72-DBC1-F083-ED897A1A1CF3}"/>
                </a:ext>
              </a:extLst>
            </p:cNvPr>
            <p:cNvSpPr/>
            <p:nvPr/>
          </p:nvSpPr>
          <p:spPr>
            <a:xfrm>
              <a:off x="8034048" y="199392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61C814D-5BAE-D561-5E26-87B576A72981}"/>
                </a:ext>
              </a:extLst>
            </p:cNvPr>
            <p:cNvSpPr/>
            <p:nvPr/>
          </p:nvSpPr>
          <p:spPr>
            <a:xfrm>
              <a:off x="7896488" y="220018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03254CE3-26AB-224B-099C-7EF360A5DB49}"/>
                </a:ext>
              </a:extLst>
            </p:cNvPr>
            <p:cNvSpPr/>
            <p:nvPr/>
          </p:nvSpPr>
          <p:spPr>
            <a:xfrm>
              <a:off x="7998253" y="175723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1E5BE15-E46F-09CE-A8B3-C89BD6436757}"/>
                </a:ext>
              </a:extLst>
            </p:cNvPr>
            <p:cNvSpPr/>
            <p:nvPr/>
          </p:nvSpPr>
          <p:spPr>
            <a:xfrm>
              <a:off x="8108866" y="189980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05FFC955-5774-8194-A2E5-0DAA947C9CFF}"/>
                </a:ext>
              </a:extLst>
            </p:cNvPr>
            <p:cNvSpPr/>
            <p:nvPr/>
          </p:nvSpPr>
          <p:spPr>
            <a:xfrm>
              <a:off x="8043972" y="226115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519F6D0-6227-D3D3-1842-C85C45A5E1FF}"/>
                </a:ext>
              </a:extLst>
            </p:cNvPr>
            <p:cNvSpPr/>
            <p:nvPr/>
          </p:nvSpPr>
          <p:spPr>
            <a:xfrm>
              <a:off x="7977604" y="224590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EC2EE4B-318A-D6A6-8FC5-BF571D4A39F6}"/>
                </a:ext>
              </a:extLst>
            </p:cNvPr>
            <p:cNvSpPr/>
            <p:nvPr/>
          </p:nvSpPr>
          <p:spPr>
            <a:xfrm>
              <a:off x="8223366" y="152538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68ABA415-ACB0-0462-960E-D47535B21AD4}"/>
                </a:ext>
              </a:extLst>
            </p:cNvPr>
            <p:cNvSpPr/>
            <p:nvPr/>
          </p:nvSpPr>
          <p:spPr>
            <a:xfrm>
              <a:off x="8087388" y="199392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86F96F80-31E7-3C06-963D-244B469E7589}"/>
                </a:ext>
              </a:extLst>
            </p:cNvPr>
            <p:cNvSpPr/>
            <p:nvPr/>
          </p:nvSpPr>
          <p:spPr>
            <a:xfrm>
              <a:off x="8238406" y="185408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0B36E6EA-48DA-0DD7-0250-EA435E599548}"/>
                </a:ext>
              </a:extLst>
            </p:cNvPr>
            <p:cNvSpPr/>
            <p:nvPr/>
          </p:nvSpPr>
          <p:spPr>
            <a:xfrm>
              <a:off x="8185066" y="185408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54AEC41-D819-F8E4-BC4F-535D1EFBA2BE}"/>
                </a:ext>
              </a:extLst>
            </p:cNvPr>
            <p:cNvSpPr/>
            <p:nvPr/>
          </p:nvSpPr>
          <p:spPr>
            <a:xfrm>
              <a:off x="7758347" y="18738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6F0100C-342D-DDCB-C8B7-F6FA38E23F34}"/>
                </a:ext>
              </a:extLst>
            </p:cNvPr>
            <p:cNvSpPr/>
            <p:nvPr/>
          </p:nvSpPr>
          <p:spPr>
            <a:xfrm>
              <a:off x="7910747" y="202628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486F951-B46C-D52C-2DBB-8D36C1C4534E}"/>
                </a:ext>
              </a:extLst>
            </p:cNvPr>
            <p:cNvSpPr/>
            <p:nvPr/>
          </p:nvSpPr>
          <p:spPr>
            <a:xfrm>
              <a:off x="7399531" y="22906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B42935F-A87D-0E54-395B-09098C9A8C3E}"/>
                </a:ext>
              </a:extLst>
            </p:cNvPr>
            <p:cNvSpPr/>
            <p:nvPr/>
          </p:nvSpPr>
          <p:spPr>
            <a:xfrm>
              <a:off x="7905831" y="193484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EF471487-3499-D269-58BC-E18750AD9B20}"/>
                </a:ext>
              </a:extLst>
            </p:cNvPr>
            <p:cNvSpPr/>
            <p:nvPr/>
          </p:nvSpPr>
          <p:spPr>
            <a:xfrm>
              <a:off x="7839463" y="191960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7DE5E113-90FF-F54D-B7F5-B35716AB44F8}"/>
                </a:ext>
              </a:extLst>
            </p:cNvPr>
            <p:cNvSpPr/>
            <p:nvPr/>
          </p:nvSpPr>
          <p:spPr>
            <a:xfrm>
              <a:off x="7401970" y="212422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1F17852E-9372-7052-F8E6-F1BD6CE14342}"/>
                </a:ext>
              </a:extLst>
            </p:cNvPr>
            <p:cNvSpPr/>
            <p:nvPr/>
          </p:nvSpPr>
          <p:spPr>
            <a:xfrm>
              <a:off x="8040287" y="198056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6DF8A05-1F74-5892-ADFF-E2F4B509BB3C}"/>
                </a:ext>
              </a:extLst>
            </p:cNvPr>
            <p:cNvSpPr/>
            <p:nvPr/>
          </p:nvSpPr>
          <p:spPr>
            <a:xfrm>
              <a:off x="7884076" y="19488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537446EF-D8DD-6345-161C-463BEEF48269}"/>
                </a:ext>
              </a:extLst>
            </p:cNvPr>
            <p:cNvSpPr/>
            <p:nvPr/>
          </p:nvSpPr>
          <p:spPr>
            <a:xfrm>
              <a:off x="7830736" y="19488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6ABB68-5573-993D-9853-64E2540D34E9}"/>
                </a:ext>
              </a:extLst>
            </p:cNvPr>
            <p:cNvSpPr/>
            <p:nvPr/>
          </p:nvSpPr>
          <p:spPr>
            <a:xfrm>
              <a:off x="7604069" y="22247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74E1B617-66FE-0645-4945-734F0EF66D86}"/>
                </a:ext>
              </a:extLst>
            </p:cNvPr>
            <p:cNvSpPr/>
            <p:nvPr/>
          </p:nvSpPr>
          <p:spPr>
            <a:xfrm>
              <a:off x="7756469" y="2377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EBD345A-46C2-402C-9878-050F2BAFB9C9}"/>
                </a:ext>
              </a:extLst>
            </p:cNvPr>
            <p:cNvSpPr/>
            <p:nvPr/>
          </p:nvSpPr>
          <p:spPr>
            <a:xfrm>
              <a:off x="7685185" y="2270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D2D7BF4-E268-01CF-198F-AA41D8582DB2}"/>
                </a:ext>
              </a:extLst>
            </p:cNvPr>
            <p:cNvSpPr/>
            <p:nvPr/>
          </p:nvSpPr>
          <p:spPr>
            <a:xfrm>
              <a:off x="7886009" y="233141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54BAD9C-6555-9C0D-AAF6-A996702A793C}"/>
                </a:ext>
              </a:extLst>
            </p:cNvPr>
            <p:cNvSpPr/>
            <p:nvPr/>
          </p:nvSpPr>
          <p:spPr>
            <a:xfrm>
              <a:off x="7832669" y="233141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81DA4FA-88F0-D2A9-F660-6BCBDA836FF4}"/>
                </a:ext>
              </a:extLst>
            </p:cNvPr>
            <p:cNvSpPr/>
            <p:nvPr/>
          </p:nvSpPr>
          <p:spPr>
            <a:xfrm>
              <a:off x="7604069" y="22247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0E626C54-DF2F-507F-791E-F6EDCFA7CE8C}"/>
                </a:ext>
              </a:extLst>
            </p:cNvPr>
            <p:cNvSpPr/>
            <p:nvPr/>
          </p:nvSpPr>
          <p:spPr>
            <a:xfrm>
              <a:off x="7756469" y="2377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A62ED1CF-D619-8EAD-BC27-70F191FA3F37}"/>
                </a:ext>
              </a:extLst>
            </p:cNvPr>
            <p:cNvSpPr/>
            <p:nvPr/>
          </p:nvSpPr>
          <p:spPr>
            <a:xfrm>
              <a:off x="7751553" y="228569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9259A00-9189-A952-1276-1E11E5963BE9}"/>
                </a:ext>
              </a:extLst>
            </p:cNvPr>
            <p:cNvSpPr/>
            <p:nvPr/>
          </p:nvSpPr>
          <p:spPr>
            <a:xfrm>
              <a:off x="7685185" y="227044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EE9960C-C3B2-6168-D186-6A38132A8146}"/>
                </a:ext>
              </a:extLst>
            </p:cNvPr>
            <p:cNvSpPr/>
            <p:nvPr/>
          </p:nvSpPr>
          <p:spPr>
            <a:xfrm>
              <a:off x="7886009" y="233141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0377C9E6-956C-F841-19A9-A1B350EA7B17}"/>
                </a:ext>
              </a:extLst>
            </p:cNvPr>
            <p:cNvSpPr/>
            <p:nvPr/>
          </p:nvSpPr>
          <p:spPr>
            <a:xfrm>
              <a:off x="7756469" y="237713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6FE1DFE-15F7-7AE4-075F-B9F1290F2299}"/>
                </a:ext>
              </a:extLst>
            </p:cNvPr>
            <p:cNvSpPr/>
            <p:nvPr/>
          </p:nvSpPr>
          <p:spPr>
            <a:xfrm>
              <a:off x="7604069" y="232843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7A548ED-7636-E06C-BEE4-CA9B8FB97320}"/>
                </a:ext>
              </a:extLst>
            </p:cNvPr>
            <p:cNvSpPr/>
            <p:nvPr/>
          </p:nvSpPr>
          <p:spPr>
            <a:xfrm>
              <a:off x="7604069" y="232843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07303412-779D-4134-F1CE-396BA2984AD8}"/>
                </a:ext>
              </a:extLst>
            </p:cNvPr>
            <p:cNvSpPr/>
            <p:nvPr/>
          </p:nvSpPr>
          <p:spPr>
            <a:xfrm>
              <a:off x="7756469" y="2480832"/>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010F3146-FB99-C876-8795-D9523C299653}"/>
                </a:ext>
              </a:extLst>
            </p:cNvPr>
            <p:cNvSpPr/>
            <p:nvPr/>
          </p:nvSpPr>
          <p:spPr>
            <a:xfrm>
              <a:off x="7685185" y="237415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2406346-52DC-59D6-EA94-5CE972C89EDF}"/>
                </a:ext>
              </a:extLst>
            </p:cNvPr>
            <p:cNvSpPr/>
            <p:nvPr/>
          </p:nvSpPr>
          <p:spPr>
            <a:xfrm>
              <a:off x="7886009" y="243511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D5D481C0-4AC6-BEFC-EE7F-220EB18FED4D}"/>
                </a:ext>
              </a:extLst>
            </p:cNvPr>
            <p:cNvSpPr/>
            <p:nvPr/>
          </p:nvSpPr>
          <p:spPr>
            <a:xfrm>
              <a:off x="7832669" y="243511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8DD9ACC-C6AD-680B-0AA3-15EC614654A8}"/>
                </a:ext>
              </a:extLst>
            </p:cNvPr>
            <p:cNvSpPr/>
            <p:nvPr/>
          </p:nvSpPr>
          <p:spPr>
            <a:xfrm>
              <a:off x="7405950" y="2454914"/>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F582116D-64F2-79B2-2198-F647C68B8F6B}"/>
                </a:ext>
              </a:extLst>
            </p:cNvPr>
            <p:cNvSpPr/>
            <p:nvPr/>
          </p:nvSpPr>
          <p:spPr>
            <a:xfrm>
              <a:off x="7553434" y="2515876"/>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57F9AB2E-71E4-75A5-922C-83443EBDD2F7}"/>
                </a:ext>
              </a:extLst>
            </p:cNvPr>
            <p:cNvSpPr/>
            <p:nvPr/>
          </p:nvSpPr>
          <p:spPr>
            <a:xfrm>
              <a:off x="7487066" y="2500633"/>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11AC321C-BCA1-59B3-9E8D-98C7F555BB74}"/>
                </a:ext>
              </a:extLst>
            </p:cNvPr>
            <p:cNvSpPr/>
            <p:nvPr/>
          </p:nvSpPr>
          <p:spPr>
            <a:xfrm>
              <a:off x="7687890" y="2561595"/>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0D8F812C-3A9C-67EE-890E-84813EA2D84E}"/>
                </a:ext>
              </a:extLst>
            </p:cNvPr>
            <p:cNvSpPr/>
            <p:nvPr/>
          </p:nvSpPr>
          <p:spPr>
            <a:xfrm>
              <a:off x="7531679" y="25298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2A1BE7AD-18CD-FD74-1FB6-AEDBDFD59196}"/>
                </a:ext>
              </a:extLst>
            </p:cNvPr>
            <p:cNvSpPr/>
            <p:nvPr/>
          </p:nvSpPr>
          <p:spPr>
            <a:xfrm>
              <a:off x="7478339" y="252986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9B0F52D4-D270-20E8-FF2F-6CA4E532A579}"/>
                </a:ext>
              </a:extLst>
            </p:cNvPr>
            <p:cNvSpPr/>
            <p:nvPr/>
          </p:nvSpPr>
          <p:spPr>
            <a:xfrm>
              <a:off x="7240628" y="245685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0B8A8F5B-1DB5-AF7F-04EF-A49222034FC4}"/>
                </a:ext>
              </a:extLst>
            </p:cNvPr>
            <p:cNvSpPr/>
            <p:nvPr/>
          </p:nvSpPr>
          <p:spPr>
            <a:xfrm>
              <a:off x="7169344" y="235017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3726630-3B58-9F65-F096-73B3A0DDE6A2}"/>
                </a:ext>
              </a:extLst>
            </p:cNvPr>
            <p:cNvSpPr/>
            <p:nvPr/>
          </p:nvSpPr>
          <p:spPr>
            <a:xfrm>
              <a:off x="7217768" y="22587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F8642617-8D36-1078-A8B9-81D2E4D8FA40}"/>
                </a:ext>
              </a:extLst>
            </p:cNvPr>
            <p:cNvSpPr/>
            <p:nvPr/>
          </p:nvSpPr>
          <p:spPr>
            <a:xfrm>
              <a:off x="7370168" y="24111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312F434A-F075-4255-B320-CB0D9D9B4D55}"/>
                </a:ext>
              </a:extLst>
            </p:cNvPr>
            <p:cNvSpPr/>
            <p:nvPr/>
          </p:nvSpPr>
          <p:spPr>
            <a:xfrm>
              <a:off x="7316828" y="24111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20B7DE0F-858F-419F-E808-ECE4B5F6C1EC}"/>
                </a:ext>
              </a:extLst>
            </p:cNvPr>
            <p:cNvSpPr/>
            <p:nvPr/>
          </p:nvSpPr>
          <p:spPr>
            <a:xfrm>
              <a:off x="7240628" y="245685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924132F3-86EF-571F-23E2-473F71136C5D}"/>
                </a:ext>
              </a:extLst>
            </p:cNvPr>
            <p:cNvSpPr/>
            <p:nvPr/>
          </p:nvSpPr>
          <p:spPr>
            <a:xfrm>
              <a:off x="7235712" y="236542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ABE4E522-9940-F747-E768-EDAC27FBB928}"/>
                </a:ext>
              </a:extLst>
            </p:cNvPr>
            <p:cNvSpPr/>
            <p:nvPr/>
          </p:nvSpPr>
          <p:spPr>
            <a:xfrm>
              <a:off x="7169344" y="2350177"/>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AB5EBFEA-CCE5-CEE5-935C-C405E049B6F3}"/>
                </a:ext>
              </a:extLst>
            </p:cNvPr>
            <p:cNvSpPr/>
            <p:nvPr/>
          </p:nvSpPr>
          <p:spPr>
            <a:xfrm>
              <a:off x="7370168" y="241113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35CE1C81-78A8-9483-1885-7F300C7625CE}"/>
                </a:ext>
              </a:extLst>
            </p:cNvPr>
            <p:cNvSpPr/>
            <p:nvPr/>
          </p:nvSpPr>
          <p:spPr>
            <a:xfrm>
              <a:off x="7240628" y="2456858"/>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0427C4F7-1550-9743-2F90-4CAEADB66808}"/>
                </a:ext>
              </a:extLst>
            </p:cNvPr>
            <p:cNvSpPr/>
            <p:nvPr/>
          </p:nvSpPr>
          <p:spPr>
            <a:xfrm>
              <a:off x="7240628" y="2560560"/>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CEFECE5A-C0A5-8DCC-472A-E7295BF90865}"/>
                </a:ext>
              </a:extLst>
            </p:cNvPr>
            <p:cNvSpPr/>
            <p:nvPr/>
          </p:nvSpPr>
          <p:spPr>
            <a:xfrm>
              <a:off x="7169344" y="2453879"/>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77EC4346-B03F-ADB1-7D1F-67F28007BCA2}"/>
                </a:ext>
              </a:extLst>
            </p:cNvPr>
            <p:cNvSpPr/>
            <p:nvPr/>
          </p:nvSpPr>
          <p:spPr>
            <a:xfrm>
              <a:off x="7370168" y="25148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2A251066-CE45-1D69-34EE-7CB834F71D76}"/>
                </a:ext>
              </a:extLst>
            </p:cNvPr>
            <p:cNvSpPr/>
            <p:nvPr/>
          </p:nvSpPr>
          <p:spPr>
            <a:xfrm>
              <a:off x="7316828" y="2514841"/>
              <a:ext cx="45719" cy="45719"/>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672A04D3-57C0-06A1-B379-1846DB7A0F0D}"/>
                  </a:ext>
                </a:extLst>
              </p:cNvPr>
              <p:cNvSpPr txBox="1"/>
              <p:nvPr/>
            </p:nvSpPr>
            <p:spPr>
              <a:xfrm>
                <a:off x="1040667" y="1557698"/>
                <a:ext cx="2404240" cy="9637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nary>
                            <m:naryPr>
                              <m:limLoc m:val="undOvr"/>
                              <m:subHide m:val="on"/>
                              <m:supHide m:val="on"/>
                              <m:ctrlPr>
                                <a:rPr lang="en-US" b="0" i="1" smtClean="0">
                                  <a:latin typeface="Cambria Math" panose="02040503050406030204" pitchFamily="18" charset="0"/>
                                </a:rPr>
                              </m:ctrlPr>
                            </m:naryPr>
                            <m:sub/>
                            <m:sup/>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𝐶</m:t>
                                  </m:r>
                                  <m:r>
                                    <a:rPr lang="en-US" b="0" i="1" smtClean="0">
                                      <a:latin typeface="Cambria Math" panose="02040503050406030204" pitchFamily="18" charset="0"/>
                                    </a:rPr>
                                    <m:t>𝑖𝑟𝑐𝑙𝑒</m:t>
                                  </m:r>
                                </m:sub>
                                <m:sup/>
                                <m:e>
                                  <m:r>
                                    <a:rPr lang="en-US" b="0" i="1" smtClean="0">
                                      <a:latin typeface="Cambria Math" panose="02040503050406030204" pitchFamily="18" charset="0"/>
                                    </a:rPr>
                                    <m:t>𝑑𝑥𝑑𝑦</m:t>
                                  </m:r>
                                </m:e>
                              </m:nary>
                            </m:e>
                          </m:nary>
                        </m:num>
                        <m:den>
                          <m:nary>
                            <m:naryPr>
                              <m:limLoc m:val="undOvr"/>
                              <m:subHide m:val="on"/>
                              <m:supHide m:val="on"/>
                              <m:ctrlPr>
                                <a:rPr lang="en-US" b="0" i="1" smtClean="0">
                                  <a:latin typeface="Cambria Math" panose="02040503050406030204" pitchFamily="18" charset="0"/>
                                </a:rPr>
                              </m:ctrlPr>
                            </m:naryPr>
                            <m:sub/>
                            <m:sup/>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𝑆</m:t>
                                  </m:r>
                                  <m:r>
                                    <a:rPr lang="en-US" b="0" i="1" smtClean="0">
                                      <a:latin typeface="Cambria Math" panose="02040503050406030204" pitchFamily="18" charset="0"/>
                                    </a:rPr>
                                    <m:t>𝑞𝑢𝑎𝑟𝑒</m:t>
                                  </m:r>
                                </m:sub>
                                <m:sup/>
                                <m:e>
                                  <m:r>
                                    <a:rPr lang="en-US" b="0" i="1" smtClean="0">
                                      <a:latin typeface="Cambria Math" panose="02040503050406030204" pitchFamily="18" charset="0"/>
                                    </a:rPr>
                                    <m:t>𝑑𝑥𝑑𝑦</m:t>
                                  </m:r>
                                </m:e>
                              </m:nary>
                            </m:e>
                          </m:nary>
                        </m:den>
                      </m:f>
                      <m:r>
                        <a:rPr lang="en-US" b="0" i="1" smtClean="0">
                          <a:latin typeface="Cambria Math" panose="02040503050406030204" pitchFamily="18" charset="0"/>
                        </a:rPr>
                        <m:t>=</m:t>
                      </m:r>
                      <m:r>
                        <a:rPr lang="en-US" b="0" i="1" smtClean="0">
                          <a:latin typeface="Cambria Math" panose="02040503050406030204" pitchFamily="18" charset="0"/>
                        </a:rPr>
                        <m:t>𝜋</m:t>
                      </m:r>
                    </m:oMath>
                  </m:oMathPara>
                </a14:m>
                <a:endParaRPr lang="en-US" dirty="0"/>
              </a:p>
            </p:txBody>
          </p:sp>
        </mc:Choice>
        <mc:Fallback xmlns="">
          <p:sp>
            <p:nvSpPr>
              <p:cNvPr id="243" name="TextBox 242">
                <a:extLst>
                  <a:ext uri="{FF2B5EF4-FFF2-40B4-BE49-F238E27FC236}">
                    <a16:creationId xmlns:a16="http://schemas.microsoft.com/office/drawing/2014/main" id="{672A04D3-57C0-06A1-B379-1846DB7A0F0D}"/>
                  </a:ext>
                </a:extLst>
              </p:cNvPr>
              <p:cNvSpPr txBox="1">
                <a:spLocks noRot="1" noChangeAspect="1" noMove="1" noResize="1" noEditPoints="1" noAdjustHandles="1" noChangeArrowheads="1" noChangeShapeType="1" noTextEdit="1"/>
              </p:cNvSpPr>
              <p:nvPr/>
            </p:nvSpPr>
            <p:spPr>
              <a:xfrm>
                <a:off x="1040667" y="1557698"/>
                <a:ext cx="2404240" cy="96379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2097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069398C2-FCE4-4E1D-AA3F-F789F7CC50B2}"/>
              </a:ext>
            </a:extLst>
          </p:cNvPr>
          <p:cNvSpPr/>
          <p:nvPr/>
        </p:nvSpPr>
        <p:spPr>
          <a:xfrm>
            <a:off x="5297603" y="2387759"/>
            <a:ext cx="1513901" cy="876343"/>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2AEB431-774B-4BB9-937C-DEBFF0006859}"/>
              </a:ext>
            </a:extLst>
          </p:cNvPr>
          <p:cNvSpPr/>
          <p:nvPr/>
        </p:nvSpPr>
        <p:spPr>
          <a:xfrm>
            <a:off x="3703184" y="2437696"/>
            <a:ext cx="1188157" cy="762705"/>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F2213A2-DAB2-43F4-B8D4-1B1CF6AF9D80}"/>
              </a:ext>
            </a:extLst>
          </p:cNvPr>
          <p:cNvSpPr/>
          <p:nvPr/>
        </p:nvSpPr>
        <p:spPr>
          <a:xfrm>
            <a:off x="2091417" y="2443294"/>
            <a:ext cx="1206785" cy="762705"/>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a:extLst>
              <a:ext uri="{FF2B5EF4-FFF2-40B4-BE49-F238E27FC236}">
                <a16:creationId xmlns:a16="http://schemas.microsoft.com/office/drawing/2014/main" id="{FB583726-C1FC-47B3-B269-20FAC086FD73}"/>
              </a:ext>
            </a:extLst>
          </p:cNvPr>
          <p:cNvSpPr txBox="1"/>
          <p:nvPr/>
        </p:nvSpPr>
        <p:spPr>
          <a:xfrm>
            <a:off x="2070105" y="2474512"/>
            <a:ext cx="1337663" cy="738664"/>
          </a:xfrm>
          <a:prstGeom prst="rect">
            <a:avLst/>
          </a:prstGeom>
          <a:noFill/>
          <a:ln>
            <a:noFill/>
          </a:ln>
        </p:spPr>
        <p:txBody>
          <a:bodyPr wrap="square" rtlCol="0">
            <a:spAutoFit/>
          </a:bodyPr>
          <a:lstStyle/>
          <a:p>
            <a:r>
              <a:rPr lang="en-US" sz="1400" dirty="0"/>
              <a:t>Sample configurations via Metropolis</a:t>
            </a:r>
          </a:p>
        </p:txBody>
      </p:sp>
      <p:sp>
        <p:nvSpPr>
          <p:cNvPr id="66" name="TextBox 65">
            <a:extLst>
              <a:ext uri="{FF2B5EF4-FFF2-40B4-BE49-F238E27FC236}">
                <a16:creationId xmlns:a16="http://schemas.microsoft.com/office/drawing/2014/main" id="{DDECDEED-565A-465F-93C1-F41A1B744CA3}"/>
              </a:ext>
            </a:extLst>
          </p:cNvPr>
          <p:cNvSpPr txBox="1"/>
          <p:nvPr/>
        </p:nvSpPr>
        <p:spPr>
          <a:xfrm>
            <a:off x="3695532" y="2449194"/>
            <a:ext cx="1337663" cy="738664"/>
          </a:xfrm>
          <a:prstGeom prst="rect">
            <a:avLst/>
          </a:prstGeom>
          <a:noFill/>
          <a:ln>
            <a:noFill/>
          </a:ln>
        </p:spPr>
        <p:txBody>
          <a:bodyPr wrap="square" rtlCol="0">
            <a:spAutoFit/>
          </a:bodyPr>
          <a:lstStyle/>
          <a:p>
            <a:r>
              <a:rPr lang="en-US" sz="1400" dirty="0"/>
              <a:t>Evaluate trial wavefunction energy</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A584C62-458A-4167-A813-5AFA385FFD7C}"/>
                  </a:ext>
                </a:extLst>
              </p:cNvPr>
              <p:cNvSpPr txBox="1"/>
              <p:nvPr/>
            </p:nvSpPr>
            <p:spPr>
              <a:xfrm>
                <a:off x="5339634" y="2340714"/>
                <a:ext cx="1501948" cy="954107"/>
              </a:xfrm>
              <a:prstGeom prst="rect">
                <a:avLst/>
              </a:prstGeom>
              <a:noFill/>
              <a:ln>
                <a:noFill/>
              </a:ln>
            </p:spPr>
            <p:txBody>
              <a:bodyPr wrap="square" rtlCol="0">
                <a:spAutoFit/>
              </a:bodyPr>
              <a:lstStyle/>
              <a:p>
                <a:r>
                  <a:rPr lang="en-US" sz="1400" dirty="0"/>
                  <a:t>Update wavefunction parameters, </a:t>
                </a:r>
                <a14:m>
                  <m:oMath xmlns:m="http://schemas.openxmlformats.org/officeDocument/2006/math">
                    <m:r>
                      <m:rPr>
                        <m:sty m:val="p"/>
                      </m:rPr>
                      <a:rPr lang="en-US" sz="1400" b="0" i="1" smtClean="0">
                        <a:latin typeface="Cambria Math" panose="02040503050406030204" pitchFamily="18" charset="0"/>
                      </a:rPr>
                      <m:t>ω</m:t>
                    </m:r>
                  </m:oMath>
                </a14:m>
                <a:r>
                  <a:rPr lang="en-US" sz="1400" dirty="0"/>
                  <a:t>, via SR algorithm</a:t>
                </a:r>
              </a:p>
            </p:txBody>
          </p:sp>
        </mc:Choice>
        <mc:Fallback xmlns="">
          <p:sp>
            <p:nvSpPr>
              <p:cNvPr id="70" name="TextBox 69">
                <a:extLst>
                  <a:ext uri="{FF2B5EF4-FFF2-40B4-BE49-F238E27FC236}">
                    <a16:creationId xmlns:a16="http://schemas.microsoft.com/office/drawing/2014/main" id="{AA584C62-458A-4167-A813-5AFA385FFD7C}"/>
                  </a:ext>
                </a:extLst>
              </p:cNvPr>
              <p:cNvSpPr txBox="1">
                <a:spLocks noRot="1" noChangeAspect="1" noMove="1" noResize="1" noEditPoints="1" noAdjustHandles="1" noChangeArrowheads="1" noChangeShapeType="1" noTextEdit="1"/>
              </p:cNvSpPr>
              <p:nvPr/>
            </p:nvSpPr>
            <p:spPr>
              <a:xfrm>
                <a:off x="5339634" y="2340714"/>
                <a:ext cx="1501948" cy="954107"/>
              </a:xfrm>
              <a:prstGeom prst="rect">
                <a:avLst/>
              </a:prstGeom>
              <a:blipFill>
                <a:blip r:embed="rId3"/>
                <a:stretch>
                  <a:fillRect l="-1220" t="-1282" r="-813" b="-5769"/>
                </a:stretch>
              </a:blipFill>
              <a:ln>
                <a:noFill/>
              </a:ln>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Variational Monte Carlo</a:t>
            </a:r>
          </a:p>
        </p:txBody>
      </p:sp>
      <p:sp>
        <p:nvSpPr>
          <p:cNvPr id="5" name="Slide Number Placeholder 4"/>
          <p:cNvSpPr>
            <a:spLocks noGrp="1"/>
          </p:cNvSpPr>
          <p:nvPr>
            <p:ph type="sldNum" sz="quarter" idx="13"/>
          </p:nvPr>
        </p:nvSpPr>
        <p:spPr/>
        <p:txBody>
          <a:bodyPr/>
          <a:lstStyle/>
          <a:p>
            <a:fld id="{AEFAAC5A-9C4F-4278-920D-DF2BAB595749}" type="slidenum">
              <a:rPr lang="en-US" smtClean="0"/>
              <a:pPr/>
              <a:t>56</a:t>
            </a:fld>
            <a:endParaRPr lang="en-US" dirty="0"/>
          </a:p>
        </p:txBody>
      </p:sp>
      <p:sp>
        <p:nvSpPr>
          <p:cNvPr id="7" name="Rectangle: Rounded Corners 6">
            <a:extLst>
              <a:ext uri="{FF2B5EF4-FFF2-40B4-BE49-F238E27FC236}">
                <a16:creationId xmlns:a16="http://schemas.microsoft.com/office/drawing/2014/main" id="{89DE16CB-A395-4057-90DB-6A2A8951E39C}"/>
              </a:ext>
            </a:extLst>
          </p:cNvPr>
          <p:cNvSpPr/>
          <p:nvPr/>
        </p:nvSpPr>
        <p:spPr>
          <a:xfrm>
            <a:off x="489131" y="2387759"/>
            <a:ext cx="1230812" cy="884621"/>
          </a:xfrm>
          <a:prstGeom prst="roundRect">
            <a:avLst/>
          </a:prstGeom>
          <a:solidFill>
            <a:schemeClr val="bg1"/>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727D9E9-B955-4499-9C5A-D29A6AEC8E4F}"/>
              </a:ext>
            </a:extLst>
          </p:cNvPr>
          <p:cNvSpPr/>
          <p:nvPr/>
        </p:nvSpPr>
        <p:spPr>
          <a:xfrm>
            <a:off x="7276104" y="2638288"/>
            <a:ext cx="1258280" cy="351064"/>
          </a:xfrm>
          <a:prstGeom prst="roundRect">
            <a:avLst/>
          </a:prstGeom>
          <a:solidFill>
            <a:schemeClr val="bg1"/>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4DB199F-810A-495A-A7AC-A0553E94FFD0}"/>
              </a:ext>
            </a:extLst>
          </p:cNvPr>
          <p:cNvCxnSpPr>
            <a:cxnSpLocks/>
            <a:stCxn id="7" idx="3"/>
            <a:endCxn id="6" idx="1"/>
          </p:cNvCxnSpPr>
          <p:nvPr/>
        </p:nvCxnSpPr>
        <p:spPr>
          <a:xfrm flipV="1">
            <a:off x="1719943" y="2824647"/>
            <a:ext cx="371474" cy="542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F84EE8D-5068-45EA-930C-62FB781AA9D0}"/>
              </a:ext>
            </a:extLst>
          </p:cNvPr>
          <p:cNvCxnSpPr>
            <a:cxnSpLocks/>
            <a:stCxn id="6" idx="3"/>
            <a:endCxn id="10" idx="1"/>
          </p:cNvCxnSpPr>
          <p:nvPr/>
        </p:nvCxnSpPr>
        <p:spPr>
          <a:xfrm flipV="1">
            <a:off x="3298202" y="2819049"/>
            <a:ext cx="404982" cy="559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0689C984-3EB3-424D-84C6-24EE4740EDAD}"/>
              </a:ext>
            </a:extLst>
          </p:cNvPr>
          <p:cNvCxnSpPr>
            <a:cxnSpLocks/>
            <a:stCxn id="10" idx="3"/>
            <a:endCxn id="69" idx="1"/>
          </p:cNvCxnSpPr>
          <p:nvPr/>
        </p:nvCxnSpPr>
        <p:spPr>
          <a:xfrm>
            <a:off x="4891341" y="2819049"/>
            <a:ext cx="406262" cy="688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602AD66-62CF-46F0-BDC4-925A79FD91C1}"/>
              </a:ext>
            </a:extLst>
          </p:cNvPr>
          <p:cNvCxnSpPr>
            <a:cxnSpLocks/>
          </p:cNvCxnSpPr>
          <p:nvPr/>
        </p:nvCxnSpPr>
        <p:spPr>
          <a:xfrm>
            <a:off x="1882378" y="1706336"/>
            <a:ext cx="4251" cy="112904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DC69AF8-F414-4CF2-9BF6-27FAEE165E24}"/>
              </a:ext>
            </a:extLst>
          </p:cNvPr>
          <p:cNvCxnSpPr>
            <a:cxnSpLocks/>
          </p:cNvCxnSpPr>
          <p:nvPr/>
        </p:nvCxnSpPr>
        <p:spPr>
          <a:xfrm>
            <a:off x="1888587" y="1706336"/>
            <a:ext cx="51319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5C8C2F9-2D24-4E57-8F2A-209640632C5C}"/>
              </a:ext>
            </a:extLst>
          </p:cNvPr>
          <p:cNvCxnSpPr>
            <a:cxnSpLocks/>
          </p:cNvCxnSpPr>
          <p:nvPr/>
        </p:nvCxnSpPr>
        <p:spPr>
          <a:xfrm>
            <a:off x="7020487" y="1706336"/>
            <a:ext cx="0" cy="110748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64256E3-9EB5-4BC8-ABBF-E28FDFB46ABB}"/>
              </a:ext>
            </a:extLst>
          </p:cNvPr>
          <p:cNvSpPr txBox="1"/>
          <p:nvPr/>
        </p:nvSpPr>
        <p:spPr>
          <a:xfrm>
            <a:off x="510591" y="2474512"/>
            <a:ext cx="1105833" cy="307777"/>
          </a:xfrm>
          <a:prstGeom prst="rect">
            <a:avLst/>
          </a:prstGeom>
          <a:noFill/>
        </p:spPr>
        <p:txBody>
          <a:bodyPr wrap="square" rtlCol="0">
            <a:spAutoFit/>
          </a:bodyPr>
          <a:lstStyle/>
          <a:p>
            <a:r>
              <a:rPr lang="en-US" sz="1400" dirty="0"/>
              <a:t>Initial setup</a:t>
            </a:r>
          </a:p>
        </p:txBody>
      </p:sp>
      <p:cxnSp>
        <p:nvCxnSpPr>
          <p:cNvPr id="79" name="Straight Arrow Connector 78">
            <a:extLst>
              <a:ext uri="{FF2B5EF4-FFF2-40B4-BE49-F238E27FC236}">
                <a16:creationId xmlns:a16="http://schemas.microsoft.com/office/drawing/2014/main" id="{A7E849C6-DD00-4DD6-9277-DC2806478433}"/>
              </a:ext>
            </a:extLst>
          </p:cNvPr>
          <p:cNvCxnSpPr>
            <a:cxnSpLocks/>
            <a:stCxn id="70" idx="3"/>
            <a:endCxn id="11" idx="1"/>
          </p:cNvCxnSpPr>
          <p:nvPr/>
        </p:nvCxnSpPr>
        <p:spPr>
          <a:xfrm flipV="1">
            <a:off x="6841582" y="2813820"/>
            <a:ext cx="434522" cy="394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45707E47-C497-45CC-9FDC-62962C858951}"/>
              </a:ext>
            </a:extLst>
          </p:cNvPr>
          <p:cNvSpPr txBox="1"/>
          <p:nvPr/>
        </p:nvSpPr>
        <p:spPr>
          <a:xfrm>
            <a:off x="7497171" y="2650669"/>
            <a:ext cx="1339871" cy="307777"/>
          </a:xfrm>
          <a:prstGeom prst="rect">
            <a:avLst/>
          </a:prstGeom>
          <a:noFill/>
        </p:spPr>
        <p:txBody>
          <a:bodyPr wrap="square" rtlCol="0">
            <a:spAutoFit/>
          </a:bodyPr>
          <a:lstStyle/>
          <a:p>
            <a:r>
              <a:rPr lang="en-US" sz="1400" dirty="0"/>
              <a:t>Results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7B8F1F-FF9D-93A8-EB35-5B196193243E}"/>
                  </a:ext>
                </a:extLst>
              </p:cNvPr>
              <p:cNvSpPr txBox="1"/>
              <p:nvPr/>
            </p:nvSpPr>
            <p:spPr>
              <a:xfrm>
                <a:off x="532664" y="2923402"/>
                <a:ext cx="1237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𝑇</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 </m:t>
                      </m:r>
                      <m:r>
                        <m:rPr>
                          <m:sty m:val="p"/>
                        </m:rPr>
                        <a:rPr lang="en-US" b="0" i="1" smtClean="0">
                          <a:latin typeface="Cambria Math" panose="02040503050406030204" pitchFamily="18" charset="0"/>
                        </a:rPr>
                        <m:t>ω</m:t>
                      </m:r>
                      <m:r>
                        <a:rPr lang="en-US" b="0" i="1"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997B8F1F-FF9D-93A8-EB35-5B196193243E}"/>
                  </a:ext>
                </a:extLst>
              </p:cNvPr>
              <p:cNvSpPr txBox="1">
                <a:spLocks noRot="1" noChangeAspect="1" noMove="1" noResize="1" noEditPoints="1" noAdjustHandles="1" noChangeArrowheads="1" noChangeShapeType="1" noTextEdit="1"/>
              </p:cNvSpPr>
              <p:nvPr/>
            </p:nvSpPr>
            <p:spPr>
              <a:xfrm>
                <a:off x="532664" y="2923402"/>
                <a:ext cx="1237070" cy="276999"/>
              </a:xfrm>
              <a:prstGeom prst="rect">
                <a:avLst/>
              </a:prstGeom>
              <a:blipFill>
                <a:blip r:embed="rId4"/>
                <a:stretch>
                  <a:fillRect l="-3448" t="-2222" r="-6404"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9819AC-26C9-94CE-9B9C-5CAC2462A4CF}"/>
                  </a:ext>
                </a:extLst>
              </p:cNvPr>
              <p:cNvSpPr txBox="1"/>
              <p:nvPr/>
            </p:nvSpPr>
            <p:spPr>
              <a:xfrm>
                <a:off x="822332" y="2691569"/>
                <a:ext cx="4312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𝑆</m:t>
                      </m:r>
                    </m:oMath>
                  </m:oMathPara>
                </a14:m>
                <a:endParaRPr lang="en-US" dirty="0"/>
              </a:p>
            </p:txBody>
          </p:sp>
        </mc:Choice>
        <mc:Fallback xmlns="">
          <p:sp>
            <p:nvSpPr>
              <p:cNvPr id="4" name="TextBox 3">
                <a:extLst>
                  <a:ext uri="{FF2B5EF4-FFF2-40B4-BE49-F238E27FC236}">
                    <a16:creationId xmlns:a16="http://schemas.microsoft.com/office/drawing/2014/main" id="{F59819AC-26C9-94CE-9B9C-5CAC2462A4CF}"/>
                  </a:ext>
                </a:extLst>
              </p:cNvPr>
              <p:cNvSpPr txBox="1">
                <a:spLocks noRot="1" noChangeAspect="1" noMove="1" noResize="1" noEditPoints="1" noAdjustHandles="1" noChangeArrowheads="1" noChangeShapeType="1" noTextEdit="1"/>
              </p:cNvSpPr>
              <p:nvPr/>
            </p:nvSpPr>
            <p:spPr>
              <a:xfrm>
                <a:off x="822332" y="2691569"/>
                <a:ext cx="431207" cy="276999"/>
              </a:xfrm>
              <a:prstGeom prst="rect">
                <a:avLst/>
              </a:prstGeom>
              <a:blipFill>
                <a:blip r:embed="rId5"/>
                <a:stretch>
                  <a:fillRect l="-12676" r="-9859" b="-8889"/>
                </a:stretch>
              </a:blipFill>
            </p:spPr>
            <p:txBody>
              <a:bodyPr/>
              <a:lstStyle/>
              <a:p>
                <a:r>
                  <a:rPr lang="en-US">
                    <a:noFill/>
                  </a:rPr>
                  <a:t> </a:t>
                </a:r>
              </a:p>
            </p:txBody>
          </p:sp>
        </mc:Fallback>
      </mc:AlternateContent>
    </p:spTree>
    <p:extLst>
      <p:ext uri="{BB962C8B-B14F-4D97-AF65-F5344CB8AC3E}">
        <p14:creationId xmlns:p14="http://schemas.microsoft.com/office/powerpoint/2010/main" val="1103743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1" y="980089"/>
            <a:ext cx="8372901" cy="3745339"/>
          </a:xfrm>
        </p:spPr>
        <p:txBody>
          <a:bodyPr/>
          <a:lstStyle/>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57</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8527F6-6D92-4779-9779-96FD78B1606E}"/>
                  </a:ext>
                </a:extLst>
              </p:cNvPr>
              <p:cNvSpPr txBox="1"/>
              <p:nvPr/>
            </p:nvSpPr>
            <p:spPr>
              <a:xfrm>
                <a:off x="2613162" y="3713030"/>
                <a:ext cx="3917675" cy="7298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𝑖𝑗𝑘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𝐸</m:t>
                          </m:r>
                        </m:sub>
                      </m:sSub>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𝜋</m:t>
                              </m:r>
                            </m:sub>
                            <m:sup>
                              <m:r>
                                <a:rPr lang="en-US" b="0" i="1" smtClean="0">
                                  <a:latin typeface="Cambria Math" panose="02040503050406030204" pitchFamily="18" charset="0"/>
                                </a:rPr>
                                <m:t>4</m:t>
                              </m:r>
                            </m:sup>
                          </m:sSubSup>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Λ</m:t>
                              </m:r>
                            </m:e>
                            <m:sub>
                              <m:r>
                                <a:rPr lang="en-US" b="0" i="1" smtClean="0">
                                  <a:latin typeface="Cambria Math" panose="02040503050406030204" pitchFamily="18" charset="0"/>
                                </a:rPr>
                                <m:t>𝜒</m:t>
                              </m:r>
                            </m:sub>
                          </m:sSub>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ℏ</m:t>
                                  </m:r>
                                  <m:r>
                                    <a:rPr lang="en-US" b="0" i="1" smtClean="0">
                                      <a:latin typeface="Cambria Math" panose="02040503050406030204" pitchFamily="18" charset="0"/>
                                    </a:rPr>
                                    <m:t>𝑐</m:t>
                                  </m:r>
                                </m:e>
                              </m:d>
                            </m:e>
                            <m:sup>
                              <m:r>
                                <a:rPr lang="en-US" b="0" i="1" smtClean="0">
                                  <a:latin typeface="Cambria Math" panose="02040503050406030204" pitchFamily="18" charset="0"/>
                                </a:rPr>
                                <m:t>6</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3</m:t>
                              </m:r>
                            </m:sup>
                          </m:s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3</m:t>
                              </m:r>
                            </m:sub>
                            <m:sup>
                              <m:r>
                                <a:rPr lang="en-US" b="0" i="1" smtClean="0">
                                  <a:latin typeface="Cambria Math" panose="02040503050406030204" pitchFamily="18" charset="0"/>
                                </a:rPr>
                                <m:t>6</m:t>
                              </m:r>
                            </m:sup>
                          </m:sSubSup>
                        </m:den>
                      </m:f>
                      <m:nary>
                        <m:naryPr>
                          <m:chr m:val="∑"/>
                          <m:supHide m:val="on"/>
                          <m:ctrlPr>
                            <a:rPr lang="en-US" b="0" i="1" smtClean="0">
                              <a:latin typeface="Cambria Math" panose="02040503050406030204" pitchFamily="18" charset="0"/>
                            </a:rPr>
                          </m:ctrlPr>
                        </m:naryPr>
                        <m:sub>
                          <m:r>
                            <m:rPr>
                              <m:sty m:val="p"/>
                              <m:brk m:alnAt="7"/>
                            </m:rPr>
                            <a:rPr lang="en-US" b="0" i="0" smtClean="0">
                              <a:latin typeface="Cambria Math" panose="02040503050406030204" pitchFamily="18" charset="0"/>
                            </a:rPr>
                            <m:t>c</m:t>
                          </m:r>
                          <m:r>
                            <m:rPr>
                              <m:sty m:val="p"/>
                            </m:rPr>
                            <a:rPr lang="en-US" b="0" i="0" smtClean="0">
                              <a:latin typeface="Cambria Math" panose="02040503050406030204" pitchFamily="18" charset="0"/>
                            </a:rPr>
                            <m:t>yclic</m:t>
                          </m:r>
                          <m:r>
                            <m:rPr>
                              <m:brk m:alnAt="7"/>
                            </m:rPr>
                            <a:rPr lang="en-US" b="0" i="1" smtClean="0">
                              <a:latin typeface="Cambria Math" panose="02040503050406030204" pitchFamily="18" charset="0"/>
                            </a:rPr>
                            <m:t> </m:t>
                          </m:r>
                          <m:r>
                            <a:rPr lang="en-US" b="0" i="1" smtClean="0">
                              <a:latin typeface="Cambria Math" panose="02040503050406030204" pitchFamily="18" charset="0"/>
                            </a:rPr>
                            <m:t>𝑖𝑗𝑘</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3</m:t>
                                  </m:r>
                                </m:sub>
                                <m:sup>
                                  <m:r>
                                    <a:rPr lang="en-US" b="0" i="1" smtClean="0">
                                      <a:latin typeface="Cambria Math" panose="02040503050406030204" pitchFamily="18" charset="0"/>
                                    </a:rPr>
                                    <m:t>2</m:t>
                                  </m:r>
                                </m:sup>
                              </m:sSubSup>
                            </m:sup>
                          </m:sSup>
                        </m:e>
                      </m:nary>
                    </m:oMath>
                  </m:oMathPara>
                </a14:m>
                <a:endParaRPr lang="en-US" dirty="0"/>
              </a:p>
            </p:txBody>
          </p:sp>
        </mc:Choice>
        <mc:Fallback xmlns="">
          <p:sp>
            <p:nvSpPr>
              <p:cNvPr id="6" name="TextBox 5">
                <a:extLst>
                  <a:ext uri="{FF2B5EF4-FFF2-40B4-BE49-F238E27FC236}">
                    <a16:creationId xmlns:a16="http://schemas.microsoft.com/office/drawing/2014/main" id="{B38527F6-6D92-4779-9779-96FD78B1606E}"/>
                  </a:ext>
                </a:extLst>
              </p:cNvPr>
              <p:cNvSpPr txBox="1">
                <a:spLocks noRot="1" noChangeAspect="1" noMove="1" noResize="1" noEditPoints="1" noAdjustHandles="1" noChangeArrowheads="1" noChangeShapeType="1" noTextEdit="1"/>
              </p:cNvSpPr>
              <p:nvPr/>
            </p:nvSpPr>
            <p:spPr>
              <a:xfrm>
                <a:off x="2613162" y="3713030"/>
                <a:ext cx="3917675" cy="72988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504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84362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C8238-3DFA-9821-2627-D6E7033E7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95332-FA6B-6CAF-B57C-13847420C947}"/>
              </a:ext>
            </a:extLst>
          </p:cNvPr>
          <p:cNvSpPr>
            <a:spLocks noGrp="1"/>
          </p:cNvSpPr>
          <p:nvPr>
            <p:ph type="title"/>
          </p:nvPr>
        </p:nvSpPr>
        <p:spPr/>
        <p:txBody>
          <a:bodyPr/>
          <a:lstStyle/>
          <a:p>
            <a:r>
              <a:rPr lang="en-US" dirty="0"/>
              <a:t>Neural network quantum states</a:t>
            </a:r>
          </a:p>
        </p:txBody>
      </p:sp>
      <p:sp>
        <p:nvSpPr>
          <p:cNvPr id="5" name="Slide Number Placeholder 4">
            <a:extLst>
              <a:ext uri="{FF2B5EF4-FFF2-40B4-BE49-F238E27FC236}">
                <a16:creationId xmlns:a16="http://schemas.microsoft.com/office/drawing/2014/main" id="{8AD3769E-BF2D-C581-F2F5-57ECE2C895E5}"/>
              </a:ext>
            </a:extLst>
          </p:cNvPr>
          <p:cNvSpPr>
            <a:spLocks noGrp="1"/>
          </p:cNvSpPr>
          <p:nvPr>
            <p:ph type="sldNum" sz="quarter" idx="13"/>
          </p:nvPr>
        </p:nvSpPr>
        <p:spPr/>
        <p:txBody>
          <a:bodyPr/>
          <a:lstStyle/>
          <a:p>
            <a:fld id="{AEFAAC5A-9C4F-4278-920D-DF2BAB595749}" type="slidenum">
              <a:rPr lang="en-US" smtClean="0"/>
              <a:pPr/>
              <a:t>6</a:t>
            </a:fld>
            <a:endParaRPr lang="en-US" dirty="0"/>
          </a:p>
        </p:txBody>
      </p:sp>
      <p:grpSp>
        <p:nvGrpSpPr>
          <p:cNvPr id="10" name="Group 9">
            <a:extLst>
              <a:ext uri="{FF2B5EF4-FFF2-40B4-BE49-F238E27FC236}">
                <a16:creationId xmlns:a16="http://schemas.microsoft.com/office/drawing/2014/main" id="{51FEEE97-FA3D-3CCA-345D-4C28FC15AD8C}"/>
              </a:ext>
            </a:extLst>
          </p:cNvPr>
          <p:cNvGrpSpPr/>
          <p:nvPr/>
        </p:nvGrpSpPr>
        <p:grpSpPr>
          <a:xfrm>
            <a:off x="4444453" y="2705091"/>
            <a:ext cx="4541965" cy="1945285"/>
            <a:chOff x="1130709" y="1740310"/>
            <a:chExt cx="5094855" cy="2202425"/>
          </a:xfrm>
        </p:grpSpPr>
        <p:sp>
          <p:nvSpPr>
            <p:cNvPr id="3" name="Rectangle: Rounded Corners 2">
              <a:extLst>
                <a:ext uri="{FF2B5EF4-FFF2-40B4-BE49-F238E27FC236}">
                  <a16:creationId xmlns:a16="http://schemas.microsoft.com/office/drawing/2014/main" id="{1686309D-51C7-498C-4145-7EFA182803D5}"/>
                </a:ext>
              </a:extLst>
            </p:cNvPr>
            <p:cNvSpPr/>
            <p:nvPr/>
          </p:nvSpPr>
          <p:spPr>
            <a:xfrm>
              <a:off x="1130709" y="1740310"/>
              <a:ext cx="5028684" cy="2202425"/>
            </a:xfrm>
            <a:prstGeom prst="roundRect">
              <a:avLst/>
            </a:prstGeom>
            <a:solidFill>
              <a:srgbClr val="F9CB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51228BC-1459-BC67-3272-961F4FCDA53E}"/>
                </a:ext>
              </a:extLst>
            </p:cNvPr>
            <p:cNvSpPr/>
            <p:nvPr/>
          </p:nvSpPr>
          <p:spPr>
            <a:xfrm>
              <a:off x="1263446" y="2743200"/>
              <a:ext cx="2846438" cy="1097828"/>
            </a:xfrm>
            <a:prstGeom prst="roundRect">
              <a:avLst>
                <a:gd name="adj" fmla="val 16667"/>
              </a:avLst>
            </a:prstGeom>
            <a:solidFill>
              <a:srgbClr val="60D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5BFBB7-7A2D-415A-C165-C33163308900}"/>
                </a:ext>
              </a:extLst>
            </p:cNvPr>
            <p:cNvSpPr/>
            <p:nvPr/>
          </p:nvSpPr>
          <p:spPr>
            <a:xfrm>
              <a:off x="1329136" y="3244645"/>
              <a:ext cx="1777858" cy="506668"/>
            </a:xfrm>
            <a:prstGeom prst="roundRect">
              <a:avLst>
                <a:gd name="adj" fmla="val 16667"/>
              </a:avLst>
            </a:prstGeom>
            <a:solidFill>
              <a:srgbClr val="EF5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Mean-field</a:t>
              </a:r>
            </a:p>
          </p:txBody>
        </p:sp>
        <p:sp>
          <p:nvSpPr>
            <p:cNvPr id="7" name="TextBox 6">
              <a:extLst>
                <a:ext uri="{FF2B5EF4-FFF2-40B4-BE49-F238E27FC236}">
                  <a16:creationId xmlns:a16="http://schemas.microsoft.com/office/drawing/2014/main" id="{EFA9C652-7456-9CED-CCF1-1C5CF130DAD2}"/>
                </a:ext>
              </a:extLst>
            </p:cNvPr>
            <p:cNvSpPr txBox="1"/>
            <p:nvPr/>
          </p:nvSpPr>
          <p:spPr>
            <a:xfrm>
              <a:off x="2014004" y="2753920"/>
              <a:ext cx="2091811" cy="418153"/>
            </a:xfrm>
            <a:prstGeom prst="rect">
              <a:avLst/>
            </a:prstGeom>
            <a:noFill/>
          </p:spPr>
          <p:txBody>
            <a:bodyPr wrap="square" rtlCol="0">
              <a:spAutoFit/>
            </a:bodyPr>
            <a:lstStyle/>
            <a:p>
              <a:r>
                <a:rPr lang="en-US" b="1" dirty="0"/>
                <a:t>Physical States</a:t>
              </a:r>
            </a:p>
          </p:txBody>
        </p:sp>
        <p:sp>
          <p:nvSpPr>
            <p:cNvPr id="8" name="TextBox 7">
              <a:extLst>
                <a:ext uri="{FF2B5EF4-FFF2-40B4-BE49-F238E27FC236}">
                  <a16:creationId xmlns:a16="http://schemas.microsoft.com/office/drawing/2014/main" id="{9C1A210F-9B35-0C9C-1200-5F157AE32F41}"/>
                </a:ext>
              </a:extLst>
            </p:cNvPr>
            <p:cNvSpPr txBox="1"/>
            <p:nvPr/>
          </p:nvSpPr>
          <p:spPr>
            <a:xfrm>
              <a:off x="4300382" y="1753795"/>
              <a:ext cx="1859011" cy="418153"/>
            </a:xfrm>
            <a:prstGeom prst="rect">
              <a:avLst/>
            </a:prstGeom>
            <a:noFill/>
          </p:spPr>
          <p:txBody>
            <a:bodyPr wrap="square" rtlCol="0">
              <a:spAutoFit/>
            </a:bodyPr>
            <a:lstStyle/>
            <a:p>
              <a:r>
                <a:rPr lang="en-US" b="1" dirty="0"/>
                <a:t>Hilbert Space</a:t>
              </a:r>
            </a:p>
          </p:txBody>
        </p:sp>
        <p:sp>
          <p:nvSpPr>
            <p:cNvPr id="9" name="TextBox 8">
              <a:extLst>
                <a:ext uri="{FF2B5EF4-FFF2-40B4-BE49-F238E27FC236}">
                  <a16:creationId xmlns:a16="http://schemas.microsoft.com/office/drawing/2014/main" id="{847A4087-0FD0-255D-FC66-A554085A0682}"/>
                </a:ext>
              </a:extLst>
            </p:cNvPr>
            <p:cNvSpPr txBox="1"/>
            <p:nvPr/>
          </p:nvSpPr>
          <p:spPr>
            <a:xfrm>
              <a:off x="4104970" y="3454841"/>
              <a:ext cx="2120594" cy="313614"/>
            </a:xfrm>
            <a:prstGeom prst="rect">
              <a:avLst/>
            </a:prstGeom>
            <a:noFill/>
          </p:spPr>
          <p:txBody>
            <a:bodyPr wrap="square" rtlCol="0">
              <a:spAutoFit/>
            </a:bodyPr>
            <a:lstStyle/>
            <a:p>
              <a:r>
                <a:rPr lang="en-US" sz="1200" dirty="0">
                  <a:solidFill>
                    <a:schemeClr val="bg1">
                      <a:lumMod val="65000"/>
                    </a:schemeClr>
                  </a:solidFill>
                </a:rPr>
                <a:t>Credit: Giuseppe </a:t>
              </a:r>
              <a:r>
                <a:rPr lang="en-US" sz="1200" dirty="0" err="1">
                  <a:solidFill>
                    <a:schemeClr val="bg1">
                      <a:lumMod val="65000"/>
                    </a:schemeClr>
                  </a:solidFill>
                </a:rPr>
                <a:t>Carleo</a:t>
              </a:r>
              <a:endParaRPr lang="en-US" sz="1200" dirty="0">
                <a:solidFill>
                  <a:schemeClr val="bg1">
                    <a:lumMod val="65000"/>
                  </a:schemeClr>
                </a:solidFill>
              </a:endParaRPr>
            </a:p>
          </p:txBody>
        </p:sp>
      </p:grpSp>
      <p:sp>
        <p:nvSpPr>
          <p:cNvPr id="12" name="TextBox 11">
            <a:extLst>
              <a:ext uri="{FF2B5EF4-FFF2-40B4-BE49-F238E27FC236}">
                <a16:creationId xmlns:a16="http://schemas.microsoft.com/office/drawing/2014/main" id="{6A6682CE-33CE-0D16-C74D-D9A9EC6A85CA}"/>
              </a:ext>
            </a:extLst>
          </p:cNvPr>
          <p:cNvSpPr txBox="1"/>
          <p:nvPr/>
        </p:nvSpPr>
        <p:spPr>
          <a:xfrm>
            <a:off x="358879" y="1246740"/>
            <a:ext cx="878512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Artificial neural networks compactly represent complex high-dimensional functions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quantum states of interest have distinctive features and intrinsic structures</a:t>
            </a:r>
          </a:p>
          <a:p>
            <a:pPr marL="285750" indent="-285750">
              <a:buFont typeface="Arial" panose="020B0604020202020204" pitchFamily="34" charset="0"/>
              <a:buChar char="•"/>
            </a:pPr>
            <a:endParaRPr lang="en-US" dirty="0"/>
          </a:p>
        </p:txBody>
      </p:sp>
      <p:grpSp>
        <p:nvGrpSpPr>
          <p:cNvPr id="51" name="Group 50">
            <a:extLst>
              <a:ext uri="{FF2B5EF4-FFF2-40B4-BE49-F238E27FC236}">
                <a16:creationId xmlns:a16="http://schemas.microsoft.com/office/drawing/2014/main" id="{6071D143-8F41-1CA1-C621-2EE13B8ED813}"/>
              </a:ext>
            </a:extLst>
          </p:cNvPr>
          <p:cNvGrpSpPr/>
          <p:nvPr/>
        </p:nvGrpSpPr>
        <p:grpSpPr>
          <a:xfrm>
            <a:off x="1207739" y="2620407"/>
            <a:ext cx="2887259" cy="2029969"/>
            <a:chOff x="1514168" y="663101"/>
            <a:chExt cx="4517193" cy="3211383"/>
          </a:xfrm>
        </p:grpSpPr>
        <p:sp>
          <p:nvSpPr>
            <p:cNvPr id="52" name="Oval 51">
              <a:extLst>
                <a:ext uri="{FF2B5EF4-FFF2-40B4-BE49-F238E27FC236}">
                  <a16:creationId xmlns:a16="http://schemas.microsoft.com/office/drawing/2014/main" id="{BBD1EA5F-9841-0750-407A-079C95DDD569}"/>
                </a:ext>
              </a:extLst>
            </p:cNvPr>
            <p:cNvSpPr/>
            <p:nvPr/>
          </p:nvSpPr>
          <p:spPr>
            <a:xfrm>
              <a:off x="1514168" y="963561"/>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4C30A35-0320-ED66-77BE-D8D12A0F880B}"/>
                </a:ext>
              </a:extLst>
            </p:cNvPr>
            <p:cNvSpPr/>
            <p:nvPr/>
          </p:nvSpPr>
          <p:spPr>
            <a:xfrm>
              <a:off x="1514168" y="1718186"/>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565C85F-0552-7E3A-901E-59CDFC48F74D}"/>
                </a:ext>
              </a:extLst>
            </p:cNvPr>
            <p:cNvSpPr/>
            <p:nvPr/>
          </p:nvSpPr>
          <p:spPr>
            <a:xfrm>
              <a:off x="1514168" y="3023419"/>
              <a:ext cx="599768" cy="550607"/>
            </a:xfrm>
            <a:prstGeom prst="ellipse">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94FE93E-16DD-71D9-29EC-65CCD8F3B2F7}"/>
                </a:ext>
              </a:extLst>
            </p:cNvPr>
            <p:cNvSpPr/>
            <p:nvPr/>
          </p:nvSpPr>
          <p:spPr>
            <a:xfrm>
              <a:off x="3367548" y="663101"/>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479A5BD-6F57-7E81-1A0A-5A24F488C897}"/>
                </a:ext>
              </a:extLst>
            </p:cNvPr>
            <p:cNvSpPr/>
            <p:nvPr/>
          </p:nvSpPr>
          <p:spPr>
            <a:xfrm>
              <a:off x="3367548" y="1328295"/>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81DECEA-6173-93F9-9B1A-ECCEB59728A6}"/>
                </a:ext>
              </a:extLst>
            </p:cNvPr>
            <p:cNvSpPr/>
            <p:nvPr/>
          </p:nvSpPr>
          <p:spPr>
            <a:xfrm>
              <a:off x="3367548" y="2658683"/>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BF1EFD9-A780-71C3-0274-7C1399AC8A33}"/>
                </a:ext>
              </a:extLst>
            </p:cNvPr>
            <p:cNvSpPr/>
            <p:nvPr/>
          </p:nvSpPr>
          <p:spPr>
            <a:xfrm>
              <a:off x="3367548" y="3323877"/>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FF8FF1E-F478-12D8-5931-ED37E183D412}"/>
                </a:ext>
              </a:extLst>
            </p:cNvPr>
            <p:cNvSpPr/>
            <p:nvPr/>
          </p:nvSpPr>
          <p:spPr>
            <a:xfrm>
              <a:off x="3367548" y="1993489"/>
              <a:ext cx="599768" cy="550607"/>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4CF9018-D5DB-735C-8532-6C154A2B2589}"/>
                </a:ext>
              </a:extLst>
            </p:cNvPr>
            <p:cNvSpPr/>
            <p:nvPr/>
          </p:nvSpPr>
          <p:spPr>
            <a:xfrm>
              <a:off x="4832553" y="1990088"/>
              <a:ext cx="599767" cy="55060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7A80D59-3EDF-2AE7-F9AD-F266879E4D50}"/>
                    </a:ext>
                  </a:extLst>
                </p:cNvPr>
                <p:cNvSpPr txBox="1"/>
                <p:nvPr/>
              </p:nvSpPr>
              <p:spPr>
                <a:xfrm>
                  <a:off x="4567083" y="1482228"/>
                  <a:ext cx="1464278" cy="486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Ψ</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F561A51C-E232-840A-B5B1-82DC80D9BAD0}"/>
                    </a:ext>
                  </a:extLst>
                </p:cNvPr>
                <p:cNvSpPr txBox="1">
                  <a:spLocks noRot="1" noChangeAspect="1" noMove="1" noResize="1" noEditPoints="1" noAdjustHandles="1" noChangeArrowheads="1" noChangeShapeType="1" noTextEdit="1"/>
                </p:cNvSpPr>
                <p:nvPr/>
              </p:nvSpPr>
              <p:spPr>
                <a:xfrm>
                  <a:off x="4567083" y="1482228"/>
                  <a:ext cx="1464278" cy="486899"/>
                </a:xfrm>
                <a:prstGeom prst="rect">
                  <a:avLst/>
                </a:prstGeom>
                <a:blipFill>
                  <a:blip r:embed="rId3"/>
                  <a:stretch>
                    <a:fillRect l="-5844" r="-9091" b="-40000"/>
                  </a:stretch>
                </a:blipFill>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7F0626EA-8EAC-ECF7-282F-EDFA0AC60713}"/>
                </a:ext>
              </a:extLst>
            </p:cNvPr>
            <p:cNvCxnSpPr>
              <a:stCxn id="52" idx="6"/>
              <a:endCxn id="55" idx="2"/>
            </p:cNvCxnSpPr>
            <p:nvPr/>
          </p:nvCxnSpPr>
          <p:spPr>
            <a:xfrm flipV="1">
              <a:off x="2113936" y="938405"/>
              <a:ext cx="1253612" cy="30046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9518676C-2397-371F-E3AE-0BC8369F5EC1}"/>
                </a:ext>
              </a:extLst>
            </p:cNvPr>
            <p:cNvCxnSpPr>
              <a:stCxn id="52" idx="6"/>
              <a:endCxn id="56" idx="2"/>
            </p:cNvCxnSpPr>
            <p:nvPr/>
          </p:nvCxnSpPr>
          <p:spPr>
            <a:xfrm>
              <a:off x="2113936" y="1238865"/>
              <a:ext cx="1253612" cy="364734"/>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B110DC66-54D1-170A-991F-4F44F10DC3A6}"/>
                </a:ext>
              </a:extLst>
            </p:cNvPr>
            <p:cNvCxnSpPr>
              <a:cxnSpLocks/>
              <a:stCxn id="52" idx="6"/>
              <a:endCxn id="59" idx="2"/>
            </p:cNvCxnSpPr>
            <p:nvPr/>
          </p:nvCxnSpPr>
          <p:spPr>
            <a:xfrm>
              <a:off x="2113936" y="1238865"/>
              <a:ext cx="1253612" cy="1029928"/>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21927FA0-9FC3-3AE1-CD96-F45A469CA6B9}"/>
                </a:ext>
              </a:extLst>
            </p:cNvPr>
            <p:cNvCxnSpPr>
              <a:stCxn id="52" idx="6"/>
              <a:endCxn id="57" idx="2"/>
            </p:cNvCxnSpPr>
            <p:nvPr/>
          </p:nvCxnSpPr>
          <p:spPr>
            <a:xfrm>
              <a:off x="2113936" y="1238865"/>
              <a:ext cx="1253612" cy="1695122"/>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6292FF00-EAB5-62DE-2F9E-FC84C61E92BA}"/>
                </a:ext>
              </a:extLst>
            </p:cNvPr>
            <p:cNvCxnSpPr>
              <a:stCxn id="52" idx="6"/>
              <a:endCxn id="58" idx="2"/>
            </p:cNvCxnSpPr>
            <p:nvPr/>
          </p:nvCxnSpPr>
          <p:spPr>
            <a:xfrm>
              <a:off x="2113936" y="1238865"/>
              <a:ext cx="1253612" cy="2360316"/>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150E91BA-7A01-F81A-5861-EC0E8A695738}"/>
                </a:ext>
              </a:extLst>
            </p:cNvPr>
            <p:cNvCxnSpPr>
              <a:stCxn id="53" idx="6"/>
              <a:endCxn id="55" idx="2"/>
            </p:cNvCxnSpPr>
            <p:nvPr/>
          </p:nvCxnSpPr>
          <p:spPr>
            <a:xfrm flipV="1">
              <a:off x="2113936" y="938405"/>
              <a:ext cx="1253612" cy="1055085"/>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13650362-93D9-842B-C8DB-707D899A2DA2}"/>
                </a:ext>
              </a:extLst>
            </p:cNvPr>
            <p:cNvCxnSpPr>
              <a:stCxn id="53" idx="6"/>
              <a:endCxn id="56" idx="2"/>
            </p:cNvCxnSpPr>
            <p:nvPr/>
          </p:nvCxnSpPr>
          <p:spPr>
            <a:xfrm flipV="1">
              <a:off x="2113936" y="1603599"/>
              <a:ext cx="1253612" cy="389891"/>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8A9AF2A4-2A44-70D6-9071-522B925F3FAD}"/>
                </a:ext>
              </a:extLst>
            </p:cNvPr>
            <p:cNvCxnSpPr>
              <a:stCxn id="53" idx="6"/>
              <a:endCxn id="59" idx="2"/>
            </p:cNvCxnSpPr>
            <p:nvPr/>
          </p:nvCxnSpPr>
          <p:spPr>
            <a:xfrm>
              <a:off x="2113936" y="1993490"/>
              <a:ext cx="1253612" cy="275303"/>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71C3F5F6-86A9-0C51-DF63-D2B42593C4AE}"/>
                </a:ext>
              </a:extLst>
            </p:cNvPr>
            <p:cNvCxnSpPr>
              <a:stCxn id="53" idx="6"/>
              <a:endCxn id="57" idx="2"/>
            </p:cNvCxnSpPr>
            <p:nvPr/>
          </p:nvCxnSpPr>
          <p:spPr>
            <a:xfrm>
              <a:off x="2113936" y="1993490"/>
              <a:ext cx="1253612" cy="940497"/>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4F422452-1B16-FFC0-3D3D-0FFF345D7C79}"/>
                </a:ext>
              </a:extLst>
            </p:cNvPr>
            <p:cNvCxnSpPr>
              <a:stCxn id="53" idx="6"/>
              <a:endCxn id="58" idx="2"/>
            </p:cNvCxnSpPr>
            <p:nvPr/>
          </p:nvCxnSpPr>
          <p:spPr>
            <a:xfrm>
              <a:off x="2113936" y="1993490"/>
              <a:ext cx="1253612" cy="1605691"/>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0183E7A8-C85C-8225-8FE4-E775CF35C3A1}"/>
                </a:ext>
              </a:extLst>
            </p:cNvPr>
            <p:cNvCxnSpPr>
              <a:cxnSpLocks/>
              <a:stCxn id="54" idx="6"/>
              <a:endCxn id="55" idx="2"/>
            </p:cNvCxnSpPr>
            <p:nvPr/>
          </p:nvCxnSpPr>
          <p:spPr>
            <a:xfrm flipV="1">
              <a:off x="2113936" y="938405"/>
              <a:ext cx="1253612" cy="2360318"/>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FEF698AB-DAE3-CB34-7EA9-6C97D2808D25}"/>
                </a:ext>
              </a:extLst>
            </p:cNvPr>
            <p:cNvCxnSpPr>
              <a:stCxn id="54" idx="6"/>
              <a:endCxn id="56" idx="2"/>
            </p:cNvCxnSpPr>
            <p:nvPr/>
          </p:nvCxnSpPr>
          <p:spPr>
            <a:xfrm flipV="1">
              <a:off x="2113936" y="1603599"/>
              <a:ext cx="1253612" cy="169512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43551074-92AA-2B4D-C8F0-28D09857FFBB}"/>
                </a:ext>
              </a:extLst>
            </p:cNvPr>
            <p:cNvCxnSpPr>
              <a:stCxn id="54" idx="6"/>
              <a:endCxn id="59" idx="2"/>
            </p:cNvCxnSpPr>
            <p:nvPr/>
          </p:nvCxnSpPr>
          <p:spPr>
            <a:xfrm flipV="1">
              <a:off x="2113936" y="2268793"/>
              <a:ext cx="1253612" cy="1029930"/>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a:extLst>
                <a:ext uri="{FF2B5EF4-FFF2-40B4-BE49-F238E27FC236}">
                  <a16:creationId xmlns:a16="http://schemas.microsoft.com/office/drawing/2014/main" id="{9C6A2F64-6B84-F5A5-533B-A0CE499ED806}"/>
                </a:ext>
              </a:extLst>
            </p:cNvPr>
            <p:cNvCxnSpPr>
              <a:stCxn id="54" idx="6"/>
              <a:endCxn id="57" idx="2"/>
            </p:cNvCxnSpPr>
            <p:nvPr/>
          </p:nvCxnSpPr>
          <p:spPr>
            <a:xfrm flipV="1">
              <a:off x="2113936" y="2933987"/>
              <a:ext cx="1253612" cy="364736"/>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a:extLst>
                <a:ext uri="{FF2B5EF4-FFF2-40B4-BE49-F238E27FC236}">
                  <a16:creationId xmlns:a16="http://schemas.microsoft.com/office/drawing/2014/main" id="{632E57C5-3A89-99F9-80DC-11A24F3E5651}"/>
                </a:ext>
              </a:extLst>
            </p:cNvPr>
            <p:cNvCxnSpPr>
              <a:stCxn id="54" idx="6"/>
              <a:endCxn id="58" idx="2"/>
            </p:cNvCxnSpPr>
            <p:nvPr/>
          </p:nvCxnSpPr>
          <p:spPr>
            <a:xfrm>
              <a:off x="2113936" y="3298723"/>
              <a:ext cx="1253612" cy="300458"/>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8936EAEA-AC3E-BED7-A92F-1708F01E0500}"/>
                </a:ext>
              </a:extLst>
            </p:cNvPr>
            <p:cNvCxnSpPr>
              <a:stCxn id="59" idx="6"/>
              <a:endCxn id="60" idx="2"/>
            </p:cNvCxnSpPr>
            <p:nvPr/>
          </p:nvCxnSpPr>
          <p:spPr>
            <a:xfrm flipV="1">
              <a:off x="3967315" y="2265392"/>
              <a:ext cx="865238" cy="3401"/>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a:extLst>
                <a:ext uri="{FF2B5EF4-FFF2-40B4-BE49-F238E27FC236}">
                  <a16:creationId xmlns:a16="http://schemas.microsoft.com/office/drawing/2014/main" id="{D5CD03D6-453C-D318-20D2-0CF744801973}"/>
                </a:ext>
              </a:extLst>
            </p:cNvPr>
            <p:cNvCxnSpPr>
              <a:stCxn id="57" idx="6"/>
              <a:endCxn id="60" idx="2"/>
            </p:cNvCxnSpPr>
            <p:nvPr/>
          </p:nvCxnSpPr>
          <p:spPr>
            <a:xfrm flipV="1">
              <a:off x="3967315" y="2265392"/>
              <a:ext cx="865238" cy="668595"/>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a:extLst>
                <a:ext uri="{FF2B5EF4-FFF2-40B4-BE49-F238E27FC236}">
                  <a16:creationId xmlns:a16="http://schemas.microsoft.com/office/drawing/2014/main" id="{6B7C1B98-6C10-FBBE-EE9A-44F17D37E584}"/>
                </a:ext>
              </a:extLst>
            </p:cNvPr>
            <p:cNvCxnSpPr>
              <a:stCxn id="58" idx="6"/>
              <a:endCxn id="60" idx="2"/>
            </p:cNvCxnSpPr>
            <p:nvPr/>
          </p:nvCxnSpPr>
          <p:spPr>
            <a:xfrm flipV="1">
              <a:off x="3967315" y="2265392"/>
              <a:ext cx="865238" cy="1333788"/>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a:extLst>
                <a:ext uri="{FF2B5EF4-FFF2-40B4-BE49-F238E27FC236}">
                  <a16:creationId xmlns:a16="http://schemas.microsoft.com/office/drawing/2014/main" id="{3D52540F-DA9F-D24C-4716-0D1012BFF1F8}"/>
                </a:ext>
              </a:extLst>
            </p:cNvPr>
            <p:cNvCxnSpPr>
              <a:stCxn id="56" idx="6"/>
              <a:endCxn id="60" idx="2"/>
            </p:cNvCxnSpPr>
            <p:nvPr/>
          </p:nvCxnSpPr>
          <p:spPr>
            <a:xfrm>
              <a:off x="3967315" y="1603598"/>
              <a:ext cx="865238" cy="66179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6A4203FA-868A-1A13-2C47-473CFB1C1C02}"/>
                </a:ext>
              </a:extLst>
            </p:cNvPr>
            <p:cNvCxnSpPr>
              <a:stCxn id="55" idx="6"/>
              <a:endCxn id="60" idx="2"/>
            </p:cNvCxnSpPr>
            <p:nvPr/>
          </p:nvCxnSpPr>
          <p:spPr>
            <a:xfrm>
              <a:off x="3967315" y="938405"/>
              <a:ext cx="865238" cy="1326987"/>
            </a:xfrm>
            <a:prstGeom prst="line">
              <a:avLst/>
            </a:prstGeom>
          </p:spPr>
          <p:style>
            <a:lnRef idx="2">
              <a:schemeClr val="dk1"/>
            </a:lnRef>
            <a:fillRef idx="0">
              <a:schemeClr val="dk1"/>
            </a:fillRef>
            <a:effectRef idx="1">
              <a:schemeClr val="dk1"/>
            </a:effectRef>
            <a:fontRef idx="minor">
              <a:schemeClr val="tx1"/>
            </a:fontRef>
          </p:style>
        </p:cxnSp>
        <p:sp>
          <p:nvSpPr>
            <p:cNvPr id="82" name="Oval 81">
              <a:extLst>
                <a:ext uri="{FF2B5EF4-FFF2-40B4-BE49-F238E27FC236}">
                  <a16:creationId xmlns:a16="http://schemas.microsoft.com/office/drawing/2014/main" id="{7DC11E05-1363-91FF-2F36-924D3F39D309}"/>
                </a:ext>
              </a:extLst>
            </p:cNvPr>
            <p:cNvSpPr/>
            <p:nvPr/>
          </p:nvSpPr>
          <p:spPr>
            <a:xfrm>
              <a:off x="1764892" y="2469411"/>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C2859E-3CA7-7FD5-6641-F09413DE55F3}"/>
                </a:ext>
              </a:extLst>
            </p:cNvPr>
            <p:cNvSpPr/>
            <p:nvPr/>
          </p:nvSpPr>
          <p:spPr>
            <a:xfrm>
              <a:off x="1769516" y="2594485"/>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666FB8B-6CAE-08DD-A98C-6417F46FB65A}"/>
                </a:ext>
              </a:extLst>
            </p:cNvPr>
            <p:cNvSpPr/>
            <p:nvPr/>
          </p:nvSpPr>
          <p:spPr>
            <a:xfrm>
              <a:off x="1769807" y="2729681"/>
              <a:ext cx="88490" cy="71285"/>
            </a:xfrm>
            <a:prstGeom prst="ellipse">
              <a:avLst/>
            </a:prstGeom>
            <a:solidFill>
              <a:schemeClr val="tx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27013AC-28DD-3986-440E-44007CF4B507}"/>
                  </a:ext>
                </a:extLst>
              </p:cNvPr>
              <p:cNvSpPr txBox="1"/>
              <p:nvPr/>
            </p:nvSpPr>
            <p:spPr>
              <a:xfrm>
                <a:off x="901958" y="2797413"/>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oMath>
                  </m:oMathPara>
                </a14:m>
                <a:endParaRPr lang="en-US" sz="2000" dirty="0"/>
              </a:p>
            </p:txBody>
          </p:sp>
        </mc:Choice>
        <mc:Fallback xmlns="">
          <p:sp>
            <p:nvSpPr>
              <p:cNvPr id="85" name="TextBox 84">
                <a:extLst>
                  <a:ext uri="{FF2B5EF4-FFF2-40B4-BE49-F238E27FC236}">
                    <a16:creationId xmlns:a16="http://schemas.microsoft.com/office/drawing/2014/main" id="{C27013AC-28DD-3986-440E-44007CF4B507}"/>
                  </a:ext>
                </a:extLst>
              </p:cNvPr>
              <p:cNvSpPr txBox="1">
                <a:spLocks noRot="1" noChangeAspect="1" noMove="1" noResize="1" noEditPoints="1" noAdjustHandles="1" noChangeArrowheads="1" noChangeShapeType="1" noTextEdit="1"/>
              </p:cNvSpPr>
              <p:nvPr/>
            </p:nvSpPr>
            <p:spPr>
              <a:xfrm>
                <a:off x="901958" y="2797413"/>
                <a:ext cx="283750" cy="307777"/>
              </a:xfrm>
              <a:prstGeom prst="rect">
                <a:avLst/>
              </a:prstGeom>
              <a:blipFill>
                <a:blip r:embed="rId4"/>
                <a:stretch>
                  <a:fillRect l="-17021" r="-1063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A54024C-D1A3-9C53-4787-0FCA851FF2D6}"/>
                  </a:ext>
                </a:extLst>
              </p:cNvPr>
              <p:cNvSpPr txBox="1"/>
              <p:nvPr/>
            </p:nvSpPr>
            <p:spPr>
              <a:xfrm>
                <a:off x="894493" y="3274425"/>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m:oMathPara>
                </a14:m>
                <a:endParaRPr lang="en-US" sz="2000" dirty="0"/>
              </a:p>
            </p:txBody>
          </p:sp>
        </mc:Choice>
        <mc:Fallback xmlns="">
          <p:sp>
            <p:nvSpPr>
              <p:cNvPr id="86" name="TextBox 85">
                <a:extLst>
                  <a:ext uri="{FF2B5EF4-FFF2-40B4-BE49-F238E27FC236}">
                    <a16:creationId xmlns:a16="http://schemas.microsoft.com/office/drawing/2014/main" id="{5A54024C-D1A3-9C53-4787-0FCA851FF2D6}"/>
                  </a:ext>
                </a:extLst>
              </p:cNvPr>
              <p:cNvSpPr txBox="1">
                <a:spLocks noRot="1" noChangeAspect="1" noMove="1" noResize="1" noEditPoints="1" noAdjustHandles="1" noChangeArrowheads="1" noChangeShapeType="1" noTextEdit="1"/>
              </p:cNvSpPr>
              <p:nvPr/>
            </p:nvSpPr>
            <p:spPr>
              <a:xfrm>
                <a:off x="894493" y="3274425"/>
                <a:ext cx="283750" cy="307777"/>
              </a:xfrm>
              <a:prstGeom prst="rect">
                <a:avLst/>
              </a:prstGeom>
              <a:blipFill>
                <a:blip r:embed="rId5"/>
                <a:stretch>
                  <a:fillRect l="-17391" r="-1521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5DF7F1A-636F-6E49-9FC6-EA59EDE9EBE9}"/>
                  </a:ext>
                </a:extLst>
              </p:cNvPr>
              <p:cNvSpPr txBox="1"/>
              <p:nvPr/>
            </p:nvSpPr>
            <p:spPr>
              <a:xfrm>
                <a:off x="904967" y="4089078"/>
                <a:ext cx="28375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oMath>
                  </m:oMathPara>
                </a14:m>
                <a:endParaRPr lang="en-US" sz="2000" dirty="0"/>
              </a:p>
            </p:txBody>
          </p:sp>
        </mc:Choice>
        <mc:Fallback xmlns="">
          <p:sp>
            <p:nvSpPr>
              <p:cNvPr id="87" name="TextBox 86">
                <a:extLst>
                  <a:ext uri="{FF2B5EF4-FFF2-40B4-BE49-F238E27FC236}">
                    <a16:creationId xmlns:a16="http://schemas.microsoft.com/office/drawing/2014/main" id="{75DF7F1A-636F-6E49-9FC6-EA59EDE9EBE9}"/>
                  </a:ext>
                </a:extLst>
              </p:cNvPr>
              <p:cNvSpPr txBox="1">
                <a:spLocks noRot="1" noChangeAspect="1" noMove="1" noResize="1" noEditPoints="1" noAdjustHandles="1" noChangeArrowheads="1" noChangeShapeType="1" noTextEdit="1"/>
              </p:cNvSpPr>
              <p:nvPr/>
            </p:nvSpPr>
            <p:spPr>
              <a:xfrm>
                <a:off x="904967" y="4089078"/>
                <a:ext cx="283750" cy="307777"/>
              </a:xfrm>
              <a:prstGeom prst="rect">
                <a:avLst/>
              </a:prstGeom>
              <a:blipFill>
                <a:blip r:embed="rId6"/>
                <a:stretch>
                  <a:fillRect l="-21277" r="-19149" b="-20000"/>
                </a:stretch>
              </a:blipFill>
            </p:spPr>
            <p:txBody>
              <a:bodyPr/>
              <a:lstStyle/>
              <a:p>
                <a:r>
                  <a:rPr lang="en-US">
                    <a:noFill/>
                  </a:rPr>
                  <a:t> </a:t>
                </a:r>
              </a:p>
            </p:txBody>
          </p:sp>
        </mc:Fallback>
      </mc:AlternateContent>
    </p:spTree>
    <p:extLst>
      <p:ext uri="{BB962C8B-B14F-4D97-AF65-F5344CB8AC3E}">
        <p14:creationId xmlns:p14="http://schemas.microsoft.com/office/powerpoint/2010/main" val="1467374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8378"/>
            <a:ext cx="8557490" cy="621711"/>
          </a:xfrm>
        </p:spPr>
        <p:txBody>
          <a:bodyPr/>
          <a:lstStyle/>
          <a:p>
            <a:r>
              <a:rPr lang="en-US" dirty="0"/>
              <a:t>Scaling and computational performance</a:t>
            </a:r>
          </a:p>
        </p:txBody>
      </p:sp>
      <p:sp>
        <p:nvSpPr>
          <p:cNvPr id="5" name="Slide Number Placeholder 4"/>
          <p:cNvSpPr>
            <a:spLocks noGrp="1"/>
          </p:cNvSpPr>
          <p:nvPr>
            <p:ph type="sldNum" sz="quarter" idx="13"/>
          </p:nvPr>
        </p:nvSpPr>
        <p:spPr/>
        <p:txBody>
          <a:bodyPr/>
          <a:lstStyle/>
          <a:p>
            <a:fld id="{AEFAAC5A-9C4F-4278-920D-DF2BAB595749}" type="slidenum">
              <a:rPr lang="en-US" smtClean="0"/>
              <a:pPr/>
              <a:t>7</a:t>
            </a:fld>
            <a:endParaRPr lang="en-US" dirty="0"/>
          </a:p>
        </p:txBody>
      </p:sp>
      <p:pic>
        <p:nvPicPr>
          <p:cNvPr id="8" name="Picture 7">
            <a:extLst>
              <a:ext uri="{FF2B5EF4-FFF2-40B4-BE49-F238E27FC236}">
                <a16:creationId xmlns:a16="http://schemas.microsoft.com/office/drawing/2014/main" id="{8F68721B-38B9-2A9D-1A86-1FE8B7230E05}"/>
              </a:ext>
            </a:extLst>
          </p:cNvPr>
          <p:cNvPicPr>
            <a:picLocks noChangeAspect="1"/>
          </p:cNvPicPr>
          <p:nvPr/>
        </p:nvPicPr>
        <p:blipFill>
          <a:blip r:embed="rId3"/>
          <a:srcRect/>
          <a:stretch/>
        </p:blipFill>
        <p:spPr>
          <a:xfrm>
            <a:off x="4343400" y="1284890"/>
            <a:ext cx="4618416" cy="346381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F54D5E-6F88-16E4-67C3-556E00A9F405}"/>
                  </a:ext>
                </a:extLst>
              </p:cNvPr>
              <p:cNvSpPr txBox="1"/>
              <p:nvPr/>
            </p:nvSpPr>
            <p:spPr>
              <a:xfrm>
                <a:off x="3116011" y="2437962"/>
                <a:ext cx="900054" cy="370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𝐴</m:t>
                          </m:r>
                        </m:sup>
                      </m:sSup>
                      <m:r>
                        <a:rPr lang="en-US" sz="2400"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E8F54D5E-6F88-16E4-67C3-556E00A9F405}"/>
                  </a:ext>
                </a:extLst>
              </p:cNvPr>
              <p:cNvSpPr txBox="1">
                <a:spLocks noRot="1" noChangeAspect="1" noMove="1" noResize="1" noEditPoints="1" noAdjustHandles="1" noChangeArrowheads="1" noChangeShapeType="1" noTextEdit="1"/>
              </p:cNvSpPr>
              <p:nvPr/>
            </p:nvSpPr>
            <p:spPr>
              <a:xfrm>
                <a:off x="3116011" y="2437962"/>
                <a:ext cx="900054" cy="370294"/>
              </a:xfrm>
              <a:prstGeom prst="rect">
                <a:avLst/>
              </a:prstGeom>
              <a:blipFill>
                <a:blip r:embed="rId4"/>
                <a:stretch>
                  <a:fillRect l="-6757" r="-11486"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D3E0D1-B9F7-6909-3B1A-B6972664C91E}"/>
                  </a:ext>
                </a:extLst>
              </p:cNvPr>
              <p:cNvSpPr txBox="1"/>
              <p:nvPr/>
            </p:nvSpPr>
            <p:spPr>
              <a:xfrm>
                <a:off x="3116011" y="2869267"/>
                <a:ext cx="892488"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5</m:t>
                          </m:r>
                        </m:sup>
                      </m:sSup>
                      <m:r>
                        <a:rPr lang="en-US" sz="2400" b="0" i="1" smtClean="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3AD3E0D1-B9F7-6909-3B1A-B6972664C91E}"/>
                  </a:ext>
                </a:extLst>
              </p:cNvPr>
              <p:cNvSpPr txBox="1">
                <a:spLocks noRot="1" noChangeAspect="1" noMove="1" noResize="1" noEditPoints="1" noAdjustHandles="1" noChangeArrowheads="1" noChangeShapeType="1" noTextEdit="1"/>
              </p:cNvSpPr>
              <p:nvPr/>
            </p:nvSpPr>
            <p:spPr>
              <a:xfrm>
                <a:off x="3116011" y="2869267"/>
                <a:ext cx="892488" cy="373500"/>
              </a:xfrm>
              <a:prstGeom prst="rect">
                <a:avLst/>
              </a:prstGeom>
              <a:blipFill>
                <a:blip r:embed="rId5"/>
                <a:stretch>
                  <a:fillRect l="-6122" r="-10884" b="-3606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C13A8E6-AAC8-8D94-427E-52860E59489A}"/>
              </a:ext>
            </a:extLst>
          </p:cNvPr>
          <p:cNvSpPr txBox="1"/>
          <p:nvPr/>
        </p:nvSpPr>
        <p:spPr>
          <a:xfrm>
            <a:off x="652276" y="2484610"/>
            <a:ext cx="2013372" cy="276999"/>
          </a:xfrm>
          <a:prstGeom prst="rect">
            <a:avLst/>
          </a:prstGeom>
          <a:noFill/>
          <a:ln>
            <a:solidFill>
              <a:schemeClr val="bg1"/>
            </a:solidFill>
          </a:ln>
        </p:spPr>
        <p:txBody>
          <a:bodyPr wrap="none" lIns="0" tIns="0" rIns="0" bIns="0" rtlCol="0">
            <a:spAutoFit/>
          </a:bodyPr>
          <a:lstStyle/>
          <a:p>
            <a:r>
              <a:rPr lang="en-US" dirty="0"/>
              <a:t>Conventional QMC:</a:t>
            </a:r>
          </a:p>
        </p:txBody>
      </p:sp>
      <p:sp>
        <p:nvSpPr>
          <p:cNvPr id="10" name="TextBox 9">
            <a:extLst>
              <a:ext uri="{FF2B5EF4-FFF2-40B4-BE49-F238E27FC236}">
                <a16:creationId xmlns:a16="http://schemas.microsoft.com/office/drawing/2014/main" id="{711DA3F2-3352-79EE-63FA-4A835F410581}"/>
              </a:ext>
            </a:extLst>
          </p:cNvPr>
          <p:cNvSpPr txBox="1"/>
          <p:nvPr/>
        </p:nvSpPr>
        <p:spPr>
          <a:xfrm>
            <a:off x="652276" y="2917518"/>
            <a:ext cx="2385269" cy="276999"/>
          </a:xfrm>
          <a:prstGeom prst="rect">
            <a:avLst/>
          </a:prstGeom>
          <a:noFill/>
          <a:ln>
            <a:solidFill>
              <a:schemeClr val="bg1"/>
            </a:solidFill>
          </a:ln>
        </p:spPr>
        <p:txBody>
          <a:bodyPr wrap="none" lIns="0" tIns="0" rIns="0" bIns="0" rtlCol="0">
            <a:spAutoFit/>
          </a:bodyPr>
          <a:lstStyle/>
          <a:p>
            <a:r>
              <a:rPr lang="en-US" dirty="0"/>
              <a:t>Neural quantum states:</a:t>
            </a:r>
          </a:p>
        </p:txBody>
      </p:sp>
      <p:sp>
        <p:nvSpPr>
          <p:cNvPr id="6" name="TextBox 5">
            <a:extLst>
              <a:ext uri="{FF2B5EF4-FFF2-40B4-BE49-F238E27FC236}">
                <a16:creationId xmlns:a16="http://schemas.microsoft.com/office/drawing/2014/main" id="{433ECD48-3D86-EEBC-B5D8-A3306380E375}"/>
              </a:ext>
            </a:extLst>
          </p:cNvPr>
          <p:cNvSpPr txBox="1"/>
          <p:nvPr/>
        </p:nvSpPr>
        <p:spPr>
          <a:xfrm>
            <a:off x="1098834" y="2038606"/>
            <a:ext cx="2500685" cy="276999"/>
          </a:xfrm>
          <a:prstGeom prst="rect">
            <a:avLst/>
          </a:prstGeom>
          <a:noFill/>
          <a:ln>
            <a:solidFill>
              <a:schemeClr val="tx1"/>
            </a:solidFill>
          </a:ln>
        </p:spPr>
        <p:txBody>
          <a:bodyPr wrap="none" lIns="0" tIns="0" rIns="0" bIns="0" rtlCol="0">
            <a:spAutoFit/>
          </a:bodyPr>
          <a:lstStyle/>
          <a:p>
            <a:pPr algn="ctr"/>
            <a:r>
              <a:rPr lang="en-US" dirty="0"/>
              <a:t>Scaling with system size</a:t>
            </a:r>
          </a:p>
        </p:txBody>
      </p:sp>
      <p:sp>
        <p:nvSpPr>
          <p:cNvPr id="11" name="TextBox 10">
            <a:extLst>
              <a:ext uri="{FF2B5EF4-FFF2-40B4-BE49-F238E27FC236}">
                <a16:creationId xmlns:a16="http://schemas.microsoft.com/office/drawing/2014/main" id="{91E866D3-5421-33FA-4F9C-C956B13A5EEB}"/>
              </a:ext>
            </a:extLst>
          </p:cNvPr>
          <p:cNvSpPr txBox="1"/>
          <p:nvPr/>
        </p:nvSpPr>
        <p:spPr>
          <a:xfrm>
            <a:off x="5498446" y="1299152"/>
            <a:ext cx="2308324" cy="276999"/>
          </a:xfrm>
          <a:prstGeom prst="rect">
            <a:avLst/>
          </a:prstGeom>
          <a:noFill/>
          <a:ln>
            <a:solidFill>
              <a:schemeClr val="tx1"/>
            </a:solidFill>
          </a:ln>
        </p:spPr>
        <p:txBody>
          <a:bodyPr wrap="none" lIns="0" tIns="0" rIns="0" bIns="0" rtlCol="0">
            <a:spAutoFit/>
          </a:bodyPr>
          <a:lstStyle/>
          <a:p>
            <a:pPr algn="ctr"/>
            <a:r>
              <a:rPr lang="en-US" dirty="0"/>
              <a:t>Scaling with resources</a:t>
            </a:r>
          </a:p>
        </p:txBody>
      </p:sp>
      <p:sp>
        <p:nvSpPr>
          <p:cNvPr id="15" name="TextBox 14">
            <a:extLst>
              <a:ext uri="{FF2B5EF4-FFF2-40B4-BE49-F238E27FC236}">
                <a16:creationId xmlns:a16="http://schemas.microsoft.com/office/drawing/2014/main" id="{1812DA50-A714-9BE8-39A2-347559BC982D}"/>
              </a:ext>
            </a:extLst>
          </p:cNvPr>
          <p:cNvSpPr txBox="1"/>
          <p:nvPr/>
        </p:nvSpPr>
        <p:spPr>
          <a:xfrm>
            <a:off x="1013201" y="3302447"/>
            <a:ext cx="2671950" cy="215444"/>
          </a:xfrm>
          <a:prstGeom prst="rect">
            <a:avLst/>
          </a:prstGeom>
          <a:noFill/>
          <a:ln>
            <a:solidFill>
              <a:schemeClr val="bg1"/>
            </a:solidFill>
          </a:ln>
        </p:spPr>
        <p:txBody>
          <a:bodyPr wrap="none" lIns="0" tIns="0" rIns="0" bIns="0" rtlCol="0">
            <a:spAutoFit/>
          </a:bodyPr>
          <a:lstStyle/>
          <a:p>
            <a:r>
              <a:rPr lang="en-US" sz="1400" dirty="0"/>
              <a:t>A = Number of particles in system</a:t>
            </a:r>
          </a:p>
        </p:txBody>
      </p:sp>
    </p:spTree>
    <p:extLst>
      <p:ext uri="{BB962C8B-B14F-4D97-AF65-F5344CB8AC3E}">
        <p14:creationId xmlns:p14="http://schemas.microsoft.com/office/powerpoint/2010/main" val="899448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D1E1D-529C-0A90-63FE-FB640266E41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85E352-C66B-BEC3-B177-3F4284663339}"/>
                  </a:ext>
                </a:extLst>
              </p:cNvPr>
              <p:cNvSpPr txBox="1"/>
              <p:nvPr/>
            </p:nvSpPr>
            <p:spPr>
              <a:xfrm>
                <a:off x="581492" y="1002089"/>
                <a:ext cx="7599509" cy="2862322"/>
              </a:xfrm>
              <a:prstGeom prst="rect">
                <a:avLst/>
              </a:prstGeom>
              <a:noFill/>
            </p:spPr>
            <p:txBody>
              <a:bodyPr wrap="square">
                <a:spAutoFit/>
              </a:bodyPr>
              <a:lstStyle/>
              <a:p>
                <a:pPr marL="342900" indent="-342900">
                  <a:buFont typeface="+mj-lt"/>
                  <a:buAutoNum type="arabicPeriod"/>
                </a:pPr>
                <a:r>
                  <a:rPr lang="en-US" dirty="0"/>
                  <a:t>Create the NQS wavefunction</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Compute its energy (Metropolis-Hastings algorithm)</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Minimize the energy w.r.t parameters, </a:t>
                </a:r>
                <a14:m>
                  <m:oMath xmlns:m="http://schemas.openxmlformats.org/officeDocument/2006/math">
                    <m:r>
                      <a:rPr lang="en-US" sz="1800" b="0" i="1" smtClean="0">
                        <a:latin typeface="Cambria Math" panose="02040503050406030204" pitchFamily="18" charset="0"/>
                      </a:rPr>
                      <m:t>𝜔</m:t>
                    </m:r>
                  </m:oMath>
                </a14:m>
                <a:r>
                  <a:rPr lang="en-US" dirty="0"/>
                  <a:t>, to reach the ground state</a:t>
                </a:r>
              </a:p>
            </p:txBody>
          </p:sp>
        </mc:Choice>
        <mc:Fallback xmlns="">
          <p:sp>
            <p:nvSpPr>
              <p:cNvPr id="7" name="TextBox 6">
                <a:extLst>
                  <a:ext uri="{FF2B5EF4-FFF2-40B4-BE49-F238E27FC236}">
                    <a16:creationId xmlns:a16="http://schemas.microsoft.com/office/drawing/2014/main" id="{4785E352-C66B-BEC3-B177-3F4284663339}"/>
                  </a:ext>
                </a:extLst>
              </p:cNvPr>
              <p:cNvSpPr txBox="1">
                <a:spLocks noRot="1" noChangeAspect="1" noMove="1" noResize="1" noEditPoints="1" noAdjustHandles="1" noChangeArrowheads="1" noChangeShapeType="1" noTextEdit="1"/>
              </p:cNvSpPr>
              <p:nvPr/>
            </p:nvSpPr>
            <p:spPr>
              <a:xfrm>
                <a:off x="581492" y="1002089"/>
                <a:ext cx="7599509" cy="2862322"/>
              </a:xfrm>
              <a:prstGeom prst="rect">
                <a:avLst/>
              </a:prstGeom>
              <a:blipFill>
                <a:blip r:embed="rId3"/>
                <a:stretch>
                  <a:fillRect l="-481" t="-1064" b="-23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615C994-78CE-5F48-038B-A57265713F3D}"/>
              </a:ext>
            </a:extLst>
          </p:cNvPr>
          <p:cNvSpPr>
            <a:spLocks noGrp="1"/>
          </p:cNvSpPr>
          <p:nvPr>
            <p:ph type="title"/>
          </p:nvPr>
        </p:nvSpPr>
        <p:spPr/>
        <p:txBody>
          <a:bodyPr/>
          <a:lstStyle/>
          <a:p>
            <a:r>
              <a:rPr lang="en-US" dirty="0"/>
              <a:t>Variational Monte </a:t>
            </a:r>
            <a:r>
              <a:rPr lang="en-US" dirty="0" err="1"/>
              <a:t>carlo</a:t>
            </a:r>
            <a:r>
              <a:rPr lang="en-US" dirty="0"/>
              <a:t> with NQS</a:t>
            </a:r>
          </a:p>
        </p:txBody>
      </p:sp>
      <p:sp>
        <p:nvSpPr>
          <p:cNvPr id="5" name="Slide Number Placeholder 4">
            <a:extLst>
              <a:ext uri="{FF2B5EF4-FFF2-40B4-BE49-F238E27FC236}">
                <a16:creationId xmlns:a16="http://schemas.microsoft.com/office/drawing/2014/main" id="{088B9A79-D142-8E8F-7DD8-919FFDB4677B}"/>
              </a:ext>
            </a:extLst>
          </p:cNvPr>
          <p:cNvSpPr>
            <a:spLocks noGrp="1"/>
          </p:cNvSpPr>
          <p:nvPr>
            <p:ph type="sldNum" sz="quarter" idx="13"/>
          </p:nvPr>
        </p:nvSpPr>
        <p:spPr/>
        <p:txBody>
          <a:bodyPr/>
          <a:lstStyle/>
          <a:p>
            <a:fld id="{AEFAAC5A-9C4F-4278-920D-DF2BAB595749}" type="slidenum">
              <a:rPr lang="en-US" smtClean="0"/>
              <a:pPr/>
              <a:t>8</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4618DFF-0582-7229-0101-EAAE9D5325BB}"/>
                  </a:ext>
                </a:extLst>
              </p:cNvPr>
              <p:cNvSpPr txBox="1"/>
              <p:nvPr/>
            </p:nvSpPr>
            <p:spPr>
              <a:xfrm>
                <a:off x="772245" y="2485446"/>
                <a:ext cx="7599509" cy="1041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𝑂</m:t>
                                  </m:r>
                                </m:e>
                              </m:d>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e>
                          </m:d>
                        </m:num>
                        <m:den>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e>
                          </m: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𝑐𝑜𝑛𝑓</m:t>
                              </m:r>
                            </m:sub>
                          </m:sSub>
                        </m:den>
                      </m:f>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 </m:t>
                          </m:r>
                          <m:r>
                            <a:rPr lang="en-US" sz="2400" b="0" i="1" smtClean="0">
                              <a:latin typeface="Cambria Math" panose="02040503050406030204" pitchFamily="18" charset="0"/>
                            </a:rPr>
                            <m:t>𝑆</m:t>
                          </m:r>
                          <m:r>
                            <a:rPr lang="en-US" sz="2400" b="0" i="1" smtClean="0">
                              <a:latin typeface="Cambria Math" panose="02040503050406030204" pitchFamily="18" charset="0"/>
                            </a:rPr>
                            <m:t>}</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𝑂</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 </m:t>
                          </m:r>
                          <m:r>
                            <a:rPr lang="en-US" sz="2400" b="0" i="1" smtClean="0">
                              <a:latin typeface="Cambria Math" panose="02040503050406030204" pitchFamily="18" charset="0"/>
                            </a:rPr>
                            <m:t>𝑆</m:t>
                          </m:r>
                          <m:r>
                            <a:rPr lang="en-US" sz="2400" b="0" i="1" smtClean="0">
                              <a:latin typeface="Cambria Math" panose="02040503050406030204" pitchFamily="18" charset="0"/>
                            </a:rPr>
                            <m:t>)</m:t>
                          </m:r>
                        </m:e>
                      </m:nary>
                    </m:oMath>
                  </m:oMathPara>
                </a14:m>
                <a:endParaRPr lang="en-US" sz="2400" dirty="0"/>
              </a:p>
            </p:txBody>
          </p:sp>
        </mc:Choice>
        <mc:Fallback xmlns="">
          <p:sp>
            <p:nvSpPr>
              <p:cNvPr id="3" name="TextBox 2">
                <a:extLst>
                  <a:ext uri="{FF2B5EF4-FFF2-40B4-BE49-F238E27FC236}">
                    <a16:creationId xmlns:a16="http://schemas.microsoft.com/office/drawing/2014/main" id="{D4618DFF-0582-7229-0101-EAAE9D5325BB}"/>
                  </a:ext>
                </a:extLst>
              </p:cNvPr>
              <p:cNvSpPr txBox="1">
                <a:spLocks noRot="1" noChangeAspect="1" noMove="1" noResize="1" noEditPoints="1" noAdjustHandles="1" noChangeArrowheads="1" noChangeShapeType="1" noTextEdit="1"/>
              </p:cNvSpPr>
              <p:nvPr/>
            </p:nvSpPr>
            <p:spPr>
              <a:xfrm>
                <a:off x="772245" y="2485446"/>
                <a:ext cx="7599509" cy="10413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4310ECF-87CA-F3CF-AFE1-61C16237E21F}"/>
                  </a:ext>
                </a:extLst>
              </p:cNvPr>
              <p:cNvSpPr txBox="1"/>
              <p:nvPr/>
            </p:nvSpPr>
            <p:spPr>
              <a:xfrm>
                <a:off x="2412446" y="3841488"/>
                <a:ext cx="3844677" cy="8386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47484A"/>
                              </a:solidFill>
                              <a:latin typeface="Cambria Math" panose="02040503050406030204" pitchFamily="18" charset="0"/>
                            </a:rPr>
                          </m:ctrlPr>
                        </m:sSubPr>
                        <m:e>
                          <m:r>
                            <a:rPr lang="en-US" sz="2400" b="0" i="1" smtClean="0">
                              <a:solidFill>
                                <a:srgbClr val="47484A"/>
                              </a:solidFill>
                              <a:latin typeface="Cambria Math" panose="02040503050406030204" pitchFamily="18" charset="0"/>
                            </a:rPr>
                            <m:t>𝐸</m:t>
                          </m:r>
                        </m:e>
                        <m:sub>
                          <m:r>
                            <a:rPr lang="en-US" sz="2400" b="0" i="1" smtClean="0">
                              <a:solidFill>
                                <a:srgbClr val="47484A"/>
                              </a:solidFill>
                              <a:latin typeface="Cambria Math" panose="02040503050406030204" pitchFamily="18" charset="0"/>
                            </a:rPr>
                            <m:t>0</m:t>
                          </m:r>
                        </m:sub>
                      </m:sSub>
                      <m:r>
                        <a:rPr lang="en-US" sz="2400" b="0" i="1" smtClean="0">
                          <a:solidFill>
                            <a:srgbClr val="47484A"/>
                          </a:solidFill>
                          <a:latin typeface="Cambria Math" panose="02040503050406030204" pitchFamily="18" charset="0"/>
                        </a:rPr>
                        <m:t>≤</m:t>
                      </m:r>
                      <m:sSub>
                        <m:sSubPr>
                          <m:ctrlPr>
                            <a:rPr lang="en-US" sz="2400" b="0" i="1" smtClean="0">
                              <a:solidFill>
                                <a:srgbClr val="47484A"/>
                              </a:solidFill>
                              <a:latin typeface="Cambria Math" panose="02040503050406030204" pitchFamily="18" charset="0"/>
                            </a:rPr>
                          </m:ctrlPr>
                        </m:sSubPr>
                        <m:e>
                          <m:r>
                            <a:rPr lang="en-US" sz="2400" b="0" i="1" smtClean="0">
                              <a:solidFill>
                                <a:srgbClr val="47484A"/>
                              </a:solidFill>
                              <a:latin typeface="Cambria Math" panose="02040503050406030204" pitchFamily="18" charset="0"/>
                            </a:rPr>
                            <m:t>𝐸</m:t>
                          </m:r>
                        </m:e>
                        <m:sub>
                          <m:r>
                            <a:rPr lang="en-US" sz="2400" b="0" i="1" smtClean="0">
                              <a:solidFill>
                                <a:srgbClr val="47484A"/>
                              </a:solidFill>
                              <a:latin typeface="Cambria Math" panose="02040503050406030204" pitchFamily="18" charset="0"/>
                            </a:rPr>
                            <m:t>𝑉</m:t>
                          </m:r>
                        </m:sub>
                      </m:sSub>
                      <m:r>
                        <a:rPr lang="en-US" sz="2400" b="0" i="1" smtClean="0">
                          <a:solidFill>
                            <a:srgbClr val="47484A"/>
                          </a:solidFill>
                          <a:latin typeface="Cambria Math" panose="02040503050406030204" pitchFamily="18" charset="0"/>
                        </a:rPr>
                        <m:t>=</m:t>
                      </m:r>
                      <m:f>
                        <m:fPr>
                          <m:ctrlPr>
                            <a:rPr lang="en-US" sz="2400" b="0" i="1" smtClean="0">
                              <a:solidFill>
                                <a:srgbClr val="47484A"/>
                              </a:solidFill>
                              <a:latin typeface="Cambria Math" panose="02040503050406030204" pitchFamily="18" charset="0"/>
                            </a:rPr>
                          </m:ctrlPr>
                        </m:fPr>
                        <m:num>
                          <m:d>
                            <m:dPr>
                              <m:begChr m:val="⟨"/>
                              <m:endChr m:val="⟩"/>
                              <m:ctrlPr>
                                <a:rPr lang="en-US" sz="2400" b="0" i="1" smtClean="0">
                                  <a:solidFill>
                                    <a:srgbClr val="47484A"/>
                                  </a:solidFill>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Ψ</m:t>
                                  </m:r>
                                </m:e>
                                <m:sub>
                                  <m:r>
                                    <a:rPr lang="en-US" sz="2400" b="0" i="1" smtClean="0">
                                      <a:latin typeface="Cambria Math" panose="02040503050406030204" pitchFamily="18" charset="0"/>
                                    </a:rPr>
                                    <m:t>𝑉</m:t>
                                  </m:r>
                                </m:sub>
                              </m:sSub>
                            </m:e>
                            <m:e>
                              <m:acc>
                                <m:accPr>
                                  <m:chr m:val="̂"/>
                                  <m:ctrlPr>
                                    <a:rPr lang="en-US" sz="2400" b="0" i="1" smtClean="0">
                                      <a:solidFill>
                                        <a:srgbClr val="47484A"/>
                                      </a:solidFill>
                                      <a:latin typeface="Cambria Math" panose="02040503050406030204" pitchFamily="18" charset="0"/>
                                    </a:rPr>
                                  </m:ctrlPr>
                                </m:accPr>
                                <m:e>
                                  <m:r>
                                    <a:rPr lang="en-US" sz="2400" b="0" i="1" smtClean="0">
                                      <a:solidFill>
                                        <a:srgbClr val="47484A"/>
                                      </a:solidFill>
                                      <a:latin typeface="Cambria Math" panose="02040503050406030204" pitchFamily="18" charset="0"/>
                                    </a:rPr>
                                    <m:t>𝐻</m:t>
                                  </m:r>
                                </m:e>
                              </m:acc>
                            </m:e>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Ψ</m:t>
                                  </m:r>
                                </m:e>
                                <m:sub>
                                  <m:r>
                                    <a:rPr lang="en-US" sz="2400" b="0" i="1" smtClean="0">
                                      <a:latin typeface="Cambria Math" panose="02040503050406030204" pitchFamily="18" charset="0"/>
                                    </a:rPr>
                                    <m:t>𝑉</m:t>
                                  </m:r>
                                </m:sub>
                              </m:sSub>
                            </m:e>
                          </m:d>
                        </m:num>
                        <m:den>
                          <m:d>
                            <m:dPr>
                              <m:begChr m:val="⟨"/>
                              <m:endChr m:val="⟩"/>
                              <m:ctrlPr>
                                <a:rPr lang="en-US" sz="2400" b="0" i="1" smtClean="0">
                                  <a:solidFill>
                                    <a:srgbClr val="47484A"/>
                                  </a:solidFill>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Ψ</m:t>
                                  </m:r>
                                </m:e>
                                <m:sub>
                                  <m:r>
                                    <a:rPr lang="en-US" sz="2400" b="0" i="1" smtClean="0">
                                      <a:latin typeface="Cambria Math" panose="02040503050406030204" pitchFamily="18" charset="0"/>
                                    </a:rPr>
                                    <m:t>𝑉</m:t>
                                  </m:r>
                                </m:sub>
                              </m:sSub>
                            </m:e>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Ψ</m:t>
                                  </m:r>
                                </m:e>
                                <m:sub>
                                  <m:r>
                                    <a:rPr lang="en-US" sz="2400" b="0" i="1" smtClean="0">
                                      <a:latin typeface="Cambria Math" panose="02040503050406030204" pitchFamily="18" charset="0"/>
                                    </a:rPr>
                                    <m:t>𝑉</m:t>
                                  </m:r>
                                </m:sub>
                              </m:sSub>
                            </m:e>
                          </m:d>
                        </m:den>
                      </m:f>
                    </m:oMath>
                  </m:oMathPara>
                </a14:m>
                <a:endParaRPr lang="en-US" dirty="0"/>
              </a:p>
            </p:txBody>
          </p:sp>
        </mc:Choice>
        <mc:Fallback xmlns="">
          <p:sp>
            <p:nvSpPr>
              <p:cNvPr id="8" name="TextBox 7">
                <a:extLst>
                  <a:ext uri="{FF2B5EF4-FFF2-40B4-BE49-F238E27FC236}">
                    <a16:creationId xmlns:a16="http://schemas.microsoft.com/office/drawing/2014/main" id="{E4310ECF-87CA-F3CF-AFE1-61C16237E21F}"/>
                  </a:ext>
                </a:extLst>
              </p:cNvPr>
              <p:cNvSpPr txBox="1">
                <a:spLocks noRot="1" noChangeAspect="1" noMove="1" noResize="1" noEditPoints="1" noAdjustHandles="1" noChangeArrowheads="1" noChangeShapeType="1" noTextEdit="1"/>
              </p:cNvSpPr>
              <p:nvPr/>
            </p:nvSpPr>
            <p:spPr>
              <a:xfrm>
                <a:off x="2412446" y="3841488"/>
                <a:ext cx="3844677" cy="838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F5CB0C-5269-39B9-DCF1-730CE5BDE4CE}"/>
                  </a:ext>
                </a:extLst>
              </p:cNvPr>
              <p:cNvSpPr txBox="1"/>
              <p:nvPr/>
            </p:nvSpPr>
            <p:spPr>
              <a:xfrm>
                <a:off x="2429379" y="1488870"/>
                <a:ext cx="4511812" cy="394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𝜔</m:t>
                              </m:r>
                            </m:e>
                          </m:d>
                        </m:sup>
                      </m:sSup>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31F5CB0C-5269-39B9-DCF1-730CE5BDE4CE}"/>
                  </a:ext>
                </a:extLst>
              </p:cNvPr>
              <p:cNvSpPr txBox="1">
                <a:spLocks noRot="1" noChangeAspect="1" noMove="1" noResize="1" noEditPoints="1" noAdjustHandles="1" noChangeArrowheads="1" noChangeShapeType="1" noTextEdit="1"/>
              </p:cNvSpPr>
              <p:nvPr/>
            </p:nvSpPr>
            <p:spPr>
              <a:xfrm>
                <a:off x="2429379" y="1488870"/>
                <a:ext cx="4511812" cy="39433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096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8379"/>
            <a:ext cx="8372901" cy="577350"/>
          </a:xfrm>
        </p:spPr>
        <p:txBody>
          <a:bodyPr/>
          <a:lstStyle/>
          <a:p>
            <a:r>
              <a:rPr lang="en-US" dirty="0"/>
              <a:t>Fermionic wavefunctions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9</a:t>
            </a:fld>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95BD9C-BD60-4D6D-890B-9317CB1DC791}"/>
                  </a:ext>
                </a:extLst>
              </p:cNvPr>
              <p:cNvSpPr txBox="1"/>
              <p:nvPr/>
            </p:nvSpPr>
            <p:spPr>
              <a:xfrm>
                <a:off x="2977737" y="1400859"/>
                <a:ext cx="2806538" cy="394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sup>
                      </m:sSup>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BD95BD9C-BD60-4D6D-890B-9317CB1DC791}"/>
                  </a:ext>
                </a:extLst>
              </p:cNvPr>
              <p:cNvSpPr txBox="1">
                <a:spLocks noRot="1" noChangeAspect="1" noMove="1" noResize="1" noEditPoints="1" noAdjustHandles="1" noChangeArrowheads="1" noChangeShapeType="1" noTextEdit="1"/>
              </p:cNvSpPr>
              <p:nvPr/>
            </p:nvSpPr>
            <p:spPr>
              <a:xfrm>
                <a:off x="2977737" y="1400859"/>
                <a:ext cx="2806538" cy="394339"/>
              </a:xfrm>
              <a:prstGeom prst="rect">
                <a:avLst/>
              </a:prstGeom>
              <a:blipFill>
                <a:blip r:embed="rId3"/>
                <a:stretch>
                  <a:fillRect/>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A2941FA9-074B-FD9A-74E5-578257BD5D8B}"/>
              </a:ext>
            </a:extLst>
          </p:cNvPr>
          <p:cNvGrpSpPr/>
          <p:nvPr/>
        </p:nvGrpSpPr>
        <p:grpSpPr>
          <a:xfrm>
            <a:off x="457201" y="2104002"/>
            <a:ext cx="3841301" cy="1277361"/>
            <a:chOff x="429629" y="2112729"/>
            <a:chExt cx="3841301" cy="1124027"/>
          </a:xfrm>
        </p:grpSpPr>
        <p:sp>
          <p:nvSpPr>
            <p:cNvPr id="55" name="Rectangle 54">
              <a:extLst>
                <a:ext uri="{FF2B5EF4-FFF2-40B4-BE49-F238E27FC236}">
                  <a16:creationId xmlns:a16="http://schemas.microsoft.com/office/drawing/2014/main" id="{BFA04DA5-630B-C3ED-571B-609B3766D6E2}"/>
                </a:ext>
              </a:extLst>
            </p:cNvPr>
            <p:cNvSpPr/>
            <p:nvPr/>
          </p:nvSpPr>
          <p:spPr>
            <a:xfrm>
              <a:off x="429629" y="2112729"/>
              <a:ext cx="3841301" cy="1124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F34FEB-1955-47A1-A9C4-7B7D666405C9}"/>
                    </a:ext>
                  </a:extLst>
                </p:cNvPr>
                <p:cNvSpPr txBox="1"/>
                <p:nvPr/>
              </p:nvSpPr>
              <p:spPr>
                <a:xfrm>
                  <a:off x="429629" y="2143494"/>
                  <a:ext cx="3812582"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Ψ</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b="0" i="0" smtClean="0">
                            <a:latin typeface="Cambria Math" panose="02040503050406030204" pitchFamily="18" charset="0"/>
                          </a:rPr>
                          <m:t>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F8F34FEB-1955-47A1-A9C4-7B7D666405C9}"/>
                    </a:ext>
                  </a:extLst>
                </p:cNvPr>
                <p:cNvSpPr txBox="1">
                  <a:spLocks noRot="1" noChangeAspect="1" noMove="1" noResize="1" noEditPoints="1" noAdjustHandles="1" noChangeArrowheads="1" noChangeShapeType="1" noTextEdit="1"/>
                </p:cNvSpPr>
                <p:nvPr/>
              </p:nvSpPr>
              <p:spPr>
                <a:xfrm>
                  <a:off x="429629" y="2143494"/>
                  <a:ext cx="3812582" cy="319062"/>
                </a:xfrm>
                <a:prstGeom prst="rect">
                  <a:avLst/>
                </a:prstGeom>
                <a:blipFill>
                  <a:blip r:embed="rId4"/>
                  <a:stretch>
                    <a:fillRect l="-800" r="-16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A474768-D471-438D-84CC-F062C6B272FA}"/>
                    </a:ext>
                  </a:extLst>
                </p:cNvPr>
                <p:cNvSpPr txBox="1"/>
                <p:nvPr/>
              </p:nvSpPr>
              <p:spPr>
                <a:xfrm>
                  <a:off x="445912" y="2542198"/>
                  <a:ext cx="3808735"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d>
                        <m:r>
                          <a:rPr lang="en-US" b="0" i="1" smtClean="0">
                            <a:latin typeface="Cambria Math" panose="02040503050406030204" pitchFamily="18" charset="0"/>
                          </a:rPr>
                          <m:t>=    </m:t>
                        </m:r>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7A474768-D471-438D-84CC-F062C6B272FA}"/>
                    </a:ext>
                  </a:extLst>
                </p:cNvPr>
                <p:cNvSpPr txBox="1">
                  <a:spLocks noRot="1" noChangeAspect="1" noMove="1" noResize="1" noEditPoints="1" noAdjustHandles="1" noChangeArrowheads="1" noChangeShapeType="1" noTextEdit="1"/>
                </p:cNvSpPr>
                <p:nvPr/>
              </p:nvSpPr>
              <p:spPr>
                <a:xfrm>
                  <a:off x="445912" y="2542198"/>
                  <a:ext cx="3808735" cy="319062"/>
                </a:xfrm>
                <a:prstGeom prst="rect">
                  <a:avLst/>
                </a:prstGeom>
                <a:blipFill>
                  <a:blip r:embed="rId5"/>
                  <a:stretch>
                    <a:fillRect l="-962" r="-1763" b="-22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A3AE99-669A-4F21-BA5D-EEB84129EE18}"/>
                    </a:ext>
                  </a:extLst>
                </p:cNvPr>
                <p:cNvSpPr txBox="1"/>
                <p:nvPr/>
              </p:nvSpPr>
              <p:spPr>
                <a:xfrm>
                  <a:off x="429629" y="2858826"/>
                  <a:ext cx="3812582"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b="0" i="0" smtClean="0">
                            <a:latin typeface="Cambria Math" panose="02040503050406030204" pitchFamily="18" charset="0"/>
                          </a:rPr>
                          <m:t>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3AA3AE99-669A-4F21-BA5D-EEB84129EE18}"/>
                    </a:ext>
                  </a:extLst>
                </p:cNvPr>
                <p:cNvSpPr txBox="1">
                  <a:spLocks noRot="1" noChangeAspect="1" noMove="1" noResize="1" noEditPoints="1" noAdjustHandles="1" noChangeArrowheads="1" noChangeShapeType="1" noTextEdit="1"/>
                </p:cNvSpPr>
                <p:nvPr/>
              </p:nvSpPr>
              <p:spPr>
                <a:xfrm>
                  <a:off x="429629" y="2858826"/>
                  <a:ext cx="3812582" cy="319062"/>
                </a:xfrm>
                <a:prstGeom prst="rect">
                  <a:avLst/>
                </a:prstGeom>
                <a:blipFill>
                  <a:blip r:embed="rId6"/>
                  <a:stretch>
                    <a:fillRect l="-800" r="-1600"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EA8B050-0510-C993-2AAE-F96AA985A8D2}"/>
                  </a:ext>
                </a:extLst>
              </p:cNvPr>
              <p:cNvSpPr>
                <a:spLocks noGrp="1"/>
              </p:cNvSpPr>
              <p:nvPr>
                <p:ph idx="1"/>
              </p:nvPr>
            </p:nvSpPr>
            <p:spPr>
              <a:xfrm>
                <a:off x="4468103" y="1929624"/>
                <a:ext cx="4538245" cy="1885292"/>
              </a:xfrm>
            </p:spPr>
            <p:txBody>
              <a:bodyPr/>
              <a:lstStyle/>
              <a:p>
                <a:r>
                  <a:rPr lang="en-US" dirty="0"/>
                  <a:t>Build in fermion </a:t>
                </a:r>
                <a:r>
                  <a:rPr lang="en-US" dirty="0" err="1"/>
                  <a:t>antisymmetry</a:t>
                </a:r>
                <a:r>
                  <a:rPr lang="en-US" dirty="0"/>
                  <a:t> for network compactness</a:t>
                </a:r>
              </a:p>
              <a:p>
                <a:r>
                  <a:rPr lang="en-US" dirty="0"/>
                  <a:t>Permutation-invariant Jastrow function improves ansatz flexibility</a:t>
                </a:r>
              </a:p>
              <a:p>
                <a:r>
                  <a:rPr lang="en-US" dirty="0"/>
                  <a:t>Build U and </a:t>
                </a:r>
                <a14:m>
                  <m:oMath xmlns:m="http://schemas.openxmlformats.org/officeDocument/2006/math">
                    <m:r>
                      <m:rPr>
                        <m:sty m:val="p"/>
                      </m:rPr>
                      <a:rPr lang="en-US">
                        <a:latin typeface="Cambria Math" panose="02040503050406030204" pitchFamily="18" charset="0"/>
                      </a:rPr>
                      <m:t>Φ</m:t>
                    </m:r>
                    <m:r>
                      <a:rPr lang="en-US" i="1">
                        <a:latin typeface="Cambria Math" panose="02040503050406030204" pitchFamily="18" charset="0"/>
                      </a:rPr>
                      <m:t> </m:t>
                    </m:r>
                  </m:oMath>
                </a14:m>
                <a:r>
                  <a:rPr lang="en-US" dirty="0"/>
                  <a:t> functions from fully connected, deep neural networks</a:t>
                </a:r>
              </a:p>
            </p:txBody>
          </p:sp>
        </mc:Choice>
        <mc:Fallback xmlns="">
          <p:sp>
            <p:nvSpPr>
              <p:cNvPr id="15" name="Content Placeholder 2">
                <a:extLst>
                  <a:ext uri="{FF2B5EF4-FFF2-40B4-BE49-F238E27FC236}">
                    <a16:creationId xmlns:a16="http://schemas.microsoft.com/office/drawing/2014/main" id="{7EA8B050-0510-C993-2AAE-F96AA985A8D2}"/>
                  </a:ext>
                </a:extLst>
              </p:cNvPr>
              <p:cNvSpPr>
                <a:spLocks noGrp="1" noRot="1" noChangeAspect="1" noMove="1" noResize="1" noEditPoints="1" noAdjustHandles="1" noChangeArrowheads="1" noChangeShapeType="1" noTextEdit="1"/>
              </p:cNvSpPr>
              <p:nvPr>
                <p:ph idx="1"/>
              </p:nvPr>
            </p:nvSpPr>
            <p:spPr>
              <a:xfrm>
                <a:off x="4468103" y="1929624"/>
                <a:ext cx="4538245" cy="1885292"/>
              </a:xfrm>
              <a:blipFill>
                <a:blip r:embed="rId7"/>
                <a:stretch>
                  <a:fillRect l="-2957" t="-4207" r="-672" b="-2913"/>
                </a:stretch>
              </a:blipFill>
            </p:spPr>
            <p:txBody>
              <a:bodyPr/>
              <a:lstStyle/>
              <a:p>
                <a:r>
                  <a:rPr lang="en-US">
                    <a:noFill/>
                  </a:rPr>
                  <a:t> </a:t>
                </a:r>
              </a:p>
            </p:txBody>
          </p:sp>
        </mc:Fallback>
      </mc:AlternateContent>
    </p:spTree>
    <p:extLst>
      <p:ext uri="{BB962C8B-B14F-4D97-AF65-F5344CB8AC3E}">
        <p14:creationId xmlns:p14="http://schemas.microsoft.com/office/powerpoint/2010/main" val="3865708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11406</TotalTime>
  <Words>8380</Words>
  <Application>Microsoft Office PowerPoint</Application>
  <PresentationFormat>On-screen Show (16:9)</PresentationFormat>
  <Paragraphs>758</Paragraphs>
  <Slides>58</Slides>
  <Notes>55</Notes>
  <HiddenSlides>25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Cambria Math</vt:lpstr>
      <vt:lpstr>Wingdings</vt:lpstr>
      <vt:lpstr>presentation_16x9</vt:lpstr>
      <vt:lpstr>Modeling Low-Density Nuclear Matter with Neural Quantum States</vt:lpstr>
      <vt:lpstr>Quantum Many-Body Methods</vt:lpstr>
      <vt:lpstr>The nuclear many-body problem</vt:lpstr>
      <vt:lpstr>The nuclear many body methods</vt:lpstr>
      <vt:lpstr>Curse of dimensionality</vt:lpstr>
      <vt:lpstr>Neural network quantum states</vt:lpstr>
      <vt:lpstr>Scaling and computational performance</vt:lpstr>
      <vt:lpstr>Variational Monte carlo with NQS</vt:lpstr>
      <vt:lpstr>Fermionic wavefunctions</vt:lpstr>
      <vt:lpstr>Deep set architecture</vt:lpstr>
      <vt:lpstr>Neural Slater-Jastrow Ansatz</vt:lpstr>
      <vt:lpstr>Neural Pfaffian Ansatz</vt:lpstr>
      <vt:lpstr>Message passing neural network</vt:lpstr>
      <vt:lpstr>NQS Results</vt:lpstr>
      <vt:lpstr>Pionless eft hamiltonian</vt:lpstr>
      <vt:lpstr>Neural quantum state results in nuclei</vt:lpstr>
      <vt:lpstr>Results in 16O</vt:lpstr>
      <vt:lpstr>Bulk Nuclear matter setup</vt:lpstr>
      <vt:lpstr>Pure Neutron matter</vt:lpstr>
      <vt:lpstr>Two-body pair distributions</vt:lpstr>
      <vt:lpstr>symmetric Nuclear matter</vt:lpstr>
      <vt:lpstr>Self emerging Clustering</vt:lpstr>
      <vt:lpstr>Nuclear matter proton fraction</vt:lpstr>
      <vt:lpstr>Conclusions and Next steps</vt:lpstr>
      <vt:lpstr>Collaborators</vt:lpstr>
      <vt:lpstr>Thank you</vt:lpstr>
      <vt:lpstr>Metropolis-hastings Sampling</vt:lpstr>
      <vt:lpstr>NQS optimization</vt:lpstr>
      <vt:lpstr>Stochastic reconfiguration</vt:lpstr>
      <vt:lpstr>NQS wavefunction ansatz Overview</vt:lpstr>
      <vt:lpstr>Hidden fermions</vt:lpstr>
      <vt:lpstr>Determinant vs pfaffian</vt:lpstr>
      <vt:lpstr>Neutron star Structure</vt:lpstr>
      <vt:lpstr>asymmetric matter energy</vt:lpstr>
      <vt:lpstr>Neural Quantum States</vt:lpstr>
      <vt:lpstr>Neural Quantum States</vt:lpstr>
      <vt:lpstr>Outline</vt:lpstr>
      <vt:lpstr>The quantum many-body problem</vt:lpstr>
      <vt:lpstr>Magnetic moments</vt:lpstr>
      <vt:lpstr>Magnetic moments</vt:lpstr>
      <vt:lpstr>Magnetic moments</vt:lpstr>
      <vt:lpstr>Magnetic moments</vt:lpstr>
      <vt:lpstr>Magnetic moments</vt:lpstr>
      <vt:lpstr>Message passing neural network</vt:lpstr>
      <vt:lpstr>Message passing neural network</vt:lpstr>
      <vt:lpstr>Neutron star Structure</vt:lpstr>
      <vt:lpstr>Neutron star interest</vt:lpstr>
      <vt:lpstr>Neutron star Observation</vt:lpstr>
      <vt:lpstr>Continuous periodic systems</vt:lpstr>
      <vt:lpstr>Two body density</vt:lpstr>
      <vt:lpstr>Ansatz comparisons</vt:lpstr>
      <vt:lpstr>Preliminary 14 neutrons + 14 protons</vt:lpstr>
      <vt:lpstr>Monte carlo</vt:lpstr>
      <vt:lpstr>Monte carlo</vt:lpstr>
      <vt:lpstr>Monte carlo</vt:lpstr>
      <vt:lpstr>Variational Monte Carlo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Fore, Bryce</cp:lastModifiedBy>
  <cp:revision>327</cp:revision>
  <cp:lastPrinted>2024-12-11T09:46:43Z</cp:lastPrinted>
  <dcterms:created xsi:type="dcterms:W3CDTF">2018-07-03T17:34:09Z</dcterms:created>
  <dcterms:modified xsi:type="dcterms:W3CDTF">2024-12-11T16:44:25Z</dcterms:modified>
</cp:coreProperties>
</file>