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2BD"/>
    <a:srgbClr val="D953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77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482B8-B503-4ECD-B1CC-68E0F624CB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629EDF-7EEA-49C2-B9F7-93ADA49022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F9765B7-7860-4809-B28B-FAB3CCEFED06}"/>
              </a:ext>
            </a:extLst>
          </p:cNvPr>
          <p:cNvSpPr>
            <a:spLocks noGrp="1"/>
          </p:cNvSpPr>
          <p:nvPr>
            <p:ph type="dt" sz="half" idx="10"/>
          </p:nvPr>
        </p:nvSpPr>
        <p:spPr/>
        <p:txBody>
          <a:bodyPr/>
          <a:lstStyle/>
          <a:p>
            <a:fld id="{A3D0A001-A320-47F8-97D8-127F504C99DF}" type="datetimeFigureOut">
              <a:rPr lang="en-US" smtClean="0"/>
              <a:t>11/27/2023</a:t>
            </a:fld>
            <a:endParaRPr lang="en-US"/>
          </a:p>
        </p:txBody>
      </p:sp>
      <p:sp>
        <p:nvSpPr>
          <p:cNvPr id="5" name="Footer Placeholder 4">
            <a:extLst>
              <a:ext uri="{FF2B5EF4-FFF2-40B4-BE49-F238E27FC236}">
                <a16:creationId xmlns:a16="http://schemas.microsoft.com/office/drawing/2014/main" id="{3FF5CE11-47DA-436B-B4D1-BDAD724B01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F1F5A1-A5E5-4CF2-9E63-66A42915AD57}"/>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3917048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0BC9A-478A-4233-BD84-4259D8EEE6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68091F-CA37-4B8E-B661-1BBD059A6E3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E339FA-F0D9-4100-B72F-12DFBE300359}"/>
              </a:ext>
            </a:extLst>
          </p:cNvPr>
          <p:cNvSpPr>
            <a:spLocks noGrp="1"/>
          </p:cNvSpPr>
          <p:nvPr>
            <p:ph type="dt" sz="half" idx="10"/>
          </p:nvPr>
        </p:nvSpPr>
        <p:spPr/>
        <p:txBody>
          <a:bodyPr/>
          <a:lstStyle/>
          <a:p>
            <a:fld id="{A3D0A001-A320-47F8-97D8-127F504C99DF}" type="datetimeFigureOut">
              <a:rPr lang="en-US" smtClean="0"/>
              <a:t>11/27/2023</a:t>
            </a:fld>
            <a:endParaRPr lang="en-US"/>
          </a:p>
        </p:txBody>
      </p:sp>
      <p:sp>
        <p:nvSpPr>
          <p:cNvPr id="5" name="Footer Placeholder 4">
            <a:extLst>
              <a:ext uri="{FF2B5EF4-FFF2-40B4-BE49-F238E27FC236}">
                <a16:creationId xmlns:a16="http://schemas.microsoft.com/office/drawing/2014/main" id="{442E1CF6-2D0F-497D-9AF7-DC39D45A78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E0FE04-7AC1-4C67-AC7E-713EBBA8B1B9}"/>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1320113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93ABDE-E06C-4A38-AD12-F6D1A8DBDB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C3599A8-78D0-404B-91FE-AC0DF0CCB8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9EAD12-828C-4D99-BA4D-4CA5400185DF}"/>
              </a:ext>
            </a:extLst>
          </p:cNvPr>
          <p:cNvSpPr>
            <a:spLocks noGrp="1"/>
          </p:cNvSpPr>
          <p:nvPr>
            <p:ph type="dt" sz="half" idx="10"/>
          </p:nvPr>
        </p:nvSpPr>
        <p:spPr/>
        <p:txBody>
          <a:bodyPr/>
          <a:lstStyle/>
          <a:p>
            <a:fld id="{A3D0A001-A320-47F8-97D8-127F504C99DF}" type="datetimeFigureOut">
              <a:rPr lang="en-US" smtClean="0"/>
              <a:t>11/27/2023</a:t>
            </a:fld>
            <a:endParaRPr lang="en-US"/>
          </a:p>
        </p:txBody>
      </p:sp>
      <p:sp>
        <p:nvSpPr>
          <p:cNvPr id="5" name="Footer Placeholder 4">
            <a:extLst>
              <a:ext uri="{FF2B5EF4-FFF2-40B4-BE49-F238E27FC236}">
                <a16:creationId xmlns:a16="http://schemas.microsoft.com/office/drawing/2014/main" id="{AD23440C-A1A9-426F-BB11-571E815C4F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B81873-464E-480F-B3D2-ECA0BAF2C179}"/>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2358502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1A989-2F13-441B-9F98-55478B2249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8AA805-E1D6-460E-93D2-DADDC2A0F49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F9242C-416E-4418-BA43-FA069F7BBDC5}"/>
              </a:ext>
            </a:extLst>
          </p:cNvPr>
          <p:cNvSpPr>
            <a:spLocks noGrp="1"/>
          </p:cNvSpPr>
          <p:nvPr>
            <p:ph type="dt" sz="half" idx="10"/>
          </p:nvPr>
        </p:nvSpPr>
        <p:spPr/>
        <p:txBody>
          <a:bodyPr/>
          <a:lstStyle/>
          <a:p>
            <a:fld id="{A3D0A001-A320-47F8-97D8-127F504C99DF}" type="datetimeFigureOut">
              <a:rPr lang="en-US" smtClean="0"/>
              <a:t>11/27/2023</a:t>
            </a:fld>
            <a:endParaRPr lang="en-US"/>
          </a:p>
        </p:txBody>
      </p:sp>
      <p:sp>
        <p:nvSpPr>
          <p:cNvPr id="5" name="Footer Placeholder 4">
            <a:extLst>
              <a:ext uri="{FF2B5EF4-FFF2-40B4-BE49-F238E27FC236}">
                <a16:creationId xmlns:a16="http://schemas.microsoft.com/office/drawing/2014/main" id="{7D9DD9BB-C16C-470C-8468-98C1EA359D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CC11C8-94A5-4984-AAD8-90ABF66C6088}"/>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320271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F92E4-BF22-4934-8CE7-161E6F3143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F7C443E-ABA6-4A3F-BC26-1E290724DA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F0BAE3C-FC71-4892-A3FF-5B00B3E9D6E3}"/>
              </a:ext>
            </a:extLst>
          </p:cNvPr>
          <p:cNvSpPr>
            <a:spLocks noGrp="1"/>
          </p:cNvSpPr>
          <p:nvPr>
            <p:ph type="dt" sz="half" idx="10"/>
          </p:nvPr>
        </p:nvSpPr>
        <p:spPr/>
        <p:txBody>
          <a:bodyPr/>
          <a:lstStyle/>
          <a:p>
            <a:fld id="{A3D0A001-A320-47F8-97D8-127F504C99DF}" type="datetimeFigureOut">
              <a:rPr lang="en-US" smtClean="0"/>
              <a:t>11/27/2023</a:t>
            </a:fld>
            <a:endParaRPr lang="en-US"/>
          </a:p>
        </p:txBody>
      </p:sp>
      <p:sp>
        <p:nvSpPr>
          <p:cNvPr id="5" name="Footer Placeholder 4">
            <a:extLst>
              <a:ext uri="{FF2B5EF4-FFF2-40B4-BE49-F238E27FC236}">
                <a16:creationId xmlns:a16="http://schemas.microsoft.com/office/drawing/2014/main" id="{3C0ACDF2-BC09-4045-9D29-A3A38FEB53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4FCC56-93AE-422B-B9A8-702614F8FCFC}"/>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2190751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55974-9F59-4EE9-ACA6-3D09204E4E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2E913D-CA78-4AA3-BBFD-2CE579CA36D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1B510A-2C60-4965-96F0-916E8535CD5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34333C-9EE7-4F31-95FB-C79D7C5003B1}"/>
              </a:ext>
            </a:extLst>
          </p:cNvPr>
          <p:cNvSpPr>
            <a:spLocks noGrp="1"/>
          </p:cNvSpPr>
          <p:nvPr>
            <p:ph type="dt" sz="half" idx="10"/>
          </p:nvPr>
        </p:nvSpPr>
        <p:spPr/>
        <p:txBody>
          <a:bodyPr/>
          <a:lstStyle/>
          <a:p>
            <a:fld id="{A3D0A001-A320-47F8-97D8-127F504C99DF}" type="datetimeFigureOut">
              <a:rPr lang="en-US" smtClean="0"/>
              <a:t>11/27/2023</a:t>
            </a:fld>
            <a:endParaRPr lang="en-US"/>
          </a:p>
        </p:txBody>
      </p:sp>
      <p:sp>
        <p:nvSpPr>
          <p:cNvPr id="6" name="Footer Placeholder 5">
            <a:extLst>
              <a:ext uri="{FF2B5EF4-FFF2-40B4-BE49-F238E27FC236}">
                <a16:creationId xmlns:a16="http://schemas.microsoft.com/office/drawing/2014/main" id="{1C1D79D6-BFB0-4E0D-9AFB-E7436C6CDA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46B1B-B852-429A-A7EF-9C73E4F41916}"/>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4188456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F2EC8-A433-4D3B-89F0-A5388EB928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BA6746-1246-4115-8251-057FE31D6E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6F8E3EF-168C-4E5F-840B-4E4268E18C0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3FB68D5-E636-40EC-883E-567A462F50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D301D91-C161-4250-B86D-548C0134F4C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170B10F-BD2C-4A61-86B0-6E244687CC88}"/>
              </a:ext>
            </a:extLst>
          </p:cNvPr>
          <p:cNvSpPr>
            <a:spLocks noGrp="1"/>
          </p:cNvSpPr>
          <p:nvPr>
            <p:ph type="dt" sz="half" idx="10"/>
          </p:nvPr>
        </p:nvSpPr>
        <p:spPr/>
        <p:txBody>
          <a:bodyPr/>
          <a:lstStyle/>
          <a:p>
            <a:fld id="{A3D0A001-A320-47F8-97D8-127F504C99DF}" type="datetimeFigureOut">
              <a:rPr lang="en-US" smtClean="0"/>
              <a:t>11/27/2023</a:t>
            </a:fld>
            <a:endParaRPr lang="en-US"/>
          </a:p>
        </p:txBody>
      </p:sp>
      <p:sp>
        <p:nvSpPr>
          <p:cNvPr id="8" name="Footer Placeholder 7">
            <a:extLst>
              <a:ext uri="{FF2B5EF4-FFF2-40B4-BE49-F238E27FC236}">
                <a16:creationId xmlns:a16="http://schemas.microsoft.com/office/drawing/2014/main" id="{5C09F2EA-EDA9-4360-A6D6-5ACDFDCC9E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226ED0-8A3B-40F7-AFDA-57FFB3494879}"/>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2067149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B218E-F99B-4695-A8D8-FE2B5390AD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72E72C-0CBA-45CE-AC3D-FF9B6A041254}"/>
              </a:ext>
            </a:extLst>
          </p:cNvPr>
          <p:cNvSpPr>
            <a:spLocks noGrp="1"/>
          </p:cNvSpPr>
          <p:nvPr>
            <p:ph type="dt" sz="half" idx="10"/>
          </p:nvPr>
        </p:nvSpPr>
        <p:spPr/>
        <p:txBody>
          <a:bodyPr/>
          <a:lstStyle/>
          <a:p>
            <a:fld id="{A3D0A001-A320-47F8-97D8-127F504C99DF}" type="datetimeFigureOut">
              <a:rPr lang="en-US" smtClean="0"/>
              <a:t>11/27/2023</a:t>
            </a:fld>
            <a:endParaRPr lang="en-US"/>
          </a:p>
        </p:txBody>
      </p:sp>
      <p:sp>
        <p:nvSpPr>
          <p:cNvPr id="4" name="Footer Placeholder 3">
            <a:extLst>
              <a:ext uri="{FF2B5EF4-FFF2-40B4-BE49-F238E27FC236}">
                <a16:creationId xmlns:a16="http://schemas.microsoft.com/office/drawing/2014/main" id="{ADF4DFE6-3DA1-4DE2-A2D3-B9B646C5241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69C2EAE-3B3F-4296-BF85-AF35D00AE942}"/>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314266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D97429-EDB0-4192-BFFD-0F645AE25A44}"/>
              </a:ext>
            </a:extLst>
          </p:cNvPr>
          <p:cNvSpPr>
            <a:spLocks noGrp="1"/>
          </p:cNvSpPr>
          <p:nvPr>
            <p:ph type="dt" sz="half" idx="10"/>
          </p:nvPr>
        </p:nvSpPr>
        <p:spPr/>
        <p:txBody>
          <a:bodyPr/>
          <a:lstStyle/>
          <a:p>
            <a:fld id="{A3D0A001-A320-47F8-97D8-127F504C99DF}" type="datetimeFigureOut">
              <a:rPr lang="en-US" smtClean="0"/>
              <a:t>11/27/2023</a:t>
            </a:fld>
            <a:endParaRPr lang="en-US"/>
          </a:p>
        </p:txBody>
      </p:sp>
      <p:sp>
        <p:nvSpPr>
          <p:cNvPr id="3" name="Footer Placeholder 2">
            <a:extLst>
              <a:ext uri="{FF2B5EF4-FFF2-40B4-BE49-F238E27FC236}">
                <a16:creationId xmlns:a16="http://schemas.microsoft.com/office/drawing/2014/main" id="{9CAF8680-FE3E-4B2E-BCEF-67DE3BD6A39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C36187B-403E-4CC0-B7FF-5C33175CB208}"/>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2270273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E6E1A-1834-474B-BCA1-A66BB9CABE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2EE3D21-6A03-4A0E-A794-1964DE41F6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D3F3855-CA69-43E3-95C6-38CF7535A5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B25F5CC-B964-4F16-B57E-4F9B56AF0C1D}"/>
              </a:ext>
            </a:extLst>
          </p:cNvPr>
          <p:cNvSpPr>
            <a:spLocks noGrp="1"/>
          </p:cNvSpPr>
          <p:nvPr>
            <p:ph type="dt" sz="half" idx="10"/>
          </p:nvPr>
        </p:nvSpPr>
        <p:spPr/>
        <p:txBody>
          <a:bodyPr/>
          <a:lstStyle/>
          <a:p>
            <a:fld id="{A3D0A001-A320-47F8-97D8-127F504C99DF}" type="datetimeFigureOut">
              <a:rPr lang="en-US" smtClean="0"/>
              <a:t>11/27/2023</a:t>
            </a:fld>
            <a:endParaRPr lang="en-US"/>
          </a:p>
        </p:txBody>
      </p:sp>
      <p:sp>
        <p:nvSpPr>
          <p:cNvPr id="6" name="Footer Placeholder 5">
            <a:extLst>
              <a:ext uri="{FF2B5EF4-FFF2-40B4-BE49-F238E27FC236}">
                <a16:creationId xmlns:a16="http://schemas.microsoft.com/office/drawing/2014/main" id="{40C0DBB1-2F25-4193-8518-4C1D9769BC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E08D45-C4D7-4506-814D-DCA7555AD779}"/>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2461587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57B3B-B78E-46D2-907B-C2A4B5C936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09AAA44-191E-4A30-9F3F-0F22F5D11F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EB2DD3-5184-470F-B3A5-396D219951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B8BFF7B-B458-49AD-801A-DD16B72CC974}"/>
              </a:ext>
            </a:extLst>
          </p:cNvPr>
          <p:cNvSpPr>
            <a:spLocks noGrp="1"/>
          </p:cNvSpPr>
          <p:nvPr>
            <p:ph type="dt" sz="half" idx="10"/>
          </p:nvPr>
        </p:nvSpPr>
        <p:spPr/>
        <p:txBody>
          <a:bodyPr/>
          <a:lstStyle/>
          <a:p>
            <a:fld id="{A3D0A001-A320-47F8-97D8-127F504C99DF}" type="datetimeFigureOut">
              <a:rPr lang="en-US" smtClean="0"/>
              <a:t>11/27/2023</a:t>
            </a:fld>
            <a:endParaRPr lang="en-US"/>
          </a:p>
        </p:txBody>
      </p:sp>
      <p:sp>
        <p:nvSpPr>
          <p:cNvPr id="6" name="Footer Placeholder 5">
            <a:extLst>
              <a:ext uri="{FF2B5EF4-FFF2-40B4-BE49-F238E27FC236}">
                <a16:creationId xmlns:a16="http://schemas.microsoft.com/office/drawing/2014/main" id="{742E9727-6278-43EB-B8E7-E5053C04E9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696C57-3EB2-47FA-87A9-811D1C0B3EA6}"/>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3441911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F25FA3-4947-47CF-A881-5D7A7F1664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6CD0951-669C-4B06-A4FA-9F26E21A6B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BEC5C0-DC5E-4734-861F-E1ECBEF423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D0A001-A320-47F8-97D8-127F504C99DF}" type="datetimeFigureOut">
              <a:rPr lang="en-US" smtClean="0"/>
              <a:t>11/27/2023</a:t>
            </a:fld>
            <a:endParaRPr lang="en-US"/>
          </a:p>
        </p:txBody>
      </p:sp>
      <p:sp>
        <p:nvSpPr>
          <p:cNvPr id="5" name="Footer Placeholder 4">
            <a:extLst>
              <a:ext uri="{FF2B5EF4-FFF2-40B4-BE49-F238E27FC236}">
                <a16:creationId xmlns:a16="http://schemas.microsoft.com/office/drawing/2014/main" id="{3CDD0119-4DED-4E9A-B9E3-D893A5E61E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5C15932-F068-4298-A408-240EE93E23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19E03-830D-4886-BABF-FA8C759570EA}" type="slidenum">
              <a:rPr lang="en-US" smtClean="0"/>
              <a:t>‹#›</a:t>
            </a:fld>
            <a:endParaRPr lang="en-US"/>
          </a:p>
        </p:txBody>
      </p:sp>
    </p:spTree>
    <p:extLst>
      <p:ext uri="{BB962C8B-B14F-4D97-AF65-F5344CB8AC3E}">
        <p14:creationId xmlns:p14="http://schemas.microsoft.com/office/powerpoint/2010/main" val="2753073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87EE4-781E-4B89-B296-37EBC2DFFDCF}"/>
              </a:ext>
            </a:extLst>
          </p:cNvPr>
          <p:cNvSpPr>
            <a:spLocks noGrp="1"/>
          </p:cNvSpPr>
          <p:nvPr>
            <p:ph type="title"/>
          </p:nvPr>
        </p:nvSpPr>
        <p:spPr>
          <a:xfrm>
            <a:off x="501446" y="206586"/>
            <a:ext cx="10515600" cy="876402"/>
          </a:xfrm>
        </p:spPr>
        <p:txBody>
          <a:bodyPr/>
          <a:lstStyle/>
          <a:p>
            <a:pPr algn="ctr"/>
            <a:r>
              <a:rPr lang="en-US" dirty="0" err="1"/>
              <a:t>Cavité</a:t>
            </a:r>
            <a:r>
              <a:rPr lang="en-US" dirty="0"/>
              <a:t> FP</a:t>
            </a:r>
          </a:p>
        </p:txBody>
      </p:sp>
      <p:sp>
        <p:nvSpPr>
          <p:cNvPr id="3" name="Content Placeholder 2">
            <a:extLst>
              <a:ext uri="{FF2B5EF4-FFF2-40B4-BE49-F238E27FC236}">
                <a16:creationId xmlns:a16="http://schemas.microsoft.com/office/drawing/2014/main" id="{D939BABF-FF05-4C02-9F94-2C1EE7873690}"/>
              </a:ext>
            </a:extLst>
          </p:cNvPr>
          <p:cNvSpPr>
            <a:spLocks noGrp="1"/>
          </p:cNvSpPr>
          <p:nvPr>
            <p:ph idx="1"/>
          </p:nvPr>
        </p:nvSpPr>
        <p:spPr>
          <a:xfrm>
            <a:off x="147484" y="1794290"/>
            <a:ext cx="11897032" cy="4857124"/>
          </a:xfrm>
        </p:spPr>
        <p:txBody>
          <a:bodyPr>
            <a:noAutofit/>
          </a:bodyPr>
          <a:lstStyle/>
          <a:p>
            <a:pPr lvl="1"/>
            <a:r>
              <a:rPr lang="fr-FR" sz="1800" dirty="0"/>
              <a:t>Actuellement, le problème principal de la CFP est l’utilisation des moteurs Laser et CFP qui font délocker la cavité et/ou ne permettent pas de rester dans la plage des actionneurs PZT.</a:t>
            </a:r>
          </a:p>
          <a:p>
            <a:pPr lvl="1">
              <a:buFont typeface="Symbol" panose="05050102010706020507" pitchFamily="18" charset="2"/>
              <a:buChar char="Þ"/>
            </a:pPr>
            <a:endParaRPr lang="fr-FR" sz="1800" dirty="0"/>
          </a:p>
          <a:p>
            <a:pPr lvl="2">
              <a:buFont typeface="Symbol" panose="05050102010706020507" pitchFamily="18" charset="2"/>
              <a:buChar char="Þ"/>
            </a:pPr>
            <a:r>
              <a:rPr lang="fr-FR" sz="1800" dirty="0"/>
              <a:t> Coté Laser, le pilotage manuel du Peltier est bien opérationnel mais les sauts « Peltier » sont plus grands (8µm) que la plage </a:t>
            </a:r>
            <a:r>
              <a:rPr lang="fr-FR" sz="1800" dirty="0" err="1"/>
              <a:t>Piezo</a:t>
            </a:r>
            <a:r>
              <a:rPr lang="fr-FR" sz="1800" dirty="0"/>
              <a:t> (400nm) et donc n’aident pas à la résolution du problème </a:t>
            </a:r>
            <a:r>
              <a:rPr lang="fr-FR" sz="1800" dirty="0">
                <a:solidFill>
                  <a:srgbClr val="FF0000"/>
                </a:solidFill>
                <a:sym typeface="Wingdings" panose="05000000000000000000" pitchFamily="2" charset="2"/>
              </a:rPr>
              <a:t></a:t>
            </a:r>
            <a:br>
              <a:rPr lang="fr-FR" sz="1800" dirty="0">
                <a:solidFill>
                  <a:srgbClr val="FF0000"/>
                </a:solidFill>
                <a:sym typeface="Wingdings" panose="05000000000000000000" pitchFamily="2" charset="2"/>
              </a:rPr>
            </a:br>
            <a:br>
              <a:rPr lang="fr-FR" sz="1800" dirty="0">
                <a:solidFill>
                  <a:srgbClr val="FF0000"/>
                </a:solidFill>
                <a:sym typeface="Wingdings" panose="05000000000000000000" pitchFamily="2" charset="2"/>
              </a:rPr>
            </a:br>
            <a:r>
              <a:rPr lang="fr-FR" sz="1800" dirty="0">
                <a:sym typeface="Wingdings" panose="05000000000000000000" pitchFamily="2" charset="2"/>
              </a:rPr>
              <a:t>Mesures des oscillations laser qui ne semblent pas dépendantes de la température ou de la pression externe.</a:t>
            </a:r>
            <a:br>
              <a:rPr lang="fr-FR" sz="1800" dirty="0">
                <a:sym typeface="Wingdings" panose="05000000000000000000" pitchFamily="2" charset="2"/>
              </a:rPr>
            </a:br>
            <a:r>
              <a:rPr lang="fr-FR" sz="1800" dirty="0">
                <a:sym typeface="Wingdings" panose="05000000000000000000" pitchFamily="2" charset="2"/>
              </a:rPr>
              <a:t>Elles proviennent sans doute de la thermalisation du boitier laser.</a:t>
            </a:r>
            <a:br>
              <a:rPr lang="fr-FR" sz="1800" dirty="0">
                <a:sym typeface="Wingdings" panose="05000000000000000000" pitchFamily="2" charset="2"/>
              </a:rPr>
            </a:br>
            <a:endParaRPr lang="fr-FR" sz="1800" dirty="0"/>
          </a:p>
          <a:p>
            <a:pPr lvl="2">
              <a:buFont typeface="Symbol" panose="05050102010706020507" pitchFamily="18" charset="2"/>
              <a:buChar char="Þ"/>
            </a:pPr>
            <a:r>
              <a:rPr lang="fr-FR" sz="1800" dirty="0"/>
              <a:t> Coté CFP, on a installé un mécanisme de chauffage externe de la CFP mais c’est bien trop lent pour pouvoir réguler les variations de longueur observées. Induire une dérive pourrait aider si on compense toujours dans le même sens =&gt; A confirmer ! </a:t>
            </a:r>
          </a:p>
          <a:p>
            <a:pPr lvl="2">
              <a:buFont typeface="Symbol" panose="05050102010706020507" pitchFamily="18" charset="2"/>
              <a:buChar char="Þ"/>
            </a:pPr>
            <a:endParaRPr lang="fr-FR" sz="1800" dirty="0"/>
          </a:p>
          <a:p>
            <a:pPr lvl="2">
              <a:buFont typeface="Symbol" panose="05050102010706020507" pitchFamily="18" charset="2"/>
              <a:buChar char="Þ"/>
            </a:pPr>
            <a:r>
              <a:rPr lang="fr-FR" sz="1800" dirty="0">
                <a:sym typeface="Wingdings" panose="05000000000000000000" pitchFamily="2" charset="2"/>
              </a:rPr>
              <a:t> Il faut trouver un moyen d’agir sur les fréquences laser/CFP =&gt; pression par moteur ou PZT externe sur le boitier laser et enceintes : besoin de jours dédiés pour la CFP (on a besoin de travailler avec le </a:t>
            </a:r>
            <a:r>
              <a:rPr lang="fr-FR" sz="1800">
                <a:sym typeface="Wingdings" panose="05000000000000000000" pitchFamily="2" charset="2"/>
              </a:rPr>
              <a:t>housing ouvert).</a:t>
            </a:r>
            <a:endParaRPr lang="fr-FR" sz="1800" dirty="0"/>
          </a:p>
          <a:p>
            <a:pPr lvl="2">
              <a:buFont typeface="Symbol" panose="05050102010706020507" pitchFamily="18" charset="2"/>
              <a:buChar char="Þ"/>
            </a:pPr>
            <a:endParaRPr lang="fr-FR" sz="1800" dirty="0"/>
          </a:p>
          <a:p>
            <a:pPr lvl="1"/>
            <a:r>
              <a:rPr lang="fr-FR" sz="1800" dirty="0"/>
              <a:t>Ingénieur optique travaille sur le setup de test du télescope à focale variable pour optimiser le couplage CFP</a:t>
            </a:r>
          </a:p>
        </p:txBody>
      </p:sp>
      <p:sp>
        <p:nvSpPr>
          <p:cNvPr id="4" name="Rectangle 3">
            <a:extLst>
              <a:ext uri="{FF2B5EF4-FFF2-40B4-BE49-F238E27FC236}">
                <a16:creationId xmlns:a16="http://schemas.microsoft.com/office/drawing/2014/main" id="{0BDE3076-D447-4A40-8708-D6D61BCA8D02}"/>
              </a:ext>
            </a:extLst>
          </p:cNvPr>
          <p:cNvSpPr/>
          <p:nvPr/>
        </p:nvSpPr>
        <p:spPr>
          <a:xfrm>
            <a:off x="8306249" y="60012"/>
            <a:ext cx="3738267" cy="954107"/>
          </a:xfrm>
          <a:prstGeom prst="rect">
            <a:avLst/>
          </a:prstGeom>
        </p:spPr>
        <p:txBody>
          <a:bodyPr wrap="none">
            <a:spAutoFit/>
          </a:bodyPr>
          <a:lstStyle/>
          <a:p>
            <a:pPr marL="285750" indent="-285750">
              <a:buFont typeface="Arial" panose="020B0604020202020204" pitchFamily="34" charset="0"/>
              <a:buChar char="•"/>
            </a:pPr>
            <a:r>
              <a:rPr lang="en-US" sz="1400" b="1" dirty="0">
                <a:solidFill>
                  <a:srgbClr val="FF0000"/>
                </a:solidFill>
              </a:rPr>
              <a:t>Monitoring Chiller =&gt; à faire</a:t>
            </a:r>
          </a:p>
          <a:p>
            <a:pPr marL="285750" indent="-285750">
              <a:buFont typeface="Arial" panose="020B0604020202020204" pitchFamily="34" charset="0"/>
              <a:buChar char="•"/>
            </a:pPr>
            <a:endParaRPr lang="en-US" sz="1400" b="1" dirty="0">
              <a:solidFill>
                <a:srgbClr val="FF0000"/>
              </a:solidFill>
            </a:endParaRPr>
          </a:p>
          <a:p>
            <a:pPr marL="285750" indent="-285750">
              <a:buFont typeface="Arial" panose="020B0604020202020204" pitchFamily="34" charset="0"/>
              <a:buChar char="•"/>
            </a:pPr>
            <a:r>
              <a:rPr lang="en-US" sz="1400" b="1" dirty="0">
                <a:solidFill>
                  <a:schemeClr val="accent2"/>
                </a:solidFill>
              </a:rPr>
              <a:t>Telescope à </a:t>
            </a:r>
            <a:r>
              <a:rPr lang="en-US" sz="1400" b="1" dirty="0" err="1">
                <a:solidFill>
                  <a:schemeClr val="accent2"/>
                </a:solidFill>
              </a:rPr>
              <a:t>focale</a:t>
            </a:r>
            <a:r>
              <a:rPr lang="en-US" sz="1400" b="1" dirty="0">
                <a:solidFill>
                  <a:schemeClr val="accent2"/>
                </a:solidFill>
              </a:rPr>
              <a:t> variable =&gt; </a:t>
            </a:r>
            <a:r>
              <a:rPr lang="en-US" sz="1400" b="1" dirty="0" err="1">
                <a:solidFill>
                  <a:schemeClr val="accent2"/>
                </a:solidFill>
              </a:rPr>
              <a:t>en</a:t>
            </a:r>
            <a:r>
              <a:rPr lang="en-US" sz="1400" b="1" dirty="0">
                <a:solidFill>
                  <a:schemeClr val="accent2"/>
                </a:solidFill>
              </a:rPr>
              <a:t> </a:t>
            </a:r>
            <a:r>
              <a:rPr lang="en-US" sz="1400" b="1" dirty="0" err="1">
                <a:solidFill>
                  <a:schemeClr val="accent2"/>
                </a:solidFill>
              </a:rPr>
              <a:t>cours</a:t>
            </a:r>
            <a:endParaRPr lang="en-US" sz="1400" b="1" dirty="0">
              <a:solidFill>
                <a:schemeClr val="accent2"/>
              </a:solidFill>
            </a:endParaRPr>
          </a:p>
          <a:p>
            <a:pPr marL="285750" indent="-285750">
              <a:buFont typeface="Arial" panose="020B0604020202020204" pitchFamily="34" charset="0"/>
              <a:buChar char="•"/>
            </a:pPr>
            <a:r>
              <a:rPr lang="en-US" sz="1400" b="1" dirty="0">
                <a:solidFill>
                  <a:schemeClr val="accent2"/>
                </a:solidFill>
              </a:rPr>
              <a:t>Etudes compensation Laser/CFP =&gt; </a:t>
            </a:r>
            <a:r>
              <a:rPr lang="en-US" sz="1400" b="1" dirty="0" err="1">
                <a:solidFill>
                  <a:schemeClr val="accent2"/>
                </a:solidFill>
              </a:rPr>
              <a:t>en</a:t>
            </a:r>
            <a:r>
              <a:rPr lang="en-US" sz="1400" b="1" dirty="0">
                <a:solidFill>
                  <a:schemeClr val="accent2"/>
                </a:solidFill>
              </a:rPr>
              <a:t> </a:t>
            </a:r>
            <a:r>
              <a:rPr lang="en-US" sz="1400" b="1" dirty="0" err="1">
                <a:solidFill>
                  <a:schemeClr val="accent2"/>
                </a:solidFill>
              </a:rPr>
              <a:t>cours</a:t>
            </a:r>
            <a:endParaRPr lang="en-US" sz="1400" b="1" dirty="0">
              <a:solidFill>
                <a:schemeClr val="accent6"/>
              </a:solidFill>
            </a:endParaRPr>
          </a:p>
        </p:txBody>
      </p:sp>
      <p:sp>
        <p:nvSpPr>
          <p:cNvPr id="5" name="Rectangle 4">
            <a:extLst>
              <a:ext uri="{FF2B5EF4-FFF2-40B4-BE49-F238E27FC236}">
                <a16:creationId xmlns:a16="http://schemas.microsoft.com/office/drawing/2014/main" id="{99E81C31-90AC-45DB-BD26-E23F3DDF3FA2}"/>
              </a:ext>
            </a:extLst>
          </p:cNvPr>
          <p:cNvSpPr/>
          <p:nvPr/>
        </p:nvSpPr>
        <p:spPr>
          <a:xfrm>
            <a:off x="0" y="60012"/>
            <a:ext cx="4097853" cy="1169551"/>
          </a:xfrm>
          <a:prstGeom prst="rect">
            <a:avLst/>
          </a:prstGeom>
        </p:spPr>
        <p:txBody>
          <a:bodyPr wrap="none">
            <a:spAutoFit/>
          </a:bodyPr>
          <a:lstStyle/>
          <a:p>
            <a:pPr marL="285750" indent="-285750">
              <a:buFont typeface="Arial" panose="020B0604020202020204" pitchFamily="34" charset="0"/>
              <a:buChar char="•"/>
            </a:pPr>
            <a:r>
              <a:rPr lang="en-US" sz="1400" b="1" dirty="0">
                <a:solidFill>
                  <a:schemeClr val="accent6"/>
                </a:solidFill>
              </a:rPr>
              <a:t>Laser et </a:t>
            </a:r>
            <a:r>
              <a:rPr lang="en-US" sz="1400" b="1" dirty="0" err="1">
                <a:solidFill>
                  <a:schemeClr val="accent6"/>
                </a:solidFill>
              </a:rPr>
              <a:t>cavité</a:t>
            </a:r>
            <a:r>
              <a:rPr lang="en-US" sz="1400" b="1" dirty="0">
                <a:solidFill>
                  <a:schemeClr val="accent6"/>
                </a:solidFill>
              </a:rPr>
              <a:t> FP à 500,25 MHz</a:t>
            </a:r>
          </a:p>
          <a:p>
            <a:pPr marL="285750" indent="-285750">
              <a:buFont typeface="Arial" panose="020B0604020202020204" pitchFamily="34" charset="0"/>
              <a:buChar char="•"/>
            </a:pPr>
            <a:r>
              <a:rPr lang="en-US" sz="1400" b="1" dirty="0">
                <a:solidFill>
                  <a:schemeClr val="accent6"/>
                </a:solidFill>
              </a:rPr>
              <a:t>50kW avec 17W </a:t>
            </a:r>
            <a:r>
              <a:rPr lang="en-US" sz="1400" b="1" dirty="0" err="1">
                <a:solidFill>
                  <a:schemeClr val="accent6"/>
                </a:solidFill>
              </a:rPr>
              <a:t>en</a:t>
            </a:r>
            <a:r>
              <a:rPr lang="en-US" sz="1400" b="1" dirty="0">
                <a:solidFill>
                  <a:schemeClr val="accent6"/>
                </a:solidFill>
              </a:rPr>
              <a:t> entrée et 25%  de </a:t>
            </a:r>
            <a:r>
              <a:rPr lang="en-US" sz="1400" b="1" dirty="0" err="1">
                <a:solidFill>
                  <a:schemeClr val="accent6"/>
                </a:solidFill>
              </a:rPr>
              <a:t>couplage</a:t>
            </a:r>
            <a:endParaRPr lang="en-US" sz="1400" b="1" dirty="0">
              <a:solidFill>
                <a:schemeClr val="accent6"/>
              </a:solidFill>
            </a:endParaRPr>
          </a:p>
          <a:p>
            <a:pPr marL="285750" indent="-285750">
              <a:buFont typeface="Arial" panose="020B0604020202020204" pitchFamily="34" charset="0"/>
              <a:buChar char="•"/>
            </a:pPr>
            <a:r>
              <a:rPr lang="en-US" sz="1400" b="1" dirty="0">
                <a:solidFill>
                  <a:schemeClr val="accent6"/>
                </a:solidFill>
              </a:rPr>
              <a:t>L-shape </a:t>
            </a:r>
            <a:r>
              <a:rPr lang="en-US" sz="1400" b="1" dirty="0" err="1">
                <a:solidFill>
                  <a:schemeClr val="accent6"/>
                </a:solidFill>
              </a:rPr>
              <a:t>positionné</a:t>
            </a:r>
            <a:r>
              <a:rPr lang="en-US" sz="1400" b="1" dirty="0">
                <a:solidFill>
                  <a:schemeClr val="accent6"/>
                </a:solidFill>
              </a:rPr>
              <a:t> pour </a:t>
            </a:r>
            <a:r>
              <a:rPr lang="en-US" sz="1400" b="1" dirty="0" err="1">
                <a:solidFill>
                  <a:schemeClr val="accent6"/>
                </a:solidFill>
              </a:rPr>
              <a:t>couper</a:t>
            </a:r>
            <a:r>
              <a:rPr lang="en-US" sz="1400" b="1" dirty="0">
                <a:solidFill>
                  <a:schemeClr val="accent6"/>
                </a:solidFill>
              </a:rPr>
              <a:t> les HOM</a:t>
            </a:r>
          </a:p>
          <a:p>
            <a:pPr marL="285750" indent="-285750">
              <a:buFont typeface="Arial" panose="020B0604020202020204" pitchFamily="34" charset="0"/>
              <a:buChar char="•"/>
            </a:pPr>
            <a:r>
              <a:rPr lang="en-US" sz="1400" b="1" dirty="0">
                <a:solidFill>
                  <a:schemeClr val="accent6"/>
                </a:solidFill>
              </a:rPr>
              <a:t>Synchro </a:t>
            </a:r>
            <a:r>
              <a:rPr lang="en-US" sz="1400" b="1" dirty="0" err="1">
                <a:solidFill>
                  <a:schemeClr val="accent6"/>
                </a:solidFill>
              </a:rPr>
              <a:t>Anneau</a:t>
            </a:r>
            <a:r>
              <a:rPr lang="en-US" sz="1400" b="1" dirty="0">
                <a:solidFill>
                  <a:schemeClr val="accent6"/>
                </a:solidFill>
              </a:rPr>
              <a:t> 500MHz avec 15 </a:t>
            </a:r>
            <a:r>
              <a:rPr lang="en-US" sz="1400" b="1" dirty="0" err="1">
                <a:solidFill>
                  <a:schemeClr val="accent6"/>
                </a:solidFill>
              </a:rPr>
              <a:t>ps</a:t>
            </a:r>
            <a:r>
              <a:rPr lang="en-US" sz="1400" b="1" dirty="0">
                <a:solidFill>
                  <a:schemeClr val="accent6"/>
                </a:solidFill>
              </a:rPr>
              <a:t> de jitter rms</a:t>
            </a:r>
          </a:p>
          <a:p>
            <a:pPr marL="285750" indent="-285750">
              <a:buFont typeface="Arial" panose="020B0604020202020204" pitchFamily="34" charset="0"/>
              <a:buChar char="•"/>
            </a:pPr>
            <a:r>
              <a:rPr lang="en-US" sz="1400" b="1" dirty="0" err="1">
                <a:solidFill>
                  <a:schemeClr val="accent6"/>
                </a:solidFill>
              </a:rPr>
              <a:t>Sonde</a:t>
            </a:r>
            <a:r>
              <a:rPr lang="en-US" sz="1400" b="1" dirty="0">
                <a:solidFill>
                  <a:schemeClr val="accent6"/>
                </a:solidFill>
              </a:rPr>
              <a:t> de temperature </a:t>
            </a:r>
            <a:r>
              <a:rPr lang="en-US" sz="1400" b="1" dirty="0" err="1">
                <a:solidFill>
                  <a:schemeClr val="accent6"/>
                </a:solidFill>
              </a:rPr>
              <a:t>installée</a:t>
            </a:r>
            <a:endParaRPr lang="en-US" sz="1400" b="1" dirty="0">
              <a:solidFill>
                <a:schemeClr val="accent6"/>
              </a:solidFill>
            </a:endParaRPr>
          </a:p>
        </p:txBody>
      </p:sp>
    </p:spTree>
    <p:extLst>
      <p:ext uri="{BB962C8B-B14F-4D97-AF65-F5344CB8AC3E}">
        <p14:creationId xmlns:p14="http://schemas.microsoft.com/office/powerpoint/2010/main" val="40621172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983</TotalTime>
  <Words>278</Words>
  <Application>Microsoft Office PowerPoint</Application>
  <PresentationFormat>Widescreen</PresentationFormat>
  <Paragraphs>18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Symbol</vt:lpstr>
      <vt:lpstr>Wingdings</vt:lpstr>
      <vt:lpstr>Office Theme</vt:lpstr>
      <vt:lpstr>Cavité FP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Cavité FP</dc:title>
  <dc:creator>Ronic Chiche</dc:creator>
  <cp:lastModifiedBy>Ronic Chiche</cp:lastModifiedBy>
  <cp:revision>72</cp:revision>
  <dcterms:created xsi:type="dcterms:W3CDTF">2023-07-10T10:10:53Z</dcterms:created>
  <dcterms:modified xsi:type="dcterms:W3CDTF">2023-11-27T09:19:53Z</dcterms:modified>
</cp:coreProperties>
</file>