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43" r:id="rId2"/>
    <p:sldId id="535" r:id="rId3"/>
    <p:sldId id="541" r:id="rId4"/>
    <p:sldId id="263" r:id="rId5"/>
    <p:sldId id="537" r:id="rId6"/>
    <p:sldId id="536" r:id="rId7"/>
    <p:sldId id="264" r:id="rId8"/>
    <p:sldId id="262" r:id="rId9"/>
    <p:sldId id="261" r:id="rId10"/>
    <p:sldId id="257" r:id="rId11"/>
    <p:sldId id="256" r:id="rId12"/>
    <p:sldId id="259" r:id="rId13"/>
    <p:sldId id="258" r:id="rId14"/>
    <p:sldId id="540" r:id="rId15"/>
    <p:sldId id="538" r:id="rId16"/>
    <p:sldId id="539" r:id="rId17"/>
    <p:sldId id="544" r:id="rId18"/>
    <p:sldId id="542" r:id="rId19"/>
    <p:sldId id="545" r:id="rId20"/>
    <p:sldId id="547" r:id="rId21"/>
    <p:sldId id="54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9"/>
    <p:restoredTop sz="96208"/>
  </p:normalViewPr>
  <p:slideViewPr>
    <p:cSldViewPr snapToGrid="0" snapToObjects="1">
      <p:cViewPr varScale="1">
        <p:scale>
          <a:sx n="199" d="100"/>
          <a:sy n="199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419A-950E-3848-B418-EB734A193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B1E22-5E2B-C84C-B977-089F68E70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B78C4-40FA-FF46-B851-475DF34A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F6371-9840-5840-9EDC-8368C029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AC784-ACED-D74E-9A5C-873A98FD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5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24F0-A06D-1B4E-B293-906EB295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4BDE4-9777-3942-A6ED-C70E6F498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BE0BE-7E83-B54C-B6FF-311093B9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FCCE6-27F8-3040-AD11-1F27C4DE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68559-ACA4-B24C-9C67-662FC37E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1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12B59-607E-0843-BA71-DA718A351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12417-BA1C-7B47-9E7F-1BC79EBBA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D58F0-DAF5-4745-B1DD-60FCA4E0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E3A05-0857-F542-B2A9-F633E942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78EB-CA08-B742-AA3F-E3A1E28D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2AAC-4DED-5842-8EB5-0C027D54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A48AA-38D6-CB41-AE92-1CDC1561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E7BF3-3DA7-964A-AB0B-D4D440F4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BECA1-C980-7B4C-93EB-5E04AA72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F2FF4-A18A-1449-BC29-F4A4822F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2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FCDE-7370-964C-BA08-F3089DF9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2A4EE-39FC-444D-BA8E-D91BC3959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AD9FF-7501-A442-A4F5-9F1F6D4E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3BFB4-F336-0547-8200-CDB0F59F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0567B-1A02-B443-AB2A-E8744FC3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4C18-818A-6540-8745-75179CCD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B445D-6580-DD42-86E6-7D1621E9F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B65C1-6EF9-844C-81F5-795B573A0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EE286-46D6-3942-80DA-6D1FDE112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D0757-8651-3249-B5F8-E0CE94DC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D1117-5B29-8B4A-BDBF-322CD4AD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E06D-59B8-414E-84EB-7B9C84EE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02EE1-E65A-194E-BE9A-B61BAE25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E5B4C-0BEC-F54A-8A6D-913B8B6A0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6DD61-6EF9-204C-9AE9-BC2D4AC82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75B73-DB24-D44B-AD12-D356EBA6B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CA169-81C4-E641-AACE-A1560F1C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B69B8-3E82-F240-AAF5-75589FCB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A16C4-5E68-D74D-9E8B-9A534934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6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0C63-FE8E-3943-9AD0-5B007B74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B0BED-4B8D-5D4D-92B6-26423E61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E60B1-E3DC-264D-BA6D-248662FF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C3012-F17D-E947-B212-BC3BAE11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1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01CDA-F318-F347-B9CD-F17CC862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06FBA-AC70-0442-8428-ED439E5F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702E-847A-704C-8A35-EDAA1FC1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9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066D-3344-DE4D-B46D-0ADCA1C9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4843-3CC8-2940-B9C8-DA1EB3CB4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21BF2-8693-444F-A2C1-B1CC47800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47D08-7C59-954D-A98A-D84231FF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248E4-3970-6348-9B26-5BA6A620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A70A9-8214-234B-A638-AA6FDF22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F43E-BDBE-334B-80CC-5B56822B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16C1F-C4A6-A14B-B884-20BA0B71B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7BF11-1123-3B44-A315-25E108590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E3098-D9AE-DE46-A396-84B13B66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CABC2-C41C-584F-96E2-91AACF9A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962E6-C990-0543-99C7-AB0064C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0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98652-46BD-8143-AC45-7268A7C1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897DA-1F2F-D245-BEA4-75405CE25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BD10-B6A2-4341-B474-F318113D1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8BFA-A243-1C43-9CF6-8E219714E867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1D7E-F66C-8C46-955F-605B152CA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6F8DC-15B9-4D43-9360-4DCCA68AD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2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F3BF-1BC6-8E15-2BA2-541D61AD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731963"/>
            <a:ext cx="9427029" cy="2387600"/>
          </a:xfrm>
        </p:spPr>
        <p:txBody>
          <a:bodyPr>
            <a:normAutofit/>
          </a:bodyPr>
          <a:lstStyle/>
          <a:p>
            <a:r>
              <a:rPr lang="en-GB" dirty="0"/>
              <a:t>Ring circumference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sz="31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6AE94C-6E0D-AA33-620E-EA96A255E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I. Chaikovska, V. </a:t>
            </a:r>
            <a:r>
              <a:rPr lang="en-GB" dirty="0" err="1"/>
              <a:t>Kubytskyi</a:t>
            </a:r>
            <a:r>
              <a:rPr lang="en-GB" dirty="0"/>
              <a:t>, V. </a:t>
            </a:r>
            <a:r>
              <a:rPr lang="en-GB" dirty="0" err="1"/>
              <a:t>Mytrochenko</a:t>
            </a:r>
            <a:endParaRPr lang="en-GB" dirty="0"/>
          </a:p>
          <a:p>
            <a:r>
              <a:rPr lang="en-GB" dirty="0"/>
              <a:t>A. </a:t>
            </a:r>
            <a:r>
              <a:rPr lang="en-GB" dirty="0" err="1"/>
              <a:t>Loulergue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90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C50694-7121-0C4A-956C-C4825F9EB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4" r="5714"/>
          <a:stretch/>
        </p:blipFill>
        <p:spPr>
          <a:xfrm>
            <a:off x="770021" y="626432"/>
            <a:ext cx="10684042" cy="5926667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41ACAF82-3836-2FF6-F14F-BEC910CA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21" y="57719"/>
            <a:ext cx="11626396" cy="686196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latin typeface="Helvetica" pitchFamily="2" charset="0"/>
                <a:ea typeface="ＭＳ Ｐゴシック" panose="020B0600070205080204" pitchFamily="34" charset="-128"/>
              </a:rPr>
              <a:t>Refitted optics for the ring with the bigger circumference (optics matching)</a:t>
            </a:r>
          </a:p>
        </p:txBody>
      </p:sp>
    </p:spTree>
    <p:extLst>
      <p:ext uri="{BB962C8B-B14F-4D97-AF65-F5344CB8AC3E}">
        <p14:creationId xmlns:p14="http://schemas.microsoft.com/office/powerpoint/2010/main" val="375288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EB5172-F30B-3844-84FB-99657EF2EB7F}"/>
              </a:ext>
            </a:extLst>
          </p:cNvPr>
          <p:cNvSpPr/>
          <p:nvPr/>
        </p:nvSpPr>
        <p:spPr>
          <a:xfrm>
            <a:off x="6185524" y="1410898"/>
            <a:ext cx="5784806" cy="304698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/>
              <a:t>atsummary</a:t>
            </a:r>
            <a:r>
              <a:rPr lang="en-US" sz="1600" dirty="0"/>
              <a:t>(</a:t>
            </a:r>
            <a:r>
              <a:rPr lang="en-US" sz="1600" dirty="0" err="1"/>
              <a:t>r_optic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en-US" sz="1600" dirty="0"/>
              <a:t>   *************  Summary for '' ************</a:t>
            </a:r>
          </a:p>
          <a:p>
            <a:r>
              <a:rPr lang="en-US" sz="1600" dirty="0"/>
              <a:t>   Energy: 			 0.05000 [GeV]</a:t>
            </a:r>
          </a:p>
          <a:p>
            <a:r>
              <a:rPr lang="en-US" sz="1600" dirty="0"/>
              <a:t>   Gamma: 			 97.84756 </a:t>
            </a:r>
          </a:p>
          <a:p>
            <a:r>
              <a:rPr lang="en-US" sz="1600" dirty="0"/>
              <a:t>   Circumference: 		 </a:t>
            </a:r>
            <a:r>
              <a:rPr lang="en-US" sz="1600" b="1" dirty="0"/>
              <a:t>17.99848 [m]</a:t>
            </a:r>
          </a:p>
          <a:p>
            <a:r>
              <a:rPr lang="en-US" sz="1600" dirty="0"/>
              <a:t>   Revolution time: 		 60.03646 [ns] (16.65654 [MHz]) 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Betatron</a:t>
            </a:r>
            <a:r>
              <a:rPr lang="en-US" sz="1600" dirty="0"/>
              <a:t> tune H: 		 0.17309 (2883.07420 [kHz])</a:t>
            </a:r>
          </a:p>
          <a:p>
            <a:r>
              <a:rPr lang="en-US" sz="1600" dirty="0"/>
              <a:t>                 V: 		 0.63365 (10554.45082 [kHz])</a:t>
            </a:r>
          </a:p>
          <a:p>
            <a:r>
              <a:rPr lang="en-US" sz="1600" dirty="0"/>
              <a:t>   Momentum Compaction Factor: 	 1.42541e-02</a:t>
            </a:r>
          </a:p>
          <a:p>
            <a:r>
              <a:rPr lang="en-US" sz="1600" dirty="0"/>
              <a:t>   Chromaticity H: 		+0.07212</a:t>
            </a:r>
          </a:p>
          <a:p>
            <a:r>
              <a:rPr lang="en-US" sz="1600" dirty="0"/>
              <a:t>                V: 		-1.34426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9E1A8-F1D1-1A48-AE12-77BA5A7166A7}"/>
              </a:ext>
            </a:extLst>
          </p:cNvPr>
          <p:cNvSpPr/>
          <p:nvPr/>
        </p:nvSpPr>
        <p:spPr>
          <a:xfrm>
            <a:off x="118524" y="1410898"/>
            <a:ext cx="5887954" cy="304698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/>
              <a:t>atsummary</a:t>
            </a:r>
            <a:r>
              <a:rPr lang="en-US" sz="1600" dirty="0"/>
              <a:t>(ring)</a:t>
            </a:r>
          </a:p>
          <a:p>
            <a:endParaRPr lang="en-US" sz="1600" dirty="0"/>
          </a:p>
          <a:p>
            <a:r>
              <a:rPr lang="en-US" sz="1600" dirty="0"/>
              <a:t>   *************  Summary for '' ************</a:t>
            </a:r>
          </a:p>
          <a:p>
            <a:r>
              <a:rPr lang="en-US" sz="1600" dirty="0"/>
              <a:t>   Energy: 			 0.05000 [GeV]</a:t>
            </a:r>
          </a:p>
          <a:p>
            <a:r>
              <a:rPr lang="en-US" sz="1600" dirty="0"/>
              <a:t>   Gamma: 			 97.84756 </a:t>
            </a:r>
          </a:p>
          <a:p>
            <a:r>
              <a:rPr lang="en-US" sz="1600" dirty="0"/>
              <a:t>   Circumference: 		 </a:t>
            </a:r>
            <a:r>
              <a:rPr lang="en-US" sz="1600" b="1" dirty="0"/>
              <a:t>17.98672 [m]</a:t>
            </a:r>
          </a:p>
          <a:p>
            <a:r>
              <a:rPr lang="en-US" sz="1600" dirty="0"/>
              <a:t>   Revolution time: 		 59.99723 [ns] (16.66744 [MHz]) 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Betatron</a:t>
            </a:r>
            <a:r>
              <a:rPr lang="en-US" sz="1600" dirty="0"/>
              <a:t> tune H: 		 0.16998 (2833.12609 [kHz])</a:t>
            </a:r>
          </a:p>
          <a:p>
            <a:r>
              <a:rPr lang="en-US" sz="1600" dirty="0"/>
              <a:t>                 V: 		 0.64018 (10670.09816 [kHz])</a:t>
            </a:r>
          </a:p>
          <a:p>
            <a:r>
              <a:rPr lang="en-US" sz="1600" dirty="0"/>
              <a:t>   Momentum Compaction Factor: 	 1.43393e-02</a:t>
            </a:r>
          </a:p>
          <a:p>
            <a:r>
              <a:rPr lang="en-US" sz="1600" dirty="0"/>
              <a:t>   Chromaticity H: 		-0.00000</a:t>
            </a:r>
          </a:p>
          <a:p>
            <a:r>
              <a:rPr lang="en-US" sz="1600" dirty="0"/>
              <a:t>                V: 		-0.00000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389C4-AC04-5641-8150-6969AA223150}"/>
              </a:ext>
            </a:extLst>
          </p:cNvPr>
          <p:cNvSpPr/>
          <p:nvPr/>
        </p:nvSpPr>
        <p:spPr>
          <a:xfrm>
            <a:off x="163285" y="4885166"/>
            <a:ext cx="4546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Name       field             before        after   	variation</a:t>
            </a:r>
          </a:p>
          <a:p>
            <a:r>
              <a:rPr lang="en-US" sz="1200" dirty="0"/>
              <a:t>QP1        </a:t>
            </a:r>
            <a:r>
              <a:rPr lang="en-US" sz="1200" dirty="0" err="1"/>
              <a:t>PolynomB</a:t>
            </a:r>
            <a:r>
              <a:rPr lang="en-US" sz="1200" dirty="0"/>
              <a:t>     -4.86169    -4.80669    0.0549962</a:t>
            </a:r>
          </a:p>
          <a:p>
            <a:r>
              <a:rPr lang="en-US" sz="1200" dirty="0"/>
              <a:t>QP2        </a:t>
            </a:r>
            <a:r>
              <a:rPr lang="en-US" sz="1200" dirty="0" err="1"/>
              <a:t>PolynomB</a:t>
            </a:r>
            <a:r>
              <a:rPr lang="en-US" sz="1200" dirty="0"/>
              <a:t>      9.44146     9.40109    -0.0403643</a:t>
            </a:r>
          </a:p>
          <a:p>
            <a:r>
              <a:rPr lang="en-US" sz="1200" dirty="0"/>
              <a:t>QP3        </a:t>
            </a:r>
            <a:r>
              <a:rPr lang="en-US" sz="1200" dirty="0" err="1"/>
              <a:t>PolynomB</a:t>
            </a:r>
            <a:r>
              <a:rPr lang="en-US" sz="1200" dirty="0"/>
              <a:t>     -18.5428    -18.7781    -0.235302</a:t>
            </a:r>
          </a:p>
          <a:p>
            <a:r>
              <a:rPr lang="en-US" sz="1200" dirty="0"/>
              <a:t>QP4        </a:t>
            </a:r>
            <a:r>
              <a:rPr lang="en-US" sz="1200" dirty="0" err="1"/>
              <a:t>PolynomB</a:t>
            </a:r>
            <a:r>
              <a:rPr lang="en-US" sz="1200" dirty="0"/>
              <a:t>      16.4601     16.6294    0.169288</a:t>
            </a:r>
          </a:p>
          <a:p>
            <a:r>
              <a:rPr lang="en-US" sz="1200" dirty="0"/>
              <a:t>QP31      </a:t>
            </a:r>
            <a:r>
              <a:rPr lang="en-US" sz="1200" dirty="0" err="1"/>
              <a:t>PolynomB</a:t>
            </a:r>
            <a:r>
              <a:rPr lang="en-US" sz="1200" dirty="0"/>
              <a:t>     -8.90015     -8.5712    0.328949</a:t>
            </a:r>
          </a:p>
          <a:p>
            <a:r>
              <a:rPr lang="en-US" sz="1200" dirty="0"/>
              <a:t>QP41      </a:t>
            </a:r>
            <a:r>
              <a:rPr lang="en-US" sz="1200" dirty="0" err="1"/>
              <a:t>PolynomB</a:t>
            </a:r>
            <a:r>
              <a:rPr lang="en-US" sz="1200" dirty="0"/>
              <a:t>      5.10745      4.8107    -0.296743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92DE2E-A85A-E642-A9FC-103FE1AF0E1E}"/>
              </a:ext>
            </a:extLst>
          </p:cNvPr>
          <p:cNvSpPr txBox="1"/>
          <p:nvPr/>
        </p:nvSpPr>
        <p:spPr>
          <a:xfrm>
            <a:off x="118524" y="1012592"/>
            <a:ext cx="188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NOMINAL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72C71-B8A1-444B-99E2-A1F1435212E4}"/>
              </a:ext>
            </a:extLst>
          </p:cNvPr>
          <p:cNvSpPr txBox="1"/>
          <p:nvPr/>
        </p:nvSpPr>
        <p:spPr>
          <a:xfrm>
            <a:off x="6236677" y="1012592"/>
            <a:ext cx="315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OPTICS WITH INSERTED DRIFTS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C6FD3-0861-8F4A-A265-03539460777A}"/>
              </a:ext>
            </a:extLst>
          </p:cNvPr>
          <p:cNvSpPr txBox="1"/>
          <p:nvPr/>
        </p:nvSpPr>
        <p:spPr>
          <a:xfrm>
            <a:off x="4493574" y="4700500"/>
            <a:ext cx="475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WITHOUT using QP1,QP2 (injection/extraction):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A4E5D4-1626-B34F-9C8E-E02152404BA0}"/>
              </a:ext>
            </a:extLst>
          </p:cNvPr>
          <p:cNvSpPr/>
          <p:nvPr/>
        </p:nvSpPr>
        <p:spPr>
          <a:xfrm>
            <a:off x="4674887" y="517015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Name      field               before          after          variation</a:t>
            </a:r>
          </a:p>
          <a:p>
            <a:r>
              <a:rPr lang="en-US" sz="1200" dirty="0"/>
              <a:t>QP3         </a:t>
            </a:r>
            <a:r>
              <a:rPr lang="en-US" sz="1200" dirty="0" err="1"/>
              <a:t>PolynomB</a:t>
            </a:r>
            <a:r>
              <a:rPr lang="en-US" sz="1200" dirty="0"/>
              <a:t>     -18.5428    -18.7993    -0.256462</a:t>
            </a:r>
          </a:p>
          <a:p>
            <a:r>
              <a:rPr lang="en-US" sz="1200" dirty="0"/>
              <a:t>QP4         </a:t>
            </a:r>
            <a:r>
              <a:rPr lang="en-US" sz="1200" dirty="0" err="1"/>
              <a:t>PolynomB</a:t>
            </a:r>
            <a:r>
              <a:rPr lang="en-US" sz="1200" dirty="0"/>
              <a:t>      16.4601     16.5988      0.1387</a:t>
            </a:r>
          </a:p>
          <a:p>
            <a:r>
              <a:rPr lang="en-US" sz="1200" dirty="0"/>
              <a:t>QP31       </a:t>
            </a:r>
            <a:r>
              <a:rPr lang="en-US" sz="1200" dirty="0" err="1"/>
              <a:t>PolynomB</a:t>
            </a:r>
            <a:r>
              <a:rPr lang="en-US" sz="1200" dirty="0"/>
              <a:t>     -8.90015    -8.57761    0.322532</a:t>
            </a:r>
          </a:p>
          <a:p>
            <a:r>
              <a:rPr lang="en-US" sz="1200" dirty="0"/>
              <a:t>QP41       </a:t>
            </a:r>
            <a:r>
              <a:rPr lang="en-US" sz="1200" dirty="0" err="1"/>
              <a:t>PolynomB</a:t>
            </a:r>
            <a:r>
              <a:rPr lang="en-US" sz="1200" dirty="0"/>
              <a:t>      5.10745     4.88248    -0.224968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31804-A28E-3113-3758-73E00A39A28E}"/>
              </a:ext>
            </a:extLst>
          </p:cNvPr>
          <p:cNvSpPr txBox="1"/>
          <p:nvPr/>
        </p:nvSpPr>
        <p:spPr>
          <a:xfrm>
            <a:off x="9077927" y="5141238"/>
            <a:ext cx="28924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From RF-track (optics w/o matching)</a:t>
            </a:r>
          </a:p>
          <a:p>
            <a:r>
              <a:rPr lang="en-GB" dirty="0"/>
              <a:t>Freq = 500.0689 with a drift of 0.0058813 m</a:t>
            </a:r>
          </a:p>
          <a:p>
            <a:r>
              <a:rPr lang="en-GB" dirty="0">
                <a:solidFill>
                  <a:srgbClr val="C00000"/>
                </a:solidFill>
              </a:rPr>
              <a:t>Consistent results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2EDB2DE1-FC1B-68A4-C436-429804565031}"/>
              </a:ext>
            </a:extLst>
          </p:cNvPr>
          <p:cNvSpPr txBox="1">
            <a:spLocks/>
          </p:cNvSpPr>
          <p:nvPr/>
        </p:nvSpPr>
        <p:spPr>
          <a:xfrm>
            <a:off x="163285" y="92368"/>
            <a:ext cx="10047120" cy="740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Helvetica" pitchFamily="2" charset="0"/>
                <a:ea typeface="ＭＳ Ｐゴシック" panose="020B0600070205080204" pitchFamily="34" charset="-128"/>
              </a:rPr>
              <a:t>Simulation/matching results</a:t>
            </a:r>
            <a:endParaRPr lang="en-GB" sz="2800" b="1" dirty="0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810C8D-0FE3-1321-1A56-01E958378B39}"/>
              </a:ext>
            </a:extLst>
          </p:cNvPr>
          <p:cNvSpPr txBox="1"/>
          <p:nvPr/>
        </p:nvSpPr>
        <p:spPr>
          <a:xfrm>
            <a:off x="10210405" y="2626615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GB" sz="1400" baseline="-25000" dirty="0" err="1">
                <a:solidFill>
                  <a:schemeClr val="accent5">
                    <a:lumMod val="75000"/>
                  </a:schemeClr>
                </a:solidFill>
              </a:rPr>
              <a:t>nom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</a:rPr>
              <a:t> + 11.8 mm</a:t>
            </a:r>
          </a:p>
        </p:txBody>
      </p:sp>
    </p:spTree>
    <p:extLst>
      <p:ext uri="{BB962C8B-B14F-4D97-AF65-F5344CB8AC3E}">
        <p14:creationId xmlns:p14="http://schemas.microsoft.com/office/powerpoint/2010/main" val="270726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D4B47-7548-564D-892E-B9227B7E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4" y="1159315"/>
            <a:ext cx="5188748" cy="3898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601248-0814-DF48-85A6-7D3B4CA4D8B5}"/>
              </a:ext>
            </a:extLst>
          </p:cNvPr>
          <p:cNvSpPr/>
          <p:nvPr/>
        </p:nvSpPr>
        <p:spPr>
          <a:xfrm>
            <a:off x="396454" y="53846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" b="1" dirty="0">
                <a:effectLst/>
                <a:latin typeface="Helvetica Neue" panose="02000503000000020004" pitchFamily="2" charset="0"/>
              </a:rPr>
              <a:t>Exp</a:t>
            </a:r>
            <a:r>
              <a:rPr lang="sv" dirty="0">
                <a:effectLst/>
                <a:latin typeface="Helvetica Neue" panose="02000503000000020004" pitchFamily="2" charset="0"/>
              </a:rPr>
              <a:t> 	[500.02 ; 500.25 ; </a:t>
            </a:r>
            <a:r>
              <a:rPr lang="sv" b="1" dirty="0">
                <a:effectLst/>
                <a:latin typeface="Helvetica Neue" panose="02000503000000020004" pitchFamily="2" charset="0"/>
              </a:rPr>
              <a:t>500.35 ;</a:t>
            </a:r>
            <a:r>
              <a:rPr lang="sv" dirty="0">
                <a:effectLst/>
                <a:latin typeface="Helvetica Neue" panose="02000503000000020004" pitchFamily="2" charset="0"/>
              </a:rPr>
              <a:t> 500.38] </a:t>
            </a:r>
            <a:br>
              <a:rPr lang="sv" dirty="0">
                <a:effectLst/>
                <a:latin typeface="Helvetica Neue" panose="02000503000000020004" pitchFamily="2" charset="0"/>
              </a:rPr>
            </a:br>
            <a:r>
              <a:rPr lang="sv" dirty="0">
                <a:effectLst/>
                <a:latin typeface="Helvetica Neue" panose="02000503000000020004" pitchFamily="2" charset="0"/>
              </a:rPr>
              <a:t> </a:t>
            </a:r>
          </a:p>
          <a:p>
            <a:r>
              <a:rPr lang="sv" b="1" dirty="0">
                <a:effectLst/>
                <a:latin typeface="Helvetica Neue" panose="02000503000000020004" pitchFamily="2" charset="0"/>
              </a:rPr>
              <a:t>Model</a:t>
            </a:r>
            <a:r>
              <a:rPr lang="sv" dirty="0">
                <a:effectLst/>
                <a:latin typeface="Helvetica Neue" panose="02000503000000020004" pitchFamily="2" charset="0"/>
              </a:rPr>
              <a:t> 	[499.69; 499.92; </a:t>
            </a:r>
            <a:r>
              <a:rPr lang="sv" b="1" dirty="0">
                <a:effectLst/>
                <a:latin typeface="Helvetica Neue" panose="02000503000000020004" pitchFamily="2" charset="0"/>
              </a:rPr>
              <a:t>500.02;</a:t>
            </a:r>
            <a:r>
              <a:rPr lang="sv" dirty="0">
                <a:effectLst/>
                <a:latin typeface="Helvetica Neue" panose="02000503000000020004" pitchFamily="2" charset="0"/>
              </a:rPr>
              <a:t> 500.05] 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1E2C3-A49A-7D60-B8AF-06C618A04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8" r="7261"/>
          <a:stretch/>
        </p:blipFill>
        <p:spPr>
          <a:xfrm>
            <a:off x="5468066" y="1223749"/>
            <a:ext cx="6723934" cy="3627120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FD169681-9C24-6D3E-E4D1-173A639C986B}"/>
              </a:ext>
            </a:extLst>
          </p:cNvPr>
          <p:cNvSpPr txBox="1">
            <a:spLocks/>
          </p:cNvSpPr>
          <p:nvPr/>
        </p:nvSpPr>
        <p:spPr>
          <a:xfrm>
            <a:off x="163285" y="92368"/>
            <a:ext cx="10047120" cy="740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Helvetica" pitchFamily="2" charset="0"/>
                <a:ea typeface="ＭＳ Ｐゴシック" panose="020B0600070205080204" pitchFamily="34" charset="-128"/>
              </a:rPr>
              <a:t>Frequency offset in modelling and experiment</a:t>
            </a:r>
            <a:endParaRPr lang="en-GB" sz="2800" b="1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0657-9E1E-FFEE-DF30-E09ED91FE8C8}"/>
              </a:ext>
            </a:extLst>
          </p:cNvPr>
          <p:cNvSpPr txBox="1"/>
          <p:nvPr/>
        </p:nvSpPr>
        <p:spPr>
          <a:xfrm>
            <a:off x="10284709" y="816645"/>
            <a:ext cx="1744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" i="1" dirty="0">
                <a:effectLst/>
                <a:latin typeface="Helvetica Neue" panose="02000503000000020004" pitchFamily="2" charset="0"/>
              </a:rPr>
              <a:t>Nominal optics</a:t>
            </a:r>
            <a:endParaRPr lang="en-GB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AB3B3-627F-3D2D-AE63-52A668959020}"/>
              </a:ext>
            </a:extLst>
          </p:cNvPr>
          <p:cNvSpPr txBox="1"/>
          <p:nvPr/>
        </p:nvSpPr>
        <p:spPr>
          <a:xfrm>
            <a:off x="7692471" y="5199989"/>
            <a:ext cx="4009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In the current context, the experimental studies are in good agreement</a:t>
            </a:r>
          </a:p>
        </p:txBody>
      </p:sp>
    </p:spTree>
    <p:extLst>
      <p:ext uri="{BB962C8B-B14F-4D97-AF65-F5344CB8AC3E}">
        <p14:creationId xmlns:p14="http://schemas.microsoft.com/office/powerpoint/2010/main" val="180998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12D77F-1B58-9844-8CEA-3E6CDA44C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52" y="1963677"/>
            <a:ext cx="5270572" cy="39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2EFF0A-93FE-3141-9394-843789081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177" y="1907187"/>
            <a:ext cx="5270571" cy="39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A3D01-21E6-4240-AB7E-EC18F9127904}"/>
              </a:ext>
            </a:extLst>
          </p:cNvPr>
          <p:cNvSpPr txBox="1"/>
          <p:nvPr/>
        </p:nvSpPr>
        <p:spPr>
          <a:xfrm>
            <a:off x="7361907" y="1537506"/>
            <a:ext cx="343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optics with the inserted drifts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28AE4-9204-D742-8FBE-3C95C5046FC9}"/>
              </a:ext>
            </a:extLst>
          </p:cNvPr>
          <p:cNvSpPr txBox="1"/>
          <p:nvPr/>
        </p:nvSpPr>
        <p:spPr>
          <a:xfrm>
            <a:off x="1641376" y="1599024"/>
            <a:ext cx="247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optics (nominal)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624F8-F76D-4640-90EA-6730A24B2D92}"/>
              </a:ext>
            </a:extLst>
          </p:cNvPr>
          <p:cNvSpPr txBox="1"/>
          <p:nvPr/>
        </p:nvSpPr>
        <p:spPr>
          <a:xfrm>
            <a:off x="8720085" y="821021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6D closed orbits @ ±10 kHz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4103A500-08B6-43E6-E785-4EFA40390C04}"/>
              </a:ext>
            </a:extLst>
          </p:cNvPr>
          <p:cNvSpPr txBox="1">
            <a:spLocks/>
          </p:cNvSpPr>
          <p:nvPr/>
        </p:nvSpPr>
        <p:spPr>
          <a:xfrm>
            <a:off x="163285" y="92368"/>
            <a:ext cx="10047120" cy="740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Helvetica" pitchFamily="2" charset="0"/>
                <a:ea typeface="ＭＳ Ｐゴシック" panose="020B0600070205080204" pitchFamily="34" charset="-128"/>
              </a:rPr>
              <a:t>Comparizon</a:t>
            </a:r>
            <a:r>
              <a:rPr lang="en-US" sz="2800" b="1" dirty="0">
                <a:latin typeface="Helvetica" pitchFamily="2" charset="0"/>
                <a:ea typeface="ＭＳ Ｐゴシック" panose="020B0600070205080204" pitchFamily="34" charset="-128"/>
              </a:rPr>
              <a:t> of two optics</a:t>
            </a:r>
            <a:endParaRPr lang="en-GB" sz="28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9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DE90E-C180-844A-9759-EDAC99041384}"/>
              </a:ext>
            </a:extLst>
          </p:cNvPr>
          <p:cNvSpPr txBox="1"/>
          <p:nvPr/>
        </p:nvSpPr>
        <p:spPr>
          <a:xfrm>
            <a:off x="273665" y="1262075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Simple scaling rule, suppose current nominal frequency is 500.35 MHz: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557FB-D391-AD4A-A03F-26F40566C6C1}"/>
              </a:ext>
            </a:extLst>
          </p:cNvPr>
          <p:cNvSpPr/>
          <p:nvPr/>
        </p:nvSpPr>
        <p:spPr>
          <a:xfrm>
            <a:off x="1752600" y="1631407"/>
            <a:ext cx="9818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latin typeface="Menlo" panose="020B0609030804020204" pitchFamily="49" charset="0"/>
              </a:rPr>
              <a:t>deltaF</a:t>
            </a:r>
            <a:r>
              <a:rPr lang="fr-FR" dirty="0">
                <a:latin typeface="Menlo" panose="020B0609030804020204" pitchFamily="49" charset="0"/>
              </a:rPr>
              <a:t> = 0.327e6;</a:t>
            </a:r>
          </a:p>
          <a:p>
            <a:r>
              <a:rPr lang="fr-FR" dirty="0" err="1">
                <a:latin typeface="Menlo" panose="020B0609030804020204" pitchFamily="49" charset="0"/>
              </a:rPr>
              <a:t>circumference</a:t>
            </a:r>
            <a:r>
              <a:rPr lang="fr-FR" dirty="0">
                <a:latin typeface="Menlo" panose="020B0609030804020204" pitchFamily="49" charset="0"/>
              </a:rPr>
              <a:t> = 17.98672; </a:t>
            </a:r>
          </a:p>
          <a:p>
            <a:r>
              <a:rPr lang="fr-FR" dirty="0" err="1">
                <a:latin typeface="Menlo" panose="020B0609030804020204" pitchFamily="49" charset="0"/>
              </a:rPr>
              <a:t>delta_L_theory</a:t>
            </a:r>
            <a:r>
              <a:rPr lang="fr-FR" dirty="0">
                <a:latin typeface="Menlo" panose="020B0609030804020204" pitchFamily="49" charset="0"/>
              </a:rPr>
              <a:t> = 1./2.*</a:t>
            </a:r>
            <a:r>
              <a:rPr lang="fr-FR" dirty="0" err="1">
                <a:latin typeface="Menlo" panose="020B0609030804020204" pitchFamily="49" charset="0"/>
              </a:rPr>
              <a:t>circumference</a:t>
            </a:r>
            <a:r>
              <a:rPr lang="fr-FR" dirty="0">
                <a:latin typeface="Menlo" panose="020B0609030804020204" pitchFamily="49" charset="0"/>
              </a:rPr>
              <a:t>*</a:t>
            </a:r>
            <a:r>
              <a:rPr lang="fr-FR" dirty="0" err="1">
                <a:latin typeface="Menlo" panose="020B0609030804020204" pitchFamily="49" charset="0"/>
              </a:rPr>
              <a:t>deltaF</a:t>
            </a:r>
            <a:r>
              <a:rPr lang="fr-FR" dirty="0">
                <a:latin typeface="Menlo" panose="020B0609030804020204" pitchFamily="49" charset="0"/>
              </a:rPr>
              <a:t>./500.023e+06; </a:t>
            </a:r>
            <a:endParaRPr lang="fr-FR" b="0" i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BB1D-0976-5D4F-A346-1B8670F9FCB6}"/>
              </a:ext>
            </a:extLst>
          </p:cNvPr>
          <p:cNvSpPr txBox="1"/>
          <p:nvPr/>
        </p:nvSpPr>
        <p:spPr>
          <a:xfrm>
            <a:off x="328792" y="3353645"/>
            <a:ext cx="1124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Very approximately: 1 mm offset on each side of the ring corresponds to  50 kHz offset in frequency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3615E7B7-FC95-749B-95A8-7A620054407B}"/>
              </a:ext>
            </a:extLst>
          </p:cNvPr>
          <p:cNvSpPr txBox="1">
            <a:spLocks/>
          </p:cNvSpPr>
          <p:nvPr/>
        </p:nvSpPr>
        <p:spPr>
          <a:xfrm>
            <a:off x="163285" y="92368"/>
            <a:ext cx="10047120" cy="740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Helvetica" pitchFamily="2" charset="0"/>
                <a:ea typeface="ＭＳ Ｐゴシック" panose="020B0600070205080204" pitchFamily="34" charset="-128"/>
              </a:rPr>
              <a:t>Simple scaling to be used for estimations</a:t>
            </a:r>
            <a:endParaRPr lang="en-GB" sz="28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7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F6AE75-40E0-B34E-ACF1-D4980783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Part 3: Surround dipole with metallic plates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839E36E-E2A1-1357-4D99-1F85CE5A12C2}"/>
              </a:ext>
            </a:extLst>
          </p:cNvPr>
          <p:cNvSpPr txBox="1">
            <a:spLocks/>
          </p:cNvSpPr>
          <p:nvPr/>
        </p:nvSpPr>
        <p:spPr>
          <a:xfrm>
            <a:off x="464469" y="2106738"/>
            <a:ext cx="6905831" cy="3958205"/>
          </a:xfrm>
          <a:prstGeom prst="rect">
            <a:avLst/>
          </a:prstGeom>
          <a:noFill/>
        </p:spPr>
        <p:txBody>
          <a:bodyPr/>
          <a:lstStyle>
            <a:lvl1pPr marL="342891" indent="-342891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 dirty="0">
                <a:latin typeface="Helvetica" pitchFamily="2" charset="0"/>
              </a:rPr>
              <a:t>Goal: install the metallic plates for each of the dipole in the ring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Helvetica" pitchFamily="2" charset="0"/>
              </a:rPr>
              <a:t>Limitation of the fringe field will allow to increase the pathlength in the dipole.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607D8-CA62-0952-8078-E916D7022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67" y="1517760"/>
            <a:ext cx="3825319" cy="2901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932CC-7ACB-C4E7-E60B-D0C608C7CBFA}"/>
              </a:ext>
            </a:extLst>
          </p:cNvPr>
          <p:cNvSpPr txBox="1"/>
          <p:nvPr/>
        </p:nvSpPr>
        <p:spPr>
          <a:xfrm>
            <a:off x="8974017" y="4419444"/>
            <a:ext cx="3124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Times"/>
              </a:rPr>
              <a:t>E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xample: le dipole de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l’anneau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 de soleil. </a:t>
            </a:r>
          </a:p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Times"/>
              </a:rPr>
              <a:t>E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tude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magnetostatique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 3d</a:t>
            </a:r>
          </a:p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n/ref. :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dsm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/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dapnia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/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sacm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ffectLst/>
                <a:latin typeface="Times"/>
              </a:rPr>
              <a:t>/soleil-2002</a:t>
            </a:r>
          </a:p>
        </p:txBody>
      </p:sp>
    </p:spTree>
    <p:extLst>
      <p:ext uri="{BB962C8B-B14F-4D97-AF65-F5344CB8AC3E}">
        <p14:creationId xmlns:p14="http://schemas.microsoft.com/office/powerpoint/2010/main" val="256010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3D7B9499-9D5A-D847-8982-01B53799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" y="56120"/>
            <a:ext cx="10047120" cy="68619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Helvetica" pitchFamily="2" charset="0"/>
                <a:ea typeface="ＭＳ Ｐゴシック" panose="020B0600070205080204" pitchFamily="34" charset="-128"/>
              </a:rPr>
              <a:t>“Experiment on the table” with RF-track </a:t>
            </a:r>
            <a:endParaRPr lang="en-GB" sz="2800" b="1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CD462-AB8B-2D41-9F0A-09ED16EDB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39" y="3744921"/>
            <a:ext cx="4062623" cy="3052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E8106F-063E-8344-9E6E-F8A6AF48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4" y="781874"/>
            <a:ext cx="2730500" cy="3371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3F8B12-4FC8-0F4D-872D-1432A3B35314}"/>
              </a:ext>
            </a:extLst>
          </p:cNvPr>
          <p:cNvSpPr txBox="1"/>
          <p:nvPr/>
        </p:nvSpPr>
        <p:spPr>
          <a:xfrm>
            <a:off x="9185338" y="6013740"/>
            <a:ext cx="2846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Scaled </a:t>
            </a:r>
            <a:r>
              <a:rPr lang="en-US" sz="1400" dirty="0" err="1"/>
              <a:t>fieldmap</a:t>
            </a:r>
            <a:r>
              <a:rPr lang="en-US" sz="1400" dirty="0"/>
              <a:t> for dipoles with MP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BED12-CE41-2043-A81C-9765CD9CDB29}"/>
              </a:ext>
            </a:extLst>
          </p:cNvPr>
          <p:cNvSpPr txBox="1"/>
          <p:nvPr/>
        </p:nvSpPr>
        <p:spPr>
          <a:xfrm>
            <a:off x="8726901" y="550870"/>
            <a:ext cx="337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Fieldmaps</a:t>
            </a:r>
            <a:r>
              <a:rPr lang="en-US" sz="1400" i="1" dirty="0"/>
              <a:t> are provided by Fabrice (SOLEIL)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F060512-5926-48DA-98DC-D7A6E3133729}"/>
              </a:ext>
            </a:extLst>
          </p:cNvPr>
          <p:cNvSpPr txBox="1">
            <a:spLocks/>
          </p:cNvSpPr>
          <p:nvPr/>
        </p:nvSpPr>
        <p:spPr>
          <a:xfrm>
            <a:off x="3702908" y="1160298"/>
            <a:ext cx="8222657" cy="2468292"/>
          </a:xfrm>
          <a:prstGeom prst="rect">
            <a:avLst/>
          </a:prstGeom>
          <a:noFill/>
        </p:spPr>
        <p:txBody>
          <a:bodyPr/>
          <a:lstStyle>
            <a:lvl1pPr marL="342891" indent="-342891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>
                <a:latin typeface="Helvetica" pitchFamily="2" charset="0"/>
              </a:rPr>
              <a:t>RF track simulations have been performed with the measured (ALBA) and OPERA dipole field. Difference in </a:t>
            </a:r>
            <a:r>
              <a:rPr lang="en-GB" dirty="0" err="1">
                <a:latin typeface="Helvetica" pitchFamily="2" charset="0"/>
              </a:rPr>
              <a:t>fieldmaps</a:t>
            </a:r>
            <a:r>
              <a:rPr lang="en-GB" dirty="0">
                <a:latin typeface="Helvetica" pitchFamily="2" charset="0"/>
              </a:rPr>
              <a:t> =&gt; difference: ~ 0.1 MHz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Helvetica" pitchFamily="2" charset="0"/>
              </a:rPr>
              <a:t>Correct scaling of magnetic field for the magnet with plates allows to reduce the ring RF frequency by ~200 kHz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Helvetica" pitchFamily="2" charset="0"/>
              </a:rPr>
              <a:t>More realistic design of the plates should be implemented.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F24CB-4726-8082-F94D-74BCA9E7C373}"/>
              </a:ext>
            </a:extLst>
          </p:cNvPr>
          <p:cNvSpPr txBox="1"/>
          <p:nvPr/>
        </p:nvSpPr>
        <p:spPr>
          <a:xfrm>
            <a:off x="2180492" y="1515474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OPERA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AA58D-6AFC-C01E-523F-584ADD31DD66}"/>
              </a:ext>
            </a:extLst>
          </p:cNvPr>
          <p:cNvSpPr txBox="1"/>
          <p:nvPr/>
        </p:nvSpPr>
        <p:spPr>
          <a:xfrm>
            <a:off x="8215745" y="4443046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OPERA</a:t>
            </a:r>
          </a:p>
        </p:txBody>
      </p:sp>
    </p:spTree>
    <p:extLst>
      <p:ext uri="{BB962C8B-B14F-4D97-AF65-F5344CB8AC3E}">
        <p14:creationId xmlns:p14="http://schemas.microsoft.com/office/powerpoint/2010/main" val="284696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F6AE75-40E0-B34E-ACF1-D4980783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52" y="96560"/>
            <a:ext cx="105156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Summary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4E1E472-0B3A-D5F2-FACA-DE944AC5D241}"/>
              </a:ext>
            </a:extLst>
          </p:cNvPr>
          <p:cNvSpPr txBox="1">
            <a:spLocks/>
          </p:cNvSpPr>
          <p:nvPr/>
        </p:nvSpPr>
        <p:spPr>
          <a:xfrm>
            <a:off x="378240" y="1131809"/>
            <a:ext cx="11435520" cy="5243413"/>
          </a:xfrm>
          <a:prstGeom prst="rect">
            <a:avLst/>
          </a:prstGeom>
          <a:noFill/>
        </p:spPr>
        <p:txBody>
          <a:bodyPr/>
          <a:lstStyle>
            <a:lvl1pPr marL="342891" indent="-342891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>
                <a:latin typeface="Helvetica" pitchFamily="2" charset="0"/>
              </a:rPr>
              <a:t>We developed the method to simulate the </a:t>
            </a:r>
            <a:r>
              <a:rPr lang="en-GB" dirty="0" err="1">
                <a:latin typeface="Helvetica" pitchFamily="2" charset="0"/>
              </a:rPr>
              <a:t>ThomX</a:t>
            </a:r>
            <a:r>
              <a:rPr lang="en-GB" dirty="0">
                <a:latin typeface="Helvetica" pitchFamily="2" charset="0"/>
              </a:rPr>
              <a:t> ring in AT.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Helvetica" pitchFamily="2" charset="0"/>
              </a:rPr>
              <a:t>We investigated the frequency/circumference difference and solution to elongate the ring.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Helvetica" pitchFamily="2" charset="0"/>
              </a:rPr>
              <a:t>With the inserted drifts up to 6 mm each, the rematched optics is close to nominal. Detailed studies in progress.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Helvetica" pitchFamily="2" charset="0"/>
              </a:rPr>
              <a:t>The minimum possible drift value: avec des joints plus large le mini </a:t>
            </a:r>
            <a:r>
              <a:rPr lang="en-GB" dirty="0" err="1">
                <a:latin typeface="Helvetica" pitchFamily="2" charset="0"/>
              </a:rPr>
              <a:t>est</a:t>
            </a:r>
            <a:r>
              <a:rPr lang="en-GB" dirty="0">
                <a:latin typeface="Helvetica" pitchFamily="2" charset="0"/>
              </a:rPr>
              <a:t> 0,1mm. Si on met des </a:t>
            </a:r>
            <a:r>
              <a:rPr lang="en-GB" dirty="0" err="1">
                <a:latin typeface="Helvetica" pitchFamily="2" charset="0"/>
              </a:rPr>
              <a:t>pièces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en</a:t>
            </a:r>
            <a:r>
              <a:rPr lang="en-GB" dirty="0">
                <a:latin typeface="Helvetica" pitchFamily="2" charset="0"/>
              </a:rPr>
              <a:t> plus le mini </a:t>
            </a:r>
            <a:r>
              <a:rPr lang="en-GB" dirty="0" err="1">
                <a:latin typeface="Helvetica" pitchFamily="2" charset="0"/>
              </a:rPr>
              <a:t>est</a:t>
            </a:r>
            <a:r>
              <a:rPr lang="en-GB" dirty="0">
                <a:latin typeface="Helvetica" pitchFamily="2" charset="0"/>
              </a:rPr>
              <a:t> 3 mm (info from Rodolphe).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Helvetica" pitchFamily="2" charset="0"/>
              </a:rPr>
              <a:t>The solution with the metallic plates seems very promising. Allowed spacing and realistic geometry studies in progress. Solution could be more difficult to implement.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Helvetica" pitchFamily="2" charset="0"/>
              </a:rPr>
              <a:t>Ideally: for model/real accelerator studies, it is important to have the correct dipole simulation in the tracking code. Solution: bring the dipole field as much as possible to the theoretical model of the dipole.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Helvetica" pitchFamily="2" charset="0"/>
              </a:rPr>
              <a:t>After the input from timing group, fix and validate the frequency change.</a:t>
            </a:r>
          </a:p>
        </p:txBody>
      </p:sp>
    </p:spTree>
    <p:extLst>
      <p:ext uri="{BB962C8B-B14F-4D97-AF65-F5344CB8AC3E}">
        <p14:creationId xmlns:p14="http://schemas.microsoft.com/office/powerpoint/2010/main" val="296788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69B562E2-4567-5C26-149F-50612C45EE55}"/>
              </a:ext>
            </a:extLst>
          </p:cNvPr>
          <p:cNvGrpSpPr/>
          <p:nvPr/>
        </p:nvGrpSpPr>
        <p:grpSpPr>
          <a:xfrm>
            <a:off x="-1" y="514975"/>
            <a:ext cx="12192000" cy="5538678"/>
            <a:chOff x="-1" y="514975"/>
            <a:chExt cx="12192000" cy="5538678"/>
          </a:xfrm>
        </p:grpSpPr>
        <p:grpSp>
          <p:nvGrpSpPr>
            <p:cNvPr id="3" name="Групувати 2">
              <a:extLst>
                <a:ext uri="{FF2B5EF4-FFF2-40B4-BE49-F238E27FC236}">
                  <a16:creationId xmlns:a16="http://schemas.microsoft.com/office/drawing/2014/main" id="{F73DA8E3-5CB8-03AB-7062-22E0496768A7}"/>
                </a:ext>
              </a:extLst>
            </p:cNvPr>
            <p:cNvGrpSpPr/>
            <p:nvPr/>
          </p:nvGrpSpPr>
          <p:grpSpPr>
            <a:xfrm>
              <a:off x="-1" y="514975"/>
              <a:ext cx="12192000" cy="5538678"/>
              <a:chOff x="-1" y="514975"/>
              <a:chExt cx="12192000" cy="5538678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DF168AD6-2B22-352A-4405-0B6ACE747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1167546"/>
                <a:ext cx="12192000" cy="4886107"/>
              </a:xfrm>
              <a:prstGeom prst="rect">
                <a:avLst/>
              </a:prstGeom>
            </p:spPr>
          </p:pic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F064CCF4-C5A9-FE0C-7B7C-6706B6C86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2192" y="514975"/>
                <a:ext cx="4162877" cy="3095624"/>
              </a:xfrm>
              <a:prstGeom prst="rect">
                <a:avLst/>
              </a:prstGeom>
            </p:spPr>
          </p:pic>
        </p:grpSp>
        <p:sp>
          <p:nvSpPr>
            <p:cNvPr id="8" name="Стрілка: вліво 7">
              <a:extLst>
                <a:ext uri="{FF2B5EF4-FFF2-40B4-BE49-F238E27FC236}">
                  <a16:creationId xmlns:a16="http://schemas.microsoft.com/office/drawing/2014/main" id="{C84579CD-A4E9-3CCE-B50E-9FE04B9DB0F6}"/>
                </a:ext>
              </a:extLst>
            </p:cNvPr>
            <p:cNvSpPr/>
            <p:nvPr/>
          </p:nvSpPr>
          <p:spPr>
            <a:xfrm rot="19257901">
              <a:off x="3694178" y="3069901"/>
              <a:ext cx="420969" cy="28575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0A55FF-E122-7000-09B9-5A5FE02E8C53}"/>
              </a:ext>
            </a:extLst>
          </p:cNvPr>
          <p:cNvSpPr txBox="1"/>
          <p:nvPr/>
        </p:nvSpPr>
        <p:spPr>
          <a:xfrm>
            <a:off x="306931" y="5782894"/>
            <a:ext cx="6710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Example of beam storage. </a:t>
            </a:r>
          </a:p>
          <a:p>
            <a:pPr algn="ctr"/>
            <a:r>
              <a:rPr lang="en-US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Processing of oscilloscope data</a:t>
            </a:r>
          </a:p>
          <a:p>
            <a:pPr algn="ctr"/>
            <a:r>
              <a:rPr lang="en-US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RefCurve_2023-06-13_3_152443.Wfm.csv</a:t>
            </a:r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4BBD039-CFDD-FF8C-BCF8-949004AA7E8E}"/>
              </a:ext>
            </a:extLst>
          </p:cNvPr>
          <p:cNvSpPr txBox="1">
            <a:spLocks/>
          </p:cNvSpPr>
          <p:nvPr/>
        </p:nvSpPr>
        <p:spPr>
          <a:xfrm>
            <a:off x="133155" y="23589"/>
            <a:ext cx="10047120" cy="686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latin typeface="Helvetica" pitchFamily="2" charset="0"/>
                <a:ea typeface="ＭＳ Ｐゴシック" panose="020B0600070205080204" pitchFamily="34" charset="-128"/>
              </a:rPr>
              <a:t>Beam storage in the beginning of the summer</a:t>
            </a:r>
            <a:endParaRPr lang="en-GB" sz="28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83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65DD-29AA-DE07-0301-906D3F2E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92" y="333154"/>
            <a:ext cx="10515600" cy="562064"/>
          </a:xfrm>
        </p:spPr>
        <p:txBody>
          <a:bodyPr>
            <a:normAutofit fontScale="90000"/>
          </a:bodyPr>
          <a:lstStyle/>
          <a:p>
            <a:r>
              <a:rPr lang="en-GB" dirty="0"/>
              <a:t>Data from 16/11/2023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0FBB0-9FD7-6E79-AE61-E75789A32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37"/>
          <a:stretch/>
        </p:blipFill>
        <p:spPr>
          <a:xfrm>
            <a:off x="726209" y="1218206"/>
            <a:ext cx="6051861" cy="53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343842C8-C4AA-61AD-0BB2-91D684FB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" y="56120"/>
            <a:ext cx="10047120" cy="686196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b="1" dirty="0">
                <a:latin typeface="Helvetica" pitchFamily="2" charset="0"/>
                <a:ea typeface="ＭＳ Ｐゴシック" panose="020B0600070205080204" pitchFamily="34" charset="-128"/>
              </a:rPr>
              <a:t>An unexpected find: shorter circumference</a:t>
            </a:r>
            <a:endParaRPr lang="en-GB" sz="2800" b="1" dirty="0">
              <a:latin typeface="Helvetica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7DC557-D3D1-5F74-8201-CE0EF9CF0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2" t="26630" r="25941"/>
          <a:stretch/>
        </p:blipFill>
        <p:spPr>
          <a:xfrm>
            <a:off x="1573730" y="4589724"/>
            <a:ext cx="3561862" cy="19491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8CAB4C-8AB1-D42A-93EB-EE0C5D2CA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4" y="3576031"/>
            <a:ext cx="1625600" cy="1866900"/>
          </a:xfrm>
          <a:prstGeom prst="rect">
            <a:avLst/>
          </a:prstGeom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994CD19-C0AA-85A6-945E-4B4EAE07307F}"/>
              </a:ext>
            </a:extLst>
          </p:cNvPr>
          <p:cNvSpPr txBox="1">
            <a:spLocks/>
          </p:cNvSpPr>
          <p:nvPr/>
        </p:nvSpPr>
        <p:spPr>
          <a:xfrm>
            <a:off x="5306109" y="904352"/>
            <a:ext cx="5923866" cy="2671679"/>
          </a:xfrm>
          <a:prstGeom prst="rect">
            <a:avLst/>
          </a:prstGeom>
          <a:noFill/>
        </p:spPr>
        <p:txBody>
          <a:bodyPr/>
          <a:lstStyle>
            <a:lvl1pPr marL="342891" indent="-342891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 dirty="0">
                <a:latin typeface="Helvetica" pitchFamily="2" charset="0"/>
              </a:rPr>
              <a:t>The RF frequency is found experimentally to be 0.3 - 0.4 MHz higher than the nominal. </a:t>
            </a:r>
            <a:br>
              <a:rPr lang="en-GB" b="1" dirty="0">
                <a:latin typeface="Helvetica" pitchFamily="2" charset="0"/>
              </a:rPr>
            </a:br>
            <a:r>
              <a:rPr lang="en-GB" b="1" dirty="0">
                <a:latin typeface="Helvetica" pitchFamily="2" charset="0"/>
              </a:rPr>
              <a:t>What is the reason? </a:t>
            </a:r>
            <a:br>
              <a:rPr lang="en-GB" b="1" dirty="0">
                <a:latin typeface="Helvetica" pitchFamily="2" charset="0"/>
              </a:rPr>
            </a:br>
            <a:endParaRPr lang="en-GB" b="1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Helvetica" pitchFamily="2" charset="0"/>
              </a:rPr>
              <a:t>Need explicit simulation!</a:t>
            </a:r>
          </a:p>
        </p:txBody>
      </p:sp>
      <p:sp>
        <p:nvSpPr>
          <p:cNvPr id="30" name="ZoneTexte 36">
            <a:extLst>
              <a:ext uri="{FF2B5EF4-FFF2-40B4-BE49-F238E27FC236}">
                <a16:creationId xmlns:a16="http://schemas.microsoft.com/office/drawing/2014/main" id="{3C4A3EFE-B96B-FA9C-86D3-D4D4D4A31C76}"/>
              </a:ext>
            </a:extLst>
          </p:cNvPr>
          <p:cNvSpPr txBox="1"/>
          <p:nvPr/>
        </p:nvSpPr>
        <p:spPr>
          <a:xfrm>
            <a:off x="1676064" y="4017007"/>
            <a:ext cx="5051307" cy="3077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457186">
              <a:defRPr/>
            </a:pPr>
            <a:r>
              <a:rPr lang="en-GB" sz="1400" b="1" dirty="0">
                <a:solidFill>
                  <a:prstClr val="black"/>
                </a:solidFill>
                <a:latin typeface="Helvetica" pitchFamily="2" charset="0"/>
              </a:rPr>
              <a:t>Short and small-radius dipoles, long fringe fields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9FCD51D-1F2E-0314-FD19-0A96D247F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t="4042" r="6896"/>
          <a:stretch/>
        </p:blipFill>
        <p:spPr>
          <a:xfrm>
            <a:off x="8468" y="1019253"/>
            <a:ext cx="4742688" cy="2380741"/>
          </a:xfrm>
          <a:prstGeom prst="rect">
            <a:avLst/>
          </a:prstGeom>
        </p:spPr>
      </p:pic>
      <p:sp>
        <p:nvSpPr>
          <p:cNvPr id="35" name="ZoneTexte 36">
            <a:extLst>
              <a:ext uri="{FF2B5EF4-FFF2-40B4-BE49-F238E27FC236}">
                <a16:creationId xmlns:a16="http://schemas.microsoft.com/office/drawing/2014/main" id="{531DE5E4-E36B-446E-4FE4-4D46E6CB2D2A}"/>
              </a:ext>
            </a:extLst>
          </p:cNvPr>
          <p:cNvSpPr txBox="1"/>
          <p:nvPr/>
        </p:nvSpPr>
        <p:spPr>
          <a:xfrm>
            <a:off x="1490466" y="836481"/>
            <a:ext cx="205376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186">
              <a:defRPr/>
            </a:pPr>
            <a:r>
              <a:rPr lang="en-GB" sz="1200" b="1" dirty="0">
                <a:solidFill>
                  <a:srgbClr val="FF0000"/>
                </a:solidFill>
                <a:latin typeface="+mn-lt"/>
              </a:rPr>
              <a:t>Nominal optics MCF 0.014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0F690-E302-1244-AAD6-57D156BBB7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" t="36309" r="13389" b="35269"/>
          <a:stretch/>
        </p:blipFill>
        <p:spPr>
          <a:xfrm>
            <a:off x="5550065" y="5500700"/>
            <a:ext cx="4297253" cy="1311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9DB8C80-1B40-DB47-96A7-1104E8646FF3}"/>
              </a:ext>
            </a:extLst>
          </p:cNvPr>
          <p:cNvSpPr txBox="1"/>
          <p:nvPr/>
        </p:nvSpPr>
        <p:spPr>
          <a:xfrm>
            <a:off x="283543" y="1029403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Measured orbits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128DA-5A44-8646-A2EC-CC9FAA030B9C}"/>
              </a:ext>
            </a:extLst>
          </p:cNvPr>
          <p:cNvSpPr/>
          <p:nvPr/>
        </p:nvSpPr>
        <p:spPr>
          <a:xfrm>
            <a:off x="2115639" y="2906852"/>
            <a:ext cx="26773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Helvetica" pitchFamily="2" charset="0"/>
              </a:rPr>
              <a:t>Below 500.27 MHz the beam is lost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103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65DD-29AA-DE07-0301-906D3F2E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92" y="333154"/>
            <a:ext cx="10515600" cy="562064"/>
          </a:xfrm>
        </p:spPr>
        <p:txBody>
          <a:bodyPr>
            <a:normAutofit fontScale="90000"/>
          </a:bodyPr>
          <a:lstStyle/>
          <a:p>
            <a:r>
              <a:rPr lang="en-GB" dirty="0"/>
              <a:t>Data from 16/11/2023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26E10-09D4-AC47-E89D-91B6ECED7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76"/>
          <a:stretch/>
        </p:blipFill>
        <p:spPr>
          <a:xfrm>
            <a:off x="81573" y="1329682"/>
            <a:ext cx="6997034" cy="5294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A6118-518E-080C-4CDD-F6DE2A68A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8" r="26523"/>
          <a:stretch/>
        </p:blipFill>
        <p:spPr>
          <a:xfrm>
            <a:off x="6649605" y="1242125"/>
            <a:ext cx="5460822" cy="52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2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65DD-29AA-DE07-0301-906D3F2E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92" y="333154"/>
            <a:ext cx="10515600" cy="562064"/>
          </a:xfrm>
        </p:spPr>
        <p:txBody>
          <a:bodyPr>
            <a:normAutofit fontScale="90000"/>
          </a:bodyPr>
          <a:lstStyle/>
          <a:p>
            <a:r>
              <a:rPr lang="en-GB" dirty="0"/>
              <a:t>Data from 16/11/2023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BFFA4-C6EC-493B-63FF-87564583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22" y="1530666"/>
            <a:ext cx="7772400" cy="49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4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Мультимедійне програмне забезпечення&#10;&#10;Автоматично згенерований опис">
            <a:extLst>
              <a:ext uri="{FF2B5EF4-FFF2-40B4-BE49-F238E27FC236}">
                <a16:creationId xmlns:a16="http://schemas.microsoft.com/office/drawing/2014/main" id="{C4F90396-56F8-700A-7959-7F8889C98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855497"/>
            <a:ext cx="6349996" cy="47126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3F3702-BB47-353F-A8EB-64F337C3E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29" y="945717"/>
            <a:ext cx="4785360" cy="3596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4B285-5E60-8FF1-BCDD-91ACE1FF1772}"/>
              </a:ext>
            </a:extLst>
          </p:cNvPr>
          <p:cNvSpPr txBox="1"/>
          <p:nvPr/>
        </p:nvSpPr>
        <p:spPr>
          <a:xfrm>
            <a:off x="511629" y="5716862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Screenshot from 02/08/2023 16:50:56. </a:t>
            </a:r>
          </a:p>
          <a:p>
            <a:pPr algn="ctr"/>
            <a:r>
              <a:rPr lang="en-US" sz="2000" dirty="0"/>
              <a:t>Beating frequency between F</a:t>
            </a:r>
            <a:r>
              <a:rPr lang="en-US" sz="2000" baseline="-25000" dirty="0"/>
              <a:t>LO</a:t>
            </a:r>
            <a:r>
              <a:rPr lang="en-US" sz="2000" dirty="0"/>
              <a:t> =500.32 MHz and turning frequency of the bunch freely circulating  around the ring.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9EA144-DC4D-A503-47A2-C48C9BD40443}"/>
              </a:ext>
            </a:extLst>
          </p:cNvPr>
          <p:cNvSpPr txBox="1"/>
          <p:nvPr/>
        </p:nvSpPr>
        <p:spPr>
          <a:xfrm>
            <a:off x="7772400" y="5007429"/>
            <a:ext cx="3907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Result of screenshot processing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Bunch circulating frequency vs time</a:t>
            </a:r>
            <a:r>
              <a:rPr lang="en-US" sz="1800" dirty="0"/>
              <a:t>.</a:t>
            </a:r>
            <a:r>
              <a:rPr lang="en-US" dirty="0"/>
              <a:t>  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F3FE6ED6-874A-F0AE-AAFD-67C928789E78}"/>
              </a:ext>
            </a:extLst>
          </p:cNvPr>
          <p:cNvSpPr txBox="1">
            <a:spLocks/>
          </p:cNvSpPr>
          <p:nvPr/>
        </p:nvSpPr>
        <p:spPr>
          <a:xfrm>
            <a:off x="218613" y="-28129"/>
            <a:ext cx="10047120" cy="686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latin typeface="Helvetica" pitchFamily="2" charset="0"/>
                <a:ea typeface="ＭＳ Ｐゴシック" panose="020B0600070205080204" pitchFamily="34" charset="-128"/>
              </a:rPr>
              <a:t>Experimental attempts to measure the ring frequency</a:t>
            </a:r>
            <a:endParaRPr lang="en-GB" sz="28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9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1E86-B698-C449-A0E9-582F2A9C857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Helvetica" pitchFamily="2" charset="0"/>
              </a:rPr>
              <a:t>Part 1: Tracking in real field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A335C9-5BA2-C011-7423-69C584B85FE0}"/>
              </a:ext>
            </a:extLst>
          </p:cNvPr>
          <p:cNvSpPr txBox="1">
            <a:spLocks/>
          </p:cNvSpPr>
          <p:nvPr/>
        </p:nvSpPr>
        <p:spPr>
          <a:xfrm>
            <a:off x="477735" y="1699111"/>
            <a:ext cx="7196388" cy="3530915"/>
          </a:xfrm>
          <a:prstGeom prst="rect">
            <a:avLst/>
          </a:prstGeom>
          <a:noFill/>
        </p:spPr>
        <p:txBody>
          <a:bodyPr/>
          <a:lstStyle>
            <a:lvl1pPr marL="342891" indent="-342891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 dirty="0">
                <a:latin typeface="Helvetica" pitchFamily="2" charset="0"/>
              </a:rPr>
              <a:t>Simplified dipole model in tracking codes: BEND/ SBEND (including the fringe field </a:t>
            </a:r>
            <a:r>
              <a:rPr lang="en-GB" b="1" dirty="0" err="1">
                <a:latin typeface="Helvetica" pitchFamily="2" charset="0"/>
              </a:rPr>
              <a:t>modeling</a:t>
            </a:r>
            <a:r>
              <a:rPr lang="en-GB" b="1" dirty="0">
                <a:latin typeface="Helvetica" pitchFamily="2" charset="0"/>
              </a:rPr>
              <a:t>)</a:t>
            </a:r>
            <a:br>
              <a:rPr lang="en-GB" b="1" dirty="0">
                <a:latin typeface="Helvetica" pitchFamily="2" charset="0"/>
              </a:rPr>
            </a:br>
            <a:endParaRPr lang="en-GB" b="1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Helvetica" pitchFamily="2" charset="0"/>
              </a:rPr>
              <a:t>Works for majority of the studies but fails in the circumference/frequency evaluation. </a:t>
            </a:r>
          </a:p>
          <a:p>
            <a:pPr>
              <a:lnSpc>
                <a:spcPct val="150000"/>
              </a:lnSpc>
            </a:pPr>
            <a:endParaRPr lang="en-GB" b="1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Helvetica" pitchFamily="2" charset="0"/>
              </a:rPr>
              <a:t>Tracking in realistic 3D </a:t>
            </a:r>
            <a:r>
              <a:rPr lang="en-GB" b="1" dirty="0" err="1">
                <a:latin typeface="Helvetica" pitchFamily="2" charset="0"/>
              </a:rPr>
              <a:t>fieldmaps</a:t>
            </a:r>
            <a:r>
              <a:rPr lang="en-GB" b="1" dirty="0">
                <a:latin typeface="Helvetica" pitchFamily="2" charset="0"/>
              </a:rPr>
              <a:t> is needed.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8A87B-22DA-1E4D-DBD7-B314FE803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123" y="1391606"/>
            <a:ext cx="3158477" cy="27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5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49D4A3-9646-BA42-9EEB-CF38ADE80DB9}"/>
              </a:ext>
            </a:extLst>
          </p:cNvPr>
          <p:cNvSpPr/>
          <p:nvPr/>
        </p:nvSpPr>
        <p:spPr>
          <a:xfrm>
            <a:off x="4588776" y="59583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It was found that the beam trajectory in the dipoles is shorter </a:t>
            </a:r>
            <a:r>
              <a:rPr lang="en-GB" sz="1400" b="1" dirty="0" err="1">
                <a:solidFill>
                  <a:schemeClr val="accent5">
                    <a:lumMod val="75000"/>
                  </a:schemeClr>
                </a:solidFill>
              </a:rPr>
              <a:t>wrt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. to the ideal path =&gt; </a:t>
            </a:r>
            <a:r>
              <a:rPr lang="en-GB" sz="1400" b="1" u="sng" dirty="0">
                <a:solidFill>
                  <a:schemeClr val="accent5">
                    <a:lumMod val="75000"/>
                  </a:schemeClr>
                </a:solidFill>
              </a:rPr>
              <a:t>shorter pathlength and so smaller total circumference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5B64154C-09CD-E241-9CA1-E1C358D0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" y="56120"/>
            <a:ext cx="10047120" cy="68619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Helvetica" pitchFamily="2" charset="0"/>
                <a:ea typeface="ＭＳ Ｐゴシック" panose="020B0600070205080204" pitchFamily="34" charset="-128"/>
              </a:rPr>
              <a:t>“Experiment on the table” with RF-track (Method 1) </a:t>
            </a:r>
            <a:endParaRPr lang="en-GB" sz="2800" b="1" dirty="0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9579C-FD63-5E41-AE3D-492E0D0CC7F6}"/>
              </a:ext>
            </a:extLst>
          </p:cNvPr>
          <p:cNvSpPr txBox="1"/>
          <p:nvPr/>
        </p:nvSpPr>
        <p:spPr>
          <a:xfrm>
            <a:off x="528636" y="852815"/>
            <a:ext cx="9058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study to measure ring frequency :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Lattice with dipoles represented by </a:t>
            </a:r>
            <a:r>
              <a:rPr lang="en-US" b="1" dirty="0"/>
              <a:t>SBEND</a:t>
            </a:r>
            <a:r>
              <a:rPr lang="en-US" dirty="0"/>
              <a:t> (usual way) :  F = 500.02 MHz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Lattice with dipoles represented by </a:t>
            </a:r>
            <a:r>
              <a:rPr lang="en-US" b="1" dirty="0"/>
              <a:t>VOLUME</a:t>
            </a:r>
            <a:r>
              <a:rPr lang="en-US" dirty="0"/>
              <a:t> with realistic magnetic field : F =500.38 MHz, dispersive orbit. The same effect as in the experiment!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0E9E1-267A-134B-A3D7-6017442DCFD9}"/>
              </a:ext>
            </a:extLst>
          </p:cNvPr>
          <p:cNvSpPr txBox="1"/>
          <p:nvPr/>
        </p:nvSpPr>
        <p:spPr>
          <a:xfrm>
            <a:off x="695610" y="6004236"/>
            <a:ext cx="408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Big step in understanding of the problem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AE6B7D-30DB-744E-893D-25BDAA9E3312}"/>
              </a:ext>
            </a:extLst>
          </p:cNvPr>
          <p:cNvGrpSpPr/>
          <p:nvPr/>
        </p:nvGrpSpPr>
        <p:grpSpPr>
          <a:xfrm>
            <a:off x="369095" y="2778960"/>
            <a:ext cx="6095999" cy="3053457"/>
            <a:chOff x="-266252" y="4156299"/>
            <a:chExt cx="6095999" cy="30534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DDAD1B-BF01-D94F-AC92-2A15545D8FBF}"/>
                </a:ext>
              </a:extLst>
            </p:cNvPr>
            <p:cNvGrpSpPr/>
            <p:nvPr/>
          </p:nvGrpSpPr>
          <p:grpSpPr>
            <a:xfrm>
              <a:off x="-266252" y="4440364"/>
              <a:ext cx="6095999" cy="2769392"/>
              <a:chOff x="6095999" y="2421393"/>
              <a:chExt cx="6095999" cy="276939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55C8F12-1C8A-324F-BAEE-5877133A3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5999" y="2421393"/>
                <a:ext cx="6095999" cy="263921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B6C6640-3C8C-D14B-9BF6-C60542112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79409" y="4987585"/>
                <a:ext cx="444500" cy="203200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BA3548-9D69-BB44-81DB-8A74BADC2D30}"/>
                </a:ext>
              </a:extLst>
            </p:cNvPr>
            <p:cNvSpPr txBox="1"/>
            <p:nvPr/>
          </p:nvSpPr>
          <p:spPr>
            <a:xfrm>
              <a:off x="1539836" y="4156299"/>
              <a:ext cx="24838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100 turns with realistic dipoles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C8A9A6A-E19C-C844-B4A3-141A01CC6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456" y="3224537"/>
            <a:ext cx="6227544" cy="23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B9F0554F-1B69-A940-A796-CDEBB8C7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76" y="0"/>
            <a:ext cx="10047120" cy="109776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Helvetica" pitchFamily="2" charset="0"/>
                <a:ea typeface="ＭＳ Ｐゴシック" panose="020B0600070205080204" pitchFamily="34" charset="-128"/>
              </a:rPr>
              <a:t>Measure track length in the dipole (Method 2)</a:t>
            </a:r>
            <a:endParaRPr lang="en-GB" sz="2800" b="1" dirty="0"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17A09-5CA5-9A47-AAAC-8067B3D70C13}"/>
              </a:ext>
            </a:extLst>
          </p:cNvPr>
          <p:cNvSpPr txBox="1"/>
          <p:nvPr/>
        </p:nvSpPr>
        <p:spPr>
          <a:xfrm>
            <a:off x="381000" y="1153886"/>
            <a:ext cx="500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Integration of equation of motion in magnetic field.</a:t>
            </a:r>
          </a:p>
          <a:p>
            <a:r>
              <a:rPr lang="en-US" dirty="0"/>
              <a:t>Compare with ideal orbit length.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D5CB6C-58C5-B747-855C-4F073A35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47" y="1800217"/>
            <a:ext cx="5344037" cy="40151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0B24A1-6D45-254D-92FB-328975C6444F}"/>
              </a:ext>
            </a:extLst>
          </p:cNvPr>
          <p:cNvSpPr/>
          <p:nvPr/>
        </p:nvSpPr>
        <p:spPr>
          <a:xfrm>
            <a:off x="6803284" y="1800217"/>
            <a:ext cx="4836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Geometrical:</a:t>
            </a:r>
          </a:p>
          <a:p>
            <a:r>
              <a:rPr lang="en-US" dirty="0"/>
              <a:t>    delta in half magnet -0.836117 ;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C00000"/>
                </a:solidFill>
              </a:rPr>
              <a:t>delta total 1.672234 mm ; </a:t>
            </a:r>
          </a:p>
          <a:p>
            <a:r>
              <a:rPr lang="en-US" dirty="0"/>
              <a:t>    </a:t>
            </a:r>
            <a:r>
              <a:rPr lang="en-US" b="1" dirty="0"/>
              <a:t>ring circumference delta (x8) -13.377869 mm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94B94-6F91-B544-8E0B-A54C495805AA}"/>
              </a:ext>
            </a:extLst>
          </p:cNvPr>
          <p:cNvSpPr txBox="1"/>
          <p:nvPr/>
        </p:nvSpPr>
        <p:spPr>
          <a:xfrm>
            <a:off x="6952279" y="3979996"/>
            <a:ext cx="4027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Comparing field integrals BL:</a:t>
            </a:r>
          </a:p>
          <a:p>
            <a:pPr lvl="1"/>
            <a:r>
              <a:rPr lang="es-ES" dirty="0"/>
              <a:t>ideal  -66.934421 ; real -66.553028; </a:t>
            </a:r>
          </a:p>
          <a:p>
            <a:pPr lvl="1"/>
            <a:r>
              <a:rPr lang="es-ES" dirty="0"/>
              <a:t>ratio 0.994302; </a:t>
            </a:r>
          </a:p>
          <a:p>
            <a:pPr lvl="1"/>
            <a:r>
              <a:rPr lang="es-ES" dirty="0" err="1">
                <a:solidFill>
                  <a:srgbClr val="C00000"/>
                </a:solidFill>
              </a:rPr>
              <a:t>delta_l</a:t>
            </a:r>
            <a:r>
              <a:rPr lang="es-ES" dirty="0">
                <a:solidFill>
                  <a:srgbClr val="C00000"/>
                </a:solidFill>
              </a:rPr>
              <a:t> 1.688603 mm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6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C93113-77A7-664A-B1B1-5BF73458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882" y="108856"/>
            <a:ext cx="4839118" cy="3635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0B50E-9C1C-F040-898A-C1751D781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7" y="3080995"/>
            <a:ext cx="7587343" cy="33998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14856-C0B7-AB44-A4B8-63E0CCFA32FF}"/>
              </a:ext>
            </a:extLst>
          </p:cNvPr>
          <p:cNvSpPr txBox="1"/>
          <p:nvPr/>
        </p:nvSpPr>
        <p:spPr>
          <a:xfrm>
            <a:off x="2419682" y="3244334"/>
            <a:ext cx="326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20165 elements vs 157 elements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A4847B-4AFF-E54B-ABE8-025C97994655}"/>
              </a:ext>
            </a:extLst>
          </p:cNvPr>
          <p:cNvSpPr/>
          <p:nvPr/>
        </p:nvSpPr>
        <p:spPr>
          <a:xfrm>
            <a:off x="414692" y="327353"/>
            <a:ext cx="6373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Helvetica" pitchFamily="2" charset="0"/>
                <a:ea typeface="ＭＳ Ｐゴシック" panose="020B0600070205080204" pitchFamily="34" charset="-128"/>
              </a:rPr>
              <a:t>Dipoles slicing and insert in the ring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62182E-9357-C543-A809-A4684D01CD31}"/>
              </a:ext>
            </a:extLst>
          </p:cNvPr>
          <p:cNvSpPr txBox="1"/>
          <p:nvPr/>
        </p:nvSpPr>
        <p:spPr>
          <a:xfrm>
            <a:off x="7445828" y="4276700"/>
            <a:ext cx="4071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Need to adjust element length according to track length.</a:t>
            </a:r>
          </a:p>
          <a:p>
            <a:pPr marL="285750" indent="-285750">
              <a:buFontTx/>
              <a:buChar char="-"/>
            </a:pPr>
            <a:r>
              <a:rPr lang="en-US" dirty="0"/>
              <a:t>Slow for matching;</a:t>
            </a:r>
          </a:p>
          <a:p>
            <a:pPr marL="285750" indent="-285750">
              <a:buFontTx/>
              <a:buChar char="-"/>
            </a:pPr>
            <a:r>
              <a:rPr lang="en-US" dirty="0"/>
              <a:t>Negative drifts -  huge tunes. Cut fields and rescale.</a:t>
            </a:r>
          </a:p>
          <a:p>
            <a:pPr marL="285750" indent="-285750">
              <a:buFontTx/>
              <a:buChar char="-"/>
            </a:pPr>
            <a:r>
              <a:rPr lang="en-US" dirty="0"/>
              <a:t>Work done in AT and MADX in parallel for better understanding 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E4058A1-C012-8165-DEFE-0732D5903B94}"/>
              </a:ext>
            </a:extLst>
          </p:cNvPr>
          <p:cNvSpPr txBox="1">
            <a:spLocks/>
          </p:cNvSpPr>
          <p:nvPr/>
        </p:nvSpPr>
        <p:spPr>
          <a:xfrm>
            <a:off x="249440" y="1190150"/>
            <a:ext cx="7196388" cy="1473242"/>
          </a:xfrm>
          <a:prstGeom prst="rect">
            <a:avLst/>
          </a:prstGeom>
          <a:noFill/>
        </p:spPr>
        <p:txBody>
          <a:bodyPr/>
          <a:lstStyle>
            <a:lvl1pPr marL="342891" indent="-342891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>
                <a:latin typeface="Helvetica" pitchFamily="2" charset="0"/>
              </a:rPr>
              <a:t>Goal: develop the realistic model of the dipoles to be used in the tracking code (AT or MADX) to perform the tracking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Helvetica" pitchFamily="2" charset="0"/>
              </a:rPr>
              <a:t>Solution: perform the magnet slicing  to fit the real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254238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3E50-CC06-894A-A9A1-16B65EDD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Part 2: AT simulation. Add Drifts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1F83DF-D1E3-E857-0D38-F4B1A5179F3F}"/>
              </a:ext>
            </a:extLst>
          </p:cNvPr>
          <p:cNvSpPr txBox="1">
            <a:spLocks/>
          </p:cNvSpPr>
          <p:nvPr/>
        </p:nvSpPr>
        <p:spPr>
          <a:xfrm>
            <a:off x="272636" y="1921301"/>
            <a:ext cx="6905831" cy="3958205"/>
          </a:xfrm>
          <a:prstGeom prst="rect">
            <a:avLst/>
          </a:prstGeom>
          <a:noFill/>
        </p:spPr>
        <p:txBody>
          <a:bodyPr/>
          <a:lstStyle>
            <a:lvl1pPr marL="342891" indent="-342891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 dirty="0">
                <a:latin typeface="Helvetica" pitchFamily="2" charset="0"/>
              </a:rPr>
              <a:t>The realistic dipole modelling and electron tracking is understood and studied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Helvetica" pitchFamily="2" charset="0"/>
              </a:rPr>
              <a:t>Goal: study the solution to bring the ring to the nominal (or suitable for timing and FPC systems) RF frequency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E2FD4-0026-E64B-A705-3E88FB2E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702" y="2059535"/>
            <a:ext cx="5301829" cy="44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E757F1-2A4B-C14F-B592-994F4991700D}"/>
              </a:ext>
            </a:extLst>
          </p:cNvPr>
          <p:cNvSpPr txBox="1"/>
          <p:nvPr/>
        </p:nvSpPr>
        <p:spPr>
          <a:xfrm>
            <a:off x="474947" y="6048452"/>
            <a:ext cx="8456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Problem: absence of the correct dipole simulation in AT</a:t>
            </a:r>
          </a:p>
          <a:p>
            <a:r>
              <a:rPr lang="en-US" b="1" dirty="0"/>
              <a:t>BEND model in AT (constant bending radius), which is not correct for the </a:t>
            </a:r>
            <a:r>
              <a:rPr lang="en-US" b="1" dirty="0" err="1"/>
              <a:t>ThomX</a:t>
            </a:r>
            <a:r>
              <a:rPr lang="en-US" b="1" dirty="0"/>
              <a:t> dipole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FB095-01CE-0E4D-A486-E276ACF0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9" y="270163"/>
            <a:ext cx="8576471" cy="54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8B1C31-B85F-4B45-97A9-90E967346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3" t="-1237" r="29668"/>
          <a:stretch/>
        </p:blipFill>
        <p:spPr>
          <a:xfrm>
            <a:off x="9084098" y="270163"/>
            <a:ext cx="2888673" cy="5400000"/>
          </a:xfrm>
          <a:prstGeom prst="rect">
            <a:avLst/>
          </a:prstGeom>
        </p:spPr>
      </p:pic>
      <p:sp>
        <p:nvSpPr>
          <p:cNvPr id="2" name="Direct Access Storage 1">
            <a:extLst>
              <a:ext uri="{FF2B5EF4-FFF2-40B4-BE49-F238E27FC236}">
                <a16:creationId xmlns:a16="http://schemas.microsoft.com/office/drawing/2014/main" id="{1D7EE92E-B870-0E4B-B75A-050477696912}"/>
              </a:ext>
            </a:extLst>
          </p:cNvPr>
          <p:cNvSpPr/>
          <p:nvPr/>
        </p:nvSpPr>
        <p:spPr>
          <a:xfrm>
            <a:off x="2775626" y="875489"/>
            <a:ext cx="188068" cy="440988"/>
          </a:xfrm>
          <a:prstGeom prst="flowChartMagneticDrum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rect Access Storage 6">
            <a:extLst>
              <a:ext uri="{FF2B5EF4-FFF2-40B4-BE49-F238E27FC236}">
                <a16:creationId xmlns:a16="http://schemas.microsoft.com/office/drawing/2014/main" id="{322EEB05-7671-3F47-A6D2-5D0879D14F9B}"/>
              </a:ext>
            </a:extLst>
          </p:cNvPr>
          <p:cNvSpPr/>
          <p:nvPr/>
        </p:nvSpPr>
        <p:spPr>
          <a:xfrm>
            <a:off x="2775626" y="3965642"/>
            <a:ext cx="188068" cy="440988"/>
          </a:xfrm>
          <a:prstGeom prst="flowChartMagneticDrum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09D20-A530-CF48-AD7D-85363D32FFB6}"/>
              </a:ext>
            </a:extLst>
          </p:cNvPr>
          <p:cNvSpPr txBox="1"/>
          <p:nvPr/>
        </p:nvSpPr>
        <p:spPr>
          <a:xfrm>
            <a:off x="1439104" y="440663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+6mm drifts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63A6A-267F-A713-FC78-950A123FD44C}"/>
              </a:ext>
            </a:extLst>
          </p:cNvPr>
          <p:cNvSpPr txBox="1"/>
          <p:nvPr/>
        </p:nvSpPr>
        <p:spPr>
          <a:xfrm>
            <a:off x="1391914" y="946046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+6mm drifts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D4404-7C72-00EF-7BEB-DC420A1BD751}"/>
              </a:ext>
            </a:extLst>
          </p:cNvPr>
          <p:cNvSpPr txBox="1"/>
          <p:nvPr/>
        </p:nvSpPr>
        <p:spPr>
          <a:xfrm>
            <a:off x="747248" y="5649568"/>
            <a:ext cx="3571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exact drift length to be adjusted</a:t>
            </a:r>
          </a:p>
        </p:txBody>
      </p:sp>
    </p:spTree>
    <p:extLst>
      <p:ext uri="{BB962C8B-B14F-4D97-AF65-F5344CB8AC3E}">
        <p14:creationId xmlns:p14="http://schemas.microsoft.com/office/powerpoint/2010/main" val="73296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1315</Words>
  <Application>Microsoft Macintosh PowerPoint</Application>
  <PresentationFormat>Widescreen</PresentationFormat>
  <Paragraphs>145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Helvetica</vt:lpstr>
      <vt:lpstr>Helvetica Neue</vt:lpstr>
      <vt:lpstr>Menlo</vt:lpstr>
      <vt:lpstr>Times</vt:lpstr>
      <vt:lpstr>Wingdings</vt:lpstr>
      <vt:lpstr>Wingdings 3</vt:lpstr>
      <vt:lpstr>Office Theme</vt:lpstr>
      <vt:lpstr>Ring circumference   </vt:lpstr>
      <vt:lpstr>An unexpected find: shorter circumference</vt:lpstr>
      <vt:lpstr>PowerPoint Presentation</vt:lpstr>
      <vt:lpstr>PowerPoint Presentation</vt:lpstr>
      <vt:lpstr>“Experiment on the table” with RF-track (Method 1) </vt:lpstr>
      <vt:lpstr>Measure track length in the dipole (Method 2)</vt:lpstr>
      <vt:lpstr>PowerPoint Presentation</vt:lpstr>
      <vt:lpstr>Part 2: AT simulation. Add Drifts</vt:lpstr>
      <vt:lpstr>PowerPoint Presentation</vt:lpstr>
      <vt:lpstr>Refitted optics for the ring with the bigger circumference (optics matching)</vt:lpstr>
      <vt:lpstr>PowerPoint Presentation</vt:lpstr>
      <vt:lpstr>PowerPoint Presentation</vt:lpstr>
      <vt:lpstr>PowerPoint Presentation</vt:lpstr>
      <vt:lpstr>PowerPoint Presentation</vt:lpstr>
      <vt:lpstr>Part 3: Surround dipole with metallic plates</vt:lpstr>
      <vt:lpstr>“Experiment on the table” with RF-track </vt:lpstr>
      <vt:lpstr>Summary</vt:lpstr>
      <vt:lpstr>PowerPoint Presentation</vt:lpstr>
      <vt:lpstr>Data from 16/11/2023</vt:lpstr>
      <vt:lpstr>Data from 16/11/2023</vt:lpstr>
      <vt:lpstr>Data from 16/11/2023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Iryna Chaikovska</cp:lastModifiedBy>
  <cp:revision>164</cp:revision>
  <dcterms:created xsi:type="dcterms:W3CDTF">2023-10-20T14:45:32Z</dcterms:created>
  <dcterms:modified xsi:type="dcterms:W3CDTF">2023-11-17T12:38:56Z</dcterms:modified>
</cp:coreProperties>
</file>