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1"/>
  </p:notesMasterIdLst>
  <p:sldIdLst>
    <p:sldId id="256" r:id="rId3"/>
    <p:sldId id="1254" r:id="rId4"/>
    <p:sldId id="279" r:id="rId5"/>
    <p:sldId id="1251" r:id="rId6"/>
    <p:sldId id="1252" r:id="rId7"/>
    <p:sldId id="284" r:id="rId8"/>
    <p:sldId id="283" r:id="rId9"/>
    <p:sldId id="285" r:id="rId10"/>
    <p:sldId id="286" r:id="rId11"/>
    <p:sldId id="287" r:id="rId12"/>
    <p:sldId id="278" r:id="rId13"/>
    <p:sldId id="288" r:id="rId14"/>
    <p:sldId id="1258" r:id="rId15"/>
    <p:sldId id="1259" r:id="rId16"/>
    <p:sldId id="289" r:id="rId17"/>
    <p:sldId id="290" r:id="rId18"/>
    <p:sldId id="291" r:id="rId19"/>
    <p:sldId id="1255" r:id="rId20"/>
    <p:sldId id="1256" r:id="rId21"/>
    <p:sldId id="292" r:id="rId22"/>
    <p:sldId id="293" r:id="rId23"/>
    <p:sldId id="1263" r:id="rId24"/>
    <p:sldId id="294" r:id="rId25"/>
    <p:sldId id="1260" r:id="rId26"/>
    <p:sldId id="1261" r:id="rId27"/>
    <p:sldId id="1262" r:id="rId28"/>
    <p:sldId id="1257" r:id="rId29"/>
    <p:sldId id="1249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C38E640-B132-4073-9BF9-4766EC82AACD}">
          <p14:sldIdLst>
            <p14:sldId id="256"/>
            <p14:sldId id="1254"/>
            <p14:sldId id="279"/>
            <p14:sldId id="1251"/>
            <p14:sldId id="1252"/>
            <p14:sldId id="284"/>
            <p14:sldId id="283"/>
            <p14:sldId id="285"/>
            <p14:sldId id="286"/>
            <p14:sldId id="287"/>
            <p14:sldId id="278"/>
            <p14:sldId id="288"/>
            <p14:sldId id="1258"/>
            <p14:sldId id="1259"/>
          </p14:sldIdLst>
        </p14:section>
        <p14:section name="PPT CNRS" id="{B07F00DE-20E0-4C16-8823-FD2319A4A560}">
          <p14:sldIdLst/>
        </p14:section>
        <p14:section name="Section par défaut" id="{40C9E334-7D27-9041-857C-FB8BD29D1880}">
          <p14:sldIdLst>
            <p14:sldId id="289"/>
            <p14:sldId id="290"/>
            <p14:sldId id="291"/>
            <p14:sldId id="1255"/>
            <p14:sldId id="1256"/>
            <p14:sldId id="292"/>
            <p14:sldId id="293"/>
            <p14:sldId id="1263"/>
            <p14:sldId id="294"/>
            <p14:sldId id="1260"/>
            <p14:sldId id="1261"/>
            <p14:sldId id="1262"/>
            <p14:sldId id="1257"/>
            <p14:sldId id="124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3C1"/>
    <a:srgbClr val="78C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92" d="100"/>
          <a:sy n="92" d="100"/>
        </p:scale>
        <p:origin x="-92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A2A51-9613-4E7C-8E70-A3494EF05480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94EF2-2909-4658-977B-91851366BB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96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30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25632D8-B451-4B73-9DC4-21C95225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53D58B02-3826-4407-9563-0414CBA67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521E752F-EEBC-44B0-B654-2A1F19F50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EFC59E1C-E06F-432C-A109-8209DC7D5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A15A38E-D830-46FD-8506-77D30961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63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4650C32-4BE8-40A0-9AD1-F503F21F5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DA5409E6-FF28-4A34-946C-069750FE8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0BC1EB66-2004-4D47-A563-2A205DB55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AD5E0C69-BE5C-4C60-9555-3B977C43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C96311CA-A883-4749-B830-DB41F9AC7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F0112035-DFC2-4AA8-BC28-5B1EA8C6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03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520F9A3-6BCB-4BC8-A88F-6A1BCC45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7B9563B7-01B5-4FA3-A0E6-72D9790F5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02939FF9-51B8-49A1-BDEF-D39FA2A7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56C7610E-2894-4921-8309-9F6DFA716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FCDF9177-9C1B-4BE1-8B09-21F297BE8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F6BFA5E0-FB54-479E-A9DB-4D0BB5EF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FAF79C5B-D3A0-4780-95E0-FA77E483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26E13EEB-1518-4185-ACAD-3A565DF8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85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660B06A-15BC-4BF8-8137-C2748661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1B8B08E4-C672-42E4-9264-8B28F929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F0FD9863-1D13-4472-9413-7C9DDF98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C62B38B7-6EC8-4EC7-9F9D-03402B66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768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CF6498DF-6F36-4406-B166-B2481921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559D82AE-6F68-414B-9253-C1048721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64780B70-0A12-4BF7-834B-EB391266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963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44CFD48-825E-4028-A62E-86D11E93E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7FD90B78-E773-4FD7-AAE0-7CDBE0B18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1136B3A2-4044-4B70-A49B-E93D42B12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E0CF962C-9B49-4141-9A76-2849B482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C03A5F18-55F1-478D-9131-04CBD9B5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8A564DD4-F46A-4C7D-9D86-FB0A6E0E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097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C94F18D-8C98-41D9-BCC9-8978AB7AD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1B8CC414-D152-4288-892C-E48987F89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BD31AA1F-7C2A-4D76-9E2C-CE3CCFCF3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FBA17D8D-B32D-48B0-9EB0-C8E09076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9F12BEF-39C2-4310-A5B2-A60507292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2DFD1CCD-A770-4341-BCA5-719331B6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58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550D7D2-67EC-41C9-AF16-E7C55C6C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E4092EA3-7654-4D1C-B79E-88E58D446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B696B9B5-7DE7-4D9B-A731-2CFD7288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E20A1EA6-C3AD-46E4-B592-9EB87319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10DF49B-1964-4030-AF5E-7D3AB81B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170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7E62F630-75A3-4DFE-87D6-A684B680D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CC73639F-EC49-43FD-9BC6-94CB73410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D101195-DE39-4B7E-8898-6AA1A4D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6022B383-BA54-4491-9362-E38A71C6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220C518-DC13-4B66-B8C9-241D0881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35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561" y="603664"/>
            <a:ext cx="9082238" cy="132556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1560" y="2345635"/>
            <a:ext cx="9082239" cy="383132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8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25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4817" y="583786"/>
            <a:ext cx="8908983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05000" y="2226365"/>
            <a:ext cx="4114800" cy="39505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226363"/>
            <a:ext cx="4114800" cy="395059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67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9688" y="365125"/>
            <a:ext cx="9035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82775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82775" y="2505075"/>
            <a:ext cx="411480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482966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482966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79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0181" y="457200"/>
            <a:ext cx="2721844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50181" y="2057400"/>
            <a:ext cx="2721844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79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A98EB40-7511-446E-963B-F82CB5309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22DB3112-1823-4411-938D-9023FD701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87805D3-366B-43F1-9054-403C711CB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F70B23E-D9B8-4967-94B5-EA8D436F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C5E581B-61FC-4053-BEB0-5F3EC1C8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89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9E28A1A-2F6B-4CB3-AE25-AF94ADE2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CB033D1-D6DE-4BC8-81C8-3CFCDC6CC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51E62237-2ACB-41FA-B688-DA6511B9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7A031C0-90E4-48B9-97F5-AA90A6E8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2510231-A244-4A72-BEEA-8AA8940E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67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33060" y="365125"/>
            <a:ext cx="9120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33060" y="1825625"/>
            <a:ext cx="91207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6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6FA5BB1-774C-41FB-863D-B3EEE072C2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5" cy="6859015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2389427E-A09E-4EB6-8A39-C7273939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E60199D4-CC97-4272-992A-49D99F0B9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34C2FCA0-DD7C-45DF-AF7F-386045A32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3F490-D314-4599-97EA-6614804D5EC3}" type="datetimeFigureOut">
              <a:rPr lang="fr-FR" smtClean="0"/>
              <a:t>06/12/23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32F44B1-6AD0-4D88-86E2-DE1BED565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20A2162-2B14-46B6-8727-C5914F252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DAAED-64D0-47DA-AF10-543E3F3C37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18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jpg"/><Relationship Id="rId3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ficgamejam.org/" TargetMode="External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23" y="1709924"/>
            <a:ext cx="4724410" cy="34381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F5011E9D-7A2A-49FC-996A-A3655F2C9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3840"/>
          <a:stretch/>
        </p:blipFill>
        <p:spPr>
          <a:xfrm>
            <a:off x="964275" y="3050841"/>
            <a:ext cx="2244636" cy="22526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2DDFC71D-3574-4C01-B429-816B231B4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8"/>
          <a:stretch/>
        </p:blipFill>
        <p:spPr>
          <a:xfrm>
            <a:off x="9238881" y="1968927"/>
            <a:ext cx="2251928" cy="22526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840344E5-E5F7-4CCD-8087-51F978646F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50" t="27259" r="60417" b="18519"/>
          <a:stretch/>
        </p:blipFill>
        <p:spPr>
          <a:xfrm>
            <a:off x="2131686" y="258055"/>
            <a:ext cx="2367433" cy="274202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75888" y="556636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Francoise Combes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642282" y="4343335"/>
            <a:ext cx="155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Serge Haroche </a:t>
            </a:r>
          </a:p>
        </p:txBody>
      </p:sp>
    </p:spTree>
    <p:extLst>
      <p:ext uri="{BB962C8B-B14F-4D97-AF65-F5344CB8AC3E}">
        <p14:creationId xmlns:p14="http://schemas.microsoft.com/office/powerpoint/2010/main" val="114353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=""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842703" y="407114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Le Congrès Général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des 150 ans de la SFP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2–7 juillet 2023, Paris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fr-FR" sz="2000" b="1" dirty="0">
              <a:solidFill>
                <a:srgbClr val="1C83C1"/>
              </a:solidFill>
              <a:latin typeface="Lato" panose="020F0502020204030203" pitchFamily="34" charset="0"/>
            </a:endParaRP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1692350" y="4071143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E9E3324-E037-4658-8507-5C461142B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23" y="3001360"/>
            <a:ext cx="6219864" cy="414712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7C16556-D43A-4D12-B3DC-DAE06B55CD30}"/>
              </a:ext>
            </a:extLst>
          </p:cNvPr>
          <p:cNvSpPr txBox="1"/>
          <p:nvPr/>
        </p:nvSpPr>
        <p:spPr>
          <a:xfrm>
            <a:off x="1106491" y="2439668"/>
            <a:ext cx="525842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physicien·ne·s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  <a:ea typeface="+mj-ea"/>
              <a:cs typeface="+mj-cs"/>
            </a:endParaRPr>
          </a:p>
          <a:p>
            <a:endParaRPr lang="fr-FR" sz="4000" dirty="0">
              <a:solidFill>
                <a:schemeClr val="accent2">
                  <a:lumMod val="75000"/>
                </a:schemeClr>
              </a:solidFill>
              <a:latin typeface="Lato" panose="020F0502020204030203" pitchFamily="34" charset="0"/>
              <a:ea typeface="+mj-ea"/>
              <a:cs typeface="+mj-cs"/>
            </a:endParaRPr>
          </a:p>
        </p:txBody>
      </p:sp>
      <p:sp>
        <p:nvSpPr>
          <p:cNvPr id="11" name="ZoneTexte 10"/>
          <p:cNvSpPr txBox="1"/>
          <p:nvPr/>
        </p:nvSpPr>
        <p:spPr>
          <a:xfrm rot="1709780">
            <a:off x="1905129" y="2783900"/>
            <a:ext cx="8613780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8000">
                <a:solidFill>
                  <a:schemeClr val="accent6"/>
                </a:solidFill>
              </a:rPr>
              <a:t>Le vaisseau amiral !</a:t>
            </a:r>
          </a:p>
        </p:txBody>
      </p:sp>
      <p:sp>
        <p:nvSpPr>
          <p:cNvPr id="13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374887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0" y="1121451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Calendrier thématique 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F9AA9BF-42DB-491F-8361-25B378434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2" t="46295" r="38867" b="23111"/>
          <a:stretch/>
        </p:blipFill>
        <p:spPr>
          <a:xfrm>
            <a:off x="1475509" y="2325466"/>
            <a:ext cx="9837696" cy="34899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E023228B-C3CD-4372-A40A-1C24A9970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28444" r="21259" b="36741"/>
          <a:stretch/>
        </p:blipFill>
        <p:spPr>
          <a:xfrm>
            <a:off x="8518360" y="4532534"/>
            <a:ext cx="2987040" cy="1527648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="" xmlns:a16="http://schemas.microsoft.com/office/drawing/2014/main" id="{50BE800E-CA2A-41F1-8469-B8AB7AD49F05}"/>
              </a:ext>
            </a:extLst>
          </p:cNvPr>
          <p:cNvCxnSpPr>
            <a:cxnSpLocks/>
          </p:cNvCxnSpPr>
          <p:nvPr/>
        </p:nvCxnSpPr>
        <p:spPr>
          <a:xfrm>
            <a:off x="1307251" y="2758267"/>
            <a:ext cx="0" cy="2645006"/>
          </a:xfrm>
          <a:prstGeom prst="line">
            <a:avLst/>
          </a:prstGeom>
          <a:ln w="38100">
            <a:solidFill>
              <a:srgbClr val="78C6C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335493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1474217" y="1035390"/>
            <a:ext cx="563658" cy="67383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=""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479021" y="4282862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Inauguration de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l’Année de la Physique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3 octobre 2023</a:t>
            </a:r>
            <a:endParaRPr lang="fr-FR" dirty="0">
              <a:solidFill>
                <a:srgbClr val="1C83C1"/>
              </a:solidFill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1328668" y="4282862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B67D526-62D5-45BD-A86A-482B83768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3" y="2716789"/>
            <a:ext cx="9928825" cy="41412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D52BCC8E-24C8-436B-988B-73AA7B33D934}"/>
              </a:ext>
            </a:extLst>
          </p:cNvPr>
          <p:cNvSpPr txBox="1"/>
          <p:nvPr/>
        </p:nvSpPr>
        <p:spPr>
          <a:xfrm>
            <a:off x="1125394" y="2530251"/>
            <a:ext cx="5372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 monde scolaire et le grand public</a:t>
            </a:r>
          </a:p>
        </p:txBody>
      </p:sp>
      <p:sp>
        <p:nvSpPr>
          <p:cNvPr id="2" name="ZoneTexte 1"/>
          <p:cNvSpPr txBox="1"/>
          <p:nvPr/>
        </p:nvSpPr>
        <p:spPr>
          <a:xfrm rot="1709780">
            <a:off x="1905129" y="2783900"/>
            <a:ext cx="8613780" cy="1323439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8000">
                <a:solidFill>
                  <a:schemeClr val="accent6"/>
                </a:solidFill>
              </a:rPr>
              <a:t>Mobilisez-vous !!!</a:t>
            </a:r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302025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23-12-04 à 17.4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50" y="2040959"/>
            <a:ext cx="3884548" cy="388454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33" t="51841" r="67870" b="27338"/>
          <a:stretch/>
        </p:blipFill>
        <p:spPr>
          <a:xfrm rot="1242379">
            <a:off x="1474217" y="1035390"/>
            <a:ext cx="563658" cy="67383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=""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479021" y="4282862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Utopiales à Nantes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 3-5 novembre 2023</a:t>
            </a:r>
            <a:endParaRPr lang="fr-FR" dirty="0">
              <a:solidFill>
                <a:srgbClr val="1C83C1"/>
              </a:solidFill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1328668" y="4282862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D52BCC8E-24C8-436B-988B-73AA7B33D934}"/>
              </a:ext>
            </a:extLst>
          </p:cNvPr>
          <p:cNvSpPr txBox="1"/>
          <p:nvPr/>
        </p:nvSpPr>
        <p:spPr>
          <a:xfrm>
            <a:off x="1125394" y="2530251"/>
            <a:ext cx="5372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 grand public</a:t>
            </a:r>
          </a:p>
        </p:txBody>
      </p:sp>
      <p:sp>
        <p:nvSpPr>
          <p:cNvPr id="2" name="ZoneTexte 1"/>
          <p:cNvSpPr txBox="1"/>
          <p:nvPr/>
        </p:nvSpPr>
        <p:spPr>
          <a:xfrm rot="1709780">
            <a:off x="1905129" y="2783900"/>
            <a:ext cx="8613780" cy="1323439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8000">
                <a:solidFill>
                  <a:schemeClr val="accent6"/>
                </a:solidFill>
              </a:rPr>
              <a:t>Parler de physique !</a:t>
            </a:r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356736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23-12-04 à 17.4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50" y="2040959"/>
            <a:ext cx="3884548" cy="388454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33" t="51841" r="67870" b="27338"/>
          <a:stretch/>
        </p:blipFill>
        <p:spPr>
          <a:xfrm rot="1242379">
            <a:off x="1474217" y="1035390"/>
            <a:ext cx="563658" cy="67383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=""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479021" y="4282862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Journée des métiers du </a:t>
            </a:r>
            <a:br>
              <a:rPr lang="fr-FR" sz="2800" b="1" dirty="0">
                <a:latin typeface="Montserrat" panose="02000505000000020004" pitchFamily="2" charset="0"/>
              </a:rPr>
            </a:br>
            <a:r>
              <a:rPr lang="fr-FR" sz="2800" b="1" dirty="0">
                <a:latin typeface="Montserrat" panose="02000505000000020004" pitchFamily="2" charset="0"/>
              </a:rPr>
              <a:t>quantique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12 décembre2023</a:t>
            </a:r>
            <a:endParaRPr lang="fr-FR" dirty="0">
              <a:solidFill>
                <a:srgbClr val="1C83C1"/>
              </a:solidFill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1328668" y="4282862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D52BCC8E-24C8-436B-988B-73AA7B33D934}"/>
              </a:ext>
            </a:extLst>
          </p:cNvPr>
          <p:cNvSpPr txBox="1"/>
          <p:nvPr/>
        </p:nvSpPr>
        <p:spPr>
          <a:xfrm>
            <a:off x="1125394" y="2530251"/>
            <a:ext cx="5372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jeunes physiciens</a:t>
            </a:r>
          </a:p>
        </p:txBody>
      </p:sp>
      <p:sp>
        <p:nvSpPr>
          <p:cNvPr id="2" name="ZoneTexte 1"/>
          <p:cNvSpPr txBox="1"/>
          <p:nvPr/>
        </p:nvSpPr>
        <p:spPr>
          <a:xfrm rot="1709780">
            <a:off x="1905129" y="2783900"/>
            <a:ext cx="8613780" cy="1323439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0">
                <a:solidFill>
                  <a:schemeClr val="accent6"/>
                </a:solidFill>
              </a:rPr>
              <a:t>À venir </a:t>
            </a:r>
            <a:r>
              <a:rPr lang="mr-IN" sz="8000">
                <a:solidFill>
                  <a:schemeClr val="accent6"/>
                </a:solidFill>
              </a:rPr>
              <a:t>…</a:t>
            </a:r>
            <a:endParaRPr lang="fr-FR" sz="8000">
              <a:solidFill>
                <a:schemeClr val="accent6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230576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961586" y="317506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Expositions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15 physiciennes </a:t>
            </a:r>
          </a:p>
          <a:p>
            <a:pPr algn="l">
              <a:lnSpc>
                <a:spcPct val="2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Physique des accélérateurs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750598" y="3251262"/>
            <a:ext cx="0" cy="187289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81389B47-9E21-49B4-B0CD-A6EFFF34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50" y="1591405"/>
            <a:ext cx="3372263" cy="4741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17E1F849-F5C7-4C5C-B34B-04D1FE0576B3}"/>
              </a:ext>
            </a:extLst>
          </p:cNvPr>
          <p:cNvSpPr txBox="1"/>
          <p:nvPr/>
        </p:nvSpPr>
        <p:spPr>
          <a:xfrm>
            <a:off x="1760989" y="2192995"/>
            <a:ext cx="57011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 grand public</a:t>
            </a:r>
          </a:p>
        </p:txBody>
      </p:sp>
      <p:sp>
        <p:nvSpPr>
          <p:cNvPr id="12" name="ZoneTexte 11"/>
          <p:cNvSpPr txBox="1"/>
          <p:nvPr/>
        </p:nvSpPr>
        <p:spPr>
          <a:xfrm rot="1709780">
            <a:off x="1905129" y="2891621"/>
            <a:ext cx="8613780" cy="110799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6600">
                <a:solidFill>
                  <a:schemeClr val="accent6"/>
                </a:solidFill>
              </a:rPr>
              <a:t>L’exposer au maximum!</a:t>
            </a:r>
          </a:p>
        </p:txBody>
      </p:sp>
    </p:spTree>
    <p:extLst>
      <p:ext uri="{BB962C8B-B14F-4D97-AF65-F5344CB8AC3E}">
        <p14:creationId xmlns:p14="http://schemas.microsoft.com/office/powerpoint/2010/main" val="375461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30619-masterclass-SFP-web-0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07" y="1226537"/>
            <a:ext cx="5183890" cy="345506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644643" y="2222697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Formations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 err="1">
                <a:latin typeface="Lato" panose="020F0502020204030203" pitchFamily="34" charset="0"/>
              </a:rPr>
              <a:t>Masterclass</a:t>
            </a:r>
            <a:r>
              <a:rPr lang="fr-FR" sz="2500" b="1" dirty="0">
                <a:latin typeface="Lato" panose="020F0502020204030203" pitchFamily="34" charset="0"/>
              </a:rPr>
              <a:t> itinérante : « Edition</a:t>
            </a:r>
            <a:br>
              <a:rPr lang="fr-FR" sz="2500" b="1" dirty="0">
                <a:latin typeface="Lato" panose="020F0502020204030203" pitchFamily="34" charset="0"/>
              </a:rPr>
            </a:br>
            <a:r>
              <a:rPr lang="fr-FR" sz="2500" b="1" dirty="0">
                <a:latin typeface="Lato" panose="020F0502020204030203" pitchFamily="34" charset="0"/>
              </a:rPr>
              <a:t>scientifique et Science ouverte »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2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Formation internationale en solaire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Photovoltaïque (FISP)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404235" y="3274503"/>
            <a:ext cx="0" cy="270942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479B85B0-F01F-4BDA-9485-5BBD5A2EE590}"/>
              </a:ext>
            </a:extLst>
          </p:cNvPr>
          <p:cNvSpPr txBox="1"/>
          <p:nvPr/>
        </p:nvSpPr>
        <p:spPr>
          <a:xfrm>
            <a:off x="1644643" y="3175063"/>
            <a:ext cx="5110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étudiant·e·s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  <a:ea typeface="+mj-ea"/>
              <a:cs typeface="+mj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C19EF9B3-4915-4062-800B-33B8284DE5C9}"/>
              </a:ext>
            </a:extLst>
          </p:cNvPr>
          <p:cNvSpPr txBox="1"/>
          <p:nvPr/>
        </p:nvSpPr>
        <p:spPr>
          <a:xfrm>
            <a:off x="1644643" y="4629217"/>
            <a:ext cx="77914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</a:rPr>
              <a:t>Pour les formateurs/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</a:rPr>
              <a:t>trices</a:t>
            </a:r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</a:rPr>
              <a:t> et jeunes africains </a:t>
            </a:r>
          </a:p>
        </p:txBody>
      </p: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</a:t>
            </a:r>
          </a:p>
        </p:txBody>
      </p:sp>
      <p:sp>
        <p:nvSpPr>
          <p:cNvPr id="13" name="ZoneTexte 12"/>
          <p:cNvSpPr txBox="1"/>
          <p:nvPr/>
        </p:nvSpPr>
        <p:spPr>
          <a:xfrm rot="1709780">
            <a:off x="1905129" y="2168347"/>
            <a:ext cx="8613780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0">
                <a:solidFill>
                  <a:schemeClr val="accent6"/>
                </a:solidFill>
              </a:rPr>
              <a:t>Quatre sessions en régions  !</a:t>
            </a:r>
          </a:p>
        </p:txBody>
      </p:sp>
    </p:spTree>
    <p:extLst>
      <p:ext uri="{BB962C8B-B14F-4D97-AF65-F5344CB8AC3E}">
        <p14:creationId xmlns:p14="http://schemas.microsoft.com/office/powerpoint/2010/main" val="89833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554880" y="2325710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Ouvrages</a:t>
            </a:r>
          </a:p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« Les 150 ans de la Société Française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de Physique : panorama historique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et scientifique»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2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BD : « La physique, que d’aventures ! »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409429" y="3429000"/>
            <a:ext cx="0" cy="2468092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FBA29306-FDE1-4B31-B80C-D61416E53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26" y="1662546"/>
            <a:ext cx="3226007" cy="4890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30D0764A-7CC5-45EC-AD6E-EF7BB41BD41F}"/>
              </a:ext>
            </a:extLst>
          </p:cNvPr>
          <p:cNvSpPr txBox="1"/>
          <p:nvPr/>
        </p:nvSpPr>
        <p:spPr>
          <a:xfrm>
            <a:off x="1564206" y="5080277"/>
            <a:ext cx="58469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 grand public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B5B6D4D4-80AA-4827-86C8-03133FB29E85}"/>
              </a:ext>
            </a:extLst>
          </p:cNvPr>
          <p:cNvSpPr txBox="1"/>
          <p:nvPr/>
        </p:nvSpPr>
        <p:spPr>
          <a:xfrm>
            <a:off x="1626975" y="3240593"/>
            <a:ext cx="6146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</a:rPr>
              <a:t>Pour les 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</a:rPr>
              <a:t>physicien·ne·s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</a:t>
            </a:r>
          </a:p>
        </p:txBody>
      </p:sp>
    </p:spTree>
    <p:extLst>
      <p:ext uri="{BB962C8B-B14F-4D97-AF65-F5344CB8AC3E}">
        <p14:creationId xmlns:p14="http://schemas.microsoft.com/office/powerpoint/2010/main" val="383802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réa pu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7525684" y="5440928"/>
            <a:ext cx="4666316" cy="1417072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15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rea_BD_pubC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88142" y="5237089"/>
            <a:ext cx="6647687" cy="1417072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01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1B3BF7B6-02C5-450A-93B2-D8E9672EDE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7" t="23850" r="11499" b="13037"/>
          <a:stretch/>
        </p:blipFill>
        <p:spPr>
          <a:xfrm>
            <a:off x="1478744" y="1797325"/>
            <a:ext cx="9216938" cy="42864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037DF2A4-F1D3-4E49-B54E-2F2254C2F5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15" t="37760" r="32250" b="52889"/>
          <a:stretch/>
        </p:blipFill>
        <p:spPr>
          <a:xfrm>
            <a:off x="4424407" y="279790"/>
            <a:ext cx="6452578" cy="14606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71CB3376-6DAA-4498-AECC-CA6AC5F1D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2" t="55687" r="9918" b="21861"/>
          <a:stretch/>
        </p:blipFill>
        <p:spPr>
          <a:xfrm>
            <a:off x="380833" y="1201522"/>
            <a:ext cx="4886960" cy="7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4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545657" y="2364274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Ouvrages</a:t>
            </a:r>
          </a:p>
          <a:p>
            <a:pPr algn="l">
              <a:spcBef>
                <a:spcPts val="0"/>
              </a:spcBef>
            </a:pPr>
            <a:endParaRPr lang="fr-FR" sz="5000" b="1" dirty="0">
              <a:latin typeface="Montserrat" panose="02000505000000020004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Brochure « Les métiers de la physique »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« La Physique à Lyon : une galerie de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 portraits depuis Ampère »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373060" y="3429000"/>
            <a:ext cx="0" cy="225883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B39141C-7B7D-461B-BA0D-0439DDD9E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580" y="2116559"/>
            <a:ext cx="2043896" cy="3915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B0CE1153-FF7A-45A3-B23E-1F06320CC6D7}"/>
              </a:ext>
            </a:extLst>
          </p:cNvPr>
          <p:cNvSpPr txBox="1"/>
          <p:nvPr/>
        </p:nvSpPr>
        <p:spPr>
          <a:xfrm>
            <a:off x="1545657" y="3313212"/>
            <a:ext cx="8210275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lycéen·ne·s</a:t>
            </a:r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 et 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étudiant·e·s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  <a:ea typeface="+mj-ea"/>
              <a:cs typeface="+mj-cs"/>
            </a:endParaRPr>
          </a:p>
          <a:p>
            <a:endParaRPr lang="fr-FR" sz="4000" dirty="0">
              <a:solidFill>
                <a:schemeClr val="accent2">
                  <a:lumMod val="75000"/>
                </a:schemeClr>
              </a:solidFill>
              <a:latin typeface="Lato" panose="020F0502020204030203" pitchFamily="34" charset="0"/>
              <a:ea typeface="+mj-ea"/>
              <a:cs typeface="+mj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D1496983-1DE7-44DC-8EA0-A5A9A86ECF59}"/>
              </a:ext>
            </a:extLst>
          </p:cNvPr>
          <p:cNvSpPr txBox="1"/>
          <p:nvPr/>
        </p:nvSpPr>
        <p:spPr>
          <a:xfrm>
            <a:off x="1545657" y="4487542"/>
            <a:ext cx="61719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</a:rPr>
              <a:t>Pour les 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</a:rPr>
              <a:t>physicien·ne·s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</a:t>
            </a:r>
          </a:p>
        </p:txBody>
      </p:sp>
    </p:spTree>
    <p:extLst>
      <p:ext uri="{BB962C8B-B14F-4D97-AF65-F5344CB8AC3E}">
        <p14:creationId xmlns:p14="http://schemas.microsoft.com/office/powerpoint/2010/main" val="215781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7995A034-53E1-44C5-B564-66A8A0364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7403" r="40759" b="36249"/>
          <a:stretch/>
        </p:blipFill>
        <p:spPr>
          <a:xfrm>
            <a:off x="6866367" y="4493844"/>
            <a:ext cx="1461412" cy="21176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6C75B206-823F-4268-AF8F-D8B01FF5D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1" t="30863" r="59318" b="20929"/>
          <a:stretch/>
        </p:blipFill>
        <p:spPr>
          <a:xfrm>
            <a:off x="8311555" y="3312744"/>
            <a:ext cx="1545320" cy="206014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317836" y="1191445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328919" y="3148755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4700" b="1" dirty="0">
                <a:latin typeface="Montserrat" panose="02000505000000020004" pitchFamily="2" charset="0"/>
              </a:rPr>
              <a:t>Mise en avant des </a:t>
            </a:r>
          </a:p>
          <a:p>
            <a:pPr algn="l">
              <a:spcBef>
                <a:spcPts val="0"/>
              </a:spcBef>
            </a:pPr>
            <a:r>
              <a:rPr lang="fr-FR" sz="4700" b="1" dirty="0">
                <a:latin typeface="Montserrat" panose="02000505000000020004" pitchFamily="2" charset="0"/>
              </a:rPr>
              <a:t>talents français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Poster Prix Nobel de Physique français</a:t>
            </a:r>
            <a:br>
              <a:rPr lang="fr-FR" sz="2500" b="1" dirty="0">
                <a:latin typeface="Lato" panose="020F0502020204030203" pitchFamily="34" charset="0"/>
              </a:rPr>
            </a:br>
            <a:r>
              <a:rPr lang="fr-FR" sz="2500" b="1" dirty="0">
                <a:latin typeface="Lato" panose="020F0502020204030203" pitchFamily="34" charset="0"/>
              </a:rPr>
              <a:t>(complété récemment</a:t>
            </a:r>
            <a:r>
              <a:rPr lang="mr-IN" sz="2500" b="1" dirty="0">
                <a:latin typeface="Lato" panose="020F0502020204030203" pitchFamily="34" charset="0"/>
              </a:rPr>
              <a:t>…</a:t>
            </a:r>
            <a:r>
              <a:rPr lang="fr-FR" sz="2500" b="1" dirty="0">
                <a:latin typeface="Lato" panose="020F0502020204030203" pitchFamily="34" charset="0"/>
              </a:rPr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Chaque mois : portraits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146323" y="3312744"/>
            <a:ext cx="0" cy="236220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83F9BBF6-7972-41C0-A552-8B9661EB3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0" t="36732" r="45102" b="17404"/>
          <a:stretch/>
        </p:blipFill>
        <p:spPr>
          <a:xfrm>
            <a:off x="10478599" y="3234655"/>
            <a:ext cx="1455393" cy="20134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C22D1FB7-5470-4986-A378-3FA14B87C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26" t="17402" r="50001" b="17404"/>
          <a:stretch/>
        </p:blipFill>
        <p:spPr>
          <a:xfrm>
            <a:off x="8311555" y="1408166"/>
            <a:ext cx="1461412" cy="19650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14F794AA-A809-486C-A972-CFFC37959B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87" t="17403" r="33067" b="13473"/>
          <a:stretch/>
        </p:blipFill>
        <p:spPr>
          <a:xfrm>
            <a:off x="10411158" y="1199360"/>
            <a:ext cx="1276014" cy="18343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6951DFD9-57F4-4D79-BBFB-6E7E3A4D8D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909" t="27167" r="27154" b="21414"/>
          <a:stretch/>
        </p:blipFill>
        <p:spPr>
          <a:xfrm>
            <a:off x="9480215" y="4392105"/>
            <a:ext cx="1276014" cy="217906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AD4EDF71-0446-40DD-97CE-7754A374C043}"/>
              </a:ext>
            </a:extLst>
          </p:cNvPr>
          <p:cNvSpPr txBox="1"/>
          <p:nvPr/>
        </p:nvSpPr>
        <p:spPr>
          <a:xfrm>
            <a:off x="1516905" y="2525926"/>
            <a:ext cx="61564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lycéennes et </a:t>
            </a:r>
            <a:r>
              <a:rPr lang="fr-FR" sz="2700" dirty="0" err="1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étudiant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</a:rPr>
              <a:t>·e·s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</a:t>
            </a:r>
          </a:p>
        </p:txBody>
      </p:sp>
      <p:sp>
        <p:nvSpPr>
          <p:cNvPr id="17" name="ZoneTexte 16"/>
          <p:cNvSpPr txBox="1"/>
          <p:nvPr/>
        </p:nvSpPr>
        <p:spPr>
          <a:xfrm rot="1709780">
            <a:off x="1569178" y="2793935"/>
            <a:ext cx="8918673" cy="1200329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7200">
                <a:solidFill>
                  <a:schemeClr val="accent6"/>
                </a:solidFill>
              </a:rPr>
              <a:t>A diffuser largement !</a:t>
            </a:r>
          </a:p>
        </p:txBody>
      </p:sp>
    </p:spTree>
    <p:extLst>
      <p:ext uri="{BB962C8B-B14F-4D97-AF65-F5344CB8AC3E}">
        <p14:creationId xmlns:p14="http://schemas.microsoft.com/office/powerpoint/2010/main" val="110167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961586" y="317506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F</a:t>
            </a:r>
            <a:r>
              <a:rPr lang="fr-FR" sz="5000" b="1" dirty="0">
                <a:latin typeface="Montserrat" panose="02000505000000020004" pitchFamily="2" charset="0"/>
              </a:rPr>
              <a:t>ête </a:t>
            </a:r>
            <a:r>
              <a:rPr lang="fr-FR" sz="5000" b="1" dirty="0">
                <a:latin typeface="Montserrat" panose="02000505000000020004" pitchFamily="2" charset="0"/>
              </a:rPr>
              <a:t>des labos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14 novembre </a:t>
            </a:r>
            <a:br>
              <a:rPr lang="fr-FR" sz="2500" b="1" dirty="0">
                <a:latin typeface="Lato" panose="020F0502020204030203" pitchFamily="34" charset="0"/>
              </a:rPr>
            </a:br>
            <a:r>
              <a:rPr lang="fr-FR" sz="2500" b="1" dirty="0">
                <a:latin typeface="Lato" panose="020F0502020204030203" pitchFamily="34" charset="0"/>
              </a:rPr>
              <a:t>Communication interne + apm zoom commun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750598" y="3251262"/>
            <a:ext cx="0" cy="187289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17E1F849-F5C7-4C5C-B34B-04D1FE0576B3}"/>
              </a:ext>
            </a:extLst>
          </p:cNvPr>
          <p:cNvSpPr txBox="1"/>
          <p:nvPr/>
        </p:nvSpPr>
        <p:spPr>
          <a:xfrm>
            <a:off x="1760989" y="2192995"/>
            <a:ext cx="57011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personnels des labos</a:t>
            </a:r>
          </a:p>
        </p:txBody>
      </p:sp>
      <p:sp>
        <p:nvSpPr>
          <p:cNvPr id="12" name="ZoneTexte 11"/>
          <p:cNvSpPr txBox="1"/>
          <p:nvPr/>
        </p:nvSpPr>
        <p:spPr>
          <a:xfrm rot="1709780">
            <a:off x="2885182" y="2491256"/>
            <a:ext cx="8613780" cy="110799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>
                <a:solidFill>
                  <a:schemeClr val="accent6"/>
                </a:solidFill>
              </a:rPr>
              <a:t>½ succès</a:t>
            </a:r>
            <a:endParaRPr lang="fr-FR" sz="6600">
              <a:solidFill>
                <a:schemeClr val="accent6"/>
              </a:solidFill>
            </a:endParaRPr>
          </a:p>
        </p:txBody>
      </p:sp>
      <p:pic>
        <p:nvPicPr>
          <p:cNvPr id="2" name="Image 1" descr="Affiche-Fete-des-lab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105" y="1159680"/>
            <a:ext cx="2586416" cy="365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760989" y="317506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Ephéméride de </a:t>
            </a:r>
          </a:p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la physique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Chaque jour, une actualité ayant marqué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500" b="1" dirty="0">
                <a:latin typeface="Lato" panose="020F0502020204030203" pitchFamily="34" charset="0"/>
              </a:rPr>
              <a:t>l’Histoire de la physique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550001" y="3175063"/>
            <a:ext cx="0" cy="225883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7970C08-20D6-41C2-BADF-6B1709415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3"/>
          <a:stretch/>
        </p:blipFill>
        <p:spPr>
          <a:xfrm rot="21083728">
            <a:off x="8545372" y="3002197"/>
            <a:ext cx="2138994" cy="22845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BE4BA5F5-D6DA-4609-A837-CC02B64D1572}"/>
              </a:ext>
            </a:extLst>
          </p:cNvPr>
          <p:cNvSpPr txBox="1"/>
          <p:nvPr/>
        </p:nvSpPr>
        <p:spPr>
          <a:xfrm>
            <a:off x="1760989" y="2228611"/>
            <a:ext cx="55161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 public « averti »</a:t>
            </a:r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</a:t>
            </a:r>
          </a:p>
        </p:txBody>
      </p:sp>
    </p:spTree>
    <p:extLst>
      <p:ext uri="{BB962C8B-B14F-4D97-AF65-F5344CB8AC3E}">
        <p14:creationId xmlns:p14="http://schemas.microsoft.com/office/powerpoint/2010/main" val="273226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23-12-05 à 16.25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68" y="1214904"/>
            <a:ext cx="3831200" cy="217785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760989" y="3175063"/>
            <a:ext cx="9082239" cy="2733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Deux sites historiques de science labellisés  EPS </a:t>
            </a:r>
          </a:p>
          <a:p>
            <a:pPr algn="l"/>
            <a:r>
              <a:rPr lang="fr-FR" dirty="0">
                <a:latin typeface="Lato" panose="020F0502020204030203" pitchFamily="34" charset="0"/>
              </a:rPr>
              <a:t>• Le laboratoire IPN d’Orsay </a:t>
            </a:r>
            <a:br>
              <a:rPr lang="fr-FR" dirty="0">
                <a:latin typeface="Lato" panose="020F0502020204030203" pitchFamily="34" charset="0"/>
              </a:rPr>
            </a:br>
            <a:r>
              <a:rPr lang="fr-FR" dirty="0">
                <a:latin typeface="Lato" panose="020F0502020204030203" pitchFamily="34" charset="0"/>
              </a:rPr>
              <a:t>• Le sommet du Puy de Dôme</a:t>
            </a:r>
          </a:p>
          <a:p>
            <a:pPr algn="l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550001" y="3175063"/>
            <a:ext cx="0" cy="225883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BE4BA5F5-D6DA-4609-A837-CC02B64D1572}"/>
              </a:ext>
            </a:extLst>
          </p:cNvPr>
          <p:cNvSpPr txBox="1"/>
          <p:nvPr/>
        </p:nvSpPr>
        <p:spPr>
          <a:xfrm>
            <a:off x="1760989" y="2228611"/>
            <a:ext cx="55161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 public « averti »</a:t>
            </a:r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</a:t>
            </a:r>
          </a:p>
        </p:txBody>
      </p:sp>
    </p:spTree>
    <p:extLst>
      <p:ext uri="{BB962C8B-B14F-4D97-AF65-F5344CB8AC3E}">
        <p14:creationId xmlns:p14="http://schemas.microsoft.com/office/powerpoint/2010/main" val="244225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760989" y="3175063"/>
            <a:ext cx="9082239" cy="2733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Des hommages</a:t>
            </a:r>
            <a:br>
              <a:rPr lang="fr-FR" sz="5000" b="1" dirty="0">
                <a:latin typeface="Montserrat" panose="02000505000000020004" pitchFamily="2" charset="0"/>
              </a:rPr>
            </a:br>
            <a:r>
              <a:rPr lang="fr-FR" sz="5000" b="1" dirty="0">
                <a:latin typeface="Montserrat" panose="02000505000000020004" pitchFamily="2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fr-FR" dirty="0">
                <a:latin typeface="Lato" panose="020F0502020204030203" pitchFamily="34" charset="0"/>
              </a:rPr>
              <a:t>• Louis De Broglie : 3 juillet </a:t>
            </a:r>
            <a:br>
              <a:rPr lang="fr-FR" dirty="0">
                <a:latin typeface="Lato" panose="020F0502020204030203" pitchFamily="34" charset="0"/>
              </a:rPr>
            </a:br>
            <a:r>
              <a:rPr lang="fr-FR" dirty="0">
                <a:latin typeface="Lato" panose="020F0502020204030203" pitchFamily="34" charset="0"/>
              </a:rPr>
              <a:t/>
            </a:r>
            <a:br>
              <a:rPr lang="fr-FR" dirty="0">
                <a:latin typeface="Lato" panose="020F0502020204030203" pitchFamily="34" charset="0"/>
              </a:rPr>
            </a:br>
            <a:r>
              <a:rPr lang="fr-FR" dirty="0">
                <a:latin typeface="Lato" panose="020F0502020204030203" pitchFamily="34" charset="0"/>
              </a:rPr>
              <a:t>• André Lagarrigue : 6 décembre </a:t>
            </a:r>
          </a:p>
          <a:p>
            <a:pPr algn="l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550001" y="3175063"/>
            <a:ext cx="0" cy="225883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BE4BA5F5-D6DA-4609-A837-CC02B64D1572}"/>
              </a:ext>
            </a:extLst>
          </p:cNvPr>
          <p:cNvSpPr txBox="1"/>
          <p:nvPr/>
        </p:nvSpPr>
        <p:spPr>
          <a:xfrm>
            <a:off x="1760989" y="2228611"/>
            <a:ext cx="55161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 la communauté</a:t>
            </a:r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</a:t>
            </a:r>
          </a:p>
        </p:txBody>
      </p:sp>
      <p:pic>
        <p:nvPicPr>
          <p:cNvPr id="2" name="Image 1" descr="Broglie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98" y="2015638"/>
            <a:ext cx="1643180" cy="2086839"/>
          </a:xfrm>
          <a:prstGeom prst="rect">
            <a:avLst/>
          </a:prstGeom>
        </p:spPr>
      </p:pic>
      <p:pic>
        <p:nvPicPr>
          <p:cNvPr id="5" name="Image 4" descr="Andre_Lagarrigue_at_Ecole_Polytechnique,_BP3_bubble_chamber_(cropped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61" y="3925470"/>
            <a:ext cx="1754523" cy="21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4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Actions phares 150 ans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705774" y="2526193"/>
            <a:ext cx="9082239" cy="35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Pérenniser ?</a:t>
            </a:r>
            <a:br>
              <a:rPr lang="fr-FR" sz="5000" b="1" dirty="0">
                <a:latin typeface="Montserrat" panose="02000505000000020004" pitchFamily="2" charset="0"/>
              </a:rPr>
            </a:br>
            <a:endParaRPr lang="fr-FR" sz="50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dirty="0">
                <a:latin typeface="Lato" panose="020F0502020204030203" pitchFamily="34" charset="0"/>
              </a:rPr>
              <a:t>• Festival </a:t>
            </a:r>
            <a:br>
              <a:rPr lang="fr-FR" dirty="0">
                <a:latin typeface="Lato" panose="020F0502020204030203" pitchFamily="34" charset="0"/>
              </a:rPr>
            </a:br>
            <a:r>
              <a:rPr lang="fr-FR" dirty="0">
                <a:latin typeface="Lato" panose="020F0502020204030203" pitchFamily="34" charset="0"/>
              </a:rPr>
              <a:t>• journée des labos </a:t>
            </a:r>
            <a:br>
              <a:rPr lang="fr-FR" dirty="0">
                <a:latin typeface="Lato" panose="020F0502020204030203" pitchFamily="34" charset="0"/>
              </a:rPr>
            </a:br>
            <a:r>
              <a:rPr lang="fr-FR" dirty="0">
                <a:latin typeface="Lato" panose="020F0502020204030203" pitchFamily="34" charset="0"/>
              </a:rPr>
              <a:t>• Game Jam</a:t>
            </a:r>
          </a:p>
          <a:p>
            <a:pPr algn="l">
              <a:spcBef>
                <a:spcPts val="0"/>
              </a:spcBef>
            </a:pPr>
            <a:r>
              <a:rPr lang="fr-FR" dirty="0">
                <a:latin typeface="Lato" panose="020F0502020204030203" pitchFamily="34" charset="0"/>
              </a:rPr>
              <a:t>• Utopiales</a:t>
            </a:r>
          </a:p>
          <a:p>
            <a:pPr algn="l">
              <a:spcBef>
                <a:spcPts val="0"/>
              </a:spcBef>
            </a:pPr>
            <a:r>
              <a:rPr lang="fr-FR" dirty="0">
                <a:latin typeface="Lato" panose="020F0502020204030203" pitchFamily="34" charset="0"/>
              </a:rPr>
              <a:t>• ····</a:t>
            </a:r>
          </a:p>
          <a:p>
            <a:pPr algn="l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550001" y="3175063"/>
            <a:ext cx="0" cy="225883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1834351" y="217871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actions / manifestations à pérenniser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34" y="2485292"/>
            <a:ext cx="4724410" cy="3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24568" y="1846453"/>
            <a:ext cx="1058494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/>
              <a:t>				Bilan : </a:t>
            </a:r>
          </a:p>
          <a:p>
            <a:pPr marL="342900" indent="-342900">
              <a:buFont typeface="Arial"/>
              <a:buChar char="•"/>
            </a:pPr>
            <a:r>
              <a:rPr lang="fr-FR" sz="2800"/>
              <a:t>Notre communauté renforcée en interne par les échanges nombreux </a:t>
            </a:r>
          </a:p>
          <a:p>
            <a:pPr marL="342900" indent="-342900">
              <a:buFont typeface="Arial"/>
              <a:buChar char="•"/>
            </a:pPr>
            <a:r>
              <a:rPr lang="fr-FR" sz="2800"/>
              <a:t>Notre image a gagné en notoriété : 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/>
              <a:t>Olympiades internationales de physique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/>
              <a:t>Actions année de la physique </a:t>
            </a:r>
          </a:p>
          <a:p>
            <a:pPr marL="800100" lvl="1" indent="-342900">
              <a:buFont typeface="Arial"/>
              <a:buChar char="•"/>
            </a:pPr>
            <a:r>
              <a:rPr lang="fr-FR" sz="2800"/>
              <a:t>Article formation des PE dans la Recherche </a:t>
            </a:r>
            <a:endParaRPr lang="fr-FR" sz="2800"/>
          </a:p>
          <a:p>
            <a:pPr marL="342900" indent="-342900">
              <a:buFont typeface="Arial"/>
              <a:buChar char="•"/>
            </a:pPr>
            <a:r>
              <a:rPr lang="fr-FR" sz="2800"/>
              <a:t>Communication renforcée (articles)</a:t>
            </a:r>
          </a:p>
          <a:p>
            <a:pPr marL="342900" indent="-342900">
              <a:buFont typeface="Arial"/>
              <a:buChar char="•"/>
            </a:pPr>
            <a:r>
              <a:rPr lang="fr-FR" sz="2800"/>
              <a:t>Image d’une société aussi tournée vers les jeunes (festival, tournois, </a:t>
            </a:r>
            <a:br>
              <a:rPr lang="fr-FR" sz="2800"/>
            </a:br>
            <a:r>
              <a:rPr lang="fr-FR" sz="2800"/>
              <a:t>master classes, année de la physique)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64" y="606784"/>
            <a:ext cx="2885769" cy="21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58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003C988E-9891-47F6-ADF2-0FD95448D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4"/>
          <a:stretch/>
        </p:blipFill>
        <p:spPr>
          <a:xfrm>
            <a:off x="531806" y="3906505"/>
            <a:ext cx="11311267" cy="26194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3060862-E3F6-4595-A31E-E98E475FF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46" y="127370"/>
            <a:ext cx="4470400" cy="26194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3570" y="2435937"/>
            <a:ext cx="11664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>
                <a:solidFill>
                  <a:srgbClr val="70AD47"/>
                </a:solidFill>
              </a:rPr>
              <a:t>À tous les bénévoles  en régions et en Ile-de-France </a:t>
            </a:r>
            <a:br>
              <a:rPr lang="fr-FR" sz="4000">
                <a:solidFill>
                  <a:srgbClr val="70AD47"/>
                </a:solidFill>
              </a:rPr>
            </a:br>
            <a:r>
              <a:rPr lang="fr-FR" sz="4000">
                <a:solidFill>
                  <a:srgbClr val="70AD47"/>
                </a:solidFill>
              </a:rPr>
              <a:t>pour l’organisation de toutes ces manifestations </a:t>
            </a:r>
          </a:p>
        </p:txBody>
      </p:sp>
    </p:spTree>
    <p:extLst>
      <p:ext uri="{BB962C8B-B14F-4D97-AF65-F5344CB8AC3E}">
        <p14:creationId xmlns:p14="http://schemas.microsoft.com/office/powerpoint/2010/main" val="137916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="" xmlns:a16="http://schemas.microsoft.com/office/drawing/2014/main" id="{B22674CB-8AB9-4622-AD61-7D78F4135323}"/>
              </a:ext>
            </a:extLst>
          </p:cNvPr>
          <p:cNvSpPr txBox="1">
            <a:spLocks/>
          </p:cNvSpPr>
          <p:nvPr/>
        </p:nvSpPr>
        <p:spPr>
          <a:xfrm>
            <a:off x="1842068" y="3818138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Cérémonie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d’ouverture des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150 ans de la SFP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16 janvier 2023, Paris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="" xmlns:a16="http://schemas.microsoft.com/office/drawing/2014/main" id="{0560A3F5-0812-4ACC-A034-890BBBBD62BE}"/>
              </a:ext>
            </a:extLst>
          </p:cNvPr>
          <p:cNvCxnSpPr>
            <a:cxnSpLocks/>
          </p:cNvCxnSpPr>
          <p:nvPr/>
        </p:nvCxnSpPr>
        <p:spPr>
          <a:xfrm>
            <a:off x="1691715" y="3859703"/>
            <a:ext cx="0" cy="152278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023582E-94FD-4E32-8BB5-DC53E5FE6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82" y="2631706"/>
            <a:ext cx="6341918" cy="422629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rot="1709780">
            <a:off x="1905129" y="2937788"/>
            <a:ext cx="8613780" cy="101566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accent6"/>
                </a:solidFill>
              </a:rPr>
              <a:t>Introduit par S. Retailleau ! </a:t>
            </a:r>
          </a:p>
        </p:txBody>
      </p:sp>
      <p:sp>
        <p:nvSpPr>
          <p:cNvPr id="10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91456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52619451-9D42-460F-A060-FE401E834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68" y="2547215"/>
            <a:ext cx="6466178" cy="4310785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="" xmlns:a16="http://schemas.microsoft.com/office/drawing/2014/main" id="{B22674CB-8AB9-4622-AD61-7D78F4135323}"/>
              </a:ext>
            </a:extLst>
          </p:cNvPr>
          <p:cNvSpPr txBox="1">
            <a:spLocks/>
          </p:cNvSpPr>
          <p:nvPr/>
        </p:nvSpPr>
        <p:spPr>
          <a:xfrm>
            <a:off x="1842068" y="3818138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Olympiades de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Physique France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27-28 janvier 2023, Lyon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="" xmlns:a16="http://schemas.microsoft.com/office/drawing/2014/main" id="{0560A3F5-0812-4ACC-A034-890BBBBD62BE}"/>
              </a:ext>
            </a:extLst>
          </p:cNvPr>
          <p:cNvCxnSpPr>
            <a:cxnSpLocks/>
          </p:cNvCxnSpPr>
          <p:nvPr/>
        </p:nvCxnSpPr>
        <p:spPr>
          <a:xfrm>
            <a:off x="1691715" y="3859703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8F0CDF77-EEE3-4FEE-B506-2D680CF3A7DC}"/>
              </a:ext>
            </a:extLst>
          </p:cNvPr>
          <p:cNvSpPr txBox="1"/>
          <p:nvPr/>
        </p:nvSpPr>
        <p:spPr>
          <a:xfrm>
            <a:off x="1055541" y="2571035"/>
            <a:ext cx="47864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lycéen·ne·s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DEBADAE9-3410-4B98-BD5A-03E1F7DD43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23" y="5733802"/>
            <a:ext cx="1286617" cy="55804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 rot="1709780">
            <a:off x="1905129" y="2168347"/>
            <a:ext cx="8613780" cy="2554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8000">
                <a:solidFill>
                  <a:schemeClr val="accent6"/>
                </a:solidFill>
              </a:rPr>
              <a:t>Gagnants au festival Double Science !</a:t>
            </a:r>
          </a:p>
        </p:txBody>
      </p: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171424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="" xmlns:a16="http://schemas.microsoft.com/office/drawing/2014/main" id="{B22674CB-8AB9-4622-AD61-7D78F4135323}"/>
              </a:ext>
            </a:extLst>
          </p:cNvPr>
          <p:cNvSpPr txBox="1">
            <a:spLocks/>
          </p:cNvSpPr>
          <p:nvPr/>
        </p:nvSpPr>
        <p:spPr>
          <a:xfrm>
            <a:off x="1842068" y="4192214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Journée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Sciences &amp; </a:t>
            </a:r>
            <a:r>
              <a:rPr lang="fr-FR" sz="2800" b="1" dirty="0" err="1">
                <a:latin typeface="Montserrat" panose="02000505000000020004" pitchFamily="2" charset="0"/>
              </a:rPr>
              <a:t>Medias</a:t>
            </a:r>
            <a:endParaRPr lang="fr-FR" sz="2800" b="1" dirty="0">
              <a:latin typeface="Montserrat" panose="02000505000000020004" pitchFamily="2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31 janvier 2023, Paris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="" xmlns:a16="http://schemas.microsoft.com/office/drawing/2014/main" id="{0560A3F5-0812-4ACC-A034-890BBBBD62BE}"/>
              </a:ext>
            </a:extLst>
          </p:cNvPr>
          <p:cNvCxnSpPr>
            <a:cxnSpLocks/>
          </p:cNvCxnSpPr>
          <p:nvPr/>
        </p:nvCxnSpPr>
        <p:spPr>
          <a:xfrm>
            <a:off x="1691715" y="4233779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8F0CDF77-EEE3-4FEE-B506-2D680CF3A7DC}"/>
              </a:ext>
            </a:extLst>
          </p:cNvPr>
          <p:cNvSpPr txBox="1"/>
          <p:nvPr/>
        </p:nvSpPr>
        <p:spPr>
          <a:xfrm>
            <a:off x="1055541" y="2571035"/>
            <a:ext cx="478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journalistes et scientifiques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2387E51B-11B1-4E5C-A405-262286C40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19" y="2649681"/>
            <a:ext cx="6269270" cy="420982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278699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="" xmlns:a16="http://schemas.microsoft.com/office/drawing/2014/main" id="{FE7252A0-F559-447A-BE2A-E8A278D0B39F}"/>
              </a:ext>
            </a:extLst>
          </p:cNvPr>
          <p:cNvSpPr txBox="1">
            <a:spLocks/>
          </p:cNvSpPr>
          <p:nvPr/>
        </p:nvSpPr>
        <p:spPr>
          <a:xfrm>
            <a:off x="1622153" y="3284016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Scientific Game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Jam</a:t>
            </a:r>
          </a:p>
          <a:p>
            <a:pPr algn="l">
              <a:spcBef>
                <a:spcPts val="0"/>
              </a:spcBef>
            </a:pPr>
            <a:r>
              <a:rPr lang="fr-FR" sz="2000" b="1" i="1" dirty="0">
                <a:latin typeface="Montserrat" panose="02000505000000020004" pitchFamily="2" charset="0"/>
              </a:rPr>
              <a:t>Mettez la science en jeu 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10-12 mars 2023 et 31 mars-2avril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Grenoble, Lille, Lyon, Nancy, Nantes,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Paris, Strasbourg, Toulouse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000" b="1" dirty="0">
              <a:solidFill>
                <a:srgbClr val="1C83C1"/>
              </a:solidFill>
              <a:latin typeface="Lato" panose="020F050202020403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000" dirty="0">
                <a:hlinkClick r:id="rId3"/>
              </a:rPr>
              <a:t>https://www.scientificgamejam.org</a:t>
            </a:r>
            <a:endParaRPr lang="fr-FR" sz="2000" b="1" dirty="0">
              <a:solidFill>
                <a:srgbClr val="1C83C1"/>
              </a:solidFill>
              <a:latin typeface="Lato" panose="020F0502020204030203" pitchFamily="34" charset="0"/>
            </a:endParaRP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="" xmlns:a16="http://schemas.microsoft.com/office/drawing/2014/main" id="{2A4E465F-26E0-48C8-B707-F3EF703C3A94}"/>
              </a:ext>
            </a:extLst>
          </p:cNvPr>
          <p:cNvCxnSpPr>
            <a:cxnSpLocks/>
          </p:cNvCxnSpPr>
          <p:nvPr/>
        </p:nvCxnSpPr>
        <p:spPr>
          <a:xfrm>
            <a:off x="1488870" y="3728912"/>
            <a:ext cx="0" cy="189564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A456ACE7-F740-4354-8926-542CA1BD5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49" y="2786167"/>
            <a:ext cx="6280132" cy="44230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9A76D36-4E1C-4071-9388-1079CA8584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604" t="47901" r="18181" b="42684"/>
          <a:stretch/>
        </p:blipFill>
        <p:spPr>
          <a:xfrm>
            <a:off x="4178562" y="6077293"/>
            <a:ext cx="2220687" cy="64567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85C66BF7-3143-489A-9AE7-090C52828C00}"/>
              </a:ext>
            </a:extLst>
          </p:cNvPr>
          <p:cNvSpPr txBox="1"/>
          <p:nvPr/>
        </p:nvSpPr>
        <p:spPr>
          <a:xfrm>
            <a:off x="1045770" y="2538187"/>
            <a:ext cx="54948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jeunes 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chercheur·e·s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  <a:ea typeface="+mj-ea"/>
              <a:cs typeface="+mj-cs"/>
            </a:endParaRPr>
          </a:p>
        </p:txBody>
      </p:sp>
      <p:sp>
        <p:nvSpPr>
          <p:cNvPr id="16" name="ZoneTexte 15"/>
          <p:cNvSpPr txBox="1"/>
          <p:nvPr/>
        </p:nvSpPr>
        <p:spPr>
          <a:xfrm rot="1709780">
            <a:off x="1905129" y="2168347"/>
            <a:ext cx="8613780" cy="255454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8000">
                <a:solidFill>
                  <a:schemeClr val="accent6"/>
                </a:solidFill>
              </a:rPr>
              <a:t>Gagnants au festival Double Science !</a:t>
            </a:r>
          </a:p>
        </p:txBody>
      </p:sp>
      <p:sp>
        <p:nvSpPr>
          <p:cNvPr id="13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392561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="" xmlns:a16="http://schemas.microsoft.com/office/drawing/2014/main" id="{B51CF32D-CA17-4FD0-8C1F-34348F2A0610}"/>
              </a:ext>
            </a:extLst>
          </p:cNvPr>
          <p:cNvSpPr txBox="1">
            <a:spLocks/>
          </p:cNvSpPr>
          <p:nvPr/>
        </p:nvSpPr>
        <p:spPr>
          <a:xfrm>
            <a:off x="1605502" y="3429000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Accueil de la finale de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l’International</a:t>
            </a:r>
          </a:p>
          <a:p>
            <a:pPr algn="l">
              <a:spcBef>
                <a:spcPts val="0"/>
              </a:spcBef>
            </a:pPr>
            <a:r>
              <a:rPr lang="fr-FR" sz="2800" b="1" dirty="0" err="1">
                <a:latin typeface="Montserrat" panose="02000505000000020004" pitchFamily="2" charset="0"/>
              </a:rPr>
              <a:t>Physicists</a:t>
            </a:r>
            <a:r>
              <a:rPr lang="fr-FR" sz="2800" b="1" dirty="0">
                <a:latin typeface="Montserrat" panose="02000505000000020004" pitchFamily="2" charset="0"/>
              </a:rPr>
              <a:t>’ </a:t>
            </a:r>
          </a:p>
          <a:p>
            <a:pPr algn="l">
              <a:spcBef>
                <a:spcPts val="0"/>
              </a:spcBef>
            </a:pPr>
            <a:r>
              <a:rPr lang="fr-FR" sz="2800" b="1" dirty="0" err="1">
                <a:latin typeface="Montserrat" panose="02000505000000020004" pitchFamily="2" charset="0"/>
              </a:rPr>
              <a:t>Tournament</a:t>
            </a:r>
            <a:endParaRPr lang="fr-FR" sz="2800" b="1" dirty="0">
              <a:latin typeface="Montserrat" panose="02000505000000020004" pitchFamily="2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23-29 avril 2023, Palaiseau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="" xmlns:a16="http://schemas.microsoft.com/office/drawing/2014/main" id="{64A64F62-F1E0-4D72-81B9-6C9E76CA1F0C}"/>
              </a:ext>
            </a:extLst>
          </p:cNvPr>
          <p:cNvCxnSpPr>
            <a:cxnSpLocks/>
          </p:cNvCxnSpPr>
          <p:nvPr/>
        </p:nvCxnSpPr>
        <p:spPr>
          <a:xfrm>
            <a:off x="1469003" y="3429000"/>
            <a:ext cx="0" cy="192294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4C47496E-D651-42AA-A942-C715AAD2A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22" y="2812472"/>
            <a:ext cx="6374814" cy="424188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34366107-63B0-469B-B1EC-8B33BB806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16" y="4600699"/>
            <a:ext cx="1117270" cy="1117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1D34701-8DD1-400B-A357-3C53C0B0DE26}"/>
              </a:ext>
            </a:extLst>
          </p:cNvPr>
          <p:cNvSpPr txBox="1"/>
          <p:nvPr/>
        </p:nvSpPr>
        <p:spPr>
          <a:xfrm>
            <a:off x="1052658" y="2510719"/>
            <a:ext cx="48847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les </a:t>
            </a:r>
            <a:r>
              <a:rPr lang="fr-FR" sz="2700" i="1" dirty="0" err="1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étudiant·e·s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  <a:ea typeface="+mj-ea"/>
              <a:cs typeface="+mj-cs"/>
            </a:endParaRPr>
          </a:p>
        </p:txBody>
      </p:sp>
      <p:sp>
        <p:nvSpPr>
          <p:cNvPr id="16" name="ZoneTexte 15"/>
          <p:cNvSpPr txBox="1"/>
          <p:nvPr/>
        </p:nvSpPr>
        <p:spPr>
          <a:xfrm rot="1709780">
            <a:off x="519311" y="3016794"/>
            <a:ext cx="11868335" cy="1107996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>
                <a:solidFill>
                  <a:schemeClr val="accent6"/>
                </a:solidFill>
              </a:rPr>
              <a:t>Superbe organisation !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340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DS2023 ©SophieCampion AllFest-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19" y="2793999"/>
            <a:ext cx="4404422" cy="292847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=""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2229996" y="3788132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Festival </a:t>
            </a:r>
          </a:p>
          <a:p>
            <a:pPr algn="l">
              <a:spcBef>
                <a:spcPts val="0"/>
              </a:spcBef>
            </a:pPr>
            <a:r>
              <a:rPr lang="fr-FR" sz="2800" b="1" dirty="0" err="1">
                <a:latin typeface="Montserrat" panose="02000505000000020004" pitchFamily="2" charset="0"/>
              </a:rPr>
              <a:t>Double·Science</a:t>
            </a:r>
            <a:endParaRPr lang="fr-FR" sz="2800" b="1" dirty="0">
              <a:latin typeface="Montserrat" panose="02000505000000020004" pitchFamily="2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26-28 mai 2023, Paris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2079643" y="3788132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AE5C5052-AF45-4560-85F6-C452D7FC0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0" y="5345395"/>
            <a:ext cx="1181595" cy="11815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F90337D-394A-4944-B875-E2C873B75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69" y="5556930"/>
            <a:ext cx="758524" cy="7585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8DAEA39C-1C0D-4887-BF6A-0C4FA23D9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221" y="2257128"/>
            <a:ext cx="2220679" cy="241946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FE2B2AD7-4F1B-4A5B-8E10-CD4661502383}"/>
              </a:ext>
            </a:extLst>
          </p:cNvPr>
          <p:cNvSpPr txBox="1"/>
          <p:nvPr/>
        </p:nvSpPr>
        <p:spPr>
          <a:xfrm>
            <a:off x="1125394" y="2530251"/>
            <a:ext cx="49705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 grand public</a:t>
            </a:r>
          </a:p>
        </p:txBody>
      </p:sp>
      <p:sp>
        <p:nvSpPr>
          <p:cNvPr id="16" name="ZoneTexte 15"/>
          <p:cNvSpPr txBox="1"/>
          <p:nvPr/>
        </p:nvSpPr>
        <p:spPr>
          <a:xfrm rot="1709780">
            <a:off x="1905129" y="2783900"/>
            <a:ext cx="8613780" cy="13234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8000">
                <a:solidFill>
                  <a:schemeClr val="accent6"/>
                </a:solidFill>
              </a:rPr>
              <a:t>Visiteurs &gt; 4000 !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47283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=""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=""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835142" y="395747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Le </a:t>
            </a:r>
            <a:r>
              <a:rPr lang="fr-FR" sz="2800" b="1" dirty="0" err="1">
                <a:latin typeface="Montserrat" panose="02000505000000020004" pitchFamily="2" charset="0"/>
              </a:rPr>
              <a:t>Before</a:t>
            </a:r>
            <a:r>
              <a:rPr lang="fr-FR" sz="2800" b="1" dirty="0">
                <a:latin typeface="Montserrat" panose="02000505000000020004" pitchFamily="2" charset="0"/>
              </a:rPr>
              <a:t> du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Congrès Général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i="1" dirty="0">
                <a:latin typeface="Lato" panose="020F0502020204030203" pitchFamily="34" charset="0"/>
              </a:rPr>
              <a:t>Le Congrès débarque au musée !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2 juillet 2023, Paris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1653616" y="3918319"/>
            <a:ext cx="0" cy="1713554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03489E1D-9DF6-42F8-BC51-1F8C5787A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82" y="3034143"/>
            <a:ext cx="6107750" cy="40718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1CEDDEF0-8C92-44E7-95DE-320B3A711BFD}"/>
              </a:ext>
            </a:extLst>
          </p:cNvPr>
          <p:cNvSpPr txBox="1"/>
          <p:nvPr/>
        </p:nvSpPr>
        <p:spPr>
          <a:xfrm>
            <a:off x="1037443" y="2520659"/>
            <a:ext cx="6107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 grand public </a:t>
            </a:r>
          </a:p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et nos congressistes</a:t>
            </a:r>
          </a:p>
        </p:txBody>
      </p:sp>
      <p:sp>
        <p:nvSpPr>
          <p:cNvPr id="11" name="ZoneTexte 10"/>
          <p:cNvSpPr txBox="1"/>
          <p:nvPr/>
        </p:nvSpPr>
        <p:spPr>
          <a:xfrm rot="1709780">
            <a:off x="1905129" y="2783900"/>
            <a:ext cx="8613780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8000">
                <a:solidFill>
                  <a:schemeClr val="accent6"/>
                </a:solidFill>
              </a:rPr>
              <a:t>Un beau succès !</a:t>
            </a:r>
          </a:p>
        </p:txBody>
      </p:sp>
      <p:sp>
        <p:nvSpPr>
          <p:cNvPr id="13" name="Titre 1">
            <a:extLst>
              <a:ext uri="{FF2B5EF4-FFF2-40B4-BE49-F238E27FC236}">
                <a16:creationId xmlns=""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Les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413062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535</Words>
  <Application>Microsoft Macintosh PowerPoint</Application>
  <PresentationFormat>Personnalisé</PresentationFormat>
  <Paragraphs>177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0" baseType="lpstr"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Olipia</dc:creator>
  <cp:lastModifiedBy>Daniel Rouan</cp:lastModifiedBy>
  <cp:revision>91</cp:revision>
  <dcterms:created xsi:type="dcterms:W3CDTF">2022-05-03T09:22:51Z</dcterms:created>
  <dcterms:modified xsi:type="dcterms:W3CDTF">2023-12-06T14:14:26Z</dcterms:modified>
</cp:coreProperties>
</file>