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23"/>
  </p:notesMasterIdLst>
  <p:sldIdLst>
    <p:sldId id="610" r:id="rId2"/>
    <p:sldId id="384" r:id="rId3"/>
    <p:sldId id="392" r:id="rId4"/>
    <p:sldId id="1564" r:id="rId5"/>
    <p:sldId id="1596" r:id="rId6"/>
    <p:sldId id="394" r:id="rId7"/>
    <p:sldId id="1598" r:id="rId8"/>
    <p:sldId id="292" r:id="rId9"/>
    <p:sldId id="293" r:id="rId10"/>
    <p:sldId id="294" r:id="rId11"/>
    <p:sldId id="518" r:id="rId12"/>
    <p:sldId id="1597" r:id="rId13"/>
    <p:sldId id="308" r:id="rId14"/>
    <p:sldId id="285" r:id="rId15"/>
    <p:sldId id="1538" r:id="rId16"/>
    <p:sldId id="1480" r:id="rId17"/>
    <p:sldId id="1562" r:id="rId18"/>
    <p:sldId id="389" r:id="rId19"/>
    <p:sldId id="1544" r:id="rId20"/>
    <p:sldId id="1545" r:id="rId21"/>
    <p:sldId id="291" r:id="rId2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5CC486"/>
    <a:srgbClr val="F39200"/>
    <a:srgbClr val="00294B"/>
    <a:srgbClr val="456487"/>
    <a:srgbClr val="E05314"/>
    <a:srgbClr val="6600CC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50000" autoAdjust="0"/>
  </p:normalViewPr>
  <p:slideViewPr>
    <p:cSldViewPr>
      <p:cViewPr varScale="1">
        <p:scale>
          <a:sx n="97" d="100"/>
          <a:sy n="97" d="100"/>
        </p:scale>
        <p:origin x="418" y="7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guren\Documents\Direction%202024\Evenements\AG%20Voeux%202024%20-19-1-24\Donne&#769;es%20pour%20AG%20depuis%20YR%20de&#769;cembre%20Carole%20Donne&#769;es%20RH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guren\Documents\DIRECTION%202023\YEARLY%20REPORT%2023%20et%2021-22-EXTRANET%20IJCLab\POUR%20INDICATEURS%20YR2023\NOUVEAU5-10-23%20Retour%20Carole%20Donne&#769;es%20RH_Yearly%20REPOR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12358739312892"/>
          <c:y val="0.4046720021370932"/>
          <c:w val="0.39004683399671025"/>
          <c:h val="0.44140779120144702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Personnels</c:v>
                </c:pt>
              </c:strCache>
            </c:strRef>
          </c:tx>
          <c:spPr>
            <a:scene3d>
              <a:camera prst="orthographicFront"/>
              <a:lightRig rig="glow" dir="t"/>
            </a:scene3d>
          </c:spPr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1-AD93-4257-8A88-A619E97058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3-AD93-4257-8A88-A619E97058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5-AD93-4257-8A88-A619E97058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7-AD93-4257-8A88-A619E97058C4}"/>
              </c:ext>
            </c:extLst>
          </c:dPt>
          <c:dLbls>
            <c:dLbl>
              <c:idx val="0"/>
              <c:layout>
                <c:manualLayout>
                  <c:x val="-9.3825836302279725E-2"/>
                  <c:y val="9.83393062792868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93-4257-8A88-A619E97058C4}"/>
                </c:ext>
              </c:extLst>
            </c:dLbl>
            <c:dLbl>
              <c:idx val="1"/>
              <c:layout>
                <c:manualLayout>
                  <c:x val="-7.6895547641853607E-2"/>
                  <c:y val="-3.88995993909173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93-4257-8A88-A619E97058C4}"/>
                </c:ext>
              </c:extLst>
            </c:dLbl>
            <c:dLbl>
              <c:idx val="2"/>
              <c:layout>
                <c:manualLayout>
                  <c:x val="0.10633818380616719"/>
                  <c:y val="-0.198217602347395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93-4257-8A88-A619E97058C4}"/>
                </c:ext>
              </c:extLst>
            </c:dLbl>
            <c:dLbl>
              <c:idx val="3"/>
              <c:layout>
                <c:manualLayout>
                  <c:x val="6.3792667397204753E-2"/>
                  <c:y val="8.55746300562615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D93-4257-8A88-A619E9705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Researchers CNRS</c:v>
                </c:pt>
                <c:pt idx="1">
                  <c:v>Researchers-Teachers</c:v>
                </c:pt>
                <c:pt idx="2">
                  <c:v>Engineers + Technicians</c:v>
                </c:pt>
                <c:pt idx="3">
                  <c:v>PHD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187</c:v>
                </c:pt>
                <c:pt idx="1">
                  <c:v>59</c:v>
                </c:pt>
                <c:pt idx="2">
                  <c:v>356</c:v>
                </c:pt>
                <c:pt idx="3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93-4257-8A88-A619E97058C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328545300068211"/>
          <c:y val="3.730274397651849E-2"/>
          <c:w val="0.48811069397184936"/>
          <c:h val="0.33373496092782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76200">
      <a:solidFill>
        <a:srgbClr val="00FF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08955677813315E-2"/>
          <c:y val="0.31534084315715727"/>
          <c:w val="0.50692410913447761"/>
          <c:h val="0.54788637598346779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Personnels</c:v>
                </c:pt>
              </c:strCache>
            </c:strRef>
          </c:tx>
          <c:spPr>
            <a:scene3d>
              <a:camera prst="orthographicFront"/>
              <a:lightRig rig="glow" dir="t"/>
            </a:scene3d>
          </c:spPr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1-99C7-4DAB-B820-A108CE20454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3-99C7-4DAB-B820-A108CE20454D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5-99C7-4DAB-B820-A108CE2045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glow" dir="t"/>
              </a:scene3d>
            </c:spPr>
            <c:extLst>
              <c:ext xmlns:c16="http://schemas.microsoft.com/office/drawing/2014/chart" uri="{C3380CC4-5D6E-409C-BE32-E72D297353CC}">
                <c16:uniqueId val="{00000007-99C7-4DAB-B820-A108CE20454D}"/>
              </c:ext>
            </c:extLst>
          </c:dPt>
          <c:dLbls>
            <c:dLbl>
              <c:idx val="0"/>
              <c:layout>
                <c:manualLayout>
                  <c:x val="-0.12585004137522945"/>
                  <c:y val="0.110369827957366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C7-4DAB-B820-A108CE20454D}"/>
                </c:ext>
              </c:extLst>
            </c:dLbl>
            <c:dLbl>
              <c:idx val="1"/>
              <c:layout>
                <c:manualLayout>
                  <c:x val="-7.6895547641853607E-2"/>
                  <c:y val="-3.88995993909173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C7-4DAB-B820-A108CE20454D}"/>
                </c:ext>
              </c:extLst>
            </c:dLbl>
            <c:dLbl>
              <c:idx val="2"/>
              <c:layout>
                <c:manualLayout>
                  <c:x val="0.10633818380616719"/>
                  <c:y val="-0.198217602347395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C7-4DAB-B820-A108CE20454D}"/>
                </c:ext>
              </c:extLst>
            </c:dLbl>
            <c:dLbl>
              <c:idx val="3"/>
              <c:layout>
                <c:manualLayout>
                  <c:x val="9.0479578624072951E-2"/>
                  <c:y val="0.118658879285968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C7-4DAB-B820-A108CE204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Chercheurs CNRS</c:v>
                </c:pt>
                <c:pt idx="1">
                  <c:v>Enseignants Chercheurs</c:v>
                </c:pt>
                <c:pt idx="2">
                  <c:v>Ingenieurs et Techniciens</c:v>
                </c:pt>
                <c:pt idx="3">
                  <c:v>Doctorants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187</c:v>
                </c:pt>
                <c:pt idx="1">
                  <c:v>59</c:v>
                </c:pt>
                <c:pt idx="2">
                  <c:v>356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C7-4DAB-B820-A108CE2045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690944897608394"/>
          <c:y val="0.43130562090562169"/>
          <c:w val="0.45715532179139851"/>
          <c:h val="0.32771959556268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76200"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38533167088128E-2"/>
          <c:y val="8.2805840432992078E-2"/>
          <c:w val="0.92994555834914749"/>
          <c:h val="0.77429915792358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'Pour AG 2024 en fçais'!$B$24</c:f>
              <c:strCache>
                <c:ptCount val="1"/>
                <c:pt idx="0">
                  <c:v>PostDoc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'Pour AG 2024 en fçais'!$C$23:$F$23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'Pour AG 2024 en fçais'!$C$24:$F$24</c:f>
              <c:numCache>
                <c:formatCode>General</c:formatCode>
                <c:ptCount val="4"/>
                <c:pt idx="0">
                  <c:v>26</c:v>
                </c:pt>
                <c:pt idx="1">
                  <c:v>29</c:v>
                </c:pt>
                <c:pt idx="2">
                  <c:v>35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59-4207-AB52-FB45C4A3D24A}"/>
            </c:ext>
          </c:extLst>
        </c:ser>
        <c:ser>
          <c:idx val="1"/>
          <c:order val="1"/>
          <c:tx>
            <c:strRef>
              <c:f>'Pour AG 2024 en fçais'!$B$25</c:f>
              <c:strCache>
                <c:ptCount val="1"/>
                <c:pt idx="0">
                  <c:v>CDD 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'Pour AG 2024 en fçais'!$C$23:$F$23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'Pour AG 2024 en fçais'!$C$25:$F$25</c:f>
              <c:numCache>
                <c:formatCode>General</c:formatCode>
                <c:ptCount val="4"/>
                <c:pt idx="0">
                  <c:v>28</c:v>
                </c:pt>
                <c:pt idx="1">
                  <c:v>22</c:v>
                </c:pt>
                <c:pt idx="2">
                  <c:v>24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59-4207-AB52-FB45C4A3D24A}"/>
            </c:ext>
          </c:extLst>
        </c:ser>
        <c:ser>
          <c:idx val="2"/>
          <c:order val="2"/>
          <c:tx>
            <c:strRef>
              <c:f>'Pour AG 2024 en fçais'!$B$26</c:f>
              <c:strCache>
                <c:ptCount val="1"/>
                <c:pt idx="0">
                  <c:v>Apprentis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'Pour AG 2024 en fçais'!$C$23:$F$23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'Pour AG 2024 en fçais'!$C$26:$F$26</c:f>
              <c:numCache>
                <c:formatCode>General</c:formatCode>
                <c:ptCount val="4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59-4207-AB52-FB45C4A3D24A}"/>
            </c:ext>
          </c:extLst>
        </c:ser>
        <c:ser>
          <c:idx val="3"/>
          <c:order val="3"/>
          <c:tx>
            <c:strRef>
              <c:f>'Pour AG 2024 en fçais'!$B$27</c:f>
              <c:strCache>
                <c:ptCount val="1"/>
                <c:pt idx="0">
                  <c:v>Émérites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'Pour AG 2024 en fçais'!$C$23:$F$23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'Pour AG 2024 en fçais'!$C$27:$F$27</c:f>
              <c:numCache>
                <c:formatCode>General</c:formatCode>
                <c:ptCount val="4"/>
                <c:pt idx="0">
                  <c:v>25</c:v>
                </c:pt>
                <c:pt idx="1">
                  <c:v>23</c:v>
                </c:pt>
                <c:pt idx="2">
                  <c:v>24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59-4207-AB52-FB45C4A3D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3804224"/>
        <c:axId val="256966832"/>
      </c:barChart>
      <c:catAx>
        <c:axId val="201380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6966832"/>
        <c:crosses val="autoZero"/>
        <c:auto val="1"/>
        <c:lblAlgn val="ctr"/>
        <c:lblOffset val="100"/>
        <c:noMultiLvlLbl val="0"/>
      </c:catAx>
      <c:valAx>
        <c:axId val="25696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380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>
                <a:solidFill>
                  <a:schemeClr val="accent2"/>
                </a:solidFill>
              </a:rPr>
              <a:t>PHD</a:t>
            </a:r>
            <a:r>
              <a:rPr lang="fr-FR" b="1" baseline="0">
                <a:solidFill>
                  <a:schemeClr val="accent2"/>
                </a:solidFill>
              </a:rPr>
              <a:t>/Thèses</a:t>
            </a:r>
            <a:endParaRPr lang="fr-FR" b="1">
              <a:solidFill>
                <a:schemeClr val="accent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Feuil1!$C$46</c:f>
              <c:strCache>
                <c:ptCount val="1"/>
                <c:pt idx="0">
                  <c:v>NEW PHD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Feuil1!$D$45:$G$45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Feuil1!$D$46:$G$46</c:f>
              <c:numCache>
                <c:formatCode>General</c:formatCode>
                <c:ptCount val="4"/>
                <c:pt idx="0">
                  <c:v>32</c:v>
                </c:pt>
                <c:pt idx="1">
                  <c:v>34</c:v>
                </c:pt>
                <c:pt idx="2">
                  <c:v>29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4-4BD5-AE1A-D699A4239DA9}"/>
            </c:ext>
          </c:extLst>
        </c:ser>
        <c:ser>
          <c:idx val="1"/>
          <c:order val="1"/>
          <c:tx>
            <c:strRef>
              <c:f>Feuil1!$C$47</c:f>
              <c:strCache>
                <c:ptCount val="1"/>
                <c:pt idx="0">
                  <c:v>DEFENDED THESES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Feuil1!$D$45:$G$45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Feuil1!$D$47:$G$47</c:f>
              <c:numCache>
                <c:formatCode>General</c:formatCode>
                <c:ptCount val="4"/>
                <c:pt idx="0">
                  <c:v>28</c:v>
                </c:pt>
                <c:pt idx="1">
                  <c:v>34</c:v>
                </c:pt>
                <c:pt idx="2">
                  <c:v>33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B4-4BD5-AE1A-D699A4239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9079632"/>
        <c:axId val="2018251056"/>
      </c:barChart>
      <c:catAx>
        <c:axId val="2590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8251056"/>
        <c:crosses val="autoZero"/>
        <c:auto val="1"/>
        <c:lblAlgn val="ctr"/>
        <c:lblOffset val="100"/>
        <c:noMultiLvlLbl val="0"/>
      </c:catAx>
      <c:valAx>
        <c:axId val="201825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907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0.85118</cdr:y>
    </cdr:from>
    <cdr:to>
      <cdr:x>1</cdr:x>
      <cdr:y>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CA8D7515-A051-4108-84FD-4364770CDDAA}"/>
            </a:ext>
          </a:extLst>
        </cdr:cNvPr>
        <cdr:cNvSpPr txBox="1"/>
      </cdr:nvSpPr>
      <cdr:spPr>
        <a:xfrm xmlns:a="http://schemas.openxmlformats.org/drawingml/2006/main">
          <a:off x="0" y="3625462"/>
          <a:ext cx="4758886" cy="62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120+ internships/year  </a:t>
          </a:r>
        </a:p>
        <a:p xmlns:a="http://schemas.openxmlformats.org/drawingml/2006/main">
          <a:pPr algn="ctr"/>
          <a:r>
            <a:rPr lang="en-US" sz="1600" b="1" dirty="0"/>
            <a:t> ~800 people present in the laboratory</a:t>
          </a:r>
          <a:endParaRPr lang="fr-FR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0.71622</cdr:x>
      <cdr:y>0.04449</cdr:y>
    </cdr:from>
    <cdr:to>
      <cdr:x>0.88246</cdr:x>
      <cdr:y>0.09525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0518AC1D-6424-DD67-4433-00BAE0D6A462}"/>
            </a:ext>
          </a:extLst>
        </cdr:cNvPr>
        <cdr:cNvSpPr txBox="1"/>
      </cdr:nvSpPr>
      <cdr:spPr>
        <a:xfrm xmlns:a="http://schemas.openxmlformats.org/drawingml/2006/main">
          <a:off x="5520268" y="210258"/>
          <a:ext cx="1281289" cy="239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25/01/2024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d0826aae6_7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cd0826aae6_7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1_Intro-slide-fili-perso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1"/>
            <a:ext cx="10772420" cy="605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741364" y="1485904"/>
            <a:ext cx="4557712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741364" y="2212980"/>
            <a:ext cx="4557712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5453062" y="1485904"/>
            <a:ext cx="4579937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4"/>
          </p:nvPr>
        </p:nvSpPr>
        <p:spPr>
          <a:xfrm>
            <a:off x="5453062" y="2212980"/>
            <a:ext cx="4579937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2827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356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003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201812" y="5714832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fr-FR"/>
              <a:t>25/01/2024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2938117" y="5714832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fr-FR"/>
              <a:t>IJCLab Presentation - Journée Nouveaux Entrants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159408" y="5714832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290045" y="149425"/>
            <a:ext cx="5688632" cy="43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356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464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935236AB-71F4-4824-8C29-737545888AF5}"/>
              </a:ext>
            </a:extLst>
          </p:cNvPr>
          <p:cNvSpPr/>
          <p:nvPr userDrawn="1"/>
        </p:nvSpPr>
        <p:spPr>
          <a:xfrm>
            <a:off x="5386387" y="0"/>
            <a:ext cx="5386388" cy="605948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fr-FR" sz="1414" noProof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6BDC37D4-5CF2-4832-9EE5-DD6437F6C420}"/>
              </a:ext>
            </a:extLst>
          </p:cNvPr>
          <p:cNvSpPr/>
          <p:nvPr userDrawn="1"/>
        </p:nvSpPr>
        <p:spPr>
          <a:xfrm>
            <a:off x="561082" y="535490"/>
            <a:ext cx="9650611" cy="4957177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/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fr-FR" sz="1414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894772-C063-4C90-BADD-77D87FAB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62" y="900448"/>
            <a:ext cx="8980478" cy="8725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74"/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C6640-40BC-4E2B-8D60-592D1CB1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662" y="1891494"/>
            <a:ext cx="8980478" cy="3084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7" b="1">
                <a:solidFill>
                  <a:schemeClr val="tx2"/>
                </a:solidFill>
              </a:defRPr>
            </a:lvl1pPr>
            <a:lvl2pPr>
              <a:defRPr sz="1590">
                <a:solidFill>
                  <a:schemeClr val="tx2"/>
                </a:solidFill>
              </a:defRPr>
            </a:lvl2pPr>
            <a:lvl3pPr>
              <a:defRPr sz="1414">
                <a:solidFill>
                  <a:schemeClr val="tx2"/>
                </a:solidFill>
              </a:defRPr>
            </a:lvl3pPr>
            <a:lvl4pPr>
              <a:defRPr sz="1414">
                <a:solidFill>
                  <a:schemeClr val="tx2"/>
                </a:solidFill>
              </a:defRPr>
            </a:lvl4pPr>
            <a:lvl5pPr>
              <a:defRPr sz="141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177C8C9-48CB-496B-9320-1103C38A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88755E47-65BD-492F-82BA-FEBD668D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2D1030D-795F-40AF-9FF2-CDEB2A62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FF4A165-506C-4913-B07D-CE11F83DEF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25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25/01/2024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3" r:id="rId11"/>
    <p:sldLayoutId id="2147483714" r:id="rId12"/>
    <p:sldLayoutId id="214748371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nc.in2p3.fr/" TargetMode="External"/><Relationship Id="rId2" Type="http://schemas.openxmlformats.org/officeDocument/2006/relationships/hyperlink" Target="https://www.csnsm.in2p3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10" Type="http://schemas.openxmlformats.org/officeDocument/2006/relationships/image" Target="../media/image81.png"/><Relationship Id="rId4" Type="http://schemas.openxmlformats.org/officeDocument/2006/relationships/image" Target="../media/image75.jp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jp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C081DB-CBFD-4AB2-8FB2-009EAD6FE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25/01/2024</a:t>
            </a:r>
            <a:endParaRPr lang="fr-FR" sz="14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936168-112F-44CE-B52C-A984DEF4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  <a:endParaRPr lang="fr-FR" sz="14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56EB657-8C75-46A5-B03C-4A973824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1</a:t>
            </a:fld>
            <a:endParaRPr lang="fr-FR" sz="1400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39217A-499B-4C91-A082-5A74A671E149}"/>
              </a:ext>
            </a:extLst>
          </p:cNvPr>
          <p:cNvSpPr txBox="1"/>
          <p:nvPr/>
        </p:nvSpPr>
        <p:spPr>
          <a:xfrm>
            <a:off x="3667264" y="3228464"/>
            <a:ext cx="3204147" cy="400110"/>
          </a:xfrm>
          <a:prstGeom prst="rect">
            <a:avLst/>
          </a:prstGeom>
          <a:solidFill>
            <a:srgbClr val="FF6700">
              <a:alpha val="6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new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European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A7C17-85A8-497C-91CF-1AC4C9586678}"/>
              </a:ext>
            </a:extLst>
          </p:cNvPr>
          <p:cNvSpPr/>
          <p:nvPr/>
        </p:nvSpPr>
        <p:spPr>
          <a:xfrm>
            <a:off x="2146027" y="3677816"/>
            <a:ext cx="6336704" cy="1569660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i="1" dirty="0" err="1">
                <a:latin typeface="+mn-lt"/>
              </a:rPr>
              <a:t>Formed</a:t>
            </a:r>
            <a:r>
              <a:rPr lang="fr-FR" sz="1600" i="1" dirty="0">
                <a:latin typeface="+mn-lt"/>
              </a:rPr>
              <a:t> on 2020 by the </a:t>
            </a:r>
            <a:r>
              <a:rPr lang="fr-FR" sz="1600" i="1" dirty="0" err="1">
                <a:latin typeface="+mn-lt"/>
              </a:rPr>
              <a:t>merging</a:t>
            </a:r>
            <a:r>
              <a:rPr lang="fr-FR" sz="1600" i="1" dirty="0">
                <a:latin typeface="+mn-lt"/>
              </a:rPr>
              <a:t> of 5 </a:t>
            </a:r>
            <a:r>
              <a:rPr lang="fr-FR" sz="1600" i="1" dirty="0" err="1">
                <a:latin typeface="+mn-lt"/>
              </a:rPr>
              <a:t>Laboratories</a:t>
            </a:r>
            <a:r>
              <a:rPr lang="fr-FR" sz="1600" i="1" dirty="0">
                <a:latin typeface="+mn-lt"/>
              </a:rPr>
              <a:t> in Orsay-France</a:t>
            </a:r>
          </a:p>
          <a:p>
            <a:r>
              <a:rPr lang="fr-FR" sz="1600" b="1" i="1" dirty="0">
                <a:latin typeface="+mn-lt"/>
              </a:rPr>
              <a:t>CSNSM</a:t>
            </a:r>
            <a:r>
              <a:rPr lang="fr-FR" sz="1600" i="1" dirty="0">
                <a:latin typeface="+mn-lt"/>
              </a:rPr>
              <a:t>	Centre de Sciences Nucléaires et de Sciences de la Matière</a:t>
            </a:r>
            <a:endParaRPr lang="fr-FR" sz="1600" i="1" dirty="0">
              <a:latin typeface="+mn-lt"/>
              <a:hlinkClick r:id="rId2"/>
            </a:endParaRPr>
          </a:p>
          <a:p>
            <a:r>
              <a:rPr lang="fr-FR" sz="1600" b="1" i="1" dirty="0">
                <a:latin typeface="+mn-lt"/>
              </a:rPr>
              <a:t>IPN</a:t>
            </a:r>
            <a:r>
              <a:rPr lang="fr-FR" sz="1600" i="1" dirty="0">
                <a:latin typeface="+mn-lt"/>
              </a:rPr>
              <a:t> 	Institut de Physique Nucléaire</a:t>
            </a:r>
          </a:p>
          <a:p>
            <a:r>
              <a:rPr lang="fr-FR" sz="1600" b="1" i="1" dirty="0">
                <a:latin typeface="+mn-lt"/>
              </a:rPr>
              <a:t>IMNC</a:t>
            </a:r>
            <a:r>
              <a:rPr lang="fr-FR" sz="1600" i="1" dirty="0">
                <a:latin typeface="+mn-lt"/>
              </a:rPr>
              <a:t> 	Imagerie et Modélisation en Neurobiologie et Cancérologie</a:t>
            </a:r>
            <a:endParaRPr lang="fr-FR" sz="1600" i="1" dirty="0">
              <a:latin typeface="+mn-lt"/>
              <a:hlinkClick r:id="rId3"/>
            </a:endParaRPr>
          </a:p>
          <a:p>
            <a:r>
              <a:rPr lang="fr-FR" sz="1600" b="1" i="1" dirty="0">
                <a:latin typeface="+mn-lt"/>
              </a:rPr>
              <a:t>LAL</a:t>
            </a:r>
            <a:r>
              <a:rPr lang="fr-FR" sz="1600" i="1" dirty="0">
                <a:latin typeface="+mn-lt"/>
              </a:rPr>
              <a:t> 	Laboratoire de l’Accélérateur Linéaire </a:t>
            </a:r>
          </a:p>
          <a:p>
            <a:r>
              <a:rPr lang="fr-FR" sz="1600" b="1" i="1" dirty="0">
                <a:latin typeface="+mn-lt"/>
              </a:rPr>
              <a:t>LPT</a:t>
            </a:r>
            <a:r>
              <a:rPr lang="fr-FR" sz="1600" i="1" dirty="0">
                <a:latin typeface="+mn-lt"/>
              </a:rPr>
              <a:t> 	Laboratoire de Physique Théorique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231FCF-B692-47A5-A894-A947C511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660" y="636177"/>
            <a:ext cx="3433491" cy="2592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F1BD2C-9085-450E-9E9C-A3E03E3E5507}"/>
              </a:ext>
            </a:extLst>
          </p:cNvPr>
          <p:cNvSpPr/>
          <p:nvPr/>
        </p:nvSpPr>
        <p:spPr>
          <a:xfrm>
            <a:off x="3667264" y="708184"/>
            <a:ext cx="3159283" cy="2914704"/>
          </a:xfrm>
          <a:prstGeom prst="rect">
            <a:avLst/>
          </a:prstGeom>
          <a:noFill/>
          <a:ln w="762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798B38-78EB-4694-891E-15D6AE0CC543}"/>
              </a:ext>
            </a:extLst>
          </p:cNvPr>
          <p:cNvSpPr txBox="1"/>
          <p:nvPr/>
        </p:nvSpPr>
        <p:spPr>
          <a:xfrm>
            <a:off x="681976" y="1893579"/>
            <a:ext cx="2843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+mn-lt"/>
              </a:rPr>
              <a:t>WELCOME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0AF5D4-9819-456E-842F-29CAA6C4B68E}"/>
              </a:ext>
            </a:extLst>
          </p:cNvPr>
          <p:cNvSpPr txBox="1"/>
          <p:nvPr/>
        </p:nvSpPr>
        <p:spPr>
          <a:xfrm>
            <a:off x="7091160" y="1893579"/>
            <a:ext cx="3424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+mn-lt"/>
              </a:rPr>
              <a:t>Bienvenu(e)s</a:t>
            </a:r>
          </a:p>
        </p:txBody>
      </p:sp>
    </p:spTree>
    <p:extLst>
      <p:ext uri="{BB962C8B-B14F-4D97-AF65-F5344CB8AC3E}">
        <p14:creationId xmlns:p14="http://schemas.microsoft.com/office/powerpoint/2010/main" val="188638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D1FBEA-09F0-4147-8AEA-46034595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25/01/2024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5B15BC-AF02-48B8-BA13-D128F998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IJCLab Presentation - Journée Nouveaux Entrants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E98B3A-DF7D-4C6C-92C4-320CCC3C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A165-506C-4913-B07D-CE11F83DEF1E}" type="slidenum">
              <a:rPr lang="fr-FR" smtClean="0">
                <a:cs typeface="Calibri" panose="020F0502020204030204" pitchFamily="34" charset="0"/>
              </a:rPr>
              <a:pPr/>
              <a:t>10</a:t>
            </a:fld>
            <a:endParaRPr lang="fr-FR"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FBE4E41-2569-4A82-9E83-859EA4AA56F6}"/>
              </a:ext>
            </a:extLst>
          </p:cNvPr>
          <p:cNvSpPr txBox="1"/>
          <p:nvPr/>
        </p:nvSpPr>
        <p:spPr>
          <a:xfrm>
            <a:off x="1311507" y="1433915"/>
            <a:ext cx="8016591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concepts applied in areas that have an impact on society</a:t>
            </a:r>
            <a:endParaRPr lang="fr-FR" sz="1767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A1B968-9AA8-4502-93D3-FDCBAB9F0DA5}"/>
              </a:ext>
            </a:extLst>
          </p:cNvPr>
          <p:cNvSpPr/>
          <p:nvPr/>
        </p:nvSpPr>
        <p:spPr>
          <a:xfrm>
            <a:off x="1121906" y="4267125"/>
            <a:ext cx="3727262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and environment: nuclear energy, radiochemistry and materials</a:t>
            </a:r>
            <a:endParaRPr lang="fr-FR" sz="1767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E647731-DE61-4B87-BFAB-DDAD72BA6AF8}"/>
              </a:ext>
            </a:extLst>
          </p:cNvPr>
          <p:cNvSpPr txBox="1"/>
          <p:nvPr/>
        </p:nvSpPr>
        <p:spPr>
          <a:xfrm>
            <a:off x="5611698" y="4312842"/>
            <a:ext cx="4455209" cy="63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physics: </a:t>
            </a:r>
          </a:p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Imaging, radiation therapy, life modeling</a:t>
            </a:r>
            <a:endParaRPr lang="fr-FR" sz="1767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28">
            <a:extLst>
              <a:ext uri="{FF2B5EF4-FFF2-40B4-BE49-F238E27FC236}">
                <a16:creationId xmlns:a16="http://schemas.microsoft.com/office/drawing/2014/main" id="{C68E4FD7-9AF5-4DB9-8FFF-A61E2276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34" y="1900879"/>
            <a:ext cx="1935678" cy="2063055"/>
          </a:xfrm>
          <a:prstGeom prst="rect">
            <a:avLst/>
          </a:prstGeom>
        </p:spPr>
      </p:pic>
      <p:pic>
        <p:nvPicPr>
          <p:cNvPr id="19" name="Image 29">
            <a:extLst>
              <a:ext uri="{FF2B5EF4-FFF2-40B4-BE49-F238E27FC236}">
                <a16:creationId xmlns:a16="http://schemas.microsoft.com/office/drawing/2014/main" id="{C37BCFE9-0396-4DF4-B53C-400476F0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54" y="1900880"/>
            <a:ext cx="2078357" cy="2071383"/>
          </a:xfrm>
          <a:prstGeom prst="rect">
            <a:avLst/>
          </a:prstGeom>
        </p:spPr>
      </p:pic>
      <p:pic>
        <p:nvPicPr>
          <p:cNvPr id="20" name="Picture 3" descr="C:\Users\Евгений\Desktop\Dr. Gentils Eurofusion December 2018\GRAPH\TEM\He+H\ROI He+H z1 144 scale.tif">
            <a:extLst>
              <a:ext uri="{FF2B5EF4-FFF2-40B4-BE49-F238E27FC236}">
                <a16:creationId xmlns:a16="http://schemas.microsoft.com/office/drawing/2014/main" id="{4C333CC3-2811-4D50-B91D-DA35840B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999" y="1996123"/>
            <a:ext cx="2129697" cy="2044118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21" name="Picture 5" descr="C:\Users\Евгений\Desktop\Dr. Gentils Eurofusion December 2018\GRAPH\TEM\He+H\ROI He+H z1 Extracted ROI-6-scale.tif">
            <a:extLst>
              <a:ext uri="{FF2B5EF4-FFF2-40B4-BE49-F238E27FC236}">
                <a16:creationId xmlns:a16="http://schemas.microsoft.com/office/drawing/2014/main" id="{F2BB4147-3A4C-4B33-AF5B-9F75ADD8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347" y="1996123"/>
            <a:ext cx="961529" cy="922773"/>
          </a:xfrm>
          <a:prstGeom prst="rect">
            <a:avLst/>
          </a:prstGeom>
          <a:noFill/>
          <a:ln>
            <a:solidFill>
              <a:srgbClr val="ED7D31"/>
            </a:solidFill>
            <a:prstDash val="sysDash"/>
          </a:ln>
        </p:spPr>
      </p:pic>
      <p:sp>
        <p:nvSpPr>
          <p:cNvPr id="22" name="Прямоугольник 8">
            <a:extLst>
              <a:ext uri="{FF2B5EF4-FFF2-40B4-BE49-F238E27FC236}">
                <a16:creationId xmlns:a16="http://schemas.microsoft.com/office/drawing/2014/main" id="{C4AEA9D1-CF93-4EDB-83E3-908AFBBA5178}"/>
              </a:ext>
            </a:extLst>
          </p:cNvPr>
          <p:cNvSpPr/>
          <p:nvPr/>
        </p:nvSpPr>
        <p:spPr bwMode="auto">
          <a:xfrm>
            <a:off x="3149123" y="3135185"/>
            <a:ext cx="399318" cy="383223"/>
          </a:xfrm>
          <a:prstGeom prst="rect">
            <a:avLst/>
          </a:prstGeom>
          <a:noFill/>
          <a:ln w="12700" cap="flat" cmpd="sng" algn="ctr">
            <a:solidFill>
              <a:srgbClr val="ED7D31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887919">
              <a:defRPr/>
            </a:pPr>
            <a:endParaRPr lang="fr-FR" sz="17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491E305-AFA3-46DC-89E9-68A83CD9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+mn-lt"/>
                <a:cs typeface="Calibri" panose="020F0502020204030204" pitchFamily="34" charset="0"/>
              </a:rPr>
              <a:t>IJCLab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: The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Research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Themes</a:t>
            </a:r>
            <a:endParaRPr lang="fr-FR" sz="32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25/01/2024</a:t>
            </a:r>
            <a:endParaRPr lang="en-ZA" sz="1400" dirty="0">
              <a:latin typeface="+mn-lt"/>
            </a:endParaRPr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IJCLab Presentation - Journée Nouveaux Entrants</a:t>
            </a:r>
            <a:endParaRPr lang="en-ZA" sz="1400">
              <a:latin typeface="+mn-lt"/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+mn-lt"/>
              </a:rPr>
              <a:t>11</a:t>
            </a:fld>
            <a:endParaRPr lang="en-ZA" sz="1400">
              <a:latin typeface="+mn-lt"/>
            </a:endParaRPr>
          </a:p>
        </p:txBody>
      </p:sp>
      <p:pic>
        <p:nvPicPr>
          <p:cNvPr id="7" name="Google Shape;330;p4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48478"/>
            <a:ext cx="2973853" cy="7625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6"/>
          <p:cNvSpPr txBox="1"/>
          <p:nvPr/>
        </p:nvSpPr>
        <p:spPr bwMode="auto">
          <a:xfrm>
            <a:off x="8085789" y="152326"/>
            <a:ext cx="258840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600" b="1" dirty="0">
                <a:latin typeface="+mn-lt"/>
              </a:rPr>
              <a:t>Services in </a:t>
            </a:r>
            <a:r>
              <a:rPr lang="en-ZA" sz="1600" b="1" u="sng" dirty="0">
                <a:latin typeface="+mn-lt"/>
              </a:rPr>
              <a:t>accelerator Pole</a:t>
            </a:r>
            <a:endParaRPr lang="en-ZA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600" b="1" dirty="0">
                <a:latin typeface="+mn-lt"/>
              </a:rPr>
              <a:t>RF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600" b="1" dirty="0">
                <a:latin typeface="+mn-lt"/>
              </a:rPr>
              <a:t>Cryogenics</a:t>
            </a:r>
          </a:p>
          <a:p>
            <a:pPr algn="ctr">
              <a:defRPr/>
            </a:pPr>
            <a:r>
              <a:rPr lang="en-ZA" sz="1600" b="1" dirty="0">
                <a:latin typeface="+mn-lt"/>
              </a:rPr>
              <a:t>~30 staff members</a:t>
            </a:r>
          </a:p>
        </p:txBody>
      </p:sp>
      <p:sp>
        <p:nvSpPr>
          <p:cNvPr id="10" name="Rectangle 17"/>
          <p:cNvSpPr/>
          <p:nvPr/>
        </p:nvSpPr>
        <p:spPr bwMode="auto">
          <a:xfrm>
            <a:off x="2686986" y="1150514"/>
            <a:ext cx="7546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rgbClr val="FF0000"/>
                </a:solidFill>
                <a:latin typeface="+mn-lt"/>
              </a:rPr>
              <a:t>Technical staff with technical skills/expertise</a:t>
            </a:r>
            <a:endParaRPr lang="en-ZA" dirty="0">
              <a:latin typeface="+mn-lt"/>
            </a:endParaRPr>
          </a:p>
          <a:p>
            <a:pPr algn="ctr">
              <a:defRPr/>
            </a:pPr>
            <a:r>
              <a:rPr lang="en-ZA" sz="1600" b="1" dirty="0">
                <a:solidFill>
                  <a:srgbClr val="FF0000"/>
                </a:solidFill>
                <a:latin typeface="+mn-lt"/>
              </a:rPr>
              <a:t>essential pillars for the laboratory to design, draw and build instruments.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Technical services are fuelled by the challenges of research (R&amp;D and projects)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The proximity of technical and research teams (integrated teams)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The ability to combine and make coexist versatility and specialization</a:t>
            </a:r>
            <a:endParaRPr lang="en-ZA" dirty="0">
              <a:latin typeface="+mn-lt"/>
            </a:endParaRPr>
          </a:p>
        </p:txBody>
      </p:sp>
      <p:sp>
        <p:nvSpPr>
          <p:cNvPr id="11" name="Ellipse 18"/>
          <p:cNvSpPr/>
          <p:nvPr/>
        </p:nvSpPr>
        <p:spPr bwMode="auto">
          <a:xfrm>
            <a:off x="447134" y="2481870"/>
            <a:ext cx="3301694" cy="1754935"/>
          </a:xfrm>
          <a:prstGeom prst="ellipse">
            <a:avLst/>
          </a:prstGeom>
          <a:solidFill>
            <a:srgbClr val="FF0000">
              <a:alpha val="53000"/>
            </a:srgb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+mn-lt"/>
                <a:ea typeface="Arial"/>
                <a:cs typeface="Times New Roman"/>
              </a:rPr>
              <a:t>     </a:t>
            </a:r>
            <a:endParaRPr lang="en-ZA">
              <a:latin typeface="+mn-lt"/>
            </a:endParaRPr>
          </a:p>
        </p:txBody>
      </p:sp>
      <p:sp>
        <p:nvSpPr>
          <p:cNvPr id="12" name="Ellipse 19"/>
          <p:cNvSpPr/>
          <p:nvPr/>
        </p:nvSpPr>
        <p:spPr bwMode="auto">
          <a:xfrm>
            <a:off x="4965814" y="3978793"/>
            <a:ext cx="3173396" cy="1687718"/>
          </a:xfrm>
          <a:prstGeom prst="ellipse">
            <a:avLst/>
          </a:prstGeom>
          <a:solidFill>
            <a:srgbClr val="FFC000">
              <a:alpha val="3500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3" name="ZoneTexte 20"/>
          <p:cNvSpPr txBox="1"/>
          <p:nvPr/>
        </p:nvSpPr>
        <p:spPr bwMode="auto">
          <a:xfrm>
            <a:off x="447134" y="3467266"/>
            <a:ext cx="223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Developpement Software</a:t>
            </a:r>
            <a:endParaRPr lang="en-ZA">
              <a:latin typeface="+mn-lt"/>
            </a:endParaRPr>
          </a:p>
        </p:txBody>
      </p:sp>
      <p:sp>
        <p:nvSpPr>
          <p:cNvPr id="14" name="Ellipse 21"/>
          <p:cNvSpPr/>
          <p:nvPr/>
        </p:nvSpPr>
        <p:spPr bwMode="auto">
          <a:xfrm rot="20782942">
            <a:off x="2508903" y="3524737"/>
            <a:ext cx="4053803" cy="1530199"/>
          </a:xfrm>
          <a:prstGeom prst="ellipse">
            <a:avLst/>
          </a:prstGeom>
          <a:solidFill>
            <a:srgbClr val="FF99FF">
              <a:alpha val="55000"/>
            </a:srgbClr>
          </a:solidFill>
          <a:ln w="381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5" name="Ellipse 22"/>
          <p:cNvSpPr/>
          <p:nvPr/>
        </p:nvSpPr>
        <p:spPr bwMode="auto">
          <a:xfrm>
            <a:off x="8344194" y="2684800"/>
            <a:ext cx="422316" cy="389406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6" name="ZoneTexte 23"/>
          <p:cNvSpPr txBox="1"/>
          <p:nvPr/>
        </p:nvSpPr>
        <p:spPr bwMode="auto">
          <a:xfrm>
            <a:off x="8803527" y="2700035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Mechanics</a:t>
            </a:r>
            <a:endParaRPr lang="en-ZA">
              <a:latin typeface="+mn-lt"/>
            </a:endParaRPr>
          </a:p>
        </p:txBody>
      </p:sp>
      <p:sp>
        <p:nvSpPr>
          <p:cNvPr id="17" name="Ellipse 24"/>
          <p:cNvSpPr/>
          <p:nvPr/>
        </p:nvSpPr>
        <p:spPr bwMode="auto">
          <a:xfrm>
            <a:off x="8344194" y="3188194"/>
            <a:ext cx="422316" cy="389406"/>
          </a:xfrm>
          <a:prstGeom prst="ellipse">
            <a:avLst/>
          </a:prstGeom>
          <a:solidFill>
            <a:srgbClr val="5B9BD5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8" name="ZoneTexte 25"/>
          <p:cNvSpPr txBox="1"/>
          <p:nvPr/>
        </p:nvSpPr>
        <p:spPr bwMode="auto">
          <a:xfrm>
            <a:off x="8803527" y="3228481"/>
            <a:ext cx="1088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Electronics</a:t>
            </a:r>
            <a:endParaRPr lang="en-ZA">
              <a:latin typeface="+mn-lt"/>
            </a:endParaRPr>
          </a:p>
        </p:txBody>
      </p:sp>
      <p:sp>
        <p:nvSpPr>
          <p:cNvPr id="19" name="Ellipse 26"/>
          <p:cNvSpPr/>
          <p:nvPr/>
        </p:nvSpPr>
        <p:spPr bwMode="auto">
          <a:xfrm>
            <a:off x="8344194" y="3701908"/>
            <a:ext cx="422316" cy="389406"/>
          </a:xfrm>
          <a:prstGeom prst="ellipse">
            <a:avLst/>
          </a:prstGeom>
          <a:solidFill>
            <a:srgbClr val="FF0000">
              <a:alpha val="4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0" name="ZoneTexte 27"/>
          <p:cNvSpPr txBox="1"/>
          <p:nvPr/>
        </p:nvSpPr>
        <p:spPr bwMode="auto">
          <a:xfrm>
            <a:off x="8803527" y="3742195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Computing </a:t>
            </a:r>
            <a:endParaRPr lang="en-ZA">
              <a:latin typeface="+mn-lt"/>
            </a:endParaRPr>
          </a:p>
        </p:txBody>
      </p:sp>
      <p:sp>
        <p:nvSpPr>
          <p:cNvPr id="21" name="Ellipse 28"/>
          <p:cNvSpPr/>
          <p:nvPr/>
        </p:nvSpPr>
        <p:spPr bwMode="auto">
          <a:xfrm>
            <a:off x="8354866" y="4647719"/>
            <a:ext cx="422316" cy="389406"/>
          </a:xfrm>
          <a:prstGeom prst="ellipse">
            <a:avLst/>
          </a:prstGeom>
          <a:solidFill>
            <a:srgbClr val="FF99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2" name="Ellipse 29"/>
          <p:cNvSpPr/>
          <p:nvPr/>
        </p:nvSpPr>
        <p:spPr bwMode="auto">
          <a:xfrm>
            <a:off x="2114322" y="2464172"/>
            <a:ext cx="5419936" cy="1844641"/>
          </a:xfrm>
          <a:prstGeom prst="ellipse">
            <a:avLst/>
          </a:prstGeom>
          <a:solidFill>
            <a:srgbClr val="5B9BD5">
              <a:alpha val="53000"/>
            </a:srgbClr>
          </a:solidFill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3" name="ZoneTexte 30"/>
          <p:cNvSpPr txBox="1"/>
          <p:nvPr/>
        </p:nvSpPr>
        <p:spPr bwMode="auto">
          <a:xfrm>
            <a:off x="5355455" y="3062586"/>
            <a:ext cx="2127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CAO – Cabling</a:t>
            </a:r>
            <a:endParaRPr lang="en-ZA">
              <a:latin typeface="+mn-lt"/>
            </a:endParaRPr>
          </a:p>
        </p:txBody>
      </p:sp>
      <p:sp>
        <p:nvSpPr>
          <p:cNvPr id="24" name="ZoneTexte 31"/>
          <p:cNvSpPr txBox="1"/>
          <p:nvPr/>
        </p:nvSpPr>
        <p:spPr bwMode="auto">
          <a:xfrm>
            <a:off x="2259656" y="3045573"/>
            <a:ext cx="140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Real Time/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 Slow Control</a:t>
            </a:r>
            <a:endParaRPr lang="en-ZA">
              <a:latin typeface="+mn-lt"/>
            </a:endParaRPr>
          </a:p>
        </p:txBody>
      </p:sp>
      <p:sp>
        <p:nvSpPr>
          <p:cNvPr id="25" name="Ellipse 32"/>
          <p:cNvSpPr/>
          <p:nvPr/>
        </p:nvSpPr>
        <p:spPr bwMode="auto">
          <a:xfrm>
            <a:off x="417835" y="4281208"/>
            <a:ext cx="3230597" cy="1414205"/>
          </a:xfrm>
          <a:prstGeom prst="ellipse">
            <a:avLst/>
          </a:prstGeom>
          <a:solidFill>
            <a:srgbClr val="ED7D31">
              <a:alpha val="53000"/>
            </a:srgbClr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6" name="ZoneTexte 33"/>
          <p:cNvSpPr txBox="1"/>
          <p:nvPr/>
        </p:nvSpPr>
        <p:spPr bwMode="auto">
          <a:xfrm>
            <a:off x="789807" y="4562574"/>
            <a:ext cx="202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Mecanical Conception</a:t>
            </a:r>
            <a:endParaRPr lang="en-ZA">
              <a:latin typeface="+mn-lt"/>
            </a:endParaRPr>
          </a:p>
        </p:txBody>
      </p:sp>
      <p:sp>
        <p:nvSpPr>
          <p:cNvPr id="27" name="ZoneTexte 34"/>
          <p:cNvSpPr txBox="1"/>
          <p:nvPr/>
        </p:nvSpPr>
        <p:spPr bwMode="auto">
          <a:xfrm>
            <a:off x="903217" y="5098958"/>
            <a:ext cx="207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Mecanical Worskhops</a:t>
            </a:r>
            <a:endParaRPr lang="en-ZA">
              <a:latin typeface="+mn-lt"/>
            </a:endParaRPr>
          </a:p>
        </p:txBody>
      </p:sp>
      <p:sp>
        <p:nvSpPr>
          <p:cNvPr id="28" name="ZoneTexte 35"/>
          <p:cNvSpPr txBox="1"/>
          <p:nvPr/>
        </p:nvSpPr>
        <p:spPr bwMode="auto">
          <a:xfrm>
            <a:off x="3364702" y="4299011"/>
            <a:ext cx="185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Detectors/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Instrumentation</a:t>
            </a:r>
            <a:endParaRPr lang="en-ZA">
              <a:latin typeface="+mn-lt"/>
            </a:endParaRPr>
          </a:p>
        </p:txBody>
      </p:sp>
      <p:sp>
        <p:nvSpPr>
          <p:cNvPr id="29" name="ZoneTexte 36"/>
          <p:cNvSpPr txBox="1"/>
          <p:nvPr/>
        </p:nvSpPr>
        <p:spPr bwMode="auto">
          <a:xfrm>
            <a:off x="8714318" y="4989107"/>
            <a:ext cx="17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Accelerators and others specialties</a:t>
            </a:r>
            <a:endParaRPr lang="en-ZA">
              <a:latin typeface="+mn-lt"/>
            </a:endParaRPr>
          </a:p>
        </p:txBody>
      </p:sp>
      <p:sp>
        <p:nvSpPr>
          <p:cNvPr id="30" name="ZoneTexte 37"/>
          <p:cNvSpPr txBox="1"/>
          <p:nvPr/>
        </p:nvSpPr>
        <p:spPr bwMode="auto">
          <a:xfrm>
            <a:off x="674025" y="2871772"/>
            <a:ext cx="1673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Exploitation </a:t>
            </a:r>
            <a:endParaRPr lang="en-ZA">
              <a:latin typeface="+mn-lt"/>
            </a:endParaRPr>
          </a:p>
        </p:txBody>
      </p:sp>
      <p:sp>
        <p:nvSpPr>
          <p:cNvPr id="31" name="Ellipse 38"/>
          <p:cNvSpPr/>
          <p:nvPr/>
        </p:nvSpPr>
        <p:spPr bwMode="auto">
          <a:xfrm>
            <a:off x="8336506" y="4189677"/>
            <a:ext cx="422316" cy="389406"/>
          </a:xfrm>
          <a:prstGeom prst="ellipse">
            <a:avLst/>
          </a:prstGeom>
          <a:solidFill>
            <a:srgbClr val="C5E0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32" name="Ellipse 39"/>
          <p:cNvSpPr/>
          <p:nvPr/>
        </p:nvSpPr>
        <p:spPr bwMode="auto">
          <a:xfrm>
            <a:off x="3699750" y="5120111"/>
            <a:ext cx="1513264" cy="581950"/>
          </a:xfrm>
          <a:prstGeom prst="ellipse">
            <a:avLst/>
          </a:prstGeom>
          <a:solidFill>
            <a:srgbClr val="70AD47">
              <a:lumMod val="40000"/>
              <a:lumOff val="60000"/>
              <a:alpha val="60000"/>
            </a:srgbClr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+mn-lt"/>
                <a:ea typeface="Arial"/>
                <a:cs typeface="Times New Roman"/>
              </a:rPr>
              <a:t>Biology</a:t>
            </a:r>
            <a:endParaRPr lang="en-ZA">
              <a:latin typeface="+mn-lt"/>
            </a:endParaRPr>
          </a:p>
        </p:txBody>
      </p:sp>
      <p:sp>
        <p:nvSpPr>
          <p:cNvPr id="33" name="ZoneTexte 40"/>
          <p:cNvSpPr txBox="1"/>
          <p:nvPr/>
        </p:nvSpPr>
        <p:spPr bwMode="auto">
          <a:xfrm>
            <a:off x="8803527" y="4225771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Biology</a:t>
            </a:r>
            <a:endParaRPr lang="en-ZA">
              <a:latin typeface="+mn-lt"/>
            </a:endParaRPr>
          </a:p>
        </p:txBody>
      </p:sp>
      <p:sp>
        <p:nvSpPr>
          <p:cNvPr id="34" name="Rectangle 41"/>
          <p:cNvSpPr/>
          <p:nvPr/>
        </p:nvSpPr>
        <p:spPr bwMode="auto">
          <a:xfrm>
            <a:off x="3414232" y="2537709"/>
            <a:ext cx="3196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Micro-electronics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Front-End electronics</a:t>
            </a:r>
            <a:endParaRPr lang="en-ZA">
              <a:latin typeface="+mn-lt"/>
            </a:endParaRPr>
          </a:p>
        </p:txBody>
      </p:sp>
      <p:sp>
        <p:nvSpPr>
          <p:cNvPr id="35" name="Rectangle 42"/>
          <p:cNvSpPr/>
          <p:nvPr/>
        </p:nvSpPr>
        <p:spPr bwMode="auto">
          <a:xfrm>
            <a:off x="3081629" y="3633795"/>
            <a:ext cx="2568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Data Acquisition</a:t>
            </a:r>
            <a:endParaRPr lang="en-ZA">
              <a:latin typeface="+mn-lt"/>
            </a:endParaRPr>
          </a:p>
        </p:txBody>
      </p:sp>
      <p:sp>
        <p:nvSpPr>
          <p:cNvPr id="36" name="Rectangle 43"/>
          <p:cNvSpPr/>
          <p:nvPr/>
        </p:nvSpPr>
        <p:spPr bwMode="auto">
          <a:xfrm>
            <a:off x="6281861" y="4266417"/>
            <a:ext cx="1689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Electrotech./RF</a:t>
            </a:r>
            <a:endParaRPr lang="en-ZA">
              <a:latin typeface="+mn-lt"/>
            </a:endParaRPr>
          </a:p>
        </p:txBody>
      </p:sp>
      <p:sp>
        <p:nvSpPr>
          <p:cNvPr id="37" name="Rectangle 44"/>
          <p:cNvSpPr/>
          <p:nvPr/>
        </p:nvSpPr>
        <p:spPr bwMode="auto">
          <a:xfrm>
            <a:off x="5868738" y="4602778"/>
            <a:ext cx="1388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Cryogenics</a:t>
            </a:r>
            <a:endParaRPr lang="en-ZA">
              <a:latin typeface="+mn-lt"/>
            </a:endParaRPr>
          </a:p>
        </p:txBody>
      </p:sp>
      <p:sp>
        <p:nvSpPr>
          <p:cNvPr id="38" name="Rectangle 45"/>
          <p:cNvSpPr/>
          <p:nvPr/>
        </p:nvSpPr>
        <p:spPr bwMode="auto">
          <a:xfrm>
            <a:off x="5509589" y="4981336"/>
            <a:ext cx="1870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Vacuum techniques</a:t>
            </a:r>
            <a:endParaRPr lang="en-ZA">
              <a:latin typeface="+mn-lt"/>
            </a:endParaRPr>
          </a:p>
        </p:txBody>
      </p:sp>
      <p:sp>
        <p:nvSpPr>
          <p:cNvPr id="39" name="Rectangle 46"/>
          <p:cNvSpPr/>
          <p:nvPr/>
        </p:nvSpPr>
        <p:spPr bwMode="auto">
          <a:xfrm>
            <a:off x="6243604" y="5290140"/>
            <a:ext cx="1136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>
                <a:solidFill>
                  <a:prstClr val="black"/>
                </a:solidFill>
                <a:latin typeface="+mn-lt"/>
                <a:cs typeface="Times New Roman"/>
              </a:rPr>
              <a:t>Materials </a:t>
            </a:r>
            <a:endParaRPr lang="en-ZA" sz="1400">
              <a:latin typeface="+mn-lt"/>
            </a:endParaRPr>
          </a:p>
        </p:txBody>
      </p:sp>
      <p:sp>
        <p:nvSpPr>
          <p:cNvPr id="40" name="Rectangle 47"/>
          <p:cNvSpPr/>
          <p:nvPr/>
        </p:nvSpPr>
        <p:spPr bwMode="auto">
          <a:xfrm>
            <a:off x="7057860" y="4846224"/>
            <a:ext cx="87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Laser</a:t>
            </a:r>
            <a:endParaRPr lang="en-ZA">
              <a:latin typeface="+mn-lt"/>
            </a:endParaRPr>
          </a:p>
        </p:txBody>
      </p:sp>
      <p:sp>
        <p:nvSpPr>
          <p:cNvPr id="41" name="Ellipse 48"/>
          <p:cNvSpPr/>
          <p:nvPr/>
        </p:nvSpPr>
        <p:spPr bwMode="auto">
          <a:xfrm>
            <a:off x="8326346" y="5081115"/>
            <a:ext cx="455765" cy="465112"/>
          </a:xfrm>
          <a:prstGeom prst="ellipse">
            <a:avLst/>
          </a:prstGeom>
          <a:solidFill>
            <a:schemeClr val="accent4">
              <a:lumMod val="60000"/>
              <a:lumOff val="40000"/>
              <a:alpha val="34902"/>
            </a:schemeClr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42" name="ZoneTexte 49"/>
          <p:cNvSpPr txBox="1"/>
          <p:nvPr/>
        </p:nvSpPr>
        <p:spPr bwMode="auto">
          <a:xfrm>
            <a:off x="8783447" y="4632009"/>
            <a:ext cx="99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Detectors</a:t>
            </a:r>
            <a:endParaRPr lang="en-ZA">
              <a:latin typeface="+mn-lt"/>
            </a:endParaRPr>
          </a:p>
        </p:txBody>
      </p:sp>
      <p:sp>
        <p:nvSpPr>
          <p:cNvPr id="43" name="Rectangle 50"/>
          <p:cNvSpPr/>
          <p:nvPr/>
        </p:nvSpPr>
        <p:spPr bwMode="auto">
          <a:xfrm>
            <a:off x="3595425" y="3136929"/>
            <a:ext cx="1951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System</a:t>
            </a:r>
            <a:endParaRPr lang="en-ZA"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F8C9D-D6B7-47D7-A879-65B108CF13AF}"/>
              </a:ext>
            </a:extLst>
          </p:cNvPr>
          <p:cNvSpPr txBox="1"/>
          <p:nvPr/>
        </p:nvSpPr>
        <p:spPr>
          <a:xfrm>
            <a:off x="43662" y="808484"/>
            <a:ext cx="2894454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~180 staff members</a:t>
            </a:r>
          </a:p>
          <a:p>
            <a:pPr algn="ctr"/>
            <a:r>
              <a:rPr lang="en-ZA" sz="1600" dirty="0">
                <a:latin typeface="+mn-lt"/>
              </a:rPr>
              <a:t>4 Departments : </a:t>
            </a:r>
          </a:p>
          <a:p>
            <a:pPr algn="just"/>
            <a:r>
              <a:rPr lang="en-ZA" sz="1600" b="1" dirty="0">
                <a:latin typeface="+mn-lt"/>
              </a:rPr>
              <a:t>Electronics  	          /   Computing</a:t>
            </a:r>
          </a:p>
          <a:p>
            <a:pPr algn="just"/>
            <a:r>
              <a:rPr lang="en-ZA" sz="1600" b="1" dirty="0">
                <a:latin typeface="+mn-lt"/>
              </a:rPr>
              <a:t>Instrumentation /    Mechanics</a:t>
            </a:r>
          </a:p>
          <a:p>
            <a:pPr algn="ctr"/>
            <a:r>
              <a:rPr lang="en-ZA" sz="1600" dirty="0">
                <a:latin typeface="+mn-lt"/>
              </a:rPr>
              <a:t>with 10 Services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217A27-8793-4E89-A3BB-8F214B12AD37}"/>
              </a:ext>
            </a:extLst>
          </p:cNvPr>
          <p:cNvSpPr/>
          <p:nvPr/>
        </p:nvSpPr>
        <p:spPr>
          <a:xfrm>
            <a:off x="0" y="0"/>
            <a:ext cx="2938116" cy="2235689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5286DF-C770-44A7-A6EF-F14A4F5EE4D5}"/>
              </a:ext>
            </a:extLst>
          </p:cNvPr>
          <p:cNvSpPr txBox="1"/>
          <p:nvPr/>
        </p:nvSpPr>
        <p:spPr>
          <a:xfrm>
            <a:off x="2938116" y="111196"/>
            <a:ext cx="519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Z" sz="2400" b="1" dirty="0" err="1">
                <a:latin typeface="+mn-lt"/>
              </a:rPr>
              <a:t>IJClab</a:t>
            </a:r>
            <a:r>
              <a:rPr lang="en-BZ" sz="2400" b="1" dirty="0">
                <a:latin typeface="+mn-lt"/>
              </a:rPr>
              <a:t> in a nutshell – III : Technical Skills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>
                <a:latin typeface="+mn-lt"/>
              </a:rPr>
              <a:t>25/01/2024</a:t>
            </a:r>
            <a:endParaRPr lang="en-ZA">
              <a:latin typeface="+mn-lt"/>
            </a:endParaRPr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>
                <a:latin typeface="+mn-lt"/>
              </a:rPr>
              <a:t>IJCLab Presentation - Journée Nouveaux Entrants</a:t>
            </a:r>
            <a:endParaRPr lang="en-ZA">
              <a:latin typeface="+mn-lt"/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8" y="5714821"/>
            <a:ext cx="1846064" cy="300714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en-ZA">
                <a:latin typeface="+mn-lt"/>
              </a:rPr>
              <a:t>12</a:t>
            </a:fld>
            <a:endParaRPr lang="en-ZA">
              <a:latin typeface="+mn-lt"/>
            </a:endParaRPr>
          </a:p>
        </p:txBody>
      </p:sp>
      <p:sp>
        <p:nvSpPr>
          <p:cNvPr id="7" name="ZoneTexte 5"/>
          <p:cNvSpPr txBox="1"/>
          <p:nvPr/>
        </p:nvSpPr>
        <p:spPr bwMode="auto">
          <a:xfrm>
            <a:off x="1266751" y="149424"/>
            <a:ext cx="599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2400" b="1" dirty="0" err="1">
                <a:latin typeface="+mn-lt"/>
              </a:rPr>
              <a:t>IJCLab</a:t>
            </a:r>
            <a:r>
              <a:rPr lang="en-ZA" sz="2400" b="1" dirty="0">
                <a:latin typeface="+mn-lt"/>
              </a:rPr>
              <a:t> in a nutshell: Support Services Support</a:t>
            </a:r>
            <a:endParaRPr lang="en-ZA" sz="2400" dirty="0">
              <a:latin typeface="+mn-lt"/>
            </a:endParaRPr>
          </a:p>
        </p:txBody>
      </p:sp>
      <p:sp>
        <p:nvSpPr>
          <p:cNvPr id="8" name="Shape 467"/>
          <p:cNvSpPr/>
          <p:nvPr/>
        </p:nvSpPr>
        <p:spPr bwMode="auto">
          <a:xfrm>
            <a:off x="99826" y="723613"/>
            <a:ext cx="5693671" cy="630942"/>
          </a:xfrm>
          <a:prstGeom prst="rect">
            <a:avLst/>
          </a:prstGeom>
          <a:solidFill>
            <a:schemeClr val="accent4">
              <a:alpha val="15000"/>
            </a:schemeClr>
          </a:solidFill>
          <a:ln w="12700">
            <a:miter lim="400000"/>
          </a:ln>
        </p:spPr>
        <p:txBody>
          <a:bodyPr wrap="square" lIns="40396" rIns="40396">
            <a:spAutoFit/>
          </a:bodyPr>
          <a:lstStyle/>
          <a:p>
            <a:pPr algn="ctr">
              <a:defRPr/>
            </a:pPr>
            <a:r>
              <a:rPr lang="en-US" sz="1750" b="1" dirty="0">
                <a:solidFill>
                  <a:srgbClr val="FF0000"/>
                </a:solidFill>
                <a:latin typeface="+mn-lt"/>
                <a:cs typeface="Times New Roman"/>
              </a:rPr>
              <a:t>The Support Services are essential to support all scientific and technical activities of the laboratory</a:t>
            </a:r>
            <a:endParaRPr lang="fr-FR" sz="175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pic>
        <p:nvPicPr>
          <p:cNvPr id="9" name="Image 11"/>
          <p:cNvPicPr>
            <a:picLocks noChangeAspect="1"/>
          </p:cNvPicPr>
          <p:nvPr/>
        </p:nvPicPr>
        <p:blipFill>
          <a:blip r:embed="rId2"/>
          <a:srcRect r="2058"/>
          <a:stretch/>
        </p:blipFill>
        <p:spPr bwMode="auto">
          <a:xfrm>
            <a:off x="271780" y="1558027"/>
            <a:ext cx="2699971" cy="3053722"/>
          </a:xfrm>
          <a:prstGeom prst="rect">
            <a:avLst/>
          </a:prstGeom>
        </p:spPr>
      </p:pic>
      <p:pic>
        <p:nvPicPr>
          <p:cNvPr id="11" name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10221" y="847915"/>
            <a:ext cx="1416515" cy="4473945"/>
          </a:xfrm>
          <a:prstGeom prst="rect">
            <a:avLst/>
          </a:prstGeom>
        </p:spPr>
      </p:pic>
      <p:pic>
        <p:nvPicPr>
          <p:cNvPr id="18" name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4672" y="5022076"/>
            <a:ext cx="2088231" cy="355462"/>
          </a:xfrm>
          <a:prstGeom prst="rect">
            <a:avLst/>
          </a:prstGeom>
        </p:spPr>
      </p:pic>
      <p:sp>
        <p:nvSpPr>
          <p:cNvPr id="19" name="Rectangle 4"/>
          <p:cNvSpPr/>
          <p:nvPr/>
        </p:nvSpPr>
        <p:spPr bwMode="auto">
          <a:xfrm>
            <a:off x="2414604" y="4899134"/>
            <a:ext cx="318402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300" i="1" dirty="0">
                <a:latin typeface="+mn-lt"/>
              </a:rPr>
              <a:t>Project Management Unit. Accompanies and supports project leaders, provides input and advises </a:t>
            </a:r>
            <a:r>
              <a:rPr lang="en-US" sz="1300" i="1" dirty="0" err="1">
                <a:latin typeface="+mn-lt"/>
              </a:rPr>
              <a:t>IJCLab</a:t>
            </a:r>
            <a:r>
              <a:rPr lang="en-US" sz="1300" i="1" dirty="0">
                <a:latin typeface="+mn-lt"/>
              </a:rPr>
              <a:t> management</a:t>
            </a:r>
            <a:r>
              <a:rPr lang="fr-FR" sz="1300" i="1" dirty="0">
                <a:latin typeface="+mn-lt"/>
              </a:rPr>
              <a:t>.</a:t>
            </a:r>
          </a:p>
        </p:txBody>
      </p:sp>
      <p:sp>
        <p:nvSpPr>
          <p:cNvPr id="20" name="Rectangle 20"/>
          <p:cNvSpPr/>
          <p:nvPr/>
        </p:nvSpPr>
        <p:spPr bwMode="auto">
          <a:xfrm>
            <a:off x="2949047" y="2629564"/>
            <a:ext cx="2806539" cy="1134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Calibri"/>
                <a:cs typeface="Calibri"/>
              </a:rPr>
              <a:t>A strong and newly structured administrative department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Calibri"/>
                <a:cs typeface="Calibri"/>
              </a:rPr>
              <a:t>3 divisions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Calibri"/>
                <a:cs typeface="Calibri"/>
              </a:rPr>
              <a:t>2 departments</a:t>
            </a:r>
          </a:p>
        </p:txBody>
      </p:sp>
      <p:sp>
        <p:nvSpPr>
          <p:cNvPr id="21" name="Rectangle 21"/>
          <p:cNvSpPr/>
          <p:nvPr/>
        </p:nvSpPr>
        <p:spPr bwMode="auto">
          <a:xfrm>
            <a:off x="104674" y="1445568"/>
            <a:ext cx="5628207" cy="3307488"/>
          </a:xfrm>
          <a:prstGeom prst="rect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2" name="Rectangle 22"/>
          <p:cNvSpPr/>
          <p:nvPr/>
        </p:nvSpPr>
        <p:spPr bwMode="auto">
          <a:xfrm>
            <a:off x="5834582" y="776130"/>
            <a:ext cx="4896544" cy="46298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3" name="Rectangle 23"/>
          <p:cNvSpPr/>
          <p:nvPr/>
        </p:nvSpPr>
        <p:spPr bwMode="auto">
          <a:xfrm>
            <a:off x="99826" y="4859869"/>
            <a:ext cx="5628207" cy="711712"/>
          </a:xfrm>
          <a:prstGeom prst="rect">
            <a:avLst/>
          </a:prstGeom>
          <a:noFill/>
          <a:ln w="76200">
            <a:solidFill>
              <a:srgbClr val="E05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39D05A-BB2E-481E-A442-222DED8E3F63}"/>
              </a:ext>
            </a:extLst>
          </p:cNvPr>
          <p:cNvSpPr txBox="1"/>
          <p:nvPr/>
        </p:nvSpPr>
        <p:spPr>
          <a:xfrm>
            <a:off x="3480223" y="1589860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latin typeface="+mn-lt"/>
              </a:rPr>
              <a:t>47 members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DF9563A-C1AD-4C05-B07B-065AA17FEB66}"/>
              </a:ext>
            </a:extLst>
          </p:cNvPr>
          <p:cNvSpPr txBox="1"/>
          <p:nvPr/>
        </p:nvSpPr>
        <p:spPr>
          <a:xfrm>
            <a:off x="6557908" y="794105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latin typeface="+mn-lt"/>
              </a:rPr>
              <a:t>38 members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FB4853-7C70-4FB2-949B-FBB7647F937B}"/>
              </a:ext>
            </a:extLst>
          </p:cNvPr>
          <p:cNvSpPr txBox="1"/>
          <p:nvPr/>
        </p:nvSpPr>
        <p:spPr>
          <a:xfrm>
            <a:off x="246716" y="50082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9CFBC5-70D6-473C-8346-38E094431919}"/>
              </a:ext>
            </a:extLst>
          </p:cNvPr>
          <p:cNvSpPr/>
          <p:nvPr/>
        </p:nvSpPr>
        <p:spPr>
          <a:xfrm>
            <a:off x="5872493" y="1216267"/>
            <a:ext cx="340400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300" dirty="0">
                <a:latin typeface="+mn-lt"/>
              </a:rPr>
              <a:t>Management of </a:t>
            </a:r>
            <a:r>
              <a:rPr lang="fr-FR" sz="1300" dirty="0" err="1">
                <a:latin typeface="+mn-lt"/>
              </a:rPr>
              <a:t>libraries</a:t>
            </a:r>
            <a:r>
              <a:rPr lang="fr-FR" sz="1300" dirty="0">
                <a:latin typeface="+mn-lt"/>
              </a:rPr>
              <a:t>, </a:t>
            </a:r>
            <a:r>
              <a:rPr lang="fr-FR" sz="1300" dirty="0" err="1">
                <a:latin typeface="+mn-lt"/>
              </a:rPr>
              <a:t>common</a:t>
            </a:r>
            <a:r>
              <a:rPr lang="fr-FR" sz="1300" dirty="0">
                <a:latin typeface="+mn-lt"/>
              </a:rPr>
              <a:t> digital </a:t>
            </a:r>
            <a:r>
              <a:rPr lang="fr-FR" sz="1300" dirty="0" err="1">
                <a:latin typeface="+mn-lt"/>
              </a:rPr>
              <a:t>library</a:t>
            </a:r>
            <a:r>
              <a:rPr lang="fr-FR" sz="1300" dirty="0">
                <a:latin typeface="+mn-lt"/>
              </a:rPr>
              <a:t>, </a:t>
            </a:r>
            <a:r>
              <a:rPr lang="fr-FR" sz="1300" dirty="0" err="1">
                <a:latin typeface="+mn-lt"/>
              </a:rPr>
              <a:t>simplified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access</a:t>
            </a:r>
            <a:r>
              <a:rPr lang="fr-FR" sz="1300" dirty="0">
                <a:latin typeface="+mn-lt"/>
              </a:rPr>
              <a:t> to all </a:t>
            </a:r>
            <a:r>
              <a:rPr lang="fr-FR" sz="1300" dirty="0" err="1">
                <a:latin typeface="+mn-lt"/>
              </a:rPr>
              <a:t>documentary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resources</a:t>
            </a:r>
            <a:r>
              <a:rPr lang="fr-FR" sz="1300" dirty="0">
                <a:latin typeface="+mn-lt"/>
              </a:rPr>
              <a:t> and </a:t>
            </a:r>
            <a:r>
              <a:rPr lang="fr-FR" sz="1300" dirty="0" err="1">
                <a:latin typeface="+mn-lt"/>
              </a:rPr>
              <a:t>laboratory</a:t>
            </a:r>
            <a:r>
              <a:rPr lang="fr-FR" sz="1300" dirty="0">
                <a:latin typeface="+mn-lt"/>
              </a:rPr>
              <a:t> productions.</a:t>
            </a:r>
          </a:p>
          <a:p>
            <a:pPr algn="just"/>
            <a:endParaRPr lang="fr-FR" sz="1300" dirty="0">
              <a:latin typeface="+mn-lt"/>
            </a:endParaRPr>
          </a:p>
          <a:p>
            <a:pPr algn="just"/>
            <a:r>
              <a:rPr lang="fr-FR" sz="1300" dirty="0">
                <a:latin typeface="+mn-lt"/>
              </a:rPr>
              <a:t>National/international </a:t>
            </a:r>
            <a:r>
              <a:rPr lang="fr-FR" sz="1300" dirty="0" err="1">
                <a:latin typeface="+mn-lt"/>
              </a:rPr>
              <a:t>visibility</a:t>
            </a:r>
            <a:r>
              <a:rPr lang="fr-FR" sz="1300" dirty="0">
                <a:latin typeface="+mn-lt"/>
              </a:rPr>
              <a:t> of the </a:t>
            </a:r>
            <a:r>
              <a:rPr lang="fr-FR" sz="1300" dirty="0" err="1">
                <a:latin typeface="+mn-lt"/>
              </a:rPr>
              <a:t>IJCLab</a:t>
            </a:r>
            <a:r>
              <a:rPr lang="fr-FR" sz="1300" dirty="0">
                <a:latin typeface="+mn-lt"/>
              </a:rPr>
              <a:t>: </a:t>
            </a:r>
            <a:r>
              <a:rPr lang="fr-FR" sz="1300" dirty="0" err="1">
                <a:latin typeface="+mn-lt"/>
              </a:rPr>
              <a:t>external</a:t>
            </a:r>
            <a:r>
              <a:rPr lang="fr-FR" sz="1300" dirty="0">
                <a:latin typeface="+mn-lt"/>
              </a:rPr>
              <a:t> and </a:t>
            </a:r>
            <a:r>
              <a:rPr lang="fr-FR" sz="1300" dirty="0" err="1">
                <a:latin typeface="+mn-lt"/>
              </a:rPr>
              <a:t>internal</a:t>
            </a:r>
            <a:r>
              <a:rPr lang="fr-FR" sz="1300" dirty="0">
                <a:latin typeface="+mn-lt"/>
              </a:rPr>
              <a:t> communication, </a:t>
            </a:r>
            <a:r>
              <a:rPr lang="fr-FR" sz="1300" dirty="0" err="1">
                <a:latin typeface="+mn-lt"/>
              </a:rPr>
              <a:t>organization</a:t>
            </a:r>
            <a:r>
              <a:rPr lang="fr-FR" sz="1300" dirty="0">
                <a:latin typeface="+mn-lt"/>
              </a:rPr>
              <a:t> of </a:t>
            </a:r>
            <a:r>
              <a:rPr lang="fr-FR" sz="1300" dirty="0" err="1">
                <a:latin typeface="+mn-lt"/>
              </a:rPr>
              <a:t>events</a:t>
            </a:r>
            <a:r>
              <a:rPr lang="fr-FR" sz="1300" dirty="0">
                <a:latin typeface="+mn-lt"/>
              </a:rPr>
              <a:t>, </a:t>
            </a:r>
            <a:r>
              <a:rPr lang="fr-FR" sz="1300" dirty="0" err="1">
                <a:latin typeface="+mn-lt"/>
              </a:rPr>
              <a:t>heritage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activities</a:t>
            </a:r>
            <a:r>
              <a:rPr lang="fr-FR" sz="1300" dirty="0">
                <a:latin typeface="+mn-lt"/>
              </a:rPr>
              <a:t>...).</a:t>
            </a:r>
          </a:p>
          <a:p>
            <a:pPr algn="just"/>
            <a:endParaRPr lang="fr-FR" sz="1300" dirty="0">
              <a:latin typeface="+mn-lt"/>
            </a:endParaRPr>
          </a:p>
          <a:p>
            <a:pPr algn="just"/>
            <a:r>
              <a:rPr lang="fr-FR" sz="1300" dirty="0">
                <a:latin typeface="+mn-lt"/>
              </a:rPr>
              <a:t>Support to </a:t>
            </a:r>
            <a:r>
              <a:rPr lang="fr-FR" sz="1300" dirty="0" err="1">
                <a:latin typeface="+mn-lt"/>
              </a:rPr>
              <a:t>teaching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activities</a:t>
            </a:r>
            <a:r>
              <a:rPr lang="fr-FR" sz="1300" dirty="0">
                <a:latin typeface="+mn-lt"/>
              </a:rPr>
              <a:t>: </a:t>
            </a:r>
            <a:r>
              <a:rPr lang="fr-FR" sz="1300" dirty="0" err="1">
                <a:latin typeface="+mn-lt"/>
              </a:rPr>
              <a:t>make</a:t>
            </a:r>
            <a:r>
              <a:rPr lang="fr-FR" sz="1300" dirty="0">
                <a:latin typeface="+mn-lt"/>
              </a:rPr>
              <a:t> the </a:t>
            </a:r>
            <a:r>
              <a:rPr lang="fr-FR" sz="1300" dirty="0" err="1">
                <a:latin typeface="+mn-lt"/>
              </a:rPr>
              <a:t>IJCLab</a:t>
            </a:r>
            <a:r>
              <a:rPr lang="fr-FR" sz="1300" dirty="0">
                <a:latin typeface="+mn-lt"/>
              </a:rPr>
              <a:t> a meeting place for </a:t>
            </a:r>
            <a:r>
              <a:rPr lang="fr-FR" sz="1300" dirty="0" err="1">
                <a:latin typeface="+mn-lt"/>
              </a:rPr>
              <a:t>students</a:t>
            </a:r>
            <a:r>
              <a:rPr lang="fr-FR" sz="1300" dirty="0">
                <a:latin typeface="+mn-lt"/>
              </a:rPr>
              <a:t>.</a:t>
            </a:r>
          </a:p>
          <a:p>
            <a:pPr algn="just"/>
            <a:endParaRPr lang="fr-FR" sz="1300" dirty="0">
              <a:latin typeface="+mn-lt"/>
            </a:endParaRPr>
          </a:p>
          <a:p>
            <a:pPr algn="just"/>
            <a:r>
              <a:rPr lang="fr-FR" sz="1300" dirty="0">
                <a:latin typeface="+mn-lt"/>
              </a:rPr>
              <a:t>Essential for a "</a:t>
            </a:r>
            <a:r>
              <a:rPr lang="fr-FR" sz="1300" dirty="0" err="1">
                <a:latin typeface="+mn-lt"/>
              </a:rPr>
              <a:t>laboratory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builder</a:t>
            </a:r>
            <a:r>
              <a:rPr lang="fr-FR" sz="1300" dirty="0">
                <a:latin typeface="+mn-lt"/>
              </a:rPr>
              <a:t>". for the </a:t>
            </a:r>
            <a:r>
              <a:rPr lang="fr-FR" sz="1300" dirty="0" err="1">
                <a:latin typeface="+mn-lt"/>
              </a:rPr>
              <a:t>success</a:t>
            </a:r>
            <a:r>
              <a:rPr lang="fr-FR" sz="1300" dirty="0">
                <a:latin typeface="+mn-lt"/>
              </a:rPr>
              <a:t> of the new </a:t>
            </a:r>
            <a:r>
              <a:rPr lang="fr-FR" sz="1300" dirty="0" err="1">
                <a:latin typeface="+mn-lt"/>
              </a:rPr>
              <a:t>implementation</a:t>
            </a:r>
            <a:r>
              <a:rPr lang="fr-FR" sz="1300" dirty="0">
                <a:latin typeface="+mn-lt"/>
              </a:rPr>
              <a:t> of </a:t>
            </a:r>
            <a:r>
              <a:rPr lang="fr-FR" sz="1300" dirty="0" err="1">
                <a:latin typeface="+mn-lt"/>
              </a:rPr>
              <a:t>IJCLab</a:t>
            </a:r>
            <a:r>
              <a:rPr lang="fr-FR" sz="1300" dirty="0">
                <a:latin typeface="+mn-lt"/>
              </a:rPr>
              <a:t>.</a:t>
            </a:r>
          </a:p>
          <a:p>
            <a:pPr algn="just"/>
            <a:endParaRPr lang="fr-FR" sz="1300" dirty="0">
              <a:latin typeface="+mn-lt"/>
            </a:endParaRPr>
          </a:p>
          <a:p>
            <a:pPr algn="just"/>
            <a:r>
              <a:rPr lang="fr-FR" sz="1300" dirty="0">
                <a:latin typeface="+mn-lt"/>
              </a:rPr>
              <a:t>Key </a:t>
            </a:r>
            <a:r>
              <a:rPr lang="fr-FR" sz="1300" dirty="0" err="1">
                <a:latin typeface="+mn-lt"/>
              </a:rPr>
              <a:t>role</a:t>
            </a:r>
            <a:r>
              <a:rPr lang="fr-FR" sz="1300" dirty="0">
                <a:latin typeface="+mn-lt"/>
              </a:rPr>
              <a:t>, </a:t>
            </a:r>
            <a:r>
              <a:rPr lang="fr-FR" sz="1300" dirty="0" err="1">
                <a:latin typeface="+mn-lt"/>
              </a:rPr>
              <a:t>given</a:t>
            </a:r>
            <a:r>
              <a:rPr lang="fr-FR" sz="1300" dirty="0">
                <a:latin typeface="+mn-lt"/>
              </a:rPr>
              <a:t> the </a:t>
            </a:r>
            <a:r>
              <a:rPr lang="fr-FR" sz="1300" dirty="0" err="1">
                <a:latin typeface="+mn-lt"/>
              </a:rPr>
              <a:t>specificity</a:t>
            </a:r>
            <a:r>
              <a:rPr lang="fr-FR" sz="1300" dirty="0">
                <a:latin typeface="+mn-lt"/>
              </a:rPr>
              <a:t> of </a:t>
            </a:r>
            <a:r>
              <a:rPr lang="fr-FR" sz="1300" dirty="0" err="1">
                <a:latin typeface="+mn-lt"/>
              </a:rPr>
              <a:t>our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research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activities</a:t>
            </a:r>
            <a:r>
              <a:rPr lang="fr-FR" sz="1300" dirty="0">
                <a:latin typeface="+mn-lt"/>
              </a:rPr>
              <a:t> and all the </a:t>
            </a:r>
            <a:r>
              <a:rPr lang="fr-FR" sz="1300" dirty="0" err="1">
                <a:latin typeface="+mn-lt"/>
              </a:rPr>
              <a:t>facilities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involved</a:t>
            </a:r>
            <a:r>
              <a:rPr lang="fr-FR" sz="1300" dirty="0">
                <a:latin typeface="+mn-lt"/>
              </a:rPr>
              <a:t>. </a:t>
            </a:r>
          </a:p>
          <a:p>
            <a:pPr algn="just"/>
            <a:endParaRPr lang="fr-FR" sz="1300" dirty="0">
              <a:latin typeface="+mn-lt"/>
            </a:endParaRPr>
          </a:p>
          <a:p>
            <a:pPr algn="just"/>
            <a:r>
              <a:rPr lang="fr-FR" sz="1300" dirty="0">
                <a:latin typeface="+mn-lt"/>
              </a:rPr>
              <a:t>International </a:t>
            </a:r>
            <a:r>
              <a:rPr lang="fr-FR" sz="1300" dirty="0" err="1">
                <a:latin typeface="+mn-lt"/>
              </a:rPr>
              <a:t>cooperation</a:t>
            </a:r>
            <a:r>
              <a:rPr lang="fr-FR" sz="1300" dirty="0">
                <a:latin typeface="+mn-lt"/>
              </a:rPr>
              <a:t> and links </a:t>
            </a:r>
            <a:r>
              <a:rPr lang="fr-FR" sz="1300" dirty="0" err="1">
                <a:latin typeface="+mn-lt"/>
              </a:rPr>
              <a:t>with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companies</a:t>
            </a:r>
            <a:r>
              <a:rPr lang="fr-FR" sz="1300" dirty="0">
                <a:latin typeface="+mn-lt"/>
              </a:rPr>
              <a:t>: </a:t>
            </a:r>
            <a:r>
              <a:rPr lang="fr-FR" sz="1300" dirty="0" err="1">
                <a:latin typeface="+mn-lt"/>
              </a:rPr>
              <a:t>two</a:t>
            </a:r>
            <a:r>
              <a:rPr lang="fr-FR" sz="1300" dirty="0">
                <a:latin typeface="+mn-lt"/>
              </a:rPr>
              <a:t> </a:t>
            </a:r>
            <a:r>
              <a:rPr lang="fr-FR" sz="1300" dirty="0" err="1">
                <a:latin typeface="+mn-lt"/>
              </a:rPr>
              <a:t>pillars</a:t>
            </a:r>
            <a:r>
              <a:rPr lang="fr-FR" sz="1300" dirty="0">
                <a:latin typeface="+mn-lt"/>
              </a:rPr>
              <a:t> of </a:t>
            </a:r>
            <a:r>
              <a:rPr lang="fr-FR" sz="1300" dirty="0" err="1">
                <a:latin typeface="+mn-lt"/>
              </a:rPr>
              <a:t>IJCLab</a:t>
            </a:r>
            <a:endParaRPr lang="fr-FR" sz="13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BZ" dirty="0" err="1">
                <a:latin typeface="+mn-lt"/>
              </a:rPr>
              <a:t>IJClab</a:t>
            </a:r>
            <a:r>
              <a:rPr lang="en-BZ" dirty="0">
                <a:latin typeface="+mn-lt"/>
              </a:rPr>
              <a:t> in a nutshell – IV : </a:t>
            </a:r>
            <a:r>
              <a:rPr lang="en-ZA" dirty="0">
                <a:latin typeface="+mn-lt"/>
              </a:rPr>
              <a:t>The Platforms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25/01/2024</a:t>
            </a:r>
            <a:endParaRPr lang="en-ZA" sz="140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- Journée Nouveaux Entrants</a:t>
            </a:r>
            <a:endParaRPr lang="en-ZA" sz="140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13</a:t>
            </a:fld>
            <a:endParaRPr lang="en-ZA" sz="1400">
              <a:latin typeface="Calibri"/>
            </a:endParaRPr>
          </a:p>
        </p:txBody>
      </p:sp>
      <p:grpSp>
        <p:nvGrpSpPr>
          <p:cNvPr id="8" name="Groupe 17"/>
          <p:cNvGrpSpPr/>
          <p:nvPr/>
        </p:nvGrpSpPr>
        <p:grpSpPr bwMode="auto">
          <a:xfrm>
            <a:off x="128522" y="941513"/>
            <a:ext cx="5185857" cy="1045122"/>
            <a:chOff x="747150" y="3985366"/>
            <a:chExt cx="9281861" cy="1641417"/>
          </a:xfrm>
        </p:grpSpPr>
        <p:pic>
          <p:nvPicPr>
            <p:cNvPr id="9" name="Image 9"/>
            <p:cNvPicPr>
              <a:picLocks noChangeAspect="1"/>
            </p:cNvPicPr>
            <p:nvPr/>
          </p:nvPicPr>
          <p:blipFill>
            <a:blip r:embed="rId2"/>
            <a:srcRect r="385"/>
            <a:stretch/>
          </p:blipFill>
          <p:spPr bwMode="auto">
            <a:xfrm>
              <a:off x="747150" y="3985366"/>
              <a:ext cx="9281861" cy="1641417"/>
            </a:xfrm>
            <a:prstGeom prst="rect">
              <a:avLst/>
            </a:prstGeom>
          </p:spPr>
        </p:pic>
        <p:pic>
          <p:nvPicPr>
            <p:cNvPr id="10" name="Picture 2" descr="D:\temporaire\DETECTEURS_TANDEM_ALTO\Radioactivité\BEDO\Photos BEDO\__IGP2656.jpg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584488" y="3998383"/>
              <a:ext cx="1081819" cy="162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" descr="D:\temporaire\DETECTEURS_TANDEM_ALTO\Radioactivité\BEDO\Photos BEDO\IMG_0154.JPG"/>
            <p:cNvPicPr>
              <a:picLocks noChangeAspect="1" noChangeArrowheads="1"/>
            </p:cNvPicPr>
            <p:nvPr/>
          </p:nvPicPr>
          <p:blipFill>
            <a:blip r:embed="rId4">
              <a:lum bright="10000"/>
            </a:blip>
            <a:stretch/>
          </p:blipFill>
          <p:spPr bwMode="auto">
            <a:xfrm>
              <a:off x="4699863" y="4024152"/>
              <a:ext cx="1196844" cy="160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896707" y="4012779"/>
              <a:ext cx="1184450" cy="1582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Image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8522" y="1008344"/>
            <a:ext cx="1262163" cy="400478"/>
          </a:xfrm>
          <a:prstGeom prst="rect">
            <a:avLst/>
          </a:prstGeom>
        </p:spPr>
      </p:pic>
      <p:pic>
        <p:nvPicPr>
          <p:cNvPr id="14" name="Image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8522" y="2410591"/>
            <a:ext cx="3594182" cy="1137970"/>
          </a:xfrm>
          <a:prstGeom prst="rect">
            <a:avLst/>
          </a:prstGeom>
        </p:spPr>
      </p:pic>
      <p:pic>
        <p:nvPicPr>
          <p:cNvPr id="15" name="Image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8522" y="4095245"/>
            <a:ext cx="2484846" cy="1231525"/>
          </a:xfrm>
          <a:prstGeom prst="rect">
            <a:avLst/>
          </a:prstGeom>
        </p:spPr>
      </p:pic>
      <p:pic>
        <p:nvPicPr>
          <p:cNvPr id="16" name="Image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6836" y="4106901"/>
            <a:ext cx="724610" cy="356022"/>
          </a:xfrm>
          <a:prstGeom prst="rect">
            <a:avLst/>
          </a:prstGeom>
        </p:spPr>
      </p:pic>
      <p:sp>
        <p:nvSpPr>
          <p:cNvPr id="17" name="ZoneTexte 24"/>
          <p:cNvSpPr txBox="1"/>
          <p:nvPr/>
        </p:nvSpPr>
        <p:spPr bwMode="auto">
          <a:xfrm>
            <a:off x="3711153" y="1589584"/>
            <a:ext cx="403027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Nuclear</a:t>
            </a:r>
            <a:r>
              <a:rPr lang="en-ZA" dirty="0">
                <a:latin typeface="Calibri"/>
              </a:rPr>
              <a:t>,  Health physics,  Irradiation</a:t>
            </a:r>
            <a:endParaRPr lang="en-ZA" dirty="0"/>
          </a:p>
        </p:txBody>
      </p:sp>
      <p:sp>
        <p:nvSpPr>
          <p:cNvPr id="18" name="ZoneTexte 25"/>
          <p:cNvSpPr txBox="1"/>
          <p:nvPr/>
        </p:nvSpPr>
        <p:spPr bwMode="auto">
          <a:xfrm>
            <a:off x="3735479" y="3160882"/>
            <a:ext cx="458330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Nuclear/A2C, </a:t>
            </a:r>
            <a:r>
              <a:rPr lang="en-ZA" dirty="0">
                <a:latin typeface="Calibri"/>
              </a:rPr>
              <a:t> Health physics, Irradiation</a:t>
            </a:r>
            <a:endParaRPr lang="en-ZA" dirty="0"/>
          </a:p>
        </p:txBody>
      </p:sp>
      <p:sp>
        <p:nvSpPr>
          <p:cNvPr id="19" name="ZoneTexte 26"/>
          <p:cNvSpPr txBox="1"/>
          <p:nvPr/>
        </p:nvSpPr>
        <p:spPr bwMode="auto">
          <a:xfrm>
            <a:off x="2651745" y="4699417"/>
            <a:ext cx="803088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Energy</a:t>
            </a:r>
            <a:r>
              <a:rPr lang="en-ZA" dirty="0">
                <a:latin typeface="Calibri"/>
              </a:rPr>
              <a:t>, nuclear materials, Health physics, Irradiation physics and chemistry</a:t>
            </a:r>
            <a:endParaRPr lang="en-ZA" dirty="0"/>
          </a:p>
        </p:txBody>
      </p:sp>
      <p:sp>
        <p:nvSpPr>
          <p:cNvPr id="20" name="Rectangle 27"/>
          <p:cNvSpPr/>
          <p:nvPr/>
        </p:nvSpPr>
        <p:spPr bwMode="auto">
          <a:xfrm>
            <a:off x="2557941" y="4067065"/>
            <a:ext cx="786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ZA" sz="1800" b="1" dirty="0">
                <a:latin typeface="Calibri"/>
              </a:rPr>
              <a:t> Ion irradiation / implantation and </a:t>
            </a:r>
            <a:r>
              <a:rPr lang="en-ZA" sz="1800" b="1" i="1" dirty="0">
                <a:latin typeface="Calibri"/>
              </a:rPr>
              <a:t>in situ </a:t>
            </a:r>
            <a:r>
              <a:rPr lang="en-ZA" sz="1800" b="1" dirty="0">
                <a:latin typeface="Calibri"/>
              </a:rPr>
              <a:t>characterization techniques (TEM, IBA)</a:t>
            </a:r>
            <a:endParaRPr lang="en-ZA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Rectangle 28"/>
          <p:cNvSpPr/>
          <p:nvPr/>
        </p:nvSpPr>
        <p:spPr bwMode="auto">
          <a:xfrm>
            <a:off x="3741577" y="2412257"/>
            <a:ext cx="7031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b="1">
                <a:latin typeface="Calibri"/>
              </a:rPr>
              <a:t>Several MeV </a:t>
            </a:r>
            <a:r>
              <a:rPr lang="en-ZA">
                <a:latin typeface="Calibri"/>
              </a:rPr>
              <a:t>protons, multicharged atomic ions, gold molecules and nanoparticles</a:t>
            </a:r>
            <a:endParaRPr lang="en-ZA"/>
          </a:p>
        </p:txBody>
      </p:sp>
      <p:sp>
        <p:nvSpPr>
          <p:cNvPr id="22" name="Rectangle 29"/>
          <p:cNvSpPr/>
          <p:nvPr/>
        </p:nvSpPr>
        <p:spPr bwMode="auto">
          <a:xfrm>
            <a:off x="3722704" y="941512"/>
            <a:ext cx="70500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  <a:defRPr/>
            </a:pPr>
            <a:r>
              <a:rPr lang="en-ZA" b="1">
                <a:latin typeface="Calibri"/>
              </a:rPr>
              <a:t>15 MV Tandem </a:t>
            </a:r>
            <a:r>
              <a:rPr lang="en-ZA">
                <a:latin typeface="Calibri"/>
              </a:rPr>
              <a:t>(from proton to aggregates)</a:t>
            </a:r>
            <a:endParaRPr lang="en-ZA"/>
          </a:p>
          <a:p>
            <a:pPr marL="285750" indent="-285750">
              <a:buFont typeface="Wingdings"/>
              <a:buChar char="Ø"/>
              <a:defRPr/>
            </a:pPr>
            <a:r>
              <a:rPr lang="en-ZA" b="1">
                <a:latin typeface="Calibri"/>
              </a:rPr>
              <a:t>electron linac </a:t>
            </a:r>
            <a:r>
              <a:rPr lang="en-ZA">
                <a:latin typeface="Calibri"/>
              </a:rPr>
              <a:t>-&gt; radioactive beams by photofission</a:t>
            </a:r>
            <a:endParaRPr lang="en-ZA"/>
          </a:p>
        </p:txBody>
      </p:sp>
      <p:cxnSp>
        <p:nvCxnSpPr>
          <p:cNvPr id="23" name="Connecteur droit 31"/>
          <p:cNvCxnSpPr>
            <a:cxnSpLocks/>
          </p:cNvCxnSpPr>
          <p:nvPr/>
        </p:nvCxnSpPr>
        <p:spPr bwMode="auto">
          <a:xfrm flipV="1">
            <a:off x="125273" y="2165648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32"/>
          <p:cNvCxnSpPr>
            <a:cxnSpLocks/>
          </p:cNvCxnSpPr>
          <p:nvPr/>
        </p:nvCxnSpPr>
        <p:spPr bwMode="auto">
          <a:xfrm flipV="1">
            <a:off x="129803" y="3864806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34" descr="Andromede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9650" y="2419473"/>
            <a:ext cx="1119225" cy="3239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FD8F372-E0C7-4717-819A-9C2768D110D6}"/>
              </a:ext>
            </a:extLst>
          </p:cNvPr>
          <p:cNvSpPr txBox="1"/>
          <p:nvPr/>
        </p:nvSpPr>
        <p:spPr>
          <a:xfrm>
            <a:off x="8159406" y="1855687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  <p:cxnSp>
        <p:nvCxnSpPr>
          <p:cNvPr id="30" name="Connecteur droit 32">
            <a:extLst>
              <a:ext uri="{FF2B5EF4-FFF2-40B4-BE49-F238E27FC236}">
                <a16:creationId xmlns:a16="http://schemas.microsoft.com/office/drawing/2014/main" id="{E81DCBC4-4F44-4C39-8679-554426017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2203" y="5478016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6E09EF3-C238-4910-A394-0721ADB6297F}"/>
              </a:ext>
            </a:extLst>
          </p:cNvPr>
          <p:cNvSpPr txBox="1"/>
          <p:nvPr/>
        </p:nvSpPr>
        <p:spPr bwMode="auto">
          <a:xfrm>
            <a:off x="8122691" y="3555286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EFF6295-AE70-499F-B6EE-09D777116069}"/>
              </a:ext>
            </a:extLst>
          </p:cNvPr>
          <p:cNvSpPr txBox="1"/>
          <p:nvPr/>
        </p:nvSpPr>
        <p:spPr bwMode="auto">
          <a:xfrm>
            <a:off x="8311806" y="5139462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94173" y="5673482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25/01/2024</a:t>
            </a:r>
            <a:endParaRPr sz="1400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- Journée Nouveaux Entrants</a:t>
            </a:r>
            <a:endParaRPr sz="140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14</a:t>
            </a:fld>
            <a:endParaRPr lang="en-ZA" sz="1400">
              <a:latin typeface="Calibri"/>
            </a:endParaRPr>
          </a:p>
        </p:txBody>
      </p:sp>
      <p:grpSp>
        <p:nvGrpSpPr>
          <p:cNvPr id="14" name="Grouper 8"/>
          <p:cNvGrpSpPr/>
          <p:nvPr/>
        </p:nvGrpSpPr>
        <p:grpSpPr bwMode="auto">
          <a:xfrm>
            <a:off x="142101" y="4923724"/>
            <a:ext cx="2325876" cy="701067"/>
            <a:chOff x="10264714" y="4468717"/>
            <a:chExt cx="2264753" cy="701067"/>
          </a:xfrm>
        </p:grpSpPr>
        <p:pic>
          <p:nvPicPr>
            <p:cNvPr id="15" name="Image 36" descr="Pimpa.png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989768" y="4468717"/>
              <a:ext cx="719259" cy="500591"/>
            </a:xfrm>
            <a:prstGeom prst="rect">
              <a:avLst/>
            </a:prstGeom>
          </p:spPr>
        </p:pic>
        <p:sp>
          <p:nvSpPr>
            <p:cNvPr id="16" name="Rectangle 35"/>
            <p:cNvSpPr/>
            <p:nvPr/>
          </p:nvSpPr>
          <p:spPr bwMode="auto">
            <a:xfrm>
              <a:off x="10264714" y="4923563"/>
              <a:ext cx="2264753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ZA" sz="1000" dirty="0">
                  <a:latin typeface="Calibri"/>
                  <a:cs typeface="Times New Roman"/>
                </a:rPr>
                <a:t>non linear optical </a:t>
              </a:r>
              <a:r>
                <a:rPr lang="en-ZA" sz="1000" dirty="0" err="1">
                  <a:latin typeface="Calibri"/>
                  <a:cs typeface="Times New Roman"/>
                </a:rPr>
                <a:t>biphotonique</a:t>
              </a:r>
              <a:r>
                <a:rPr lang="en-ZA" sz="1000" dirty="0">
                  <a:latin typeface="Calibri"/>
                  <a:cs typeface="Times New Roman"/>
                </a:rPr>
                <a:t> imaging</a:t>
              </a:r>
              <a:endParaRPr sz="1000" dirty="0"/>
            </a:p>
          </p:txBody>
        </p:sp>
      </p:grpSp>
      <p:sp>
        <p:nvSpPr>
          <p:cNvPr id="17" name="Rectangle 38"/>
          <p:cNvSpPr/>
          <p:nvPr/>
        </p:nvSpPr>
        <p:spPr bwMode="auto">
          <a:xfrm>
            <a:off x="61501" y="4519828"/>
            <a:ext cx="2452562" cy="11546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18" name="ZoneTexte 41"/>
          <p:cNvSpPr txBox="1"/>
          <p:nvPr/>
        </p:nvSpPr>
        <p:spPr bwMode="auto">
          <a:xfrm>
            <a:off x="115564" y="4571491"/>
            <a:ext cx="232587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sz="1600" dirty="0">
                <a:latin typeface="Calibri"/>
              </a:rPr>
              <a:t>Health research themes</a:t>
            </a:r>
            <a:endParaRPr sz="1600" dirty="0"/>
          </a:p>
        </p:txBody>
      </p:sp>
      <p:pic>
        <p:nvPicPr>
          <p:cNvPr id="26" name="Image 5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8117" y="1636385"/>
            <a:ext cx="2324130" cy="1189488"/>
          </a:xfrm>
          <a:prstGeom prst="rect">
            <a:avLst/>
          </a:prstGeom>
        </p:spPr>
      </p:pic>
      <p:sp>
        <p:nvSpPr>
          <p:cNvPr id="27" name="Rectangle 55"/>
          <p:cNvSpPr/>
          <p:nvPr/>
        </p:nvSpPr>
        <p:spPr bwMode="auto">
          <a:xfrm>
            <a:off x="8042008" y="1558104"/>
            <a:ext cx="27117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>
                <a:latin typeface="Calibri"/>
              </a:rPr>
              <a:t>SUPRATECH</a:t>
            </a:r>
            <a:endParaRPr/>
          </a:p>
          <a:p>
            <a:pPr algn="just">
              <a:defRPr/>
            </a:pPr>
            <a:r>
              <a:rPr lang="en-ZA" sz="1600" b="1">
                <a:latin typeface="Calibri"/>
              </a:rPr>
              <a:t>R&amp;D on the superconducting cavities (</a:t>
            </a:r>
            <a:r>
              <a:rPr lang="en-ZA" sz="1600">
                <a:latin typeface="Calibri"/>
              </a:rPr>
              <a:t>prepare, package, assemble &amp; testof the superconducting RF cavities).</a:t>
            </a:r>
            <a:endParaRPr/>
          </a:p>
        </p:txBody>
      </p:sp>
      <p:pic>
        <p:nvPicPr>
          <p:cNvPr id="28" name="Image 5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26596" y="3091097"/>
            <a:ext cx="4913295" cy="982659"/>
          </a:xfrm>
          <a:prstGeom prst="rect">
            <a:avLst/>
          </a:prstGeom>
        </p:spPr>
      </p:pic>
      <p:sp>
        <p:nvSpPr>
          <p:cNvPr id="29" name="Rectangle 57"/>
          <p:cNvSpPr/>
          <p:nvPr/>
        </p:nvSpPr>
        <p:spPr bwMode="auto">
          <a:xfrm>
            <a:off x="8014793" y="2951908"/>
            <a:ext cx="2711750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 dirty="0" err="1">
                <a:latin typeface="Calibri"/>
              </a:rPr>
              <a:t>LaseriX</a:t>
            </a:r>
            <a:endParaRPr dirty="0"/>
          </a:p>
          <a:p>
            <a:pPr algn="just">
              <a:defRPr/>
            </a:pPr>
            <a:r>
              <a:rPr lang="en-ZA" sz="1600" b="1" dirty="0">
                <a:latin typeface="Calibri"/>
              </a:rPr>
              <a:t>coherent, intense, brief </a:t>
            </a:r>
            <a:r>
              <a:rPr lang="en-ZA" sz="1600" dirty="0">
                <a:latin typeface="Calibri"/>
              </a:rPr>
              <a:t>(50fs to 10 </a:t>
            </a:r>
            <a:r>
              <a:rPr lang="en-ZA" sz="1600" dirty="0" err="1">
                <a:latin typeface="Calibri"/>
              </a:rPr>
              <a:t>ps</a:t>
            </a:r>
            <a:r>
              <a:rPr lang="en-ZA" sz="1600" dirty="0">
                <a:latin typeface="Calibri"/>
              </a:rPr>
              <a:t>) </a:t>
            </a:r>
            <a:r>
              <a:rPr lang="en-ZA" sz="1600" b="1" dirty="0">
                <a:latin typeface="Calibri"/>
              </a:rPr>
              <a:t>sources in near-infrared </a:t>
            </a:r>
            <a:r>
              <a:rPr lang="en-ZA" sz="1600" dirty="0">
                <a:latin typeface="Calibri"/>
              </a:rPr>
              <a:t>(800nm) </a:t>
            </a:r>
            <a:r>
              <a:rPr lang="en-ZA" sz="1600" b="1" dirty="0">
                <a:latin typeface="Calibri"/>
              </a:rPr>
              <a:t>and EUV </a:t>
            </a:r>
            <a:r>
              <a:rPr lang="en-ZA" sz="1600" dirty="0">
                <a:latin typeface="Calibri"/>
              </a:rPr>
              <a:t>(30 to 90 eV)</a:t>
            </a:r>
            <a:endParaRPr dirty="0"/>
          </a:p>
        </p:txBody>
      </p:sp>
      <p:pic>
        <p:nvPicPr>
          <p:cNvPr id="30" name="Image 5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26702" y="3102787"/>
            <a:ext cx="767239" cy="431999"/>
          </a:xfrm>
          <a:prstGeom prst="rect">
            <a:avLst/>
          </a:prstGeom>
        </p:spPr>
      </p:pic>
      <p:pic>
        <p:nvPicPr>
          <p:cNvPr id="31" name="Image 5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78499" y="4169381"/>
            <a:ext cx="2328168" cy="1452651"/>
          </a:xfrm>
          <a:prstGeom prst="rect">
            <a:avLst/>
          </a:prstGeom>
        </p:spPr>
      </p:pic>
      <p:sp>
        <p:nvSpPr>
          <p:cNvPr id="32" name="Rectangle 60"/>
          <p:cNvSpPr/>
          <p:nvPr/>
        </p:nvSpPr>
        <p:spPr bwMode="auto">
          <a:xfrm>
            <a:off x="7622857" y="4438542"/>
            <a:ext cx="30577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 dirty="0">
                <a:latin typeface="Calibri"/>
              </a:rPr>
              <a:t>Vide et Surfaces</a:t>
            </a:r>
          </a:p>
          <a:p>
            <a:pPr algn="ctr">
              <a:defRPr/>
            </a:pPr>
            <a:r>
              <a:rPr lang="en-ZA" sz="1800" b="1" i="1" dirty="0">
                <a:latin typeface="Calibri"/>
              </a:rPr>
              <a:t>In construction</a:t>
            </a:r>
            <a:endParaRPr i="1" dirty="0"/>
          </a:p>
        </p:txBody>
      </p:sp>
      <p:sp>
        <p:nvSpPr>
          <p:cNvPr id="33" name="Rectangle 61"/>
          <p:cNvSpPr/>
          <p:nvPr/>
        </p:nvSpPr>
        <p:spPr bwMode="auto">
          <a:xfrm>
            <a:off x="5547601" y="684150"/>
            <a:ext cx="5203998" cy="50098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4" name="ZoneTexte 62"/>
          <p:cNvSpPr txBox="1"/>
          <p:nvPr/>
        </p:nvSpPr>
        <p:spPr bwMode="auto">
          <a:xfrm>
            <a:off x="5968608" y="757426"/>
            <a:ext cx="42423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Accelerators research themes/technologies</a:t>
            </a:r>
            <a:endParaRPr/>
          </a:p>
        </p:txBody>
      </p:sp>
      <p:sp>
        <p:nvSpPr>
          <p:cNvPr id="35" name="ZoneTexte 63"/>
          <p:cNvSpPr txBox="1"/>
          <p:nvPr/>
        </p:nvSpPr>
        <p:spPr bwMode="auto">
          <a:xfrm>
            <a:off x="5863071" y="1157536"/>
            <a:ext cx="463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Opening to Materials, atomic physics, detectors</a:t>
            </a:r>
            <a:endParaRPr/>
          </a:p>
        </p:txBody>
      </p:sp>
      <p:sp>
        <p:nvSpPr>
          <p:cNvPr id="39" name="Rectangle 67"/>
          <p:cNvSpPr/>
          <p:nvPr/>
        </p:nvSpPr>
        <p:spPr bwMode="auto">
          <a:xfrm>
            <a:off x="76060" y="75979"/>
            <a:ext cx="2411556" cy="207208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40" name="Rectangle 68"/>
          <p:cNvSpPr/>
          <p:nvPr/>
        </p:nvSpPr>
        <p:spPr bwMode="auto">
          <a:xfrm>
            <a:off x="186247" y="2349936"/>
            <a:ext cx="2184671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400" b="1" dirty="0">
                <a:latin typeface="Calibri"/>
                <a:cs typeface="Times New Roman"/>
              </a:rPr>
              <a:t>VIRTUAL DATA</a:t>
            </a:r>
            <a:endParaRPr dirty="0"/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300" dirty="0">
                <a:latin typeface="Calibri"/>
              </a:rPr>
              <a:t>Advanced computing resources</a:t>
            </a:r>
            <a:r>
              <a:rPr lang="en-ZA" sz="1300" dirty="0">
                <a:latin typeface="Calibri"/>
                <a:cs typeface="Times New Roman"/>
              </a:rPr>
              <a:t> infrastructure </a:t>
            </a:r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300" dirty="0">
                <a:latin typeface="Calibri"/>
                <a:cs typeface="Times New Roman"/>
              </a:rPr>
              <a:t> Grid / Cloud</a:t>
            </a:r>
            <a:endParaRPr sz="1300" dirty="0"/>
          </a:p>
        </p:txBody>
      </p:sp>
      <p:pic>
        <p:nvPicPr>
          <p:cNvPr id="41" name="Image 6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9136" y="3176316"/>
            <a:ext cx="2118891" cy="1216000"/>
          </a:xfrm>
          <a:prstGeom prst="rect">
            <a:avLst/>
          </a:prstGeom>
        </p:spPr>
      </p:pic>
      <p:sp>
        <p:nvSpPr>
          <p:cNvPr id="42" name="Rectangle 70"/>
          <p:cNvSpPr/>
          <p:nvPr/>
        </p:nvSpPr>
        <p:spPr bwMode="auto">
          <a:xfrm>
            <a:off x="93797" y="2292079"/>
            <a:ext cx="2378998" cy="215751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8DFC4B-F130-483B-8E1C-8A3EA37297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181"/>
          <a:stretch/>
        </p:blipFill>
        <p:spPr>
          <a:xfrm>
            <a:off x="3224647" y="4306125"/>
            <a:ext cx="1684552" cy="129665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C47B6EC-19EC-4298-8434-30FC34D94141}"/>
              </a:ext>
            </a:extLst>
          </p:cNvPr>
          <p:cNvSpPr txBox="1"/>
          <p:nvPr/>
        </p:nvSpPr>
        <p:spPr>
          <a:xfrm>
            <a:off x="2598134" y="3852918"/>
            <a:ext cx="286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+mn-lt"/>
              </a:rPr>
              <a:t>Radiochemistry laboratory</a:t>
            </a:r>
          </a:p>
          <a:p>
            <a:pPr algn="ctr"/>
            <a:r>
              <a:rPr lang="en-ZA" sz="1400" b="1" dirty="0">
                <a:latin typeface="+mn-lt"/>
              </a:rPr>
              <a:t>Actinides - Bat 107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01C898-B84F-47AB-A1CC-851D01426DA7}"/>
              </a:ext>
            </a:extLst>
          </p:cNvPr>
          <p:cNvSpPr/>
          <p:nvPr/>
        </p:nvSpPr>
        <p:spPr>
          <a:xfrm>
            <a:off x="2606650" y="3821832"/>
            <a:ext cx="2820232" cy="184112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22">
            <a:extLst>
              <a:ext uri="{FF2B5EF4-FFF2-40B4-BE49-F238E27FC236}">
                <a16:creationId xmlns:a16="http://schemas.microsoft.com/office/drawing/2014/main" id="{1F67E19B-7D96-413F-9C69-BC05410AB868}"/>
              </a:ext>
            </a:extLst>
          </p:cNvPr>
          <p:cNvSpPr/>
          <p:nvPr/>
        </p:nvSpPr>
        <p:spPr bwMode="auto">
          <a:xfrm>
            <a:off x="2579318" y="77416"/>
            <a:ext cx="2879077" cy="365162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54FC5CBE-FF31-4753-B953-DE825A197B4C}"/>
              </a:ext>
            </a:extLst>
          </p:cNvPr>
          <p:cNvSpPr/>
          <p:nvPr/>
        </p:nvSpPr>
        <p:spPr bwMode="auto">
          <a:xfrm>
            <a:off x="2637677" y="1846988"/>
            <a:ext cx="279926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100">
                <a:latin typeface="Calibri"/>
                <a:cs typeface="Times New Roman"/>
              </a:rPr>
              <a:t>Cavities for the Lock of Adv. Virgo / Squeezing</a:t>
            </a:r>
            <a:endParaRPr/>
          </a:p>
        </p:txBody>
      </p:sp>
      <p:pic>
        <p:nvPicPr>
          <p:cNvPr id="133" name="Image 17">
            <a:extLst>
              <a:ext uri="{FF2B5EF4-FFF2-40B4-BE49-F238E27FC236}">
                <a16:creationId xmlns:a16="http://schemas.microsoft.com/office/drawing/2014/main" id="{12CEF4BA-8061-49FC-B9B7-7C1BFBD27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637677" y="2252386"/>
            <a:ext cx="1812606" cy="1388049"/>
          </a:xfrm>
          <a:prstGeom prst="rect">
            <a:avLst/>
          </a:prstGeom>
        </p:spPr>
      </p:pic>
      <p:grpSp>
        <p:nvGrpSpPr>
          <p:cNvPr id="134" name="Grouper 10">
            <a:extLst>
              <a:ext uri="{FF2B5EF4-FFF2-40B4-BE49-F238E27FC236}">
                <a16:creationId xmlns:a16="http://schemas.microsoft.com/office/drawing/2014/main" id="{A6017A97-A662-4F2E-8A6B-94DB02E4F561}"/>
              </a:ext>
            </a:extLst>
          </p:cNvPr>
          <p:cNvGrpSpPr/>
          <p:nvPr/>
        </p:nvGrpSpPr>
        <p:grpSpPr bwMode="auto">
          <a:xfrm>
            <a:off x="4477180" y="2653972"/>
            <a:ext cx="864038" cy="461025"/>
            <a:chOff x="0" y="-14514"/>
            <a:chExt cx="647995" cy="461025"/>
          </a:xfrm>
          <a:solidFill>
            <a:srgbClr val="92D050"/>
          </a:solidFill>
        </p:grpSpPr>
        <p:sp>
          <p:nvSpPr>
            <p:cNvPr id="135" name="Rectangle à coins arrondis 81">
              <a:extLst>
                <a:ext uri="{FF2B5EF4-FFF2-40B4-BE49-F238E27FC236}">
                  <a16:creationId xmlns:a16="http://schemas.microsoft.com/office/drawing/2014/main" id="{852E17C2-A198-407E-A193-59B04581B361}"/>
                </a:ext>
              </a:extLst>
            </p:cNvPr>
            <p:cNvSpPr/>
            <p:nvPr/>
          </p:nvSpPr>
          <p:spPr bwMode="auto">
            <a:xfrm>
              <a:off x="0" y="-14514"/>
              <a:ext cx="647995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6" name="Rectangle 20">
              <a:extLst>
                <a:ext uri="{FF2B5EF4-FFF2-40B4-BE49-F238E27FC236}">
                  <a16:creationId xmlns:a16="http://schemas.microsoft.com/office/drawing/2014/main" id="{88901E7F-8E4C-4BA7-965A-85A295BA0D44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600" b="1">
                  <a:solidFill>
                    <a:schemeClr val="tx1"/>
                  </a:solidFill>
                  <a:cs typeface="Times New Roman"/>
                </a:rPr>
                <a:t>Myrtho</a:t>
              </a:r>
              <a:endParaRPr/>
            </a:p>
          </p:txBody>
        </p:sp>
      </p:grpSp>
      <p:sp>
        <p:nvSpPr>
          <p:cNvPr id="137" name="ZoneTexte 21">
            <a:extLst>
              <a:ext uri="{FF2B5EF4-FFF2-40B4-BE49-F238E27FC236}">
                <a16:creationId xmlns:a16="http://schemas.microsoft.com/office/drawing/2014/main" id="{2E5073C1-5A13-44BD-B959-B566283C53E4}"/>
              </a:ext>
            </a:extLst>
          </p:cNvPr>
          <p:cNvSpPr txBox="1"/>
          <p:nvPr/>
        </p:nvSpPr>
        <p:spPr bwMode="auto">
          <a:xfrm>
            <a:off x="3740280" y="3283299"/>
            <a:ext cx="166988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1100" dirty="0">
                <a:latin typeface="Symbol" panose="05050102010706020507" pitchFamily="18" charset="2"/>
                <a:cs typeface="Times New Roman"/>
              </a:rPr>
              <a:t>g</a:t>
            </a:r>
            <a:r>
              <a:rPr lang="en-ZA" sz="1100" dirty="0">
                <a:latin typeface="Calibri"/>
                <a:cs typeface="Times New Roman"/>
              </a:rPr>
              <a:t> Detectors development / characterization</a:t>
            </a:r>
            <a:endParaRPr dirty="0"/>
          </a:p>
        </p:txBody>
      </p:sp>
      <p:sp>
        <p:nvSpPr>
          <p:cNvPr id="138" name="ZoneTexte 46">
            <a:extLst>
              <a:ext uri="{FF2B5EF4-FFF2-40B4-BE49-F238E27FC236}">
                <a16:creationId xmlns:a16="http://schemas.microsoft.com/office/drawing/2014/main" id="{ED4C24BD-4875-4365-91EE-42AB00A7A15F}"/>
              </a:ext>
            </a:extLst>
          </p:cNvPr>
          <p:cNvSpPr txBox="1"/>
          <p:nvPr/>
        </p:nvSpPr>
        <p:spPr bwMode="auto">
          <a:xfrm>
            <a:off x="2706490" y="2253098"/>
            <a:ext cx="25506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1200">
                <a:latin typeface="Calibri"/>
                <a:cs typeface="Times New Roman"/>
              </a:rPr>
              <a:t>Micrometeorite Preparation/analysis</a:t>
            </a:r>
            <a:endParaRPr/>
          </a:p>
        </p:txBody>
      </p:sp>
      <p:pic>
        <p:nvPicPr>
          <p:cNvPr id="139" name="Image 25">
            <a:extLst>
              <a:ext uri="{FF2B5EF4-FFF2-40B4-BE49-F238E27FC236}">
                <a16:creationId xmlns:a16="http://schemas.microsoft.com/office/drawing/2014/main" id="{CFCE6255-43CD-4C0E-A86C-B08DCFA3E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626386" y="530018"/>
            <a:ext cx="2783778" cy="1584086"/>
          </a:xfrm>
          <a:prstGeom prst="rect">
            <a:avLst/>
          </a:prstGeom>
        </p:spPr>
      </p:pic>
      <p:grpSp>
        <p:nvGrpSpPr>
          <p:cNvPr id="140" name="Grouper 10">
            <a:extLst>
              <a:ext uri="{FF2B5EF4-FFF2-40B4-BE49-F238E27FC236}">
                <a16:creationId xmlns:a16="http://schemas.microsoft.com/office/drawing/2014/main" id="{7F4F778C-0AF3-4194-AC3E-904360E78965}"/>
              </a:ext>
            </a:extLst>
          </p:cNvPr>
          <p:cNvGrpSpPr/>
          <p:nvPr/>
        </p:nvGrpSpPr>
        <p:grpSpPr bwMode="auto">
          <a:xfrm>
            <a:off x="2650141" y="535125"/>
            <a:ext cx="864038" cy="461025"/>
            <a:chOff x="0" y="-14514"/>
            <a:chExt cx="647996" cy="461025"/>
          </a:xfrm>
          <a:solidFill>
            <a:srgbClr val="92D050"/>
          </a:solidFill>
        </p:grpSpPr>
        <p:sp>
          <p:nvSpPr>
            <p:cNvPr id="141" name="Rectangle à coins arrondis 40">
              <a:extLst>
                <a:ext uri="{FF2B5EF4-FFF2-40B4-BE49-F238E27FC236}">
                  <a16:creationId xmlns:a16="http://schemas.microsoft.com/office/drawing/2014/main" id="{EC0627C9-D2AD-4208-A479-FF527958F27B}"/>
                </a:ext>
              </a:extLst>
            </p:cNvPr>
            <p:cNvSpPr/>
            <p:nvPr/>
          </p:nvSpPr>
          <p:spPr bwMode="auto">
            <a:xfrm>
              <a:off x="0" y="-14514"/>
              <a:ext cx="647996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Rectangle 45">
              <a:extLst>
                <a:ext uri="{FF2B5EF4-FFF2-40B4-BE49-F238E27FC236}">
                  <a16:creationId xmlns:a16="http://schemas.microsoft.com/office/drawing/2014/main" id="{E170616C-A674-40BA-827C-EBE5763496C7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600" b="1">
                  <a:solidFill>
                    <a:schemeClr val="tx1"/>
                  </a:solidFill>
                  <a:cs typeface="Times New Roman"/>
                </a:rPr>
                <a:t>CALVA</a:t>
              </a:r>
              <a:endParaRPr/>
            </a:p>
          </p:txBody>
        </p:sp>
      </p:grpSp>
      <p:sp>
        <p:nvSpPr>
          <p:cNvPr id="143" name="ZoneTexte 47">
            <a:extLst>
              <a:ext uri="{FF2B5EF4-FFF2-40B4-BE49-F238E27FC236}">
                <a16:creationId xmlns:a16="http://schemas.microsoft.com/office/drawing/2014/main" id="{B27F4DA0-5125-40E0-AD48-C629BBDE8775}"/>
              </a:ext>
            </a:extLst>
          </p:cNvPr>
          <p:cNvSpPr txBox="1"/>
          <p:nvPr/>
        </p:nvSpPr>
        <p:spPr bwMode="auto">
          <a:xfrm>
            <a:off x="2800165" y="124456"/>
            <a:ext cx="221624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A2C Research themes</a:t>
            </a:r>
            <a:endParaRPr/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448E3763-7074-469E-9C8D-97A57CDE776B}"/>
              </a:ext>
            </a:extLst>
          </p:cNvPr>
          <p:cNvCxnSpPr>
            <a:cxnSpLocks/>
          </p:cNvCxnSpPr>
          <p:nvPr/>
        </p:nvCxnSpPr>
        <p:spPr bwMode="auto">
          <a:xfrm>
            <a:off x="2606097" y="2155442"/>
            <a:ext cx="2795065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Image 65">
            <a:extLst>
              <a:ext uri="{FF2B5EF4-FFF2-40B4-BE49-F238E27FC236}">
                <a16:creationId xmlns:a16="http://schemas.microsoft.com/office/drawing/2014/main" id="{23736CF8-ED69-4AC1-A848-0C2E21E98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1407" y="652043"/>
            <a:ext cx="2310223" cy="1452140"/>
          </a:xfrm>
          <a:prstGeom prst="rect">
            <a:avLst/>
          </a:prstGeom>
          <a:ln w="76200">
            <a:noFill/>
          </a:ln>
        </p:spPr>
      </p:pic>
      <p:sp>
        <p:nvSpPr>
          <p:cNvPr id="146" name="ZoneTexte 66">
            <a:extLst>
              <a:ext uri="{FF2B5EF4-FFF2-40B4-BE49-F238E27FC236}">
                <a16:creationId xmlns:a16="http://schemas.microsoft.com/office/drawing/2014/main" id="{5AC85EB6-6377-4F14-AF46-0FB8FE1FB74B}"/>
              </a:ext>
            </a:extLst>
          </p:cNvPr>
          <p:cNvSpPr txBox="1"/>
          <p:nvPr/>
        </p:nvSpPr>
        <p:spPr bwMode="auto">
          <a:xfrm>
            <a:off x="131216" y="151885"/>
            <a:ext cx="2310224" cy="769439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1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Semiconductor Platform </a:t>
            </a:r>
            <a:r>
              <a:rPr lang="en-ZA" sz="140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: </a:t>
            </a:r>
            <a:r>
              <a:rPr lang="en-ZA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Silicon Detector Characterisation</a:t>
            </a:r>
            <a:r>
              <a:rPr lang="en-ZA" sz="1400" dirty="0">
                <a:latin typeface="Calibri"/>
              </a:rPr>
              <a:t>/P</a:t>
            </a:r>
            <a:r>
              <a:rPr lang="en-ZA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roduction</a:t>
            </a:r>
            <a:endParaRPr dirty="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24A6833E-F383-4C1F-9413-4A3644571F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82150" y="133416"/>
            <a:ext cx="5269449" cy="431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BZ" dirty="0" err="1">
                <a:latin typeface="+mn-lt"/>
              </a:rPr>
              <a:t>IJClab</a:t>
            </a:r>
            <a:r>
              <a:rPr lang="en-BZ" dirty="0">
                <a:latin typeface="+mn-lt"/>
              </a:rPr>
              <a:t> in a nutshell – V : </a:t>
            </a:r>
            <a:r>
              <a:rPr lang="en-ZA" dirty="0">
                <a:latin typeface="+mn-lt"/>
              </a:rPr>
              <a:t>The Platforms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456FA5C-0AE6-4543-A76B-0A232A873115}"/>
              </a:ext>
            </a:extLst>
          </p:cNvPr>
          <p:cNvSpPr txBox="1"/>
          <p:nvPr/>
        </p:nvSpPr>
        <p:spPr bwMode="auto">
          <a:xfrm>
            <a:off x="2613922" y="1903229"/>
            <a:ext cx="27837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900" dirty="0">
                <a:latin typeface="Calibri"/>
                <a:cs typeface="Times New Roman"/>
              </a:rPr>
              <a:t>Cavity locking/Squeezing for VIRGO and ET</a:t>
            </a:r>
            <a:endParaRPr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3CADB-89F0-4BA4-80E9-27E116E4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85" y="155342"/>
            <a:ext cx="8136903" cy="432048"/>
          </a:xfrm>
        </p:spPr>
        <p:txBody>
          <a:bodyPr>
            <a:normAutofit fontScale="90000"/>
          </a:bodyPr>
          <a:lstStyle/>
          <a:p>
            <a:r>
              <a:rPr lang="en-BZ" dirty="0">
                <a:latin typeface="+mn-lt"/>
              </a:rPr>
              <a:t>Large Project at </a:t>
            </a:r>
            <a:r>
              <a:rPr lang="en-BZ" dirty="0" err="1">
                <a:latin typeface="+mn-lt"/>
              </a:rPr>
              <a:t>IJCLab</a:t>
            </a:r>
            <a:r>
              <a:rPr lang="en-BZ" dirty="0">
                <a:latin typeface="+mn-lt"/>
              </a:rPr>
              <a:t> on PHE, Nuclear, A2C, Accelerator Physics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9A6C95-BA93-44A3-8633-2A144E93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25/01/2024</a:t>
            </a:r>
            <a:endParaRPr lang="en-BZ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9B875F-5339-428D-B067-9D484E60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IJCLab Presentation - Journée Nouveaux Entrants</a:t>
            </a:r>
            <a:endParaRPr lang="en-BZ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473312-D4A6-4974-B264-334613AD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BZ" smtClean="0">
                <a:latin typeface="+mn-lt"/>
              </a:rPr>
              <a:pPr/>
              <a:t>15</a:t>
            </a:fld>
            <a:endParaRPr lang="en-BZ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901F40-A168-4087-B5B0-47DC404676BD}"/>
              </a:ext>
            </a:extLst>
          </p:cNvPr>
          <p:cNvSpPr txBox="1"/>
          <p:nvPr/>
        </p:nvSpPr>
        <p:spPr>
          <a:xfrm>
            <a:off x="6314029" y="1481209"/>
            <a:ext cx="43289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1600" b="1" dirty="0">
                <a:latin typeface="+mn-lt"/>
              </a:rPr>
              <a:t>Some comments/example</a:t>
            </a:r>
          </a:p>
          <a:p>
            <a:pPr algn="ctr"/>
            <a:endParaRPr lang="en-BZ" sz="1600" b="1" dirty="0">
              <a:latin typeface="+mn-lt"/>
            </a:endParaRPr>
          </a:p>
          <a:p>
            <a:r>
              <a:rPr lang="en-BZ" sz="1600" b="1" dirty="0">
                <a:latin typeface="+mn-lt"/>
              </a:rPr>
              <a:t>AGATA	</a:t>
            </a:r>
            <a:r>
              <a:rPr lang="en-BZ" sz="1600" dirty="0">
                <a:latin typeface="+mn-lt"/>
              </a:rPr>
              <a:t>-National Technical Leader</a:t>
            </a:r>
          </a:p>
          <a:p>
            <a:r>
              <a:rPr lang="en-BZ" sz="1600" b="1" dirty="0">
                <a:latin typeface="+mn-lt"/>
              </a:rPr>
              <a:t>ALTO	</a:t>
            </a:r>
            <a:r>
              <a:rPr lang="en-BZ" sz="1600" dirty="0">
                <a:latin typeface="+mn-lt"/>
              </a:rPr>
              <a:t>-National Platforms/leaders most exp.</a:t>
            </a:r>
          </a:p>
          <a:p>
            <a:r>
              <a:rPr lang="en-BZ" sz="1600" b="1" dirty="0">
                <a:latin typeface="+mn-lt"/>
              </a:rPr>
              <a:t>Belle II	-</a:t>
            </a:r>
            <a:r>
              <a:rPr lang="en-BZ" sz="1600" dirty="0">
                <a:latin typeface="+mn-lt"/>
              </a:rPr>
              <a:t>New Spokesperson of </a:t>
            </a:r>
            <a:r>
              <a:rPr lang="en-BZ" sz="1600" dirty="0" err="1">
                <a:latin typeface="+mn-lt"/>
              </a:rPr>
              <a:t>IJCLab</a:t>
            </a:r>
            <a:endParaRPr lang="en-BZ" sz="1600" dirty="0">
              <a:latin typeface="+mn-lt"/>
            </a:endParaRPr>
          </a:p>
          <a:p>
            <a:r>
              <a:rPr lang="en-BZ" sz="1600" b="1" dirty="0">
                <a:latin typeface="+mn-lt"/>
              </a:rPr>
              <a:t>CALICE 	-</a:t>
            </a:r>
            <a:r>
              <a:rPr lang="en-BZ" sz="1600" dirty="0" err="1">
                <a:latin typeface="+mn-lt"/>
              </a:rPr>
              <a:t>IJCLab</a:t>
            </a:r>
            <a:r>
              <a:rPr lang="en-BZ" sz="1600" dirty="0">
                <a:latin typeface="+mn-lt"/>
              </a:rPr>
              <a:t> </a:t>
            </a:r>
            <a:r>
              <a:rPr lang="en-BZ" sz="1600" dirty="0" err="1">
                <a:latin typeface="+mn-lt"/>
              </a:rPr>
              <a:t>Spokeperson</a:t>
            </a:r>
            <a:endParaRPr lang="en-BZ" sz="1600" dirty="0">
              <a:latin typeface="+mn-lt"/>
            </a:endParaRPr>
          </a:p>
          <a:p>
            <a:r>
              <a:rPr lang="en-BZ" sz="1600" b="1" dirty="0">
                <a:latin typeface="+mn-lt"/>
              </a:rPr>
              <a:t>DUNE</a:t>
            </a:r>
            <a:r>
              <a:rPr lang="en-BZ" sz="1600" dirty="0">
                <a:latin typeface="+mn-lt"/>
              </a:rPr>
              <a:t> 	-National Technical Leader </a:t>
            </a:r>
          </a:p>
          <a:p>
            <a:r>
              <a:rPr lang="en-BZ" sz="1600" b="1" dirty="0">
                <a:latin typeface="+mn-lt"/>
              </a:rPr>
              <a:t>ESS</a:t>
            </a:r>
            <a:r>
              <a:rPr lang="en-BZ" sz="1600" dirty="0">
                <a:latin typeface="+mn-lt"/>
              </a:rPr>
              <a:t> 	-National responsibility with IRFU</a:t>
            </a:r>
          </a:p>
          <a:p>
            <a:r>
              <a:rPr lang="en-BZ" sz="1600" b="1" dirty="0" err="1">
                <a:latin typeface="+mn-lt"/>
              </a:rPr>
              <a:t>JLab</a:t>
            </a:r>
            <a:r>
              <a:rPr lang="en-BZ" sz="1600" dirty="0">
                <a:latin typeface="+mn-lt"/>
              </a:rPr>
              <a:t> 	-CLAS12 Spokesperson</a:t>
            </a:r>
          </a:p>
          <a:p>
            <a:r>
              <a:rPr lang="en-BZ" sz="1600" b="1" dirty="0" err="1">
                <a:latin typeface="+mn-lt"/>
              </a:rPr>
              <a:t>LiquidO</a:t>
            </a:r>
            <a:r>
              <a:rPr lang="en-BZ" sz="1600" b="1" dirty="0">
                <a:latin typeface="+mn-lt"/>
              </a:rPr>
              <a:t> 	-</a:t>
            </a:r>
            <a:r>
              <a:rPr lang="en-BZ" sz="1600" dirty="0">
                <a:latin typeface="+mn-lt"/>
              </a:rPr>
              <a:t>Spokesperson</a:t>
            </a:r>
          </a:p>
          <a:p>
            <a:r>
              <a:rPr lang="en-BZ" sz="1600" b="1" dirty="0" err="1">
                <a:latin typeface="+mn-lt"/>
              </a:rPr>
              <a:t>LHCb</a:t>
            </a:r>
            <a:r>
              <a:rPr lang="en-BZ" sz="1600" dirty="0">
                <a:latin typeface="+mn-lt"/>
              </a:rPr>
              <a:t>  	-New Physics Coordinator</a:t>
            </a:r>
          </a:p>
          <a:p>
            <a:r>
              <a:rPr lang="en-BZ" sz="1600" b="1" dirty="0" err="1">
                <a:latin typeface="+mn-lt"/>
              </a:rPr>
              <a:t>MyRRHA</a:t>
            </a:r>
            <a:r>
              <a:rPr lang="en-BZ" sz="1600" dirty="0">
                <a:latin typeface="+mn-lt"/>
              </a:rPr>
              <a:t> 	-National responsibility with IRFU</a:t>
            </a:r>
          </a:p>
          <a:p>
            <a:r>
              <a:rPr lang="en-BZ" sz="1600" b="1" dirty="0">
                <a:latin typeface="+mn-lt"/>
              </a:rPr>
              <a:t>PERLE	</a:t>
            </a:r>
            <a:r>
              <a:rPr lang="en-BZ" sz="1600" dirty="0">
                <a:latin typeface="+mn-lt"/>
              </a:rPr>
              <a:t>-International Technical coordination</a:t>
            </a:r>
          </a:p>
          <a:p>
            <a:r>
              <a:rPr lang="en-US" sz="1600" b="1" dirty="0" err="1">
                <a:latin typeface="+mn-lt"/>
              </a:rPr>
              <a:t>AstroGam</a:t>
            </a:r>
            <a:r>
              <a:rPr lang="en-US" sz="1600" dirty="0">
                <a:latin typeface="+mn-lt"/>
              </a:rPr>
              <a:t> - </a:t>
            </a:r>
            <a:r>
              <a:rPr lang="en-US" sz="1600" dirty="0" err="1">
                <a:latin typeface="+mn-lt"/>
              </a:rPr>
              <a:t>CoPI</a:t>
            </a:r>
            <a:r>
              <a:rPr lang="en-US" sz="1600" dirty="0">
                <a:latin typeface="+mn-lt"/>
              </a:rPr>
              <a:t> M7 Call</a:t>
            </a:r>
            <a:endParaRPr lang="fr-FR" sz="1600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9C5A757-75B5-4FDB-A35D-EBC2CEE2AF8E}"/>
              </a:ext>
            </a:extLst>
          </p:cNvPr>
          <p:cNvSpPr txBox="1"/>
          <p:nvPr/>
        </p:nvSpPr>
        <p:spPr>
          <a:xfrm>
            <a:off x="1280441" y="701150"/>
            <a:ext cx="7121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Z" sz="1800" b="1" dirty="0">
                <a:latin typeface="+mn-lt"/>
              </a:rPr>
              <a:t>Implications of </a:t>
            </a:r>
            <a:r>
              <a:rPr lang="en-BZ" sz="1800" b="1" dirty="0" err="1">
                <a:latin typeface="+mn-lt"/>
              </a:rPr>
              <a:t>IJCLab</a:t>
            </a:r>
            <a:r>
              <a:rPr lang="en-BZ" sz="1800" b="1" dirty="0">
                <a:latin typeface="+mn-lt"/>
              </a:rPr>
              <a:t> in the largest projects </a:t>
            </a:r>
            <a:r>
              <a:rPr lang="en-BZ" sz="1800" dirty="0">
                <a:latin typeface="+mn-lt"/>
              </a:rPr>
              <a:t>(</a:t>
            </a:r>
            <a:r>
              <a:rPr lang="en-BZ" sz="1800" b="1" dirty="0">
                <a:latin typeface="+mn-lt"/>
              </a:rPr>
              <a:t>most with increasing forces</a:t>
            </a:r>
            <a:r>
              <a:rPr lang="en-BZ" sz="1800" dirty="0">
                <a:latin typeface="+mn-lt"/>
              </a:rPr>
              <a:t>)</a:t>
            </a:r>
          </a:p>
          <a:p>
            <a:pPr algn="ctr"/>
            <a:r>
              <a:rPr lang="en-BZ" sz="1800" dirty="0">
                <a:latin typeface="+mn-lt"/>
              </a:rPr>
              <a:t>In the majority of the projects there is a </a:t>
            </a:r>
            <a:r>
              <a:rPr lang="en-BZ" sz="1800" u="sng" dirty="0">
                <a:latin typeface="+mn-lt"/>
              </a:rPr>
              <a:t>strong technical implications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FF67AF6-9E02-4E68-A2C9-34AF68A083C5}"/>
              </a:ext>
            </a:extLst>
          </p:cNvPr>
          <p:cNvGrpSpPr/>
          <p:nvPr/>
        </p:nvGrpSpPr>
        <p:grpSpPr>
          <a:xfrm>
            <a:off x="345827" y="990865"/>
            <a:ext cx="5904656" cy="4367473"/>
            <a:chOff x="345827" y="990865"/>
            <a:chExt cx="5904656" cy="4367473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AECEAC5-7FFF-4C29-8770-F59180A2312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27" y="990865"/>
              <a:ext cx="5904656" cy="432048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D416FC-06EB-45A3-9145-F7DCD1527C2A}"/>
                </a:ext>
              </a:extLst>
            </p:cNvPr>
            <p:cNvSpPr/>
            <p:nvPr/>
          </p:nvSpPr>
          <p:spPr>
            <a:xfrm>
              <a:off x="919816" y="5056861"/>
              <a:ext cx="252739" cy="25972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DCC2172-F072-458C-87B5-7D06848782C6}"/>
                </a:ext>
              </a:extLst>
            </p:cNvPr>
            <p:cNvSpPr txBox="1"/>
            <p:nvPr/>
          </p:nvSpPr>
          <p:spPr>
            <a:xfrm>
              <a:off x="1135840" y="5050561"/>
              <a:ext cx="991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Z" sz="1400" b="1">
                  <a:latin typeface="+mn-lt"/>
                </a:rPr>
                <a:t>Reserchers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C3A44C-23F1-46B8-BA8E-4EF6856621D0}"/>
                </a:ext>
              </a:extLst>
            </p:cNvPr>
            <p:cNvSpPr/>
            <p:nvPr/>
          </p:nvSpPr>
          <p:spPr>
            <a:xfrm>
              <a:off x="2155586" y="5056861"/>
              <a:ext cx="252739" cy="25972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4043E2B-9975-4AE6-B69A-15F85DF4599E}"/>
                </a:ext>
              </a:extLst>
            </p:cNvPr>
            <p:cNvSpPr txBox="1"/>
            <p:nvPr/>
          </p:nvSpPr>
          <p:spPr>
            <a:xfrm>
              <a:off x="2436453" y="5050561"/>
              <a:ext cx="12522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BZ" sz="1400" b="1" dirty="0">
                  <a:latin typeface="+mn-lt"/>
                </a:rPr>
                <a:t>Technical Staff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8765FE-FBA0-4CF2-9406-3E660CCE3D7E}"/>
                </a:ext>
              </a:extLst>
            </p:cNvPr>
            <p:cNvSpPr/>
            <p:nvPr/>
          </p:nvSpPr>
          <p:spPr>
            <a:xfrm>
              <a:off x="3693488" y="5085966"/>
              <a:ext cx="252739" cy="2597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291E462-BF9E-448A-B7F1-2441BD3A1CFB}"/>
                </a:ext>
              </a:extLst>
            </p:cNvPr>
            <p:cNvSpPr txBox="1"/>
            <p:nvPr/>
          </p:nvSpPr>
          <p:spPr>
            <a:xfrm>
              <a:off x="3948512" y="5050561"/>
              <a:ext cx="1219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Z" sz="1400" b="1">
                  <a:latin typeface="+mn-lt"/>
                </a:rPr>
                <a:t>Platform Staff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43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986D7B-F5F4-4D99-83E8-EE3D8E45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2F4B8E-318C-42D4-8D5F-09CB651A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093FA8-737B-4DB7-AED8-7BCE9782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Espace réservé de la date 5">
            <a:extLst>
              <a:ext uri="{FF2B5EF4-FFF2-40B4-BE49-F238E27FC236}">
                <a16:creationId xmlns:a16="http://schemas.microsoft.com/office/drawing/2014/main" id="{7F034EBE-2E29-4404-A264-614622439D00}"/>
              </a:ext>
            </a:extLst>
          </p:cNvPr>
          <p:cNvSpPr txBox="1">
            <a:spLocks/>
          </p:cNvSpPr>
          <p:nvPr/>
        </p:nvSpPr>
        <p:spPr>
          <a:xfrm>
            <a:off x="3652463" y="1489682"/>
            <a:ext cx="2411556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19/11/2021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C59C19-2B5D-46B0-88D0-A993E06D7454}"/>
              </a:ext>
            </a:extLst>
          </p:cNvPr>
          <p:cNvSpPr txBox="1"/>
          <p:nvPr/>
        </p:nvSpPr>
        <p:spPr>
          <a:xfrm>
            <a:off x="594226" y="797496"/>
            <a:ext cx="24115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latin typeface="+mn-lt"/>
              </a:rPr>
              <a:t>Europe</a:t>
            </a:r>
          </a:p>
          <a:p>
            <a:r>
              <a:rPr lang="en-US" sz="1800" dirty="0">
                <a:latin typeface="+mn-lt"/>
              </a:rPr>
              <a:t>SCK-CEN-Belgium</a:t>
            </a:r>
          </a:p>
          <a:p>
            <a:r>
              <a:rPr lang="en-US" sz="1800" dirty="0">
                <a:latin typeface="+mn-lt"/>
              </a:rPr>
              <a:t>CERN </a:t>
            </a:r>
          </a:p>
          <a:p>
            <a:r>
              <a:rPr lang="en-US" sz="1800" dirty="0">
                <a:latin typeface="+mn-lt"/>
              </a:rPr>
              <a:t>CTA-Spain</a:t>
            </a:r>
          </a:p>
          <a:p>
            <a:r>
              <a:rPr lang="en-US" sz="1800" dirty="0">
                <a:latin typeface="+mn-lt"/>
              </a:rPr>
              <a:t>DESY-Germany</a:t>
            </a:r>
          </a:p>
          <a:p>
            <a:r>
              <a:rPr lang="en-US" sz="1800" dirty="0" err="1">
                <a:latin typeface="+mn-lt"/>
              </a:rPr>
              <a:t>Dubna</a:t>
            </a:r>
            <a:r>
              <a:rPr lang="en-US" sz="1800" dirty="0">
                <a:latin typeface="+mn-lt"/>
              </a:rPr>
              <a:t>-Russia</a:t>
            </a:r>
          </a:p>
          <a:p>
            <a:r>
              <a:rPr lang="en-US" sz="1800" dirty="0">
                <a:latin typeface="+mn-lt"/>
              </a:rPr>
              <a:t>EGO/VIRGO-Italy</a:t>
            </a:r>
          </a:p>
          <a:p>
            <a:r>
              <a:rPr lang="en-US" sz="1800" dirty="0">
                <a:latin typeface="+mn-lt"/>
              </a:rPr>
              <a:t>ESS-Sweden</a:t>
            </a:r>
          </a:p>
          <a:p>
            <a:r>
              <a:rPr lang="en-US" sz="1800" dirty="0">
                <a:latin typeface="+mn-lt"/>
              </a:rPr>
              <a:t>GANIL-France </a:t>
            </a:r>
          </a:p>
          <a:p>
            <a:r>
              <a:rPr lang="en-US" sz="1800" dirty="0">
                <a:latin typeface="+mn-lt"/>
              </a:rPr>
              <a:t>GSI-Germany </a:t>
            </a:r>
          </a:p>
          <a:p>
            <a:r>
              <a:rPr lang="en-ZA" sz="1800" dirty="0" err="1">
                <a:latin typeface="+mn-lt"/>
                <a:ea typeface="Times New Roman" panose="02020603050405020304" pitchFamily="18" charset="0"/>
              </a:rPr>
              <a:t>Jyväskylä</a:t>
            </a:r>
            <a:r>
              <a:rPr lang="en-ZA" sz="1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>
                <a:latin typeface="+mn-lt"/>
              </a:rPr>
              <a:t>-Finland</a:t>
            </a:r>
          </a:p>
          <a:p>
            <a:r>
              <a:rPr lang="en-US" sz="1800" dirty="0">
                <a:latin typeface="+mn-lt"/>
              </a:rPr>
              <a:t>LNCA-France</a:t>
            </a:r>
          </a:p>
          <a:p>
            <a:r>
              <a:rPr lang="en-US" sz="1800" dirty="0">
                <a:latin typeface="+mn-lt"/>
              </a:rPr>
              <a:t>LNGS-Italy</a:t>
            </a:r>
          </a:p>
          <a:p>
            <a:r>
              <a:rPr lang="en-US" sz="1800" dirty="0">
                <a:latin typeface="+mn-lt"/>
              </a:rPr>
              <a:t>LNL-Italy</a:t>
            </a:r>
          </a:p>
          <a:p>
            <a:r>
              <a:rPr lang="en-US" sz="1800" dirty="0">
                <a:latin typeface="+mn-lt"/>
              </a:rPr>
              <a:t>LSM-France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5BE007-A5C2-43F5-AB91-C1942E4BCD78}"/>
              </a:ext>
            </a:extLst>
          </p:cNvPr>
          <p:cNvSpPr txBox="1"/>
          <p:nvPr/>
        </p:nvSpPr>
        <p:spPr>
          <a:xfrm>
            <a:off x="2866107" y="1604789"/>
            <a:ext cx="1918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latin typeface="+mn-lt"/>
              </a:rPr>
              <a:t>World</a:t>
            </a:r>
            <a:r>
              <a:rPr lang="en-US" sz="1800" dirty="0">
                <a:latin typeface="+mn-lt"/>
              </a:rPr>
              <a:t>	</a:t>
            </a:r>
          </a:p>
          <a:p>
            <a:r>
              <a:rPr lang="en-US" sz="1800" dirty="0">
                <a:latin typeface="+mn-lt"/>
              </a:rPr>
              <a:t>Auger-Argentina </a:t>
            </a:r>
          </a:p>
          <a:p>
            <a:r>
              <a:rPr lang="en-US" sz="1800" dirty="0">
                <a:latin typeface="+mn-lt"/>
              </a:rPr>
              <a:t>LBNL/SLAC-US</a:t>
            </a:r>
          </a:p>
          <a:p>
            <a:r>
              <a:rPr lang="en-US" sz="1800" dirty="0">
                <a:latin typeface="+mn-lt"/>
              </a:rPr>
              <a:t>Fermilab-US</a:t>
            </a:r>
          </a:p>
          <a:p>
            <a:r>
              <a:rPr lang="en-US" sz="1800" dirty="0" err="1">
                <a:latin typeface="+mn-lt"/>
              </a:rPr>
              <a:t>JLab</a:t>
            </a:r>
            <a:r>
              <a:rPr lang="en-US" sz="1800" dirty="0">
                <a:latin typeface="+mn-lt"/>
              </a:rPr>
              <a:t>-US</a:t>
            </a:r>
          </a:p>
          <a:p>
            <a:r>
              <a:rPr lang="en-US" sz="1800" dirty="0">
                <a:latin typeface="+mn-lt"/>
              </a:rPr>
              <a:t>KEK-Japan	</a:t>
            </a:r>
          </a:p>
          <a:p>
            <a:r>
              <a:rPr lang="en-US" sz="1800" dirty="0">
                <a:latin typeface="+mn-lt"/>
              </a:rPr>
              <a:t>LSST-Chili</a:t>
            </a:r>
          </a:p>
          <a:p>
            <a:r>
              <a:rPr lang="en-US" sz="1800" dirty="0">
                <a:latin typeface="+mn-lt"/>
              </a:rPr>
              <a:t>Riken-Japan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87CD7C9-29B9-4CF7-B798-BC0C4630D257}"/>
              </a:ext>
            </a:extLst>
          </p:cNvPr>
          <p:cNvGrpSpPr/>
          <p:nvPr/>
        </p:nvGrpSpPr>
        <p:grpSpPr>
          <a:xfrm>
            <a:off x="5399068" y="1956918"/>
            <a:ext cx="4958880" cy="3082027"/>
            <a:chOff x="3370163" y="683376"/>
            <a:chExt cx="7848872" cy="48965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908F779-ABB2-4EC1-8E4D-9A0BB667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826" r="27141" b="1727"/>
            <a:stretch/>
          </p:blipFill>
          <p:spPr>
            <a:xfrm>
              <a:off x="3370163" y="683376"/>
              <a:ext cx="7848872" cy="489654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3E801E3-16C3-4CA4-94AE-34D11600C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525" t="84190" r="5751" b="2325"/>
            <a:stretch/>
          </p:blipFill>
          <p:spPr>
            <a:xfrm>
              <a:off x="5572075" y="4784688"/>
              <a:ext cx="2340260" cy="77271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94B7A5B-DEC2-439B-942E-9479BBC7A465}"/>
              </a:ext>
            </a:extLst>
          </p:cNvPr>
          <p:cNvSpPr/>
          <p:nvPr/>
        </p:nvSpPr>
        <p:spPr>
          <a:xfrm>
            <a:off x="5355220" y="1904345"/>
            <a:ext cx="4958880" cy="3384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3FBFE6-AF46-4633-BFBC-FABCA9372F57}"/>
              </a:ext>
            </a:extLst>
          </p:cNvPr>
          <p:cNvSpPr txBox="1"/>
          <p:nvPr/>
        </p:nvSpPr>
        <p:spPr>
          <a:xfrm>
            <a:off x="5149595" y="1014223"/>
            <a:ext cx="5457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>
                <a:latin typeface="+mn-lt"/>
              </a:rPr>
              <a:t>Each year, several bilateral international collaborations are signed with research centers and universities.</a:t>
            </a:r>
          </a:p>
          <a:p>
            <a:pPr algn="ctr"/>
            <a:r>
              <a:rPr lang="en-US" sz="1800">
                <a:latin typeface="+mn-lt"/>
              </a:rPr>
              <a:t>Recent example given below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EA9E9B6-A5F2-48DC-A39F-4C26ECCCFFF3}"/>
              </a:ext>
            </a:extLst>
          </p:cNvPr>
          <p:cNvSpPr txBox="1"/>
          <p:nvPr/>
        </p:nvSpPr>
        <p:spPr>
          <a:xfrm>
            <a:off x="5674419" y="2813720"/>
            <a:ext cx="91665" cy="63485"/>
          </a:xfrm>
          <a:prstGeom prst="rect">
            <a:avLst/>
          </a:prstGeom>
          <a:solidFill>
            <a:srgbClr val="5CC486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30D657DD-01DE-4191-A021-901E4562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91" y="149424"/>
            <a:ext cx="9793087" cy="4320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Major </a:t>
            </a:r>
            <a:r>
              <a:rPr lang="en-US" dirty="0" err="1">
                <a:latin typeface="+mn-lt"/>
              </a:rPr>
              <a:t>laboratoires</a:t>
            </a:r>
            <a:r>
              <a:rPr lang="en-US" dirty="0">
                <a:latin typeface="+mn-lt"/>
              </a:rPr>
              <a:t> with facilities or facilities in the world where </a:t>
            </a:r>
            <a:r>
              <a:rPr lang="en-US" dirty="0" err="1">
                <a:latin typeface="+mn-lt"/>
              </a:rPr>
              <a:t>IJCLab</a:t>
            </a:r>
            <a:r>
              <a:rPr lang="en-US" dirty="0">
                <a:latin typeface="+mn-lt"/>
              </a:rPr>
              <a:t> is involved</a:t>
            </a:r>
          </a:p>
        </p:txBody>
      </p:sp>
    </p:spTree>
    <p:extLst>
      <p:ext uri="{BB962C8B-B14F-4D97-AF65-F5344CB8AC3E}">
        <p14:creationId xmlns:p14="http://schemas.microsoft.com/office/powerpoint/2010/main" val="349138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EBDC1B-6E24-4304-9A0B-3A0A58E2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100">
                <a:latin typeface="+mn-lt"/>
              </a:rPr>
              <a:t>25/01/2024</a:t>
            </a:r>
            <a:endParaRPr lang="fr-FR" sz="1100" dirty="0">
              <a:latin typeface="+mn-lt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1211E9-3D36-462B-91C0-E93F823E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>
                <a:latin typeface="+mn-lt"/>
              </a:rPr>
              <a:t>IJCLab Presentation - Journée Nouveaux Entrants</a:t>
            </a:r>
            <a:endParaRPr lang="fr-FR" sz="1100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5BF04-2DEA-47D1-BBC6-344E8542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100" smtClean="0">
                <a:latin typeface="+mn-lt"/>
              </a:rPr>
              <a:pPr/>
              <a:t>17</a:t>
            </a:fld>
            <a:endParaRPr lang="fr-FR" sz="1100" dirty="0"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ABB3FA-4D50-44F0-9CBD-0B14577B4AB0}"/>
              </a:ext>
            </a:extLst>
          </p:cNvPr>
          <p:cNvSpPr txBox="1"/>
          <p:nvPr/>
        </p:nvSpPr>
        <p:spPr>
          <a:xfrm>
            <a:off x="1407591" y="149883"/>
            <a:ext cx="6808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</a:t>
            </a:r>
            <a:r>
              <a:rPr lang="en-US" b="1" dirty="0" err="1"/>
              <a:t>ome</a:t>
            </a:r>
            <a:r>
              <a:rPr lang="en-US" b="1" dirty="0"/>
              <a:t> significant figures on "students" / young people</a:t>
            </a:r>
          </a:p>
          <a:p>
            <a:endParaRPr lang="fr-FR" b="1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36C72A0-C69D-4074-B14D-4F3D281C46A6}"/>
              </a:ext>
            </a:extLst>
          </p:cNvPr>
          <p:cNvCxnSpPr>
            <a:cxnSpLocks/>
          </p:cNvCxnSpPr>
          <p:nvPr/>
        </p:nvCxnSpPr>
        <p:spPr>
          <a:xfrm>
            <a:off x="3226213" y="72548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7A9D6EA-5214-4BF2-AFC0-3978B871DDFA}"/>
              </a:ext>
            </a:extLst>
          </p:cNvPr>
          <p:cNvCxnSpPr>
            <a:cxnSpLocks/>
          </p:cNvCxnSpPr>
          <p:nvPr/>
        </p:nvCxnSpPr>
        <p:spPr>
          <a:xfrm>
            <a:off x="6500927" y="70470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84C29-3BE9-4650-AB3A-2AD8FDEC92D9}"/>
              </a:ext>
            </a:extLst>
          </p:cNvPr>
          <p:cNvSpPr txBox="1"/>
          <p:nvPr/>
        </p:nvSpPr>
        <p:spPr>
          <a:xfrm>
            <a:off x="7876364" y="826089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Stages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010245-02B6-422C-8C4B-0DC7CAB88E78}"/>
              </a:ext>
            </a:extLst>
          </p:cNvPr>
          <p:cNvSpPr txBox="1"/>
          <p:nvPr/>
        </p:nvSpPr>
        <p:spPr>
          <a:xfrm>
            <a:off x="3238393" y="4683595"/>
            <a:ext cx="3245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n-lt"/>
              </a:rPr>
              <a:t>Une augmentation timide des </a:t>
            </a:r>
            <a:r>
              <a:rPr lang="fr-FR" sz="1400" b="1" dirty="0" err="1">
                <a:latin typeface="+mn-lt"/>
              </a:rPr>
              <a:t>PostDocs</a:t>
            </a:r>
            <a:r>
              <a:rPr lang="fr-FR" sz="1400" b="1" dirty="0">
                <a:latin typeface="+mn-lt"/>
              </a:rPr>
              <a:t>, à confirmer avec le succès croissant des différents appels nationaux/européens.</a:t>
            </a:r>
            <a:endParaRPr lang="en-ZA" sz="1400" b="1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C65251-AF80-4B76-8202-092F8EDC4732}"/>
              </a:ext>
            </a:extLst>
          </p:cNvPr>
          <p:cNvSpPr/>
          <p:nvPr/>
        </p:nvSpPr>
        <p:spPr>
          <a:xfrm>
            <a:off x="6804125" y="5268370"/>
            <a:ext cx="3641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+mn-lt"/>
              </a:rPr>
              <a:t>Stages - Stratégie visible du laboratoire</a:t>
            </a:r>
            <a:endParaRPr lang="en-ZA" sz="1400" b="1" dirty="0"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BC98A80-D55D-41F5-A69F-63E34E8E7936}"/>
              </a:ext>
            </a:extLst>
          </p:cNvPr>
          <p:cNvSpPr txBox="1"/>
          <p:nvPr/>
        </p:nvSpPr>
        <p:spPr>
          <a:xfrm>
            <a:off x="347605" y="4833720"/>
            <a:ext cx="286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n-lt"/>
              </a:rPr>
              <a:t>~30 doctorants entrants/an </a:t>
            </a:r>
          </a:p>
          <a:p>
            <a:pPr algn="just"/>
            <a:r>
              <a:rPr lang="fr-FR" sz="1400" b="1" dirty="0">
                <a:latin typeface="+mn-lt"/>
              </a:rPr>
              <a:t>~30 soutenances de doctorats/an</a:t>
            </a:r>
            <a:endParaRPr lang="en-ZA" sz="1400" b="1" dirty="0">
              <a:latin typeface="+mn-lt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D688664-D31C-4EF3-9278-036E15C5D404}"/>
              </a:ext>
            </a:extLst>
          </p:cNvPr>
          <p:cNvCxnSpPr>
            <a:cxnSpLocks/>
          </p:cNvCxnSpPr>
          <p:nvPr/>
        </p:nvCxnSpPr>
        <p:spPr>
          <a:xfrm>
            <a:off x="129803" y="654551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9654D91-2E34-4CD6-85C0-7FE2FF794E4B}"/>
              </a:ext>
            </a:extLst>
          </p:cNvPr>
          <p:cNvCxnSpPr>
            <a:cxnSpLocks/>
          </p:cNvCxnSpPr>
          <p:nvPr/>
        </p:nvCxnSpPr>
        <p:spPr>
          <a:xfrm>
            <a:off x="10663963" y="70470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BDD05B64-E79D-4A0A-B7AA-D1CBA28172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676732"/>
              </p:ext>
            </p:extLst>
          </p:nvPr>
        </p:nvGraphicFramePr>
        <p:xfrm>
          <a:off x="3408244" y="1254072"/>
          <a:ext cx="2853890" cy="344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Graphique 26">
            <a:extLst>
              <a:ext uri="{FF2B5EF4-FFF2-40B4-BE49-F238E27FC236}">
                <a16:creationId xmlns:a16="http://schemas.microsoft.com/office/drawing/2014/main" id="{1D8B369F-245A-40BF-A8EB-B7B695154D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553919"/>
              </p:ext>
            </p:extLst>
          </p:nvPr>
        </p:nvGraphicFramePr>
        <p:xfrm>
          <a:off x="373433" y="1034898"/>
          <a:ext cx="2733384" cy="3579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Image 27">
            <a:extLst>
              <a:ext uri="{FF2B5EF4-FFF2-40B4-BE49-F238E27FC236}">
                <a16:creationId xmlns:a16="http://schemas.microsoft.com/office/drawing/2014/main" id="{263C1BFF-6780-46A4-9ACC-228AB7B9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667" y="826089"/>
            <a:ext cx="3600398" cy="2769009"/>
          </a:xfrm>
          <a:prstGeom prst="rect">
            <a:avLst/>
          </a:prstGeom>
        </p:spPr>
      </p:pic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D6E1F8BB-CF50-4CA8-A1EB-5A2638ABB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24942"/>
              </p:ext>
            </p:extLst>
          </p:nvPr>
        </p:nvGraphicFramePr>
        <p:xfrm>
          <a:off x="6600302" y="3359600"/>
          <a:ext cx="3767778" cy="1742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811">
                  <a:extLst>
                    <a:ext uri="{9D8B030D-6E8A-4147-A177-3AD203B41FA5}">
                      <a16:colId xmlns:a16="http://schemas.microsoft.com/office/drawing/2014/main" val="2766665563"/>
                    </a:ext>
                  </a:extLst>
                </a:gridCol>
                <a:gridCol w="487935">
                  <a:extLst>
                    <a:ext uri="{9D8B030D-6E8A-4147-A177-3AD203B41FA5}">
                      <a16:colId xmlns:a16="http://schemas.microsoft.com/office/drawing/2014/main" val="3272874330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val="2499260332"/>
                    </a:ext>
                  </a:extLst>
                </a:gridCol>
                <a:gridCol w="487935">
                  <a:extLst>
                    <a:ext uri="{9D8B030D-6E8A-4147-A177-3AD203B41FA5}">
                      <a16:colId xmlns:a16="http://schemas.microsoft.com/office/drawing/2014/main" val="322524116"/>
                    </a:ext>
                  </a:extLst>
                </a:gridCol>
                <a:gridCol w="462179">
                  <a:extLst>
                    <a:ext uri="{9D8B030D-6E8A-4147-A177-3AD203B41FA5}">
                      <a16:colId xmlns:a16="http://schemas.microsoft.com/office/drawing/2014/main" val="839961338"/>
                    </a:ext>
                  </a:extLst>
                </a:gridCol>
              </a:tblGrid>
              <a:tr h="393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04361021"/>
                  </a:ext>
                </a:extLst>
              </a:tr>
              <a:tr h="393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Nombre de stagiaires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151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210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148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169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10599278"/>
                  </a:ext>
                </a:extLst>
              </a:tr>
              <a:tr h="23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Nombre de mois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530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664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436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505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47333525"/>
                  </a:ext>
                </a:extLst>
              </a:tr>
              <a:tr h="23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% L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25%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32%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24%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43%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78080297"/>
                  </a:ext>
                </a:extLst>
              </a:tr>
              <a:tr h="23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% M1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28%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36%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32%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30%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52739561"/>
                  </a:ext>
                </a:extLst>
              </a:tr>
              <a:tr h="23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% M2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47%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n-lt"/>
                        </a:rPr>
                        <a:t>32%</a:t>
                      </a:r>
                      <a:endParaRPr lang="fr-F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34%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+mn-lt"/>
                        </a:rPr>
                        <a:t>27%</a:t>
                      </a:r>
                      <a:endParaRPr lang="fr-F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41918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11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FFE5550-F99E-4BE4-B09A-4E495B17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203" y="157156"/>
            <a:ext cx="5688632" cy="432048"/>
          </a:xfrm>
        </p:spPr>
        <p:txBody>
          <a:bodyPr/>
          <a:lstStyle/>
          <a:p>
            <a:r>
              <a:rPr lang="en-ZA" dirty="0" err="1">
                <a:latin typeface="+mn-lt"/>
              </a:rPr>
              <a:t>IJCLab</a:t>
            </a:r>
            <a:r>
              <a:rPr lang="en-ZA" dirty="0">
                <a:latin typeface="+mn-lt"/>
              </a:rPr>
              <a:t> : “A Year budget”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94A476A-EA87-48CE-A113-22D86BE8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25/01/2024</a:t>
            </a:r>
            <a:endParaRPr lang="en-ZA" sz="1400">
              <a:latin typeface="+mn-lt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9835F21-7385-4EB4-89C3-4671BA8C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  <a:endParaRPr lang="en-ZA" sz="1400">
              <a:latin typeface="+mn-lt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A76B196-C7D8-45A9-A8F1-BB1533D59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942319"/>
              </p:ext>
            </p:extLst>
          </p:nvPr>
        </p:nvGraphicFramePr>
        <p:xfrm>
          <a:off x="1353939" y="1117093"/>
          <a:ext cx="8568951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188">
                  <a:extLst>
                    <a:ext uri="{9D8B030D-6E8A-4147-A177-3AD203B41FA5}">
                      <a16:colId xmlns:a16="http://schemas.microsoft.com/office/drawing/2014/main" val="3183870353"/>
                    </a:ext>
                  </a:extLst>
                </a:gridCol>
                <a:gridCol w="3252209">
                  <a:extLst>
                    <a:ext uri="{9D8B030D-6E8A-4147-A177-3AD203B41FA5}">
                      <a16:colId xmlns:a16="http://schemas.microsoft.com/office/drawing/2014/main" val="2754492111"/>
                    </a:ext>
                  </a:extLst>
                </a:gridCol>
                <a:gridCol w="2077554">
                  <a:extLst>
                    <a:ext uri="{9D8B030D-6E8A-4147-A177-3AD203B41FA5}">
                      <a16:colId xmlns:a16="http://schemas.microsoft.com/office/drawing/2014/main" val="2850605041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algn="ctr"/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Assigned </a:t>
                      </a:r>
                    </a:p>
                    <a:p>
                      <a:pPr algn="ctr"/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by governing bodies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Laboratory operation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~4,0M€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755928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>
                          <a:solidFill>
                            <a:schemeClr val="tx1"/>
                          </a:solidFill>
                        </a:rPr>
                        <a:t>Specific programs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~4,0M€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43832"/>
                  </a:ext>
                </a:extLst>
              </a:tr>
              <a:tr h="367392">
                <a:tc gridSpan="2">
                  <a:txBody>
                    <a:bodyPr/>
                    <a:lstStyle/>
                    <a:p>
                      <a:pPr algn="ctr"/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Contracts :</a:t>
                      </a:r>
                    </a:p>
                    <a:p>
                      <a:pPr algn="ctr"/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ANR/Europe/industry/Region</a:t>
                      </a: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~6,0M€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38136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Own Resources (overheads, services, ..)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0" noProof="0" dirty="0">
                          <a:solidFill>
                            <a:schemeClr val="tx1"/>
                          </a:solidFill>
                        </a:rPr>
                        <a:t>~2.0M€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4447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029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0262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TOTAL RESOURCES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029" b="1" noProof="0" dirty="0">
                          <a:solidFill>
                            <a:schemeClr val="tx1"/>
                          </a:solidFill>
                        </a:rPr>
                        <a:t>~16M€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934599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44C6D5DB-EC26-4650-8F35-A2C3BC0CE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7582"/>
              </p:ext>
            </p:extLst>
          </p:nvPr>
        </p:nvGraphicFramePr>
        <p:xfrm>
          <a:off x="1353940" y="4129102"/>
          <a:ext cx="8568950" cy="1109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1397">
                  <a:extLst>
                    <a:ext uri="{9D8B030D-6E8A-4147-A177-3AD203B41FA5}">
                      <a16:colId xmlns:a16="http://schemas.microsoft.com/office/drawing/2014/main" val="3183870353"/>
                    </a:ext>
                  </a:extLst>
                </a:gridCol>
                <a:gridCol w="2077553">
                  <a:extLst>
                    <a:ext uri="{9D8B030D-6E8A-4147-A177-3AD203B41FA5}">
                      <a16:colId xmlns:a16="http://schemas.microsoft.com/office/drawing/2014/main" val="285060504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Salary of permanent staff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~40.5M€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38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Salary of non permanant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~2.5M€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4447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Z" sz="1300" b="0" i="1" noProof="0" dirty="0">
                          <a:solidFill>
                            <a:schemeClr val="tx1"/>
                          </a:solidFill>
                        </a:rPr>
                        <a:t>The salaries of the permanent staff are not in the laboratory budget :  directly payed by the employers (CNRS/Universities)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570442"/>
                  </a:ext>
                </a:extLst>
              </a:tr>
            </a:tbl>
          </a:graphicData>
        </a:graphic>
      </p:graphicFrame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24BF6C1-64C5-4047-A0D6-134F6371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18</a:t>
            </a:fld>
            <a:endParaRPr 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49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B24EC19-5240-4A42-958C-BEC915C9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34" y="5731817"/>
            <a:ext cx="2411556" cy="322263"/>
          </a:xfrm>
        </p:spPr>
        <p:txBody>
          <a:bodyPr/>
          <a:lstStyle/>
          <a:p>
            <a:r>
              <a:rPr lang="fr-FR" sz="1400">
                <a:latin typeface="+mn-lt"/>
              </a:rPr>
              <a:t>25/01/2024</a:t>
            </a:r>
            <a:endParaRPr lang="fr-FR" sz="14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90A6D2-C25D-448F-A5FD-2578FE8A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138" y="5731817"/>
            <a:ext cx="4896544" cy="322263"/>
          </a:xfrm>
        </p:spPr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  <a:endParaRPr lang="fr-FR" sz="14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BBF7F74-7700-4821-8DC5-32E007FE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6430" y="5731817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19</a:t>
            </a:fld>
            <a:endParaRPr lang="fr-FR" sz="1400" dirty="0">
              <a:latin typeface="+mn-lt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94BCE4F5-915C-44C5-8B45-95EA56A8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73" y="77416"/>
            <a:ext cx="10163582" cy="566759"/>
          </a:xfrm>
        </p:spPr>
        <p:txBody>
          <a:bodyPr>
            <a:normAutofit/>
          </a:bodyPr>
          <a:lstStyle/>
          <a:p>
            <a:pPr algn="ctr"/>
            <a:r>
              <a:rPr lang="fr-FR" sz="2400" dirty="0">
                <a:latin typeface="+mn-lt"/>
              </a:rPr>
              <a:t>Rénovation et nouvel urbanisme de la Vallée d’Orsay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DF003F5-19B6-4AC4-8AC7-2FCE608A1157}"/>
              </a:ext>
            </a:extLst>
          </p:cNvPr>
          <p:cNvSpPr txBox="1"/>
          <p:nvPr/>
        </p:nvSpPr>
        <p:spPr>
          <a:xfrm>
            <a:off x="200514" y="581026"/>
            <a:ext cx="1041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prstClr val="black"/>
                </a:solidFill>
                <a:latin typeface="+mn-lt"/>
                <a:cs typeface="Arial" charset="0"/>
              </a:rPr>
              <a:t>La transformation de la vallée d'Orsay a accompagné la création d'</a:t>
            </a:r>
            <a:r>
              <a:rPr lang="fr-FR" sz="2000" dirty="0" err="1">
                <a:solidFill>
                  <a:prstClr val="black"/>
                </a:solidFill>
                <a:latin typeface="+mn-lt"/>
                <a:cs typeface="Arial" charset="0"/>
              </a:rPr>
              <a:t>IJCLab</a:t>
            </a:r>
            <a:r>
              <a:rPr lang="fr-FR" sz="2000" dirty="0">
                <a:solidFill>
                  <a:prstClr val="black"/>
                </a:solidFill>
                <a:latin typeface="+mn-lt"/>
                <a:cs typeface="Arial" charset="0"/>
              </a:rPr>
              <a:t>. </a:t>
            </a:r>
          </a:p>
          <a:p>
            <a:pPr algn="ctr" defTabSz="1004888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prstClr val="black"/>
                </a:solidFill>
                <a:latin typeface="+mn-lt"/>
                <a:cs typeface="Arial" charset="0"/>
              </a:rPr>
              <a:t>Aujourd'hui elle a pris un nouvel élan après la création d'</a:t>
            </a:r>
            <a:r>
              <a:rPr lang="fr-FR" sz="2000" dirty="0" err="1">
                <a:solidFill>
                  <a:prstClr val="black"/>
                </a:solidFill>
                <a:latin typeface="+mn-lt"/>
                <a:cs typeface="Arial" charset="0"/>
              </a:rPr>
              <a:t>IJCLab</a:t>
            </a:r>
            <a:r>
              <a:rPr lang="fr-FR" sz="2000" dirty="0">
                <a:solidFill>
                  <a:prstClr val="black"/>
                </a:solidFill>
                <a:latin typeface="+mn-lt"/>
                <a:cs typeface="Arial" charset="0"/>
              </a:rPr>
              <a:t>.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376B912-85D3-4A94-80A5-982AE661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1" y="1490575"/>
            <a:ext cx="1861619" cy="237739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B6652AA-9884-40F5-983E-3DD2CE9BD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051" y="1986173"/>
            <a:ext cx="2234668" cy="15186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58C3B5B-ABF6-42AB-8C2A-9395589A3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1" y="3838268"/>
            <a:ext cx="4690718" cy="1603743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C08EF658-29CB-46D0-9803-BB0611FF7E7E}"/>
              </a:ext>
            </a:extLst>
          </p:cNvPr>
          <p:cNvGrpSpPr/>
          <p:nvPr/>
        </p:nvGrpSpPr>
        <p:grpSpPr>
          <a:xfrm>
            <a:off x="9046560" y="1671376"/>
            <a:ext cx="1696233" cy="3805053"/>
            <a:chOff x="9081193" y="1972111"/>
            <a:chExt cx="1590675" cy="363855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F9064A2-189B-456F-AEF1-8A58A1FD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1193" y="2153086"/>
              <a:ext cx="1590675" cy="3457575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61F6ED6-4315-4CB0-A76F-11E8A0C4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0730" y="1972111"/>
              <a:ext cx="1371600" cy="36195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602917C-B4AD-447B-B886-C1C83459FAF5}"/>
              </a:ext>
            </a:extLst>
          </p:cNvPr>
          <p:cNvGrpSpPr/>
          <p:nvPr/>
        </p:nvGrpSpPr>
        <p:grpSpPr>
          <a:xfrm>
            <a:off x="4776275" y="3831616"/>
            <a:ext cx="4270285" cy="1517954"/>
            <a:chOff x="4954339" y="4133670"/>
            <a:chExt cx="5238750" cy="165735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6504060-5C54-4F17-8F72-E9438C658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4339" y="4133670"/>
              <a:ext cx="5238750" cy="165735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58A9AF0-3951-4DB0-8EAE-1347F287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4339" y="4133670"/>
              <a:ext cx="1600200" cy="22860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FFD1FB4-280E-4DA0-A647-BE4971E613BE}"/>
              </a:ext>
            </a:extLst>
          </p:cNvPr>
          <p:cNvGrpSpPr/>
          <p:nvPr/>
        </p:nvGrpSpPr>
        <p:grpSpPr>
          <a:xfrm>
            <a:off x="7237626" y="2736832"/>
            <a:ext cx="1696234" cy="1079928"/>
            <a:chOff x="7212317" y="2731240"/>
            <a:chExt cx="1861619" cy="1098553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58B4597-E074-45E5-AC7C-0D6BC0328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2317" y="2731240"/>
              <a:ext cx="1861619" cy="1098553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A69CB75-FE97-4282-92E1-C7B7D551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59406" y="3566412"/>
              <a:ext cx="859863" cy="21165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8886B4EE-1CF0-496F-AFFB-69BB9AA699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326" y="1577295"/>
            <a:ext cx="1484802" cy="111360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3851636-D277-488C-95F8-076BB5B48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5985" y="2530237"/>
            <a:ext cx="1474599" cy="149251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26D7141E-906C-4488-9762-493D1A7D6A06}"/>
              </a:ext>
            </a:extLst>
          </p:cNvPr>
          <p:cNvGrpSpPr/>
          <p:nvPr/>
        </p:nvGrpSpPr>
        <p:grpSpPr>
          <a:xfrm>
            <a:off x="4347394" y="2132742"/>
            <a:ext cx="2871131" cy="1405267"/>
            <a:chOff x="4276469" y="2266974"/>
            <a:chExt cx="2871131" cy="1405267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B12820E8-99E1-4D43-A768-BA166FC1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76469" y="2402148"/>
              <a:ext cx="2853586" cy="127009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F185178-BDF6-429A-98FC-03FAB90A0CF5}"/>
                </a:ext>
              </a:extLst>
            </p:cNvPr>
            <p:cNvSpPr/>
            <p:nvPr/>
          </p:nvSpPr>
          <p:spPr>
            <a:xfrm>
              <a:off x="4294014" y="2266974"/>
              <a:ext cx="2853586" cy="2308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1004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charset="0"/>
                </a:rPr>
                <a:t>Restructuration du Hall D1-D2, de l’IGLOO, bat 201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85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35499F0F-A980-42C1-9C2B-BD3EF8F8F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7E7899-D714-4047-8D0F-A15BDFC7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25/01/2024</a:t>
            </a:r>
            <a:endParaRPr lang="en-AU" sz="1400">
              <a:latin typeface="+mn-lt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659D06B-1FF4-4947-B1F7-EF4DA477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  <a:endParaRPr lang="en-AU" sz="1400" dirty="0">
              <a:latin typeface="+mn-lt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D4781B7-8F60-4915-BC0C-8771DE99C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400" smtClean="0">
                <a:latin typeface="+mn-lt"/>
              </a:rPr>
              <a:t>2</a:t>
            </a:fld>
            <a:endParaRPr lang="en-AU" sz="140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2C782C-59C2-4C08-9480-AD4DAC80A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b="17459"/>
          <a:stretch/>
        </p:blipFill>
        <p:spPr>
          <a:xfrm>
            <a:off x="1879665" y="645195"/>
            <a:ext cx="8439147" cy="4104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85E7B1-2DA5-4987-82B7-E1CE08DB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79" b="40628"/>
          <a:stretch/>
        </p:blipFill>
        <p:spPr>
          <a:xfrm>
            <a:off x="63717" y="736810"/>
            <a:ext cx="2232248" cy="29523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1971A7-992F-4253-A781-5ACABCEB9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3" t="62099" r="48628"/>
          <a:stretch/>
        </p:blipFill>
        <p:spPr>
          <a:xfrm>
            <a:off x="63716" y="3636216"/>
            <a:ext cx="3450462" cy="201626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AE28D2A0-8EC1-42A7-A057-1458697F21BE}"/>
              </a:ext>
            </a:extLst>
          </p:cNvPr>
          <p:cNvSpPr txBox="1"/>
          <p:nvPr/>
        </p:nvSpPr>
        <p:spPr>
          <a:xfrm>
            <a:off x="921891" y="116491"/>
            <a:ext cx="961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err="1">
                <a:latin typeface="+mn-lt"/>
              </a:rPr>
              <a:t>IJCLab</a:t>
            </a:r>
            <a:r>
              <a:rPr lang="en-AU" sz="2400" b="1" dirty="0">
                <a:latin typeface="+mn-lt"/>
              </a:rPr>
              <a:t> : Located in Orsay Campus, 30 Km South-Paris, Campus Paris-</a:t>
            </a:r>
            <a:r>
              <a:rPr lang="en-AU" sz="2400" b="1" dirty="0" err="1">
                <a:latin typeface="+mn-lt"/>
              </a:rPr>
              <a:t>Saclay</a:t>
            </a:r>
            <a:endParaRPr lang="en-AU" sz="2400" b="1" dirty="0">
              <a:latin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8A8FF18-9D79-4ADB-AA5A-FBAE622E2F07}"/>
              </a:ext>
            </a:extLst>
          </p:cNvPr>
          <p:cNvSpPr/>
          <p:nvPr/>
        </p:nvSpPr>
        <p:spPr>
          <a:xfrm>
            <a:off x="3514179" y="3729152"/>
            <a:ext cx="1929704" cy="1430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043C5CC-761F-447C-BB93-C916D558A146}"/>
              </a:ext>
            </a:extLst>
          </p:cNvPr>
          <p:cNvSpPr txBox="1"/>
          <p:nvPr/>
        </p:nvSpPr>
        <p:spPr>
          <a:xfrm>
            <a:off x="3584573" y="4666802"/>
            <a:ext cx="6997359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800" dirty="0">
                <a:latin typeface="+mn-lt"/>
              </a:rPr>
              <a:t>Financial plan (CPER) for renewing buildings and research infrastructures  </a:t>
            </a:r>
          </a:p>
          <a:p>
            <a:r>
              <a:rPr lang="en-AU" sz="1800" dirty="0">
                <a:latin typeface="+mn-lt"/>
              </a:rPr>
              <a:t>   	</a:t>
            </a:r>
            <a:r>
              <a:rPr lang="en-AU" sz="1800" b="1" dirty="0">
                <a:latin typeface="+mn-lt"/>
              </a:rPr>
              <a:t>20,6M€	2016-2021</a:t>
            </a:r>
          </a:p>
          <a:p>
            <a:r>
              <a:rPr lang="en-AU" sz="1800" b="1" dirty="0">
                <a:latin typeface="+mn-lt"/>
              </a:rPr>
              <a:t>	  9,1M€	2022-2027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B2FB4E-1A58-477F-85AA-902C53335895}"/>
              </a:ext>
            </a:extLst>
          </p:cNvPr>
          <p:cNvSpPr/>
          <p:nvPr/>
        </p:nvSpPr>
        <p:spPr>
          <a:xfrm>
            <a:off x="10138915" y="645194"/>
            <a:ext cx="360040" cy="3954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B7ACB-4A2D-4D79-BB3B-B6745E0B76EA}"/>
              </a:ext>
            </a:extLst>
          </p:cNvPr>
          <p:cNvSpPr txBox="1"/>
          <p:nvPr/>
        </p:nvSpPr>
        <p:spPr>
          <a:xfrm>
            <a:off x="2295966" y="613556"/>
            <a:ext cx="757983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 err="1">
                <a:latin typeface="+mn-lt"/>
              </a:rPr>
              <a:t>IJCLab</a:t>
            </a:r>
            <a:r>
              <a:rPr lang="en-AU" sz="1800" dirty="0">
                <a:latin typeface="+mn-lt"/>
              </a:rPr>
              <a:t> is occupying a large part of the Orsay Campus (~50000m²)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40564-7F2A-4E31-BAE1-EADB4673DF2B}"/>
              </a:ext>
            </a:extLst>
          </p:cNvPr>
          <p:cNvSpPr/>
          <p:nvPr/>
        </p:nvSpPr>
        <p:spPr>
          <a:xfrm>
            <a:off x="9625266" y="1039809"/>
            <a:ext cx="403631" cy="270028"/>
          </a:xfrm>
          <a:prstGeom prst="rect">
            <a:avLst/>
          </a:prstGeom>
          <a:solidFill>
            <a:srgbClr val="F39200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334B2D-1D7D-41D6-AF18-A2FBC07B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79" y="991391"/>
            <a:ext cx="506184" cy="3821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8FB22B-4798-48E1-ACA4-697BB6F3DD65}"/>
              </a:ext>
            </a:extLst>
          </p:cNvPr>
          <p:cNvSpPr txBox="1"/>
          <p:nvPr/>
        </p:nvSpPr>
        <p:spPr>
          <a:xfrm>
            <a:off x="216157" y="3677816"/>
            <a:ext cx="308199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+mn-lt"/>
              </a:rPr>
              <a:t>IRFU/CEA </a:t>
            </a:r>
            <a:r>
              <a:rPr lang="fr-FR" sz="1800" dirty="0">
                <a:latin typeface="+mn-lt"/>
              </a:rPr>
              <a:t>in the </a:t>
            </a:r>
            <a:r>
              <a:rPr lang="fr-FR" sz="1800" dirty="0" err="1">
                <a:latin typeface="+mn-lt"/>
              </a:rPr>
              <a:t>same</a:t>
            </a:r>
            <a:r>
              <a:rPr lang="fr-FR" sz="1800" dirty="0">
                <a:latin typeface="+mn-lt"/>
              </a:rPr>
              <a:t> Campus </a:t>
            </a:r>
          </a:p>
        </p:txBody>
      </p:sp>
    </p:spTree>
    <p:extLst>
      <p:ext uri="{BB962C8B-B14F-4D97-AF65-F5344CB8AC3E}">
        <p14:creationId xmlns:p14="http://schemas.microsoft.com/office/powerpoint/2010/main" val="2799468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A4CE3B33-3B7A-4AAB-90BE-8860E586D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60272" y="1733600"/>
          <a:ext cx="5328591" cy="3333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1459">
                  <a:extLst>
                    <a:ext uri="{9D8B030D-6E8A-4147-A177-3AD203B41FA5}">
                      <a16:colId xmlns:a16="http://schemas.microsoft.com/office/drawing/2014/main" val="3258933035"/>
                    </a:ext>
                  </a:extLst>
                </a:gridCol>
                <a:gridCol w="959533">
                  <a:extLst>
                    <a:ext uri="{9D8B030D-6E8A-4147-A177-3AD203B41FA5}">
                      <a16:colId xmlns:a16="http://schemas.microsoft.com/office/drawing/2014/main" val="1175799196"/>
                    </a:ext>
                  </a:extLst>
                </a:gridCol>
                <a:gridCol w="1083075">
                  <a:extLst>
                    <a:ext uri="{9D8B030D-6E8A-4147-A177-3AD203B41FA5}">
                      <a16:colId xmlns:a16="http://schemas.microsoft.com/office/drawing/2014/main" val="1108046058"/>
                    </a:ext>
                  </a:extLst>
                </a:gridCol>
                <a:gridCol w="734524">
                  <a:extLst>
                    <a:ext uri="{9D8B030D-6E8A-4147-A177-3AD203B41FA5}">
                      <a16:colId xmlns:a16="http://schemas.microsoft.com/office/drawing/2014/main" val="2880500036"/>
                    </a:ext>
                  </a:extLst>
                </a:gridCol>
              </a:tblGrid>
              <a:tr h="489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Operation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Budget used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Budget still available[M€]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date 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956731041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IGLEX (D1-D2)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3.6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May-21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3333657562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Renovation Bat. 104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Apr-23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3396273527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Virtual DATA (Bat 206)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2.2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Aug-20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2048338596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Workshop “Vacuum &amp; Surface” (D3-D4)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Apr-22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4087282803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Ateliers </a:t>
                      </a:r>
                      <a:r>
                        <a:rPr lang="en-ZA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Mechaniques</a:t>
                      </a: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(Bat 100, 200)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Apr-22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4253388032"/>
                  </a:ext>
                </a:extLst>
              </a:tr>
              <a:tr h="221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Extension SCALP-</a:t>
                      </a:r>
                      <a:r>
                        <a:rPr lang="en-ZA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JANNuS</a:t>
                      </a: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(Bat 108)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Apr-22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4026783872"/>
                  </a:ext>
                </a:extLst>
              </a:tr>
              <a:tr h="254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Construction </a:t>
                      </a:r>
                      <a:r>
                        <a:rPr lang="en-ZA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Platforme</a:t>
                      </a: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PSI (Bat 200)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Jul-19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4290962354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Renovation Bat 100, 102, 103, 200, 208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Dec-21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1512135711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Zone Laser area bat 200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Feb-21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1735732270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Renovation “</a:t>
                      </a:r>
                      <a:r>
                        <a:rPr lang="en-ZA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Theorie</a:t>
                      </a: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” bat 100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Sep-23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1403191809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Renovation Construction Hall bat 106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Mar-20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205230952"/>
                  </a:ext>
                </a:extLst>
              </a:tr>
              <a:tr h="236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16.7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2.9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1" marR="53451" marT="0" marB="0" anchor="ctr"/>
                </a:tc>
                <a:extLst>
                  <a:ext uri="{0D108BD9-81ED-4DB2-BD59-A6C34878D82A}">
                    <a16:rowId xmlns:a16="http://schemas.microsoft.com/office/drawing/2014/main" val="1036891616"/>
                  </a:ext>
                </a:extLst>
              </a:tr>
            </a:tbl>
          </a:graphicData>
        </a:graphic>
      </p:graphicFrame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D08211-FDDF-4B4A-AD32-C16939888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2674" y="1148466"/>
            <a:ext cx="4628289" cy="4185533"/>
          </a:xfrm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tx1"/>
                </a:solidFill>
              </a:rPr>
              <a:t>9.1M€ CPER 2022-2027.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solidFill>
                  <a:schemeClr val="tx1"/>
                </a:solidFill>
              </a:rPr>
              <a:t>Ce projet est actuellement en cours de programmation afin de déterminer les opérations spécifiques à mettre en œuvre.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solidFill>
                  <a:schemeClr val="tx1"/>
                </a:solidFill>
              </a:rPr>
              <a:t>Deux axes :</a:t>
            </a:r>
          </a:p>
          <a:p>
            <a:pPr algn="just">
              <a:lnSpc>
                <a:spcPct val="120000"/>
              </a:lnSpc>
            </a:pPr>
            <a:r>
              <a:rPr lang="fr-FR" sz="1800" dirty="0">
                <a:solidFill>
                  <a:schemeClr val="tx1"/>
                </a:solidFill>
              </a:rPr>
              <a:t>Rénovation/restructuration ciblée de certains bâtiments de l'</a:t>
            </a:r>
            <a:r>
              <a:rPr lang="fr-FR" sz="1800" dirty="0" err="1">
                <a:solidFill>
                  <a:schemeClr val="tx1"/>
                </a:solidFill>
              </a:rPr>
              <a:t>IJCLab</a:t>
            </a:r>
            <a:r>
              <a:rPr lang="fr-FR" sz="1800" dirty="0">
                <a:solidFill>
                  <a:schemeClr val="tx1"/>
                </a:solidFill>
              </a:rPr>
              <a:t> pour améliorer l'environnement et la qualité du travail. </a:t>
            </a:r>
          </a:p>
          <a:p>
            <a:pPr algn="just">
              <a:lnSpc>
                <a:spcPct val="120000"/>
              </a:lnSpc>
            </a:pPr>
            <a:r>
              <a:rPr lang="fr-FR" sz="1800" dirty="0">
                <a:solidFill>
                  <a:schemeClr val="tx1"/>
                </a:solidFill>
              </a:rPr>
              <a:t>Mise à niveau des bâtiments techniques en vue de la construction de PERLE.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E37580-B85C-4591-BDE6-E70A1BAE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25/01/2024</a:t>
            </a:r>
            <a:endParaRPr lang="fr-FR" sz="14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47911E-5262-4791-8E1D-C6BCEBD9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  <a:endParaRPr lang="fr-FR" sz="14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5FB3CF-5B30-451F-9649-E7E95B4D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20</a:t>
            </a:fld>
            <a:endParaRPr lang="fr-FR" sz="14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B7C30A-C05D-4A52-800F-F59B9CD8C34A}"/>
              </a:ext>
            </a:extLst>
          </p:cNvPr>
          <p:cNvSpPr/>
          <p:nvPr/>
        </p:nvSpPr>
        <p:spPr>
          <a:xfrm>
            <a:off x="603491" y="1190431"/>
            <a:ext cx="4842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+mn-lt"/>
              </a:rPr>
              <a:t>Operations CPER 2015-2022. </a:t>
            </a:r>
            <a:endParaRPr lang="fr-FR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046007-CD9B-4F3D-A920-CAF7B1B96693}"/>
              </a:ext>
            </a:extLst>
          </p:cNvPr>
          <p:cNvSpPr/>
          <p:nvPr/>
        </p:nvSpPr>
        <p:spPr>
          <a:xfrm>
            <a:off x="201812" y="869504"/>
            <a:ext cx="5616623" cy="46085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1A02A-5852-43CB-82F2-BADF7A581FB9}"/>
              </a:ext>
            </a:extLst>
          </p:cNvPr>
          <p:cNvSpPr/>
          <p:nvPr/>
        </p:nvSpPr>
        <p:spPr>
          <a:xfrm>
            <a:off x="1281931" y="68326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294B"/>
                </a:solidFill>
                <a:latin typeface="Calibri" panose="020F0502020204030204"/>
                <a:ea typeface="+mj-ea"/>
                <a:cs typeface="+mj-cs"/>
              </a:rPr>
              <a:t>Rénovation et nouvel urbanisme de la Vallée d’Orsay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98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25/01/2024</a:t>
            </a:r>
            <a:endParaRPr sz="1400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- Journée Nouveaux Entrants</a:t>
            </a:r>
            <a:endParaRPr sz="140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21</a:t>
            </a:fld>
            <a:endParaRPr lang="en-ZA" sz="1400">
              <a:latin typeface="Calibri"/>
            </a:endParaRPr>
          </a:p>
        </p:txBody>
      </p:sp>
      <p:sp>
        <p:nvSpPr>
          <p:cNvPr id="8" name="Rectangle 10"/>
          <p:cNvSpPr/>
          <p:nvPr/>
        </p:nvSpPr>
        <p:spPr bwMode="auto">
          <a:xfrm>
            <a:off x="304338" y="885989"/>
            <a:ext cx="10164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Contributing to </a:t>
            </a:r>
            <a:r>
              <a:rPr lang="en-ZA" sz="1800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projects at all stages</a:t>
            </a:r>
            <a:r>
              <a:rPr lang="en-ZA" sz="1800" dirty="0">
                <a:latin typeface="+mn-lt"/>
                <a:ea typeface="Calibri"/>
                <a:cs typeface="Times New Roman"/>
              </a:rPr>
              <a:t>:  proposal, design, construction, operation, data analysis, theory</a:t>
            </a:r>
            <a:endParaRPr sz="1800" dirty="0">
              <a:latin typeface="+mn-lt"/>
            </a:endParaRPr>
          </a:p>
          <a:p>
            <a:pPr algn="just">
              <a:defRPr/>
            </a:pPr>
            <a:endParaRPr lang="en-ZA" sz="1800" dirty="0">
              <a:latin typeface="+mn-lt"/>
              <a:cs typeface="Times New Roman"/>
            </a:endParaRPr>
          </a:p>
          <a:p>
            <a:pPr algn="just">
              <a:defRPr/>
            </a:pPr>
            <a:endParaRPr lang="en-ZA" sz="1800" dirty="0">
              <a:latin typeface="+mn-lt"/>
              <a:cs typeface="Times New Roman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Playing a major role in the conception, design and construction of current and future accelerators</a:t>
            </a:r>
            <a:r>
              <a:rPr lang="en-ZA" sz="1800" dirty="0">
                <a:latin typeface="+mn-lt"/>
              </a:rPr>
              <a:t>.  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Developing and operating research infrastructures and technological platforms</a:t>
            </a:r>
            <a:r>
              <a:rPr lang="en-ZA" sz="1800" dirty="0">
                <a:latin typeface="+mn-lt"/>
              </a:rPr>
              <a:t> supporting these research areas as well as original research in health physics and energy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Promoting the development of new technologies for science for the benefit of society </a:t>
            </a:r>
            <a:r>
              <a:rPr lang="en-ZA" sz="1800" dirty="0">
                <a:latin typeface="+mn-lt"/>
              </a:rPr>
              <a:t>and thus supporting national and European industrial competitiveness</a:t>
            </a:r>
            <a:endParaRPr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algn="just"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Welcoming students that the laboratory trains through and for research</a:t>
            </a:r>
            <a:r>
              <a:rPr lang="en-ZA" sz="1800" dirty="0">
                <a:latin typeface="+mn-lt"/>
              </a:rPr>
              <a:t> in the heart of a world-class academic environment. </a:t>
            </a:r>
            <a:endParaRPr sz="1800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8B2534D-1882-41CF-8B0A-AAB30514FE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>
                <a:latin typeface="+mn-lt"/>
              </a:rPr>
              <a:t>In conclusions,  </a:t>
            </a:r>
            <a:r>
              <a:rPr lang="fr-FR" dirty="0" err="1">
                <a:latin typeface="+mn-lt"/>
              </a:rPr>
              <a:t>our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Manifesto</a:t>
            </a:r>
            <a:endParaRPr lang="fr-FR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446C4-409C-42EE-A63D-CE1EBB81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46" y="149425"/>
            <a:ext cx="5486823" cy="432048"/>
          </a:xfrm>
        </p:spPr>
        <p:txBody>
          <a:bodyPr/>
          <a:lstStyle/>
          <a:p>
            <a:r>
              <a:rPr lang="en-AU" dirty="0" err="1">
                <a:latin typeface="+mn-lt"/>
              </a:rPr>
              <a:t>IJCLab</a:t>
            </a:r>
            <a:r>
              <a:rPr lang="en-AU" dirty="0">
                <a:latin typeface="+mn-lt"/>
              </a:rPr>
              <a:t> staff and guardianships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49DAC1E6-91F7-4C85-890F-DA4FE8F83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292783"/>
              </p:ext>
            </p:extLst>
          </p:nvPr>
        </p:nvGraphicFramePr>
        <p:xfrm>
          <a:off x="102543" y="873166"/>
          <a:ext cx="4778580" cy="422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920D738A-9705-403F-8293-CC81E67B6FDD}"/>
              </a:ext>
            </a:extLst>
          </p:cNvPr>
          <p:cNvSpPr txBox="1"/>
          <p:nvPr/>
        </p:nvSpPr>
        <p:spPr>
          <a:xfrm>
            <a:off x="2469960" y="3019303"/>
            <a:ext cx="2411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+mn-lt"/>
              </a:rPr>
              <a:t>712 people</a:t>
            </a:r>
          </a:p>
          <a:p>
            <a:r>
              <a:rPr lang="en-AU" sz="1600" dirty="0">
                <a:latin typeface="+mn-lt"/>
              </a:rPr>
              <a:t>+ 120  Internships </a:t>
            </a:r>
          </a:p>
          <a:p>
            <a:r>
              <a:rPr lang="en-AU" sz="1600" dirty="0">
                <a:latin typeface="+mn-lt"/>
              </a:rPr>
              <a:t>+     6 </a:t>
            </a:r>
            <a:r>
              <a:rPr lang="fr-FR" sz="1600" dirty="0" err="1">
                <a:latin typeface="+mn-lt"/>
              </a:rPr>
              <a:t>trainees</a:t>
            </a:r>
            <a:r>
              <a:rPr lang="fr-FR" sz="1600" dirty="0">
                <a:latin typeface="+mn-lt"/>
              </a:rPr>
              <a:t> </a:t>
            </a:r>
            <a:r>
              <a:rPr lang="fr-FR" sz="1200" dirty="0">
                <a:latin typeface="+mn-lt"/>
              </a:rPr>
              <a:t>(« </a:t>
            </a:r>
            <a:r>
              <a:rPr lang="en-AU" sz="1200" dirty="0" err="1">
                <a:latin typeface="+mn-lt"/>
              </a:rPr>
              <a:t>Apprentis</a:t>
            </a:r>
            <a:r>
              <a:rPr lang="en-AU" sz="1200" dirty="0">
                <a:latin typeface="+mn-lt"/>
              </a:rPr>
              <a:t>”) </a:t>
            </a:r>
          </a:p>
          <a:p>
            <a:r>
              <a:rPr lang="en-AU" sz="1600" dirty="0">
                <a:latin typeface="+mn-lt"/>
              </a:rPr>
              <a:t>+     6  Long term visitors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ECF6C4-1AF2-42D6-9DE3-B68D6C9D1AF9}"/>
              </a:ext>
            </a:extLst>
          </p:cNvPr>
          <p:cNvCxnSpPr/>
          <p:nvPr/>
        </p:nvCxnSpPr>
        <p:spPr>
          <a:xfrm>
            <a:off x="396104" y="2698674"/>
            <a:ext cx="2476740" cy="1836979"/>
          </a:xfrm>
          <a:prstGeom prst="line">
            <a:avLst/>
          </a:prstGeom>
          <a:ln w="381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7D2210E-CC30-4986-8EBA-1121889B38E0}"/>
              </a:ext>
            </a:extLst>
          </p:cNvPr>
          <p:cNvSpPr txBox="1"/>
          <p:nvPr/>
        </p:nvSpPr>
        <p:spPr>
          <a:xfrm>
            <a:off x="403621" y="4681500"/>
            <a:ext cx="4334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+mn-lt"/>
              </a:rPr>
              <a:t>All in all &gt;800 people present at the laboratory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C66F046-A916-473D-AE4E-802AEC337259}"/>
              </a:ext>
            </a:extLst>
          </p:cNvPr>
          <p:cNvSpPr txBox="1"/>
          <p:nvPr/>
        </p:nvSpPr>
        <p:spPr>
          <a:xfrm>
            <a:off x="5023931" y="873166"/>
            <a:ext cx="5662581" cy="4555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b="1" u="sng" dirty="0">
                <a:latin typeface="+mn-lt"/>
              </a:rPr>
              <a:t>CNRS (Centre National de la Recherche </a:t>
            </a:r>
            <a:r>
              <a:rPr lang="en-AU" b="1" u="sng" dirty="0" err="1">
                <a:latin typeface="+mn-lt"/>
              </a:rPr>
              <a:t>Scientifique</a:t>
            </a:r>
            <a:r>
              <a:rPr lang="en-AU" b="1" u="sng" dirty="0">
                <a:latin typeface="+mn-lt"/>
              </a:rPr>
              <a:t>)</a:t>
            </a:r>
            <a:r>
              <a:rPr lang="en-AU" b="1" dirty="0"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~17000 researchers + 16000 technical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10 institutes among them </a:t>
            </a:r>
            <a:r>
              <a:rPr lang="en-AU" sz="1800" b="1" dirty="0">
                <a:solidFill>
                  <a:srgbClr val="FF0000"/>
                </a:solidFill>
                <a:latin typeface="+mn-lt"/>
              </a:rPr>
              <a:t>IN2P3 (I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nstitut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national de physique nucléaire et de physique des particules)</a:t>
            </a:r>
            <a:endParaRPr lang="en-AU" sz="18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IN2P3 composed by ~20 large-scale laboratories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u="sng" dirty="0" err="1">
                <a:latin typeface="+mn-lt"/>
              </a:rPr>
              <a:t>IJCLab</a:t>
            </a:r>
            <a:r>
              <a:rPr lang="en-AU" sz="1800" u="sng" dirty="0">
                <a:latin typeface="+mn-lt"/>
              </a:rPr>
              <a:t> is a IN2P3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b="1" dirty="0" err="1">
                <a:solidFill>
                  <a:srgbClr val="FF0000"/>
                </a:solidFill>
                <a:latin typeface="+mn-lt"/>
              </a:rPr>
              <a:t>IJCLab</a:t>
            </a:r>
            <a:r>
              <a:rPr lang="en-AU" sz="1800" b="1" dirty="0">
                <a:solidFill>
                  <a:srgbClr val="FF0000"/>
                </a:solidFill>
                <a:latin typeface="+mn-lt"/>
              </a:rPr>
              <a:t> (~700 people)  ~1/4 of HR of the IN2P3. </a:t>
            </a:r>
          </a:p>
          <a:p>
            <a:endParaRPr lang="en-AU" sz="1800" dirty="0">
              <a:latin typeface="+mn-lt"/>
            </a:endParaRPr>
          </a:p>
          <a:p>
            <a:r>
              <a:rPr lang="en-AU" b="1" u="sng" dirty="0">
                <a:latin typeface="+mn-lt"/>
              </a:rPr>
              <a:t>University Paris-</a:t>
            </a:r>
            <a:r>
              <a:rPr lang="en-AU" b="1" u="sng" dirty="0" err="1">
                <a:latin typeface="+mn-lt"/>
              </a:rPr>
              <a:t>Saclay</a:t>
            </a:r>
            <a:endParaRPr lang="en-AU" b="1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275 laboratories : 9000 researchers, 11000 IT  </a:t>
            </a:r>
            <a:r>
              <a:rPr lang="en-AU" sz="1400" i="1" dirty="0">
                <a:latin typeface="+mn-lt"/>
              </a:rPr>
              <a:t>(University and research organism altogether, comprising CNRS and CEA)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13</a:t>
            </a:r>
            <a:r>
              <a:rPr lang="en-AU" sz="1800" baseline="30000" dirty="0">
                <a:latin typeface="+mn-lt"/>
              </a:rPr>
              <a:t>th</a:t>
            </a:r>
            <a:r>
              <a:rPr lang="en-AU" sz="1800" dirty="0">
                <a:latin typeface="+mn-lt"/>
              </a:rPr>
              <a:t> Shanghai ranking (Physics : 9</a:t>
            </a:r>
            <a:r>
              <a:rPr lang="en-AU" sz="1800" baseline="30000" dirty="0">
                <a:latin typeface="+mn-lt"/>
              </a:rPr>
              <a:t>th</a:t>
            </a:r>
            <a:r>
              <a:rPr lang="en-AU" sz="1800" dirty="0">
                <a:latin typeface="+mn-lt"/>
              </a:rPr>
              <a:t> World, 1</a:t>
            </a:r>
            <a:r>
              <a:rPr lang="en-AU" sz="1800" baseline="30000" dirty="0">
                <a:latin typeface="+mn-lt"/>
              </a:rPr>
              <a:t>st</a:t>
            </a:r>
            <a:r>
              <a:rPr lang="en-AU" sz="1800" dirty="0">
                <a:latin typeface="+mn-lt"/>
              </a:rPr>
              <a:t> Europe)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48000 students (with 9000 Master, 4000 PHD)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800" dirty="0">
              <a:latin typeface="+mn-lt"/>
            </a:endParaRPr>
          </a:p>
          <a:p>
            <a:r>
              <a:rPr lang="en-AU" b="1" u="sng" dirty="0">
                <a:latin typeface="+mn-lt"/>
              </a:rPr>
              <a:t>University de Paris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+mn-lt"/>
              </a:rPr>
              <a:t>Specific links with </a:t>
            </a:r>
            <a:r>
              <a:rPr lang="en-AU" sz="1800" dirty="0" err="1">
                <a:latin typeface="+mn-lt"/>
              </a:rPr>
              <a:t>IJCLab</a:t>
            </a:r>
            <a:r>
              <a:rPr lang="en-AU" sz="1800" dirty="0">
                <a:latin typeface="+mn-lt"/>
              </a:rPr>
              <a:t> in Health Physics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248172A-F391-471D-BD40-918DF34BEB42}"/>
              </a:ext>
            </a:extLst>
          </p:cNvPr>
          <p:cNvSpPr txBox="1"/>
          <p:nvPr/>
        </p:nvSpPr>
        <p:spPr>
          <a:xfrm>
            <a:off x="214521" y="1096770"/>
            <a:ext cx="21354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00" b="1" dirty="0" err="1">
                <a:latin typeface="+mn-lt"/>
              </a:rPr>
              <a:t>IJCLab</a:t>
            </a:r>
            <a:r>
              <a:rPr lang="en-AU" sz="1800" dirty="0">
                <a:latin typeface="+mn-lt"/>
              </a:rPr>
              <a:t> : </a:t>
            </a:r>
          </a:p>
          <a:p>
            <a:pPr algn="ctr"/>
            <a:r>
              <a:rPr lang="en-AU" sz="1800" dirty="0">
                <a:latin typeface="+mn-lt"/>
              </a:rPr>
              <a:t>Personnel Status</a:t>
            </a:r>
          </a:p>
          <a:p>
            <a:pPr algn="ctr"/>
            <a:r>
              <a:rPr lang="en-AU" sz="1400" dirty="0">
                <a:latin typeface="+mn-lt"/>
              </a:rPr>
              <a:t>(including non permanent)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2B07DE-5C00-4591-9CA0-E40BEE45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A0F581-DAA0-4B82-8BFB-A05FF94F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- Journée Nouveaux Entrants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56EB0F-2303-4699-9F4A-471767E5A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749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8681D0-EFF3-4D14-80A6-3FCC9D86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25/01/2024</a:t>
            </a:r>
            <a:endParaRPr lang="en-029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B83D58-023F-49FB-9709-602FB325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- Journée Nouveaux Entrants</a:t>
            </a:r>
            <a:endParaRPr lang="en-029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32D600-B599-467A-815C-1D6ED80F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029" smtClean="0"/>
              <a:pPr/>
              <a:t>4</a:t>
            </a:fld>
            <a:endParaRPr lang="en-029" dirty="0"/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3DE4589-237D-479E-B006-F54EE506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43" y="149424"/>
            <a:ext cx="10163582" cy="509015"/>
          </a:xfrm>
        </p:spPr>
        <p:txBody>
          <a:bodyPr>
            <a:normAutofit/>
          </a:bodyPr>
          <a:lstStyle/>
          <a:p>
            <a:pPr algn="ctr"/>
            <a:r>
              <a:rPr lang="en-029" sz="2400" b="1" dirty="0">
                <a:cs typeface="Calibri" panose="020F0502020204030204" pitchFamily="34" charset="0"/>
              </a:rPr>
              <a:t>…et voilà </a:t>
            </a:r>
            <a:r>
              <a:rPr lang="en-029" sz="2400" b="1" dirty="0" err="1">
                <a:cs typeface="Calibri" panose="020F0502020204030204" pitchFamily="34" charset="0"/>
              </a:rPr>
              <a:t>IJClab</a:t>
            </a:r>
            <a:r>
              <a:rPr lang="en-029" sz="2400" b="1" dirty="0">
                <a:cs typeface="Calibri" panose="020F0502020204030204" pitchFamily="34" charset="0"/>
              </a:rPr>
              <a:t> !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1F3BBFF-48CC-4232-95F6-C681AC000A77}"/>
              </a:ext>
            </a:extLst>
          </p:cNvPr>
          <p:cNvSpPr txBox="1"/>
          <p:nvPr/>
        </p:nvSpPr>
        <p:spPr>
          <a:xfrm>
            <a:off x="350125" y="920214"/>
            <a:ext cx="3884134" cy="4001095"/>
          </a:xfrm>
          <a:prstGeom prst="rect">
            <a:avLst/>
          </a:prstGeom>
          <a:solidFill>
            <a:srgbClr val="FFC000">
              <a:lumMod val="20000"/>
              <a:lumOff val="80000"/>
              <a:alpha val="38000"/>
            </a:srgbClr>
          </a:solidFill>
          <a:ln w="762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029" sz="1800" b="1" u="sng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029" sz="1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esearch</a:t>
            </a: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Poles</a:t>
            </a:r>
          </a:p>
          <a:p>
            <a:pPr lvl="0" algn="ctr">
              <a:defRPr/>
            </a:pPr>
            <a:r>
              <a:rPr lang="en-029" sz="1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research teams and 2 Departments</a:t>
            </a:r>
            <a:r>
              <a:rPr kumimoji="0" lang="en-029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029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029" sz="1800" b="1" u="sng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Engineering pole</a:t>
            </a:r>
          </a:p>
          <a:p>
            <a:pPr lvl="0" algn="ctr">
              <a:defRPr/>
            </a:pPr>
            <a:r>
              <a:rPr lang="en-029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029" sz="1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Departments</a:t>
            </a:r>
            <a:r>
              <a:rPr kumimoji="0" lang="en-029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with 10 Services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029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Administration Pole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Divisions + 1 Service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029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029" sz="1800" b="1" u="sng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Services</a:t>
            </a:r>
            <a:endParaRPr kumimoji="0" lang="en-029" sz="1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029" sz="1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Platforms 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(with external users)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 several technical platforms</a:t>
            </a:r>
            <a:endParaRPr kumimoji="0" lang="en-029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B3372A4-6EE8-44A0-8098-77F78D58400E}"/>
              </a:ext>
            </a:extLst>
          </p:cNvPr>
          <p:cNvSpPr txBox="1"/>
          <p:nvPr/>
        </p:nvSpPr>
        <p:spPr>
          <a:xfrm>
            <a:off x="4641122" y="917737"/>
            <a:ext cx="4254977" cy="1000274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712 </a:t>
            </a:r>
            <a:r>
              <a:rPr kumimoji="0" lang="en-029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membres</a:t>
            </a:r>
            <a:r>
              <a:rPr kumimoji="0" lang="en-029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(530 permanents)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L'un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des plus grands 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laboratoires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CNRS / Paris-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Université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 Paris</a:t>
            </a:r>
          </a:p>
          <a:p>
            <a:pPr marL="0" marR="0" lvl="0" indent="0" algn="ctr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Dans le 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des grands 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laboratoires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029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européens</a:t>
            </a:r>
            <a:r>
              <a:rPr kumimoji="0" lang="en-029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(LDG) </a:t>
            </a:r>
            <a:endParaRPr kumimoji="0" lang="en-029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B315BB-0CB3-4DE2-8F64-616C7EA4A692}"/>
              </a:ext>
            </a:extLst>
          </p:cNvPr>
          <p:cNvSpPr/>
          <p:nvPr/>
        </p:nvSpPr>
        <p:spPr bwMode="auto">
          <a:xfrm>
            <a:off x="422133" y="5030547"/>
            <a:ext cx="9958956" cy="33086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029" sz="155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and different organization compared to the former laboratories + new “instances”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1CF1BCC-E4BA-4978-A125-88CF425CEB90}"/>
              </a:ext>
            </a:extLst>
          </p:cNvPr>
          <p:cNvSpPr txBox="1"/>
          <p:nvPr/>
        </p:nvSpPr>
        <p:spPr bwMode="auto">
          <a:xfrm>
            <a:off x="9481127" y="1344284"/>
            <a:ext cx="428322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BACC921-D400-4E7B-A2CE-FC82413B19D8}"/>
              </a:ext>
            </a:extLst>
          </p:cNvPr>
          <p:cNvSpPr txBox="1"/>
          <p:nvPr/>
        </p:nvSpPr>
        <p:spPr bwMode="auto">
          <a:xfrm>
            <a:off x="9468774" y="1770113"/>
            <a:ext cx="561372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CPL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3B31B5F-63F0-40D4-A22D-55B735CE5407}"/>
              </a:ext>
            </a:extLst>
          </p:cNvPr>
          <p:cNvSpPr txBox="1"/>
          <p:nvPr/>
        </p:nvSpPr>
        <p:spPr bwMode="auto">
          <a:xfrm>
            <a:off x="9468774" y="2195942"/>
            <a:ext cx="558166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CSS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D0B6236-8B6E-4853-A704-B38D4827A52D}"/>
              </a:ext>
            </a:extLst>
          </p:cNvPr>
          <p:cNvSpPr txBox="1"/>
          <p:nvPr/>
        </p:nvSpPr>
        <p:spPr bwMode="auto">
          <a:xfrm>
            <a:off x="9468774" y="2621771"/>
            <a:ext cx="1093569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CLHSCTE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E81E249-46D6-4EB2-8CCA-9682901E2461}"/>
              </a:ext>
            </a:extLst>
          </p:cNvPr>
          <p:cNvSpPr txBox="1"/>
          <p:nvPr/>
        </p:nvSpPr>
        <p:spPr bwMode="auto">
          <a:xfrm>
            <a:off x="9468774" y="3047601"/>
            <a:ext cx="595035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CAT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1826A23-9102-48E7-BE1C-EB2AD94C5EDB}"/>
              </a:ext>
            </a:extLst>
          </p:cNvPr>
          <p:cNvSpPr txBox="1"/>
          <p:nvPr/>
        </p:nvSpPr>
        <p:spPr bwMode="auto">
          <a:xfrm>
            <a:off x="9459422" y="3473431"/>
            <a:ext cx="949299" cy="400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ASTech</a:t>
            </a:r>
            <a:endParaRPr kumimoji="0" lang="en-029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0B67FCA-C6F7-4122-964D-D02C969E0F8C}"/>
              </a:ext>
            </a:extLst>
          </p:cNvPr>
          <p:cNvSpPr txBox="1"/>
          <p:nvPr/>
        </p:nvSpPr>
        <p:spPr bwMode="auto">
          <a:xfrm>
            <a:off x="9436874" y="4022521"/>
            <a:ext cx="1064715" cy="40011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1004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COMUTI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B868851-E2CA-4CD8-8F19-B64A3798B270}"/>
              </a:ext>
            </a:extLst>
          </p:cNvPr>
          <p:cNvSpPr txBox="1"/>
          <p:nvPr/>
        </p:nvSpPr>
        <p:spPr bwMode="auto">
          <a:xfrm>
            <a:off x="9436874" y="896481"/>
            <a:ext cx="116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48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029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Instances</a:t>
            </a:r>
          </a:p>
        </p:txBody>
      </p:sp>
      <p:graphicFrame>
        <p:nvGraphicFramePr>
          <p:cNvPr id="50" name="Graphique 49">
            <a:extLst>
              <a:ext uri="{FF2B5EF4-FFF2-40B4-BE49-F238E27FC236}">
                <a16:creationId xmlns:a16="http://schemas.microsoft.com/office/drawing/2014/main" id="{BCCA7EEC-03F3-4F99-8481-1B1F15216F7C}"/>
              </a:ext>
            </a:extLst>
          </p:cNvPr>
          <p:cNvGraphicFramePr/>
          <p:nvPr/>
        </p:nvGraphicFramePr>
        <p:xfrm>
          <a:off x="4140319" y="722015"/>
          <a:ext cx="5256584" cy="422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B9EE9164-D1CB-4310-AD80-B355F9413375}"/>
              </a:ext>
            </a:extLst>
          </p:cNvPr>
          <p:cNvSpPr/>
          <p:nvPr/>
        </p:nvSpPr>
        <p:spPr>
          <a:xfrm>
            <a:off x="4786764" y="1266355"/>
            <a:ext cx="39636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029" sz="1200" dirty="0">
                <a:latin typeface="+mn-lt"/>
              </a:rPr>
              <a:t>One of the largest laboratories of the CNRS and Paris </a:t>
            </a:r>
            <a:r>
              <a:rPr lang="en-029" sz="1200" dirty="0" err="1">
                <a:latin typeface="+mn-lt"/>
              </a:rPr>
              <a:t>Saclay</a:t>
            </a:r>
            <a:endParaRPr lang="en-029" sz="1200" dirty="0">
              <a:latin typeface="+mn-lt"/>
            </a:endParaRPr>
          </a:p>
          <a:p>
            <a:r>
              <a:rPr lang="en-029" sz="1200" dirty="0">
                <a:latin typeface="+mn-lt"/>
              </a:rPr>
              <a:t>In the network of 8 major European laboratories </a:t>
            </a:r>
          </a:p>
          <a:p>
            <a:endParaRPr lang="en-029" sz="1200" dirty="0"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86277A-AF9F-42EC-AF3E-93EE6DB41019}"/>
              </a:ext>
            </a:extLst>
          </p:cNvPr>
          <p:cNvSpPr txBox="1"/>
          <p:nvPr/>
        </p:nvSpPr>
        <p:spPr>
          <a:xfrm>
            <a:off x="5458395" y="932220"/>
            <a:ext cx="10843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800" b="1" dirty="0" err="1">
                <a:latin typeface="+mn-lt"/>
              </a:rPr>
              <a:t>members</a:t>
            </a:r>
            <a:endParaRPr lang="fr-FR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025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8726BF3-78EE-4FBF-8CF4-634682D0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25/01/2024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2EE6E-AA90-4127-88A2-1DDC852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IJCLab Presentation - Journée Nouveaux Entrants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088B08-93B5-4F55-B332-54DAFF18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F232A4E-5552-4200-AAE9-8C4642C0A3B6}"/>
              </a:ext>
            </a:extLst>
          </p:cNvPr>
          <p:cNvSpPr txBox="1">
            <a:spLocks/>
          </p:cNvSpPr>
          <p:nvPr/>
        </p:nvSpPr>
        <p:spPr bwMode="auto">
          <a:xfrm>
            <a:off x="6976333" y="694447"/>
            <a:ext cx="3370164" cy="105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000" dirty="0" err="1">
                <a:latin typeface="+mn-lt"/>
              </a:rPr>
              <a:t>IJCLab</a:t>
            </a:r>
            <a:r>
              <a:rPr lang="fr-FR" sz="2000" dirty="0">
                <a:latin typeface="+mn-lt"/>
              </a:rPr>
              <a:t> : </a:t>
            </a:r>
            <a:br>
              <a:rPr lang="fr-FR" sz="2000" dirty="0">
                <a:latin typeface="+mn-lt"/>
              </a:rPr>
            </a:br>
            <a:r>
              <a:rPr lang="fr-FR" sz="2000" dirty="0">
                <a:latin typeface="+mn-lt"/>
              </a:rPr>
              <a:t>Organisation sur une 1 page !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F7B04B-F344-4D4B-A7C9-547E02FB3511}"/>
              </a:ext>
            </a:extLst>
          </p:cNvPr>
          <p:cNvSpPr/>
          <p:nvPr/>
        </p:nvSpPr>
        <p:spPr bwMode="auto">
          <a:xfrm>
            <a:off x="7546627" y="1987054"/>
            <a:ext cx="2789416" cy="16619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 u="sng" dirty="0">
                <a:latin typeface="+mn-lt"/>
              </a:rPr>
              <a:t>6 GROUPES TRANSVERSES 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Saveurs: Quarks et Leptons           	   </a:t>
            </a:r>
          </a:p>
          <a:p>
            <a:pPr>
              <a:defRPr/>
            </a:pPr>
            <a:r>
              <a:rPr lang="fr-FR" sz="750" b="1" dirty="0">
                <a:latin typeface="+mn-lt"/>
              </a:rPr>
              <a:t> </a:t>
            </a:r>
            <a:r>
              <a:rPr lang="fr-FR" sz="750" dirty="0">
                <a:latin typeface="+mn-lt"/>
              </a:rPr>
              <a:t>Yasmine </a:t>
            </a:r>
            <a:r>
              <a:rPr lang="fr-FR" sz="750" dirty="0" err="1">
                <a:latin typeface="+mn-lt"/>
              </a:rPr>
              <a:t>Amhis</a:t>
            </a:r>
            <a:r>
              <a:rPr lang="fr-FR" sz="750" dirty="0">
                <a:latin typeface="+mn-lt"/>
              </a:rPr>
              <a:t>(PHE), Thibaut Louis (A2C), </a:t>
            </a:r>
            <a:r>
              <a:rPr lang="fr-FR" sz="750" dirty="0" err="1">
                <a:latin typeface="+mn-lt"/>
              </a:rPr>
              <a:t>Olcyr</a:t>
            </a:r>
            <a:r>
              <a:rPr lang="fr-FR" sz="750" dirty="0">
                <a:latin typeface="+mn-lt"/>
              </a:rPr>
              <a:t> </a:t>
            </a:r>
            <a:r>
              <a:rPr lang="fr-FR" sz="750" dirty="0" err="1">
                <a:latin typeface="+mn-lt"/>
              </a:rPr>
              <a:t>Sumensari</a:t>
            </a:r>
            <a:r>
              <a:rPr lang="fr-FR" sz="750" dirty="0">
                <a:latin typeface="+mn-lt"/>
              </a:rPr>
              <a:t>(TH)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QCD 		</a:t>
            </a:r>
            <a:r>
              <a:rPr lang="fr-FR" sz="750" dirty="0">
                <a:latin typeface="+mn-lt"/>
              </a:rPr>
              <a:t>   </a:t>
            </a:r>
          </a:p>
          <a:p>
            <a:pPr>
              <a:defRPr/>
            </a:pPr>
            <a:r>
              <a:rPr lang="fr-FR" sz="750" dirty="0">
                <a:latin typeface="+mn-lt"/>
              </a:rPr>
              <a:t> Jean-Philippe </a:t>
            </a:r>
            <a:r>
              <a:rPr lang="fr-FR" sz="750" dirty="0" err="1">
                <a:latin typeface="+mn-lt"/>
              </a:rPr>
              <a:t>Lansberg</a:t>
            </a:r>
            <a:r>
              <a:rPr lang="fr-FR" sz="750" dirty="0">
                <a:latin typeface="+mn-lt"/>
              </a:rPr>
              <a:t>(TH), Laure </a:t>
            </a:r>
            <a:r>
              <a:rPr lang="fr-FR" sz="750" dirty="0" err="1">
                <a:latin typeface="+mn-lt"/>
              </a:rPr>
              <a:t>Massacrier</a:t>
            </a:r>
            <a:r>
              <a:rPr lang="fr-FR" sz="750" dirty="0">
                <a:latin typeface="+mn-lt"/>
              </a:rPr>
              <a:t>(PHE).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Fabrication Additive Technologies Innovantes (FATI)  </a:t>
            </a:r>
          </a:p>
          <a:p>
            <a:pPr>
              <a:defRPr/>
            </a:pPr>
            <a:r>
              <a:rPr lang="fr-FR" sz="750" dirty="0">
                <a:latin typeface="+mn-lt"/>
              </a:rPr>
              <a:t>Stéphane </a:t>
            </a:r>
            <a:r>
              <a:rPr lang="fr-FR" sz="750" dirty="0" err="1">
                <a:latin typeface="+mn-lt"/>
              </a:rPr>
              <a:t>Jenzer</a:t>
            </a:r>
            <a:r>
              <a:rPr lang="fr-FR" sz="750" dirty="0">
                <a:latin typeface="+mn-lt"/>
              </a:rPr>
              <a:t>(PI-Mécanique), Nicolas Delerue (PA)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Calculs et Données		   </a:t>
            </a:r>
          </a:p>
          <a:p>
            <a:pPr>
              <a:defRPr/>
            </a:pPr>
            <a:r>
              <a:rPr lang="fr-FR" sz="750" b="1" dirty="0">
                <a:latin typeface="+mn-lt"/>
              </a:rPr>
              <a:t> </a:t>
            </a:r>
            <a:r>
              <a:rPr lang="fr-FR" sz="750" dirty="0">
                <a:latin typeface="+mn-lt"/>
              </a:rPr>
              <a:t>David </a:t>
            </a:r>
            <a:r>
              <a:rPr lang="fr-FR" sz="750" dirty="0" err="1">
                <a:latin typeface="+mn-lt"/>
              </a:rPr>
              <a:t>Chamont</a:t>
            </a:r>
            <a:r>
              <a:rPr lang="fr-FR" sz="750" dirty="0">
                <a:latin typeface="+mn-lt"/>
              </a:rPr>
              <a:t>(PI-Informatique), David Rousseau (PHE)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Cosmologie et Physique des Hautes Energies (COSPT)</a:t>
            </a:r>
          </a:p>
          <a:p>
            <a:pPr>
              <a:defRPr/>
            </a:pPr>
            <a:r>
              <a:rPr lang="fr-FR" sz="750" dirty="0" err="1">
                <a:latin typeface="+mn-lt"/>
              </a:rPr>
              <a:t>Eugeny</a:t>
            </a:r>
            <a:r>
              <a:rPr lang="fr-FR" sz="750" dirty="0">
                <a:latin typeface="+mn-lt"/>
              </a:rPr>
              <a:t> </a:t>
            </a:r>
            <a:r>
              <a:rPr lang="fr-FR" sz="750" dirty="0" err="1">
                <a:latin typeface="+mn-lt"/>
              </a:rPr>
              <a:t>Babichev</a:t>
            </a:r>
            <a:r>
              <a:rPr lang="fr-FR" sz="750" dirty="0">
                <a:latin typeface="+mn-lt"/>
              </a:rPr>
              <a:t>(TH), Thibaut Louis (A2C), Dirk </a:t>
            </a:r>
            <a:r>
              <a:rPr lang="fr-FR" sz="750" dirty="0" err="1">
                <a:latin typeface="+mn-lt"/>
              </a:rPr>
              <a:t>Zerwas</a:t>
            </a:r>
            <a:r>
              <a:rPr lang="fr-FR" sz="750" dirty="0">
                <a:latin typeface="+mn-lt"/>
              </a:rPr>
              <a:t>(PHE)</a:t>
            </a:r>
            <a:endParaRPr dirty="0">
              <a:latin typeface="+mn-lt"/>
            </a:endParaRPr>
          </a:p>
          <a:p>
            <a:pPr>
              <a:defRPr/>
            </a:pPr>
            <a:r>
              <a:rPr lang="fr-FR" sz="750" b="1" dirty="0">
                <a:latin typeface="+mn-lt"/>
              </a:rPr>
              <a:t>Physique nucléaire dans le cosmos  	   </a:t>
            </a:r>
          </a:p>
          <a:p>
            <a:pPr>
              <a:defRPr/>
            </a:pPr>
            <a:r>
              <a:rPr lang="fr-FR" sz="750" b="1" dirty="0">
                <a:latin typeface="+mn-lt"/>
              </a:rPr>
              <a:t> </a:t>
            </a:r>
            <a:r>
              <a:rPr lang="fr-FR" sz="750" dirty="0">
                <a:latin typeface="+mn-lt"/>
              </a:rPr>
              <a:t>Nicolas Leroy (A2C),Nicolas de </a:t>
            </a:r>
            <a:r>
              <a:rPr lang="fr-FR" sz="750" dirty="0" err="1">
                <a:latin typeface="+mn-lt"/>
              </a:rPr>
              <a:t>Séréville</a:t>
            </a:r>
            <a:r>
              <a:rPr lang="fr-FR" sz="750" dirty="0">
                <a:latin typeface="+mn-lt"/>
              </a:rPr>
              <a:t>(PN), Michael Urban(TH)</a:t>
            </a:r>
            <a:endParaRPr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573D-A917-4741-98D0-8F376D4A72FE}"/>
              </a:ext>
            </a:extLst>
          </p:cNvPr>
          <p:cNvSpPr/>
          <p:nvPr/>
        </p:nvSpPr>
        <p:spPr bwMode="auto">
          <a:xfrm>
            <a:off x="7269192" y="3867721"/>
            <a:ext cx="306685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800" b="1" dirty="0">
                <a:latin typeface="+mn-lt"/>
              </a:rPr>
              <a:t>ARCO</a:t>
            </a:r>
            <a:r>
              <a:rPr lang="fr-FR" sz="800" dirty="0">
                <a:latin typeface="+mn-lt"/>
              </a:rPr>
              <a:t> (Accelerator </a:t>
            </a:r>
            <a:r>
              <a:rPr lang="fr-FR" sz="800" dirty="0" err="1">
                <a:latin typeface="+mn-lt"/>
              </a:rPr>
              <a:t>Research</a:t>
            </a:r>
            <a:r>
              <a:rPr lang="fr-FR" sz="800" dirty="0">
                <a:latin typeface="+mn-lt"/>
              </a:rPr>
              <a:t> Center Orsay)  pour animer la recherche et le développement en Accélérateurs</a:t>
            </a:r>
            <a:endParaRPr dirty="0">
              <a:latin typeface="+mn-lt"/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C6090094-7624-49D9-A99E-32ABB6CBD13C}"/>
              </a:ext>
            </a:extLst>
          </p:cNvPr>
          <p:cNvSpPr txBox="1">
            <a:spLocks/>
          </p:cNvSpPr>
          <p:nvPr/>
        </p:nvSpPr>
        <p:spPr bwMode="auto">
          <a:xfrm>
            <a:off x="46202" y="5909233"/>
            <a:ext cx="526417" cy="88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07" algn="l">
              <a:defRPr/>
            </a:pPr>
            <a:r>
              <a:rPr lang="fr-FR" sz="577" b="1" spc="-2" dirty="0">
                <a:solidFill>
                  <a:srgbClr val="FF6700"/>
                </a:solidFill>
                <a:latin typeface="+mn-lt"/>
                <a:cs typeface="Calibri"/>
              </a:rPr>
              <a:t>Dernière MAJ :</a:t>
            </a:r>
            <a:endParaRPr lang="fr-FR" sz="577" dirty="0">
              <a:latin typeface="+mn-lt"/>
              <a:cs typeface="Calibri"/>
            </a:endParaRPr>
          </a:p>
        </p:txBody>
      </p:sp>
      <p:pic>
        <p:nvPicPr>
          <p:cNvPr id="13" name="Espace réservé du contenu 10">
            <a:extLst>
              <a:ext uri="{FF2B5EF4-FFF2-40B4-BE49-F238E27FC236}">
                <a16:creationId xmlns:a16="http://schemas.microsoft.com/office/drawing/2014/main" id="{CCEBC67D-FD4B-49F8-A9C2-5AE818F8F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71" t="6712" r="4471"/>
          <a:stretch/>
        </p:blipFill>
        <p:spPr>
          <a:xfrm>
            <a:off x="1" y="366286"/>
            <a:ext cx="7345766" cy="5318084"/>
          </a:xfrm>
        </p:spPr>
      </p:pic>
    </p:spTree>
    <p:extLst>
      <p:ext uri="{BB962C8B-B14F-4D97-AF65-F5344CB8AC3E}">
        <p14:creationId xmlns:p14="http://schemas.microsoft.com/office/powerpoint/2010/main" val="302191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tretch/>
        </p:blipFill>
        <p:spPr>
          <a:xfrm>
            <a:off x="1051058" y="1485900"/>
            <a:ext cx="3938322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8B8A16-A15D-4F43-901B-D6840CC2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25/01/2024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13FC79-CF36-4567-BD61-C556BDE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- Journée Nouveaux Entrants</a:t>
            </a:r>
          </a:p>
        </p:txBody>
      </p:sp>
      <p:sp>
        <p:nvSpPr>
          <p:cNvPr id="292" name="Google Shape;292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0" tIns="45710" rIns="91420" bIns="45710" rtlCol="0" anchor="ctr" anchorCtr="0">
            <a:noAutofit/>
          </a:bodyPr>
          <a:lstStyle/>
          <a:p>
            <a:fld id="{00000000-1234-1234-1234-123412341234}" type="slidenum">
              <a:rPr lang="fr-FR" sz="1400" smtClean="0">
                <a:latin typeface="+mn-lt"/>
              </a:rPr>
              <a:pPr/>
              <a:t>6</a:t>
            </a:fld>
            <a:endParaRPr lang="fr-FR" sz="1400">
              <a:latin typeface="+mn-lt"/>
            </a:endParaRPr>
          </a:p>
        </p:txBody>
      </p:sp>
      <p:grpSp>
        <p:nvGrpSpPr>
          <p:cNvPr id="293" name="Google Shape;293;p41"/>
          <p:cNvGrpSpPr/>
          <p:nvPr/>
        </p:nvGrpSpPr>
        <p:grpSpPr>
          <a:xfrm>
            <a:off x="483409" y="2539354"/>
            <a:ext cx="2564904" cy="892543"/>
            <a:chOff x="-1" y="1491962"/>
            <a:chExt cx="10772775" cy="2617902"/>
          </a:xfrm>
        </p:grpSpPr>
        <p:sp>
          <p:nvSpPr>
            <p:cNvPr id="294" name="Google Shape;294;p41"/>
            <p:cNvSpPr/>
            <p:nvPr/>
          </p:nvSpPr>
          <p:spPr>
            <a:xfrm>
              <a:off x="-1" y="1491962"/>
              <a:ext cx="10772775" cy="261790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0" tIns="45710" rIns="91420" bIns="4571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fr-FR" sz="160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41" descr="Résultat de recherche d'images pour &quot;european gamma tracking array&quot;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749" y="1584386"/>
              <a:ext cx="1853135" cy="1622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1" descr="visuel_ALTO_sanslogos_redimensionner.jpg"/>
            <p:cNvPicPr preferRelativeResize="0"/>
            <p:nvPr/>
          </p:nvPicPr>
          <p:blipFill rotWithShape="1">
            <a:blip r:embed="rId6">
              <a:alphaModFix/>
            </a:blip>
            <a:srcRect l="13716"/>
            <a:stretch/>
          </p:blipFill>
          <p:spPr>
            <a:xfrm>
              <a:off x="6887683" y="1579680"/>
              <a:ext cx="2142317" cy="1216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1"/>
            <p:cNvPicPr preferRelativeResize="0"/>
            <p:nvPr/>
          </p:nvPicPr>
          <p:blipFill rotWithShape="1">
            <a:blip r:embed="rId7">
              <a:alphaModFix/>
            </a:blip>
            <a:srcRect l="1019" t="2319" r="31981" b="1590"/>
            <a:stretch/>
          </p:blipFill>
          <p:spPr>
            <a:xfrm>
              <a:off x="9166347" y="1606505"/>
              <a:ext cx="1507679" cy="1223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1"/>
            <p:cNvPicPr preferRelativeResize="0"/>
            <p:nvPr/>
          </p:nvPicPr>
          <p:blipFill rotWithShape="1">
            <a:blip r:embed="rId8">
              <a:alphaModFix/>
            </a:blip>
            <a:srcRect t="27528" b="42158"/>
            <a:stretch/>
          </p:blipFill>
          <p:spPr>
            <a:xfrm>
              <a:off x="100436" y="3313286"/>
              <a:ext cx="1687289" cy="72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1" descr="D:\temporaire\SNIF\logos images\Luc\logo-snif-V1-Fblanc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83050" y="2931245"/>
              <a:ext cx="1056097" cy="105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1"/>
            <p:cNvPicPr preferRelativeResize="0"/>
            <p:nvPr/>
          </p:nvPicPr>
          <p:blipFill rotWithShape="1">
            <a:blip r:embed="rId10">
              <a:alphaModFix/>
            </a:blip>
            <a:srcRect r="3254" b="3759"/>
            <a:stretch/>
          </p:blipFill>
          <p:spPr>
            <a:xfrm>
              <a:off x="8705147" y="2931245"/>
              <a:ext cx="834038" cy="110622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01" name="Google Shape;301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09826" y="3303279"/>
              <a:ext cx="1119197" cy="74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1" descr="view_from_12C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361430" y="1565627"/>
              <a:ext cx="3424905" cy="2437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905198" y="2900684"/>
              <a:ext cx="1649541" cy="1086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1" descr="IMG_3352.JP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032047" y="1576161"/>
              <a:ext cx="1223387" cy="1631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9657" y="2071020"/>
            <a:ext cx="1996945" cy="5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9217" y="3914994"/>
            <a:ext cx="2781932" cy="122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17">
            <a:alphaModFix/>
          </a:blip>
          <a:srcRect l="86256"/>
          <a:stretch/>
        </p:blipFill>
        <p:spPr>
          <a:xfrm>
            <a:off x="7380642" y="3357677"/>
            <a:ext cx="647838" cy="61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88044" y="3856273"/>
            <a:ext cx="2741320" cy="75300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7943943" y="3431897"/>
            <a:ext cx="2614184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Energy and Environnement</a:t>
            </a:r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848640" y="4665741"/>
            <a:ext cx="2741275" cy="7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3989951" y="4272024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 err="1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Health</a:t>
            </a: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 </a:t>
            </a:r>
            <a:r>
              <a:rPr lang="fr-FR" sz="1600" dirty="0" err="1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Physics</a:t>
            </a:r>
            <a:endParaRPr lang="fr-FR" sz="1600" dirty="0">
              <a:solidFill>
                <a:srgbClr val="FF6600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87969" y="3464133"/>
            <a:ext cx="2971312" cy="81619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3848640" y="3020601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Theory</a:t>
            </a:r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66008" y="2111645"/>
            <a:ext cx="2971312" cy="8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187377" y="1818654"/>
            <a:ext cx="3035487" cy="9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89196" y="61313"/>
            <a:ext cx="2793049" cy="8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 txBox="1"/>
          <p:nvPr/>
        </p:nvSpPr>
        <p:spPr>
          <a:xfrm>
            <a:off x="2390880" y="4410299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107</a:t>
            </a:r>
          </a:p>
        </p:txBody>
      </p:sp>
      <p:sp>
        <p:nvSpPr>
          <p:cNvPr id="319" name="Google Shape;319;p41"/>
          <p:cNvSpPr txBox="1"/>
          <p:nvPr/>
        </p:nvSpPr>
        <p:spPr>
          <a:xfrm>
            <a:off x="2480354" y="2152452"/>
            <a:ext cx="628718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~ 61</a:t>
            </a:r>
          </a:p>
        </p:txBody>
      </p:sp>
      <p:sp>
        <p:nvSpPr>
          <p:cNvPr id="320" name="Google Shape;320;p41"/>
          <p:cNvSpPr txBox="1"/>
          <p:nvPr/>
        </p:nvSpPr>
        <p:spPr>
          <a:xfrm>
            <a:off x="9878741" y="3737107"/>
            <a:ext cx="910882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34</a:t>
            </a:r>
          </a:p>
        </p:txBody>
      </p:sp>
      <p:sp>
        <p:nvSpPr>
          <p:cNvPr id="321" name="Google Shape;321;p41"/>
          <p:cNvSpPr txBox="1"/>
          <p:nvPr/>
        </p:nvSpPr>
        <p:spPr>
          <a:xfrm>
            <a:off x="5762693" y="3151462"/>
            <a:ext cx="647838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72</a:t>
            </a:r>
          </a:p>
        </p:txBody>
      </p:sp>
      <p:sp>
        <p:nvSpPr>
          <p:cNvPr id="322" name="Google Shape;322;p41"/>
          <p:cNvSpPr txBox="1"/>
          <p:nvPr/>
        </p:nvSpPr>
        <p:spPr>
          <a:xfrm>
            <a:off x="5934098" y="1818655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58</a:t>
            </a:r>
          </a:p>
        </p:txBody>
      </p:sp>
      <p:sp>
        <p:nvSpPr>
          <p:cNvPr id="323" name="Google Shape;323;p41"/>
          <p:cNvSpPr txBox="1"/>
          <p:nvPr/>
        </p:nvSpPr>
        <p:spPr>
          <a:xfrm>
            <a:off x="5934098" y="4369653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25</a:t>
            </a:r>
          </a:p>
        </p:txBody>
      </p:sp>
      <p:sp>
        <p:nvSpPr>
          <p:cNvPr id="324" name="Google Shape;324;p41"/>
          <p:cNvSpPr txBox="1"/>
          <p:nvPr/>
        </p:nvSpPr>
        <p:spPr>
          <a:xfrm>
            <a:off x="9494776" y="1638319"/>
            <a:ext cx="643365" cy="9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87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DEC949-EEE7-B044-B01F-51C0546FFE90}"/>
              </a:ext>
            </a:extLst>
          </p:cNvPr>
          <p:cNvSpPr txBox="1"/>
          <p:nvPr/>
        </p:nvSpPr>
        <p:spPr>
          <a:xfrm>
            <a:off x="7175149" y="4919961"/>
            <a:ext cx="2513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>
                <a:solidFill>
                  <a:srgbClr val="FF6700"/>
                </a:solidFill>
                <a:latin typeface="+mn-lt"/>
              </a:rPr>
              <a:t>~ 110 PhD</a:t>
            </a:r>
          </a:p>
        </p:txBody>
      </p:sp>
      <p:sp>
        <p:nvSpPr>
          <p:cNvPr id="36" name="Shape 467">
            <a:extLst>
              <a:ext uri="{FF2B5EF4-FFF2-40B4-BE49-F238E27FC236}">
                <a16:creationId xmlns:a16="http://schemas.microsoft.com/office/drawing/2014/main" id="{8A06820D-8F5D-46D2-900C-3F532A2153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50933" y="831254"/>
            <a:ext cx="7707862" cy="6362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396" rIns="40396">
            <a:spAutoFit/>
          </a:bodyPr>
          <a:lstStyle/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67" b="1" dirty="0">
                <a:solidFill>
                  <a:srgbClr val="FF0000"/>
                </a:solidFill>
                <a:latin typeface="+mn-lt"/>
              </a:rPr>
              <a:t>All the themes of the "physics of the two infinities" with the presence of strong historical/existing poles, emerging poles and activities at the interfaces.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F754CA-08C9-4959-91A1-16BEAB579DD7}"/>
              </a:ext>
            </a:extLst>
          </p:cNvPr>
          <p:cNvSpPr txBox="1"/>
          <p:nvPr/>
        </p:nvSpPr>
        <p:spPr>
          <a:xfrm>
            <a:off x="7197370" y="2761751"/>
            <a:ext cx="310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+mn-lt"/>
              </a:rPr>
              <a:t>Including RF and cryogenic services</a:t>
            </a:r>
          </a:p>
        </p:txBody>
      </p:sp>
      <p:sp>
        <p:nvSpPr>
          <p:cNvPr id="40" name="Google Shape;321;p41">
            <a:extLst>
              <a:ext uri="{FF2B5EF4-FFF2-40B4-BE49-F238E27FC236}">
                <a16:creationId xmlns:a16="http://schemas.microsoft.com/office/drawing/2014/main" id="{C902C4A9-3A26-4EFB-B50F-2E429A10F6B9}"/>
              </a:ext>
            </a:extLst>
          </p:cNvPr>
          <p:cNvSpPr txBox="1"/>
          <p:nvPr/>
        </p:nvSpPr>
        <p:spPr>
          <a:xfrm>
            <a:off x="2304689" y="3586603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106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479541F-C1CB-4504-9855-88F68FE054B6}"/>
              </a:ext>
            </a:extLst>
          </p:cNvPr>
          <p:cNvSpPr txBox="1"/>
          <p:nvPr/>
        </p:nvSpPr>
        <p:spPr>
          <a:xfrm>
            <a:off x="3222281" y="123473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in a </a:t>
            </a:r>
            <a:r>
              <a:rPr lang="fr-FR" sz="2400" b="1" dirty="0" err="1">
                <a:latin typeface="+mn-lt"/>
              </a:rPr>
              <a:t>nutshell</a:t>
            </a:r>
            <a:endParaRPr lang="fr-FR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2C924-C320-43FC-AB81-C2B57F8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25/01/2024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F13784-6418-4BDC-8A2F-1491B5F3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IJCLab Presentation - Journée Nouveaux Entrants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A91DE-5CA8-4D69-B15F-95169005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A165-506C-4913-B07D-CE11F83DEF1E}" type="slidenum">
              <a:rPr lang="fr-FR" smtClean="0">
                <a:cs typeface="Calibri" panose="020F0502020204030204" pitchFamily="34" charset="0"/>
              </a:rPr>
              <a:pPr/>
              <a:t>7</a:t>
            </a:fld>
            <a:endParaRPr lang="fr-FR">
              <a:cs typeface="Calibri" panose="020F0502020204030204" pitchFamily="34" charset="0"/>
            </a:endParaRPr>
          </a:p>
        </p:txBody>
      </p:sp>
      <p:sp>
        <p:nvSpPr>
          <p:cNvPr id="64" name="TextBox 5">
            <a:extLst>
              <a:ext uri="{FF2B5EF4-FFF2-40B4-BE49-F238E27FC236}">
                <a16:creationId xmlns:a16="http://schemas.microsoft.com/office/drawing/2014/main" id="{940E5C3D-37E9-4BA5-A374-FE78E68AE136}"/>
              </a:ext>
            </a:extLst>
          </p:cNvPr>
          <p:cNvSpPr txBox="1"/>
          <p:nvPr/>
        </p:nvSpPr>
        <p:spPr>
          <a:xfrm>
            <a:off x="662985" y="1142797"/>
            <a:ext cx="9446803" cy="364267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Probing matter at small distances/high energy </a:t>
            </a:r>
            <a:r>
              <a:rPr lang="en-FR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E=hc/</a:t>
            </a:r>
            <a:r>
              <a:rPr lang="en-FR" sz="1767" dirty="0">
                <a:solidFill>
                  <a:prstClr val="black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fr-FR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r>
              <a:rPr lang="fr-FR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</a:t>
            </a:r>
            <a:r>
              <a:rPr lang="fr-FR" sz="17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FR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E=mc</a:t>
            </a:r>
            <a:r>
              <a:rPr lang="fr-FR" sz="1767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FR" sz="1767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14">
            <a:extLst>
              <a:ext uri="{FF2B5EF4-FFF2-40B4-BE49-F238E27FC236}">
                <a16:creationId xmlns:a16="http://schemas.microsoft.com/office/drawing/2014/main" id="{172A9D0D-7785-4D41-8BD8-B7F4D47D8EE7}"/>
              </a:ext>
            </a:extLst>
          </p:cNvPr>
          <p:cNvSpPr txBox="1"/>
          <p:nvPr/>
        </p:nvSpPr>
        <p:spPr>
          <a:xfrm>
            <a:off x="1542735" y="4302154"/>
            <a:ext cx="163788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919"/>
            <a:r>
              <a:rPr lang="fr-FR" sz="17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7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en-FR" sz="1767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15">
            <a:extLst>
              <a:ext uri="{FF2B5EF4-FFF2-40B4-BE49-F238E27FC236}">
                <a16:creationId xmlns:a16="http://schemas.microsoft.com/office/drawing/2014/main" id="{94D303FE-DF18-43BE-8668-6C0C3DA32CC8}"/>
              </a:ext>
            </a:extLst>
          </p:cNvPr>
          <p:cNvSpPr txBox="1"/>
          <p:nvPr/>
        </p:nvSpPr>
        <p:spPr>
          <a:xfrm>
            <a:off x="2095831" y="4826970"/>
            <a:ext cx="6239465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constituent elements of matter, their interactions </a:t>
            </a:r>
          </a:p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how the properties of matter are derived from them</a:t>
            </a:r>
          </a:p>
        </p:txBody>
      </p:sp>
      <p:sp>
        <p:nvSpPr>
          <p:cNvPr id="67" name="TextBox 16">
            <a:extLst>
              <a:ext uri="{FF2B5EF4-FFF2-40B4-BE49-F238E27FC236}">
                <a16:creationId xmlns:a16="http://schemas.microsoft.com/office/drawing/2014/main" id="{74901B36-1A06-4EAA-A437-649B54109854}"/>
              </a:ext>
            </a:extLst>
          </p:cNvPr>
          <p:cNvSpPr txBox="1"/>
          <p:nvPr/>
        </p:nvSpPr>
        <p:spPr>
          <a:xfrm>
            <a:off x="6361714" y="4244433"/>
            <a:ext cx="183819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919"/>
            <a:r>
              <a:rPr lang="fr-FR" sz="17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FR" sz="17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7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</a:t>
            </a:r>
            <a:endParaRPr lang="en-FR" sz="1767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BE7964C7-7402-449C-8911-2121BBE7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891" y="2895532"/>
            <a:ext cx="1418307" cy="1358825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5BFC7C62-8EDC-4DD3-A9ED-A89E7E53E21C}"/>
              </a:ext>
            </a:extLst>
          </p:cNvPr>
          <p:cNvGrpSpPr/>
          <p:nvPr/>
        </p:nvGrpSpPr>
        <p:grpSpPr>
          <a:xfrm>
            <a:off x="1197968" y="2045912"/>
            <a:ext cx="2710283" cy="1292108"/>
            <a:chOff x="6319146" y="658369"/>
            <a:chExt cx="4737458" cy="1999459"/>
          </a:xfrm>
        </p:grpSpPr>
        <p:pic>
          <p:nvPicPr>
            <p:cNvPr id="72" name="Picture 2" descr="Table">
              <a:extLst>
                <a:ext uri="{FF2B5EF4-FFF2-40B4-BE49-F238E27FC236}">
                  <a16:creationId xmlns:a16="http://schemas.microsoft.com/office/drawing/2014/main" id="{3A920E71-3846-4DFC-89A8-8ECCF66BB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22" b="26683"/>
            <a:stretch>
              <a:fillRect/>
            </a:stretch>
          </p:blipFill>
          <p:spPr bwMode="auto">
            <a:xfrm>
              <a:off x="6319146" y="658369"/>
              <a:ext cx="3680521" cy="196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Flèche vers le bas 22">
              <a:extLst>
                <a:ext uri="{FF2B5EF4-FFF2-40B4-BE49-F238E27FC236}">
                  <a16:creationId xmlns:a16="http://schemas.microsoft.com/office/drawing/2014/main" id="{CA5A658E-7FBD-4C9A-97DD-5773591A3A06}"/>
                </a:ext>
              </a:extLst>
            </p:cNvPr>
            <p:cNvSpPr/>
            <p:nvPr/>
          </p:nvSpPr>
          <p:spPr>
            <a:xfrm rot="19034384">
              <a:off x="8301174" y="1846565"/>
              <a:ext cx="220790" cy="504056"/>
            </a:xfrm>
            <a:prstGeom prst="downArrow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87919">
                <a:defRPr/>
              </a:pPr>
              <a:endParaRPr lang="en-ZA" sz="972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lèche vers le bas 37">
              <a:extLst>
                <a:ext uri="{FF2B5EF4-FFF2-40B4-BE49-F238E27FC236}">
                  <a16:creationId xmlns:a16="http://schemas.microsoft.com/office/drawing/2014/main" id="{3D0BD23F-5BFA-45ED-AC95-ED9668E7A68B}"/>
                </a:ext>
              </a:extLst>
            </p:cNvPr>
            <p:cNvSpPr/>
            <p:nvPr/>
          </p:nvSpPr>
          <p:spPr>
            <a:xfrm rot="15767135">
              <a:off x="10153169" y="908018"/>
              <a:ext cx="220790" cy="504056"/>
            </a:xfrm>
            <a:prstGeom prst="downArrow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87919">
                <a:defRPr/>
              </a:pPr>
              <a:endParaRPr lang="en-ZA" sz="972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Flèche vers le bas 38">
              <a:extLst>
                <a:ext uri="{FF2B5EF4-FFF2-40B4-BE49-F238E27FC236}">
                  <a16:creationId xmlns:a16="http://schemas.microsoft.com/office/drawing/2014/main" id="{4785844C-E094-4027-97EF-AAD2A5EF7308}"/>
                </a:ext>
              </a:extLst>
            </p:cNvPr>
            <p:cNvSpPr/>
            <p:nvPr/>
          </p:nvSpPr>
          <p:spPr>
            <a:xfrm rot="10800000">
              <a:off x="8058955" y="1018875"/>
              <a:ext cx="220790" cy="504056"/>
            </a:xfrm>
            <a:prstGeom prst="downArrow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87919">
                <a:defRPr/>
              </a:pPr>
              <a:endParaRPr lang="en-ZA" sz="972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0D9C831C-44EC-49C3-A55E-6B6F7154F932}"/>
                </a:ext>
              </a:extLst>
            </p:cNvPr>
            <p:cNvSpPr txBox="1"/>
            <p:nvPr/>
          </p:nvSpPr>
          <p:spPr>
            <a:xfrm>
              <a:off x="7440836" y="681474"/>
              <a:ext cx="1754601" cy="374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87919">
                <a:defRPr/>
              </a:pP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 </a:t>
              </a:r>
              <a:r>
                <a:rPr lang="en-ZA" sz="972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spin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A2F6E68E-796E-4074-872E-72DF0B39E32A}"/>
                </a:ext>
              </a:extLst>
            </p:cNvPr>
            <p:cNvSpPr txBox="1"/>
            <p:nvPr/>
          </p:nvSpPr>
          <p:spPr>
            <a:xfrm>
              <a:off x="7906667" y="2283462"/>
              <a:ext cx="2003977" cy="374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87919">
                <a:defRPr/>
              </a:pP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 </a:t>
              </a:r>
              <a:r>
                <a:rPr lang="en-ZA" sz="972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isospin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E644FC0E-124F-4874-B77E-D1E852CCABE4}"/>
                </a:ext>
              </a:extLst>
            </p:cNvPr>
            <p:cNvSpPr txBox="1"/>
            <p:nvPr/>
          </p:nvSpPr>
          <p:spPr>
            <a:xfrm>
              <a:off x="9220746" y="749594"/>
              <a:ext cx="1835858" cy="374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87919">
                <a:defRPr/>
              </a:pP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 </a:t>
              </a:r>
              <a:r>
                <a:rPr lang="en-ZA" sz="972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ZA" sz="972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mass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832A48C-42E2-4F3F-ACE0-131B52659623}"/>
              </a:ext>
            </a:extLst>
          </p:cNvPr>
          <p:cNvSpPr/>
          <p:nvPr/>
        </p:nvSpPr>
        <p:spPr>
          <a:xfrm>
            <a:off x="1037853" y="1836331"/>
            <a:ext cx="3732345" cy="282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7919"/>
            <a:r>
              <a:rPr lang="en-US" sz="123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 properties of an effective interaction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2D4BD5-B16C-408C-83EC-9968950F077C}"/>
              </a:ext>
            </a:extLst>
          </p:cNvPr>
          <p:cNvSpPr/>
          <p:nvPr/>
        </p:nvSpPr>
        <p:spPr>
          <a:xfrm>
            <a:off x="761902" y="1773031"/>
            <a:ext cx="4199167" cy="285286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87919">
              <a:defRPr/>
            </a:pPr>
            <a:endParaRPr lang="fr-FR" sz="17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F667087-315C-4FFD-8D46-79DE30437E2E}"/>
              </a:ext>
            </a:extLst>
          </p:cNvPr>
          <p:cNvSpPr/>
          <p:nvPr/>
        </p:nvSpPr>
        <p:spPr>
          <a:xfrm>
            <a:off x="5085168" y="1773031"/>
            <a:ext cx="4785825" cy="285417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87919">
              <a:defRPr/>
            </a:pPr>
            <a:endParaRPr lang="fr-FR" sz="17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96B66C9-6431-4004-AD5B-96EDA9A970AD}"/>
              </a:ext>
            </a:extLst>
          </p:cNvPr>
          <p:cNvCxnSpPr>
            <a:cxnSpLocks/>
          </p:cNvCxnSpPr>
          <p:nvPr/>
        </p:nvCxnSpPr>
        <p:spPr>
          <a:xfrm flipH="1">
            <a:off x="4048324" y="3135376"/>
            <a:ext cx="223335" cy="9128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82A27E1B-7985-4B64-990C-E596CEF35226}"/>
              </a:ext>
            </a:extLst>
          </p:cNvPr>
          <p:cNvGrpSpPr/>
          <p:nvPr/>
        </p:nvGrpSpPr>
        <p:grpSpPr>
          <a:xfrm>
            <a:off x="5560385" y="2291992"/>
            <a:ext cx="1898519" cy="2010161"/>
            <a:chOff x="6174954" y="2783036"/>
            <a:chExt cx="1922216" cy="2105114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28E42B6-43FA-4CA4-920A-E56B23094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78" b="1915"/>
            <a:stretch/>
          </p:blipFill>
          <p:spPr>
            <a:xfrm>
              <a:off x="6174954" y="2783036"/>
              <a:ext cx="1922216" cy="21051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A49973-D91A-4446-8F92-D2BCBBE17ECE}"/>
                </a:ext>
              </a:extLst>
            </p:cNvPr>
            <p:cNvSpPr/>
            <p:nvPr/>
          </p:nvSpPr>
          <p:spPr>
            <a:xfrm>
              <a:off x="6206638" y="2783036"/>
              <a:ext cx="1055296" cy="271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F055A70-FECD-41B9-952A-BAB096B1C9AA}"/>
              </a:ext>
            </a:extLst>
          </p:cNvPr>
          <p:cNvSpPr/>
          <p:nvPr/>
        </p:nvSpPr>
        <p:spPr>
          <a:xfrm>
            <a:off x="5046149" y="1982702"/>
            <a:ext cx="4792555" cy="74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7919">
              <a:defRPr/>
            </a:pPr>
            <a:r>
              <a:rPr lang="fr-FR" sz="141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1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standard model and the discovery of the Higgs boson! </a:t>
            </a:r>
          </a:p>
          <a:p>
            <a:pPr algn="ctr" defTabSz="887919">
              <a:defRPr/>
            </a:pPr>
            <a:r>
              <a:rPr lang="en-US" sz="141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missing piece of the standard model </a:t>
            </a:r>
          </a:p>
          <a:p>
            <a:pPr algn="ctr" defTabSz="887919">
              <a:defRPr/>
            </a:pPr>
            <a:endParaRPr lang="fr-FR" sz="141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52">
            <a:extLst>
              <a:ext uri="{FF2B5EF4-FFF2-40B4-BE49-F238E27FC236}">
                <a16:creationId xmlns:a16="http://schemas.microsoft.com/office/drawing/2014/main" id="{ED913D22-F8B9-441F-A6A1-E4BB44FE6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2404" y="3348928"/>
            <a:ext cx="2088616" cy="89230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A6BB09E-6D6A-4303-B479-5ED400076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193" y="2604618"/>
            <a:ext cx="1944381" cy="1458286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04F834C1-80A7-4965-8A5F-C345D44BBA2A}"/>
              </a:ext>
            </a:extLst>
          </p:cNvPr>
          <p:cNvSpPr txBox="1">
            <a:spLocks/>
          </p:cNvSpPr>
          <p:nvPr/>
        </p:nvSpPr>
        <p:spPr>
          <a:xfrm>
            <a:off x="2395035" y="145596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FR" sz="3200" dirty="0" err="1">
                <a:latin typeface="+mn-lt"/>
                <a:cs typeface="Calibri" panose="020F0502020204030204" pitchFamily="34" charset="0"/>
              </a:rPr>
              <a:t>IJCLab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: The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Research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Themes</a:t>
            </a:r>
            <a:endParaRPr lang="fr-FR" sz="32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4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9AF1DB-CF82-484D-905C-0BBE08E9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25/01/2024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3358D0-09A1-47F1-89E3-4321F34F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IJCLab Presentation - Journée Nouveaux Entrants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F0F391-5507-4BEF-AE0A-6C7378AA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A165-506C-4913-B07D-CE11F83DEF1E}" type="slidenum">
              <a:rPr lang="fr-FR" smtClean="0">
                <a:cs typeface="Calibri" panose="020F0502020204030204" pitchFamily="34" charset="0"/>
              </a:rPr>
              <a:pPr/>
              <a:t>8</a:t>
            </a:fld>
            <a:endParaRPr lang="fr-FR">
              <a:cs typeface="Calibri" panose="020F050202020403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E407394-2355-4118-9D88-0F32D1FB49CA}"/>
              </a:ext>
            </a:extLst>
          </p:cNvPr>
          <p:cNvSpPr txBox="1"/>
          <p:nvPr/>
        </p:nvSpPr>
        <p:spPr>
          <a:xfrm>
            <a:off x="760969" y="1002529"/>
            <a:ext cx="9120996" cy="63620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 defTabSz="887919"/>
            <a:r>
              <a:rPr lang="en-US" sz="17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understand the evolution of the Universe and to study the violent phenomena that occur in it, in connection with high energy physics</a:t>
            </a:r>
            <a:endParaRPr lang="en-FR" sz="1767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1E1C531C-6201-42C3-893D-5F31D6526A31}"/>
              </a:ext>
            </a:extLst>
          </p:cNvPr>
          <p:cNvSpPr txBox="1"/>
          <p:nvPr/>
        </p:nvSpPr>
        <p:spPr>
          <a:xfrm>
            <a:off x="847394" y="4173831"/>
            <a:ext cx="4580910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919"/>
            <a:r>
              <a:rPr lang="fr-FR" sz="1767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ASTROPARTICLES</a:t>
            </a:r>
          </a:p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Astrophysical events (high energy cosmic rays, black hole fusion, general relativity...)</a:t>
            </a:r>
            <a:endParaRPr lang="en-FR" sz="1767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25D3E61-A042-46F2-B998-99799141C051}"/>
              </a:ext>
            </a:extLst>
          </p:cNvPr>
          <p:cNvSpPr txBox="1"/>
          <p:nvPr/>
        </p:nvSpPr>
        <p:spPr>
          <a:xfrm>
            <a:off x="5663681" y="4290284"/>
            <a:ext cx="4178092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919"/>
            <a:r>
              <a:rPr lang="fr-FR" sz="1767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Cosmology</a:t>
            </a:r>
            <a:endParaRPr lang="fr-FR" sz="1767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87919"/>
            <a:r>
              <a:rPr lang="en-US" sz="17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(evolution of the Universe, inflation, large structures, dark matter and energy)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4210DCD9-56C7-44B6-A640-5E83FE1B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623490" y="2541256"/>
            <a:ext cx="2677252" cy="133222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10">
            <a:extLst>
              <a:ext uri="{FF2B5EF4-FFF2-40B4-BE49-F238E27FC236}">
                <a16:creationId xmlns:a16="http://schemas.microsoft.com/office/drawing/2014/main" id="{DCD89134-A73E-4A06-8065-CD505BF54820}"/>
              </a:ext>
            </a:extLst>
          </p:cNvPr>
          <p:cNvSpPr txBox="1"/>
          <p:nvPr/>
        </p:nvSpPr>
        <p:spPr bwMode="auto">
          <a:xfrm>
            <a:off x="6232290" y="1830305"/>
            <a:ext cx="2935355" cy="527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919">
              <a:defRPr/>
            </a:pPr>
            <a:r>
              <a:rPr lang="en-US" sz="1414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early universe seen by the CMB!</a:t>
            </a:r>
          </a:p>
          <a:p>
            <a:pPr algn="ctr" defTabSz="887919">
              <a:defRPr/>
            </a:pPr>
            <a:r>
              <a:rPr lang="en-US" sz="1414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picture of the universe </a:t>
            </a:r>
            <a:endParaRPr lang="fr-FR" sz="1414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13">
            <a:extLst>
              <a:ext uri="{FF2B5EF4-FFF2-40B4-BE49-F238E27FC236}">
                <a16:creationId xmlns:a16="http://schemas.microsoft.com/office/drawing/2014/main" id="{981C0D9D-53AC-474F-98E9-43B811BA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6626" y="2333720"/>
            <a:ext cx="2098587" cy="19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3C5083B-A6FF-475E-A6FA-046C45B9E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51639" y="2440038"/>
            <a:ext cx="2167437" cy="15656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CE626AC-028F-46FF-9E5A-3015A055E748}"/>
              </a:ext>
            </a:extLst>
          </p:cNvPr>
          <p:cNvSpPr/>
          <p:nvPr/>
        </p:nvSpPr>
        <p:spPr>
          <a:xfrm>
            <a:off x="760970" y="1687909"/>
            <a:ext cx="4708156" cy="36248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87919">
              <a:defRPr/>
            </a:pPr>
            <a:endParaRPr lang="fr-FR" sz="17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430487-FE57-4A49-A9F2-ACA8FF1F38C5}"/>
              </a:ext>
            </a:extLst>
          </p:cNvPr>
          <p:cNvSpPr/>
          <p:nvPr/>
        </p:nvSpPr>
        <p:spPr>
          <a:xfrm>
            <a:off x="5623490" y="1687909"/>
            <a:ext cx="4258475" cy="36248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87919">
              <a:defRPr/>
            </a:pPr>
            <a:endParaRPr lang="fr-FR" sz="17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68F881-2FEA-422C-BF57-C9C5D5B19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782" y="3611901"/>
            <a:ext cx="1282491" cy="10137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89CCBDC-2BDC-47DA-8E48-24DCDA322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592" y="2413841"/>
            <a:ext cx="1524516" cy="179468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EF6FD9F-5281-4A73-80E2-22913D5C17F6}"/>
              </a:ext>
            </a:extLst>
          </p:cNvPr>
          <p:cNvGrpSpPr/>
          <p:nvPr/>
        </p:nvGrpSpPr>
        <p:grpSpPr>
          <a:xfrm>
            <a:off x="8628573" y="4965736"/>
            <a:ext cx="1582962" cy="525017"/>
            <a:chOff x="9742086" y="605805"/>
            <a:chExt cx="1791563" cy="594203"/>
          </a:xfrm>
          <a:solidFill>
            <a:schemeClr val="bg1"/>
          </a:solidFill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F1A8FCF-CD27-4EB6-B8BB-A3715F76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00" y="605805"/>
              <a:ext cx="560849" cy="594203"/>
            </a:xfrm>
            <a:prstGeom prst="rect">
              <a:avLst/>
            </a:prstGeom>
            <a:grpFill/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5B43B9A-0A4A-4D7B-923E-B760D2264862}"/>
                </a:ext>
              </a:extLst>
            </p:cNvPr>
            <p:cNvSpPr txBox="1"/>
            <p:nvPr/>
          </p:nvSpPr>
          <p:spPr>
            <a:xfrm>
              <a:off x="9742086" y="797816"/>
              <a:ext cx="1233922" cy="3508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1414" i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Liens avec le</a:t>
              </a:r>
            </a:p>
          </p:txBody>
        </p:sp>
      </p:grpSp>
      <p:sp>
        <p:nvSpPr>
          <p:cNvPr id="30" name="ZoneTexte 10">
            <a:extLst>
              <a:ext uri="{FF2B5EF4-FFF2-40B4-BE49-F238E27FC236}">
                <a16:creationId xmlns:a16="http://schemas.microsoft.com/office/drawing/2014/main" id="{D4B4D561-AE3E-418B-86CE-BF208D202F7E}"/>
              </a:ext>
            </a:extLst>
          </p:cNvPr>
          <p:cNvSpPr txBox="1"/>
          <p:nvPr/>
        </p:nvSpPr>
        <p:spPr bwMode="auto">
          <a:xfrm>
            <a:off x="1165513" y="1718355"/>
            <a:ext cx="4153562" cy="66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919">
              <a:defRPr/>
            </a:pPr>
            <a:r>
              <a:rPr lang="en-US" sz="123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observation of gravitational waves LIGO/VIRGO</a:t>
            </a:r>
          </a:p>
          <a:p>
            <a:pPr algn="ctr" defTabSz="887919">
              <a:defRPr/>
            </a:pPr>
            <a:r>
              <a:rPr lang="en-US" sz="123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Space-time waves, direct observation of black holes / other compact objects</a:t>
            </a:r>
            <a:endParaRPr sz="1237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E0E02FA0-EECD-4063-9745-89573ABD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+mn-lt"/>
                <a:cs typeface="Calibri" panose="020F0502020204030204" pitchFamily="34" charset="0"/>
              </a:rPr>
              <a:t>IJCLab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: The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Research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Themes</a:t>
            </a:r>
            <a:endParaRPr lang="fr-FR" sz="32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7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52DC18-7687-4FA8-87F7-1A35367AB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F2967E-963D-4BAC-96F3-95B12B04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25/01/2024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53FCB4-08E5-472F-AB9E-B8469FB7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Calibri" panose="020F0502020204030204" pitchFamily="34" charset="0"/>
              </a:rPr>
              <a:t>IJCLab Presentation - Journée Nouveaux Entrants</a:t>
            </a:r>
            <a:endParaRPr lang="fr-FR" dirty="0"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B4B24E-E48C-4CB5-AFA4-107E43DA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A165-506C-4913-B07D-CE11F83DEF1E}" type="slidenum">
              <a:rPr lang="fr-FR" smtClean="0">
                <a:cs typeface="Calibri" panose="020F0502020204030204" pitchFamily="34" charset="0"/>
              </a:rPr>
              <a:pPr/>
              <a:t>9</a:t>
            </a:fld>
            <a:endParaRPr lang="fr-FR"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698BB44-E091-4B4E-A31E-F16F350647FA}"/>
              </a:ext>
            </a:extLst>
          </p:cNvPr>
          <p:cNvSpPr txBox="1"/>
          <p:nvPr/>
        </p:nvSpPr>
        <p:spPr>
          <a:xfrm>
            <a:off x="1357220" y="1020816"/>
            <a:ext cx="786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919"/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Design, develop and build tools to carry out this research</a:t>
            </a:r>
            <a:endParaRPr lang="en-FR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E8CCBE-C4F7-4E7F-9077-220D9041271F}"/>
              </a:ext>
            </a:extLst>
          </p:cNvPr>
          <p:cNvSpPr/>
          <p:nvPr/>
        </p:nvSpPr>
        <p:spPr>
          <a:xfrm>
            <a:off x="2462185" y="4533472"/>
            <a:ext cx="1101986" cy="418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7919"/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endParaRPr lang="en-FR" sz="2121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119D0-4213-4CB6-AFD0-66047F02A453}"/>
              </a:ext>
            </a:extLst>
          </p:cNvPr>
          <p:cNvSpPr/>
          <p:nvPr/>
        </p:nvSpPr>
        <p:spPr>
          <a:xfrm>
            <a:off x="2215443" y="3644528"/>
            <a:ext cx="2020307" cy="418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7919"/>
            <a:r>
              <a:rPr lang="en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tors</a:t>
            </a:r>
            <a:endParaRPr lang="en-FR" sz="2121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F98B9-B054-4D20-B39A-D15B19D9CD7A}"/>
              </a:ext>
            </a:extLst>
          </p:cNvPr>
          <p:cNvSpPr/>
          <p:nvPr/>
        </p:nvSpPr>
        <p:spPr>
          <a:xfrm>
            <a:off x="6354756" y="3551859"/>
            <a:ext cx="3356287" cy="418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7919"/>
            <a:r>
              <a:rPr lang="en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tect</a:t>
            </a:r>
            <a:r>
              <a:rPr lang="fr-FR" sz="212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ors/Instrumentation</a:t>
            </a:r>
            <a:endParaRPr lang="en-FR" sz="2121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9A62281A-A199-48BF-BF75-9953FEC6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71" y="4099421"/>
            <a:ext cx="3455295" cy="1369161"/>
          </a:xfrm>
          <a:prstGeom prst="rect">
            <a:avLst/>
          </a:prstGeom>
        </p:spPr>
      </p:pic>
      <p:pic>
        <p:nvPicPr>
          <p:cNvPr id="22" name="Picture 2" descr="D:\0_Donnees IPN OK\Direction DA\AG DA\AG 2016\download\Photos r+®centes\SAM_1935.JPG">
            <a:extLst>
              <a:ext uri="{FF2B5EF4-FFF2-40B4-BE49-F238E27FC236}">
                <a16:creationId xmlns:a16="http://schemas.microsoft.com/office/drawing/2014/main" id="{B8262533-2C0D-44E9-9218-0DCE5D89E16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465" y="1574309"/>
            <a:ext cx="2850737" cy="1868617"/>
          </a:xfrm>
          <a:prstGeom prst="rect">
            <a:avLst/>
          </a:prstGeom>
          <a:noFill/>
        </p:spPr>
      </p:pic>
      <p:pic>
        <p:nvPicPr>
          <p:cNvPr id="24" name="Image 57">
            <a:extLst>
              <a:ext uri="{FF2B5EF4-FFF2-40B4-BE49-F238E27FC236}">
                <a16:creationId xmlns:a16="http://schemas.microsoft.com/office/drawing/2014/main" id="{4F9E4E88-E0A7-4288-BD8F-55A1EAA8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4893" y="4104628"/>
            <a:ext cx="1015776" cy="68686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48046AB-4BAA-4454-AA16-E9B8A8590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905" y="4099421"/>
            <a:ext cx="883561" cy="84057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E1FE2A5-6374-41ED-A904-76B7266F0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689" y="4720403"/>
            <a:ext cx="958456" cy="70119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7EC17E3-8F87-49D1-B887-368E422CBB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19065" b="23115"/>
          <a:stretch/>
        </p:blipFill>
        <p:spPr>
          <a:xfrm>
            <a:off x="3857400" y="1585145"/>
            <a:ext cx="1717894" cy="922451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72C7F74E-16E4-4C3C-BFAD-B8EC8FF78236}"/>
              </a:ext>
            </a:extLst>
          </p:cNvPr>
          <p:cNvGrpSpPr/>
          <p:nvPr/>
        </p:nvGrpSpPr>
        <p:grpSpPr>
          <a:xfrm>
            <a:off x="3342370" y="2562111"/>
            <a:ext cx="2232924" cy="880783"/>
            <a:chOff x="1794383" y="2168874"/>
            <a:chExt cx="6656396" cy="2808312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15008EE-DAD9-4618-899D-7E2543860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4383" y="2168874"/>
              <a:ext cx="6656396" cy="2808312"/>
            </a:xfrm>
            <a:prstGeom prst="rect">
              <a:avLst/>
            </a:prstGeom>
          </p:spPr>
        </p:pic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7C195632-8E09-45F8-95BE-72F9D5B0DA18}"/>
                </a:ext>
              </a:extLst>
            </p:cNvPr>
            <p:cNvCxnSpPr>
              <a:cxnSpLocks/>
            </p:cNvCxnSpPr>
            <p:nvPr/>
          </p:nvCxnSpPr>
          <p:spPr>
            <a:xfrm>
              <a:off x="4827929" y="2915846"/>
              <a:ext cx="198417" cy="346374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59">
            <a:extLst>
              <a:ext uri="{FF2B5EF4-FFF2-40B4-BE49-F238E27FC236}">
                <a16:creationId xmlns:a16="http://schemas.microsoft.com/office/drawing/2014/main" id="{BDF83691-AAC4-4A74-82B3-CACC848AA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291818" y="4685698"/>
            <a:ext cx="937385" cy="745901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3C3EC3C-6B6C-4F9E-B98E-F1CAE5BCA858}"/>
              </a:ext>
            </a:extLst>
          </p:cNvPr>
          <p:cNvGrpSpPr/>
          <p:nvPr/>
        </p:nvGrpSpPr>
        <p:grpSpPr>
          <a:xfrm>
            <a:off x="6588339" y="1582294"/>
            <a:ext cx="2814103" cy="1959929"/>
            <a:chOff x="1815120" y="1266926"/>
            <a:chExt cx="4280880" cy="298148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46DCA4F-95FD-425E-AECB-C9828BC9D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366" y="1338860"/>
              <a:ext cx="1512660" cy="114289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9F98734-5A73-432F-A689-B645DA71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026" y="1338860"/>
              <a:ext cx="1511816" cy="62219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A9A2801-469C-44CC-A8DD-88D7FEBF0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813" y="2953824"/>
              <a:ext cx="1443003" cy="63453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1ADA6C0-E4E5-4FEA-A26B-A614C44A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803" y="3233809"/>
              <a:ext cx="1228573" cy="998216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D89420A-EE78-40E2-8FED-55B38A1D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842" y="1300677"/>
              <a:ext cx="957341" cy="73230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00FC276-49BF-4A79-BDF1-80A2036FD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598" y="3551909"/>
              <a:ext cx="1326037" cy="69650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894D18F-723C-4475-B2FE-82C2E9D7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720" y="1961051"/>
              <a:ext cx="1156971" cy="83541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617A9963-B307-4E1B-B96E-17013676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366" y="2524045"/>
              <a:ext cx="1619191" cy="65978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A1E36A87-47F6-4B7E-A96D-D2B8B25D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026" y="1892684"/>
              <a:ext cx="1326037" cy="1080256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4E8DB38-FE8B-496C-B1CB-30FAF2561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499" y="2817440"/>
              <a:ext cx="762395" cy="89350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EFAEC862-4FFC-4A27-82C4-F9208710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82" y="3631038"/>
              <a:ext cx="1076541" cy="48898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CAD93DD-3CFF-476A-A437-1C79C2257CE4}"/>
                </a:ext>
              </a:extLst>
            </p:cNvPr>
            <p:cNvSpPr/>
            <p:nvPr/>
          </p:nvSpPr>
          <p:spPr>
            <a:xfrm>
              <a:off x="1815120" y="1266926"/>
              <a:ext cx="4280880" cy="29651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6E309C0-5445-48C2-B2A3-19F8C631F631}"/>
              </a:ext>
            </a:extLst>
          </p:cNvPr>
          <p:cNvSpPr/>
          <p:nvPr/>
        </p:nvSpPr>
        <p:spPr>
          <a:xfrm>
            <a:off x="896295" y="1538548"/>
            <a:ext cx="4850819" cy="2061991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DD80D23C-0D50-400B-AC08-2E02B760B336}"/>
              </a:ext>
            </a:extLst>
          </p:cNvPr>
          <p:cNvSpPr txBox="1">
            <a:spLocks/>
          </p:cNvSpPr>
          <p:nvPr/>
        </p:nvSpPr>
        <p:spPr>
          <a:xfrm>
            <a:off x="2383331" y="1691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FR" sz="3200" dirty="0" err="1">
                <a:latin typeface="+mn-lt"/>
                <a:cs typeface="Calibri" panose="020F0502020204030204" pitchFamily="34" charset="0"/>
              </a:rPr>
              <a:t>IJCLab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: The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Research</a:t>
            </a:r>
            <a:r>
              <a:rPr lang="fr-FR" sz="3200" dirty="0">
                <a:latin typeface="+mn-lt"/>
                <a:cs typeface="Calibri" panose="020F0502020204030204" pitchFamily="34" charset="0"/>
              </a:rPr>
              <a:t> </a:t>
            </a:r>
            <a:r>
              <a:rPr lang="fr-FR" sz="3200" dirty="0" err="1">
                <a:latin typeface="+mn-lt"/>
                <a:cs typeface="Calibri" panose="020F0502020204030204" pitchFamily="34" charset="0"/>
              </a:rPr>
              <a:t>Themes</a:t>
            </a:r>
            <a:endParaRPr lang="fr-FR" sz="32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53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37312</TotalTime>
  <Words>2264</Words>
  <Application>Microsoft Office PowerPoint</Application>
  <PresentationFormat>Personnalisé</PresentationFormat>
  <Paragraphs>481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Wingdings</vt:lpstr>
      <vt:lpstr>1_modele-IJCLAb-powerpoint</vt:lpstr>
      <vt:lpstr>Présentation PowerPoint</vt:lpstr>
      <vt:lpstr>Présentation PowerPoint</vt:lpstr>
      <vt:lpstr>IJCLab staff and guardianships</vt:lpstr>
      <vt:lpstr>…et voilà IJClab ! </vt:lpstr>
      <vt:lpstr>Présentation PowerPoint</vt:lpstr>
      <vt:lpstr>Présentation PowerPoint</vt:lpstr>
      <vt:lpstr>Présentation PowerPoint</vt:lpstr>
      <vt:lpstr>IJCLab : The Research Themes</vt:lpstr>
      <vt:lpstr>Présentation PowerPoint</vt:lpstr>
      <vt:lpstr>IJCLab : The Research Themes</vt:lpstr>
      <vt:lpstr>Présentation PowerPoint</vt:lpstr>
      <vt:lpstr>Présentation PowerPoint</vt:lpstr>
      <vt:lpstr>IJClab in a nutshell – IV : The Platforms</vt:lpstr>
      <vt:lpstr>IJClab in a nutshell – V : The Platforms</vt:lpstr>
      <vt:lpstr>Large Project at IJCLab on PHE, Nuclear, A2C, Accelerator Physics</vt:lpstr>
      <vt:lpstr>Major laboratoires with facilities or facilities in the world where IJCLab is involved</vt:lpstr>
      <vt:lpstr>Présentation PowerPoint</vt:lpstr>
      <vt:lpstr>IJCLab : “A Year budget”</vt:lpstr>
      <vt:lpstr>Rénovation et nouvel urbanisme de la Vallée d’Orsay</vt:lpstr>
      <vt:lpstr>Présentation PowerPoint</vt:lpstr>
      <vt:lpstr>In conclusions,  our Manifesto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1690</cp:revision>
  <dcterms:created xsi:type="dcterms:W3CDTF">2011-03-09T16:37:49Z</dcterms:created>
  <dcterms:modified xsi:type="dcterms:W3CDTF">2024-01-25T07:59:37Z</dcterms:modified>
</cp:coreProperties>
</file>