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7"/>
  </p:notesMasterIdLst>
  <p:sldIdLst>
    <p:sldId id="256" r:id="rId2"/>
    <p:sldId id="261" r:id="rId3"/>
    <p:sldId id="260" r:id="rId4"/>
    <p:sldId id="257" r:id="rId5"/>
    <p:sldId id="259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6127" autoAdjust="0"/>
  </p:normalViewPr>
  <p:slideViewPr>
    <p:cSldViewPr>
      <p:cViewPr varScale="1">
        <p:scale>
          <a:sx n="99" d="100"/>
          <a:sy n="99" d="100"/>
        </p:scale>
        <p:origin x="1680" y="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25/01/2024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CAT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36857" y="1517576"/>
            <a:ext cx="6299059" cy="12913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2800"/>
              <a:t>Journées nouveaux entrants</a:t>
            </a:r>
            <a:br>
              <a:rPr lang="fr-FR" sz="2800"/>
            </a:br>
            <a:r>
              <a:rPr lang="fr-FR" sz="2800"/>
              <a:t>IJCLab</a:t>
            </a:r>
            <a:endParaRPr lang="fr-FR" sz="28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2"/>
          </p:nvPr>
        </p:nvSpPr>
        <p:spPr>
          <a:xfrm>
            <a:off x="1029902" y="3389784"/>
            <a:ext cx="871296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/>
              <a:t>CAT</a:t>
            </a:r>
          </a:p>
          <a:p>
            <a:pPr marL="0" indent="0" algn="ctr">
              <a:buNone/>
            </a:pPr>
            <a:r>
              <a:rPr lang="fr-FR" sz="2400"/>
              <a:t>Comité </a:t>
            </a:r>
            <a:r>
              <a:rPr lang="fr-FR" sz="2400" dirty="0"/>
              <a:t>d’Accompagnement des Thèses </a:t>
            </a:r>
          </a:p>
        </p:txBody>
      </p:sp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50882" y="1949624"/>
            <a:ext cx="9732049" cy="3600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A </a:t>
            </a:r>
            <a:r>
              <a:rPr lang="en-US" sz="2000" dirty="0"/>
              <a:t>PhD, 3 years (or more) that's an adventure! </a:t>
            </a:r>
          </a:p>
          <a:p>
            <a:pPr>
              <a:lnSpc>
                <a:spcPct val="100000"/>
              </a:lnSpc>
            </a:pPr>
            <a:r>
              <a:rPr lang="en-US" sz="2000"/>
              <a:t>A PhD : it's research</a:t>
            </a:r>
            <a:r>
              <a:rPr lang="en-US" sz="2000" dirty="0"/>
              <a:t>, it </a:t>
            </a:r>
            <a:r>
              <a:rPr lang="en-US" sz="2000"/>
              <a:t>'s training </a:t>
            </a:r>
            <a:r>
              <a:rPr lang="en-US" sz="2000" dirty="0"/>
              <a:t>: all in one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It's part of life =&gt; up and down (relations with colleagues, the supervising team...)</a:t>
            </a:r>
          </a:p>
          <a:p>
            <a:pPr>
              <a:lnSpc>
                <a:spcPct val="100000"/>
              </a:lnSpc>
            </a:pPr>
            <a:r>
              <a:rPr lang="en-US" sz="2000"/>
              <a:t>Student </a:t>
            </a:r>
            <a:r>
              <a:rPr lang="en-US" sz="2000" dirty="0"/>
              <a:t>and Supervisor(s)  = an alchemy  to  find</a:t>
            </a:r>
            <a:endParaRPr lang="fr-FR" sz="2000" dirty="0"/>
          </a:p>
          <a:p>
            <a:pPr lvl="1">
              <a:spcBef>
                <a:spcPts val="1200"/>
              </a:spcBef>
            </a:pPr>
            <a:r>
              <a:rPr lang="en-US" sz="1800" dirty="0"/>
              <a:t>Research activity generates </a:t>
            </a:r>
            <a:r>
              <a:rPr lang="en-US" sz="1800"/>
              <a:t>products for yourself but </a:t>
            </a:r>
            <a:r>
              <a:rPr lang="en-US" sz="1800" dirty="0"/>
              <a:t>also for the collectivity (ex: knowledge)</a:t>
            </a:r>
            <a:endParaRPr lang="fr-FR" sz="1800" dirty="0"/>
          </a:p>
          <a:p>
            <a:pPr lvl="1"/>
            <a:r>
              <a:rPr lang="en-US" sz="1800" dirty="0"/>
              <a:t>Within a subordination position</a:t>
            </a:r>
          </a:p>
          <a:p>
            <a:pPr lvl="1"/>
            <a:r>
              <a:rPr lang="en-US" sz="1800" dirty="0"/>
              <a:t>Supervisor will be close to you but is not </a:t>
            </a:r>
            <a:r>
              <a:rPr lang="en-US" sz="1800"/>
              <a:t>a friend</a:t>
            </a:r>
          </a:p>
          <a:p>
            <a:pPr lvl="1"/>
            <a:r>
              <a:rPr lang="en-US" sz="1800"/>
              <a:t>Supervisor </a:t>
            </a:r>
            <a:r>
              <a:rPr lang="en-US" sz="1800" dirty="0"/>
              <a:t>is a human being, not God, he/she can </a:t>
            </a:r>
            <a:r>
              <a:rPr lang="en-US" sz="1800"/>
              <a:t>be improved</a:t>
            </a: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IJCLAb structure motivated by the lab direction</a:t>
            </a:r>
            <a:endParaRPr lang="fr-FR" sz="200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25/01/2024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CAT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Journées nouveaux entrants </a:t>
            </a:r>
            <a:r>
              <a:rPr lang="fr-FR" dirty="0"/>
              <a:t>– </a:t>
            </a:r>
            <a:r>
              <a:rPr lang="fr-FR" dirty="0" err="1"/>
              <a:t>IJCLab</a:t>
            </a:r>
            <a:r>
              <a:rPr lang="fr-FR" dirty="0"/>
              <a:t> - CAT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2"/>
          </p:nvPr>
        </p:nvSpPr>
        <p:spPr>
          <a:xfrm>
            <a:off x="1209923" y="797496"/>
            <a:ext cx="8712968" cy="4163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/>
              <a:t>CAT = Comité d’Accompagnement des Thèses </a:t>
            </a: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F3E882D3-4B75-40DB-BD2C-6A097F033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1991" y="1380876"/>
            <a:ext cx="7488832" cy="424732"/>
          </a:xfrm>
        </p:spPr>
        <p:txBody>
          <a:bodyPr wrap="square" anchor="t" anchorCtr="0">
            <a:spAutoFit/>
          </a:bodyPr>
          <a:lstStyle/>
          <a:p>
            <a:pPr algn="ctr"/>
            <a:r>
              <a:rPr lang="en-US"/>
              <a:t>Why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47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209923" y="1445568"/>
            <a:ext cx="8496944" cy="35283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For all these reasons, CAT exists 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Provides no support in science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Can alarm when/if critical situation appears (</a:t>
            </a:r>
            <a:r>
              <a:rPr lang="en-US" sz="2000" err="1"/>
              <a:t>IJCLab</a:t>
            </a:r>
            <a:r>
              <a:rPr lang="en-US" sz="2000"/>
              <a:t> direction, ED)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Provides support for PHD students and supervisors (</a:t>
            </a:r>
            <a:r>
              <a:rPr lang="en-US" sz="2000"/>
              <a:t>but separately) :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For building a relationship of mutual trust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Optimize the chance of passing successfully through this adventure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0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25/01/2024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CAT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Journées nouveaux entrants – IJCLab - CAT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28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866107" y="797496"/>
            <a:ext cx="6048672" cy="424732"/>
          </a:xfrm>
        </p:spPr>
        <p:txBody>
          <a:bodyPr wrap="square" anchor="t" anchorCtr="0">
            <a:spAutoFit/>
          </a:bodyPr>
          <a:lstStyle/>
          <a:p>
            <a:pPr algn="ctr"/>
            <a:r>
              <a:rPr lang="fr-FR"/>
              <a:t>Who are members</a:t>
            </a:r>
            <a:r>
              <a:rPr lang="fr-FR" dirty="0"/>
              <a:t> 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855182" y="1280175"/>
            <a:ext cx="9145016" cy="1080120"/>
          </a:xfrm>
        </p:spPr>
        <p:txBody>
          <a:bodyPr>
            <a:noAutofit/>
          </a:bodyPr>
          <a:lstStyle/>
          <a:p>
            <a:r>
              <a:rPr lang="en-US" sz="1600" dirty="0"/>
              <a:t>15 </a:t>
            </a:r>
            <a:r>
              <a:rPr lang="en-US" sz="1600" dirty="0" err="1"/>
              <a:t>IJCLab</a:t>
            </a:r>
            <a:r>
              <a:rPr lang="en-US" sz="1600" dirty="0"/>
              <a:t> members : teachers, researchers, research engineers</a:t>
            </a:r>
          </a:p>
          <a:p>
            <a:r>
              <a:rPr lang="en-US" sz="1600" dirty="0"/>
              <a:t>From every IJCLAB thematic (pole): High energy, Health, Nuclear, Accelerator, A2C, theory, Engineering</a:t>
            </a:r>
          </a:p>
          <a:p>
            <a:r>
              <a:rPr lang="en-US" sz="1600" dirty="0"/>
              <a:t>Chosen for their human skills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25/01/2024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CAT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Journées nouveaux entrants – IJCLab - CAT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2"/>
          </p:nvPr>
        </p:nvSpPr>
        <p:spPr>
          <a:xfrm>
            <a:off x="431599" y="2649054"/>
            <a:ext cx="6106916" cy="15792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One PHD student  ↔ one CAT tutor for the 3(+) years (not from the same « pole ») for :</a:t>
            </a:r>
            <a:endParaRPr lang="fr-FR" sz="1800" b="1" dirty="0">
              <a:solidFill>
                <a:srgbClr val="FF0000"/>
              </a:solidFill>
            </a:endParaRPr>
          </a:p>
          <a:p>
            <a:pPr marL="540000" indent="-2520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600" dirty="0"/>
              <a:t>Establishing a privileged relationship </a:t>
            </a:r>
          </a:p>
          <a:p>
            <a:pPr marL="540000" indent="-2520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600" dirty="0"/>
              <a:t>Openly talking about work, work environment, work relations...</a:t>
            </a:r>
          </a:p>
          <a:p>
            <a:pPr marL="540000" indent="-25200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600" dirty="0"/>
              <a:t>Defusing complex situations as soon as possible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AD67F87-149F-4380-A28A-50BEDE2F9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68921"/>
              </p:ext>
            </p:extLst>
          </p:nvPr>
        </p:nvGraphicFramePr>
        <p:xfrm>
          <a:off x="6915150" y="2136775"/>
          <a:ext cx="3001963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3" imgW="3267151" imgH="3657536" progId="Excel.Sheet.12">
                  <p:embed/>
                </p:oleObj>
              </mc:Choice>
              <mc:Fallback>
                <p:oleObj name="Worksheet" r:id="rId3" imgW="3267151" imgH="3657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5150" y="2136775"/>
                        <a:ext cx="3001963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1F8FFFE-B5C9-40C5-A620-0F983AEC3F46}"/>
              </a:ext>
            </a:extLst>
          </p:cNvPr>
          <p:cNvSpPr txBox="1">
            <a:spLocks/>
          </p:cNvSpPr>
          <p:nvPr/>
        </p:nvSpPr>
        <p:spPr>
          <a:xfrm>
            <a:off x="1137915" y="4543434"/>
            <a:ext cx="5115790" cy="40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/>
              <a:t>Around 120 PhD at IJCLab =&gt; each tutor with 8 PhD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4050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866107" y="725488"/>
            <a:ext cx="5904656" cy="424732"/>
          </a:xfrm>
        </p:spPr>
        <p:txBody>
          <a:bodyPr wrap="square" anchor="t" anchorCtr="0">
            <a:spAutoFit/>
          </a:bodyPr>
          <a:lstStyle/>
          <a:p>
            <a:pPr algn="ctr"/>
            <a:r>
              <a:rPr lang="fr-FR"/>
              <a:t>When </a:t>
            </a:r>
            <a:r>
              <a:rPr lang="fr-FR" dirty="0"/>
              <a:t>and </a:t>
            </a:r>
            <a:r>
              <a:rPr lang="fr-FR" dirty="0" err="1"/>
              <a:t>What</a:t>
            </a:r>
            <a:r>
              <a:rPr lang="fr-FR" dirty="0"/>
              <a:t> 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25/01/2024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CAT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Journées nouveaux entrants – IJCLab - CAT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2"/>
          </p:nvPr>
        </p:nvSpPr>
        <p:spPr>
          <a:xfrm>
            <a:off x="561851" y="1561487"/>
            <a:ext cx="9217024" cy="38445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Create open and trusting exchanges between PhD students and the CAT throughout the thesis</a:t>
            </a:r>
            <a:endParaRPr lang="fr-FR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/>
              <a:t>CSI : IJCLab requirement : if possible CAT part of your CSI as external member</a:t>
            </a:r>
            <a:endParaRPr lang="fr-FR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An individual form (PHD student / supervisors ) after the 6 first month around  (in winter)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Followed with interviews if needed &amp; actions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An individual form (PHD student / supervisors )  +18 </a:t>
            </a:r>
            <a:r>
              <a:rPr lang="en-US" sz="1800"/>
              <a:t>month (in winter</a:t>
            </a:r>
            <a:r>
              <a:rPr lang="en-US" sz="1800" dirty="0"/>
              <a:t>)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Followed with interviews if needed </a:t>
            </a:r>
            <a:r>
              <a:rPr lang="en-US" sz="1400"/>
              <a:t>&amp; actions</a:t>
            </a:r>
            <a:endParaRPr lang="fr-FR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14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b="1">
                <a:solidFill>
                  <a:schemeClr val="tx1"/>
                </a:solidFill>
              </a:rPr>
              <a:t>DO NOT HESITATE for any questions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18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>
                <a:solidFill>
                  <a:schemeClr val="tx1"/>
                </a:solidFill>
              </a:rPr>
              <a:t>Luc Perrot : 1st floor, building 102 and other CAT members</a:t>
            </a: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6801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15553</TotalTime>
  <Words>429</Words>
  <Application>Microsoft Office PowerPoint</Application>
  <PresentationFormat>Personnalisé</PresentationFormat>
  <Paragraphs>59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1_modele-IJCLAb-powerpoint</vt:lpstr>
      <vt:lpstr>Feuille de calcul Microsoft Excel</vt:lpstr>
      <vt:lpstr>Journées nouveaux entrants IJCLab</vt:lpstr>
      <vt:lpstr>Journées nouveaux entrants – IJCLab - CAT</vt:lpstr>
      <vt:lpstr>Journées nouveaux entrants – IJCLab - CAT</vt:lpstr>
      <vt:lpstr>Journées nouveaux entrants – IJCLab - CAT</vt:lpstr>
      <vt:lpstr>Journées nouveaux entrants – IJCLab - 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Luc Perrot</cp:lastModifiedBy>
  <cp:revision>1582</cp:revision>
  <dcterms:created xsi:type="dcterms:W3CDTF">2011-03-09T16:37:49Z</dcterms:created>
  <dcterms:modified xsi:type="dcterms:W3CDTF">2024-01-21T15:00:48Z</dcterms:modified>
</cp:coreProperties>
</file>