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12192000" cy="6858000"/>
  <p:defaultTextStyle>
    <a:defPPr>
      <a:defRPr lang="fr-FR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7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914400" y="2130426"/>
            <a:ext cx="10363200" cy="1470025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3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3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839200" y="274639"/>
            <a:ext cx="2743200" cy="5851525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609600" y="274639"/>
            <a:ext cx="8026400" cy="5851525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45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2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7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4"/>
            <a:ext cx="10515600" cy="150018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9" y="1681162"/>
            <a:ext cx="5157786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9" y="2505074"/>
            <a:ext cx="5157786" cy="368458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2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25.01.2024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25.01.2024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25.01.2024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1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399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161312" y="6469954"/>
            <a:ext cx="17012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3557093" y="6469954"/>
            <a:ext cx="50778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233776" y="6469954"/>
            <a:ext cx="1796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9217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1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399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>
  <p:cSld name="En-têt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386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0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84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57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20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71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pour une image  2"/>
          <p:cNvSpPr>
            <a:spLocks noGrp="1"/>
          </p:cNvSpPr>
          <p:nvPr>
            <p:ph type="pic" idx="1"/>
          </p:nvPr>
        </p:nvSpPr>
        <p:spPr bwMode="auto"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40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9"/>
          <p:cNvPicPr>
            <a:picLocks noChangeAspect="1"/>
          </p:cNvPicPr>
          <p:nvPr/>
        </p:nvPicPr>
        <p:blipFill>
          <a:blip r:embed="rId24"/>
          <a:stretch/>
        </p:blipFill>
        <p:spPr bwMode="auto">
          <a:xfrm>
            <a:off x="0" y="1"/>
            <a:ext cx="12192000" cy="6858001"/>
          </a:xfrm>
          <a:prstGeom prst="rect">
            <a:avLst/>
          </a:prstGeom>
        </p:spPr>
      </p:pic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09600" y="652741"/>
            <a:ext cx="10972800" cy="764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bn-IN"/>
              <a:t>Cliquez et modifiez le titre</a:t>
            </a:r>
            <a:endParaRPr lang="fr-FR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bn-IN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bn-IN"/>
              <a:t>Deuxième niveau</a:t>
            </a:r>
            <a:endParaRPr/>
          </a:p>
          <a:p>
            <a:pPr lvl="2">
              <a:defRPr/>
            </a:pPr>
            <a:r>
              <a:rPr lang="bn-IN"/>
              <a:t>Troisième niveau</a:t>
            </a:r>
            <a:endParaRPr/>
          </a:p>
          <a:p>
            <a:pPr lvl="3">
              <a:defRPr/>
            </a:pPr>
            <a:r>
              <a:rPr lang="bn-IN"/>
              <a:t>Quatrième niveau</a:t>
            </a:r>
            <a:endParaRPr/>
          </a:p>
          <a:p>
            <a:pPr lvl="4">
              <a:defRPr/>
            </a:pPr>
            <a:r>
              <a:rPr lang="bn-IN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161312" y="6469954"/>
            <a:ext cx="17012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3557093" y="6469954"/>
            <a:ext cx="50778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233776" y="6469954"/>
            <a:ext cx="1796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7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ctr" defTabSz="609585" eaLnBrk="1" hangingPunct="1">
        <a:spcBef>
          <a:spcPts val="0"/>
        </a:spcBef>
        <a:buNone/>
        <a:defRPr sz="48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eaLnBrk="1" hangingPunct="1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eaLnBrk="1" hangingPunct="1">
        <a:spcBef>
          <a:spcPts val="0"/>
        </a:spcBef>
        <a:buFont typeface="Arial"/>
        <a:buChar char="–"/>
        <a:defRPr sz="2667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eaLnBrk="1" hangingPunct="1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eaLnBrk="1" hangingPunct="1">
        <a:spcBef>
          <a:spcPts val="0"/>
        </a:spcBef>
        <a:buFont typeface="Arial"/>
        <a:buChar char="–"/>
        <a:defRPr sz="2133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eaLnBrk="1" hangingPunct="1">
        <a:spcBef>
          <a:spcPts val="0"/>
        </a:spcBef>
        <a:buFont typeface="Arial"/>
        <a:buChar char="»"/>
        <a:defRPr sz="2133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eaLnBrk="1" hangingPunct="1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eaLnBrk="1" hangingPunct="1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eaLnBrk="1" hangingPunct="1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eaLnBrk="1" hangingPunct="1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gnup.cc.in2p3.f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renom.nom@ijclab.in2p3.f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fr-FR"/>
              <a:t>Service Exploitation du Département Informatique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86827078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t>Les dangers du numérique</a:t>
            </a:r>
          </a:p>
        </p:txBody>
      </p:sp>
      <p:sp>
        <p:nvSpPr>
          <p:cNvPr id="446188674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sz="27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Les virus ou troyan</a:t>
            </a:r>
          </a:p>
          <a:p>
            <a:pPr lvl="1"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Leur but est d’obtenir les informations stockées sur votre poste ( num. carte banquaire, compte d’accès, …)</a:t>
            </a:r>
            <a:endParaRPr sz="27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7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Les RansomWare</a:t>
            </a:r>
          </a:p>
          <a:p>
            <a:pPr lvl="1"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Ils bloquent votre poste et tentent de vous soutirer de l’argent pour « débloquer » votre machine</a:t>
            </a:r>
            <a:endParaRPr sz="24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7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Le Phishing	</a:t>
            </a:r>
          </a:p>
          <a:p>
            <a:pPr lvl="1"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Un mail vous demande votre login/ mot de passe</a:t>
            </a:r>
            <a:endParaRPr sz="27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7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AUCUNE protection logiciel ne remplacera votre jugement</a:t>
            </a:r>
          </a:p>
          <a:p>
            <a:pPr lvl="1"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Donneriez vous vos clefs de voiture au passant qui les demande ?</a:t>
            </a:r>
            <a:endParaRPr sz="24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75762962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t>La sécurité des systèmes d’information</a:t>
            </a:r>
          </a:p>
        </p:txBody>
      </p:sp>
      <p:sp>
        <p:nvSpPr>
          <p:cNvPr id="224266112" name="Объект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 fontScale="97500" lnSpcReduction="12000"/>
          </a:bodyPr>
          <a:lstStyle/>
          <a:p>
            <a:pPr>
              <a:defRPr/>
            </a:pPr>
            <a:r>
              <a:t>Travailler avec un session sans privilèges</a:t>
            </a:r>
          </a:p>
          <a:p>
            <a:pPr lvl="1">
              <a:defRPr/>
            </a:pPr>
            <a:r>
              <a:t>Les virus / malware n’auront pas la possibilité de s’éxécuter</a:t>
            </a:r>
          </a:p>
          <a:p>
            <a:pPr lvl="0">
              <a:defRPr/>
            </a:pPr>
            <a:r>
              <a:t>Avoir plusieurs mot de passe (mais pas trop !)</a:t>
            </a:r>
          </a:p>
          <a:p>
            <a:pPr lvl="1">
              <a:defRPr/>
            </a:pPr>
            <a:r>
              <a:t>Robustes : moyen mnémotechnique pour se souvenir d’un mot de passe, coffre fort de mot de passe (KeePass)</a:t>
            </a:r>
          </a:p>
          <a:p>
            <a:pPr lvl="1">
              <a:defRPr/>
            </a:pPr>
            <a:r>
              <a:t>Ne pas exposer les mots de passe (dans un fichier non chiffré par exemple)</a:t>
            </a:r>
          </a:p>
          <a:p>
            <a:pPr lvl="0">
              <a:defRPr/>
            </a:pPr>
            <a:r>
              <a:t>Faites de copie sur les espaces réseaux</a:t>
            </a:r>
          </a:p>
          <a:p>
            <a:pPr lvl="1">
              <a:defRPr/>
            </a:pPr>
            <a:r>
              <a:t>Qui eux sont sauvegardé</a:t>
            </a:r>
          </a:p>
          <a:p>
            <a:pPr lvl="0">
              <a:defRPr/>
            </a:pPr>
            <a:r>
              <a:t>Ne jamais faire confiance aux clefs USB</a:t>
            </a:r>
          </a:p>
          <a:p>
            <a:pPr lvl="0">
              <a:defRPr/>
            </a:pPr>
            <a:r>
              <a:t>En cas de doute </a:t>
            </a:r>
            <a:r>
              <a:rPr>
                <a:solidFill>
                  <a:srgbClr val="FF0000"/>
                </a:solidFill>
              </a:rPr>
              <a:t>https ://helpdesk.ijclab.in2p3.fr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3057283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t>Quelques liens utiles</a:t>
            </a:r>
          </a:p>
        </p:txBody>
      </p:sp>
      <p:sp>
        <p:nvSpPr>
          <p:cNvPr id="198388552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t>https ://support.ijclab.in2p3.fr</a:t>
            </a:r>
          </a:p>
          <a:p>
            <a:pPr lvl="1">
              <a:defRPr/>
            </a:pPr>
            <a:r>
              <a:t>Une documentation sur les services informatiques du laboratoire</a:t>
            </a:r>
          </a:p>
          <a:p>
            <a:pPr lvl="0">
              <a:defRPr/>
            </a:pPr>
            <a:r>
              <a:t>https ://helpdesk.ijclab.in2p3.fr</a:t>
            </a:r>
          </a:p>
          <a:p>
            <a:pPr lvl="1">
              <a:defRPr/>
            </a:pPr>
            <a:r>
              <a:t>Seul point d’accès au support du service exploitation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0126807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14400" y="2130424"/>
            <a:ext cx="10363198" cy="1470024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t>Merci</a:t>
            </a:r>
          </a:p>
        </p:txBody>
      </p:sp>
      <p:sp>
        <p:nvSpPr>
          <p:cNvPr id="1852869422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398" cy="17525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6417764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t>Qu’est ce que le Service Exploitation</a:t>
            </a:r>
          </a:p>
        </p:txBody>
      </p:sp>
      <p:sp>
        <p:nvSpPr>
          <p:cNvPr id="1603844250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t>En charge des infrastructures Systèmes &amp; Réseaux du laboratoire</a:t>
            </a:r>
          </a:p>
          <a:p>
            <a:pPr lvl="1">
              <a:defRPr/>
            </a:pPr>
            <a:r>
              <a:t>Les infrastructures de calculs scientifiques</a:t>
            </a:r>
          </a:p>
          <a:p>
            <a:pPr lvl="1">
              <a:defRPr/>
            </a:pPr>
            <a:r>
              <a:t>Les infrastructures dédiés aux plateformes et expériences</a:t>
            </a:r>
          </a:p>
          <a:p>
            <a:pPr lvl="1">
              <a:defRPr/>
            </a:pPr>
            <a:r>
              <a:t>Les infrastructures services aux laboratoires</a:t>
            </a:r>
          </a:p>
          <a:p>
            <a:pPr marL="0" lvl="0" indent="0">
              <a:buFont typeface="Arial"/>
              <a:buNone/>
              <a:defRPr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757421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t>Les infrastructures de Calculs Scientifiques</a:t>
            </a:r>
          </a:p>
        </p:txBody>
      </p:sp>
      <p:sp>
        <p:nvSpPr>
          <p:cNvPr id="1762261279" name="Объект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 fontScale="90000" lnSpcReduction="2000"/>
          </a:bodyPr>
          <a:lstStyle/>
          <a:p>
            <a:pPr>
              <a:defRPr/>
            </a:pPr>
            <a:r>
              <a:rPr dirty="0" err="1"/>
              <a:t>Principalement</a:t>
            </a:r>
            <a:r>
              <a:rPr dirty="0"/>
              <a:t> sous </a:t>
            </a:r>
            <a:r>
              <a:rPr dirty="0" err="1"/>
              <a:t>environnement</a:t>
            </a:r>
            <a:r>
              <a:rPr dirty="0"/>
              <a:t> Linux (CentOS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debian</a:t>
            </a:r>
            <a:r>
              <a:rPr dirty="0"/>
              <a:t>)</a:t>
            </a:r>
          </a:p>
          <a:p>
            <a:pPr>
              <a:defRPr/>
            </a:pPr>
            <a:r>
              <a:rPr dirty="0"/>
              <a:t>3 types </a:t>
            </a:r>
            <a:r>
              <a:rPr dirty="0" err="1"/>
              <a:t>d’accès</a:t>
            </a:r>
            <a:r>
              <a:rPr dirty="0"/>
              <a:t> aux </a:t>
            </a:r>
            <a:r>
              <a:rPr dirty="0" err="1"/>
              <a:t>ressources</a:t>
            </a:r>
            <a:r>
              <a:rPr dirty="0"/>
              <a:t> de </a:t>
            </a:r>
            <a:r>
              <a:rPr dirty="0" err="1"/>
              <a:t>calcul</a:t>
            </a:r>
            <a:endParaRPr dirty="0"/>
          </a:p>
          <a:p>
            <a:pPr lvl="1">
              <a:defRPr/>
            </a:pPr>
            <a:r>
              <a:rPr u="sng" dirty="0"/>
              <a:t>La grille de </a:t>
            </a:r>
            <a:r>
              <a:rPr u="sng" dirty="0" err="1"/>
              <a:t>calcul</a:t>
            </a:r>
            <a:r>
              <a:rPr dirty="0"/>
              <a:t> : 5500 </a:t>
            </a:r>
            <a:r>
              <a:rPr dirty="0" err="1"/>
              <a:t>coeurs</a:t>
            </a:r>
            <a:r>
              <a:rPr dirty="0"/>
              <a:t> de </a:t>
            </a:r>
            <a:r>
              <a:rPr dirty="0" err="1"/>
              <a:t>calcul</a:t>
            </a:r>
            <a:r>
              <a:rPr dirty="0"/>
              <a:t>, 3 PB de stockage. </a:t>
            </a:r>
            <a:r>
              <a:rPr dirty="0" err="1"/>
              <a:t>Développé</a:t>
            </a:r>
            <a:r>
              <a:rPr dirty="0"/>
              <a:t> </a:t>
            </a:r>
            <a:r>
              <a:rPr dirty="0" err="1"/>
              <a:t>principalement</a:t>
            </a:r>
            <a:r>
              <a:rPr dirty="0"/>
              <a:t> pour les </a:t>
            </a:r>
            <a:r>
              <a:rPr dirty="0" err="1"/>
              <a:t>besoins</a:t>
            </a:r>
            <a:r>
              <a:rPr dirty="0"/>
              <a:t> du LHC</a:t>
            </a:r>
          </a:p>
          <a:p>
            <a:pPr lvl="1">
              <a:defRPr/>
            </a:pPr>
            <a:r>
              <a:rPr u="sng" dirty="0" err="1"/>
              <a:t>Cloud@VD</a:t>
            </a:r>
            <a:r>
              <a:rPr dirty="0"/>
              <a:t> : 1</a:t>
            </a:r>
            <a:r>
              <a:rPr lang="fr-FR" dirty="0"/>
              <a:t>5</a:t>
            </a:r>
            <a:r>
              <a:rPr dirty="0"/>
              <a:t>000 </a:t>
            </a:r>
            <a:r>
              <a:rPr dirty="0" err="1"/>
              <a:t>coeurs</a:t>
            </a:r>
            <a:r>
              <a:rPr dirty="0"/>
              <a:t>, 1.5PB de stockage. </a:t>
            </a:r>
            <a:r>
              <a:rPr dirty="0" err="1"/>
              <a:t>Permet</a:t>
            </a:r>
            <a:r>
              <a:rPr dirty="0"/>
              <a:t> aux agents du </a:t>
            </a:r>
            <a:r>
              <a:rPr dirty="0" err="1"/>
              <a:t>laboratoire</a:t>
            </a:r>
            <a:r>
              <a:rPr dirty="0"/>
              <a:t> de </a:t>
            </a:r>
            <a:r>
              <a:rPr dirty="0" err="1"/>
              <a:t>démarrer</a:t>
            </a:r>
            <a:r>
              <a:rPr dirty="0"/>
              <a:t> </a:t>
            </a:r>
            <a:r>
              <a:rPr dirty="0" err="1"/>
              <a:t>leurs</a:t>
            </a:r>
            <a:r>
              <a:rPr dirty="0"/>
              <a:t> </a:t>
            </a:r>
            <a:r>
              <a:rPr dirty="0" err="1"/>
              <a:t>propres</a:t>
            </a:r>
            <a:r>
              <a:rPr dirty="0"/>
              <a:t> machines </a:t>
            </a:r>
            <a:r>
              <a:rPr dirty="0" err="1"/>
              <a:t>virtuelles</a:t>
            </a:r>
            <a:r>
              <a:rPr dirty="0"/>
              <a:t> </a:t>
            </a:r>
            <a:r>
              <a:rPr dirty="0" err="1"/>
              <a:t>déconnectées</a:t>
            </a:r>
            <a:r>
              <a:rPr dirty="0"/>
              <a:t> des infrastructures du </a:t>
            </a:r>
            <a:r>
              <a:rPr dirty="0" err="1"/>
              <a:t>laboratoire</a:t>
            </a:r>
            <a:r>
              <a:rPr dirty="0"/>
              <a:t>.</a:t>
            </a:r>
          </a:p>
          <a:p>
            <a:pPr lvl="1">
              <a:defRPr/>
            </a:pPr>
            <a:r>
              <a:rPr u="sng" dirty="0"/>
              <a:t>Les machines interactives</a:t>
            </a:r>
            <a:r>
              <a:rPr dirty="0"/>
              <a:t> : </a:t>
            </a:r>
            <a:r>
              <a:rPr dirty="0" err="1"/>
              <a:t>Administré</a:t>
            </a:r>
            <a:r>
              <a:rPr dirty="0"/>
              <a:t> par le Service Exploitation. </a:t>
            </a:r>
            <a:r>
              <a:rPr dirty="0" err="1"/>
              <a:t>Permet</a:t>
            </a:r>
            <a:r>
              <a:rPr dirty="0"/>
              <a:t> de </a:t>
            </a:r>
            <a:r>
              <a:rPr dirty="0" err="1"/>
              <a:t>démarrer</a:t>
            </a:r>
            <a:r>
              <a:rPr dirty="0"/>
              <a:t> des </a:t>
            </a:r>
            <a:r>
              <a:rPr dirty="0" err="1"/>
              <a:t>calculs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mode </a:t>
            </a:r>
            <a:r>
              <a:rPr dirty="0" err="1"/>
              <a:t>interactif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1410753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t>Autres infrastructures de calculs scientifiques</a:t>
            </a:r>
          </a:p>
        </p:txBody>
      </p:sp>
      <p:sp>
        <p:nvSpPr>
          <p:cNvPr id="463180294" name="Объект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 fontScale="95000" lnSpcReduction="1000"/>
          </a:bodyPr>
          <a:lstStyle/>
          <a:p>
            <a:pPr>
              <a:defRPr/>
            </a:pPr>
            <a:r>
              <a:t>En tant que membre de l’IN2P3, les agents ont accès aux ressources de calcul du Centre de Calcul</a:t>
            </a:r>
          </a:p>
          <a:p>
            <a:pPr lvl="1">
              <a:defRPr/>
            </a:pPr>
            <a:r>
              <a:rPr lang="fr-FR" sz="2800" b="0" i="0" u="sng" strike="noStrike" cap="none" spc="0">
                <a:latin typeface="Arial"/>
                <a:ea typeface="Arial"/>
                <a:cs typeface="Arial"/>
                <a:hlinkClick r:id="rId2" tooltip="https://signup.cc.in2p3.fr/"/>
              </a:rPr>
              <a:t>https://signup.cc.in2p3.fr/</a:t>
            </a:r>
            <a:endParaRPr lang="fr-FR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lvl="0">
              <a:defRPr/>
            </a:pPr>
            <a:r>
              <a:rPr lang="fr-FR" sz="3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Permet l’accès à la ferme de Calcul IN2P3</a:t>
            </a:r>
          </a:p>
          <a:p>
            <a:pPr lvl="1">
              <a:defRPr/>
            </a:pPr>
            <a:r>
              <a:rPr lang="fr-FR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Cluster interactif</a:t>
            </a:r>
          </a:p>
          <a:p>
            <a:pPr lvl="1">
              <a:defRPr/>
            </a:pPr>
            <a:r>
              <a:rPr lang="fr-FR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Cluster GPU</a:t>
            </a:r>
          </a:p>
          <a:p>
            <a:pPr lvl="0">
              <a:defRPr/>
            </a:pPr>
            <a:r>
              <a:rPr lang="fr-FR" sz="3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En tant que membre de l’Université Paris Saclay, les agents ont accès aux ressources de calcul HPC RUCHE</a:t>
            </a:r>
          </a:p>
          <a:p>
            <a:pPr lvl="1">
              <a:defRPr/>
            </a:pPr>
            <a:r>
              <a:rPr lang="fr-FR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https://mesocentre.universite-paris-saclay.fr/</a:t>
            </a: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15067094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t>Infrastructures dédiés aux plateformes et expériences</a:t>
            </a:r>
          </a:p>
        </p:txBody>
      </p:sp>
      <p:sp>
        <p:nvSpPr>
          <p:cNvPr id="1024778391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t>Gestion des infrastructure de Control-Command &amp; Acquisition des plateformes hébergées au laboratoire</a:t>
            </a:r>
          </a:p>
          <a:p>
            <a:pPr lvl="1">
              <a:defRPr/>
            </a:pPr>
            <a:r>
              <a:t>Tandem</a:t>
            </a:r>
          </a:p>
          <a:p>
            <a:pPr lvl="1">
              <a:defRPr/>
            </a:pPr>
            <a:r>
              <a:t>ThomX</a:t>
            </a:r>
          </a:p>
          <a:p>
            <a:pPr lvl="1">
              <a:defRPr/>
            </a:pPr>
            <a:r>
              <a:t>Andromède</a:t>
            </a:r>
          </a:p>
          <a:p>
            <a:pPr lvl="1">
              <a:defRPr/>
            </a:pPr>
            <a:r>
              <a:t>Agata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14400964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rPr lang="fr-FR" sz="4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Infrastructures services aux laboratoires</a:t>
            </a:r>
            <a:endParaRPr/>
          </a:p>
        </p:txBody>
      </p:sp>
      <p:sp>
        <p:nvSpPr>
          <p:cNvPr id="1349525907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228599" lvl="0" indent="0">
              <a:buFont typeface="Arial"/>
              <a:buNone/>
              <a:defRPr/>
            </a:pPr>
            <a:r>
              <a:t>Un seul et unique compte permet d’accéder à l’ensemble des ressources informatiques du laboratoire.</a:t>
            </a:r>
          </a:p>
          <a:p>
            <a:pPr marL="228598" lvl="0" indent="0">
              <a:buFont typeface="Arial"/>
              <a:buNone/>
              <a:defRPr/>
            </a:pPr>
            <a:endParaRPr/>
          </a:p>
          <a:p>
            <a:pPr marL="228598" lvl="0" indent="0">
              <a:buFont typeface="Arial"/>
              <a:buNone/>
              <a:defRPr/>
            </a:pPr>
            <a:r>
              <a:t>Vous êtes responsable des activités liées à l’utilisation de votre compte.</a:t>
            </a:r>
          </a:p>
          <a:p>
            <a:pPr marL="228599" lvl="0" indent="0">
              <a:buFont typeface="Arial"/>
              <a:buNone/>
              <a:defRPr/>
            </a:pPr>
            <a:endParaRPr/>
          </a:p>
          <a:p>
            <a:pPr marL="228599" lvl="0" indent="0">
              <a:buFont typeface="Arial"/>
              <a:buNone/>
              <a:defRPr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48000632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rPr lang="fr-FR" sz="4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Infrastructures services aux laboratoires</a:t>
            </a:r>
            <a:endParaRPr/>
          </a:p>
        </p:txBody>
      </p:sp>
      <p:sp>
        <p:nvSpPr>
          <p:cNvPr id="147882799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t>Mail</a:t>
            </a:r>
          </a:p>
          <a:p>
            <a:pPr lvl="1">
              <a:defRPr/>
            </a:pPr>
            <a:r>
              <a:t>Votre compte vous permet d’accéder à votre messagerie </a:t>
            </a:r>
            <a:r>
              <a:rPr u="sng">
                <a:hlinkClick r:id="rId2" tooltip="mailto:prenom.nom@ijclab.in2p3.fr"/>
              </a:rPr>
              <a:t>prenom.nom@ijclab.in2p3.fr</a:t>
            </a:r>
            <a:endParaRPr/>
          </a:p>
          <a:p>
            <a:pPr lvl="2">
              <a:defRPr/>
            </a:pPr>
            <a:r>
              <a:t>Via l’interface web https ://zimbra.in2p3.fr</a:t>
            </a:r>
          </a:p>
          <a:p>
            <a:pPr lvl="0">
              <a:defRPr/>
            </a:pPr>
            <a:r>
              <a:t>Partage de fichier</a:t>
            </a:r>
          </a:p>
          <a:p>
            <a:pPr lvl="1">
              <a:defRPr/>
            </a:pPr>
            <a:r>
              <a:t>Un service partage de fichier est opéré par le Centre de Calcul</a:t>
            </a:r>
          </a:p>
          <a:p>
            <a:pPr lvl="2">
              <a:defRPr/>
            </a:pPr>
            <a:r>
              <a:t>https ://box.in2p3.fr</a:t>
            </a:r>
          </a:p>
          <a:p>
            <a:pPr lvl="2">
              <a:defRPr/>
            </a:pPr>
            <a:r>
              <a:t>Quota 50GB/utilisateur</a:t>
            </a:r>
          </a:p>
          <a:p>
            <a:pPr lvl="2">
              <a:defRPr/>
            </a:pPr>
            <a:r>
              <a:t>Permet une édition en ligne type « google doc 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28515311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t>Infrastructures services aux laboratoires</a:t>
            </a:r>
          </a:p>
        </p:txBody>
      </p:sp>
      <p:sp>
        <p:nvSpPr>
          <p:cNvPr id="170607175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t>Accès distant aux ressources du laboratoires</a:t>
            </a:r>
          </a:p>
          <a:p>
            <a:pPr lvl="1">
              <a:defRPr/>
            </a:pPr>
            <a:r>
              <a:t>Via VPN : vous avez accès aux ressources du laboratoire de la même manière que si vous étiez dans votre bureau</a:t>
            </a:r>
          </a:p>
          <a:p>
            <a:pPr lvl="1">
              <a:defRPr/>
            </a:pPr>
            <a:r>
              <a:t>Via SSH : permet de se connecter à distance sur les infrastructures de calcul</a:t>
            </a:r>
          </a:p>
          <a:p>
            <a:pPr lvl="0">
              <a:defRPr/>
            </a:pPr>
            <a:r>
              <a:t>Accès réseau sans fil (WiFi)</a:t>
            </a:r>
          </a:p>
          <a:p>
            <a:pPr lvl="1">
              <a:defRPr/>
            </a:pPr>
            <a:r>
              <a:t>Via eduroam : votre compte IJCLab vous permet de vous connecter au réseau WiFi eduroam de partout dans le monde</a:t>
            </a:r>
          </a:p>
          <a:p>
            <a:pPr lvl="2">
              <a:defRPr/>
            </a:pPr>
            <a:r>
              <a:t>compte universite-paris-saclay.fr ou compte ijclab.in2p3.fr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68505373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rPr lang="fr-FR" sz="4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Infrastructures services aux laboratoires</a:t>
            </a:r>
            <a:endParaRPr/>
          </a:p>
        </p:txBody>
      </p:sp>
      <p:sp>
        <p:nvSpPr>
          <p:cNvPr id="819009097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t>Stockage des données</a:t>
            </a:r>
          </a:p>
          <a:p>
            <a:pPr lvl="1">
              <a:defRPr/>
            </a:pPr>
            <a:r>
              <a:t>Les postes de travail </a:t>
            </a:r>
            <a:r>
              <a:rPr>
                <a:solidFill>
                  <a:srgbClr val="FF0000"/>
                </a:solidFill>
              </a:rPr>
              <a:t>NE SONT PAS SAUVEGARDE</a:t>
            </a:r>
            <a:endParaRPr/>
          </a:p>
          <a:p>
            <a:pPr lvl="1">
              <a:defRPr/>
            </a:pPr>
            <a:r>
              <a:t>Chaque membre du laboratoire peut demander l’accès à un espace partagé lié à son pôle/groupe</a:t>
            </a:r>
          </a:p>
          <a:p>
            <a:pPr lvl="2">
              <a:defRPr/>
            </a:pPr>
            <a:r>
              <a:t>/gold/nom_du_groupe : espace hautement disponible et sauvegardé sur bande tout les jours</a:t>
            </a:r>
          </a:p>
          <a:p>
            <a:pPr lvl="2">
              <a:defRPr/>
            </a:pPr>
            <a:r>
              <a:t>/silver/nom_du_groupe : disponibilité liées à la disponibilité du serveur, sauvegardé sur bande</a:t>
            </a:r>
          </a:p>
          <a:p>
            <a:pPr lvl="2">
              <a:defRPr/>
            </a:pPr>
            <a:r>
              <a:t>/bronze/nom_du_groupe : disponibilité liées à la disponibilité du serveur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JCLab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Bureau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JCLab" id="{E43EE543-B303-5C4F-8C09-E56607717CB2}" vid="{9F245249-52A8-CA41-9E47-7F2BD908670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IJCLab</Template>
  <TotalTime>70</TotalTime>
  <Words>709</Words>
  <Application>Microsoft Macintosh PowerPoint</Application>
  <DocSecurity>0</DocSecurity>
  <PresentationFormat>Grand écran</PresentationFormat>
  <Paragraphs>78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Calibri</vt:lpstr>
      <vt:lpstr>IJCLab</vt:lpstr>
      <vt:lpstr>Service Exploitation du Département Informatique</vt:lpstr>
      <vt:lpstr>Qu’est ce que le Service Exploitation</vt:lpstr>
      <vt:lpstr>Les infrastructures de Calculs Scientifiques</vt:lpstr>
      <vt:lpstr>Autres infrastructures de calculs scientifiques</vt:lpstr>
      <vt:lpstr>Infrastructures dédiés aux plateformes et expériences</vt:lpstr>
      <vt:lpstr>Infrastructures services aux laboratoires</vt:lpstr>
      <vt:lpstr>Infrastructures services aux laboratoires</vt:lpstr>
      <vt:lpstr>Infrastructures services aux laboratoires</vt:lpstr>
      <vt:lpstr>Infrastructures services aux laboratoires</vt:lpstr>
      <vt:lpstr>Les dangers du numérique</vt:lpstr>
      <vt:lpstr>La sécurité des systèmes d’information</vt:lpstr>
      <vt:lpstr>Quelques liens utiles</vt:lpstr>
      <vt:lpstr>Merci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Exploitation du Département Informatique</dc:title>
  <dc:subject/>
  <dc:creator/>
  <cp:keywords/>
  <dc:description/>
  <cp:lastModifiedBy>Guillaume Philippon</cp:lastModifiedBy>
  <cp:revision>13</cp:revision>
  <dcterms:created xsi:type="dcterms:W3CDTF">2012-12-03T06:56:55Z</dcterms:created>
  <dcterms:modified xsi:type="dcterms:W3CDTF">2024-01-25T12:41:13Z</dcterms:modified>
  <cp:category/>
  <dc:identifier/>
  <cp:contentStatus/>
  <dc:language/>
  <cp:version/>
</cp:coreProperties>
</file>