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3.xml.rels" ContentType="application/vnd.openxmlformats-package.relationships+xml"/>
  <Override PartName="/customXml/_rels/item2.xml.rels" ContentType="application/vnd.openxmlformats-package.relationships+xml"/>
  <Override PartName="/customXml/_rels/item1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1.png" ContentType="image/png"/>
  <Override PartName="/ppt/media/image9.png" ContentType="image/png"/>
  <Override PartName="/ppt/media/image12.png" ContentType="image/png"/>
  <Override PartName="/ppt/media/image7.png" ContentType="image/png"/>
  <Override PartName="/ppt/media/image1.jpeg" ContentType="image/jpeg"/>
  <Override PartName="/ppt/media/image13.png" ContentType="image/png"/>
  <Override PartName="/ppt/media/image19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5.jpeg" ContentType="image/jpeg"/>
  <Override PartName="/ppt/media/image14.png" ContentType="image/png"/>
  <Override PartName="/ppt/media/image3.png" ContentType="image/png"/>
  <Override PartName="/ppt/media/image4.jpeg" ContentType="image/jpeg"/>
  <Override PartName="/ppt/media/image2.png" ContentType="image/png"/>
  <Override PartName="/ppt/media/image10.png" ContentType="image/png"/>
  <Override PartName="/ppt/media/image6.jpeg" ContentType="image/jpeg"/>
  <Override PartName="/ppt/media/image8.png" ContentType="image/png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A1197D3-CD75-402E-944E-3BFC0C5B44B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050A66A-61A7-4595-B9E0-4A980AAC817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466FAD5-1D31-4FDC-A8FD-6964CCB2EA7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7DA297B-05A1-4CE1-94E7-678FDAB2A0D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00F841B-9BE5-4C6D-8A43-54C7B72A6A5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27BA2D5-7381-4B31-A7B4-7B4906D10BB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7D74D88-0943-4A4F-8DE8-8785FAF1ED7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E76D2E5-C3BC-4128-B9CE-0ED55C5A2E2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EE7B0E0-281E-4739-AF43-414C56D874A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F825111-E491-4D7D-9B23-2DE97FCA757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8A158C8-6199-42D4-BA24-ECC22BB2C72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4D0E7C0-9962-4DD2-997A-BCE6A689E74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5FDDF17-DCA5-4B47-9E13-507B1345D56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7E6765C-8FFF-4DA8-A932-DCDCE7586D5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5906918-28C5-488A-9F5D-D42CC5530B0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2229844-CDCB-4A12-B25F-B6286B06686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17BC12C-FB4A-42AD-9FE7-075B316BDA7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212016A-B2E3-4C63-99A7-ECA7DF255E8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ED9A426-5137-4D60-B158-66E31E6AE49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AA6FB06-73E1-4BC5-8501-23C39C735F0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D91E9EC-F384-4F65-9D9A-F4DB2369D5F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326928C-AA54-4A22-B6D9-A913D2FD445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C6E9448-60CC-4A09-9C8F-798D6AF69CE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GB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GB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1825628-0EDB-4C1E-A0E9-25874CCBB31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GB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GB" sz="1800" spc="-1" strike="noStrike">
                <a:latin typeface="Arial"/>
              </a:rPr>
              <a:t>Click to edit the title text format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en-GB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IE" sz="1200" spc="-1" strike="noStrike">
                <a:solidFill>
                  <a:srgbClr val="787878"/>
                </a:solidFill>
                <a:latin typeface="Apto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7126ED0-DFB2-4B13-90DE-F3E2103F4CAA}" type="slidenum">
              <a:rPr b="0" lang="en-IE" sz="1200" spc="-1" strike="noStrike">
                <a:solidFill>
                  <a:srgbClr val="787878"/>
                </a:solidFill>
                <a:latin typeface="Aptos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en-GB" sz="1400" spc="-1" strike="noStrike">
                <a:latin typeface="Times New Roman"/>
              </a:defRPr>
            </a:lvl1pPr>
          </a:lstStyle>
          <a:p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ctr">
              <a:lnSpc>
                <a:spcPct val="100000"/>
              </a:lnSpc>
              <a:buNone/>
              <a:defRPr b="0" lang="en-GB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GB" sz="1400" spc="-1" strike="noStrike">
                <a:latin typeface="Times New Roman"/>
              </a:rPr>
              <a:t>&lt;footer&gt;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algn="r">
              <a:lnSpc>
                <a:spcPct val="100000"/>
              </a:lnSpc>
              <a:buNone/>
              <a:defRPr b="0" lang="en-IE" sz="1200" spc="-1" strike="noStrike">
                <a:solidFill>
                  <a:srgbClr val="787878"/>
                </a:solidFill>
                <a:latin typeface="Apto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1E9A7100-24D3-47E1-BDBA-A2366A37375B}" type="slidenum">
              <a:rPr b="0" lang="en-IE" sz="1200" spc="-1" strike="noStrike">
                <a:solidFill>
                  <a:srgbClr val="787878"/>
                </a:solidFill>
                <a:latin typeface="Aptos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>
              <a:defRPr b="0" lang="en-GB" sz="1400" spc="-1" strike="noStrike">
                <a:latin typeface="Times New Roman"/>
              </a:defRPr>
            </a:lvl1pPr>
          </a:lstStyle>
          <a:p>
            <a:r>
              <a:rPr b="0" lang="en-GB" sz="1400" spc="-1" strike="noStrike">
                <a:latin typeface="Times New Roman"/>
              </a:rPr>
              <a:t>&lt;date/time&gt;</a:t>
            </a:r>
            <a:endParaRPr b="0" lang="en-GB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GB" sz="4400" spc="-1" strike="noStrike">
                <a:latin typeface="Arial"/>
              </a:rPr>
              <a:t>Click to edit the title text format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latin typeface="Arial"/>
              </a:rPr>
              <a:t>Click to edit the outline text format</a:t>
            </a:r>
            <a:endParaRPr b="0" lang="en-GB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latin typeface="Arial"/>
              </a:rPr>
              <a:t>Second Outline Level</a:t>
            </a:r>
            <a:endParaRPr b="0" lang="en-GB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latin typeface="Arial"/>
              </a:rPr>
              <a:t>Third Outline Level</a:t>
            </a:r>
            <a:endParaRPr b="0" lang="en-GB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latin typeface="Arial"/>
              </a:rPr>
              <a:t>Fourth Outline Level</a:t>
            </a:r>
            <a:endParaRPr b="0" lang="en-GB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Fifth Outline Level</a:t>
            </a:r>
            <a:endParaRPr b="0" lang="en-GB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Sixth Outline Level</a:t>
            </a:r>
            <a:endParaRPr b="0" lang="en-GB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latin typeface="Arial"/>
              </a:rPr>
              <a:t>Seventh Outline Level</a:t>
            </a:r>
            <a:endParaRPr b="0" lang="en-GB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Relationship Id="rId11" Type="http://schemas.openxmlformats.org/officeDocument/2006/relationships/image" Target="../media/image17.png"/><Relationship Id="rId1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2255040" y="1481400"/>
            <a:ext cx="7681320" cy="165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algn="ctr">
              <a:lnSpc>
                <a:spcPct val="90000"/>
              </a:lnSpc>
              <a:buNone/>
            </a:pPr>
            <a:r>
              <a:rPr b="0" lang="en-US" sz="6000" spc="-1" strike="noStrike">
                <a:solidFill>
                  <a:srgbClr val="000000"/>
                </a:solidFill>
                <a:latin typeface="Aptos Display"/>
              </a:rPr>
              <a:t>Charm Quarks in the proton</a:t>
            </a:r>
            <a:endParaRPr b="0" lang="en-GB" sz="60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280" cy="165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7000"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ptos"/>
              </a:rPr>
              <a:t>Journée Nouveaux Entrants, IJCLab</a:t>
            </a:r>
            <a:endParaRPr b="0" lang="en-GB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ptos"/>
              </a:rPr>
              <a:t>27/03/2024</a:t>
            </a:r>
            <a:endParaRPr b="0" lang="en-GB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GB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0000"/>
                </a:solidFill>
                <a:latin typeface="Aptos"/>
              </a:rPr>
              <a:t>Allencris John Rubesh Rajan</a:t>
            </a:r>
            <a:endParaRPr b="0" lang="en-GB" sz="2400" spc="-1" strike="noStrike">
              <a:latin typeface="Arial"/>
            </a:endParaRPr>
          </a:p>
        </p:txBody>
      </p:sp>
      <p:pic>
        <p:nvPicPr>
          <p:cNvPr id="84" name="Picture 2" descr="Fichier:Logo-IJCLab-fond-blanc.pdf — Wikipédia"/>
          <p:cNvPicPr/>
          <p:nvPr/>
        </p:nvPicPr>
        <p:blipFill>
          <a:blip r:embed="rId1"/>
          <a:stretch/>
        </p:blipFill>
        <p:spPr>
          <a:xfrm>
            <a:off x="0" y="0"/>
            <a:ext cx="1961280" cy="1480680"/>
          </a:xfrm>
          <a:prstGeom prst="rect">
            <a:avLst/>
          </a:prstGeom>
          <a:ln w="0">
            <a:noFill/>
          </a:ln>
        </p:spPr>
      </p:pic>
      <p:pic>
        <p:nvPicPr>
          <p:cNvPr id="85" name="Picture 4" descr=""/>
          <p:cNvPicPr/>
          <p:nvPr/>
        </p:nvPicPr>
        <p:blipFill>
          <a:blip r:embed="rId2"/>
          <a:srcRect l="0" t="5886" r="0" b="0"/>
          <a:stretch/>
        </p:blipFill>
        <p:spPr>
          <a:xfrm>
            <a:off x="4437360" y="0"/>
            <a:ext cx="3316680" cy="1277640"/>
          </a:xfrm>
          <a:prstGeom prst="rect">
            <a:avLst/>
          </a:prstGeom>
          <a:ln w="0">
            <a:noFill/>
          </a:ln>
        </p:spPr>
      </p:pic>
      <p:pic>
        <p:nvPicPr>
          <p:cNvPr id="86" name="Picture 4" descr="Chargé.e de projets données de la recherche – sciences humaines et sociales  – BU Orsay - Maison des Sciences de l'Homme Paris-Saclay"/>
          <p:cNvPicPr/>
          <p:nvPr/>
        </p:nvPicPr>
        <p:blipFill>
          <a:blip r:embed="rId3"/>
          <a:srcRect l="25001" t="28267" r="26091" b="30260"/>
          <a:stretch/>
        </p:blipFill>
        <p:spPr>
          <a:xfrm>
            <a:off x="8946720" y="0"/>
            <a:ext cx="3244680" cy="1375200"/>
          </a:xfrm>
          <a:prstGeom prst="rect">
            <a:avLst/>
          </a:prstGeom>
          <a:ln w="0">
            <a:noFill/>
          </a:ln>
        </p:spPr>
      </p:pic>
      <p:sp>
        <p:nvSpPr>
          <p:cNvPr id="87" name="Subtitle 2"/>
          <p:cNvSpPr/>
          <p:nvPr/>
        </p:nvSpPr>
        <p:spPr>
          <a:xfrm>
            <a:off x="0" y="5990040"/>
            <a:ext cx="2414160" cy="86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 fontScale="78000"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en-US" sz="1800" spc="-1" strike="noStrike">
                <a:solidFill>
                  <a:srgbClr val="000000"/>
                </a:solidFill>
                <a:latin typeface="Aptos"/>
                <a:ea typeface="DejaVu Sans"/>
              </a:rPr>
              <a:t>Supervisors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ptos"/>
                <a:ea typeface="DejaVu Sans"/>
              </a:rPr>
              <a:t>Ronan McNulty 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Aptos"/>
                <a:ea typeface="DejaVu Sans"/>
              </a:rPr>
              <a:t>Jean-Philippe Lansberg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Double Brace 11"/>
          <p:cNvSpPr/>
          <p:nvPr/>
        </p:nvSpPr>
        <p:spPr>
          <a:xfrm rot="16200000">
            <a:off x="1971000" y="2152080"/>
            <a:ext cx="1265040" cy="3263400"/>
          </a:xfrm>
          <a:prstGeom prst="bracePair">
            <a:avLst>
              <a:gd name="adj" fmla="val 8333"/>
            </a:avLst>
          </a:prstGeom>
          <a:noFill/>
          <a:ln>
            <a:solidFill>
              <a:srgbClr val="156082"/>
            </a:solidFill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9" name="Rectangle 12"/>
          <p:cNvSpPr/>
          <p:nvPr/>
        </p:nvSpPr>
        <p:spPr>
          <a:xfrm>
            <a:off x="802800" y="4036320"/>
            <a:ext cx="3502440" cy="45216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ptos Display"/>
              </a:rPr>
              <a:t>Vital Information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864360" y="3283920"/>
            <a:ext cx="10391400" cy="2550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5400" spc="-1" strike="noStrike">
                <a:solidFill>
                  <a:srgbClr val="000000"/>
                </a:solidFill>
                <a:latin typeface="Aptos"/>
              </a:rPr>
              <a:t>Allencris John Rubesh Rajan</a:t>
            </a:r>
            <a:endParaRPr b="0" lang="en-GB" sz="5400" spc="-1" strike="noStrike">
              <a:latin typeface="Arial"/>
            </a:endParaRPr>
          </a:p>
        </p:txBody>
      </p:sp>
      <p:sp>
        <p:nvSpPr>
          <p:cNvPr id="92" name="Double Brace 6"/>
          <p:cNvSpPr/>
          <p:nvPr/>
        </p:nvSpPr>
        <p:spPr>
          <a:xfrm rot="16200000">
            <a:off x="7075800" y="380880"/>
            <a:ext cx="1265040" cy="6805800"/>
          </a:xfrm>
          <a:prstGeom prst="bracePair">
            <a:avLst>
              <a:gd name="adj" fmla="val 8333"/>
            </a:avLst>
          </a:prstGeom>
          <a:noFill/>
          <a:ln>
            <a:solidFill>
              <a:srgbClr val="156082"/>
            </a:solidFill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3" name="Rectangle 7"/>
          <p:cNvSpPr/>
          <p:nvPr/>
        </p:nvSpPr>
        <p:spPr>
          <a:xfrm>
            <a:off x="4091040" y="2976120"/>
            <a:ext cx="7164720" cy="45216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94" name="Picture 2" descr="Smiley Face (H.S Nail art) Art Print by Amelia Holmes | Smiley, Cute smiley  face, Cute patterns wallpaper"/>
          <p:cNvPicPr/>
          <p:nvPr/>
        </p:nvPicPr>
        <p:blipFill>
          <a:blip r:embed="rId1"/>
          <a:stretch/>
        </p:blipFill>
        <p:spPr>
          <a:xfrm>
            <a:off x="332640" y="5027400"/>
            <a:ext cx="939600" cy="939600"/>
          </a:xfrm>
          <a:prstGeom prst="rect">
            <a:avLst/>
          </a:prstGeom>
          <a:ln w="0">
            <a:noFill/>
          </a:ln>
        </p:spPr>
      </p:pic>
      <p:sp>
        <p:nvSpPr>
          <p:cNvPr id="95" name="Connector: Elbow 9"/>
          <p:cNvSpPr/>
          <p:nvPr/>
        </p:nvSpPr>
        <p:spPr>
          <a:xfrm rot="5400000">
            <a:off x="1023840" y="4666320"/>
            <a:ext cx="1080000" cy="580320"/>
          </a:xfrm>
          <a:prstGeom prst="bentConnector2">
            <a:avLst/>
          </a:prstGeom>
          <a:noFill/>
          <a:ln>
            <a:solidFill>
              <a:srgbClr val="156082"/>
            </a:solidFill>
            <a:tailEnd len="med" type="triangle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6" name="Double Brace 4"/>
          <p:cNvSpPr/>
          <p:nvPr/>
        </p:nvSpPr>
        <p:spPr>
          <a:xfrm rot="16200000">
            <a:off x="2865240" y="3046680"/>
            <a:ext cx="1265040" cy="1474200"/>
          </a:xfrm>
          <a:prstGeom prst="bracePair">
            <a:avLst>
              <a:gd name="adj" fmla="val 8333"/>
            </a:avLst>
          </a:prstGeom>
          <a:noFill/>
          <a:ln>
            <a:solidFill>
              <a:srgbClr val="156082"/>
            </a:solidFill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7" name="Double Brace 3"/>
          <p:cNvSpPr/>
          <p:nvPr/>
        </p:nvSpPr>
        <p:spPr>
          <a:xfrm rot="16200000">
            <a:off x="1221120" y="2877480"/>
            <a:ext cx="1265040" cy="1812960"/>
          </a:xfrm>
          <a:prstGeom prst="bracePair">
            <a:avLst>
              <a:gd name="adj" fmla="val 8333"/>
            </a:avLst>
          </a:prstGeom>
          <a:noFill/>
          <a:ln>
            <a:solidFill>
              <a:srgbClr val="156082"/>
            </a:solidFill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8" name="Rectangle 5"/>
          <p:cNvSpPr/>
          <p:nvPr/>
        </p:nvSpPr>
        <p:spPr>
          <a:xfrm>
            <a:off x="802800" y="2976120"/>
            <a:ext cx="3502440" cy="45216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" name="Left Brace 13"/>
          <p:cNvSpPr/>
          <p:nvPr/>
        </p:nvSpPr>
        <p:spPr>
          <a:xfrm rot="5400000">
            <a:off x="2397240" y="1634040"/>
            <a:ext cx="300240" cy="308736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156082"/>
            </a:solidFill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100" name="Picture 2" descr="Smiley Face (H.S Nail art) Art Print by Amelia Holmes | Smiley, Cute smiley  face, Cute patterns wallpaper"/>
          <p:cNvPicPr/>
          <p:nvPr/>
        </p:nvPicPr>
        <p:blipFill>
          <a:blip r:embed="rId2"/>
          <a:stretch/>
        </p:blipFill>
        <p:spPr>
          <a:xfrm>
            <a:off x="2076840" y="1497960"/>
            <a:ext cx="939600" cy="939600"/>
          </a:xfrm>
          <a:prstGeom prst="rect">
            <a:avLst/>
          </a:prstGeom>
          <a:ln w="0">
            <a:noFill/>
          </a:ln>
        </p:spPr>
      </p:pic>
      <p:sp>
        <p:nvSpPr>
          <p:cNvPr id="101" name="Straight Arrow Connector 16"/>
          <p:cNvSpPr/>
          <p:nvPr/>
        </p:nvSpPr>
        <p:spPr>
          <a:xfrm flipV="1">
            <a:off x="2547000" y="2437560"/>
            <a:ext cx="360" cy="589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156082"/>
            </a:solidFill>
            <a:tailEnd len="med" type="triangle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102" name="Picture 4" descr="sad cat memes (@sadcatmemes) / X"/>
          <p:cNvPicPr/>
          <p:nvPr/>
        </p:nvPicPr>
        <p:blipFill>
          <a:blip r:embed="rId3"/>
          <a:stretch/>
        </p:blipFill>
        <p:spPr>
          <a:xfrm flipH="1">
            <a:off x="3982680" y="5018400"/>
            <a:ext cx="885600" cy="815760"/>
          </a:xfrm>
          <a:prstGeom prst="rect">
            <a:avLst/>
          </a:prstGeom>
          <a:ln w="0">
            <a:noFill/>
          </a:ln>
        </p:spPr>
      </p:pic>
      <p:sp>
        <p:nvSpPr>
          <p:cNvPr id="103" name="Connector: Elbow 19"/>
          <p:cNvSpPr/>
          <p:nvPr/>
        </p:nvSpPr>
        <p:spPr>
          <a:xfrm flipH="1" rot="16200000">
            <a:off x="3235320" y="4679640"/>
            <a:ext cx="1009440" cy="483120"/>
          </a:xfrm>
          <a:prstGeom prst="bentConnector2">
            <a:avLst/>
          </a:prstGeom>
          <a:noFill/>
          <a:ln>
            <a:solidFill>
              <a:srgbClr val="156082"/>
            </a:solidFill>
            <a:tailEnd len="med" type="triangle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4" name="TextBox 20"/>
          <p:cNvSpPr/>
          <p:nvPr/>
        </p:nvSpPr>
        <p:spPr>
          <a:xfrm>
            <a:off x="7233840" y="5142240"/>
            <a:ext cx="94968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400" spc="-1" strike="noStrike">
                <a:solidFill>
                  <a:srgbClr val="000000"/>
                </a:solidFill>
                <a:latin typeface="Aptos"/>
                <a:ea typeface="DejaVu Sans"/>
              </a:rPr>
              <a:t>J.R.R.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105" name="Straight Arrow Connector 22"/>
          <p:cNvSpPr/>
          <p:nvPr/>
        </p:nvSpPr>
        <p:spPr>
          <a:xfrm flipH="1">
            <a:off x="7707600" y="4416480"/>
            <a:ext cx="360" cy="72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156082"/>
            </a:solidFill>
            <a:tailEnd len="med" type="triangle" w="med"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Picture 2" descr="Eurasia - WorldAtlas"/>
          <p:cNvPicPr/>
          <p:nvPr/>
        </p:nvPicPr>
        <p:blipFill>
          <a:blip r:embed="rId1"/>
          <a:stretch/>
        </p:blipFill>
        <p:spPr>
          <a:xfrm>
            <a:off x="1118520" y="-743760"/>
            <a:ext cx="11282760" cy="8345160"/>
          </a:xfrm>
          <a:prstGeom prst="rect">
            <a:avLst/>
          </a:prstGeom>
          <a:ln w="0">
            <a:noFill/>
          </a:ln>
        </p:spPr>
      </p:pic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ptos Display"/>
              </a:rPr>
              <a:t>My Journey</a:t>
            </a:r>
            <a:endParaRPr b="0" lang="en-GB" sz="4400" spc="-1" strike="noStrike">
              <a:latin typeface="Arial"/>
            </a:endParaRPr>
          </a:p>
        </p:txBody>
      </p:sp>
      <p:pic>
        <p:nvPicPr>
          <p:cNvPr id="108" name="Ink 11" descr=""/>
          <p:cNvPicPr/>
          <p:nvPr/>
        </p:nvPicPr>
        <p:blipFill>
          <a:blip r:embed="rId2"/>
          <a:stretch/>
        </p:blipFill>
        <p:spPr>
          <a:xfrm>
            <a:off x="6891480" y="5919840"/>
            <a:ext cx="119160" cy="121320"/>
          </a:xfrm>
          <a:prstGeom prst="rect">
            <a:avLst/>
          </a:prstGeom>
          <a:ln w="0">
            <a:noFill/>
          </a:ln>
        </p:spPr>
      </p:pic>
      <p:pic>
        <p:nvPicPr>
          <p:cNvPr id="109" name="Ink 12" descr=""/>
          <p:cNvPicPr/>
          <p:nvPr/>
        </p:nvPicPr>
        <p:blipFill>
          <a:blip r:embed="rId3"/>
          <a:stretch/>
        </p:blipFill>
        <p:spPr>
          <a:xfrm>
            <a:off x="1837080" y="3109320"/>
            <a:ext cx="129240" cy="112680"/>
          </a:xfrm>
          <a:prstGeom prst="rect">
            <a:avLst/>
          </a:prstGeom>
          <a:ln w="0">
            <a:noFill/>
          </a:ln>
        </p:spPr>
      </p:pic>
      <p:pic>
        <p:nvPicPr>
          <p:cNvPr id="110" name="Ink 16" descr=""/>
          <p:cNvPicPr/>
          <p:nvPr/>
        </p:nvPicPr>
        <p:blipFill>
          <a:blip r:embed="rId4"/>
          <a:stretch/>
        </p:blipFill>
        <p:spPr>
          <a:xfrm>
            <a:off x="2370960" y="3203640"/>
            <a:ext cx="4493160" cy="2741400"/>
          </a:xfrm>
          <a:prstGeom prst="rect">
            <a:avLst/>
          </a:prstGeom>
          <a:ln w="0">
            <a:noFill/>
          </a:ln>
        </p:spPr>
      </p:pic>
      <p:pic>
        <p:nvPicPr>
          <p:cNvPr id="111" name="Ink 30" descr=""/>
          <p:cNvPicPr/>
          <p:nvPr/>
        </p:nvPicPr>
        <p:blipFill>
          <a:blip r:embed="rId5"/>
          <a:stretch/>
        </p:blipFill>
        <p:spPr>
          <a:xfrm>
            <a:off x="1823040" y="3236400"/>
            <a:ext cx="511920" cy="382320"/>
          </a:xfrm>
          <a:prstGeom prst="rect">
            <a:avLst/>
          </a:prstGeom>
          <a:ln w="0">
            <a:noFill/>
          </a:ln>
        </p:spPr>
      </p:pic>
      <p:pic>
        <p:nvPicPr>
          <p:cNvPr id="112" name="Ink 32" descr=""/>
          <p:cNvPicPr/>
          <p:nvPr/>
        </p:nvPicPr>
        <p:blipFill>
          <a:blip r:embed="rId6"/>
          <a:stretch/>
        </p:blipFill>
        <p:spPr>
          <a:xfrm>
            <a:off x="2225160" y="3433680"/>
            <a:ext cx="221400" cy="213840"/>
          </a:xfrm>
          <a:prstGeom prst="rect">
            <a:avLst/>
          </a:prstGeom>
          <a:ln w="0">
            <a:noFill/>
          </a:ln>
        </p:spPr>
      </p:pic>
      <p:pic>
        <p:nvPicPr>
          <p:cNvPr id="113" name="Ink 34" descr=""/>
          <p:cNvPicPr/>
          <p:nvPr/>
        </p:nvPicPr>
        <p:blipFill>
          <a:blip r:embed="rId7"/>
          <a:stretch/>
        </p:blipFill>
        <p:spPr>
          <a:xfrm>
            <a:off x="2241000" y="3547080"/>
            <a:ext cx="219240" cy="173160"/>
          </a:xfrm>
          <a:prstGeom prst="rect">
            <a:avLst/>
          </a:prstGeom>
          <a:ln w="0">
            <a:noFill/>
          </a:ln>
        </p:spPr>
      </p:pic>
      <p:sp>
        <p:nvSpPr>
          <p:cNvPr id="114" name="TextBox 40"/>
          <p:cNvSpPr/>
          <p:nvPr/>
        </p:nvSpPr>
        <p:spPr>
          <a:xfrm>
            <a:off x="7109640" y="5821200"/>
            <a:ext cx="2264760" cy="91260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ptos"/>
                <a:ea typeface="DejaVu Sans"/>
              </a:rPr>
              <a:t>Born: Tamil Nadu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ptos"/>
                <a:ea typeface="DejaVu Sans"/>
              </a:rPr>
              <a:t>Stayed until I was 4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15" name="TextBox 41"/>
          <p:cNvSpPr/>
          <p:nvPr/>
        </p:nvSpPr>
        <p:spPr>
          <a:xfrm>
            <a:off x="982080" y="2334240"/>
            <a:ext cx="1896840" cy="63828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ptos"/>
                <a:ea typeface="DejaVu Sans"/>
              </a:rPr>
              <a:t>Education and Growing up</a:t>
            </a:r>
            <a:endParaRPr b="0" lang="en-GB" sz="1800" spc="-1" strike="noStrike">
              <a:latin typeface="Arial"/>
            </a:endParaRPr>
          </a:p>
        </p:txBody>
      </p:sp>
      <p:grpSp>
        <p:nvGrpSpPr>
          <p:cNvPr id="116" name="Group 44"/>
          <p:cNvGrpSpPr/>
          <p:nvPr/>
        </p:nvGrpSpPr>
        <p:grpSpPr>
          <a:xfrm>
            <a:off x="1702440" y="2990520"/>
            <a:ext cx="866520" cy="392760"/>
            <a:chOff x="1702440" y="2990520"/>
            <a:chExt cx="866520" cy="392760"/>
          </a:xfrm>
        </p:grpSpPr>
        <p:pic>
          <p:nvPicPr>
            <p:cNvPr id="117" name="Ink 21" descr=""/>
            <p:cNvPicPr/>
            <p:nvPr/>
          </p:nvPicPr>
          <p:blipFill>
            <a:blip r:embed="rId8"/>
            <a:stretch/>
          </p:blipFill>
          <p:spPr>
            <a:xfrm>
              <a:off x="1958760" y="3112560"/>
              <a:ext cx="610200" cy="1900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8" name="Ink 22" descr=""/>
            <p:cNvPicPr/>
            <p:nvPr/>
          </p:nvPicPr>
          <p:blipFill>
            <a:blip r:embed="rId9"/>
            <a:stretch/>
          </p:blipFill>
          <p:spPr>
            <a:xfrm>
              <a:off x="1905480" y="2990520"/>
              <a:ext cx="226080" cy="283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19" name="Ink 42" descr=""/>
            <p:cNvPicPr/>
            <p:nvPr/>
          </p:nvPicPr>
          <p:blipFill>
            <a:blip r:embed="rId10"/>
            <a:stretch/>
          </p:blipFill>
          <p:spPr>
            <a:xfrm>
              <a:off x="1702440" y="3220200"/>
              <a:ext cx="192240" cy="1630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20" name="Ink 43" descr=""/>
            <p:cNvPicPr/>
            <p:nvPr/>
          </p:nvPicPr>
          <p:blipFill>
            <a:blip r:embed="rId11"/>
            <a:stretch/>
          </p:blipFill>
          <p:spPr>
            <a:xfrm>
              <a:off x="1848240" y="3219120"/>
              <a:ext cx="148320" cy="1411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21" name="TextBox 45"/>
          <p:cNvSpPr/>
          <p:nvPr/>
        </p:nvSpPr>
        <p:spPr>
          <a:xfrm>
            <a:off x="1017720" y="3776400"/>
            <a:ext cx="1488960" cy="63828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ptos"/>
                <a:ea typeface="DejaVu Sans"/>
              </a:rPr>
              <a:t>Current PhD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ptos Display"/>
              </a:rPr>
              <a:t>Intrinsic Charm</a:t>
            </a:r>
            <a:r>
              <a:rPr b="0" lang="en-US" sz="4400" spc="-1" strike="noStrike">
                <a:solidFill>
                  <a:srgbClr val="000000"/>
                </a:solidFill>
                <a:latin typeface="Aptos Display"/>
              </a:rPr>
              <a:t>	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23" name="TextBox 3"/>
          <p:cNvSpPr/>
          <p:nvPr/>
        </p:nvSpPr>
        <p:spPr>
          <a:xfrm>
            <a:off x="6398280" y="1036440"/>
            <a:ext cx="5414760" cy="265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Aptos"/>
                <a:ea typeface="DejaVu Sans"/>
              </a:rPr>
              <a:t>Well-accepted picture : 3 valence quarks + sea quarks/gluons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400" spc="-1" strike="noStrike"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Aptos"/>
                <a:ea typeface="DejaVu Sans"/>
              </a:rPr>
              <a:t>Possible non-perturbative (IC) contribution 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GB" sz="2400" spc="-1" strike="noStrike">
              <a:latin typeface="Arial"/>
            </a:endParaRPr>
          </a:p>
        </p:txBody>
      </p:sp>
      <p:pic>
        <p:nvPicPr>
          <p:cNvPr id="124" name="Picture 4111" descr=""/>
          <p:cNvPicPr/>
          <p:nvPr/>
        </p:nvPicPr>
        <p:blipFill>
          <a:blip r:embed="rId1"/>
          <a:stretch/>
        </p:blipFill>
        <p:spPr>
          <a:xfrm>
            <a:off x="6845400" y="3687120"/>
            <a:ext cx="3774600" cy="2840040"/>
          </a:xfrm>
          <a:prstGeom prst="rect">
            <a:avLst/>
          </a:prstGeom>
          <a:ln w="0">
            <a:noFill/>
          </a:ln>
        </p:spPr>
      </p:pic>
      <p:pic>
        <p:nvPicPr>
          <p:cNvPr id="125" name="" descr=""/>
          <p:cNvPicPr/>
          <p:nvPr/>
        </p:nvPicPr>
        <p:blipFill>
          <a:blip r:embed="rId2"/>
          <a:stretch/>
        </p:blipFill>
        <p:spPr>
          <a:xfrm>
            <a:off x="1334880" y="1620000"/>
            <a:ext cx="3230640" cy="468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Aptos Display"/>
              </a:rPr>
              <a:t>How?</a:t>
            </a:r>
            <a:endParaRPr b="0" lang="en-GB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Aptos"/>
              </a:rPr>
              <a:t>Compute cross-section for J/</a:t>
            </a:r>
            <a:r>
              <a:rPr b="0" lang="el-GR" sz="2800" spc="-1" strike="noStrike">
                <a:solidFill>
                  <a:srgbClr val="000000"/>
                </a:solidFill>
                <a:latin typeface="Aptos"/>
              </a:rPr>
              <a:t>ψ</a:t>
            </a:r>
            <a:r>
              <a:rPr b="0" lang="en-US" sz="2800" spc="-1" strike="noStrike">
                <a:solidFill>
                  <a:srgbClr val="000000"/>
                </a:solidFill>
                <a:latin typeface="Aptos"/>
              </a:rPr>
              <a:t> + c in proton-proton and UPC in proton-lead</a:t>
            </a:r>
            <a:endParaRPr b="0" lang="en-GB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GB" sz="2800" spc="-1" strike="noStrike"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Aptos"/>
              </a:rPr>
              <a:t>Extend to NLO -&gt; Extension of MadGraph5_aMC@NLO to Quarkonium production</a:t>
            </a:r>
            <a:endParaRPr b="0" lang="en-GB" sz="28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Aptos"/>
              </a:rPr>
              <a:t>Different models of Quarkonium production</a:t>
            </a:r>
            <a:endParaRPr b="0" lang="en-GB" sz="2400" spc="-1" strike="noStrike">
              <a:latin typeface="Arial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Aptos"/>
              </a:rPr>
              <a:t>Implement ability to handle massive initial states</a:t>
            </a:r>
            <a:endParaRPr b="0" lang="en-GB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GB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GB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buNone/>
            </a:pPr>
            <a:endParaRPr b="0" lang="en-GB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CE0EA4F0FBB846ABC7BC45BDA4FF03" ma:contentTypeVersion="2" ma:contentTypeDescription="Create a new document." ma:contentTypeScope="" ma:versionID="3301b7dd9346090924bf7314d0676c24">
  <xsd:schema xmlns:xsd="http://www.w3.org/2001/XMLSchema" xmlns:xs="http://www.w3.org/2001/XMLSchema" xmlns:p="http://schemas.microsoft.com/office/2006/metadata/properties" xmlns:ns3="6d63186d-2dae-42a7-9051-a185a9b8700a" targetNamespace="http://schemas.microsoft.com/office/2006/metadata/properties" ma:root="true" ma:fieldsID="eac86b71d3ea4f1f806e196b268f8efd" ns3:_="">
    <xsd:import namespace="6d63186d-2dae-42a7-9051-a185a9b870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3186d-2dae-42a7-9051-a185a9b870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C7F074-3CF0-49F9-B1B5-78BD7E6B38A2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6d63186d-2dae-42a7-9051-a185a9b8700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F51125-2040-497C-B595-2624CE5E7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3186d-2dae-42a7-9051-a185a9b870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B0B0E2-8B38-4E91-A8CE-94FE8A44D6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Application>LibreOffice/7.3.7.2$Linux_X86_64 LibreOffice_project/30$Build-2</Application>
  <AppVersion>15.0000</AppVersion>
  <Words>116</Words>
  <Paragraphs>27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2024-03-22T15:42:44Z</dcterms:created>
  <dc:creator>Allen Cris John Rubesh Rajan</dc:creator>
  <dc:description/>
  <dc:language>en-GB</dc:language>
  <cp:lastModifiedBy/>
  <dcterms:modified xsi:type="dcterms:W3CDTF">2024-03-27T10:25:42Z</dcterms:modified>
  <cp:revision>9</cp:revision>
  <dc:subject/>
  <dc:title>Charm Quarks in the proton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0x010100E3CE0EA4F0FBB846ABC7BC45BDA4FF03</vt:lpwstr>
  </property>
  <property fmtid="{D5CDD505-2E9C-101B-9397-08002B2CF9AE}" pid="3" name="PresentationFormat">
    <vt:lpwstr>Widescreen</vt:lpwstr>
  </property>
  <property fmtid="{D5CDD505-2E9C-101B-9397-08002B2CF9AE}" pid="4" name="Slides">
    <vt:i4>5</vt:i4>
  </property>
</Properties>
</file>