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39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39"/>
            <a:ext cx="8026400" cy="585152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2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4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1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399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1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399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5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5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609600" y="1600201"/>
            <a:ext cx="5384800" cy="4525963"/>
          </a:xfrm>
        </p:spPr>
        <p:txBody>
          <a:bodyPr/>
          <a:lstStyle>
            <a:lvl1pPr>
              <a:defRPr sz="3750"/>
            </a:lvl1pPr>
            <a:lvl2pPr>
              <a:defRPr sz="3200"/>
            </a:lvl2pPr>
            <a:lvl3pPr>
              <a:defRPr sz="265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97600" y="1600201"/>
            <a:ext cx="5384800" cy="4525963"/>
          </a:xfrm>
        </p:spPr>
        <p:txBody>
          <a:bodyPr/>
          <a:lstStyle>
            <a:lvl1pPr>
              <a:defRPr sz="3750"/>
            </a:lvl1pPr>
            <a:lvl2pPr>
              <a:defRPr sz="3200"/>
            </a:lvl2pPr>
            <a:lvl3pPr>
              <a:defRPr sz="265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5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50" b="1"/>
            </a:lvl4pPr>
            <a:lvl5pPr marL="2438339" indent="0">
              <a:buNone/>
              <a:defRPr sz="2150" b="1"/>
            </a:lvl5pPr>
            <a:lvl6pPr marL="3047924" indent="0">
              <a:buNone/>
              <a:defRPr sz="2150" b="1"/>
            </a:lvl6pPr>
            <a:lvl7pPr marL="3657509" indent="0">
              <a:buNone/>
              <a:defRPr sz="2150" b="1"/>
            </a:lvl7pPr>
            <a:lvl8pPr marL="4267093" indent="0">
              <a:buNone/>
              <a:defRPr sz="2150" b="1"/>
            </a:lvl8pPr>
            <a:lvl9pPr marL="4876678" indent="0">
              <a:buNone/>
              <a:defRPr sz="215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5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50" b="1"/>
            </a:lvl4pPr>
            <a:lvl5pPr marL="2438339" indent="0">
              <a:buNone/>
              <a:defRPr sz="2150" b="1"/>
            </a:lvl5pPr>
            <a:lvl6pPr marL="3047924" indent="0">
              <a:buNone/>
              <a:defRPr sz="2150" b="1"/>
            </a:lvl6pPr>
            <a:lvl7pPr marL="3657509" indent="0">
              <a:buNone/>
              <a:defRPr sz="2150" b="1"/>
            </a:lvl7pPr>
            <a:lvl8pPr marL="4267093" indent="0">
              <a:buNone/>
              <a:defRPr sz="2150" b="1"/>
            </a:lvl8pPr>
            <a:lvl9pPr marL="4876678" indent="0">
              <a:buNone/>
              <a:defRPr sz="215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5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766732" y="273052"/>
            <a:ext cx="6815667" cy="5853113"/>
          </a:xfrm>
        </p:spPr>
        <p:txBody>
          <a:bodyPr/>
          <a:lstStyle>
            <a:lvl1pPr>
              <a:defRPr sz="4250"/>
            </a:lvl1pPr>
            <a:lvl2pPr>
              <a:defRPr sz="3750"/>
            </a:lvl2pPr>
            <a:lvl3pPr>
              <a:defRPr sz="3200"/>
            </a:lvl3pPr>
            <a:lvl4pPr>
              <a:defRPr sz="2650"/>
            </a:lvl4pPr>
            <a:lvl5pPr>
              <a:defRPr sz="2650"/>
            </a:lvl5pPr>
            <a:lvl6pPr>
              <a:defRPr sz="2650"/>
            </a:lvl6pPr>
            <a:lvl7pPr>
              <a:defRPr sz="2650"/>
            </a:lvl7pPr>
            <a:lvl8pPr>
              <a:defRPr sz="2650"/>
            </a:lvl8pPr>
            <a:lvl9pPr>
              <a:defRPr sz="26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50"/>
            </a:lvl1pPr>
            <a:lvl2pPr marL="609585" indent="0">
              <a:buNone/>
              <a:defRPr sz="1600"/>
            </a:lvl2pPr>
            <a:lvl3pPr marL="1219170" indent="0">
              <a:buNone/>
              <a:defRPr sz="135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5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 bwMode="auto"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50"/>
            </a:lvl1pPr>
            <a:lvl2pPr marL="609585" indent="0">
              <a:buNone/>
              <a:defRPr sz="3750"/>
            </a:lvl2pPr>
            <a:lvl3pPr marL="1219170" indent="0">
              <a:buNone/>
              <a:defRPr sz="3200"/>
            </a:lvl3pPr>
            <a:lvl4pPr marL="1828754" indent="0">
              <a:buNone/>
              <a:defRPr sz="2650"/>
            </a:lvl4pPr>
            <a:lvl5pPr marL="2438339" indent="0">
              <a:buNone/>
              <a:defRPr sz="2650"/>
            </a:lvl5pPr>
            <a:lvl6pPr marL="3047924" indent="0">
              <a:buNone/>
              <a:defRPr sz="2650"/>
            </a:lvl6pPr>
            <a:lvl7pPr marL="3657509" indent="0">
              <a:buNone/>
              <a:defRPr sz="2650"/>
            </a:lvl7pPr>
            <a:lvl8pPr marL="4267093" indent="0">
              <a:buNone/>
              <a:defRPr sz="2650"/>
            </a:lvl8pPr>
            <a:lvl9pPr marL="4876678" indent="0">
              <a:buNone/>
              <a:defRPr sz="265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50"/>
            </a:lvl1pPr>
            <a:lvl2pPr marL="609585" indent="0">
              <a:buNone/>
              <a:defRPr sz="1600"/>
            </a:lvl2pPr>
            <a:lvl3pPr marL="1219170" indent="0">
              <a:buNone/>
              <a:defRPr sz="135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4"/>
          <a:stretch/>
        </p:blipFill>
        <p:spPr bwMode="auto"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652741"/>
            <a:ext cx="10972800" cy="764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bn-IN"/>
              <a:t>Cliquez et modifiez le titre</a:t>
            </a:r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bn-IN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bn-IN"/>
              <a:t>Deuxième niveau</a:t>
            </a:r>
            <a:endParaRPr/>
          </a:p>
          <a:p>
            <a:pPr lvl="2">
              <a:defRPr/>
            </a:pPr>
            <a:r>
              <a:rPr lang="bn-IN"/>
              <a:t>Troisième niveau</a:t>
            </a:r>
            <a:endParaRPr/>
          </a:p>
          <a:p>
            <a:pPr lvl="3">
              <a:defRPr/>
            </a:pPr>
            <a:r>
              <a:rPr lang="bn-IN"/>
              <a:t>Quatrième niveau</a:t>
            </a:r>
            <a:endParaRPr/>
          </a:p>
          <a:p>
            <a:pPr lvl="4">
              <a:defRPr/>
            </a:pPr>
            <a:r>
              <a:rPr lang="bn-IN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61312" y="6469954"/>
            <a:ext cx="17012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>27.03.2024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57093" y="6469954"/>
            <a:ext cx="5077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10233776" y="6469954"/>
            <a:ext cx="1796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609585">
        <a:spcBef>
          <a:spcPts val="0"/>
        </a:spcBef>
        <a:buNone/>
        <a:defRPr sz="4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>
        <a:spcBef>
          <a:spcPts val="0"/>
        </a:spcBef>
        <a:buFont typeface="Arial"/>
        <a:buChar char="–"/>
        <a:defRPr sz="265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>
        <a:spcBef>
          <a:spcPts val="0"/>
        </a:spcBef>
        <a:buFont typeface="Arial"/>
        <a:buChar char="–"/>
        <a:defRPr sz="215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>
        <a:spcBef>
          <a:spcPts val="0"/>
        </a:spcBef>
        <a:buFont typeface="Arial"/>
        <a:buChar char="»"/>
        <a:defRPr sz="215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>
        <a:spcBef>
          <a:spcPts val="0"/>
        </a:spcBef>
        <a:buFont typeface="Arial"/>
        <a:buChar char="•"/>
        <a:defRPr sz="265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>
        <a:spcBef>
          <a:spcPts val="0"/>
        </a:spcBef>
        <a:buFont typeface="Arial"/>
        <a:buChar char="•"/>
        <a:defRPr sz="265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>
        <a:spcBef>
          <a:spcPts val="0"/>
        </a:spcBef>
        <a:buFont typeface="Arial"/>
        <a:buChar char="•"/>
        <a:defRPr sz="265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>
        <a:spcBef>
          <a:spcPts val="0"/>
        </a:spcBef>
        <a:buFont typeface="Arial"/>
        <a:buChar char="•"/>
        <a:defRPr sz="26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>
        <a:defRPr sz="2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ijclab.in2p3.fr/serveurs/interactifs-linux/" TargetMode="External"/><Relationship Id="rId2" Type="http://schemas.openxmlformats.org/officeDocument/2006/relationships/hyperlink" Target="https://www.putt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_nom_utilisateur@serveur.ijclab.in2p3.f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gnup.cc.in2p3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enom.nom@ijclab.in2p3.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Service Exploitation du Département Informatique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6827078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Les dangers du numérique</a:t>
            </a:r>
          </a:p>
        </p:txBody>
      </p:sp>
      <p:sp>
        <p:nvSpPr>
          <p:cNvPr id="44618867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Les virus ou troyan</a:t>
            </a:r>
            <a:endParaRPr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Leur but est d’obtenir les informations stockées sur votre poste ( num. carte banquaire, compte d’accès, …)</a:t>
            </a:r>
            <a:endParaRPr sz="27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Les RansomWare</a:t>
            </a:r>
            <a:endParaRPr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Ils bloquent votre poste et tentent de vous soutirer de l’argent pour « débloquer » votre machine</a:t>
            </a:r>
            <a:endParaRPr sz="2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 Phishing	</a:t>
            </a:r>
            <a:endParaRPr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Un mail vous demande votre login/ mot de passe</a:t>
            </a:r>
            <a:endParaRPr sz="27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AUCUNE protection logiciel ne remplacera votre jugement</a:t>
            </a:r>
            <a:endParaRPr/>
          </a:p>
          <a:p>
            <a:pPr lvl="1"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Donneriez vous vos clefs de voiture au passant qui les demande ?</a:t>
            </a:r>
            <a:endParaRPr sz="2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576296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La sécurité des systèmes d’information</a:t>
            </a:r>
          </a:p>
        </p:txBody>
      </p:sp>
      <p:sp>
        <p:nvSpPr>
          <p:cNvPr id="224266112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7500" lnSpcReduction="12000"/>
          </a:bodyPr>
          <a:lstStyle/>
          <a:p>
            <a:pPr>
              <a:defRPr/>
            </a:pPr>
            <a:r>
              <a:t>Travailler avec un session sans privilèges</a:t>
            </a:r>
          </a:p>
          <a:p>
            <a:pPr lvl="1">
              <a:defRPr/>
            </a:pPr>
            <a:r>
              <a:t>Les virus / malware n’auront pas la possibilité de s’éxécuter</a:t>
            </a:r>
          </a:p>
          <a:p>
            <a:pPr lvl="0">
              <a:defRPr/>
            </a:pPr>
            <a:r>
              <a:t>Avoir plusieurs mot de passe (mais pas trop !)</a:t>
            </a:r>
          </a:p>
          <a:p>
            <a:pPr lvl="1">
              <a:defRPr/>
            </a:pPr>
            <a:r>
              <a:t>Robustes : moyen mnémotechnique pour se souvenir d’un mot de passe, coffre fort de mot de passe (KeePass)</a:t>
            </a:r>
          </a:p>
          <a:p>
            <a:pPr lvl="1">
              <a:defRPr/>
            </a:pPr>
            <a:r>
              <a:t>Ne pas exposer les mots de passe (dans un fichier non chiffré par exemple)</a:t>
            </a:r>
          </a:p>
          <a:p>
            <a:pPr lvl="0">
              <a:defRPr/>
            </a:pPr>
            <a:r>
              <a:t>Faites de copie sur les espaces réseaux</a:t>
            </a:r>
          </a:p>
          <a:p>
            <a:pPr lvl="1">
              <a:defRPr/>
            </a:pPr>
            <a:r>
              <a:t>Qui eux sont sauvegardé</a:t>
            </a:r>
          </a:p>
          <a:p>
            <a:pPr lvl="0">
              <a:defRPr/>
            </a:pPr>
            <a:r>
              <a:t>Ne jamais faire confiance aux clefs USB</a:t>
            </a:r>
          </a:p>
          <a:p>
            <a:pPr lvl="0">
              <a:defRPr/>
            </a:pPr>
            <a:r>
              <a:t>En cas de doute </a:t>
            </a:r>
            <a:r>
              <a:rPr>
                <a:solidFill>
                  <a:srgbClr val="FF0000"/>
                </a:solidFill>
              </a:rPr>
              <a:t>https ://helpdesk.ijclab.in2p3.fr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3057283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Quelques liens utiles</a:t>
            </a:r>
          </a:p>
        </p:txBody>
      </p:sp>
      <p:sp>
        <p:nvSpPr>
          <p:cNvPr id="198388552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https ://support.ijclab.in2p3.fr</a:t>
            </a:r>
          </a:p>
          <a:p>
            <a:pPr lvl="1">
              <a:defRPr/>
            </a:pPr>
            <a:r>
              <a:t>Une documentation sur les services informatiques du laboratoire</a:t>
            </a:r>
          </a:p>
          <a:p>
            <a:pPr lvl="0">
              <a:defRPr/>
            </a:pPr>
            <a:r>
              <a:t>https ://helpdesk.ijclab.in2p3.fr</a:t>
            </a:r>
          </a:p>
          <a:p>
            <a:pPr lvl="1">
              <a:defRPr/>
            </a:pPr>
            <a:r>
              <a:t>Seul point d’accès au support du service exploitation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0126807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4"/>
            <a:ext cx="10363198" cy="1470024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t>Merci</a:t>
            </a:r>
          </a:p>
        </p:txBody>
      </p:sp>
      <p:sp>
        <p:nvSpPr>
          <p:cNvPr id="1852869422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8" cy="17525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417764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t>Qu’est ce que le Service Exploitation</a:t>
            </a:r>
          </a:p>
        </p:txBody>
      </p:sp>
      <p:sp>
        <p:nvSpPr>
          <p:cNvPr id="1603844250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En charge des infrastructures Systèmes &amp; Réseaux du laboratoire</a:t>
            </a:r>
          </a:p>
          <a:p>
            <a:pPr lvl="1">
              <a:defRPr/>
            </a:pPr>
            <a:r>
              <a:t>Les infrastructures de calculs scientifiques</a:t>
            </a:r>
          </a:p>
          <a:p>
            <a:pPr lvl="1">
              <a:defRPr/>
            </a:pPr>
            <a:r>
              <a:t>Les infrastructures dédiés aux plateformes et expériences</a:t>
            </a:r>
          </a:p>
          <a:p>
            <a:pPr lvl="1">
              <a:defRPr/>
            </a:pPr>
            <a:r>
              <a:t>Les infrastructures services aux laboratoires</a:t>
            </a:r>
          </a:p>
          <a:p>
            <a:pPr marL="0" lv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5742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Les infrastructures de Calculs Scientifiques</a:t>
            </a:r>
          </a:p>
        </p:txBody>
      </p:sp>
      <p:sp>
        <p:nvSpPr>
          <p:cNvPr id="1762261279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dirty="0" err="1"/>
              <a:t>Principalement</a:t>
            </a:r>
            <a:r>
              <a:rPr dirty="0"/>
              <a:t> sous </a:t>
            </a:r>
            <a:r>
              <a:rPr dirty="0" err="1"/>
              <a:t>environnement</a:t>
            </a:r>
            <a:r>
              <a:rPr dirty="0"/>
              <a:t> Linux (CentOS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debian</a:t>
            </a:r>
            <a:r>
              <a:rPr dirty="0"/>
              <a:t>)</a:t>
            </a:r>
          </a:p>
          <a:p>
            <a:pPr>
              <a:defRPr/>
            </a:pPr>
            <a:r>
              <a:rPr dirty="0"/>
              <a:t>3 types </a:t>
            </a:r>
            <a:r>
              <a:rPr dirty="0" err="1"/>
              <a:t>d’accès</a:t>
            </a:r>
            <a:r>
              <a:rPr dirty="0"/>
              <a:t> aux </a:t>
            </a:r>
            <a:r>
              <a:rPr dirty="0" err="1"/>
              <a:t>ressources</a:t>
            </a:r>
            <a:r>
              <a:rPr dirty="0"/>
              <a:t> de </a:t>
            </a:r>
            <a:r>
              <a:rPr dirty="0" err="1"/>
              <a:t>calcul</a:t>
            </a:r>
            <a:endParaRPr dirty="0"/>
          </a:p>
          <a:p>
            <a:pPr lvl="1">
              <a:defRPr/>
            </a:pPr>
            <a:r>
              <a:rPr u="sng" dirty="0"/>
              <a:t>La grille de </a:t>
            </a:r>
            <a:r>
              <a:rPr u="sng" dirty="0" err="1"/>
              <a:t>calcul</a:t>
            </a:r>
            <a:r>
              <a:rPr dirty="0"/>
              <a:t> : </a:t>
            </a:r>
            <a:r>
              <a:rPr lang="fr-FR" dirty="0"/>
              <a:t>60</a:t>
            </a:r>
            <a:r>
              <a:rPr dirty="0"/>
              <a:t>00 </a:t>
            </a:r>
            <a:r>
              <a:rPr dirty="0" err="1"/>
              <a:t>coeurs</a:t>
            </a:r>
            <a:r>
              <a:rPr dirty="0"/>
              <a:t> de </a:t>
            </a:r>
            <a:r>
              <a:rPr dirty="0" err="1"/>
              <a:t>calcul</a:t>
            </a:r>
            <a:r>
              <a:rPr dirty="0"/>
              <a:t>, 3 PB de stockage. </a:t>
            </a:r>
            <a:r>
              <a:rPr dirty="0" err="1"/>
              <a:t>Développé</a:t>
            </a:r>
            <a:r>
              <a:rPr dirty="0"/>
              <a:t> </a:t>
            </a:r>
            <a:r>
              <a:rPr dirty="0" err="1"/>
              <a:t>principalement</a:t>
            </a:r>
            <a:r>
              <a:rPr dirty="0"/>
              <a:t> pour les </a:t>
            </a:r>
            <a:r>
              <a:rPr dirty="0" err="1"/>
              <a:t>besoins</a:t>
            </a:r>
            <a:r>
              <a:rPr dirty="0"/>
              <a:t> du LHC</a:t>
            </a:r>
          </a:p>
          <a:p>
            <a:pPr lvl="1">
              <a:defRPr/>
            </a:pPr>
            <a:r>
              <a:rPr u="sng" dirty="0" err="1"/>
              <a:t>Cloud@VD</a:t>
            </a:r>
            <a:r>
              <a:rPr dirty="0"/>
              <a:t> : 1</a:t>
            </a:r>
            <a:r>
              <a:rPr lang="fr-FR" dirty="0"/>
              <a:t>5</a:t>
            </a:r>
            <a:r>
              <a:rPr dirty="0"/>
              <a:t>000 </a:t>
            </a:r>
            <a:r>
              <a:rPr dirty="0" err="1"/>
              <a:t>coeurs</a:t>
            </a:r>
            <a:r>
              <a:rPr dirty="0"/>
              <a:t>, 1.5PB de stockage. </a:t>
            </a:r>
            <a:r>
              <a:rPr dirty="0" err="1"/>
              <a:t>Permet</a:t>
            </a:r>
            <a:r>
              <a:rPr dirty="0"/>
              <a:t> aux agents du </a:t>
            </a:r>
            <a:r>
              <a:rPr dirty="0" err="1"/>
              <a:t>laboratoire</a:t>
            </a:r>
            <a:r>
              <a:rPr dirty="0"/>
              <a:t> de </a:t>
            </a:r>
            <a:r>
              <a:rPr dirty="0" err="1"/>
              <a:t>démarrer</a:t>
            </a:r>
            <a:r>
              <a:rPr dirty="0"/>
              <a:t> </a:t>
            </a:r>
            <a:r>
              <a:rPr dirty="0" err="1"/>
              <a:t>leurs</a:t>
            </a:r>
            <a:r>
              <a:rPr dirty="0"/>
              <a:t> </a:t>
            </a:r>
            <a:r>
              <a:rPr dirty="0" err="1"/>
              <a:t>propres</a:t>
            </a:r>
            <a:r>
              <a:rPr dirty="0"/>
              <a:t> machines </a:t>
            </a:r>
            <a:r>
              <a:rPr dirty="0" err="1"/>
              <a:t>virtuelles</a:t>
            </a:r>
            <a:r>
              <a:rPr dirty="0"/>
              <a:t> </a:t>
            </a:r>
            <a:r>
              <a:rPr dirty="0" err="1"/>
              <a:t>déconnectées</a:t>
            </a:r>
            <a:r>
              <a:rPr dirty="0"/>
              <a:t> des infrastructures du </a:t>
            </a:r>
            <a:r>
              <a:rPr dirty="0" err="1"/>
              <a:t>laboratoire</a:t>
            </a:r>
            <a:r>
              <a:rPr dirty="0"/>
              <a:t>.</a:t>
            </a:r>
          </a:p>
          <a:p>
            <a:pPr lvl="1">
              <a:defRPr/>
            </a:pPr>
            <a:r>
              <a:rPr u="sng" dirty="0"/>
              <a:t>Les machines interactives</a:t>
            </a:r>
            <a:r>
              <a:rPr dirty="0"/>
              <a:t> : </a:t>
            </a:r>
            <a:r>
              <a:rPr dirty="0" err="1"/>
              <a:t>Administré</a:t>
            </a:r>
            <a:r>
              <a:rPr dirty="0"/>
              <a:t> par le Service Exploitation. </a:t>
            </a:r>
            <a:r>
              <a:rPr dirty="0" err="1"/>
              <a:t>Permet</a:t>
            </a:r>
            <a:r>
              <a:rPr dirty="0"/>
              <a:t> de </a:t>
            </a:r>
            <a:r>
              <a:rPr dirty="0" err="1"/>
              <a:t>démarrer</a:t>
            </a:r>
            <a:r>
              <a:rPr dirty="0"/>
              <a:t> des </a:t>
            </a:r>
            <a:r>
              <a:rPr dirty="0" err="1"/>
              <a:t>calculs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mode </a:t>
            </a:r>
            <a:r>
              <a:rPr dirty="0" err="1"/>
              <a:t>interactif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8322156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Accès aux infrastructures de Calcul</a:t>
            </a:r>
          </a:p>
        </p:txBody>
      </p:sp>
      <p:sp>
        <p:nvSpPr>
          <p:cNvPr id="309337495" name="Espace réservé du contenu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dirty="0" err="1">
                <a:latin typeface="Arial"/>
                <a:ea typeface="Arial"/>
                <a:cs typeface="Arial"/>
              </a:rPr>
              <a:t>Accès</a:t>
            </a:r>
            <a:r>
              <a:rPr dirty="0">
                <a:latin typeface="Arial"/>
                <a:ea typeface="Arial"/>
                <a:cs typeface="Arial"/>
              </a:rPr>
              <a:t> via SSH</a:t>
            </a:r>
          </a:p>
          <a:p>
            <a:pPr lvl="1">
              <a:defRPr/>
            </a:pPr>
            <a:r>
              <a:rPr dirty="0">
                <a:latin typeface="Arial"/>
                <a:ea typeface="Arial"/>
                <a:cs typeface="Arial"/>
              </a:rPr>
              <a:t>Mac et Linux, via le terminal</a:t>
            </a:r>
          </a:p>
          <a:p>
            <a:pPr marL="609584" lvl="1" indent="0">
              <a:buFont typeface="Arial"/>
              <a:buNone/>
              <a:defRPr/>
            </a:pPr>
            <a:r>
              <a:rPr dirty="0">
                <a:latin typeface="Arial"/>
                <a:ea typeface="Arial"/>
                <a:cs typeface="Arial"/>
              </a:rPr>
              <a:t> </a:t>
            </a:r>
          </a:p>
          <a:p>
            <a:pPr lvl="1">
              <a:defRPr/>
            </a:pPr>
            <a:r>
              <a:rPr dirty="0">
                <a:latin typeface="Arial"/>
                <a:ea typeface="Arial"/>
                <a:cs typeface="Arial"/>
              </a:rPr>
              <a:t>Windows via putty</a:t>
            </a:r>
          </a:p>
          <a:p>
            <a:pPr lvl="2">
              <a:defRPr/>
            </a:pPr>
            <a:r>
              <a:rPr lang="fr-FR" sz="2400" b="0" i="0" u="sng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  <a:hlinkClick r:id="rId2" tooltip="https://www.putty.org/"/>
              </a:rPr>
              <a:t>https://www.putty.org/</a:t>
            </a:r>
            <a:endParaRPr dirty="0">
              <a:latin typeface="Arial"/>
              <a:ea typeface="Arial"/>
              <a:cs typeface="Arial"/>
            </a:endParaRPr>
          </a:p>
          <a:p>
            <a:pPr lvl="0">
              <a:defRPr/>
            </a:pPr>
            <a:r>
              <a:rPr dirty="0">
                <a:latin typeface="Arial"/>
                <a:ea typeface="Arial"/>
                <a:cs typeface="Arial"/>
              </a:rPr>
              <a:t>Pour la </a:t>
            </a:r>
            <a:r>
              <a:rPr dirty="0" err="1">
                <a:latin typeface="Arial"/>
                <a:ea typeface="Arial"/>
                <a:cs typeface="Arial"/>
              </a:rPr>
              <a:t>théorie</a:t>
            </a:r>
            <a:endParaRPr dirty="0"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fr-FR" sz="2450" b="0" i="0" u="sng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  <a:hlinkClick r:id="rId3" tooltip="https://support.ijclab.in2p3.fr/serveurs/interactifs-linux/"/>
              </a:rPr>
              <a:t>https://support.ijclab.in2p3.fr/serveurs/interactifs-linux/</a:t>
            </a:r>
            <a:endParaRPr dirty="0">
              <a:latin typeface="Arial"/>
              <a:ea typeface="Arial"/>
              <a:cs typeface="Arial"/>
            </a:endParaRPr>
          </a:p>
          <a:p>
            <a:pPr lvl="2">
              <a:defRPr/>
            </a:pPr>
            <a:r>
              <a:rPr dirty="0" err="1">
                <a:latin typeface="Arial"/>
                <a:ea typeface="Arial"/>
                <a:cs typeface="Arial"/>
              </a:rPr>
              <a:t>theorie</a:t>
            </a:r>
            <a:r>
              <a:rPr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[1-</a:t>
            </a:r>
            <a:r>
              <a:rPr lang="fr-FR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</a:t>
            </a:r>
            <a:r>
              <a:rPr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]</a:t>
            </a:r>
            <a:r>
              <a:rPr dirty="0">
                <a:latin typeface="Arial"/>
                <a:ea typeface="Arial"/>
                <a:cs typeface="Arial"/>
              </a:rPr>
              <a:t>.ijclab.in2p3.fr</a:t>
            </a:r>
          </a:p>
          <a:p>
            <a:pPr lvl="2">
              <a:defRPr/>
            </a:pPr>
            <a:r>
              <a:rPr dirty="0">
                <a:latin typeface="Arial"/>
                <a:ea typeface="Arial"/>
                <a:cs typeface="Arial"/>
              </a:rPr>
              <a:t>ls-</a:t>
            </a:r>
            <a:r>
              <a:rPr dirty="0" err="1">
                <a:latin typeface="Arial"/>
                <a:ea typeface="Arial"/>
                <a:cs typeface="Arial"/>
              </a:rPr>
              <a:t>theo</a:t>
            </a:r>
            <a:r>
              <a:rPr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[1-4]</a:t>
            </a:r>
            <a:r>
              <a:rPr dirty="0">
                <a:latin typeface="Arial"/>
                <a:ea typeface="Arial"/>
                <a:cs typeface="Arial"/>
              </a:rPr>
              <a:t>.ijclab.in2p3.fr</a:t>
            </a:r>
          </a:p>
        </p:txBody>
      </p:sp>
      <p:sp>
        <p:nvSpPr>
          <p:cNvPr id="50362185" name="ZoneTexte 50362184"/>
          <p:cNvSpPr txBox="1"/>
          <p:nvPr/>
        </p:nvSpPr>
        <p:spPr bwMode="auto">
          <a:xfrm>
            <a:off x="2159928" y="2476500"/>
            <a:ext cx="6631394" cy="4724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2500"/>
              <a:t>ssh </a:t>
            </a:r>
            <a:r>
              <a:rPr sz="2500" u="sng">
                <a:hlinkClick r:id="rId4" tooltip="mailto:mon_nom_utilisateur@serveur.ijclab.in2p3.fr"/>
              </a:rPr>
              <a:t>mon_nom_utilisateur@serveur.ijclab.in2p3.fr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1410753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Autres infrastructures de calculs scientifiques</a:t>
            </a:r>
          </a:p>
        </p:txBody>
      </p:sp>
      <p:sp>
        <p:nvSpPr>
          <p:cNvPr id="463180294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>
                <a:latin typeface="Arial"/>
                <a:ea typeface="Arial"/>
                <a:cs typeface="Arial"/>
              </a:rPr>
              <a:t>En tant que membre de l’IN2P3, les agents ont accès aux ressources de calcul du Centre de Calcul</a:t>
            </a:r>
          </a:p>
          <a:p>
            <a:pPr lvl="1">
              <a:defRPr/>
            </a:pPr>
            <a:r>
              <a:rPr lang="fr-FR" sz="2800" b="0" i="0" u="sng" strike="noStrike" cap="none" spc="0">
                <a:latin typeface="Arial"/>
                <a:ea typeface="Arial"/>
                <a:cs typeface="Arial"/>
                <a:hlinkClick r:id="rId2" tooltip="https://signup.cc.in2p3.fr/"/>
              </a:rPr>
              <a:t>https://signup.cc.in2p3.fr/</a:t>
            </a:r>
            <a:endParaRPr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fr-FR" sz="27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https://doc.cc.in2p3.fr/</a:t>
            </a:r>
            <a:endParaRPr sz="27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>
              <a:defRPr/>
            </a:pPr>
            <a:r>
              <a:rPr lang="fr-FR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Permet l’accès à la ferme de Calcul IN2P3</a:t>
            </a:r>
            <a:endParaRPr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Cluster interactif</a:t>
            </a:r>
            <a:endParaRPr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Cluster GPU</a:t>
            </a:r>
            <a:endParaRPr>
              <a:latin typeface="Arial"/>
              <a:ea typeface="Arial"/>
              <a:cs typeface="Arial"/>
            </a:endParaRPr>
          </a:p>
          <a:p>
            <a:pPr lvl="0">
              <a:defRPr/>
            </a:pPr>
            <a:r>
              <a:rPr lang="fr-FR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En tant que membre de l’Université Paris Saclay, les agents ont accès aux ressources de calcul HPC RUCHE</a:t>
            </a:r>
            <a:endParaRPr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fr-FR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https://mesocentre.universite-paris-saclay.fr/</a:t>
            </a:r>
            <a:endParaRPr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440096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1349525907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28599" lvl="0" indent="0">
              <a:buFont typeface="Arial"/>
              <a:buNone/>
              <a:defRPr/>
            </a:pPr>
            <a:r>
              <a:t>Un seul et unique compte permet d’accéder à l’ensemble des ressources informatiques du laboratoire.</a:t>
            </a:r>
          </a:p>
          <a:p>
            <a:pPr marL="228598" lvl="0" indent="0">
              <a:buFont typeface="Arial"/>
              <a:buNone/>
              <a:defRPr/>
            </a:pPr>
            <a:endParaRPr/>
          </a:p>
          <a:p>
            <a:pPr marL="228598" lvl="0" indent="0">
              <a:buFont typeface="Arial"/>
              <a:buNone/>
              <a:defRPr/>
            </a:pPr>
            <a:r>
              <a:t>Vous êtes responsable des activités liées à l’utilisation de votre compte.</a:t>
            </a:r>
          </a:p>
          <a:p>
            <a:pPr marL="228599" lvl="0" indent="0">
              <a:buFont typeface="Arial"/>
              <a:buNone/>
              <a:defRPr/>
            </a:pPr>
            <a:endParaRPr/>
          </a:p>
          <a:p>
            <a:pPr marL="228599" lv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800063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147882799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Mail</a:t>
            </a:r>
          </a:p>
          <a:p>
            <a:pPr lvl="1">
              <a:defRPr/>
            </a:pPr>
            <a:r>
              <a:t>Votre compte vous permet d’accéder à votre messagerie </a:t>
            </a:r>
            <a:r>
              <a:rPr u="sng">
                <a:hlinkClick r:id="rId2" tooltip="mailto:prenom.nom@ijclab.in2p3.fr"/>
              </a:rPr>
              <a:t>prenom.nom@ijclab.in2p3.fr</a:t>
            </a:r>
            <a:endParaRPr/>
          </a:p>
          <a:p>
            <a:pPr lvl="2">
              <a:defRPr/>
            </a:pPr>
            <a:r>
              <a:t>Via l’interface web https ://zimbra.in2p3.fr</a:t>
            </a:r>
          </a:p>
          <a:p>
            <a:pPr lvl="0">
              <a:defRPr/>
            </a:pPr>
            <a:r>
              <a:t>Partage de fichier</a:t>
            </a:r>
          </a:p>
          <a:p>
            <a:pPr lvl="1">
              <a:defRPr/>
            </a:pPr>
            <a:r>
              <a:t>Un service partage de fichier est opéré par le Centre de Calcul</a:t>
            </a:r>
          </a:p>
          <a:p>
            <a:pPr lvl="2">
              <a:defRPr/>
            </a:pPr>
            <a:r>
              <a:t>https ://box.in2p3.fr</a:t>
            </a:r>
          </a:p>
          <a:p>
            <a:pPr lvl="2">
              <a:defRPr/>
            </a:pPr>
            <a:r>
              <a:t>Quota 50GB/utilisateur</a:t>
            </a:r>
          </a:p>
          <a:p>
            <a:pPr lvl="2">
              <a:defRPr/>
            </a:pPr>
            <a:r>
              <a:t>Permet une édition en ligne type « google doc 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851531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t>Infrastructures services aux laboratoires</a:t>
            </a:r>
          </a:p>
        </p:txBody>
      </p:sp>
      <p:sp>
        <p:nvSpPr>
          <p:cNvPr id="170607175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t>Accès distant aux ressources du laboratoires</a:t>
            </a:r>
          </a:p>
          <a:p>
            <a:pPr lvl="1">
              <a:defRPr/>
            </a:pPr>
            <a:r>
              <a:t>Via VPN : vous avez accès aux ressources du laboratoire de la même manière que si vous étiez dans votre bureau</a:t>
            </a:r>
          </a:p>
          <a:p>
            <a:pPr lvl="1">
              <a:defRPr/>
            </a:pPr>
            <a:r>
              <a:t>Via SSH : permet de se connecter à distance sur les infrastructures de calcul</a:t>
            </a:r>
          </a:p>
          <a:p>
            <a:pPr lvl="0">
              <a:defRPr/>
            </a:pPr>
            <a:r>
              <a:t>Accès réseau sans fil (WiFi)</a:t>
            </a:r>
          </a:p>
          <a:p>
            <a:pPr lvl="1">
              <a:defRPr/>
            </a:pPr>
            <a:r>
              <a:t>Via eduroam : votre compte IJCLab vous permet de vous connecter au réseau WiFi eduroam de partout dans le monde</a:t>
            </a:r>
          </a:p>
          <a:p>
            <a:pPr lvl="2">
              <a:defRPr/>
            </a:pPr>
            <a:r>
              <a:t>compte universite-paris-saclay.fr ou compte ijclab.in2p3.fr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68505373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fr-FR" sz="4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Infrastructures services aux laboratoires</a:t>
            </a:r>
            <a:endParaRPr/>
          </a:p>
        </p:txBody>
      </p:sp>
      <p:sp>
        <p:nvSpPr>
          <p:cNvPr id="819009097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t>Stockage des données</a:t>
            </a:r>
          </a:p>
          <a:p>
            <a:pPr lvl="1">
              <a:defRPr/>
            </a:pPr>
            <a:r>
              <a:t>Les postes de travail </a:t>
            </a:r>
            <a:r>
              <a:rPr>
                <a:solidFill>
                  <a:srgbClr val="FF0000"/>
                </a:solidFill>
              </a:rPr>
              <a:t>NE SONT PAS SAUVEGARDE</a:t>
            </a:r>
            <a:endParaRPr/>
          </a:p>
          <a:p>
            <a:pPr lvl="1">
              <a:defRPr/>
            </a:pPr>
            <a:r>
              <a:t>Chaque membre du laboratoire peut demander l’accès à un espace partagé lié à son pôle/groupe</a:t>
            </a:r>
          </a:p>
          <a:p>
            <a:pPr lvl="2">
              <a:defRPr/>
            </a:pPr>
            <a:r>
              <a:t>/gold/nom_du_groupe : espace hautement disponible et sauvegardé sur bande tout les jours</a:t>
            </a:r>
          </a:p>
          <a:p>
            <a:pPr lvl="2">
              <a:defRPr/>
            </a:pPr>
            <a:r>
              <a:t>/silver/nom_du_groupe : disponibilité liées à la disponibilité du serveur, sauvegardé sur bande</a:t>
            </a:r>
          </a:p>
          <a:p>
            <a:pPr lvl="2">
              <a:defRPr/>
            </a:pPr>
            <a:r>
              <a:t>/bronze/nom_du_groupe : disponibilité liées à la disponibilité du serveur</a:t>
            </a:r>
          </a:p>
          <a:p>
            <a:pPr lvl="1">
              <a:defRPr/>
            </a:pPr>
            <a:r>
              <a:t>Pour la théorie</a:t>
            </a:r>
          </a:p>
          <a:p>
            <a:pPr lvl="2">
              <a:defRPr/>
            </a:pPr>
            <a:r>
              <a:t>Aujourd’hui /silver/theorie (40TB)</a:t>
            </a:r>
          </a:p>
          <a:p>
            <a:pPr lvl="2">
              <a:defRPr/>
            </a:pPr>
            <a:r>
              <a:t>Accessible via les machines de calcul (ssh / scp)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JCLab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IJCLab</Template>
  <TotalTime>0</TotalTime>
  <Words>797</Words>
  <Application>Microsoft Macintosh PowerPoint</Application>
  <DocSecurity>0</DocSecurity>
  <PresentationFormat>Grand écran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IJCLab</vt:lpstr>
      <vt:lpstr>Service Exploitation du Département Informatique</vt:lpstr>
      <vt:lpstr>Qu’est ce que le Service Exploitation</vt:lpstr>
      <vt:lpstr>Les infrastructures de Calculs Scientifiques</vt:lpstr>
      <vt:lpstr>Accès aux infrastructures de Calcul</vt:lpstr>
      <vt:lpstr>Autres infrastructures de calculs scientifiques</vt:lpstr>
      <vt:lpstr>Infrastructures services aux laboratoires</vt:lpstr>
      <vt:lpstr>Infrastructures services aux laboratoires</vt:lpstr>
      <vt:lpstr>Infrastructures services aux laboratoires</vt:lpstr>
      <vt:lpstr>Infrastructures services aux laboratoires</vt:lpstr>
      <vt:lpstr>Les dangers du numérique</vt:lpstr>
      <vt:lpstr>La sécurité des systèmes d’information</vt:lpstr>
      <vt:lpstr>Quelques liens utiles</vt:lpstr>
      <vt:lpstr>Merci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Exploitation du Département Informatique</dc:title>
  <dc:subject/>
  <dc:creator/>
  <cp:keywords/>
  <dc:description/>
  <cp:lastModifiedBy>Guillaume Philippon</cp:lastModifiedBy>
  <cp:revision>15</cp:revision>
  <dcterms:created xsi:type="dcterms:W3CDTF">2012-12-03T06:56:55Z</dcterms:created>
  <dcterms:modified xsi:type="dcterms:W3CDTF">2024-03-27T15:01:56Z</dcterms:modified>
  <cp:category/>
  <dc:identifier/>
  <cp:contentStatus/>
  <dc:language/>
  <cp:version/>
</cp:coreProperties>
</file>