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0" r:id="rId2"/>
    <p:sldId id="261" r:id="rId3"/>
    <p:sldId id="278" r:id="rId4"/>
    <p:sldId id="262" r:id="rId5"/>
    <p:sldId id="275" r:id="rId6"/>
    <p:sldId id="263" r:id="rId7"/>
    <p:sldId id="276" r:id="rId8"/>
    <p:sldId id="277" r:id="rId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74"/>
    <p:restoredTop sz="94643"/>
  </p:normalViewPr>
  <p:slideViewPr>
    <p:cSldViewPr snapToGrid="0" snapToObjects="1">
      <p:cViewPr varScale="1">
        <p:scale>
          <a:sx n="86" d="100"/>
          <a:sy n="86" d="100"/>
        </p:scale>
        <p:origin x="248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F882DA-2307-A54E-A94A-73B67B92C0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1477D95-E8B1-284F-BD6B-7DAEFE70A1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4439F51-1540-0A4B-8BC5-4AB80F5E7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BD480-F446-0444-82DF-56DA058CD162}" type="datetimeFigureOut">
              <a:rPr lang="fr-FR" smtClean="0"/>
              <a:t>25/03/2024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26344BD-8C6C-C948-B41B-07D646F9C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B10672F-35C0-FF4E-85DC-3BCDE26A1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BD913-2BE6-D149-8451-39AADE1924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7414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297EB1-CA5E-4948-955A-BFE4586CE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A27BE13-0BCA-F346-8ED1-43ABB214AD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5ED4A44-63C2-FB4B-8B41-D8D207EF1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BD480-F446-0444-82DF-56DA058CD162}" type="datetimeFigureOut">
              <a:rPr lang="fr-FR" smtClean="0"/>
              <a:t>25/03/2024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DED8FC7-02B6-0942-9671-A694CE79E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B39F5CE-0A96-F543-9D08-554F4579E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BD913-2BE6-D149-8451-39AADE1924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0662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159B48E-2DE4-F54C-A56B-0029D0384D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5A5891A-0C17-BA4F-B27A-F21B609CE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BF0A0EF-7671-6245-9360-81EFB1125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BD480-F446-0444-82DF-56DA058CD162}" type="datetimeFigureOut">
              <a:rPr lang="fr-FR" smtClean="0"/>
              <a:t>25/03/2024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AC688C3-6A9B-834D-8D19-958136FF1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0B1DF97-C6E6-084F-8BE1-5026B222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BD913-2BE6-D149-8451-39AADE1924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2242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2B08E8-503E-AF40-A52E-1163B06E5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592AF48-0CF9-9141-82D9-835F16F8CB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E0212F4-5AD7-EB4A-9E4D-D1090BF5B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BD480-F446-0444-82DF-56DA058CD162}" type="datetimeFigureOut">
              <a:rPr lang="fr-FR" smtClean="0"/>
              <a:t>25/03/2024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CDDDD2A-C528-7445-B717-B7221C1C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BB06743-46F8-BA4F-9164-0C73A1AB3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BD913-2BE6-D149-8451-39AADE1924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1549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E1E443-24EB-124E-B6C6-5A0C5B827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B7BF85F-8A34-3243-B8DD-B4DEFDCBBD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EDCF551-97FD-A243-B7A6-856131B77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BD480-F446-0444-82DF-56DA058CD162}" type="datetimeFigureOut">
              <a:rPr lang="fr-FR" smtClean="0"/>
              <a:t>25/03/2024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D574677-0FC2-9643-BBB9-285982F09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589150E-3E47-F142-A492-851F4BF9A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BD913-2BE6-D149-8451-39AADE1924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5908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9286AF-B8EA-FA4B-8037-53B527DAF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5F525A-2D05-1244-AEF2-9AACD2D91E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EF15727-8B9F-3C44-8556-934C98FF44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EBA5AE8-3849-6B40-9A06-EBDC0578C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BD480-F446-0444-82DF-56DA058CD162}" type="datetimeFigureOut">
              <a:rPr lang="fr-FR" smtClean="0"/>
              <a:t>25/03/2024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C40CD0A-3D14-5242-88BC-1C9F6EE04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DC1980B-3627-F245-93C3-AB354E71A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BD913-2BE6-D149-8451-39AADE1924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8153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6ED2A2-EBBD-AC4E-9768-A87C24C0F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39B6B83-4C87-D44D-9A57-372D0F8B1F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B9C59C3-A26B-A848-AA22-9ACF23BFE4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2B4E90A-BAB6-2946-8560-D230F3EC6D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9F978EA-1788-D54A-BF7C-36D5731B21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208071B-3809-4D4C-BEC4-3B936859A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BD480-F446-0444-82DF-56DA058CD162}" type="datetimeFigureOut">
              <a:rPr lang="fr-FR" smtClean="0"/>
              <a:t>25/03/2024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F01B9D9-80A7-A444-A82D-D1BA4BB75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FCF4C05-F35C-154F-9CBD-05D070C08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BD913-2BE6-D149-8451-39AADE1924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1709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76A3F1-F12E-2C4D-980E-31FB49661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5707822-4AFF-564E-A6E9-047038AF7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BD480-F446-0444-82DF-56DA058CD162}" type="datetimeFigureOut">
              <a:rPr lang="fr-FR" smtClean="0"/>
              <a:t>25/03/2024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D8C3E6A-D0B6-D14B-8C99-5A2BE87A6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6B199DA-5256-C743-8563-54771BAEE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BD913-2BE6-D149-8451-39AADE1924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7248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BA2BB33-676D-FD45-AAF4-F90B391C1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BD480-F446-0444-82DF-56DA058CD162}" type="datetimeFigureOut">
              <a:rPr lang="fr-FR" smtClean="0"/>
              <a:t>25/03/2024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571F904-786C-C64F-81FF-A21B7CF70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AF40E5E-C876-9A47-9C19-511A65883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BD913-2BE6-D149-8451-39AADE1924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8854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7308D7-81CF-1247-A1E3-4D1DCAA6B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5C9CD8B-F7F3-DF47-BC8F-9FD42D7EC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6442C60-A0D7-394C-850B-837845FEF5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C2DEC3D-88FD-B141-9CA9-9C08A524C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BD480-F446-0444-82DF-56DA058CD162}" type="datetimeFigureOut">
              <a:rPr lang="fr-FR" smtClean="0"/>
              <a:t>25/03/2024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5B35A26-A853-DD4F-BABE-4C8475324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3A79766-BF77-DD46-9FE4-F82F2E39E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BD913-2BE6-D149-8451-39AADE1924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1173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5DFED3-C0C0-7A46-8176-231942B47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C58B51A-4C2F-2A43-BBC4-9601D0301A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F2D913B-B035-E840-B72A-CA7397D0EA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0764BDA-2BB0-B445-8A0B-F230C950B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BD480-F446-0444-82DF-56DA058CD162}" type="datetimeFigureOut">
              <a:rPr lang="fr-FR" smtClean="0"/>
              <a:t>25/03/2024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0F49149-0D4E-7F49-B25B-BCE476B09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A2B585D-087A-6C4E-A44F-EDA43F87D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BD913-2BE6-D149-8451-39AADE1924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2375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0C1A9E1-78CA-CE48-92A3-3E1A21EB1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7E16169-A154-5E44-AA83-8249BAB0F7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D168F79-46AB-B549-9B9C-E5B787EEC0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BD480-F446-0444-82DF-56DA058CD162}" type="datetimeFigureOut">
              <a:rPr lang="fr-FR" smtClean="0"/>
              <a:t>25/03/2024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6271881-48C6-EB46-B3E2-A9E5E1A465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32FDD11-41E3-FF4D-B6F6-F59133DA29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BD913-2BE6-D149-8451-39AADE1924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1122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df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49275" y="2320568"/>
            <a:ext cx="86751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  <a:ea typeface="Calibri"/>
                <a:cs typeface="Times New Roman"/>
              </a:rPr>
              <a:t>Nuclear Physics Theory team</a:t>
            </a:r>
          </a:p>
          <a:p>
            <a:pPr algn="ctr"/>
            <a:r>
              <a:rPr lang="en-US" sz="3200" dirty="0">
                <a:solidFill>
                  <a:srgbClr val="0070C0"/>
                </a:solidFill>
                <a:ea typeface="Calibri"/>
                <a:cs typeface="Times New Roman"/>
              </a:rPr>
              <a:t>(Theory Pole)</a:t>
            </a:r>
          </a:p>
        </p:txBody>
      </p:sp>
      <p:cxnSp>
        <p:nvCxnSpPr>
          <p:cNvPr id="11" name="Connecteur droit 10"/>
          <p:cNvCxnSpPr>
            <a:cxnSpLocks/>
          </p:cNvCxnSpPr>
          <p:nvPr/>
        </p:nvCxnSpPr>
        <p:spPr>
          <a:xfrm flipV="1">
            <a:off x="2049274" y="384232"/>
            <a:ext cx="9000000" cy="0"/>
          </a:xfrm>
          <a:prstGeom prst="line">
            <a:avLst/>
          </a:prstGeom>
          <a:noFill/>
          <a:ln w="317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16270" b="8228"/>
          <a:stretch/>
        </p:blipFill>
        <p:spPr>
          <a:xfrm>
            <a:off x="4434840" y="403903"/>
            <a:ext cx="6614160" cy="87296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08666"/>
            <a:ext cx="1928404" cy="1750453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7CBDF1FD-6958-9F42-B2B3-E33AA0FF26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0826" y="4613184"/>
            <a:ext cx="1924444" cy="1423986"/>
          </a:xfrm>
          <a:prstGeom prst="rect">
            <a:avLst/>
          </a:prstGeom>
        </p:spPr>
      </p:pic>
      <p:pic>
        <p:nvPicPr>
          <p:cNvPr id="28" name="Picture 2" descr="dof">
            <a:extLst>
              <a:ext uri="{FF2B5EF4-FFF2-40B4-BE49-F238E27FC236}">
                <a16:creationId xmlns:a16="http://schemas.microsoft.com/office/drawing/2014/main" id="{18854E6A-B449-0D4C-820C-4E65A9EAEA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7618" t="29368" r="25062" b="36518"/>
          <a:stretch/>
        </p:blipFill>
        <p:spPr bwMode="auto">
          <a:xfrm>
            <a:off x="1143001" y="3541623"/>
            <a:ext cx="2501205" cy="2092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2400000" lon="1200000" rev="0"/>
            </a:camera>
            <a:lightRig rig="threePt" dir="t"/>
          </a:scene3d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FEB06124-870F-684F-9296-B40643E5D3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7528" y="4627472"/>
            <a:ext cx="1931581" cy="1568932"/>
          </a:xfrm>
          <a:prstGeom prst="rect">
            <a:avLst/>
          </a:prstGeom>
          <a:scene3d>
            <a:camera prst="orthographicFront">
              <a:rot lat="0" lon="2100000" rev="0"/>
            </a:camera>
            <a:lightRig rig="soft" dir="t"/>
          </a:scene3d>
        </p:spPr>
      </p:pic>
      <p:pic>
        <p:nvPicPr>
          <p:cNvPr id="30" name="Picture 151" descr="pot3">
            <a:extLst>
              <a:ext uri="{FF2B5EF4-FFF2-40B4-BE49-F238E27FC236}">
                <a16:creationId xmlns:a16="http://schemas.microsoft.com/office/drawing/2014/main" id="{352DF1C1-B2BF-784C-917B-7CC86BB15B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 l="12660"/>
          <a:stretch/>
        </p:blipFill>
        <p:spPr bwMode="auto">
          <a:xfrm>
            <a:off x="4700588" y="5084674"/>
            <a:ext cx="1889008" cy="1638011"/>
          </a:xfrm>
          <a:prstGeom prst="rect">
            <a:avLst/>
          </a:prstGeom>
          <a:noFill/>
          <a:effectLst/>
          <a:scene3d>
            <a:camera prst="orthographicFront">
              <a:rot lat="0" lon="1200000" rev="0"/>
            </a:camera>
            <a:lightRig rig="threePt" dir="t"/>
          </a:scene3d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ABD7CBE4-6408-2E4D-89A5-1194A33E5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 l="5707" t="71653" r="-762"/>
          <a:stretch>
            <a:fillRect/>
          </a:stretch>
        </p:blipFill>
        <p:spPr bwMode="auto">
          <a:xfrm rot="16200000">
            <a:off x="6738168" y="4920890"/>
            <a:ext cx="735555" cy="1709552"/>
          </a:xfrm>
          <a:prstGeom prst="roundRect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scene3d>
            <a:camera prst="orthographicFront">
              <a:rot lat="2400000" lon="600000" rev="600000"/>
            </a:camera>
            <a:lightRig rig="threePt" dir="t"/>
          </a:scene3d>
        </p:spPr>
      </p:pic>
      <p:pic>
        <p:nvPicPr>
          <p:cNvPr id="32" name="Picture 3" descr="NStar_l">
            <a:extLst>
              <a:ext uri="{FF2B5EF4-FFF2-40B4-BE49-F238E27FC236}">
                <a16:creationId xmlns:a16="http://schemas.microsoft.com/office/drawing/2014/main" id="{F26BFA85-5779-6D46-BA59-240B15D6E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504056" y="3998823"/>
            <a:ext cx="1402422" cy="1577898"/>
          </a:xfrm>
          <a:prstGeom prst="rect">
            <a:avLst/>
          </a:prstGeom>
          <a:noFill/>
          <a:ln w="57150">
            <a:solidFill>
              <a:srgbClr val="FFCC00"/>
            </a:solidFill>
            <a:miter lim="800000"/>
            <a:headEnd/>
            <a:tailEnd/>
          </a:ln>
          <a:scene3d>
            <a:camera prst="orthographicFront">
              <a:rot lat="895387" lon="2109315" rev="106069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19931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C33891-C223-DB4D-A9B7-4BA3EEA7F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6243" y="103766"/>
            <a:ext cx="7617310" cy="1325563"/>
          </a:xfrm>
        </p:spPr>
        <p:txBody>
          <a:bodyPr/>
          <a:lstStyle/>
          <a:p>
            <a:r>
              <a:rPr lang="fr-FR" dirty="0" err="1"/>
              <a:t>Nuclear</a:t>
            </a:r>
            <a:r>
              <a:rPr lang="fr-FR" dirty="0"/>
              <a:t> </a:t>
            </a:r>
            <a:r>
              <a:rPr lang="fr-FR" dirty="0" err="1"/>
              <a:t>Physics</a:t>
            </a:r>
            <a:r>
              <a:rPr lang="fr-FR" dirty="0"/>
              <a:t> Theory team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98257B6-F8AF-7F4B-A96D-8C2671E973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974" y="1709028"/>
            <a:ext cx="5367289" cy="4351338"/>
          </a:xfrm>
        </p:spPr>
        <p:txBody>
          <a:bodyPr>
            <a:normAutofit fontScale="92500" lnSpcReduction="20000"/>
          </a:bodyPr>
          <a:lstStyle/>
          <a:p>
            <a:r>
              <a:rPr lang="fr-FR" u="sng" dirty="0"/>
              <a:t>Permanent (7+2) </a:t>
            </a:r>
          </a:p>
          <a:p>
            <a:pPr marL="0" indent="0">
              <a:buNone/>
            </a:pPr>
            <a:r>
              <a:rPr lang="fr-FR" dirty="0"/>
              <a:t>      Marcella </a:t>
            </a:r>
            <a:r>
              <a:rPr lang="fr-FR" dirty="0" err="1"/>
              <a:t>Grasso</a:t>
            </a:r>
            <a:r>
              <a:rPr lang="fr-FR" dirty="0"/>
              <a:t> (DR)</a:t>
            </a:r>
          </a:p>
          <a:p>
            <a:pPr marL="0" indent="0">
              <a:buNone/>
            </a:pPr>
            <a:r>
              <a:rPr lang="fr-FR" dirty="0"/>
              <a:t>      Guillaume </a:t>
            </a:r>
            <a:r>
              <a:rPr lang="fr-FR" dirty="0" err="1"/>
              <a:t>Hupin</a:t>
            </a:r>
            <a:r>
              <a:rPr lang="fr-FR" dirty="0"/>
              <a:t> (CR)</a:t>
            </a:r>
          </a:p>
          <a:p>
            <a:pPr marL="0" indent="0">
              <a:buNone/>
            </a:pPr>
            <a:r>
              <a:rPr lang="fr-FR" dirty="0"/>
              <a:t>      Elias Khan (Pr)</a:t>
            </a:r>
          </a:p>
          <a:p>
            <a:pPr marL="0" indent="0">
              <a:buNone/>
            </a:pPr>
            <a:r>
              <a:rPr lang="fr-FR" dirty="0"/>
              <a:t>      Denis Lacroix (DR)</a:t>
            </a:r>
          </a:p>
          <a:p>
            <a:pPr marL="0" indent="0">
              <a:buNone/>
            </a:pPr>
            <a:r>
              <a:rPr lang="fr-FR" dirty="0"/>
              <a:t>      Paolo </a:t>
            </a:r>
            <a:r>
              <a:rPr lang="fr-FR" dirty="0" err="1"/>
              <a:t>Napolitani</a:t>
            </a:r>
            <a:r>
              <a:rPr lang="fr-FR" dirty="0"/>
              <a:t> (CR)</a:t>
            </a:r>
          </a:p>
          <a:p>
            <a:pPr marL="0" indent="0">
              <a:buNone/>
            </a:pPr>
            <a:r>
              <a:rPr lang="fr-FR" dirty="0"/>
              <a:t>      Michael </a:t>
            </a:r>
            <a:r>
              <a:rPr lang="fr-FR" dirty="0" err="1"/>
              <a:t>Urban</a:t>
            </a:r>
            <a:r>
              <a:rPr lang="fr-FR" dirty="0"/>
              <a:t> (DR)</a:t>
            </a:r>
          </a:p>
          <a:p>
            <a:pPr marL="0" indent="0">
              <a:buNone/>
            </a:pPr>
            <a:r>
              <a:rPr lang="fr-FR" dirty="0"/>
              <a:t>      Bira van </a:t>
            </a:r>
            <a:r>
              <a:rPr lang="fr-FR" dirty="0" err="1"/>
              <a:t>Kolck</a:t>
            </a:r>
            <a:r>
              <a:rPr lang="fr-FR" dirty="0"/>
              <a:t> (DR)</a:t>
            </a:r>
          </a:p>
          <a:p>
            <a:pPr marL="0" indent="0">
              <a:buNone/>
            </a:pPr>
            <a:r>
              <a:rPr lang="fr-FR" dirty="0"/>
              <a:t>     + Jaume </a:t>
            </a:r>
            <a:r>
              <a:rPr lang="fr-FR" dirty="0" err="1"/>
              <a:t>Carbonel</a:t>
            </a:r>
            <a:r>
              <a:rPr lang="fr-FR" dirty="0"/>
              <a:t> (DR)</a:t>
            </a:r>
          </a:p>
          <a:p>
            <a:pPr marL="0" indent="0">
              <a:buNone/>
            </a:pPr>
            <a:r>
              <a:rPr lang="fr-FR" dirty="0"/>
              <a:t>     + 1 CR in </a:t>
            </a:r>
            <a:r>
              <a:rPr lang="fr-FR" dirty="0" err="1"/>
              <a:t>Oct</a:t>
            </a:r>
            <a:r>
              <a:rPr lang="fr-FR" dirty="0"/>
              <a:t> 2024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68D77C63-A75A-0C4B-9B38-9D1E4A42BBFD}"/>
              </a:ext>
            </a:extLst>
          </p:cNvPr>
          <p:cNvSpPr txBox="1">
            <a:spLocks/>
          </p:cNvSpPr>
          <p:nvPr/>
        </p:nvSpPr>
        <p:spPr>
          <a:xfrm>
            <a:off x="5906845" y="1709028"/>
            <a:ext cx="5711414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u="sng" dirty="0" err="1"/>
              <a:t>Phd</a:t>
            </a:r>
            <a:r>
              <a:rPr lang="fr-FR" u="sng" dirty="0"/>
              <a:t> &amp; </a:t>
            </a:r>
            <a:r>
              <a:rPr lang="fr-FR" u="sng" dirty="0" err="1"/>
              <a:t>Postdocs</a:t>
            </a:r>
            <a:endParaRPr lang="fr-FR" u="sng" dirty="0"/>
          </a:p>
          <a:p>
            <a:pPr marL="0" indent="0">
              <a:buNone/>
            </a:pPr>
            <a:r>
              <a:rPr lang="fr-FR" dirty="0"/>
              <a:t>ALMIRANTE Giorgio</a:t>
            </a:r>
          </a:p>
          <a:p>
            <a:pPr marL="0" indent="0">
              <a:buNone/>
            </a:pPr>
            <a:r>
              <a:rPr lang="fr-FR" dirty="0"/>
              <a:t>AYCHET-CLAISSE Samuel</a:t>
            </a:r>
          </a:p>
          <a:p>
            <a:pPr marL="0" indent="0">
              <a:buNone/>
            </a:pPr>
            <a:r>
              <a:rPr lang="fr-FR" dirty="0"/>
              <a:t>CONTESSI Lorenzo (</a:t>
            </a:r>
            <a:r>
              <a:rPr lang="fr-FR" dirty="0" err="1"/>
              <a:t>Pdoc</a:t>
            </a:r>
            <a:r>
              <a:rPr lang="fr-FR" dirty="0"/>
              <a:t>)</a:t>
            </a:r>
          </a:p>
          <a:p>
            <a:pPr marL="0" indent="0">
              <a:buNone/>
            </a:pPr>
            <a:r>
              <a:rPr lang="fr-FR" dirty="0"/>
              <a:t>DEHGHANI </a:t>
            </a:r>
            <a:r>
              <a:rPr lang="fr-FR" dirty="0" err="1"/>
              <a:t>Alireza</a:t>
            </a:r>
            <a:endParaRPr lang="fr-FR" dirty="0"/>
          </a:p>
          <a:p>
            <a:pPr marL="0" indent="0">
              <a:buNone/>
            </a:pPr>
            <a:r>
              <a:rPr lang="fr-FR" dirty="0"/>
              <a:t>DUAN </a:t>
            </a:r>
            <a:r>
              <a:rPr lang="fr-FR" dirty="0" err="1"/>
              <a:t>Mingya</a:t>
            </a:r>
            <a:endParaRPr lang="fr-FR" dirty="0"/>
          </a:p>
          <a:p>
            <a:pPr marL="0" indent="0">
              <a:buNone/>
            </a:pPr>
            <a:r>
              <a:rPr lang="fr-FR" dirty="0"/>
              <a:t>HEITZ Louis</a:t>
            </a:r>
          </a:p>
          <a:p>
            <a:pPr marL="0" indent="0">
              <a:buNone/>
            </a:pPr>
            <a:r>
              <a:rPr lang="fr-FR" dirty="0"/>
              <a:t>PALANIAPPAN </a:t>
            </a:r>
            <a:r>
              <a:rPr lang="fr-FR" dirty="0" err="1"/>
              <a:t>Viswanathan</a:t>
            </a:r>
            <a:endParaRPr lang="fr-FR" dirty="0"/>
          </a:p>
          <a:p>
            <a:pPr marL="0" indent="0">
              <a:buNone/>
            </a:pPr>
            <a:r>
              <a:rPr lang="fr-FR" dirty="0"/>
              <a:t>YAGHI Osama</a:t>
            </a:r>
          </a:p>
          <a:p>
            <a:pPr marL="0" indent="0">
              <a:buNone/>
            </a:pPr>
            <a:r>
              <a:rPr lang="fr-FR" dirty="0"/>
              <a:t>ZHANG Jing</a:t>
            </a:r>
          </a:p>
        </p:txBody>
      </p:sp>
    </p:spTree>
    <p:extLst>
      <p:ext uri="{BB962C8B-B14F-4D97-AF65-F5344CB8AC3E}">
        <p14:creationId xmlns:p14="http://schemas.microsoft.com/office/powerpoint/2010/main" val="3409182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C33891-C223-DB4D-A9B7-4BA3EEA7F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047" y="-127588"/>
            <a:ext cx="7617310" cy="1325563"/>
          </a:xfrm>
        </p:spPr>
        <p:txBody>
          <a:bodyPr/>
          <a:lstStyle/>
          <a:p>
            <a:r>
              <a:rPr lang="fr-FR" dirty="0" err="1"/>
              <a:t>Where</a:t>
            </a:r>
            <a:r>
              <a:rPr lang="fr-FR" dirty="0"/>
              <a:t> are </a:t>
            </a:r>
            <a:r>
              <a:rPr lang="fr-FR" dirty="0" err="1"/>
              <a:t>we</a:t>
            </a:r>
            <a:r>
              <a:rPr lang="fr-FR" dirty="0"/>
              <a:t>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16A1725-BC4F-DC49-AF5A-8B398A523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671" y="1054985"/>
            <a:ext cx="3999468" cy="299960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9AF47C9-9A1F-3544-8EA7-034ECFA68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43" y="980464"/>
            <a:ext cx="4198193" cy="314864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33A0DE3-110A-8B4D-8BA5-81A22FB4B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3420" y="4129109"/>
            <a:ext cx="3480661" cy="2610496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DE3DA30-AEFF-9846-8994-82DB37AEE9B5}"/>
              </a:ext>
            </a:extLst>
          </p:cNvPr>
          <p:cNvSpPr txBox="1"/>
          <p:nvPr/>
        </p:nvSpPr>
        <p:spPr>
          <a:xfrm>
            <a:off x="2171539" y="5237161"/>
            <a:ext cx="13899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Bat. 100</a:t>
            </a:r>
          </a:p>
          <a:p>
            <a:r>
              <a:rPr lang="fr-FR" sz="2800" dirty="0"/>
              <a:t>2d </a:t>
            </a:r>
            <a:r>
              <a:rPr lang="fr-FR" sz="2800" dirty="0" err="1"/>
              <a:t>floor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184812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3D51A526-3089-1E4F-BCE2-417F1194E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6243" y="103766"/>
            <a:ext cx="7617310" cy="1325563"/>
          </a:xfrm>
        </p:spPr>
        <p:txBody>
          <a:bodyPr/>
          <a:lstStyle/>
          <a:p>
            <a:pPr algn="ctr"/>
            <a:r>
              <a:rPr lang="fr-FR" dirty="0"/>
              <a:t>Topics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2FA9EA1-99DD-A241-A8F0-D5FE960232FF}"/>
              </a:ext>
            </a:extLst>
          </p:cNvPr>
          <p:cNvSpPr txBox="1"/>
          <p:nvPr/>
        </p:nvSpPr>
        <p:spPr>
          <a:xfrm>
            <a:off x="1226372" y="1678193"/>
            <a:ext cx="9945158" cy="3662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 err="1"/>
              <a:t>Nuclear</a:t>
            </a:r>
            <a:r>
              <a:rPr lang="fr-FR" sz="2800" dirty="0"/>
              <a:t> structure, Ab </a:t>
            </a:r>
            <a:r>
              <a:rPr lang="fr-FR" sz="2800" dirty="0" err="1"/>
              <a:t>initio</a:t>
            </a:r>
            <a:r>
              <a:rPr lang="fr-FR" sz="2800" dirty="0"/>
              <a:t> </a:t>
            </a:r>
            <a:r>
              <a:rPr lang="fr-FR" sz="2800" dirty="0" err="1"/>
              <a:t>methods</a:t>
            </a:r>
            <a:r>
              <a:rPr lang="fr-FR" sz="2800" dirty="0"/>
              <a:t> and few-body </a:t>
            </a:r>
            <a:r>
              <a:rPr lang="fr-FR" sz="2800" dirty="0" err="1"/>
              <a:t>systems</a:t>
            </a:r>
            <a:endParaRPr lang="fr-F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 err="1"/>
              <a:t>Nuclear</a:t>
            </a:r>
            <a:r>
              <a:rPr lang="fr-FR" sz="2800" dirty="0"/>
              <a:t> </a:t>
            </a:r>
            <a:r>
              <a:rPr lang="fr-FR" sz="2800" dirty="0" err="1"/>
              <a:t>dynamics</a:t>
            </a:r>
            <a:r>
              <a:rPr lang="fr-FR" sz="2800" dirty="0"/>
              <a:t>: </a:t>
            </a:r>
            <a:r>
              <a:rPr lang="fr-FR" sz="2800" dirty="0" err="1"/>
              <a:t>reactions</a:t>
            </a:r>
            <a:r>
              <a:rPr lang="fr-FR" sz="2800" dirty="0"/>
              <a:t>, transport, excitations, </a:t>
            </a:r>
            <a:r>
              <a:rPr lang="fr-FR" sz="2800" dirty="0" err="1"/>
              <a:t>decays</a:t>
            </a:r>
            <a:endParaRPr lang="fr-F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 err="1"/>
              <a:t>Nuclear</a:t>
            </a:r>
            <a:r>
              <a:rPr lang="fr-FR" sz="2800" dirty="0"/>
              <a:t> </a:t>
            </a:r>
            <a:r>
              <a:rPr lang="fr-FR" sz="2800" dirty="0" err="1"/>
              <a:t>astrophysics</a:t>
            </a:r>
            <a:r>
              <a:rPr lang="fr-FR" sz="2800" dirty="0"/>
              <a:t>: neutrons stars, neutrino oscillations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 err="1"/>
              <a:t>Interdisciplinary</a:t>
            </a:r>
            <a:r>
              <a:rPr lang="fr-FR" sz="2800" dirty="0"/>
              <a:t> </a:t>
            </a:r>
            <a:r>
              <a:rPr lang="fr-FR" sz="2800" dirty="0" err="1"/>
              <a:t>research</a:t>
            </a:r>
            <a:r>
              <a:rPr lang="fr-FR" sz="2800" dirty="0"/>
              <a:t>, application and </a:t>
            </a:r>
            <a:r>
              <a:rPr lang="fr-FR" sz="2800" dirty="0" err="1"/>
              <a:t>emerging</a:t>
            </a:r>
            <a:r>
              <a:rPr lang="fr-FR" sz="2800" dirty="0"/>
              <a:t> technologies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82231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puppisa_rosa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86800" y="4188184"/>
            <a:ext cx="1916806" cy="1526817"/>
          </a:xfrm>
          <a:prstGeom prst="rect">
            <a:avLst/>
          </a:prstGeom>
          <a:noFill/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9068" y="457201"/>
            <a:ext cx="1224907" cy="160537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6867" y="0"/>
            <a:ext cx="2946400" cy="2209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0553" y="1707368"/>
            <a:ext cx="5105400" cy="4565581"/>
          </a:xfrm>
          <a:prstGeom prst="rect">
            <a:avLst/>
          </a:prstGeom>
        </p:spPr>
      </p:pic>
      <p:grpSp>
        <p:nvGrpSpPr>
          <p:cNvPr id="8" name="Group 2"/>
          <p:cNvGrpSpPr>
            <a:grpSpLocks/>
          </p:cNvGrpSpPr>
          <p:nvPr/>
        </p:nvGrpSpPr>
        <p:grpSpPr bwMode="auto">
          <a:xfrm>
            <a:off x="2020953" y="3840969"/>
            <a:ext cx="1739900" cy="1304925"/>
            <a:chOff x="0" y="0"/>
            <a:chExt cx="5760" cy="4320"/>
          </a:xfrm>
        </p:grpSpPr>
        <p:sp>
          <p:nvSpPr>
            <p:cNvPr id="9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10" name="Picture 4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20" y="0"/>
              <a:ext cx="432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1" name="Picture 3" descr="NStar_l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447468" y="2362200"/>
            <a:ext cx="1828599" cy="2057400"/>
          </a:xfrm>
          <a:prstGeom prst="rect">
            <a:avLst/>
          </a:prstGeom>
          <a:noFill/>
          <a:ln w="57150">
            <a:solidFill>
              <a:srgbClr val="FFCC00"/>
            </a:solidFill>
            <a:miter lim="800000"/>
            <a:headEnd/>
            <a:tailEnd/>
          </a:ln>
        </p:spPr>
      </p:pic>
      <p:pic>
        <p:nvPicPr>
          <p:cNvPr id="17" name="Picture 14"/>
          <p:cNvPicPr>
            <a:picLocks noChangeAspect="1" noChangeArrowheads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8"/>
              <a:srcRect l="4910" t="8504" r="6548" b="19843"/>
              <a:stretch>
                <a:fillRect/>
              </a:stretch>
            </p:blipFill>
          </mc:Choice>
          <mc:Fallback>
            <p:blipFill>
              <a:blip r:embed="rId9"/>
              <a:srcRect l="4910" t="8504" r="6548" b="19843"/>
              <a:stretch>
                <a:fillRect/>
              </a:stretch>
            </p:blipFill>
          </mc:Fallback>
        </mc:AlternateContent>
        <p:spPr bwMode="auto">
          <a:xfrm rot="19048392">
            <a:off x="4475740" y="2122681"/>
            <a:ext cx="1818966" cy="796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38276" y="3886201"/>
            <a:ext cx="1605524" cy="1264829"/>
          </a:xfrm>
          <a:prstGeom prst="rect">
            <a:avLst/>
          </a:prstGeom>
        </p:spPr>
      </p:pic>
      <p:sp>
        <p:nvSpPr>
          <p:cNvPr id="22" name="Freeform 21"/>
          <p:cNvSpPr/>
          <p:nvPr/>
        </p:nvSpPr>
        <p:spPr>
          <a:xfrm>
            <a:off x="6230924" y="2033537"/>
            <a:ext cx="2050215" cy="1444226"/>
          </a:xfrm>
          <a:custGeom>
            <a:avLst/>
            <a:gdLst>
              <a:gd name="connsiteX0" fmla="*/ 0 w 2050215"/>
              <a:gd name="connsiteY0" fmla="*/ 1361225 h 1444226"/>
              <a:gd name="connsiteX1" fmla="*/ 282216 w 2050215"/>
              <a:gd name="connsiteY1" fmla="*/ 1369525 h 1444226"/>
              <a:gd name="connsiteX2" fmla="*/ 365220 w 2050215"/>
              <a:gd name="connsiteY2" fmla="*/ 1394425 h 1444226"/>
              <a:gd name="connsiteX3" fmla="*/ 390122 w 2050215"/>
              <a:gd name="connsiteY3" fmla="*/ 1411026 h 1444226"/>
              <a:gd name="connsiteX4" fmla="*/ 456525 w 2050215"/>
              <a:gd name="connsiteY4" fmla="*/ 1427626 h 1444226"/>
              <a:gd name="connsiteX5" fmla="*/ 498028 w 2050215"/>
              <a:gd name="connsiteY5" fmla="*/ 1444226 h 1444226"/>
              <a:gd name="connsiteX6" fmla="*/ 697239 w 2050215"/>
              <a:gd name="connsiteY6" fmla="*/ 1435926 h 1444226"/>
              <a:gd name="connsiteX7" fmla="*/ 738741 w 2050215"/>
              <a:gd name="connsiteY7" fmla="*/ 1419326 h 1444226"/>
              <a:gd name="connsiteX8" fmla="*/ 788544 w 2050215"/>
              <a:gd name="connsiteY8" fmla="*/ 1411026 h 1444226"/>
              <a:gd name="connsiteX9" fmla="*/ 830046 w 2050215"/>
              <a:gd name="connsiteY9" fmla="*/ 1402726 h 1444226"/>
              <a:gd name="connsiteX10" fmla="*/ 854948 w 2050215"/>
              <a:gd name="connsiteY10" fmla="*/ 1394425 h 1444226"/>
              <a:gd name="connsiteX11" fmla="*/ 879849 w 2050215"/>
              <a:gd name="connsiteY11" fmla="*/ 1377825 h 1444226"/>
              <a:gd name="connsiteX12" fmla="*/ 913051 w 2050215"/>
              <a:gd name="connsiteY12" fmla="*/ 1361225 h 1444226"/>
              <a:gd name="connsiteX13" fmla="*/ 962854 w 2050215"/>
              <a:gd name="connsiteY13" fmla="*/ 1336324 h 1444226"/>
              <a:gd name="connsiteX14" fmla="*/ 1045858 w 2050215"/>
              <a:gd name="connsiteY14" fmla="*/ 1278223 h 1444226"/>
              <a:gd name="connsiteX15" fmla="*/ 1070760 w 2050215"/>
              <a:gd name="connsiteY15" fmla="*/ 1261623 h 1444226"/>
              <a:gd name="connsiteX16" fmla="*/ 1120563 w 2050215"/>
              <a:gd name="connsiteY16" fmla="*/ 1245023 h 1444226"/>
              <a:gd name="connsiteX17" fmla="*/ 1137164 w 2050215"/>
              <a:gd name="connsiteY17" fmla="*/ 1228422 h 1444226"/>
              <a:gd name="connsiteX18" fmla="*/ 1145464 w 2050215"/>
              <a:gd name="connsiteY18" fmla="*/ 1203522 h 1444226"/>
              <a:gd name="connsiteX19" fmla="*/ 1162065 w 2050215"/>
              <a:gd name="connsiteY19" fmla="*/ 1178622 h 1444226"/>
              <a:gd name="connsiteX20" fmla="*/ 1195267 w 2050215"/>
              <a:gd name="connsiteY20" fmla="*/ 1137121 h 1444226"/>
              <a:gd name="connsiteX21" fmla="*/ 1228469 w 2050215"/>
              <a:gd name="connsiteY21" fmla="*/ 1095620 h 1444226"/>
              <a:gd name="connsiteX22" fmla="*/ 1261671 w 2050215"/>
              <a:gd name="connsiteY22" fmla="*/ 1054119 h 1444226"/>
              <a:gd name="connsiteX23" fmla="*/ 1286572 w 2050215"/>
              <a:gd name="connsiteY23" fmla="*/ 1037519 h 1444226"/>
              <a:gd name="connsiteX24" fmla="*/ 1311473 w 2050215"/>
              <a:gd name="connsiteY24" fmla="*/ 996018 h 1444226"/>
              <a:gd name="connsiteX25" fmla="*/ 1352976 w 2050215"/>
              <a:gd name="connsiteY25" fmla="*/ 921317 h 1444226"/>
              <a:gd name="connsiteX26" fmla="*/ 1377877 w 2050215"/>
              <a:gd name="connsiteY26" fmla="*/ 904717 h 1444226"/>
              <a:gd name="connsiteX27" fmla="*/ 1427680 w 2050215"/>
              <a:gd name="connsiteY27" fmla="*/ 854916 h 1444226"/>
              <a:gd name="connsiteX28" fmla="*/ 1452581 w 2050215"/>
              <a:gd name="connsiteY28" fmla="*/ 846615 h 1444226"/>
              <a:gd name="connsiteX29" fmla="*/ 1502384 w 2050215"/>
              <a:gd name="connsiteY29" fmla="*/ 805115 h 1444226"/>
              <a:gd name="connsiteX30" fmla="*/ 1535586 w 2050215"/>
              <a:gd name="connsiteY30" fmla="*/ 763614 h 1444226"/>
              <a:gd name="connsiteX31" fmla="*/ 1552187 w 2050215"/>
              <a:gd name="connsiteY31" fmla="*/ 730413 h 1444226"/>
              <a:gd name="connsiteX32" fmla="*/ 1568788 w 2050215"/>
              <a:gd name="connsiteY32" fmla="*/ 680612 h 1444226"/>
              <a:gd name="connsiteX33" fmla="*/ 1593689 w 2050215"/>
              <a:gd name="connsiteY33" fmla="*/ 655712 h 1444226"/>
              <a:gd name="connsiteX34" fmla="*/ 1601990 w 2050215"/>
              <a:gd name="connsiteY34" fmla="*/ 630812 h 1444226"/>
              <a:gd name="connsiteX35" fmla="*/ 1618591 w 2050215"/>
              <a:gd name="connsiteY35" fmla="*/ 614211 h 1444226"/>
              <a:gd name="connsiteX36" fmla="*/ 1626891 w 2050215"/>
              <a:gd name="connsiteY36" fmla="*/ 572711 h 1444226"/>
              <a:gd name="connsiteX37" fmla="*/ 1668393 w 2050215"/>
              <a:gd name="connsiteY37" fmla="*/ 390107 h 1444226"/>
              <a:gd name="connsiteX38" fmla="*/ 1709896 w 2050215"/>
              <a:gd name="connsiteY38" fmla="*/ 340306 h 1444226"/>
              <a:gd name="connsiteX39" fmla="*/ 1826102 w 2050215"/>
              <a:gd name="connsiteY39" fmla="*/ 298806 h 1444226"/>
              <a:gd name="connsiteX40" fmla="*/ 1851004 w 2050215"/>
              <a:gd name="connsiteY40" fmla="*/ 257305 h 1444226"/>
              <a:gd name="connsiteX41" fmla="*/ 1875905 w 2050215"/>
              <a:gd name="connsiteY41" fmla="*/ 232404 h 1444226"/>
              <a:gd name="connsiteX42" fmla="*/ 1884205 w 2050215"/>
              <a:gd name="connsiteY42" fmla="*/ 207504 h 1444226"/>
              <a:gd name="connsiteX43" fmla="*/ 1909107 w 2050215"/>
              <a:gd name="connsiteY43" fmla="*/ 190904 h 1444226"/>
              <a:gd name="connsiteX44" fmla="*/ 1925708 w 2050215"/>
              <a:gd name="connsiteY44" fmla="*/ 166003 h 1444226"/>
              <a:gd name="connsiteX45" fmla="*/ 1958910 w 2050215"/>
              <a:gd name="connsiteY45" fmla="*/ 91302 h 1444226"/>
              <a:gd name="connsiteX46" fmla="*/ 1975511 w 2050215"/>
              <a:gd name="connsiteY46" fmla="*/ 74701 h 1444226"/>
              <a:gd name="connsiteX47" fmla="*/ 2000412 w 2050215"/>
              <a:gd name="connsiteY47" fmla="*/ 58101 h 1444226"/>
              <a:gd name="connsiteX48" fmla="*/ 2050215 w 2050215"/>
              <a:gd name="connsiteY48" fmla="*/ 0 h 1444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2050215" h="1444226">
                <a:moveTo>
                  <a:pt x="0" y="1361225"/>
                </a:moveTo>
                <a:cubicBezTo>
                  <a:pt x="94072" y="1363992"/>
                  <a:pt x="188227" y="1364705"/>
                  <a:pt x="282216" y="1369525"/>
                </a:cubicBezTo>
                <a:cubicBezTo>
                  <a:pt x="308209" y="1370858"/>
                  <a:pt x="342428" y="1383030"/>
                  <a:pt x="365220" y="1394425"/>
                </a:cubicBezTo>
                <a:cubicBezTo>
                  <a:pt x="374143" y="1398886"/>
                  <a:pt x="381199" y="1406565"/>
                  <a:pt x="390122" y="1411026"/>
                </a:cubicBezTo>
                <a:cubicBezTo>
                  <a:pt x="412031" y="1421980"/>
                  <a:pt x="432849" y="1420524"/>
                  <a:pt x="456525" y="1427626"/>
                </a:cubicBezTo>
                <a:cubicBezTo>
                  <a:pt x="470797" y="1431907"/>
                  <a:pt x="484194" y="1438693"/>
                  <a:pt x="498028" y="1444226"/>
                </a:cubicBezTo>
                <a:cubicBezTo>
                  <a:pt x="564432" y="1441459"/>
                  <a:pt x="631130" y="1442764"/>
                  <a:pt x="697239" y="1435926"/>
                </a:cubicBezTo>
                <a:cubicBezTo>
                  <a:pt x="712059" y="1434393"/>
                  <a:pt x="724366" y="1423246"/>
                  <a:pt x="738741" y="1419326"/>
                </a:cubicBezTo>
                <a:cubicBezTo>
                  <a:pt x="754978" y="1414898"/>
                  <a:pt x="771985" y="1414036"/>
                  <a:pt x="788544" y="1411026"/>
                </a:cubicBezTo>
                <a:cubicBezTo>
                  <a:pt x="802424" y="1408502"/>
                  <a:pt x="816359" y="1406148"/>
                  <a:pt x="830046" y="1402726"/>
                </a:cubicBezTo>
                <a:cubicBezTo>
                  <a:pt x="838534" y="1400604"/>
                  <a:pt x="847122" y="1398338"/>
                  <a:pt x="854948" y="1394425"/>
                </a:cubicBezTo>
                <a:cubicBezTo>
                  <a:pt x="863871" y="1389964"/>
                  <a:pt x="871188" y="1382774"/>
                  <a:pt x="879849" y="1377825"/>
                </a:cubicBezTo>
                <a:cubicBezTo>
                  <a:pt x="890592" y="1371686"/>
                  <a:pt x="902308" y="1367364"/>
                  <a:pt x="913051" y="1361225"/>
                </a:cubicBezTo>
                <a:cubicBezTo>
                  <a:pt x="958107" y="1335480"/>
                  <a:pt x="917195" y="1351544"/>
                  <a:pt x="962854" y="1336324"/>
                </a:cubicBezTo>
                <a:cubicBezTo>
                  <a:pt x="1020724" y="1278458"/>
                  <a:pt x="989881" y="1292218"/>
                  <a:pt x="1045858" y="1278223"/>
                </a:cubicBezTo>
                <a:cubicBezTo>
                  <a:pt x="1054159" y="1272690"/>
                  <a:pt x="1061644" y="1265674"/>
                  <a:pt x="1070760" y="1261623"/>
                </a:cubicBezTo>
                <a:cubicBezTo>
                  <a:pt x="1086751" y="1254516"/>
                  <a:pt x="1120563" y="1245023"/>
                  <a:pt x="1120563" y="1245023"/>
                </a:cubicBezTo>
                <a:cubicBezTo>
                  <a:pt x="1126097" y="1239489"/>
                  <a:pt x="1133138" y="1235133"/>
                  <a:pt x="1137164" y="1228422"/>
                </a:cubicBezTo>
                <a:cubicBezTo>
                  <a:pt x="1141665" y="1220920"/>
                  <a:pt x="1141551" y="1211347"/>
                  <a:pt x="1145464" y="1203522"/>
                </a:cubicBezTo>
                <a:cubicBezTo>
                  <a:pt x="1149925" y="1194600"/>
                  <a:pt x="1156531" y="1186922"/>
                  <a:pt x="1162065" y="1178622"/>
                </a:cubicBezTo>
                <a:cubicBezTo>
                  <a:pt x="1182927" y="1116033"/>
                  <a:pt x="1152358" y="1190755"/>
                  <a:pt x="1195267" y="1137121"/>
                </a:cubicBezTo>
                <a:cubicBezTo>
                  <a:pt x="1241088" y="1079847"/>
                  <a:pt x="1157102" y="1143194"/>
                  <a:pt x="1228469" y="1095620"/>
                </a:cubicBezTo>
                <a:cubicBezTo>
                  <a:pt x="1240795" y="1077133"/>
                  <a:pt x="1244776" y="1067635"/>
                  <a:pt x="1261671" y="1054119"/>
                </a:cubicBezTo>
                <a:cubicBezTo>
                  <a:pt x="1269461" y="1047887"/>
                  <a:pt x="1278272" y="1043052"/>
                  <a:pt x="1286572" y="1037519"/>
                </a:cubicBezTo>
                <a:cubicBezTo>
                  <a:pt x="1310082" y="966989"/>
                  <a:pt x="1277294" y="1052979"/>
                  <a:pt x="1311473" y="996018"/>
                </a:cubicBezTo>
                <a:cubicBezTo>
                  <a:pt x="1331655" y="962383"/>
                  <a:pt x="1302216" y="955156"/>
                  <a:pt x="1352976" y="921317"/>
                </a:cubicBezTo>
                <a:cubicBezTo>
                  <a:pt x="1361276" y="915784"/>
                  <a:pt x="1370421" y="911344"/>
                  <a:pt x="1377877" y="904717"/>
                </a:cubicBezTo>
                <a:cubicBezTo>
                  <a:pt x="1395424" y="889120"/>
                  <a:pt x="1405408" y="862341"/>
                  <a:pt x="1427680" y="854916"/>
                </a:cubicBezTo>
                <a:cubicBezTo>
                  <a:pt x="1435980" y="852149"/>
                  <a:pt x="1444755" y="850528"/>
                  <a:pt x="1452581" y="846615"/>
                </a:cubicBezTo>
                <a:cubicBezTo>
                  <a:pt x="1475696" y="835058"/>
                  <a:pt x="1484024" y="823474"/>
                  <a:pt x="1502384" y="805115"/>
                </a:cubicBezTo>
                <a:cubicBezTo>
                  <a:pt x="1522204" y="745661"/>
                  <a:pt x="1493869" y="813673"/>
                  <a:pt x="1535586" y="763614"/>
                </a:cubicBezTo>
                <a:cubicBezTo>
                  <a:pt x="1543507" y="754109"/>
                  <a:pt x="1547592" y="741901"/>
                  <a:pt x="1552187" y="730413"/>
                </a:cubicBezTo>
                <a:cubicBezTo>
                  <a:pt x="1558686" y="714166"/>
                  <a:pt x="1556415" y="692985"/>
                  <a:pt x="1568788" y="680612"/>
                </a:cubicBezTo>
                <a:lnTo>
                  <a:pt x="1593689" y="655712"/>
                </a:lnTo>
                <a:cubicBezTo>
                  <a:pt x="1596456" y="647412"/>
                  <a:pt x="1597488" y="638314"/>
                  <a:pt x="1601990" y="630812"/>
                </a:cubicBezTo>
                <a:cubicBezTo>
                  <a:pt x="1606017" y="624102"/>
                  <a:pt x="1615508" y="621404"/>
                  <a:pt x="1618591" y="614211"/>
                </a:cubicBezTo>
                <a:cubicBezTo>
                  <a:pt x="1624148" y="601244"/>
                  <a:pt x="1625210" y="586718"/>
                  <a:pt x="1626891" y="572711"/>
                </a:cubicBezTo>
                <a:cubicBezTo>
                  <a:pt x="1648309" y="394231"/>
                  <a:pt x="1596535" y="438011"/>
                  <a:pt x="1668393" y="390107"/>
                </a:cubicBezTo>
                <a:cubicBezTo>
                  <a:pt x="1680071" y="372591"/>
                  <a:pt x="1691396" y="352079"/>
                  <a:pt x="1709896" y="340306"/>
                </a:cubicBezTo>
                <a:cubicBezTo>
                  <a:pt x="1767703" y="303521"/>
                  <a:pt x="1767972" y="308494"/>
                  <a:pt x="1826102" y="298806"/>
                </a:cubicBezTo>
                <a:cubicBezTo>
                  <a:pt x="1877804" y="247104"/>
                  <a:pt x="1807903" y="321955"/>
                  <a:pt x="1851004" y="257305"/>
                </a:cubicBezTo>
                <a:cubicBezTo>
                  <a:pt x="1857515" y="247538"/>
                  <a:pt x="1867605" y="240704"/>
                  <a:pt x="1875905" y="232404"/>
                </a:cubicBezTo>
                <a:cubicBezTo>
                  <a:pt x="1878672" y="224104"/>
                  <a:pt x="1878739" y="214336"/>
                  <a:pt x="1884205" y="207504"/>
                </a:cubicBezTo>
                <a:cubicBezTo>
                  <a:pt x="1890437" y="199714"/>
                  <a:pt x="1902053" y="197958"/>
                  <a:pt x="1909107" y="190904"/>
                </a:cubicBezTo>
                <a:cubicBezTo>
                  <a:pt x="1916161" y="183850"/>
                  <a:pt x="1920174" y="174303"/>
                  <a:pt x="1925708" y="166003"/>
                </a:cubicBezTo>
                <a:cubicBezTo>
                  <a:pt x="1938872" y="126512"/>
                  <a:pt x="1936360" y="119489"/>
                  <a:pt x="1958910" y="91302"/>
                </a:cubicBezTo>
                <a:cubicBezTo>
                  <a:pt x="1963799" y="85191"/>
                  <a:pt x="1969400" y="79590"/>
                  <a:pt x="1975511" y="74701"/>
                </a:cubicBezTo>
                <a:cubicBezTo>
                  <a:pt x="1983301" y="68469"/>
                  <a:pt x="1992112" y="63634"/>
                  <a:pt x="2000412" y="58101"/>
                </a:cubicBezTo>
                <a:cubicBezTo>
                  <a:pt x="2037046" y="3152"/>
                  <a:pt x="2015769" y="17222"/>
                  <a:pt x="2050215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923468" y="2286000"/>
            <a:ext cx="94879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Terra</a:t>
            </a:r>
          </a:p>
          <a:p>
            <a:pPr algn="ctr"/>
            <a:r>
              <a:rPr lang="en-US" sz="1600" dirty="0"/>
              <a:t>incognita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1894267" y="6399212"/>
            <a:ext cx="8686800" cy="1588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9447705" y="6019800"/>
            <a:ext cx="105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Neutrons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rot="5400000" flipH="1" flipV="1">
            <a:off x="-1039277" y="3426415"/>
            <a:ext cx="5938430" cy="1588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598966" y="87868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Protons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648200" y="641246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982146" y="6400800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391400" y="6412468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</a:t>
            </a:r>
          </a:p>
        </p:txBody>
      </p:sp>
      <p:cxnSp>
        <p:nvCxnSpPr>
          <p:cNvPr id="37" name="Straight Connector 36"/>
          <p:cNvCxnSpPr/>
          <p:nvPr/>
        </p:nvCxnSpPr>
        <p:spPr>
          <a:xfrm rot="5400000">
            <a:off x="4730055" y="6406455"/>
            <a:ext cx="139520" cy="157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>
            <a:off x="6103225" y="6393575"/>
            <a:ext cx="139520" cy="157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5400000">
            <a:off x="7551025" y="6393575"/>
            <a:ext cx="139520" cy="157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8836953" y="6412468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1000</a:t>
            </a:r>
          </a:p>
        </p:txBody>
      </p:sp>
      <p:cxnSp>
        <p:nvCxnSpPr>
          <p:cNvPr id="41" name="Straight Connector 40"/>
          <p:cNvCxnSpPr/>
          <p:nvPr/>
        </p:nvCxnSpPr>
        <p:spPr>
          <a:xfrm rot="5400000">
            <a:off x="9149655" y="6393575"/>
            <a:ext cx="139520" cy="157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854514" y="4421188"/>
            <a:ext cx="126686" cy="158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603340" y="420266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486346" y="2971800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</a:p>
        </p:txBody>
      </p:sp>
      <p:cxnSp>
        <p:nvCxnSpPr>
          <p:cNvPr id="55" name="Straight Connector 54"/>
          <p:cNvCxnSpPr/>
          <p:nvPr/>
        </p:nvCxnSpPr>
        <p:spPr>
          <a:xfrm>
            <a:off x="1854514" y="3198812"/>
            <a:ext cx="126686" cy="158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1854514" y="1674812"/>
            <a:ext cx="126686" cy="158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1447800" y="1459468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292007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er 28"/>
          <p:cNvGrpSpPr/>
          <p:nvPr/>
        </p:nvGrpSpPr>
        <p:grpSpPr>
          <a:xfrm>
            <a:off x="2114407" y="3077308"/>
            <a:ext cx="7772544" cy="3780692"/>
            <a:chOff x="971407" y="3077308"/>
            <a:chExt cx="7772544" cy="3780692"/>
          </a:xfrm>
        </p:grpSpPr>
        <p:sp>
          <p:nvSpPr>
            <p:cNvPr id="25" name="Forme libre 24"/>
            <p:cNvSpPr/>
            <p:nvPr/>
          </p:nvSpPr>
          <p:spPr>
            <a:xfrm>
              <a:off x="971407" y="3077308"/>
              <a:ext cx="3827378" cy="3297325"/>
            </a:xfrm>
            <a:custGeom>
              <a:avLst/>
              <a:gdLst>
                <a:gd name="connsiteX0" fmla="*/ 229027 w 3827662"/>
                <a:gd name="connsiteY0" fmla="*/ 125173 h 3327981"/>
                <a:gd name="connsiteX1" fmla="*/ 871965 w 3827662"/>
                <a:gd name="connsiteY1" fmla="*/ 1311036 h 3327981"/>
                <a:gd name="connsiteX2" fmla="*/ 1586340 w 3827662"/>
                <a:gd name="connsiteY2" fmla="*/ 2025411 h 3327981"/>
                <a:gd name="connsiteX3" fmla="*/ 2600752 w 3827662"/>
                <a:gd name="connsiteY3" fmla="*/ 2096848 h 3327981"/>
                <a:gd name="connsiteX4" fmla="*/ 3715177 w 3827662"/>
                <a:gd name="connsiteY4" fmla="*/ 2482611 h 3327981"/>
                <a:gd name="connsiteX5" fmla="*/ 3629452 w 3827662"/>
                <a:gd name="connsiteY5" fmla="*/ 3139836 h 3327981"/>
                <a:gd name="connsiteX6" fmla="*/ 2300715 w 3827662"/>
                <a:gd name="connsiteY6" fmla="*/ 3325573 h 3327981"/>
                <a:gd name="connsiteX7" fmla="*/ 1514902 w 3827662"/>
                <a:gd name="connsiteY7" fmla="*/ 3168411 h 3327981"/>
                <a:gd name="connsiteX8" fmla="*/ 1343452 w 3827662"/>
                <a:gd name="connsiteY8" fmla="*/ 2268298 h 3327981"/>
                <a:gd name="connsiteX9" fmla="*/ 857677 w 3827662"/>
                <a:gd name="connsiteY9" fmla="*/ 1668223 h 3327981"/>
                <a:gd name="connsiteX10" fmla="*/ 300465 w 3827662"/>
                <a:gd name="connsiteY10" fmla="*/ 710961 h 3327981"/>
                <a:gd name="connsiteX11" fmla="*/ 427 w 3827662"/>
                <a:gd name="connsiteY11" fmla="*/ 53736 h 3327981"/>
                <a:gd name="connsiteX12" fmla="*/ 229027 w 3827662"/>
                <a:gd name="connsiteY12" fmla="*/ 39448 h 3327981"/>
                <a:gd name="connsiteX0" fmla="*/ 228743 w 3827378"/>
                <a:gd name="connsiteY0" fmla="*/ 94517 h 3297325"/>
                <a:gd name="connsiteX1" fmla="*/ 871681 w 3827378"/>
                <a:gd name="connsiteY1" fmla="*/ 1280380 h 3297325"/>
                <a:gd name="connsiteX2" fmla="*/ 1586056 w 3827378"/>
                <a:gd name="connsiteY2" fmla="*/ 1994755 h 3297325"/>
                <a:gd name="connsiteX3" fmla="*/ 2600468 w 3827378"/>
                <a:gd name="connsiteY3" fmla="*/ 2066192 h 3297325"/>
                <a:gd name="connsiteX4" fmla="*/ 3714893 w 3827378"/>
                <a:gd name="connsiteY4" fmla="*/ 2451955 h 3297325"/>
                <a:gd name="connsiteX5" fmla="*/ 3629168 w 3827378"/>
                <a:gd name="connsiteY5" fmla="*/ 3109180 h 3297325"/>
                <a:gd name="connsiteX6" fmla="*/ 2300431 w 3827378"/>
                <a:gd name="connsiteY6" fmla="*/ 3294917 h 3297325"/>
                <a:gd name="connsiteX7" fmla="*/ 1514618 w 3827378"/>
                <a:gd name="connsiteY7" fmla="*/ 3137755 h 3297325"/>
                <a:gd name="connsiteX8" fmla="*/ 1343168 w 3827378"/>
                <a:gd name="connsiteY8" fmla="*/ 2237642 h 3297325"/>
                <a:gd name="connsiteX9" fmla="*/ 857393 w 3827378"/>
                <a:gd name="connsiteY9" fmla="*/ 1637567 h 3297325"/>
                <a:gd name="connsiteX10" fmla="*/ 300181 w 3827378"/>
                <a:gd name="connsiteY10" fmla="*/ 680305 h 3297325"/>
                <a:gd name="connsiteX11" fmla="*/ 143 w 3827378"/>
                <a:gd name="connsiteY11" fmla="*/ 23080 h 3297325"/>
                <a:gd name="connsiteX12" fmla="*/ 257318 w 3827378"/>
                <a:gd name="connsiteY12" fmla="*/ 137380 h 329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27378" h="3297325">
                  <a:moveTo>
                    <a:pt x="228743" y="94517"/>
                  </a:moveTo>
                  <a:cubicBezTo>
                    <a:pt x="437102" y="529095"/>
                    <a:pt x="645462" y="963674"/>
                    <a:pt x="871681" y="1280380"/>
                  </a:cubicBezTo>
                  <a:cubicBezTo>
                    <a:pt x="1097900" y="1597086"/>
                    <a:pt x="1297925" y="1863786"/>
                    <a:pt x="1586056" y="1994755"/>
                  </a:cubicBezTo>
                  <a:cubicBezTo>
                    <a:pt x="1874187" y="2125724"/>
                    <a:pt x="2245662" y="1989992"/>
                    <a:pt x="2600468" y="2066192"/>
                  </a:cubicBezTo>
                  <a:cubicBezTo>
                    <a:pt x="2955274" y="2142392"/>
                    <a:pt x="3543443" y="2278124"/>
                    <a:pt x="3714893" y="2451955"/>
                  </a:cubicBezTo>
                  <a:cubicBezTo>
                    <a:pt x="3886343" y="2625786"/>
                    <a:pt x="3864912" y="2968686"/>
                    <a:pt x="3629168" y="3109180"/>
                  </a:cubicBezTo>
                  <a:cubicBezTo>
                    <a:pt x="3393424" y="3249674"/>
                    <a:pt x="2652856" y="3290155"/>
                    <a:pt x="2300431" y="3294917"/>
                  </a:cubicBezTo>
                  <a:cubicBezTo>
                    <a:pt x="1948006" y="3299679"/>
                    <a:pt x="1674162" y="3313968"/>
                    <a:pt x="1514618" y="3137755"/>
                  </a:cubicBezTo>
                  <a:cubicBezTo>
                    <a:pt x="1355074" y="2961542"/>
                    <a:pt x="1452705" y="2487673"/>
                    <a:pt x="1343168" y="2237642"/>
                  </a:cubicBezTo>
                  <a:cubicBezTo>
                    <a:pt x="1233631" y="1987611"/>
                    <a:pt x="1031224" y="1897123"/>
                    <a:pt x="857393" y="1637567"/>
                  </a:cubicBezTo>
                  <a:cubicBezTo>
                    <a:pt x="683562" y="1378011"/>
                    <a:pt x="443056" y="949386"/>
                    <a:pt x="300181" y="680305"/>
                  </a:cubicBezTo>
                  <a:cubicBezTo>
                    <a:pt x="157306" y="411224"/>
                    <a:pt x="7287" y="113567"/>
                    <a:pt x="143" y="23080"/>
                  </a:cubicBezTo>
                  <a:cubicBezTo>
                    <a:pt x="-7001" y="-67407"/>
                    <a:pt x="257318" y="137380"/>
                    <a:pt x="257318" y="137380"/>
                  </a:cubicBezTo>
                </a:path>
              </a:pathLst>
            </a:custGeom>
            <a:gradFill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69000">
                  <a:srgbClr val="7030A0"/>
                </a:gs>
                <a:gs pos="100000">
                  <a:srgbClr val="7030A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2519363" y="5233988"/>
              <a:ext cx="212526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Link </a:t>
              </a:r>
              <a:r>
                <a:rPr lang="fr-FR" dirty="0" err="1">
                  <a:solidFill>
                    <a:schemeClr val="bg1"/>
                  </a:solidFill>
                </a:rPr>
                <a:t>between</a:t>
              </a:r>
              <a:r>
                <a:rPr lang="fr-FR" dirty="0">
                  <a:solidFill>
                    <a:schemeClr val="bg1"/>
                  </a:solidFill>
                </a:rPr>
                <a:t> </a:t>
              </a:r>
            </a:p>
            <a:p>
              <a:r>
                <a:rPr lang="fr-FR" dirty="0" err="1">
                  <a:solidFill>
                    <a:schemeClr val="bg1"/>
                  </a:solidFill>
                </a:rPr>
                <a:t>Nuclear</a:t>
              </a:r>
              <a:r>
                <a:rPr lang="fr-FR" dirty="0">
                  <a:solidFill>
                    <a:schemeClr val="bg1"/>
                  </a:solidFill>
                </a:rPr>
                <a:t> </a:t>
              </a:r>
              <a:r>
                <a:rPr lang="fr-FR" dirty="0" err="1">
                  <a:solidFill>
                    <a:schemeClr val="bg1"/>
                  </a:solidFill>
                </a:rPr>
                <a:t>physics</a:t>
              </a:r>
              <a:r>
                <a:rPr lang="fr-FR" dirty="0">
                  <a:solidFill>
                    <a:schemeClr val="bg1"/>
                  </a:solidFill>
                </a:rPr>
                <a:t> and</a:t>
              </a:r>
            </a:p>
            <a:p>
              <a:r>
                <a:rPr lang="fr-FR" dirty="0" err="1">
                  <a:solidFill>
                    <a:schemeClr val="bg1"/>
                  </a:solidFill>
                </a:rPr>
                <a:t>Gravitational</a:t>
              </a:r>
              <a:r>
                <a:rPr lang="fr-FR" dirty="0">
                  <a:solidFill>
                    <a:schemeClr val="bg1"/>
                  </a:solidFill>
                </a:rPr>
                <a:t> </a:t>
              </a:r>
              <a:r>
                <a:rPr lang="fr-FR" dirty="0" err="1">
                  <a:solidFill>
                    <a:schemeClr val="bg1"/>
                  </a:solidFill>
                </a:rPr>
                <a:t>waves</a:t>
              </a:r>
              <a:r>
                <a:rPr lang="fr-FR" dirty="0">
                  <a:solidFill>
                    <a:schemeClr val="bg1"/>
                  </a:solidFill>
                </a:rPr>
                <a:t>  </a:t>
              </a:r>
            </a:p>
          </p:txBody>
        </p:sp>
        <p:pic>
          <p:nvPicPr>
            <p:cNvPr id="1028" name="Picture 4" descr="ravitational Waves | GEO 600 Porta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7750" y="5757863"/>
              <a:ext cx="2750343" cy="1100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13588" y="6103334"/>
              <a:ext cx="1630363" cy="754666"/>
            </a:xfrm>
            <a:prstGeom prst="rect">
              <a:avLst/>
            </a:prstGeom>
          </p:spPr>
        </p:pic>
      </p:grpSp>
      <p:grpSp>
        <p:nvGrpSpPr>
          <p:cNvPr id="28" name="Grouper 27"/>
          <p:cNvGrpSpPr/>
          <p:nvPr/>
        </p:nvGrpSpPr>
        <p:grpSpPr>
          <a:xfrm>
            <a:off x="3013789" y="2372510"/>
            <a:ext cx="7158913" cy="3209141"/>
            <a:chOff x="1870788" y="2372509"/>
            <a:chExt cx="7158913" cy="3209141"/>
          </a:xfrm>
        </p:grpSpPr>
        <p:sp>
          <p:nvSpPr>
            <p:cNvPr id="24" name="Forme libre 23"/>
            <p:cNvSpPr/>
            <p:nvPr/>
          </p:nvSpPr>
          <p:spPr>
            <a:xfrm>
              <a:off x="1870788" y="2372509"/>
              <a:ext cx="4982835" cy="2684223"/>
            </a:xfrm>
            <a:custGeom>
              <a:avLst/>
              <a:gdLst>
                <a:gd name="connsiteX0" fmla="*/ 458075 w 4982835"/>
                <a:gd name="connsiteY0" fmla="*/ 84941 h 2684223"/>
                <a:gd name="connsiteX1" fmla="*/ 1501062 w 4982835"/>
                <a:gd name="connsiteY1" fmla="*/ 913616 h 2684223"/>
                <a:gd name="connsiteX2" fmla="*/ 2558337 w 4982835"/>
                <a:gd name="connsiteY2" fmla="*/ 1713716 h 2684223"/>
                <a:gd name="connsiteX3" fmla="*/ 3044112 w 4982835"/>
                <a:gd name="connsiteY3" fmla="*/ 1527979 h 2684223"/>
                <a:gd name="connsiteX4" fmla="*/ 3858500 w 4982835"/>
                <a:gd name="connsiteY4" fmla="*/ 1399391 h 2684223"/>
                <a:gd name="connsiteX5" fmla="*/ 4887200 w 4982835"/>
                <a:gd name="connsiteY5" fmla="*/ 1870879 h 2684223"/>
                <a:gd name="connsiteX6" fmla="*/ 4772900 w 4982835"/>
                <a:gd name="connsiteY6" fmla="*/ 2542391 h 2684223"/>
                <a:gd name="connsiteX7" fmla="*/ 3429875 w 4982835"/>
                <a:gd name="connsiteY7" fmla="*/ 2642404 h 2684223"/>
                <a:gd name="connsiteX8" fmla="*/ 2572625 w 4982835"/>
                <a:gd name="connsiteY8" fmla="*/ 2013754 h 2684223"/>
                <a:gd name="connsiteX9" fmla="*/ 1501062 w 4982835"/>
                <a:gd name="connsiteY9" fmla="*/ 1185079 h 2684223"/>
                <a:gd name="connsiteX10" fmla="*/ 572375 w 4982835"/>
                <a:gd name="connsiteY10" fmla="*/ 484991 h 2684223"/>
                <a:gd name="connsiteX11" fmla="*/ 875 w 4982835"/>
                <a:gd name="connsiteY11" fmla="*/ 70654 h 2684223"/>
                <a:gd name="connsiteX12" fmla="*/ 458075 w 4982835"/>
                <a:gd name="connsiteY12" fmla="*/ 84941 h 2684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82835" h="2684223">
                  <a:moveTo>
                    <a:pt x="458075" y="84941"/>
                  </a:moveTo>
                  <a:cubicBezTo>
                    <a:pt x="708106" y="225435"/>
                    <a:pt x="1151018" y="642154"/>
                    <a:pt x="1501062" y="913616"/>
                  </a:cubicBezTo>
                  <a:cubicBezTo>
                    <a:pt x="1851106" y="1185078"/>
                    <a:pt x="2301162" y="1611322"/>
                    <a:pt x="2558337" y="1713716"/>
                  </a:cubicBezTo>
                  <a:cubicBezTo>
                    <a:pt x="2815512" y="1816110"/>
                    <a:pt x="2827418" y="1580366"/>
                    <a:pt x="3044112" y="1527979"/>
                  </a:cubicBezTo>
                  <a:cubicBezTo>
                    <a:pt x="3260806" y="1475592"/>
                    <a:pt x="3551319" y="1342241"/>
                    <a:pt x="3858500" y="1399391"/>
                  </a:cubicBezTo>
                  <a:cubicBezTo>
                    <a:pt x="4165681" y="1456541"/>
                    <a:pt x="4734800" y="1680379"/>
                    <a:pt x="4887200" y="1870879"/>
                  </a:cubicBezTo>
                  <a:cubicBezTo>
                    <a:pt x="5039600" y="2061379"/>
                    <a:pt x="5015787" y="2413804"/>
                    <a:pt x="4772900" y="2542391"/>
                  </a:cubicBezTo>
                  <a:cubicBezTo>
                    <a:pt x="4530013" y="2670978"/>
                    <a:pt x="3796587" y="2730510"/>
                    <a:pt x="3429875" y="2642404"/>
                  </a:cubicBezTo>
                  <a:cubicBezTo>
                    <a:pt x="3063163" y="2554298"/>
                    <a:pt x="2894094" y="2256642"/>
                    <a:pt x="2572625" y="2013754"/>
                  </a:cubicBezTo>
                  <a:cubicBezTo>
                    <a:pt x="2251156" y="1770866"/>
                    <a:pt x="1834437" y="1439873"/>
                    <a:pt x="1501062" y="1185079"/>
                  </a:cubicBezTo>
                  <a:cubicBezTo>
                    <a:pt x="1167687" y="930285"/>
                    <a:pt x="822406" y="670728"/>
                    <a:pt x="572375" y="484991"/>
                  </a:cubicBezTo>
                  <a:cubicBezTo>
                    <a:pt x="322344" y="299254"/>
                    <a:pt x="17544" y="134948"/>
                    <a:pt x="875" y="70654"/>
                  </a:cubicBezTo>
                  <a:cubicBezTo>
                    <a:pt x="-15794" y="6360"/>
                    <a:pt x="208044" y="-55553"/>
                    <a:pt x="458075" y="84941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69000">
                  <a:srgbClr val="7030A0"/>
                </a:gs>
                <a:gs pos="100000">
                  <a:srgbClr val="7030A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4881563" y="3938588"/>
              <a:ext cx="140775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 err="1">
                  <a:solidFill>
                    <a:schemeClr val="bg1"/>
                  </a:solidFill>
                </a:rPr>
                <a:t>Neutino-Less</a:t>
              </a:r>
              <a:endParaRPr lang="fr-FR" dirty="0">
                <a:solidFill>
                  <a:schemeClr val="bg1"/>
                </a:solidFill>
              </a:endParaRPr>
            </a:p>
            <a:p>
              <a:pPr algn="ctr"/>
              <a:r>
                <a:rPr lang="fr-FR" dirty="0">
                  <a:solidFill>
                    <a:schemeClr val="bg1"/>
                  </a:solidFill>
                </a:rPr>
                <a:t>Double beta </a:t>
              </a:r>
            </a:p>
            <a:p>
              <a:pPr algn="ctr"/>
              <a:r>
                <a:rPr lang="fr-FR" dirty="0" err="1">
                  <a:solidFill>
                    <a:schemeClr val="bg1"/>
                  </a:solidFill>
                </a:rPr>
                <a:t>decay</a:t>
              </a:r>
              <a:endParaRPr lang="fr-FR" dirty="0">
                <a:solidFill>
                  <a:schemeClr val="bg1"/>
                </a:solidFill>
              </a:endParaRPr>
            </a:p>
          </p:txBody>
        </p:sp>
        <p:pic>
          <p:nvPicPr>
            <p:cNvPr id="1026" name="Picture 2" descr="hysics - The Hunt for No Neutrino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8013" y="4545806"/>
              <a:ext cx="2071688" cy="1035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er 26"/>
          <p:cNvGrpSpPr/>
          <p:nvPr/>
        </p:nvGrpSpPr>
        <p:grpSpPr>
          <a:xfrm>
            <a:off x="4216616" y="992652"/>
            <a:ext cx="6832385" cy="3512400"/>
            <a:chOff x="3073615" y="992652"/>
            <a:chExt cx="6832385" cy="3512400"/>
          </a:xfrm>
        </p:grpSpPr>
        <p:sp>
          <p:nvSpPr>
            <p:cNvPr id="9" name="Forme libre 8"/>
            <p:cNvSpPr/>
            <p:nvPr/>
          </p:nvSpPr>
          <p:spPr>
            <a:xfrm>
              <a:off x="3073615" y="1351201"/>
              <a:ext cx="4557921" cy="1664707"/>
            </a:xfrm>
            <a:custGeom>
              <a:avLst/>
              <a:gdLst>
                <a:gd name="connsiteX0" fmla="*/ 141073 w 4557921"/>
                <a:gd name="connsiteY0" fmla="*/ 6112 h 1664707"/>
                <a:gd name="connsiteX1" fmla="*/ 955460 w 4557921"/>
                <a:gd name="connsiteY1" fmla="*/ 520462 h 1664707"/>
                <a:gd name="connsiteX2" fmla="*/ 2084173 w 4557921"/>
                <a:gd name="connsiteY2" fmla="*/ 706199 h 1664707"/>
                <a:gd name="connsiteX3" fmla="*/ 2912848 w 4557921"/>
                <a:gd name="connsiteY3" fmla="*/ 591899 h 1664707"/>
                <a:gd name="connsiteX4" fmla="*/ 3655798 w 4557921"/>
                <a:gd name="connsiteY4" fmla="*/ 420449 h 1664707"/>
                <a:gd name="connsiteX5" fmla="*/ 4341598 w 4557921"/>
                <a:gd name="connsiteY5" fmla="*/ 734774 h 1664707"/>
                <a:gd name="connsiteX6" fmla="*/ 4541623 w 4557921"/>
                <a:gd name="connsiteY6" fmla="*/ 1306274 h 1664707"/>
                <a:gd name="connsiteX7" fmla="*/ 3984410 w 4557921"/>
                <a:gd name="connsiteY7" fmla="*/ 1649174 h 1664707"/>
                <a:gd name="connsiteX8" fmla="*/ 2698535 w 4557921"/>
                <a:gd name="connsiteY8" fmla="*/ 1549162 h 1664707"/>
                <a:gd name="connsiteX9" fmla="*/ 2327060 w 4557921"/>
                <a:gd name="connsiteY9" fmla="*/ 1049099 h 1664707"/>
                <a:gd name="connsiteX10" fmla="*/ 1669835 w 4557921"/>
                <a:gd name="connsiteY10" fmla="*/ 891937 h 1664707"/>
                <a:gd name="connsiteX11" fmla="*/ 741148 w 4557921"/>
                <a:gd name="connsiteY11" fmla="*/ 649049 h 1664707"/>
                <a:gd name="connsiteX12" fmla="*/ 55348 w 4557921"/>
                <a:gd name="connsiteY12" fmla="*/ 263287 h 1664707"/>
                <a:gd name="connsiteX13" fmla="*/ 141073 w 4557921"/>
                <a:gd name="connsiteY13" fmla="*/ 6112 h 1664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7921" h="1664707">
                  <a:moveTo>
                    <a:pt x="141073" y="6112"/>
                  </a:moveTo>
                  <a:cubicBezTo>
                    <a:pt x="291092" y="48974"/>
                    <a:pt x="631610" y="403781"/>
                    <a:pt x="955460" y="520462"/>
                  </a:cubicBezTo>
                  <a:cubicBezTo>
                    <a:pt x="1279310" y="637143"/>
                    <a:pt x="1757942" y="694293"/>
                    <a:pt x="2084173" y="706199"/>
                  </a:cubicBezTo>
                  <a:cubicBezTo>
                    <a:pt x="2410404" y="718105"/>
                    <a:pt x="2650911" y="639524"/>
                    <a:pt x="2912848" y="591899"/>
                  </a:cubicBezTo>
                  <a:cubicBezTo>
                    <a:pt x="3174785" y="544274"/>
                    <a:pt x="3417673" y="396636"/>
                    <a:pt x="3655798" y="420449"/>
                  </a:cubicBezTo>
                  <a:cubicBezTo>
                    <a:pt x="3893923" y="444262"/>
                    <a:pt x="4193961" y="587137"/>
                    <a:pt x="4341598" y="734774"/>
                  </a:cubicBezTo>
                  <a:cubicBezTo>
                    <a:pt x="4489235" y="882411"/>
                    <a:pt x="4601154" y="1153874"/>
                    <a:pt x="4541623" y="1306274"/>
                  </a:cubicBezTo>
                  <a:cubicBezTo>
                    <a:pt x="4482092" y="1458674"/>
                    <a:pt x="4291591" y="1608693"/>
                    <a:pt x="3984410" y="1649174"/>
                  </a:cubicBezTo>
                  <a:cubicBezTo>
                    <a:pt x="3677229" y="1689655"/>
                    <a:pt x="2974760" y="1649174"/>
                    <a:pt x="2698535" y="1549162"/>
                  </a:cubicBezTo>
                  <a:cubicBezTo>
                    <a:pt x="2422310" y="1449150"/>
                    <a:pt x="2498510" y="1158636"/>
                    <a:pt x="2327060" y="1049099"/>
                  </a:cubicBezTo>
                  <a:cubicBezTo>
                    <a:pt x="2155610" y="939562"/>
                    <a:pt x="1669835" y="891937"/>
                    <a:pt x="1669835" y="891937"/>
                  </a:cubicBezTo>
                  <a:cubicBezTo>
                    <a:pt x="1405516" y="825262"/>
                    <a:pt x="1010229" y="753824"/>
                    <a:pt x="741148" y="649049"/>
                  </a:cubicBezTo>
                  <a:cubicBezTo>
                    <a:pt x="472067" y="544274"/>
                    <a:pt x="152979" y="370443"/>
                    <a:pt x="55348" y="263287"/>
                  </a:cubicBezTo>
                  <a:cubicBezTo>
                    <a:pt x="-42283" y="156131"/>
                    <a:pt x="-8946" y="-36750"/>
                    <a:pt x="141073" y="6112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69000">
                  <a:srgbClr val="7030A0"/>
                </a:gs>
                <a:gs pos="100000">
                  <a:srgbClr val="7030A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5572126" y="2071688"/>
              <a:ext cx="20113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Emergent </a:t>
              </a:r>
              <a:r>
                <a:rPr lang="fr-FR" dirty="0" err="1">
                  <a:solidFill>
                    <a:schemeClr val="bg1"/>
                  </a:solidFill>
                </a:rPr>
                <a:t>fields</a:t>
              </a:r>
              <a:endParaRPr lang="fr-FR" dirty="0">
                <a:solidFill>
                  <a:schemeClr val="bg1"/>
                </a:solidFill>
              </a:endParaRPr>
            </a:p>
            <a:p>
              <a:r>
                <a:rPr lang="fr-FR" dirty="0">
                  <a:solidFill>
                    <a:schemeClr val="bg1"/>
                  </a:solidFill>
                </a:rPr>
                <a:t>AI, Quantum </a:t>
              </a:r>
              <a:r>
                <a:rPr lang="fr-FR" dirty="0" err="1">
                  <a:solidFill>
                    <a:schemeClr val="bg1"/>
                  </a:solidFill>
                </a:rPr>
                <a:t>comp</a:t>
              </a:r>
              <a:r>
                <a:rPr lang="fr-FR" dirty="0">
                  <a:solidFill>
                    <a:schemeClr val="bg1"/>
                  </a:solidFill>
                </a:rPr>
                <a:t>.</a:t>
              </a:r>
            </a:p>
          </p:txBody>
        </p:sp>
        <p:pic>
          <p:nvPicPr>
            <p:cNvPr id="38" name="Image 3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32294" y="992652"/>
              <a:ext cx="1926031" cy="1076590"/>
            </a:xfrm>
            <a:prstGeom prst="rect">
              <a:avLst/>
            </a:prstGeom>
          </p:spPr>
        </p:pic>
        <p:grpSp>
          <p:nvGrpSpPr>
            <p:cNvPr id="39" name="Grouper 38"/>
            <p:cNvGrpSpPr/>
            <p:nvPr/>
          </p:nvGrpSpPr>
          <p:grpSpPr>
            <a:xfrm>
              <a:off x="7040334" y="2957513"/>
              <a:ext cx="2865666" cy="1547539"/>
              <a:chOff x="370390" y="673594"/>
              <a:chExt cx="11821610" cy="6280051"/>
            </a:xfrm>
          </p:grpSpPr>
          <p:pic>
            <p:nvPicPr>
              <p:cNvPr id="40" name="Image 39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55" b="2248"/>
              <a:stretch/>
            </p:blipFill>
            <p:spPr>
              <a:xfrm>
                <a:off x="4654839" y="1337684"/>
                <a:ext cx="7537161" cy="5427339"/>
              </a:xfrm>
              <a:prstGeom prst="rect">
                <a:avLst/>
              </a:prstGeom>
            </p:spPr>
          </p:pic>
          <p:pic>
            <p:nvPicPr>
              <p:cNvPr id="41" name="Image 40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48365" y="5474468"/>
                <a:ext cx="1479177" cy="1479177"/>
              </a:xfrm>
              <a:prstGeom prst="rect">
                <a:avLst/>
              </a:prstGeom>
            </p:spPr>
          </p:pic>
          <p:sp>
            <p:nvSpPr>
              <p:cNvPr id="42" name="Forme libre 41"/>
              <p:cNvSpPr/>
              <p:nvPr/>
            </p:nvSpPr>
            <p:spPr>
              <a:xfrm>
                <a:off x="3550023" y="2030506"/>
                <a:ext cx="1331259" cy="3496235"/>
              </a:xfrm>
              <a:custGeom>
                <a:avLst/>
                <a:gdLst>
                  <a:gd name="connsiteX0" fmla="*/ 1331259 w 1358153"/>
                  <a:gd name="connsiteY0" fmla="*/ 0 h 3402106"/>
                  <a:gd name="connsiteX1" fmla="*/ 1358153 w 1358153"/>
                  <a:gd name="connsiteY1" fmla="*/ 3402106 h 3402106"/>
                  <a:gd name="connsiteX2" fmla="*/ 0 w 1358153"/>
                  <a:gd name="connsiteY2" fmla="*/ 1828800 h 3402106"/>
                  <a:gd name="connsiteX3" fmla="*/ 13448 w 1358153"/>
                  <a:gd name="connsiteY3" fmla="*/ 1102659 h 3402106"/>
                  <a:gd name="connsiteX4" fmla="*/ 1331259 w 1358153"/>
                  <a:gd name="connsiteY4" fmla="*/ 0 h 3402106"/>
                  <a:gd name="connsiteX0" fmla="*/ 1358154 w 1385048"/>
                  <a:gd name="connsiteY0" fmla="*/ 0 h 3402106"/>
                  <a:gd name="connsiteX1" fmla="*/ 1385048 w 1385048"/>
                  <a:gd name="connsiteY1" fmla="*/ 3402106 h 3402106"/>
                  <a:gd name="connsiteX2" fmla="*/ 0 w 1385048"/>
                  <a:gd name="connsiteY2" fmla="*/ 2003612 h 3402106"/>
                  <a:gd name="connsiteX3" fmla="*/ 40343 w 1385048"/>
                  <a:gd name="connsiteY3" fmla="*/ 1102659 h 3402106"/>
                  <a:gd name="connsiteX4" fmla="*/ 1358154 w 1385048"/>
                  <a:gd name="connsiteY4" fmla="*/ 0 h 3402106"/>
                  <a:gd name="connsiteX0" fmla="*/ 1317811 w 1344705"/>
                  <a:gd name="connsiteY0" fmla="*/ 0 h 3402106"/>
                  <a:gd name="connsiteX1" fmla="*/ 1344705 w 1344705"/>
                  <a:gd name="connsiteY1" fmla="*/ 3402106 h 3402106"/>
                  <a:gd name="connsiteX2" fmla="*/ 26893 w 1344705"/>
                  <a:gd name="connsiteY2" fmla="*/ 2312894 h 3402106"/>
                  <a:gd name="connsiteX3" fmla="*/ 0 w 1344705"/>
                  <a:gd name="connsiteY3" fmla="*/ 1102659 h 3402106"/>
                  <a:gd name="connsiteX4" fmla="*/ 1317811 w 1344705"/>
                  <a:gd name="connsiteY4" fmla="*/ 0 h 3402106"/>
                  <a:gd name="connsiteX0" fmla="*/ 1317812 w 1344706"/>
                  <a:gd name="connsiteY0" fmla="*/ 0 h 3402106"/>
                  <a:gd name="connsiteX1" fmla="*/ 1344706 w 1344706"/>
                  <a:gd name="connsiteY1" fmla="*/ 3402106 h 3402106"/>
                  <a:gd name="connsiteX2" fmla="*/ 0 w 1344706"/>
                  <a:gd name="connsiteY2" fmla="*/ 2326341 h 3402106"/>
                  <a:gd name="connsiteX3" fmla="*/ 1 w 1344706"/>
                  <a:gd name="connsiteY3" fmla="*/ 1102659 h 3402106"/>
                  <a:gd name="connsiteX4" fmla="*/ 1317812 w 1344706"/>
                  <a:gd name="connsiteY4" fmla="*/ 0 h 3402106"/>
                  <a:gd name="connsiteX0" fmla="*/ 1317812 w 1344706"/>
                  <a:gd name="connsiteY0" fmla="*/ 0 h 3402106"/>
                  <a:gd name="connsiteX1" fmla="*/ 1344706 w 1344706"/>
                  <a:gd name="connsiteY1" fmla="*/ 3402106 h 3402106"/>
                  <a:gd name="connsiteX2" fmla="*/ 0 w 1344706"/>
                  <a:gd name="connsiteY2" fmla="*/ 2326341 h 3402106"/>
                  <a:gd name="connsiteX3" fmla="*/ 1 w 1344706"/>
                  <a:gd name="connsiteY3" fmla="*/ 1102659 h 3402106"/>
                  <a:gd name="connsiteX4" fmla="*/ 1317812 w 1344706"/>
                  <a:gd name="connsiteY4" fmla="*/ 0 h 3402106"/>
                  <a:gd name="connsiteX0" fmla="*/ 1317812 w 1344706"/>
                  <a:gd name="connsiteY0" fmla="*/ 0 h 3402106"/>
                  <a:gd name="connsiteX1" fmla="*/ 1344706 w 1344706"/>
                  <a:gd name="connsiteY1" fmla="*/ 3402106 h 3402106"/>
                  <a:gd name="connsiteX2" fmla="*/ 0 w 1344706"/>
                  <a:gd name="connsiteY2" fmla="*/ 2326341 h 3402106"/>
                  <a:gd name="connsiteX3" fmla="*/ 1 w 1344706"/>
                  <a:gd name="connsiteY3" fmla="*/ 1415496 h 3402106"/>
                  <a:gd name="connsiteX4" fmla="*/ 1317812 w 1344706"/>
                  <a:gd name="connsiteY4" fmla="*/ 0 h 3402106"/>
                  <a:gd name="connsiteX0" fmla="*/ 1317812 w 1344706"/>
                  <a:gd name="connsiteY0" fmla="*/ 0 h 3389071"/>
                  <a:gd name="connsiteX1" fmla="*/ 1344706 w 1344706"/>
                  <a:gd name="connsiteY1" fmla="*/ 3389071 h 3389071"/>
                  <a:gd name="connsiteX2" fmla="*/ 0 w 1344706"/>
                  <a:gd name="connsiteY2" fmla="*/ 2313306 h 3389071"/>
                  <a:gd name="connsiteX3" fmla="*/ 1 w 1344706"/>
                  <a:gd name="connsiteY3" fmla="*/ 1402461 h 3389071"/>
                  <a:gd name="connsiteX4" fmla="*/ 1317812 w 1344706"/>
                  <a:gd name="connsiteY4" fmla="*/ 0 h 3389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706" h="3389071">
                    <a:moveTo>
                      <a:pt x="1317812" y="0"/>
                    </a:moveTo>
                    <a:lnTo>
                      <a:pt x="1344706" y="3389071"/>
                    </a:lnTo>
                    <a:lnTo>
                      <a:pt x="0" y="2313306"/>
                    </a:lnTo>
                    <a:cubicBezTo>
                      <a:pt x="0" y="1717153"/>
                      <a:pt x="1" y="1810355"/>
                      <a:pt x="1" y="1402461"/>
                    </a:cubicBezTo>
                    <a:lnTo>
                      <a:pt x="1317812" y="0"/>
                    </a:lnTo>
                    <a:close/>
                  </a:path>
                </a:pathLst>
              </a:cu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3" name="Connecteur droit 42"/>
              <p:cNvCxnSpPr/>
              <p:nvPr/>
            </p:nvCxnSpPr>
            <p:spPr>
              <a:xfrm>
                <a:off x="4860604" y="2016485"/>
                <a:ext cx="2952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44" name="Forme libre 43"/>
              <p:cNvSpPr/>
              <p:nvPr/>
            </p:nvSpPr>
            <p:spPr>
              <a:xfrm>
                <a:off x="2615609" y="3147237"/>
                <a:ext cx="935665" cy="1267351"/>
              </a:xfrm>
              <a:custGeom>
                <a:avLst/>
                <a:gdLst>
                  <a:gd name="connsiteX0" fmla="*/ 0 w 373712"/>
                  <a:gd name="connsiteY0" fmla="*/ 0 h 1105232"/>
                  <a:gd name="connsiteX1" fmla="*/ 373712 w 373712"/>
                  <a:gd name="connsiteY1" fmla="*/ 143124 h 1105232"/>
                  <a:gd name="connsiteX2" fmla="*/ 373712 w 373712"/>
                  <a:gd name="connsiteY2" fmla="*/ 1105232 h 1105232"/>
                  <a:gd name="connsiteX3" fmla="*/ 7952 w 373712"/>
                  <a:gd name="connsiteY3" fmla="*/ 970059 h 1105232"/>
                  <a:gd name="connsiteX4" fmla="*/ 0 w 373712"/>
                  <a:gd name="connsiteY4" fmla="*/ 0 h 1105232"/>
                  <a:gd name="connsiteX0" fmla="*/ 0 w 756484"/>
                  <a:gd name="connsiteY0" fmla="*/ 0 h 1317883"/>
                  <a:gd name="connsiteX1" fmla="*/ 756484 w 756484"/>
                  <a:gd name="connsiteY1" fmla="*/ 355775 h 1317883"/>
                  <a:gd name="connsiteX2" fmla="*/ 756484 w 756484"/>
                  <a:gd name="connsiteY2" fmla="*/ 1317883 h 1317883"/>
                  <a:gd name="connsiteX3" fmla="*/ 390724 w 756484"/>
                  <a:gd name="connsiteY3" fmla="*/ 1182710 h 1317883"/>
                  <a:gd name="connsiteX4" fmla="*/ 0 w 756484"/>
                  <a:gd name="connsiteY4" fmla="*/ 0 h 1317883"/>
                  <a:gd name="connsiteX0" fmla="*/ 0 w 756484"/>
                  <a:gd name="connsiteY0" fmla="*/ 0 h 1317883"/>
                  <a:gd name="connsiteX1" fmla="*/ 756484 w 756484"/>
                  <a:gd name="connsiteY1" fmla="*/ 355775 h 1317883"/>
                  <a:gd name="connsiteX2" fmla="*/ 756484 w 756484"/>
                  <a:gd name="connsiteY2" fmla="*/ 1317883 h 1317883"/>
                  <a:gd name="connsiteX3" fmla="*/ 29217 w 756484"/>
                  <a:gd name="connsiteY3" fmla="*/ 991324 h 1317883"/>
                  <a:gd name="connsiteX4" fmla="*/ 0 w 756484"/>
                  <a:gd name="connsiteY4" fmla="*/ 0 h 1317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6484" h="1317883">
                    <a:moveTo>
                      <a:pt x="0" y="0"/>
                    </a:moveTo>
                    <a:lnTo>
                      <a:pt x="756484" y="355775"/>
                    </a:lnTo>
                    <a:lnTo>
                      <a:pt x="756484" y="1317883"/>
                    </a:lnTo>
                    <a:lnTo>
                      <a:pt x="29217" y="991324"/>
                    </a:lnTo>
                    <a:cubicBezTo>
                      <a:pt x="26566" y="673272"/>
                      <a:pt x="2651" y="333955"/>
                      <a:pt x="0" y="0"/>
                    </a:cubicBezTo>
                    <a:close/>
                  </a:path>
                </a:pathLst>
              </a:cu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Forme libre 44"/>
              <p:cNvSpPr/>
              <p:nvPr/>
            </p:nvSpPr>
            <p:spPr>
              <a:xfrm>
                <a:off x="2636860" y="3078502"/>
                <a:ext cx="1169595" cy="387711"/>
              </a:xfrm>
              <a:custGeom>
                <a:avLst/>
                <a:gdLst>
                  <a:gd name="connsiteX0" fmla="*/ 0 w 1169582"/>
                  <a:gd name="connsiteY0" fmla="*/ 42530 h 382772"/>
                  <a:gd name="connsiteX1" fmla="*/ 871870 w 1169582"/>
                  <a:gd name="connsiteY1" fmla="*/ 0 h 382772"/>
                  <a:gd name="connsiteX2" fmla="*/ 1169582 w 1169582"/>
                  <a:gd name="connsiteY2" fmla="*/ 63795 h 382772"/>
                  <a:gd name="connsiteX3" fmla="*/ 893135 w 1169582"/>
                  <a:gd name="connsiteY3" fmla="*/ 382772 h 382772"/>
                  <a:gd name="connsiteX4" fmla="*/ 0 w 1169582"/>
                  <a:gd name="connsiteY4" fmla="*/ 42530 h 382772"/>
                  <a:gd name="connsiteX0" fmla="*/ 13 w 1169595"/>
                  <a:gd name="connsiteY0" fmla="*/ 47469 h 387711"/>
                  <a:gd name="connsiteX1" fmla="*/ 871883 w 1169595"/>
                  <a:gd name="connsiteY1" fmla="*/ 4939 h 387711"/>
                  <a:gd name="connsiteX2" fmla="*/ 1169595 w 1169595"/>
                  <a:gd name="connsiteY2" fmla="*/ 68734 h 387711"/>
                  <a:gd name="connsiteX3" fmla="*/ 893148 w 1169595"/>
                  <a:gd name="connsiteY3" fmla="*/ 387711 h 387711"/>
                  <a:gd name="connsiteX4" fmla="*/ 13 w 1169595"/>
                  <a:gd name="connsiteY4" fmla="*/ 47469 h 38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9595" h="387711">
                    <a:moveTo>
                      <a:pt x="13" y="47469"/>
                    </a:moveTo>
                    <a:cubicBezTo>
                      <a:pt x="-3531" y="-16326"/>
                      <a:pt x="676953" y="1395"/>
                      <a:pt x="871883" y="4939"/>
                    </a:cubicBezTo>
                    <a:lnTo>
                      <a:pt x="1169595" y="68734"/>
                    </a:lnTo>
                    <a:lnTo>
                      <a:pt x="893148" y="387711"/>
                    </a:lnTo>
                    <a:cubicBezTo>
                      <a:pt x="698218" y="384167"/>
                      <a:pt x="3557" y="111264"/>
                      <a:pt x="13" y="47469"/>
                    </a:cubicBezTo>
                    <a:close/>
                  </a:path>
                </a:pathLst>
              </a:cu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Forme libre 45"/>
              <p:cNvSpPr/>
              <p:nvPr/>
            </p:nvSpPr>
            <p:spPr>
              <a:xfrm>
                <a:off x="552893" y="1637414"/>
                <a:ext cx="3912781" cy="680484"/>
              </a:xfrm>
              <a:custGeom>
                <a:avLst/>
                <a:gdLst>
                  <a:gd name="connsiteX0" fmla="*/ 0 w 3912781"/>
                  <a:gd name="connsiteY0" fmla="*/ 0 h 680484"/>
                  <a:gd name="connsiteX1" fmla="*/ 0 w 3912781"/>
                  <a:gd name="connsiteY1" fmla="*/ 0 h 680484"/>
                  <a:gd name="connsiteX2" fmla="*/ 2509284 w 3912781"/>
                  <a:gd name="connsiteY2" fmla="*/ 0 h 680484"/>
                  <a:gd name="connsiteX3" fmla="*/ 3912781 w 3912781"/>
                  <a:gd name="connsiteY3" fmla="*/ 425302 h 680484"/>
                  <a:gd name="connsiteX4" fmla="*/ 1977656 w 3912781"/>
                  <a:gd name="connsiteY4" fmla="*/ 680484 h 680484"/>
                  <a:gd name="connsiteX5" fmla="*/ 0 w 3912781"/>
                  <a:gd name="connsiteY5" fmla="*/ 0 h 680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12781" h="680484">
                    <a:moveTo>
                      <a:pt x="0" y="0"/>
                    </a:moveTo>
                    <a:lnTo>
                      <a:pt x="0" y="0"/>
                    </a:lnTo>
                    <a:lnTo>
                      <a:pt x="2509284" y="0"/>
                    </a:lnTo>
                    <a:lnTo>
                      <a:pt x="3912781" y="425302"/>
                    </a:lnTo>
                    <a:lnTo>
                      <a:pt x="1977656" y="680484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0070C0"/>
                  </a:gs>
                  <a:gs pos="66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Forme libre 46"/>
              <p:cNvSpPr/>
              <p:nvPr/>
            </p:nvSpPr>
            <p:spPr>
              <a:xfrm>
                <a:off x="1921397" y="3009418"/>
                <a:ext cx="717631" cy="1088020"/>
              </a:xfrm>
              <a:custGeom>
                <a:avLst/>
                <a:gdLst>
                  <a:gd name="connsiteX0" fmla="*/ 0 w 717631"/>
                  <a:gd name="connsiteY0" fmla="*/ 0 h 1088020"/>
                  <a:gd name="connsiteX1" fmla="*/ 254644 w 717631"/>
                  <a:gd name="connsiteY1" fmla="*/ 960698 h 1088020"/>
                  <a:gd name="connsiteX2" fmla="*/ 717631 w 717631"/>
                  <a:gd name="connsiteY2" fmla="*/ 1088020 h 1088020"/>
                  <a:gd name="connsiteX3" fmla="*/ 694481 w 717631"/>
                  <a:gd name="connsiteY3" fmla="*/ 115747 h 1088020"/>
                  <a:gd name="connsiteX4" fmla="*/ 0 w 717631"/>
                  <a:gd name="connsiteY4" fmla="*/ 0 h 108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7631" h="1088020">
                    <a:moveTo>
                      <a:pt x="0" y="0"/>
                    </a:moveTo>
                    <a:lnTo>
                      <a:pt x="254644" y="960698"/>
                    </a:lnTo>
                    <a:lnTo>
                      <a:pt x="717631" y="1088020"/>
                    </a:lnTo>
                    <a:lnTo>
                      <a:pt x="694481" y="115747"/>
                    </a:lnTo>
                    <a:lnTo>
                      <a:pt x="0" y="0"/>
                    </a:lnTo>
                    <a:close/>
                  </a:path>
                </a:pathLst>
              </a:cu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7" name="Image 56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310107">
                <a:off x="3078679" y="978195"/>
                <a:ext cx="1370762" cy="744513"/>
              </a:xfrm>
              <a:prstGeom prst="rect">
                <a:avLst/>
              </a:prstGeom>
              <a:ln w="57150">
                <a:solidFill>
                  <a:schemeClr val="tx1"/>
                </a:solidFill>
              </a:ln>
              <a:scene3d>
                <a:camera prst="orthographicFront">
                  <a:rot lat="3000000" lon="2400000" rev="7800000"/>
                </a:camera>
                <a:lightRig rig="threePt" dir="t"/>
              </a:scene3d>
            </p:spPr>
          </p:pic>
          <p:grpSp>
            <p:nvGrpSpPr>
              <p:cNvPr id="58" name="Group 11">
                <a:extLst>
                  <a:ext uri="{FF2B5EF4-FFF2-40B4-BE49-F238E27FC236}">
                    <a16:creationId xmlns:a16="http://schemas.microsoft.com/office/drawing/2014/main" id="{9258F8AA-589C-4755-B294-879B32F1ACD7}"/>
                  </a:ext>
                </a:extLst>
              </p:cNvPr>
              <p:cNvGrpSpPr/>
              <p:nvPr/>
            </p:nvGrpSpPr>
            <p:grpSpPr>
              <a:xfrm rot="4296769">
                <a:off x="2369574" y="1699421"/>
                <a:ext cx="1306489" cy="1000065"/>
                <a:chOff x="4680988" y="3025969"/>
                <a:chExt cx="1862899" cy="1425975"/>
              </a:xfrm>
            </p:grpSpPr>
            <p:sp>
              <p:nvSpPr>
                <p:cNvPr id="67" name="Oval 89">
                  <a:extLst>
                    <a:ext uri="{FF2B5EF4-FFF2-40B4-BE49-F238E27FC236}">
                      <a16:creationId xmlns:a16="http://schemas.microsoft.com/office/drawing/2014/main" id="{5DE8F13E-6F90-4839-9771-0BB26DA3C423}"/>
                    </a:ext>
                  </a:extLst>
                </p:cNvPr>
                <p:cNvSpPr/>
                <p:nvPr/>
              </p:nvSpPr>
              <p:spPr>
                <a:xfrm rot="16654851">
                  <a:off x="5736946" y="3025969"/>
                  <a:ext cx="806941" cy="806941"/>
                </a:xfrm>
                <a:prstGeom prst="ellipse">
                  <a:avLst/>
                </a:prstGeom>
                <a:solidFill>
                  <a:srgbClr val="FFFF00">
                    <a:alpha val="50000"/>
                  </a:srgbClr>
                </a:solidFill>
                <a:ln w="12700" cmpd="sng">
                  <a:solidFill>
                    <a:srgbClr val="00335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spcFirstLastPara="0" vert="horz" wrap="none" lIns="290259" tIns="41911" rIns="78232" bIns="41911" numCol="1" spcCol="1270" rtlCol="0" anchor="ctr" anchorCtr="0">
                  <a:noAutofit/>
                </a:bodyPr>
                <a:lstStyle/>
                <a:p>
                  <a:pPr algn="ctr" defTabSz="488834">
                    <a:lnSpc>
                      <a:spcPct val="90000"/>
                    </a:lnSpc>
                    <a:spcAft>
                      <a:spcPct val="35000"/>
                    </a:spcAft>
                  </a:pPr>
                  <a:endParaRPr lang="en-US" sz="1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8" name="Oval 89">
                  <a:extLst>
                    <a:ext uri="{FF2B5EF4-FFF2-40B4-BE49-F238E27FC236}">
                      <a16:creationId xmlns:a16="http://schemas.microsoft.com/office/drawing/2014/main" id="{38E2B6E0-05D0-4E60-802B-287DE2598653}"/>
                    </a:ext>
                  </a:extLst>
                </p:cNvPr>
                <p:cNvSpPr/>
                <p:nvPr/>
              </p:nvSpPr>
              <p:spPr>
                <a:xfrm rot="16654851">
                  <a:off x="4680988" y="3460413"/>
                  <a:ext cx="991531" cy="991531"/>
                </a:xfrm>
                <a:prstGeom prst="ellipse">
                  <a:avLst/>
                </a:prstGeom>
                <a:solidFill>
                  <a:srgbClr val="FFFF00">
                    <a:alpha val="50000"/>
                  </a:srgbClr>
                </a:solidFill>
                <a:ln w="12700" cmpd="sng">
                  <a:solidFill>
                    <a:srgbClr val="00335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spcFirstLastPara="0" vert="horz" wrap="none" lIns="290259" tIns="41911" rIns="78232" bIns="41911" numCol="1" spcCol="1270" rtlCol="0" anchor="ctr" anchorCtr="0">
                  <a:noAutofit/>
                </a:bodyPr>
                <a:lstStyle/>
                <a:p>
                  <a:pPr algn="ctr" defTabSz="488834">
                    <a:lnSpc>
                      <a:spcPct val="90000"/>
                    </a:lnSpc>
                    <a:spcAft>
                      <a:spcPct val="35000"/>
                    </a:spcAft>
                  </a:pPr>
                  <a:endParaRPr lang="en-US" sz="1400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69" name="Picture 49" descr="ball2v2pn-2.png">
                  <a:extLst>
                    <a:ext uri="{FF2B5EF4-FFF2-40B4-BE49-F238E27FC236}">
                      <a16:creationId xmlns:a16="http://schemas.microsoft.com/office/drawing/2014/main" id="{B524AF31-5A48-4015-9922-33893AFB01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6654851">
                  <a:off x="5944613" y="3279047"/>
                  <a:ext cx="520133" cy="507600"/>
                </a:xfrm>
                <a:prstGeom prst="rect">
                  <a:avLst/>
                </a:prstGeom>
              </p:spPr>
            </p:pic>
            <p:pic>
              <p:nvPicPr>
                <p:cNvPr id="70" name="Picture 50" descr="ball2v2pn-2.png">
                  <a:extLst>
                    <a:ext uri="{FF2B5EF4-FFF2-40B4-BE49-F238E27FC236}">
                      <a16:creationId xmlns:a16="http://schemas.microsoft.com/office/drawing/2014/main" id="{59BAEFA8-09B4-4AA3-A80A-010B100BD3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6654851">
                  <a:off x="5158262" y="3587881"/>
                  <a:ext cx="520133" cy="507600"/>
                </a:xfrm>
                <a:prstGeom prst="rect">
                  <a:avLst/>
                </a:prstGeom>
              </p:spPr>
            </p:pic>
            <p:pic>
              <p:nvPicPr>
                <p:cNvPr id="71" name="Picture 56" descr="ball2v2pn.png">
                  <a:extLst>
                    <a:ext uri="{FF2B5EF4-FFF2-40B4-BE49-F238E27FC236}">
                      <a16:creationId xmlns:a16="http://schemas.microsoft.com/office/drawing/2014/main" id="{6DA7206E-3922-47B0-8472-F38BD2247C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6654851">
                  <a:off x="5789958" y="3088954"/>
                  <a:ext cx="518251" cy="505763"/>
                </a:xfrm>
                <a:prstGeom prst="rect">
                  <a:avLst/>
                </a:prstGeom>
              </p:spPr>
            </p:pic>
            <p:pic>
              <p:nvPicPr>
                <p:cNvPr id="72" name="Picture 59" descr="ball2v2pn.png">
                  <a:extLst>
                    <a:ext uri="{FF2B5EF4-FFF2-40B4-BE49-F238E27FC236}">
                      <a16:creationId xmlns:a16="http://schemas.microsoft.com/office/drawing/2014/main" id="{89F49445-1784-4149-BCD0-3CB29E8054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6654851">
                  <a:off x="4863680" y="3561053"/>
                  <a:ext cx="518251" cy="505763"/>
                </a:xfrm>
                <a:prstGeom prst="rect">
                  <a:avLst/>
                </a:prstGeom>
              </p:spPr>
            </p:pic>
            <p:pic>
              <p:nvPicPr>
                <p:cNvPr id="73" name="Picture 60" descr="ball2v2pn.png">
                  <a:extLst>
                    <a:ext uri="{FF2B5EF4-FFF2-40B4-BE49-F238E27FC236}">
                      <a16:creationId xmlns:a16="http://schemas.microsoft.com/office/drawing/2014/main" id="{838A37B8-4A3B-46B9-8468-1774FFA444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6654851">
                  <a:off x="5051286" y="3851274"/>
                  <a:ext cx="518251" cy="505763"/>
                </a:xfrm>
                <a:prstGeom prst="rect">
                  <a:avLst/>
                </a:prstGeom>
              </p:spPr>
            </p:pic>
            <p:pic>
              <p:nvPicPr>
                <p:cNvPr id="74" name="Picture 61">
                  <a:extLst>
                    <a:ext uri="{FF2B5EF4-FFF2-40B4-BE49-F238E27FC236}">
                      <a16:creationId xmlns:a16="http://schemas.microsoft.com/office/drawing/2014/main" id="{1067480A-7645-47B6-AE32-EC5F776B8F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rcRect/>
                <a:stretch/>
              </p:blipFill>
              <p:spPr>
                <a:xfrm rot="16654851">
                  <a:off x="4794833" y="3810399"/>
                  <a:ext cx="510773" cy="505763"/>
                </a:xfrm>
                <a:prstGeom prst="rect">
                  <a:avLst/>
                </a:prstGeom>
              </p:spPr>
            </p:pic>
            <p:cxnSp>
              <p:nvCxnSpPr>
                <p:cNvPr id="75" name="Straight Arrow Connector 53">
                  <a:extLst>
                    <a:ext uri="{FF2B5EF4-FFF2-40B4-BE49-F238E27FC236}">
                      <a16:creationId xmlns:a16="http://schemas.microsoft.com/office/drawing/2014/main" id="{C2A0024C-DA84-4524-AFE7-D1D97E8086DA}"/>
                    </a:ext>
                  </a:extLst>
                </p:cNvPr>
                <p:cNvCxnSpPr/>
                <p:nvPr/>
              </p:nvCxnSpPr>
              <p:spPr>
                <a:xfrm flipV="1">
                  <a:off x="5229328" y="3513651"/>
                  <a:ext cx="921183" cy="467684"/>
                </a:xfrm>
                <a:prstGeom prst="straightConnector1">
                  <a:avLst/>
                </a:prstGeom>
                <a:ln w="22225" cmpd="sng">
                  <a:solidFill>
                    <a:srgbClr val="000000"/>
                  </a:solidFill>
                  <a:headEnd type="stealth" w="lg" len="lg"/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er 58"/>
              <p:cNvGrpSpPr>
                <a:grpSpLocks noChangeAspect="1"/>
              </p:cNvGrpSpPr>
              <p:nvPr/>
            </p:nvGrpSpPr>
            <p:grpSpPr>
              <a:xfrm rot="18964499">
                <a:off x="2083981" y="673594"/>
                <a:ext cx="1076235" cy="640553"/>
                <a:chOff x="2001054" y="5437736"/>
                <a:chExt cx="425375" cy="253174"/>
              </a:xfrm>
            </p:grpSpPr>
            <p:pic>
              <p:nvPicPr>
                <p:cNvPr id="65" name="Picture 4" descr="See original image"/>
                <p:cNvPicPr>
                  <a:picLocks noChangeAspect="1" noChangeArrowheads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2001054" y="5437736"/>
                  <a:ext cx="229767" cy="231226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6" name="Picture 4">
                  <a:extLst>
                    <a:ext uri="{FF2B5EF4-FFF2-40B4-BE49-F238E27FC236}">
                      <a16:creationId xmlns:a16="http://schemas.microsoft.com/office/drawing/2014/main" id="{E0746D29-39EA-4F30-BE41-51DA090AD4D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/>
                <a:srcRect/>
                <a:stretch/>
              </p:blipFill>
              <p:spPr bwMode="auto">
                <a:xfrm>
                  <a:off x="2198310" y="5460510"/>
                  <a:ext cx="228119" cy="230400"/>
                </a:xfrm>
                <a:prstGeom prst="ellipse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60" name="Image 59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37265" y="872732"/>
                <a:ext cx="1368000" cy="1210863"/>
              </a:xfrm>
              <a:prstGeom prst="rect">
                <a:avLst/>
              </a:prstGeom>
              <a:ln w="57150">
                <a:solidFill>
                  <a:schemeClr val="tx1"/>
                </a:solidFill>
              </a:ln>
              <a:scene3d>
                <a:camera prst="orthographicFront">
                  <a:rot lat="3000000" lon="2400000" rev="7800000"/>
                </a:camera>
                <a:lightRig rig="threePt" dir="t"/>
              </a:scene3d>
            </p:spPr>
          </p:pic>
          <p:sp>
            <p:nvSpPr>
              <p:cNvPr id="61" name="Forme libre 60"/>
              <p:cNvSpPr/>
              <p:nvPr/>
            </p:nvSpPr>
            <p:spPr>
              <a:xfrm>
                <a:off x="531628" y="1637414"/>
                <a:ext cx="2105246" cy="1467293"/>
              </a:xfrm>
              <a:custGeom>
                <a:avLst/>
                <a:gdLst>
                  <a:gd name="connsiteX0" fmla="*/ 2083981 w 2083981"/>
                  <a:gd name="connsiteY0" fmla="*/ 1467293 h 1467293"/>
                  <a:gd name="connsiteX1" fmla="*/ 1956391 w 2083981"/>
                  <a:gd name="connsiteY1" fmla="*/ 637953 h 1467293"/>
                  <a:gd name="connsiteX2" fmla="*/ 0 w 2083981"/>
                  <a:gd name="connsiteY2" fmla="*/ 0 h 1467293"/>
                  <a:gd name="connsiteX3" fmla="*/ 1360967 w 2083981"/>
                  <a:gd name="connsiteY3" fmla="*/ 1360967 h 1467293"/>
                  <a:gd name="connsiteX4" fmla="*/ 2083981 w 2083981"/>
                  <a:gd name="connsiteY4" fmla="*/ 1467293 h 1467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3981" h="1467293">
                    <a:moveTo>
                      <a:pt x="2083981" y="1467293"/>
                    </a:moveTo>
                    <a:lnTo>
                      <a:pt x="1956391" y="637953"/>
                    </a:lnTo>
                    <a:lnTo>
                      <a:pt x="0" y="0"/>
                    </a:lnTo>
                    <a:lnTo>
                      <a:pt x="1360967" y="1360967"/>
                    </a:lnTo>
                    <a:lnTo>
                      <a:pt x="2083981" y="1467293"/>
                    </a:lnTo>
                    <a:close/>
                  </a:path>
                </a:pathLst>
              </a:cu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Forme libre 61"/>
              <p:cNvSpPr/>
              <p:nvPr/>
            </p:nvSpPr>
            <p:spPr>
              <a:xfrm>
                <a:off x="2530549" y="2041451"/>
                <a:ext cx="1892595" cy="1084521"/>
              </a:xfrm>
              <a:custGeom>
                <a:avLst/>
                <a:gdLst>
                  <a:gd name="connsiteX0" fmla="*/ 0 w 1892595"/>
                  <a:gd name="connsiteY0" fmla="*/ 212651 h 1084521"/>
                  <a:gd name="connsiteX1" fmla="*/ 1892595 w 1892595"/>
                  <a:gd name="connsiteY1" fmla="*/ 0 h 1084521"/>
                  <a:gd name="connsiteX2" fmla="*/ 956930 w 1892595"/>
                  <a:gd name="connsiteY2" fmla="*/ 1020726 h 1084521"/>
                  <a:gd name="connsiteX3" fmla="*/ 85060 w 1892595"/>
                  <a:gd name="connsiteY3" fmla="*/ 1084521 h 1084521"/>
                  <a:gd name="connsiteX4" fmla="*/ 0 w 1892595"/>
                  <a:gd name="connsiteY4" fmla="*/ 212651 h 1084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92595" h="1084521">
                    <a:moveTo>
                      <a:pt x="0" y="212651"/>
                    </a:moveTo>
                    <a:lnTo>
                      <a:pt x="1892595" y="0"/>
                    </a:lnTo>
                    <a:lnTo>
                      <a:pt x="956930" y="1020726"/>
                    </a:lnTo>
                    <a:lnTo>
                      <a:pt x="85060" y="1084521"/>
                    </a:lnTo>
                    <a:lnTo>
                      <a:pt x="0" y="212651"/>
                    </a:lnTo>
                    <a:close/>
                  </a:path>
                </a:pathLst>
              </a:cu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Forme libre 62"/>
              <p:cNvSpPr/>
              <p:nvPr/>
            </p:nvSpPr>
            <p:spPr>
              <a:xfrm>
                <a:off x="370390" y="1516284"/>
                <a:ext cx="208344" cy="208344"/>
              </a:xfrm>
              <a:custGeom>
                <a:avLst/>
                <a:gdLst>
                  <a:gd name="connsiteX0" fmla="*/ 81023 w 208344"/>
                  <a:gd name="connsiteY0" fmla="*/ 0 h 208344"/>
                  <a:gd name="connsiteX1" fmla="*/ 208344 w 208344"/>
                  <a:gd name="connsiteY1" fmla="*/ 57873 h 208344"/>
                  <a:gd name="connsiteX2" fmla="*/ 208344 w 208344"/>
                  <a:gd name="connsiteY2" fmla="*/ 57873 h 208344"/>
                  <a:gd name="connsiteX3" fmla="*/ 127321 w 208344"/>
                  <a:gd name="connsiteY3" fmla="*/ 127321 h 208344"/>
                  <a:gd name="connsiteX4" fmla="*/ 185195 w 208344"/>
                  <a:gd name="connsiteY4" fmla="*/ 208344 h 208344"/>
                  <a:gd name="connsiteX5" fmla="*/ 0 w 208344"/>
                  <a:gd name="connsiteY5" fmla="*/ 208344 h 208344"/>
                  <a:gd name="connsiteX6" fmla="*/ 81023 w 208344"/>
                  <a:gd name="connsiteY6" fmla="*/ 0 h 208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8344" h="208344">
                    <a:moveTo>
                      <a:pt x="81023" y="0"/>
                    </a:moveTo>
                    <a:lnTo>
                      <a:pt x="208344" y="57873"/>
                    </a:lnTo>
                    <a:lnTo>
                      <a:pt x="208344" y="57873"/>
                    </a:lnTo>
                    <a:lnTo>
                      <a:pt x="127321" y="127321"/>
                    </a:lnTo>
                    <a:lnTo>
                      <a:pt x="185195" y="208344"/>
                    </a:lnTo>
                    <a:lnTo>
                      <a:pt x="0" y="208344"/>
                    </a:lnTo>
                    <a:lnTo>
                      <a:pt x="81023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Forme libre 63"/>
              <p:cNvSpPr/>
              <p:nvPr/>
            </p:nvSpPr>
            <p:spPr>
              <a:xfrm>
                <a:off x="4328932" y="1979271"/>
                <a:ext cx="289367" cy="196770"/>
              </a:xfrm>
              <a:custGeom>
                <a:avLst/>
                <a:gdLst>
                  <a:gd name="connsiteX0" fmla="*/ 57873 w 289367"/>
                  <a:gd name="connsiteY0" fmla="*/ 0 h 196770"/>
                  <a:gd name="connsiteX1" fmla="*/ 57873 w 289367"/>
                  <a:gd name="connsiteY1" fmla="*/ 0 h 196770"/>
                  <a:gd name="connsiteX2" fmla="*/ 115746 w 289367"/>
                  <a:gd name="connsiteY2" fmla="*/ 69448 h 196770"/>
                  <a:gd name="connsiteX3" fmla="*/ 115746 w 289367"/>
                  <a:gd name="connsiteY3" fmla="*/ 69448 h 196770"/>
                  <a:gd name="connsiteX4" fmla="*/ 0 w 289367"/>
                  <a:gd name="connsiteY4" fmla="*/ 196770 h 196770"/>
                  <a:gd name="connsiteX5" fmla="*/ 266217 w 289367"/>
                  <a:gd name="connsiteY5" fmla="*/ 185195 h 196770"/>
                  <a:gd name="connsiteX6" fmla="*/ 289367 w 289367"/>
                  <a:gd name="connsiteY6" fmla="*/ 0 h 196770"/>
                  <a:gd name="connsiteX7" fmla="*/ 57873 w 289367"/>
                  <a:gd name="connsiteY7" fmla="*/ 0 h 196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367" h="196770">
                    <a:moveTo>
                      <a:pt x="57873" y="0"/>
                    </a:moveTo>
                    <a:lnTo>
                      <a:pt x="57873" y="0"/>
                    </a:lnTo>
                    <a:lnTo>
                      <a:pt x="115746" y="69448"/>
                    </a:lnTo>
                    <a:lnTo>
                      <a:pt x="115746" y="69448"/>
                    </a:lnTo>
                    <a:lnTo>
                      <a:pt x="0" y="196770"/>
                    </a:lnTo>
                    <a:lnTo>
                      <a:pt x="266217" y="185195"/>
                    </a:lnTo>
                    <a:lnTo>
                      <a:pt x="289367" y="0"/>
                    </a:lnTo>
                    <a:lnTo>
                      <a:pt x="57873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3" name="Grouper 22"/>
          <p:cNvGrpSpPr/>
          <p:nvPr/>
        </p:nvGrpSpPr>
        <p:grpSpPr>
          <a:xfrm>
            <a:off x="1252788" y="3224133"/>
            <a:ext cx="1954403" cy="2686494"/>
            <a:chOff x="109787" y="3224133"/>
            <a:chExt cx="1954403" cy="2686494"/>
          </a:xfrm>
        </p:grpSpPr>
        <p:sp>
          <p:nvSpPr>
            <p:cNvPr id="21" name="Forme libre 20"/>
            <p:cNvSpPr/>
            <p:nvPr/>
          </p:nvSpPr>
          <p:spPr>
            <a:xfrm>
              <a:off x="109787" y="3224133"/>
              <a:ext cx="1954403" cy="2686494"/>
            </a:xfrm>
            <a:custGeom>
              <a:avLst/>
              <a:gdLst>
                <a:gd name="connsiteX0" fmla="*/ 474413 w 1954403"/>
                <a:gd name="connsiteY0" fmla="*/ 319167 h 2686494"/>
                <a:gd name="connsiteX1" fmla="*/ 639513 w 1954403"/>
                <a:gd name="connsiteY1" fmla="*/ 1347867 h 2686494"/>
                <a:gd name="connsiteX2" fmla="*/ 1744413 w 1954403"/>
                <a:gd name="connsiteY2" fmla="*/ 1881267 h 2686494"/>
                <a:gd name="connsiteX3" fmla="*/ 1884113 w 1954403"/>
                <a:gd name="connsiteY3" fmla="*/ 2389267 h 2686494"/>
                <a:gd name="connsiteX4" fmla="*/ 931613 w 1954403"/>
                <a:gd name="connsiteY4" fmla="*/ 2681367 h 2686494"/>
                <a:gd name="connsiteX5" fmla="*/ 106113 w 1954403"/>
                <a:gd name="connsiteY5" fmla="*/ 2516267 h 2686494"/>
                <a:gd name="connsiteX6" fmla="*/ 29913 w 1954403"/>
                <a:gd name="connsiteY6" fmla="*/ 1817767 h 2686494"/>
                <a:gd name="connsiteX7" fmla="*/ 283913 w 1954403"/>
                <a:gd name="connsiteY7" fmla="*/ 1525667 h 2686494"/>
                <a:gd name="connsiteX8" fmla="*/ 334713 w 1954403"/>
                <a:gd name="connsiteY8" fmla="*/ 865267 h 2686494"/>
                <a:gd name="connsiteX9" fmla="*/ 207713 w 1954403"/>
                <a:gd name="connsiteY9" fmla="*/ 242967 h 2686494"/>
                <a:gd name="connsiteX10" fmla="*/ 423613 w 1954403"/>
                <a:gd name="connsiteY10" fmla="*/ 1667 h 2686494"/>
                <a:gd name="connsiteX11" fmla="*/ 474413 w 1954403"/>
                <a:gd name="connsiteY11" fmla="*/ 319167 h 2686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54403" h="2686494">
                  <a:moveTo>
                    <a:pt x="474413" y="319167"/>
                  </a:moveTo>
                  <a:cubicBezTo>
                    <a:pt x="510396" y="543534"/>
                    <a:pt x="427846" y="1087517"/>
                    <a:pt x="639513" y="1347867"/>
                  </a:cubicBezTo>
                  <a:cubicBezTo>
                    <a:pt x="851180" y="1608217"/>
                    <a:pt x="1536980" y="1707700"/>
                    <a:pt x="1744413" y="1881267"/>
                  </a:cubicBezTo>
                  <a:cubicBezTo>
                    <a:pt x="1951846" y="2054834"/>
                    <a:pt x="2019580" y="2255917"/>
                    <a:pt x="1884113" y="2389267"/>
                  </a:cubicBezTo>
                  <a:cubicBezTo>
                    <a:pt x="1748646" y="2522617"/>
                    <a:pt x="1227946" y="2660200"/>
                    <a:pt x="931613" y="2681367"/>
                  </a:cubicBezTo>
                  <a:cubicBezTo>
                    <a:pt x="635280" y="2702534"/>
                    <a:pt x="256396" y="2660200"/>
                    <a:pt x="106113" y="2516267"/>
                  </a:cubicBezTo>
                  <a:cubicBezTo>
                    <a:pt x="-44170" y="2372334"/>
                    <a:pt x="280" y="1982867"/>
                    <a:pt x="29913" y="1817767"/>
                  </a:cubicBezTo>
                  <a:cubicBezTo>
                    <a:pt x="59546" y="1652667"/>
                    <a:pt x="233113" y="1684417"/>
                    <a:pt x="283913" y="1525667"/>
                  </a:cubicBezTo>
                  <a:cubicBezTo>
                    <a:pt x="334713" y="1366917"/>
                    <a:pt x="347413" y="1079050"/>
                    <a:pt x="334713" y="865267"/>
                  </a:cubicBezTo>
                  <a:cubicBezTo>
                    <a:pt x="322013" y="651484"/>
                    <a:pt x="192896" y="386900"/>
                    <a:pt x="207713" y="242967"/>
                  </a:cubicBezTo>
                  <a:cubicBezTo>
                    <a:pt x="222530" y="99034"/>
                    <a:pt x="379163" y="-15266"/>
                    <a:pt x="423613" y="1667"/>
                  </a:cubicBezTo>
                  <a:cubicBezTo>
                    <a:pt x="468063" y="18600"/>
                    <a:pt x="438430" y="94800"/>
                    <a:pt x="474413" y="319167"/>
                  </a:cubicBezTo>
                  <a:close/>
                </a:path>
              </a:pathLst>
            </a:custGeom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139700" y="4902200"/>
              <a:ext cx="189519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err="1"/>
                <a:t>Nuclear</a:t>
              </a:r>
              <a:r>
                <a:rPr lang="fr-FR" sz="1600" dirty="0"/>
                <a:t> EOS</a:t>
              </a:r>
            </a:p>
            <a:p>
              <a:r>
                <a:rPr lang="fr-FR" sz="1600" dirty="0" err="1"/>
                <a:t>Nuclear</a:t>
              </a:r>
              <a:r>
                <a:rPr lang="fr-FR" sz="1600" dirty="0"/>
                <a:t> </a:t>
              </a:r>
              <a:r>
                <a:rPr lang="fr-FR" sz="1600" dirty="0" err="1"/>
                <a:t>astrophysics</a:t>
              </a:r>
              <a:endParaRPr lang="fr-FR" sz="1600" dirty="0"/>
            </a:p>
            <a:p>
              <a:r>
                <a:rPr lang="fr-FR" sz="1600" dirty="0"/>
                <a:t>Hyper-</a:t>
              </a:r>
              <a:r>
                <a:rPr lang="fr-FR" sz="1600" dirty="0" err="1"/>
                <a:t>nuclei</a:t>
              </a:r>
              <a:endParaRPr lang="fr-FR" sz="1600" dirty="0"/>
            </a:p>
          </p:txBody>
        </p:sp>
      </p:grpSp>
      <p:grpSp>
        <p:nvGrpSpPr>
          <p:cNvPr id="20" name="Grouper 19"/>
          <p:cNvGrpSpPr/>
          <p:nvPr/>
        </p:nvGrpSpPr>
        <p:grpSpPr>
          <a:xfrm>
            <a:off x="2707891" y="2702471"/>
            <a:ext cx="2584940" cy="2207005"/>
            <a:chOff x="1564891" y="2702470"/>
            <a:chExt cx="2584940" cy="2207005"/>
          </a:xfrm>
        </p:grpSpPr>
        <p:sp>
          <p:nvSpPr>
            <p:cNvPr id="19" name="Forme libre 18"/>
            <p:cNvSpPr/>
            <p:nvPr/>
          </p:nvSpPr>
          <p:spPr>
            <a:xfrm>
              <a:off x="1564891" y="2702470"/>
              <a:ext cx="2584940" cy="2207005"/>
            </a:xfrm>
            <a:custGeom>
              <a:avLst/>
              <a:gdLst>
                <a:gd name="connsiteX0" fmla="*/ 60709 w 2584940"/>
                <a:gd name="connsiteY0" fmla="*/ 459830 h 2207005"/>
                <a:gd name="connsiteX1" fmla="*/ 708409 w 2584940"/>
                <a:gd name="connsiteY1" fmla="*/ 1209130 h 2207005"/>
                <a:gd name="connsiteX2" fmla="*/ 975109 w 2584940"/>
                <a:gd name="connsiteY2" fmla="*/ 1869530 h 2207005"/>
                <a:gd name="connsiteX3" fmla="*/ 1203709 w 2584940"/>
                <a:gd name="connsiteY3" fmla="*/ 2161630 h 2207005"/>
                <a:gd name="connsiteX4" fmla="*/ 2372109 w 2584940"/>
                <a:gd name="connsiteY4" fmla="*/ 2136230 h 2207005"/>
                <a:gd name="connsiteX5" fmla="*/ 2473709 w 2584940"/>
                <a:gd name="connsiteY5" fmla="*/ 1501230 h 2207005"/>
                <a:gd name="connsiteX6" fmla="*/ 1178309 w 2584940"/>
                <a:gd name="connsiteY6" fmla="*/ 1247230 h 2207005"/>
                <a:gd name="connsiteX7" fmla="*/ 365509 w 2584940"/>
                <a:gd name="connsiteY7" fmla="*/ 320130 h 2207005"/>
                <a:gd name="connsiteX8" fmla="*/ 60709 w 2584940"/>
                <a:gd name="connsiteY8" fmla="*/ 2630 h 2207005"/>
                <a:gd name="connsiteX9" fmla="*/ 60709 w 2584940"/>
                <a:gd name="connsiteY9" fmla="*/ 459830 h 220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4940" h="2207005">
                  <a:moveTo>
                    <a:pt x="60709" y="459830"/>
                  </a:moveTo>
                  <a:cubicBezTo>
                    <a:pt x="168659" y="660913"/>
                    <a:pt x="556009" y="974180"/>
                    <a:pt x="708409" y="1209130"/>
                  </a:cubicBezTo>
                  <a:cubicBezTo>
                    <a:pt x="860809" y="1444080"/>
                    <a:pt x="892559" y="1710780"/>
                    <a:pt x="975109" y="1869530"/>
                  </a:cubicBezTo>
                  <a:cubicBezTo>
                    <a:pt x="1057659" y="2028280"/>
                    <a:pt x="970876" y="2117180"/>
                    <a:pt x="1203709" y="2161630"/>
                  </a:cubicBezTo>
                  <a:cubicBezTo>
                    <a:pt x="1436542" y="2206080"/>
                    <a:pt x="2160442" y="2246297"/>
                    <a:pt x="2372109" y="2136230"/>
                  </a:cubicBezTo>
                  <a:cubicBezTo>
                    <a:pt x="2583776" y="2026163"/>
                    <a:pt x="2672676" y="1649397"/>
                    <a:pt x="2473709" y="1501230"/>
                  </a:cubicBezTo>
                  <a:cubicBezTo>
                    <a:pt x="2274742" y="1353063"/>
                    <a:pt x="1529676" y="1444080"/>
                    <a:pt x="1178309" y="1247230"/>
                  </a:cubicBezTo>
                  <a:cubicBezTo>
                    <a:pt x="826942" y="1050380"/>
                    <a:pt x="551776" y="527563"/>
                    <a:pt x="365509" y="320130"/>
                  </a:cubicBezTo>
                  <a:cubicBezTo>
                    <a:pt x="179242" y="112697"/>
                    <a:pt x="109392" y="-20653"/>
                    <a:pt x="60709" y="2630"/>
                  </a:cubicBezTo>
                  <a:cubicBezTo>
                    <a:pt x="12026" y="25913"/>
                    <a:pt x="-47241" y="258747"/>
                    <a:pt x="60709" y="459830"/>
                  </a:cubicBezTo>
                  <a:close/>
                </a:path>
              </a:pathLst>
            </a:custGeom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2578100" y="4076700"/>
              <a:ext cx="154484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/>
                <a:t>Ab-</a:t>
              </a:r>
              <a:r>
                <a:rPr lang="fr-FR" sz="1600" dirty="0" err="1"/>
                <a:t>initio</a:t>
              </a:r>
              <a:r>
                <a:rPr lang="fr-FR" sz="1600" dirty="0"/>
                <a:t> </a:t>
              </a:r>
              <a:r>
                <a:rPr lang="fr-FR" sz="1600" dirty="0" err="1"/>
                <a:t>theory</a:t>
              </a:r>
              <a:r>
                <a:rPr lang="fr-FR" sz="1600" dirty="0"/>
                <a:t> </a:t>
              </a:r>
            </a:p>
            <a:p>
              <a:r>
                <a:rPr lang="fr-FR" sz="1600" dirty="0" err="1"/>
                <a:t>Reactions</a:t>
              </a:r>
              <a:r>
                <a:rPr lang="fr-FR" sz="1600" dirty="0"/>
                <a:t> </a:t>
              </a:r>
              <a:r>
                <a:rPr lang="fr-FR" sz="1600" dirty="0" err="1"/>
                <a:t>with</a:t>
              </a:r>
              <a:r>
                <a:rPr lang="fr-FR" sz="1600" dirty="0"/>
                <a:t> </a:t>
              </a:r>
            </a:p>
            <a:p>
              <a:r>
                <a:rPr lang="fr-FR" sz="1600" dirty="0"/>
                <a:t>light </a:t>
              </a:r>
              <a:r>
                <a:rPr lang="fr-FR" sz="1600" dirty="0" err="1"/>
                <a:t>systems</a:t>
              </a:r>
              <a:r>
                <a:rPr lang="fr-FR" sz="1600" dirty="0"/>
                <a:t> </a:t>
              </a:r>
            </a:p>
          </p:txBody>
        </p:sp>
      </p:grpSp>
      <p:grpSp>
        <p:nvGrpSpPr>
          <p:cNvPr id="18" name="Grouper 17"/>
          <p:cNvGrpSpPr/>
          <p:nvPr/>
        </p:nvGrpSpPr>
        <p:grpSpPr>
          <a:xfrm>
            <a:off x="3708375" y="1916600"/>
            <a:ext cx="3010639" cy="1840168"/>
            <a:chOff x="2565374" y="1916600"/>
            <a:chExt cx="3010639" cy="1840168"/>
          </a:xfrm>
        </p:grpSpPr>
        <p:sp>
          <p:nvSpPr>
            <p:cNvPr id="17" name="Forme libre 16"/>
            <p:cNvSpPr/>
            <p:nvPr/>
          </p:nvSpPr>
          <p:spPr>
            <a:xfrm>
              <a:off x="2565374" y="1916600"/>
              <a:ext cx="3010639" cy="1840168"/>
            </a:xfrm>
            <a:custGeom>
              <a:avLst/>
              <a:gdLst>
                <a:gd name="connsiteX0" fmla="*/ 266726 w 3010639"/>
                <a:gd name="connsiteY0" fmla="*/ 26500 h 1840168"/>
                <a:gd name="connsiteX1" fmla="*/ 939826 w 3010639"/>
                <a:gd name="connsiteY1" fmla="*/ 547200 h 1840168"/>
                <a:gd name="connsiteX2" fmla="*/ 1993926 w 3010639"/>
                <a:gd name="connsiteY2" fmla="*/ 534500 h 1840168"/>
                <a:gd name="connsiteX3" fmla="*/ 2565426 w 3010639"/>
                <a:gd name="connsiteY3" fmla="*/ 852000 h 1840168"/>
                <a:gd name="connsiteX4" fmla="*/ 2984526 w 3010639"/>
                <a:gd name="connsiteY4" fmla="*/ 1360000 h 1840168"/>
                <a:gd name="connsiteX5" fmla="*/ 1790726 w 3010639"/>
                <a:gd name="connsiteY5" fmla="*/ 1817200 h 1840168"/>
                <a:gd name="connsiteX6" fmla="*/ 1041426 w 3010639"/>
                <a:gd name="connsiteY6" fmla="*/ 1690200 h 1840168"/>
                <a:gd name="connsiteX7" fmla="*/ 787426 w 3010639"/>
                <a:gd name="connsiteY7" fmla="*/ 991700 h 1840168"/>
                <a:gd name="connsiteX8" fmla="*/ 254026 w 3010639"/>
                <a:gd name="connsiteY8" fmla="*/ 305900 h 1840168"/>
                <a:gd name="connsiteX9" fmla="*/ 26 w 3010639"/>
                <a:gd name="connsiteY9" fmla="*/ 102700 h 1840168"/>
                <a:gd name="connsiteX10" fmla="*/ 266726 w 3010639"/>
                <a:gd name="connsiteY10" fmla="*/ 26500 h 1840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10639" h="1840168">
                  <a:moveTo>
                    <a:pt x="266726" y="26500"/>
                  </a:moveTo>
                  <a:cubicBezTo>
                    <a:pt x="423359" y="100583"/>
                    <a:pt x="651959" y="462533"/>
                    <a:pt x="939826" y="547200"/>
                  </a:cubicBezTo>
                  <a:cubicBezTo>
                    <a:pt x="1227693" y="631867"/>
                    <a:pt x="1722993" y="483700"/>
                    <a:pt x="1993926" y="534500"/>
                  </a:cubicBezTo>
                  <a:cubicBezTo>
                    <a:pt x="2264859" y="585300"/>
                    <a:pt x="2400326" y="714417"/>
                    <a:pt x="2565426" y="852000"/>
                  </a:cubicBezTo>
                  <a:cubicBezTo>
                    <a:pt x="2730526" y="989583"/>
                    <a:pt x="3113643" y="1199133"/>
                    <a:pt x="2984526" y="1360000"/>
                  </a:cubicBezTo>
                  <a:cubicBezTo>
                    <a:pt x="2855409" y="1520867"/>
                    <a:pt x="2114576" y="1762167"/>
                    <a:pt x="1790726" y="1817200"/>
                  </a:cubicBezTo>
                  <a:cubicBezTo>
                    <a:pt x="1466876" y="1872233"/>
                    <a:pt x="1208643" y="1827783"/>
                    <a:pt x="1041426" y="1690200"/>
                  </a:cubicBezTo>
                  <a:cubicBezTo>
                    <a:pt x="874209" y="1552617"/>
                    <a:pt x="918659" y="1222417"/>
                    <a:pt x="787426" y="991700"/>
                  </a:cubicBezTo>
                  <a:cubicBezTo>
                    <a:pt x="656193" y="760983"/>
                    <a:pt x="385259" y="454067"/>
                    <a:pt x="254026" y="305900"/>
                  </a:cubicBezTo>
                  <a:cubicBezTo>
                    <a:pt x="122793" y="157733"/>
                    <a:pt x="-2091" y="153500"/>
                    <a:pt x="26" y="102700"/>
                  </a:cubicBezTo>
                  <a:cubicBezTo>
                    <a:pt x="2143" y="51900"/>
                    <a:pt x="110093" y="-47583"/>
                    <a:pt x="266726" y="26500"/>
                  </a:cubicBezTo>
                  <a:close/>
                </a:path>
              </a:pathLst>
            </a:custGeom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3581400" y="2527300"/>
              <a:ext cx="1959575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/>
                <a:t>Micro </a:t>
              </a:r>
              <a:r>
                <a:rPr lang="fr-FR" sz="1600" dirty="0" err="1"/>
                <a:t>theory</a:t>
              </a:r>
              <a:endParaRPr lang="fr-FR" sz="1600" dirty="0"/>
            </a:p>
            <a:p>
              <a:r>
                <a:rPr lang="fr-FR" sz="1600" dirty="0" err="1"/>
                <a:t>Nuclear</a:t>
              </a:r>
              <a:r>
                <a:rPr lang="fr-FR" sz="1600" dirty="0"/>
                <a:t> </a:t>
              </a:r>
              <a:r>
                <a:rPr lang="fr-FR" sz="1600" dirty="0" err="1"/>
                <a:t>reactions</a:t>
              </a:r>
              <a:endParaRPr lang="fr-FR" sz="1600" dirty="0"/>
            </a:p>
            <a:p>
              <a:r>
                <a:rPr lang="fr-FR" sz="1600" dirty="0"/>
                <a:t>Heavy-ions </a:t>
              </a:r>
              <a:r>
                <a:rPr lang="fr-FR" sz="1600" dirty="0" err="1"/>
                <a:t>reactions</a:t>
              </a:r>
              <a:r>
                <a:rPr lang="fr-FR" sz="1600" dirty="0"/>
                <a:t> </a:t>
              </a:r>
            </a:p>
            <a:p>
              <a:r>
                <a:rPr lang="fr-FR" sz="1600" dirty="0"/>
                <a:t>Fission</a:t>
              </a:r>
            </a:p>
          </p:txBody>
        </p:sp>
      </p:grpSp>
      <p:grpSp>
        <p:nvGrpSpPr>
          <p:cNvPr id="16" name="Grouper 15"/>
          <p:cNvGrpSpPr/>
          <p:nvPr/>
        </p:nvGrpSpPr>
        <p:grpSpPr>
          <a:xfrm>
            <a:off x="4304922" y="542471"/>
            <a:ext cx="2889416" cy="1318072"/>
            <a:chOff x="3161922" y="542471"/>
            <a:chExt cx="2889416" cy="1318072"/>
          </a:xfrm>
        </p:grpSpPr>
        <p:sp>
          <p:nvSpPr>
            <p:cNvPr id="15" name="Forme libre 14"/>
            <p:cNvSpPr/>
            <p:nvPr/>
          </p:nvSpPr>
          <p:spPr>
            <a:xfrm>
              <a:off x="3161922" y="542471"/>
              <a:ext cx="2889416" cy="1318072"/>
            </a:xfrm>
            <a:custGeom>
              <a:avLst/>
              <a:gdLst>
                <a:gd name="connsiteX0" fmla="*/ 228978 w 2889416"/>
                <a:gd name="connsiteY0" fmla="*/ 219529 h 1318072"/>
                <a:gd name="connsiteX1" fmla="*/ 889378 w 2889416"/>
                <a:gd name="connsiteY1" fmla="*/ 371929 h 1318072"/>
                <a:gd name="connsiteX2" fmla="*/ 1244978 w 2889416"/>
                <a:gd name="connsiteY2" fmla="*/ 92529 h 1318072"/>
                <a:gd name="connsiteX3" fmla="*/ 2184778 w 2889416"/>
                <a:gd name="connsiteY3" fmla="*/ 3629 h 1318072"/>
                <a:gd name="connsiteX4" fmla="*/ 2756278 w 2889416"/>
                <a:gd name="connsiteY4" fmla="*/ 194129 h 1318072"/>
                <a:gd name="connsiteX5" fmla="*/ 2832478 w 2889416"/>
                <a:gd name="connsiteY5" fmla="*/ 1019629 h 1318072"/>
                <a:gd name="connsiteX6" fmla="*/ 2045078 w 2889416"/>
                <a:gd name="connsiteY6" fmla="*/ 1311729 h 1318072"/>
                <a:gd name="connsiteX7" fmla="*/ 1295778 w 2889416"/>
                <a:gd name="connsiteY7" fmla="*/ 1184729 h 1318072"/>
                <a:gd name="connsiteX8" fmla="*/ 1092578 w 2889416"/>
                <a:gd name="connsiteY8" fmla="*/ 778329 h 1318072"/>
                <a:gd name="connsiteX9" fmla="*/ 660778 w 2889416"/>
                <a:gd name="connsiteY9" fmla="*/ 473529 h 1318072"/>
                <a:gd name="connsiteX10" fmla="*/ 178178 w 2889416"/>
                <a:gd name="connsiteY10" fmla="*/ 486229 h 1318072"/>
                <a:gd name="connsiteX11" fmla="*/ 378 w 2889416"/>
                <a:gd name="connsiteY11" fmla="*/ 257629 h 1318072"/>
                <a:gd name="connsiteX12" fmla="*/ 228978 w 2889416"/>
                <a:gd name="connsiteY12" fmla="*/ 219529 h 131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89416" h="1318072">
                  <a:moveTo>
                    <a:pt x="228978" y="219529"/>
                  </a:moveTo>
                  <a:cubicBezTo>
                    <a:pt x="377145" y="238579"/>
                    <a:pt x="720045" y="393096"/>
                    <a:pt x="889378" y="371929"/>
                  </a:cubicBezTo>
                  <a:cubicBezTo>
                    <a:pt x="1058711" y="350762"/>
                    <a:pt x="1029078" y="153912"/>
                    <a:pt x="1244978" y="92529"/>
                  </a:cubicBezTo>
                  <a:cubicBezTo>
                    <a:pt x="1460878" y="31146"/>
                    <a:pt x="1932895" y="-13304"/>
                    <a:pt x="2184778" y="3629"/>
                  </a:cubicBezTo>
                  <a:cubicBezTo>
                    <a:pt x="2436661" y="20562"/>
                    <a:pt x="2648328" y="24796"/>
                    <a:pt x="2756278" y="194129"/>
                  </a:cubicBezTo>
                  <a:cubicBezTo>
                    <a:pt x="2864228" y="363462"/>
                    <a:pt x="2951011" y="833362"/>
                    <a:pt x="2832478" y="1019629"/>
                  </a:cubicBezTo>
                  <a:cubicBezTo>
                    <a:pt x="2713945" y="1205896"/>
                    <a:pt x="2301195" y="1284212"/>
                    <a:pt x="2045078" y="1311729"/>
                  </a:cubicBezTo>
                  <a:cubicBezTo>
                    <a:pt x="1788961" y="1339246"/>
                    <a:pt x="1454528" y="1273629"/>
                    <a:pt x="1295778" y="1184729"/>
                  </a:cubicBezTo>
                  <a:cubicBezTo>
                    <a:pt x="1137028" y="1095829"/>
                    <a:pt x="1198411" y="896862"/>
                    <a:pt x="1092578" y="778329"/>
                  </a:cubicBezTo>
                  <a:cubicBezTo>
                    <a:pt x="986745" y="659796"/>
                    <a:pt x="813178" y="522212"/>
                    <a:pt x="660778" y="473529"/>
                  </a:cubicBezTo>
                  <a:cubicBezTo>
                    <a:pt x="508378" y="424846"/>
                    <a:pt x="288245" y="522212"/>
                    <a:pt x="178178" y="486229"/>
                  </a:cubicBezTo>
                  <a:cubicBezTo>
                    <a:pt x="68111" y="450246"/>
                    <a:pt x="-5972" y="297846"/>
                    <a:pt x="378" y="257629"/>
                  </a:cubicBezTo>
                  <a:cubicBezTo>
                    <a:pt x="6728" y="217412"/>
                    <a:pt x="80811" y="200479"/>
                    <a:pt x="228978" y="219529"/>
                  </a:cubicBezTo>
                  <a:close/>
                </a:path>
              </a:pathLst>
            </a:custGeom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4305300" y="647700"/>
              <a:ext cx="1734129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err="1"/>
                <a:t>Nuclear</a:t>
              </a:r>
              <a:r>
                <a:rPr lang="fr-FR" sz="1600" dirty="0"/>
                <a:t> structure</a:t>
              </a:r>
            </a:p>
            <a:p>
              <a:r>
                <a:rPr lang="fr-FR" sz="1600" dirty="0" err="1"/>
                <a:t>Nuclear</a:t>
              </a:r>
              <a:r>
                <a:rPr lang="fr-FR" sz="1600" dirty="0"/>
                <a:t> excitation </a:t>
              </a:r>
            </a:p>
            <a:p>
              <a:r>
                <a:rPr lang="fr-FR" sz="1600" dirty="0"/>
                <a:t>Few-body </a:t>
              </a:r>
            </a:p>
            <a:p>
              <a:r>
                <a:rPr lang="fr-FR" sz="1600" dirty="0"/>
                <a:t>and </a:t>
              </a:r>
              <a:r>
                <a:rPr lang="fr-FR" sz="1600" dirty="0" err="1"/>
                <a:t>Clustering</a:t>
              </a:r>
              <a:endParaRPr lang="fr-FR" sz="1600" dirty="0"/>
            </a:p>
          </p:txBody>
        </p:sp>
      </p:grpSp>
      <p:sp>
        <p:nvSpPr>
          <p:cNvPr id="5" name="Secteur 4"/>
          <p:cNvSpPr>
            <a:spLocks noChangeAspect="1"/>
          </p:cNvSpPr>
          <p:nvPr/>
        </p:nvSpPr>
        <p:spPr>
          <a:xfrm flipH="1" flipV="1">
            <a:off x="-2458800" y="-3601800"/>
            <a:ext cx="7203600" cy="7203600"/>
          </a:xfrm>
          <a:prstGeom prst="pie">
            <a:avLst>
              <a:gd name="adj1" fmla="val 10800000"/>
              <a:gd name="adj2" fmla="val 16200000"/>
            </a:avLst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7" name="Connecteur droit 6"/>
          <p:cNvCxnSpPr>
            <a:cxnSpLocks/>
          </p:cNvCxnSpPr>
          <p:nvPr/>
        </p:nvCxnSpPr>
        <p:spPr>
          <a:xfrm flipV="1">
            <a:off x="5637584" y="384232"/>
            <a:ext cx="5400000" cy="0"/>
          </a:xfrm>
          <a:prstGeom prst="line">
            <a:avLst/>
          </a:prstGeom>
          <a:noFill/>
          <a:ln w="317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sp>
        <p:nvSpPr>
          <p:cNvPr id="8" name="ZoneTexte 7"/>
          <p:cNvSpPr txBox="1"/>
          <p:nvPr/>
        </p:nvSpPr>
        <p:spPr>
          <a:xfrm>
            <a:off x="7017128" y="0"/>
            <a:ext cx="40318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2000" dirty="0" err="1">
                <a:solidFill>
                  <a:srgbClr val="0070C0"/>
                </a:solidFill>
              </a:rPr>
              <a:t>Thematics</a:t>
            </a:r>
            <a:r>
              <a:rPr lang="fr-FR" sz="2000" dirty="0">
                <a:solidFill>
                  <a:srgbClr val="0070C0"/>
                </a:solidFill>
              </a:rPr>
              <a:t> of the team—Global </a:t>
            </a:r>
            <a:r>
              <a:rPr lang="fr-FR" sz="2000" dirty="0" err="1">
                <a:solidFill>
                  <a:srgbClr val="0070C0"/>
                </a:solidFill>
              </a:rPr>
              <a:t>view</a:t>
            </a:r>
            <a:r>
              <a:rPr lang="fr-FR" sz="2000" dirty="0">
                <a:solidFill>
                  <a:srgbClr val="0070C0"/>
                </a:solidFill>
              </a:rPr>
              <a:t> </a:t>
            </a:r>
          </a:p>
          <a:p>
            <a:pPr algn="r"/>
            <a:r>
              <a:rPr lang="fr-FR" sz="2000" dirty="0">
                <a:solidFill>
                  <a:srgbClr val="0070C0"/>
                </a:solidFill>
              </a:rPr>
              <a:t>And Emergence of new </a:t>
            </a:r>
            <a:r>
              <a:rPr lang="fr-FR" sz="2000" dirty="0" err="1">
                <a:solidFill>
                  <a:srgbClr val="0070C0"/>
                </a:solidFill>
              </a:rPr>
              <a:t>projects</a:t>
            </a:r>
            <a:endParaRPr lang="en-US" sz="2000" dirty="0">
              <a:solidFill>
                <a:srgbClr val="0070C0"/>
              </a:solidFill>
            </a:endParaRPr>
          </a:p>
        </p:txBody>
      </p:sp>
      <p:pic>
        <p:nvPicPr>
          <p:cNvPr id="76" name="Picture 15" descr="0 ans du CNRS : le projet du LAPSCO « Robotique Sociale 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0098" y="4129089"/>
            <a:ext cx="635553" cy="49688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1492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7834D046-3EE1-D090-3DEB-27AEE02B59C1}"/>
              </a:ext>
            </a:extLst>
          </p:cNvPr>
          <p:cNvCxnSpPr>
            <a:cxnSpLocks/>
          </p:cNvCxnSpPr>
          <p:nvPr/>
        </p:nvCxnSpPr>
        <p:spPr>
          <a:xfrm flipV="1">
            <a:off x="2721389" y="350682"/>
            <a:ext cx="8316000" cy="0"/>
          </a:xfrm>
          <a:prstGeom prst="line">
            <a:avLst/>
          </a:prstGeom>
          <a:noFill/>
          <a:ln w="317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709E86ED-B499-863E-15DC-C90628AF5FDC}"/>
              </a:ext>
            </a:extLst>
          </p:cNvPr>
          <p:cNvSpPr txBox="1"/>
          <p:nvPr/>
        </p:nvSpPr>
        <p:spPr>
          <a:xfrm>
            <a:off x="6829190" y="-24714"/>
            <a:ext cx="42198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2000" dirty="0" err="1">
                <a:solidFill>
                  <a:srgbClr val="0070C0"/>
                </a:solidFill>
              </a:rPr>
              <a:t>Research</a:t>
            </a:r>
            <a:r>
              <a:rPr lang="fr-FR" sz="2000" dirty="0">
                <a:solidFill>
                  <a:srgbClr val="0070C0"/>
                </a:solidFill>
              </a:rPr>
              <a:t> topics </a:t>
            </a:r>
            <a:r>
              <a:rPr lang="fr-FR" sz="2000" dirty="0" err="1">
                <a:solidFill>
                  <a:srgbClr val="0070C0"/>
                </a:solidFill>
              </a:rPr>
              <a:t>developed</a:t>
            </a:r>
            <a:r>
              <a:rPr lang="fr-FR" sz="2000" dirty="0">
                <a:solidFill>
                  <a:srgbClr val="0070C0"/>
                </a:solidFill>
              </a:rPr>
              <a:t> in the team</a:t>
            </a:r>
          </a:p>
          <a:p>
            <a:pPr algn="r"/>
            <a:r>
              <a:rPr lang="fr-FR" sz="2000" dirty="0">
                <a:solidFill>
                  <a:srgbClr val="0070C0"/>
                </a:solidFill>
              </a:rPr>
              <a:t>(</a:t>
            </a:r>
            <a:r>
              <a:rPr lang="fr-FR" sz="2000" dirty="0" err="1">
                <a:solidFill>
                  <a:srgbClr val="0070C0"/>
                </a:solidFill>
              </a:rPr>
              <a:t>without</a:t>
            </a:r>
            <a:r>
              <a:rPr lang="fr-FR" sz="2000" dirty="0">
                <a:solidFill>
                  <a:srgbClr val="0070C0"/>
                </a:solidFill>
              </a:rPr>
              <a:t> Marcella)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612E73-22A9-B052-BD1C-DEF7387536FC}"/>
              </a:ext>
            </a:extLst>
          </p:cNvPr>
          <p:cNvSpPr/>
          <p:nvPr/>
        </p:nvSpPr>
        <p:spPr>
          <a:xfrm>
            <a:off x="1422273" y="726080"/>
            <a:ext cx="6208025" cy="3698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Nuclear structure, Ab-initio methods and few-body systems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09A01020-207E-A18A-53E8-D782E1FEE564}"/>
              </a:ext>
            </a:extLst>
          </p:cNvPr>
          <p:cNvGrpSpPr/>
          <p:nvPr/>
        </p:nvGrpSpPr>
        <p:grpSpPr>
          <a:xfrm>
            <a:off x="1267802" y="3821604"/>
            <a:ext cx="9010415" cy="2592781"/>
            <a:chOff x="124801" y="3821603"/>
            <a:chExt cx="9010415" cy="259278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9B1C065-80D5-C231-907B-852122FDFB15}"/>
                </a:ext>
              </a:extLst>
            </p:cNvPr>
            <p:cNvSpPr/>
            <p:nvPr/>
          </p:nvSpPr>
          <p:spPr>
            <a:xfrm>
              <a:off x="279272" y="3821603"/>
              <a:ext cx="2056154" cy="36986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Nuclear  dynamics</a:t>
              </a:r>
            </a:p>
          </p:txBody>
        </p:sp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AF7372E3-EA8A-5910-7887-6C12C18D43C7}"/>
                </a:ext>
              </a:extLst>
            </p:cNvPr>
            <p:cNvSpPr txBox="1"/>
            <p:nvPr/>
          </p:nvSpPr>
          <p:spPr>
            <a:xfrm>
              <a:off x="124801" y="4383059"/>
              <a:ext cx="9010415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accent1"/>
                  </a:solidFill>
                </a:rPr>
                <a:t>towards the modeling of complex reactions with ab-initio methods [Guillaume]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accent1"/>
                  </a:solidFill>
                </a:rPr>
                <a:t>development of microscopic models for heavy-ion collisions beyond mean field in the low </a:t>
              </a:r>
            </a:p>
            <a:p>
              <a:r>
                <a:rPr lang="en-US" dirty="0">
                  <a:solidFill>
                    <a:schemeClr val="accent1"/>
                  </a:solidFill>
                </a:rPr>
                <a:t>(few MeV per nucleon) to intermediate (200 MeV per nucleon) energy range. </a:t>
              </a:r>
            </a:p>
            <a:p>
              <a:r>
                <a:rPr lang="en-US" dirty="0">
                  <a:solidFill>
                    <a:schemeClr val="accent1"/>
                  </a:solidFill>
                </a:rPr>
                <a:t>Semiclassical approaches (Boltzmann), quantum approaches (TDHF). [Paolo]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accent1"/>
                  </a:solidFill>
                </a:rPr>
                <a:t>Microscopic quantum transport theories including stochastic methods [Denis]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accent1"/>
                  </a:solidFill>
                </a:rPr>
                <a:t>Description of low energy nuclear phenomena: collective excitation, fission, … [Denis, Elias]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CA94F4D4-77DC-300B-D533-D0B313F38966}"/>
              </a:ext>
            </a:extLst>
          </p:cNvPr>
          <p:cNvSpPr txBox="1"/>
          <p:nvPr/>
        </p:nvSpPr>
        <p:spPr>
          <a:xfrm>
            <a:off x="1651342" y="1211312"/>
            <a:ext cx="879452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Nuclear effective field theories: excited baryons in Chiral EFT, matching nuclear EFTs to </a:t>
            </a:r>
          </a:p>
          <a:p>
            <a:r>
              <a:rPr lang="en-US" dirty="0">
                <a:solidFill>
                  <a:schemeClr val="accent1"/>
                </a:solidFill>
              </a:rPr>
              <a:t>lattice QCD [Bira]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antinuclear forces and structure [Bira, Guillaume]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nuclear forces and currents from EFT, new probes in few-body systems [Bira, Guillaume]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halo and cluster states with Halo/Cluster EFT, and Cluster phenomenology [Bira, Elias]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Development of energy density functional model for nuclear structure [Elias, Denis]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Generator Coordinate Methods and their extensions [Elias, Denis] </a:t>
            </a:r>
          </a:p>
        </p:txBody>
      </p:sp>
    </p:spTree>
    <p:extLst>
      <p:ext uri="{BB962C8B-B14F-4D97-AF65-F5344CB8AC3E}">
        <p14:creationId xmlns:p14="http://schemas.microsoft.com/office/powerpoint/2010/main" val="229322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7834D046-3EE1-D090-3DEB-27AEE02B59C1}"/>
              </a:ext>
            </a:extLst>
          </p:cNvPr>
          <p:cNvCxnSpPr>
            <a:cxnSpLocks/>
          </p:cNvCxnSpPr>
          <p:nvPr/>
        </p:nvCxnSpPr>
        <p:spPr>
          <a:xfrm flipV="1">
            <a:off x="2721389" y="350682"/>
            <a:ext cx="8316000" cy="0"/>
          </a:xfrm>
          <a:prstGeom prst="line">
            <a:avLst/>
          </a:prstGeom>
          <a:noFill/>
          <a:ln w="317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709E86ED-B499-863E-15DC-C90628AF5FDC}"/>
              </a:ext>
            </a:extLst>
          </p:cNvPr>
          <p:cNvSpPr txBox="1"/>
          <p:nvPr/>
        </p:nvSpPr>
        <p:spPr>
          <a:xfrm>
            <a:off x="6829254" y="-24714"/>
            <a:ext cx="4219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2000" dirty="0" err="1">
                <a:solidFill>
                  <a:srgbClr val="0070C0"/>
                </a:solidFill>
              </a:rPr>
              <a:t>Research</a:t>
            </a:r>
            <a:r>
              <a:rPr lang="fr-FR" sz="2000" dirty="0">
                <a:solidFill>
                  <a:srgbClr val="0070C0"/>
                </a:solidFill>
              </a:rPr>
              <a:t> topics </a:t>
            </a:r>
            <a:r>
              <a:rPr lang="fr-FR" sz="2000" dirty="0" err="1">
                <a:solidFill>
                  <a:srgbClr val="0070C0"/>
                </a:solidFill>
              </a:rPr>
              <a:t>developed</a:t>
            </a:r>
            <a:r>
              <a:rPr lang="fr-FR" sz="2000" dirty="0">
                <a:solidFill>
                  <a:srgbClr val="0070C0"/>
                </a:solidFill>
              </a:rPr>
              <a:t> in the team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C87930-7CF1-07D1-B687-A416DB66F7F6}"/>
              </a:ext>
            </a:extLst>
          </p:cNvPr>
          <p:cNvSpPr/>
          <p:nvPr/>
        </p:nvSpPr>
        <p:spPr>
          <a:xfrm>
            <a:off x="1336948" y="1095948"/>
            <a:ext cx="2636922" cy="3698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Nuclear astrophysics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B1BC6FD-54B9-69C3-01D8-D8CE645EA1C0}"/>
              </a:ext>
            </a:extLst>
          </p:cNvPr>
          <p:cNvGrpSpPr/>
          <p:nvPr/>
        </p:nvGrpSpPr>
        <p:grpSpPr>
          <a:xfrm>
            <a:off x="1336949" y="3801999"/>
            <a:ext cx="9488977" cy="2521792"/>
            <a:chOff x="193948" y="3801999"/>
            <a:chExt cx="9488977" cy="252179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2F06641-160D-FA3E-4F25-28EB34A4DADF}"/>
                </a:ext>
              </a:extLst>
            </p:cNvPr>
            <p:cNvSpPr/>
            <p:nvPr/>
          </p:nvSpPr>
          <p:spPr>
            <a:xfrm>
              <a:off x="193948" y="3801999"/>
              <a:ext cx="7314764" cy="36986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Interdisciplinary research, applications and emerging technologies </a:t>
              </a:r>
            </a:p>
          </p:txBody>
        </p:sp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EF61A963-0387-019E-2E4F-52AB4E763BD4}"/>
                </a:ext>
              </a:extLst>
            </p:cNvPr>
            <p:cNvSpPr txBox="1"/>
            <p:nvPr/>
          </p:nvSpPr>
          <p:spPr>
            <a:xfrm>
              <a:off x="996701" y="4292466"/>
              <a:ext cx="8686224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accent1"/>
                  </a:solidFill>
                </a:rPr>
                <a:t>Fermi liquids: dissipation, chaos, large-amplitude fluctuations and bifurcations. [Paolo]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>
                  <a:solidFill>
                    <a:schemeClr val="accent1"/>
                  </a:solidFill>
                </a:rPr>
                <a:t>fast </a:t>
              </a:r>
              <a:r>
                <a:rPr lang="fr-FR" dirty="0" err="1">
                  <a:solidFill>
                    <a:schemeClr val="accent1"/>
                  </a:solidFill>
                </a:rPr>
                <a:t>heavy</a:t>
              </a:r>
              <a:r>
                <a:rPr lang="fr-FR" dirty="0">
                  <a:solidFill>
                    <a:schemeClr val="accent1"/>
                  </a:solidFill>
                </a:rPr>
                <a:t>-ion-collisions solution for </a:t>
              </a:r>
              <a:r>
                <a:rPr lang="fr-FR" dirty="0" err="1">
                  <a:solidFill>
                    <a:schemeClr val="accent1"/>
                  </a:solidFill>
                </a:rPr>
                <a:t>medical</a:t>
              </a:r>
              <a:r>
                <a:rPr lang="fr-FR" dirty="0">
                  <a:solidFill>
                    <a:schemeClr val="accent1"/>
                  </a:solidFill>
                </a:rPr>
                <a:t> applications </a:t>
              </a:r>
              <a:r>
                <a:rPr lang="fr-FR" dirty="0" err="1">
                  <a:solidFill>
                    <a:schemeClr val="accent1"/>
                  </a:solidFill>
                </a:rPr>
                <a:t>through</a:t>
              </a:r>
              <a:r>
                <a:rPr lang="fr-FR" dirty="0">
                  <a:solidFill>
                    <a:schemeClr val="accent1"/>
                  </a:solidFill>
                </a:rPr>
                <a:t> </a:t>
              </a:r>
              <a:r>
                <a:rPr lang="fr-FR" dirty="0" err="1">
                  <a:solidFill>
                    <a:schemeClr val="accent1"/>
                  </a:solidFill>
                </a:rPr>
                <a:t>deep-learning</a:t>
              </a:r>
              <a:r>
                <a:rPr lang="fr-FR" dirty="0">
                  <a:solidFill>
                    <a:schemeClr val="accent1"/>
                  </a:solidFill>
                </a:rPr>
                <a:t> [Paolo]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 err="1">
                  <a:solidFill>
                    <a:schemeClr val="accent1"/>
                  </a:solidFill>
                </a:rPr>
                <a:t>Superfluidity</a:t>
              </a:r>
              <a:r>
                <a:rPr lang="fr-FR" dirty="0">
                  <a:solidFill>
                    <a:schemeClr val="accent1"/>
                  </a:solidFill>
                </a:rPr>
                <a:t> and </a:t>
              </a:r>
              <a:r>
                <a:rPr lang="fr-FR" dirty="0" err="1">
                  <a:solidFill>
                    <a:schemeClr val="accent1"/>
                  </a:solidFill>
                </a:rPr>
                <a:t>strongly</a:t>
              </a:r>
              <a:r>
                <a:rPr lang="fr-FR" dirty="0">
                  <a:solidFill>
                    <a:schemeClr val="accent1"/>
                  </a:solidFill>
                </a:rPr>
                <a:t> </a:t>
              </a:r>
              <a:r>
                <a:rPr lang="fr-FR" dirty="0" err="1">
                  <a:solidFill>
                    <a:schemeClr val="accent1"/>
                  </a:solidFill>
                </a:rPr>
                <a:t>interacting</a:t>
              </a:r>
              <a:r>
                <a:rPr lang="fr-FR" dirty="0">
                  <a:solidFill>
                    <a:schemeClr val="accent1"/>
                  </a:solidFill>
                </a:rPr>
                <a:t> Fermi </a:t>
              </a:r>
              <a:r>
                <a:rPr lang="fr-FR" dirty="0" err="1">
                  <a:solidFill>
                    <a:schemeClr val="accent1"/>
                  </a:solidFill>
                </a:rPr>
                <a:t>gas</a:t>
              </a:r>
              <a:r>
                <a:rPr lang="fr-FR" dirty="0">
                  <a:solidFill>
                    <a:schemeClr val="accent1"/>
                  </a:solidFill>
                </a:rPr>
                <a:t> [Michael, Denis]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>
                  <a:solidFill>
                    <a:schemeClr val="accent1"/>
                  </a:solidFill>
                </a:rPr>
                <a:t>Machine </a:t>
              </a:r>
              <a:r>
                <a:rPr lang="fr-FR" dirty="0" err="1">
                  <a:solidFill>
                    <a:schemeClr val="accent1"/>
                  </a:solidFill>
                </a:rPr>
                <a:t>learning</a:t>
              </a:r>
              <a:r>
                <a:rPr lang="fr-FR" dirty="0">
                  <a:solidFill>
                    <a:schemeClr val="accent1"/>
                  </a:solidFill>
                </a:rPr>
                <a:t> and Quantum Machine Learning [Guillaume, Denis]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>
                  <a:solidFill>
                    <a:schemeClr val="accent1"/>
                  </a:solidFill>
                </a:rPr>
                <a:t>Quantum </a:t>
              </a:r>
              <a:r>
                <a:rPr lang="fr-FR" dirty="0" err="1">
                  <a:solidFill>
                    <a:schemeClr val="accent1"/>
                  </a:solidFill>
                </a:rPr>
                <a:t>computing</a:t>
              </a:r>
              <a:r>
                <a:rPr lang="fr-FR" dirty="0">
                  <a:solidFill>
                    <a:schemeClr val="accent1"/>
                  </a:solidFill>
                </a:rPr>
                <a:t> </a:t>
              </a:r>
              <a:r>
                <a:rPr lang="fr-FR" dirty="0" err="1">
                  <a:solidFill>
                    <a:schemeClr val="accent1"/>
                  </a:solidFill>
                </a:rPr>
                <a:t>applied</a:t>
              </a:r>
              <a:r>
                <a:rPr lang="fr-FR" dirty="0">
                  <a:solidFill>
                    <a:schemeClr val="accent1"/>
                  </a:solidFill>
                </a:rPr>
                <a:t> to </a:t>
              </a:r>
              <a:r>
                <a:rPr lang="fr-FR" dirty="0" err="1">
                  <a:solidFill>
                    <a:schemeClr val="accent1"/>
                  </a:solidFill>
                </a:rPr>
                <a:t>many</a:t>
              </a:r>
              <a:r>
                <a:rPr lang="fr-FR" dirty="0">
                  <a:solidFill>
                    <a:schemeClr val="accent1"/>
                  </a:solidFill>
                </a:rPr>
                <a:t>-body </a:t>
              </a:r>
              <a:r>
                <a:rPr lang="fr-FR" dirty="0" err="1">
                  <a:solidFill>
                    <a:schemeClr val="accent1"/>
                  </a:solidFill>
                </a:rPr>
                <a:t>systems</a:t>
              </a:r>
              <a:r>
                <a:rPr lang="fr-FR" dirty="0">
                  <a:solidFill>
                    <a:schemeClr val="accent1"/>
                  </a:solidFill>
                </a:rPr>
                <a:t>  [Denis, Guillaume]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accent1"/>
                  </a:solidFill>
                </a:rPr>
                <a:t>Nuclear tests of global symmetries (lepton number, baryon number, </a:t>
              </a:r>
              <a:r>
                <a:rPr lang="en-US" dirty="0" err="1">
                  <a:solidFill>
                    <a:schemeClr val="accent1"/>
                  </a:solidFill>
                </a:rPr>
                <a:t>etc</a:t>
              </a:r>
              <a:r>
                <a:rPr lang="en-US" dirty="0">
                  <a:solidFill>
                    <a:schemeClr val="accent1"/>
                  </a:solidFill>
                </a:rPr>
                <a:t>)[Bira]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accent1"/>
                  </a:solidFill>
                </a:rPr>
                <a:t>expansion around unitarity for nucleons and atoms [Bira, Guillaume]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283EBA29-FB03-5957-766C-A86D821659CA}"/>
              </a:ext>
            </a:extLst>
          </p:cNvPr>
          <p:cNvSpPr/>
          <p:nvPr/>
        </p:nvSpPr>
        <p:spPr>
          <a:xfrm>
            <a:off x="2139701" y="1578673"/>
            <a:ext cx="862024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cluster formation in heavy-ion collisions as a function of time and density and links with the nuclear equation of state. [Paolo]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Application of nuclear models to nuclear astrophysics [Elias]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Description of neutrons stars [Michael]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Quantum information in neutrino oscillations [Denis]</a:t>
            </a:r>
          </a:p>
        </p:txBody>
      </p:sp>
    </p:spTree>
    <p:extLst>
      <p:ext uri="{BB962C8B-B14F-4D97-AF65-F5344CB8AC3E}">
        <p14:creationId xmlns:p14="http://schemas.microsoft.com/office/powerpoint/2010/main" val="243539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550</Words>
  <Application>Microsoft Macintosh PowerPoint</Application>
  <PresentationFormat>Grand écran</PresentationFormat>
  <Paragraphs>100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Thème Office</vt:lpstr>
      <vt:lpstr>Présentation PowerPoint</vt:lpstr>
      <vt:lpstr>Nuclear Physics Theory team</vt:lpstr>
      <vt:lpstr>Where are we ?</vt:lpstr>
      <vt:lpstr>Topics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Microsoft Office User</cp:lastModifiedBy>
  <cp:revision>19</cp:revision>
  <dcterms:created xsi:type="dcterms:W3CDTF">2023-01-24T15:53:38Z</dcterms:created>
  <dcterms:modified xsi:type="dcterms:W3CDTF">2024-03-25T12:54:28Z</dcterms:modified>
</cp:coreProperties>
</file>