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39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3" r:id="rId4"/>
    <p:sldId id="274" r:id="rId5"/>
    <p:sldId id="278" r:id="rId6"/>
    <p:sldId id="275" r:id="rId7"/>
    <p:sldId id="276" r:id="rId8"/>
    <p:sldId id="277" r:id="rId9"/>
  </p:sldIdLst>
  <p:sldSz cx="10772775" cy="6059488"/>
  <p:notesSz cx="6799263" cy="9929813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7" userDrawn="1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56487"/>
    <a:srgbClr val="00294B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233" autoAdjust="0"/>
  </p:normalViewPr>
  <p:slideViewPr>
    <p:cSldViewPr>
      <p:cViewPr varScale="1">
        <p:scale>
          <a:sx n="129" d="100"/>
          <a:sy n="129" d="100"/>
        </p:scale>
        <p:origin x="486" y="120"/>
      </p:cViewPr>
      <p:guideLst>
        <p:guide orient="horz" pos="1727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8283AF3-5C17-46C7-8ACC-9BF54A825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343365-7DD1-4ABF-BA4C-3EDE6D2EF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736" y="0"/>
            <a:ext cx="2946347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114DE-0F43-48B9-ACD1-807684A12014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719AA7-52AC-474A-AFAB-A03916860E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026"/>
            <a:ext cx="2946347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DA9782-A727-4146-A8A1-5CF466A20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736" y="9431026"/>
            <a:ext cx="2946347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E19D0-0AA2-4FDE-A91F-F0FB0AD52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57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89A52-1CB6-4347-9C1E-D2A51D384C84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2405-7C16-4FAF-907A-3B5A8F00B73C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049F-6839-45BA-A17F-85A49B15439C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125B-593E-4AAF-A3BB-F12CCF9813E2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2418" cy="6059486"/>
          </a:xfrm>
          <a:prstGeom prst="rect">
            <a:avLst/>
          </a:prstGeom>
        </p:spPr>
      </p:pic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F684D-08CC-40A8-82A8-D1217F112EC3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9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8B953-0748-44D9-9951-DAD7DCAD0D19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65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78AD-D6E9-491B-B560-5FA46FA3257B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5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AD2E-6F31-407B-8496-CA1180F531A4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2B9D-6196-4729-B4D2-BFF341BF3230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9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B721-69FB-49E9-B3A6-4B2425A79F88}" type="datetime1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2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684-D305-426D-93BE-8C4AAAC299EF}" type="datetime1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3497A6-40B0-45A8-86CD-615E3775F8EE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EA0-097A-4BA0-900F-54FB408E131C}" type="datetime1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8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4E8-ACD9-48F2-ADC1-F5897D5FA716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2E62-9172-4E55-A83A-726AAFF802D5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91D-E227-48EF-AE99-278E1AF6E53C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8869-AB47-424A-9C3A-7E49D3BB060B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AE982B-34F7-4621-82A6-607C2B40A2EF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4C038-4219-4679-A2EC-FAB00394A23A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7B330-5A5D-4C30-871B-E570DEE8D944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39E3A-2AA4-4A92-9B65-F1394B282B50}" type="datetime1">
              <a:rPr lang="fr-FR" smtClean="0"/>
              <a:t>27/03/2024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98B-42FC-45D2-AC79-1FCF542A30C4}" type="datetime1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0B33-ABF7-4F77-86E9-63145C6CCAC0}" type="datetime1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8AC2-F25C-4D0D-A109-1A67F3FA4EAF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588F-2A7A-4DE9-95E2-3476F1BCE5FE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8" r:id="rId3"/>
    <p:sldLayoutId id="2147483753" r:id="rId4"/>
    <p:sldLayoutId id="2147483754" r:id="rId5"/>
    <p:sldLayoutId id="2147483755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416E-4475-4E04-84AF-338085F63A63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stionnaires@ijclab.in2p3.fr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virginie.quipourt@ijclab.in2p3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ijclab.in2p3.fr/acha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intranet.ijclab.in2p3.fr/wp-content/uploads/sites/6/2022/01/ijclab_demande-dachat_octobre2022-V4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sr-cnrs.notilus-inone.fr/#/Dashboard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s://intranet.cnrs.fr/Cnrs_pratique/partir_mission/avant-mission/Documents/Canal%20de%20r%c3%a9servation.pdf" TargetMode="External"/><Relationship Id="rId10" Type="http://schemas.openxmlformats.org/officeDocument/2006/relationships/hyperlink" Target="https://esr-cnrs.notilus-inone.fr/" TargetMode="External"/><Relationship Id="rId4" Type="http://schemas.openxmlformats.org/officeDocument/2006/relationships/hyperlink" Target="https://etamine-connecte.cnrs.fr/#/Dashboard" TargetMode="External"/><Relationship Id="rId9" Type="http://schemas.openxmlformats.org/officeDocument/2006/relationships/hyperlink" Target="https://etamine-connecte.cnrs.f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estionnaires@ijclab.in2p3.fr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virginie.quipourt@ijclab.in2p3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ijclab.in2p3.fr/wp-content/uploads/sites/6/2022/01/ijclab_demande-dachat_janvier2022-V2.pdf" TargetMode="External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sr-cnrs.notilus-inone.fr/#/Dashboard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esr-cnrs.notilus-inone.f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amine-connecte.cnrs.fr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hyperlink" Target="https://etamine-connecte.cnrs.fr/#/Dash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>
            <a:normAutofit/>
          </a:bodyPr>
          <a:lstStyle/>
          <a:p>
            <a:r>
              <a:rPr lang="fr-FR" dirty="0"/>
              <a:t>Le Service Achats en quelques mots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3A65288-E405-450F-9F08-05621440CCB7}"/>
              </a:ext>
            </a:extLst>
          </p:cNvPr>
          <p:cNvSpPr txBox="1">
            <a:spLocks/>
          </p:cNvSpPr>
          <p:nvPr/>
        </p:nvSpPr>
        <p:spPr>
          <a:xfrm>
            <a:off x="959483" y="1085528"/>
            <a:ext cx="8856984" cy="2120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400" dirty="0"/>
              <a:t>Il est composé de 15 gestionnaires financiers</a:t>
            </a:r>
          </a:p>
          <a:p>
            <a:pPr fontAlgn="auto">
              <a:spcAft>
                <a:spcPts val="0"/>
              </a:spcAft>
            </a:pPr>
            <a:endParaRPr lang="fr-FR" sz="24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Il est organisé au regard de la structure du laboratoire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hlinkClick r:id="rId2"/>
              </a:rPr>
              <a:t>portefeuilles</a:t>
            </a:r>
            <a:r>
              <a:rPr lang="fr-FR" dirty="0"/>
              <a:t> par pôles thématiques, services et projets scientifiques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20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Il a pour mission d’assurer la gestion des achats et des déplacements de chaque agent du laboratoire.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5891F46-3A01-4FAC-8B17-5612BB2CEF96}"/>
              </a:ext>
            </a:extLst>
          </p:cNvPr>
          <p:cNvSpPr txBox="1">
            <a:spLocks/>
          </p:cNvSpPr>
          <p:nvPr/>
        </p:nvSpPr>
        <p:spPr>
          <a:xfrm>
            <a:off x="6034459" y="5020354"/>
            <a:ext cx="378200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2000" dirty="0"/>
              <a:t>et maintenant un petit guide…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019EE9E-5538-4CEC-9764-5FAA0CE915E7}"/>
              </a:ext>
            </a:extLst>
          </p:cNvPr>
          <p:cNvSpPr txBox="1">
            <a:spLocks/>
          </p:cNvSpPr>
          <p:nvPr/>
        </p:nvSpPr>
        <p:spPr>
          <a:xfrm>
            <a:off x="959483" y="3389784"/>
            <a:ext cx="8856984" cy="1146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contacts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adresse générique </a:t>
            </a:r>
            <a:r>
              <a:rPr lang="fr-FR" sz="1800" dirty="0">
                <a:solidFill>
                  <a:srgbClr val="FF6700"/>
                </a:solidFill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hlinkClick r:id="rId3"/>
              </a:rPr>
              <a:t>gestionnaires@ijclab.in2p3.fr</a:t>
            </a:r>
            <a:r>
              <a:rPr lang="fr-FR" sz="18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:</a:t>
            </a:r>
            <a:r>
              <a:rPr lang="fr-FR" sz="1800" dirty="0"/>
              <a:t> </a:t>
            </a:r>
            <a:r>
              <a:rPr lang="fr-FR" sz="1800" dirty="0">
                <a:hlinkClick r:id="rId4"/>
              </a:rPr>
              <a:t>virginie.quipourt@ijclab.in2p3.fr</a:t>
            </a:r>
            <a:r>
              <a:rPr lang="fr-FR" sz="1800" dirty="0"/>
              <a:t>   01.69.15.71.13   ou   06.14.20.92.80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7A4E4DF-1A26-4CCA-AE7E-C336B1B7AE80}"/>
              </a:ext>
            </a:extLst>
          </p:cNvPr>
          <p:cNvGrpSpPr/>
          <p:nvPr/>
        </p:nvGrpSpPr>
        <p:grpSpPr>
          <a:xfrm>
            <a:off x="1400954" y="4566776"/>
            <a:ext cx="3102088" cy="951849"/>
            <a:chOff x="1400954" y="4566776"/>
            <a:chExt cx="3102088" cy="951849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5125D5E-216C-4F28-A958-8EE56009062F}"/>
                </a:ext>
              </a:extLst>
            </p:cNvPr>
            <p:cNvGrpSpPr/>
            <p:nvPr/>
          </p:nvGrpSpPr>
          <p:grpSpPr>
            <a:xfrm>
              <a:off x="1400954" y="4566776"/>
              <a:ext cx="1570671" cy="951849"/>
              <a:chOff x="7398698" y="1160990"/>
              <a:chExt cx="1570671" cy="951849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08BDF01-97DE-47AF-9998-9A8BF75E81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25000"/>
                        </a14:imgEffect>
                      </a14:imgLayer>
                    </a14:imgProps>
                  </a:ext>
                </a:extLst>
              </a:blip>
              <a:srcRect l="4212" t="718" r="-2528" b="5613"/>
              <a:stretch/>
            </p:blipFill>
            <p:spPr>
              <a:xfrm>
                <a:off x="7398698" y="1186821"/>
                <a:ext cx="760709" cy="665186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024E9F41-D6E6-41DC-861E-920B1DA8D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942" y="1160990"/>
                <a:ext cx="715477" cy="69101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EA3806B-4572-4F3E-A645-360666B15B9E}"/>
                  </a:ext>
                </a:extLst>
              </p:cNvPr>
              <p:cNvSpPr txBox="1"/>
              <p:nvPr/>
            </p:nvSpPr>
            <p:spPr>
              <a:xfrm>
                <a:off x="7476629" y="1835840"/>
                <a:ext cx="604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Achats</a:t>
                </a:r>
                <a:endParaRPr lang="fr-FR" dirty="0">
                  <a:latin typeface="+mn-lt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26E0690-D80D-43DE-BF41-5EA628C9F459}"/>
                  </a:ext>
                </a:extLst>
              </p:cNvPr>
              <p:cNvSpPr txBox="1"/>
              <p:nvPr/>
            </p:nvSpPr>
            <p:spPr>
              <a:xfrm>
                <a:off x="8238079" y="1835839"/>
                <a:ext cx="731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Missions</a:t>
                </a: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A123372-21EB-4605-9D8E-1E620593F01C}"/>
                </a:ext>
              </a:extLst>
            </p:cNvPr>
            <p:cNvSpPr txBox="1"/>
            <p:nvPr/>
          </p:nvSpPr>
          <p:spPr>
            <a:xfrm>
              <a:off x="3484173" y="4820299"/>
              <a:ext cx="1018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n-lt"/>
                </a:rPr>
                <a:t>intranet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3740F54-D489-42B5-BAAF-7035603971DA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60" y="5020354"/>
              <a:ext cx="4255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1376B9BD-5219-4F7B-BC9B-A1ED8722F510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25/01/2024 - Journée accueil nouveaux entrants</a:t>
            </a:r>
          </a:p>
        </p:txBody>
      </p:sp>
    </p:spTree>
    <p:extLst>
      <p:ext uri="{BB962C8B-B14F-4D97-AF65-F5344CB8AC3E}">
        <p14:creationId xmlns:p14="http://schemas.microsoft.com/office/powerpoint/2010/main" val="91859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Service Achats - Je veux faire des achats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FB239-8F71-4676-9346-A94B1619808B}"/>
              </a:ext>
            </a:extLst>
          </p:cNvPr>
          <p:cNvSpPr/>
          <p:nvPr/>
        </p:nvSpPr>
        <p:spPr>
          <a:xfrm>
            <a:off x="273819" y="1085528"/>
            <a:ext cx="1008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Toute commande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(achat de biens et/ou de prestations de service) 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doit faire l'objet </a:t>
            </a:r>
            <a:r>
              <a:rPr lang="fr-FR" sz="1600" b="1" dirty="0">
                <a:latin typeface="+mn-lt"/>
              </a:rPr>
              <a:t>d'une demande </a:t>
            </a:r>
            <a:r>
              <a:rPr lang="fr-FR" sz="1600" dirty="0">
                <a:latin typeface="+mn-lt"/>
              </a:rPr>
              <a:t>avant l'achat ou l'exécution de la prestation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Il est nécessaire d'obtenir au préalable un devis.</a:t>
            </a:r>
            <a:r>
              <a:rPr lang="fr-FR" sz="1600" dirty="0">
                <a:solidFill>
                  <a:srgbClr val="456487"/>
                </a:solidFill>
              </a:rPr>
              <a:t> 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Je demande un devis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auprès de mon fournisseur.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Les devis peuvent être demandés par mail, courrier, téléphone, panier achat web. 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Ils doivent impérativement être au nom du CNRS/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IJCLab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C5BF68-2C85-4D94-B3BF-2E12D34A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22" y="2475186"/>
            <a:ext cx="4073910" cy="1850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45B96-299E-4348-8395-506228C81763}"/>
              </a:ext>
            </a:extLst>
          </p:cNvPr>
          <p:cNvSpPr/>
          <p:nvPr/>
        </p:nvSpPr>
        <p:spPr>
          <a:xfrm>
            <a:off x="273819" y="2984351"/>
            <a:ext cx="6215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2 -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Je prépare et transmets ma demande d’achat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J'envoie au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gestionnaire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responsable du budget par mail ou à son bureau, le ou les devis avec accord du responsable de la ligne de crédits, accompagnés de la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demande d’achat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dûment complétée.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B5E74-E7D9-44A0-9856-2897822FE53D}"/>
              </a:ext>
            </a:extLst>
          </p:cNvPr>
          <p:cNvSpPr/>
          <p:nvPr/>
        </p:nvSpPr>
        <p:spPr>
          <a:xfrm>
            <a:off x="273819" y="4469904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3 -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Je suis informé par mail que ma livraison est arrivée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, je vais chercher mon colis, je vérifie le contenu et son état.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Je remets le bon de livraison impérativement à la gestionnaire en charge du dossier afin de valider la réception et pouvoir procéder à la facturation.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BC90021-0AAA-4853-BF81-813ECF8FE436}"/>
              </a:ext>
            </a:extLst>
          </p:cNvPr>
          <p:cNvCxnSpPr/>
          <p:nvPr/>
        </p:nvCxnSpPr>
        <p:spPr>
          <a:xfrm>
            <a:off x="3802211" y="4061569"/>
            <a:ext cx="2448272" cy="120303"/>
          </a:xfrm>
          <a:prstGeom prst="bentConnector3">
            <a:avLst>
              <a:gd name="adj1" fmla="val -1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299F4AC5-E138-415C-85E3-D1A6107F9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4212" t="718" r="-2528" b="5613"/>
          <a:stretch/>
        </p:blipFill>
        <p:spPr>
          <a:xfrm>
            <a:off x="10033942" y="-1197"/>
            <a:ext cx="760709" cy="665186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55C09236-7B99-4373-A285-7B0CE9353EC0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25/01/2024 - Journée accueil nouveaux entrants</a:t>
            </a:r>
          </a:p>
        </p:txBody>
      </p:sp>
    </p:spTree>
    <p:extLst>
      <p:ext uri="{BB962C8B-B14F-4D97-AF65-F5344CB8AC3E}">
        <p14:creationId xmlns:p14="http://schemas.microsoft.com/office/powerpoint/2010/main" val="6396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fr-FR" dirty="0"/>
              <a:t>Le Service Achats - Je veux partir en mission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37A1A7-8DF8-49A2-9C94-B38CA334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532" y="-13917"/>
            <a:ext cx="670243" cy="647329"/>
          </a:xfrm>
          <a:prstGeom prst="rect">
            <a:avLst/>
          </a:prstGeom>
        </p:spPr>
      </p:pic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4ED419D8-4555-4A63-8619-17B5CEEE0692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25/01/2024 - Journée accueil nouveaux entrants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FAFB8-8144-4BF1-A25A-ACB19CCD1D36}"/>
              </a:ext>
            </a:extLst>
          </p:cNvPr>
          <p:cNvSpPr/>
          <p:nvPr/>
        </p:nvSpPr>
        <p:spPr>
          <a:xfrm>
            <a:off x="202800" y="722956"/>
            <a:ext cx="5543627" cy="305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Avant mon départ</a:t>
            </a:r>
          </a:p>
          <a:p>
            <a:pPr marL="180975">
              <a:spcAft>
                <a:spcPts val="800"/>
              </a:spcAft>
            </a:pPr>
            <a:r>
              <a:rPr lang="fr-FR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Étape 1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NOTILUS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fr-FR" sz="1600" dirty="0">
                <a:latin typeface="+mn-lt"/>
              </a:rPr>
              <a:t>e complète mon profils voyageur </a:t>
            </a:r>
            <a:r>
              <a:rPr lang="fr-FR" sz="1200" dirty="0">
                <a:latin typeface="+mn-lt"/>
              </a:rPr>
              <a:t>(à la première connexion)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fr-FR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Étape 2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ÉTAMINE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 saisis ma demande de mission</a:t>
            </a: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fr-FR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Étape 3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NOTILUS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+mn-lt"/>
              </a:rPr>
              <a:t>après validation de ma demande, je reçois un mail d'invitation de connexion à Notilus. J'ajuste mes frais prévus si nécessaire et effectue mes demandes de réservation via Notilus dans </a:t>
            </a:r>
            <a:r>
              <a:rPr lang="fr-FR" sz="1600" dirty="0" err="1">
                <a:latin typeface="+mn-lt"/>
              </a:rPr>
              <a:t>Goelett</a:t>
            </a:r>
            <a:r>
              <a:rPr lang="fr-FR" sz="1600" dirty="0">
                <a:latin typeface="+mn-lt"/>
                <a:hlinkClick r:id="rId5"/>
              </a:rPr>
              <a:t>​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fr-FR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Étape 4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NOTILUS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 mission est validée, je récupère mes      e-billets et vouchers </a:t>
            </a:r>
            <a:r>
              <a:rPr lang="fr-FR" sz="1200" dirty="0">
                <a:latin typeface="+mn-lt"/>
              </a:rPr>
              <a:t>(envoi ou téléchargement sur </a:t>
            </a:r>
            <a:r>
              <a:rPr lang="fr-FR" sz="1200" dirty="0" err="1">
                <a:latin typeface="+mn-lt"/>
              </a:rPr>
              <a:t>Goelett</a:t>
            </a:r>
            <a:r>
              <a:rPr lang="fr-FR" sz="1200" dirty="0">
                <a:latin typeface="+mn-lt"/>
              </a:rPr>
              <a:t>)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F3A93-6209-413C-BA40-2CBF14328153}"/>
              </a:ext>
            </a:extLst>
          </p:cNvPr>
          <p:cNvSpPr/>
          <p:nvPr/>
        </p:nvSpPr>
        <p:spPr>
          <a:xfrm>
            <a:off x="202801" y="4087796"/>
            <a:ext cx="579947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mon retour</a:t>
            </a:r>
          </a:p>
          <a:p>
            <a:pPr marL="180975" algn="just">
              <a:spcAft>
                <a:spcPts val="800"/>
              </a:spcAft>
            </a:pPr>
            <a:r>
              <a:rPr lang="fr-FR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Étape 5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NOTILUS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 saisie mes temps, je complète l’état de frais et joins mes pièces justificatives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FDE37C-6F39-4DC1-9B55-F272BAC6E991}"/>
              </a:ext>
            </a:extLst>
          </p:cNvPr>
          <p:cNvSpPr/>
          <p:nvPr/>
        </p:nvSpPr>
        <p:spPr>
          <a:xfrm>
            <a:off x="502002" y="3797214"/>
            <a:ext cx="5216565" cy="31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Je ne pars pas en mission sans avoir suivi toutes ces étapes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424E63-F248-4CCE-ADD4-F03372674F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37"/>
          <a:stretch/>
        </p:blipFill>
        <p:spPr>
          <a:xfrm>
            <a:off x="6021230" y="2994170"/>
            <a:ext cx="4575341" cy="12355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D4D888E-0F12-4123-B484-0A88907BDA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586"/>
          <a:stretch/>
        </p:blipFill>
        <p:spPr>
          <a:xfrm>
            <a:off x="6178475" y="4241382"/>
            <a:ext cx="4044261" cy="110000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E7E30A4-55C1-4D65-9E6D-DB493B321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6065" y="673116"/>
            <a:ext cx="4326467" cy="1972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E7E87F8-1D9D-470C-9605-41849EB9A319}"/>
              </a:ext>
            </a:extLst>
          </p:cNvPr>
          <p:cNvSpPr/>
          <p:nvPr/>
        </p:nvSpPr>
        <p:spPr>
          <a:xfrm>
            <a:off x="6823679" y="2531942"/>
            <a:ext cx="3772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 me connecte 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https://etamine-connecte.cnrs.fr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82262C-44CB-414D-A45D-B8D0EE6CF3A5}"/>
              </a:ext>
            </a:extLst>
          </p:cNvPr>
          <p:cNvSpPr/>
          <p:nvPr/>
        </p:nvSpPr>
        <p:spPr>
          <a:xfrm>
            <a:off x="7072896" y="5252592"/>
            <a:ext cx="3649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 me connecte 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https://esr-cnrs.notilus-inone.fr</a:t>
            </a:r>
            <a:endParaRPr lang="fr-FR" sz="14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17B170-8850-4658-8360-3A76618D5AC3}"/>
              </a:ext>
            </a:extLst>
          </p:cNvPr>
          <p:cNvSpPr/>
          <p:nvPr/>
        </p:nvSpPr>
        <p:spPr>
          <a:xfrm>
            <a:off x="514699" y="5031191"/>
            <a:ext cx="5216565" cy="47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Lors de mon déplacement, je réclame et conserve toutes les pièces justificatives de mes dépenses : facture d’hôtel, ticket de caisse…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D8739E-4A2C-49A9-9B0F-B2187FE28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1833" y="4297575"/>
            <a:ext cx="491943" cy="207348"/>
          </a:xfrm>
          <a:prstGeom prst="rect">
            <a:avLst/>
          </a:prstGeom>
        </p:spPr>
      </p:pic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B2FB16AD-E876-4575-8612-7B10A4DF2F8A}"/>
              </a:ext>
            </a:extLst>
          </p:cNvPr>
          <p:cNvSpPr/>
          <p:nvPr/>
        </p:nvSpPr>
        <p:spPr>
          <a:xfrm>
            <a:off x="641546" y="3711666"/>
            <a:ext cx="216024" cy="312650"/>
          </a:xfrm>
          <a:prstGeom prst="curvedRightArrow">
            <a:avLst>
              <a:gd name="adj1" fmla="val 8086"/>
              <a:gd name="adj2" fmla="val 42308"/>
              <a:gd name="adj3" fmla="val 743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275981D1-FD21-479B-99FC-5EB133C3EE63}"/>
              </a:ext>
            </a:extLst>
          </p:cNvPr>
          <p:cNvSpPr/>
          <p:nvPr/>
        </p:nvSpPr>
        <p:spPr>
          <a:xfrm>
            <a:off x="335828" y="5053774"/>
            <a:ext cx="216024" cy="312650"/>
          </a:xfrm>
          <a:prstGeom prst="curvedRightArrow">
            <a:avLst>
              <a:gd name="adj1" fmla="val 8086"/>
              <a:gd name="adj2" fmla="val 42308"/>
              <a:gd name="adj3" fmla="val 743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in </a:t>
            </a:r>
            <a:r>
              <a:rPr lang="fr-FR" dirty="0" err="1"/>
              <a:t>brief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3A65288-E405-450F-9F08-05621440CCB7}"/>
              </a:ext>
            </a:extLst>
          </p:cNvPr>
          <p:cNvSpPr txBox="1">
            <a:spLocks/>
          </p:cNvSpPr>
          <p:nvPr/>
        </p:nvSpPr>
        <p:spPr>
          <a:xfrm>
            <a:off x="959483" y="1085528"/>
            <a:ext cx="8171320" cy="2120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composed</a:t>
            </a:r>
            <a:r>
              <a:rPr lang="fr-FR" sz="2400" dirty="0"/>
              <a:t> of 15 </a:t>
            </a:r>
            <a:r>
              <a:rPr lang="fr-FR" sz="2400" dirty="0" err="1"/>
              <a:t>financial</a:t>
            </a:r>
            <a:r>
              <a:rPr lang="fr-FR" sz="2400" dirty="0"/>
              <a:t> managers</a:t>
            </a:r>
          </a:p>
          <a:p>
            <a:pPr fontAlgn="auto">
              <a:spcAft>
                <a:spcPts val="0"/>
              </a:spcAft>
            </a:pPr>
            <a:endParaRPr lang="fr-FR" sz="24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organised</a:t>
            </a:r>
            <a:r>
              <a:rPr lang="fr-FR" sz="2400" dirty="0"/>
              <a:t> to fit the </a:t>
            </a:r>
            <a:r>
              <a:rPr lang="fr-FR" sz="2400" dirty="0" err="1"/>
              <a:t>laboratory</a:t>
            </a:r>
            <a:r>
              <a:rPr lang="fr-FR" sz="2400" dirty="0"/>
              <a:t> structure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hlinkClick r:id="rId2"/>
              </a:rPr>
              <a:t>portfolios</a:t>
            </a:r>
            <a:r>
              <a:rPr lang="fr-FR" dirty="0"/>
              <a:t> are </a:t>
            </a:r>
            <a:r>
              <a:rPr lang="fr-FR" dirty="0" err="1"/>
              <a:t>distributed</a:t>
            </a:r>
            <a:r>
              <a:rPr lang="fr-FR" dirty="0"/>
              <a:t> by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poles</a:t>
            </a:r>
            <a:r>
              <a:rPr lang="fr-FR" dirty="0"/>
              <a:t>, services and </a:t>
            </a:r>
            <a:r>
              <a:rPr lang="fr-FR" dirty="0" err="1"/>
              <a:t>projects</a:t>
            </a:r>
            <a:endParaRPr lang="fr-FR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2000" dirty="0"/>
          </a:p>
          <a:p>
            <a:pPr fontAlgn="auto">
              <a:spcAft>
                <a:spcPts val="0"/>
              </a:spcAft>
            </a:pPr>
            <a:r>
              <a:rPr lang="fr-FR" sz="2400" dirty="0" err="1"/>
              <a:t>Its</a:t>
            </a:r>
            <a:r>
              <a:rPr lang="fr-FR" sz="2400" dirty="0"/>
              <a:t> mission </a:t>
            </a:r>
            <a:r>
              <a:rPr lang="fr-FR" sz="2400" dirty="0" err="1"/>
              <a:t>is</a:t>
            </a:r>
            <a:r>
              <a:rPr lang="fr-FR" sz="2400" dirty="0"/>
              <a:t> to </a:t>
            </a:r>
            <a:r>
              <a:rPr lang="fr-FR" sz="2400" dirty="0" err="1"/>
              <a:t>ensure</a:t>
            </a:r>
            <a:r>
              <a:rPr lang="fr-FR" sz="2400" dirty="0"/>
              <a:t> the management of </a:t>
            </a:r>
            <a:r>
              <a:rPr lang="fr-FR" sz="2400" dirty="0" err="1"/>
              <a:t>purchases</a:t>
            </a:r>
            <a:r>
              <a:rPr lang="fr-FR" sz="2400" dirty="0"/>
              <a:t> and </a:t>
            </a:r>
            <a:r>
              <a:rPr lang="fr-FR" sz="2400" dirty="0" err="1"/>
              <a:t>travels</a:t>
            </a:r>
            <a:r>
              <a:rPr lang="fr-FR" sz="2400" dirty="0"/>
              <a:t> for all </a:t>
            </a:r>
            <a:r>
              <a:rPr lang="fr-FR" sz="2400" dirty="0" err="1"/>
              <a:t>laboratory</a:t>
            </a:r>
            <a:r>
              <a:rPr lang="fr-FR" sz="2400" dirty="0"/>
              <a:t> staff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5891F46-3A01-4FAC-8B17-5612BB2CEF96}"/>
              </a:ext>
            </a:extLst>
          </p:cNvPr>
          <p:cNvSpPr txBox="1">
            <a:spLocks/>
          </p:cNvSpPr>
          <p:nvPr/>
        </p:nvSpPr>
        <p:spPr>
          <a:xfrm>
            <a:off x="5242371" y="5020354"/>
            <a:ext cx="457409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2000" dirty="0"/>
              <a:t>And </a:t>
            </a:r>
            <a:r>
              <a:rPr lang="fr-FR" sz="2000" dirty="0" err="1"/>
              <a:t>now</a:t>
            </a:r>
            <a:r>
              <a:rPr lang="fr-FR" sz="2000" dirty="0"/>
              <a:t> </a:t>
            </a:r>
            <a:r>
              <a:rPr lang="fr-FR" sz="2000" dirty="0" err="1"/>
              <a:t>some</a:t>
            </a:r>
            <a:r>
              <a:rPr lang="fr-FR" sz="2000" dirty="0"/>
              <a:t> short guidelines…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019EE9E-5538-4CEC-9764-5FAA0CE915E7}"/>
              </a:ext>
            </a:extLst>
          </p:cNvPr>
          <p:cNvSpPr txBox="1">
            <a:spLocks/>
          </p:cNvSpPr>
          <p:nvPr/>
        </p:nvSpPr>
        <p:spPr>
          <a:xfrm>
            <a:off x="959483" y="3389784"/>
            <a:ext cx="8856984" cy="1146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 err="1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</a:t>
            </a: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 </a:t>
            </a:r>
            <a:r>
              <a:rPr lang="fr-FR" sz="1800" dirty="0">
                <a:solidFill>
                  <a:srgbClr val="FF6700"/>
                </a:solidFill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hlinkClick r:id="rId3"/>
              </a:rPr>
              <a:t>gestionnaires@ijclab.in2p3.fr</a:t>
            </a:r>
            <a:r>
              <a:rPr lang="fr-FR" sz="18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in charge :</a:t>
            </a:r>
            <a:r>
              <a:rPr lang="fr-FR" sz="1800" dirty="0"/>
              <a:t> </a:t>
            </a:r>
            <a:r>
              <a:rPr lang="fr-FR" sz="1800" dirty="0">
                <a:hlinkClick r:id="rId4"/>
              </a:rPr>
              <a:t>virginie.quipourt@ijclab.in2p3.fr</a:t>
            </a:r>
            <a:r>
              <a:rPr lang="fr-FR" sz="1800" dirty="0"/>
              <a:t>   01.69.15.71.13   ou   06.14.20.92.80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D2C6FD8-7B2F-4B74-A9C8-A48705ACE5AE}"/>
              </a:ext>
            </a:extLst>
          </p:cNvPr>
          <p:cNvGrpSpPr/>
          <p:nvPr/>
        </p:nvGrpSpPr>
        <p:grpSpPr>
          <a:xfrm>
            <a:off x="1400954" y="4566776"/>
            <a:ext cx="3102088" cy="951849"/>
            <a:chOff x="1400954" y="4566776"/>
            <a:chExt cx="3102088" cy="95184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3BB456F-C861-4736-B1E5-995BF901D2FE}"/>
                </a:ext>
              </a:extLst>
            </p:cNvPr>
            <p:cNvGrpSpPr/>
            <p:nvPr/>
          </p:nvGrpSpPr>
          <p:grpSpPr>
            <a:xfrm>
              <a:off x="1400954" y="4566776"/>
              <a:ext cx="1570671" cy="951849"/>
              <a:chOff x="7398698" y="1160990"/>
              <a:chExt cx="1570671" cy="951849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C9F425A-C41E-4808-B8CE-0A34832C4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25000"/>
                        </a14:imgEffect>
                      </a14:imgLayer>
                    </a14:imgProps>
                  </a:ext>
                </a:extLst>
              </a:blip>
              <a:srcRect l="4212" t="718" r="-2528" b="5613"/>
              <a:stretch/>
            </p:blipFill>
            <p:spPr>
              <a:xfrm>
                <a:off x="7398698" y="1186821"/>
                <a:ext cx="760709" cy="665186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EFDEF01F-5E1D-477A-AE5B-9B52A06B4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942" y="1160990"/>
                <a:ext cx="715477" cy="69101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187E022-5629-45EA-98D8-380AB9D42664}"/>
                  </a:ext>
                </a:extLst>
              </p:cNvPr>
              <p:cNvSpPr txBox="1"/>
              <p:nvPr/>
            </p:nvSpPr>
            <p:spPr>
              <a:xfrm>
                <a:off x="7476629" y="1835840"/>
                <a:ext cx="604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Achats</a:t>
                </a:r>
                <a:endParaRPr lang="fr-FR" dirty="0">
                  <a:latin typeface="+mn-lt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19694C-2CB3-4E25-A6C3-32AF3B73204D}"/>
                  </a:ext>
                </a:extLst>
              </p:cNvPr>
              <p:cNvSpPr txBox="1"/>
              <p:nvPr/>
            </p:nvSpPr>
            <p:spPr>
              <a:xfrm>
                <a:off x="8238079" y="1835839"/>
                <a:ext cx="731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Missions</a:t>
                </a: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D5443FC-C2D3-4CAE-915E-17539DC618FF}"/>
                </a:ext>
              </a:extLst>
            </p:cNvPr>
            <p:cNvSpPr txBox="1"/>
            <p:nvPr/>
          </p:nvSpPr>
          <p:spPr>
            <a:xfrm>
              <a:off x="3484173" y="4820299"/>
              <a:ext cx="1018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n-lt"/>
                </a:rPr>
                <a:t>intranet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5DC2625-1A3D-47BF-84CF-DFE535E0108C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60" y="5020354"/>
              <a:ext cx="4255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19E459E4-5F77-4DD0-A08C-D032872C0B29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25/01/2024 - Welcome day for new entrants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6718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904655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– How 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purchasing</a:t>
            </a:r>
            <a:r>
              <a:rPr lang="fr-FR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FB239-8F71-4676-9346-A94B1619808B}"/>
              </a:ext>
            </a:extLst>
          </p:cNvPr>
          <p:cNvSpPr/>
          <p:nvPr/>
        </p:nvSpPr>
        <p:spPr>
          <a:xfrm>
            <a:off x="345827" y="4620192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3 -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I’m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informed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by email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that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delivery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is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ready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, I go to the shop to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pick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up, I check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its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content and condition.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imperatively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give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delivery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note to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financial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manager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so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he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/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she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can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confirm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receipt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and start the facturation process. 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36E18-93B7-4DA2-89A6-032FD5B153A6}"/>
              </a:ext>
            </a:extLst>
          </p:cNvPr>
          <p:cNvSpPr/>
          <p:nvPr/>
        </p:nvSpPr>
        <p:spPr>
          <a:xfrm>
            <a:off x="345827" y="1069938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purchasing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and/or services),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</a:rPr>
              <a:t>before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purchase</a:t>
            </a:r>
            <a:r>
              <a:rPr lang="fr-FR" sz="1600" dirty="0">
                <a:latin typeface="+mn-lt"/>
              </a:rPr>
              <a:t> or the </a:t>
            </a:r>
            <a:r>
              <a:rPr lang="fr-FR" sz="1600" dirty="0" err="1">
                <a:latin typeface="+mn-lt"/>
              </a:rPr>
              <a:t>execution</a:t>
            </a:r>
            <a:r>
              <a:rPr lang="fr-FR" sz="1600" dirty="0">
                <a:latin typeface="+mn-lt"/>
              </a:rPr>
              <a:t> of the service.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beforehand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solidFill>
                  <a:srgbClr val="456487"/>
                </a:solidFill>
              </a:rPr>
              <a:t> 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I </a:t>
            </a:r>
            <a:r>
              <a:rPr lang="fr-FR" sz="1600" dirty="0" err="1">
                <a:solidFill>
                  <a:srgbClr val="FF6700"/>
                </a:solidFill>
                <a:latin typeface="+mn-lt"/>
              </a:rPr>
              <a:t>request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 a </a:t>
            </a:r>
            <a:r>
              <a:rPr lang="fr-FR" sz="1600" dirty="0" err="1">
                <a:solidFill>
                  <a:srgbClr val="FF6700"/>
                </a:solidFill>
                <a:latin typeface="+mn-lt"/>
              </a:rPr>
              <a:t>quotation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supplier.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can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obtained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by e-mail, mail, phone or online shopping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cart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6DE84-49C7-48B9-8A0C-59DE5BD692E9}"/>
              </a:ext>
            </a:extLst>
          </p:cNvPr>
          <p:cNvSpPr/>
          <p:nvPr/>
        </p:nvSpPr>
        <p:spPr>
          <a:xfrm>
            <a:off x="345827" y="2807603"/>
            <a:ext cx="5415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2 -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prepare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and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send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order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request</a:t>
            </a:r>
            <a:endParaRPr lang="fr-FR" sz="1600" dirty="0">
              <a:solidFill>
                <a:srgbClr val="FF6700"/>
              </a:solidFill>
              <a:latin typeface="+mn-lt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(s) to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financial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manager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(by e-mail or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directly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office)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consent of the budget line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responsible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purchase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request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form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duly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EE1733-BBB8-48AA-93E0-7DD5A3C54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7" y="2543971"/>
            <a:ext cx="4073910" cy="1850702"/>
          </a:xfrm>
          <a:prstGeom prst="rect">
            <a:avLst/>
          </a:prstGeom>
        </p:spPr>
      </p:pic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AEE65DD6-5D90-4CE7-9FA0-1546972C5B0F}"/>
              </a:ext>
            </a:extLst>
          </p:cNvPr>
          <p:cNvCxnSpPr>
            <a:cxnSpLocks/>
          </p:cNvCxnSpPr>
          <p:nvPr/>
        </p:nvCxnSpPr>
        <p:spPr>
          <a:xfrm>
            <a:off x="4573115" y="3894251"/>
            <a:ext cx="1629719" cy="276176"/>
          </a:xfrm>
          <a:prstGeom prst="bentConnector3">
            <a:avLst>
              <a:gd name="adj1" fmla="val -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26034A8-3B04-4794-92A5-12D20BADC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4212" t="718" r="-2528" b="5613"/>
          <a:stretch/>
        </p:blipFill>
        <p:spPr>
          <a:xfrm>
            <a:off x="10033942" y="-1197"/>
            <a:ext cx="760709" cy="665186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6E93FCE6-41FD-47F0-AF4A-C5688AECF6AD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25/01/2024 - Welcome day for new entrants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9579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– How to organise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BBAD651-9ABF-46E2-A1F6-9A941533C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532" y="-13917"/>
            <a:ext cx="670243" cy="6473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8EF0CED-6C93-474E-940A-58C389B32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37"/>
          <a:stretch/>
        </p:blipFill>
        <p:spPr>
          <a:xfrm>
            <a:off x="6021230" y="2994170"/>
            <a:ext cx="4575341" cy="12355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22C6C3-3DFB-4516-A7F7-D0954931D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586"/>
          <a:stretch/>
        </p:blipFill>
        <p:spPr>
          <a:xfrm>
            <a:off x="6178475" y="4241382"/>
            <a:ext cx="4044261" cy="11000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59DC776-074C-471A-9C96-88090B9A8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65" y="673116"/>
            <a:ext cx="4326467" cy="1972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9C1908-AEBF-4F7C-BBDA-2C3B578C2C4B}"/>
              </a:ext>
            </a:extLst>
          </p:cNvPr>
          <p:cNvSpPr/>
          <p:nvPr/>
        </p:nvSpPr>
        <p:spPr>
          <a:xfrm>
            <a:off x="6823679" y="2531942"/>
            <a:ext cx="3138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log in 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https://etamine-connecte.cnrs.fr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E8E02-2598-4113-8B18-DF25AD682C4B}"/>
              </a:ext>
            </a:extLst>
          </p:cNvPr>
          <p:cNvSpPr/>
          <p:nvPr/>
        </p:nvSpPr>
        <p:spPr>
          <a:xfrm>
            <a:off x="7072896" y="5252592"/>
            <a:ext cx="3014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log in </a:t>
            </a: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https://esr-cnrs.notilus-inone.fr</a:t>
            </a:r>
            <a:endParaRPr lang="fr-FR" sz="1400" dirty="0">
              <a:latin typeface="+mn-lt"/>
            </a:endParaRPr>
          </a:p>
        </p:txBody>
      </p:sp>
      <p:sp>
        <p:nvSpPr>
          <p:cNvPr id="24" name="Espace réservé de la date 2">
            <a:extLst>
              <a:ext uri="{FF2B5EF4-FFF2-40B4-BE49-F238E27FC236}">
                <a16:creationId xmlns:a16="http://schemas.microsoft.com/office/drawing/2014/main" id="{132B6ABC-9A7B-47A8-837A-A0F5DEFAB274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25/01/2024 - Welcome day for new entrants</a:t>
            </a:r>
            <a:endParaRPr lang="fr-FR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02EFDD-2BA7-41C5-B7A1-212EDCA3296E}"/>
              </a:ext>
            </a:extLst>
          </p:cNvPr>
          <p:cNvSpPr/>
          <p:nvPr/>
        </p:nvSpPr>
        <p:spPr>
          <a:xfrm>
            <a:off x="202800" y="722956"/>
            <a:ext cx="5543627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leaving</a:t>
            </a:r>
            <a:endParaRPr lang="fr-FR" sz="1600" b="1" dirty="0">
              <a:solidFill>
                <a:srgbClr val="FF67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complete my traveler profile (on first login)</a:t>
            </a:r>
          </a:p>
          <a:p>
            <a:pPr marL="180975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ÉTAMINE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enter my mission request</a:t>
            </a:r>
          </a:p>
          <a:p>
            <a:pPr marL="180975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After validating my request, I receive an e-mail inviting me to connect to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I adjust my projected costs if necessary and make my reservation requests via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Goelett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975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 4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my mission is validated, I get my e-tickets and vouchers (sent or downloaded from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Goelett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9160BC-8E60-4154-A468-4A043AE36FDD}"/>
              </a:ext>
            </a:extLst>
          </p:cNvPr>
          <p:cNvSpPr/>
          <p:nvPr/>
        </p:nvSpPr>
        <p:spPr>
          <a:xfrm>
            <a:off x="202800" y="4087796"/>
            <a:ext cx="5573265" cy="9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come back</a:t>
            </a: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 5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NOTILUS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enter my times, complete the expense statement and attach my supporting documents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C388E0-76EC-47B5-BA6F-D1F986B7D157}"/>
              </a:ext>
            </a:extLst>
          </p:cNvPr>
          <p:cNvSpPr/>
          <p:nvPr/>
        </p:nvSpPr>
        <p:spPr>
          <a:xfrm>
            <a:off x="502002" y="3723397"/>
            <a:ext cx="5216565" cy="31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don't leave on a mission without following these steps</a:t>
            </a:r>
            <a:endParaRPr lang="fr-FR" sz="14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0A1798-19EB-4D2C-B4C0-5CC03C262754}"/>
              </a:ext>
            </a:extLst>
          </p:cNvPr>
          <p:cNvSpPr/>
          <p:nvPr/>
        </p:nvSpPr>
        <p:spPr>
          <a:xfrm>
            <a:off x="514699" y="5117976"/>
            <a:ext cx="52165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When I travel, I ask for and keep all supporting documents </a:t>
            </a: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for my expenses : hotel bill, receipt...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9FEBF0-DC3C-42A7-BF13-32050354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72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EF753C2-C333-4C99-B007-BCFC9DEF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772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1CA8CB6-3B9B-4F58-9C78-B1E36523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0772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BDC4CB8-E358-44C7-865B-AB21C0150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1833" y="4297575"/>
            <a:ext cx="491943" cy="207348"/>
          </a:xfrm>
          <a:prstGeom prst="rect">
            <a:avLst/>
          </a:prstGeom>
        </p:spPr>
      </p:pic>
      <p:sp>
        <p:nvSpPr>
          <p:cNvPr id="29" name="Flèche : courbe vers la droite 28">
            <a:extLst>
              <a:ext uri="{FF2B5EF4-FFF2-40B4-BE49-F238E27FC236}">
                <a16:creationId xmlns:a16="http://schemas.microsoft.com/office/drawing/2014/main" id="{7D8EFFB1-484A-4083-97DE-0369E676265A}"/>
              </a:ext>
            </a:extLst>
          </p:cNvPr>
          <p:cNvSpPr/>
          <p:nvPr/>
        </p:nvSpPr>
        <p:spPr>
          <a:xfrm>
            <a:off x="633859" y="4994219"/>
            <a:ext cx="216024" cy="312650"/>
          </a:xfrm>
          <a:prstGeom prst="curvedRightArrow">
            <a:avLst>
              <a:gd name="adj1" fmla="val 8086"/>
              <a:gd name="adj2" fmla="val 42308"/>
              <a:gd name="adj3" fmla="val 743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courbe vers la droite 29">
            <a:extLst>
              <a:ext uri="{FF2B5EF4-FFF2-40B4-BE49-F238E27FC236}">
                <a16:creationId xmlns:a16="http://schemas.microsoft.com/office/drawing/2014/main" id="{DA867930-DA92-4D2E-8BCD-468899108DFF}"/>
              </a:ext>
            </a:extLst>
          </p:cNvPr>
          <p:cNvSpPr/>
          <p:nvPr/>
        </p:nvSpPr>
        <p:spPr>
          <a:xfrm>
            <a:off x="610014" y="3658724"/>
            <a:ext cx="216024" cy="312650"/>
          </a:xfrm>
          <a:prstGeom prst="curvedRightArrow">
            <a:avLst>
              <a:gd name="adj1" fmla="val 8086"/>
              <a:gd name="adj2" fmla="val 42308"/>
              <a:gd name="adj3" fmla="val 743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3278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léments de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17598</TotalTime>
  <Words>906</Words>
  <Application>Microsoft Office PowerPoint</Application>
  <PresentationFormat>Personnalisé</PresentationFormat>
  <Paragraphs>78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Masque IJCLab standard</vt:lpstr>
      <vt:lpstr>Suppléments de présentation</vt:lpstr>
      <vt:lpstr>Le Service Achats en quelques mots</vt:lpstr>
      <vt:lpstr>Le Service Achats - Je veux faire des achats</vt:lpstr>
      <vt:lpstr>Le Service Achats - Je veux partir en mission</vt:lpstr>
      <vt:lpstr>Présentation PowerPoint</vt:lpstr>
      <vt:lpstr>The ‘Service Achats’ in brief</vt:lpstr>
      <vt:lpstr>The ‘Service Achats’ – How to perform purchasing?</vt:lpstr>
      <vt:lpstr>The ‘Service Achats’ – How to organise my travel?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pascale debever</cp:lastModifiedBy>
  <cp:revision>1608</cp:revision>
  <cp:lastPrinted>2024-01-24T15:08:35Z</cp:lastPrinted>
  <dcterms:created xsi:type="dcterms:W3CDTF">2011-03-09T16:37:49Z</dcterms:created>
  <dcterms:modified xsi:type="dcterms:W3CDTF">2024-03-27T09:05:41Z</dcterms:modified>
</cp:coreProperties>
</file>