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 id="2147483709" r:id="rId5"/>
  </p:sldMasterIdLst>
  <p:notesMasterIdLst>
    <p:notesMasterId r:id="rId60"/>
  </p:notesMasterIdLst>
  <p:sldIdLst>
    <p:sldId id="1312" r:id="rId6"/>
    <p:sldId id="1374" r:id="rId7"/>
    <p:sldId id="1373" r:id="rId8"/>
    <p:sldId id="1372" r:id="rId9"/>
    <p:sldId id="1348" r:id="rId10"/>
    <p:sldId id="1356" r:id="rId11"/>
    <p:sldId id="1376" r:id="rId12"/>
    <p:sldId id="1399" r:id="rId13"/>
    <p:sldId id="1353" r:id="rId14"/>
    <p:sldId id="1378" r:id="rId15"/>
    <p:sldId id="1388" r:id="rId16"/>
    <p:sldId id="1381" r:id="rId17"/>
    <p:sldId id="1361" r:id="rId18"/>
    <p:sldId id="1364" r:id="rId19"/>
    <p:sldId id="1426" r:id="rId20"/>
    <p:sldId id="1406" r:id="rId21"/>
    <p:sldId id="1384" r:id="rId22"/>
    <p:sldId id="1358" r:id="rId23"/>
    <p:sldId id="1363" r:id="rId24"/>
    <p:sldId id="1370" r:id="rId25"/>
    <p:sldId id="1359" r:id="rId26"/>
    <p:sldId id="1360" r:id="rId27"/>
    <p:sldId id="1362" r:id="rId28"/>
    <p:sldId id="1319" r:id="rId29"/>
    <p:sldId id="1427" r:id="rId30"/>
    <p:sldId id="1389" r:id="rId31"/>
    <p:sldId id="1392" r:id="rId32"/>
    <p:sldId id="1393" r:id="rId33"/>
    <p:sldId id="1395" r:id="rId34"/>
    <p:sldId id="1404" r:id="rId35"/>
    <p:sldId id="1442" r:id="rId36"/>
    <p:sldId id="1385" r:id="rId37"/>
    <p:sldId id="1409" r:id="rId38"/>
    <p:sldId id="1401" r:id="rId39"/>
    <p:sldId id="1438" r:id="rId40"/>
    <p:sldId id="1429" r:id="rId41"/>
    <p:sldId id="1420" r:id="rId42"/>
    <p:sldId id="1430" r:id="rId43"/>
    <p:sldId id="1443" r:id="rId44"/>
    <p:sldId id="1422" r:id="rId45"/>
    <p:sldId id="1431" r:id="rId46"/>
    <p:sldId id="1433" r:id="rId47"/>
    <p:sldId id="1434" r:id="rId48"/>
    <p:sldId id="1437" r:id="rId49"/>
    <p:sldId id="1425" r:id="rId50"/>
    <p:sldId id="1415" r:id="rId51"/>
    <p:sldId id="1410" r:id="rId52"/>
    <p:sldId id="1432" r:id="rId53"/>
    <p:sldId id="1294" r:id="rId54"/>
    <p:sldId id="1285" r:id="rId55"/>
    <p:sldId id="1289" r:id="rId56"/>
    <p:sldId id="1412" r:id="rId57"/>
    <p:sldId id="1367" r:id="rId58"/>
    <p:sldId id="1344" r:id="rId59"/>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8025" autoAdjust="0"/>
    <p:restoredTop sz="90162" autoAdjust="0"/>
  </p:normalViewPr>
  <p:slideViewPr>
    <p:cSldViewPr snapToGrid="0">
      <p:cViewPr varScale="1">
        <p:scale>
          <a:sx n="79" d="100"/>
          <a:sy n="79" d="100"/>
        </p:scale>
        <p:origin x="72" y="212"/>
      </p:cViewPr>
      <p:guideLst/>
    </p:cSldViewPr>
  </p:slideViewPr>
  <p:notesTextViewPr>
    <p:cViewPr>
      <p:scale>
        <a:sx n="3" d="2"/>
        <a:sy n="3" d="2"/>
      </p:scale>
      <p:origin x="0" y="0"/>
    </p:cViewPr>
  </p:notesTextViewPr>
  <p:sorterViewPr>
    <p:cViewPr varScale="1">
      <p:scale>
        <a:sx n="100" d="100"/>
        <a:sy n="100" d="100"/>
      </p:scale>
      <p:origin x="0" y="-2099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6AF68-26EA-40FE-833D-835DE993EC03}" type="datetimeFigureOut">
              <a:rPr lang="fr-FR" smtClean="0"/>
              <a:t>21/11/2024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B56857-7AC5-4509-9332-7911850A8967}" type="slidenum">
              <a:rPr lang="fr-FR" smtClean="0"/>
              <a:t>‹N°›</a:t>
            </a:fld>
            <a:endParaRPr lang="fr-FR"/>
          </a:p>
        </p:txBody>
      </p:sp>
    </p:spTree>
    <p:extLst>
      <p:ext uri="{BB962C8B-B14F-4D97-AF65-F5344CB8AC3E}">
        <p14:creationId xmlns:p14="http://schemas.microsoft.com/office/powerpoint/2010/main" val="1628449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archive.org/search.php?query=creator:%22American+Association+for+the+Advancement+of+Science%22"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archive.org/search.php?query=creator:%22American+Association+for+the+Advancement+of+Science%22"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emonde.fr/" TargetMode="External"/><Relationship Id="rId2" Type="http://schemas.openxmlformats.org/officeDocument/2006/relationships/slide" Target="../slides/slide44.xml"/><Relationship Id="rId1" Type="http://schemas.openxmlformats.org/officeDocument/2006/relationships/notesMaster" Target="../notesMasters/notesMaster1.xml"/><Relationship Id="rId6" Type="http://schemas.openxmlformats.org/officeDocument/2006/relationships/hyperlink" Target="https://www.lemonde.fr/archives/article/1971/07/14/mort-de-m-rene-bernas-specialiste-mondial-de-la-spectrometrie_2453698_1819218.html?random=1957431028" TargetMode="External"/><Relationship Id="rId5" Type="http://schemas.openxmlformats.org/officeDocument/2006/relationships/hyperlink" Target="mailto:syndication@lemonde.fr" TargetMode="External"/><Relationship Id="rId4" Type="http://schemas.openxmlformats.org/officeDocument/2006/relationships/hyperlink" Target="https://moncompte.lemonde.fr/cgv"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8" Type="http://schemas.openxmlformats.org/officeDocument/2006/relationships/hyperlink" Target="https://fr.wikipedia.org/wiki/Institut_Weizmann" TargetMode="External"/><Relationship Id="rId13" Type="http://schemas.openxmlformats.org/officeDocument/2006/relationships/hyperlink" Target="https://fr.wikipedia.org/wiki/Math%C3%A9matiques" TargetMode="External"/><Relationship Id="rId3" Type="http://schemas.openxmlformats.org/officeDocument/2006/relationships/hyperlink" Target="https://fr.wikipedia.org/wiki/Odessa" TargetMode="External"/><Relationship Id="rId7" Type="http://schemas.openxmlformats.org/officeDocument/2006/relationships/hyperlink" Target="https://fr.wikipedia.org/wiki/Commission_isra%C3%A9lienne_de_l'%C3%A9nergie_atomique" TargetMode="External"/><Relationship Id="rId12" Type="http://schemas.openxmlformats.org/officeDocument/2006/relationships/hyperlink" Target="https://fr.wikipedia.org/wiki/Chimie" TargetMode="External"/><Relationship Id="rId2" Type="http://schemas.openxmlformats.org/officeDocument/2006/relationships/slide" Target="../slides/slide47.xml"/><Relationship Id="rId1" Type="http://schemas.openxmlformats.org/officeDocument/2006/relationships/notesMaster" Target="../notesMasters/notesMaster1.xml"/><Relationship Id="rId6" Type="http://schemas.openxmlformats.org/officeDocument/2006/relationships/hyperlink" Target="https://fr.wikipedia.org/wiki/Physique_nucl%C3%A9aire" TargetMode="External"/><Relationship Id="rId11" Type="http://schemas.openxmlformats.org/officeDocument/2006/relationships/hyperlink" Target="https://fr.wikipedia.org/wiki/Physique" TargetMode="External"/><Relationship Id="rId5" Type="http://schemas.openxmlformats.org/officeDocument/2006/relationships/hyperlink" Target="https://fr.wikipedia.org/wiki/Isra%C3%ABl" TargetMode="External"/><Relationship Id="rId10" Type="http://schemas.openxmlformats.org/officeDocument/2006/relationships/hyperlink" Target="https://fr.wikipedia.org/wiki/Prix_Isra%C3%ABl" TargetMode="External"/><Relationship Id="rId4" Type="http://schemas.openxmlformats.org/officeDocument/2006/relationships/hyperlink" Target="https://fr.wikipedia.org/wiki/Ukraine" TargetMode="External"/><Relationship Id="rId9" Type="http://schemas.openxmlformats.org/officeDocument/2006/relationships/hyperlink" Target="https://fr.wikipedia.org/wiki/1995"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fr.wikipedia.org/wiki/Ejnar_Hertzsprung"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fr.wikipedia.org/wiki/Henry_Norris_Russell"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JWST</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DCF28-C51A-45FF-BD18-8482BCA2EFF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46959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Leavitt: </a:t>
            </a:r>
            <a:r>
              <a:rPr lang="fr-FR" dirty="0" err="1"/>
              <a:t>distances;Cannon:classification</a:t>
            </a:r>
            <a:r>
              <a:rPr lang="fr-FR" dirty="0"/>
              <a:t> de Harvard; </a:t>
            </a:r>
            <a:r>
              <a:rPr lang="fr-FR" dirty="0" err="1"/>
              <a:t>flemming</a:t>
            </a:r>
            <a:r>
              <a:rPr lang="fr-FR" dirty="0"/>
              <a:t>: classification, découverte de nébuleuses dont la tête de cheval</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828EEBD-A07F-4EE0-A6A3-676CBA6142E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63889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Rappel: théorie atomique des éléments John Dalton 1803</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6857-7AC5-4509-9332-7911850A896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98217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Rappel: théorie atomique des éléments John Dalton 1803</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B56857-7AC5-4509-9332-7911850A8967}"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8621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17</a:t>
            </a:fld>
            <a:endParaRPr lang="fr-FR"/>
          </a:p>
        </p:txBody>
      </p:sp>
    </p:spTree>
    <p:extLst>
      <p:ext uri="{BB962C8B-B14F-4D97-AF65-F5344CB8AC3E}">
        <p14:creationId xmlns:p14="http://schemas.microsoft.com/office/powerpoint/2010/main" val="2621222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a:solidFill>
                  <a:schemeClr val="tx1"/>
                </a:solidFill>
                <a:effectLst/>
                <a:latin typeface="+mn-lt"/>
                <a:ea typeface="+mn-ea"/>
                <a:cs typeface="+mn-cs"/>
              </a:rPr>
              <a:t>The Scientific monthly</a:t>
            </a:r>
          </a:p>
          <a:p>
            <a:r>
              <a:rPr lang="en-US" dirty="0"/>
              <a:t>by </a:t>
            </a:r>
            <a:r>
              <a:rPr lang="en-US" sz="1200" u="none" strike="noStrike" kern="1200" dirty="0">
                <a:solidFill>
                  <a:schemeClr val="tx1"/>
                </a:solidFill>
                <a:effectLst/>
                <a:latin typeface="+mn-lt"/>
                <a:ea typeface="+mn-ea"/>
                <a:cs typeface="+mn-cs"/>
                <a:hlinkClick r:id="rId3"/>
              </a:rPr>
              <a:t>American Association for the Advancement of Science</a:t>
            </a:r>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19</a:t>
            </a:fld>
            <a:endParaRPr lang="fr-FR"/>
          </a:p>
        </p:txBody>
      </p:sp>
    </p:spTree>
    <p:extLst>
      <p:ext uri="{BB962C8B-B14F-4D97-AF65-F5344CB8AC3E}">
        <p14:creationId xmlns:p14="http://schemas.microsoft.com/office/powerpoint/2010/main" val="9041583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a:solidFill>
                  <a:schemeClr val="tx1"/>
                </a:solidFill>
                <a:effectLst/>
                <a:latin typeface="+mn-lt"/>
                <a:ea typeface="+mn-ea"/>
                <a:cs typeface="+mn-cs"/>
              </a:rPr>
              <a:t>The Scientific monthly</a:t>
            </a:r>
          </a:p>
          <a:p>
            <a:r>
              <a:rPr lang="en-US" dirty="0"/>
              <a:t>by </a:t>
            </a:r>
            <a:r>
              <a:rPr lang="en-US" sz="1200" u="none" strike="noStrike" kern="1200" dirty="0">
                <a:solidFill>
                  <a:schemeClr val="tx1"/>
                </a:solidFill>
                <a:effectLst/>
                <a:latin typeface="+mn-lt"/>
                <a:ea typeface="+mn-ea"/>
                <a:cs typeface="+mn-cs"/>
                <a:hlinkClick r:id="rId3"/>
              </a:rPr>
              <a:t>American Association for the Advancement of Science</a:t>
            </a:r>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20</a:t>
            </a:fld>
            <a:endParaRPr lang="fr-FR"/>
          </a:p>
        </p:txBody>
      </p:sp>
    </p:spTree>
    <p:extLst>
      <p:ext uri="{BB962C8B-B14F-4D97-AF65-F5344CB8AC3E}">
        <p14:creationId xmlns:p14="http://schemas.microsoft.com/office/powerpoint/2010/main" val="869792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Eddington 1916 : on the radiative </a:t>
            </a:r>
            <a:r>
              <a:rPr lang="fr-FR" dirty="0" err="1"/>
              <a:t>equilibrium</a:t>
            </a:r>
            <a:r>
              <a:rPr lang="fr-FR" dirty="0"/>
              <a:t> of the stars MNRAS</a:t>
            </a:r>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22</a:t>
            </a:fld>
            <a:endParaRPr lang="fr-FR"/>
          </a:p>
        </p:txBody>
      </p:sp>
    </p:spTree>
    <p:extLst>
      <p:ext uri="{BB962C8B-B14F-4D97-AF65-F5344CB8AC3E}">
        <p14:creationId xmlns:p14="http://schemas.microsoft.com/office/powerpoint/2010/main" val="1409884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23</a:t>
            </a:fld>
            <a:endParaRPr lang="fr-FR"/>
          </a:p>
        </p:txBody>
      </p:sp>
    </p:spTree>
    <p:extLst>
      <p:ext uri="{BB962C8B-B14F-4D97-AF65-F5344CB8AC3E}">
        <p14:creationId xmlns:p14="http://schemas.microsoft.com/office/powerpoint/2010/main" val="3792794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Aussi </a:t>
            </a:r>
            <a:r>
              <a:rPr lang="fr-FR" dirty="0" err="1"/>
              <a:t>Burbidge</a:t>
            </a:r>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24</a:t>
            </a:fld>
            <a:endParaRPr lang="fr-FR"/>
          </a:p>
        </p:txBody>
      </p:sp>
    </p:spTree>
    <p:extLst>
      <p:ext uri="{BB962C8B-B14F-4D97-AF65-F5344CB8AC3E}">
        <p14:creationId xmlns:p14="http://schemas.microsoft.com/office/powerpoint/2010/main" val="25854109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Aussi </a:t>
            </a:r>
            <a:r>
              <a:rPr lang="fr-FR" dirty="0" err="1"/>
              <a:t>Burbidge</a:t>
            </a:r>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25</a:t>
            </a:fld>
            <a:endParaRPr lang="fr-FR"/>
          </a:p>
        </p:txBody>
      </p:sp>
    </p:spTree>
    <p:extLst>
      <p:ext uri="{BB962C8B-B14F-4D97-AF65-F5344CB8AC3E}">
        <p14:creationId xmlns:p14="http://schemas.microsoft.com/office/powerpoint/2010/main" val="3804198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photographie correspond à un quart d'une image capturée par James Webb et dévoilée le 22 février 2023. On peut y voir le détail d'un amas globulaire, c'est à dire une région dans laquelle un grand nombre d'étoiles ayant sensiblement le même âge sont concentrées. Cet amas compte plus de 300 000 étoiles regroupées et formant une sphère de 100 années-lumière de diamètre.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DCF28-C51A-45FF-BD18-8482BCA2EFF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49717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4H + 2e donne He  ! 6 bodies collision</a:t>
            </a:r>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26</a:t>
            </a:fld>
            <a:endParaRPr lang="fr-FR"/>
          </a:p>
        </p:txBody>
      </p:sp>
    </p:spTree>
    <p:extLst>
      <p:ext uri="{BB962C8B-B14F-4D97-AF65-F5344CB8AC3E}">
        <p14:creationId xmlns:p14="http://schemas.microsoft.com/office/powerpoint/2010/main" val="6593735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propriétés de l'uranium 235 pur et du plutonium, un élément découvert en 1940 par Glenn Theodore Seaborg et son équipe</a:t>
            </a:r>
          </a:p>
          <a:p>
            <a:endParaRPr lang="fr-FR" dirty="0"/>
          </a:p>
          <a:p>
            <a:r>
              <a:rPr lang="fr-FR" dirty="0"/>
              <a:t>Oppenheimer organisa des réunions à l'université de Chicago en juin et à l'université de Californie à Berkeley en juillet 1942 avec les physiciens théoriciens Hans Bethe, John </a:t>
            </a:r>
            <a:r>
              <a:rPr lang="fr-FR" dirty="0" err="1"/>
              <a:t>Hasbrouck</a:t>
            </a:r>
            <a:r>
              <a:rPr lang="fr-FR" dirty="0"/>
              <a:t> van </a:t>
            </a:r>
            <a:r>
              <a:rPr lang="fr-FR" dirty="0" err="1"/>
              <a:t>Vleck</a:t>
            </a:r>
            <a:r>
              <a:rPr lang="fr-FR" dirty="0"/>
              <a:t>, Edward Teller, Emil </a:t>
            </a:r>
            <a:r>
              <a:rPr lang="fr-FR" dirty="0" err="1"/>
              <a:t>Konopinski</a:t>
            </a:r>
            <a:r>
              <a:rPr lang="fr-FR" dirty="0"/>
              <a:t>, Robert </a:t>
            </a:r>
            <a:r>
              <a:rPr lang="fr-FR" dirty="0" err="1"/>
              <a:t>Serber</a:t>
            </a:r>
            <a:r>
              <a:rPr lang="fr-FR" dirty="0"/>
              <a:t>, Stan </a:t>
            </a:r>
            <a:r>
              <a:rPr lang="fr-FR" dirty="0" err="1"/>
              <a:t>Frankel</a:t>
            </a:r>
            <a:r>
              <a:rPr lang="fr-FR" dirty="0"/>
              <a:t> et </a:t>
            </a:r>
            <a:r>
              <a:rPr lang="fr-FR" dirty="0" err="1"/>
              <a:t>Eldred</a:t>
            </a:r>
            <a:r>
              <a:rPr lang="fr-FR" dirty="0"/>
              <a:t> C. Nelson (les trois derniers étaient des anciens élèves d'Oppenheimer) et les physiciens expérimentaux Félix Bloch, Emilio Gino Segrè, John Manley et Edwin McMillan. Ils confirmèrent prudemment qu'une bombe à fission était théoriquement possible21. </a:t>
            </a:r>
          </a:p>
          <a:p>
            <a:endParaRPr lang="fr-FR" dirty="0"/>
          </a:p>
          <a:p>
            <a:r>
              <a:rPr lang="fr-FR" dirty="0"/>
              <a:t>Considérant que le concept d'une bombe à fission était théoriquement validé, du moins jusqu'à avoir obtenu plus de données expérimentales, la conférence de Berkeley se tourna alors dans une direction nouvelle. Edward Teller lança la discussion sur une bombe encore plus puissante, la « super », aujourd'hui appelée « bombe à hydrogène », qui utiliserait la puissance explosive d'une bombe à fission pour déclencher une réaction de fusion nucléaire avec du deutérium et du tritium26. Teller présenta de nombreux schémas mais Bethe les rejeta tous. L'idée de la fusion fut mise de côté pour se concentrer sur la production de bombes à fission27.</a:t>
            </a:r>
          </a:p>
          <a:p>
            <a:endParaRPr lang="fr-FR" dirty="0"/>
          </a:p>
          <a:p>
            <a:endParaRPr lang="fr-FR" dirty="0"/>
          </a:p>
          <a:p>
            <a:r>
              <a:rPr lang="fr-FR" dirty="0"/>
              <a:t>Séparation isotopique</a:t>
            </a:r>
          </a:p>
          <a:p>
            <a:r>
              <a:rPr lang="fr-FR" dirty="0"/>
              <a:t>L'uranium naturel est composé de 99,3 % d'uranium 238 et de 0,7 % d'uranium 235 mais seul ce dernier est fissile. L'uranium 235 devait être séparé de l'autre isotope et de nombreuses méthodes furent envisagées pour enrichir l'uranium et la plupart furent mises en place à </a:t>
            </a:r>
            <a:r>
              <a:rPr lang="fr-FR" dirty="0" err="1"/>
              <a:t>Oak</a:t>
            </a:r>
            <a:r>
              <a:rPr lang="fr-FR" dirty="0"/>
              <a:t> Ridge. La technologie la plus évidente, la centrifugation, échoua mais la séparation électromagnétique et les diffusions gazeuse et thermique fonctionnaient et contribuèrent au projet. </a:t>
            </a:r>
          </a:p>
          <a:p>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28</a:t>
            </a:fld>
            <a:endParaRPr lang="fr-FR"/>
          </a:p>
        </p:txBody>
      </p:sp>
    </p:spTree>
    <p:extLst>
      <p:ext uri="{BB962C8B-B14F-4D97-AF65-F5344CB8AC3E}">
        <p14:creationId xmlns:p14="http://schemas.microsoft.com/office/powerpoint/2010/main" val="83092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DB62D2A2-0882-4B72-8D9B-AEF3961F37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8B6572-4FFB-468F-ACBE-724BF8C4915A}"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7587" name="Rectangle 2">
            <a:extLst>
              <a:ext uri="{FF2B5EF4-FFF2-40B4-BE49-F238E27FC236}">
                <a16:creationId xmlns:a16="http://schemas.microsoft.com/office/drawing/2014/main" id="{86F35412-304D-4F98-A417-A56FD9888988}"/>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516B7BA3-8BAD-4D9E-B00D-70C57AFE5EA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a:latin typeface="Arial" panose="020B0604020202020204" pitchFamily="34" charset="0"/>
              </a:rPr>
              <a:t>Nobel 1983</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DB62D2A2-0882-4B72-8D9B-AEF3961F379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18B6572-4FFB-468F-ACBE-724BF8C4915A}" type="slidenum">
              <a:rPr kumimoji="0" lang="fr-FR" altLang="fr-FR"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fr-FR" altLang="fr-FR"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7587" name="Rectangle 2">
            <a:extLst>
              <a:ext uri="{FF2B5EF4-FFF2-40B4-BE49-F238E27FC236}">
                <a16:creationId xmlns:a16="http://schemas.microsoft.com/office/drawing/2014/main" id="{86F35412-304D-4F98-A417-A56FD9888988}"/>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516B7BA3-8BAD-4D9E-B00D-70C57AFE5EA8}"/>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fr-FR" altLang="fr-FR" dirty="0">
                <a:latin typeface="Arial" panose="020B0604020202020204" pitchFamily="34" charset="0"/>
              </a:rPr>
              <a:t>Nobel 1983</a:t>
            </a:r>
          </a:p>
        </p:txBody>
      </p:sp>
    </p:spTree>
    <p:extLst>
      <p:ext uri="{BB962C8B-B14F-4D97-AF65-F5344CB8AC3E}">
        <p14:creationId xmlns:p14="http://schemas.microsoft.com/office/powerpoint/2010/main" val="33031873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Hoyle </a:t>
            </a:r>
            <a:r>
              <a:rPr lang="fr-FR" dirty="0" err="1"/>
              <a:t>nucleosynthèse</a:t>
            </a:r>
            <a:r>
              <a:rPr lang="fr-FR" dirty="0"/>
              <a:t> stellaire </a:t>
            </a:r>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32</a:t>
            </a:fld>
            <a:endParaRPr lang="fr-FR"/>
          </a:p>
        </p:txBody>
      </p:sp>
    </p:spTree>
    <p:extLst>
      <p:ext uri="{BB962C8B-B14F-4D97-AF65-F5344CB8AC3E}">
        <p14:creationId xmlns:p14="http://schemas.microsoft.com/office/powerpoint/2010/main" val="1117619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B2FH en 1971</a:t>
            </a:r>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35</a:t>
            </a:fld>
            <a:endParaRPr lang="fr-FR"/>
          </a:p>
        </p:txBody>
      </p:sp>
    </p:spTree>
    <p:extLst>
      <p:ext uri="{BB962C8B-B14F-4D97-AF65-F5344CB8AC3E}">
        <p14:creationId xmlns:p14="http://schemas.microsoft.com/office/powerpoint/2010/main" val="21531204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36</a:t>
            </a:fld>
            <a:endParaRPr lang="fr-FR"/>
          </a:p>
        </p:txBody>
      </p:sp>
    </p:spTree>
    <p:extLst>
      <p:ext uri="{BB962C8B-B14F-4D97-AF65-F5344CB8AC3E}">
        <p14:creationId xmlns:p14="http://schemas.microsoft.com/office/powerpoint/2010/main" val="37262249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37</a:t>
            </a:fld>
            <a:endParaRPr lang="fr-FR"/>
          </a:p>
        </p:txBody>
      </p:sp>
    </p:spTree>
    <p:extLst>
      <p:ext uri="{BB962C8B-B14F-4D97-AF65-F5344CB8AC3E}">
        <p14:creationId xmlns:p14="http://schemas.microsoft.com/office/powerpoint/2010/main" val="455207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43</a:t>
            </a:fld>
            <a:endParaRPr lang="fr-FR"/>
          </a:p>
        </p:txBody>
      </p:sp>
    </p:spTree>
    <p:extLst>
      <p:ext uri="{BB962C8B-B14F-4D97-AF65-F5344CB8AC3E}">
        <p14:creationId xmlns:p14="http://schemas.microsoft.com/office/powerpoint/2010/main" val="42577278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kern="1200" dirty="0">
                <a:solidFill>
                  <a:schemeClr val="tx1"/>
                </a:solidFill>
                <a:effectLst/>
                <a:latin typeface="+mn-lt"/>
                <a:ea typeface="+mn-ea"/>
                <a:cs typeface="+mn-cs"/>
              </a:rPr>
              <a:t>La naissance du Laboratoire de physique nucléaire d’Orsay (1956-1958)</a:t>
            </a:r>
          </a:p>
          <a:p>
            <a:r>
              <a:rPr lang="fr-FR" dirty="0"/>
              <a:t/>
            </a:r>
            <a:br>
              <a:rPr lang="fr-FR" dirty="0"/>
            </a:br>
            <a:r>
              <a:rPr lang="fr-FR" dirty="0"/>
              <a:t>Vous pouvez partager un article en cliquant sur les icônes de partage en haut à droite de celui-ci. </a:t>
            </a:r>
            <a:br>
              <a:rPr lang="fr-FR" dirty="0"/>
            </a:br>
            <a:r>
              <a:rPr lang="fr-FR" dirty="0"/>
              <a:t>La reproduction totale ou partielle d’un article, sans l’autorisation écrite et préalable du </a:t>
            </a:r>
            <a:r>
              <a:rPr lang="fr-FR" dirty="0">
                <a:hlinkClick r:id="rId3"/>
              </a:rPr>
              <a:t>Monde</a:t>
            </a:r>
            <a:r>
              <a:rPr lang="fr-FR" dirty="0"/>
              <a:t>, est strictement interdite. </a:t>
            </a:r>
            <a:br>
              <a:rPr lang="fr-FR" dirty="0"/>
            </a:br>
            <a:r>
              <a:rPr lang="fr-FR" dirty="0"/>
              <a:t>Pour plus d’informations, consultez nos </a:t>
            </a:r>
            <a:r>
              <a:rPr lang="fr-FR" dirty="0">
                <a:hlinkClick r:id="rId4"/>
              </a:rPr>
              <a:t>conditions générales de vente</a:t>
            </a:r>
            <a:r>
              <a:rPr lang="fr-FR" dirty="0"/>
              <a:t>. </a:t>
            </a:r>
            <a:br>
              <a:rPr lang="fr-FR" dirty="0"/>
            </a:br>
            <a:r>
              <a:rPr lang="fr-FR" dirty="0"/>
              <a:t>Pour toute demande d’autorisation, contactez </a:t>
            </a:r>
            <a:r>
              <a:rPr lang="fr-FR" dirty="0">
                <a:hlinkClick r:id="rId5"/>
              </a:rPr>
              <a:t>syndication@lemonde.fr</a:t>
            </a:r>
            <a:r>
              <a:rPr lang="fr-FR" dirty="0"/>
              <a:t>. </a:t>
            </a:r>
            <a:br>
              <a:rPr lang="fr-FR" dirty="0"/>
            </a:br>
            <a:r>
              <a:rPr lang="fr-FR" dirty="0"/>
              <a:t>En tant qu’abonné, vous pouvez offrir jusqu’à cinq articles par mois à l’un de vos proches grâce à la fonctionnalité « Offrir un article ». </a:t>
            </a:r>
            <a:br>
              <a:rPr lang="fr-FR" dirty="0"/>
            </a:br>
            <a:r>
              <a:rPr lang="fr-FR" dirty="0"/>
              <a:t/>
            </a:r>
            <a:br>
              <a:rPr lang="fr-FR" dirty="0"/>
            </a:br>
            <a:r>
              <a:rPr lang="fr-FR" dirty="0">
                <a:hlinkClick r:id="rId6"/>
              </a:rPr>
              <a:t>https://www.lemonde.fr/archives/article/1971/07/14/mort-de-m-rene-bernas-specialiste-mondial-de-la-spectrometrie_2453698_1819218.html?random=1957431028</a:t>
            </a:r>
            <a:r>
              <a:rPr lang="fr-FR" dirty="0"/>
              <a:t/>
            </a:r>
            <a:br>
              <a:rPr lang="fr-FR" dirty="0"/>
            </a:br>
            <a:r>
              <a:rPr lang="fr-FR" dirty="0"/>
              <a:t/>
            </a:r>
            <a:br>
              <a:rPr lang="fr-FR" dirty="0"/>
            </a:br>
            <a:r>
              <a:rPr lang="fr-FR" dirty="0"/>
              <a:t>Elève d'Irène Joliot-Curie, René Bernas s'était d'abord spécialisé dans l'utilisation de la méthode de séparation isotopique. Le premier à avoir construit, en France, pour le commissariat à l'énergie atomique un séparateur d'isotopes, il a ensuite utilisé cette technique à la préparation d'échantillons de haute pureté indispensables à un certain nombre de laboratoires (celui du professeur Kastler par exemple), moyennant la mise nu point d'un appareil de très haute sensibilité, un des plus sensibles réalisés à ce four.</a:t>
            </a:r>
          </a:p>
          <a:p>
            <a:r>
              <a:rPr lang="fr-FR" dirty="0"/>
              <a:t>Depuis 1960, M. Bernas s'était de plus en plus intéressé à la mise au point d'autres appareils dont la sensibilité dépassait de loin ce qui existait ailleurs dans le monde : les </a:t>
            </a:r>
            <a:r>
              <a:rPr lang="fr-FR" dirty="0" err="1"/>
              <a:t>spectrométres</a:t>
            </a:r>
            <a:r>
              <a:rPr lang="fr-FR" dirty="0"/>
              <a:t> de masse. Avec ces instruments très puissants, l'équipe du laboratoire étudiait les réactions nucléaires aboutissant à la production d'isotopes stables et avait pu ainsi s'intéresser à certains éléments très rares dans l'univers, tel le lithium, le béryllium et le bore. Ce qui avait abouti à une nouvelle explication de la formation de ces éléments (voir le Monde du 25 décembre 1969) A partir de 1965, une nouvelle technique avait permis l'étude de noyaux encore inconnus, dont la durée de vie est très courte et qui sont par conséquent très instables.</a:t>
            </a:r>
          </a:p>
          <a:p>
            <a:r>
              <a:rPr lang="fr-FR" dirty="0"/>
              <a:t>Depuis 1970, René Bernas et ses collaborateurs s'étaient également intéressés à l'étude des échantillons de sol lunaire La qualité de l'équipement mis au point a conduit la NASA à lui confier la qualité de " principal </a:t>
            </a:r>
            <a:r>
              <a:rPr lang="fr-FR" dirty="0" err="1"/>
              <a:t>investigator</a:t>
            </a:r>
            <a:r>
              <a:rPr lang="fr-FR" dirty="0"/>
              <a:t> " pour les échantillons ramenés par les missions Apollo.</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44</a:t>
            </a:fld>
            <a:endParaRPr lang="fr-FR"/>
          </a:p>
        </p:txBody>
      </p:sp>
    </p:spTree>
    <p:extLst>
      <p:ext uri="{BB962C8B-B14F-4D97-AF65-F5344CB8AC3E}">
        <p14:creationId xmlns:p14="http://schemas.microsoft.com/office/powerpoint/2010/main" val="14728831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photographie correspond à un quart d'une image capturée par James Webb et dévoilée le 22 février 2023. On peut y voir le détail d'un amas globulaire, c'est à dire une région dans laquelle un grand nombre d'étoiles ayant sensiblement le même âge sont concentrées. Cet amas compte plus de 300 000 étoiles regroupées et formant une sphère de 100 années-lumière de diamètre.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DCF28-C51A-45FF-BD18-8482BCA2EFF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71979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45</a:t>
            </a:fld>
            <a:endParaRPr lang="fr-FR"/>
          </a:p>
        </p:txBody>
      </p:sp>
    </p:spTree>
    <p:extLst>
      <p:ext uri="{BB962C8B-B14F-4D97-AF65-F5344CB8AC3E}">
        <p14:creationId xmlns:p14="http://schemas.microsoft.com/office/powerpoint/2010/main" val="30763258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1" i="0" kern="1200" dirty="0">
                <a:solidFill>
                  <a:schemeClr val="tx1"/>
                </a:solidFill>
                <a:effectLst/>
                <a:latin typeface="+mn-lt"/>
                <a:ea typeface="+mn-ea"/>
                <a:cs typeface="+mn-cs"/>
              </a:rPr>
              <a:t>Israël </a:t>
            </a:r>
            <a:r>
              <a:rPr lang="fr-FR" sz="1200" b="1" i="0" kern="1200" dirty="0" err="1">
                <a:solidFill>
                  <a:schemeClr val="tx1"/>
                </a:solidFill>
                <a:effectLst/>
                <a:latin typeface="+mn-lt"/>
                <a:ea typeface="+mn-ea"/>
                <a:cs typeface="+mn-cs"/>
              </a:rPr>
              <a:t>Dostrovsky</a:t>
            </a:r>
            <a:r>
              <a:rPr lang="fr-FR" sz="1200" b="0" i="0" kern="1200" dirty="0">
                <a:solidFill>
                  <a:schemeClr val="tx1"/>
                </a:solidFill>
                <a:effectLst/>
                <a:latin typeface="+mn-lt"/>
                <a:ea typeface="+mn-ea"/>
                <a:cs typeface="+mn-cs"/>
              </a:rPr>
              <a:t>, né à </a:t>
            </a:r>
            <a:r>
              <a:rPr lang="fr-FR" sz="1200" b="0" i="0" u="none" strike="noStrike" kern="1200" dirty="0">
                <a:solidFill>
                  <a:schemeClr val="tx1"/>
                </a:solidFill>
                <a:effectLst/>
                <a:latin typeface="+mn-lt"/>
                <a:ea typeface="+mn-ea"/>
                <a:cs typeface="+mn-cs"/>
                <a:hlinkClick r:id="rId3" tooltip="Odessa"/>
              </a:rPr>
              <a:t>Odessa</a:t>
            </a:r>
            <a:r>
              <a:rPr lang="fr-FR" sz="1200" b="0" i="0"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4" tooltip="Ukraine"/>
              </a:rPr>
              <a:t>Ukraine</a:t>
            </a:r>
            <a:r>
              <a:rPr lang="fr-FR" sz="1200" b="0" i="0" kern="1200" dirty="0">
                <a:solidFill>
                  <a:schemeClr val="tx1"/>
                </a:solidFill>
                <a:effectLst/>
                <a:latin typeface="+mn-lt"/>
                <a:ea typeface="+mn-ea"/>
                <a:cs typeface="+mn-cs"/>
              </a:rPr>
              <a:t>, le </a:t>
            </a:r>
            <a:r>
              <a:rPr lang="fr-FR" dirty="0"/>
              <a:t>29 novembre 1918</a:t>
            </a:r>
            <a:r>
              <a:rPr lang="fr-FR" sz="1200" b="0" i="0" kern="1200" dirty="0">
                <a:solidFill>
                  <a:schemeClr val="tx1"/>
                </a:solidFill>
                <a:effectLst/>
                <a:latin typeface="+mn-lt"/>
                <a:ea typeface="+mn-ea"/>
                <a:cs typeface="+mn-cs"/>
              </a:rPr>
              <a:t> et mort en </a:t>
            </a:r>
            <a:r>
              <a:rPr lang="fr-FR" sz="1200" b="0" i="0" u="none" strike="noStrike" kern="1200" dirty="0">
                <a:solidFill>
                  <a:schemeClr val="tx1"/>
                </a:solidFill>
                <a:effectLst/>
                <a:latin typeface="+mn-lt"/>
                <a:ea typeface="+mn-ea"/>
                <a:cs typeface="+mn-cs"/>
                <a:hlinkClick r:id="rId5" tooltip="Israël"/>
              </a:rPr>
              <a:t>Israël</a:t>
            </a:r>
            <a:r>
              <a:rPr lang="fr-FR" sz="1200" b="0" i="0" kern="1200" dirty="0">
                <a:solidFill>
                  <a:schemeClr val="tx1"/>
                </a:solidFill>
                <a:effectLst/>
                <a:latin typeface="+mn-lt"/>
                <a:ea typeface="+mn-ea"/>
                <a:cs typeface="+mn-cs"/>
              </a:rPr>
              <a:t> le </a:t>
            </a:r>
            <a:r>
              <a:rPr lang="fr-FR" dirty="0"/>
              <a:t>28 septembre 2010</a:t>
            </a:r>
            <a:r>
              <a:rPr lang="fr-FR" sz="1200" b="0" i="0" kern="1200" dirty="0">
                <a:solidFill>
                  <a:schemeClr val="tx1"/>
                </a:solidFill>
                <a:effectLst/>
                <a:latin typeface="+mn-lt"/>
                <a:ea typeface="+mn-ea"/>
                <a:cs typeface="+mn-cs"/>
              </a:rPr>
              <a:t>, est un </a:t>
            </a:r>
            <a:r>
              <a:rPr lang="fr-FR" sz="1200" b="0" i="0" u="none" strike="noStrike" kern="1200" dirty="0">
                <a:solidFill>
                  <a:schemeClr val="tx1"/>
                </a:solidFill>
                <a:effectLst/>
                <a:latin typeface="+mn-lt"/>
                <a:ea typeface="+mn-ea"/>
                <a:cs typeface="+mn-cs"/>
                <a:hlinkClick r:id="rId6" tooltip="Physique nucléaire"/>
              </a:rPr>
              <a:t>physicien nucléaire</a:t>
            </a:r>
            <a:r>
              <a:rPr lang="fr-FR" sz="1200" b="0" i="0"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5" tooltip="Israël"/>
              </a:rPr>
              <a:t>israélien</a:t>
            </a:r>
            <a:r>
              <a:rPr lang="fr-FR" sz="1200" b="0" i="0" kern="1200" dirty="0">
                <a:solidFill>
                  <a:schemeClr val="tx1"/>
                </a:solidFill>
                <a:effectLst/>
                <a:latin typeface="+mn-lt"/>
                <a:ea typeface="+mn-ea"/>
                <a:cs typeface="+mn-cs"/>
              </a:rPr>
              <a:t>, qui a été le premier directeur de la </a:t>
            </a:r>
            <a:r>
              <a:rPr lang="fr-FR" sz="1200" b="0" i="0" u="none" strike="noStrike" kern="1200" dirty="0">
                <a:solidFill>
                  <a:schemeClr val="tx1"/>
                </a:solidFill>
                <a:effectLst/>
                <a:latin typeface="+mn-lt"/>
                <a:ea typeface="+mn-ea"/>
                <a:cs typeface="+mn-cs"/>
                <a:hlinkClick r:id="rId7" tooltip="Commission israélienne de l'énergie atomique"/>
              </a:rPr>
              <a:t>Commission israélienne de l'énergie atomique</a:t>
            </a:r>
            <a:r>
              <a:rPr lang="fr-FR" sz="1200" b="0" i="0" kern="1200" dirty="0">
                <a:solidFill>
                  <a:schemeClr val="tx1"/>
                </a:solidFill>
                <a:effectLst/>
                <a:latin typeface="+mn-lt"/>
                <a:ea typeface="+mn-ea"/>
                <a:cs typeface="+mn-cs"/>
              </a:rPr>
              <a:t> et le cinquième directeur de l'</a:t>
            </a:r>
            <a:r>
              <a:rPr lang="fr-FR" sz="1200" b="0" i="0" u="none" strike="noStrike" kern="1200" dirty="0">
                <a:solidFill>
                  <a:schemeClr val="tx1"/>
                </a:solidFill>
                <a:effectLst/>
                <a:latin typeface="+mn-lt"/>
                <a:ea typeface="+mn-ea"/>
                <a:cs typeface="+mn-cs"/>
                <a:hlinkClick r:id="rId8" tooltip="Institut Weizmann"/>
              </a:rPr>
              <a:t>Institut Weizmann</a:t>
            </a:r>
            <a:r>
              <a:rPr lang="fr-FR" sz="1200" b="0" i="0" kern="1200" dirty="0">
                <a:solidFill>
                  <a:schemeClr val="tx1"/>
                </a:solidFill>
                <a:effectLst/>
                <a:latin typeface="+mn-lt"/>
                <a:ea typeface="+mn-ea"/>
                <a:cs typeface="+mn-cs"/>
              </a:rPr>
              <a:t>. Il obtint en </a:t>
            </a:r>
            <a:r>
              <a:rPr lang="fr-FR" sz="1200" b="0" i="0" u="none" strike="noStrike" kern="1200" dirty="0">
                <a:solidFill>
                  <a:schemeClr val="tx1"/>
                </a:solidFill>
                <a:effectLst/>
                <a:latin typeface="+mn-lt"/>
                <a:ea typeface="+mn-ea"/>
                <a:cs typeface="+mn-cs"/>
                <a:hlinkClick r:id="rId9" tooltip="1995"/>
              </a:rPr>
              <a:t>1995</a:t>
            </a:r>
            <a:r>
              <a:rPr lang="fr-FR" sz="1200" b="0" i="0" kern="1200" dirty="0">
                <a:solidFill>
                  <a:schemeClr val="tx1"/>
                </a:solidFill>
                <a:effectLst/>
                <a:latin typeface="+mn-lt"/>
                <a:ea typeface="+mn-ea"/>
                <a:cs typeface="+mn-cs"/>
              </a:rPr>
              <a:t> le </a:t>
            </a:r>
            <a:r>
              <a:rPr lang="fr-FR" sz="1200" b="0" i="0" u="none" strike="noStrike" kern="1200" dirty="0">
                <a:solidFill>
                  <a:schemeClr val="tx1"/>
                </a:solidFill>
                <a:effectLst/>
                <a:latin typeface="+mn-lt"/>
                <a:ea typeface="+mn-ea"/>
                <a:cs typeface="+mn-cs"/>
                <a:hlinkClick r:id="rId10" tooltip="Prix Israël"/>
              </a:rPr>
              <a:t>prix Israël</a:t>
            </a:r>
            <a:r>
              <a:rPr lang="fr-FR" sz="1200" b="0" i="0" kern="1200" dirty="0">
                <a:solidFill>
                  <a:schemeClr val="tx1"/>
                </a:solidFill>
                <a:effectLst/>
                <a:latin typeface="+mn-lt"/>
                <a:ea typeface="+mn-ea"/>
                <a:cs typeface="+mn-cs"/>
              </a:rPr>
              <a:t> en récompense de ses travaux en </a:t>
            </a:r>
            <a:r>
              <a:rPr lang="fr-FR" sz="1200" b="0" i="0" u="none" strike="noStrike" kern="1200" dirty="0">
                <a:solidFill>
                  <a:schemeClr val="tx1"/>
                </a:solidFill>
                <a:effectLst/>
                <a:latin typeface="+mn-lt"/>
                <a:ea typeface="+mn-ea"/>
                <a:cs typeface="+mn-cs"/>
                <a:hlinkClick r:id="rId11" tooltip="Physique"/>
              </a:rPr>
              <a:t>physique</a:t>
            </a:r>
            <a:r>
              <a:rPr lang="fr-FR" sz="1200" b="0" i="0" kern="1200" dirty="0">
                <a:solidFill>
                  <a:schemeClr val="tx1"/>
                </a:solidFill>
                <a:effectLst/>
                <a:latin typeface="+mn-lt"/>
                <a:ea typeface="+mn-ea"/>
                <a:cs typeface="+mn-cs"/>
              </a:rPr>
              <a:t>, </a:t>
            </a:r>
            <a:r>
              <a:rPr lang="fr-FR" sz="1200" b="0" i="0" u="none" strike="noStrike" kern="1200" dirty="0">
                <a:solidFill>
                  <a:schemeClr val="tx1"/>
                </a:solidFill>
                <a:effectLst/>
                <a:latin typeface="+mn-lt"/>
                <a:ea typeface="+mn-ea"/>
                <a:cs typeface="+mn-cs"/>
                <a:hlinkClick r:id="rId12" tooltip="Chimie"/>
              </a:rPr>
              <a:t>chimie</a:t>
            </a:r>
            <a:r>
              <a:rPr lang="fr-FR" sz="1200" b="0" i="0" kern="1200" dirty="0">
                <a:solidFill>
                  <a:schemeClr val="tx1"/>
                </a:solidFill>
                <a:effectLst/>
                <a:latin typeface="+mn-lt"/>
                <a:ea typeface="+mn-ea"/>
                <a:cs typeface="+mn-cs"/>
              </a:rPr>
              <a:t> et </a:t>
            </a:r>
            <a:r>
              <a:rPr lang="fr-FR" sz="1200" b="0" i="0" u="none" strike="noStrike" kern="1200" dirty="0">
                <a:solidFill>
                  <a:schemeClr val="tx1"/>
                </a:solidFill>
                <a:effectLst/>
                <a:latin typeface="+mn-lt"/>
                <a:ea typeface="+mn-ea"/>
                <a:cs typeface="+mn-cs"/>
                <a:hlinkClick r:id="rId13" tooltip="Mathématiques"/>
              </a:rPr>
              <a:t>mathématiques</a:t>
            </a:r>
            <a:r>
              <a:rPr lang="fr-FR" sz="1200" b="0" i="0" kern="1200" dirty="0">
                <a:solidFill>
                  <a:schemeClr val="tx1"/>
                </a:solidFill>
                <a:effectLst/>
                <a:latin typeface="+mn-lt"/>
                <a:ea typeface="+mn-ea"/>
                <a:cs typeface="+mn-cs"/>
              </a:rPr>
              <a:t>.</a:t>
            </a:r>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47</a:t>
            </a:fld>
            <a:endParaRPr lang="fr-FR"/>
          </a:p>
        </p:txBody>
      </p:sp>
    </p:spTree>
    <p:extLst>
      <p:ext uri="{BB962C8B-B14F-4D97-AF65-F5344CB8AC3E}">
        <p14:creationId xmlns:p14="http://schemas.microsoft.com/office/powerpoint/2010/main" val="1539462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48</a:t>
            </a:fld>
            <a:endParaRPr lang="fr-FR"/>
          </a:p>
        </p:txBody>
      </p:sp>
    </p:spTree>
    <p:extLst>
      <p:ext uri="{BB962C8B-B14F-4D97-AF65-F5344CB8AC3E}">
        <p14:creationId xmlns:p14="http://schemas.microsoft.com/office/powerpoint/2010/main" val="40334515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B56857-7AC5-4509-9332-7911850A8967}" type="slidenum">
              <a:rPr lang="fr-FR" smtClean="0"/>
              <a:t>49</a:t>
            </a:fld>
            <a:endParaRPr lang="fr-FR"/>
          </a:p>
        </p:txBody>
      </p:sp>
    </p:spTree>
    <p:extLst>
      <p:ext uri="{BB962C8B-B14F-4D97-AF65-F5344CB8AC3E}">
        <p14:creationId xmlns:p14="http://schemas.microsoft.com/office/powerpoint/2010/main" val="9604212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B56857-7AC5-4509-9332-7911850A8967}" type="slidenum">
              <a:rPr lang="fr-FR" smtClean="0"/>
              <a:t>50</a:t>
            </a:fld>
            <a:endParaRPr lang="fr-FR"/>
          </a:p>
        </p:txBody>
      </p:sp>
    </p:spTree>
    <p:extLst>
      <p:ext uri="{BB962C8B-B14F-4D97-AF65-F5344CB8AC3E}">
        <p14:creationId xmlns:p14="http://schemas.microsoft.com/office/powerpoint/2010/main" val="42284826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94B56857-7AC5-4509-9332-7911850A8967}" type="slidenum">
              <a:rPr lang="fr-FR" smtClean="0"/>
              <a:t>51</a:t>
            </a:fld>
            <a:endParaRPr lang="fr-FR"/>
          </a:p>
        </p:txBody>
      </p:sp>
    </p:spTree>
    <p:extLst>
      <p:ext uri="{BB962C8B-B14F-4D97-AF65-F5344CB8AC3E}">
        <p14:creationId xmlns:p14="http://schemas.microsoft.com/office/powerpoint/2010/main" val="2123911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sz="1200" b="0" i="0" kern="1200" dirty="0">
                <a:solidFill>
                  <a:schemeClr val="tx1"/>
                </a:solidFill>
                <a:effectLst/>
                <a:latin typeface="+mn-lt"/>
                <a:ea typeface="+mn-ea"/>
                <a:cs typeface="+mn-cs"/>
              </a:rPr>
              <a:t>Two neutron stars spiral toward an explosive collision. Recent evidence supports the theory that many of the periodic table's heavier elements form through such crashes.</a:t>
            </a:r>
          </a:p>
          <a:p>
            <a:r>
              <a:rPr lang="en-US" sz="1200" b="0" i="0" kern="1200" dirty="0">
                <a:solidFill>
                  <a:schemeClr val="tx1"/>
                </a:solidFill>
                <a:effectLst/>
                <a:latin typeface="+mn-lt"/>
                <a:ea typeface="+mn-ea"/>
                <a:cs typeface="+mn-cs"/>
              </a:rPr>
              <a:t> Ron Miller</a:t>
            </a:r>
          </a:p>
          <a:p>
            <a:endParaRPr lang="fr-FR" dirty="0"/>
          </a:p>
        </p:txBody>
      </p:sp>
      <p:sp>
        <p:nvSpPr>
          <p:cNvPr id="4" name="Espace réservé du numéro de diapositive 3"/>
          <p:cNvSpPr>
            <a:spLocks noGrp="1"/>
          </p:cNvSpPr>
          <p:nvPr>
            <p:ph type="sldNum" sz="quarter" idx="10"/>
          </p:nvPr>
        </p:nvSpPr>
        <p:spPr/>
        <p:txBody>
          <a:bodyPr/>
          <a:lstStyle/>
          <a:p>
            <a:fld id="{94B56857-7AC5-4509-9332-7911850A8967}" type="slidenum">
              <a:rPr lang="fr-FR" smtClean="0"/>
              <a:t>53</a:t>
            </a:fld>
            <a:endParaRPr lang="fr-FR"/>
          </a:p>
        </p:txBody>
      </p:sp>
    </p:spTree>
    <p:extLst>
      <p:ext uri="{BB962C8B-B14F-4D97-AF65-F5344CB8AC3E}">
        <p14:creationId xmlns:p14="http://schemas.microsoft.com/office/powerpoint/2010/main" val="6578864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a:p>
            <a:endParaRPr lang="fr-FR" dirty="0"/>
          </a:p>
          <a:p>
            <a:r>
              <a:rPr lang="en-US" dirty="0"/>
              <a:t>Finally, the p-process (</a:t>
            </a:r>
            <a:r>
              <a:rPr lang="en-US" dirty="0" err="1"/>
              <a:t>Arnould</a:t>
            </a:r>
            <a:r>
              <a:rPr lang="en-US" dirty="0"/>
              <a:t> 1976; </a:t>
            </a:r>
            <a:r>
              <a:rPr lang="en-US" dirty="0" err="1"/>
              <a:t>Woosley</a:t>
            </a:r>
            <a:r>
              <a:rPr lang="en-US" dirty="0"/>
              <a:t> &amp; Howard 1978; Meyer 1994; </a:t>
            </a:r>
            <a:r>
              <a:rPr lang="en-US" dirty="0" err="1"/>
              <a:t>Arnould</a:t>
            </a:r>
            <a:r>
              <a:rPr lang="en-US" dirty="0"/>
              <a:t> &amp; </a:t>
            </a:r>
            <a:r>
              <a:rPr lang="en-US" dirty="0" err="1"/>
              <a:t>Goriely</a:t>
            </a:r>
            <a:r>
              <a:rPr lang="en-US" dirty="0"/>
              <a:t> 2003) is thought to take place in the hydrostatic oxygen- and neon-burning shells of massive stars (</a:t>
            </a:r>
            <a:r>
              <a:rPr lang="en-US" dirty="0" err="1"/>
              <a:t>Arnould</a:t>
            </a:r>
            <a:r>
              <a:rPr lang="en-US" dirty="0"/>
              <a:t> 1976; Rauscher et al.</a:t>
            </a:r>
            <a:endParaRPr lang="fr-FR" dirty="0"/>
          </a:p>
          <a:p>
            <a:r>
              <a:rPr lang="fr-FR" dirty="0"/>
              <a:t>Cette photographie correspond à un quart d'une image capturée par James Webb et dévoilée le 22 février 2023. On peut y voir le détail d'un amas globulaire, c'est à dire une région dans laquelle un grand nombre d'étoiles ayant sensiblement le même âge sont concentrées. Cet amas compte plus de 300 000 étoiles regroupées et formant une sphère de 100 années-lumière de diamètre.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DCF28-C51A-45FF-BD18-8482BCA2EFF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4508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photographie correspond à un quart d'une image capturée par James Webb et dévoilée le 22 février 2023. On peut y voir le détail d'un amas globulaire, c'est à dire une région dans laquelle un grand nombre d'étoiles ayant sensiblement le même âge sont concentrées. Cet amas compte plus de 300 000 étoiles regroupées et formant une sphère de 100 années-lumière de diamètre.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DCF28-C51A-45FF-BD18-8482BCA2EFF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2853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Cette photographie correspond à un quart d'une image capturée par James Webb et dévoilée le 22 février 2023. On peut y voir le détail d'un amas globulaire, c'est à dire une région dans laquelle un grand nombre d'étoiles ayant sensiblement le même âge sont concentrées. Cet amas compte plus de 300 000 étoiles regroupées et formant une sphère de 100 années-lumière de diamètre.</a:t>
            </a: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BDCF28-C51A-45FF-BD18-8482BCA2EFF8}"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1290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pour sa découverte, au moyen de son spectromètre de masse, </a:t>
            </a:r>
          </a:p>
          <a:p>
            <a:r>
              <a:rPr lang="fr-FR" dirty="0"/>
              <a:t>des isotopes d'un grand nombre d'éléments non radioactifs </a:t>
            </a:r>
          </a:p>
          <a:p>
            <a:r>
              <a:rPr lang="fr-FR" dirty="0"/>
              <a:t>et pour sa formulation de la règle des nombres entiers</a:t>
            </a:r>
          </a:p>
          <a:p>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6</a:t>
            </a:fld>
            <a:endParaRPr lang="fr-FR"/>
          </a:p>
        </p:txBody>
      </p:sp>
    </p:spTree>
    <p:extLst>
      <p:ext uri="{BB962C8B-B14F-4D97-AF65-F5344CB8AC3E}">
        <p14:creationId xmlns:p14="http://schemas.microsoft.com/office/powerpoint/2010/main" val="1172451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9</a:t>
            </a:fld>
            <a:endParaRPr lang="fr-FR"/>
          </a:p>
        </p:txBody>
      </p:sp>
    </p:spTree>
    <p:extLst>
      <p:ext uri="{BB962C8B-B14F-4D97-AF65-F5344CB8AC3E}">
        <p14:creationId xmlns:p14="http://schemas.microsoft.com/office/powerpoint/2010/main" val="1206139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10</a:t>
            </a:fld>
            <a:endParaRPr lang="fr-FR"/>
          </a:p>
        </p:txBody>
      </p:sp>
    </p:spTree>
    <p:extLst>
      <p:ext uri="{BB962C8B-B14F-4D97-AF65-F5344CB8AC3E}">
        <p14:creationId xmlns:p14="http://schemas.microsoft.com/office/powerpoint/2010/main" val="31795355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0" kern="1200" dirty="0">
                <a:solidFill>
                  <a:schemeClr val="tx1"/>
                </a:solidFill>
                <a:effectLst/>
                <a:latin typeface="+mn-lt"/>
                <a:ea typeface="+mn-ea"/>
                <a:cs typeface="+mn-cs"/>
              </a:rPr>
              <a:t>Le diagramme de Hertzsprung-Russell a été inventé autour de 1910 par </a:t>
            </a:r>
            <a:r>
              <a:rPr lang="fr-FR" sz="1200" b="0" i="0" u="none" strike="noStrike" kern="1200" dirty="0" err="1">
                <a:solidFill>
                  <a:schemeClr val="tx1"/>
                </a:solidFill>
                <a:effectLst/>
                <a:latin typeface="+mn-lt"/>
                <a:ea typeface="+mn-ea"/>
                <a:cs typeface="+mn-cs"/>
                <a:hlinkClick r:id="rId3" tooltip="Ejnar Hertzsprung"/>
              </a:rPr>
              <a:t>Ejnar</a:t>
            </a:r>
            <a:r>
              <a:rPr lang="fr-FR" sz="1200" b="0" i="0" u="none" strike="noStrike" kern="1200" dirty="0">
                <a:solidFill>
                  <a:schemeClr val="tx1"/>
                </a:solidFill>
                <a:effectLst/>
                <a:latin typeface="+mn-lt"/>
                <a:ea typeface="+mn-ea"/>
                <a:cs typeface="+mn-cs"/>
                <a:hlinkClick r:id="rId3" tooltip="Ejnar Hertzsprung"/>
              </a:rPr>
              <a:t> Hertzsprung</a:t>
            </a:r>
            <a:r>
              <a:rPr lang="fr-FR" sz="1200" b="0" i="0" kern="1200" dirty="0">
                <a:solidFill>
                  <a:schemeClr val="tx1"/>
                </a:solidFill>
                <a:effectLst/>
                <a:latin typeface="+mn-lt"/>
                <a:ea typeface="+mn-ea"/>
                <a:cs typeface="+mn-cs"/>
              </a:rPr>
              <a:t> et </a:t>
            </a:r>
            <a:r>
              <a:rPr lang="fr-FR" sz="1200" b="0" i="0" u="none" strike="noStrike" kern="1200" dirty="0">
                <a:solidFill>
                  <a:schemeClr val="tx1"/>
                </a:solidFill>
                <a:effectLst/>
                <a:latin typeface="+mn-lt"/>
                <a:ea typeface="+mn-ea"/>
                <a:cs typeface="+mn-cs"/>
                <a:hlinkClick r:id="rId4" tooltip="Henry Norris Russell"/>
              </a:rPr>
              <a:t>Henry Norris Russell</a:t>
            </a:r>
            <a:r>
              <a:rPr lang="fr-FR" sz="1200" b="0" i="0" kern="1200" dirty="0">
                <a:solidFill>
                  <a:schemeClr val="tx1"/>
                </a:solidFill>
                <a:effectLst/>
                <a:latin typeface="+mn-lt"/>
                <a:ea typeface="+mn-ea"/>
                <a:cs typeface="+mn-cs"/>
              </a:rPr>
              <a:t>.</a:t>
            </a:r>
          </a:p>
          <a:p>
            <a:r>
              <a:rPr lang="fr-FR" sz="1200" b="0" i="0" kern="1200" dirty="0">
                <a:solidFill>
                  <a:schemeClr val="tx1"/>
                </a:solidFill>
                <a:effectLst/>
                <a:latin typeface="+mn-lt"/>
                <a:ea typeface="+mn-ea"/>
                <a:cs typeface="+mn-cs"/>
              </a:rPr>
              <a:t>Evolution stellaire années 30 avec Russell et d’autres. Polytropes… résolution équations physique stellaire années 50 (</a:t>
            </a:r>
            <a:r>
              <a:rPr lang="fr-FR" sz="1200" b="0" i="0" kern="1200" dirty="0" err="1">
                <a:solidFill>
                  <a:schemeClr val="tx1"/>
                </a:solidFill>
                <a:effectLst/>
                <a:latin typeface="+mn-lt"/>
                <a:ea typeface="+mn-ea"/>
                <a:cs typeface="+mn-cs"/>
              </a:rPr>
              <a:t>cf</a:t>
            </a:r>
            <a:r>
              <a:rPr lang="fr-FR" sz="1200" b="0" i="0" kern="1200" dirty="0">
                <a:solidFill>
                  <a:schemeClr val="tx1"/>
                </a:solidFill>
                <a:effectLst/>
                <a:latin typeface="+mn-lt"/>
                <a:ea typeface="+mn-ea"/>
                <a:cs typeface="+mn-cs"/>
              </a:rPr>
              <a:t> IAP calculs analogiques Michel Hénon)</a:t>
            </a:r>
            <a:endParaRPr lang="fr-FR" dirty="0"/>
          </a:p>
        </p:txBody>
      </p:sp>
      <p:sp>
        <p:nvSpPr>
          <p:cNvPr id="4" name="Espace réservé du numéro de diapositive 3"/>
          <p:cNvSpPr>
            <a:spLocks noGrp="1"/>
          </p:cNvSpPr>
          <p:nvPr>
            <p:ph type="sldNum" sz="quarter" idx="5"/>
          </p:nvPr>
        </p:nvSpPr>
        <p:spPr/>
        <p:txBody>
          <a:bodyPr/>
          <a:lstStyle/>
          <a:p>
            <a:fld id="{94B56857-7AC5-4509-9332-7911850A8967}" type="slidenum">
              <a:rPr lang="fr-FR" smtClean="0"/>
              <a:t>11</a:t>
            </a:fld>
            <a:endParaRPr lang="fr-FR"/>
          </a:p>
        </p:txBody>
      </p:sp>
    </p:spTree>
    <p:extLst>
      <p:ext uri="{BB962C8B-B14F-4D97-AF65-F5344CB8AC3E}">
        <p14:creationId xmlns:p14="http://schemas.microsoft.com/office/powerpoint/2010/main" val="1451415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p>
        </p:txBody>
      </p:sp>
      <p:sp>
        <p:nvSpPr>
          <p:cNvPr id="4" name="Espace réservé de la date 3"/>
          <p:cNvSpPr>
            <a:spLocks noGrp="1"/>
          </p:cNvSpPr>
          <p:nvPr>
            <p:ph type="dt" sz="half" idx="10"/>
          </p:nvPr>
        </p:nvSpPr>
        <p:spPr/>
        <p:txBody>
          <a:bodyPr/>
          <a:lstStyle/>
          <a:p>
            <a:fld id="{9D8E7F15-D759-429B-BB19-4B237B589B91}" type="datetimeFigureOut">
              <a:rPr lang="fr-FR" smtClean="0"/>
              <a:t>21/11/2024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E657FD-2B7D-4F6F-A864-5A49C4E1A4DF}" type="slidenum">
              <a:rPr lang="fr-FR" smtClean="0"/>
              <a:t>‹N°›</a:t>
            </a:fld>
            <a:endParaRPr lang="fr-FR"/>
          </a:p>
        </p:txBody>
      </p:sp>
    </p:spTree>
    <p:extLst>
      <p:ext uri="{BB962C8B-B14F-4D97-AF65-F5344CB8AC3E}">
        <p14:creationId xmlns:p14="http://schemas.microsoft.com/office/powerpoint/2010/main" val="3431252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D8E7F15-D759-429B-BB19-4B237B589B91}" type="datetimeFigureOut">
              <a:rPr lang="fr-FR" smtClean="0"/>
              <a:t>21/11/2024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E657FD-2B7D-4F6F-A864-5A49C4E1A4DF}" type="slidenum">
              <a:rPr lang="fr-FR" smtClean="0"/>
              <a:t>‹N°›</a:t>
            </a:fld>
            <a:endParaRPr lang="fr-FR"/>
          </a:p>
        </p:txBody>
      </p:sp>
    </p:spTree>
    <p:extLst>
      <p:ext uri="{BB962C8B-B14F-4D97-AF65-F5344CB8AC3E}">
        <p14:creationId xmlns:p14="http://schemas.microsoft.com/office/powerpoint/2010/main" val="6803455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D8E7F15-D759-429B-BB19-4B237B589B91}" type="datetimeFigureOut">
              <a:rPr lang="fr-FR" smtClean="0"/>
              <a:t>21/11/2024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E657FD-2B7D-4F6F-A864-5A49C4E1A4DF}" type="slidenum">
              <a:rPr lang="fr-FR" smtClean="0"/>
              <a:t>‹N°›</a:t>
            </a:fld>
            <a:endParaRPr lang="fr-FR"/>
          </a:p>
        </p:txBody>
      </p:sp>
    </p:spTree>
    <p:extLst>
      <p:ext uri="{BB962C8B-B14F-4D97-AF65-F5344CB8AC3E}">
        <p14:creationId xmlns:p14="http://schemas.microsoft.com/office/powerpoint/2010/main" val="39579057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1CFAE5-68EF-425E-8E02-B3F8E2B2467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A12A850-2F23-477D-A471-A33D4AD780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5C84347-E582-4628-AF1E-5E95F82DDFC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9DE85-AD7A-43B2-ACF7-91962FA2E41E}"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a:extLst>
              <a:ext uri="{FF2B5EF4-FFF2-40B4-BE49-F238E27FC236}">
                <a16:creationId xmlns:a16="http://schemas.microsoft.com/office/drawing/2014/main" id="{3CEAA41B-68D0-4C7E-BEFC-239C61F1301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DF020FB7-1B30-4F93-B9B5-BE6944F6F43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3D48A-C645-4685-B11B-35BB9C23A0C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38457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947AD1-FCF9-460F-AF9C-53C4320D627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DC9E404-FB30-4FEA-9EDC-C0AC91891EF3}"/>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AD8D57-761B-46FD-95AE-1F025255822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9DE85-AD7A-43B2-ACF7-91962FA2E41E}"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a:extLst>
              <a:ext uri="{FF2B5EF4-FFF2-40B4-BE49-F238E27FC236}">
                <a16:creationId xmlns:a16="http://schemas.microsoft.com/office/drawing/2014/main" id="{4F81ABA8-EA70-4A82-9E46-8CBC55D505A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CD0CA855-D570-4F22-9804-091839C423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3D48A-C645-4685-B11B-35BB9C23A0C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06526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C97D9-6BFC-4475-A178-E7B237202CE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A683329-8ED3-4CE8-A1A2-161E84BF58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D01298A5-9916-4A67-B130-5B7069A2FF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9DE85-AD7A-43B2-ACF7-91962FA2E41E}"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a:extLst>
              <a:ext uri="{FF2B5EF4-FFF2-40B4-BE49-F238E27FC236}">
                <a16:creationId xmlns:a16="http://schemas.microsoft.com/office/drawing/2014/main" id="{A0E01D5B-A2D0-4C91-9315-854F388B871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DC92DFE1-4920-4489-AA46-F6CA2CF2A9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3D48A-C645-4685-B11B-35BB9C23A0C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9721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4EE5AC-5C07-45BF-82C2-FE3B6DDEA86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CB0DC0C-83BE-4558-B4B0-2D453E9CB046}"/>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5516CA4-8D00-4A88-A0B9-85E81489AD59}"/>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B825D12-2F2A-4641-94FB-B7BCDFFF221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9DE85-AD7A-43B2-ACF7-91962FA2E41E}"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pied de page 5">
            <a:extLst>
              <a:ext uri="{FF2B5EF4-FFF2-40B4-BE49-F238E27FC236}">
                <a16:creationId xmlns:a16="http://schemas.microsoft.com/office/drawing/2014/main" id="{CB59DF0C-519A-4774-B436-821A52894F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Espace réservé du numéro de diapositive 6">
            <a:extLst>
              <a:ext uri="{FF2B5EF4-FFF2-40B4-BE49-F238E27FC236}">
                <a16:creationId xmlns:a16="http://schemas.microsoft.com/office/drawing/2014/main" id="{7B2707A5-2201-430F-97CF-8C91C217F7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3D48A-C645-4685-B11B-35BB9C23A0C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2904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69A8F-23BB-4953-9F93-5E14F1C5471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AB4701A-390A-41D3-B1FB-A2E1DBD686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62F18CCC-0742-45C1-9228-C515E8A131B7}"/>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3C392E1-AC6F-4222-B154-07FED903BA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1ABB4BF6-B94B-4404-9676-9A960B4D6447}"/>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2B962EF-9E31-4FB4-82D9-8AA9E8EE2A6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9DE85-AD7A-43B2-ACF7-91962FA2E41E}"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Espace réservé du pied de page 7">
            <a:extLst>
              <a:ext uri="{FF2B5EF4-FFF2-40B4-BE49-F238E27FC236}">
                <a16:creationId xmlns:a16="http://schemas.microsoft.com/office/drawing/2014/main" id="{C80FA2D1-20D0-448D-9052-2E1163A0AB1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Espace réservé du numéro de diapositive 8">
            <a:extLst>
              <a:ext uri="{FF2B5EF4-FFF2-40B4-BE49-F238E27FC236}">
                <a16:creationId xmlns:a16="http://schemas.microsoft.com/office/drawing/2014/main" id="{1FB86467-A94D-45AB-BB54-8DB28357A71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3D48A-C645-4685-B11B-35BB9C23A0C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65688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14E973-EF98-4DDA-97D5-ADFC1F14D1C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DCCF848-250D-452B-BE8A-EB3E88FB514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9DE85-AD7A-43B2-ACF7-91962FA2E41E}"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Espace réservé du pied de page 3">
            <a:extLst>
              <a:ext uri="{FF2B5EF4-FFF2-40B4-BE49-F238E27FC236}">
                <a16:creationId xmlns:a16="http://schemas.microsoft.com/office/drawing/2014/main" id="{5BF2AEBD-8B58-4C89-8871-949C5BE4CF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numéro de diapositive 4">
            <a:extLst>
              <a:ext uri="{FF2B5EF4-FFF2-40B4-BE49-F238E27FC236}">
                <a16:creationId xmlns:a16="http://schemas.microsoft.com/office/drawing/2014/main" id="{D0DCB64B-C831-42BF-968D-539E8EE0E87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3D48A-C645-4685-B11B-35BB9C23A0C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5910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FE6D082-AA78-403B-AB11-E5DC76CCB08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9DE85-AD7A-43B2-ACF7-91962FA2E41E}"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Espace réservé du pied de page 2">
            <a:extLst>
              <a:ext uri="{FF2B5EF4-FFF2-40B4-BE49-F238E27FC236}">
                <a16:creationId xmlns:a16="http://schemas.microsoft.com/office/drawing/2014/main" id="{5AA90D94-21C3-40D5-A851-38C0164600F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Espace réservé du numéro de diapositive 3">
            <a:extLst>
              <a:ext uri="{FF2B5EF4-FFF2-40B4-BE49-F238E27FC236}">
                <a16:creationId xmlns:a16="http://schemas.microsoft.com/office/drawing/2014/main" id="{5BF902BC-27E7-4E98-90A7-AFC5703A4E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3D48A-C645-4685-B11B-35BB9C23A0C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91965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EB6FBA-FF3D-42E6-9C19-A1CC2BFEED3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6B753E2-3003-4E61-BD08-C9327986B6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5C33E64-349A-46D0-9523-E55104CB3B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5233A0D-2A22-4E82-8C96-18E357860EB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9DE85-AD7A-43B2-ACF7-91962FA2E41E}"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pied de page 5">
            <a:extLst>
              <a:ext uri="{FF2B5EF4-FFF2-40B4-BE49-F238E27FC236}">
                <a16:creationId xmlns:a16="http://schemas.microsoft.com/office/drawing/2014/main" id="{66CFBB2C-7B27-49AA-A0A6-2113531F7B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Espace réservé du numéro de diapositive 6">
            <a:extLst>
              <a:ext uri="{FF2B5EF4-FFF2-40B4-BE49-F238E27FC236}">
                <a16:creationId xmlns:a16="http://schemas.microsoft.com/office/drawing/2014/main" id="{EF7344BF-4CC4-45E0-92EB-7354605B2A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3D48A-C645-4685-B11B-35BB9C23A0C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58506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D8E7F15-D759-429B-BB19-4B237B589B91}" type="datetimeFigureOut">
              <a:rPr lang="fr-FR" smtClean="0"/>
              <a:t>21/11/2024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E657FD-2B7D-4F6F-A864-5A49C4E1A4DF}" type="slidenum">
              <a:rPr lang="fr-FR" smtClean="0"/>
              <a:t>‹N°›</a:t>
            </a:fld>
            <a:endParaRPr lang="fr-FR"/>
          </a:p>
        </p:txBody>
      </p:sp>
    </p:spTree>
    <p:extLst>
      <p:ext uri="{BB962C8B-B14F-4D97-AF65-F5344CB8AC3E}">
        <p14:creationId xmlns:p14="http://schemas.microsoft.com/office/powerpoint/2010/main" val="523513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1BB6CB-7E2F-4CBA-9939-00112F8A190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DD676FB-13B0-45F2-BC78-1737CFBB29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DF2AC42-EDDB-4E2A-9514-DE7E8E747B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FA698865-C926-467B-AC36-6BED025DC3F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9DE85-AD7A-43B2-ACF7-91962FA2E41E}"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pied de page 5">
            <a:extLst>
              <a:ext uri="{FF2B5EF4-FFF2-40B4-BE49-F238E27FC236}">
                <a16:creationId xmlns:a16="http://schemas.microsoft.com/office/drawing/2014/main" id="{27CB71CA-51C5-4778-9EBD-484CBED988E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Espace réservé du numéro de diapositive 6">
            <a:extLst>
              <a:ext uri="{FF2B5EF4-FFF2-40B4-BE49-F238E27FC236}">
                <a16:creationId xmlns:a16="http://schemas.microsoft.com/office/drawing/2014/main" id="{244CB5BF-4B6D-4F94-81BD-D7B54B09C23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3D48A-C645-4685-B11B-35BB9C23A0C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067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343114-82EC-4812-951C-D7BC670A98E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EBA8022-BD11-4C4E-8695-5A4018BAF8A5}"/>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7B6A27D-C3E6-4F5E-9C40-012893C2211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9DE85-AD7A-43B2-ACF7-91962FA2E41E}"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a:extLst>
              <a:ext uri="{FF2B5EF4-FFF2-40B4-BE49-F238E27FC236}">
                <a16:creationId xmlns:a16="http://schemas.microsoft.com/office/drawing/2014/main" id="{A8C838F8-3984-4A80-9DBA-152421F71B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40972F14-4178-4281-BB6A-DF82E91BFAD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3D48A-C645-4685-B11B-35BB9C23A0C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0927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372934D-82A4-45B4-B3D8-1D12D8CB060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C642B5D-0D97-48B1-B9BA-6B4A15423153}"/>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B862CAA-C99D-499C-A988-6E4B947FFAC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E19DE85-AD7A-43B2-ACF7-91962FA2E41E}"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a:extLst>
              <a:ext uri="{FF2B5EF4-FFF2-40B4-BE49-F238E27FC236}">
                <a16:creationId xmlns:a16="http://schemas.microsoft.com/office/drawing/2014/main" id="{B981178A-EF1C-4095-8D7E-3CBE0AABE7CA}"/>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F5C9E58B-8CA5-4C90-A45C-A5BC39CB74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F33D48A-C645-4685-B11B-35BB9C23A0C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6510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Cliquez pour modifier le style des sous-titres du masque</a:t>
            </a: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264E41E-EA8E-43D9-AD83-180AC721CB9C}"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33A9E7B-F810-469F-9969-B2CB1E60B840}"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01797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4D24D0F-4B35-4ED8-88D1-E3D2208DB3C5}"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A74A686-8607-4E10-A2A8-C106B1D19D8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06190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4C037D7-3111-4448-87BE-F1ED4D75316A}"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856AEF6B-856B-413E-8C55-970CC7113E50}"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500764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3882F2E-30C8-4FDD-944A-E605B5916235}"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36EE1EC-9EED-4C11-BA5E-925B73A482DD}"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60840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E8471D-56C8-4110-87A2-B7E810887FA3}"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0052728-5413-466B-83FC-49ADF11132D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17613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8FAEF26-A6C5-4426-A8AC-3226BD03DC44}"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D00BADF-3131-4E00-B900-6D39A5DCDD7F}"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22424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AF25C08-A6F9-4D19-BEF6-751F05D70430}"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7AF6D52-DE21-44E3-9246-B04302784DAF}"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201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9D8E7F15-D759-429B-BB19-4B237B589B91}" type="datetimeFigureOut">
              <a:rPr lang="fr-FR" smtClean="0"/>
              <a:t>21/11/2024</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0E657FD-2B7D-4F6F-A864-5A49C4E1A4DF}" type="slidenum">
              <a:rPr lang="fr-FR" smtClean="0"/>
              <a:t>‹N°›</a:t>
            </a:fld>
            <a:endParaRPr lang="fr-FR"/>
          </a:p>
        </p:txBody>
      </p:sp>
    </p:spTree>
    <p:extLst>
      <p:ext uri="{BB962C8B-B14F-4D97-AF65-F5344CB8AC3E}">
        <p14:creationId xmlns:p14="http://schemas.microsoft.com/office/powerpoint/2010/main" val="508027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4C247D2D-35E8-450D-95B5-56F43FBC2DEE}"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D14B3165-7DB8-4A6D-9981-788387055B09}"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567552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F6940DF1-F8DB-4173-B95C-6D221C43C564}"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A526DF-197F-4B65-949B-CBF198315772}"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852499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B24735B-D461-4E2C-9C48-00B157C91E23}"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4ACEFC6-AB70-4AE4-9B26-7CD8032F7E0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85285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782FB67-8571-45BF-A65C-EDFEE7A645FD}"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11"/>
          </p:nvPr>
        </p:nvSpPr>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2"/>
          </p:nvPr>
        </p:nvSpPr>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15096C8B-A41C-4837-9F65-D0B99B3AEA8C}"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634966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p>
        </p:txBody>
      </p:sp>
      <p:sp>
        <p:nvSpPr>
          <p:cNvPr id="4" name="Rectangle 4">
            <a:extLst>
              <a:ext uri="{FF2B5EF4-FFF2-40B4-BE49-F238E27FC236}">
                <a16:creationId xmlns:a16="http://schemas.microsoft.com/office/drawing/2014/main" id="{47FF5258-A316-4674-9117-2A15B398245E}"/>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8E17E5B0-AB53-4608-BDD3-C0C8BB561E91}"/>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0DE9D936-2D7C-4210-8107-DF343DD3E8A8}"/>
              </a:ext>
            </a:extLst>
          </p:cNvPr>
          <p:cNvSpPr>
            <a:spLocks noGrp="1" noChangeArrowheads="1"/>
          </p:cNvSpPr>
          <p:nvPr>
            <p:ph type="sldNum" sz="quarter" idx="12"/>
          </p:nvPr>
        </p:nvSpPr>
        <p:spPr>
          <a:ln/>
        </p:spPr>
        <p:txBody>
          <a:bodyPr/>
          <a:lstStyle>
            <a:lvl1pPr>
              <a:defRPr/>
            </a:lvl1pPr>
          </a:lstStyle>
          <a:p>
            <a:pPr>
              <a:defRPr/>
            </a:pPr>
            <a:fld id="{5BD11400-53EC-4328-BEBC-42B55E7FFF2D}" type="slidenum">
              <a:rPr lang="fr-FR" altLang="fr-FR"/>
              <a:pPr>
                <a:defRPr/>
              </a:pPr>
              <a:t>‹N°›</a:t>
            </a:fld>
            <a:endParaRPr lang="fr-FR" altLang="fr-FR"/>
          </a:p>
        </p:txBody>
      </p:sp>
    </p:spTree>
    <p:extLst>
      <p:ext uri="{BB962C8B-B14F-4D97-AF65-F5344CB8AC3E}">
        <p14:creationId xmlns:p14="http://schemas.microsoft.com/office/powerpoint/2010/main" val="17539174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B25DC566-26E2-4F03-8D76-F0A9DA9DA502}"/>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8A226C05-AA86-4450-83E1-6133FCAB3415}"/>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845397ED-57CD-4F3D-9B6E-5E9E341C9293}"/>
              </a:ext>
            </a:extLst>
          </p:cNvPr>
          <p:cNvSpPr>
            <a:spLocks noGrp="1" noChangeArrowheads="1"/>
          </p:cNvSpPr>
          <p:nvPr>
            <p:ph type="sldNum" sz="quarter" idx="12"/>
          </p:nvPr>
        </p:nvSpPr>
        <p:spPr>
          <a:ln/>
        </p:spPr>
        <p:txBody>
          <a:bodyPr/>
          <a:lstStyle>
            <a:lvl1pPr>
              <a:defRPr/>
            </a:lvl1pPr>
          </a:lstStyle>
          <a:p>
            <a:pPr>
              <a:defRPr/>
            </a:pPr>
            <a:fld id="{C72CB485-3722-4207-8D85-E509049A8A77}" type="slidenum">
              <a:rPr lang="fr-FR" altLang="fr-FR"/>
              <a:pPr>
                <a:defRPr/>
              </a:pPr>
              <a:t>‹N°›</a:t>
            </a:fld>
            <a:endParaRPr lang="fr-FR" altLang="fr-FR"/>
          </a:p>
        </p:txBody>
      </p:sp>
    </p:spTree>
    <p:extLst>
      <p:ext uri="{BB962C8B-B14F-4D97-AF65-F5344CB8AC3E}">
        <p14:creationId xmlns:p14="http://schemas.microsoft.com/office/powerpoint/2010/main" val="35119056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a:extLst>
              <a:ext uri="{FF2B5EF4-FFF2-40B4-BE49-F238E27FC236}">
                <a16:creationId xmlns:a16="http://schemas.microsoft.com/office/drawing/2014/main" id="{2ADFBDCC-27D1-4D47-8414-EC00F843CA58}"/>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1EAADA89-BDFE-46DE-94F6-CC06C4975C48}"/>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C03F884A-38E9-497B-9E7D-DB2C89883D7A}"/>
              </a:ext>
            </a:extLst>
          </p:cNvPr>
          <p:cNvSpPr>
            <a:spLocks noGrp="1" noChangeArrowheads="1"/>
          </p:cNvSpPr>
          <p:nvPr>
            <p:ph type="sldNum" sz="quarter" idx="12"/>
          </p:nvPr>
        </p:nvSpPr>
        <p:spPr>
          <a:ln/>
        </p:spPr>
        <p:txBody>
          <a:bodyPr/>
          <a:lstStyle>
            <a:lvl1pPr>
              <a:defRPr/>
            </a:lvl1pPr>
          </a:lstStyle>
          <a:p>
            <a:pPr>
              <a:defRPr/>
            </a:pPr>
            <a:fld id="{6A45C4B7-86AF-452E-BADF-F7EB49DA58B7}" type="slidenum">
              <a:rPr lang="fr-FR" altLang="fr-FR"/>
              <a:pPr>
                <a:defRPr/>
              </a:pPr>
              <a:t>‹N°›</a:t>
            </a:fld>
            <a:endParaRPr lang="fr-FR" altLang="fr-FR"/>
          </a:p>
        </p:txBody>
      </p:sp>
    </p:spTree>
    <p:extLst>
      <p:ext uri="{BB962C8B-B14F-4D97-AF65-F5344CB8AC3E}">
        <p14:creationId xmlns:p14="http://schemas.microsoft.com/office/powerpoint/2010/main" val="41125297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Rectangle 4">
            <a:extLst>
              <a:ext uri="{FF2B5EF4-FFF2-40B4-BE49-F238E27FC236}">
                <a16:creationId xmlns:a16="http://schemas.microsoft.com/office/drawing/2014/main" id="{8FE0597A-AB56-41C3-9918-1BCE1FDA0B9F}"/>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73E55B34-F12D-4A47-B1E5-11E48E4AAF5F}"/>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419D752D-E442-4343-AF3F-68B2635B4923}"/>
              </a:ext>
            </a:extLst>
          </p:cNvPr>
          <p:cNvSpPr>
            <a:spLocks noGrp="1" noChangeArrowheads="1"/>
          </p:cNvSpPr>
          <p:nvPr>
            <p:ph type="sldNum" sz="quarter" idx="12"/>
          </p:nvPr>
        </p:nvSpPr>
        <p:spPr>
          <a:ln/>
        </p:spPr>
        <p:txBody>
          <a:bodyPr/>
          <a:lstStyle>
            <a:lvl1pPr>
              <a:defRPr/>
            </a:lvl1pPr>
          </a:lstStyle>
          <a:p>
            <a:pPr>
              <a:defRPr/>
            </a:pPr>
            <a:fld id="{51555EA2-D78D-4131-AD3B-40299CA1817D}" type="slidenum">
              <a:rPr lang="fr-FR" altLang="fr-FR"/>
              <a:pPr>
                <a:defRPr/>
              </a:pPr>
              <a:t>‹N°›</a:t>
            </a:fld>
            <a:endParaRPr lang="fr-FR" altLang="fr-FR"/>
          </a:p>
        </p:txBody>
      </p:sp>
    </p:spTree>
    <p:extLst>
      <p:ext uri="{BB962C8B-B14F-4D97-AF65-F5344CB8AC3E}">
        <p14:creationId xmlns:p14="http://schemas.microsoft.com/office/powerpoint/2010/main" val="12783769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Rectangle 4">
            <a:extLst>
              <a:ext uri="{FF2B5EF4-FFF2-40B4-BE49-F238E27FC236}">
                <a16:creationId xmlns:a16="http://schemas.microsoft.com/office/drawing/2014/main" id="{CEC0D141-515A-400E-9904-C35612392E67}"/>
              </a:ext>
            </a:extLst>
          </p:cNvPr>
          <p:cNvSpPr>
            <a:spLocks noGrp="1" noChangeArrowheads="1"/>
          </p:cNvSpPr>
          <p:nvPr>
            <p:ph type="dt" sz="half" idx="10"/>
          </p:nvPr>
        </p:nvSpPr>
        <p:spPr>
          <a:ln/>
        </p:spPr>
        <p:txBody>
          <a:bodyPr/>
          <a:lstStyle>
            <a:lvl1pPr>
              <a:defRPr/>
            </a:lvl1pPr>
          </a:lstStyle>
          <a:p>
            <a:pPr>
              <a:defRPr/>
            </a:pPr>
            <a:endParaRPr lang="fr-FR"/>
          </a:p>
        </p:txBody>
      </p:sp>
      <p:sp>
        <p:nvSpPr>
          <p:cNvPr id="8" name="Rectangle 5">
            <a:extLst>
              <a:ext uri="{FF2B5EF4-FFF2-40B4-BE49-F238E27FC236}">
                <a16:creationId xmlns:a16="http://schemas.microsoft.com/office/drawing/2014/main" id="{768EAAE2-A9D2-4B9A-8737-8B49728C65F6}"/>
              </a:ext>
            </a:extLst>
          </p:cNvPr>
          <p:cNvSpPr>
            <a:spLocks noGrp="1" noChangeArrowheads="1"/>
          </p:cNvSpPr>
          <p:nvPr>
            <p:ph type="ftr" sz="quarter" idx="11"/>
          </p:nvPr>
        </p:nvSpPr>
        <p:spPr>
          <a:ln/>
        </p:spPr>
        <p:txBody>
          <a:bodyPr/>
          <a:lstStyle>
            <a:lvl1pPr>
              <a:defRPr/>
            </a:lvl1pPr>
          </a:lstStyle>
          <a:p>
            <a:pPr>
              <a:defRPr/>
            </a:pPr>
            <a:endParaRPr lang="fr-FR"/>
          </a:p>
        </p:txBody>
      </p:sp>
      <p:sp>
        <p:nvSpPr>
          <p:cNvPr id="9" name="Rectangle 6">
            <a:extLst>
              <a:ext uri="{FF2B5EF4-FFF2-40B4-BE49-F238E27FC236}">
                <a16:creationId xmlns:a16="http://schemas.microsoft.com/office/drawing/2014/main" id="{4A16C6FE-79E3-4847-94F6-71496F5CDE7B}"/>
              </a:ext>
            </a:extLst>
          </p:cNvPr>
          <p:cNvSpPr>
            <a:spLocks noGrp="1" noChangeArrowheads="1"/>
          </p:cNvSpPr>
          <p:nvPr>
            <p:ph type="sldNum" sz="quarter" idx="12"/>
          </p:nvPr>
        </p:nvSpPr>
        <p:spPr>
          <a:ln/>
        </p:spPr>
        <p:txBody>
          <a:bodyPr/>
          <a:lstStyle>
            <a:lvl1pPr>
              <a:defRPr/>
            </a:lvl1pPr>
          </a:lstStyle>
          <a:p>
            <a:pPr>
              <a:defRPr/>
            </a:pPr>
            <a:fld id="{6DD67DB3-9F03-48AA-B0B7-3B24422AE77E}" type="slidenum">
              <a:rPr lang="fr-FR" altLang="fr-FR"/>
              <a:pPr>
                <a:defRPr/>
              </a:pPr>
              <a:t>‹N°›</a:t>
            </a:fld>
            <a:endParaRPr lang="fr-FR" altLang="fr-FR"/>
          </a:p>
        </p:txBody>
      </p:sp>
    </p:spTree>
    <p:extLst>
      <p:ext uri="{BB962C8B-B14F-4D97-AF65-F5344CB8AC3E}">
        <p14:creationId xmlns:p14="http://schemas.microsoft.com/office/powerpoint/2010/main" val="33498461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Rectangle 4">
            <a:extLst>
              <a:ext uri="{FF2B5EF4-FFF2-40B4-BE49-F238E27FC236}">
                <a16:creationId xmlns:a16="http://schemas.microsoft.com/office/drawing/2014/main" id="{BEF9ECB1-E631-4A73-9E50-2EC1B4F96A38}"/>
              </a:ext>
            </a:extLst>
          </p:cNvPr>
          <p:cNvSpPr>
            <a:spLocks noGrp="1" noChangeArrowheads="1"/>
          </p:cNvSpPr>
          <p:nvPr>
            <p:ph type="dt" sz="half" idx="10"/>
          </p:nvPr>
        </p:nvSpPr>
        <p:spPr>
          <a:ln/>
        </p:spPr>
        <p:txBody>
          <a:bodyPr/>
          <a:lstStyle>
            <a:lvl1pPr>
              <a:defRPr/>
            </a:lvl1pPr>
          </a:lstStyle>
          <a:p>
            <a:pPr>
              <a:defRPr/>
            </a:pPr>
            <a:endParaRPr lang="fr-FR"/>
          </a:p>
        </p:txBody>
      </p:sp>
      <p:sp>
        <p:nvSpPr>
          <p:cNvPr id="4" name="Rectangle 5">
            <a:extLst>
              <a:ext uri="{FF2B5EF4-FFF2-40B4-BE49-F238E27FC236}">
                <a16:creationId xmlns:a16="http://schemas.microsoft.com/office/drawing/2014/main" id="{10A5B298-2069-4D45-81C9-409EB810B917}"/>
              </a:ext>
            </a:extLst>
          </p:cNvPr>
          <p:cNvSpPr>
            <a:spLocks noGrp="1" noChangeArrowheads="1"/>
          </p:cNvSpPr>
          <p:nvPr>
            <p:ph type="ftr" sz="quarter" idx="11"/>
          </p:nvPr>
        </p:nvSpPr>
        <p:spPr>
          <a:ln/>
        </p:spPr>
        <p:txBody>
          <a:bodyPr/>
          <a:lstStyle>
            <a:lvl1pPr>
              <a:defRPr/>
            </a:lvl1pPr>
          </a:lstStyle>
          <a:p>
            <a:pPr>
              <a:defRPr/>
            </a:pPr>
            <a:endParaRPr lang="fr-FR"/>
          </a:p>
        </p:txBody>
      </p:sp>
      <p:sp>
        <p:nvSpPr>
          <p:cNvPr id="5" name="Rectangle 6">
            <a:extLst>
              <a:ext uri="{FF2B5EF4-FFF2-40B4-BE49-F238E27FC236}">
                <a16:creationId xmlns:a16="http://schemas.microsoft.com/office/drawing/2014/main" id="{C118D955-0F0A-4A2B-970E-0361DFB9781D}"/>
              </a:ext>
            </a:extLst>
          </p:cNvPr>
          <p:cNvSpPr>
            <a:spLocks noGrp="1" noChangeArrowheads="1"/>
          </p:cNvSpPr>
          <p:nvPr>
            <p:ph type="sldNum" sz="quarter" idx="12"/>
          </p:nvPr>
        </p:nvSpPr>
        <p:spPr>
          <a:ln/>
        </p:spPr>
        <p:txBody>
          <a:bodyPr/>
          <a:lstStyle>
            <a:lvl1pPr>
              <a:defRPr/>
            </a:lvl1pPr>
          </a:lstStyle>
          <a:p>
            <a:pPr>
              <a:defRPr/>
            </a:pPr>
            <a:fld id="{1BC5B9D6-4A53-4838-9906-76193F97014D}" type="slidenum">
              <a:rPr lang="fr-FR" altLang="fr-FR"/>
              <a:pPr>
                <a:defRPr/>
              </a:pPr>
              <a:t>‹N°›</a:t>
            </a:fld>
            <a:endParaRPr lang="fr-FR" altLang="fr-FR"/>
          </a:p>
        </p:txBody>
      </p:sp>
    </p:spTree>
    <p:extLst>
      <p:ext uri="{BB962C8B-B14F-4D97-AF65-F5344CB8AC3E}">
        <p14:creationId xmlns:p14="http://schemas.microsoft.com/office/powerpoint/2010/main" val="3591529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D8E7F15-D759-429B-BB19-4B237B589B91}" type="datetimeFigureOut">
              <a:rPr lang="fr-FR" smtClean="0"/>
              <a:t>21/11/2024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E657FD-2B7D-4F6F-A864-5A49C4E1A4DF}" type="slidenum">
              <a:rPr lang="fr-FR" smtClean="0"/>
              <a:t>‹N°›</a:t>
            </a:fld>
            <a:endParaRPr lang="fr-FR"/>
          </a:p>
        </p:txBody>
      </p:sp>
    </p:spTree>
    <p:extLst>
      <p:ext uri="{BB962C8B-B14F-4D97-AF65-F5344CB8AC3E}">
        <p14:creationId xmlns:p14="http://schemas.microsoft.com/office/powerpoint/2010/main" val="19644743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51D1602-BF1C-48C2-A61D-5C9A5D1263E1}"/>
              </a:ext>
            </a:extLst>
          </p:cNvPr>
          <p:cNvSpPr>
            <a:spLocks noGrp="1" noChangeArrowheads="1"/>
          </p:cNvSpPr>
          <p:nvPr>
            <p:ph type="dt" sz="half" idx="10"/>
          </p:nvPr>
        </p:nvSpPr>
        <p:spPr>
          <a:ln/>
        </p:spPr>
        <p:txBody>
          <a:bodyPr/>
          <a:lstStyle>
            <a:lvl1pPr>
              <a:defRPr/>
            </a:lvl1pPr>
          </a:lstStyle>
          <a:p>
            <a:pPr>
              <a:defRPr/>
            </a:pPr>
            <a:endParaRPr lang="fr-FR"/>
          </a:p>
        </p:txBody>
      </p:sp>
      <p:sp>
        <p:nvSpPr>
          <p:cNvPr id="3" name="Rectangle 5">
            <a:extLst>
              <a:ext uri="{FF2B5EF4-FFF2-40B4-BE49-F238E27FC236}">
                <a16:creationId xmlns:a16="http://schemas.microsoft.com/office/drawing/2014/main" id="{9C579A20-9E28-406F-9EF7-CF75350C212A}"/>
              </a:ext>
            </a:extLst>
          </p:cNvPr>
          <p:cNvSpPr>
            <a:spLocks noGrp="1" noChangeArrowheads="1"/>
          </p:cNvSpPr>
          <p:nvPr>
            <p:ph type="ftr" sz="quarter" idx="11"/>
          </p:nvPr>
        </p:nvSpPr>
        <p:spPr>
          <a:ln/>
        </p:spPr>
        <p:txBody>
          <a:bodyPr/>
          <a:lstStyle>
            <a:lvl1pPr>
              <a:defRPr/>
            </a:lvl1pPr>
          </a:lstStyle>
          <a:p>
            <a:pPr>
              <a:defRPr/>
            </a:pPr>
            <a:endParaRPr lang="fr-FR"/>
          </a:p>
        </p:txBody>
      </p:sp>
      <p:sp>
        <p:nvSpPr>
          <p:cNvPr id="4" name="Rectangle 6">
            <a:extLst>
              <a:ext uri="{FF2B5EF4-FFF2-40B4-BE49-F238E27FC236}">
                <a16:creationId xmlns:a16="http://schemas.microsoft.com/office/drawing/2014/main" id="{A1179159-DD97-4D2F-BCE9-12278CA9B641}"/>
              </a:ext>
            </a:extLst>
          </p:cNvPr>
          <p:cNvSpPr>
            <a:spLocks noGrp="1" noChangeArrowheads="1"/>
          </p:cNvSpPr>
          <p:nvPr>
            <p:ph type="sldNum" sz="quarter" idx="12"/>
          </p:nvPr>
        </p:nvSpPr>
        <p:spPr>
          <a:ln/>
        </p:spPr>
        <p:txBody>
          <a:bodyPr/>
          <a:lstStyle>
            <a:lvl1pPr>
              <a:defRPr/>
            </a:lvl1pPr>
          </a:lstStyle>
          <a:p>
            <a:pPr>
              <a:defRPr/>
            </a:pPr>
            <a:fld id="{6492E0FF-3A9B-4884-9EC7-781BD17B1042}" type="slidenum">
              <a:rPr lang="fr-FR" altLang="fr-FR"/>
              <a:pPr>
                <a:defRPr/>
              </a:pPr>
              <a:t>‹N°›</a:t>
            </a:fld>
            <a:endParaRPr lang="fr-FR" altLang="fr-FR"/>
          </a:p>
        </p:txBody>
      </p:sp>
    </p:spTree>
    <p:extLst>
      <p:ext uri="{BB962C8B-B14F-4D97-AF65-F5344CB8AC3E}">
        <p14:creationId xmlns:p14="http://schemas.microsoft.com/office/powerpoint/2010/main" val="270780998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7EA675F7-E28E-4F78-A64B-15CD4C88A2E6}"/>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1D389336-5388-4AFD-AF89-A0AD4DD7C36C}"/>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496B885D-D2A8-45A9-A2E8-8B2494849A82}"/>
              </a:ext>
            </a:extLst>
          </p:cNvPr>
          <p:cNvSpPr>
            <a:spLocks noGrp="1" noChangeArrowheads="1"/>
          </p:cNvSpPr>
          <p:nvPr>
            <p:ph type="sldNum" sz="quarter" idx="12"/>
          </p:nvPr>
        </p:nvSpPr>
        <p:spPr>
          <a:ln/>
        </p:spPr>
        <p:txBody>
          <a:bodyPr/>
          <a:lstStyle>
            <a:lvl1pPr>
              <a:defRPr/>
            </a:lvl1pPr>
          </a:lstStyle>
          <a:p>
            <a:pPr>
              <a:defRPr/>
            </a:pPr>
            <a:fld id="{0815C9CD-1FA0-4337-8D99-171D93B81ADD}" type="slidenum">
              <a:rPr lang="fr-FR" altLang="fr-FR"/>
              <a:pPr>
                <a:defRPr/>
              </a:pPr>
              <a:t>‹N°›</a:t>
            </a:fld>
            <a:endParaRPr lang="fr-FR" altLang="fr-FR"/>
          </a:p>
        </p:txBody>
      </p:sp>
    </p:spTree>
    <p:extLst>
      <p:ext uri="{BB962C8B-B14F-4D97-AF65-F5344CB8AC3E}">
        <p14:creationId xmlns:p14="http://schemas.microsoft.com/office/powerpoint/2010/main" val="9274077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a:extLst>
              <a:ext uri="{FF2B5EF4-FFF2-40B4-BE49-F238E27FC236}">
                <a16:creationId xmlns:a16="http://schemas.microsoft.com/office/drawing/2014/main" id="{EAA27C66-81A0-484F-80D9-4FACD78D9B8E}"/>
              </a:ext>
            </a:extLst>
          </p:cNvPr>
          <p:cNvSpPr>
            <a:spLocks noGrp="1" noChangeArrowheads="1"/>
          </p:cNvSpPr>
          <p:nvPr>
            <p:ph type="dt" sz="half" idx="10"/>
          </p:nvPr>
        </p:nvSpPr>
        <p:spPr>
          <a:ln/>
        </p:spPr>
        <p:txBody>
          <a:bodyPr/>
          <a:lstStyle>
            <a:lvl1pPr>
              <a:defRPr/>
            </a:lvl1pPr>
          </a:lstStyle>
          <a:p>
            <a:pPr>
              <a:defRPr/>
            </a:pPr>
            <a:endParaRPr lang="fr-FR"/>
          </a:p>
        </p:txBody>
      </p:sp>
      <p:sp>
        <p:nvSpPr>
          <p:cNvPr id="6" name="Rectangle 5">
            <a:extLst>
              <a:ext uri="{FF2B5EF4-FFF2-40B4-BE49-F238E27FC236}">
                <a16:creationId xmlns:a16="http://schemas.microsoft.com/office/drawing/2014/main" id="{A4B4D2A2-D1A5-4B3A-BBCE-3DF14F024737}"/>
              </a:ext>
            </a:extLst>
          </p:cNvPr>
          <p:cNvSpPr>
            <a:spLocks noGrp="1" noChangeArrowheads="1"/>
          </p:cNvSpPr>
          <p:nvPr>
            <p:ph type="ftr" sz="quarter" idx="11"/>
          </p:nvPr>
        </p:nvSpPr>
        <p:spPr>
          <a:ln/>
        </p:spPr>
        <p:txBody>
          <a:bodyPr/>
          <a:lstStyle>
            <a:lvl1pPr>
              <a:defRPr/>
            </a:lvl1pPr>
          </a:lstStyle>
          <a:p>
            <a:pPr>
              <a:defRPr/>
            </a:pPr>
            <a:endParaRPr lang="fr-FR"/>
          </a:p>
        </p:txBody>
      </p:sp>
      <p:sp>
        <p:nvSpPr>
          <p:cNvPr id="7" name="Rectangle 6">
            <a:extLst>
              <a:ext uri="{FF2B5EF4-FFF2-40B4-BE49-F238E27FC236}">
                <a16:creationId xmlns:a16="http://schemas.microsoft.com/office/drawing/2014/main" id="{65F77089-CBF1-4B10-B5FC-9CB99C0FF509}"/>
              </a:ext>
            </a:extLst>
          </p:cNvPr>
          <p:cNvSpPr>
            <a:spLocks noGrp="1" noChangeArrowheads="1"/>
          </p:cNvSpPr>
          <p:nvPr>
            <p:ph type="sldNum" sz="quarter" idx="12"/>
          </p:nvPr>
        </p:nvSpPr>
        <p:spPr>
          <a:ln/>
        </p:spPr>
        <p:txBody>
          <a:bodyPr/>
          <a:lstStyle>
            <a:lvl1pPr>
              <a:defRPr/>
            </a:lvl1pPr>
          </a:lstStyle>
          <a:p>
            <a:pPr>
              <a:defRPr/>
            </a:pPr>
            <a:fld id="{7153EFD2-BD55-4E7C-A9C2-BEAA6AEC8B8C}" type="slidenum">
              <a:rPr lang="fr-FR" altLang="fr-FR"/>
              <a:pPr>
                <a:defRPr/>
              </a:pPr>
              <a:t>‹N°›</a:t>
            </a:fld>
            <a:endParaRPr lang="fr-FR" altLang="fr-FR"/>
          </a:p>
        </p:txBody>
      </p:sp>
    </p:spTree>
    <p:extLst>
      <p:ext uri="{BB962C8B-B14F-4D97-AF65-F5344CB8AC3E}">
        <p14:creationId xmlns:p14="http://schemas.microsoft.com/office/powerpoint/2010/main" val="6294440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E295306B-02DD-4BD1-AA33-A3DD0C365E04}"/>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FD25E4DB-6435-4B22-8E04-3F2BA111EFB7}"/>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D0FF95A2-F51F-451A-8A9A-159796E28DB9}"/>
              </a:ext>
            </a:extLst>
          </p:cNvPr>
          <p:cNvSpPr>
            <a:spLocks noGrp="1" noChangeArrowheads="1"/>
          </p:cNvSpPr>
          <p:nvPr>
            <p:ph type="sldNum" sz="quarter" idx="12"/>
          </p:nvPr>
        </p:nvSpPr>
        <p:spPr>
          <a:ln/>
        </p:spPr>
        <p:txBody>
          <a:bodyPr/>
          <a:lstStyle>
            <a:lvl1pPr>
              <a:defRPr/>
            </a:lvl1pPr>
          </a:lstStyle>
          <a:p>
            <a:pPr>
              <a:defRPr/>
            </a:pPr>
            <a:fld id="{539B67E7-5D84-42F1-9226-39D9C8C5C7C3}" type="slidenum">
              <a:rPr lang="fr-FR" altLang="fr-FR"/>
              <a:pPr>
                <a:defRPr/>
              </a:pPr>
              <a:t>‹N°›</a:t>
            </a:fld>
            <a:endParaRPr lang="fr-FR" altLang="fr-FR"/>
          </a:p>
        </p:txBody>
      </p:sp>
    </p:spTree>
    <p:extLst>
      <p:ext uri="{BB962C8B-B14F-4D97-AF65-F5344CB8AC3E}">
        <p14:creationId xmlns:p14="http://schemas.microsoft.com/office/powerpoint/2010/main" val="30722050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Rectangle 4">
            <a:extLst>
              <a:ext uri="{FF2B5EF4-FFF2-40B4-BE49-F238E27FC236}">
                <a16:creationId xmlns:a16="http://schemas.microsoft.com/office/drawing/2014/main" id="{7D6F3AE6-0CF3-4BB8-8AA9-05D6D27A719E}"/>
              </a:ext>
            </a:extLst>
          </p:cNvPr>
          <p:cNvSpPr>
            <a:spLocks noGrp="1" noChangeArrowheads="1"/>
          </p:cNvSpPr>
          <p:nvPr>
            <p:ph type="dt" sz="half" idx="10"/>
          </p:nvPr>
        </p:nvSpPr>
        <p:spPr>
          <a:ln/>
        </p:spPr>
        <p:txBody>
          <a:bodyPr/>
          <a:lstStyle>
            <a:lvl1pPr>
              <a:defRPr/>
            </a:lvl1pPr>
          </a:lstStyle>
          <a:p>
            <a:pPr>
              <a:defRPr/>
            </a:pPr>
            <a:endParaRPr lang="fr-FR"/>
          </a:p>
        </p:txBody>
      </p:sp>
      <p:sp>
        <p:nvSpPr>
          <p:cNvPr id="5" name="Rectangle 5">
            <a:extLst>
              <a:ext uri="{FF2B5EF4-FFF2-40B4-BE49-F238E27FC236}">
                <a16:creationId xmlns:a16="http://schemas.microsoft.com/office/drawing/2014/main" id="{8A44F4EA-AAF8-40EE-846B-678823644FFF}"/>
              </a:ext>
            </a:extLst>
          </p:cNvPr>
          <p:cNvSpPr>
            <a:spLocks noGrp="1" noChangeArrowheads="1"/>
          </p:cNvSpPr>
          <p:nvPr>
            <p:ph type="ftr" sz="quarter" idx="11"/>
          </p:nvPr>
        </p:nvSpPr>
        <p:spPr>
          <a:ln/>
        </p:spPr>
        <p:txBody>
          <a:bodyPr/>
          <a:lstStyle>
            <a:lvl1pPr>
              <a:defRPr/>
            </a:lvl1pPr>
          </a:lstStyle>
          <a:p>
            <a:pPr>
              <a:defRPr/>
            </a:pPr>
            <a:endParaRPr lang="fr-FR"/>
          </a:p>
        </p:txBody>
      </p:sp>
      <p:sp>
        <p:nvSpPr>
          <p:cNvPr id="6" name="Rectangle 6">
            <a:extLst>
              <a:ext uri="{FF2B5EF4-FFF2-40B4-BE49-F238E27FC236}">
                <a16:creationId xmlns:a16="http://schemas.microsoft.com/office/drawing/2014/main" id="{D6A92E2D-0B5F-4CAF-94E4-04205171EFBF}"/>
              </a:ext>
            </a:extLst>
          </p:cNvPr>
          <p:cNvSpPr>
            <a:spLocks noGrp="1" noChangeArrowheads="1"/>
          </p:cNvSpPr>
          <p:nvPr>
            <p:ph type="sldNum" sz="quarter" idx="12"/>
          </p:nvPr>
        </p:nvSpPr>
        <p:spPr>
          <a:ln/>
        </p:spPr>
        <p:txBody>
          <a:bodyPr/>
          <a:lstStyle>
            <a:lvl1pPr>
              <a:defRPr/>
            </a:lvl1pPr>
          </a:lstStyle>
          <a:p>
            <a:pPr>
              <a:defRPr/>
            </a:pPr>
            <a:fld id="{B79ECDE2-DF70-4FE4-9178-94C64A331472}" type="slidenum">
              <a:rPr lang="fr-FR" altLang="fr-FR"/>
              <a:pPr>
                <a:defRPr/>
              </a:pPr>
              <a:t>‹N°›</a:t>
            </a:fld>
            <a:endParaRPr lang="fr-FR" altLang="fr-FR"/>
          </a:p>
        </p:txBody>
      </p:sp>
    </p:spTree>
    <p:extLst>
      <p:ext uri="{BB962C8B-B14F-4D97-AF65-F5344CB8AC3E}">
        <p14:creationId xmlns:p14="http://schemas.microsoft.com/office/powerpoint/2010/main" val="33916970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81CFAE5-68EF-425E-8E02-B3F8E2B2467E}"/>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0A12A850-2F23-477D-A471-A33D4AD780B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55C84347-E582-4628-AF1E-5E95F82DDFC9}"/>
              </a:ext>
            </a:extLst>
          </p:cNvPr>
          <p:cNvSpPr>
            <a:spLocks noGrp="1"/>
          </p:cNvSpPr>
          <p:nvPr>
            <p:ph type="dt" sz="half" idx="10"/>
          </p:nvPr>
        </p:nvSpPr>
        <p:spPr/>
        <p:txBody>
          <a:bodyPr/>
          <a:lstStyle/>
          <a:p>
            <a:fld id="{CE19DE85-AD7A-43B2-ACF7-91962FA2E41E}" type="datetimeFigureOut">
              <a:rPr lang="fr-FR" smtClean="0"/>
              <a:t>21/11/2024</a:t>
            </a:fld>
            <a:endParaRPr lang="fr-FR"/>
          </a:p>
        </p:txBody>
      </p:sp>
      <p:sp>
        <p:nvSpPr>
          <p:cNvPr id="5" name="Espace réservé du pied de page 4">
            <a:extLst>
              <a:ext uri="{FF2B5EF4-FFF2-40B4-BE49-F238E27FC236}">
                <a16:creationId xmlns:a16="http://schemas.microsoft.com/office/drawing/2014/main" id="{3CEAA41B-68D0-4C7E-BEFC-239C61F1301B}"/>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F020FB7-1B30-4F93-B9B5-BE6944F6F43B}"/>
              </a:ext>
            </a:extLst>
          </p:cNvPr>
          <p:cNvSpPr>
            <a:spLocks noGrp="1"/>
          </p:cNvSpPr>
          <p:nvPr>
            <p:ph type="sldNum" sz="quarter" idx="12"/>
          </p:nvPr>
        </p:nvSpPr>
        <p:spPr/>
        <p:txBody>
          <a:bodyPr/>
          <a:lstStyle/>
          <a:p>
            <a:fld id="{BF33D48A-C645-4685-B11B-35BB9C23A0CB}" type="slidenum">
              <a:rPr lang="fr-FR" smtClean="0"/>
              <a:t>‹N°›</a:t>
            </a:fld>
            <a:endParaRPr lang="fr-FR"/>
          </a:p>
        </p:txBody>
      </p:sp>
    </p:spTree>
    <p:extLst>
      <p:ext uri="{BB962C8B-B14F-4D97-AF65-F5344CB8AC3E}">
        <p14:creationId xmlns:p14="http://schemas.microsoft.com/office/powerpoint/2010/main" val="38362440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947AD1-FCF9-460F-AF9C-53C4320D627D}"/>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BDC9E404-FB30-4FEA-9EDC-C0AC91891EF3}"/>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DAD8D57-761B-46FD-95AE-1F0252558222}"/>
              </a:ext>
            </a:extLst>
          </p:cNvPr>
          <p:cNvSpPr>
            <a:spLocks noGrp="1"/>
          </p:cNvSpPr>
          <p:nvPr>
            <p:ph type="dt" sz="half" idx="10"/>
          </p:nvPr>
        </p:nvSpPr>
        <p:spPr/>
        <p:txBody>
          <a:bodyPr/>
          <a:lstStyle/>
          <a:p>
            <a:fld id="{CE19DE85-AD7A-43B2-ACF7-91962FA2E41E}" type="datetimeFigureOut">
              <a:rPr lang="fr-FR" smtClean="0"/>
              <a:t>21/11/2024</a:t>
            </a:fld>
            <a:endParaRPr lang="fr-FR"/>
          </a:p>
        </p:txBody>
      </p:sp>
      <p:sp>
        <p:nvSpPr>
          <p:cNvPr id="5" name="Espace réservé du pied de page 4">
            <a:extLst>
              <a:ext uri="{FF2B5EF4-FFF2-40B4-BE49-F238E27FC236}">
                <a16:creationId xmlns:a16="http://schemas.microsoft.com/office/drawing/2014/main" id="{4F81ABA8-EA70-4A82-9E46-8CBC55D505A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D0CA855-D570-4F22-9804-091839C423FA}"/>
              </a:ext>
            </a:extLst>
          </p:cNvPr>
          <p:cNvSpPr>
            <a:spLocks noGrp="1"/>
          </p:cNvSpPr>
          <p:nvPr>
            <p:ph type="sldNum" sz="quarter" idx="12"/>
          </p:nvPr>
        </p:nvSpPr>
        <p:spPr/>
        <p:txBody>
          <a:bodyPr/>
          <a:lstStyle/>
          <a:p>
            <a:fld id="{BF33D48A-C645-4685-B11B-35BB9C23A0CB}" type="slidenum">
              <a:rPr lang="fr-FR" smtClean="0"/>
              <a:t>‹N°›</a:t>
            </a:fld>
            <a:endParaRPr lang="fr-FR"/>
          </a:p>
        </p:txBody>
      </p:sp>
    </p:spTree>
    <p:extLst>
      <p:ext uri="{BB962C8B-B14F-4D97-AF65-F5344CB8AC3E}">
        <p14:creationId xmlns:p14="http://schemas.microsoft.com/office/powerpoint/2010/main" val="330972293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CC97D9-6BFC-4475-A178-E7B237202CE3}"/>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3A683329-8ED3-4CE8-A1A2-161E84BF58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D01298A5-9916-4A67-B130-5B7069A2FF32}"/>
              </a:ext>
            </a:extLst>
          </p:cNvPr>
          <p:cNvSpPr>
            <a:spLocks noGrp="1"/>
          </p:cNvSpPr>
          <p:nvPr>
            <p:ph type="dt" sz="half" idx="10"/>
          </p:nvPr>
        </p:nvSpPr>
        <p:spPr/>
        <p:txBody>
          <a:bodyPr/>
          <a:lstStyle/>
          <a:p>
            <a:fld id="{CE19DE85-AD7A-43B2-ACF7-91962FA2E41E}" type="datetimeFigureOut">
              <a:rPr lang="fr-FR" smtClean="0"/>
              <a:t>21/11/2024</a:t>
            </a:fld>
            <a:endParaRPr lang="fr-FR"/>
          </a:p>
        </p:txBody>
      </p:sp>
      <p:sp>
        <p:nvSpPr>
          <p:cNvPr id="5" name="Espace réservé du pied de page 4">
            <a:extLst>
              <a:ext uri="{FF2B5EF4-FFF2-40B4-BE49-F238E27FC236}">
                <a16:creationId xmlns:a16="http://schemas.microsoft.com/office/drawing/2014/main" id="{A0E01D5B-A2D0-4C91-9315-854F388B8719}"/>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C92DFE1-4920-4489-AA46-F6CA2CF2A99E}"/>
              </a:ext>
            </a:extLst>
          </p:cNvPr>
          <p:cNvSpPr>
            <a:spLocks noGrp="1"/>
          </p:cNvSpPr>
          <p:nvPr>
            <p:ph type="sldNum" sz="quarter" idx="12"/>
          </p:nvPr>
        </p:nvSpPr>
        <p:spPr/>
        <p:txBody>
          <a:bodyPr/>
          <a:lstStyle/>
          <a:p>
            <a:fld id="{BF33D48A-C645-4685-B11B-35BB9C23A0CB}" type="slidenum">
              <a:rPr lang="fr-FR" smtClean="0"/>
              <a:t>‹N°›</a:t>
            </a:fld>
            <a:endParaRPr lang="fr-FR"/>
          </a:p>
        </p:txBody>
      </p:sp>
    </p:spTree>
    <p:extLst>
      <p:ext uri="{BB962C8B-B14F-4D97-AF65-F5344CB8AC3E}">
        <p14:creationId xmlns:p14="http://schemas.microsoft.com/office/powerpoint/2010/main" val="356118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4EE5AC-5C07-45BF-82C2-FE3B6DDEA865}"/>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CCB0DC0C-83BE-4558-B4B0-2D453E9CB046}"/>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15516CA4-8D00-4A88-A0B9-85E81489AD59}"/>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0B825D12-2F2A-4641-94FB-B7BCDFFF221F}"/>
              </a:ext>
            </a:extLst>
          </p:cNvPr>
          <p:cNvSpPr>
            <a:spLocks noGrp="1"/>
          </p:cNvSpPr>
          <p:nvPr>
            <p:ph type="dt" sz="half" idx="10"/>
          </p:nvPr>
        </p:nvSpPr>
        <p:spPr/>
        <p:txBody>
          <a:bodyPr/>
          <a:lstStyle/>
          <a:p>
            <a:fld id="{CE19DE85-AD7A-43B2-ACF7-91962FA2E41E}" type="datetimeFigureOut">
              <a:rPr lang="fr-FR" smtClean="0"/>
              <a:t>21/11/2024</a:t>
            </a:fld>
            <a:endParaRPr lang="fr-FR"/>
          </a:p>
        </p:txBody>
      </p:sp>
      <p:sp>
        <p:nvSpPr>
          <p:cNvPr id="6" name="Espace réservé du pied de page 5">
            <a:extLst>
              <a:ext uri="{FF2B5EF4-FFF2-40B4-BE49-F238E27FC236}">
                <a16:creationId xmlns:a16="http://schemas.microsoft.com/office/drawing/2014/main" id="{CB59DF0C-519A-4774-B436-821A52894FA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7B2707A5-2201-430F-97CF-8C91C217F7FA}"/>
              </a:ext>
            </a:extLst>
          </p:cNvPr>
          <p:cNvSpPr>
            <a:spLocks noGrp="1"/>
          </p:cNvSpPr>
          <p:nvPr>
            <p:ph type="sldNum" sz="quarter" idx="12"/>
          </p:nvPr>
        </p:nvSpPr>
        <p:spPr/>
        <p:txBody>
          <a:bodyPr/>
          <a:lstStyle/>
          <a:p>
            <a:fld id="{BF33D48A-C645-4685-B11B-35BB9C23A0CB}" type="slidenum">
              <a:rPr lang="fr-FR" smtClean="0"/>
              <a:t>‹N°›</a:t>
            </a:fld>
            <a:endParaRPr lang="fr-FR"/>
          </a:p>
        </p:txBody>
      </p:sp>
    </p:spTree>
    <p:extLst>
      <p:ext uri="{BB962C8B-B14F-4D97-AF65-F5344CB8AC3E}">
        <p14:creationId xmlns:p14="http://schemas.microsoft.com/office/powerpoint/2010/main" val="16918632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C469A8F-23BB-4953-9F93-5E14F1C54715}"/>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DAB4701A-390A-41D3-B1FB-A2E1DBD686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62F18CCC-0742-45C1-9228-C515E8A131B7}"/>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13C392E1-AC6F-4222-B154-07FED903BA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1ABB4BF6-B94B-4404-9676-9A960B4D6447}"/>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E2B962EF-9E31-4FB4-82D9-8AA9E8EE2A6F}"/>
              </a:ext>
            </a:extLst>
          </p:cNvPr>
          <p:cNvSpPr>
            <a:spLocks noGrp="1"/>
          </p:cNvSpPr>
          <p:nvPr>
            <p:ph type="dt" sz="half" idx="10"/>
          </p:nvPr>
        </p:nvSpPr>
        <p:spPr/>
        <p:txBody>
          <a:bodyPr/>
          <a:lstStyle/>
          <a:p>
            <a:fld id="{CE19DE85-AD7A-43B2-ACF7-91962FA2E41E}" type="datetimeFigureOut">
              <a:rPr lang="fr-FR" smtClean="0"/>
              <a:t>21/11/2024</a:t>
            </a:fld>
            <a:endParaRPr lang="fr-FR"/>
          </a:p>
        </p:txBody>
      </p:sp>
      <p:sp>
        <p:nvSpPr>
          <p:cNvPr id="8" name="Espace réservé du pied de page 7">
            <a:extLst>
              <a:ext uri="{FF2B5EF4-FFF2-40B4-BE49-F238E27FC236}">
                <a16:creationId xmlns:a16="http://schemas.microsoft.com/office/drawing/2014/main" id="{C80FA2D1-20D0-448D-9052-2E1163A0AB11}"/>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1FB86467-A94D-45AB-BB54-8DB28357A719}"/>
              </a:ext>
            </a:extLst>
          </p:cNvPr>
          <p:cNvSpPr>
            <a:spLocks noGrp="1"/>
          </p:cNvSpPr>
          <p:nvPr>
            <p:ph type="sldNum" sz="quarter" idx="12"/>
          </p:nvPr>
        </p:nvSpPr>
        <p:spPr/>
        <p:txBody>
          <a:bodyPr/>
          <a:lstStyle/>
          <a:p>
            <a:fld id="{BF33D48A-C645-4685-B11B-35BB9C23A0CB}" type="slidenum">
              <a:rPr lang="fr-FR" smtClean="0"/>
              <a:t>‹N°›</a:t>
            </a:fld>
            <a:endParaRPr lang="fr-FR"/>
          </a:p>
        </p:txBody>
      </p:sp>
    </p:spTree>
    <p:extLst>
      <p:ext uri="{BB962C8B-B14F-4D97-AF65-F5344CB8AC3E}">
        <p14:creationId xmlns:p14="http://schemas.microsoft.com/office/powerpoint/2010/main" val="3994585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D8E7F15-D759-429B-BB19-4B237B589B91}" type="datetimeFigureOut">
              <a:rPr lang="fr-FR" smtClean="0"/>
              <a:t>21/11/2024</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0E657FD-2B7D-4F6F-A864-5A49C4E1A4DF}" type="slidenum">
              <a:rPr lang="fr-FR" smtClean="0"/>
              <a:t>‹N°›</a:t>
            </a:fld>
            <a:endParaRPr lang="fr-FR"/>
          </a:p>
        </p:txBody>
      </p:sp>
    </p:spTree>
    <p:extLst>
      <p:ext uri="{BB962C8B-B14F-4D97-AF65-F5344CB8AC3E}">
        <p14:creationId xmlns:p14="http://schemas.microsoft.com/office/powerpoint/2010/main" val="35661214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614E973-EF98-4DDA-97D5-ADFC1F14D1C8}"/>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0DCCF848-250D-452B-BE8A-EB3E88FB5141}"/>
              </a:ext>
            </a:extLst>
          </p:cNvPr>
          <p:cNvSpPr>
            <a:spLocks noGrp="1"/>
          </p:cNvSpPr>
          <p:nvPr>
            <p:ph type="dt" sz="half" idx="10"/>
          </p:nvPr>
        </p:nvSpPr>
        <p:spPr/>
        <p:txBody>
          <a:bodyPr/>
          <a:lstStyle/>
          <a:p>
            <a:fld id="{CE19DE85-AD7A-43B2-ACF7-91962FA2E41E}" type="datetimeFigureOut">
              <a:rPr lang="fr-FR" smtClean="0"/>
              <a:t>21/11/2024</a:t>
            </a:fld>
            <a:endParaRPr lang="fr-FR"/>
          </a:p>
        </p:txBody>
      </p:sp>
      <p:sp>
        <p:nvSpPr>
          <p:cNvPr id="4" name="Espace réservé du pied de page 3">
            <a:extLst>
              <a:ext uri="{FF2B5EF4-FFF2-40B4-BE49-F238E27FC236}">
                <a16:creationId xmlns:a16="http://schemas.microsoft.com/office/drawing/2014/main" id="{5BF2AEBD-8B58-4C89-8871-949C5BE4CFCA}"/>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D0DCB64B-C831-42BF-968D-539E8EE0E87E}"/>
              </a:ext>
            </a:extLst>
          </p:cNvPr>
          <p:cNvSpPr>
            <a:spLocks noGrp="1"/>
          </p:cNvSpPr>
          <p:nvPr>
            <p:ph type="sldNum" sz="quarter" idx="12"/>
          </p:nvPr>
        </p:nvSpPr>
        <p:spPr/>
        <p:txBody>
          <a:bodyPr/>
          <a:lstStyle/>
          <a:p>
            <a:fld id="{BF33D48A-C645-4685-B11B-35BB9C23A0CB}" type="slidenum">
              <a:rPr lang="fr-FR" smtClean="0"/>
              <a:t>‹N°›</a:t>
            </a:fld>
            <a:endParaRPr lang="fr-FR"/>
          </a:p>
        </p:txBody>
      </p:sp>
    </p:spTree>
    <p:extLst>
      <p:ext uri="{BB962C8B-B14F-4D97-AF65-F5344CB8AC3E}">
        <p14:creationId xmlns:p14="http://schemas.microsoft.com/office/powerpoint/2010/main" val="18555930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FE6D082-AA78-403B-AB11-E5DC76CCB08C}"/>
              </a:ext>
            </a:extLst>
          </p:cNvPr>
          <p:cNvSpPr>
            <a:spLocks noGrp="1"/>
          </p:cNvSpPr>
          <p:nvPr>
            <p:ph type="dt" sz="half" idx="10"/>
          </p:nvPr>
        </p:nvSpPr>
        <p:spPr/>
        <p:txBody>
          <a:bodyPr/>
          <a:lstStyle/>
          <a:p>
            <a:fld id="{CE19DE85-AD7A-43B2-ACF7-91962FA2E41E}" type="datetimeFigureOut">
              <a:rPr lang="fr-FR" smtClean="0"/>
              <a:t>21/11/2024</a:t>
            </a:fld>
            <a:endParaRPr lang="fr-FR"/>
          </a:p>
        </p:txBody>
      </p:sp>
      <p:sp>
        <p:nvSpPr>
          <p:cNvPr id="3" name="Espace réservé du pied de page 2">
            <a:extLst>
              <a:ext uri="{FF2B5EF4-FFF2-40B4-BE49-F238E27FC236}">
                <a16:creationId xmlns:a16="http://schemas.microsoft.com/office/drawing/2014/main" id="{5AA90D94-21C3-40D5-A851-38C0164600F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5BF902BC-27E7-4E98-90A7-AFC5703A4E42}"/>
              </a:ext>
            </a:extLst>
          </p:cNvPr>
          <p:cNvSpPr>
            <a:spLocks noGrp="1"/>
          </p:cNvSpPr>
          <p:nvPr>
            <p:ph type="sldNum" sz="quarter" idx="12"/>
          </p:nvPr>
        </p:nvSpPr>
        <p:spPr/>
        <p:txBody>
          <a:bodyPr/>
          <a:lstStyle/>
          <a:p>
            <a:fld id="{BF33D48A-C645-4685-B11B-35BB9C23A0CB}" type="slidenum">
              <a:rPr lang="fr-FR" smtClean="0"/>
              <a:t>‹N°›</a:t>
            </a:fld>
            <a:endParaRPr lang="fr-FR"/>
          </a:p>
        </p:txBody>
      </p:sp>
    </p:spTree>
    <p:extLst>
      <p:ext uri="{BB962C8B-B14F-4D97-AF65-F5344CB8AC3E}">
        <p14:creationId xmlns:p14="http://schemas.microsoft.com/office/powerpoint/2010/main" val="13893189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EB6FBA-FF3D-42E6-9C19-A1CC2BFEED3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86B753E2-3003-4E61-BD08-C9327986B64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5C33E64-349A-46D0-9523-E55104CB3B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05233A0D-2A22-4E82-8C96-18E357860EB7}"/>
              </a:ext>
            </a:extLst>
          </p:cNvPr>
          <p:cNvSpPr>
            <a:spLocks noGrp="1"/>
          </p:cNvSpPr>
          <p:nvPr>
            <p:ph type="dt" sz="half" idx="10"/>
          </p:nvPr>
        </p:nvSpPr>
        <p:spPr/>
        <p:txBody>
          <a:bodyPr/>
          <a:lstStyle/>
          <a:p>
            <a:fld id="{CE19DE85-AD7A-43B2-ACF7-91962FA2E41E}" type="datetimeFigureOut">
              <a:rPr lang="fr-FR" smtClean="0"/>
              <a:t>21/11/2024</a:t>
            </a:fld>
            <a:endParaRPr lang="fr-FR"/>
          </a:p>
        </p:txBody>
      </p:sp>
      <p:sp>
        <p:nvSpPr>
          <p:cNvPr id="6" name="Espace réservé du pied de page 5">
            <a:extLst>
              <a:ext uri="{FF2B5EF4-FFF2-40B4-BE49-F238E27FC236}">
                <a16:creationId xmlns:a16="http://schemas.microsoft.com/office/drawing/2014/main" id="{66CFBB2C-7B27-49AA-A0A6-2113531F7B5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F7344BF-4CC4-45E0-92EB-7354605B2A2A}"/>
              </a:ext>
            </a:extLst>
          </p:cNvPr>
          <p:cNvSpPr>
            <a:spLocks noGrp="1"/>
          </p:cNvSpPr>
          <p:nvPr>
            <p:ph type="sldNum" sz="quarter" idx="12"/>
          </p:nvPr>
        </p:nvSpPr>
        <p:spPr/>
        <p:txBody>
          <a:bodyPr/>
          <a:lstStyle/>
          <a:p>
            <a:fld id="{BF33D48A-C645-4685-B11B-35BB9C23A0CB}" type="slidenum">
              <a:rPr lang="fr-FR" smtClean="0"/>
              <a:t>‹N°›</a:t>
            </a:fld>
            <a:endParaRPr lang="fr-FR"/>
          </a:p>
        </p:txBody>
      </p:sp>
    </p:spTree>
    <p:extLst>
      <p:ext uri="{BB962C8B-B14F-4D97-AF65-F5344CB8AC3E}">
        <p14:creationId xmlns:p14="http://schemas.microsoft.com/office/powerpoint/2010/main" val="13581423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1BB6CB-7E2F-4CBA-9939-00112F8A190A}"/>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ADD676FB-13B0-45F2-BC78-1737CFBB292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4DF2AC42-EDDB-4E2A-9514-DE7E8E747B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FA698865-C926-467B-AC36-6BED025DC3F6}"/>
              </a:ext>
            </a:extLst>
          </p:cNvPr>
          <p:cNvSpPr>
            <a:spLocks noGrp="1"/>
          </p:cNvSpPr>
          <p:nvPr>
            <p:ph type="dt" sz="half" idx="10"/>
          </p:nvPr>
        </p:nvSpPr>
        <p:spPr/>
        <p:txBody>
          <a:bodyPr/>
          <a:lstStyle/>
          <a:p>
            <a:fld id="{CE19DE85-AD7A-43B2-ACF7-91962FA2E41E}" type="datetimeFigureOut">
              <a:rPr lang="fr-FR" smtClean="0"/>
              <a:t>21/11/2024</a:t>
            </a:fld>
            <a:endParaRPr lang="fr-FR"/>
          </a:p>
        </p:txBody>
      </p:sp>
      <p:sp>
        <p:nvSpPr>
          <p:cNvPr id="6" name="Espace réservé du pied de page 5">
            <a:extLst>
              <a:ext uri="{FF2B5EF4-FFF2-40B4-BE49-F238E27FC236}">
                <a16:creationId xmlns:a16="http://schemas.microsoft.com/office/drawing/2014/main" id="{27CB71CA-51C5-4778-9EBD-484CBED988EA}"/>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244CB5BF-4B6D-4F94-81BD-D7B54B09C238}"/>
              </a:ext>
            </a:extLst>
          </p:cNvPr>
          <p:cNvSpPr>
            <a:spLocks noGrp="1"/>
          </p:cNvSpPr>
          <p:nvPr>
            <p:ph type="sldNum" sz="quarter" idx="12"/>
          </p:nvPr>
        </p:nvSpPr>
        <p:spPr/>
        <p:txBody>
          <a:bodyPr/>
          <a:lstStyle/>
          <a:p>
            <a:fld id="{BF33D48A-C645-4685-B11B-35BB9C23A0CB}" type="slidenum">
              <a:rPr lang="fr-FR" smtClean="0"/>
              <a:t>‹N°›</a:t>
            </a:fld>
            <a:endParaRPr lang="fr-FR"/>
          </a:p>
        </p:txBody>
      </p:sp>
    </p:spTree>
    <p:extLst>
      <p:ext uri="{BB962C8B-B14F-4D97-AF65-F5344CB8AC3E}">
        <p14:creationId xmlns:p14="http://schemas.microsoft.com/office/powerpoint/2010/main" val="12003966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6343114-82EC-4812-951C-D7BC670A98EC}"/>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FEBA8022-BD11-4C4E-8695-5A4018BAF8A5}"/>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7B6A27D-C3E6-4F5E-9C40-012893C22115}"/>
              </a:ext>
            </a:extLst>
          </p:cNvPr>
          <p:cNvSpPr>
            <a:spLocks noGrp="1"/>
          </p:cNvSpPr>
          <p:nvPr>
            <p:ph type="dt" sz="half" idx="10"/>
          </p:nvPr>
        </p:nvSpPr>
        <p:spPr/>
        <p:txBody>
          <a:bodyPr/>
          <a:lstStyle/>
          <a:p>
            <a:fld id="{CE19DE85-AD7A-43B2-ACF7-91962FA2E41E}" type="datetimeFigureOut">
              <a:rPr lang="fr-FR" smtClean="0"/>
              <a:t>21/11/2024</a:t>
            </a:fld>
            <a:endParaRPr lang="fr-FR"/>
          </a:p>
        </p:txBody>
      </p:sp>
      <p:sp>
        <p:nvSpPr>
          <p:cNvPr id="5" name="Espace réservé du pied de page 4">
            <a:extLst>
              <a:ext uri="{FF2B5EF4-FFF2-40B4-BE49-F238E27FC236}">
                <a16:creationId xmlns:a16="http://schemas.microsoft.com/office/drawing/2014/main" id="{A8C838F8-3984-4A80-9DBA-152421F71BC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40972F14-4178-4281-BB6A-DF82E91BFAD2}"/>
              </a:ext>
            </a:extLst>
          </p:cNvPr>
          <p:cNvSpPr>
            <a:spLocks noGrp="1"/>
          </p:cNvSpPr>
          <p:nvPr>
            <p:ph type="sldNum" sz="quarter" idx="12"/>
          </p:nvPr>
        </p:nvSpPr>
        <p:spPr/>
        <p:txBody>
          <a:bodyPr/>
          <a:lstStyle/>
          <a:p>
            <a:fld id="{BF33D48A-C645-4685-B11B-35BB9C23A0CB}" type="slidenum">
              <a:rPr lang="fr-FR" smtClean="0"/>
              <a:t>‹N°›</a:t>
            </a:fld>
            <a:endParaRPr lang="fr-FR"/>
          </a:p>
        </p:txBody>
      </p:sp>
    </p:spTree>
    <p:extLst>
      <p:ext uri="{BB962C8B-B14F-4D97-AF65-F5344CB8AC3E}">
        <p14:creationId xmlns:p14="http://schemas.microsoft.com/office/powerpoint/2010/main" val="13048707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372934D-82A4-45B4-B3D8-1D12D8CB0603}"/>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C642B5D-0D97-48B1-B9BA-6B4A15423153}"/>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B862CAA-C99D-499C-A988-6E4B947FFAC3}"/>
              </a:ext>
            </a:extLst>
          </p:cNvPr>
          <p:cNvSpPr>
            <a:spLocks noGrp="1"/>
          </p:cNvSpPr>
          <p:nvPr>
            <p:ph type="dt" sz="half" idx="10"/>
          </p:nvPr>
        </p:nvSpPr>
        <p:spPr/>
        <p:txBody>
          <a:bodyPr/>
          <a:lstStyle/>
          <a:p>
            <a:fld id="{CE19DE85-AD7A-43B2-ACF7-91962FA2E41E}" type="datetimeFigureOut">
              <a:rPr lang="fr-FR" smtClean="0"/>
              <a:t>21/11/2024</a:t>
            </a:fld>
            <a:endParaRPr lang="fr-FR"/>
          </a:p>
        </p:txBody>
      </p:sp>
      <p:sp>
        <p:nvSpPr>
          <p:cNvPr id="5" name="Espace réservé du pied de page 4">
            <a:extLst>
              <a:ext uri="{FF2B5EF4-FFF2-40B4-BE49-F238E27FC236}">
                <a16:creationId xmlns:a16="http://schemas.microsoft.com/office/drawing/2014/main" id="{B981178A-EF1C-4095-8D7E-3CBE0AABE7C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5C9E58B-8CA5-4C90-A45C-A5BC39CB7464}"/>
              </a:ext>
            </a:extLst>
          </p:cNvPr>
          <p:cNvSpPr>
            <a:spLocks noGrp="1"/>
          </p:cNvSpPr>
          <p:nvPr>
            <p:ph type="sldNum" sz="quarter" idx="12"/>
          </p:nvPr>
        </p:nvSpPr>
        <p:spPr/>
        <p:txBody>
          <a:bodyPr/>
          <a:lstStyle/>
          <a:p>
            <a:fld id="{BF33D48A-C645-4685-B11B-35BB9C23A0CB}" type="slidenum">
              <a:rPr lang="fr-FR" smtClean="0"/>
              <a:t>‹N°›</a:t>
            </a:fld>
            <a:endParaRPr lang="fr-FR"/>
          </a:p>
        </p:txBody>
      </p:sp>
    </p:spTree>
    <p:extLst>
      <p:ext uri="{BB962C8B-B14F-4D97-AF65-F5344CB8AC3E}">
        <p14:creationId xmlns:p14="http://schemas.microsoft.com/office/powerpoint/2010/main" val="3823948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9D8E7F15-D759-429B-BB19-4B237B589B91}" type="datetimeFigureOut">
              <a:rPr lang="fr-FR" smtClean="0"/>
              <a:t>21/11/2024</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0E657FD-2B7D-4F6F-A864-5A49C4E1A4DF}" type="slidenum">
              <a:rPr lang="fr-FR" smtClean="0"/>
              <a:t>‹N°›</a:t>
            </a:fld>
            <a:endParaRPr lang="fr-FR"/>
          </a:p>
        </p:txBody>
      </p:sp>
    </p:spTree>
    <p:extLst>
      <p:ext uri="{BB962C8B-B14F-4D97-AF65-F5344CB8AC3E}">
        <p14:creationId xmlns:p14="http://schemas.microsoft.com/office/powerpoint/2010/main" val="6123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D8E7F15-D759-429B-BB19-4B237B589B91}" type="datetimeFigureOut">
              <a:rPr lang="fr-FR" smtClean="0"/>
              <a:t>21/11/2024</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0E657FD-2B7D-4F6F-A864-5A49C4E1A4DF}" type="slidenum">
              <a:rPr lang="fr-FR" smtClean="0"/>
              <a:t>‹N°›</a:t>
            </a:fld>
            <a:endParaRPr lang="fr-FR"/>
          </a:p>
        </p:txBody>
      </p:sp>
    </p:spTree>
    <p:extLst>
      <p:ext uri="{BB962C8B-B14F-4D97-AF65-F5344CB8AC3E}">
        <p14:creationId xmlns:p14="http://schemas.microsoft.com/office/powerpoint/2010/main" val="42230563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9D8E7F15-D759-429B-BB19-4B237B589B91}" type="datetimeFigureOut">
              <a:rPr lang="fr-FR" smtClean="0"/>
              <a:t>21/11/2024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E657FD-2B7D-4F6F-A864-5A49C4E1A4DF}" type="slidenum">
              <a:rPr lang="fr-FR" smtClean="0"/>
              <a:t>‹N°›</a:t>
            </a:fld>
            <a:endParaRPr lang="fr-FR"/>
          </a:p>
        </p:txBody>
      </p:sp>
    </p:spTree>
    <p:extLst>
      <p:ext uri="{BB962C8B-B14F-4D97-AF65-F5344CB8AC3E}">
        <p14:creationId xmlns:p14="http://schemas.microsoft.com/office/powerpoint/2010/main" val="17990918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9D8E7F15-D759-429B-BB19-4B237B589B91}" type="datetimeFigureOut">
              <a:rPr lang="fr-FR" smtClean="0"/>
              <a:t>21/11/2024</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0E657FD-2B7D-4F6F-A864-5A49C4E1A4DF}" type="slidenum">
              <a:rPr lang="fr-FR" smtClean="0"/>
              <a:t>‹N°›</a:t>
            </a:fld>
            <a:endParaRPr lang="fr-FR"/>
          </a:p>
        </p:txBody>
      </p:sp>
    </p:spTree>
    <p:extLst>
      <p:ext uri="{BB962C8B-B14F-4D97-AF65-F5344CB8AC3E}">
        <p14:creationId xmlns:p14="http://schemas.microsoft.com/office/powerpoint/2010/main" val="15481830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8E7F15-D759-429B-BB19-4B237B589B91}" type="datetimeFigureOut">
              <a:rPr lang="fr-FR" smtClean="0"/>
              <a:t>21/11/2024</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E657FD-2B7D-4F6F-A864-5A49C4E1A4DF}" type="slidenum">
              <a:rPr lang="fr-FR" smtClean="0"/>
              <a:t>‹N°›</a:t>
            </a:fld>
            <a:endParaRPr lang="fr-FR"/>
          </a:p>
        </p:txBody>
      </p:sp>
    </p:spTree>
    <p:extLst>
      <p:ext uri="{BB962C8B-B14F-4D97-AF65-F5344CB8AC3E}">
        <p14:creationId xmlns:p14="http://schemas.microsoft.com/office/powerpoint/2010/main" val="2228366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29F00FA-75DE-4FE9-B6A3-0E256913F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EFD23B3-26A7-4BE1-8853-EAAB7BA49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7918E6-DB89-4E51-99CF-92949F6D69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CE19DE85-AD7A-43B2-ACF7-91962FA2E41E}" type="datetimeFigureOut">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Espace réservé du pied de page 4">
            <a:extLst>
              <a:ext uri="{FF2B5EF4-FFF2-40B4-BE49-F238E27FC236}">
                <a16:creationId xmlns:a16="http://schemas.microsoft.com/office/drawing/2014/main" id="{C25916F6-0C4F-45F9-8797-5C1E3BFE60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Espace réservé du numéro de diapositive 5">
            <a:extLst>
              <a:ext uri="{FF2B5EF4-FFF2-40B4-BE49-F238E27FC236}">
                <a16:creationId xmlns:a16="http://schemas.microsoft.com/office/drawing/2014/main" id="{CA969FD5-8F71-43D2-A9DE-753E23A3B4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F33D48A-C645-4685-B11B-35BB9C23A0CB}" type="slidenum">
              <a:rPr kumimoji="0" lang="fr-FR"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2542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Espace réservé du titre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2051" name="Espace réservé du texte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73D3CCE-0817-42C5-B78B-2C16B42DCE0D}" type="datetimeFigureOut">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21/11/2024</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F16A371-ECC2-42CC-B207-E4DA24C0C73F}" type="slidenum">
              <a:rPr kumimoji="0" lang="fr-FR"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a:t>
            </a:fld>
            <a:endParaRPr kumimoji="0" lang="fr-FR"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01917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7587FD3-3A8B-488D-8478-715604A67B9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a:t>Cliquez pour modifier le style du titre</a:t>
            </a:r>
          </a:p>
        </p:txBody>
      </p:sp>
      <p:sp>
        <p:nvSpPr>
          <p:cNvPr id="1027" name="Rectangle 3">
            <a:extLst>
              <a:ext uri="{FF2B5EF4-FFF2-40B4-BE49-F238E27FC236}">
                <a16:creationId xmlns:a16="http://schemas.microsoft.com/office/drawing/2014/main" id="{0BADD9CD-7679-4EFB-BFE5-53DBADD6467C}"/>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Cliquez pour modifier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p>
        </p:txBody>
      </p:sp>
      <p:sp>
        <p:nvSpPr>
          <p:cNvPr id="1028" name="Rectangle 4">
            <a:extLst>
              <a:ext uri="{FF2B5EF4-FFF2-40B4-BE49-F238E27FC236}">
                <a16:creationId xmlns:a16="http://schemas.microsoft.com/office/drawing/2014/main" id="{94CB6B2C-F708-4528-A583-24A58300234A}"/>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fr-FR"/>
          </a:p>
        </p:txBody>
      </p:sp>
      <p:sp>
        <p:nvSpPr>
          <p:cNvPr id="1029" name="Rectangle 5">
            <a:extLst>
              <a:ext uri="{FF2B5EF4-FFF2-40B4-BE49-F238E27FC236}">
                <a16:creationId xmlns:a16="http://schemas.microsoft.com/office/drawing/2014/main" id="{4A902667-8C1F-4EC1-A8BA-9208846B9800}"/>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fr-FR"/>
          </a:p>
        </p:txBody>
      </p:sp>
      <p:sp>
        <p:nvSpPr>
          <p:cNvPr id="1030" name="Rectangle 6">
            <a:extLst>
              <a:ext uri="{FF2B5EF4-FFF2-40B4-BE49-F238E27FC236}">
                <a16:creationId xmlns:a16="http://schemas.microsoft.com/office/drawing/2014/main" id="{37917715-CBE1-4EF6-A6A5-C5D033A5233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D29B406D-B0CF-4630-A0E5-04F8ABC24A1D}" type="slidenum">
              <a:rPr lang="fr-FR" altLang="fr-FR"/>
              <a:pPr>
                <a:defRPr/>
              </a:pPr>
              <a:t>‹N°›</a:t>
            </a:fld>
            <a:endParaRPr lang="fr-FR" altLang="fr-FR"/>
          </a:p>
        </p:txBody>
      </p:sp>
    </p:spTree>
    <p:extLst>
      <p:ext uri="{BB962C8B-B14F-4D97-AF65-F5344CB8AC3E}">
        <p14:creationId xmlns:p14="http://schemas.microsoft.com/office/powerpoint/2010/main" val="224407965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929F00FA-75DE-4FE9-B6A3-0E256913F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BEFD23B3-26A7-4BE1-8853-EAAB7BA49D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837918E6-DB89-4E51-99CF-92949F6D69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19DE85-AD7A-43B2-ACF7-91962FA2E41E}" type="datetimeFigureOut">
              <a:rPr lang="fr-FR" smtClean="0"/>
              <a:t>21/11/2024</a:t>
            </a:fld>
            <a:endParaRPr lang="fr-FR"/>
          </a:p>
        </p:txBody>
      </p:sp>
      <p:sp>
        <p:nvSpPr>
          <p:cNvPr id="5" name="Espace réservé du pied de page 4">
            <a:extLst>
              <a:ext uri="{FF2B5EF4-FFF2-40B4-BE49-F238E27FC236}">
                <a16:creationId xmlns:a16="http://schemas.microsoft.com/office/drawing/2014/main" id="{C25916F6-0C4F-45F9-8797-5C1E3BFE60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CA969FD5-8F71-43D2-A9DE-753E23A3B4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33D48A-C645-4685-B11B-35BB9C23A0CB}" type="slidenum">
              <a:rPr lang="fr-FR" smtClean="0"/>
              <a:t>‹N°›</a:t>
            </a:fld>
            <a:endParaRPr lang="fr-FR"/>
          </a:p>
        </p:txBody>
      </p:sp>
    </p:spTree>
    <p:extLst>
      <p:ext uri="{BB962C8B-B14F-4D97-AF65-F5344CB8AC3E}">
        <p14:creationId xmlns:p14="http://schemas.microsoft.com/office/powerpoint/2010/main" val="2163932102"/>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image" Target="../media/image34.png"/><Relationship Id="rId1" Type="http://schemas.openxmlformats.org/officeDocument/2006/relationships/slideLayout" Target="../slideLayouts/slideLayout18.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18.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8.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18.xml"/><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8.xml"/><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18.xml"/><Relationship Id="rId1" Type="http://schemas.openxmlformats.org/officeDocument/2006/relationships/slideLayout" Target="../slideLayouts/slideLayout2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7"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29.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26.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1.png"/><Relationship Id="rId3" Type="http://schemas.openxmlformats.org/officeDocument/2006/relationships/image" Target="../media/image81.png"/><Relationship Id="rId7" Type="http://schemas.openxmlformats.org/officeDocument/2006/relationships/image" Target="../media/image85.png"/><Relationship Id="rId12" Type="http://schemas.openxmlformats.org/officeDocument/2006/relationships/image" Target="../media/image90.png"/><Relationship Id="rId2" Type="http://schemas.openxmlformats.org/officeDocument/2006/relationships/notesSlide" Target="../notesSlides/notesSlide20.xml"/><Relationship Id="rId1" Type="http://schemas.openxmlformats.org/officeDocument/2006/relationships/slideLayout" Target="../slideLayouts/slideLayout18.xml"/><Relationship Id="rId6" Type="http://schemas.openxmlformats.org/officeDocument/2006/relationships/image" Target="../media/image84.png"/><Relationship Id="rId11" Type="http://schemas.openxmlformats.org/officeDocument/2006/relationships/image" Target="../media/image89.png"/><Relationship Id="rId5" Type="http://schemas.openxmlformats.org/officeDocument/2006/relationships/image" Target="../media/image83.png"/><Relationship Id="rId15" Type="http://schemas.openxmlformats.org/officeDocument/2006/relationships/image" Target="../media/image9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 Id="rId1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8.xml"/><Relationship Id="rId5" Type="http://schemas.openxmlformats.org/officeDocument/2006/relationships/image" Target="../media/image97.png"/><Relationship Id="rId4" Type="http://schemas.openxmlformats.org/officeDocument/2006/relationships/image" Target="../media/image96.png"/></Relationships>
</file>

<file path=ppt/slides/_rels/slide2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99.png"/></Relationships>
</file>

<file path=ppt/slides/_rels/slide2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40.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31.xml.rels><?xml version="1.0" encoding="UTF-8" standalone="yes"?>
<Relationships xmlns="http://schemas.openxmlformats.org/package/2006/relationships"><Relationship Id="rId3" Type="http://schemas.openxmlformats.org/officeDocument/2006/relationships/image" Target="../media/image102.png"/><Relationship Id="rId7" Type="http://schemas.openxmlformats.org/officeDocument/2006/relationships/image" Target="../media/image109.png"/><Relationship Id="rId2" Type="http://schemas.openxmlformats.org/officeDocument/2006/relationships/notesSlide" Target="../notesSlides/notesSlide23.xml"/><Relationship Id="rId1" Type="http://schemas.openxmlformats.org/officeDocument/2006/relationships/slideLayout" Target="../slideLayouts/slideLayout40.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3.png"/></Relationships>
</file>

<file path=ppt/slides/_rels/slide3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112.png"/><Relationship Id="rId4" Type="http://schemas.openxmlformats.org/officeDocument/2006/relationships/image" Target="../media/image111.png"/></Relationships>
</file>

<file path=ppt/slides/_rels/slide3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13.png"/><Relationship Id="rId1" Type="http://schemas.openxmlformats.org/officeDocument/2006/relationships/slideLayout" Target="../slideLayouts/slideLayout18.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18.xml"/><Relationship Id="rId4" Type="http://schemas.openxmlformats.org/officeDocument/2006/relationships/image" Target="../media/image119.png"/></Relationships>
</file>

<file path=ppt/slides/_rels/slide35.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6.xml"/><Relationship Id="rId1" Type="http://schemas.openxmlformats.org/officeDocument/2006/relationships/slideLayout" Target="../slideLayouts/slideLayout40.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7.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25.png"/><Relationship Id="rId7" Type="http://schemas.openxmlformats.org/officeDocument/2006/relationships/image" Target="../media/image128.png"/><Relationship Id="rId2" Type="http://schemas.openxmlformats.org/officeDocument/2006/relationships/notesSlide" Target="../notesSlides/notesSlide27.xml"/><Relationship Id="rId1" Type="http://schemas.openxmlformats.org/officeDocument/2006/relationships/slideLayout" Target="../slideLayouts/slideLayout40.xml"/><Relationship Id="rId6" Type="http://schemas.openxmlformats.org/officeDocument/2006/relationships/image" Target="../media/image121.png"/><Relationship Id="rId5" Type="http://schemas.openxmlformats.org/officeDocument/2006/relationships/image" Target="../media/image127.png"/><Relationship Id="rId10" Type="http://schemas.openxmlformats.org/officeDocument/2006/relationships/image" Target="../media/image124.png"/><Relationship Id="rId4" Type="http://schemas.openxmlformats.org/officeDocument/2006/relationships/image" Target="../media/image126.png"/><Relationship Id="rId9" Type="http://schemas.openxmlformats.org/officeDocument/2006/relationships/image" Target="../media/image123.png"/></Relationships>
</file>

<file path=ppt/slides/_rels/slide38.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18.xml"/><Relationship Id="rId5" Type="http://schemas.openxmlformats.org/officeDocument/2006/relationships/image" Target="../media/image130.png"/><Relationship Id="rId4" Type="http://schemas.openxmlformats.org/officeDocument/2006/relationships/image" Target="../media/image129.png"/></Relationships>
</file>

<file path=ppt/slides/_rels/slide39.xml.rels><?xml version="1.0" encoding="UTF-8" standalone="yes"?>
<Relationships xmlns="http://schemas.openxmlformats.org/package/2006/relationships"><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image" Target="../media/image131.png"/><Relationship Id="rId1" Type="http://schemas.openxmlformats.org/officeDocument/2006/relationships/slideLayout" Target="../slideLayouts/slideLayout18.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40.xml"/><Relationship Id="rId6" Type="http://schemas.openxmlformats.org/officeDocument/2006/relationships/image" Target="../media/image141.png"/><Relationship Id="rId11" Type="http://schemas.openxmlformats.org/officeDocument/2006/relationships/image" Target="../media/image146.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41.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28.xml"/><Relationship Id="rId1" Type="http://schemas.openxmlformats.org/officeDocument/2006/relationships/slideLayout" Target="../slideLayouts/slideLayout40.xml"/><Relationship Id="rId4" Type="http://schemas.openxmlformats.org/officeDocument/2006/relationships/image" Target="../media/image151.png"/></Relationships>
</file>

<file path=ppt/slides/_rels/slide44.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notesSlide" Target="../notesSlides/notesSlide29.xml"/><Relationship Id="rId1" Type="http://schemas.openxmlformats.org/officeDocument/2006/relationships/slideLayout" Target="../slideLayouts/slideLayout40.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45.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image" Target="../media/image158.png"/><Relationship Id="rId7" Type="http://schemas.openxmlformats.org/officeDocument/2006/relationships/image" Target="../media/image162.png"/><Relationship Id="rId2" Type="http://schemas.openxmlformats.org/officeDocument/2006/relationships/notesSlide" Target="../notesSlides/notesSlide30.xml"/><Relationship Id="rId1" Type="http://schemas.openxmlformats.org/officeDocument/2006/relationships/slideLayout" Target="../slideLayouts/slideLayout40.xml"/><Relationship Id="rId6" Type="http://schemas.openxmlformats.org/officeDocument/2006/relationships/image" Target="../media/image161.png"/><Relationship Id="rId5" Type="http://schemas.openxmlformats.org/officeDocument/2006/relationships/image" Target="../media/image160.png"/><Relationship Id="rId10" Type="http://schemas.openxmlformats.org/officeDocument/2006/relationships/image" Target="../media/image165.png"/><Relationship Id="rId4" Type="http://schemas.openxmlformats.org/officeDocument/2006/relationships/image" Target="../media/image159.png"/><Relationship Id="rId9" Type="http://schemas.openxmlformats.org/officeDocument/2006/relationships/image" Target="../media/image164.png"/></Relationships>
</file>

<file path=ppt/slides/_rels/slide4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166.png"/><Relationship Id="rId1" Type="http://schemas.openxmlformats.org/officeDocument/2006/relationships/slideLayout" Target="../slideLayouts/slideLayout40.xml"/><Relationship Id="rId5" Type="http://schemas.openxmlformats.org/officeDocument/2006/relationships/image" Target="../media/image169.png"/><Relationship Id="rId4" Type="http://schemas.openxmlformats.org/officeDocument/2006/relationships/image" Target="../media/image168.png"/></Relationships>
</file>

<file path=ppt/slides/_rels/slide4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31.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32.xml"/><Relationship Id="rId1" Type="http://schemas.openxmlformats.org/officeDocument/2006/relationships/slideLayout" Target="../slideLayouts/slideLayout40.xml"/><Relationship Id="rId4" Type="http://schemas.openxmlformats.org/officeDocument/2006/relationships/image" Target="../media/image172.png"/></Relationships>
</file>

<file path=ppt/slides/_rels/slide4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8.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51.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image" Target="../media/image184.png"/><Relationship Id="rId4" Type="http://schemas.openxmlformats.org/officeDocument/2006/relationships/image" Target="../media/image183.png"/><Relationship Id="rId9" Type="http://schemas.openxmlformats.org/officeDocument/2006/relationships/image" Target="../media/image188.png"/></Relationships>
</file>

<file path=ppt/slides/_rels/slide52.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36.xml"/><Relationship Id="rId1" Type="http://schemas.openxmlformats.org/officeDocument/2006/relationships/slideLayout" Target="../slideLayouts/slideLayout18.xml"/><Relationship Id="rId5" Type="http://schemas.openxmlformats.org/officeDocument/2006/relationships/image" Target="../media/image192.png"/><Relationship Id="rId4" Type="http://schemas.openxmlformats.org/officeDocument/2006/relationships/image" Target="../media/image191.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8.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943241A-318B-48D0-AC57-57469FDADFD3}"/>
              </a:ext>
            </a:extLst>
          </p:cNvPr>
          <p:cNvPicPr>
            <a:picLocks noChangeAspect="1"/>
          </p:cNvPicPr>
          <p:nvPr/>
        </p:nvPicPr>
        <p:blipFill>
          <a:blip r:embed="rId3"/>
          <a:stretch>
            <a:fillRect/>
          </a:stretch>
        </p:blipFill>
        <p:spPr>
          <a:xfrm>
            <a:off x="151401" y="-23821"/>
            <a:ext cx="11889197" cy="6858000"/>
          </a:xfrm>
          <a:prstGeom prst="rect">
            <a:avLst/>
          </a:prstGeom>
        </p:spPr>
      </p:pic>
      <p:pic>
        <p:nvPicPr>
          <p:cNvPr id="4" name="Image 3">
            <a:extLst>
              <a:ext uri="{FF2B5EF4-FFF2-40B4-BE49-F238E27FC236}">
                <a16:creationId xmlns:a16="http://schemas.microsoft.com/office/drawing/2014/main" id="{38384F57-76CF-4646-9A79-ABA5A2FC72B5}"/>
              </a:ext>
            </a:extLst>
          </p:cNvPr>
          <p:cNvPicPr>
            <a:picLocks noChangeAspect="1"/>
          </p:cNvPicPr>
          <p:nvPr/>
        </p:nvPicPr>
        <p:blipFill>
          <a:blip r:embed="rId4"/>
          <a:stretch>
            <a:fillRect/>
          </a:stretch>
        </p:blipFill>
        <p:spPr>
          <a:xfrm>
            <a:off x="10300255" y="116886"/>
            <a:ext cx="1724025" cy="1409700"/>
          </a:xfrm>
          <a:prstGeom prst="rect">
            <a:avLst/>
          </a:prstGeom>
        </p:spPr>
      </p:pic>
      <p:sp>
        <p:nvSpPr>
          <p:cNvPr id="5" name="Text Box 8">
            <a:extLst>
              <a:ext uri="{FF2B5EF4-FFF2-40B4-BE49-F238E27FC236}">
                <a16:creationId xmlns:a16="http://schemas.microsoft.com/office/drawing/2014/main" id="{A7716C7B-7B6F-436F-A787-6EC05631E84B}"/>
              </a:ext>
            </a:extLst>
          </p:cNvPr>
          <p:cNvSpPr txBox="1">
            <a:spLocks noChangeArrowheads="1"/>
          </p:cNvSpPr>
          <p:nvPr/>
        </p:nvSpPr>
        <p:spPr bwMode="auto">
          <a:xfrm>
            <a:off x="656849" y="6233837"/>
            <a:ext cx="10878299" cy="400110"/>
          </a:xfrm>
          <a:prstGeom prst="rect">
            <a:avLst/>
          </a:prstGeom>
          <a:noFill/>
          <a:ln w="9525">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prstClr val="white"/>
                </a:solidFill>
                <a:effectLst/>
                <a:uLnTx/>
                <a:uFillTx/>
                <a:latin typeface="Comic Sans MS" pitchFamily="66" charset="0"/>
                <a:ea typeface="+mn-ea"/>
                <a:cs typeface="+mn-cs"/>
              </a:rPr>
              <a:t>SFP section locale Paris-Sud                                                        Orsay, 21 novembre 2024</a:t>
            </a:r>
          </a:p>
        </p:txBody>
      </p:sp>
      <p:sp>
        <p:nvSpPr>
          <p:cNvPr id="10" name="ZoneTexte 9"/>
          <p:cNvSpPr txBox="1"/>
          <p:nvPr/>
        </p:nvSpPr>
        <p:spPr>
          <a:xfrm>
            <a:off x="589001" y="2766454"/>
            <a:ext cx="1115923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Comic Sans MS" panose="030F0702030302020204" pitchFamily="66" charset="0"/>
                <a:ea typeface="+mn-ea"/>
                <a:cs typeface="+mn-cs"/>
              </a:rPr>
              <a:t>La naissance des éléments, du Big-Bang à la Terre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dirty="0">
                <a:solidFill>
                  <a:prstClr val="white"/>
                </a:solidFill>
                <a:latin typeface="Comic Sans MS" panose="030F0702030302020204" pitchFamily="66" charset="0"/>
              </a:rPr>
              <a:t>Un siècle d’avancées scientifiques</a:t>
            </a:r>
            <a:endParaRPr kumimoji="0" lang="fr-FR" sz="2800" b="0" i="0" u="none" strike="noStrike" kern="1200" cap="none" spc="0" normalizeH="0" baseline="0" noProof="0" dirty="0">
              <a:ln>
                <a:noFill/>
              </a:ln>
              <a:solidFill>
                <a:prstClr val="white"/>
              </a:solidFill>
              <a:effectLst/>
              <a:uLnTx/>
              <a:uFillTx/>
              <a:latin typeface="Comic Sans MS" panose="030F0702030302020204" pitchFamily="66" charset="0"/>
            </a:endParaRPr>
          </a:p>
        </p:txBody>
      </p:sp>
      <p:sp>
        <p:nvSpPr>
          <p:cNvPr id="11" name="ZoneTexte 10"/>
          <p:cNvSpPr txBox="1"/>
          <p:nvPr/>
        </p:nvSpPr>
        <p:spPr>
          <a:xfrm>
            <a:off x="4950493" y="4089200"/>
            <a:ext cx="229101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omic Sans MS" pitchFamily="66" charset="0"/>
                <a:ea typeface="+mn-ea"/>
                <a:cs typeface="+mn-cs"/>
              </a:rPr>
              <a:t>Sylvie </a:t>
            </a:r>
            <a:r>
              <a:rPr kumimoji="0" lang="fr-FR" sz="2400" b="0" i="0" u="none" strike="noStrike" kern="1200" cap="none" spc="0" normalizeH="0" baseline="0" noProof="0" dirty="0" err="1">
                <a:ln>
                  <a:noFill/>
                </a:ln>
                <a:solidFill>
                  <a:prstClr val="white"/>
                </a:solidFill>
                <a:effectLst/>
                <a:uLnTx/>
                <a:uFillTx/>
                <a:latin typeface="Comic Sans MS" pitchFamily="66" charset="0"/>
                <a:ea typeface="+mn-ea"/>
                <a:cs typeface="+mn-cs"/>
              </a:rPr>
              <a:t>Vauclair</a:t>
            </a:r>
            <a:endParaRPr kumimoji="0" lang="fr-FR"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Image 5"/>
          <p:cNvPicPr>
            <a:picLocks noChangeAspect="1"/>
          </p:cNvPicPr>
          <p:nvPr/>
        </p:nvPicPr>
        <p:blipFill>
          <a:blip r:embed="rId5"/>
          <a:stretch>
            <a:fillRect/>
          </a:stretch>
        </p:blipFill>
        <p:spPr>
          <a:xfrm>
            <a:off x="429675" y="256014"/>
            <a:ext cx="3465669" cy="653526"/>
          </a:xfrm>
          <a:prstGeom prst="rect">
            <a:avLst/>
          </a:prstGeom>
        </p:spPr>
      </p:pic>
    </p:spTree>
    <p:extLst>
      <p:ext uri="{BB962C8B-B14F-4D97-AF65-F5344CB8AC3E}">
        <p14:creationId xmlns:p14="http://schemas.microsoft.com/office/powerpoint/2010/main" val="7424420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F80A741-ED77-4DB3-A01D-97C5CF64FE34}"/>
              </a:ext>
            </a:extLst>
          </p:cNvPr>
          <p:cNvPicPr>
            <a:picLocks noChangeAspect="1"/>
          </p:cNvPicPr>
          <p:nvPr/>
        </p:nvPicPr>
        <p:blipFill>
          <a:blip r:embed="rId3"/>
          <a:stretch>
            <a:fillRect/>
          </a:stretch>
        </p:blipFill>
        <p:spPr>
          <a:xfrm>
            <a:off x="381611" y="778267"/>
            <a:ext cx="5847124" cy="3896560"/>
          </a:xfrm>
          <a:prstGeom prst="rect">
            <a:avLst/>
          </a:prstGeom>
        </p:spPr>
      </p:pic>
      <p:sp>
        <p:nvSpPr>
          <p:cNvPr id="3" name="ZoneTexte 2">
            <a:extLst>
              <a:ext uri="{FF2B5EF4-FFF2-40B4-BE49-F238E27FC236}">
                <a16:creationId xmlns:a16="http://schemas.microsoft.com/office/drawing/2014/main" id="{A320CD4B-97BE-4D6F-9E95-88CB246B8A59}"/>
              </a:ext>
            </a:extLst>
          </p:cNvPr>
          <p:cNvSpPr txBox="1"/>
          <p:nvPr/>
        </p:nvSpPr>
        <p:spPr>
          <a:xfrm>
            <a:off x="1401097" y="4931004"/>
            <a:ext cx="4827638" cy="892552"/>
          </a:xfrm>
          <a:prstGeom prst="rect">
            <a:avLst/>
          </a:prstGeom>
          <a:noFill/>
        </p:spPr>
        <p:txBody>
          <a:bodyPr wrap="square" rtlCol="0">
            <a:spAutoFit/>
          </a:bodyPr>
          <a:lstStyle/>
          <a:p>
            <a:r>
              <a:rPr lang="fr-FR" sz="1200" dirty="0">
                <a:solidFill>
                  <a:schemeClr val="bg1"/>
                </a:solidFill>
              </a:rPr>
              <a:t>Angström 1868</a:t>
            </a:r>
          </a:p>
          <a:p>
            <a:r>
              <a:rPr lang="fr-FR" sz="1200" dirty="0">
                <a:solidFill>
                  <a:schemeClr val="bg1"/>
                </a:solidFill>
              </a:rPr>
              <a:t>L’atmosphère solaire contient de l’hydrogène…</a:t>
            </a:r>
          </a:p>
          <a:p>
            <a:r>
              <a:rPr lang="fr-FR" sz="1200" dirty="0">
                <a:solidFill>
                  <a:schemeClr val="bg1"/>
                </a:solidFill>
              </a:rPr>
              <a:t>Mesures de plus de 1000 raies spectrales… </a:t>
            </a:r>
          </a:p>
          <a:p>
            <a:endParaRPr lang="fr-FR" sz="1600" dirty="0">
              <a:solidFill>
                <a:schemeClr val="bg1"/>
              </a:solidFill>
            </a:endParaRPr>
          </a:p>
        </p:txBody>
      </p:sp>
      <p:pic>
        <p:nvPicPr>
          <p:cNvPr id="10" name="Image 9">
            <a:extLst>
              <a:ext uri="{FF2B5EF4-FFF2-40B4-BE49-F238E27FC236}">
                <a16:creationId xmlns:a16="http://schemas.microsoft.com/office/drawing/2014/main" id="{5ADECA9A-F51C-4B2D-A37E-5DCCD2A01DD3}"/>
              </a:ext>
            </a:extLst>
          </p:cNvPr>
          <p:cNvPicPr>
            <a:picLocks noChangeAspect="1"/>
          </p:cNvPicPr>
          <p:nvPr/>
        </p:nvPicPr>
        <p:blipFill>
          <a:blip r:embed="rId4"/>
          <a:stretch>
            <a:fillRect/>
          </a:stretch>
        </p:blipFill>
        <p:spPr>
          <a:xfrm>
            <a:off x="6882780" y="834802"/>
            <a:ext cx="4927609" cy="3896560"/>
          </a:xfrm>
          <a:prstGeom prst="rect">
            <a:avLst/>
          </a:prstGeom>
        </p:spPr>
      </p:pic>
    </p:spTree>
    <p:extLst>
      <p:ext uri="{BB962C8B-B14F-4D97-AF65-F5344CB8AC3E}">
        <p14:creationId xmlns:p14="http://schemas.microsoft.com/office/powerpoint/2010/main" val="28597055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ECE0DFA-C515-4795-9C23-350908102101}"/>
              </a:ext>
            </a:extLst>
          </p:cNvPr>
          <p:cNvPicPr>
            <a:picLocks noChangeAspect="1"/>
          </p:cNvPicPr>
          <p:nvPr/>
        </p:nvPicPr>
        <p:blipFill>
          <a:blip r:embed="rId3"/>
          <a:stretch>
            <a:fillRect/>
          </a:stretch>
        </p:blipFill>
        <p:spPr>
          <a:xfrm rot="5400000">
            <a:off x="4803354" y="-881540"/>
            <a:ext cx="2585290" cy="5104171"/>
          </a:xfrm>
          <a:prstGeom prst="rect">
            <a:avLst/>
          </a:prstGeom>
        </p:spPr>
      </p:pic>
      <p:pic>
        <p:nvPicPr>
          <p:cNvPr id="3" name="Image 2">
            <a:extLst>
              <a:ext uri="{FF2B5EF4-FFF2-40B4-BE49-F238E27FC236}">
                <a16:creationId xmlns:a16="http://schemas.microsoft.com/office/drawing/2014/main" id="{C39CAABA-0A42-4334-9E67-9A05F3A75EE6}"/>
              </a:ext>
            </a:extLst>
          </p:cNvPr>
          <p:cNvPicPr>
            <a:picLocks noChangeAspect="1"/>
          </p:cNvPicPr>
          <p:nvPr/>
        </p:nvPicPr>
        <p:blipFill>
          <a:blip r:embed="rId4"/>
          <a:stretch>
            <a:fillRect/>
          </a:stretch>
        </p:blipFill>
        <p:spPr>
          <a:xfrm>
            <a:off x="3543913" y="3008672"/>
            <a:ext cx="3774665" cy="531534"/>
          </a:xfrm>
          <a:prstGeom prst="rect">
            <a:avLst/>
          </a:prstGeom>
        </p:spPr>
      </p:pic>
      <p:pic>
        <p:nvPicPr>
          <p:cNvPr id="4" name="Image 3">
            <a:extLst>
              <a:ext uri="{FF2B5EF4-FFF2-40B4-BE49-F238E27FC236}">
                <a16:creationId xmlns:a16="http://schemas.microsoft.com/office/drawing/2014/main" id="{E237F06E-41A3-46B6-B58A-19A9BE228C4B}"/>
              </a:ext>
            </a:extLst>
          </p:cNvPr>
          <p:cNvPicPr>
            <a:picLocks noChangeAspect="1"/>
          </p:cNvPicPr>
          <p:nvPr/>
        </p:nvPicPr>
        <p:blipFill>
          <a:blip r:embed="rId5"/>
          <a:stretch>
            <a:fillRect/>
          </a:stretch>
        </p:blipFill>
        <p:spPr>
          <a:xfrm rot="5400000">
            <a:off x="7706755" y="2290072"/>
            <a:ext cx="257146" cy="1603385"/>
          </a:xfrm>
          <a:prstGeom prst="rect">
            <a:avLst/>
          </a:prstGeom>
        </p:spPr>
      </p:pic>
      <p:pic>
        <p:nvPicPr>
          <p:cNvPr id="5" name="Image 4">
            <a:extLst>
              <a:ext uri="{FF2B5EF4-FFF2-40B4-BE49-F238E27FC236}">
                <a16:creationId xmlns:a16="http://schemas.microsoft.com/office/drawing/2014/main" id="{36204398-DE5E-427A-965E-3B6340FE6237}"/>
              </a:ext>
            </a:extLst>
          </p:cNvPr>
          <p:cNvPicPr>
            <a:picLocks noChangeAspect="1"/>
          </p:cNvPicPr>
          <p:nvPr/>
        </p:nvPicPr>
        <p:blipFill>
          <a:blip r:embed="rId6"/>
          <a:stretch>
            <a:fillRect/>
          </a:stretch>
        </p:blipFill>
        <p:spPr>
          <a:xfrm>
            <a:off x="3543912" y="4081973"/>
            <a:ext cx="3913239" cy="2583231"/>
          </a:xfrm>
          <a:prstGeom prst="rect">
            <a:avLst/>
          </a:prstGeom>
        </p:spPr>
      </p:pic>
      <p:sp>
        <p:nvSpPr>
          <p:cNvPr id="6" name="ZoneTexte 5">
            <a:extLst>
              <a:ext uri="{FF2B5EF4-FFF2-40B4-BE49-F238E27FC236}">
                <a16:creationId xmlns:a16="http://schemas.microsoft.com/office/drawing/2014/main" id="{E081A688-86A7-4285-8F6D-A619EB9C644F}"/>
              </a:ext>
            </a:extLst>
          </p:cNvPr>
          <p:cNvSpPr txBox="1"/>
          <p:nvPr/>
        </p:nvSpPr>
        <p:spPr>
          <a:xfrm>
            <a:off x="1802198" y="6199269"/>
            <a:ext cx="3483429" cy="369332"/>
          </a:xfrm>
          <a:prstGeom prst="rect">
            <a:avLst/>
          </a:prstGeom>
          <a:noFill/>
        </p:spPr>
        <p:txBody>
          <a:bodyPr wrap="square" rtlCol="0">
            <a:spAutoFit/>
          </a:bodyPr>
          <a:lstStyle/>
          <a:p>
            <a:r>
              <a:rPr lang="fr-FR" dirty="0" err="1">
                <a:solidFill>
                  <a:schemeClr val="bg1"/>
                </a:solidFill>
              </a:rPr>
              <a:t>Atkinston</a:t>
            </a:r>
            <a:r>
              <a:rPr lang="fr-FR" dirty="0">
                <a:solidFill>
                  <a:schemeClr val="bg1"/>
                </a:solidFill>
              </a:rPr>
              <a:t> 1931</a:t>
            </a:r>
          </a:p>
        </p:txBody>
      </p:sp>
      <p:pic>
        <p:nvPicPr>
          <p:cNvPr id="7" name="Image 6">
            <a:extLst>
              <a:ext uri="{FF2B5EF4-FFF2-40B4-BE49-F238E27FC236}">
                <a16:creationId xmlns:a16="http://schemas.microsoft.com/office/drawing/2014/main" id="{E1406468-17BE-489E-BD0A-90C25032E7F3}"/>
              </a:ext>
            </a:extLst>
          </p:cNvPr>
          <p:cNvPicPr>
            <a:picLocks noChangeAspect="1"/>
          </p:cNvPicPr>
          <p:nvPr/>
        </p:nvPicPr>
        <p:blipFill>
          <a:blip r:embed="rId7"/>
          <a:stretch>
            <a:fillRect/>
          </a:stretch>
        </p:blipFill>
        <p:spPr>
          <a:xfrm>
            <a:off x="627885" y="474065"/>
            <a:ext cx="2160924" cy="2859069"/>
          </a:xfrm>
          <a:prstGeom prst="rect">
            <a:avLst/>
          </a:prstGeom>
        </p:spPr>
      </p:pic>
      <p:sp>
        <p:nvSpPr>
          <p:cNvPr id="8" name="Rectangle 7">
            <a:extLst>
              <a:ext uri="{FF2B5EF4-FFF2-40B4-BE49-F238E27FC236}">
                <a16:creationId xmlns:a16="http://schemas.microsoft.com/office/drawing/2014/main" id="{8DCF4554-3108-4E28-BF99-256D195DBCB1}"/>
              </a:ext>
            </a:extLst>
          </p:cNvPr>
          <p:cNvSpPr/>
          <p:nvPr/>
        </p:nvSpPr>
        <p:spPr>
          <a:xfrm>
            <a:off x="308907" y="3585688"/>
            <a:ext cx="2591609" cy="1600438"/>
          </a:xfrm>
          <a:prstGeom prst="rect">
            <a:avLst/>
          </a:prstGeom>
        </p:spPr>
        <p:txBody>
          <a:bodyPr wrap="square">
            <a:spAutoFit/>
          </a:bodyPr>
          <a:lstStyle/>
          <a:p>
            <a:r>
              <a:rPr lang="fr-FR" sz="1400" dirty="0">
                <a:solidFill>
                  <a:schemeClr val="bg1"/>
                </a:solidFill>
              </a:rPr>
              <a:t>Henry Norris Russell (1877-1957)</a:t>
            </a:r>
          </a:p>
          <a:p>
            <a:endParaRPr lang="fr-FR" sz="1400" dirty="0">
              <a:solidFill>
                <a:schemeClr val="bg1"/>
              </a:solidFill>
            </a:endParaRPr>
          </a:p>
          <a:p>
            <a:endParaRPr lang="fr-FR" sz="1400" dirty="0">
              <a:solidFill>
                <a:schemeClr val="bg1"/>
              </a:solidFill>
            </a:endParaRPr>
          </a:p>
          <a:p>
            <a:r>
              <a:rPr lang="fr-FR" sz="1400" dirty="0">
                <a:solidFill>
                  <a:schemeClr val="bg1"/>
                </a:solidFill>
              </a:rPr>
              <a:t>Diagramme HR (1910) </a:t>
            </a:r>
          </a:p>
          <a:p>
            <a:r>
              <a:rPr lang="fr-FR" sz="1400" dirty="0">
                <a:solidFill>
                  <a:schemeClr val="bg1"/>
                </a:solidFill>
              </a:rPr>
              <a:t>(</a:t>
            </a:r>
            <a:r>
              <a:rPr lang="fr-FR" sz="1400" dirty="0" err="1">
                <a:solidFill>
                  <a:schemeClr val="bg1"/>
                </a:solidFill>
              </a:rPr>
              <a:t>Erjar</a:t>
            </a:r>
            <a:r>
              <a:rPr lang="fr-FR" sz="1400" dirty="0">
                <a:solidFill>
                  <a:schemeClr val="bg1"/>
                </a:solidFill>
              </a:rPr>
              <a:t> Hertzsprung) </a:t>
            </a:r>
          </a:p>
          <a:p>
            <a:endParaRPr lang="fr-FR" sz="1400" dirty="0">
              <a:solidFill>
                <a:schemeClr val="bg1"/>
              </a:solidFill>
            </a:endParaRPr>
          </a:p>
          <a:p>
            <a:r>
              <a:rPr lang="fr-FR" sz="1400" dirty="0">
                <a:solidFill>
                  <a:schemeClr val="bg1"/>
                </a:solidFill>
              </a:rPr>
              <a:t>1925 : </a:t>
            </a:r>
            <a:r>
              <a:rPr lang="fr-FR" sz="1400" dirty="0" err="1">
                <a:solidFill>
                  <a:schemeClr val="bg1"/>
                </a:solidFill>
              </a:rPr>
              <a:t>list</a:t>
            </a:r>
            <a:r>
              <a:rPr lang="fr-FR" sz="1400" dirty="0">
                <a:solidFill>
                  <a:schemeClr val="bg1"/>
                </a:solidFill>
              </a:rPr>
              <a:t> of spectral </a:t>
            </a:r>
            <a:r>
              <a:rPr lang="fr-FR" sz="1400" dirty="0" err="1">
                <a:solidFill>
                  <a:schemeClr val="bg1"/>
                </a:solidFill>
              </a:rPr>
              <a:t>lines</a:t>
            </a:r>
            <a:endParaRPr lang="fr-FR" sz="1400" dirty="0">
              <a:solidFill>
                <a:schemeClr val="bg1"/>
              </a:solidFill>
            </a:endParaRPr>
          </a:p>
        </p:txBody>
      </p:sp>
      <p:pic>
        <p:nvPicPr>
          <p:cNvPr id="10" name="Image 9">
            <a:extLst>
              <a:ext uri="{FF2B5EF4-FFF2-40B4-BE49-F238E27FC236}">
                <a16:creationId xmlns:a16="http://schemas.microsoft.com/office/drawing/2014/main" id="{8461A1F9-EB43-41CC-81E1-BDDE967838B5}"/>
              </a:ext>
            </a:extLst>
          </p:cNvPr>
          <p:cNvPicPr>
            <a:picLocks noChangeAspect="1"/>
          </p:cNvPicPr>
          <p:nvPr/>
        </p:nvPicPr>
        <p:blipFill>
          <a:blip r:embed="rId8"/>
          <a:stretch>
            <a:fillRect/>
          </a:stretch>
        </p:blipFill>
        <p:spPr>
          <a:xfrm>
            <a:off x="9198867" y="3429000"/>
            <a:ext cx="2491834" cy="1868876"/>
          </a:xfrm>
          <a:prstGeom prst="rect">
            <a:avLst/>
          </a:prstGeom>
        </p:spPr>
      </p:pic>
      <p:pic>
        <p:nvPicPr>
          <p:cNvPr id="12" name="Image 11">
            <a:extLst>
              <a:ext uri="{FF2B5EF4-FFF2-40B4-BE49-F238E27FC236}">
                <a16:creationId xmlns:a16="http://schemas.microsoft.com/office/drawing/2014/main" id="{0C17C490-1093-40F8-87EF-36E6E8DF9904}"/>
              </a:ext>
            </a:extLst>
          </p:cNvPr>
          <p:cNvPicPr>
            <a:picLocks noChangeAspect="1"/>
          </p:cNvPicPr>
          <p:nvPr/>
        </p:nvPicPr>
        <p:blipFill>
          <a:blip r:embed="rId9"/>
          <a:stretch>
            <a:fillRect/>
          </a:stretch>
        </p:blipFill>
        <p:spPr>
          <a:xfrm>
            <a:off x="9167739" y="404386"/>
            <a:ext cx="2522962" cy="2815952"/>
          </a:xfrm>
          <a:prstGeom prst="rect">
            <a:avLst/>
          </a:prstGeom>
        </p:spPr>
      </p:pic>
      <p:sp>
        <p:nvSpPr>
          <p:cNvPr id="13" name="ZoneTexte 12">
            <a:extLst>
              <a:ext uri="{FF2B5EF4-FFF2-40B4-BE49-F238E27FC236}">
                <a16:creationId xmlns:a16="http://schemas.microsoft.com/office/drawing/2014/main" id="{CCAE248E-4023-4CE3-B867-4DEC63F3F5B8}"/>
              </a:ext>
            </a:extLst>
          </p:cNvPr>
          <p:cNvSpPr txBox="1"/>
          <p:nvPr/>
        </p:nvSpPr>
        <p:spPr>
          <a:xfrm>
            <a:off x="9167739" y="5645271"/>
            <a:ext cx="2812437" cy="738664"/>
          </a:xfrm>
          <a:prstGeom prst="rect">
            <a:avLst/>
          </a:prstGeom>
          <a:noFill/>
          <a:ln>
            <a:solidFill>
              <a:schemeClr val="bg1"/>
            </a:solidFill>
          </a:ln>
        </p:spPr>
        <p:txBody>
          <a:bodyPr wrap="none" rtlCol="0">
            <a:spAutoFit/>
          </a:bodyPr>
          <a:lstStyle/>
          <a:p>
            <a:r>
              <a:rPr lang="fr-FR" sz="1400" dirty="0">
                <a:solidFill>
                  <a:schemeClr val="bg1"/>
                </a:solidFill>
              </a:rPr>
              <a:t>Interprétation dans les années 1930</a:t>
            </a:r>
          </a:p>
          <a:p>
            <a:r>
              <a:rPr lang="fr-FR" sz="1400" dirty="0">
                <a:solidFill>
                  <a:schemeClr val="bg1"/>
                </a:solidFill>
              </a:rPr>
              <a:t>Théorème de Vogt-Russell 1927</a:t>
            </a:r>
          </a:p>
          <a:p>
            <a:r>
              <a:rPr lang="fr-FR" sz="1400" dirty="0">
                <a:solidFill>
                  <a:schemeClr val="bg1"/>
                </a:solidFill>
              </a:rPr>
              <a:t>Masse -&gt; rayon, luminosité, etc.</a:t>
            </a:r>
          </a:p>
        </p:txBody>
      </p:sp>
      <p:sp>
        <p:nvSpPr>
          <p:cNvPr id="9" name="Rectangle 8">
            <a:extLst>
              <a:ext uri="{FF2B5EF4-FFF2-40B4-BE49-F238E27FC236}">
                <a16:creationId xmlns:a16="http://schemas.microsoft.com/office/drawing/2014/main" id="{A3FCFBD3-FAC1-46A5-B050-492E29C625E6}"/>
              </a:ext>
            </a:extLst>
          </p:cNvPr>
          <p:cNvSpPr/>
          <p:nvPr/>
        </p:nvSpPr>
        <p:spPr>
          <a:xfrm>
            <a:off x="12565626" y="424753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847199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57AA877-2D58-4917-8651-C386D5168C12}"/>
              </a:ext>
            </a:extLst>
          </p:cNvPr>
          <p:cNvPicPr>
            <a:picLocks noChangeAspect="1"/>
          </p:cNvPicPr>
          <p:nvPr/>
        </p:nvPicPr>
        <p:blipFill>
          <a:blip r:embed="rId3"/>
          <a:stretch>
            <a:fillRect/>
          </a:stretch>
        </p:blipFill>
        <p:spPr>
          <a:xfrm>
            <a:off x="6885859" y="266325"/>
            <a:ext cx="1851743" cy="2222091"/>
          </a:xfrm>
          <a:prstGeom prst="rect">
            <a:avLst/>
          </a:prstGeom>
        </p:spPr>
      </p:pic>
      <p:sp>
        <p:nvSpPr>
          <p:cNvPr id="3" name="ZoneTexte 2">
            <a:extLst>
              <a:ext uri="{FF2B5EF4-FFF2-40B4-BE49-F238E27FC236}">
                <a16:creationId xmlns:a16="http://schemas.microsoft.com/office/drawing/2014/main" id="{EABE21E1-A283-40F1-BB41-205D74161DD7}"/>
              </a:ext>
            </a:extLst>
          </p:cNvPr>
          <p:cNvSpPr txBox="1"/>
          <p:nvPr/>
        </p:nvSpPr>
        <p:spPr>
          <a:xfrm>
            <a:off x="6607458" y="2782669"/>
            <a:ext cx="240854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white"/>
                </a:solidFill>
                <a:effectLst/>
                <a:uLnTx/>
                <a:uFillTx/>
                <a:latin typeface="Calibri" panose="020F0502020204030204"/>
                <a:ea typeface="+mn-ea"/>
                <a:cs typeface="+mn-cs"/>
              </a:rPr>
              <a:t>Henrietta</a:t>
            </a: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 Swan Leavitt</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(1868 – 1921) </a:t>
            </a:r>
          </a:p>
        </p:txBody>
      </p:sp>
      <p:pic>
        <p:nvPicPr>
          <p:cNvPr id="4" name="Image 3">
            <a:extLst>
              <a:ext uri="{FF2B5EF4-FFF2-40B4-BE49-F238E27FC236}">
                <a16:creationId xmlns:a16="http://schemas.microsoft.com/office/drawing/2014/main" id="{C33CB568-BD58-4BD1-AA9A-8DC1F937E543}"/>
              </a:ext>
            </a:extLst>
          </p:cNvPr>
          <p:cNvPicPr>
            <a:picLocks noChangeAspect="1"/>
          </p:cNvPicPr>
          <p:nvPr/>
        </p:nvPicPr>
        <p:blipFill>
          <a:blip r:embed="rId4"/>
          <a:stretch>
            <a:fillRect/>
          </a:stretch>
        </p:blipFill>
        <p:spPr>
          <a:xfrm>
            <a:off x="424335" y="266325"/>
            <a:ext cx="5779822" cy="4521130"/>
          </a:xfrm>
          <a:prstGeom prst="rect">
            <a:avLst/>
          </a:prstGeom>
        </p:spPr>
      </p:pic>
      <p:sp>
        <p:nvSpPr>
          <p:cNvPr id="5" name="Rectangle 4">
            <a:extLst>
              <a:ext uri="{FF2B5EF4-FFF2-40B4-BE49-F238E27FC236}">
                <a16:creationId xmlns:a16="http://schemas.microsoft.com/office/drawing/2014/main" id="{06467743-D179-4519-8931-8E44166E8397}"/>
              </a:ext>
            </a:extLst>
          </p:cNvPr>
          <p:cNvSpPr/>
          <p:nvPr/>
        </p:nvSpPr>
        <p:spPr>
          <a:xfrm>
            <a:off x="1018649" y="5033805"/>
            <a:ext cx="4373248"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Le « Harem de Pickering » (Harvard, fin XIXe)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calculatrices humaines »</a:t>
            </a:r>
          </a:p>
        </p:txBody>
      </p:sp>
      <p:pic>
        <p:nvPicPr>
          <p:cNvPr id="6" name="Image 5">
            <a:extLst>
              <a:ext uri="{FF2B5EF4-FFF2-40B4-BE49-F238E27FC236}">
                <a16:creationId xmlns:a16="http://schemas.microsoft.com/office/drawing/2014/main" id="{3544916C-ADFE-4E67-A47C-DA693A9B5437}"/>
              </a:ext>
            </a:extLst>
          </p:cNvPr>
          <p:cNvPicPr>
            <a:picLocks noChangeAspect="1"/>
          </p:cNvPicPr>
          <p:nvPr/>
        </p:nvPicPr>
        <p:blipFill>
          <a:blip r:embed="rId5"/>
          <a:stretch>
            <a:fillRect/>
          </a:stretch>
        </p:blipFill>
        <p:spPr>
          <a:xfrm>
            <a:off x="9419304" y="183060"/>
            <a:ext cx="2548153" cy="1881713"/>
          </a:xfrm>
          <a:prstGeom prst="rect">
            <a:avLst/>
          </a:prstGeom>
        </p:spPr>
      </p:pic>
      <p:sp>
        <p:nvSpPr>
          <p:cNvPr id="7" name="ZoneTexte 6">
            <a:extLst>
              <a:ext uri="{FF2B5EF4-FFF2-40B4-BE49-F238E27FC236}">
                <a16:creationId xmlns:a16="http://schemas.microsoft.com/office/drawing/2014/main" id="{D647ABAD-9A02-4101-8B3C-B673858EA519}"/>
              </a:ext>
            </a:extLst>
          </p:cNvPr>
          <p:cNvSpPr txBox="1"/>
          <p:nvPr/>
        </p:nvSpPr>
        <p:spPr>
          <a:xfrm>
            <a:off x="9712725" y="2782668"/>
            <a:ext cx="214193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Annie Jump Cannon</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(1863 – 1941) </a:t>
            </a:r>
          </a:p>
        </p:txBody>
      </p:sp>
      <p:pic>
        <p:nvPicPr>
          <p:cNvPr id="8" name="Image 7">
            <a:extLst>
              <a:ext uri="{FF2B5EF4-FFF2-40B4-BE49-F238E27FC236}">
                <a16:creationId xmlns:a16="http://schemas.microsoft.com/office/drawing/2014/main" id="{651E398E-C46D-4248-AD05-7DC7C17E33BB}"/>
              </a:ext>
            </a:extLst>
          </p:cNvPr>
          <p:cNvPicPr>
            <a:picLocks noChangeAspect="1"/>
          </p:cNvPicPr>
          <p:nvPr/>
        </p:nvPicPr>
        <p:blipFill>
          <a:blip r:embed="rId6"/>
          <a:stretch>
            <a:fillRect/>
          </a:stretch>
        </p:blipFill>
        <p:spPr>
          <a:xfrm>
            <a:off x="6885859" y="3723253"/>
            <a:ext cx="2077341" cy="2689891"/>
          </a:xfrm>
          <a:prstGeom prst="rect">
            <a:avLst/>
          </a:prstGeom>
        </p:spPr>
      </p:pic>
      <p:sp>
        <p:nvSpPr>
          <p:cNvPr id="10" name="ZoneTexte 9">
            <a:extLst>
              <a:ext uri="{FF2B5EF4-FFF2-40B4-BE49-F238E27FC236}">
                <a16:creationId xmlns:a16="http://schemas.microsoft.com/office/drawing/2014/main" id="{2FC492BD-2738-42DB-9DD5-AB16A6343DD1}"/>
              </a:ext>
            </a:extLst>
          </p:cNvPr>
          <p:cNvSpPr txBox="1"/>
          <p:nvPr/>
        </p:nvSpPr>
        <p:spPr>
          <a:xfrm>
            <a:off x="9712724" y="4710639"/>
            <a:ext cx="22605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err="1">
                <a:ln>
                  <a:noFill/>
                </a:ln>
                <a:solidFill>
                  <a:prstClr val="white"/>
                </a:solidFill>
                <a:effectLst/>
                <a:uLnTx/>
                <a:uFillTx/>
                <a:latin typeface="Calibri" panose="020F0502020204030204"/>
                <a:ea typeface="+mn-ea"/>
                <a:cs typeface="+mn-cs"/>
              </a:rPr>
              <a:t>Williamina</a:t>
            </a: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 Flemming</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(1857 – 1911) </a:t>
            </a:r>
          </a:p>
        </p:txBody>
      </p:sp>
    </p:spTree>
    <p:extLst>
      <p:ext uri="{BB962C8B-B14F-4D97-AF65-F5344CB8AC3E}">
        <p14:creationId xmlns:p14="http://schemas.microsoft.com/office/powerpoint/2010/main" val="379327901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srcRect b="44548"/>
          <a:stretch/>
        </p:blipFill>
        <p:spPr>
          <a:xfrm>
            <a:off x="611617" y="1547972"/>
            <a:ext cx="5110707" cy="3762055"/>
          </a:xfrm>
          <a:prstGeom prst="rect">
            <a:avLst/>
          </a:prstGeom>
        </p:spPr>
      </p:pic>
      <p:pic>
        <p:nvPicPr>
          <p:cNvPr id="4" name="Image 3">
            <a:extLst>
              <a:ext uri="{FF2B5EF4-FFF2-40B4-BE49-F238E27FC236}">
                <a16:creationId xmlns:a16="http://schemas.microsoft.com/office/drawing/2014/main" id="{B5CA35A3-DC48-4229-800E-E456A5CA33C8}"/>
              </a:ext>
            </a:extLst>
          </p:cNvPr>
          <p:cNvPicPr>
            <a:picLocks noChangeAspect="1"/>
          </p:cNvPicPr>
          <p:nvPr/>
        </p:nvPicPr>
        <p:blipFill rotWithShape="1">
          <a:blip r:embed="rId3"/>
          <a:srcRect t="54968"/>
          <a:stretch/>
        </p:blipFill>
        <p:spPr>
          <a:xfrm>
            <a:off x="6204278" y="2257112"/>
            <a:ext cx="5108891" cy="3052915"/>
          </a:xfrm>
          <a:prstGeom prst="rect">
            <a:avLst/>
          </a:prstGeom>
        </p:spPr>
      </p:pic>
      <p:sp>
        <p:nvSpPr>
          <p:cNvPr id="5" name="Rectangle 4">
            <a:extLst>
              <a:ext uri="{FF2B5EF4-FFF2-40B4-BE49-F238E27FC236}">
                <a16:creationId xmlns:a16="http://schemas.microsoft.com/office/drawing/2014/main" id="{EE0AC65B-40CB-4840-801A-0E96E61B00CF}"/>
              </a:ext>
            </a:extLst>
          </p:cNvPr>
          <p:cNvSpPr/>
          <p:nvPr/>
        </p:nvSpPr>
        <p:spPr>
          <a:xfrm>
            <a:off x="6403054" y="3720713"/>
            <a:ext cx="4711338" cy="158931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6C05F7B7-A47E-43E1-AE20-9CA654BBE67C}"/>
              </a:ext>
            </a:extLst>
          </p:cNvPr>
          <p:cNvSpPr txBox="1"/>
          <p:nvPr/>
        </p:nvSpPr>
        <p:spPr>
          <a:xfrm>
            <a:off x="2596773" y="409671"/>
            <a:ext cx="6629635" cy="553998"/>
          </a:xfrm>
          <a:prstGeom prst="rect">
            <a:avLst/>
          </a:prstGeom>
          <a:noFill/>
        </p:spPr>
        <p:txBody>
          <a:bodyPr wrap="none" rtlCol="0">
            <a:spAutoFit/>
          </a:bodyPr>
          <a:lstStyle/>
          <a:p>
            <a:pPr algn="ctr"/>
            <a:r>
              <a:rPr lang="fr-FR" sz="1600" dirty="0">
                <a:solidFill>
                  <a:schemeClr val="bg1"/>
                </a:solidFill>
              </a:rPr>
              <a:t>Petite parenthèse à propos de la classification des étoiles (</a:t>
            </a:r>
            <a:r>
              <a:rPr lang="fr-FR" sz="1600" dirty="0" err="1">
                <a:solidFill>
                  <a:schemeClr val="bg1"/>
                </a:solidFill>
              </a:rPr>
              <a:t>C.f</a:t>
            </a:r>
            <a:r>
              <a:rPr lang="fr-FR" sz="1600" dirty="0">
                <a:solidFill>
                  <a:schemeClr val="bg1"/>
                </a:solidFill>
              </a:rPr>
              <a:t>. diagramme HR)</a:t>
            </a:r>
          </a:p>
          <a:p>
            <a:pPr algn="ctr"/>
            <a:r>
              <a:rPr lang="fr-FR" sz="1400" dirty="0">
                <a:solidFill>
                  <a:schemeClr val="bg1"/>
                </a:solidFill>
              </a:rPr>
              <a:t>(The Scientific </a:t>
            </a:r>
            <a:r>
              <a:rPr lang="fr-FR" sz="1400" dirty="0" err="1">
                <a:solidFill>
                  <a:schemeClr val="bg1"/>
                </a:solidFill>
              </a:rPr>
              <a:t>Monthly</a:t>
            </a:r>
            <a:r>
              <a:rPr lang="fr-FR" sz="1400" dirty="0">
                <a:solidFill>
                  <a:schemeClr val="bg1"/>
                </a:solidFill>
              </a:rPr>
              <a:t>, 1920)  </a:t>
            </a:r>
          </a:p>
        </p:txBody>
      </p:sp>
    </p:spTree>
    <p:extLst>
      <p:ext uri="{BB962C8B-B14F-4D97-AF65-F5344CB8AC3E}">
        <p14:creationId xmlns:p14="http://schemas.microsoft.com/office/powerpoint/2010/main" val="38975943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e 12">
            <a:extLst>
              <a:ext uri="{FF2B5EF4-FFF2-40B4-BE49-F238E27FC236}">
                <a16:creationId xmlns:a16="http://schemas.microsoft.com/office/drawing/2014/main" id="{AD0AEF4C-9A95-47B4-9036-FAC9C1267077}"/>
              </a:ext>
            </a:extLst>
          </p:cNvPr>
          <p:cNvGrpSpPr/>
          <p:nvPr/>
        </p:nvGrpSpPr>
        <p:grpSpPr>
          <a:xfrm>
            <a:off x="181940" y="1152938"/>
            <a:ext cx="3251795" cy="861795"/>
            <a:chOff x="176687" y="1555577"/>
            <a:chExt cx="3494940" cy="1035872"/>
          </a:xfrm>
        </p:grpSpPr>
        <p:pic>
          <p:nvPicPr>
            <p:cNvPr id="3" name="Image 2"/>
            <p:cNvPicPr>
              <a:picLocks noChangeAspect="1"/>
            </p:cNvPicPr>
            <p:nvPr/>
          </p:nvPicPr>
          <p:blipFill>
            <a:blip r:embed="rId2"/>
            <a:stretch>
              <a:fillRect/>
            </a:stretch>
          </p:blipFill>
          <p:spPr>
            <a:xfrm>
              <a:off x="176687" y="1555577"/>
              <a:ext cx="3494940" cy="1035871"/>
            </a:xfrm>
            <a:prstGeom prst="rect">
              <a:avLst/>
            </a:prstGeom>
          </p:spPr>
        </p:pic>
        <p:pic>
          <p:nvPicPr>
            <p:cNvPr id="4" name="Image 3"/>
            <p:cNvPicPr>
              <a:picLocks noChangeAspect="1"/>
            </p:cNvPicPr>
            <p:nvPr/>
          </p:nvPicPr>
          <p:blipFill rotWithShape="1">
            <a:blip r:embed="rId3"/>
            <a:srcRect l="10363" t="52429" r="36157"/>
            <a:stretch/>
          </p:blipFill>
          <p:spPr>
            <a:xfrm rot="5400000">
              <a:off x="2915136" y="1965589"/>
              <a:ext cx="268864" cy="982855"/>
            </a:xfrm>
            <a:prstGeom prst="rect">
              <a:avLst/>
            </a:prstGeom>
          </p:spPr>
        </p:pic>
      </p:grpSp>
      <p:sp>
        <p:nvSpPr>
          <p:cNvPr id="6" name="ZoneTexte 5">
            <a:extLst>
              <a:ext uri="{FF2B5EF4-FFF2-40B4-BE49-F238E27FC236}">
                <a16:creationId xmlns:a16="http://schemas.microsoft.com/office/drawing/2014/main" id="{AB67D2C8-004E-4A6C-BD63-1CF551534ECE}"/>
              </a:ext>
            </a:extLst>
          </p:cNvPr>
          <p:cNvSpPr txBox="1"/>
          <p:nvPr/>
        </p:nvSpPr>
        <p:spPr>
          <a:xfrm flipH="1">
            <a:off x="790543" y="377616"/>
            <a:ext cx="3296197" cy="369332"/>
          </a:xfrm>
          <a:prstGeom prst="rect">
            <a:avLst/>
          </a:prstGeom>
          <a:noFill/>
        </p:spPr>
        <p:txBody>
          <a:bodyPr wrap="square" rtlCol="0">
            <a:spAutoFit/>
          </a:bodyPr>
          <a:lstStyle/>
          <a:p>
            <a:r>
              <a:rPr lang="fr-FR" dirty="0">
                <a:solidFill>
                  <a:schemeClr val="bg1"/>
                </a:solidFill>
              </a:rPr>
              <a:t>Courbes de croissance</a:t>
            </a:r>
          </a:p>
        </p:txBody>
      </p:sp>
      <p:pic>
        <p:nvPicPr>
          <p:cNvPr id="7" name="Image 6">
            <a:extLst>
              <a:ext uri="{FF2B5EF4-FFF2-40B4-BE49-F238E27FC236}">
                <a16:creationId xmlns:a16="http://schemas.microsoft.com/office/drawing/2014/main" id="{81E829D2-5A70-43A9-9F35-FAB1C26D4C36}"/>
              </a:ext>
            </a:extLst>
          </p:cNvPr>
          <p:cNvPicPr>
            <a:picLocks noChangeAspect="1"/>
          </p:cNvPicPr>
          <p:nvPr/>
        </p:nvPicPr>
        <p:blipFill>
          <a:blip r:embed="rId4"/>
          <a:stretch>
            <a:fillRect/>
          </a:stretch>
        </p:blipFill>
        <p:spPr>
          <a:xfrm>
            <a:off x="3964714" y="4543599"/>
            <a:ext cx="2220980" cy="1444659"/>
          </a:xfrm>
          <a:prstGeom prst="rect">
            <a:avLst/>
          </a:prstGeom>
        </p:spPr>
      </p:pic>
      <p:pic>
        <p:nvPicPr>
          <p:cNvPr id="8" name="Image 7">
            <a:extLst>
              <a:ext uri="{FF2B5EF4-FFF2-40B4-BE49-F238E27FC236}">
                <a16:creationId xmlns:a16="http://schemas.microsoft.com/office/drawing/2014/main" id="{DFE7BA32-CDD0-4FB9-A4F4-7AB5DB8A5727}"/>
              </a:ext>
            </a:extLst>
          </p:cNvPr>
          <p:cNvPicPr>
            <a:picLocks noChangeAspect="1"/>
          </p:cNvPicPr>
          <p:nvPr/>
        </p:nvPicPr>
        <p:blipFill>
          <a:blip r:embed="rId5"/>
          <a:stretch>
            <a:fillRect/>
          </a:stretch>
        </p:blipFill>
        <p:spPr>
          <a:xfrm>
            <a:off x="4000387" y="2314401"/>
            <a:ext cx="2166914" cy="1628212"/>
          </a:xfrm>
          <a:prstGeom prst="rect">
            <a:avLst/>
          </a:prstGeom>
        </p:spPr>
      </p:pic>
      <p:grpSp>
        <p:nvGrpSpPr>
          <p:cNvPr id="14" name="Groupe 13">
            <a:extLst>
              <a:ext uri="{FF2B5EF4-FFF2-40B4-BE49-F238E27FC236}">
                <a16:creationId xmlns:a16="http://schemas.microsoft.com/office/drawing/2014/main" id="{73C39E26-EE18-4094-8AA8-B562AAF84C90}"/>
              </a:ext>
            </a:extLst>
          </p:cNvPr>
          <p:cNvGrpSpPr/>
          <p:nvPr/>
        </p:nvGrpSpPr>
        <p:grpSpPr>
          <a:xfrm>
            <a:off x="9652538" y="1152938"/>
            <a:ext cx="2319492" cy="1701573"/>
            <a:chOff x="8329648" y="4142448"/>
            <a:chExt cx="3864693" cy="2392245"/>
          </a:xfrm>
        </p:grpSpPr>
        <p:pic>
          <p:nvPicPr>
            <p:cNvPr id="9" name="Image 8">
              <a:extLst>
                <a:ext uri="{FF2B5EF4-FFF2-40B4-BE49-F238E27FC236}">
                  <a16:creationId xmlns:a16="http://schemas.microsoft.com/office/drawing/2014/main" id="{D821E6EB-09F0-46E0-9123-440108DBE174}"/>
                </a:ext>
              </a:extLst>
            </p:cNvPr>
            <p:cNvPicPr>
              <a:picLocks noChangeAspect="1"/>
            </p:cNvPicPr>
            <p:nvPr/>
          </p:nvPicPr>
          <p:blipFill>
            <a:blip r:embed="rId6"/>
            <a:stretch>
              <a:fillRect/>
            </a:stretch>
          </p:blipFill>
          <p:spPr>
            <a:xfrm>
              <a:off x="8329648" y="4142448"/>
              <a:ext cx="3864693" cy="2392245"/>
            </a:xfrm>
            <a:prstGeom prst="rect">
              <a:avLst/>
            </a:prstGeom>
          </p:spPr>
        </p:pic>
        <p:pic>
          <p:nvPicPr>
            <p:cNvPr id="12" name="Image 11">
              <a:extLst>
                <a:ext uri="{FF2B5EF4-FFF2-40B4-BE49-F238E27FC236}">
                  <a16:creationId xmlns:a16="http://schemas.microsoft.com/office/drawing/2014/main" id="{108CACB6-168A-466B-91B6-68229378467B}"/>
                </a:ext>
              </a:extLst>
            </p:cNvPr>
            <p:cNvPicPr>
              <a:picLocks noChangeAspect="1"/>
            </p:cNvPicPr>
            <p:nvPr/>
          </p:nvPicPr>
          <p:blipFill>
            <a:blip r:embed="rId7"/>
            <a:stretch>
              <a:fillRect/>
            </a:stretch>
          </p:blipFill>
          <p:spPr>
            <a:xfrm>
              <a:off x="11094303" y="4147457"/>
              <a:ext cx="779496" cy="296428"/>
            </a:xfrm>
            <a:prstGeom prst="rect">
              <a:avLst/>
            </a:prstGeom>
          </p:spPr>
        </p:pic>
      </p:grpSp>
      <p:pic>
        <p:nvPicPr>
          <p:cNvPr id="15" name="Image 14">
            <a:extLst>
              <a:ext uri="{FF2B5EF4-FFF2-40B4-BE49-F238E27FC236}">
                <a16:creationId xmlns:a16="http://schemas.microsoft.com/office/drawing/2014/main" id="{5716E357-4D1F-4A93-9256-D8A1120BEAD0}"/>
              </a:ext>
            </a:extLst>
          </p:cNvPr>
          <p:cNvPicPr>
            <a:picLocks noChangeAspect="1"/>
          </p:cNvPicPr>
          <p:nvPr/>
        </p:nvPicPr>
        <p:blipFill>
          <a:blip r:embed="rId8"/>
          <a:stretch>
            <a:fillRect/>
          </a:stretch>
        </p:blipFill>
        <p:spPr>
          <a:xfrm>
            <a:off x="1091978" y="2591561"/>
            <a:ext cx="1674863" cy="2097541"/>
          </a:xfrm>
          <a:prstGeom prst="rect">
            <a:avLst/>
          </a:prstGeom>
        </p:spPr>
      </p:pic>
      <p:sp>
        <p:nvSpPr>
          <p:cNvPr id="16" name="ZoneTexte 15">
            <a:extLst>
              <a:ext uri="{FF2B5EF4-FFF2-40B4-BE49-F238E27FC236}">
                <a16:creationId xmlns:a16="http://schemas.microsoft.com/office/drawing/2014/main" id="{8FED3110-0676-4AFA-9CDF-9DFF36A34276}"/>
              </a:ext>
            </a:extLst>
          </p:cNvPr>
          <p:cNvSpPr txBox="1"/>
          <p:nvPr/>
        </p:nvSpPr>
        <p:spPr>
          <a:xfrm>
            <a:off x="799391" y="5265929"/>
            <a:ext cx="2634344" cy="307777"/>
          </a:xfrm>
          <a:prstGeom prst="rect">
            <a:avLst/>
          </a:prstGeom>
          <a:noFill/>
        </p:spPr>
        <p:txBody>
          <a:bodyPr wrap="square" rtlCol="0">
            <a:spAutoFit/>
          </a:bodyPr>
          <a:lstStyle/>
          <a:p>
            <a:r>
              <a:rPr lang="fr-FR" sz="1400" dirty="0">
                <a:solidFill>
                  <a:schemeClr val="bg1"/>
                </a:solidFill>
              </a:rPr>
              <a:t>Donald H Menzel 1901-1976</a:t>
            </a:r>
          </a:p>
        </p:txBody>
      </p:sp>
      <p:pic>
        <p:nvPicPr>
          <p:cNvPr id="2" name="Image 1">
            <a:extLst>
              <a:ext uri="{FF2B5EF4-FFF2-40B4-BE49-F238E27FC236}">
                <a16:creationId xmlns:a16="http://schemas.microsoft.com/office/drawing/2014/main" id="{643685EB-9232-4393-8677-CF6F66FD2F30}"/>
              </a:ext>
            </a:extLst>
          </p:cNvPr>
          <p:cNvPicPr>
            <a:picLocks noChangeAspect="1"/>
          </p:cNvPicPr>
          <p:nvPr/>
        </p:nvPicPr>
        <p:blipFill rotWithShape="1">
          <a:blip r:embed="rId9"/>
          <a:srcRect b="29112"/>
          <a:stretch/>
        </p:blipFill>
        <p:spPr>
          <a:xfrm>
            <a:off x="4038669" y="588734"/>
            <a:ext cx="2220980" cy="1324131"/>
          </a:xfrm>
          <a:prstGeom prst="rect">
            <a:avLst/>
          </a:prstGeom>
        </p:spPr>
      </p:pic>
      <p:pic>
        <p:nvPicPr>
          <p:cNvPr id="5" name="Image 4">
            <a:extLst>
              <a:ext uri="{FF2B5EF4-FFF2-40B4-BE49-F238E27FC236}">
                <a16:creationId xmlns:a16="http://schemas.microsoft.com/office/drawing/2014/main" id="{348F1AC5-2C99-4187-815B-9BB9E65749E4}"/>
              </a:ext>
            </a:extLst>
          </p:cNvPr>
          <p:cNvPicPr>
            <a:picLocks noChangeAspect="1"/>
          </p:cNvPicPr>
          <p:nvPr/>
        </p:nvPicPr>
        <p:blipFill rotWithShape="1">
          <a:blip r:embed="rId10"/>
          <a:srcRect b="43838"/>
          <a:stretch/>
        </p:blipFill>
        <p:spPr>
          <a:xfrm>
            <a:off x="6611438" y="2573257"/>
            <a:ext cx="3041100" cy="2846560"/>
          </a:xfrm>
          <a:prstGeom prst="rect">
            <a:avLst/>
          </a:prstGeom>
        </p:spPr>
      </p:pic>
      <p:pic>
        <p:nvPicPr>
          <p:cNvPr id="11" name="Image 10">
            <a:extLst>
              <a:ext uri="{FF2B5EF4-FFF2-40B4-BE49-F238E27FC236}">
                <a16:creationId xmlns:a16="http://schemas.microsoft.com/office/drawing/2014/main" id="{F018030C-1F78-44A7-82C1-4C2D72083DDB}"/>
              </a:ext>
            </a:extLst>
          </p:cNvPr>
          <p:cNvPicPr>
            <a:picLocks noChangeAspect="1"/>
          </p:cNvPicPr>
          <p:nvPr/>
        </p:nvPicPr>
        <p:blipFill>
          <a:blip r:embed="rId11"/>
          <a:stretch>
            <a:fillRect/>
          </a:stretch>
        </p:blipFill>
        <p:spPr>
          <a:xfrm>
            <a:off x="9386028" y="3227106"/>
            <a:ext cx="2591509" cy="1593112"/>
          </a:xfrm>
          <a:prstGeom prst="rect">
            <a:avLst/>
          </a:prstGeom>
        </p:spPr>
      </p:pic>
      <p:pic>
        <p:nvPicPr>
          <p:cNvPr id="21" name="Image 20">
            <a:extLst>
              <a:ext uri="{FF2B5EF4-FFF2-40B4-BE49-F238E27FC236}">
                <a16:creationId xmlns:a16="http://schemas.microsoft.com/office/drawing/2014/main" id="{F26C6D90-ABBE-42DB-AF4E-37C398FC3650}"/>
              </a:ext>
            </a:extLst>
          </p:cNvPr>
          <p:cNvPicPr>
            <a:picLocks noChangeAspect="1"/>
          </p:cNvPicPr>
          <p:nvPr/>
        </p:nvPicPr>
        <p:blipFill>
          <a:blip r:embed="rId12"/>
          <a:stretch>
            <a:fillRect/>
          </a:stretch>
        </p:blipFill>
        <p:spPr>
          <a:xfrm>
            <a:off x="6527067" y="1218808"/>
            <a:ext cx="2731086" cy="694057"/>
          </a:xfrm>
          <a:prstGeom prst="rect">
            <a:avLst/>
          </a:prstGeom>
        </p:spPr>
      </p:pic>
    </p:spTree>
    <p:extLst>
      <p:ext uri="{BB962C8B-B14F-4D97-AF65-F5344CB8AC3E}">
        <p14:creationId xmlns:p14="http://schemas.microsoft.com/office/powerpoint/2010/main" val="388243879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91E16EA-CBD3-4D95-BF73-C7FA7BDD0195}"/>
              </a:ext>
            </a:extLst>
          </p:cNvPr>
          <p:cNvPicPr>
            <a:picLocks noChangeAspect="1"/>
          </p:cNvPicPr>
          <p:nvPr/>
        </p:nvPicPr>
        <p:blipFill>
          <a:blip r:embed="rId3"/>
          <a:stretch>
            <a:fillRect/>
          </a:stretch>
        </p:blipFill>
        <p:spPr>
          <a:xfrm>
            <a:off x="342398" y="1088571"/>
            <a:ext cx="2454831" cy="4181471"/>
          </a:xfrm>
          <a:prstGeom prst="rect">
            <a:avLst/>
          </a:prstGeom>
        </p:spPr>
      </p:pic>
      <p:sp>
        <p:nvSpPr>
          <p:cNvPr id="3" name="ZoneTexte 2">
            <a:extLst>
              <a:ext uri="{FF2B5EF4-FFF2-40B4-BE49-F238E27FC236}">
                <a16:creationId xmlns:a16="http://schemas.microsoft.com/office/drawing/2014/main" id="{F8293F53-D0CB-4A34-AC54-3D400ED88EDD}"/>
              </a:ext>
            </a:extLst>
          </p:cNvPr>
          <p:cNvSpPr txBox="1"/>
          <p:nvPr/>
        </p:nvSpPr>
        <p:spPr>
          <a:xfrm>
            <a:off x="610272" y="5730055"/>
            <a:ext cx="26343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Ernst </a:t>
            </a: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Chladni</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1756-1827</a:t>
            </a:r>
          </a:p>
        </p:txBody>
      </p:sp>
      <p:sp>
        <p:nvSpPr>
          <p:cNvPr id="5" name="ZoneTexte 4">
            <a:extLst>
              <a:ext uri="{FF2B5EF4-FFF2-40B4-BE49-F238E27FC236}">
                <a16:creationId xmlns:a16="http://schemas.microsoft.com/office/drawing/2014/main" id="{57C59DA4-00CC-41C8-A3A3-078863036697}"/>
              </a:ext>
            </a:extLst>
          </p:cNvPr>
          <p:cNvSpPr txBox="1"/>
          <p:nvPr/>
        </p:nvSpPr>
        <p:spPr>
          <a:xfrm>
            <a:off x="3175790" y="3957439"/>
            <a:ext cx="642227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Les météorites sont des masses minérales originaires du système solaire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attirées par le champ gravitationnel terrestre,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Le frottement de l'atmosphère, qu'elles traversent à grande vitesse dans leur chute,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les échauffe et les rendent lumineuses</a:t>
            </a:r>
          </a:p>
        </p:txBody>
      </p:sp>
      <p:sp>
        <p:nvSpPr>
          <p:cNvPr id="6" name="Rectangle 5">
            <a:extLst>
              <a:ext uri="{FF2B5EF4-FFF2-40B4-BE49-F238E27FC236}">
                <a16:creationId xmlns:a16="http://schemas.microsoft.com/office/drawing/2014/main" id="{EB27BDB8-31FA-4DFA-AB34-8157053C401A}"/>
              </a:ext>
            </a:extLst>
          </p:cNvPr>
          <p:cNvSpPr/>
          <p:nvPr/>
        </p:nvSpPr>
        <p:spPr>
          <a:xfrm>
            <a:off x="3175790" y="404845"/>
            <a:ext cx="6849376" cy="166199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Importance des mesures de composition chimique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et isotopique des </a:t>
            </a:r>
            <a:r>
              <a:rPr lang="fr-FR" sz="2400" dirty="0">
                <a:solidFill>
                  <a:prstClr val="white"/>
                </a:solidFill>
                <a:latin typeface="Calibri" panose="020F0502020204030204"/>
              </a:rPr>
              <a:t>météorites</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Dissertations sur les météores et les aérolithes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Chladni</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Vienne, 1819).</a:t>
            </a:r>
          </a:p>
        </p:txBody>
      </p:sp>
      <p:sp>
        <p:nvSpPr>
          <p:cNvPr id="7" name="Rectangle 6">
            <a:extLst>
              <a:ext uri="{FF2B5EF4-FFF2-40B4-BE49-F238E27FC236}">
                <a16:creationId xmlns:a16="http://schemas.microsoft.com/office/drawing/2014/main" id="{A96D70C9-4D62-4F96-90C9-B8AA421A1C87}"/>
              </a:ext>
            </a:extLst>
          </p:cNvPr>
          <p:cNvSpPr/>
          <p:nvPr/>
        </p:nvSpPr>
        <p:spPr>
          <a:xfrm>
            <a:off x="3175790" y="2535085"/>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Über</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den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Ursprung</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der von Pallas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gefundenen</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und</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anderer</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ihr</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ähnlichen</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Eisenmassen</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und</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über</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einige</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damit</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in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Verbindung</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stehende</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Naturerscheinungen</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De l'origine de la masse de fer trouvée par Pallas et d'autres similaires, et sur quelques phénomènes naturels en relation avec elles  1794</a:t>
            </a:r>
          </a:p>
        </p:txBody>
      </p:sp>
    </p:spTree>
    <p:extLst>
      <p:ext uri="{BB962C8B-B14F-4D97-AF65-F5344CB8AC3E}">
        <p14:creationId xmlns:p14="http://schemas.microsoft.com/office/powerpoint/2010/main" val="7879165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591E16EA-CBD3-4D95-BF73-C7FA7BDD0195}"/>
              </a:ext>
            </a:extLst>
          </p:cNvPr>
          <p:cNvPicPr>
            <a:picLocks noChangeAspect="1"/>
          </p:cNvPicPr>
          <p:nvPr/>
        </p:nvPicPr>
        <p:blipFill>
          <a:blip r:embed="rId3"/>
          <a:stretch>
            <a:fillRect/>
          </a:stretch>
        </p:blipFill>
        <p:spPr>
          <a:xfrm>
            <a:off x="342398" y="1088571"/>
            <a:ext cx="2454831" cy="4181471"/>
          </a:xfrm>
          <a:prstGeom prst="rect">
            <a:avLst/>
          </a:prstGeom>
        </p:spPr>
      </p:pic>
      <p:sp>
        <p:nvSpPr>
          <p:cNvPr id="3" name="ZoneTexte 2">
            <a:extLst>
              <a:ext uri="{FF2B5EF4-FFF2-40B4-BE49-F238E27FC236}">
                <a16:creationId xmlns:a16="http://schemas.microsoft.com/office/drawing/2014/main" id="{F8293F53-D0CB-4A34-AC54-3D400ED88EDD}"/>
              </a:ext>
            </a:extLst>
          </p:cNvPr>
          <p:cNvSpPr txBox="1"/>
          <p:nvPr/>
        </p:nvSpPr>
        <p:spPr>
          <a:xfrm>
            <a:off x="610272" y="5730055"/>
            <a:ext cx="263434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Ernst </a:t>
            </a:r>
            <a:r>
              <a:rPr kumimoji="0" lang="fr-FR" sz="1400" b="0" i="0" u="none" strike="noStrike" kern="1200" cap="none" spc="0" normalizeH="0" baseline="0" noProof="0" dirty="0" err="1">
                <a:ln>
                  <a:noFill/>
                </a:ln>
                <a:solidFill>
                  <a:prstClr val="white"/>
                </a:solidFill>
                <a:effectLst/>
                <a:uLnTx/>
                <a:uFillTx/>
                <a:latin typeface="Calibri" panose="020F0502020204030204"/>
                <a:ea typeface="+mn-ea"/>
                <a:cs typeface="+mn-cs"/>
              </a:rPr>
              <a:t>Chladni</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1756-1827</a:t>
            </a:r>
          </a:p>
        </p:txBody>
      </p:sp>
      <p:pic>
        <p:nvPicPr>
          <p:cNvPr id="4" name="Image 3">
            <a:extLst>
              <a:ext uri="{FF2B5EF4-FFF2-40B4-BE49-F238E27FC236}">
                <a16:creationId xmlns:a16="http://schemas.microsoft.com/office/drawing/2014/main" id="{D9E6FE27-45E3-45B4-93F4-AA290A749D20}"/>
              </a:ext>
            </a:extLst>
          </p:cNvPr>
          <p:cNvPicPr>
            <a:picLocks noChangeAspect="1"/>
          </p:cNvPicPr>
          <p:nvPr/>
        </p:nvPicPr>
        <p:blipFill>
          <a:blip r:embed="rId4"/>
          <a:stretch>
            <a:fillRect/>
          </a:stretch>
        </p:blipFill>
        <p:spPr>
          <a:xfrm>
            <a:off x="10231668" y="1011621"/>
            <a:ext cx="1698021" cy="4181471"/>
          </a:xfrm>
          <a:prstGeom prst="rect">
            <a:avLst/>
          </a:prstGeom>
        </p:spPr>
      </p:pic>
      <p:sp>
        <p:nvSpPr>
          <p:cNvPr id="5" name="ZoneTexte 4">
            <a:extLst>
              <a:ext uri="{FF2B5EF4-FFF2-40B4-BE49-F238E27FC236}">
                <a16:creationId xmlns:a16="http://schemas.microsoft.com/office/drawing/2014/main" id="{57C59DA4-00CC-41C8-A3A3-078863036697}"/>
              </a:ext>
            </a:extLst>
          </p:cNvPr>
          <p:cNvSpPr txBox="1"/>
          <p:nvPr/>
        </p:nvSpPr>
        <p:spPr>
          <a:xfrm>
            <a:off x="3175790" y="3957439"/>
            <a:ext cx="642227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Les météorites sont des masses minérales originaires du système solaire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attirées par le champ gravitationnel terrestre,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Le frottement de l'atmosphère, qu'elles traversent à grande vitesse dans leur chute,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les échauffe et les rendent lumineuses</a:t>
            </a:r>
          </a:p>
        </p:txBody>
      </p:sp>
      <p:sp>
        <p:nvSpPr>
          <p:cNvPr id="6" name="Rectangle 5">
            <a:extLst>
              <a:ext uri="{FF2B5EF4-FFF2-40B4-BE49-F238E27FC236}">
                <a16:creationId xmlns:a16="http://schemas.microsoft.com/office/drawing/2014/main" id="{EB27BDB8-31FA-4DFA-AB34-8157053C401A}"/>
              </a:ext>
            </a:extLst>
          </p:cNvPr>
          <p:cNvSpPr/>
          <p:nvPr/>
        </p:nvSpPr>
        <p:spPr>
          <a:xfrm>
            <a:off x="3175790" y="404845"/>
            <a:ext cx="6849376" cy="166199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Importance des mesures de composition chimique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rPr>
              <a:t>et isotopique des </a:t>
            </a:r>
            <a:r>
              <a:rPr lang="fr-FR" sz="2400" dirty="0">
                <a:solidFill>
                  <a:prstClr val="white"/>
                </a:solidFill>
                <a:latin typeface="Calibri" panose="020F0502020204030204"/>
              </a:rPr>
              <a:t>météorites</a:t>
            </a:r>
            <a:endParaRPr kumimoji="0" lang="fr-FR" sz="24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solidFill>
                <a:prstClr val="whit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Dissertations sur les météores et les aérolithes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Chladni</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Vienne, 1819).</a:t>
            </a:r>
          </a:p>
        </p:txBody>
      </p:sp>
      <p:sp>
        <p:nvSpPr>
          <p:cNvPr id="7" name="Rectangle 6">
            <a:extLst>
              <a:ext uri="{FF2B5EF4-FFF2-40B4-BE49-F238E27FC236}">
                <a16:creationId xmlns:a16="http://schemas.microsoft.com/office/drawing/2014/main" id="{A96D70C9-4D62-4F96-90C9-B8AA421A1C87}"/>
              </a:ext>
            </a:extLst>
          </p:cNvPr>
          <p:cNvSpPr/>
          <p:nvPr/>
        </p:nvSpPr>
        <p:spPr>
          <a:xfrm>
            <a:off x="3175790" y="2535085"/>
            <a:ext cx="6096000" cy="954107"/>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Über</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den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Ursprung</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der von Pallas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gefundenen</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und</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anderer</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ihr</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ähnlichen</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Eisenmassen</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und</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über</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einige</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damit</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in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Verbindung</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stehende</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1" u="none" strike="noStrike" kern="1200" cap="none" spc="0" normalizeH="0" baseline="0" noProof="0" dirty="0" err="1">
                <a:ln>
                  <a:noFill/>
                </a:ln>
                <a:solidFill>
                  <a:prstClr val="white"/>
                </a:solidFill>
                <a:effectLst/>
                <a:uLnTx/>
                <a:uFillTx/>
                <a:latin typeface="Calibri" panose="020F0502020204030204"/>
                <a:ea typeface="+mn-ea"/>
                <a:cs typeface="+mn-cs"/>
              </a:rPr>
              <a:t>Naturerscheinungen</a:t>
            </a:r>
            <a:r>
              <a:rPr kumimoji="0" lang="fr-FR"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rPr>
              <a:t>: De l'origine de la masse de fer trouvée par Pallas et d'autres similaires, et sur quelques phénomènes naturels en relation avec elles  1794</a:t>
            </a:r>
          </a:p>
        </p:txBody>
      </p:sp>
    </p:spTree>
    <p:extLst>
      <p:ext uri="{BB962C8B-B14F-4D97-AF65-F5344CB8AC3E}">
        <p14:creationId xmlns:p14="http://schemas.microsoft.com/office/powerpoint/2010/main" val="408547391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06F0603-EED5-4A6A-93BE-51DBCE7655B2}"/>
              </a:ext>
            </a:extLst>
          </p:cNvPr>
          <p:cNvPicPr>
            <a:picLocks noChangeAspect="1"/>
          </p:cNvPicPr>
          <p:nvPr/>
        </p:nvPicPr>
        <p:blipFill>
          <a:blip r:embed="rId3"/>
          <a:stretch>
            <a:fillRect/>
          </a:stretch>
        </p:blipFill>
        <p:spPr>
          <a:xfrm>
            <a:off x="361191" y="550566"/>
            <a:ext cx="2626886" cy="3072250"/>
          </a:xfrm>
          <a:prstGeom prst="rect">
            <a:avLst/>
          </a:prstGeom>
        </p:spPr>
      </p:pic>
      <p:pic>
        <p:nvPicPr>
          <p:cNvPr id="4" name="Image 3">
            <a:extLst>
              <a:ext uri="{FF2B5EF4-FFF2-40B4-BE49-F238E27FC236}">
                <a16:creationId xmlns:a16="http://schemas.microsoft.com/office/drawing/2014/main" id="{ABBB1A7B-3583-4BEA-A752-61EBEEB2095A}"/>
              </a:ext>
            </a:extLst>
          </p:cNvPr>
          <p:cNvPicPr>
            <a:picLocks noChangeAspect="1"/>
          </p:cNvPicPr>
          <p:nvPr/>
        </p:nvPicPr>
        <p:blipFill>
          <a:blip r:embed="rId4"/>
          <a:stretch>
            <a:fillRect/>
          </a:stretch>
        </p:blipFill>
        <p:spPr>
          <a:xfrm>
            <a:off x="3111548" y="550565"/>
            <a:ext cx="2549028" cy="3072250"/>
          </a:xfrm>
          <a:prstGeom prst="rect">
            <a:avLst/>
          </a:prstGeom>
        </p:spPr>
      </p:pic>
      <p:sp>
        <p:nvSpPr>
          <p:cNvPr id="5" name="Rectangle 4">
            <a:extLst>
              <a:ext uri="{FF2B5EF4-FFF2-40B4-BE49-F238E27FC236}">
                <a16:creationId xmlns:a16="http://schemas.microsoft.com/office/drawing/2014/main" id="{5F78BB8E-B7C3-4559-B51F-7EE20479EF52}"/>
              </a:ext>
            </a:extLst>
          </p:cNvPr>
          <p:cNvSpPr/>
          <p:nvPr/>
        </p:nvSpPr>
        <p:spPr>
          <a:xfrm>
            <a:off x="2988077" y="3821239"/>
            <a:ext cx="3042821" cy="307777"/>
          </a:xfrm>
          <a:prstGeom prst="rect">
            <a:avLst/>
          </a:prstGeom>
        </p:spPr>
        <p:txBody>
          <a:bodyPr wrap="none">
            <a:spAutoFit/>
          </a:bodyPr>
          <a:lstStyle/>
          <a:p>
            <a:r>
              <a:rPr lang="fr-FR" sz="1400" dirty="0">
                <a:solidFill>
                  <a:schemeClr val="bg1"/>
                </a:solidFill>
              </a:rPr>
              <a:t>Jacques Louis de </a:t>
            </a:r>
            <a:r>
              <a:rPr lang="fr-FR" sz="1400" dirty="0" err="1">
                <a:solidFill>
                  <a:schemeClr val="bg1"/>
                </a:solidFill>
              </a:rPr>
              <a:t>Bournon</a:t>
            </a:r>
            <a:r>
              <a:rPr lang="fr-FR" sz="1400" dirty="0">
                <a:solidFill>
                  <a:schemeClr val="bg1"/>
                </a:solidFill>
              </a:rPr>
              <a:t> (1751-1825) </a:t>
            </a:r>
          </a:p>
        </p:txBody>
      </p:sp>
      <p:sp>
        <p:nvSpPr>
          <p:cNvPr id="6" name="Rectangle 5">
            <a:extLst>
              <a:ext uri="{FF2B5EF4-FFF2-40B4-BE49-F238E27FC236}">
                <a16:creationId xmlns:a16="http://schemas.microsoft.com/office/drawing/2014/main" id="{1A7D440A-CBCC-4C3A-AF90-B38220C45301}"/>
              </a:ext>
            </a:extLst>
          </p:cNvPr>
          <p:cNvSpPr/>
          <p:nvPr/>
        </p:nvSpPr>
        <p:spPr>
          <a:xfrm>
            <a:off x="237720" y="3821240"/>
            <a:ext cx="2873828" cy="307777"/>
          </a:xfrm>
          <a:prstGeom prst="rect">
            <a:avLst/>
          </a:prstGeom>
        </p:spPr>
        <p:txBody>
          <a:bodyPr wrap="square">
            <a:spAutoFit/>
          </a:bodyPr>
          <a:lstStyle/>
          <a:p>
            <a:r>
              <a:rPr lang="fr-FR" sz="1400" dirty="0">
                <a:solidFill>
                  <a:schemeClr val="bg1"/>
                </a:solidFill>
              </a:rPr>
              <a:t>Edward Charles Howard (1774-1816)</a:t>
            </a:r>
          </a:p>
        </p:txBody>
      </p:sp>
      <p:pic>
        <p:nvPicPr>
          <p:cNvPr id="7" name="Image 6">
            <a:extLst>
              <a:ext uri="{FF2B5EF4-FFF2-40B4-BE49-F238E27FC236}">
                <a16:creationId xmlns:a16="http://schemas.microsoft.com/office/drawing/2014/main" id="{749D5689-6C02-4239-A7CF-8A214F921012}"/>
              </a:ext>
            </a:extLst>
          </p:cNvPr>
          <p:cNvPicPr>
            <a:picLocks noChangeAspect="1"/>
          </p:cNvPicPr>
          <p:nvPr/>
        </p:nvPicPr>
        <p:blipFill>
          <a:blip r:embed="rId5"/>
          <a:stretch>
            <a:fillRect/>
          </a:stretch>
        </p:blipFill>
        <p:spPr>
          <a:xfrm>
            <a:off x="6230974" y="564843"/>
            <a:ext cx="2376741" cy="3057972"/>
          </a:xfrm>
          <a:prstGeom prst="rect">
            <a:avLst/>
          </a:prstGeom>
        </p:spPr>
      </p:pic>
      <p:sp>
        <p:nvSpPr>
          <p:cNvPr id="8" name="Rectangle 7">
            <a:extLst>
              <a:ext uri="{FF2B5EF4-FFF2-40B4-BE49-F238E27FC236}">
                <a16:creationId xmlns:a16="http://schemas.microsoft.com/office/drawing/2014/main" id="{E3029DF3-7FC0-4B31-B4C2-4333F3BFFEDF}"/>
              </a:ext>
            </a:extLst>
          </p:cNvPr>
          <p:cNvSpPr/>
          <p:nvPr/>
        </p:nvSpPr>
        <p:spPr>
          <a:xfrm>
            <a:off x="6039557" y="3821239"/>
            <a:ext cx="3040897" cy="523220"/>
          </a:xfrm>
          <a:prstGeom prst="rect">
            <a:avLst/>
          </a:prstGeom>
        </p:spPr>
        <p:txBody>
          <a:bodyPr wrap="none">
            <a:spAutoFit/>
          </a:bodyPr>
          <a:lstStyle/>
          <a:p>
            <a:r>
              <a:rPr lang="fr-FR" sz="1400" dirty="0">
                <a:solidFill>
                  <a:schemeClr val="bg1"/>
                </a:solidFill>
              </a:rPr>
              <a:t>Jean-Baptiste Biot (1774-1862)</a:t>
            </a:r>
          </a:p>
          <a:p>
            <a:r>
              <a:rPr lang="fr-FR" sz="1400" dirty="0">
                <a:solidFill>
                  <a:schemeClr val="bg1"/>
                </a:solidFill>
              </a:rPr>
              <a:t>Analyse de la météorite de l’aigle 1803 </a:t>
            </a:r>
          </a:p>
        </p:txBody>
      </p:sp>
      <p:sp>
        <p:nvSpPr>
          <p:cNvPr id="9" name="ZoneTexte 8">
            <a:extLst>
              <a:ext uri="{FF2B5EF4-FFF2-40B4-BE49-F238E27FC236}">
                <a16:creationId xmlns:a16="http://schemas.microsoft.com/office/drawing/2014/main" id="{EA0E2A85-7995-4109-9F2F-AFDE62F0744E}"/>
              </a:ext>
            </a:extLst>
          </p:cNvPr>
          <p:cNvSpPr txBox="1"/>
          <p:nvPr/>
        </p:nvSpPr>
        <p:spPr>
          <a:xfrm>
            <a:off x="1780076" y="5183132"/>
            <a:ext cx="8901796" cy="369332"/>
          </a:xfrm>
          <a:prstGeom prst="rect">
            <a:avLst/>
          </a:prstGeom>
          <a:noFill/>
        </p:spPr>
        <p:txBody>
          <a:bodyPr wrap="none" rtlCol="0">
            <a:spAutoFit/>
          </a:bodyPr>
          <a:lstStyle/>
          <a:p>
            <a:r>
              <a:rPr lang="fr-FR" dirty="0">
                <a:solidFill>
                  <a:schemeClr val="bg1"/>
                </a:solidFill>
              </a:rPr>
              <a:t>A partir du 19ème, collections dans les muséums et études détaillées physiques et chimiques</a:t>
            </a:r>
          </a:p>
        </p:txBody>
      </p:sp>
      <p:sp>
        <p:nvSpPr>
          <p:cNvPr id="10" name="ZoneTexte 9">
            <a:extLst>
              <a:ext uri="{FF2B5EF4-FFF2-40B4-BE49-F238E27FC236}">
                <a16:creationId xmlns:a16="http://schemas.microsoft.com/office/drawing/2014/main" id="{7F3056BF-E619-4758-AF5A-ACEE53BBAF55}"/>
              </a:ext>
            </a:extLst>
          </p:cNvPr>
          <p:cNvSpPr txBox="1"/>
          <p:nvPr/>
        </p:nvSpPr>
        <p:spPr>
          <a:xfrm>
            <a:off x="531927" y="4059675"/>
            <a:ext cx="6683829" cy="307777"/>
          </a:xfrm>
          <a:prstGeom prst="rect">
            <a:avLst/>
          </a:prstGeom>
          <a:noFill/>
        </p:spPr>
        <p:txBody>
          <a:bodyPr wrap="square" rtlCol="0">
            <a:spAutoFit/>
          </a:bodyPr>
          <a:lstStyle/>
          <a:p>
            <a:r>
              <a:rPr lang="fr-FR" sz="1400" dirty="0">
                <a:solidFill>
                  <a:schemeClr val="bg1"/>
                </a:solidFill>
              </a:rPr>
              <a:t>Analyse chimique et minéralogique de plusieurs météorites en 1802</a:t>
            </a:r>
          </a:p>
        </p:txBody>
      </p:sp>
      <p:pic>
        <p:nvPicPr>
          <p:cNvPr id="11" name="Image 10">
            <a:extLst>
              <a:ext uri="{FF2B5EF4-FFF2-40B4-BE49-F238E27FC236}">
                <a16:creationId xmlns:a16="http://schemas.microsoft.com/office/drawing/2014/main" id="{6FC920FF-F902-4D8C-9253-CC833FDC1834}"/>
              </a:ext>
            </a:extLst>
          </p:cNvPr>
          <p:cNvPicPr>
            <a:picLocks noChangeAspect="1"/>
          </p:cNvPicPr>
          <p:nvPr/>
        </p:nvPicPr>
        <p:blipFill>
          <a:blip r:embed="rId6"/>
          <a:stretch>
            <a:fillRect/>
          </a:stretch>
        </p:blipFill>
        <p:spPr>
          <a:xfrm>
            <a:off x="9475649" y="550565"/>
            <a:ext cx="2145399" cy="3061197"/>
          </a:xfrm>
          <a:prstGeom prst="rect">
            <a:avLst/>
          </a:prstGeom>
        </p:spPr>
      </p:pic>
      <p:sp>
        <p:nvSpPr>
          <p:cNvPr id="12" name="Rectangle 11">
            <a:extLst>
              <a:ext uri="{FF2B5EF4-FFF2-40B4-BE49-F238E27FC236}">
                <a16:creationId xmlns:a16="http://schemas.microsoft.com/office/drawing/2014/main" id="{7C4A6616-C9BD-4322-95C3-AECC71AD3B36}"/>
              </a:ext>
            </a:extLst>
          </p:cNvPr>
          <p:cNvSpPr/>
          <p:nvPr/>
        </p:nvSpPr>
        <p:spPr>
          <a:xfrm>
            <a:off x="9157737" y="3798065"/>
            <a:ext cx="3048270" cy="523220"/>
          </a:xfrm>
          <a:prstGeom prst="rect">
            <a:avLst/>
          </a:prstGeom>
        </p:spPr>
        <p:txBody>
          <a:bodyPr wrap="none">
            <a:spAutoFit/>
          </a:bodyPr>
          <a:lstStyle/>
          <a:p>
            <a:r>
              <a:rPr lang="fr-FR" sz="1400" dirty="0">
                <a:solidFill>
                  <a:schemeClr val="bg1"/>
                </a:solidFill>
              </a:rPr>
              <a:t>Gabriel-Auguste </a:t>
            </a:r>
            <a:r>
              <a:rPr lang="fr-FR" sz="1400" dirty="0" err="1">
                <a:solidFill>
                  <a:schemeClr val="bg1"/>
                </a:solidFill>
              </a:rPr>
              <a:t>Daubrée</a:t>
            </a:r>
            <a:r>
              <a:rPr lang="fr-FR" sz="1400" dirty="0">
                <a:solidFill>
                  <a:schemeClr val="bg1"/>
                </a:solidFill>
              </a:rPr>
              <a:t> (1814-1896) </a:t>
            </a:r>
          </a:p>
          <a:p>
            <a:r>
              <a:rPr lang="fr-FR" sz="1400" dirty="0">
                <a:solidFill>
                  <a:schemeClr val="bg1"/>
                </a:solidFill>
              </a:rPr>
              <a:t>Analyse et classification des météorites</a:t>
            </a:r>
          </a:p>
        </p:txBody>
      </p:sp>
    </p:spTree>
    <p:extLst>
      <p:ext uri="{BB962C8B-B14F-4D97-AF65-F5344CB8AC3E}">
        <p14:creationId xmlns:p14="http://schemas.microsoft.com/office/powerpoint/2010/main" val="15253113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4826655" y="175476"/>
            <a:ext cx="4493770" cy="3253524"/>
          </a:xfrm>
          <a:prstGeom prst="rect">
            <a:avLst/>
          </a:prstGeom>
        </p:spPr>
      </p:pic>
      <p:pic>
        <p:nvPicPr>
          <p:cNvPr id="3" name="Image 2"/>
          <p:cNvPicPr>
            <a:picLocks noChangeAspect="1"/>
          </p:cNvPicPr>
          <p:nvPr/>
        </p:nvPicPr>
        <p:blipFill>
          <a:blip r:embed="rId3"/>
          <a:stretch>
            <a:fillRect/>
          </a:stretch>
        </p:blipFill>
        <p:spPr>
          <a:xfrm>
            <a:off x="9031575" y="292608"/>
            <a:ext cx="1654807" cy="188046"/>
          </a:xfrm>
          <a:prstGeom prst="rect">
            <a:avLst/>
          </a:prstGeom>
        </p:spPr>
      </p:pic>
      <p:pic>
        <p:nvPicPr>
          <p:cNvPr id="4" name="Image 3"/>
          <p:cNvPicPr>
            <a:picLocks noChangeAspect="1"/>
          </p:cNvPicPr>
          <p:nvPr/>
        </p:nvPicPr>
        <p:blipFill>
          <a:blip r:embed="rId4"/>
          <a:stretch>
            <a:fillRect/>
          </a:stretch>
        </p:blipFill>
        <p:spPr>
          <a:xfrm>
            <a:off x="145147" y="292608"/>
            <a:ext cx="4386670" cy="763971"/>
          </a:xfrm>
          <a:prstGeom prst="rect">
            <a:avLst/>
          </a:prstGeom>
        </p:spPr>
      </p:pic>
      <p:pic>
        <p:nvPicPr>
          <p:cNvPr id="6" name="Image 5"/>
          <p:cNvPicPr>
            <a:picLocks noChangeAspect="1"/>
          </p:cNvPicPr>
          <p:nvPr/>
        </p:nvPicPr>
        <p:blipFill>
          <a:blip r:embed="rId5"/>
          <a:stretch>
            <a:fillRect/>
          </a:stretch>
        </p:blipFill>
        <p:spPr>
          <a:xfrm>
            <a:off x="813405" y="1603864"/>
            <a:ext cx="2875982" cy="4784996"/>
          </a:xfrm>
          <a:prstGeom prst="rect">
            <a:avLst/>
          </a:prstGeom>
        </p:spPr>
      </p:pic>
      <p:pic>
        <p:nvPicPr>
          <p:cNvPr id="5" name="Image 4">
            <a:extLst>
              <a:ext uri="{FF2B5EF4-FFF2-40B4-BE49-F238E27FC236}">
                <a16:creationId xmlns:a16="http://schemas.microsoft.com/office/drawing/2014/main" id="{8A4AD76D-FC62-4A73-AE1A-EB2C23478C3C}"/>
              </a:ext>
            </a:extLst>
          </p:cNvPr>
          <p:cNvPicPr>
            <a:picLocks noChangeAspect="1"/>
          </p:cNvPicPr>
          <p:nvPr/>
        </p:nvPicPr>
        <p:blipFill>
          <a:blip r:embed="rId6"/>
          <a:stretch>
            <a:fillRect/>
          </a:stretch>
        </p:blipFill>
        <p:spPr>
          <a:xfrm>
            <a:off x="7907789" y="3546132"/>
            <a:ext cx="4155175" cy="3275721"/>
          </a:xfrm>
          <a:prstGeom prst="rect">
            <a:avLst/>
          </a:prstGeom>
        </p:spPr>
      </p:pic>
      <p:sp>
        <p:nvSpPr>
          <p:cNvPr id="7" name="ZoneTexte 6">
            <a:extLst>
              <a:ext uri="{FF2B5EF4-FFF2-40B4-BE49-F238E27FC236}">
                <a16:creationId xmlns:a16="http://schemas.microsoft.com/office/drawing/2014/main" id="{B219A600-6897-49D9-8797-DE671BE04BE6}"/>
              </a:ext>
            </a:extLst>
          </p:cNvPr>
          <p:cNvSpPr txBox="1"/>
          <p:nvPr/>
        </p:nvSpPr>
        <p:spPr>
          <a:xfrm>
            <a:off x="4706519" y="5304517"/>
            <a:ext cx="3201270" cy="1169551"/>
          </a:xfrm>
          <a:prstGeom prst="rect">
            <a:avLst/>
          </a:prstGeom>
          <a:noFill/>
        </p:spPr>
        <p:txBody>
          <a:bodyPr wrap="square" rtlCol="0">
            <a:spAutoFit/>
          </a:bodyPr>
          <a:lstStyle/>
          <a:p>
            <a:r>
              <a:rPr lang="fr-FR" sz="1400" dirty="0">
                <a:solidFill>
                  <a:schemeClr val="bg1"/>
                </a:solidFill>
              </a:rPr>
              <a:t>Comparaison de l’abondance </a:t>
            </a:r>
          </a:p>
          <a:p>
            <a:r>
              <a:rPr lang="fr-FR" sz="1400" dirty="0">
                <a:solidFill>
                  <a:schemeClr val="bg1"/>
                </a:solidFill>
              </a:rPr>
              <a:t>des éléments chimiques </a:t>
            </a:r>
          </a:p>
          <a:p>
            <a:r>
              <a:rPr lang="fr-FR" sz="1400" dirty="0">
                <a:solidFill>
                  <a:schemeClr val="bg1"/>
                </a:solidFill>
              </a:rPr>
              <a:t>dans les chondrites carbonées de type I </a:t>
            </a:r>
          </a:p>
          <a:p>
            <a:r>
              <a:rPr lang="fr-FR" sz="1400" dirty="0">
                <a:solidFill>
                  <a:schemeClr val="bg1"/>
                </a:solidFill>
              </a:rPr>
              <a:t>et dans le Soleil</a:t>
            </a:r>
          </a:p>
          <a:p>
            <a:r>
              <a:rPr lang="fr-FR" sz="1400" dirty="0">
                <a:solidFill>
                  <a:schemeClr val="bg1"/>
                </a:solidFill>
              </a:rPr>
              <a:t>Normalisées au silicium</a:t>
            </a:r>
          </a:p>
        </p:txBody>
      </p:sp>
    </p:spTree>
    <p:extLst>
      <p:ext uri="{BB962C8B-B14F-4D97-AF65-F5344CB8AC3E}">
        <p14:creationId xmlns:p14="http://schemas.microsoft.com/office/powerpoint/2010/main" val="222199383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8B02831-1E31-4223-B0FA-749EDD81F650}"/>
              </a:ext>
            </a:extLst>
          </p:cNvPr>
          <p:cNvPicPr>
            <a:picLocks noChangeAspect="1"/>
          </p:cNvPicPr>
          <p:nvPr/>
        </p:nvPicPr>
        <p:blipFill>
          <a:blip r:embed="rId3"/>
          <a:stretch>
            <a:fillRect/>
          </a:stretch>
        </p:blipFill>
        <p:spPr>
          <a:xfrm>
            <a:off x="1160667" y="1859719"/>
            <a:ext cx="5299126" cy="4182737"/>
          </a:xfrm>
          <a:prstGeom prst="rect">
            <a:avLst/>
          </a:prstGeom>
        </p:spPr>
      </p:pic>
      <p:sp>
        <p:nvSpPr>
          <p:cNvPr id="7" name="Rectangle 6">
            <a:extLst>
              <a:ext uri="{FF2B5EF4-FFF2-40B4-BE49-F238E27FC236}">
                <a16:creationId xmlns:a16="http://schemas.microsoft.com/office/drawing/2014/main" id="{0F0C1893-7DF8-433F-8EA9-AC408C1CFAEF}"/>
              </a:ext>
            </a:extLst>
          </p:cNvPr>
          <p:cNvSpPr/>
          <p:nvPr/>
        </p:nvSpPr>
        <p:spPr>
          <a:xfrm>
            <a:off x="7197213" y="3888020"/>
            <a:ext cx="4581832" cy="2154436"/>
          </a:xfrm>
          <a:prstGeom prst="rect">
            <a:avLst/>
          </a:prstGeom>
        </p:spPr>
        <p:txBody>
          <a:bodyPr wrap="square">
            <a:spAutoFit/>
          </a:bodyPr>
          <a:lstStyle/>
          <a:p>
            <a:endParaRPr lang="en-US" dirty="0">
              <a:solidFill>
                <a:schemeClr val="bg1"/>
              </a:solidFill>
            </a:endParaRPr>
          </a:p>
          <a:p>
            <a:r>
              <a:rPr lang="en-US" dirty="0">
                <a:solidFill>
                  <a:schemeClr val="bg1"/>
                </a:solidFill>
              </a:rPr>
              <a:t>Publication date 1920</a:t>
            </a:r>
          </a:p>
          <a:p>
            <a:r>
              <a:rPr lang="en-US" sz="1400" dirty="0">
                <a:solidFill>
                  <a:schemeClr val="bg1"/>
                </a:solidFill>
              </a:rPr>
              <a:t>Topics Science</a:t>
            </a:r>
          </a:p>
          <a:p>
            <a:r>
              <a:rPr lang="en-US" sz="1400" dirty="0">
                <a:solidFill>
                  <a:schemeClr val="bg1"/>
                </a:solidFill>
              </a:rPr>
              <a:t>Publisher Washington [etc.] </a:t>
            </a:r>
          </a:p>
          <a:p>
            <a:r>
              <a:rPr lang="en-US" sz="1400" dirty="0">
                <a:solidFill>
                  <a:schemeClr val="bg1"/>
                </a:solidFill>
              </a:rPr>
              <a:t>American Association for the Advancement of Science [etc.]</a:t>
            </a:r>
          </a:p>
          <a:p>
            <a:r>
              <a:rPr lang="en-US" sz="1400" dirty="0">
                <a:solidFill>
                  <a:schemeClr val="bg1"/>
                </a:solidFill>
              </a:rPr>
              <a:t>Contributor Gerstein - University of Toronto</a:t>
            </a:r>
          </a:p>
          <a:p>
            <a:r>
              <a:rPr lang="en-US" sz="1400" dirty="0">
                <a:solidFill>
                  <a:schemeClr val="bg1"/>
                </a:solidFill>
              </a:rPr>
              <a:t>Language English</a:t>
            </a:r>
          </a:p>
          <a:p>
            <a:r>
              <a:rPr lang="en-US" sz="1400" dirty="0">
                <a:solidFill>
                  <a:schemeClr val="bg1"/>
                </a:solidFill>
              </a:rPr>
              <a:t>Volume 11</a:t>
            </a:r>
          </a:p>
          <a:p>
            <a:r>
              <a:rPr lang="en-US" sz="1400" dirty="0">
                <a:solidFill>
                  <a:schemeClr val="bg1"/>
                </a:solidFill>
              </a:rPr>
              <a:t>Item Size 753.3M</a:t>
            </a:r>
            <a:endParaRPr lang="fr-FR" sz="1400" dirty="0">
              <a:solidFill>
                <a:schemeClr val="bg1"/>
              </a:solidFill>
            </a:endParaRPr>
          </a:p>
        </p:txBody>
      </p:sp>
      <p:sp>
        <p:nvSpPr>
          <p:cNvPr id="8" name="Rectangle 7">
            <a:extLst>
              <a:ext uri="{FF2B5EF4-FFF2-40B4-BE49-F238E27FC236}">
                <a16:creationId xmlns:a16="http://schemas.microsoft.com/office/drawing/2014/main" id="{D581ACF5-66D8-4678-AD83-3A9A797AE9D1}"/>
              </a:ext>
            </a:extLst>
          </p:cNvPr>
          <p:cNvSpPr/>
          <p:nvPr/>
        </p:nvSpPr>
        <p:spPr>
          <a:xfrm>
            <a:off x="844806" y="6255532"/>
            <a:ext cx="6096000" cy="307777"/>
          </a:xfrm>
          <a:prstGeom prst="rect">
            <a:avLst/>
          </a:prstGeom>
        </p:spPr>
        <p:txBody>
          <a:bodyPr>
            <a:spAutoFit/>
          </a:bodyPr>
          <a:lstStyle/>
          <a:p>
            <a:pPr lvl="0"/>
            <a:r>
              <a:rPr lang="en-US" sz="1400" dirty="0">
                <a:solidFill>
                  <a:prstClr val="white"/>
                </a:solidFill>
              </a:rPr>
              <a:t>The Scientific monthly by American Association for the Advancement of Science</a:t>
            </a:r>
          </a:p>
        </p:txBody>
      </p:sp>
      <p:sp>
        <p:nvSpPr>
          <p:cNvPr id="5" name="Rectangle 4">
            <a:extLst>
              <a:ext uri="{FF2B5EF4-FFF2-40B4-BE49-F238E27FC236}">
                <a16:creationId xmlns:a16="http://schemas.microsoft.com/office/drawing/2014/main" id="{0B135821-CBBB-46AB-BF2E-B63DB8E9B664}"/>
              </a:ext>
            </a:extLst>
          </p:cNvPr>
          <p:cNvSpPr/>
          <p:nvPr/>
        </p:nvSpPr>
        <p:spPr>
          <a:xfrm>
            <a:off x="1789470" y="613408"/>
            <a:ext cx="8613059"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Retour sur Arthur Stanley </a:t>
            </a:r>
            <a:r>
              <a:rPr kumimoji="0" lang="fr-FR" b="0" i="0" u="none" strike="noStrike" kern="1200" cap="none" spc="0" normalizeH="0" baseline="0" noProof="0" dirty="0">
                <a:ln>
                  <a:noFill/>
                </a:ln>
                <a:solidFill>
                  <a:prstClr val="white"/>
                </a:solidFill>
                <a:effectLst/>
                <a:uLnTx/>
                <a:uFillTx/>
                <a:latin typeface="Calibri" panose="020F0502020204030204"/>
                <a:ea typeface="+mn-ea"/>
                <a:cs typeface="+mn-cs"/>
              </a:rPr>
              <a:t>Eddington</a:t>
            </a:r>
            <a:r>
              <a:rPr lang="fr-FR" dirty="0">
                <a:solidFill>
                  <a:prstClr val="white"/>
                </a:solidFill>
                <a:latin typeface="Calibri" panose="020F0502020204030204"/>
              </a:rPr>
              <a:t>  </a:t>
            </a:r>
            <a:r>
              <a:rPr kumimoji="0" lang="fr-FR" b="0" i="0" u="none" strike="noStrike" kern="1200" cap="none" spc="0" normalizeH="0" baseline="0" noProof="0" dirty="0">
                <a:ln>
                  <a:noFill/>
                </a:ln>
                <a:solidFill>
                  <a:prstClr val="white"/>
                </a:solidFill>
                <a:effectLst/>
                <a:uLnTx/>
                <a:uFillTx/>
                <a:latin typeface="Calibri" panose="020F0502020204030204"/>
                <a:ea typeface="+mn-ea"/>
                <a:cs typeface="+mn-cs"/>
              </a:rPr>
              <a:t>1920: </a:t>
            </a:r>
            <a:r>
              <a:rPr kumimoji="0" lang="en-US" b="0" i="1" u="none" strike="noStrike" kern="1200" cap="none" spc="0" normalizeH="0" baseline="0" noProof="0" dirty="0">
                <a:ln>
                  <a:noFill/>
                </a:ln>
                <a:solidFill>
                  <a:prstClr val="white"/>
                </a:solidFill>
                <a:effectLst/>
                <a:uLnTx/>
                <a:uFillTx/>
                <a:latin typeface="Calibri" panose="020F0502020204030204"/>
                <a:ea typeface="+mn-ea"/>
                <a:cs typeface="+mn-cs"/>
              </a:rPr>
              <a:t>The Internal Constitution of the Stars</a:t>
            </a:r>
            <a:r>
              <a:rPr kumimoji="0" lang="en-US" b="0"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fr-FR" b="0" i="0" u="none" strike="noStrike" kern="1200" cap="none" spc="0" normalizeH="0" baseline="0" noProof="0" dirty="0">
                <a:ln>
                  <a:noFill/>
                </a:ln>
                <a:solidFill>
                  <a:prstClr val="white"/>
                </a:solidFill>
                <a:effectLst/>
                <a:uLnTx/>
                <a:uFillTx/>
                <a:latin typeface="Calibri" panose="020F0502020204030204"/>
                <a:ea typeface="+mn-ea"/>
                <a:cs typeface="+mn-cs"/>
              </a:rPr>
              <a:t>article)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25458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42A8419-B08E-4BD3-8BE8-3D726D2BE1A4}"/>
              </a:ext>
            </a:extLst>
          </p:cNvPr>
          <p:cNvPicPr>
            <a:picLocks noChangeAspect="1"/>
          </p:cNvPicPr>
          <p:nvPr/>
        </p:nvPicPr>
        <p:blipFill>
          <a:blip r:embed="rId3"/>
          <a:stretch>
            <a:fillRect/>
          </a:stretch>
        </p:blipFill>
        <p:spPr>
          <a:xfrm>
            <a:off x="151401" y="0"/>
            <a:ext cx="11889197" cy="6858000"/>
          </a:xfrm>
          <a:prstGeom prst="rect">
            <a:avLst/>
          </a:prstGeom>
        </p:spPr>
      </p:pic>
      <p:pic>
        <p:nvPicPr>
          <p:cNvPr id="5" name="Image 4">
            <a:extLst>
              <a:ext uri="{FF2B5EF4-FFF2-40B4-BE49-F238E27FC236}">
                <a16:creationId xmlns:a16="http://schemas.microsoft.com/office/drawing/2014/main" id="{0EB2CD52-EBD0-42C9-92F2-2C4B37D866A9}"/>
              </a:ext>
            </a:extLst>
          </p:cNvPr>
          <p:cNvPicPr>
            <a:picLocks noChangeAspect="1"/>
          </p:cNvPicPr>
          <p:nvPr/>
        </p:nvPicPr>
        <p:blipFill rotWithShape="1">
          <a:blip r:embed="rId4"/>
          <a:srcRect b="63333"/>
          <a:stretch/>
        </p:blipFill>
        <p:spPr>
          <a:xfrm>
            <a:off x="1579809" y="575978"/>
            <a:ext cx="9225843" cy="2049236"/>
          </a:xfrm>
          <a:prstGeom prst="rect">
            <a:avLst/>
          </a:prstGeom>
        </p:spPr>
      </p:pic>
    </p:spTree>
    <p:extLst>
      <p:ext uri="{BB962C8B-B14F-4D97-AF65-F5344CB8AC3E}">
        <p14:creationId xmlns:p14="http://schemas.microsoft.com/office/powerpoint/2010/main" val="7013886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B8B02831-1E31-4223-B0FA-749EDD81F650}"/>
              </a:ext>
            </a:extLst>
          </p:cNvPr>
          <p:cNvPicPr>
            <a:picLocks noChangeAspect="1"/>
          </p:cNvPicPr>
          <p:nvPr/>
        </p:nvPicPr>
        <p:blipFill rotWithShape="1">
          <a:blip r:embed="rId3"/>
          <a:srcRect l="45778"/>
          <a:stretch/>
        </p:blipFill>
        <p:spPr>
          <a:xfrm>
            <a:off x="1238863" y="384368"/>
            <a:ext cx="3677265" cy="5353050"/>
          </a:xfrm>
          <a:prstGeom prst="rect">
            <a:avLst/>
          </a:prstGeom>
        </p:spPr>
      </p:pic>
      <p:sp>
        <p:nvSpPr>
          <p:cNvPr id="8" name="Rectangle 7">
            <a:extLst>
              <a:ext uri="{FF2B5EF4-FFF2-40B4-BE49-F238E27FC236}">
                <a16:creationId xmlns:a16="http://schemas.microsoft.com/office/drawing/2014/main" id="{D581ACF5-66D8-4678-AD83-3A9A797AE9D1}"/>
              </a:ext>
            </a:extLst>
          </p:cNvPr>
          <p:cNvSpPr/>
          <p:nvPr/>
        </p:nvSpPr>
        <p:spPr>
          <a:xfrm>
            <a:off x="1061884" y="6028164"/>
            <a:ext cx="6096000" cy="646331"/>
          </a:xfrm>
          <a:prstGeom prst="rect">
            <a:avLst/>
          </a:prstGeom>
        </p:spPr>
        <p:txBody>
          <a:bodyPr>
            <a:spAutoFit/>
          </a:bodyPr>
          <a:lstStyle/>
          <a:p>
            <a:pPr lvl="0"/>
            <a:r>
              <a:rPr lang="en-US" dirty="0">
                <a:solidFill>
                  <a:prstClr val="white"/>
                </a:solidFill>
              </a:rPr>
              <a:t>The Scientific monthly</a:t>
            </a:r>
          </a:p>
          <a:p>
            <a:pPr lvl="0"/>
            <a:r>
              <a:rPr lang="en-US" dirty="0">
                <a:solidFill>
                  <a:prstClr val="white"/>
                </a:solidFill>
              </a:rPr>
              <a:t>by American Association for the Advancement of Science</a:t>
            </a:r>
          </a:p>
        </p:txBody>
      </p:sp>
      <p:pic>
        <p:nvPicPr>
          <p:cNvPr id="3" name="Image 2">
            <a:extLst>
              <a:ext uri="{FF2B5EF4-FFF2-40B4-BE49-F238E27FC236}">
                <a16:creationId xmlns:a16="http://schemas.microsoft.com/office/drawing/2014/main" id="{3ACF9BD8-C8A4-42CA-B1EF-8563B68ABAF0}"/>
              </a:ext>
            </a:extLst>
          </p:cNvPr>
          <p:cNvPicPr>
            <a:picLocks noChangeAspect="1"/>
          </p:cNvPicPr>
          <p:nvPr/>
        </p:nvPicPr>
        <p:blipFill>
          <a:blip r:embed="rId4"/>
          <a:stretch>
            <a:fillRect/>
          </a:stretch>
        </p:blipFill>
        <p:spPr>
          <a:xfrm>
            <a:off x="5899354" y="384368"/>
            <a:ext cx="5675521" cy="5353049"/>
          </a:xfrm>
          <a:prstGeom prst="rect">
            <a:avLst/>
          </a:prstGeom>
        </p:spPr>
      </p:pic>
    </p:spTree>
    <p:extLst>
      <p:ext uri="{BB962C8B-B14F-4D97-AF65-F5344CB8AC3E}">
        <p14:creationId xmlns:p14="http://schemas.microsoft.com/office/powerpoint/2010/main" val="37682258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stretch>
            <a:fillRect/>
          </a:stretch>
        </p:blipFill>
        <p:spPr>
          <a:xfrm>
            <a:off x="7172183" y="305618"/>
            <a:ext cx="4869458" cy="5810075"/>
          </a:xfrm>
          <a:prstGeom prst="rect">
            <a:avLst/>
          </a:prstGeom>
        </p:spPr>
      </p:pic>
      <p:pic>
        <p:nvPicPr>
          <p:cNvPr id="3" name="Image 2"/>
          <p:cNvPicPr>
            <a:picLocks noChangeAspect="1"/>
          </p:cNvPicPr>
          <p:nvPr/>
        </p:nvPicPr>
        <p:blipFill>
          <a:blip r:embed="rId3"/>
          <a:stretch>
            <a:fillRect/>
          </a:stretch>
        </p:blipFill>
        <p:spPr>
          <a:xfrm>
            <a:off x="4001699" y="4495404"/>
            <a:ext cx="2589834" cy="1620289"/>
          </a:xfrm>
          <a:prstGeom prst="rect">
            <a:avLst/>
          </a:prstGeom>
        </p:spPr>
      </p:pic>
      <p:pic>
        <p:nvPicPr>
          <p:cNvPr id="4" name="Image 3">
            <a:extLst>
              <a:ext uri="{FF2B5EF4-FFF2-40B4-BE49-F238E27FC236}">
                <a16:creationId xmlns:a16="http://schemas.microsoft.com/office/drawing/2014/main" id="{14022F07-4366-4A14-926E-882A4D6C1A87}"/>
              </a:ext>
            </a:extLst>
          </p:cNvPr>
          <p:cNvPicPr>
            <a:picLocks noChangeAspect="1"/>
          </p:cNvPicPr>
          <p:nvPr/>
        </p:nvPicPr>
        <p:blipFill>
          <a:blip r:embed="rId4"/>
          <a:stretch>
            <a:fillRect/>
          </a:stretch>
        </p:blipFill>
        <p:spPr>
          <a:xfrm>
            <a:off x="150359" y="305619"/>
            <a:ext cx="6441174" cy="3853426"/>
          </a:xfrm>
          <a:prstGeom prst="rect">
            <a:avLst/>
          </a:prstGeom>
        </p:spPr>
      </p:pic>
    </p:spTree>
    <p:extLst>
      <p:ext uri="{BB962C8B-B14F-4D97-AF65-F5344CB8AC3E}">
        <p14:creationId xmlns:p14="http://schemas.microsoft.com/office/powerpoint/2010/main" val="312771016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574766" y="687022"/>
            <a:ext cx="5202934" cy="1830036"/>
          </a:xfrm>
          <a:prstGeom prst="rect">
            <a:avLst/>
          </a:prstGeom>
        </p:spPr>
      </p:pic>
      <p:pic>
        <p:nvPicPr>
          <p:cNvPr id="3" name="Image 2"/>
          <p:cNvPicPr>
            <a:picLocks noChangeAspect="1"/>
          </p:cNvPicPr>
          <p:nvPr/>
        </p:nvPicPr>
        <p:blipFill>
          <a:blip r:embed="rId4"/>
          <a:stretch>
            <a:fillRect/>
          </a:stretch>
        </p:blipFill>
        <p:spPr>
          <a:xfrm>
            <a:off x="574766" y="2795124"/>
            <a:ext cx="5220619" cy="3464342"/>
          </a:xfrm>
          <a:prstGeom prst="rect">
            <a:avLst/>
          </a:prstGeom>
        </p:spPr>
      </p:pic>
      <p:pic>
        <p:nvPicPr>
          <p:cNvPr id="5" name="Image 4"/>
          <p:cNvPicPr>
            <a:picLocks noChangeAspect="1"/>
          </p:cNvPicPr>
          <p:nvPr/>
        </p:nvPicPr>
        <p:blipFill>
          <a:blip r:embed="rId5"/>
          <a:stretch>
            <a:fillRect/>
          </a:stretch>
        </p:blipFill>
        <p:spPr>
          <a:xfrm>
            <a:off x="6328632" y="677190"/>
            <a:ext cx="5375535" cy="3213714"/>
          </a:xfrm>
          <a:prstGeom prst="rect">
            <a:avLst/>
          </a:prstGeom>
        </p:spPr>
      </p:pic>
      <p:pic>
        <p:nvPicPr>
          <p:cNvPr id="7" name="Image 6"/>
          <p:cNvPicPr>
            <a:picLocks noChangeAspect="1"/>
          </p:cNvPicPr>
          <p:nvPr/>
        </p:nvPicPr>
        <p:blipFill>
          <a:blip r:embed="rId6"/>
          <a:stretch>
            <a:fillRect/>
          </a:stretch>
        </p:blipFill>
        <p:spPr>
          <a:xfrm>
            <a:off x="6328632" y="3737495"/>
            <a:ext cx="5375534" cy="1593757"/>
          </a:xfrm>
          <a:prstGeom prst="rect">
            <a:avLst/>
          </a:prstGeom>
        </p:spPr>
      </p:pic>
      <p:cxnSp>
        <p:nvCxnSpPr>
          <p:cNvPr id="9" name="Connecteur droit 8">
            <a:extLst>
              <a:ext uri="{FF2B5EF4-FFF2-40B4-BE49-F238E27FC236}">
                <a16:creationId xmlns:a16="http://schemas.microsoft.com/office/drawing/2014/main" id="{C8EA0B79-2F9D-4BE5-91E3-DE1AF903140D}"/>
              </a:ext>
            </a:extLst>
          </p:cNvPr>
          <p:cNvCxnSpPr/>
          <p:nvPr/>
        </p:nvCxnSpPr>
        <p:spPr>
          <a:xfrm>
            <a:off x="3824748" y="1946787"/>
            <a:ext cx="15043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Connecteur droit 10">
            <a:extLst>
              <a:ext uri="{FF2B5EF4-FFF2-40B4-BE49-F238E27FC236}">
                <a16:creationId xmlns:a16="http://schemas.microsoft.com/office/drawing/2014/main" id="{D89ED4B4-7A12-4B71-812F-B1B24A8575EF}"/>
              </a:ext>
            </a:extLst>
          </p:cNvPr>
          <p:cNvCxnSpPr/>
          <p:nvPr/>
        </p:nvCxnSpPr>
        <p:spPr>
          <a:xfrm>
            <a:off x="806245" y="2123768"/>
            <a:ext cx="460149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Connecteur droit 12">
            <a:extLst>
              <a:ext uri="{FF2B5EF4-FFF2-40B4-BE49-F238E27FC236}">
                <a16:creationId xmlns:a16="http://schemas.microsoft.com/office/drawing/2014/main" id="{A641ED61-CA5D-4769-A764-3F7B7B71BB8A}"/>
              </a:ext>
            </a:extLst>
          </p:cNvPr>
          <p:cNvCxnSpPr/>
          <p:nvPr/>
        </p:nvCxnSpPr>
        <p:spPr>
          <a:xfrm>
            <a:off x="806245" y="2290916"/>
            <a:ext cx="51127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A8FA6D1F-00E4-4B72-B68C-19292DB90E2C}"/>
              </a:ext>
            </a:extLst>
          </p:cNvPr>
          <p:cNvCxnSpPr/>
          <p:nvPr/>
        </p:nvCxnSpPr>
        <p:spPr>
          <a:xfrm>
            <a:off x="953729" y="2930013"/>
            <a:ext cx="462116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Connecteur droit 16">
            <a:extLst>
              <a:ext uri="{FF2B5EF4-FFF2-40B4-BE49-F238E27FC236}">
                <a16:creationId xmlns:a16="http://schemas.microsoft.com/office/drawing/2014/main" id="{602B36D5-DC2F-44B1-B500-2D4CA798B04F}"/>
              </a:ext>
            </a:extLst>
          </p:cNvPr>
          <p:cNvCxnSpPr/>
          <p:nvPr/>
        </p:nvCxnSpPr>
        <p:spPr>
          <a:xfrm>
            <a:off x="727587" y="3165987"/>
            <a:ext cx="484730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9982DD74-D7B9-4241-911C-53206593D8CD}"/>
              </a:ext>
            </a:extLst>
          </p:cNvPr>
          <p:cNvCxnSpPr/>
          <p:nvPr/>
        </p:nvCxnSpPr>
        <p:spPr>
          <a:xfrm>
            <a:off x="727587" y="3342968"/>
            <a:ext cx="8947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908269C6-01DC-4F55-8C99-050085E3B6CA}"/>
              </a:ext>
            </a:extLst>
          </p:cNvPr>
          <p:cNvSpPr/>
          <p:nvPr/>
        </p:nvSpPr>
        <p:spPr>
          <a:xfrm>
            <a:off x="683341" y="4129527"/>
            <a:ext cx="4935794" cy="212007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2" name="Connecteur droit 21">
            <a:extLst>
              <a:ext uri="{FF2B5EF4-FFF2-40B4-BE49-F238E27FC236}">
                <a16:creationId xmlns:a16="http://schemas.microsoft.com/office/drawing/2014/main" id="{E16FD183-6983-4EDE-8E97-3B6DEDFFB2C2}"/>
              </a:ext>
            </a:extLst>
          </p:cNvPr>
          <p:cNvCxnSpPr/>
          <p:nvPr/>
        </p:nvCxnSpPr>
        <p:spPr>
          <a:xfrm>
            <a:off x="4473677" y="5262658"/>
            <a:ext cx="11012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163AA71F-5710-4449-BCBF-0DEEF91C8267}"/>
              </a:ext>
            </a:extLst>
          </p:cNvPr>
          <p:cNvCxnSpPr/>
          <p:nvPr/>
        </p:nvCxnSpPr>
        <p:spPr>
          <a:xfrm>
            <a:off x="727587" y="5456903"/>
            <a:ext cx="58993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76C5E151-B13A-483D-93F7-C5932F605C8A}"/>
              </a:ext>
            </a:extLst>
          </p:cNvPr>
          <p:cNvCxnSpPr/>
          <p:nvPr/>
        </p:nvCxnSpPr>
        <p:spPr>
          <a:xfrm>
            <a:off x="7492181" y="1307690"/>
            <a:ext cx="3962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B4EAA7F0-B160-45F8-9403-0625A66819AA}"/>
              </a:ext>
            </a:extLst>
          </p:cNvPr>
          <p:cNvCxnSpPr/>
          <p:nvPr/>
        </p:nvCxnSpPr>
        <p:spPr>
          <a:xfrm>
            <a:off x="6381135" y="1494503"/>
            <a:ext cx="224175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a:extLst>
              <a:ext uri="{FF2B5EF4-FFF2-40B4-BE49-F238E27FC236}">
                <a16:creationId xmlns:a16="http://schemas.microsoft.com/office/drawing/2014/main" id="{1A00D45D-F645-4D87-B607-7FDF2D3AF550}"/>
              </a:ext>
            </a:extLst>
          </p:cNvPr>
          <p:cNvCxnSpPr/>
          <p:nvPr/>
        </p:nvCxnSpPr>
        <p:spPr>
          <a:xfrm>
            <a:off x="8964300" y="1710813"/>
            <a:ext cx="249028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Connecteur droit 32">
            <a:extLst>
              <a:ext uri="{FF2B5EF4-FFF2-40B4-BE49-F238E27FC236}">
                <a16:creationId xmlns:a16="http://schemas.microsoft.com/office/drawing/2014/main" id="{E56A8BE3-AB55-4CDB-9DF3-5660EB59D847}"/>
              </a:ext>
            </a:extLst>
          </p:cNvPr>
          <p:cNvCxnSpPr>
            <a:cxnSpLocks/>
          </p:cNvCxnSpPr>
          <p:nvPr/>
        </p:nvCxnSpPr>
        <p:spPr>
          <a:xfrm>
            <a:off x="6381135" y="1907458"/>
            <a:ext cx="507344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DDE0D3C1-F048-4EFC-9A9C-6DA92CDB6601}"/>
              </a:ext>
            </a:extLst>
          </p:cNvPr>
          <p:cNvCxnSpPr>
            <a:cxnSpLocks/>
          </p:cNvCxnSpPr>
          <p:nvPr/>
        </p:nvCxnSpPr>
        <p:spPr>
          <a:xfrm flipV="1">
            <a:off x="8386916" y="2507226"/>
            <a:ext cx="3077497" cy="9832"/>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Connecteur droit 38">
            <a:extLst>
              <a:ext uri="{FF2B5EF4-FFF2-40B4-BE49-F238E27FC236}">
                <a16:creationId xmlns:a16="http://schemas.microsoft.com/office/drawing/2014/main" id="{523E9F16-AC97-4AC4-9973-170070843D94}"/>
              </a:ext>
            </a:extLst>
          </p:cNvPr>
          <p:cNvCxnSpPr/>
          <p:nvPr/>
        </p:nvCxnSpPr>
        <p:spPr>
          <a:xfrm>
            <a:off x="6381135" y="2684206"/>
            <a:ext cx="508327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Connecteur droit 40">
            <a:extLst>
              <a:ext uri="{FF2B5EF4-FFF2-40B4-BE49-F238E27FC236}">
                <a16:creationId xmlns:a16="http://schemas.microsoft.com/office/drawing/2014/main" id="{1D6F872E-BC50-4F8D-8A9C-C538EA67ABE1}"/>
              </a:ext>
            </a:extLst>
          </p:cNvPr>
          <p:cNvCxnSpPr/>
          <p:nvPr/>
        </p:nvCxnSpPr>
        <p:spPr>
          <a:xfrm>
            <a:off x="6381135" y="2920181"/>
            <a:ext cx="4916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98367701-EDB7-4A34-AB86-D0856C2FF11C}"/>
              </a:ext>
            </a:extLst>
          </p:cNvPr>
          <p:cNvCxnSpPr/>
          <p:nvPr/>
        </p:nvCxnSpPr>
        <p:spPr>
          <a:xfrm>
            <a:off x="7698658" y="4129527"/>
            <a:ext cx="14060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4" name="Image 43">
            <a:extLst>
              <a:ext uri="{FF2B5EF4-FFF2-40B4-BE49-F238E27FC236}">
                <a16:creationId xmlns:a16="http://schemas.microsoft.com/office/drawing/2014/main" id="{10A3C1B8-026F-487D-948F-1316C2C9921B}"/>
              </a:ext>
            </a:extLst>
          </p:cNvPr>
          <p:cNvPicPr>
            <a:picLocks noChangeAspect="1"/>
          </p:cNvPicPr>
          <p:nvPr/>
        </p:nvPicPr>
        <p:blipFill>
          <a:blip r:embed="rId7"/>
          <a:stretch>
            <a:fillRect/>
          </a:stretch>
        </p:blipFill>
        <p:spPr>
          <a:xfrm>
            <a:off x="6328632" y="5484325"/>
            <a:ext cx="5375534" cy="1067364"/>
          </a:xfrm>
          <a:prstGeom prst="rect">
            <a:avLst/>
          </a:prstGeom>
        </p:spPr>
      </p:pic>
      <p:pic>
        <p:nvPicPr>
          <p:cNvPr id="45" name="Image 44">
            <a:extLst>
              <a:ext uri="{FF2B5EF4-FFF2-40B4-BE49-F238E27FC236}">
                <a16:creationId xmlns:a16="http://schemas.microsoft.com/office/drawing/2014/main" id="{5637B01B-B5BE-4CC1-AB44-5185B354BE73}"/>
              </a:ext>
            </a:extLst>
          </p:cNvPr>
          <p:cNvPicPr>
            <a:picLocks noChangeAspect="1"/>
          </p:cNvPicPr>
          <p:nvPr/>
        </p:nvPicPr>
        <p:blipFill>
          <a:blip r:embed="rId8"/>
          <a:stretch>
            <a:fillRect/>
          </a:stretch>
        </p:blipFill>
        <p:spPr>
          <a:xfrm>
            <a:off x="6872748" y="6329225"/>
            <a:ext cx="4719484" cy="138645"/>
          </a:xfrm>
          <a:prstGeom prst="rect">
            <a:avLst/>
          </a:prstGeom>
        </p:spPr>
      </p:pic>
    </p:spTree>
    <p:extLst>
      <p:ext uri="{BB962C8B-B14F-4D97-AF65-F5344CB8AC3E}">
        <p14:creationId xmlns:p14="http://schemas.microsoft.com/office/powerpoint/2010/main" val="306808855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335221" y="665694"/>
            <a:ext cx="4883252" cy="1643148"/>
          </a:xfrm>
          <a:prstGeom prst="rect">
            <a:avLst/>
          </a:prstGeom>
          <a:ln>
            <a:solidFill>
              <a:srgbClr val="FF0000"/>
            </a:solidFill>
          </a:ln>
        </p:spPr>
      </p:pic>
      <p:pic>
        <p:nvPicPr>
          <p:cNvPr id="5" name="Image 4"/>
          <p:cNvPicPr>
            <a:picLocks noChangeAspect="1"/>
          </p:cNvPicPr>
          <p:nvPr/>
        </p:nvPicPr>
        <p:blipFill>
          <a:blip r:embed="rId4"/>
          <a:stretch>
            <a:fillRect/>
          </a:stretch>
        </p:blipFill>
        <p:spPr>
          <a:xfrm>
            <a:off x="335221" y="2633786"/>
            <a:ext cx="4883252" cy="832598"/>
          </a:xfrm>
          <a:prstGeom prst="rect">
            <a:avLst/>
          </a:prstGeom>
        </p:spPr>
      </p:pic>
      <p:pic>
        <p:nvPicPr>
          <p:cNvPr id="7" name="Image 6">
            <a:extLst>
              <a:ext uri="{FF2B5EF4-FFF2-40B4-BE49-F238E27FC236}">
                <a16:creationId xmlns:a16="http://schemas.microsoft.com/office/drawing/2014/main" id="{8A0D8AC9-3477-4818-B3A6-95ADFBCD7D62}"/>
              </a:ext>
            </a:extLst>
          </p:cNvPr>
          <p:cNvPicPr>
            <a:picLocks noChangeAspect="1"/>
          </p:cNvPicPr>
          <p:nvPr/>
        </p:nvPicPr>
        <p:blipFill>
          <a:blip r:embed="rId5"/>
          <a:stretch>
            <a:fillRect/>
          </a:stretch>
        </p:blipFill>
        <p:spPr>
          <a:xfrm>
            <a:off x="335221" y="4014505"/>
            <a:ext cx="4883252" cy="1803047"/>
          </a:xfrm>
          <a:prstGeom prst="rect">
            <a:avLst/>
          </a:prstGeom>
        </p:spPr>
      </p:pic>
      <p:pic>
        <p:nvPicPr>
          <p:cNvPr id="11" name="Image 10">
            <a:extLst>
              <a:ext uri="{FF2B5EF4-FFF2-40B4-BE49-F238E27FC236}">
                <a16:creationId xmlns:a16="http://schemas.microsoft.com/office/drawing/2014/main" id="{02215052-4D8F-4402-9C6B-DB637D366643}"/>
              </a:ext>
            </a:extLst>
          </p:cNvPr>
          <p:cNvPicPr>
            <a:picLocks noChangeAspect="1"/>
          </p:cNvPicPr>
          <p:nvPr/>
        </p:nvPicPr>
        <p:blipFill>
          <a:blip r:embed="rId6"/>
          <a:stretch>
            <a:fillRect/>
          </a:stretch>
        </p:blipFill>
        <p:spPr>
          <a:xfrm>
            <a:off x="378056" y="665695"/>
            <a:ext cx="3613841" cy="107250"/>
          </a:xfrm>
          <a:prstGeom prst="rect">
            <a:avLst/>
          </a:prstGeom>
        </p:spPr>
      </p:pic>
      <p:cxnSp>
        <p:nvCxnSpPr>
          <p:cNvPr id="13" name="Connecteur droit 12">
            <a:extLst>
              <a:ext uri="{FF2B5EF4-FFF2-40B4-BE49-F238E27FC236}">
                <a16:creationId xmlns:a16="http://schemas.microsoft.com/office/drawing/2014/main" id="{799AC1D1-5AF8-4910-AE6B-E970B62B7E02}"/>
              </a:ext>
            </a:extLst>
          </p:cNvPr>
          <p:cNvCxnSpPr>
            <a:cxnSpLocks/>
          </p:cNvCxnSpPr>
          <p:nvPr/>
        </p:nvCxnSpPr>
        <p:spPr>
          <a:xfrm>
            <a:off x="3805084" y="2106575"/>
            <a:ext cx="122903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0316E89E-D998-4317-AA14-73F5342F8188}"/>
              </a:ext>
            </a:extLst>
          </p:cNvPr>
          <p:cNvCxnSpPr>
            <a:cxnSpLocks/>
          </p:cNvCxnSpPr>
          <p:nvPr/>
        </p:nvCxnSpPr>
        <p:spPr>
          <a:xfrm>
            <a:off x="383464" y="2269512"/>
            <a:ext cx="163215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30A2E09C-97A8-46D9-9913-0B4044E21017}"/>
              </a:ext>
            </a:extLst>
          </p:cNvPr>
          <p:cNvCxnSpPr/>
          <p:nvPr/>
        </p:nvCxnSpPr>
        <p:spPr>
          <a:xfrm>
            <a:off x="2959510" y="3156155"/>
            <a:ext cx="207460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8E9EB3A1-4DE5-493E-A785-9515A8D09DA7}"/>
              </a:ext>
            </a:extLst>
          </p:cNvPr>
          <p:cNvCxnSpPr/>
          <p:nvPr/>
        </p:nvCxnSpPr>
        <p:spPr>
          <a:xfrm>
            <a:off x="378056" y="3342968"/>
            <a:ext cx="41841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Image 26">
            <a:extLst>
              <a:ext uri="{FF2B5EF4-FFF2-40B4-BE49-F238E27FC236}">
                <a16:creationId xmlns:a16="http://schemas.microsoft.com/office/drawing/2014/main" id="{EA3456DD-1A8C-4B8F-9486-E9A62D8A2833}"/>
              </a:ext>
            </a:extLst>
          </p:cNvPr>
          <p:cNvPicPr>
            <a:picLocks noChangeAspect="1"/>
          </p:cNvPicPr>
          <p:nvPr/>
        </p:nvPicPr>
        <p:blipFill rotWithShape="1">
          <a:blip r:embed="rId7"/>
          <a:srcRect b="65795"/>
          <a:stretch/>
        </p:blipFill>
        <p:spPr>
          <a:xfrm>
            <a:off x="6449961" y="666397"/>
            <a:ext cx="5002442" cy="1762171"/>
          </a:xfrm>
          <a:prstGeom prst="rect">
            <a:avLst/>
          </a:prstGeom>
        </p:spPr>
      </p:pic>
      <p:cxnSp>
        <p:nvCxnSpPr>
          <p:cNvPr id="29" name="Connecteur droit 28">
            <a:extLst>
              <a:ext uri="{FF2B5EF4-FFF2-40B4-BE49-F238E27FC236}">
                <a16:creationId xmlns:a16="http://schemas.microsoft.com/office/drawing/2014/main" id="{5B44BD1D-E1DC-4B52-B923-495C23F20F83}"/>
              </a:ext>
            </a:extLst>
          </p:cNvPr>
          <p:cNvCxnSpPr>
            <a:cxnSpLocks/>
          </p:cNvCxnSpPr>
          <p:nvPr/>
        </p:nvCxnSpPr>
        <p:spPr>
          <a:xfrm>
            <a:off x="6449961" y="914402"/>
            <a:ext cx="47588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a:extLst>
              <a:ext uri="{FF2B5EF4-FFF2-40B4-BE49-F238E27FC236}">
                <a16:creationId xmlns:a16="http://schemas.microsoft.com/office/drawing/2014/main" id="{53026BA0-B796-4B2B-B155-2A5708411BEF}"/>
              </a:ext>
            </a:extLst>
          </p:cNvPr>
          <p:cNvCxnSpPr/>
          <p:nvPr/>
        </p:nvCxnSpPr>
        <p:spPr>
          <a:xfrm>
            <a:off x="6449961" y="1081551"/>
            <a:ext cx="427703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9B01BDEF-437D-444E-B789-C922460598B0}"/>
              </a:ext>
            </a:extLst>
          </p:cNvPr>
          <p:cNvCxnSpPr/>
          <p:nvPr/>
        </p:nvCxnSpPr>
        <p:spPr>
          <a:xfrm>
            <a:off x="10392695" y="1447940"/>
            <a:ext cx="86523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Connecteur droit 35">
            <a:extLst>
              <a:ext uri="{FF2B5EF4-FFF2-40B4-BE49-F238E27FC236}">
                <a16:creationId xmlns:a16="http://schemas.microsoft.com/office/drawing/2014/main" id="{47E9CE05-1377-426C-BC4A-8C1843F4FA67}"/>
              </a:ext>
            </a:extLst>
          </p:cNvPr>
          <p:cNvCxnSpPr/>
          <p:nvPr/>
        </p:nvCxnSpPr>
        <p:spPr>
          <a:xfrm>
            <a:off x="6508953" y="1661653"/>
            <a:ext cx="137651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ZoneTexte 36">
            <a:extLst>
              <a:ext uri="{FF2B5EF4-FFF2-40B4-BE49-F238E27FC236}">
                <a16:creationId xmlns:a16="http://schemas.microsoft.com/office/drawing/2014/main" id="{0B1941E1-FF9C-4845-9911-97506C2FB003}"/>
              </a:ext>
            </a:extLst>
          </p:cNvPr>
          <p:cNvSpPr txBox="1"/>
          <p:nvPr/>
        </p:nvSpPr>
        <p:spPr>
          <a:xfrm>
            <a:off x="335221" y="6365673"/>
            <a:ext cx="10031464" cy="338554"/>
          </a:xfrm>
          <a:prstGeom prst="rect">
            <a:avLst/>
          </a:prstGeom>
          <a:noFill/>
        </p:spPr>
        <p:txBody>
          <a:bodyPr wrap="none" rtlCol="0">
            <a:spAutoFit/>
          </a:bodyPr>
          <a:lstStyle/>
          <a:p>
            <a:r>
              <a:rPr lang="fr-FR" sz="1400" dirty="0">
                <a:solidFill>
                  <a:schemeClr val="bg1"/>
                </a:solidFill>
              </a:rPr>
              <a:t>Eddington, </a:t>
            </a:r>
            <a:r>
              <a:rPr lang="fr-FR" sz="1400" i="1" dirty="0">
                <a:solidFill>
                  <a:schemeClr val="bg1"/>
                </a:solidFill>
              </a:rPr>
              <a:t>the </a:t>
            </a:r>
            <a:r>
              <a:rPr lang="fr-FR" sz="1400" i="1" dirty="0" err="1">
                <a:solidFill>
                  <a:schemeClr val="bg1"/>
                </a:solidFill>
              </a:rPr>
              <a:t>internal</a:t>
            </a:r>
            <a:r>
              <a:rPr lang="fr-FR" sz="1400" i="1" dirty="0">
                <a:solidFill>
                  <a:schemeClr val="bg1"/>
                </a:solidFill>
              </a:rPr>
              <a:t> constitution of the stars</a:t>
            </a:r>
            <a:r>
              <a:rPr lang="fr-FR" sz="1400" dirty="0">
                <a:solidFill>
                  <a:schemeClr val="bg1"/>
                </a:solidFill>
              </a:rPr>
              <a:t>, The </a:t>
            </a:r>
            <a:r>
              <a:rPr lang="fr-FR" sz="1400" dirty="0" err="1">
                <a:solidFill>
                  <a:schemeClr val="bg1"/>
                </a:solidFill>
              </a:rPr>
              <a:t>scientific</a:t>
            </a:r>
            <a:r>
              <a:rPr lang="fr-FR" sz="1400" dirty="0">
                <a:solidFill>
                  <a:schemeClr val="bg1"/>
                </a:solidFill>
              </a:rPr>
              <a:t> </a:t>
            </a:r>
            <a:r>
              <a:rPr lang="fr-FR" sz="1400" dirty="0" err="1">
                <a:solidFill>
                  <a:schemeClr val="bg1"/>
                </a:solidFill>
              </a:rPr>
              <a:t>Monthly</a:t>
            </a:r>
            <a:r>
              <a:rPr lang="fr-FR" sz="1400" dirty="0">
                <a:solidFill>
                  <a:schemeClr val="bg1"/>
                </a:solidFill>
              </a:rPr>
              <a:t>, </a:t>
            </a:r>
            <a:r>
              <a:rPr lang="fr-FR" sz="1400" dirty="0" err="1">
                <a:solidFill>
                  <a:schemeClr val="bg1"/>
                </a:solidFill>
              </a:rPr>
              <a:t>Oct</a:t>
            </a:r>
            <a:r>
              <a:rPr lang="fr-FR" sz="1400" dirty="0">
                <a:solidFill>
                  <a:schemeClr val="bg1"/>
                </a:solidFill>
              </a:rPr>
              <a:t> 1920                                </a:t>
            </a:r>
            <a:r>
              <a:rPr lang="fr-FR" sz="1600" dirty="0">
                <a:solidFill>
                  <a:schemeClr val="bg1"/>
                </a:solidFill>
              </a:rPr>
              <a:t>Développement épistémologique</a:t>
            </a:r>
          </a:p>
        </p:txBody>
      </p:sp>
      <p:pic>
        <p:nvPicPr>
          <p:cNvPr id="38" name="Image 37">
            <a:extLst>
              <a:ext uri="{FF2B5EF4-FFF2-40B4-BE49-F238E27FC236}">
                <a16:creationId xmlns:a16="http://schemas.microsoft.com/office/drawing/2014/main" id="{7BDA16D0-904E-46D2-8746-2D8F543E7FA2}"/>
              </a:ext>
            </a:extLst>
          </p:cNvPr>
          <p:cNvPicPr>
            <a:picLocks noChangeAspect="1"/>
          </p:cNvPicPr>
          <p:nvPr/>
        </p:nvPicPr>
        <p:blipFill rotWithShape="1">
          <a:blip r:embed="rId8"/>
          <a:srcRect b="51087"/>
          <a:stretch/>
        </p:blipFill>
        <p:spPr>
          <a:xfrm>
            <a:off x="6449961" y="2516168"/>
            <a:ext cx="5002442" cy="1633045"/>
          </a:xfrm>
          <a:prstGeom prst="rect">
            <a:avLst/>
          </a:prstGeom>
        </p:spPr>
      </p:pic>
      <p:pic>
        <p:nvPicPr>
          <p:cNvPr id="39" name="Image 38">
            <a:extLst>
              <a:ext uri="{FF2B5EF4-FFF2-40B4-BE49-F238E27FC236}">
                <a16:creationId xmlns:a16="http://schemas.microsoft.com/office/drawing/2014/main" id="{8DBF2FD7-E89A-40ED-9651-AAE0D60D917A}"/>
              </a:ext>
            </a:extLst>
          </p:cNvPr>
          <p:cNvPicPr>
            <a:picLocks noChangeAspect="1"/>
          </p:cNvPicPr>
          <p:nvPr/>
        </p:nvPicPr>
        <p:blipFill>
          <a:blip r:embed="rId9"/>
          <a:stretch>
            <a:fillRect/>
          </a:stretch>
        </p:blipFill>
        <p:spPr>
          <a:xfrm>
            <a:off x="6449961" y="4236813"/>
            <a:ext cx="4956478" cy="1749704"/>
          </a:xfrm>
          <a:prstGeom prst="rect">
            <a:avLst/>
          </a:prstGeom>
        </p:spPr>
      </p:pic>
      <p:cxnSp>
        <p:nvCxnSpPr>
          <p:cNvPr id="41" name="Connecteur droit 40">
            <a:extLst>
              <a:ext uri="{FF2B5EF4-FFF2-40B4-BE49-F238E27FC236}">
                <a16:creationId xmlns:a16="http://schemas.microsoft.com/office/drawing/2014/main" id="{A850C038-B57D-44FB-B47C-E60F1CDEC8A8}"/>
              </a:ext>
            </a:extLst>
          </p:cNvPr>
          <p:cNvCxnSpPr/>
          <p:nvPr/>
        </p:nvCxnSpPr>
        <p:spPr>
          <a:xfrm>
            <a:off x="6784258" y="2663282"/>
            <a:ext cx="447367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2" name="Image 41">
            <a:extLst>
              <a:ext uri="{FF2B5EF4-FFF2-40B4-BE49-F238E27FC236}">
                <a16:creationId xmlns:a16="http://schemas.microsoft.com/office/drawing/2014/main" id="{06D2F9BA-F7D7-40CB-B30F-D19071AF309F}"/>
              </a:ext>
            </a:extLst>
          </p:cNvPr>
          <p:cNvPicPr>
            <a:picLocks noChangeAspect="1"/>
          </p:cNvPicPr>
          <p:nvPr/>
        </p:nvPicPr>
        <p:blipFill>
          <a:blip r:embed="rId10"/>
          <a:stretch>
            <a:fillRect/>
          </a:stretch>
        </p:blipFill>
        <p:spPr>
          <a:xfrm>
            <a:off x="6654668" y="2851563"/>
            <a:ext cx="4487045" cy="18290"/>
          </a:xfrm>
          <a:prstGeom prst="rect">
            <a:avLst/>
          </a:prstGeom>
        </p:spPr>
      </p:pic>
      <p:pic>
        <p:nvPicPr>
          <p:cNvPr id="43" name="Image 42">
            <a:extLst>
              <a:ext uri="{FF2B5EF4-FFF2-40B4-BE49-F238E27FC236}">
                <a16:creationId xmlns:a16="http://schemas.microsoft.com/office/drawing/2014/main" id="{4114162D-83E0-4B86-AEF0-BC5349EC3333}"/>
              </a:ext>
            </a:extLst>
          </p:cNvPr>
          <p:cNvPicPr>
            <a:picLocks noChangeAspect="1"/>
          </p:cNvPicPr>
          <p:nvPr/>
        </p:nvPicPr>
        <p:blipFill>
          <a:blip r:embed="rId10"/>
          <a:stretch>
            <a:fillRect/>
          </a:stretch>
        </p:blipFill>
        <p:spPr>
          <a:xfrm>
            <a:off x="6654668" y="3056360"/>
            <a:ext cx="4487045" cy="18290"/>
          </a:xfrm>
          <a:prstGeom prst="rect">
            <a:avLst/>
          </a:prstGeom>
        </p:spPr>
      </p:pic>
      <p:pic>
        <p:nvPicPr>
          <p:cNvPr id="44" name="Image 43">
            <a:extLst>
              <a:ext uri="{FF2B5EF4-FFF2-40B4-BE49-F238E27FC236}">
                <a16:creationId xmlns:a16="http://schemas.microsoft.com/office/drawing/2014/main" id="{01AF2A57-77F7-4A6E-A532-31F87E2ECD34}"/>
              </a:ext>
            </a:extLst>
          </p:cNvPr>
          <p:cNvPicPr>
            <a:picLocks noChangeAspect="1"/>
          </p:cNvPicPr>
          <p:nvPr/>
        </p:nvPicPr>
        <p:blipFill>
          <a:blip r:embed="rId10"/>
          <a:stretch>
            <a:fillRect/>
          </a:stretch>
        </p:blipFill>
        <p:spPr>
          <a:xfrm>
            <a:off x="6585844" y="3205248"/>
            <a:ext cx="4487045" cy="18290"/>
          </a:xfrm>
          <a:prstGeom prst="rect">
            <a:avLst/>
          </a:prstGeom>
        </p:spPr>
      </p:pic>
      <p:pic>
        <p:nvPicPr>
          <p:cNvPr id="45" name="Image 44">
            <a:extLst>
              <a:ext uri="{FF2B5EF4-FFF2-40B4-BE49-F238E27FC236}">
                <a16:creationId xmlns:a16="http://schemas.microsoft.com/office/drawing/2014/main" id="{B57F02CD-F5F8-49BA-9E67-63B4C4E03E63}"/>
              </a:ext>
            </a:extLst>
          </p:cNvPr>
          <p:cNvPicPr>
            <a:picLocks noChangeAspect="1"/>
          </p:cNvPicPr>
          <p:nvPr/>
        </p:nvPicPr>
        <p:blipFill>
          <a:blip r:embed="rId10"/>
          <a:stretch>
            <a:fillRect/>
          </a:stretch>
        </p:blipFill>
        <p:spPr>
          <a:xfrm>
            <a:off x="6644834" y="3582038"/>
            <a:ext cx="4487045" cy="18290"/>
          </a:xfrm>
          <a:prstGeom prst="rect">
            <a:avLst/>
          </a:prstGeom>
        </p:spPr>
      </p:pic>
      <p:pic>
        <p:nvPicPr>
          <p:cNvPr id="46" name="Image 45">
            <a:extLst>
              <a:ext uri="{FF2B5EF4-FFF2-40B4-BE49-F238E27FC236}">
                <a16:creationId xmlns:a16="http://schemas.microsoft.com/office/drawing/2014/main" id="{8950A5FC-FDA6-4769-8CD9-093932A96BC4}"/>
              </a:ext>
            </a:extLst>
          </p:cNvPr>
          <p:cNvPicPr>
            <a:picLocks noChangeAspect="1"/>
          </p:cNvPicPr>
          <p:nvPr/>
        </p:nvPicPr>
        <p:blipFill>
          <a:blip r:embed="rId10"/>
          <a:stretch>
            <a:fillRect/>
          </a:stretch>
        </p:blipFill>
        <p:spPr>
          <a:xfrm>
            <a:off x="6644833" y="3789309"/>
            <a:ext cx="4487045" cy="18290"/>
          </a:xfrm>
          <a:prstGeom prst="rect">
            <a:avLst/>
          </a:prstGeom>
        </p:spPr>
      </p:pic>
      <p:cxnSp>
        <p:nvCxnSpPr>
          <p:cNvPr id="48" name="Connecteur droit 47">
            <a:extLst>
              <a:ext uri="{FF2B5EF4-FFF2-40B4-BE49-F238E27FC236}">
                <a16:creationId xmlns:a16="http://schemas.microsoft.com/office/drawing/2014/main" id="{3C61110F-E23B-4053-A5AA-B12A8FA63419}"/>
              </a:ext>
            </a:extLst>
          </p:cNvPr>
          <p:cNvCxnSpPr/>
          <p:nvPr/>
        </p:nvCxnSpPr>
        <p:spPr>
          <a:xfrm>
            <a:off x="10500852" y="3409336"/>
            <a:ext cx="75708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0084B06D-9F9D-4CA5-ACDB-091EB4F325C8}"/>
              </a:ext>
            </a:extLst>
          </p:cNvPr>
          <p:cNvCxnSpPr/>
          <p:nvPr/>
        </p:nvCxnSpPr>
        <p:spPr>
          <a:xfrm>
            <a:off x="6585844" y="3975177"/>
            <a:ext cx="149627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52405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D3364F1-20D8-49BA-B9FD-A62021E89726}"/>
              </a:ext>
            </a:extLst>
          </p:cNvPr>
          <p:cNvPicPr>
            <a:picLocks noChangeAspect="1"/>
          </p:cNvPicPr>
          <p:nvPr/>
        </p:nvPicPr>
        <p:blipFill>
          <a:blip r:embed="rId3"/>
          <a:stretch>
            <a:fillRect/>
          </a:stretch>
        </p:blipFill>
        <p:spPr>
          <a:xfrm>
            <a:off x="686457" y="430923"/>
            <a:ext cx="5289331" cy="4046483"/>
          </a:xfrm>
          <a:prstGeom prst="rect">
            <a:avLst/>
          </a:prstGeom>
        </p:spPr>
      </p:pic>
      <p:sp>
        <p:nvSpPr>
          <p:cNvPr id="4" name="ZoneTexte 3">
            <a:extLst>
              <a:ext uri="{FF2B5EF4-FFF2-40B4-BE49-F238E27FC236}">
                <a16:creationId xmlns:a16="http://schemas.microsoft.com/office/drawing/2014/main" id="{E57A54D0-ACD4-4005-AC8E-CD12781B345D}"/>
              </a:ext>
            </a:extLst>
          </p:cNvPr>
          <p:cNvSpPr txBox="1"/>
          <p:nvPr/>
        </p:nvSpPr>
        <p:spPr>
          <a:xfrm>
            <a:off x="1794709" y="4663881"/>
            <a:ext cx="304339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a:ea typeface="+mn-ea"/>
                <a:cs typeface="+mn-cs"/>
              </a:rPr>
              <a:t>Edwin Hubble –  Mount Wilson - 1925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a:ea typeface="+mn-ea"/>
                <a:cs typeface="+mn-cs"/>
              </a:rPr>
              <a:t>Alexander Friedman – George Lemaître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prstClr val="white"/>
                </a:solidFill>
                <a:latin typeface="Calibri"/>
              </a:rPr>
              <a:t>Albert Einstein</a:t>
            </a:r>
            <a:endParaRPr kumimoji="0" lang="fr-FR"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Image 4">
            <a:extLst>
              <a:ext uri="{FF2B5EF4-FFF2-40B4-BE49-F238E27FC236}">
                <a16:creationId xmlns:a16="http://schemas.microsoft.com/office/drawing/2014/main" id="{FEA2467A-17F2-4A68-AC4D-86A5F6C7F5A3}"/>
              </a:ext>
            </a:extLst>
          </p:cNvPr>
          <p:cNvPicPr>
            <a:picLocks noChangeAspect="1"/>
          </p:cNvPicPr>
          <p:nvPr/>
        </p:nvPicPr>
        <p:blipFill rotWithShape="1">
          <a:blip r:embed="rId4"/>
          <a:srcRect l="11351" r="6961" b="507"/>
          <a:stretch/>
        </p:blipFill>
        <p:spPr>
          <a:xfrm>
            <a:off x="350793" y="5228089"/>
            <a:ext cx="1015891" cy="1311613"/>
          </a:xfrm>
          <a:prstGeom prst="rect">
            <a:avLst/>
          </a:prstGeom>
        </p:spPr>
      </p:pic>
      <p:pic>
        <p:nvPicPr>
          <p:cNvPr id="6" name="Image 5">
            <a:extLst>
              <a:ext uri="{FF2B5EF4-FFF2-40B4-BE49-F238E27FC236}">
                <a16:creationId xmlns:a16="http://schemas.microsoft.com/office/drawing/2014/main" id="{1D1B366C-8F25-4E10-86A6-FAD295F04BB9}"/>
              </a:ext>
            </a:extLst>
          </p:cNvPr>
          <p:cNvPicPr>
            <a:picLocks noChangeAspect="1"/>
          </p:cNvPicPr>
          <p:nvPr/>
        </p:nvPicPr>
        <p:blipFill>
          <a:blip r:embed="rId5"/>
          <a:stretch>
            <a:fillRect/>
          </a:stretch>
        </p:blipFill>
        <p:spPr>
          <a:xfrm>
            <a:off x="5357552" y="5228088"/>
            <a:ext cx="1015891" cy="1311613"/>
          </a:xfrm>
          <a:prstGeom prst="rect">
            <a:avLst/>
          </a:prstGeom>
        </p:spPr>
      </p:pic>
      <p:pic>
        <p:nvPicPr>
          <p:cNvPr id="7" name="Image 6">
            <a:extLst>
              <a:ext uri="{FF2B5EF4-FFF2-40B4-BE49-F238E27FC236}">
                <a16:creationId xmlns:a16="http://schemas.microsoft.com/office/drawing/2014/main" id="{17CCAF07-C696-4F24-B55D-8A16FCEFAAB0}"/>
              </a:ext>
            </a:extLst>
          </p:cNvPr>
          <p:cNvPicPr>
            <a:picLocks noChangeAspect="1"/>
          </p:cNvPicPr>
          <p:nvPr/>
        </p:nvPicPr>
        <p:blipFill>
          <a:blip r:embed="rId6"/>
          <a:stretch>
            <a:fillRect/>
          </a:stretch>
        </p:blipFill>
        <p:spPr>
          <a:xfrm>
            <a:off x="2802043" y="5413608"/>
            <a:ext cx="1137682" cy="1347546"/>
          </a:xfrm>
          <a:prstGeom prst="rect">
            <a:avLst/>
          </a:prstGeom>
        </p:spPr>
      </p:pic>
      <p:pic>
        <p:nvPicPr>
          <p:cNvPr id="14" name="Image 13">
            <a:extLst>
              <a:ext uri="{FF2B5EF4-FFF2-40B4-BE49-F238E27FC236}">
                <a16:creationId xmlns:a16="http://schemas.microsoft.com/office/drawing/2014/main" id="{2D73EC0D-05F6-4B02-88AC-6483F9662FE7}"/>
              </a:ext>
            </a:extLst>
          </p:cNvPr>
          <p:cNvPicPr>
            <a:picLocks noChangeAspect="1"/>
          </p:cNvPicPr>
          <p:nvPr/>
        </p:nvPicPr>
        <p:blipFill>
          <a:blip r:embed="rId7"/>
          <a:stretch>
            <a:fillRect/>
          </a:stretch>
        </p:blipFill>
        <p:spPr>
          <a:xfrm>
            <a:off x="7259405" y="309507"/>
            <a:ext cx="4261104" cy="6858000"/>
          </a:xfrm>
          <a:prstGeom prst="rect">
            <a:avLst/>
          </a:prstGeom>
        </p:spPr>
      </p:pic>
    </p:spTree>
    <p:extLst>
      <p:ext uri="{BB962C8B-B14F-4D97-AF65-F5344CB8AC3E}">
        <p14:creationId xmlns:p14="http://schemas.microsoft.com/office/powerpoint/2010/main" val="20033806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FD3364F1-20D8-49BA-B9FD-A62021E89726}"/>
              </a:ext>
            </a:extLst>
          </p:cNvPr>
          <p:cNvPicPr>
            <a:picLocks noChangeAspect="1"/>
          </p:cNvPicPr>
          <p:nvPr/>
        </p:nvPicPr>
        <p:blipFill>
          <a:blip r:embed="rId3"/>
          <a:stretch>
            <a:fillRect/>
          </a:stretch>
        </p:blipFill>
        <p:spPr>
          <a:xfrm>
            <a:off x="686457" y="430923"/>
            <a:ext cx="5289331" cy="4046483"/>
          </a:xfrm>
          <a:prstGeom prst="rect">
            <a:avLst/>
          </a:prstGeom>
        </p:spPr>
      </p:pic>
      <p:sp>
        <p:nvSpPr>
          <p:cNvPr id="4" name="ZoneTexte 3">
            <a:extLst>
              <a:ext uri="{FF2B5EF4-FFF2-40B4-BE49-F238E27FC236}">
                <a16:creationId xmlns:a16="http://schemas.microsoft.com/office/drawing/2014/main" id="{E57A54D0-ACD4-4005-AC8E-CD12781B345D}"/>
              </a:ext>
            </a:extLst>
          </p:cNvPr>
          <p:cNvSpPr txBox="1"/>
          <p:nvPr/>
        </p:nvSpPr>
        <p:spPr>
          <a:xfrm>
            <a:off x="1794709" y="4663881"/>
            <a:ext cx="3043397"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a:ea typeface="+mn-ea"/>
                <a:cs typeface="+mn-cs"/>
              </a:rPr>
              <a:t>Edwin Hubble –  Mount Wilson - 1925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1200" cap="none" spc="0" normalizeH="0" baseline="0" noProof="0" dirty="0">
                <a:ln>
                  <a:noFill/>
                </a:ln>
                <a:solidFill>
                  <a:prstClr val="white"/>
                </a:solidFill>
                <a:effectLst/>
                <a:uLnTx/>
                <a:uFillTx/>
                <a:latin typeface="Calibri"/>
                <a:ea typeface="+mn-ea"/>
                <a:cs typeface="+mn-cs"/>
              </a:rPr>
              <a:t>Alexander Friedman – George Lemaître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prstClr val="white"/>
                </a:solidFill>
                <a:latin typeface="Calibri"/>
              </a:rPr>
              <a:t>Albert Einstein</a:t>
            </a:r>
            <a:endParaRPr kumimoji="0" lang="fr-FR" sz="1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5" name="Image 4">
            <a:extLst>
              <a:ext uri="{FF2B5EF4-FFF2-40B4-BE49-F238E27FC236}">
                <a16:creationId xmlns:a16="http://schemas.microsoft.com/office/drawing/2014/main" id="{FEA2467A-17F2-4A68-AC4D-86A5F6C7F5A3}"/>
              </a:ext>
            </a:extLst>
          </p:cNvPr>
          <p:cNvPicPr>
            <a:picLocks noChangeAspect="1"/>
          </p:cNvPicPr>
          <p:nvPr/>
        </p:nvPicPr>
        <p:blipFill rotWithShape="1">
          <a:blip r:embed="rId4"/>
          <a:srcRect l="11351" r="6961" b="507"/>
          <a:stretch/>
        </p:blipFill>
        <p:spPr>
          <a:xfrm>
            <a:off x="350793" y="5228089"/>
            <a:ext cx="1015891" cy="1311613"/>
          </a:xfrm>
          <a:prstGeom prst="rect">
            <a:avLst/>
          </a:prstGeom>
        </p:spPr>
      </p:pic>
      <p:pic>
        <p:nvPicPr>
          <p:cNvPr id="6" name="Image 5">
            <a:extLst>
              <a:ext uri="{FF2B5EF4-FFF2-40B4-BE49-F238E27FC236}">
                <a16:creationId xmlns:a16="http://schemas.microsoft.com/office/drawing/2014/main" id="{1D1B366C-8F25-4E10-86A6-FAD295F04BB9}"/>
              </a:ext>
            </a:extLst>
          </p:cNvPr>
          <p:cNvPicPr>
            <a:picLocks noChangeAspect="1"/>
          </p:cNvPicPr>
          <p:nvPr/>
        </p:nvPicPr>
        <p:blipFill>
          <a:blip r:embed="rId5"/>
          <a:stretch>
            <a:fillRect/>
          </a:stretch>
        </p:blipFill>
        <p:spPr>
          <a:xfrm>
            <a:off x="5357552" y="5228088"/>
            <a:ext cx="1015891" cy="1311613"/>
          </a:xfrm>
          <a:prstGeom prst="rect">
            <a:avLst/>
          </a:prstGeom>
        </p:spPr>
      </p:pic>
      <p:pic>
        <p:nvPicPr>
          <p:cNvPr id="7" name="Image 6">
            <a:extLst>
              <a:ext uri="{FF2B5EF4-FFF2-40B4-BE49-F238E27FC236}">
                <a16:creationId xmlns:a16="http://schemas.microsoft.com/office/drawing/2014/main" id="{17CCAF07-C696-4F24-B55D-8A16FCEFAAB0}"/>
              </a:ext>
            </a:extLst>
          </p:cNvPr>
          <p:cNvPicPr>
            <a:picLocks noChangeAspect="1"/>
          </p:cNvPicPr>
          <p:nvPr/>
        </p:nvPicPr>
        <p:blipFill>
          <a:blip r:embed="rId6"/>
          <a:stretch>
            <a:fillRect/>
          </a:stretch>
        </p:blipFill>
        <p:spPr>
          <a:xfrm>
            <a:off x="2802043" y="5413608"/>
            <a:ext cx="1137682" cy="1347546"/>
          </a:xfrm>
          <a:prstGeom prst="rect">
            <a:avLst/>
          </a:prstGeom>
        </p:spPr>
      </p:pic>
      <p:pic>
        <p:nvPicPr>
          <p:cNvPr id="8" name="Image 7">
            <a:extLst>
              <a:ext uri="{FF2B5EF4-FFF2-40B4-BE49-F238E27FC236}">
                <a16:creationId xmlns:a16="http://schemas.microsoft.com/office/drawing/2014/main" id="{570969FC-A139-415E-A382-8FB6ABADAB38}"/>
              </a:ext>
            </a:extLst>
          </p:cNvPr>
          <p:cNvPicPr>
            <a:picLocks noChangeAspect="1"/>
          </p:cNvPicPr>
          <p:nvPr/>
        </p:nvPicPr>
        <p:blipFill>
          <a:blip r:embed="rId7"/>
          <a:stretch>
            <a:fillRect/>
          </a:stretch>
        </p:blipFill>
        <p:spPr>
          <a:xfrm>
            <a:off x="9812975" y="609774"/>
            <a:ext cx="2198386" cy="2819226"/>
          </a:xfrm>
          <a:prstGeom prst="rect">
            <a:avLst/>
          </a:prstGeom>
        </p:spPr>
      </p:pic>
      <p:cxnSp>
        <p:nvCxnSpPr>
          <p:cNvPr id="10" name="Connecteur droit 9">
            <a:extLst>
              <a:ext uri="{FF2B5EF4-FFF2-40B4-BE49-F238E27FC236}">
                <a16:creationId xmlns:a16="http://schemas.microsoft.com/office/drawing/2014/main" id="{83BAA7E8-B2EB-4E69-8012-2BF3AC16D710}"/>
              </a:ext>
            </a:extLst>
          </p:cNvPr>
          <p:cNvCxnSpPr>
            <a:cxnSpLocks/>
          </p:cNvCxnSpPr>
          <p:nvPr/>
        </p:nvCxnSpPr>
        <p:spPr>
          <a:xfrm>
            <a:off x="7104184" y="237392"/>
            <a:ext cx="0" cy="66821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450A8A20-CFD7-4A20-8A75-7EB061B776E4}"/>
              </a:ext>
            </a:extLst>
          </p:cNvPr>
          <p:cNvSpPr txBox="1"/>
          <p:nvPr/>
        </p:nvSpPr>
        <p:spPr>
          <a:xfrm>
            <a:off x="8384869" y="896815"/>
            <a:ext cx="1195135" cy="369332"/>
          </a:xfrm>
          <a:prstGeom prst="rect">
            <a:avLst/>
          </a:prstGeom>
          <a:noFill/>
        </p:spPr>
        <p:txBody>
          <a:bodyPr wrap="none" rtlCol="0">
            <a:spAutoFit/>
          </a:bodyPr>
          <a:lstStyle/>
          <a:p>
            <a:r>
              <a:rPr lang="fr-FR" dirty="0">
                <a:solidFill>
                  <a:schemeClr val="bg1"/>
                </a:solidFill>
              </a:rPr>
              <a:t>Fred Hoyle</a:t>
            </a:r>
          </a:p>
        </p:txBody>
      </p:sp>
      <p:sp>
        <p:nvSpPr>
          <p:cNvPr id="13" name="ZoneTexte 12">
            <a:extLst>
              <a:ext uri="{FF2B5EF4-FFF2-40B4-BE49-F238E27FC236}">
                <a16:creationId xmlns:a16="http://schemas.microsoft.com/office/drawing/2014/main" id="{F32A566E-A807-4B91-85EA-C818FB56F5AB}"/>
              </a:ext>
            </a:extLst>
          </p:cNvPr>
          <p:cNvSpPr txBox="1"/>
          <p:nvPr/>
        </p:nvSpPr>
        <p:spPr>
          <a:xfrm>
            <a:off x="8002565" y="4294549"/>
            <a:ext cx="3287374" cy="738664"/>
          </a:xfrm>
          <a:prstGeom prst="rect">
            <a:avLst/>
          </a:prstGeom>
          <a:noFill/>
        </p:spPr>
        <p:txBody>
          <a:bodyPr wrap="none" rtlCol="0">
            <a:spAutoFit/>
          </a:bodyPr>
          <a:lstStyle/>
          <a:p>
            <a:pPr algn="ctr"/>
            <a:r>
              <a:rPr lang="fr-FR" dirty="0">
                <a:solidFill>
                  <a:schemeClr val="bg1"/>
                </a:solidFill>
              </a:rPr>
              <a:t>Débat sur l’évolution de l’Univers</a:t>
            </a:r>
          </a:p>
          <a:p>
            <a:pPr algn="ctr"/>
            <a:r>
              <a:rPr lang="fr-FR" sz="1200" dirty="0">
                <a:solidFill>
                  <a:schemeClr val="bg1"/>
                </a:solidFill>
              </a:rPr>
              <a:t>Théorie de la création continue</a:t>
            </a:r>
          </a:p>
          <a:p>
            <a:pPr algn="ctr"/>
            <a:r>
              <a:rPr lang="fr-FR" sz="1200" dirty="0">
                <a:solidFill>
                  <a:schemeClr val="bg1"/>
                </a:solidFill>
              </a:rPr>
              <a:t>Conséquences sur les théories de nucléosynthèse</a:t>
            </a:r>
          </a:p>
        </p:txBody>
      </p:sp>
    </p:spTree>
    <p:extLst>
      <p:ext uri="{BB962C8B-B14F-4D97-AF65-F5344CB8AC3E}">
        <p14:creationId xmlns:p14="http://schemas.microsoft.com/office/powerpoint/2010/main" val="2338804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4C74D654-E119-4F9E-B975-56997CAFD4B8}"/>
              </a:ext>
            </a:extLst>
          </p:cNvPr>
          <p:cNvPicPr>
            <a:picLocks noChangeAspect="1"/>
          </p:cNvPicPr>
          <p:nvPr/>
        </p:nvPicPr>
        <p:blipFill rotWithShape="1">
          <a:blip r:embed="rId3"/>
          <a:srcRect r="4208"/>
          <a:stretch/>
        </p:blipFill>
        <p:spPr>
          <a:xfrm>
            <a:off x="756315" y="1691706"/>
            <a:ext cx="2427031" cy="3771900"/>
          </a:xfrm>
          <a:prstGeom prst="rect">
            <a:avLst/>
          </a:prstGeom>
        </p:spPr>
      </p:pic>
      <p:sp>
        <p:nvSpPr>
          <p:cNvPr id="3" name="ZoneTexte 2">
            <a:extLst>
              <a:ext uri="{FF2B5EF4-FFF2-40B4-BE49-F238E27FC236}">
                <a16:creationId xmlns:a16="http://schemas.microsoft.com/office/drawing/2014/main" id="{AAB7D271-BE33-4E72-B8E7-F5A21E7E546A}"/>
              </a:ext>
            </a:extLst>
          </p:cNvPr>
          <p:cNvSpPr txBox="1"/>
          <p:nvPr/>
        </p:nvSpPr>
        <p:spPr>
          <a:xfrm>
            <a:off x="346967" y="5656139"/>
            <a:ext cx="3245728" cy="307777"/>
          </a:xfrm>
          <a:prstGeom prst="rect">
            <a:avLst/>
          </a:prstGeom>
          <a:noFill/>
        </p:spPr>
        <p:txBody>
          <a:bodyPr wrap="square" rtlCol="0">
            <a:spAutoFit/>
          </a:bodyPr>
          <a:lstStyle/>
          <a:p>
            <a:r>
              <a:rPr lang="fr-FR" sz="1400" dirty="0">
                <a:solidFill>
                  <a:schemeClr val="bg1"/>
                </a:solidFill>
              </a:rPr>
              <a:t>Robert d'</a:t>
            </a:r>
            <a:r>
              <a:rPr lang="fr-FR" sz="1400" dirty="0" err="1">
                <a:solidFill>
                  <a:schemeClr val="bg1"/>
                </a:solidFill>
              </a:rPr>
              <a:t>Escourt</a:t>
            </a:r>
            <a:r>
              <a:rPr lang="fr-FR" sz="1400" dirty="0">
                <a:solidFill>
                  <a:schemeClr val="bg1"/>
                </a:solidFill>
              </a:rPr>
              <a:t> Atkinson 1898-1982</a:t>
            </a:r>
          </a:p>
        </p:txBody>
      </p:sp>
      <p:pic>
        <p:nvPicPr>
          <p:cNvPr id="4" name="Image 3">
            <a:extLst>
              <a:ext uri="{FF2B5EF4-FFF2-40B4-BE49-F238E27FC236}">
                <a16:creationId xmlns:a16="http://schemas.microsoft.com/office/drawing/2014/main" id="{165FD3B6-10CA-4917-937B-67EEBD018DB1}"/>
              </a:ext>
            </a:extLst>
          </p:cNvPr>
          <p:cNvPicPr>
            <a:picLocks noChangeAspect="1"/>
          </p:cNvPicPr>
          <p:nvPr/>
        </p:nvPicPr>
        <p:blipFill>
          <a:blip r:embed="rId4"/>
          <a:stretch>
            <a:fillRect/>
          </a:stretch>
        </p:blipFill>
        <p:spPr>
          <a:xfrm>
            <a:off x="347509" y="403946"/>
            <a:ext cx="3245728" cy="498408"/>
          </a:xfrm>
          <a:prstGeom prst="rect">
            <a:avLst/>
          </a:prstGeom>
        </p:spPr>
      </p:pic>
      <p:pic>
        <p:nvPicPr>
          <p:cNvPr id="5" name="Image 4">
            <a:extLst>
              <a:ext uri="{FF2B5EF4-FFF2-40B4-BE49-F238E27FC236}">
                <a16:creationId xmlns:a16="http://schemas.microsoft.com/office/drawing/2014/main" id="{D229A0BD-8CC8-45CA-9C42-BB5DCB7BE2A6}"/>
              </a:ext>
            </a:extLst>
          </p:cNvPr>
          <p:cNvPicPr>
            <a:picLocks noChangeAspect="1"/>
          </p:cNvPicPr>
          <p:nvPr/>
        </p:nvPicPr>
        <p:blipFill>
          <a:blip r:embed="rId5"/>
          <a:stretch>
            <a:fillRect/>
          </a:stretch>
        </p:blipFill>
        <p:spPr>
          <a:xfrm rot="5400000">
            <a:off x="959411" y="297687"/>
            <a:ext cx="218008" cy="1433819"/>
          </a:xfrm>
          <a:prstGeom prst="rect">
            <a:avLst/>
          </a:prstGeom>
        </p:spPr>
      </p:pic>
      <p:pic>
        <p:nvPicPr>
          <p:cNvPr id="7" name="Image 6">
            <a:extLst>
              <a:ext uri="{FF2B5EF4-FFF2-40B4-BE49-F238E27FC236}">
                <a16:creationId xmlns:a16="http://schemas.microsoft.com/office/drawing/2014/main" id="{D9CAA8C0-DE66-4352-8A10-23A8F17C6396}"/>
              </a:ext>
            </a:extLst>
          </p:cNvPr>
          <p:cNvPicPr>
            <a:picLocks noChangeAspect="1"/>
          </p:cNvPicPr>
          <p:nvPr/>
        </p:nvPicPr>
        <p:blipFill>
          <a:blip r:embed="rId6"/>
          <a:stretch>
            <a:fillRect/>
          </a:stretch>
        </p:blipFill>
        <p:spPr>
          <a:xfrm>
            <a:off x="1882497" y="900117"/>
            <a:ext cx="1710198" cy="223641"/>
          </a:xfrm>
          <a:prstGeom prst="rect">
            <a:avLst/>
          </a:prstGeom>
        </p:spPr>
      </p:pic>
      <p:pic>
        <p:nvPicPr>
          <p:cNvPr id="8" name="Image 7">
            <a:extLst>
              <a:ext uri="{FF2B5EF4-FFF2-40B4-BE49-F238E27FC236}">
                <a16:creationId xmlns:a16="http://schemas.microsoft.com/office/drawing/2014/main" id="{EF9FCCEB-2174-47F0-84DE-48512A7D7498}"/>
              </a:ext>
            </a:extLst>
          </p:cNvPr>
          <p:cNvPicPr>
            <a:picLocks noChangeAspect="1"/>
          </p:cNvPicPr>
          <p:nvPr/>
        </p:nvPicPr>
        <p:blipFill>
          <a:blip r:embed="rId7"/>
          <a:stretch>
            <a:fillRect/>
          </a:stretch>
        </p:blipFill>
        <p:spPr>
          <a:xfrm>
            <a:off x="3592695" y="1492910"/>
            <a:ext cx="4116950" cy="575264"/>
          </a:xfrm>
          <a:prstGeom prst="rect">
            <a:avLst/>
          </a:prstGeom>
        </p:spPr>
      </p:pic>
      <p:pic>
        <p:nvPicPr>
          <p:cNvPr id="9" name="Image 8">
            <a:extLst>
              <a:ext uri="{FF2B5EF4-FFF2-40B4-BE49-F238E27FC236}">
                <a16:creationId xmlns:a16="http://schemas.microsoft.com/office/drawing/2014/main" id="{0E26915B-7094-47BC-A2D2-D44CD7D5A9B6}"/>
              </a:ext>
            </a:extLst>
          </p:cNvPr>
          <p:cNvPicPr>
            <a:picLocks noChangeAspect="1"/>
          </p:cNvPicPr>
          <p:nvPr/>
        </p:nvPicPr>
        <p:blipFill>
          <a:blip r:embed="rId8"/>
          <a:stretch>
            <a:fillRect/>
          </a:stretch>
        </p:blipFill>
        <p:spPr>
          <a:xfrm>
            <a:off x="3592695" y="2238755"/>
            <a:ext cx="4126900" cy="1181100"/>
          </a:xfrm>
          <a:prstGeom prst="rect">
            <a:avLst/>
          </a:prstGeom>
        </p:spPr>
      </p:pic>
      <p:grpSp>
        <p:nvGrpSpPr>
          <p:cNvPr id="12" name="Groupe 11">
            <a:extLst>
              <a:ext uri="{FF2B5EF4-FFF2-40B4-BE49-F238E27FC236}">
                <a16:creationId xmlns:a16="http://schemas.microsoft.com/office/drawing/2014/main" id="{2C9A51C9-33D0-4619-B49E-D8A81B47F0A8}"/>
              </a:ext>
            </a:extLst>
          </p:cNvPr>
          <p:cNvGrpSpPr/>
          <p:nvPr/>
        </p:nvGrpSpPr>
        <p:grpSpPr>
          <a:xfrm>
            <a:off x="3602646" y="3641692"/>
            <a:ext cx="4116949" cy="1181100"/>
            <a:chOff x="4938866" y="3653242"/>
            <a:chExt cx="5667376" cy="1666875"/>
          </a:xfrm>
        </p:grpSpPr>
        <p:pic>
          <p:nvPicPr>
            <p:cNvPr id="10" name="Image 9">
              <a:extLst>
                <a:ext uri="{FF2B5EF4-FFF2-40B4-BE49-F238E27FC236}">
                  <a16:creationId xmlns:a16="http://schemas.microsoft.com/office/drawing/2014/main" id="{1955A84C-3C7C-48C1-B410-76A44B5C54E8}"/>
                </a:ext>
              </a:extLst>
            </p:cNvPr>
            <p:cNvPicPr>
              <a:picLocks noChangeAspect="1"/>
            </p:cNvPicPr>
            <p:nvPr/>
          </p:nvPicPr>
          <p:blipFill>
            <a:blip r:embed="rId9"/>
            <a:stretch>
              <a:fillRect/>
            </a:stretch>
          </p:blipFill>
          <p:spPr>
            <a:xfrm>
              <a:off x="4938866" y="3653242"/>
              <a:ext cx="5667375" cy="485775"/>
            </a:xfrm>
            <a:prstGeom prst="rect">
              <a:avLst/>
            </a:prstGeom>
          </p:spPr>
        </p:pic>
        <p:pic>
          <p:nvPicPr>
            <p:cNvPr id="11" name="Image 10">
              <a:extLst>
                <a:ext uri="{FF2B5EF4-FFF2-40B4-BE49-F238E27FC236}">
                  <a16:creationId xmlns:a16="http://schemas.microsoft.com/office/drawing/2014/main" id="{8C6FFD30-41BF-4383-909B-EC6D29E20A13}"/>
                </a:ext>
              </a:extLst>
            </p:cNvPr>
            <p:cNvPicPr>
              <a:picLocks noChangeAspect="1"/>
            </p:cNvPicPr>
            <p:nvPr/>
          </p:nvPicPr>
          <p:blipFill>
            <a:blip r:embed="rId10"/>
            <a:stretch>
              <a:fillRect/>
            </a:stretch>
          </p:blipFill>
          <p:spPr>
            <a:xfrm>
              <a:off x="4938867" y="4139017"/>
              <a:ext cx="5667375" cy="1181100"/>
            </a:xfrm>
            <a:prstGeom prst="rect">
              <a:avLst/>
            </a:prstGeom>
          </p:spPr>
        </p:pic>
      </p:grpSp>
      <p:sp>
        <p:nvSpPr>
          <p:cNvPr id="13" name="ZoneTexte 12">
            <a:extLst>
              <a:ext uri="{FF2B5EF4-FFF2-40B4-BE49-F238E27FC236}">
                <a16:creationId xmlns:a16="http://schemas.microsoft.com/office/drawing/2014/main" id="{53D6B0CE-8E5F-4EED-8F3E-0401A38D1657}"/>
              </a:ext>
            </a:extLst>
          </p:cNvPr>
          <p:cNvSpPr txBox="1"/>
          <p:nvPr/>
        </p:nvSpPr>
        <p:spPr>
          <a:xfrm>
            <a:off x="3486520" y="5098492"/>
            <a:ext cx="4390679" cy="646331"/>
          </a:xfrm>
          <a:prstGeom prst="rect">
            <a:avLst/>
          </a:prstGeom>
          <a:noFill/>
        </p:spPr>
        <p:txBody>
          <a:bodyPr wrap="square" rtlCol="0">
            <a:spAutoFit/>
          </a:bodyPr>
          <a:lstStyle/>
          <a:p>
            <a:r>
              <a:rPr lang="fr-FR" sz="1200" dirty="0">
                <a:solidFill>
                  <a:schemeClr val="bg1"/>
                </a:solidFill>
              </a:rPr>
              <a:t>Processus A: absorption de protons à partir de l’hélium, lui-même formé par désintégration de noyaux plus lourds (processus régulé par feedback)</a:t>
            </a:r>
          </a:p>
        </p:txBody>
      </p:sp>
      <p:pic>
        <p:nvPicPr>
          <p:cNvPr id="6" name="Image 5">
            <a:extLst>
              <a:ext uri="{FF2B5EF4-FFF2-40B4-BE49-F238E27FC236}">
                <a16:creationId xmlns:a16="http://schemas.microsoft.com/office/drawing/2014/main" id="{432A23B0-336D-4048-9CC5-094DB795A1BF}"/>
              </a:ext>
            </a:extLst>
          </p:cNvPr>
          <p:cNvPicPr>
            <a:picLocks noChangeAspect="1"/>
          </p:cNvPicPr>
          <p:nvPr/>
        </p:nvPicPr>
        <p:blipFill>
          <a:blip r:embed="rId11"/>
          <a:stretch>
            <a:fillRect/>
          </a:stretch>
        </p:blipFill>
        <p:spPr>
          <a:xfrm>
            <a:off x="7841032" y="597917"/>
            <a:ext cx="4116950" cy="890563"/>
          </a:xfrm>
          <a:prstGeom prst="rect">
            <a:avLst/>
          </a:prstGeom>
        </p:spPr>
      </p:pic>
      <p:cxnSp>
        <p:nvCxnSpPr>
          <p:cNvPr id="15" name="Connecteur droit 14">
            <a:extLst>
              <a:ext uri="{FF2B5EF4-FFF2-40B4-BE49-F238E27FC236}">
                <a16:creationId xmlns:a16="http://schemas.microsoft.com/office/drawing/2014/main" id="{91F765C1-8DEF-4B97-B9DA-C1FD46E10E2F}"/>
              </a:ext>
            </a:extLst>
          </p:cNvPr>
          <p:cNvCxnSpPr/>
          <p:nvPr/>
        </p:nvCxnSpPr>
        <p:spPr>
          <a:xfrm>
            <a:off x="3795252" y="1691706"/>
            <a:ext cx="39143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Image 15">
            <a:extLst>
              <a:ext uri="{FF2B5EF4-FFF2-40B4-BE49-F238E27FC236}">
                <a16:creationId xmlns:a16="http://schemas.microsoft.com/office/drawing/2014/main" id="{367A0328-51F7-4910-B900-D42296B7BF0C}"/>
              </a:ext>
            </a:extLst>
          </p:cNvPr>
          <p:cNvPicPr>
            <a:picLocks noChangeAspect="1"/>
          </p:cNvPicPr>
          <p:nvPr/>
        </p:nvPicPr>
        <p:blipFill>
          <a:blip r:embed="rId12"/>
          <a:stretch>
            <a:fillRect/>
          </a:stretch>
        </p:blipFill>
        <p:spPr>
          <a:xfrm>
            <a:off x="3685037" y="1869711"/>
            <a:ext cx="3932261" cy="18290"/>
          </a:xfrm>
          <a:prstGeom prst="rect">
            <a:avLst/>
          </a:prstGeom>
        </p:spPr>
      </p:pic>
      <p:pic>
        <p:nvPicPr>
          <p:cNvPr id="17" name="Image 16">
            <a:extLst>
              <a:ext uri="{FF2B5EF4-FFF2-40B4-BE49-F238E27FC236}">
                <a16:creationId xmlns:a16="http://schemas.microsoft.com/office/drawing/2014/main" id="{B413CD0E-2159-4601-8741-239F23130C75}"/>
              </a:ext>
            </a:extLst>
          </p:cNvPr>
          <p:cNvPicPr>
            <a:picLocks noChangeAspect="1"/>
          </p:cNvPicPr>
          <p:nvPr/>
        </p:nvPicPr>
        <p:blipFill>
          <a:blip r:embed="rId12"/>
          <a:stretch>
            <a:fillRect/>
          </a:stretch>
        </p:blipFill>
        <p:spPr>
          <a:xfrm>
            <a:off x="3685037" y="2365549"/>
            <a:ext cx="3932261" cy="18290"/>
          </a:xfrm>
          <a:prstGeom prst="rect">
            <a:avLst/>
          </a:prstGeom>
        </p:spPr>
      </p:pic>
      <p:cxnSp>
        <p:nvCxnSpPr>
          <p:cNvPr id="18" name="Connecteur droit 17">
            <a:extLst>
              <a:ext uri="{FF2B5EF4-FFF2-40B4-BE49-F238E27FC236}">
                <a16:creationId xmlns:a16="http://schemas.microsoft.com/office/drawing/2014/main" id="{99D931CD-44BC-41BE-BA9C-E5E038126393}"/>
              </a:ext>
            </a:extLst>
          </p:cNvPr>
          <p:cNvCxnSpPr>
            <a:cxnSpLocks/>
          </p:cNvCxnSpPr>
          <p:nvPr/>
        </p:nvCxnSpPr>
        <p:spPr>
          <a:xfrm>
            <a:off x="3685037" y="2048510"/>
            <a:ext cx="256827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Connecteur droit 19">
            <a:extLst>
              <a:ext uri="{FF2B5EF4-FFF2-40B4-BE49-F238E27FC236}">
                <a16:creationId xmlns:a16="http://schemas.microsoft.com/office/drawing/2014/main" id="{5C6CB652-3747-4572-93ED-FB8D83C3BA37}"/>
              </a:ext>
            </a:extLst>
          </p:cNvPr>
          <p:cNvCxnSpPr/>
          <p:nvPr/>
        </p:nvCxnSpPr>
        <p:spPr>
          <a:xfrm>
            <a:off x="3685037" y="2552029"/>
            <a:ext cx="39143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Connecteur droit 20">
            <a:extLst>
              <a:ext uri="{FF2B5EF4-FFF2-40B4-BE49-F238E27FC236}">
                <a16:creationId xmlns:a16="http://schemas.microsoft.com/office/drawing/2014/main" id="{DB5EEA59-A5C5-4F1C-B36D-810127046757}"/>
              </a:ext>
            </a:extLst>
          </p:cNvPr>
          <p:cNvCxnSpPr>
            <a:cxnSpLocks/>
          </p:cNvCxnSpPr>
          <p:nvPr/>
        </p:nvCxnSpPr>
        <p:spPr>
          <a:xfrm>
            <a:off x="3602527" y="2722249"/>
            <a:ext cx="16764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BE6EEE26-A107-4CFE-B263-4BE31A65ED79}"/>
              </a:ext>
            </a:extLst>
          </p:cNvPr>
          <p:cNvCxnSpPr/>
          <p:nvPr/>
        </p:nvCxnSpPr>
        <p:spPr>
          <a:xfrm>
            <a:off x="3703924" y="3813795"/>
            <a:ext cx="39143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B819FBB0-CEE2-4F3B-8CE7-1C44D1B81CAD}"/>
              </a:ext>
            </a:extLst>
          </p:cNvPr>
          <p:cNvCxnSpPr/>
          <p:nvPr/>
        </p:nvCxnSpPr>
        <p:spPr>
          <a:xfrm>
            <a:off x="3685036" y="3961875"/>
            <a:ext cx="39143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BE29A015-EF2D-41A2-A299-4B39DF7D38C7}"/>
              </a:ext>
            </a:extLst>
          </p:cNvPr>
          <p:cNvCxnSpPr/>
          <p:nvPr/>
        </p:nvCxnSpPr>
        <p:spPr>
          <a:xfrm>
            <a:off x="3685035" y="4125189"/>
            <a:ext cx="39143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659265A1-89FC-467A-AF9B-9329C578E730}"/>
              </a:ext>
            </a:extLst>
          </p:cNvPr>
          <p:cNvCxnSpPr/>
          <p:nvPr/>
        </p:nvCxnSpPr>
        <p:spPr>
          <a:xfrm>
            <a:off x="3702907" y="4321835"/>
            <a:ext cx="39143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866C828B-3BBC-400B-B2D4-3717CD426128}"/>
              </a:ext>
            </a:extLst>
          </p:cNvPr>
          <p:cNvCxnSpPr/>
          <p:nvPr/>
        </p:nvCxnSpPr>
        <p:spPr>
          <a:xfrm>
            <a:off x="3685034" y="4478645"/>
            <a:ext cx="39143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F1914963-8A10-46F5-95E8-1ADDF55F5CF8}"/>
              </a:ext>
            </a:extLst>
          </p:cNvPr>
          <p:cNvCxnSpPr/>
          <p:nvPr/>
        </p:nvCxnSpPr>
        <p:spPr>
          <a:xfrm>
            <a:off x="3685033" y="4646300"/>
            <a:ext cx="39143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DBE42025-F197-4362-9D58-3EBF2C14F591}"/>
              </a:ext>
            </a:extLst>
          </p:cNvPr>
          <p:cNvCxnSpPr>
            <a:cxnSpLocks/>
          </p:cNvCxnSpPr>
          <p:nvPr/>
        </p:nvCxnSpPr>
        <p:spPr>
          <a:xfrm>
            <a:off x="3685032" y="4818433"/>
            <a:ext cx="222415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ZoneTexte 30">
            <a:extLst>
              <a:ext uri="{FF2B5EF4-FFF2-40B4-BE49-F238E27FC236}">
                <a16:creationId xmlns:a16="http://schemas.microsoft.com/office/drawing/2014/main" id="{6257A021-BA04-40DF-A2C0-5286829E0060}"/>
              </a:ext>
            </a:extLst>
          </p:cNvPr>
          <p:cNvSpPr txBox="1"/>
          <p:nvPr/>
        </p:nvSpPr>
        <p:spPr>
          <a:xfrm>
            <a:off x="8031290" y="5930260"/>
            <a:ext cx="4799294" cy="461665"/>
          </a:xfrm>
          <a:prstGeom prst="rect">
            <a:avLst/>
          </a:prstGeom>
          <a:noFill/>
        </p:spPr>
        <p:txBody>
          <a:bodyPr wrap="square" rtlCol="0">
            <a:spAutoFit/>
          </a:bodyPr>
          <a:lstStyle/>
          <a:p>
            <a:r>
              <a:rPr lang="fr-FR" sz="1200" dirty="0">
                <a:solidFill>
                  <a:schemeClr val="bg1"/>
                </a:solidFill>
              </a:rPr>
              <a:t>Processus B : hypothétique, description des contraintes</a:t>
            </a:r>
          </a:p>
          <a:p>
            <a:r>
              <a:rPr lang="fr-FR" sz="1200" dirty="0">
                <a:solidFill>
                  <a:schemeClr val="bg1"/>
                </a:solidFill>
              </a:rPr>
              <a:t>Hypothèse du neutron (1931)</a:t>
            </a:r>
          </a:p>
        </p:txBody>
      </p:sp>
      <p:cxnSp>
        <p:nvCxnSpPr>
          <p:cNvPr id="33" name="Connecteur droit 32">
            <a:extLst>
              <a:ext uri="{FF2B5EF4-FFF2-40B4-BE49-F238E27FC236}">
                <a16:creationId xmlns:a16="http://schemas.microsoft.com/office/drawing/2014/main" id="{7E043E41-AE3E-4A10-9855-21D5554AD477}"/>
              </a:ext>
            </a:extLst>
          </p:cNvPr>
          <p:cNvCxnSpPr/>
          <p:nvPr/>
        </p:nvCxnSpPr>
        <p:spPr>
          <a:xfrm>
            <a:off x="7921847" y="781165"/>
            <a:ext cx="395531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Connecteur droit 34">
            <a:extLst>
              <a:ext uri="{FF2B5EF4-FFF2-40B4-BE49-F238E27FC236}">
                <a16:creationId xmlns:a16="http://schemas.microsoft.com/office/drawing/2014/main" id="{81DF8CD9-9660-4993-B9D4-AD6B1B34BED4}"/>
              </a:ext>
            </a:extLst>
          </p:cNvPr>
          <p:cNvCxnSpPr>
            <a:cxnSpLocks/>
          </p:cNvCxnSpPr>
          <p:nvPr/>
        </p:nvCxnSpPr>
        <p:spPr>
          <a:xfrm>
            <a:off x="7877199" y="959185"/>
            <a:ext cx="23921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7" name="Image 36">
            <a:extLst>
              <a:ext uri="{FF2B5EF4-FFF2-40B4-BE49-F238E27FC236}">
                <a16:creationId xmlns:a16="http://schemas.microsoft.com/office/drawing/2014/main" id="{8BEBA661-3B6C-4DFF-A3E1-92B3607CE35F}"/>
              </a:ext>
            </a:extLst>
          </p:cNvPr>
          <p:cNvPicPr>
            <a:picLocks noChangeAspect="1"/>
          </p:cNvPicPr>
          <p:nvPr/>
        </p:nvPicPr>
        <p:blipFill>
          <a:blip r:embed="rId13"/>
          <a:stretch>
            <a:fillRect/>
          </a:stretch>
        </p:blipFill>
        <p:spPr>
          <a:xfrm>
            <a:off x="7846474" y="1564969"/>
            <a:ext cx="4116950" cy="854942"/>
          </a:xfrm>
          <a:prstGeom prst="rect">
            <a:avLst/>
          </a:prstGeom>
        </p:spPr>
      </p:pic>
      <p:pic>
        <p:nvPicPr>
          <p:cNvPr id="38" name="Image 37">
            <a:extLst>
              <a:ext uri="{FF2B5EF4-FFF2-40B4-BE49-F238E27FC236}">
                <a16:creationId xmlns:a16="http://schemas.microsoft.com/office/drawing/2014/main" id="{52DABC4B-E96A-469A-B5A0-649E047935C6}"/>
              </a:ext>
            </a:extLst>
          </p:cNvPr>
          <p:cNvPicPr>
            <a:picLocks noChangeAspect="1"/>
          </p:cNvPicPr>
          <p:nvPr/>
        </p:nvPicPr>
        <p:blipFill>
          <a:blip r:embed="rId14"/>
          <a:stretch>
            <a:fillRect/>
          </a:stretch>
        </p:blipFill>
        <p:spPr>
          <a:xfrm>
            <a:off x="7841032" y="2587506"/>
            <a:ext cx="4134501" cy="1850584"/>
          </a:xfrm>
          <a:prstGeom prst="rect">
            <a:avLst/>
          </a:prstGeom>
        </p:spPr>
      </p:pic>
      <p:pic>
        <p:nvPicPr>
          <p:cNvPr id="39" name="Image 38">
            <a:extLst>
              <a:ext uri="{FF2B5EF4-FFF2-40B4-BE49-F238E27FC236}">
                <a16:creationId xmlns:a16="http://schemas.microsoft.com/office/drawing/2014/main" id="{B10D318C-98C4-4F67-B95B-ED12D98E5EB4}"/>
              </a:ext>
            </a:extLst>
          </p:cNvPr>
          <p:cNvPicPr>
            <a:picLocks noChangeAspect="1"/>
          </p:cNvPicPr>
          <p:nvPr/>
        </p:nvPicPr>
        <p:blipFill>
          <a:blip r:embed="rId15"/>
          <a:stretch>
            <a:fillRect/>
          </a:stretch>
        </p:blipFill>
        <p:spPr>
          <a:xfrm>
            <a:off x="7863356" y="4591666"/>
            <a:ext cx="4089852" cy="1218361"/>
          </a:xfrm>
          <a:prstGeom prst="rect">
            <a:avLst/>
          </a:prstGeom>
        </p:spPr>
      </p:pic>
      <p:cxnSp>
        <p:nvCxnSpPr>
          <p:cNvPr id="41" name="Connecteur droit 40">
            <a:extLst>
              <a:ext uri="{FF2B5EF4-FFF2-40B4-BE49-F238E27FC236}">
                <a16:creationId xmlns:a16="http://schemas.microsoft.com/office/drawing/2014/main" id="{23E917AD-F5B9-47BB-8BC3-7839520CF651}"/>
              </a:ext>
            </a:extLst>
          </p:cNvPr>
          <p:cNvCxnSpPr/>
          <p:nvPr/>
        </p:nvCxnSpPr>
        <p:spPr>
          <a:xfrm>
            <a:off x="8009792" y="2722249"/>
            <a:ext cx="38352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Connecteur droit 41">
            <a:extLst>
              <a:ext uri="{FF2B5EF4-FFF2-40B4-BE49-F238E27FC236}">
                <a16:creationId xmlns:a16="http://schemas.microsoft.com/office/drawing/2014/main" id="{A32E994A-5017-489B-BB54-C8B4AD89E029}"/>
              </a:ext>
            </a:extLst>
          </p:cNvPr>
          <p:cNvCxnSpPr/>
          <p:nvPr/>
        </p:nvCxnSpPr>
        <p:spPr>
          <a:xfrm>
            <a:off x="7933592" y="2883441"/>
            <a:ext cx="38352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Connecteur droit 42">
            <a:extLst>
              <a:ext uri="{FF2B5EF4-FFF2-40B4-BE49-F238E27FC236}">
                <a16:creationId xmlns:a16="http://schemas.microsoft.com/office/drawing/2014/main" id="{F04CC6FA-B9C0-4232-BEAF-A253A428D1F1}"/>
              </a:ext>
            </a:extLst>
          </p:cNvPr>
          <p:cNvCxnSpPr>
            <a:cxnSpLocks/>
          </p:cNvCxnSpPr>
          <p:nvPr/>
        </p:nvCxnSpPr>
        <p:spPr>
          <a:xfrm>
            <a:off x="8932985" y="5107895"/>
            <a:ext cx="299590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Connecteur droit 44">
            <a:extLst>
              <a:ext uri="{FF2B5EF4-FFF2-40B4-BE49-F238E27FC236}">
                <a16:creationId xmlns:a16="http://schemas.microsoft.com/office/drawing/2014/main" id="{D521E6BF-4FBD-41E9-8938-722AFE0E1ECB}"/>
              </a:ext>
            </a:extLst>
          </p:cNvPr>
          <p:cNvCxnSpPr/>
          <p:nvPr/>
        </p:nvCxnSpPr>
        <p:spPr>
          <a:xfrm>
            <a:off x="7933592" y="5299001"/>
            <a:ext cx="38352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Connecteur droit 45">
            <a:extLst>
              <a:ext uri="{FF2B5EF4-FFF2-40B4-BE49-F238E27FC236}">
                <a16:creationId xmlns:a16="http://schemas.microsoft.com/office/drawing/2014/main" id="{1C50BB0F-62DE-4B19-96DD-B549EF8BA509}"/>
              </a:ext>
            </a:extLst>
          </p:cNvPr>
          <p:cNvCxnSpPr/>
          <p:nvPr/>
        </p:nvCxnSpPr>
        <p:spPr>
          <a:xfrm>
            <a:off x="8009792" y="5471963"/>
            <a:ext cx="38352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Connecteur droit 47">
            <a:extLst>
              <a:ext uri="{FF2B5EF4-FFF2-40B4-BE49-F238E27FC236}">
                <a16:creationId xmlns:a16="http://schemas.microsoft.com/office/drawing/2014/main" id="{4AB1047B-3B1F-4FEA-B125-69317930A459}"/>
              </a:ext>
            </a:extLst>
          </p:cNvPr>
          <p:cNvCxnSpPr/>
          <p:nvPr/>
        </p:nvCxnSpPr>
        <p:spPr>
          <a:xfrm>
            <a:off x="7933592" y="5631394"/>
            <a:ext cx="383524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1558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3FEF23A8-C783-4FF9-8BFD-C29D5F4C9D3E}"/>
              </a:ext>
            </a:extLst>
          </p:cNvPr>
          <p:cNvPicPr>
            <a:picLocks noChangeAspect="1"/>
          </p:cNvPicPr>
          <p:nvPr/>
        </p:nvPicPr>
        <p:blipFill>
          <a:blip r:embed="rId2"/>
          <a:stretch>
            <a:fillRect/>
          </a:stretch>
        </p:blipFill>
        <p:spPr>
          <a:xfrm>
            <a:off x="529406" y="454127"/>
            <a:ext cx="2390775" cy="1962150"/>
          </a:xfrm>
          <a:prstGeom prst="rect">
            <a:avLst/>
          </a:prstGeom>
        </p:spPr>
      </p:pic>
      <p:pic>
        <p:nvPicPr>
          <p:cNvPr id="3" name="Image 2">
            <a:extLst>
              <a:ext uri="{FF2B5EF4-FFF2-40B4-BE49-F238E27FC236}">
                <a16:creationId xmlns:a16="http://schemas.microsoft.com/office/drawing/2014/main" id="{F520E256-405C-4242-AC2C-D58F6EB6A9A1}"/>
              </a:ext>
            </a:extLst>
          </p:cNvPr>
          <p:cNvPicPr>
            <a:picLocks noChangeAspect="1"/>
          </p:cNvPicPr>
          <p:nvPr/>
        </p:nvPicPr>
        <p:blipFill>
          <a:blip r:embed="rId3"/>
          <a:stretch>
            <a:fillRect/>
          </a:stretch>
        </p:blipFill>
        <p:spPr>
          <a:xfrm>
            <a:off x="529406" y="2790673"/>
            <a:ext cx="3481524" cy="2662142"/>
          </a:xfrm>
          <a:prstGeom prst="rect">
            <a:avLst/>
          </a:prstGeom>
        </p:spPr>
      </p:pic>
      <p:sp>
        <p:nvSpPr>
          <p:cNvPr id="4" name="Rectangle 3">
            <a:extLst>
              <a:ext uri="{FF2B5EF4-FFF2-40B4-BE49-F238E27FC236}">
                <a16:creationId xmlns:a16="http://schemas.microsoft.com/office/drawing/2014/main" id="{7CDC78F3-2E47-4FC5-B5CC-BE641B30BFBD}"/>
              </a:ext>
            </a:extLst>
          </p:cNvPr>
          <p:cNvSpPr/>
          <p:nvPr/>
        </p:nvSpPr>
        <p:spPr>
          <a:xfrm>
            <a:off x="422787" y="5671207"/>
            <a:ext cx="4503174" cy="646331"/>
          </a:xfrm>
          <a:prstGeom prst="rect">
            <a:avLst/>
          </a:prstGeom>
        </p:spPr>
        <p:txBody>
          <a:bodyPr wrap="square">
            <a:spAutoFit/>
          </a:bodyPr>
          <a:lstStyle/>
          <a:p>
            <a:r>
              <a:rPr lang="fr-FR" sz="1200" dirty="0">
                <a:solidFill>
                  <a:schemeClr val="bg1"/>
                </a:solidFill>
              </a:rPr>
              <a:t>Comité S1, sept 1942 : de gauche à droite, Harold Clayton Urey, </a:t>
            </a:r>
          </a:p>
          <a:p>
            <a:r>
              <a:rPr lang="fr-FR" sz="1200" dirty="0">
                <a:solidFill>
                  <a:schemeClr val="bg1"/>
                </a:solidFill>
              </a:rPr>
              <a:t>Ernest Orlando Lawrence, James Bryant </a:t>
            </a:r>
            <a:r>
              <a:rPr lang="fr-FR" sz="1200" dirty="0" err="1">
                <a:solidFill>
                  <a:schemeClr val="bg1"/>
                </a:solidFill>
              </a:rPr>
              <a:t>Conant</a:t>
            </a:r>
            <a:r>
              <a:rPr lang="fr-FR" sz="1200" dirty="0">
                <a:solidFill>
                  <a:schemeClr val="bg1"/>
                </a:solidFill>
              </a:rPr>
              <a:t>, Lyman James Briggs, </a:t>
            </a:r>
          </a:p>
          <a:p>
            <a:r>
              <a:rPr lang="fr-FR" sz="1200" dirty="0">
                <a:solidFill>
                  <a:schemeClr val="bg1"/>
                </a:solidFill>
              </a:rPr>
              <a:t>Eger </a:t>
            </a:r>
            <a:r>
              <a:rPr lang="fr-FR" sz="1200" dirty="0" err="1">
                <a:solidFill>
                  <a:schemeClr val="bg1"/>
                </a:solidFill>
              </a:rPr>
              <a:t>Murphree</a:t>
            </a:r>
            <a:r>
              <a:rPr lang="fr-FR" sz="1200" dirty="0">
                <a:solidFill>
                  <a:schemeClr val="bg1"/>
                </a:solidFill>
              </a:rPr>
              <a:t> et Arthur Compton.</a:t>
            </a:r>
          </a:p>
        </p:txBody>
      </p:sp>
      <p:pic>
        <p:nvPicPr>
          <p:cNvPr id="5" name="Image 4">
            <a:extLst>
              <a:ext uri="{FF2B5EF4-FFF2-40B4-BE49-F238E27FC236}">
                <a16:creationId xmlns:a16="http://schemas.microsoft.com/office/drawing/2014/main" id="{1C85BD97-A09E-438D-97A2-B082770C4EEE}"/>
              </a:ext>
            </a:extLst>
          </p:cNvPr>
          <p:cNvPicPr>
            <a:picLocks noChangeAspect="1"/>
          </p:cNvPicPr>
          <p:nvPr/>
        </p:nvPicPr>
        <p:blipFill>
          <a:blip r:embed="rId4"/>
          <a:stretch>
            <a:fillRect/>
          </a:stretch>
        </p:blipFill>
        <p:spPr>
          <a:xfrm>
            <a:off x="4851627" y="269623"/>
            <a:ext cx="1669024" cy="2294908"/>
          </a:xfrm>
          <a:prstGeom prst="rect">
            <a:avLst/>
          </a:prstGeom>
        </p:spPr>
      </p:pic>
      <p:sp>
        <p:nvSpPr>
          <p:cNvPr id="6" name="Rectangle 5">
            <a:extLst>
              <a:ext uri="{FF2B5EF4-FFF2-40B4-BE49-F238E27FC236}">
                <a16:creationId xmlns:a16="http://schemas.microsoft.com/office/drawing/2014/main" id="{3F726BA6-51DA-4FF5-927D-24E90F09147D}"/>
              </a:ext>
            </a:extLst>
          </p:cNvPr>
          <p:cNvSpPr/>
          <p:nvPr/>
        </p:nvSpPr>
        <p:spPr>
          <a:xfrm>
            <a:off x="7427713" y="454127"/>
            <a:ext cx="3844412" cy="461665"/>
          </a:xfrm>
          <a:prstGeom prst="rect">
            <a:avLst/>
          </a:prstGeom>
        </p:spPr>
        <p:txBody>
          <a:bodyPr wrap="square">
            <a:spAutoFit/>
          </a:bodyPr>
          <a:lstStyle/>
          <a:p>
            <a:r>
              <a:rPr lang="fr-FR" sz="1200" dirty="0">
                <a:solidFill>
                  <a:schemeClr val="bg1"/>
                </a:solidFill>
              </a:rPr>
              <a:t>Robert Oppenheimer : recherches sur les neutrons rapides, </a:t>
            </a:r>
          </a:p>
          <a:p>
            <a:r>
              <a:rPr lang="fr-FR" sz="1200" dirty="0">
                <a:solidFill>
                  <a:schemeClr val="bg1"/>
                </a:solidFill>
              </a:rPr>
              <a:t>diffusion, réaction en chaîne…</a:t>
            </a:r>
          </a:p>
        </p:txBody>
      </p:sp>
      <p:pic>
        <p:nvPicPr>
          <p:cNvPr id="9" name="Image 8">
            <a:extLst>
              <a:ext uri="{FF2B5EF4-FFF2-40B4-BE49-F238E27FC236}">
                <a16:creationId xmlns:a16="http://schemas.microsoft.com/office/drawing/2014/main" id="{63E86FC6-B3D2-4416-94D4-CC181B839381}"/>
              </a:ext>
            </a:extLst>
          </p:cNvPr>
          <p:cNvPicPr>
            <a:picLocks noChangeAspect="1"/>
          </p:cNvPicPr>
          <p:nvPr/>
        </p:nvPicPr>
        <p:blipFill>
          <a:blip r:embed="rId5"/>
          <a:stretch>
            <a:fillRect/>
          </a:stretch>
        </p:blipFill>
        <p:spPr>
          <a:xfrm>
            <a:off x="7043829" y="2689090"/>
            <a:ext cx="3555345" cy="2763725"/>
          </a:xfrm>
          <a:prstGeom prst="rect">
            <a:avLst/>
          </a:prstGeom>
        </p:spPr>
      </p:pic>
      <p:sp>
        <p:nvSpPr>
          <p:cNvPr id="10" name="Rectangle 9">
            <a:extLst>
              <a:ext uri="{FF2B5EF4-FFF2-40B4-BE49-F238E27FC236}">
                <a16:creationId xmlns:a16="http://schemas.microsoft.com/office/drawing/2014/main" id="{C8047F8F-9DD2-4899-88F5-C5B1AFD3D9DE}"/>
              </a:ext>
            </a:extLst>
          </p:cNvPr>
          <p:cNvSpPr/>
          <p:nvPr/>
        </p:nvSpPr>
        <p:spPr>
          <a:xfrm>
            <a:off x="6186354" y="5671206"/>
            <a:ext cx="6096000" cy="646331"/>
          </a:xfrm>
          <a:prstGeom prst="rect">
            <a:avLst/>
          </a:prstGeom>
        </p:spPr>
        <p:txBody>
          <a:bodyPr>
            <a:spAutoFit/>
          </a:bodyPr>
          <a:lstStyle/>
          <a:p>
            <a:r>
              <a:rPr lang="fr-FR" sz="1200" dirty="0">
                <a:solidFill>
                  <a:schemeClr val="bg1"/>
                </a:solidFill>
              </a:rPr>
              <a:t>Colloque organisé par le projet Manhattan à Los </a:t>
            </a:r>
            <a:r>
              <a:rPr lang="fr-FR" sz="1200" dirty="0" err="1">
                <a:solidFill>
                  <a:schemeClr val="bg1"/>
                </a:solidFill>
              </a:rPr>
              <a:t>Alamos</a:t>
            </a:r>
            <a:r>
              <a:rPr lang="fr-FR" sz="1200" dirty="0">
                <a:solidFill>
                  <a:schemeClr val="bg1"/>
                </a:solidFill>
              </a:rPr>
              <a:t> en 1946. De gauche à droite au premier rang : les physiciens Norris Bradbury, John H. Manley, Enrico Fermi et J. M. B. Kellogg. Derrière Manley se trouve Robert Oppenheimer, avec Richard Feynman à sa gauche.</a:t>
            </a:r>
          </a:p>
        </p:txBody>
      </p:sp>
    </p:spTree>
    <p:extLst>
      <p:ext uri="{BB962C8B-B14F-4D97-AF65-F5344CB8AC3E}">
        <p14:creationId xmlns:p14="http://schemas.microsoft.com/office/powerpoint/2010/main" val="290654612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38AA0125-4AFD-486B-9A1C-A4ECE36ACDB1}"/>
              </a:ext>
            </a:extLst>
          </p:cNvPr>
          <p:cNvPicPr>
            <a:picLocks noChangeAspect="1"/>
          </p:cNvPicPr>
          <p:nvPr/>
        </p:nvPicPr>
        <p:blipFill>
          <a:blip r:embed="rId3"/>
          <a:stretch>
            <a:fillRect/>
          </a:stretch>
        </p:blipFill>
        <p:spPr>
          <a:xfrm>
            <a:off x="8781224" y="2124343"/>
            <a:ext cx="2274005" cy="2609314"/>
          </a:xfrm>
          <a:prstGeom prst="rect">
            <a:avLst/>
          </a:prstGeom>
        </p:spPr>
      </p:pic>
      <p:sp>
        <p:nvSpPr>
          <p:cNvPr id="6" name="Rectangle 5">
            <a:extLst>
              <a:ext uri="{FF2B5EF4-FFF2-40B4-BE49-F238E27FC236}">
                <a16:creationId xmlns:a16="http://schemas.microsoft.com/office/drawing/2014/main" id="{405C5B1A-40CE-4666-B44A-81140DE5AB05}"/>
              </a:ext>
            </a:extLst>
          </p:cNvPr>
          <p:cNvSpPr/>
          <p:nvPr/>
        </p:nvSpPr>
        <p:spPr>
          <a:xfrm>
            <a:off x="8133335" y="5372337"/>
            <a:ext cx="3569782" cy="461665"/>
          </a:xfrm>
          <a:prstGeom prst="rect">
            <a:avLst/>
          </a:prstGeom>
        </p:spPr>
        <p:txBody>
          <a:bodyPr wrap="square">
            <a:spAutoFit/>
          </a:bodyPr>
          <a:lstStyle/>
          <a:p>
            <a:r>
              <a:rPr lang="fr-FR" sz="1200" dirty="0">
                <a:solidFill>
                  <a:schemeClr val="bg1"/>
                </a:solidFill>
              </a:rPr>
              <a:t>première explosion nucléaire lors de l'essai Trinity</a:t>
            </a:r>
          </a:p>
          <a:p>
            <a:r>
              <a:rPr lang="fr-FR" sz="1200" dirty="0">
                <a:solidFill>
                  <a:schemeClr val="bg1"/>
                </a:solidFill>
              </a:rPr>
              <a:t>le 16 juillet 1945 à Alamogordo au Nouveau-Mexique.</a:t>
            </a:r>
          </a:p>
        </p:txBody>
      </p:sp>
      <p:pic>
        <p:nvPicPr>
          <p:cNvPr id="2" name="Image 1">
            <a:extLst>
              <a:ext uri="{FF2B5EF4-FFF2-40B4-BE49-F238E27FC236}">
                <a16:creationId xmlns:a16="http://schemas.microsoft.com/office/drawing/2014/main" id="{A6C5E7C4-B97A-4417-8299-B8D93F5BDF2C}"/>
              </a:ext>
            </a:extLst>
          </p:cNvPr>
          <p:cNvPicPr>
            <a:picLocks noChangeAspect="1"/>
          </p:cNvPicPr>
          <p:nvPr/>
        </p:nvPicPr>
        <p:blipFill>
          <a:blip r:embed="rId4"/>
          <a:stretch>
            <a:fillRect/>
          </a:stretch>
        </p:blipFill>
        <p:spPr>
          <a:xfrm>
            <a:off x="714741" y="565080"/>
            <a:ext cx="2247884" cy="2789705"/>
          </a:xfrm>
          <a:prstGeom prst="rect">
            <a:avLst/>
          </a:prstGeom>
        </p:spPr>
      </p:pic>
      <p:sp>
        <p:nvSpPr>
          <p:cNvPr id="7" name="Rectangle 6">
            <a:extLst>
              <a:ext uri="{FF2B5EF4-FFF2-40B4-BE49-F238E27FC236}">
                <a16:creationId xmlns:a16="http://schemas.microsoft.com/office/drawing/2014/main" id="{AD72A33D-3410-4C74-B600-8088715CD6C0}"/>
              </a:ext>
            </a:extLst>
          </p:cNvPr>
          <p:cNvSpPr/>
          <p:nvPr/>
        </p:nvSpPr>
        <p:spPr>
          <a:xfrm>
            <a:off x="99073" y="3940474"/>
            <a:ext cx="4935794" cy="2616101"/>
          </a:xfrm>
          <a:prstGeom prst="rect">
            <a:avLst/>
          </a:prstGeom>
        </p:spPr>
        <p:txBody>
          <a:bodyPr wrap="square">
            <a:spAutoFit/>
          </a:bodyPr>
          <a:lstStyle/>
          <a:p>
            <a:r>
              <a:rPr lang="fr-FR" sz="1400" dirty="0">
                <a:solidFill>
                  <a:schemeClr val="bg1"/>
                </a:solidFill>
              </a:rPr>
              <a:t>Glenn Theodore Seaborg (1912-1999) </a:t>
            </a:r>
          </a:p>
          <a:p>
            <a:r>
              <a:rPr lang="fr-FR" sz="1200" dirty="0">
                <a:solidFill>
                  <a:schemeClr val="bg1"/>
                </a:solidFill>
              </a:rPr>
              <a:t>colauréat avec Edwin McMillan du Prix Nobel de chimie de 1951   (avec Edwin McMillan)</a:t>
            </a:r>
          </a:p>
          <a:p>
            <a:endParaRPr lang="fr-FR" sz="1200" dirty="0">
              <a:solidFill>
                <a:schemeClr val="bg1"/>
              </a:solidFill>
            </a:endParaRPr>
          </a:p>
          <a:p>
            <a:r>
              <a:rPr lang="fr-FR" sz="1200" dirty="0">
                <a:solidFill>
                  <a:schemeClr val="bg1"/>
                </a:solidFill>
              </a:rPr>
              <a:t>En 1941 Il découvre le plutonium, l'américium, le curium, le berkélium, et le californium (éléments 94 à 98), ainsi que le Césium 137 avec une de ses étudiantes, Margaret </a:t>
            </a:r>
            <a:r>
              <a:rPr lang="fr-FR" sz="1200" dirty="0" err="1">
                <a:solidFill>
                  <a:schemeClr val="bg1"/>
                </a:solidFill>
              </a:rPr>
              <a:t>Melhase</a:t>
            </a:r>
            <a:r>
              <a:rPr lang="fr-FR" sz="1200" dirty="0">
                <a:solidFill>
                  <a:schemeClr val="bg1"/>
                </a:solidFill>
              </a:rPr>
              <a:t>. </a:t>
            </a:r>
          </a:p>
          <a:p>
            <a:r>
              <a:rPr lang="fr-FR" sz="1200" dirty="0">
                <a:solidFill>
                  <a:schemeClr val="bg1"/>
                </a:solidFill>
              </a:rPr>
              <a:t>La même année il découvre la fission de l’isotope </a:t>
            </a:r>
            <a:r>
              <a:rPr lang="fr-FR" sz="1200" baseline="30000" dirty="0">
                <a:solidFill>
                  <a:schemeClr val="bg1"/>
                </a:solidFill>
              </a:rPr>
              <a:t>235</a:t>
            </a:r>
            <a:r>
              <a:rPr lang="fr-FR" sz="1200" dirty="0">
                <a:solidFill>
                  <a:schemeClr val="bg1"/>
                </a:solidFill>
              </a:rPr>
              <a:t>U « sous les conditions appropriées ». Il est alors transféré au projet Manhattan dans le groupe d’Enrico Fermi qui obtint la première réaction nucléaire en chaîne en 1942. </a:t>
            </a:r>
          </a:p>
          <a:p>
            <a:endParaRPr lang="fr-FR" sz="1400" dirty="0">
              <a:solidFill>
                <a:schemeClr val="bg1"/>
              </a:solidFill>
            </a:endParaRPr>
          </a:p>
          <a:p>
            <a:endParaRPr lang="fr-FR" sz="1400" dirty="0">
              <a:solidFill>
                <a:schemeClr val="bg1"/>
              </a:solidFill>
            </a:endParaRPr>
          </a:p>
          <a:p>
            <a:endParaRPr lang="fr-FR" sz="1400" dirty="0">
              <a:solidFill>
                <a:schemeClr val="bg1"/>
              </a:solidFill>
            </a:endParaRPr>
          </a:p>
        </p:txBody>
      </p:sp>
      <p:sp>
        <p:nvSpPr>
          <p:cNvPr id="9" name="Rectangle 8">
            <a:extLst>
              <a:ext uri="{FF2B5EF4-FFF2-40B4-BE49-F238E27FC236}">
                <a16:creationId xmlns:a16="http://schemas.microsoft.com/office/drawing/2014/main" id="{748356E4-B080-4F17-A423-843612E2D8CB}"/>
              </a:ext>
            </a:extLst>
          </p:cNvPr>
          <p:cNvSpPr/>
          <p:nvPr/>
        </p:nvSpPr>
        <p:spPr>
          <a:xfrm>
            <a:off x="4712068" y="874205"/>
            <a:ext cx="5509657" cy="738664"/>
          </a:xfrm>
          <a:prstGeom prst="rect">
            <a:avLst/>
          </a:prstGeom>
        </p:spPr>
        <p:txBody>
          <a:bodyPr wrap="square">
            <a:spAutoFit/>
          </a:bodyPr>
          <a:lstStyle/>
          <a:p>
            <a:r>
              <a:rPr lang="en-US" sz="1400" dirty="0">
                <a:solidFill>
                  <a:schemeClr val="bg1"/>
                </a:solidFill>
              </a:rPr>
              <a:t>Seaborg a soutenu son PhD de </a:t>
            </a:r>
            <a:r>
              <a:rPr lang="en-US" sz="1400" dirty="0" err="1">
                <a:solidFill>
                  <a:schemeClr val="bg1"/>
                </a:solidFill>
              </a:rPr>
              <a:t>chimie</a:t>
            </a:r>
            <a:r>
              <a:rPr lang="en-US" sz="1400" dirty="0">
                <a:solidFill>
                  <a:schemeClr val="bg1"/>
                </a:solidFill>
              </a:rPr>
              <a:t> à </a:t>
            </a:r>
            <a:r>
              <a:rPr lang="en-US" sz="1400" dirty="0" err="1">
                <a:solidFill>
                  <a:schemeClr val="bg1"/>
                </a:solidFill>
              </a:rPr>
              <a:t>l’Université</a:t>
            </a:r>
            <a:r>
              <a:rPr lang="en-US" sz="1400" dirty="0">
                <a:solidFill>
                  <a:schemeClr val="bg1"/>
                </a:solidFill>
              </a:rPr>
              <a:t> de Berkeley </a:t>
            </a:r>
            <a:r>
              <a:rPr lang="en-US" sz="1400" dirty="0" err="1">
                <a:solidFill>
                  <a:schemeClr val="bg1"/>
                </a:solidFill>
              </a:rPr>
              <a:t>en</a:t>
            </a:r>
            <a:r>
              <a:rPr lang="en-US" sz="1400" dirty="0">
                <a:solidFill>
                  <a:schemeClr val="bg1"/>
                </a:solidFill>
              </a:rPr>
              <a:t> 1937. </a:t>
            </a:r>
          </a:p>
          <a:p>
            <a:r>
              <a:rPr lang="en-US" sz="1400" dirty="0">
                <a:solidFill>
                  <a:schemeClr val="bg1"/>
                </a:solidFill>
              </a:rPr>
              <a:t>Le </a:t>
            </a:r>
            <a:r>
              <a:rPr lang="en-US" sz="1400" dirty="0" err="1">
                <a:solidFill>
                  <a:schemeClr val="bg1"/>
                </a:solidFill>
              </a:rPr>
              <a:t>sujet</a:t>
            </a:r>
            <a:r>
              <a:rPr lang="en-US" sz="1400" dirty="0">
                <a:solidFill>
                  <a:schemeClr val="bg1"/>
                </a:solidFill>
              </a:rPr>
              <a:t> de </a:t>
            </a:r>
            <a:r>
              <a:rPr lang="en-US" sz="1400" dirty="0" err="1">
                <a:solidFill>
                  <a:schemeClr val="bg1"/>
                </a:solidFill>
              </a:rPr>
              <a:t>sa</a:t>
            </a:r>
            <a:r>
              <a:rPr lang="en-US" sz="1400" dirty="0">
                <a:solidFill>
                  <a:schemeClr val="bg1"/>
                </a:solidFill>
              </a:rPr>
              <a:t> </a:t>
            </a:r>
            <a:r>
              <a:rPr lang="en-US" sz="1400" dirty="0" err="1">
                <a:solidFill>
                  <a:schemeClr val="bg1"/>
                </a:solidFill>
              </a:rPr>
              <a:t>thèse</a:t>
            </a:r>
            <a:r>
              <a:rPr lang="en-US" sz="1400" dirty="0">
                <a:solidFill>
                  <a:schemeClr val="bg1"/>
                </a:solidFill>
              </a:rPr>
              <a:t> </a:t>
            </a:r>
            <a:r>
              <a:rPr lang="en-US" sz="1400" dirty="0" err="1">
                <a:solidFill>
                  <a:schemeClr val="bg1"/>
                </a:solidFill>
              </a:rPr>
              <a:t>était</a:t>
            </a:r>
            <a:r>
              <a:rPr lang="en-US" sz="1400" dirty="0">
                <a:solidFill>
                  <a:schemeClr val="bg1"/>
                </a:solidFill>
              </a:rPr>
              <a:t> “Interaction of Fast Neutrons with Lead", </a:t>
            </a:r>
          </a:p>
          <a:p>
            <a:r>
              <a:rPr lang="en-US" sz="1400" dirty="0">
                <a:solidFill>
                  <a:schemeClr val="bg1"/>
                </a:solidFill>
              </a:rPr>
              <a:t> Il y </a:t>
            </a:r>
            <a:r>
              <a:rPr lang="en-US" sz="1400" dirty="0" err="1">
                <a:solidFill>
                  <a:schemeClr val="bg1"/>
                </a:solidFill>
              </a:rPr>
              <a:t>introduit</a:t>
            </a:r>
            <a:r>
              <a:rPr lang="en-US" sz="1400" dirty="0">
                <a:solidFill>
                  <a:schemeClr val="bg1"/>
                </a:solidFill>
              </a:rPr>
              <a:t> le </a:t>
            </a:r>
            <a:r>
              <a:rPr lang="en-US" sz="1400" dirty="0" err="1">
                <a:solidFill>
                  <a:schemeClr val="bg1"/>
                </a:solidFill>
              </a:rPr>
              <a:t>terme</a:t>
            </a:r>
            <a:r>
              <a:rPr lang="en-US" sz="1400" dirty="0">
                <a:solidFill>
                  <a:schemeClr val="bg1"/>
                </a:solidFill>
              </a:rPr>
              <a:t> de “spallation”</a:t>
            </a:r>
            <a:endParaRPr lang="fr-FR" sz="1400" dirty="0">
              <a:solidFill>
                <a:schemeClr val="bg1"/>
              </a:solidFill>
            </a:endParaRPr>
          </a:p>
        </p:txBody>
      </p:sp>
    </p:spTree>
    <p:extLst>
      <p:ext uri="{BB962C8B-B14F-4D97-AF65-F5344CB8AC3E}">
        <p14:creationId xmlns:p14="http://schemas.microsoft.com/office/powerpoint/2010/main" val="55209330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C7685DB-E33F-4C73-9B44-F691968210A2}"/>
              </a:ext>
            </a:extLst>
          </p:cNvPr>
          <p:cNvPicPr>
            <a:picLocks noChangeAspect="1"/>
          </p:cNvPicPr>
          <p:nvPr/>
        </p:nvPicPr>
        <p:blipFill>
          <a:blip r:embed="rId2"/>
          <a:stretch>
            <a:fillRect/>
          </a:stretch>
        </p:blipFill>
        <p:spPr>
          <a:xfrm>
            <a:off x="1052051" y="845575"/>
            <a:ext cx="4624139" cy="3338050"/>
          </a:xfrm>
          <a:prstGeom prst="rect">
            <a:avLst/>
          </a:prstGeom>
        </p:spPr>
      </p:pic>
      <p:sp>
        <p:nvSpPr>
          <p:cNvPr id="3" name="Rectangle 2">
            <a:extLst>
              <a:ext uri="{FF2B5EF4-FFF2-40B4-BE49-F238E27FC236}">
                <a16:creationId xmlns:a16="http://schemas.microsoft.com/office/drawing/2014/main" id="{170BC3C3-1610-4C87-B628-EAE00E40C991}"/>
              </a:ext>
            </a:extLst>
          </p:cNvPr>
          <p:cNvSpPr/>
          <p:nvPr/>
        </p:nvSpPr>
        <p:spPr>
          <a:xfrm>
            <a:off x="316120" y="4758761"/>
            <a:ext cx="6096000" cy="646331"/>
          </a:xfrm>
          <a:prstGeom prst="rect">
            <a:avLst/>
          </a:prstGeom>
        </p:spPr>
        <p:txBody>
          <a:bodyPr>
            <a:spAutoFit/>
          </a:bodyPr>
          <a:lstStyle/>
          <a:p>
            <a:r>
              <a:rPr lang="fr-FR" dirty="0">
                <a:solidFill>
                  <a:schemeClr val="bg1"/>
                </a:solidFill>
              </a:rPr>
              <a:t>Changement d'équipe au Y-12 National Security </a:t>
            </a:r>
            <a:r>
              <a:rPr lang="fr-FR" dirty="0" err="1">
                <a:solidFill>
                  <a:schemeClr val="bg1"/>
                </a:solidFill>
              </a:rPr>
              <a:t>Complex</a:t>
            </a:r>
            <a:r>
              <a:rPr lang="fr-FR" dirty="0">
                <a:solidFill>
                  <a:schemeClr val="bg1"/>
                </a:solidFill>
              </a:rPr>
              <a:t> à </a:t>
            </a:r>
            <a:r>
              <a:rPr lang="fr-FR" dirty="0" err="1">
                <a:solidFill>
                  <a:schemeClr val="bg1"/>
                </a:solidFill>
              </a:rPr>
              <a:t>Oak</a:t>
            </a:r>
            <a:r>
              <a:rPr lang="fr-FR" dirty="0">
                <a:solidFill>
                  <a:schemeClr val="bg1"/>
                </a:solidFill>
              </a:rPr>
              <a:t> Ridge. En mai 1945, 82 000 personnes y étaient employées </a:t>
            </a:r>
          </a:p>
        </p:txBody>
      </p:sp>
      <p:pic>
        <p:nvPicPr>
          <p:cNvPr id="4" name="Image 3">
            <a:extLst>
              <a:ext uri="{FF2B5EF4-FFF2-40B4-BE49-F238E27FC236}">
                <a16:creationId xmlns:a16="http://schemas.microsoft.com/office/drawing/2014/main" id="{CDFCCC6D-F093-4A71-BC4F-EDB5AD4850AA}"/>
              </a:ext>
            </a:extLst>
          </p:cNvPr>
          <p:cNvPicPr>
            <a:picLocks noChangeAspect="1"/>
          </p:cNvPicPr>
          <p:nvPr/>
        </p:nvPicPr>
        <p:blipFill>
          <a:blip r:embed="rId3"/>
          <a:stretch>
            <a:fillRect/>
          </a:stretch>
        </p:blipFill>
        <p:spPr>
          <a:xfrm>
            <a:off x="6846161" y="845575"/>
            <a:ext cx="4882777" cy="3871890"/>
          </a:xfrm>
          <a:prstGeom prst="rect">
            <a:avLst/>
          </a:prstGeom>
        </p:spPr>
      </p:pic>
      <p:sp>
        <p:nvSpPr>
          <p:cNvPr id="5" name="Rectangle 4">
            <a:extLst>
              <a:ext uri="{FF2B5EF4-FFF2-40B4-BE49-F238E27FC236}">
                <a16:creationId xmlns:a16="http://schemas.microsoft.com/office/drawing/2014/main" id="{5F0FED4A-D7A8-4584-B990-7806B5C570ED}"/>
              </a:ext>
            </a:extLst>
          </p:cNvPr>
          <p:cNvSpPr/>
          <p:nvPr/>
        </p:nvSpPr>
        <p:spPr>
          <a:xfrm>
            <a:off x="316120" y="5796199"/>
            <a:ext cx="6096000" cy="830997"/>
          </a:xfrm>
          <a:prstGeom prst="rect">
            <a:avLst/>
          </a:prstGeom>
        </p:spPr>
        <p:txBody>
          <a:bodyPr>
            <a:spAutoFit/>
          </a:bodyPr>
          <a:lstStyle/>
          <a:p>
            <a:r>
              <a:rPr lang="fr-FR" sz="1200" dirty="0">
                <a:solidFill>
                  <a:schemeClr val="bg1"/>
                </a:solidFill>
              </a:rPr>
              <a:t>La sphère de plutonium était insérée dans la sphère d'uranium et elle possédait, en son centre, une source de neutrons formée d'un mélange de polonium et de béryllium et surnommée l'oursin du fait de sa forme. Celle-ci fut développée par l'entreprise Monsanto pour déclencher la réaction en chaîne au moment exact.</a:t>
            </a:r>
          </a:p>
        </p:txBody>
      </p:sp>
    </p:spTree>
    <p:extLst>
      <p:ext uri="{BB962C8B-B14F-4D97-AF65-F5344CB8AC3E}">
        <p14:creationId xmlns:p14="http://schemas.microsoft.com/office/powerpoint/2010/main" val="16659446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42A8419-B08E-4BD3-8BE8-3D726D2BE1A4}"/>
              </a:ext>
            </a:extLst>
          </p:cNvPr>
          <p:cNvPicPr>
            <a:picLocks noChangeAspect="1"/>
          </p:cNvPicPr>
          <p:nvPr/>
        </p:nvPicPr>
        <p:blipFill>
          <a:blip r:embed="rId3"/>
          <a:stretch>
            <a:fillRect/>
          </a:stretch>
        </p:blipFill>
        <p:spPr>
          <a:xfrm>
            <a:off x="151401" y="0"/>
            <a:ext cx="11889197" cy="6858000"/>
          </a:xfrm>
          <a:prstGeom prst="rect">
            <a:avLst/>
          </a:prstGeom>
        </p:spPr>
      </p:pic>
      <p:pic>
        <p:nvPicPr>
          <p:cNvPr id="5" name="Image 4">
            <a:extLst>
              <a:ext uri="{FF2B5EF4-FFF2-40B4-BE49-F238E27FC236}">
                <a16:creationId xmlns:a16="http://schemas.microsoft.com/office/drawing/2014/main" id="{0EB2CD52-EBD0-42C9-92F2-2C4B37D866A9}"/>
              </a:ext>
            </a:extLst>
          </p:cNvPr>
          <p:cNvPicPr>
            <a:picLocks noChangeAspect="1"/>
          </p:cNvPicPr>
          <p:nvPr/>
        </p:nvPicPr>
        <p:blipFill rotWithShape="1">
          <a:blip r:embed="rId4"/>
          <a:srcRect b="45565"/>
          <a:stretch/>
        </p:blipFill>
        <p:spPr>
          <a:xfrm>
            <a:off x="1579809" y="575978"/>
            <a:ext cx="9225843" cy="3042294"/>
          </a:xfrm>
          <a:prstGeom prst="rect">
            <a:avLst/>
          </a:prstGeom>
        </p:spPr>
      </p:pic>
    </p:spTree>
    <p:extLst>
      <p:ext uri="{BB962C8B-B14F-4D97-AF65-F5344CB8AC3E}">
        <p14:creationId xmlns:p14="http://schemas.microsoft.com/office/powerpoint/2010/main" val="13932351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53AEF5F-2C41-4EC0-BF51-AB2D597F1A43}"/>
              </a:ext>
            </a:extLst>
          </p:cNvPr>
          <p:cNvPicPr>
            <a:picLocks noChangeAspect="1"/>
          </p:cNvPicPr>
          <p:nvPr/>
        </p:nvPicPr>
        <p:blipFill>
          <a:blip r:embed="rId3"/>
          <a:stretch>
            <a:fillRect/>
          </a:stretch>
        </p:blipFill>
        <p:spPr>
          <a:xfrm>
            <a:off x="3200433" y="780716"/>
            <a:ext cx="1598360" cy="2327709"/>
          </a:xfrm>
          <a:prstGeom prst="rect">
            <a:avLst/>
          </a:prstGeom>
        </p:spPr>
      </p:pic>
      <p:sp>
        <p:nvSpPr>
          <p:cNvPr id="3" name="ZoneTexte 2">
            <a:extLst>
              <a:ext uri="{FF2B5EF4-FFF2-40B4-BE49-F238E27FC236}">
                <a16:creationId xmlns:a16="http://schemas.microsoft.com/office/drawing/2014/main" id="{21064763-A177-4F47-8FB5-16F7E44C13D2}"/>
              </a:ext>
            </a:extLst>
          </p:cNvPr>
          <p:cNvSpPr txBox="1"/>
          <p:nvPr/>
        </p:nvSpPr>
        <p:spPr>
          <a:xfrm>
            <a:off x="3146186" y="3196777"/>
            <a:ext cx="2143536" cy="307777"/>
          </a:xfrm>
          <a:prstGeom prst="rect">
            <a:avLst/>
          </a:prstGeom>
          <a:noFill/>
        </p:spPr>
        <p:txBody>
          <a:bodyPr wrap="none" rtlCol="0">
            <a:spAutoFit/>
          </a:bodyPr>
          <a:lstStyle/>
          <a:p>
            <a:r>
              <a:rPr lang="fr-FR" sz="1400" dirty="0">
                <a:solidFill>
                  <a:schemeClr val="bg1"/>
                </a:solidFill>
              </a:rPr>
              <a:t>Ed </a:t>
            </a:r>
            <a:r>
              <a:rPr lang="fr-FR" sz="1400" dirty="0" err="1">
                <a:solidFill>
                  <a:schemeClr val="bg1"/>
                </a:solidFill>
              </a:rPr>
              <a:t>Salpeter</a:t>
            </a:r>
            <a:r>
              <a:rPr lang="fr-FR" sz="1400" dirty="0">
                <a:solidFill>
                  <a:schemeClr val="bg1"/>
                </a:solidFill>
              </a:rPr>
              <a:t> (1924-2008)</a:t>
            </a:r>
          </a:p>
        </p:txBody>
      </p:sp>
      <p:sp>
        <p:nvSpPr>
          <p:cNvPr id="6" name="Rectangle 5">
            <a:extLst>
              <a:ext uri="{FF2B5EF4-FFF2-40B4-BE49-F238E27FC236}">
                <a16:creationId xmlns:a16="http://schemas.microsoft.com/office/drawing/2014/main" id="{60C47E94-E30F-4300-8F4F-2BD60A3BB5F1}"/>
              </a:ext>
            </a:extLst>
          </p:cNvPr>
          <p:cNvSpPr/>
          <p:nvPr/>
        </p:nvSpPr>
        <p:spPr>
          <a:xfrm>
            <a:off x="3037689" y="3592906"/>
            <a:ext cx="2530665" cy="584775"/>
          </a:xfrm>
          <a:prstGeom prst="rect">
            <a:avLst/>
          </a:prstGeom>
        </p:spPr>
        <p:txBody>
          <a:bodyPr wrap="square">
            <a:spAutoFit/>
          </a:bodyPr>
          <a:lstStyle/>
          <a:p>
            <a:r>
              <a:rPr lang="en-US" sz="800" dirty="0">
                <a:solidFill>
                  <a:schemeClr val="bg1"/>
                </a:solidFill>
              </a:rPr>
              <a:t>1952 : Nuclear Reactions in the Stars.</a:t>
            </a:r>
          </a:p>
          <a:p>
            <a:r>
              <a:rPr lang="en-US" sz="800" dirty="0">
                <a:solidFill>
                  <a:schemeClr val="bg1"/>
                </a:solidFill>
              </a:rPr>
              <a:t>I. Proton-Proton Chain </a:t>
            </a:r>
          </a:p>
          <a:p>
            <a:endParaRPr lang="en-US" sz="800" dirty="0">
              <a:solidFill>
                <a:schemeClr val="bg1"/>
              </a:solidFill>
            </a:endParaRPr>
          </a:p>
          <a:p>
            <a:r>
              <a:rPr lang="en-US" sz="800" dirty="0">
                <a:solidFill>
                  <a:schemeClr val="bg1"/>
                </a:solidFill>
              </a:rPr>
              <a:t>Nuclear reactions in Stars without Hydrogen</a:t>
            </a:r>
          </a:p>
        </p:txBody>
      </p:sp>
      <p:pic>
        <p:nvPicPr>
          <p:cNvPr id="10" name="Image 9">
            <a:extLst>
              <a:ext uri="{FF2B5EF4-FFF2-40B4-BE49-F238E27FC236}">
                <a16:creationId xmlns:a16="http://schemas.microsoft.com/office/drawing/2014/main" id="{3F019D8C-1D00-4A0C-B271-0997A4D4F812}"/>
              </a:ext>
            </a:extLst>
          </p:cNvPr>
          <p:cNvPicPr>
            <a:picLocks noChangeAspect="1"/>
          </p:cNvPicPr>
          <p:nvPr/>
        </p:nvPicPr>
        <p:blipFill>
          <a:blip r:embed="rId4"/>
          <a:stretch>
            <a:fillRect/>
          </a:stretch>
        </p:blipFill>
        <p:spPr>
          <a:xfrm>
            <a:off x="279082" y="569728"/>
            <a:ext cx="1791703" cy="2538697"/>
          </a:xfrm>
          <a:prstGeom prst="rect">
            <a:avLst/>
          </a:prstGeom>
        </p:spPr>
      </p:pic>
      <p:pic>
        <p:nvPicPr>
          <p:cNvPr id="12" name="Image 11">
            <a:extLst>
              <a:ext uri="{FF2B5EF4-FFF2-40B4-BE49-F238E27FC236}">
                <a16:creationId xmlns:a16="http://schemas.microsoft.com/office/drawing/2014/main" id="{27DC004F-D1D3-4A3C-AFD6-F1530EB94185}"/>
              </a:ext>
            </a:extLst>
          </p:cNvPr>
          <p:cNvPicPr>
            <a:picLocks noChangeAspect="1"/>
          </p:cNvPicPr>
          <p:nvPr/>
        </p:nvPicPr>
        <p:blipFill>
          <a:blip r:embed="rId5"/>
          <a:stretch>
            <a:fillRect/>
          </a:stretch>
        </p:blipFill>
        <p:spPr>
          <a:xfrm>
            <a:off x="9051190" y="516374"/>
            <a:ext cx="2771775" cy="1743075"/>
          </a:xfrm>
          <a:prstGeom prst="rect">
            <a:avLst/>
          </a:prstGeom>
        </p:spPr>
      </p:pic>
      <p:pic>
        <p:nvPicPr>
          <p:cNvPr id="13" name="Image 12">
            <a:extLst>
              <a:ext uri="{FF2B5EF4-FFF2-40B4-BE49-F238E27FC236}">
                <a16:creationId xmlns:a16="http://schemas.microsoft.com/office/drawing/2014/main" id="{469C53E4-F972-4BAA-AAE9-492FD16EE0D2}"/>
              </a:ext>
            </a:extLst>
          </p:cNvPr>
          <p:cNvPicPr>
            <a:picLocks noChangeAspect="1"/>
          </p:cNvPicPr>
          <p:nvPr/>
        </p:nvPicPr>
        <p:blipFill>
          <a:blip r:embed="rId6"/>
          <a:stretch>
            <a:fillRect/>
          </a:stretch>
        </p:blipFill>
        <p:spPr>
          <a:xfrm>
            <a:off x="5911483" y="1230866"/>
            <a:ext cx="2390806" cy="513784"/>
          </a:xfrm>
          <a:prstGeom prst="rect">
            <a:avLst/>
          </a:prstGeom>
        </p:spPr>
      </p:pic>
      <p:sp>
        <p:nvSpPr>
          <p:cNvPr id="14" name="Rectangle 13">
            <a:extLst>
              <a:ext uri="{FF2B5EF4-FFF2-40B4-BE49-F238E27FC236}">
                <a16:creationId xmlns:a16="http://schemas.microsoft.com/office/drawing/2014/main" id="{12BEA277-4B32-4A44-9FB2-CE9E21E544CF}"/>
              </a:ext>
            </a:extLst>
          </p:cNvPr>
          <p:cNvSpPr/>
          <p:nvPr/>
        </p:nvSpPr>
        <p:spPr>
          <a:xfrm>
            <a:off x="5816918" y="2404290"/>
            <a:ext cx="6096000" cy="769441"/>
          </a:xfrm>
          <a:prstGeom prst="rect">
            <a:avLst/>
          </a:prstGeom>
        </p:spPr>
        <p:txBody>
          <a:bodyPr>
            <a:spAutoFit/>
          </a:bodyPr>
          <a:lstStyle/>
          <a:p>
            <a:r>
              <a:rPr lang="fr-FR" sz="1100" dirty="0">
                <a:solidFill>
                  <a:schemeClr val="bg1"/>
                </a:solidFill>
              </a:rPr>
              <a:t>le carbone 12 possède un état excité à 7,6 MeV dont l'énergie est quasiment égale à la somme de celles d'un noyau d'hélium et d'un noyau de béryllium 8. L'existence de ce niveau résonnant, alors inconnu, fut prédit par Fred Hoyle en 1954 au cours de ses recherches sur la nucléosynthèse stellaire et confirmé par la suite en physique nucléaire.</a:t>
            </a:r>
          </a:p>
        </p:txBody>
      </p:sp>
      <p:pic>
        <p:nvPicPr>
          <p:cNvPr id="15" name="Image 14">
            <a:extLst>
              <a:ext uri="{FF2B5EF4-FFF2-40B4-BE49-F238E27FC236}">
                <a16:creationId xmlns:a16="http://schemas.microsoft.com/office/drawing/2014/main" id="{72B0B8BF-95EA-44AB-A32A-49604240B835}"/>
              </a:ext>
            </a:extLst>
          </p:cNvPr>
          <p:cNvPicPr>
            <a:picLocks noChangeAspect="1"/>
          </p:cNvPicPr>
          <p:nvPr/>
        </p:nvPicPr>
        <p:blipFill>
          <a:blip r:embed="rId7"/>
          <a:stretch>
            <a:fillRect/>
          </a:stretch>
        </p:blipFill>
        <p:spPr>
          <a:xfrm>
            <a:off x="7494772" y="3429000"/>
            <a:ext cx="2619375" cy="2247900"/>
          </a:xfrm>
          <a:prstGeom prst="rect">
            <a:avLst/>
          </a:prstGeom>
        </p:spPr>
      </p:pic>
      <p:sp>
        <p:nvSpPr>
          <p:cNvPr id="16" name="ZoneTexte 15">
            <a:extLst>
              <a:ext uri="{FF2B5EF4-FFF2-40B4-BE49-F238E27FC236}">
                <a16:creationId xmlns:a16="http://schemas.microsoft.com/office/drawing/2014/main" id="{FD152EAC-6460-40B1-A805-C411549E85CB}"/>
              </a:ext>
            </a:extLst>
          </p:cNvPr>
          <p:cNvSpPr txBox="1"/>
          <p:nvPr/>
        </p:nvSpPr>
        <p:spPr>
          <a:xfrm>
            <a:off x="130764" y="3196777"/>
            <a:ext cx="2501006" cy="1323439"/>
          </a:xfrm>
          <a:prstGeom prst="rect">
            <a:avLst/>
          </a:prstGeom>
          <a:noFill/>
        </p:spPr>
        <p:txBody>
          <a:bodyPr wrap="none" rtlCol="0">
            <a:spAutoFit/>
          </a:bodyPr>
          <a:lstStyle/>
          <a:p>
            <a:r>
              <a:rPr lang="fr-FR" sz="1400" dirty="0">
                <a:solidFill>
                  <a:schemeClr val="bg1"/>
                </a:solidFill>
              </a:rPr>
              <a:t>Hans Bethe (1906-2005)</a:t>
            </a:r>
          </a:p>
          <a:p>
            <a:r>
              <a:rPr lang="fr-FR" sz="1200" dirty="0">
                <a:solidFill>
                  <a:schemeClr val="bg1"/>
                </a:solidFill>
              </a:rPr>
              <a:t>Prix Nobel 1967</a:t>
            </a:r>
          </a:p>
          <a:p>
            <a:endParaRPr lang="fr-FR" sz="800" dirty="0">
              <a:solidFill>
                <a:schemeClr val="bg1"/>
              </a:solidFill>
            </a:endParaRPr>
          </a:p>
          <a:p>
            <a:r>
              <a:rPr lang="fr-FR" sz="800" dirty="0" err="1">
                <a:solidFill>
                  <a:schemeClr val="bg1"/>
                </a:solidFill>
              </a:rPr>
              <a:t>Nucleosynthèse</a:t>
            </a:r>
            <a:r>
              <a:rPr lang="fr-FR" sz="800" dirty="0">
                <a:solidFill>
                  <a:schemeClr val="bg1"/>
                </a:solidFill>
              </a:rPr>
              <a:t> stellaire   Cycle de Bethe (1938)</a:t>
            </a:r>
          </a:p>
          <a:p>
            <a:endParaRPr lang="fr-FR" sz="800" dirty="0">
              <a:solidFill>
                <a:schemeClr val="bg1"/>
              </a:solidFill>
            </a:endParaRPr>
          </a:p>
          <a:p>
            <a:r>
              <a:rPr lang="fr-FR" sz="800" dirty="0">
                <a:solidFill>
                  <a:schemeClr val="bg1"/>
                </a:solidFill>
              </a:rPr>
              <a:t>à partir de 1942 : participation au projet Manhattan</a:t>
            </a:r>
          </a:p>
          <a:p>
            <a:endParaRPr lang="fr-FR" sz="1100" dirty="0">
              <a:solidFill>
                <a:schemeClr val="bg1"/>
              </a:solidFill>
            </a:endParaRPr>
          </a:p>
          <a:p>
            <a:endParaRPr lang="fr-FR" sz="1100" dirty="0">
              <a:solidFill>
                <a:schemeClr val="bg1"/>
              </a:solidFill>
            </a:endParaRPr>
          </a:p>
        </p:txBody>
      </p:sp>
      <p:sp>
        <p:nvSpPr>
          <p:cNvPr id="17" name="Rectangle 16">
            <a:extLst>
              <a:ext uri="{FF2B5EF4-FFF2-40B4-BE49-F238E27FC236}">
                <a16:creationId xmlns:a16="http://schemas.microsoft.com/office/drawing/2014/main" id="{7B5B32E9-45CE-4C5B-ADDD-46BC671EEB7C}"/>
              </a:ext>
            </a:extLst>
          </p:cNvPr>
          <p:cNvSpPr/>
          <p:nvPr/>
        </p:nvSpPr>
        <p:spPr>
          <a:xfrm>
            <a:off x="6003190" y="712123"/>
            <a:ext cx="6096000" cy="369332"/>
          </a:xfrm>
          <a:prstGeom prst="rect">
            <a:avLst/>
          </a:prstGeom>
        </p:spPr>
        <p:txBody>
          <a:bodyPr>
            <a:spAutoFit/>
          </a:bodyPr>
          <a:lstStyle/>
          <a:p>
            <a:r>
              <a:rPr lang="fr-FR" dirty="0">
                <a:solidFill>
                  <a:schemeClr val="bg1"/>
                </a:solidFill>
              </a:rPr>
              <a:t>La réaction 3</a:t>
            </a:r>
            <a:r>
              <a:rPr lang="fr-FR" dirty="0">
                <a:solidFill>
                  <a:schemeClr val="bg1"/>
                </a:solidFill>
                <a:latin typeface="Symbol" panose="05050102010706020507" pitchFamily="18" charset="2"/>
              </a:rPr>
              <a:t>a</a:t>
            </a:r>
          </a:p>
        </p:txBody>
      </p:sp>
      <p:pic>
        <p:nvPicPr>
          <p:cNvPr id="18" name="Image 17">
            <a:extLst>
              <a:ext uri="{FF2B5EF4-FFF2-40B4-BE49-F238E27FC236}">
                <a16:creationId xmlns:a16="http://schemas.microsoft.com/office/drawing/2014/main" id="{B08DFC90-8C7A-42AE-A5C0-EEABC067CF51}"/>
              </a:ext>
            </a:extLst>
          </p:cNvPr>
          <p:cNvPicPr>
            <a:picLocks noChangeAspect="1"/>
          </p:cNvPicPr>
          <p:nvPr/>
        </p:nvPicPr>
        <p:blipFill>
          <a:blip r:embed="rId8"/>
          <a:stretch>
            <a:fillRect/>
          </a:stretch>
        </p:blipFill>
        <p:spPr>
          <a:xfrm>
            <a:off x="2722627" y="4520216"/>
            <a:ext cx="2603397" cy="1394529"/>
          </a:xfrm>
          <a:prstGeom prst="rect">
            <a:avLst/>
          </a:prstGeom>
        </p:spPr>
      </p:pic>
      <p:pic>
        <p:nvPicPr>
          <p:cNvPr id="19" name="Image 18">
            <a:extLst>
              <a:ext uri="{FF2B5EF4-FFF2-40B4-BE49-F238E27FC236}">
                <a16:creationId xmlns:a16="http://schemas.microsoft.com/office/drawing/2014/main" id="{906E6B02-C6B0-4D04-9A89-56E148B6127C}"/>
              </a:ext>
            </a:extLst>
          </p:cNvPr>
          <p:cNvPicPr>
            <a:picLocks noChangeAspect="1"/>
          </p:cNvPicPr>
          <p:nvPr/>
        </p:nvPicPr>
        <p:blipFill>
          <a:blip r:embed="rId9"/>
          <a:stretch>
            <a:fillRect/>
          </a:stretch>
        </p:blipFill>
        <p:spPr>
          <a:xfrm>
            <a:off x="458289" y="4419600"/>
            <a:ext cx="1639619" cy="1639619"/>
          </a:xfrm>
          <a:prstGeom prst="rect">
            <a:avLst/>
          </a:prstGeom>
        </p:spPr>
      </p:pic>
      <p:cxnSp>
        <p:nvCxnSpPr>
          <p:cNvPr id="21" name="Connecteur droit 20">
            <a:extLst>
              <a:ext uri="{FF2B5EF4-FFF2-40B4-BE49-F238E27FC236}">
                <a16:creationId xmlns:a16="http://schemas.microsoft.com/office/drawing/2014/main" id="{BDD41AA2-0145-44FA-A135-335B2878EAC6}"/>
              </a:ext>
            </a:extLst>
          </p:cNvPr>
          <p:cNvCxnSpPr/>
          <p:nvPr/>
        </p:nvCxnSpPr>
        <p:spPr>
          <a:xfrm>
            <a:off x="5689600" y="262467"/>
            <a:ext cx="0" cy="6477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753AEF5F-2C41-4EC0-BF51-AB2D597F1A43}"/>
              </a:ext>
            </a:extLst>
          </p:cNvPr>
          <p:cNvPicPr>
            <a:picLocks noChangeAspect="1"/>
          </p:cNvPicPr>
          <p:nvPr/>
        </p:nvPicPr>
        <p:blipFill>
          <a:blip r:embed="rId3"/>
          <a:stretch>
            <a:fillRect/>
          </a:stretch>
        </p:blipFill>
        <p:spPr>
          <a:xfrm>
            <a:off x="3200433" y="780716"/>
            <a:ext cx="1598360" cy="2327709"/>
          </a:xfrm>
          <a:prstGeom prst="rect">
            <a:avLst/>
          </a:prstGeom>
        </p:spPr>
      </p:pic>
      <p:sp>
        <p:nvSpPr>
          <p:cNvPr id="3" name="ZoneTexte 2">
            <a:extLst>
              <a:ext uri="{FF2B5EF4-FFF2-40B4-BE49-F238E27FC236}">
                <a16:creationId xmlns:a16="http://schemas.microsoft.com/office/drawing/2014/main" id="{21064763-A177-4F47-8FB5-16F7E44C13D2}"/>
              </a:ext>
            </a:extLst>
          </p:cNvPr>
          <p:cNvSpPr txBox="1"/>
          <p:nvPr/>
        </p:nvSpPr>
        <p:spPr>
          <a:xfrm>
            <a:off x="3146186" y="3196777"/>
            <a:ext cx="2143536" cy="307777"/>
          </a:xfrm>
          <a:prstGeom prst="rect">
            <a:avLst/>
          </a:prstGeom>
          <a:noFill/>
        </p:spPr>
        <p:txBody>
          <a:bodyPr wrap="none" rtlCol="0">
            <a:spAutoFit/>
          </a:bodyPr>
          <a:lstStyle/>
          <a:p>
            <a:r>
              <a:rPr lang="fr-FR" sz="1400" dirty="0">
                <a:solidFill>
                  <a:schemeClr val="bg1"/>
                </a:solidFill>
              </a:rPr>
              <a:t>Ed </a:t>
            </a:r>
            <a:r>
              <a:rPr lang="fr-FR" sz="1400" dirty="0" err="1">
                <a:solidFill>
                  <a:schemeClr val="bg1"/>
                </a:solidFill>
              </a:rPr>
              <a:t>Salpeter</a:t>
            </a:r>
            <a:r>
              <a:rPr lang="fr-FR" sz="1400" dirty="0">
                <a:solidFill>
                  <a:schemeClr val="bg1"/>
                </a:solidFill>
              </a:rPr>
              <a:t> (1924-2008)</a:t>
            </a:r>
          </a:p>
        </p:txBody>
      </p:sp>
      <p:sp>
        <p:nvSpPr>
          <p:cNvPr id="6" name="Rectangle 5">
            <a:extLst>
              <a:ext uri="{FF2B5EF4-FFF2-40B4-BE49-F238E27FC236}">
                <a16:creationId xmlns:a16="http://schemas.microsoft.com/office/drawing/2014/main" id="{60C47E94-E30F-4300-8F4F-2BD60A3BB5F1}"/>
              </a:ext>
            </a:extLst>
          </p:cNvPr>
          <p:cNvSpPr/>
          <p:nvPr/>
        </p:nvSpPr>
        <p:spPr>
          <a:xfrm>
            <a:off x="3037689" y="3592906"/>
            <a:ext cx="2530665" cy="584775"/>
          </a:xfrm>
          <a:prstGeom prst="rect">
            <a:avLst/>
          </a:prstGeom>
        </p:spPr>
        <p:txBody>
          <a:bodyPr wrap="square">
            <a:spAutoFit/>
          </a:bodyPr>
          <a:lstStyle/>
          <a:p>
            <a:r>
              <a:rPr lang="en-US" sz="800" dirty="0">
                <a:solidFill>
                  <a:schemeClr val="bg1"/>
                </a:solidFill>
              </a:rPr>
              <a:t>1952 : Nuclear Reactions in the Stars.</a:t>
            </a:r>
          </a:p>
          <a:p>
            <a:r>
              <a:rPr lang="en-US" sz="800" dirty="0">
                <a:solidFill>
                  <a:schemeClr val="bg1"/>
                </a:solidFill>
              </a:rPr>
              <a:t>I. Proton-Proton Chain </a:t>
            </a:r>
          </a:p>
          <a:p>
            <a:endParaRPr lang="en-US" sz="800" dirty="0">
              <a:solidFill>
                <a:schemeClr val="bg1"/>
              </a:solidFill>
            </a:endParaRPr>
          </a:p>
          <a:p>
            <a:r>
              <a:rPr lang="en-US" sz="800" dirty="0">
                <a:solidFill>
                  <a:schemeClr val="bg1"/>
                </a:solidFill>
              </a:rPr>
              <a:t>Nuclear reactions in Stars without Hydrogen</a:t>
            </a:r>
          </a:p>
        </p:txBody>
      </p:sp>
      <p:pic>
        <p:nvPicPr>
          <p:cNvPr id="10" name="Image 9">
            <a:extLst>
              <a:ext uri="{FF2B5EF4-FFF2-40B4-BE49-F238E27FC236}">
                <a16:creationId xmlns:a16="http://schemas.microsoft.com/office/drawing/2014/main" id="{3F019D8C-1D00-4A0C-B271-0997A4D4F812}"/>
              </a:ext>
            </a:extLst>
          </p:cNvPr>
          <p:cNvPicPr>
            <a:picLocks noChangeAspect="1"/>
          </p:cNvPicPr>
          <p:nvPr/>
        </p:nvPicPr>
        <p:blipFill>
          <a:blip r:embed="rId4"/>
          <a:stretch>
            <a:fillRect/>
          </a:stretch>
        </p:blipFill>
        <p:spPr>
          <a:xfrm>
            <a:off x="279082" y="569728"/>
            <a:ext cx="1791703" cy="2538697"/>
          </a:xfrm>
          <a:prstGeom prst="rect">
            <a:avLst/>
          </a:prstGeom>
        </p:spPr>
      </p:pic>
      <p:sp>
        <p:nvSpPr>
          <p:cNvPr id="16" name="ZoneTexte 15">
            <a:extLst>
              <a:ext uri="{FF2B5EF4-FFF2-40B4-BE49-F238E27FC236}">
                <a16:creationId xmlns:a16="http://schemas.microsoft.com/office/drawing/2014/main" id="{FD152EAC-6460-40B1-A805-C411549E85CB}"/>
              </a:ext>
            </a:extLst>
          </p:cNvPr>
          <p:cNvSpPr txBox="1"/>
          <p:nvPr/>
        </p:nvSpPr>
        <p:spPr>
          <a:xfrm>
            <a:off x="130764" y="3196777"/>
            <a:ext cx="2501006" cy="1323439"/>
          </a:xfrm>
          <a:prstGeom prst="rect">
            <a:avLst/>
          </a:prstGeom>
          <a:noFill/>
        </p:spPr>
        <p:txBody>
          <a:bodyPr wrap="none" rtlCol="0">
            <a:spAutoFit/>
          </a:bodyPr>
          <a:lstStyle/>
          <a:p>
            <a:r>
              <a:rPr lang="fr-FR" sz="1400" dirty="0">
                <a:solidFill>
                  <a:schemeClr val="bg1"/>
                </a:solidFill>
              </a:rPr>
              <a:t>Hans Bethe (1906-2005)</a:t>
            </a:r>
          </a:p>
          <a:p>
            <a:r>
              <a:rPr lang="fr-FR" sz="1200" dirty="0">
                <a:solidFill>
                  <a:schemeClr val="bg1"/>
                </a:solidFill>
              </a:rPr>
              <a:t>Prix Nobel 1967</a:t>
            </a:r>
          </a:p>
          <a:p>
            <a:endParaRPr lang="fr-FR" sz="800" dirty="0">
              <a:solidFill>
                <a:schemeClr val="bg1"/>
              </a:solidFill>
            </a:endParaRPr>
          </a:p>
          <a:p>
            <a:r>
              <a:rPr lang="fr-FR" sz="800" dirty="0" err="1">
                <a:solidFill>
                  <a:schemeClr val="bg1"/>
                </a:solidFill>
              </a:rPr>
              <a:t>Nucleosynthèse</a:t>
            </a:r>
            <a:r>
              <a:rPr lang="fr-FR" sz="800" dirty="0">
                <a:solidFill>
                  <a:schemeClr val="bg1"/>
                </a:solidFill>
              </a:rPr>
              <a:t> stellaire   Cycle de Bethe (1938)</a:t>
            </a:r>
          </a:p>
          <a:p>
            <a:endParaRPr lang="fr-FR" sz="800" dirty="0">
              <a:solidFill>
                <a:schemeClr val="bg1"/>
              </a:solidFill>
            </a:endParaRPr>
          </a:p>
          <a:p>
            <a:r>
              <a:rPr lang="fr-FR" sz="800" dirty="0">
                <a:solidFill>
                  <a:schemeClr val="bg1"/>
                </a:solidFill>
              </a:rPr>
              <a:t>à partir de 1942 : participation au projet Manhattan</a:t>
            </a:r>
          </a:p>
          <a:p>
            <a:endParaRPr lang="fr-FR" sz="1100" dirty="0">
              <a:solidFill>
                <a:schemeClr val="bg1"/>
              </a:solidFill>
            </a:endParaRPr>
          </a:p>
          <a:p>
            <a:endParaRPr lang="fr-FR" sz="1100" dirty="0">
              <a:solidFill>
                <a:schemeClr val="bg1"/>
              </a:solidFill>
            </a:endParaRPr>
          </a:p>
        </p:txBody>
      </p:sp>
      <p:pic>
        <p:nvPicPr>
          <p:cNvPr id="18" name="Image 17">
            <a:extLst>
              <a:ext uri="{FF2B5EF4-FFF2-40B4-BE49-F238E27FC236}">
                <a16:creationId xmlns:a16="http://schemas.microsoft.com/office/drawing/2014/main" id="{B08DFC90-8C7A-42AE-A5C0-EEABC067CF51}"/>
              </a:ext>
            </a:extLst>
          </p:cNvPr>
          <p:cNvPicPr>
            <a:picLocks noChangeAspect="1"/>
          </p:cNvPicPr>
          <p:nvPr/>
        </p:nvPicPr>
        <p:blipFill>
          <a:blip r:embed="rId5"/>
          <a:stretch>
            <a:fillRect/>
          </a:stretch>
        </p:blipFill>
        <p:spPr>
          <a:xfrm>
            <a:off x="2722627" y="4520216"/>
            <a:ext cx="2603397" cy="1394529"/>
          </a:xfrm>
          <a:prstGeom prst="rect">
            <a:avLst/>
          </a:prstGeom>
        </p:spPr>
      </p:pic>
      <p:pic>
        <p:nvPicPr>
          <p:cNvPr id="19" name="Image 18">
            <a:extLst>
              <a:ext uri="{FF2B5EF4-FFF2-40B4-BE49-F238E27FC236}">
                <a16:creationId xmlns:a16="http://schemas.microsoft.com/office/drawing/2014/main" id="{906E6B02-C6B0-4D04-9A89-56E148B6127C}"/>
              </a:ext>
            </a:extLst>
          </p:cNvPr>
          <p:cNvPicPr>
            <a:picLocks noChangeAspect="1"/>
          </p:cNvPicPr>
          <p:nvPr/>
        </p:nvPicPr>
        <p:blipFill>
          <a:blip r:embed="rId6"/>
          <a:stretch>
            <a:fillRect/>
          </a:stretch>
        </p:blipFill>
        <p:spPr>
          <a:xfrm>
            <a:off x="458289" y="4419600"/>
            <a:ext cx="1639619" cy="1639619"/>
          </a:xfrm>
          <a:prstGeom prst="rect">
            <a:avLst/>
          </a:prstGeom>
        </p:spPr>
      </p:pic>
      <p:cxnSp>
        <p:nvCxnSpPr>
          <p:cNvPr id="21" name="Connecteur droit 20">
            <a:extLst>
              <a:ext uri="{FF2B5EF4-FFF2-40B4-BE49-F238E27FC236}">
                <a16:creationId xmlns:a16="http://schemas.microsoft.com/office/drawing/2014/main" id="{BDD41AA2-0145-44FA-A135-335B2878EAC6}"/>
              </a:ext>
            </a:extLst>
          </p:cNvPr>
          <p:cNvCxnSpPr/>
          <p:nvPr/>
        </p:nvCxnSpPr>
        <p:spPr>
          <a:xfrm>
            <a:off x="5689600" y="262467"/>
            <a:ext cx="0" cy="6477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Image 3">
            <a:extLst>
              <a:ext uri="{FF2B5EF4-FFF2-40B4-BE49-F238E27FC236}">
                <a16:creationId xmlns:a16="http://schemas.microsoft.com/office/drawing/2014/main" id="{301E9CBA-011E-49D3-BF19-D2BC982D50C1}"/>
              </a:ext>
            </a:extLst>
          </p:cNvPr>
          <p:cNvPicPr>
            <a:picLocks noChangeAspect="1"/>
          </p:cNvPicPr>
          <p:nvPr/>
        </p:nvPicPr>
        <p:blipFill>
          <a:blip r:embed="rId7"/>
          <a:stretch>
            <a:fillRect/>
          </a:stretch>
        </p:blipFill>
        <p:spPr>
          <a:xfrm>
            <a:off x="6774475" y="3230544"/>
            <a:ext cx="4340728" cy="2694666"/>
          </a:xfrm>
          <a:prstGeom prst="rect">
            <a:avLst/>
          </a:prstGeom>
        </p:spPr>
      </p:pic>
      <p:sp>
        <p:nvSpPr>
          <p:cNvPr id="20" name="ZoneTexte 19">
            <a:extLst>
              <a:ext uri="{FF2B5EF4-FFF2-40B4-BE49-F238E27FC236}">
                <a16:creationId xmlns:a16="http://schemas.microsoft.com/office/drawing/2014/main" id="{373D11DD-30B1-4898-801B-E28290EAC286}"/>
              </a:ext>
            </a:extLst>
          </p:cNvPr>
          <p:cNvSpPr txBox="1"/>
          <p:nvPr/>
        </p:nvSpPr>
        <p:spPr>
          <a:xfrm>
            <a:off x="6774475" y="2565835"/>
            <a:ext cx="4780791" cy="630942"/>
          </a:xfrm>
          <a:prstGeom prst="rect">
            <a:avLst/>
          </a:prstGeom>
          <a:noFill/>
        </p:spPr>
        <p:txBody>
          <a:bodyPr wrap="square" rtlCol="0">
            <a:spAutoFit/>
          </a:bodyPr>
          <a:lstStyle/>
          <a:p>
            <a:r>
              <a:rPr lang="fr-FR" sz="1050" dirty="0">
                <a:solidFill>
                  <a:schemeClr val="bg1"/>
                </a:solidFill>
              </a:rPr>
              <a:t>PhD Hubert Reeves  1960 </a:t>
            </a:r>
          </a:p>
          <a:p>
            <a:r>
              <a:rPr lang="en-US" sz="1050" i="1" dirty="0">
                <a:solidFill>
                  <a:schemeClr val="bg1"/>
                </a:solidFill>
              </a:rPr>
              <a:t>Thermonuclear Reactions Involving Medium Light Nuclei</a:t>
            </a:r>
            <a:r>
              <a:rPr lang="en-US" sz="1050" dirty="0">
                <a:solidFill>
                  <a:schemeClr val="bg1"/>
                </a:solidFill>
              </a:rPr>
              <a:t> </a:t>
            </a:r>
            <a:r>
              <a:rPr lang="fr-FR" sz="1050" baseline="30000" dirty="0">
                <a:solidFill>
                  <a:schemeClr val="bg1"/>
                </a:solidFill>
              </a:rPr>
              <a:t>12</a:t>
            </a:r>
            <a:r>
              <a:rPr lang="fr-FR" sz="1050" dirty="0">
                <a:solidFill>
                  <a:schemeClr val="bg1"/>
                </a:solidFill>
              </a:rPr>
              <a:t>C + </a:t>
            </a:r>
            <a:r>
              <a:rPr lang="fr-FR" sz="1050" baseline="30000" dirty="0">
                <a:solidFill>
                  <a:schemeClr val="bg1"/>
                </a:solidFill>
              </a:rPr>
              <a:t>12</a:t>
            </a:r>
            <a:r>
              <a:rPr lang="fr-FR" sz="1050" dirty="0">
                <a:solidFill>
                  <a:schemeClr val="bg1"/>
                </a:solidFill>
              </a:rPr>
              <a:t>C</a:t>
            </a:r>
          </a:p>
          <a:p>
            <a:endParaRPr lang="fr-FR" sz="1400" dirty="0">
              <a:solidFill>
                <a:schemeClr val="bg1"/>
              </a:solidFill>
            </a:endParaRPr>
          </a:p>
        </p:txBody>
      </p:sp>
    </p:spTree>
    <p:extLst>
      <p:ext uri="{BB962C8B-B14F-4D97-AF65-F5344CB8AC3E}">
        <p14:creationId xmlns:p14="http://schemas.microsoft.com/office/powerpoint/2010/main" val="37036208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B01B62D4-86F9-42EF-B5DA-CC1E9D8B06E1}"/>
              </a:ext>
            </a:extLst>
          </p:cNvPr>
          <p:cNvGrpSpPr/>
          <p:nvPr/>
        </p:nvGrpSpPr>
        <p:grpSpPr>
          <a:xfrm>
            <a:off x="821873" y="248870"/>
            <a:ext cx="4773384" cy="3855044"/>
            <a:chOff x="190501" y="248869"/>
            <a:chExt cx="5074103" cy="4464645"/>
          </a:xfrm>
        </p:grpSpPr>
        <p:pic>
          <p:nvPicPr>
            <p:cNvPr id="2" name="Image 1">
              <a:extLst>
                <a:ext uri="{FF2B5EF4-FFF2-40B4-BE49-F238E27FC236}">
                  <a16:creationId xmlns:a16="http://schemas.microsoft.com/office/drawing/2014/main" id="{345BAF6E-360C-4C8D-9FE1-59FDD20FFC1B}"/>
                </a:ext>
              </a:extLst>
            </p:cNvPr>
            <p:cNvPicPr>
              <a:picLocks noChangeAspect="1"/>
            </p:cNvPicPr>
            <p:nvPr/>
          </p:nvPicPr>
          <p:blipFill rotWithShape="1">
            <a:blip r:embed="rId3"/>
            <a:srcRect t="9366" r="7011" b="77522"/>
            <a:stretch/>
          </p:blipFill>
          <p:spPr>
            <a:xfrm>
              <a:off x="210912" y="783770"/>
              <a:ext cx="5053692" cy="762001"/>
            </a:xfrm>
            <a:prstGeom prst="rect">
              <a:avLst/>
            </a:prstGeom>
          </p:spPr>
        </p:pic>
        <p:pic>
          <p:nvPicPr>
            <p:cNvPr id="3" name="Image 2">
              <a:extLst>
                <a:ext uri="{FF2B5EF4-FFF2-40B4-BE49-F238E27FC236}">
                  <a16:creationId xmlns:a16="http://schemas.microsoft.com/office/drawing/2014/main" id="{C3209713-E69E-4594-83B4-3DE0D04D94C9}"/>
                </a:ext>
              </a:extLst>
            </p:cNvPr>
            <p:cNvPicPr>
              <a:picLocks noChangeAspect="1"/>
            </p:cNvPicPr>
            <p:nvPr/>
          </p:nvPicPr>
          <p:blipFill rotWithShape="1">
            <a:blip r:embed="rId3"/>
            <a:srcRect r="2949" b="92911"/>
            <a:stretch/>
          </p:blipFill>
          <p:spPr>
            <a:xfrm>
              <a:off x="190501" y="248869"/>
              <a:ext cx="5053692" cy="394746"/>
            </a:xfrm>
            <a:prstGeom prst="rect">
              <a:avLst/>
            </a:prstGeom>
          </p:spPr>
        </p:pic>
        <p:pic>
          <p:nvPicPr>
            <p:cNvPr id="4" name="Image 3">
              <a:extLst>
                <a:ext uri="{FF2B5EF4-FFF2-40B4-BE49-F238E27FC236}">
                  <a16:creationId xmlns:a16="http://schemas.microsoft.com/office/drawing/2014/main" id="{BAD55E09-133D-4B09-9D8A-38EAA48E3448}"/>
                </a:ext>
              </a:extLst>
            </p:cNvPr>
            <p:cNvPicPr>
              <a:picLocks noChangeAspect="1"/>
            </p:cNvPicPr>
            <p:nvPr/>
          </p:nvPicPr>
          <p:blipFill rotWithShape="1">
            <a:blip r:embed="rId3"/>
            <a:srcRect l="7465" t="55861" r="13710"/>
            <a:stretch/>
          </p:blipFill>
          <p:spPr>
            <a:xfrm>
              <a:off x="208524" y="1685926"/>
              <a:ext cx="5056080" cy="3027588"/>
            </a:xfrm>
            <a:prstGeom prst="rect">
              <a:avLst/>
            </a:prstGeom>
          </p:spPr>
        </p:pic>
      </p:grpSp>
      <p:grpSp>
        <p:nvGrpSpPr>
          <p:cNvPr id="8" name="Groupe 7">
            <a:extLst>
              <a:ext uri="{FF2B5EF4-FFF2-40B4-BE49-F238E27FC236}">
                <a16:creationId xmlns:a16="http://schemas.microsoft.com/office/drawing/2014/main" id="{1ED0561A-ABF5-4DC4-98B3-21BA1076A1F6}"/>
              </a:ext>
            </a:extLst>
          </p:cNvPr>
          <p:cNvGrpSpPr/>
          <p:nvPr/>
        </p:nvGrpSpPr>
        <p:grpSpPr>
          <a:xfrm>
            <a:off x="853213" y="4224932"/>
            <a:ext cx="4759020" cy="1982946"/>
            <a:chOff x="393926" y="4211269"/>
            <a:chExt cx="5133975" cy="2133600"/>
          </a:xfrm>
        </p:grpSpPr>
        <p:pic>
          <p:nvPicPr>
            <p:cNvPr id="5" name="Image 4">
              <a:extLst>
                <a:ext uri="{FF2B5EF4-FFF2-40B4-BE49-F238E27FC236}">
                  <a16:creationId xmlns:a16="http://schemas.microsoft.com/office/drawing/2014/main" id="{A8049EB7-094F-4561-9695-6604E3D29070}"/>
                </a:ext>
              </a:extLst>
            </p:cNvPr>
            <p:cNvPicPr>
              <a:picLocks noChangeAspect="1"/>
            </p:cNvPicPr>
            <p:nvPr/>
          </p:nvPicPr>
          <p:blipFill>
            <a:blip r:embed="rId4"/>
            <a:stretch>
              <a:fillRect/>
            </a:stretch>
          </p:blipFill>
          <p:spPr>
            <a:xfrm>
              <a:off x="393926" y="4211269"/>
              <a:ext cx="5133975" cy="2133600"/>
            </a:xfrm>
            <a:prstGeom prst="rect">
              <a:avLst/>
            </a:prstGeom>
          </p:spPr>
        </p:pic>
        <p:sp>
          <p:nvSpPr>
            <p:cNvPr id="6" name="Rectangle 5">
              <a:extLst>
                <a:ext uri="{FF2B5EF4-FFF2-40B4-BE49-F238E27FC236}">
                  <a16:creationId xmlns:a16="http://schemas.microsoft.com/office/drawing/2014/main" id="{CD63829C-9EB7-477D-9624-CC690222A834}"/>
                </a:ext>
              </a:extLst>
            </p:cNvPr>
            <p:cNvSpPr/>
            <p:nvPr/>
          </p:nvSpPr>
          <p:spPr>
            <a:xfrm>
              <a:off x="393926" y="4212730"/>
              <a:ext cx="1719943" cy="2518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pic>
        <p:nvPicPr>
          <p:cNvPr id="9" name="Image 8">
            <a:extLst>
              <a:ext uri="{FF2B5EF4-FFF2-40B4-BE49-F238E27FC236}">
                <a16:creationId xmlns:a16="http://schemas.microsoft.com/office/drawing/2014/main" id="{437FC5BA-84E2-4929-9971-110BFDE2A643}"/>
              </a:ext>
            </a:extLst>
          </p:cNvPr>
          <p:cNvPicPr>
            <a:picLocks noChangeAspect="1"/>
          </p:cNvPicPr>
          <p:nvPr/>
        </p:nvPicPr>
        <p:blipFill>
          <a:blip r:embed="rId5"/>
          <a:stretch>
            <a:fillRect/>
          </a:stretch>
        </p:blipFill>
        <p:spPr>
          <a:xfrm>
            <a:off x="6747645" y="248870"/>
            <a:ext cx="4360545" cy="5945345"/>
          </a:xfrm>
          <a:prstGeom prst="rect">
            <a:avLst/>
          </a:prstGeom>
        </p:spPr>
      </p:pic>
      <p:sp>
        <p:nvSpPr>
          <p:cNvPr id="10" name="Ellipse 9">
            <a:extLst>
              <a:ext uri="{FF2B5EF4-FFF2-40B4-BE49-F238E27FC236}">
                <a16:creationId xmlns:a16="http://schemas.microsoft.com/office/drawing/2014/main" id="{7662A3A3-3A78-4CE7-93AC-DBC51D2B00EA}"/>
              </a:ext>
            </a:extLst>
          </p:cNvPr>
          <p:cNvSpPr/>
          <p:nvPr/>
        </p:nvSpPr>
        <p:spPr>
          <a:xfrm>
            <a:off x="3472543" y="3755571"/>
            <a:ext cx="642257" cy="27214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5829735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8CD66BDE-A8A4-404F-A090-F4E7747E3062}"/>
              </a:ext>
            </a:extLst>
          </p:cNvPr>
          <p:cNvPicPr>
            <a:picLocks noChangeAspect="1"/>
          </p:cNvPicPr>
          <p:nvPr/>
        </p:nvPicPr>
        <p:blipFill>
          <a:blip r:embed="rId2"/>
          <a:stretch>
            <a:fillRect/>
          </a:stretch>
        </p:blipFill>
        <p:spPr>
          <a:xfrm>
            <a:off x="714528" y="449367"/>
            <a:ext cx="5210713" cy="3245106"/>
          </a:xfrm>
          <a:prstGeom prst="rect">
            <a:avLst/>
          </a:prstGeom>
        </p:spPr>
      </p:pic>
      <p:pic>
        <p:nvPicPr>
          <p:cNvPr id="6" name="Image 5">
            <a:extLst>
              <a:ext uri="{FF2B5EF4-FFF2-40B4-BE49-F238E27FC236}">
                <a16:creationId xmlns:a16="http://schemas.microsoft.com/office/drawing/2014/main" id="{7E0EB743-D8D9-4707-91FC-A35B421E4C17}"/>
              </a:ext>
            </a:extLst>
          </p:cNvPr>
          <p:cNvPicPr>
            <a:picLocks noChangeAspect="1"/>
          </p:cNvPicPr>
          <p:nvPr/>
        </p:nvPicPr>
        <p:blipFill>
          <a:blip r:embed="rId3"/>
          <a:stretch>
            <a:fillRect/>
          </a:stretch>
        </p:blipFill>
        <p:spPr>
          <a:xfrm>
            <a:off x="468722" y="4071732"/>
            <a:ext cx="2249619" cy="2304488"/>
          </a:xfrm>
          <a:prstGeom prst="rect">
            <a:avLst/>
          </a:prstGeom>
        </p:spPr>
      </p:pic>
      <p:pic>
        <p:nvPicPr>
          <p:cNvPr id="7" name="Image 6">
            <a:extLst>
              <a:ext uri="{FF2B5EF4-FFF2-40B4-BE49-F238E27FC236}">
                <a16:creationId xmlns:a16="http://schemas.microsoft.com/office/drawing/2014/main" id="{FB568C76-5D1D-4FD3-B836-2C43C9E20048}"/>
              </a:ext>
            </a:extLst>
          </p:cNvPr>
          <p:cNvPicPr>
            <a:picLocks noChangeAspect="1"/>
          </p:cNvPicPr>
          <p:nvPr/>
        </p:nvPicPr>
        <p:blipFill>
          <a:blip r:embed="rId4"/>
          <a:stretch>
            <a:fillRect/>
          </a:stretch>
        </p:blipFill>
        <p:spPr>
          <a:xfrm>
            <a:off x="3654904" y="4071732"/>
            <a:ext cx="2444708" cy="2304488"/>
          </a:xfrm>
          <a:prstGeom prst="rect">
            <a:avLst/>
          </a:prstGeom>
        </p:spPr>
      </p:pic>
      <p:pic>
        <p:nvPicPr>
          <p:cNvPr id="8" name="Image 7">
            <a:extLst>
              <a:ext uri="{FF2B5EF4-FFF2-40B4-BE49-F238E27FC236}">
                <a16:creationId xmlns:a16="http://schemas.microsoft.com/office/drawing/2014/main" id="{667B15A9-A0AE-4991-84A8-3EBD3CE382AA}"/>
              </a:ext>
            </a:extLst>
          </p:cNvPr>
          <p:cNvPicPr>
            <a:picLocks noChangeAspect="1"/>
          </p:cNvPicPr>
          <p:nvPr/>
        </p:nvPicPr>
        <p:blipFill>
          <a:blip r:embed="rId5"/>
          <a:stretch>
            <a:fillRect/>
          </a:stretch>
        </p:blipFill>
        <p:spPr>
          <a:xfrm>
            <a:off x="7868269" y="3310555"/>
            <a:ext cx="2158171" cy="3023878"/>
          </a:xfrm>
          <a:prstGeom prst="rect">
            <a:avLst/>
          </a:prstGeom>
        </p:spPr>
      </p:pic>
      <p:pic>
        <p:nvPicPr>
          <p:cNvPr id="9" name="Image 8">
            <a:extLst>
              <a:ext uri="{FF2B5EF4-FFF2-40B4-BE49-F238E27FC236}">
                <a16:creationId xmlns:a16="http://schemas.microsoft.com/office/drawing/2014/main" id="{97AE7E2F-3AB1-4BE8-956F-8C71B4DB74B6}"/>
              </a:ext>
            </a:extLst>
          </p:cNvPr>
          <p:cNvPicPr>
            <a:picLocks noChangeAspect="1"/>
          </p:cNvPicPr>
          <p:nvPr/>
        </p:nvPicPr>
        <p:blipFill>
          <a:blip r:embed="rId6"/>
          <a:stretch>
            <a:fillRect/>
          </a:stretch>
        </p:blipFill>
        <p:spPr>
          <a:xfrm>
            <a:off x="7740241" y="449367"/>
            <a:ext cx="2414225" cy="2414225"/>
          </a:xfrm>
          <a:prstGeom prst="rect">
            <a:avLst/>
          </a:prstGeom>
        </p:spPr>
      </p:pic>
    </p:spTree>
    <p:extLst>
      <p:ext uri="{BB962C8B-B14F-4D97-AF65-F5344CB8AC3E}">
        <p14:creationId xmlns:p14="http://schemas.microsoft.com/office/powerpoint/2010/main" val="41476960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A5AE8488-29BF-42F8-B458-5B631F7BDA98}"/>
              </a:ext>
            </a:extLst>
          </p:cNvPr>
          <p:cNvSpPr txBox="1"/>
          <p:nvPr/>
        </p:nvSpPr>
        <p:spPr>
          <a:xfrm>
            <a:off x="602508" y="3964900"/>
            <a:ext cx="5210712" cy="2893100"/>
          </a:xfrm>
          <a:prstGeom prst="rect">
            <a:avLst/>
          </a:prstGeom>
          <a:noFill/>
        </p:spPr>
        <p:txBody>
          <a:bodyPr wrap="square" rtlCol="0">
            <a:spAutoFit/>
          </a:bodyPr>
          <a:lstStyle/>
          <a:p>
            <a:r>
              <a:rPr lang="fr-FR" sz="1400" dirty="0">
                <a:solidFill>
                  <a:schemeClr val="bg1"/>
                </a:solidFill>
              </a:rPr>
              <a:t>Courbe d’abondances standard (cosmique!)</a:t>
            </a:r>
          </a:p>
          <a:p>
            <a:r>
              <a:rPr lang="fr-FR" sz="1400" dirty="0">
                <a:solidFill>
                  <a:schemeClr val="bg1"/>
                </a:solidFill>
              </a:rPr>
              <a:t>Hydrogène le plus abondant, hélium 10%</a:t>
            </a:r>
          </a:p>
          <a:p>
            <a:r>
              <a:rPr lang="fr-FR" sz="1400" dirty="0">
                <a:solidFill>
                  <a:schemeClr val="bg1"/>
                </a:solidFill>
              </a:rPr>
              <a:t>Décroissance exponentielle en fonction de la masse atomique</a:t>
            </a:r>
          </a:p>
          <a:p>
            <a:r>
              <a:rPr lang="fr-FR" sz="1400" dirty="0">
                <a:solidFill>
                  <a:schemeClr val="bg1"/>
                </a:solidFill>
              </a:rPr>
              <a:t>Pic du fer, pics des éléments lourds, </a:t>
            </a:r>
            <a:r>
              <a:rPr lang="fr-FR" sz="1400" dirty="0" err="1">
                <a:solidFill>
                  <a:schemeClr val="bg1"/>
                </a:solidFill>
              </a:rPr>
              <a:t>LiBeB</a:t>
            </a:r>
            <a:r>
              <a:rPr lang="fr-FR" sz="1400" dirty="0">
                <a:solidFill>
                  <a:schemeClr val="bg1"/>
                </a:solidFill>
              </a:rPr>
              <a:t>, éléments p</a:t>
            </a:r>
          </a:p>
          <a:p>
            <a:endParaRPr lang="fr-FR" sz="1400" dirty="0">
              <a:solidFill>
                <a:schemeClr val="bg1"/>
              </a:solidFill>
            </a:endParaRPr>
          </a:p>
          <a:p>
            <a:r>
              <a:rPr lang="fr-FR" sz="1400" dirty="0">
                <a:solidFill>
                  <a:schemeClr val="bg1"/>
                </a:solidFill>
              </a:rPr>
              <a:t>Processus:</a:t>
            </a:r>
          </a:p>
          <a:p>
            <a:r>
              <a:rPr lang="fr-FR" sz="1400" dirty="0">
                <a:solidFill>
                  <a:schemeClr val="bg1"/>
                </a:solidFill>
              </a:rPr>
              <a:t>H-</a:t>
            </a:r>
            <a:r>
              <a:rPr lang="fr-FR" sz="1400" dirty="0" err="1">
                <a:solidFill>
                  <a:schemeClr val="bg1"/>
                </a:solidFill>
              </a:rPr>
              <a:t>burning</a:t>
            </a:r>
            <a:r>
              <a:rPr lang="fr-FR" sz="1400" dirty="0">
                <a:solidFill>
                  <a:schemeClr val="bg1"/>
                </a:solidFill>
              </a:rPr>
              <a:t> (chaîne pp)</a:t>
            </a:r>
          </a:p>
          <a:p>
            <a:r>
              <a:rPr lang="fr-FR" sz="1400" dirty="0">
                <a:solidFill>
                  <a:schemeClr val="bg1"/>
                </a:solidFill>
              </a:rPr>
              <a:t>He-</a:t>
            </a:r>
            <a:r>
              <a:rPr lang="fr-FR" sz="1400" dirty="0" err="1">
                <a:solidFill>
                  <a:schemeClr val="bg1"/>
                </a:solidFill>
              </a:rPr>
              <a:t>burning</a:t>
            </a:r>
            <a:r>
              <a:rPr lang="fr-FR" sz="1400" dirty="0">
                <a:solidFill>
                  <a:schemeClr val="bg1"/>
                </a:solidFill>
              </a:rPr>
              <a:t> (réaction 3</a:t>
            </a:r>
            <a:r>
              <a:rPr lang="fr-FR" sz="1400" dirty="0">
                <a:solidFill>
                  <a:schemeClr val="bg1"/>
                </a:solidFill>
                <a:latin typeface="Symbol" panose="05050102010706020507" pitchFamily="18" charset="2"/>
              </a:rPr>
              <a:t>a)</a:t>
            </a:r>
          </a:p>
          <a:p>
            <a:r>
              <a:rPr lang="fr-FR" sz="1400" dirty="0">
                <a:solidFill>
                  <a:schemeClr val="bg1"/>
                </a:solidFill>
                <a:latin typeface="Symbol" panose="05050102010706020507" pitchFamily="18" charset="2"/>
              </a:rPr>
              <a:t>a </a:t>
            </a:r>
            <a:r>
              <a:rPr lang="fr-FR" sz="1400" dirty="0">
                <a:solidFill>
                  <a:schemeClr val="bg1"/>
                </a:solidFill>
              </a:rPr>
              <a:t>capture (réactions carbone, oxygène …)</a:t>
            </a:r>
          </a:p>
          <a:p>
            <a:r>
              <a:rPr lang="fr-FR" sz="1400" dirty="0">
                <a:solidFill>
                  <a:schemeClr val="bg1"/>
                </a:solidFill>
              </a:rPr>
              <a:t>e process (pic du fer)</a:t>
            </a:r>
          </a:p>
          <a:p>
            <a:r>
              <a:rPr lang="fr-FR" sz="1400" dirty="0">
                <a:solidFill>
                  <a:schemeClr val="bg1"/>
                </a:solidFill>
              </a:rPr>
              <a:t>n capture (processus s et r)</a:t>
            </a:r>
          </a:p>
          <a:p>
            <a:r>
              <a:rPr lang="fr-FR" sz="1400" dirty="0">
                <a:solidFill>
                  <a:schemeClr val="bg1"/>
                </a:solidFill>
              </a:rPr>
              <a:t>x process (formation </a:t>
            </a:r>
            <a:r>
              <a:rPr lang="fr-FR" sz="1400" dirty="0" err="1">
                <a:solidFill>
                  <a:schemeClr val="bg1"/>
                </a:solidFill>
              </a:rPr>
              <a:t>LiBeB</a:t>
            </a:r>
            <a:r>
              <a:rPr lang="fr-FR" sz="1400" dirty="0">
                <a:solidFill>
                  <a:schemeClr val="bg1"/>
                </a:solidFill>
              </a:rPr>
              <a:t>, spallation dans les </a:t>
            </a:r>
            <a:r>
              <a:rPr lang="fr-FR" sz="1400" dirty="0" err="1">
                <a:solidFill>
                  <a:schemeClr val="bg1"/>
                </a:solidFill>
              </a:rPr>
              <a:t>atmospheres</a:t>
            </a:r>
            <a:r>
              <a:rPr lang="fr-FR" sz="1400" dirty="0">
                <a:solidFill>
                  <a:schemeClr val="bg1"/>
                </a:solidFill>
              </a:rPr>
              <a:t>, D?)</a:t>
            </a:r>
          </a:p>
          <a:p>
            <a:r>
              <a:rPr lang="fr-FR" sz="1400" dirty="0">
                <a:solidFill>
                  <a:schemeClr val="bg1"/>
                </a:solidFill>
              </a:rPr>
              <a:t>p process (éléments p, milieu riche en protons)</a:t>
            </a:r>
          </a:p>
        </p:txBody>
      </p:sp>
      <p:pic>
        <p:nvPicPr>
          <p:cNvPr id="3" name="Image 2">
            <a:extLst>
              <a:ext uri="{FF2B5EF4-FFF2-40B4-BE49-F238E27FC236}">
                <a16:creationId xmlns:a16="http://schemas.microsoft.com/office/drawing/2014/main" id="{8CD66BDE-A8A4-404F-A090-F4E7747E3062}"/>
              </a:ext>
            </a:extLst>
          </p:cNvPr>
          <p:cNvPicPr>
            <a:picLocks noChangeAspect="1"/>
          </p:cNvPicPr>
          <p:nvPr/>
        </p:nvPicPr>
        <p:blipFill>
          <a:blip r:embed="rId2"/>
          <a:stretch>
            <a:fillRect/>
          </a:stretch>
        </p:blipFill>
        <p:spPr>
          <a:xfrm>
            <a:off x="602508" y="481780"/>
            <a:ext cx="5210713" cy="3245106"/>
          </a:xfrm>
          <a:prstGeom prst="rect">
            <a:avLst/>
          </a:prstGeom>
        </p:spPr>
      </p:pic>
      <p:pic>
        <p:nvPicPr>
          <p:cNvPr id="4" name="Image 3">
            <a:extLst>
              <a:ext uri="{FF2B5EF4-FFF2-40B4-BE49-F238E27FC236}">
                <a16:creationId xmlns:a16="http://schemas.microsoft.com/office/drawing/2014/main" id="{ACF6BA6E-A146-49BC-8E61-F0DFA6CA76EE}"/>
              </a:ext>
            </a:extLst>
          </p:cNvPr>
          <p:cNvPicPr>
            <a:picLocks noChangeAspect="1"/>
          </p:cNvPicPr>
          <p:nvPr/>
        </p:nvPicPr>
        <p:blipFill>
          <a:blip r:embed="rId3"/>
          <a:stretch>
            <a:fillRect/>
          </a:stretch>
        </p:blipFill>
        <p:spPr>
          <a:xfrm>
            <a:off x="6803556" y="481780"/>
            <a:ext cx="3913971" cy="4822354"/>
          </a:xfrm>
          <a:prstGeom prst="rect">
            <a:avLst/>
          </a:prstGeom>
        </p:spPr>
      </p:pic>
      <p:pic>
        <p:nvPicPr>
          <p:cNvPr id="5" name="Image 4">
            <a:extLst>
              <a:ext uri="{FF2B5EF4-FFF2-40B4-BE49-F238E27FC236}">
                <a16:creationId xmlns:a16="http://schemas.microsoft.com/office/drawing/2014/main" id="{3ED35557-8EEB-4489-B461-1CD457B35343}"/>
              </a:ext>
            </a:extLst>
          </p:cNvPr>
          <p:cNvPicPr>
            <a:picLocks noChangeAspect="1"/>
          </p:cNvPicPr>
          <p:nvPr/>
        </p:nvPicPr>
        <p:blipFill>
          <a:blip r:embed="rId4"/>
          <a:stretch>
            <a:fillRect/>
          </a:stretch>
        </p:blipFill>
        <p:spPr>
          <a:xfrm>
            <a:off x="6898051" y="5535796"/>
            <a:ext cx="3724979" cy="341406"/>
          </a:xfrm>
          <a:prstGeom prst="rect">
            <a:avLst/>
          </a:prstGeom>
        </p:spPr>
      </p:pic>
    </p:spTree>
    <p:extLst>
      <p:ext uri="{BB962C8B-B14F-4D97-AF65-F5344CB8AC3E}">
        <p14:creationId xmlns:p14="http://schemas.microsoft.com/office/powerpoint/2010/main" val="39124701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7CA1943-D53F-4E95-8EA7-12052CB3C289}"/>
              </a:ext>
            </a:extLst>
          </p:cNvPr>
          <p:cNvPicPr>
            <a:picLocks noChangeAspect="1"/>
          </p:cNvPicPr>
          <p:nvPr/>
        </p:nvPicPr>
        <p:blipFill>
          <a:blip r:embed="rId3"/>
          <a:stretch>
            <a:fillRect/>
          </a:stretch>
        </p:blipFill>
        <p:spPr>
          <a:xfrm>
            <a:off x="2894678" y="656127"/>
            <a:ext cx="6402644" cy="5134920"/>
          </a:xfrm>
          <a:prstGeom prst="rect">
            <a:avLst/>
          </a:prstGeom>
        </p:spPr>
      </p:pic>
      <p:sp>
        <p:nvSpPr>
          <p:cNvPr id="3" name="ZoneTexte 2">
            <a:extLst>
              <a:ext uri="{FF2B5EF4-FFF2-40B4-BE49-F238E27FC236}">
                <a16:creationId xmlns:a16="http://schemas.microsoft.com/office/drawing/2014/main" id="{D2C7D068-1534-4EFD-8380-A0866E9E76B7}"/>
              </a:ext>
            </a:extLst>
          </p:cNvPr>
          <p:cNvSpPr txBox="1"/>
          <p:nvPr/>
        </p:nvSpPr>
        <p:spPr>
          <a:xfrm flipH="1">
            <a:off x="5055040" y="6281530"/>
            <a:ext cx="3641699" cy="369332"/>
          </a:xfrm>
          <a:prstGeom prst="rect">
            <a:avLst/>
          </a:prstGeom>
          <a:noFill/>
        </p:spPr>
        <p:txBody>
          <a:bodyPr wrap="square" rtlCol="0">
            <a:spAutoFit/>
          </a:bodyPr>
          <a:lstStyle/>
          <a:p>
            <a:r>
              <a:rPr lang="fr-FR" dirty="0">
                <a:solidFill>
                  <a:schemeClr val="bg1"/>
                </a:solidFill>
              </a:rPr>
              <a:t>B2FH en 1971</a:t>
            </a:r>
          </a:p>
        </p:txBody>
      </p:sp>
    </p:spTree>
    <p:extLst>
      <p:ext uri="{BB962C8B-B14F-4D97-AF65-F5344CB8AC3E}">
        <p14:creationId xmlns:p14="http://schemas.microsoft.com/office/powerpoint/2010/main" val="945406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CBB50AE0-553B-468B-95D6-4CFB03777C32}"/>
              </a:ext>
            </a:extLst>
          </p:cNvPr>
          <p:cNvPicPr>
            <a:picLocks noChangeAspect="1"/>
          </p:cNvPicPr>
          <p:nvPr/>
        </p:nvPicPr>
        <p:blipFill>
          <a:blip r:embed="rId3"/>
          <a:stretch>
            <a:fillRect/>
          </a:stretch>
        </p:blipFill>
        <p:spPr>
          <a:xfrm>
            <a:off x="8221134" y="1694675"/>
            <a:ext cx="1827627" cy="382643"/>
          </a:xfrm>
          <a:prstGeom prst="rect">
            <a:avLst/>
          </a:prstGeom>
        </p:spPr>
      </p:pic>
      <p:pic>
        <p:nvPicPr>
          <p:cNvPr id="10" name="Image 9">
            <a:extLst>
              <a:ext uri="{FF2B5EF4-FFF2-40B4-BE49-F238E27FC236}">
                <a16:creationId xmlns:a16="http://schemas.microsoft.com/office/drawing/2014/main" id="{FDFE50E6-EC9D-4885-A079-41836FEE098B}"/>
              </a:ext>
            </a:extLst>
          </p:cNvPr>
          <p:cNvPicPr>
            <a:picLocks noChangeAspect="1"/>
          </p:cNvPicPr>
          <p:nvPr/>
        </p:nvPicPr>
        <p:blipFill>
          <a:blip r:embed="rId4"/>
          <a:stretch>
            <a:fillRect/>
          </a:stretch>
        </p:blipFill>
        <p:spPr>
          <a:xfrm>
            <a:off x="242410" y="368462"/>
            <a:ext cx="4202519" cy="1708856"/>
          </a:xfrm>
          <a:prstGeom prst="rect">
            <a:avLst/>
          </a:prstGeom>
        </p:spPr>
      </p:pic>
      <p:pic>
        <p:nvPicPr>
          <p:cNvPr id="11" name="Image 10">
            <a:extLst>
              <a:ext uri="{FF2B5EF4-FFF2-40B4-BE49-F238E27FC236}">
                <a16:creationId xmlns:a16="http://schemas.microsoft.com/office/drawing/2014/main" id="{A0556C2F-A98E-41F6-9128-743E6DB1A597}"/>
              </a:ext>
            </a:extLst>
          </p:cNvPr>
          <p:cNvPicPr>
            <a:picLocks noChangeAspect="1"/>
          </p:cNvPicPr>
          <p:nvPr/>
        </p:nvPicPr>
        <p:blipFill>
          <a:blip r:embed="rId5"/>
          <a:stretch>
            <a:fillRect/>
          </a:stretch>
        </p:blipFill>
        <p:spPr>
          <a:xfrm>
            <a:off x="5438124" y="344615"/>
            <a:ext cx="1987236" cy="1694457"/>
          </a:xfrm>
          <a:prstGeom prst="rect">
            <a:avLst/>
          </a:prstGeom>
        </p:spPr>
      </p:pic>
      <p:pic>
        <p:nvPicPr>
          <p:cNvPr id="13" name="Image 12">
            <a:extLst>
              <a:ext uri="{FF2B5EF4-FFF2-40B4-BE49-F238E27FC236}">
                <a16:creationId xmlns:a16="http://schemas.microsoft.com/office/drawing/2014/main" id="{991A25A2-3D1A-4741-B73F-F4C6069DEB30}"/>
              </a:ext>
            </a:extLst>
          </p:cNvPr>
          <p:cNvPicPr>
            <a:picLocks noChangeAspect="1"/>
          </p:cNvPicPr>
          <p:nvPr/>
        </p:nvPicPr>
        <p:blipFill>
          <a:blip r:embed="rId6"/>
          <a:stretch>
            <a:fillRect/>
          </a:stretch>
        </p:blipFill>
        <p:spPr>
          <a:xfrm>
            <a:off x="8032784" y="319240"/>
            <a:ext cx="2328203" cy="1327017"/>
          </a:xfrm>
          <a:prstGeom prst="rect">
            <a:avLst/>
          </a:prstGeom>
        </p:spPr>
      </p:pic>
    </p:spTree>
    <p:extLst>
      <p:ext uri="{BB962C8B-B14F-4D97-AF65-F5344CB8AC3E}">
        <p14:creationId xmlns:p14="http://schemas.microsoft.com/office/powerpoint/2010/main" val="26134839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9ADF57B3-A032-4573-93A5-1AEDF84001C0}"/>
              </a:ext>
            </a:extLst>
          </p:cNvPr>
          <p:cNvPicPr>
            <a:picLocks noChangeAspect="1"/>
          </p:cNvPicPr>
          <p:nvPr/>
        </p:nvPicPr>
        <p:blipFill>
          <a:blip r:embed="rId3"/>
          <a:stretch>
            <a:fillRect/>
          </a:stretch>
        </p:blipFill>
        <p:spPr>
          <a:xfrm>
            <a:off x="5776791" y="2603927"/>
            <a:ext cx="1469999" cy="1650146"/>
          </a:xfrm>
          <a:prstGeom prst="rect">
            <a:avLst/>
          </a:prstGeom>
        </p:spPr>
      </p:pic>
      <p:pic>
        <p:nvPicPr>
          <p:cNvPr id="5" name="Image 4">
            <a:extLst>
              <a:ext uri="{FF2B5EF4-FFF2-40B4-BE49-F238E27FC236}">
                <a16:creationId xmlns:a16="http://schemas.microsoft.com/office/drawing/2014/main" id="{31E13F90-1CEB-466D-B802-CF0596C990D7}"/>
              </a:ext>
            </a:extLst>
          </p:cNvPr>
          <p:cNvPicPr>
            <a:picLocks noChangeAspect="1"/>
          </p:cNvPicPr>
          <p:nvPr/>
        </p:nvPicPr>
        <p:blipFill>
          <a:blip r:embed="rId4"/>
          <a:stretch>
            <a:fillRect/>
          </a:stretch>
        </p:blipFill>
        <p:spPr>
          <a:xfrm>
            <a:off x="5673425" y="4254073"/>
            <a:ext cx="1676729" cy="1291632"/>
          </a:xfrm>
          <a:prstGeom prst="rect">
            <a:avLst/>
          </a:prstGeom>
        </p:spPr>
      </p:pic>
      <p:pic>
        <p:nvPicPr>
          <p:cNvPr id="6" name="Image 5">
            <a:extLst>
              <a:ext uri="{FF2B5EF4-FFF2-40B4-BE49-F238E27FC236}">
                <a16:creationId xmlns:a16="http://schemas.microsoft.com/office/drawing/2014/main" id="{F3399D8C-B37B-4340-9495-3CFAFBC4E012}"/>
              </a:ext>
            </a:extLst>
          </p:cNvPr>
          <p:cNvPicPr>
            <a:picLocks noChangeAspect="1"/>
          </p:cNvPicPr>
          <p:nvPr/>
        </p:nvPicPr>
        <p:blipFill>
          <a:blip r:embed="rId5"/>
          <a:stretch>
            <a:fillRect/>
          </a:stretch>
        </p:blipFill>
        <p:spPr>
          <a:xfrm>
            <a:off x="8125916" y="2561476"/>
            <a:ext cx="2907190" cy="2984229"/>
          </a:xfrm>
          <a:prstGeom prst="rect">
            <a:avLst/>
          </a:prstGeom>
        </p:spPr>
      </p:pic>
      <p:pic>
        <p:nvPicPr>
          <p:cNvPr id="7" name="Image 6">
            <a:extLst>
              <a:ext uri="{FF2B5EF4-FFF2-40B4-BE49-F238E27FC236}">
                <a16:creationId xmlns:a16="http://schemas.microsoft.com/office/drawing/2014/main" id="{CBB50AE0-553B-468B-95D6-4CFB03777C32}"/>
              </a:ext>
            </a:extLst>
          </p:cNvPr>
          <p:cNvPicPr>
            <a:picLocks noChangeAspect="1"/>
          </p:cNvPicPr>
          <p:nvPr/>
        </p:nvPicPr>
        <p:blipFill>
          <a:blip r:embed="rId6"/>
          <a:stretch>
            <a:fillRect/>
          </a:stretch>
        </p:blipFill>
        <p:spPr>
          <a:xfrm>
            <a:off x="8221134" y="1694675"/>
            <a:ext cx="1827627" cy="382643"/>
          </a:xfrm>
          <a:prstGeom prst="rect">
            <a:avLst/>
          </a:prstGeom>
        </p:spPr>
      </p:pic>
      <p:grpSp>
        <p:nvGrpSpPr>
          <p:cNvPr id="9" name="Groupe 8">
            <a:extLst>
              <a:ext uri="{FF2B5EF4-FFF2-40B4-BE49-F238E27FC236}">
                <a16:creationId xmlns:a16="http://schemas.microsoft.com/office/drawing/2014/main" id="{65238957-FB8C-43A6-873B-2EFA7BBFE551}"/>
              </a:ext>
            </a:extLst>
          </p:cNvPr>
          <p:cNvGrpSpPr/>
          <p:nvPr/>
        </p:nvGrpSpPr>
        <p:grpSpPr>
          <a:xfrm>
            <a:off x="200077" y="2827867"/>
            <a:ext cx="4202519" cy="1831650"/>
            <a:chOff x="302649" y="365637"/>
            <a:chExt cx="3659752" cy="1337771"/>
          </a:xfrm>
        </p:grpSpPr>
        <p:pic>
          <p:nvPicPr>
            <p:cNvPr id="2" name="Image 1">
              <a:extLst>
                <a:ext uri="{FF2B5EF4-FFF2-40B4-BE49-F238E27FC236}">
                  <a16:creationId xmlns:a16="http://schemas.microsoft.com/office/drawing/2014/main" id="{C0DDCA64-C7A6-4EB6-851A-E3D779EB8B0F}"/>
                </a:ext>
              </a:extLst>
            </p:cNvPr>
            <p:cNvPicPr>
              <a:picLocks noChangeAspect="1"/>
            </p:cNvPicPr>
            <p:nvPr/>
          </p:nvPicPr>
          <p:blipFill>
            <a:blip r:embed="rId7"/>
            <a:stretch>
              <a:fillRect/>
            </a:stretch>
          </p:blipFill>
          <p:spPr>
            <a:xfrm>
              <a:off x="302649" y="365637"/>
              <a:ext cx="3659752" cy="1304781"/>
            </a:xfrm>
            <a:prstGeom prst="rect">
              <a:avLst/>
            </a:prstGeom>
          </p:spPr>
        </p:pic>
        <p:sp>
          <p:nvSpPr>
            <p:cNvPr id="8" name="ZoneTexte 7">
              <a:extLst>
                <a:ext uri="{FF2B5EF4-FFF2-40B4-BE49-F238E27FC236}">
                  <a16:creationId xmlns:a16="http://schemas.microsoft.com/office/drawing/2014/main" id="{D2238B74-188C-46D0-B794-4CC2369490D0}"/>
                </a:ext>
              </a:extLst>
            </p:cNvPr>
            <p:cNvSpPr txBox="1"/>
            <p:nvPr/>
          </p:nvSpPr>
          <p:spPr>
            <a:xfrm>
              <a:off x="339520" y="1487964"/>
              <a:ext cx="1642533" cy="215444"/>
            </a:xfrm>
            <a:prstGeom prst="rect">
              <a:avLst/>
            </a:prstGeom>
            <a:noFill/>
          </p:spPr>
          <p:txBody>
            <a:bodyPr wrap="square" rtlCol="0">
              <a:spAutoFit/>
            </a:bodyPr>
            <a:lstStyle/>
            <a:p>
              <a:r>
                <a:rPr lang="fr-FR" sz="800" dirty="0"/>
                <a:t>1967 ARA&amp;A</a:t>
              </a:r>
            </a:p>
          </p:txBody>
        </p:sp>
      </p:grpSp>
      <p:pic>
        <p:nvPicPr>
          <p:cNvPr id="10" name="Image 9">
            <a:extLst>
              <a:ext uri="{FF2B5EF4-FFF2-40B4-BE49-F238E27FC236}">
                <a16:creationId xmlns:a16="http://schemas.microsoft.com/office/drawing/2014/main" id="{FDFE50E6-EC9D-4885-A079-41836FEE098B}"/>
              </a:ext>
            </a:extLst>
          </p:cNvPr>
          <p:cNvPicPr>
            <a:picLocks noChangeAspect="1"/>
          </p:cNvPicPr>
          <p:nvPr/>
        </p:nvPicPr>
        <p:blipFill>
          <a:blip r:embed="rId8"/>
          <a:stretch>
            <a:fillRect/>
          </a:stretch>
        </p:blipFill>
        <p:spPr>
          <a:xfrm>
            <a:off x="200077" y="607977"/>
            <a:ext cx="4202519" cy="1708856"/>
          </a:xfrm>
          <a:prstGeom prst="rect">
            <a:avLst/>
          </a:prstGeom>
        </p:spPr>
      </p:pic>
      <p:pic>
        <p:nvPicPr>
          <p:cNvPr id="11" name="Image 10">
            <a:extLst>
              <a:ext uri="{FF2B5EF4-FFF2-40B4-BE49-F238E27FC236}">
                <a16:creationId xmlns:a16="http://schemas.microsoft.com/office/drawing/2014/main" id="{A0556C2F-A98E-41F6-9128-743E6DB1A597}"/>
              </a:ext>
            </a:extLst>
          </p:cNvPr>
          <p:cNvPicPr>
            <a:picLocks noChangeAspect="1"/>
          </p:cNvPicPr>
          <p:nvPr/>
        </p:nvPicPr>
        <p:blipFill>
          <a:blip r:embed="rId9"/>
          <a:stretch>
            <a:fillRect/>
          </a:stretch>
        </p:blipFill>
        <p:spPr>
          <a:xfrm>
            <a:off x="5438124" y="344615"/>
            <a:ext cx="1987236" cy="1694457"/>
          </a:xfrm>
          <a:prstGeom prst="rect">
            <a:avLst/>
          </a:prstGeom>
        </p:spPr>
      </p:pic>
      <p:pic>
        <p:nvPicPr>
          <p:cNvPr id="13" name="Image 12">
            <a:extLst>
              <a:ext uri="{FF2B5EF4-FFF2-40B4-BE49-F238E27FC236}">
                <a16:creationId xmlns:a16="http://schemas.microsoft.com/office/drawing/2014/main" id="{991A25A2-3D1A-4741-B73F-F4C6069DEB30}"/>
              </a:ext>
            </a:extLst>
          </p:cNvPr>
          <p:cNvPicPr>
            <a:picLocks noChangeAspect="1"/>
          </p:cNvPicPr>
          <p:nvPr/>
        </p:nvPicPr>
        <p:blipFill>
          <a:blip r:embed="rId10"/>
          <a:stretch>
            <a:fillRect/>
          </a:stretch>
        </p:blipFill>
        <p:spPr>
          <a:xfrm>
            <a:off x="8032784" y="319240"/>
            <a:ext cx="2328203" cy="1327017"/>
          </a:xfrm>
          <a:prstGeom prst="rect">
            <a:avLst/>
          </a:prstGeom>
        </p:spPr>
      </p:pic>
    </p:spTree>
    <p:extLst>
      <p:ext uri="{BB962C8B-B14F-4D97-AF65-F5344CB8AC3E}">
        <p14:creationId xmlns:p14="http://schemas.microsoft.com/office/powerpoint/2010/main" val="18748507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ACF6BA6E-A146-49BC-8E61-F0DFA6CA76EE}"/>
              </a:ext>
            </a:extLst>
          </p:cNvPr>
          <p:cNvPicPr>
            <a:picLocks noChangeAspect="1"/>
          </p:cNvPicPr>
          <p:nvPr/>
        </p:nvPicPr>
        <p:blipFill>
          <a:blip r:embed="rId2"/>
          <a:stretch>
            <a:fillRect/>
          </a:stretch>
        </p:blipFill>
        <p:spPr>
          <a:xfrm>
            <a:off x="6894507" y="857734"/>
            <a:ext cx="3808338" cy="4692205"/>
          </a:xfrm>
          <a:prstGeom prst="rect">
            <a:avLst/>
          </a:prstGeom>
        </p:spPr>
      </p:pic>
      <p:pic>
        <p:nvPicPr>
          <p:cNvPr id="5" name="Image 4">
            <a:extLst>
              <a:ext uri="{FF2B5EF4-FFF2-40B4-BE49-F238E27FC236}">
                <a16:creationId xmlns:a16="http://schemas.microsoft.com/office/drawing/2014/main" id="{3ED35557-8EEB-4489-B461-1CD457B35343}"/>
              </a:ext>
            </a:extLst>
          </p:cNvPr>
          <p:cNvPicPr>
            <a:picLocks noChangeAspect="1"/>
          </p:cNvPicPr>
          <p:nvPr/>
        </p:nvPicPr>
        <p:blipFill>
          <a:blip r:embed="rId3"/>
          <a:stretch>
            <a:fillRect/>
          </a:stretch>
        </p:blipFill>
        <p:spPr>
          <a:xfrm>
            <a:off x="6898051" y="5889523"/>
            <a:ext cx="3808337" cy="349046"/>
          </a:xfrm>
          <a:prstGeom prst="rect">
            <a:avLst/>
          </a:prstGeom>
        </p:spPr>
      </p:pic>
      <p:pic>
        <p:nvPicPr>
          <p:cNvPr id="6" name="Image 5">
            <a:extLst>
              <a:ext uri="{FF2B5EF4-FFF2-40B4-BE49-F238E27FC236}">
                <a16:creationId xmlns:a16="http://schemas.microsoft.com/office/drawing/2014/main" id="{74B15569-7CB9-4E16-A3E0-70CE2EFD2463}"/>
              </a:ext>
            </a:extLst>
          </p:cNvPr>
          <p:cNvPicPr>
            <a:picLocks noChangeAspect="1"/>
          </p:cNvPicPr>
          <p:nvPr/>
        </p:nvPicPr>
        <p:blipFill>
          <a:blip r:embed="rId4"/>
          <a:stretch>
            <a:fillRect/>
          </a:stretch>
        </p:blipFill>
        <p:spPr>
          <a:xfrm>
            <a:off x="748161" y="2275362"/>
            <a:ext cx="3705852" cy="1385649"/>
          </a:xfrm>
          <a:prstGeom prst="rect">
            <a:avLst/>
          </a:prstGeom>
        </p:spPr>
      </p:pic>
      <p:sp>
        <p:nvSpPr>
          <p:cNvPr id="7" name="ZoneTexte 6">
            <a:extLst>
              <a:ext uri="{FF2B5EF4-FFF2-40B4-BE49-F238E27FC236}">
                <a16:creationId xmlns:a16="http://schemas.microsoft.com/office/drawing/2014/main" id="{9B758ECB-8EC4-46BF-844E-ABB9C74AF13F}"/>
              </a:ext>
            </a:extLst>
          </p:cNvPr>
          <p:cNvSpPr txBox="1"/>
          <p:nvPr/>
        </p:nvSpPr>
        <p:spPr>
          <a:xfrm flipH="1">
            <a:off x="858316" y="481779"/>
            <a:ext cx="4439180" cy="1631216"/>
          </a:xfrm>
          <a:prstGeom prst="rect">
            <a:avLst/>
          </a:prstGeom>
          <a:noFill/>
        </p:spPr>
        <p:txBody>
          <a:bodyPr wrap="square" rtlCol="0">
            <a:spAutoFit/>
          </a:bodyPr>
          <a:lstStyle/>
          <a:p>
            <a:r>
              <a:rPr lang="fr-FR" sz="2000" dirty="0">
                <a:solidFill>
                  <a:schemeClr val="bg1"/>
                </a:solidFill>
              </a:rPr>
              <a:t>Effets importants:</a:t>
            </a:r>
          </a:p>
          <a:p>
            <a:endParaRPr lang="fr-FR" sz="1600" dirty="0">
              <a:solidFill>
                <a:schemeClr val="bg1"/>
              </a:solidFill>
            </a:endParaRPr>
          </a:p>
          <a:p>
            <a:r>
              <a:rPr lang="fr-FR" sz="1600" dirty="0">
                <a:solidFill>
                  <a:schemeClr val="bg1"/>
                </a:solidFill>
              </a:rPr>
              <a:t>-Stabilité relative des noyaux avec des couches complètes de nucléons</a:t>
            </a:r>
          </a:p>
          <a:p>
            <a:r>
              <a:rPr lang="fr-FR" sz="1600" dirty="0">
                <a:solidFill>
                  <a:schemeClr val="bg1"/>
                </a:solidFill>
              </a:rPr>
              <a:t>-effet pair-impair</a:t>
            </a:r>
          </a:p>
          <a:p>
            <a:r>
              <a:rPr lang="fr-FR" sz="1600" dirty="0">
                <a:solidFill>
                  <a:schemeClr val="bg1"/>
                </a:solidFill>
              </a:rPr>
              <a:t>-stabilité du noyau de fer</a:t>
            </a:r>
          </a:p>
        </p:txBody>
      </p:sp>
      <p:pic>
        <p:nvPicPr>
          <p:cNvPr id="2" name="Image 1">
            <a:extLst>
              <a:ext uri="{FF2B5EF4-FFF2-40B4-BE49-F238E27FC236}">
                <a16:creationId xmlns:a16="http://schemas.microsoft.com/office/drawing/2014/main" id="{CF1B6E55-A372-4A5D-BFB8-EA5BDB5222AA}"/>
              </a:ext>
            </a:extLst>
          </p:cNvPr>
          <p:cNvPicPr>
            <a:picLocks noChangeAspect="1"/>
          </p:cNvPicPr>
          <p:nvPr/>
        </p:nvPicPr>
        <p:blipFill>
          <a:blip r:embed="rId5"/>
          <a:stretch>
            <a:fillRect/>
          </a:stretch>
        </p:blipFill>
        <p:spPr>
          <a:xfrm>
            <a:off x="748161" y="3935541"/>
            <a:ext cx="3705852" cy="2303028"/>
          </a:xfrm>
          <a:prstGeom prst="rect">
            <a:avLst/>
          </a:prstGeom>
        </p:spPr>
      </p:pic>
      <p:sp>
        <p:nvSpPr>
          <p:cNvPr id="3" name="ZoneTexte 2">
            <a:extLst>
              <a:ext uri="{FF2B5EF4-FFF2-40B4-BE49-F238E27FC236}">
                <a16:creationId xmlns:a16="http://schemas.microsoft.com/office/drawing/2014/main" id="{2FD94723-94EC-499A-B2A4-401E7E2E6BB5}"/>
              </a:ext>
            </a:extLst>
          </p:cNvPr>
          <p:cNvSpPr txBox="1"/>
          <p:nvPr/>
        </p:nvSpPr>
        <p:spPr>
          <a:xfrm>
            <a:off x="3559277" y="6010191"/>
            <a:ext cx="1789471" cy="276999"/>
          </a:xfrm>
          <a:prstGeom prst="rect">
            <a:avLst/>
          </a:prstGeom>
          <a:noFill/>
        </p:spPr>
        <p:txBody>
          <a:bodyPr wrap="square" rtlCol="0">
            <a:spAutoFit/>
          </a:bodyPr>
          <a:lstStyle/>
          <a:p>
            <a:r>
              <a:rPr lang="fr-FR" sz="1200" dirty="0" err="1"/>
              <a:t>wordpress</a:t>
            </a:r>
            <a:endParaRPr lang="fr-FR" sz="1200" dirty="0"/>
          </a:p>
        </p:txBody>
      </p:sp>
    </p:spTree>
    <p:extLst>
      <p:ext uri="{BB962C8B-B14F-4D97-AF65-F5344CB8AC3E}">
        <p14:creationId xmlns:p14="http://schemas.microsoft.com/office/powerpoint/2010/main" val="108125655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BD0E8B87-3125-4B84-B533-841DD602DEC4}"/>
              </a:ext>
            </a:extLst>
          </p:cNvPr>
          <p:cNvSpPr txBox="1"/>
          <p:nvPr/>
        </p:nvSpPr>
        <p:spPr>
          <a:xfrm flipH="1">
            <a:off x="3289760" y="899377"/>
            <a:ext cx="5411186" cy="1477328"/>
          </a:xfrm>
          <a:prstGeom prst="rect">
            <a:avLst/>
          </a:prstGeom>
          <a:noFill/>
        </p:spPr>
        <p:txBody>
          <a:bodyPr wrap="square" rtlCol="0">
            <a:spAutoFit/>
          </a:bodyPr>
          <a:lstStyle/>
          <a:p>
            <a:r>
              <a:rPr lang="fr-FR" dirty="0">
                <a:solidFill>
                  <a:schemeClr val="bg1"/>
                </a:solidFill>
              </a:rPr>
              <a:t>Importance des calculs numériques à partir de 1955 </a:t>
            </a:r>
          </a:p>
          <a:p>
            <a:pPr marL="285750" indent="-285750">
              <a:buFontTx/>
              <a:buChar char="-"/>
            </a:pPr>
            <a:r>
              <a:rPr lang="fr-FR" dirty="0">
                <a:solidFill>
                  <a:schemeClr val="bg1"/>
                </a:solidFill>
              </a:rPr>
              <a:t>Traces évolutives des étoiles (e.g. </a:t>
            </a:r>
            <a:r>
              <a:rPr lang="fr-FR" dirty="0" err="1">
                <a:solidFill>
                  <a:schemeClr val="bg1"/>
                </a:solidFill>
              </a:rPr>
              <a:t>Iben</a:t>
            </a:r>
            <a:r>
              <a:rPr lang="fr-FR" dirty="0">
                <a:solidFill>
                  <a:schemeClr val="bg1"/>
                </a:solidFill>
              </a:rPr>
              <a:t> 1967)</a:t>
            </a:r>
          </a:p>
          <a:p>
            <a:pPr marL="285750" indent="-285750">
              <a:buFontTx/>
              <a:buChar char="-"/>
            </a:pPr>
            <a:r>
              <a:rPr lang="fr-FR" dirty="0">
                <a:solidFill>
                  <a:schemeClr val="bg1"/>
                </a:solidFill>
              </a:rPr>
              <a:t>Calculs de chaines de réactions nucléaires</a:t>
            </a:r>
          </a:p>
          <a:p>
            <a:pPr marL="285750" indent="-285750">
              <a:buFontTx/>
              <a:buChar char="-"/>
            </a:pPr>
            <a:r>
              <a:rPr lang="fr-FR" dirty="0">
                <a:solidFill>
                  <a:schemeClr val="bg1"/>
                </a:solidFill>
              </a:rPr>
              <a:t>utilisation des ordinateurs des labos nucléaires </a:t>
            </a:r>
          </a:p>
          <a:p>
            <a:r>
              <a:rPr lang="fr-FR" dirty="0">
                <a:solidFill>
                  <a:schemeClr val="bg1"/>
                </a:solidFill>
              </a:rPr>
              <a:t>      pour les calculs de nucléosynthèse explosive</a:t>
            </a:r>
          </a:p>
        </p:txBody>
      </p:sp>
      <p:pic>
        <p:nvPicPr>
          <p:cNvPr id="3" name="Image 2">
            <a:extLst>
              <a:ext uri="{FF2B5EF4-FFF2-40B4-BE49-F238E27FC236}">
                <a16:creationId xmlns:a16="http://schemas.microsoft.com/office/drawing/2014/main" id="{611BBF85-976F-4E9A-8BEF-91806C8F7959}"/>
              </a:ext>
            </a:extLst>
          </p:cNvPr>
          <p:cNvPicPr>
            <a:picLocks noChangeAspect="1"/>
          </p:cNvPicPr>
          <p:nvPr/>
        </p:nvPicPr>
        <p:blipFill>
          <a:blip r:embed="rId2"/>
          <a:stretch>
            <a:fillRect/>
          </a:stretch>
        </p:blipFill>
        <p:spPr>
          <a:xfrm>
            <a:off x="0" y="310504"/>
            <a:ext cx="3087499" cy="2472279"/>
          </a:xfrm>
          <a:prstGeom prst="rect">
            <a:avLst/>
          </a:prstGeom>
        </p:spPr>
      </p:pic>
      <p:pic>
        <p:nvPicPr>
          <p:cNvPr id="4" name="Image 3">
            <a:extLst>
              <a:ext uri="{FF2B5EF4-FFF2-40B4-BE49-F238E27FC236}">
                <a16:creationId xmlns:a16="http://schemas.microsoft.com/office/drawing/2014/main" id="{5134CBFD-22CC-4B3D-BC0C-330267BE857C}"/>
              </a:ext>
            </a:extLst>
          </p:cNvPr>
          <p:cNvPicPr>
            <a:picLocks noChangeAspect="1"/>
          </p:cNvPicPr>
          <p:nvPr/>
        </p:nvPicPr>
        <p:blipFill>
          <a:blip r:embed="rId3"/>
          <a:stretch>
            <a:fillRect/>
          </a:stretch>
        </p:blipFill>
        <p:spPr>
          <a:xfrm>
            <a:off x="8253294" y="236629"/>
            <a:ext cx="3627500" cy="2333615"/>
          </a:xfrm>
          <a:prstGeom prst="rect">
            <a:avLst/>
          </a:prstGeom>
        </p:spPr>
      </p:pic>
      <p:pic>
        <p:nvPicPr>
          <p:cNvPr id="6" name="Image 5">
            <a:extLst>
              <a:ext uri="{FF2B5EF4-FFF2-40B4-BE49-F238E27FC236}">
                <a16:creationId xmlns:a16="http://schemas.microsoft.com/office/drawing/2014/main" id="{12B24568-78BF-43C5-BF50-F36A9C002391}"/>
              </a:ext>
            </a:extLst>
          </p:cNvPr>
          <p:cNvPicPr>
            <a:picLocks noChangeAspect="1"/>
          </p:cNvPicPr>
          <p:nvPr/>
        </p:nvPicPr>
        <p:blipFill>
          <a:blip r:embed="rId4"/>
          <a:stretch>
            <a:fillRect/>
          </a:stretch>
        </p:blipFill>
        <p:spPr>
          <a:xfrm>
            <a:off x="292279" y="3832766"/>
            <a:ext cx="3022301" cy="2780145"/>
          </a:xfrm>
          <a:prstGeom prst="rect">
            <a:avLst/>
          </a:prstGeom>
        </p:spPr>
      </p:pic>
      <p:pic>
        <p:nvPicPr>
          <p:cNvPr id="7" name="Image 6">
            <a:extLst>
              <a:ext uri="{FF2B5EF4-FFF2-40B4-BE49-F238E27FC236}">
                <a16:creationId xmlns:a16="http://schemas.microsoft.com/office/drawing/2014/main" id="{AF3A6590-99DB-4A48-88C4-C6547913D096}"/>
              </a:ext>
            </a:extLst>
          </p:cNvPr>
          <p:cNvPicPr>
            <a:picLocks noChangeAspect="1"/>
          </p:cNvPicPr>
          <p:nvPr/>
        </p:nvPicPr>
        <p:blipFill>
          <a:blip r:embed="rId5"/>
          <a:stretch>
            <a:fillRect/>
          </a:stretch>
        </p:blipFill>
        <p:spPr>
          <a:xfrm>
            <a:off x="5783701" y="4998150"/>
            <a:ext cx="2181568" cy="1611887"/>
          </a:xfrm>
          <a:prstGeom prst="rect">
            <a:avLst/>
          </a:prstGeom>
        </p:spPr>
      </p:pic>
      <p:pic>
        <p:nvPicPr>
          <p:cNvPr id="8" name="Image 7">
            <a:extLst>
              <a:ext uri="{FF2B5EF4-FFF2-40B4-BE49-F238E27FC236}">
                <a16:creationId xmlns:a16="http://schemas.microsoft.com/office/drawing/2014/main" id="{307FE2F0-378F-46FB-B595-AA28894937B4}"/>
              </a:ext>
            </a:extLst>
          </p:cNvPr>
          <p:cNvPicPr>
            <a:picLocks noChangeAspect="1"/>
          </p:cNvPicPr>
          <p:nvPr/>
        </p:nvPicPr>
        <p:blipFill>
          <a:blip r:embed="rId6"/>
          <a:stretch>
            <a:fillRect/>
          </a:stretch>
        </p:blipFill>
        <p:spPr>
          <a:xfrm>
            <a:off x="3480296" y="5021559"/>
            <a:ext cx="2137689" cy="1611886"/>
          </a:xfrm>
          <a:prstGeom prst="rect">
            <a:avLst/>
          </a:prstGeom>
        </p:spPr>
      </p:pic>
      <p:sp>
        <p:nvSpPr>
          <p:cNvPr id="9" name="ZoneTexte 8">
            <a:extLst>
              <a:ext uri="{FF2B5EF4-FFF2-40B4-BE49-F238E27FC236}">
                <a16:creationId xmlns:a16="http://schemas.microsoft.com/office/drawing/2014/main" id="{ED4F0044-4A4B-429E-8A4F-42A825D2ACC0}"/>
              </a:ext>
            </a:extLst>
          </p:cNvPr>
          <p:cNvSpPr txBox="1"/>
          <p:nvPr/>
        </p:nvSpPr>
        <p:spPr>
          <a:xfrm>
            <a:off x="3704302" y="2567810"/>
            <a:ext cx="4424787" cy="646331"/>
          </a:xfrm>
          <a:prstGeom prst="rect">
            <a:avLst/>
          </a:prstGeom>
          <a:noFill/>
        </p:spPr>
        <p:txBody>
          <a:bodyPr wrap="square" rtlCol="0">
            <a:spAutoFit/>
          </a:bodyPr>
          <a:lstStyle/>
          <a:p>
            <a:r>
              <a:rPr lang="fr-FR" dirty="0" err="1">
                <a:solidFill>
                  <a:schemeClr val="bg1"/>
                </a:solidFill>
              </a:rPr>
              <a:t>Arnett</a:t>
            </a:r>
            <a:r>
              <a:rPr lang="fr-FR" dirty="0">
                <a:solidFill>
                  <a:schemeClr val="bg1"/>
                </a:solidFill>
              </a:rPr>
              <a:t>, Clayton, </a:t>
            </a:r>
            <a:r>
              <a:rPr lang="fr-FR" dirty="0" err="1">
                <a:solidFill>
                  <a:schemeClr val="bg1"/>
                </a:solidFill>
              </a:rPr>
              <a:t>Truran</a:t>
            </a:r>
            <a:r>
              <a:rPr lang="fr-FR" dirty="0">
                <a:solidFill>
                  <a:schemeClr val="bg1"/>
                </a:solidFill>
              </a:rPr>
              <a:t>, </a:t>
            </a:r>
            <a:r>
              <a:rPr lang="fr-FR" dirty="0" err="1">
                <a:solidFill>
                  <a:schemeClr val="bg1"/>
                </a:solidFill>
              </a:rPr>
              <a:t>Woosley</a:t>
            </a:r>
            <a:r>
              <a:rPr lang="fr-FR" dirty="0">
                <a:solidFill>
                  <a:schemeClr val="bg1"/>
                </a:solidFill>
              </a:rPr>
              <a:t>, Arnoult, etc.</a:t>
            </a:r>
          </a:p>
        </p:txBody>
      </p:sp>
      <p:sp>
        <p:nvSpPr>
          <p:cNvPr id="10" name="ZoneTexte 9">
            <a:extLst>
              <a:ext uri="{FF2B5EF4-FFF2-40B4-BE49-F238E27FC236}">
                <a16:creationId xmlns:a16="http://schemas.microsoft.com/office/drawing/2014/main" id="{BB50A18E-69DC-41EF-9893-48193B2168BF}"/>
              </a:ext>
            </a:extLst>
          </p:cNvPr>
          <p:cNvSpPr txBox="1"/>
          <p:nvPr/>
        </p:nvSpPr>
        <p:spPr>
          <a:xfrm>
            <a:off x="3456891" y="3186435"/>
            <a:ext cx="6835187" cy="646331"/>
          </a:xfrm>
          <a:prstGeom prst="rect">
            <a:avLst/>
          </a:prstGeom>
          <a:noFill/>
        </p:spPr>
        <p:txBody>
          <a:bodyPr wrap="square" rtlCol="0">
            <a:spAutoFit/>
          </a:bodyPr>
          <a:lstStyle/>
          <a:p>
            <a:r>
              <a:rPr lang="fr-FR" sz="1200" dirty="0">
                <a:solidFill>
                  <a:schemeClr val="bg1"/>
                </a:solidFill>
              </a:rPr>
              <a:t>Sites : </a:t>
            </a:r>
            <a:r>
              <a:rPr lang="fr-FR" sz="1200" dirty="0" err="1">
                <a:solidFill>
                  <a:schemeClr val="bg1"/>
                </a:solidFill>
              </a:rPr>
              <a:t>supernovae</a:t>
            </a:r>
            <a:r>
              <a:rPr lang="fr-FR" sz="1200" dirty="0">
                <a:solidFill>
                  <a:schemeClr val="bg1"/>
                </a:solidFill>
              </a:rPr>
              <a:t> type II (étoiles en « pelures d’oignon », onde de choc, milliard de degrés), </a:t>
            </a:r>
          </a:p>
          <a:p>
            <a:r>
              <a:rPr lang="fr-FR" sz="1200" dirty="0" err="1">
                <a:solidFill>
                  <a:schemeClr val="bg1"/>
                </a:solidFill>
              </a:rPr>
              <a:t>Supernovae</a:t>
            </a:r>
            <a:r>
              <a:rPr lang="fr-FR" sz="1200" dirty="0">
                <a:solidFill>
                  <a:schemeClr val="bg1"/>
                </a:solidFill>
              </a:rPr>
              <a:t> type I (système binaire naine blanche et géante rouge)</a:t>
            </a:r>
          </a:p>
          <a:p>
            <a:r>
              <a:rPr lang="fr-FR" sz="1200" dirty="0" err="1">
                <a:solidFill>
                  <a:schemeClr val="bg1"/>
                </a:solidFill>
              </a:rPr>
              <a:t>novae</a:t>
            </a:r>
            <a:r>
              <a:rPr lang="fr-FR" sz="1200" dirty="0">
                <a:solidFill>
                  <a:schemeClr val="bg1"/>
                </a:solidFill>
              </a:rPr>
              <a:t> … et plus récemment, collision d’objets </a:t>
            </a:r>
            <a:r>
              <a:rPr lang="fr-FR" sz="1200" dirty="0" err="1">
                <a:solidFill>
                  <a:schemeClr val="bg1"/>
                </a:solidFill>
              </a:rPr>
              <a:t>hyoerdenses</a:t>
            </a:r>
            <a:r>
              <a:rPr lang="fr-FR" sz="1200" dirty="0">
                <a:solidFill>
                  <a:schemeClr val="bg1"/>
                </a:solidFill>
              </a:rPr>
              <a:t> (étoiles à neutrons)</a:t>
            </a:r>
          </a:p>
        </p:txBody>
      </p:sp>
      <p:pic>
        <p:nvPicPr>
          <p:cNvPr id="11" name="Image 10">
            <a:extLst>
              <a:ext uri="{FF2B5EF4-FFF2-40B4-BE49-F238E27FC236}">
                <a16:creationId xmlns:a16="http://schemas.microsoft.com/office/drawing/2014/main" id="{1A92215D-4767-43C3-B98E-8513B38835D2}"/>
              </a:ext>
            </a:extLst>
          </p:cNvPr>
          <p:cNvPicPr>
            <a:picLocks noChangeAspect="1"/>
          </p:cNvPicPr>
          <p:nvPr/>
        </p:nvPicPr>
        <p:blipFill>
          <a:blip r:embed="rId7"/>
          <a:stretch>
            <a:fillRect/>
          </a:stretch>
        </p:blipFill>
        <p:spPr>
          <a:xfrm>
            <a:off x="9446227" y="3519948"/>
            <a:ext cx="2584601" cy="3113497"/>
          </a:xfrm>
          <a:prstGeom prst="rect">
            <a:avLst/>
          </a:prstGeom>
        </p:spPr>
      </p:pic>
      <p:sp>
        <p:nvSpPr>
          <p:cNvPr id="12" name="ZoneTexte 11">
            <a:extLst>
              <a:ext uri="{FF2B5EF4-FFF2-40B4-BE49-F238E27FC236}">
                <a16:creationId xmlns:a16="http://schemas.microsoft.com/office/drawing/2014/main" id="{42F36B16-4308-49A2-B8D8-F99EF7681F42}"/>
              </a:ext>
            </a:extLst>
          </p:cNvPr>
          <p:cNvSpPr txBox="1"/>
          <p:nvPr/>
        </p:nvSpPr>
        <p:spPr>
          <a:xfrm>
            <a:off x="8017320" y="4439303"/>
            <a:ext cx="1537600" cy="276999"/>
          </a:xfrm>
          <a:prstGeom prst="rect">
            <a:avLst/>
          </a:prstGeom>
          <a:noFill/>
        </p:spPr>
        <p:txBody>
          <a:bodyPr wrap="none" rtlCol="0">
            <a:spAutoFit/>
          </a:bodyPr>
          <a:lstStyle/>
          <a:p>
            <a:r>
              <a:rPr lang="fr-FR" sz="1200" dirty="0">
                <a:solidFill>
                  <a:schemeClr val="bg1"/>
                </a:solidFill>
              </a:rPr>
              <a:t>Arnoult et al 2007</a:t>
            </a:r>
            <a:r>
              <a:rPr lang="fr-FR" sz="1200" dirty="0">
                <a:solidFill>
                  <a:schemeClr val="bg1"/>
                </a:solidFill>
                <a:sym typeface="Wingdings" panose="05000000000000000000" pitchFamily="2" charset="2"/>
              </a:rPr>
              <a:t></a:t>
            </a:r>
            <a:endParaRPr lang="fr-FR" sz="1200" dirty="0">
              <a:solidFill>
                <a:schemeClr val="bg1"/>
              </a:solidFill>
            </a:endParaRPr>
          </a:p>
        </p:txBody>
      </p:sp>
      <p:sp>
        <p:nvSpPr>
          <p:cNvPr id="13" name="Rectangle 12">
            <a:extLst>
              <a:ext uri="{FF2B5EF4-FFF2-40B4-BE49-F238E27FC236}">
                <a16:creationId xmlns:a16="http://schemas.microsoft.com/office/drawing/2014/main" id="{7AE87D38-B205-4330-9965-5C0CD319C4FB}"/>
              </a:ext>
            </a:extLst>
          </p:cNvPr>
          <p:cNvSpPr/>
          <p:nvPr/>
        </p:nvSpPr>
        <p:spPr>
          <a:xfrm>
            <a:off x="4074652" y="247963"/>
            <a:ext cx="3393750" cy="461665"/>
          </a:xfrm>
          <a:prstGeom prst="rect">
            <a:avLst/>
          </a:prstGeom>
        </p:spPr>
        <p:txBody>
          <a:bodyPr wrap="none">
            <a:spAutoFit/>
          </a:bodyPr>
          <a:lstStyle/>
          <a:p>
            <a:pPr lvl="0"/>
            <a:r>
              <a:rPr lang="fr-FR" sz="2400" dirty="0">
                <a:solidFill>
                  <a:prstClr val="white"/>
                </a:solidFill>
              </a:rPr>
              <a:t>Nucléosynthèse explosive</a:t>
            </a:r>
          </a:p>
        </p:txBody>
      </p:sp>
    </p:spTree>
    <p:extLst>
      <p:ext uri="{BB962C8B-B14F-4D97-AF65-F5344CB8AC3E}">
        <p14:creationId xmlns:p14="http://schemas.microsoft.com/office/powerpoint/2010/main" val="42799058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42A8419-B08E-4BD3-8BE8-3D726D2BE1A4}"/>
              </a:ext>
            </a:extLst>
          </p:cNvPr>
          <p:cNvPicPr>
            <a:picLocks noChangeAspect="1"/>
          </p:cNvPicPr>
          <p:nvPr/>
        </p:nvPicPr>
        <p:blipFill>
          <a:blip r:embed="rId3"/>
          <a:stretch>
            <a:fillRect/>
          </a:stretch>
        </p:blipFill>
        <p:spPr>
          <a:xfrm>
            <a:off x="151401" y="0"/>
            <a:ext cx="11889197" cy="6858000"/>
          </a:xfrm>
          <a:prstGeom prst="rect">
            <a:avLst/>
          </a:prstGeom>
        </p:spPr>
      </p:pic>
      <p:pic>
        <p:nvPicPr>
          <p:cNvPr id="5" name="Image 4">
            <a:extLst>
              <a:ext uri="{FF2B5EF4-FFF2-40B4-BE49-F238E27FC236}">
                <a16:creationId xmlns:a16="http://schemas.microsoft.com/office/drawing/2014/main" id="{0EB2CD52-EBD0-42C9-92F2-2C4B37D866A9}"/>
              </a:ext>
            </a:extLst>
          </p:cNvPr>
          <p:cNvPicPr>
            <a:picLocks noChangeAspect="1"/>
          </p:cNvPicPr>
          <p:nvPr/>
        </p:nvPicPr>
        <p:blipFill rotWithShape="1">
          <a:blip r:embed="rId4"/>
          <a:srcRect b="23750"/>
          <a:stretch/>
        </p:blipFill>
        <p:spPr>
          <a:xfrm>
            <a:off x="1579809" y="526815"/>
            <a:ext cx="9225843" cy="4261495"/>
          </a:xfrm>
          <a:prstGeom prst="rect">
            <a:avLst/>
          </a:prstGeom>
        </p:spPr>
      </p:pic>
    </p:spTree>
    <p:extLst>
      <p:ext uri="{BB962C8B-B14F-4D97-AF65-F5344CB8AC3E}">
        <p14:creationId xmlns:p14="http://schemas.microsoft.com/office/powerpoint/2010/main" val="36783806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BDFC5FF0-74B9-414D-89B3-86C5B2503390}"/>
              </a:ext>
            </a:extLst>
          </p:cNvPr>
          <p:cNvSpPr txBox="1"/>
          <p:nvPr/>
        </p:nvSpPr>
        <p:spPr>
          <a:xfrm flipH="1">
            <a:off x="1983381" y="308568"/>
            <a:ext cx="2395621" cy="369332"/>
          </a:xfrm>
          <a:prstGeom prst="rect">
            <a:avLst/>
          </a:prstGeom>
          <a:noFill/>
        </p:spPr>
        <p:txBody>
          <a:bodyPr wrap="square" rtlCol="0">
            <a:spAutoFit/>
          </a:bodyPr>
          <a:lstStyle/>
          <a:p>
            <a:r>
              <a:rPr lang="fr-FR" dirty="0" err="1">
                <a:solidFill>
                  <a:schemeClr val="bg1"/>
                </a:solidFill>
              </a:rPr>
              <a:t>Astration</a:t>
            </a:r>
            <a:endParaRPr lang="fr-FR" dirty="0">
              <a:solidFill>
                <a:schemeClr val="bg1"/>
              </a:solidFill>
            </a:endParaRPr>
          </a:p>
        </p:txBody>
      </p:sp>
      <p:pic>
        <p:nvPicPr>
          <p:cNvPr id="15" name="Image 14">
            <a:extLst>
              <a:ext uri="{FF2B5EF4-FFF2-40B4-BE49-F238E27FC236}">
                <a16:creationId xmlns:a16="http://schemas.microsoft.com/office/drawing/2014/main" id="{96A92CFB-DD57-4251-A825-5091F46B463E}"/>
              </a:ext>
            </a:extLst>
          </p:cNvPr>
          <p:cNvPicPr>
            <a:picLocks noChangeAspect="1"/>
          </p:cNvPicPr>
          <p:nvPr/>
        </p:nvPicPr>
        <p:blipFill>
          <a:blip r:embed="rId2"/>
          <a:stretch>
            <a:fillRect/>
          </a:stretch>
        </p:blipFill>
        <p:spPr>
          <a:xfrm>
            <a:off x="5734339" y="3664568"/>
            <a:ext cx="2619375" cy="1743075"/>
          </a:xfrm>
          <a:prstGeom prst="rect">
            <a:avLst/>
          </a:prstGeom>
        </p:spPr>
      </p:pic>
      <p:pic>
        <p:nvPicPr>
          <p:cNvPr id="16" name="Image 15">
            <a:extLst>
              <a:ext uri="{FF2B5EF4-FFF2-40B4-BE49-F238E27FC236}">
                <a16:creationId xmlns:a16="http://schemas.microsoft.com/office/drawing/2014/main" id="{9DFE8B46-BE6F-43A9-858A-1ED0A229DCB4}"/>
              </a:ext>
            </a:extLst>
          </p:cNvPr>
          <p:cNvPicPr>
            <a:picLocks noChangeAspect="1"/>
          </p:cNvPicPr>
          <p:nvPr/>
        </p:nvPicPr>
        <p:blipFill>
          <a:blip r:embed="rId3"/>
          <a:stretch>
            <a:fillRect/>
          </a:stretch>
        </p:blipFill>
        <p:spPr>
          <a:xfrm>
            <a:off x="9652290" y="831227"/>
            <a:ext cx="2162175" cy="2114550"/>
          </a:xfrm>
          <a:prstGeom prst="rect">
            <a:avLst/>
          </a:prstGeom>
        </p:spPr>
      </p:pic>
      <p:pic>
        <p:nvPicPr>
          <p:cNvPr id="17" name="Image 16">
            <a:extLst>
              <a:ext uri="{FF2B5EF4-FFF2-40B4-BE49-F238E27FC236}">
                <a16:creationId xmlns:a16="http://schemas.microsoft.com/office/drawing/2014/main" id="{A9B7CABF-1D06-471A-9BD0-0BD1D61B048E}"/>
              </a:ext>
            </a:extLst>
          </p:cNvPr>
          <p:cNvPicPr>
            <a:picLocks noChangeAspect="1"/>
          </p:cNvPicPr>
          <p:nvPr/>
        </p:nvPicPr>
        <p:blipFill rotWithShape="1">
          <a:blip r:embed="rId4"/>
          <a:srcRect l="5859" t="2202" r="4050" b="4804"/>
          <a:stretch/>
        </p:blipFill>
        <p:spPr>
          <a:xfrm>
            <a:off x="9513826" y="3485558"/>
            <a:ext cx="1990655" cy="2101096"/>
          </a:xfrm>
          <a:prstGeom prst="rect">
            <a:avLst/>
          </a:prstGeom>
        </p:spPr>
      </p:pic>
      <p:sp>
        <p:nvSpPr>
          <p:cNvPr id="18" name="ZoneTexte 17">
            <a:extLst>
              <a:ext uri="{FF2B5EF4-FFF2-40B4-BE49-F238E27FC236}">
                <a16:creationId xmlns:a16="http://schemas.microsoft.com/office/drawing/2014/main" id="{06BA6C77-733E-47A5-A72B-8295EB3AE703}"/>
              </a:ext>
            </a:extLst>
          </p:cNvPr>
          <p:cNvSpPr txBox="1"/>
          <p:nvPr/>
        </p:nvSpPr>
        <p:spPr>
          <a:xfrm flipH="1">
            <a:off x="5924751" y="6156579"/>
            <a:ext cx="5244693" cy="338554"/>
          </a:xfrm>
          <a:prstGeom prst="rect">
            <a:avLst/>
          </a:prstGeom>
          <a:noFill/>
        </p:spPr>
        <p:txBody>
          <a:bodyPr wrap="square" rtlCol="0">
            <a:spAutoFit/>
          </a:bodyPr>
          <a:lstStyle/>
          <a:p>
            <a:r>
              <a:rPr lang="fr-FR" sz="1600" dirty="0">
                <a:solidFill>
                  <a:schemeClr val="bg1"/>
                </a:solidFill>
              </a:rPr>
              <a:t>Evolution chimique des galaxies, étoiles de pop III, etc.</a:t>
            </a:r>
          </a:p>
        </p:txBody>
      </p:sp>
      <p:pic>
        <p:nvPicPr>
          <p:cNvPr id="2" name="Image 1">
            <a:extLst>
              <a:ext uri="{FF2B5EF4-FFF2-40B4-BE49-F238E27FC236}">
                <a16:creationId xmlns:a16="http://schemas.microsoft.com/office/drawing/2014/main" id="{9480935A-AD4F-4D33-8C25-D28B3607C830}"/>
              </a:ext>
            </a:extLst>
          </p:cNvPr>
          <p:cNvPicPr>
            <a:picLocks noChangeAspect="1"/>
          </p:cNvPicPr>
          <p:nvPr/>
        </p:nvPicPr>
        <p:blipFill>
          <a:blip r:embed="rId5"/>
          <a:stretch>
            <a:fillRect/>
          </a:stretch>
        </p:blipFill>
        <p:spPr>
          <a:xfrm>
            <a:off x="438884" y="1170965"/>
            <a:ext cx="1839590" cy="1532992"/>
          </a:xfrm>
          <a:prstGeom prst="rect">
            <a:avLst/>
          </a:prstGeom>
        </p:spPr>
      </p:pic>
      <p:pic>
        <p:nvPicPr>
          <p:cNvPr id="3" name="Image 2">
            <a:extLst>
              <a:ext uri="{FF2B5EF4-FFF2-40B4-BE49-F238E27FC236}">
                <a16:creationId xmlns:a16="http://schemas.microsoft.com/office/drawing/2014/main" id="{DFA6A048-3257-4A08-B675-14DC3ED65F99}"/>
              </a:ext>
            </a:extLst>
          </p:cNvPr>
          <p:cNvPicPr>
            <a:picLocks noChangeAspect="1"/>
          </p:cNvPicPr>
          <p:nvPr/>
        </p:nvPicPr>
        <p:blipFill>
          <a:blip r:embed="rId6"/>
          <a:stretch>
            <a:fillRect/>
          </a:stretch>
        </p:blipFill>
        <p:spPr>
          <a:xfrm>
            <a:off x="2666772" y="934964"/>
            <a:ext cx="1768993" cy="1768993"/>
          </a:xfrm>
          <a:prstGeom prst="rect">
            <a:avLst/>
          </a:prstGeom>
        </p:spPr>
      </p:pic>
      <p:pic>
        <p:nvPicPr>
          <p:cNvPr id="4" name="Image 3">
            <a:extLst>
              <a:ext uri="{FF2B5EF4-FFF2-40B4-BE49-F238E27FC236}">
                <a16:creationId xmlns:a16="http://schemas.microsoft.com/office/drawing/2014/main" id="{9F248E71-5E78-4B93-9EFE-3DFE69D6D5FA}"/>
              </a:ext>
            </a:extLst>
          </p:cNvPr>
          <p:cNvPicPr>
            <a:picLocks noChangeAspect="1"/>
          </p:cNvPicPr>
          <p:nvPr/>
        </p:nvPicPr>
        <p:blipFill>
          <a:blip r:embed="rId7"/>
          <a:stretch>
            <a:fillRect/>
          </a:stretch>
        </p:blipFill>
        <p:spPr>
          <a:xfrm>
            <a:off x="523197" y="2950778"/>
            <a:ext cx="1670964" cy="1430290"/>
          </a:xfrm>
          <a:prstGeom prst="rect">
            <a:avLst/>
          </a:prstGeom>
        </p:spPr>
      </p:pic>
      <p:pic>
        <p:nvPicPr>
          <p:cNvPr id="12" name="Image 11">
            <a:extLst>
              <a:ext uri="{FF2B5EF4-FFF2-40B4-BE49-F238E27FC236}">
                <a16:creationId xmlns:a16="http://schemas.microsoft.com/office/drawing/2014/main" id="{12498244-39E1-4381-B4F1-2B21E3E32BAF}"/>
              </a:ext>
            </a:extLst>
          </p:cNvPr>
          <p:cNvPicPr>
            <a:picLocks noChangeAspect="1"/>
          </p:cNvPicPr>
          <p:nvPr/>
        </p:nvPicPr>
        <p:blipFill>
          <a:blip r:embed="rId8"/>
          <a:stretch>
            <a:fillRect/>
          </a:stretch>
        </p:blipFill>
        <p:spPr>
          <a:xfrm>
            <a:off x="2592178" y="2945777"/>
            <a:ext cx="1843587" cy="1522639"/>
          </a:xfrm>
          <a:prstGeom prst="rect">
            <a:avLst/>
          </a:prstGeom>
        </p:spPr>
      </p:pic>
      <p:pic>
        <p:nvPicPr>
          <p:cNvPr id="13" name="Image 12">
            <a:extLst>
              <a:ext uri="{FF2B5EF4-FFF2-40B4-BE49-F238E27FC236}">
                <a16:creationId xmlns:a16="http://schemas.microsoft.com/office/drawing/2014/main" id="{3DF00AB6-C0FA-4D4F-A821-4A6616907623}"/>
              </a:ext>
            </a:extLst>
          </p:cNvPr>
          <p:cNvPicPr>
            <a:picLocks noChangeAspect="1"/>
          </p:cNvPicPr>
          <p:nvPr/>
        </p:nvPicPr>
        <p:blipFill>
          <a:blip r:embed="rId9"/>
          <a:stretch>
            <a:fillRect/>
          </a:stretch>
        </p:blipFill>
        <p:spPr>
          <a:xfrm>
            <a:off x="135503" y="4627889"/>
            <a:ext cx="2266873" cy="1697967"/>
          </a:xfrm>
          <a:prstGeom prst="rect">
            <a:avLst/>
          </a:prstGeom>
        </p:spPr>
      </p:pic>
      <p:pic>
        <p:nvPicPr>
          <p:cNvPr id="20" name="Image 19">
            <a:extLst>
              <a:ext uri="{FF2B5EF4-FFF2-40B4-BE49-F238E27FC236}">
                <a16:creationId xmlns:a16="http://schemas.microsoft.com/office/drawing/2014/main" id="{C913F411-4E6F-45C5-A736-D38707BED111}"/>
              </a:ext>
            </a:extLst>
          </p:cNvPr>
          <p:cNvPicPr>
            <a:picLocks noChangeAspect="1"/>
          </p:cNvPicPr>
          <p:nvPr/>
        </p:nvPicPr>
        <p:blipFill>
          <a:blip r:embed="rId10"/>
          <a:stretch>
            <a:fillRect/>
          </a:stretch>
        </p:blipFill>
        <p:spPr>
          <a:xfrm>
            <a:off x="2592178" y="4627889"/>
            <a:ext cx="2266873" cy="1815305"/>
          </a:xfrm>
          <a:prstGeom prst="rect">
            <a:avLst/>
          </a:prstGeom>
        </p:spPr>
      </p:pic>
      <p:pic>
        <p:nvPicPr>
          <p:cNvPr id="23" name="Image 22">
            <a:extLst>
              <a:ext uri="{FF2B5EF4-FFF2-40B4-BE49-F238E27FC236}">
                <a16:creationId xmlns:a16="http://schemas.microsoft.com/office/drawing/2014/main" id="{B3BE9605-CBA2-430D-A740-CE42559E93F1}"/>
              </a:ext>
            </a:extLst>
          </p:cNvPr>
          <p:cNvPicPr>
            <a:picLocks noChangeAspect="1"/>
          </p:cNvPicPr>
          <p:nvPr/>
        </p:nvPicPr>
        <p:blipFill>
          <a:blip r:embed="rId11"/>
          <a:stretch>
            <a:fillRect/>
          </a:stretch>
        </p:blipFill>
        <p:spPr>
          <a:xfrm>
            <a:off x="4762790" y="651586"/>
            <a:ext cx="4562475" cy="2571750"/>
          </a:xfrm>
          <a:prstGeom prst="rect">
            <a:avLst/>
          </a:prstGeom>
        </p:spPr>
      </p:pic>
    </p:spTree>
    <p:extLst>
      <p:ext uri="{BB962C8B-B14F-4D97-AF65-F5344CB8AC3E}">
        <p14:creationId xmlns:p14="http://schemas.microsoft.com/office/powerpoint/2010/main" val="13008709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68ED713A-A824-4A33-8FE8-317815383B3B}"/>
              </a:ext>
            </a:extLst>
          </p:cNvPr>
          <p:cNvSpPr txBox="1"/>
          <p:nvPr/>
        </p:nvSpPr>
        <p:spPr>
          <a:xfrm>
            <a:off x="1066448" y="658058"/>
            <a:ext cx="8643258" cy="4031873"/>
          </a:xfrm>
          <a:prstGeom prst="rect">
            <a:avLst/>
          </a:prstGeom>
          <a:noFill/>
        </p:spPr>
        <p:txBody>
          <a:bodyPr wrap="square" rtlCol="0">
            <a:spAutoFit/>
          </a:bodyPr>
          <a:lstStyle/>
          <a:p>
            <a:r>
              <a:rPr lang="fr-FR" sz="2000" dirty="0">
                <a:solidFill>
                  <a:schemeClr val="bg1"/>
                </a:solidFill>
              </a:rPr>
              <a:t>D’où vient le </a:t>
            </a:r>
            <a:r>
              <a:rPr lang="fr-FR" sz="2000" dirty="0" err="1">
                <a:solidFill>
                  <a:schemeClr val="bg1"/>
                </a:solidFill>
              </a:rPr>
              <a:t>LiBeB</a:t>
            </a:r>
            <a:r>
              <a:rPr lang="fr-FR" sz="2000" dirty="0">
                <a:solidFill>
                  <a:schemeClr val="bg1"/>
                </a:solidFill>
              </a:rPr>
              <a:t>?</a:t>
            </a:r>
          </a:p>
          <a:p>
            <a:endParaRPr lang="fr-FR" sz="2000" dirty="0">
              <a:solidFill>
                <a:schemeClr val="bg1"/>
              </a:solidFill>
            </a:endParaRPr>
          </a:p>
          <a:p>
            <a:r>
              <a:rPr lang="fr-FR" dirty="0">
                <a:solidFill>
                  <a:schemeClr val="bg1"/>
                </a:solidFill>
              </a:rPr>
              <a:t>Ces éléments ne sont pas formés par fusion au cours de la nucléosynthèse stellaire. Ils sont détruits par captures de protons à des températures de l’ordre du million de degrés, faciles à atteindre dans les étoiles.</a:t>
            </a:r>
          </a:p>
          <a:p>
            <a:endParaRPr lang="fr-FR" dirty="0">
              <a:solidFill>
                <a:schemeClr val="bg1"/>
              </a:solidFill>
            </a:endParaRPr>
          </a:p>
          <a:p>
            <a:r>
              <a:rPr lang="fr-FR" dirty="0">
                <a:solidFill>
                  <a:schemeClr val="bg1"/>
                </a:solidFill>
              </a:rPr>
              <a:t>Ils doivent donc être formés dans des milieux froids, par destruction d’éléments plus lourds. Les réactions de spallation de CNO sont appropriées.</a:t>
            </a:r>
          </a:p>
          <a:p>
            <a:endParaRPr lang="fr-FR" dirty="0">
              <a:solidFill>
                <a:schemeClr val="bg1"/>
              </a:solidFill>
            </a:endParaRPr>
          </a:p>
          <a:p>
            <a:r>
              <a:rPr lang="fr-FR" dirty="0">
                <a:solidFill>
                  <a:schemeClr val="bg1"/>
                </a:solidFill>
              </a:rPr>
              <a:t>Où cela se produit-il? Au début, plusieurs sites suggérés:</a:t>
            </a:r>
          </a:p>
          <a:p>
            <a:pPr marL="285750" indent="-285750">
              <a:buFontTx/>
              <a:buChar char="-"/>
            </a:pPr>
            <a:r>
              <a:rPr lang="fr-FR" dirty="0">
                <a:solidFill>
                  <a:schemeClr val="bg1"/>
                </a:solidFill>
              </a:rPr>
              <a:t>Spallation dans les atmosphères stellaires </a:t>
            </a:r>
          </a:p>
          <a:p>
            <a:pPr marL="285750" indent="-285750">
              <a:buFontTx/>
              <a:buChar char="-"/>
            </a:pPr>
            <a:r>
              <a:rPr lang="fr-FR" dirty="0">
                <a:solidFill>
                  <a:schemeClr val="bg1"/>
                </a:solidFill>
              </a:rPr>
              <a:t>Spallation dans l’atmosphère de la Terre primitive</a:t>
            </a:r>
          </a:p>
          <a:p>
            <a:pPr marL="285750" indent="-285750">
              <a:buFontTx/>
              <a:buChar char="-"/>
            </a:pPr>
            <a:r>
              <a:rPr lang="fr-FR" dirty="0">
                <a:solidFill>
                  <a:schemeClr val="bg1"/>
                </a:solidFill>
              </a:rPr>
              <a:t>Spallation dans le milieu interstellaire</a:t>
            </a:r>
          </a:p>
          <a:p>
            <a:endParaRPr lang="fr-FR" dirty="0">
              <a:solidFill>
                <a:schemeClr val="bg1"/>
              </a:solidFill>
            </a:endParaRPr>
          </a:p>
        </p:txBody>
      </p:sp>
      <p:pic>
        <p:nvPicPr>
          <p:cNvPr id="3" name="Image 2">
            <a:extLst>
              <a:ext uri="{FF2B5EF4-FFF2-40B4-BE49-F238E27FC236}">
                <a16:creationId xmlns:a16="http://schemas.microsoft.com/office/drawing/2014/main" id="{8C584CD4-DDA4-44B3-9FE2-DF04A8D5EC97}"/>
              </a:ext>
            </a:extLst>
          </p:cNvPr>
          <p:cNvPicPr>
            <a:picLocks noChangeAspect="1"/>
          </p:cNvPicPr>
          <p:nvPr/>
        </p:nvPicPr>
        <p:blipFill>
          <a:blip r:embed="rId2"/>
          <a:stretch>
            <a:fillRect/>
          </a:stretch>
        </p:blipFill>
        <p:spPr>
          <a:xfrm>
            <a:off x="7981451" y="3844414"/>
            <a:ext cx="3751475" cy="2638494"/>
          </a:xfrm>
          <a:prstGeom prst="rect">
            <a:avLst/>
          </a:prstGeom>
        </p:spPr>
      </p:pic>
    </p:spTree>
    <p:extLst>
      <p:ext uri="{BB962C8B-B14F-4D97-AF65-F5344CB8AC3E}">
        <p14:creationId xmlns:p14="http://schemas.microsoft.com/office/powerpoint/2010/main" val="336707332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D5FB494-8AE6-4981-8CBC-064B46142404}"/>
              </a:ext>
            </a:extLst>
          </p:cNvPr>
          <p:cNvPicPr>
            <a:picLocks noChangeAspect="1"/>
          </p:cNvPicPr>
          <p:nvPr/>
        </p:nvPicPr>
        <p:blipFill>
          <a:blip r:embed="rId2"/>
          <a:stretch>
            <a:fillRect/>
          </a:stretch>
        </p:blipFill>
        <p:spPr>
          <a:xfrm>
            <a:off x="590551" y="457199"/>
            <a:ext cx="4029758" cy="2686505"/>
          </a:xfrm>
          <a:prstGeom prst="rect">
            <a:avLst/>
          </a:prstGeom>
        </p:spPr>
      </p:pic>
      <p:sp>
        <p:nvSpPr>
          <p:cNvPr id="3" name="ZoneTexte 2">
            <a:extLst>
              <a:ext uri="{FF2B5EF4-FFF2-40B4-BE49-F238E27FC236}">
                <a16:creationId xmlns:a16="http://schemas.microsoft.com/office/drawing/2014/main" id="{C4207E09-76B6-40BB-8AD5-213A4719B1A1}"/>
              </a:ext>
            </a:extLst>
          </p:cNvPr>
          <p:cNvSpPr txBox="1"/>
          <p:nvPr/>
        </p:nvSpPr>
        <p:spPr>
          <a:xfrm>
            <a:off x="1616530" y="3386247"/>
            <a:ext cx="1752600" cy="369332"/>
          </a:xfrm>
          <a:prstGeom prst="rect">
            <a:avLst/>
          </a:prstGeom>
          <a:noFill/>
        </p:spPr>
        <p:txBody>
          <a:bodyPr wrap="square" rtlCol="0">
            <a:spAutoFit/>
          </a:bodyPr>
          <a:lstStyle/>
          <a:p>
            <a:r>
              <a:rPr lang="fr-FR" dirty="0">
                <a:solidFill>
                  <a:schemeClr val="bg1"/>
                </a:solidFill>
              </a:rPr>
              <a:t>Hubert Reeves</a:t>
            </a:r>
          </a:p>
        </p:txBody>
      </p:sp>
      <p:sp>
        <p:nvSpPr>
          <p:cNvPr id="5" name="ZoneTexte 4">
            <a:extLst>
              <a:ext uri="{FF2B5EF4-FFF2-40B4-BE49-F238E27FC236}">
                <a16:creationId xmlns:a16="http://schemas.microsoft.com/office/drawing/2014/main" id="{DB634264-67A9-456B-B073-224483572DFA}"/>
              </a:ext>
            </a:extLst>
          </p:cNvPr>
          <p:cNvSpPr txBox="1"/>
          <p:nvPr/>
        </p:nvSpPr>
        <p:spPr>
          <a:xfrm>
            <a:off x="5880859" y="400108"/>
            <a:ext cx="5802086" cy="830997"/>
          </a:xfrm>
          <a:prstGeom prst="rect">
            <a:avLst/>
          </a:prstGeom>
          <a:noFill/>
        </p:spPr>
        <p:txBody>
          <a:bodyPr wrap="square" rtlCol="0">
            <a:spAutoFit/>
          </a:bodyPr>
          <a:lstStyle/>
          <a:p>
            <a:r>
              <a:rPr lang="fr-FR" sz="2400" dirty="0">
                <a:solidFill>
                  <a:schemeClr val="bg1"/>
                </a:solidFill>
              </a:rPr>
              <a:t>Nécessité de mesures expérimentales</a:t>
            </a:r>
          </a:p>
          <a:p>
            <a:r>
              <a:rPr lang="fr-FR" sz="2400" dirty="0">
                <a:solidFill>
                  <a:schemeClr val="bg1"/>
                </a:solidFill>
              </a:rPr>
              <a:t>des réactions de spallation…</a:t>
            </a:r>
          </a:p>
        </p:txBody>
      </p:sp>
      <p:sp>
        <p:nvSpPr>
          <p:cNvPr id="6" name="Rectangle 5">
            <a:extLst>
              <a:ext uri="{FF2B5EF4-FFF2-40B4-BE49-F238E27FC236}">
                <a16:creationId xmlns:a16="http://schemas.microsoft.com/office/drawing/2014/main" id="{BBFA55E2-0982-4981-979A-3990EC53387A}"/>
              </a:ext>
            </a:extLst>
          </p:cNvPr>
          <p:cNvSpPr/>
          <p:nvPr/>
        </p:nvSpPr>
        <p:spPr>
          <a:xfrm>
            <a:off x="190501" y="3998122"/>
            <a:ext cx="6357258" cy="523220"/>
          </a:xfrm>
          <a:prstGeom prst="rect">
            <a:avLst/>
          </a:prstGeom>
        </p:spPr>
        <p:txBody>
          <a:bodyPr wrap="square">
            <a:spAutoFit/>
          </a:bodyPr>
          <a:lstStyle/>
          <a:p>
            <a:r>
              <a:rPr lang="fr-FR" sz="1400" dirty="0">
                <a:solidFill>
                  <a:schemeClr val="bg1"/>
                </a:solidFill>
              </a:rPr>
              <a:t>1960-1965, recherches et visites de labos sans succès</a:t>
            </a:r>
          </a:p>
          <a:p>
            <a:r>
              <a:rPr lang="fr-FR" sz="1400" dirty="0">
                <a:solidFill>
                  <a:schemeClr val="bg1"/>
                </a:solidFill>
              </a:rPr>
              <a:t>1965-1966, à l’Université libre de Bruxelles, rencontre de …</a:t>
            </a:r>
          </a:p>
        </p:txBody>
      </p:sp>
      <p:pic>
        <p:nvPicPr>
          <p:cNvPr id="12" name="Image 11">
            <a:extLst>
              <a:ext uri="{FF2B5EF4-FFF2-40B4-BE49-F238E27FC236}">
                <a16:creationId xmlns:a16="http://schemas.microsoft.com/office/drawing/2014/main" id="{F3976A0A-C052-4B81-939E-A9C750EB6EEF}"/>
              </a:ext>
            </a:extLst>
          </p:cNvPr>
          <p:cNvPicPr>
            <a:picLocks noChangeAspect="1"/>
          </p:cNvPicPr>
          <p:nvPr/>
        </p:nvPicPr>
        <p:blipFill>
          <a:blip r:embed="rId3"/>
          <a:stretch>
            <a:fillRect/>
          </a:stretch>
        </p:blipFill>
        <p:spPr>
          <a:xfrm>
            <a:off x="7805990" y="1582994"/>
            <a:ext cx="1579081" cy="2927880"/>
          </a:xfrm>
          <a:prstGeom prst="rect">
            <a:avLst/>
          </a:prstGeom>
        </p:spPr>
      </p:pic>
      <p:sp>
        <p:nvSpPr>
          <p:cNvPr id="13" name="Rectangle 12">
            <a:extLst>
              <a:ext uri="{FF2B5EF4-FFF2-40B4-BE49-F238E27FC236}">
                <a16:creationId xmlns:a16="http://schemas.microsoft.com/office/drawing/2014/main" id="{01C96C48-CBC0-4B5D-9C80-6ED3FF0C8123}"/>
              </a:ext>
            </a:extLst>
          </p:cNvPr>
          <p:cNvSpPr/>
          <p:nvPr/>
        </p:nvSpPr>
        <p:spPr>
          <a:xfrm>
            <a:off x="6096000" y="4140231"/>
            <a:ext cx="1531188" cy="369332"/>
          </a:xfrm>
          <a:prstGeom prst="rect">
            <a:avLst/>
          </a:prstGeom>
        </p:spPr>
        <p:txBody>
          <a:bodyPr wrap="none">
            <a:spAutoFit/>
          </a:bodyPr>
          <a:lstStyle/>
          <a:p>
            <a:r>
              <a:rPr lang="fr-FR" dirty="0">
                <a:solidFill>
                  <a:schemeClr val="bg1"/>
                </a:solidFill>
              </a:rPr>
              <a:t>René Bernas</a:t>
            </a:r>
            <a:endParaRPr lang="fr-FR" dirty="0"/>
          </a:p>
        </p:txBody>
      </p:sp>
      <p:sp>
        <p:nvSpPr>
          <p:cNvPr id="4" name="ZoneTexte 3">
            <a:extLst>
              <a:ext uri="{FF2B5EF4-FFF2-40B4-BE49-F238E27FC236}">
                <a16:creationId xmlns:a16="http://schemas.microsoft.com/office/drawing/2014/main" id="{85D42FEF-EFE6-4C14-823D-D6E40F6F3B70}"/>
              </a:ext>
            </a:extLst>
          </p:cNvPr>
          <p:cNvSpPr txBox="1"/>
          <p:nvPr/>
        </p:nvSpPr>
        <p:spPr>
          <a:xfrm>
            <a:off x="458715" y="5515007"/>
            <a:ext cx="11224230" cy="646331"/>
          </a:xfrm>
          <a:prstGeom prst="rect">
            <a:avLst/>
          </a:prstGeom>
          <a:noFill/>
        </p:spPr>
        <p:txBody>
          <a:bodyPr wrap="square" rtlCol="0">
            <a:spAutoFit/>
          </a:bodyPr>
          <a:lstStyle/>
          <a:p>
            <a:r>
              <a:rPr lang="fr-FR" sz="1200" dirty="0">
                <a:solidFill>
                  <a:schemeClr val="bg1"/>
                </a:solidFill>
              </a:rPr>
              <a:t>Elève d'Irène Joliot-Curie, René Bernas était spécialisé dans les processus de séparation isotopique et la spectroscopie de masse. Médaille d’argent du CNRS en 1959. Création à Orsay du CSNSM, Centre de Spectroscopie Nucléaire et de Spectrométrie de Masse en 1962 (regroupement de deux laboratoire). Changement de nom en 2013 (Centre de Sciences Nucléaires et de Sciences de la Matière).</a:t>
            </a:r>
          </a:p>
        </p:txBody>
      </p:sp>
    </p:spTree>
    <p:extLst>
      <p:ext uri="{BB962C8B-B14F-4D97-AF65-F5344CB8AC3E}">
        <p14:creationId xmlns:p14="http://schemas.microsoft.com/office/powerpoint/2010/main" val="13586342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C666C724-31B3-4185-B2CD-0C4CD535453C}"/>
              </a:ext>
            </a:extLst>
          </p:cNvPr>
          <p:cNvSpPr txBox="1"/>
          <p:nvPr/>
        </p:nvSpPr>
        <p:spPr>
          <a:xfrm>
            <a:off x="696780" y="625978"/>
            <a:ext cx="6106886" cy="1046440"/>
          </a:xfrm>
          <a:prstGeom prst="rect">
            <a:avLst/>
          </a:prstGeom>
          <a:noFill/>
        </p:spPr>
        <p:txBody>
          <a:bodyPr wrap="square" rtlCol="0">
            <a:spAutoFit/>
          </a:bodyPr>
          <a:lstStyle/>
          <a:p>
            <a:r>
              <a:rPr lang="fr-FR" sz="2000" dirty="0">
                <a:solidFill>
                  <a:schemeClr val="bg1"/>
                </a:solidFill>
              </a:rPr>
              <a:t>Côté Orsay :</a:t>
            </a:r>
          </a:p>
          <a:p>
            <a:r>
              <a:rPr lang="fr-FR" sz="1400" dirty="0">
                <a:solidFill>
                  <a:schemeClr val="bg1"/>
                </a:solidFill>
              </a:rPr>
              <a:t>Vaste programme de mesures de sections efficaces :</a:t>
            </a:r>
          </a:p>
          <a:p>
            <a:r>
              <a:rPr lang="fr-FR" sz="1400" dirty="0">
                <a:solidFill>
                  <a:schemeClr val="bg1"/>
                </a:solidFill>
              </a:rPr>
              <a:t>protons et particules alpha sur C12 et C13 </a:t>
            </a:r>
          </a:p>
          <a:p>
            <a:r>
              <a:rPr lang="fr-FR" sz="1400" dirty="0">
                <a:solidFill>
                  <a:schemeClr val="bg1"/>
                </a:solidFill>
              </a:rPr>
              <a:t>à des énergies entre 30 MeV et 3 </a:t>
            </a:r>
            <a:r>
              <a:rPr lang="fr-FR" sz="1400" dirty="0" err="1">
                <a:solidFill>
                  <a:schemeClr val="bg1"/>
                </a:solidFill>
              </a:rPr>
              <a:t>GeV</a:t>
            </a:r>
            <a:endParaRPr lang="fr-FR" sz="1400" dirty="0">
              <a:solidFill>
                <a:schemeClr val="bg1"/>
              </a:solidFill>
            </a:endParaRPr>
          </a:p>
        </p:txBody>
      </p:sp>
      <p:sp>
        <p:nvSpPr>
          <p:cNvPr id="6" name="ZoneTexte 5">
            <a:extLst>
              <a:ext uri="{FF2B5EF4-FFF2-40B4-BE49-F238E27FC236}">
                <a16:creationId xmlns:a16="http://schemas.microsoft.com/office/drawing/2014/main" id="{15CF1F02-948B-44F1-B828-10B27E269244}"/>
              </a:ext>
            </a:extLst>
          </p:cNvPr>
          <p:cNvSpPr txBox="1"/>
          <p:nvPr/>
        </p:nvSpPr>
        <p:spPr>
          <a:xfrm>
            <a:off x="7578476" y="637024"/>
            <a:ext cx="6106886" cy="1046440"/>
          </a:xfrm>
          <a:prstGeom prst="rect">
            <a:avLst/>
          </a:prstGeom>
          <a:noFill/>
        </p:spPr>
        <p:txBody>
          <a:bodyPr wrap="square" rtlCol="0">
            <a:spAutoFit/>
          </a:bodyPr>
          <a:lstStyle/>
          <a:p>
            <a:r>
              <a:rPr lang="fr-FR" sz="2000" dirty="0">
                <a:solidFill>
                  <a:schemeClr val="bg1"/>
                </a:solidFill>
              </a:rPr>
              <a:t>Côté IAP et Saclay : </a:t>
            </a:r>
          </a:p>
          <a:p>
            <a:r>
              <a:rPr lang="fr-FR" sz="1400" dirty="0">
                <a:solidFill>
                  <a:schemeClr val="bg1"/>
                </a:solidFill>
              </a:rPr>
              <a:t>Calculs théoriques de formation </a:t>
            </a:r>
          </a:p>
          <a:p>
            <a:r>
              <a:rPr lang="fr-FR" sz="1400" dirty="0">
                <a:solidFill>
                  <a:schemeClr val="bg1"/>
                </a:solidFill>
              </a:rPr>
              <a:t>des éléments légers par spallation</a:t>
            </a:r>
          </a:p>
          <a:p>
            <a:r>
              <a:rPr lang="fr-FR" sz="1400" dirty="0">
                <a:solidFill>
                  <a:schemeClr val="bg1"/>
                </a:solidFill>
              </a:rPr>
              <a:t>rayons cosmiques dans la matière interstellaire</a:t>
            </a:r>
          </a:p>
        </p:txBody>
      </p:sp>
      <p:pic>
        <p:nvPicPr>
          <p:cNvPr id="7" name="Image 6">
            <a:extLst>
              <a:ext uri="{FF2B5EF4-FFF2-40B4-BE49-F238E27FC236}">
                <a16:creationId xmlns:a16="http://schemas.microsoft.com/office/drawing/2014/main" id="{CEC9D470-C3A2-4828-8B31-78351D682E21}"/>
              </a:ext>
            </a:extLst>
          </p:cNvPr>
          <p:cNvPicPr>
            <a:picLocks noChangeAspect="1"/>
          </p:cNvPicPr>
          <p:nvPr/>
        </p:nvPicPr>
        <p:blipFill>
          <a:blip r:embed="rId3"/>
          <a:stretch>
            <a:fillRect/>
          </a:stretch>
        </p:blipFill>
        <p:spPr>
          <a:xfrm>
            <a:off x="696780" y="2315117"/>
            <a:ext cx="3186434" cy="3554898"/>
          </a:xfrm>
          <a:prstGeom prst="rect">
            <a:avLst/>
          </a:prstGeom>
        </p:spPr>
      </p:pic>
      <p:sp>
        <p:nvSpPr>
          <p:cNvPr id="8" name="ZoneTexte 7">
            <a:extLst>
              <a:ext uri="{FF2B5EF4-FFF2-40B4-BE49-F238E27FC236}">
                <a16:creationId xmlns:a16="http://schemas.microsoft.com/office/drawing/2014/main" id="{3335330D-A08D-47B2-8338-430E667ECEBA}"/>
              </a:ext>
            </a:extLst>
          </p:cNvPr>
          <p:cNvSpPr txBox="1"/>
          <p:nvPr/>
        </p:nvSpPr>
        <p:spPr>
          <a:xfrm>
            <a:off x="4597290" y="2315117"/>
            <a:ext cx="4669971" cy="369332"/>
          </a:xfrm>
          <a:prstGeom prst="rect">
            <a:avLst/>
          </a:prstGeom>
          <a:noFill/>
        </p:spPr>
        <p:txBody>
          <a:bodyPr wrap="square" rtlCol="0">
            <a:spAutoFit/>
          </a:bodyPr>
          <a:lstStyle/>
          <a:p>
            <a:r>
              <a:rPr lang="fr-FR" dirty="0">
                <a:solidFill>
                  <a:schemeClr val="bg1"/>
                </a:solidFill>
              </a:rPr>
              <a:t>Début d’une longue collaboration</a:t>
            </a:r>
          </a:p>
        </p:txBody>
      </p:sp>
      <p:pic>
        <p:nvPicPr>
          <p:cNvPr id="9" name="Image 8">
            <a:extLst>
              <a:ext uri="{FF2B5EF4-FFF2-40B4-BE49-F238E27FC236}">
                <a16:creationId xmlns:a16="http://schemas.microsoft.com/office/drawing/2014/main" id="{AF084777-8121-45ED-8908-CEF8BA85EB1A}"/>
              </a:ext>
            </a:extLst>
          </p:cNvPr>
          <p:cNvPicPr>
            <a:picLocks noChangeAspect="1"/>
          </p:cNvPicPr>
          <p:nvPr/>
        </p:nvPicPr>
        <p:blipFill>
          <a:blip r:embed="rId4"/>
          <a:stretch>
            <a:fillRect/>
          </a:stretch>
        </p:blipFill>
        <p:spPr>
          <a:xfrm>
            <a:off x="8987088" y="2315117"/>
            <a:ext cx="2508132" cy="3554898"/>
          </a:xfrm>
          <a:prstGeom prst="rect">
            <a:avLst/>
          </a:prstGeom>
        </p:spPr>
      </p:pic>
      <p:sp>
        <p:nvSpPr>
          <p:cNvPr id="10" name="ZoneTexte 9">
            <a:extLst>
              <a:ext uri="{FF2B5EF4-FFF2-40B4-BE49-F238E27FC236}">
                <a16:creationId xmlns:a16="http://schemas.microsoft.com/office/drawing/2014/main" id="{2D8DE1E4-B7FA-46EC-B11A-9A2752DCD41D}"/>
              </a:ext>
            </a:extLst>
          </p:cNvPr>
          <p:cNvSpPr txBox="1"/>
          <p:nvPr/>
        </p:nvSpPr>
        <p:spPr>
          <a:xfrm>
            <a:off x="4164740" y="4579048"/>
            <a:ext cx="1351652" cy="1015663"/>
          </a:xfrm>
          <a:prstGeom prst="rect">
            <a:avLst/>
          </a:prstGeom>
          <a:noFill/>
        </p:spPr>
        <p:txBody>
          <a:bodyPr wrap="none" rtlCol="0">
            <a:spAutoFit/>
          </a:bodyPr>
          <a:lstStyle/>
          <a:p>
            <a:r>
              <a:rPr lang="fr-FR" sz="1200" dirty="0">
                <a:solidFill>
                  <a:schemeClr val="bg1"/>
                </a:solidFill>
              </a:rPr>
              <a:t>René Bernas</a:t>
            </a:r>
          </a:p>
          <a:p>
            <a:r>
              <a:rPr lang="fr-FR" sz="1200" dirty="0">
                <a:solidFill>
                  <a:schemeClr val="bg1"/>
                </a:solidFill>
              </a:rPr>
              <a:t>Robert </a:t>
            </a:r>
            <a:r>
              <a:rPr lang="fr-FR" sz="1200" dirty="0" err="1">
                <a:solidFill>
                  <a:schemeClr val="bg1"/>
                </a:solidFill>
              </a:rPr>
              <a:t>Klapisch</a:t>
            </a:r>
            <a:endParaRPr lang="fr-FR" sz="1200" dirty="0">
              <a:solidFill>
                <a:schemeClr val="bg1"/>
              </a:solidFill>
            </a:endParaRPr>
          </a:p>
          <a:p>
            <a:r>
              <a:rPr lang="fr-FR" sz="1200" dirty="0">
                <a:solidFill>
                  <a:schemeClr val="bg1"/>
                </a:solidFill>
              </a:rPr>
              <a:t>Elie </a:t>
            </a:r>
            <a:r>
              <a:rPr lang="fr-FR" sz="1200" dirty="0" err="1">
                <a:solidFill>
                  <a:schemeClr val="bg1"/>
                </a:solidFill>
              </a:rPr>
              <a:t>Gradztajn</a:t>
            </a:r>
            <a:endParaRPr lang="fr-FR" sz="1200" dirty="0">
              <a:solidFill>
                <a:schemeClr val="bg1"/>
              </a:solidFill>
            </a:endParaRPr>
          </a:p>
          <a:p>
            <a:r>
              <a:rPr lang="fr-FR" sz="1200" dirty="0">
                <a:solidFill>
                  <a:schemeClr val="bg1"/>
                </a:solidFill>
              </a:rPr>
              <a:t>Marcelle </a:t>
            </a:r>
            <a:r>
              <a:rPr lang="fr-FR" sz="1200" dirty="0" err="1">
                <a:solidFill>
                  <a:schemeClr val="bg1"/>
                </a:solidFill>
              </a:rPr>
              <a:t>Epherre</a:t>
            </a:r>
            <a:endParaRPr lang="fr-FR" sz="1200" dirty="0">
              <a:solidFill>
                <a:schemeClr val="bg1"/>
              </a:solidFill>
            </a:endParaRPr>
          </a:p>
          <a:p>
            <a:r>
              <a:rPr lang="fr-FR" sz="1200" dirty="0">
                <a:solidFill>
                  <a:schemeClr val="bg1"/>
                </a:solidFill>
              </a:rPr>
              <a:t>Françoise </a:t>
            </a:r>
            <a:r>
              <a:rPr lang="fr-FR" sz="1200" dirty="0" err="1">
                <a:solidFill>
                  <a:schemeClr val="bg1"/>
                </a:solidFill>
              </a:rPr>
              <a:t>Yiou</a:t>
            </a:r>
            <a:endParaRPr lang="fr-FR" sz="1200" dirty="0">
              <a:solidFill>
                <a:schemeClr val="bg1"/>
              </a:solidFill>
            </a:endParaRPr>
          </a:p>
        </p:txBody>
      </p:sp>
      <p:sp>
        <p:nvSpPr>
          <p:cNvPr id="11" name="ZoneTexte 10">
            <a:extLst>
              <a:ext uri="{FF2B5EF4-FFF2-40B4-BE49-F238E27FC236}">
                <a16:creationId xmlns:a16="http://schemas.microsoft.com/office/drawing/2014/main" id="{EDCBE3FD-70ED-42A1-AD87-FA732229AF1F}"/>
              </a:ext>
            </a:extLst>
          </p:cNvPr>
          <p:cNvSpPr txBox="1"/>
          <p:nvPr/>
        </p:nvSpPr>
        <p:spPr>
          <a:xfrm>
            <a:off x="6854651" y="4423879"/>
            <a:ext cx="1876283" cy="1200329"/>
          </a:xfrm>
          <a:prstGeom prst="rect">
            <a:avLst/>
          </a:prstGeom>
          <a:noFill/>
        </p:spPr>
        <p:txBody>
          <a:bodyPr wrap="none" rtlCol="0">
            <a:spAutoFit/>
          </a:bodyPr>
          <a:lstStyle/>
          <a:p>
            <a:r>
              <a:rPr lang="fr-FR" sz="1200" dirty="0">
                <a:solidFill>
                  <a:schemeClr val="bg1"/>
                </a:solidFill>
              </a:rPr>
              <a:t>Evry Schatzman</a:t>
            </a:r>
          </a:p>
          <a:p>
            <a:r>
              <a:rPr lang="fr-FR" sz="1200" dirty="0">
                <a:solidFill>
                  <a:schemeClr val="bg1"/>
                </a:solidFill>
              </a:rPr>
              <a:t>Jean Audouze</a:t>
            </a:r>
          </a:p>
          <a:p>
            <a:r>
              <a:rPr lang="fr-FR" sz="1200" dirty="0">
                <a:solidFill>
                  <a:schemeClr val="bg1"/>
                </a:solidFill>
              </a:rPr>
              <a:t>Maurice </a:t>
            </a:r>
            <a:r>
              <a:rPr lang="fr-FR" sz="1200" dirty="0" err="1">
                <a:solidFill>
                  <a:schemeClr val="bg1"/>
                </a:solidFill>
              </a:rPr>
              <a:t>Meneguzzi</a:t>
            </a:r>
            <a:endParaRPr lang="fr-FR" sz="1200" dirty="0">
              <a:solidFill>
                <a:schemeClr val="bg1"/>
              </a:solidFill>
            </a:endParaRPr>
          </a:p>
          <a:p>
            <a:r>
              <a:rPr lang="fr-FR" sz="1200" dirty="0">
                <a:solidFill>
                  <a:schemeClr val="bg1"/>
                </a:solidFill>
              </a:rPr>
              <a:t>Nicolas </a:t>
            </a:r>
            <a:r>
              <a:rPr lang="fr-FR" sz="1200" dirty="0" err="1">
                <a:solidFill>
                  <a:schemeClr val="bg1"/>
                </a:solidFill>
              </a:rPr>
              <a:t>Prantzos</a:t>
            </a:r>
            <a:endParaRPr lang="fr-FR" sz="1200" dirty="0">
              <a:solidFill>
                <a:schemeClr val="bg1"/>
              </a:solidFill>
            </a:endParaRPr>
          </a:p>
          <a:p>
            <a:r>
              <a:rPr lang="fr-FR" sz="1200" dirty="0">
                <a:solidFill>
                  <a:schemeClr val="bg1"/>
                </a:solidFill>
              </a:rPr>
              <a:t>Michel Cassé</a:t>
            </a:r>
          </a:p>
          <a:p>
            <a:r>
              <a:rPr lang="fr-FR" sz="1200" dirty="0">
                <a:solidFill>
                  <a:schemeClr val="bg1"/>
                </a:solidFill>
              </a:rPr>
              <a:t>Elisabeth </a:t>
            </a:r>
            <a:r>
              <a:rPr lang="fr-FR" sz="1200" dirty="0" err="1">
                <a:solidFill>
                  <a:schemeClr val="bg1"/>
                </a:solidFill>
              </a:rPr>
              <a:t>Viangioni-Flam</a:t>
            </a:r>
            <a:endParaRPr lang="fr-FR" sz="1200" dirty="0">
              <a:solidFill>
                <a:schemeClr val="bg1"/>
              </a:solidFill>
            </a:endParaRPr>
          </a:p>
        </p:txBody>
      </p:sp>
    </p:spTree>
    <p:extLst>
      <p:ext uri="{BB962C8B-B14F-4D97-AF65-F5344CB8AC3E}">
        <p14:creationId xmlns:p14="http://schemas.microsoft.com/office/powerpoint/2010/main" val="38198686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69519AB6-28AE-4E9B-84E4-6FDC96ED5256}"/>
              </a:ext>
            </a:extLst>
          </p:cNvPr>
          <p:cNvPicPr>
            <a:picLocks noChangeAspect="1"/>
          </p:cNvPicPr>
          <p:nvPr/>
        </p:nvPicPr>
        <p:blipFill>
          <a:blip r:embed="rId3"/>
          <a:stretch>
            <a:fillRect/>
          </a:stretch>
        </p:blipFill>
        <p:spPr>
          <a:xfrm>
            <a:off x="658606" y="604222"/>
            <a:ext cx="5172075" cy="1952625"/>
          </a:xfrm>
          <a:prstGeom prst="rect">
            <a:avLst/>
          </a:prstGeom>
        </p:spPr>
      </p:pic>
      <p:pic>
        <p:nvPicPr>
          <p:cNvPr id="3" name="Image 2">
            <a:extLst>
              <a:ext uri="{FF2B5EF4-FFF2-40B4-BE49-F238E27FC236}">
                <a16:creationId xmlns:a16="http://schemas.microsoft.com/office/drawing/2014/main" id="{98F8B6C8-C4DA-4B70-ABE9-9B70488C5022}"/>
              </a:ext>
            </a:extLst>
          </p:cNvPr>
          <p:cNvPicPr>
            <a:picLocks noChangeAspect="1"/>
          </p:cNvPicPr>
          <p:nvPr/>
        </p:nvPicPr>
        <p:blipFill>
          <a:blip r:embed="rId4"/>
          <a:stretch>
            <a:fillRect/>
          </a:stretch>
        </p:blipFill>
        <p:spPr>
          <a:xfrm>
            <a:off x="668131" y="3556818"/>
            <a:ext cx="5162550" cy="790575"/>
          </a:xfrm>
          <a:prstGeom prst="rect">
            <a:avLst/>
          </a:prstGeom>
        </p:spPr>
      </p:pic>
      <p:grpSp>
        <p:nvGrpSpPr>
          <p:cNvPr id="17" name="Groupe 16">
            <a:extLst>
              <a:ext uri="{FF2B5EF4-FFF2-40B4-BE49-F238E27FC236}">
                <a16:creationId xmlns:a16="http://schemas.microsoft.com/office/drawing/2014/main" id="{2576DC8E-B01D-4548-9E15-B0D9894DDBC3}"/>
              </a:ext>
            </a:extLst>
          </p:cNvPr>
          <p:cNvGrpSpPr/>
          <p:nvPr/>
        </p:nvGrpSpPr>
        <p:grpSpPr>
          <a:xfrm>
            <a:off x="668131" y="4714106"/>
            <a:ext cx="5162550" cy="781050"/>
            <a:chOff x="668131" y="4323581"/>
            <a:chExt cx="5162550" cy="781050"/>
          </a:xfrm>
        </p:grpSpPr>
        <p:pic>
          <p:nvPicPr>
            <p:cNvPr id="4" name="Image 3">
              <a:extLst>
                <a:ext uri="{FF2B5EF4-FFF2-40B4-BE49-F238E27FC236}">
                  <a16:creationId xmlns:a16="http://schemas.microsoft.com/office/drawing/2014/main" id="{BB817078-5473-4A8F-83F2-4DB48E289A34}"/>
                </a:ext>
              </a:extLst>
            </p:cNvPr>
            <p:cNvPicPr>
              <a:picLocks noChangeAspect="1"/>
            </p:cNvPicPr>
            <p:nvPr/>
          </p:nvPicPr>
          <p:blipFill>
            <a:blip r:embed="rId5"/>
            <a:stretch>
              <a:fillRect/>
            </a:stretch>
          </p:blipFill>
          <p:spPr>
            <a:xfrm>
              <a:off x="668131" y="4323581"/>
              <a:ext cx="5162550" cy="781050"/>
            </a:xfrm>
            <a:prstGeom prst="rect">
              <a:avLst/>
            </a:prstGeom>
          </p:spPr>
        </p:pic>
        <p:cxnSp>
          <p:nvCxnSpPr>
            <p:cNvPr id="6" name="Connecteur droit 5">
              <a:extLst>
                <a:ext uri="{FF2B5EF4-FFF2-40B4-BE49-F238E27FC236}">
                  <a16:creationId xmlns:a16="http://schemas.microsoft.com/office/drawing/2014/main" id="{22BC235D-07B9-479F-AEEF-33A292F37C46}"/>
                </a:ext>
              </a:extLst>
            </p:cNvPr>
            <p:cNvCxnSpPr/>
            <p:nvPr/>
          </p:nvCxnSpPr>
          <p:spPr>
            <a:xfrm>
              <a:off x="1995948" y="4522839"/>
              <a:ext cx="374609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22098A-E4FD-4B59-93F0-D9995573AB4C}"/>
                </a:ext>
              </a:extLst>
            </p:cNvPr>
            <p:cNvCxnSpPr>
              <a:cxnSpLocks/>
              <a:endCxn id="4" idx="3"/>
            </p:cNvCxnSpPr>
            <p:nvPr/>
          </p:nvCxnSpPr>
          <p:spPr>
            <a:xfrm flipV="1">
              <a:off x="781664" y="4714106"/>
              <a:ext cx="5049017" cy="49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55C95803-4DFA-415A-AAB0-F6571AA7B41E}"/>
                </a:ext>
              </a:extLst>
            </p:cNvPr>
            <p:cNvCxnSpPr>
              <a:cxnSpLocks/>
            </p:cNvCxnSpPr>
            <p:nvPr/>
          </p:nvCxnSpPr>
          <p:spPr>
            <a:xfrm flipV="1">
              <a:off x="781664" y="4910288"/>
              <a:ext cx="5049017" cy="2058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Connecteur droit 11">
            <a:extLst>
              <a:ext uri="{FF2B5EF4-FFF2-40B4-BE49-F238E27FC236}">
                <a16:creationId xmlns:a16="http://schemas.microsoft.com/office/drawing/2014/main" id="{25E98F76-3656-4F9D-86A6-81B62FD8367B}"/>
              </a:ext>
            </a:extLst>
          </p:cNvPr>
          <p:cNvCxnSpPr>
            <a:cxnSpLocks/>
          </p:cNvCxnSpPr>
          <p:nvPr/>
        </p:nvCxnSpPr>
        <p:spPr>
          <a:xfrm>
            <a:off x="781664" y="5104631"/>
            <a:ext cx="4576917"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4" name="Image 13">
            <a:extLst>
              <a:ext uri="{FF2B5EF4-FFF2-40B4-BE49-F238E27FC236}">
                <a16:creationId xmlns:a16="http://schemas.microsoft.com/office/drawing/2014/main" id="{626446FF-4A5C-48EB-8D9A-E05AB30E3CB1}"/>
              </a:ext>
            </a:extLst>
          </p:cNvPr>
          <p:cNvPicPr>
            <a:picLocks noChangeAspect="1"/>
          </p:cNvPicPr>
          <p:nvPr/>
        </p:nvPicPr>
        <p:blipFill>
          <a:blip r:embed="rId6"/>
          <a:stretch>
            <a:fillRect/>
          </a:stretch>
        </p:blipFill>
        <p:spPr>
          <a:xfrm>
            <a:off x="6744007" y="604222"/>
            <a:ext cx="1771650" cy="2571750"/>
          </a:xfrm>
          <a:prstGeom prst="rect">
            <a:avLst/>
          </a:prstGeom>
        </p:spPr>
      </p:pic>
      <p:pic>
        <p:nvPicPr>
          <p:cNvPr id="15" name="Image 14">
            <a:extLst>
              <a:ext uri="{FF2B5EF4-FFF2-40B4-BE49-F238E27FC236}">
                <a16:creationId xmlns:a16="http://schemas.microsoft.com/office/drawing/2014/main" id="{6755A4E1-6524-4495-A3C6-DF4BAD8188E4}"/>
              </a:ext>
            </a:extLst>
          </p:cNvPr>
          <p:cNvPicPr>
            <a:picLocks noChangeAspect="1"/>
          </p:cNvPicPr>
          <p:nvPr/>
        </p:nvPicPr>
        <p:blipFill>
          <a:blip r:embed="rId7"/>
          <a:stretch>
            <a:fillRect/>
          </a:stretch>
        </p:blipFill>
        <p:spPr>
          <a:xfrm>
            <a:off x="10024690" y="4030764"/>
            <a:ext cx="1808896" cy="2549635"/>
          </a:xfrm>
          <a:prstGeom prst="rect">
            <a:avLst/>
          </a:prstGeom>
        </p:spPr>
      </p:pic>
      <p:pic>
        <p:nvPicPr>
          <p:cNvPr id="16" name="Image 15">
            <a:extLst>
              <a:ext uri="{FF2B5EF4-FFF2-40B4-BE49-F238E27FC236}">
                <a16:creationId xmlns:a16="http://schemas.microsoft.com/office/drawing/2014/main" id="{6BF60DD1-BEA7-4EEF-8A5E-02F91E45D962}"/>
              </a:ext>
            </a:extLst>
          </p:cNvPr>
          <p:cNvPicPr>
            <a:picLocks noChangeAspect="1"/>
          </p:cNvPicPr>
          <p:nvPr/>
        </p:nvPicPr>
        <p:blipFill>
          <a:blip r:embed="rId8"/>
          <a:stretch>
            <a:fillRect/>
          </a:stretch>
        </p:blipFill>
        <p:spPr>
          <a:xfrm>
            <a:off x="8325003" y="2399531"/>
            <a:ext cx="1952625" cy="2314575"/>
          </a:xfrm>
          <a:prstGeom prst="rect">
            <a:avLst/>
          </a:prstGeom>
        </p:spPr>
      </p:pic>
      <p:sp>
        <p:nvSpPr>
          <p:cNvPr id="18" name="ZoneTexte 17">
            <a:extLst>
              <a:ext uri="{FF2B5EF4-FFF2-40B4-BE49-F238E27FC236}">
                <a16:creationId xmlns:a16="http://schemas.microsoft.com/office/drawing/2014/main" id="{1177B71D-D917-4DAB-8B3A-73D20736B92E}"/>
              </a:ext>
            </a:extLst>
          </p:cNvPr>
          <p:cNvSpPr txBox="1"/>
          <p:nvPr/>
        </p:nvSpPr>
        <p:spPr>
          <a:xfrm>
            <a:off x="781664" y="2239698"/>
            <a:ext cx="2084438" cy="307777"/>
          </a:xfrm>
          <a:prstGeom prst="rect">
            <a:avLst/>
          </a:prstGeom>
          <a:noFill/>
        </p:spPr>
        <p:txBody>
          <a:bodyPr wrap="square" rtlCol="0">
            <a:spAutoFit/>
          </a:bodyPr>
          <a:lstStyle/>
          <a:p>
            <a:r>
              <a:rPr lang="fr-FR" sz="1400" dirty="0"/>
              <a:t>Pub 1962</a:t>
            </a:r>
          </a:p>
        </p:txBody>
      </p:sp>
    </p:spTree>
    <p:extLst>
      <p:ext uri="{BB962C8B-B14F-4D97-AF65-F5344CB8AC3E}">
        <p14:creationId xmlns:p14="http://schemas.microsoft.com/office/powerpoint/2010/main" val="11618591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E9544D3F-A390-4C3C-BAB2-3B5CFBA6FEFA}"/>
              </a:ext>
            </a:extLst>
          </p:cNvPr>
          <p:cNvPicPr>
            <a:picLocks noChangeAspect="1"/>
          </p:cNvPicPr>
          <p:nvPr/>
        </p:nvPicPr>
        <p:blipFill rotWithShape="1">
          <a:blip r:embed="rId3"/>
          <a:srcRect b="30589"/>
          <a:stretch/>
        </p:blipFill>
        <p:spPr>
          <a:xfrm>
            <a:off x="261330" y="315961"/>
            <a:ext cx="5764315" cy="2437071"/>
          </a:xfrm>
          <a:prstGeom prst="rect">
            <a:avLst/>
          </a:prstGeom>
        </p:spPr>
      </p:pic>
      <p:pic>
        <p:nvPicPr>
          <p:cNvPr id="4" name="Image 3">
            <a:extLst>
              <a:ext uri="{FF2B5EF4-FFF2-40B4-BE49-F238E27FC236}">
                <a16:creationId xmlns:a16="http://schemas.microsoft.com/office/drawing/2014/main" id="{61DD07A1-1573-401E-A593-D08F705AB949}"/>
              </a:ext>
            </a:extLst>
          </p:cNvPr>
          <p:cNvPicPr>
            <a:picLocks noChangeAspect="1"/>
          </p:cNvPicPr>
          <p:nvPr/>
        </p:nvPicPr>
        <p:blipFill>
          <a:blip r:embed="rId4"/>
          <a:stretch>
            <a:fillRect/>
          </a:stretch>
        </p:blipFill>
        <p:spPr>
          <a:xfrm>
            <a:off x="286665" y="389757"/>
            <a:ext cx="904875" cy="847725"/>
          </a:xfrm>
          <a:prstGeom prst="rect">
            <a:avLst/>
          </a:prstGeom>
        </p:spPr>
      </p:pic>
      <p:pic>
        <p:nvPicPr>
          <p:cNvPr id="5" name="Image 4">
            <a:extLst>
              <a:ext uri="{FF2B5EF4-FFF2-40B4-BE49-F238E27FC236}">
                <a16:creationId xmlns:a16="http://schemas.microsoft.com/office/drawing/2014/main" id="{9CBAEFC2-684F-426E-B4E1-7F2CBF956C6C}"/>
              </a:ext>
            </a:extLst>
          </p:cNvPr>
          <p:cNvPicPr>
            <a:picLocks noChangeAspect="1"/>
          </p:cNvPicPr>
          <p:nvPr/>
        </p:nvPicPr>
        <p:blipFill>
          <a:blip r:embed="rId5"/>
          <a:stretch>
            <a:fillRect/>
          </a:stretch>
        </p:blipFill>
        <p:spPr>
          <a:xfrm>
            <a:off x="286664" y="3429000"/>
            <a:ext cx="5742957" cy="1516626"/>
          </a:xfrm>
          <a:prstGeom prst="rect">
            <a:avLst/>
          </a:prstGeom>
        </p:spPr>
      </p:pic>
      <p:cxnSp>
        <p:nvCxnSpPr>
          <p:cNvPr id="7" name="Connecteur droit 6">
            <a:extLst>
              <a:ext uri="{FF2B5EF4-FFF2-40B4-BE49-F238E27FC236}">
                <a16:creationId xmlns:a16="http://schemas.microsoft.com/office/drawing/2014/main" id="{049B5CA8-4FD0-42C6-B95D-4934BE665757}"/>
              </a:ext>
            </a:extLst>
          </p:cNvPr>
          <p:cNvCxnSpPr/>
          <p:nvPr/>
        </p:nvCxnSpPr>
        <p:spPr>
          <a:xfrm>
            <a:off x="3706761" y="4050890"/>
            <a:ext cx="224175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31F8A133-F73D-493B-AD37-9749A770F7B0}"/>
              </a:ext>
            </a:extLst>
          </p:cNvPr>
          <p:cNvCxnSpPr>
            <a:cxnSpLocks/>
          </p:cNvCxnSpPr>
          <p:nvPr/>
        </p:nvCxnSpPr>
        <p:spPr>
          <a:xfrm>
            <a:off x="358877" y="4242619"/>
            <a:ext cx="52602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F6881828-CB41-4F9A-B819-E8DC5C52BB17}"/>
              </a:ext>
            </a:extLst>
          </p:cNvPr>
          <p:cNvPicPr>
            <a:picLocks noChangeAspect="1"/>
          </p:cNvPicPr>
          <p:nvPr/>
        </p:nvPicPr>
        <p:blipFill rotWithShape="1">
          <a:blip r:embed="rId6"/>
          <a:srcRect b="7785"/>
          <a:stretch/>
        </p:blipFill>
        <p:spPr>
          <a:xfrm>
            <a:off x="261330" y="5321557"/>
            <a:ext cx="5738979" cy="607296"/>
          </a:xfrm>
          <a:prstGeom prst="rect">
            <a:avLst/>
          </a:prstGeom>
        </p:spPr>
      </p:pic>
      <p:cxnSp>
        <p:nvCxnSpPr>
          <p:cNvPr id="12" name="Connecteur droit 11">
            <a:extLst>
              <a:ext uri="{FF2B5EF4-FFF2-40B4-BE49-F238E27FC236}">
                <a16:creationId xmlns:a16="http://schemas.microsoft.com/office/drawing/2014/main" id="{4CA9ABD8-F936-4FF5-863A-A7E563A5EDF2}"/>
              </a:ext>
            </a:extLst>
          </p:cNvPr>
          <p:cNvCxnSpPr>
            <a:cxnSpLocks/>
          </p:cNvCxnSpPr>
          <p:nvPr/>
        </p:nvCxnSpPr>
        <p:spPr>
          <a:xfrm>
            <a:off x="286664" y="5530646"/>
            <a:ext cx="566185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Connecteur droit 14">
            <a:extLst>
              <a:ext uri="{FF2B5EF4-FFF2-40B4-BE49-F238E27FC236}">
                <a16:creationId xmlns:a16="http://schemas.microsoft.com/office/drawing/2014/main" id="{FFD7842B-13EC-4063-909C-9C8D49DE13C3}"/>
              </a:ext>
            </a:extLst>
          </p:cNvPr>
          <p:cNvCxnSpPr>
            <a:cxnSpLocks/>
          </p:cNvCxnSpPr>
          <p:nvPr/>
        </p:nvCxnSpPr>
        <p:spPr>
          <a:xfrm flipV="1">
            <a:off x="286664" y="5737122"/>
            <a:ext cx="5583194" cy="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Connecteur droit 18">
            <a:extLst>
              <a:ext uri="{FF2B5EF4-FFF2-40B4-BE49-F238E27FC236}">
                <a16:creationId xmlns:a16="http://schemas.microsoft.com/office/drawing/2014/main" id="{5463FDCF-737C-4D77-93E7-8CBDF75564F3}"/>
              </a:ext>
            </a:extLst>
          </p:cNvPr>
          <p:cNvCxnSpPr>
            <a:cxnSpLocks/>
          </p:cNvCxnSpPr>
          <p:nvPr/>
        </p:nvCxnSpPr>
        <p:spPr>
          <a:xfrm>
            <a:off x="286664" y="5919021"/>
            <a:ext cx="135532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21" name="Image 20">
            <a:extLst>
              <a:ext uri="{FF2B5EF4-FFF2-40B4-BE49-F238E27FC236}">
                <a16:creationId xmlns:a16="http://schemas.microsoft.com/office/drawing/2014/main" id="{43DFC108-9940-4DC0-BD13-2615C22E82E2}"/>
              </a:ext>
            </a:extLst>
          </p:cNvPr>
          <p:cNvPicPr>
            <a:picLocks noChangeAspect="1"/>
          </p:cNvPicPr>
          <p:nvPr/>
        </p:nvPicPr>
        <p:blipFill>
          <a:blip r:embed="rId7"/>
          <a:stretch>
            <a:fillRect/>
          </a:stretch>
        </p:blipFill>
        <p:spPr>
          <a:xfrm>
            <a:off x="6253376" y="3456039"/>
            <a:ext cx="5651960" cy="758313"/>
          </a:xfrm>
          <a:prstGeom prst="rect">
            <a:avLst/>
          </a:prstGeom>
        </p:spPr>
      </p:pic>
      <p:pic>
        <p:nvPicPr>
          <p:cNvPr id="22" name="Image 21">
            <a:extLst>
              <a:ext uri="{FF2B5EF4-FFF2-40B4-BE49-F238E27FC236}">
                <a16:creationId xmlns:a16="http://schemas.microsoft.com/office/drawing/2014/main" id="{62D8E26C-E140-43D1-BAA7-E3D00541E72A}"/>
              </a:ext>
            </a:extLst>
          </p:cNvPr>
          <p:cNvPicPr>
            <a:picLocks noChangeAspect="1"/>
          </p:cNvPicPr>
          <p:nvPr/>
        </p:nvPicPr>
        <p:blipFill>
          <a:blip r:embed="rId8"/>
          <a:stretch>
            <a:fillRect/>
          </a:stretch>
        </p:blipFill>
        <p:spPr>
          <a:xfrm>
            <a:off x="6301877" y="4660490"/>
            <a:ext cx="5603459" cy="1258531"/>
          </a:xfrm>
          <a:prstGeom prst="rect">
            <a:avLst/>
          </a:prstGeom>
        </p:spPr>
      </p:pic>
      <p:cxnSp>
        <p:nvCxnSpPr>
          <p:cNvPr id="23" name="Connecteur droit 22">
            <a:extLst>
              <a:ext uri="{FF2B5EF4-FFF2-40B4-BE49-F238E27FC236}">
                <a16:creationId xmlns:a16="http://schemas.microsoft.com/office/drawing/2014/main" id="{88AE83E0-1D29-4BA3-9B63-08C16B954C2B}"/>
              </a:ext>
            </a:extLst>
          </p:cNvPr>
          <p:cNvCxnSpPr>
            <a:cxnSpLocks/>
          </p:cNvCxnSpPr>
          <p:nvPr/>
        </p:nvCxnSpPr>
        <p:spPr>
          <a:xfrm>
            <a:off x="6253376" y="3835195"/>
            <a:ext cx="411965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750FFB06-5536-44DD-868C-93032C1E216D}"/>
              </a:ext>
            </a:extLst>
          </p:cNvPr>
          <p:cNvCxnSpPr>
            <a:cxnSpLocks/>
          </p:cNvCxnSpPr>
          <p:nvPr/>
        </p:nvCxnSpPr>
        <p:spPr>
          <a:xfrm>
            <a:off x="11041626" y="3662516"/>
            <a:ext cx="67350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a:extLst>
              <a:ext uri="{FF2B5EF4-FFF2-40B4-BE49-F238E27FC236}">
                <a16:creationId xmlns:a16="http://schemas.microsoft.com/office/drawing/2014/main" id="{AFDF46C0-123C-4B32-9C3E-F30A2A28482D}"/>
              </a:ext>
            </a:extLst>
          </p:cNvPr>
          <p:cNvCxnSpPr>
            <a:cxnSpLocks/>
          </p:cNvCxnSpPr>
          <p:nvPr/>
        </p:nvCxnSpPr>
        <p:spPr>
          <a:xfrm>
            <a:off x="10255045" y="5039032"/>
            <a:ext cx="1135626"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6A5DC574-8123-4266-9FE9-576A7AA0ED1F}"/>
              </a:ext>
            </a:extLst>
          </p:cNvPr>
          <p:cNvCxnSpPr>
            <a:cxnSpLocks/>
          </p:cNvCxnSpPr>
          <p:nvPr/>
        </p:nvCxnSpPr>
        <p:spPr>
          <a:xfrm>
            <a:off x="6301877" y="5201268"/>
            <a:ext cx="560345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Connecteur droit 33">
            <a:extLst>
              <a:ext uri="{FF2B5EF4-FFF2-40B4-BE49-F238E27FC236}">
                <a16:creationId xmlns:a16="http://schemas.microsoft.com/office/drawing/2014/main" id="{BDE278CC-0CAD-43C6-89E1-E9B7BF8BC6F7}"/>
              </a:ext>
            </a:extLst>
          </p:cNvPr>
          <p:cNvCxnSpPr>
            <a:cxnSpLocks/>
          </p:cNvCxnSpPr>
          <p:nvPr/>
        </p:nvCxnSpPr>
        <p:spPr>
          <a:xfrm>
            <a:off x="6386051" y="5383162"/>
            <a:ext cx="1607575"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36" name="Image 35">
            <a:extLst>
              <a:ext uri="{FF2B5EF4-FFF2-40B4-BE49-F238E27FC236}">
                <a16:creationId xmlns:a16="http://schemas.microsoft.com/office/drawing/2014/main" id="{DF71E98E-0819-4823-AF64-6A1B1642D07C}"/>
              </a:ext>
            </a:extLst>
          </p:cNvPr>
          <p:cNvPicPr>
            <a:picLocks noChangeAspect="1"/>
          </p:cNvPicPr>
          <p:nvPr/>
        </p:nvPicPr>
        <p:blipFill>
          <a:blip r:embed="rId9"/>
          <a:stretch>
            <a:fillRect/>
          </a:stretch>
        </p:blipFill>
        <p:spPr>
          <a:xfrm>
            <a:off x="8944282" y="991827"/>
            <a:ext cx="2857500" cy="1600200"/>
          </a:xfrm>
          <a:prstGeom prst="rect">
            <a:avLst/>
          </a:prstGeom>
        </p:spPr>
      </p:pic>
      <p:pic>
        <p:nvPicPr>
          <p:cNvPr id="37" name="Image 36">
            <a:extLst>
              <a:ext uri="{FF2B5EF4-FFF2-40B4-BE49-F238E27FC236}">
                <a16:creationId xmlns:a16="http://schemas.microsoft.com/office/drawing/2014/main" id="{2A03C853-0E75-4FBF-8419-A056517FEAC4}"/>
              </a:ext>
            </a:extLst>
          </p:cNvPr>
          <p:cNvPicPr>
            <a:picLocks noChangeAspect="1"/>
          </p:cNvPicPr>
          <p:nvPr/>
        </p:nvPicPr>
        <p:blipFill>
          <a:blip r:embed="rId10"/>
          <a:stretch>
            <a:fillRect/>
          </a:stretch>
        </p:blipFill>
        <p:spPr>
          <a:xfrm>
            <a:off x="7301830" y="184958"/>
            <a:ext cx="976931" cy="1810529"/>
          </a:xfrm>
          <a:prstGeom prst="rect">
            <a:avLst/>
          </a:prstGeom>
        </p:spPr>
      </p:pic>
    </p:spTree>
    <p:extLst>
      <p:ext uri="{BB962C8B-B14F-4D97-AF65-F5344CB8AC3E}">
        <p14:creationId xmlns:p14="http://schemas.microsoft.com/office/powerpoint/2010/main" val="231359874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10CE1B9A-3199-4D9A-BF55-BB0FEFDEB7E8}"/>
              </a:ext>
            </a:extLst>
          </p:cNvPr>
          <p:cNvPicPr>
            <a:picLocks noChangeAspect="1"/>
          </p:cNvPicPr>
          <p:nvPr/>
        </p:nvPicPr>
        <p:blipFill>
          <a:blip r:embed="rId2"/>
          <a:stretch>
            <a:fillRect/>
          </a:stretch>
        </p:blipFill>
        <p:spPr>
          <a:xfrm>
            <a:off x="7538780" y="190703"/>
            <a:ext cx="4346065" cy="2594753"/>
          </a:xfrm>
          <a:prstGeom prst="rect">
            <a:avLst/>
          </a:prstGeom>
        </p:spPr>
      </p:pic>
      <p:pic>
        <p:nvPicPr>
          <p:cNvPr id="3" name="Image 2">
            <a:extLst>
              <a:ext uri="{FF2B5EF4-FFF2-40B4-BE49-F238E27FC236}">
                <a16:creationId xmlns:a16="http://schemas.microsoft.com/office/drawing/2014/main" id="{E7F9446D-3153-41C7-B0CD-B292E0F2FB24}"/>
              </a:ext>
            </a:extLst>
          </p:cNvPr>
          <p:cNvPicPr>
            <a:picLocks noChangeAspect="1"/>
          </p:cNvPicPr>
          <p:nvPr/>
        </p:nvPicPr>
        <p:blipFill>
          <a:blip r:embed="rId3"/>
          <a:stretch>
            <a:fillRect/>
          </a:stretch>
        </p:blipFill>
        <p:spPr>
          <a:xfrm>
            <a:off x="415413" y="389176"/>
            <a:ext cx="5680587" cy="1898359"/>
          </a:xfrm>
          <a:prstGeom prst="rect">
            <a:avLst/>
          </a:prstGeom>
        </p:spPr>
      </p:pic>
      <p:cxnSp>
        <p:nvCxnSpPr>
          <p:cNvPr id="5" name="Connecteur droit 4">
            <a:extLst>
              <a:ext uri="{FF2B5EF4-FFF2-40B4-BE49-F238E27FC236}">
                <a16:creationId xmlns:a16="http://schemas.microsoft.com/office/drawing/2014/main" id="{B289E3E2-7D94-4434-B00D-655D565365F9}"/>
              </a:ext>
            </a:extLst>
          </p:cNvPr>
          <p:cNvCxnSpPr/>
          <p:nvPr/>
        </p:nvCxnSpPr>
        <p:spPr>
          <a:xfrm>
            <a:off x="3529781" y="1730477"/>
            <a:ext cx="24580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Connecteur droit 5">
            <a:extLst>
              <a:ext uri="{FF2B5EF4-FFF2-40B4-BE49-F238E27FC236}">
                <a16:creationId xmlns:a16="http://schemas.microsoft.com/office/drawing/2014/main" id="{D2FA9F2F-E0F5-401E-9914-FA9C53DE2FDA}"/>
              </a:ext>
            </a:extLst>
          </p:cNvPr>
          <p:cNvCxnSpPr>
            <a:cxnSpLocks/>
          </p:cNvCxnSpPr>
          <p:nvPr/>
        </p:nvCxnSpPr>
        <p:spPr>
          <a:xfrm>
            <a:off x="415413" y="1961535"/>
            <a:ext cx="534629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Connecteur droit 7">
            <a:extLst>
              <a:ext uri="{FF2B5EF4-FFF2-40B4-BE49-F238E27FC236}">
                <a16:creationId xmlns:a16="http://schemas.microsoft.com/office/drawing/2014/main" id="{E995D27C-4433-46DC-AF97-D5888DE1F8E8}"/>
              </a:ext>
            </a:extLst>
          </p:cNvPr>
          <p:cNvCxnSpPr>
            <a:cxnSpLocks/>
          </p:cNvCxnSpPr>
          <p:nvPr/>
        </p:nvCxnSpPr>
        <p:spPr>
          <a:xfrm>
            <a:off x="415413" y="2223626"/>
            <a:ext cx="3537155" cy="14749"/>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Image 9">
            <a:extLst>
              <a:ext uri="{FF2B5EF4-FFF2-40B4-BE49-F238E27FC236}">
                <a16:creationId xmlns:a16="http://schemas.microsoft.com/office/drawing/2014/main" id="{7018CC72-7442-4DC9-BD77-7A3DA64625C9}"/>
              </a:ext>
            </a:extLst>
          </p:cNvPr>
          <p:cNvPicPr>
            <a:picLocks noChangeAspect="1"/>
          </p:cNvPicPr>
          <p:nvPr/>
        </p:nvPicPr>
        <p:blipFill>
          <a:blip r:embed="rId4"/>
          <a:stretch>
            <a:fillRect/>
          </a:stretch>
        </p:blipFill>
        <p:spPr>
          <a:xfrm>
            <a:off x="415413" y="2500465"/>
            <a:ext cx="5680587" cy="3867478"/>
          </a:xfrm>
          <a:prstGeom prst="rect">
            <a:avLst/>
          </a:prstGeom>
        </p:spPr>
      </p:pic>
      <p:pic>
        <p:nvPicPr>
          <p:cNvPr id="12" name="Image 11">
            <a:extLst>
              <a:ext uri="{FF2B5EF4-FFF2-40B4-BE49-F238E27FC236}">
                <a16:creationId xmlns:a16="http://schemas.microsoft.com/office/drawing/2014/main" id="{07A4EEA9-CE2E-478C-AF1A-84673EBBCFC9}"/>
              </a:ext>
            </a:extLst>
          </p:cNvPr>
          <p:cNvPicPr>
            <a:picLocks noChangeAspect="1"/>
          </p:cNvPicPr>
          <p:nvPr/>
        </p:nvPicPr>
        <p:blipFill rotWithShape="1">
          <a:blip r:embed="rId5"/>
          <a:srcRect b="20214"/>
          <a:stretch/>
        </p:blipFill>
        <p:spPr>
          <a:xfrm>
            <a:off x="9028853" y="3125913"/>
            <a:ext cx="2841336" cy="3207887"/>
          </a:xfrm>
          <a:prstGeom prst="rect">
            <a:avLst/>
          </a:prstGeom>
        </p:spPr>
      </p:pic>
      <p:sp>
        <p:nvSpPr>
          <p:cNvPr id="13" name="ZoneTexte 12">
            <a:extLst>
              <a:ext uri="{FF2B5EF4-FFF2-40B4-BE49-F238E27FC236}">
                <a16:creationId xmlns:a16="http://schemas.microsoft.com/office/drawing/2014/main" id="{F356E642-5C52-480C-94DC-D1F6AA1F8587}"/>
              </a:ext>
            </a:extLst>
          </p:cNvPr>
          <p:cNvSpPr txBox="1"/>
          <p:nvPr/>
        </p:nvSpPr>
        <p:spPr>
          <a:xfrm flipH="1">
            <a:off x="6780816" y="5687469"/>
            <a:ext cx="2841336" cy="646331"/>
          </a:xfrm>
          <a:prstGeom prst="rect">
            <a:avLst/>
          </a:prstGeom>
          <a:noFill/>
        </p:spPr>
        <p:txBody>
          <a:bodyPr wrap="square" rtlCol="0">
            <a:spAutoFit/>
          </a:bodyPr>
          <a:lstStyle/>
          <a:p>
            <a:r>
              <a:rPr lang="fr-FR" sz="1200" dirty="0">
                <a:solidFill>
                  <a:schemeClr val="bg1"/>
                </a:solidFill>
              </a:rPr>
              <a:t>L’un des modèles de flux</a:t>
            </a:r>
          </a:p>
          <a:p>
            <a:r>
              <a:rPr lang="fr-FR" sz="1200" dirty="0">
                <a:solidFill>
                  <a:schemeClr val="bg1"/>
                </a:solidFill>
              </a:rPr>
              <a:t>de protons (avec « carotte ») </a:t>
            </a:r>
          </a:p>
          <a:p>
            <a:r>
              <a:rPr lang="fr-FR" sz="1200" dirty="0">
                <a:solidFill>
                  <a:schemeClr val="bg1"/>
                </a:solidFill>
              </a:rPr>
              <a:t>MAR</a:t>
            </a:r>
          </a:p>
        </p:txBody>
      </p:sp>
    </p:spTree>
    <p:extLst>
      <p:ext uri="{BB962C8B-B14F-4D97-AF65-F5344CB8AC3E}">
        <p14:creationId xmlns:p14="http://schemas.microsoft.com/office/powerpoint/2010/main" val="342080444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73A6F7BC-D269-4E02-83C8-A8580AFAFEBD}"/>
              </a:ext>
            </a:extLst>
          </p:cNvPr>
          <p:cNvPicPr>
            <a:picLocks noChangeAspect="1"/>
          </p:cNvPicPr>
          <p:nvPr/>
        </p:nvPicPr>
        <p:blipFill>
          <a:blip r:embed="rId3"/>
          <a:stretch>
            <a:fillRect/>
          </a:stretch>
        </p:blipFill>
        <p:spPr>
          <a:xfrm>
            <a:off x="2895053" y="113071"/>
            <a:ext cx="9056604" cy="6631858"/>
          </a:xfrm>
          <a:prstGeom prst="rect">
            <a:avLst/>
          </a:prstGeom>
        </p:spPr>
      </p:pic>
      <p:sp>
        <p:nvSpPr>
          <p:cNvPr id="4" name="ZoneTexte 3">
            <a:extLst>
              <a:ext uri="{FF2B5EF4-FFF2-40B4-BE49-F238E27FC236}">
                <a16:creationId xmlns:a16="http://schemas.microsoft.com/office/drawing/2014/main" id="{06BA1EB8-3E11-4C21-948E-8EA598C88531}"/>
              </a:ext>
            </a:extLst>
          </p:cNvPr>
          <p:cNvSpPr txBox="1"/>
          <p:nvPr/>
        </p:nvSpPr>
        <p:spPr>
          <a:xfrm>
            <a:off x="167149" y="1710812"/>
            <a:ext cx="2625211" cy="3416320"/>
          </a:xfrm>
          <a:prstGeom prst="rect">
            <a:avLst/>
          </a:prstGeom>
          <a:noFill/>
        </p:spPr>
        <p:txBody>
          <a:bodyPr wrap="square" rtlCol="0">
            <a:spAutoFit/>
          </a:bodyPr>
          <a:lstStyle/>
          <a:p>
            <a:r>
              <a:rPr lang="fr-FR" sz="1200" dirty="0">
                <a:solidFill>
                  <a:schemeClr val="bg1"/>
                </a:solidFill>
              </a:rPr>
              <a:t>T</a:t>
            </a:r>
            <a:r>
              <a:rPr lang="fr-FR" sz="1600" dirty="0">
                <a:solidFill>
                  <a:schemeClr val="bg1"/>
                </a:solidFill>
              </a:rPr>
              <a:t>out cela a pu être possible grâce aux mesures effectuées au labo Bernas à Orsay. </a:t>
            </a:r>
          </a:p>
          <a:p>
            <a:endParaRPr lang="fr-FR" sz="1200" dirty="0">
              <a:solidFill>
                <a:schemeClr val="bg1"/>
              </a:solidFill>
            </a:endParaRPr>
          </a:p>
          <a:p>
            <a:r>
              <a:rPr lang="fr-FR" sz="1400" b="1" dirty="0">
                <a:solidFill>
                  <a:schemeClr val="bg1"/>
                </a:solidFill>
              </a:rPr>
              <a:t>Résultats:</a:t>
            </a:r>
          </a:p>
          <a:p>
            <a:endParaRPr lang="fr-FR" sz="1400" b="1" dirty="0">
              <a:solidFill>
                <a:schemeClr val="bg1"/>
              </a:solidFill>
            </a:endParaRPr>
          </a:p>
          <a:p>
            <a:r>
              <a:rPr lang="fr-FR" sz="1400" dirty="0">
                <a:solidFill>
                  <a:schemeClr val="bg1"/>
                </a:solidFill>
              </a:rPr>
              <a:t>Li 6, Be 9, B 10 et B 11 observés proviennent du bombardement du rayonnement cosmique sur les atomes C12 et O16 de la matière interstellaire.</a:t>
            </a:r>
          </a:p>
          <a:p>
            <a:endParaRPr lang="fr-FR" sz="1400" dirty="0">
              <a:solidFill>
                <a:schemeClr val="bg1"/>
              </a:solidFill>
            </a:endParaRPr>
          </a:p>
          <a:p>
            <a:r>
              <a:rPr lang="fr-FR" sz="1400" dirty="0">
                <a:solidFill>
                  <a:schemeClr val="bg1"/>
                </a:solidFill>
              </a:rPr>
              <a:t>On ne forme pas assez de Li 7</a:t>
            </a:r>
          </a:p>
        </p:txBody>
      </p:sp>
    </p:spTree>
    <p:extLst>
      <p:ext uri="{BB962C8B-B14F-4D97-AF65-F5344CB8AC3E}">
        <p14:creationId xmlns:p14="http://schemas.microsoft.com/office/powerpoint/2010/main" val="16923490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95D1D529-579B-42D1-B84B-A055A57FC163}"/>
              </a:ext>
            </a:extLst>
          </p:cNvPr>
          <p:cNvPicPr>
            <a:picLocks noChangeAspect="1"/>
          </p:cNvPicPr>
          <p:nvPr/>
        </p:nvPicPr>
        <p:blipFill>
          <a:blip r:embed="rId3"/>
          <a:stretch>
            <a:fillRect/>
          </a:stretch>
        </p:blipFill>
        <p:spPr>
          <a:xfrm>
            <a:off x="7252713" y="333679"/>
            <a:ext cx="4173280" cy="2950295"/>
          </a:xfrm>
          <a:prstGeom prst="rect">
            <a:avLst/>
          </a:prstGeom>
        </p:spPr>
      </p:pic>
      <p:sp>
        <p:nvSpPr>
          <p:cNvPr id="4" name="ZoneTexte 3">
            <a:extLst>
              <a:ext uri="{FF2B5EF4-FFF2-40B4-BE49-F238E27FC236}">
                <a16:creationId xmlns:a16="http://schemas.microsoft.com/office/drawing/2014/main" id="{E75DC570-FF90-4E13-A136-93B0963804B0}"/>
              </a:ext>
            </a:extLst>
          </p:cNvPr>
          <p:cNvSpPr txBox="1"/>
          <p:nvPr/>
        </p:nvSpPr>
        <p:spPr>
          <a:xfrm>
            <a:off x="612776" y="835973"/>
            <a:ext cx="4709971" cy="4832092"/>
          </a:xfrm>
          <a:prstGeom prst="rect">
            <a:avLst/>
          </a:prstGeom>
          <a:noFill/>
        </p:spPr>
        <p:txBody>
          <a:bodyPr wrap="square" rtlCol="0">
            <a:spAutoFit/>
          </a:bodyPr>
          <a:lstStyle/>
          <a:p>
            <a:r>
              <a:rPr lang="fr-FR" sz="2000" dirty="0">
                <a:solidFill>
                  <a:schemeClr val="bg1"/>
                </a:solidFill>
              </a:rPr>
              <a:t>Le problème de l’hélium</a:t>
            </a:r>
          </a:p>
          <a:p>
            <a:endParaRPr lang="fr-FR" sz="2000" dirty="0">
              <a:solidFill>
                <a:schemeClr val="bg1"/>
              </a:solidFill>
            </a:endParaRPr>
          </a:p>
          <a:p>
            <a:r>
              <a:rPr lang="fr-FR" sz="1600" dirty="0">
                <a:solidFill>
                  <a:schemeClr val="bg1"/>
                </a:solidFill>
              </a:rPr>
              <a:t>Les courbes de régression montrent que </a:t>
            </a:r>
          </a:p>
          <a:p>
            <a:r>
              <a:rPr lang="fr-FR" sz="1600" dirty="0">
                <a:solidFill>
                  <a:schemeClr val="bg1"/>
                </a:solidFill>
              </a:rPr>
              <a:t>l’hélium était présent dans l’Univers </a:t>
            </a:r>
          </a:p>
          <a:p>
            <a:r>
              <a:rPr lang="fr-FR" sz="1600" dirty="0">
                <a:solidFill>
                  <a:schemeClr val="bg1"/>
                </a:solidFill>
              </a:rPr>
              <a:t>avant les premières étoiles</a:t>
            </a:r>
          </a:p>
          <a:p>
            <a:endParaRPr lang="fr-FR" dirty="0">
              <a:solidFill>
                <a:schemeClr val="bg1"/>
              </a:solidFill>
            </a:endParaRPr>
          </a:p>
          <a:p>
            <a:endParaRPr lang="fr-FR" sz="2000" dirty="0">
              <a:solidFill>
                <a:schemeClr val="bg1"/>
              </a:solidFill>
            </a:endParaRPr>
          </a:p>
          <a:p>
            <a:r>
              <a:rPr lang="fr-FR" sz="2000" dirty="0">
                <a:solidFill>
                  <a:schemeClr val="bg1"/>
                </a:solidFill>
              </a:rPr>
              <a:t>Le problème du deutérium</a:t>
            </a:r>
          </a:p>
          <a:p>
            <a:endParaRPr lang="fr-FR" dirty="0">
              <a:solidFill>
                <a:schemeClr val="bg1"/>
              </a:solidFill>
            </a:endParaRPr>
          </a:p>
          <a:p>
            <a:r>
              <a:rPr lang="fr-FR" sz="1600" dirty="0">
                <a:solidFill>
                  <a:schemeClr val="bg1"/>
                </a:solidFill>
              </a:rPr>
              <a:t>Pas formé dans les étoiles ni par spallation</a:t>
            </a:r>
          </a:p>
          <a:p>
            <a:endParaRPr lang="fr-FR" dirty="0">
              <a:solidFill>
                <a:schemeClr val="bg1"/>
              </a:solidFill>
            </a:endParaRPr>
          </a:p>
          <a:p>
            <a:endParaRPr lang="fr-FR" sz="2000" dirty="0">
              <a:solidFill>
                <a:schemeClr val="bg1"/>
              </a:solidFill>
            </a:endParaRPr>
          </a:p>
          <a:p>
            <a:r>
              <a:rPr lang="fr-FR" sz="2000" dirty="0">
                <a:solidFill>
                  <a:schemeClr val="bg1"/>
                </a:solidFill>
              </a:rPr>
              <a:t>Le problème du lithium</a:t>
            </a:r>
          </a:p>
          <a:p>
            <a:endParaRPr lang="fr-FR" sz="2000" dirty="0">
              <a:solidFill>
                <a:schemeClr val="bg1"/>
              </a:solidFill>
            </a:endParaRPr>
          </a:p>
          <a:p>
            <a:r>
              <a:rPr lang="fr-FR" sz="1600" dirty="0">
                <a:solidFill>
                  <a:schemeClr val="bg1"/>
                </a:solidFill>
              </a:rPr>
              <a:t>Comme pour l’hélium, une partie du lithium </a:t>
            </a:r>
          </a:p>
          <a:p>
            <a:r>
              <a:rPr lang="fr-FR" sz="1600" dirty="0">
                <a:solidFill>
                  <a:schemeClr val="bg1"/>
                </a:solidFill>
              </a:rPr>
              <a:t>existait avant les étoiles. Cas particulier…</a:t>
            </a:r>
          </a:p>
          <a:p>
            <a:endParaRPr lang="fr-FR" dirty="0">
              <a:solidFill>
                <a:schemeClr val="bg1"/>
              </a:solidFill>
            </a:endParaRPr>
          </a:p>
        </p:txBody>
      </p:sp>
      <p:sp>
        <p:nvSpPr>
          <p:cNvPr id="5" name="ZoneTexte 4">
            <a:extLst>
              <a:ext uri="{FF2B5EF4-FFF2-40B4-BE49-F238E27FC236}">
                <a16:creationId xmlns:a16="http://schemas.microsoft.com/office/drawing/2014/main" id="{67ABD2D0-B8BD-469D-90B9-099D84EC6E32}"/>
              </a:ext>
            </a:extLst>
          </p:cNvPr>
          <p:cNvSpPr txBox="1"/>
          <p:nvPr/>
        </p:nvSpPr>
        <p:spPr>
          <a:xfrm flipH="1">
            <a:off x="7252713" y="3574027"/>
            <a:ext cx="4173280" cy="461665"/>
          </a:xfrm>
          <a:prstGeom prst="rect">
            <a:avLst/>
          </a:prstGeom>
          <a:noFill/>
        </p:spPr>
        <p:txBody>
          <a:bodyPr wrap="square" rtlCol="0">
            <a:spAutoFit/>
          </a:bodyPr>
          <a:lstStyle/>
          <a:p>
            <a:r>
              <a:rPr lang="fr-FR" sz="1200" dirty="0">
                <a:solidFill>
                  <a:schemeClr val="bg1"/>
                </a:solidFill>
              </a:rPr>
              <a:t>Exemple de courbe de régression de l’hélium (Pagel 1992)</a:t>
            </a:r>
          </a:p>
          <a:p>
            <a:r>
              <a:rPr lang="fr-FR" sz="1200" dirty="0">
                <a:solidFill>
                  <a:schemeClr val="bg1"/>
                </a:solidFill>
              </a:rPr>
              <a:t>et du lithium (Spite and Spite 1982)</a:t>
            </a:r>
          </a:p>
        </p:txBody>
      </p:sp>
      <p:pic>
        <p:nvPicPr>
          <p:cNvPr id="3" name="Image 2">
            <a:extLst>
              <a:ext uri="{FF2B5EF4-FFF2-40B4-BE49-F238E27FC236}">
                <a16:creationId xmlns:a16="http://schemas.microsoft.com/office/drawing/2014/main" id="{57821D12-1E50-43BF-A7BA-D6BAC736CF95}"/>
              </a:ext>
            </a:extLst>
          </p:cNvPr>
          <p:cNvPicPr>
            <a:picLocks noChangeAspect="1"/>
          </p:cNvPicPr>
          <p:nvPr/>
        </p:nvPicPr>
        <p:blipFill rotWithShape="1">
          <a:blip r:embed="rId4"/>
          <a:srcRect l="50617" t="11054" r="-110" b="7665"/>
          <a:stretch/>
        </p:blipFill>
        <p:spPr>
          <a:xfrm>
            <a:off x="7279032" y="4283828"/>
            <a:ext cx="4300192" cy="2149129"/>
          </a:xfrm>
          <a:prstGeom prst="rect">
            <a:avLst/>
          </a:prstGeom>
        </p:spPr>
      </p:pic>
    </p:spTree>
    <p:extLst>
      <p:ext uri="{BB962C8B-B14F-4D97-AF65-F5344CB8AC3E}">
        <p14:creationId xmlns:p14="http://schemas.microsoft.com/office/powerpoint/2010/main" val="27271735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2CBB7A54-7C17-4E66-94BA-1D26D4930DE8}"/>
              </a:ext>
            </a:extLst>
          </p:cNvPr>
          <p:cNvPicPr>
            <a:picLocks noChangeAspect="1"/>
          </p:cNvPicPr>
          <p:nvPr/>
        </p:nvPicPr>
        <p:blipFill>
          <a:blip r:embed="rId3"/>
          <a:stretch>
            <a:fillRect/>
          </a:stretch>
        </p:blipFill>
        <p:spPr>
          <a:xfrm>
            <a:off x="869468" y="1249175"/>
            <a:ext cx="5524500" cy="4133850"/>
          </a:xfrm>
          <a:prstGeom prst="rect">
            <a:avLst/>
          </a:prstGeom>
        </p:spPr>
      </p:pic>
      <p:pic>
        <p:nvPicPr>
          <p:cNvPr id="4" name="Image 3">
            <a:extLst>
              <a:ext uri="{FF2B5EF4-FFF2-40B4-BE49-F238E27FC236}">
                <a16:creationId xmlns:a16="http://schemas.microsoft.com/office/drawing/2014/main" id="{D45524EA-02E3-4F56-A1B3-F579C8C2184D}"/>
              </a:ext>
            </a:extLst>
          </p:cNvPr>
          <p:cNvPicPr>
            <a:picLocks noChangeAspect="1"/>
          </p:cNvPicPr>
          <p:nvPr/>
        </p:nvPicPr>
        <p:blipFill>
          <a:blip r:embed="rId4"/>
          <a:stretch>
            <a:fillRect/>
          </a:stretch>
        </p:blipFill>
        <p:spPr>
          <a:xfrm>
            <a:off x="6783491" y="524780"/>
            <a:ext cx="4840644" cy="6053853"/>
          </a:xfrm>
          <a:prstGeom prst="rect">
            <a:avLst/>
          </a:prstGeom>
        </p:spPr>
      </p:pic>
      <p:pic>
        <p:nvPicPr>
          <p:cNvPr id="5" name="Image 4">
            <a:extLst>
              <a:ext uri="{FF2B5EF4-FFF2-40B4-BE49-F238E27FC236}">
                <a16:creationId xmlns:a16="http://schemas.microsoft.com/office/drawing/2014/main" id="{EFF72AA1-2615-418F-9A47-A5ED73898E8F}"/>
              </a:ext>
            </a:extLst>
          </p:cNvPr>
          <p:cNvPicPr>
            <a:picLocks noChangeAspect="1"/>
          </p:cNvPicPr>
          <p:nvPr/>
        </p:nvPicPr>
        <p:blipFill>
          <a:blip r:embed="rId5"/>
          <a:stretch>
            <a:fillRect/>
          </a:stretch>
        </p:blipFill>
        <p:spPr>
          <a:xfrm>
            <a:off x="2337849" y="189222"/>
            <a:ext cx="2441186" cy="335558"/>
          </a:xfrm>
          <a:prstGeom prst="rect">
            <a:avLst/>
          </a:prstGeom>
        </p:spPr>
      </p:pic>
      <p:pic>
        <p:nvPicPr>
          <p:cNvPr id="6" name="Image 5">
            <a:extLst>
              <a:ext uri="{FF2B5EF4-FFF2-40B4-BE49-F238E27FC236}">
                <a16:creationId xmlns:a16="http://schemas.microsoft.com/office/drawing/2014/main" id="{D0B24FDF-69D2-4756-850D-12768482F44F}"/>
              </a:ext>
            </a:extLst>
          </p:cNvPr>
          <p:cNvPicPr>
            <a:picLocks noChangeAspect="1"/>
          </p:cNvPicPr>
          <p:nvPr/>
        </p:nvPicPr>
        <p:blipFill>
          <a:blip r:embed="rId6"/>
          <a:stretch>
            <a:fillRect/>
          </a:stretch>
        </p:blipFill>
        <p:spPr>
          <a:xfrm>
            <a:off x="4447299" y="6171813"/>
            <a:ext cx="1922422" cy="406820"/>
          </a:xfrm>
          <a:prstGeom prst="rect">
            <a:avLst/>
          </a:prstGeom>
        </p:spPr>
      </p:pic>
    </p:spTree>
    <p:extLst>
      <p:ext uri="{BB962C8B-B14F-4D97-AF65-F5344CB8AC3E}">
        <p14:creationId xmlns:p14="http://schemas.microsoft.com/office/powerpoint/2010/main" val="24979687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42A8419-B08E-4BD3-8BE8-3D726D2BE1A4}"/>
              </a:ext>
            </a:extLst>
          </p:cNvPr>
          <p:cNvPicPr>
            <a:picLocks noChangeAspect="1"/>
          </p:cNvPicPr>
          <p:nvPr/>
        </p:nvPicPr>
        <p:blipFill>
          <a:blip r:embed="rId3"/>
          <a:stretch>
            <a:fillRect/>
          </a:stretch>
        </p:blipFill>
        <p:spPr>
          <a:xfrm>
            <a:off x="151401" y="0"/>
            <a:ext cx="11889197" cy="6858000"/>
          </a:xfrm>
          <a:prstGeom prst="rect">
            <a:avLst/>
          </a:prstGeom>
        </p:spPr>
      </p:pic>
      <p:pic>
        <p:nvPicPr>
          <p:cNvPr id="5" name="Image 4">
            <a:extLst>
              <a:ext uri="{FF2B5EF4-FFF2-40B4-BE49-F238E27FC236}">
                <a16:creationId xmlns:a16="http://schemas.microsoft.com/office/drawing/2014/main" id="{0EB2CD52-EBD0-42C9-92F2-2C4B37D866A9}"/>
              </a:ext>
            </a:extLst>
          </p:cNvPr>
          <p:cNvPicPr>
            <a:picLocks noChangeAspect="1"/>
          </p:cNvPicPr>
          <p:nvPr/>
        </p:nvPicPr>
        <p:blipFill>
          <a:blip r:embed="rId4"/>
          <a:stretch>
            <a:fillRect/>
          </a:stretch>
        </p:blipFill>
        <p:spPr>
          <a:xfrm>
            <a:off x="1579809" y="575977"/>
            <a:ext cx="9225843" cy="5588849"/>
          </a:xfrm>
          <a:prstGeom prst="rect">
            <a:avLst/>
          </a:prstGeom>
        </p:spPr>
      </p:pic>
    </p:spTree>
    <p:extLst>
      <p:ext uri="{BB962C8B-B14F-4D97-AF65-F5344CB8AC3E}">
        <p14:creationId xmlns:p14="http://schemas.microsoft.com/office/powerpoint/2010/main" val="205458941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3B6605FD-8577-4998-898B-4BDFB12F95EF}"/>
              </a:ext>
            </a:extLst>
          </p:cNvPr>
          <p:cNvPicPr>
            <a:picLocks noChangeAspect="1"/>
          </p:cNvPicPr>
          <p:nvPr/>
        </p:nvPicPr>
        <p:blipFill rotWithShape="1">
          <a:blip r:embed="rId3"/>
          <a:srcRect r="52985" b="3417"/>
          <a:stretch/>
        </p:blipFill>
        <p:spPr>
          <a:xfrm>
            <a:off x="1004569" y="297078"/>
            <a:ext cx="4125607" cy="2669593"/>
          </a:xfrm>
          <a:prstGeom prst="rect">
            <a:avLst/>
          </a:prstGeom>
        </p:spPr>
      </p:pic>
      <p:sp>
        <p:nvSpPr>
          <p:cNvPr id="3" name="ZoneTexte 2">
            <a:extLst>
              <a:ext uri="{FF2B5EF4-FFF2-40B4-BE49-F238E27FC236}">
                <a16:creationId xmlns:a16="http://schemas.microsoft.com/office/drawing/2014/main" id="{881966A2-8B0A-45AE-A2B2-1E5851BB8D37}"/>
              </a:ext>
            </a:extLst>
          </p:cNvPr>
          <p:cNvSpPr txBox="1"/>
          <p:nvPr/>
        </p:nvSpPr>
        <p:spPr>
          <a:xfrm>
            <a:off x="4568544" y="345056"/>
            <a:ext cx="550151" cy="307777"/>
          </a:xfrm>
          <a:prstGeom prst="rect">
            <a:avLst/>
          </a:prstGeom>
          <a:noFill/>
        </p:spPr>
        <p:txBody>
          <a:bodyPr wrap="none" rtlCol="0">
            <a:spAutoFit/>
          </a:bodyPr>
          <a:lstStyle/>
          <a:p>
            <a:r>
              <a:rPr lang="fr-FR" sz="1400" dirty="0"/>
              <a:t>1982</a:t>
            </a:r>
          </a:p>
        </p:txBody>
      </p:sp>
      <p:pic>
        <p:nvPicPr>
          <p:cNvPr id="5" name="Image 4">
            <a:extLst>
              <a:ext uri="{FF2B5EF4-FFF2-40B4-BE49-F238E27FC236}">
                <a16:creationId xmlns:a16="http://schemas.microsoft.com/office/drawing/2014/main" id="{742F8B1F-1433-4F51-B3F6-90F95DEA5A62}"/>
              </a:ext>
            </a:extLst>
          </p:cNvPr>
          <p:cNvPicPr>
            <a:picLocks noChangeAspect="1"/>
          </p:cNvPicPr>
          <p:nvPr/>
        </p:nvPicPr>
        <p:blipFill>
          <a:blip r:embed="rId4"/>
          <a:stretch>
            <a:fillRect/>
          </a:stretch>
        </p:blipFill>
        <p:spPr>
          <a:xfrm>
            <a:off x="850348" y="3573117"/>
            <a:ext cx="4279828" cy="2196547"/>
          </a:xfrm>
          <a:prstGeom prst="rect">
            <a:avLst/>
          </a:prstGeom>
        </p:spPr>
      </p:pic>
      <p:grpSp>
        <p:nvGrpSpPr>
          <p:cNvPr id="10" name="Groupe 9">
            <a:extLst>
              <a:ext uri="{FF2B5EF4-FFF2-40B4-BE49-F238E27FC236}">
                <a16:creationId xmlns:a16="http://schemas.microsoft.com/office/drawing/2014/main" id="{B1470952-53B8-4AF4-BC4D-9D5A1589C79F}"/>
              </a:ext>
            </a:extLst>
          </p:cNvPr>
          <p:cNvGrpSpPr/>
          <p:nvPr/>
        </p:nvGrpSpPr>
        <p:grpSpPr>
          <a:xfrm>
            <a:off x="8727746" y="235389"/>
            <a:ext cx="2722132" cy="2994828"/>
            <a:chOff x="3374585" y="2281158"/>
            <a:chExt cx="4493425" cy="4576842"/>
          </a:xfrm>
        </p:grpSpPr>
        <p:pic>
          <p:nvPicPr>
            <p:cNvPr id="7" name="Image 6">
              <a:extLst>
                <a:ext uri="{FF2B5EF4-FFF2-40B4-BE49-F238E27FC236}">
                  <a16:creationId xmlns:a16="http://schemas.microsoft.com/office/drawing/2014/main" id="{78C8C674-4AFC-4C6D-994F-8CE5F299961B}"/>
                </a:ext>
              </a:extLst>
            </p:cNvPr>
            <p:cNvPicPr>
              <a:picLocks noChangeAspect="1"/>
            </p:cNvPicPr>
            <p:nvPr/>
          </p:nvPicPr>
          <p:blipFill>
            <a:blip r:embed="rId5"/>
            <a:stretch>
              <a:fillRect/>
            </a:stretch>
          </p:blipFill>
          <p:spPr>
            <a:xfrm>
              <a:off x="3374585" y="2281158"/>
              <a:ext cx="4493425" cy="4576842"/>
            </a:xfrm>
            <a:prstGeom prst="rect">
              <a:avLst/>
            </a:prstGeom>
          </p:spPr>
        </p:pic>
        <p:sp>
          <p:nvSpPr>
            <p:cNvPr id="9" name="ZoneTexte 8">
              <a:extLst>
                <a:ext uri="{FF2B5EF4-FFF2-40B4-BE49-F238E27FC236}">
                  <a16:creationId xmlns:a16="http://schemas.microsoft.com/office/drawing/2014/main" id="{DDBAF35A-FA11-43B3-9689-10F6CAFD4C1E}"/>
                </a:ext>
              </a:extLst>
            </p:cNvPr>
            <p:cNvSpPr txBox="1"/>
            <p:nvPr/>
          </p:nvSpPr>
          <p:spPr>
            <a:xfrm>
              <a:off x="6450156" y="2293085"/>
              <a:ext cx="914400" cy="276999"/>
            </a:xfrm>
            <a:prstGeom prst="rect">
              <a:avLst/>
            </a:prstGeom>
            <a:noFill/>
          </p:spPr>
          <p:txBody>
            <a:bodyPr wrap="square" rtlCol="0">
              <a:spAutoFit/>
            </a:bodyPr>
            <a:lstStyle/>
            <a:p>
              <a:r>
                <a:rPr lang="fr-FR" sz="1200" dirty="0"/>
                <a:t>1998</a:t>
              </a:r>
            </a:p>
          </p:txBody>
        </p:sp>
      </p:grpSp>
      <p:pic>
        <p:nvPicPr>
          <p:cNvPr id="11" name="Image 10">
            <a:extLst>
              <a:ext uri="{FF2B5EF4-FFF2-40B4-BE49-F238E27FC236}">
                <a16:creationId xmlns:a16="http://schemas.microsoft.com/office/drawing/2014/main" id="{3E8FD9E1-BB3C-460A-9734-7A6FD69DF465}"/>
              </a:ext>
            </a:extLst>
          </p:cNvPr>
          <p:cNvPicPr>
            <a:picLocks noChangeAspect="1"/>
          </p:cNvPicPr>
          <p:nvPr/>
        </p:nvPicPr>
        <p:blipFill>
          <a:blip r:embed="rId6"/>
          <a:stretch>
            <a:fillRect/>
          </a:stretch>
        </p:blipFill>
        <p:spPr>
          <a:xfrm>
            <a:off x="1206670" y="5850660"/>
            <a:ext cx="3721403" cy="364294"/>
          </a:xfrm>
          <a:prstGeom prst="rect">
            <a:avLst/>
          </a:prstGeom>
        </p:spPr>
      </p:pic>
      <p:sp>
        <p:nvSpPr>
          <p:cNvPr id="12" name="ZoneTexte 11">
            <a:extLst>
              <a:ext uri="{FF2B5EF4-FFF2-40B4-BE49-F238E27FC236}">
                <a16:creationId xmlns:a16="http://schemas.microsoft.com/office/drawing/2014/main" id="{284F0CA4-88CE-4750-87FF-DB64B2B795F7}"/>
              </a:ext>
            </a:extLst>
          </p:cNvPr>
          <p:cNvSpPr txBox="1"/>
          <p:nvPr/>
        </p:nvSpPr>
        <p:spPr>
          <a:xfrm>
            <a:off x="5436289" y="2471694"/>
            <a:ext cx="3094822" cy="307777"/>
          </a:xfrm>
          <a:prstGeom prst="rect">
            <a:avLst/>
          </a:prstGeom>
          <a:noFill/>
        </p:spPr>
        <p:txBody>
          <a:bodyPr wrap="none" rtlCol="0">
            <a:spAutoFit/>
          </a:bodyPr>
          <a:lstStyle/>
          <a:p>
            <a:r>
              <a:rPr lang="fr-FR" sz="1400" dirty="0">
                <a:solidFill>
                  <a:schemeClr val="bg1"/>
                </a:solidFill>
              </a:rPr>
              <a:t>Attention aux modifications stellaires</a:t>
            </a:r>
            <a:r>
              <a:rPr lang="fr-FR" sz="1400" dirty="0">
                <a:solidFill>
                  <a:schemeClr val="bg1"/>
                </a:solidFill>
                <a:sym typeface="Wingdings" panose="05000000000000000000" pitchFamily="2" charset="2"/>
              </a:rPr>
              <a:t></a:t>
            </a:r>
            <a:endParaRPr lang="fr-FR" sz="1400" dirty="0">
              <a:solidFill>
                <a:schemeClr val="bg1"/>
              </a:solidFill>
            </a:endParaRPr>
          </a:p>
        </p:txBody>
      </p:sp>
      <p:pic>
        <p:nvPicPr>
          <p:cNvPr id="13" name="Image 12">
            <a:extLst>
              <a:ext uri="{FF2B5EF4-FFF2-40B4-BE49-F238E27FC236}">
                <a16:creationId xmlns:a16="http://schemas.microsoft.com/office/drawing/2014/main" id="{9F6F69EC-1724-445F-A15C-DAD611111952}"/>
              </a:ext>
            </a:extLst>
          </p:cNvPr>
          <p:cNvPicPr>
            <a:picLocks noChangeAspect="1"/>
          </p:cNvPicPr>
          <p:nvPr/>
        </p:nvPicPr>
        <p:blipFill>
          <a:blip r:embed="rId7"/>
          <a:stretch>
            <a:fillRect/>
          </a:stretch>
        </p:blipFill>
        <p:spPr>
          <a:xfrm>
            <a:off x="7170050" y="3578087"/>
            <a:ext cx="4279828" cy="2605551"/>
          </a:xfrm>
          <a:prstGeom prst="rect">
            <a:avLst/>
          </a:prstGeom>
        </p:spPr>
      </p:pic>
      <p:sp>
        <p:nvSpPr>
          <p:cNvPr id="14" name="ZoneTexte 13">
            <a:extLst>
              <a:ext uri="{FF2B5EF4-FFF2-40B4-BE49-F238E27FC236}">
                <a16:creationId xmlns:a16="http://schemas.microsoft.com/office/drawing/2014/main" id="{18F93F3C-FA80-4897-91ED-D7F353F467D9}"/>
              </a:ext>
            </a:extLst>
          </p:cNvPr>
          <p:cNvSpPr txBox="1"/>
          <p:nvPr/>
        </p:nvSpPr>
        <p:spPr>
          <a:xfrm flipH="1">
            <a:off x="5667827" y="755796"/>
            <a:ext cx="2631746" cy="400110"/>
          </a:xfrm>
          <a:prstGeom prst="rect">
            <a:avLst/>
          </a:prstGeom>
          <a:noFill/>
        </p:spPr>
        <p:txBody>
          <a:bodyPr wrap="square" rtlCol="0">
            <a:spAutoFit/>
          </a:bodyPr>
          <a:lstStyle/>
          <a:p>
            <a:r>
              <a:rPr lang="fr-FR" sz="2000" dirty="0">
                <a:solidFill>
                  <a:schemeClr val="bg1"/>
                </a:solidFill>
              </a:rPr>
              <a:t>Le problème du lithium</a:t>
            </a:r>
          </a:p>
        </p:txBody>
      </p:sp>
    </p:spTree>
    <p:extLst>
      <p:ext uri="{BB962C8B-B14F-4D97-AF65-F5344CB8AC3E}">
        <p14:creationId xmlns:p14="http://schemas.microsoft.com/office/powerpoint/2010/main" val="26111818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C84A97AB-5814-4CE0-B0DB-F142E724E0C5}"/>
              </a:ext>
            </a:extLst>
          </p:cNvPr>
          <p:cNvPicPr>
            <a:picLocks noChangeAspect="1"/>
          </p:cNvPicPr>
          <p:nvPr/>
        </p:nvPicPr>
        <p:blipFill>
          <a:blip r:embed="rId3"/>
          <a:stretch>
            <a:fillRect/>
          </a:stretch>
        </p:blipFill>
        <p:spPr>
          <a:xfrm>
            <a:off x="6864990" y="661325"/>
            <a:ext cx="4115917" cy="1825737"/>
          </a:xfrm>
          <a:prstGeom prst="rect">
            <a:avLst/>
          </a:prstGeom>
        </p:spPr>
      </p:pic>
      <p:pic>
        <p:nvPicPr>
          <p:cNvPr id="11" name="Image 10">
            <a:extLst>
              <a:ext uri="{FF2B5EF4-FFF2-40B4-BE49-F238E27FC236}">
                <a16:creationId xmlns:a16="http://schemas.microsoft.com/office/drawing/2014/main" id="{76CB2707-B3D7-4E20-A612-1A91E7FF605B}"/>
              </a:ext>
            </a:extLst>
          </p:cNvPr>
          <p:cNvPicPr>
            <a:picLocks noChangeAspect="1"/>
          </p:cNvPicPr>
          <p:nvPr/>
        </p:nvPicPr>
        <p:blipFill>
          <a:blip r:embed="rId4"/>
          <a:stretch>
            <a:fillRect/>
          </a:stretch>
        </p:blipFill>
        <p:spPr>
          <a:xfrm>
            <a:off x="6864991" y="3118341"/>
            <a:ext cx="4147078" cy="1402853"/>
          </a:xfrm>
          <a:prstGeom prst="rect">
            <a:avLst/>
          </a:prstGeom>
        </p:spPr>
      </p:pic>
      <p:pic>
        <p:nvPicPr>
          <p:cNvPr id="12" name="Image 11">
            <a:extLst>
              <a:ext uri="{FF2B5EF4-FFF2-40B4-BE49-F238E27FC236}">
                <a16:creationId xmlns:a16="http://schemas.microsoft.com/office/drawing/2014/main" id="{C1752730-F292-4423-8C67-018388241119}"/>
              </a:ext>
            </a:extLst>
          </p:cNvPr>
          <p:cNvPicPr>
            <a:picLocks noChangeAspect="1"/>
          </p:cNvPicPr>
          <p:nvPr/>
        </p:nvPicPr>
        <p:blipFill>
          <a:blip r:embed="rId5"/>
          <a:stretch>
            <a:fillRect/>
          </a:stretch>
        </p:blipFill>
        <p:spPr>
          <a:xfrm>
            <a:off x="6887075" y="2746999"/>
            <a:ext cx="3441514" cy="270630"/>
          </a:xfrm>
          <a:prstGeom prst="rect">
            <a:avLst/>
          </a:prstGeom>
        </p:spPr>
      </p:pic>
      <p:grpSp>
        <p:nvGrpSpPr>
          <p:cNvPr id="17" name="Groupe 16">
            <a:extLst>
              <a:ext uri="{FF2B5EF4-FFF2-40B4-BE49-F238E27FC236}">
                <a16:creationId xmlns:a16="http://schemas.microsoft.com/office/drawing/2014/main" id="{FA7D40B5-9CD6-4375-8A53-AE52BF2BF42D}"/>
              </a:ext>
            </a:extLst>
          </p:cNvPr>
          <p:cNvGrpSpPr/>
          <p:nvPr/>
        </p:nvGrpSpPr>
        <p:grpSpPr>
          <a:xfrm>
            <a:off x="708936" y="589472"/>
            <a:ext cx="3962455" cy="3783745"/>
            <a:chOff x="808327" y="-265541"/>
            <a:chExt cx="5114987" cy="5428926"/>
          </a:xfrm>
        </p:grpSpPr>
        <p:grpSp>
          <p:nvGrpSpPr>
            <p:cNvPr id="16" name="Groupe 15">
              <a:extLst>
                <a:ext uri="{FF2B5EF4-FFF2-40B4-BE49-F238E27FC236}">
                  <a16:creationId xmlns:a16="http://schemas.microsoft.com/office/drawing/2014/main" id="{8170F223-57B2-4DD4-9FAC-56E8946E2C27}"/>
                </a:ext>
              </a:extLst>
            </p:cNvPr>
            <p:cNvGrpSpPr/>
            <p:nvPr/>
          </p:nvGrpSpPr>
          <p:grpSpPr>
            <a:xfrm>
              <a:off x="808327" y="-265541"/>
              <a:ext cx="5114987" cy="5428926"/>
              <a:chOff x="798388" y="-106515"/>
              <a:chExt cx="5114987" cy="5428926"/>
            </a:xfrm>
          </p:grpSpPr>
          <p:pic>
            <p:nvPicPr>
              <p:cNvPr id="3" name="Image 2">
                <a:extLst>
                  <a:ext uri="{FF2B5EF4-FFF2-40B4-BE49-F238E27FC236}">
                    <a16:creationId xmlns:a16="http://schemas.microsoft.com/office/drawing/2014/main" id="{8A8077C8-421E-4114-AB94-5498C06736B8}"/>
                  </a:ext>
                </a:extLst>
              </p:cNvPr>
              <p:cNvPicPr>
                <a:picLocks noChangeAspect="1"/>
              </p:cNvPicPr>
              <p:nvPr/>
            </p:nvPicPr>
            <p:blipFill>
              <a:blip r:embed="rId6"/>
              <a:stretch>
                <a:fillRect/>
              </a:stretch>
            </p:blipFill>
            <p:spPr>
              <a:xfrm>
                <a:off x="800314" y="-106515"/>
                <a:ext cx="5103122" cy="3669721"/>
              </a:xfrm>
              <a:prstGeom prst="rect">
                <a:avLst/>
              </a:prstGeom>
            </p:spPr>
          </p:pic>
          <p:pic>
            <p:nvPicPr>
              <p:cNvPr id="8" name="Image 7">
                <a:extLst>
                  <a:ext uri="{FF2B5EF4-FFF2-40B4-BE49-F238E27FC236}">
                    <a16:creationId xmlns:a16="http://schemas.microsoft.com/office/drawing/2014/main" id="{0A6D9C41-C953-4C85-A453-54D5B6E4197B}"/>
                  </a:ext>
                </a:extLst>
              </p:cNvPr>
              <p:cNvPicPr>
                <a:picLocks noChangeAspect="1"/>
              </p:cNvPicPr>
              <p:nvPr/>
            </p:nvPicPr>
            <p:blipFill>
              <a:blip r:embed="rId7"/>
              <a:stretch>
                <a:fillRect/>
              </a:stretch>
            </p:blipFill>
            <p:spPr>
              <a:xfrm>
                <a:off x="1279098" y="5064056"/>
                <a:ext cx="4133687" cy="258355"/>
              </a:xfrm>
              <a:prstGeom prst="rect">
                <a:avLst/>
              </a:prstGeom>
            </p:spPr>
          </p:pic>
          <p:pic>
            <p:nvPicPr>
              <p:cNvPr id="14" name="Image 13">
                <a:extLst>
                  <a:ext uri="{FF2B5EF4-FFF2-40B4-BE49-F238E27FC236}">
                    <a16:creationId xmlns:a16="http://schemas.microsoft.com/office/drawing/2014/main" id="{9701914E-D055-4D36-99C5-2937CF2612A1}"/>
                  </a:ext>
                </a:extLst>
              </p:cNvPr>
              <p:cNvPicPr>
                <a:picLocks noChangeAspect="1"/>
              </p:cNvPicPr>
              <p:nvPr/>
            </p:nvPicPr>
            <p:blipFill>
              <a:blip r:embed="rId8"/>
              <a:stretch>
                <a:fillRect/>
              </a:stretch>
            </p:blipFill>
            <p:spPr>
              <a:xfrm>
                <a:off x="798388" y="1808252"/>
                <a:ext cx="5114987" cy="3176291"/>
              </a:xfrm>
              <a:prstGeom prst="rect">
                <a:avLst/>
              </a:prstGeom>
            </p:spPr>
          </p:pic>
        </p:grpSp>
        <p:pic>
          <p:nvPicPr>
            <p:cNvPr id="15" name="Image 14">
              <a:extLst>
                <a:ext uri="{FF2B5EF4-FFF2-40B4-BE49-F238E27FC236}">
                  <a16:creationId xmlns:a16="http://schemas.microsoft.com/office/drawing/2014/main" id="{FFA80012-13D4-4AF0-85E1-92BBFA4CAD8C}"/>
                </a:ext>
              </a:extLst>
            </p:cNvPr>
            <p:cNvPicPr>
              <a:picLocks noChangeAspect="1"/>
            </p:cNvPicPr>
            <p:nvPr/>
          </p:nvPicPr>
          <p:blipFill>
            <a:blip r:embed="rId9"/>
            <a:stretch>
              <a:fillRect/>
            </a:stretch>
          </p:blipFill>
          <p:spPr>
            <a:xfrm>
              <a:off x="1151763" y="1808252"/>
              <a:ext cx="4133446" cy="2780017"/>
            </a:xfrm>
            <a:prstGeom prst="rect">
              <a:avLst/>
            </a:prstGeom>
          </p:spPr>
        </p:pic>
      </p:grpSp>
      <p:sp>
        <p:nvSpPr>
          <p:cNvPr id="2" name="ZoneTexte 1">
            <a:extLst>
              <a:ext uri="{FF2B5EF4-FFF2-40B4-BE49-F238E27FC236}">
                <a16:creationId xmlns:a16="http://schemas.microsoft.com/office/drawing/2014/main" id="{49DDB762-847B-41B7-ACA3-9F1CEE91329C}"/>
              </a:ext>
            </a:extLst>
          </p:cNvPr>
          <p:cNvSpPr txBox="1"/>
          <p:nvPr/>
        </p:nvSpPr>
        <p:spPr>
          <a:xfrm>
            <a:off x="3196125" y="5068199"/>
            <a:ext cx="5633243" cy="1200329"/>
          </a:xfrm>
          <a:prstGeom prst="rect">
            <a:avLst/>
          </a:prstGeom>
          <a:noFill/>
        </p:spPr>
        <p:txBody>
          <a:bodyPr wrap="square" rtlCol="0">
            <a:spAutoFit/>
          </a:bodyPr>
          <a:lstStyle/>
          <a:p>
            <a:r>
              <a:rPr lang="fr-FR" dirty="0">
                <a:solidFill>
                  <a:schemeClr val="bg1"/>
                </a:solidFill>
              </a:rPr>
              <a:t>Le lithium a trois sites de formation (au moins!)</a:t>
            </a:r>
          </a:p>
          <a:p>
            <a:pPr marL="285750" indent="-285750">
              <a:buFontTx/>
              <a:buChar char="-"/>
            </a:pPr>
            <a:r>
              <a:rPr lang="fr-FR" dirty="0">
                <a:solidFill>
                  <a:schemeClr val="bg1"/>
                </a:solidFill>
              </a:rPr>
              <a:t>Le Big Bang (Li7)</a:t>
            </a:r>
          </a:p>
          <a:p>
            <a:pPr marL="285750" indent="-285750">
              <a:buFontTx/>
              <a:buChar char="-"/>
            </a:pPr>
            <a:r>
              <a:rPr lang="fr-FR" dirty="0">
                <a:solidFill>
                  <a:schemeClr val="bg1"/>
                </a:solidFill>
              </a:rPr>
              <a:t>La spallation dans la matière interstellaire (Li6, 7/6=2)</a:t>
            </a:r>
          </a:p>
          <a:p>
            <a:pPr marL="285750" indent="-285750">
              <a:buFontTx/>
              <a:buChar char="-"/>
            </a:pPr>
            <a:r>
              <a:rPr lang="fr-FR" dirty="0">
                <a:solidFill>
                  <a:schemeClr val="bg1"/>
                </a:solidFill>
              </a:rPr>
              <a:t>La formation stellaire (</a:t>
            </a:r>
            <a:r>
              <a:rPr lang="fr-FR" dirty="0" err="1">
                <a:solidFill>
                  <a:schemeClr val="bg1"/>
                </a:solidFill>
              </a:rPr>
              <a:t>novae</a:t>
            </a:r>
            <a:r>
              <a:rPr lang="fr-FR" dirty="0">
                <a:solidFill>
                  <a:schemeClr val="bg1"/>
                </a:solidFill>
              </a:rPr>
              <a:t>?) (Li7)</a:t>
            </a:r>
          </a:p>
        </p:txBody>
      </p:sp>
    </p:spTree>
    <p:extLst>
      <p:ext uri="{BB962C8B-B14F-4D97-AF65-F5344CB8AC3E}">
        <p14:creationId xmlns:p14="http://schemas.microsoft.com/office/powerpoint/2010/main" val="386844603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25DE8823-248E-4319-AF9A-D0DAE4C8BB84}"/>
              </a:ext>
            </a:extLst>
          </p:cNvPr>
          <p:cNvPicPr>
            <a:picLocks noChangeAspect="1"/>
          </p:cNvPicPr>
          <p:nvPr/>
        </p:nvPicPr>
        <p:blipFill>
          <a:blip r:embed="rId2"/>
          <a:stretch>
            <a:fillRect/>
          </a:stretch>
        </p:blipFill>
        <p:spPr>
          <a:xfrm>
            <a:off x="2728912" y="900112"/>
            <a:ext cx="6734175" cy="5057775"/>
          </a:xfrm>
          <a:prstGeom prst="rect">
            <a:avLst/>
          </a:prstGeom>
        </p:spPr>
      </p:pic>
    </p:spTree>
    <p:extLst>
      <p:ext uri="{BB962C8B-B14F-4D97-AF65-F5344CB8AC3E}">
        <p14:creationId xmlns:p14="http://schemas.microsoft.com/office/powerpoint/2010/main" val="27561519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stretch>
            <a:fillRect/>
          </a:stretch>
        </p:blipFill>
        <p:spPr>
          <a:xfrm>
            <a:off x="754787" y="570141"/>
            <a:ext cx="3752477" cy="1313790"/>
          </a:xfrm>
          <a:prstGeom prst="rect">
            <a:avLst/>
          </a:prstGeom>
        </p:spPr>
      </p:pic>
      <p:sp>
        <p:nvSpPr>
          <p:cNvPr id="4" name="ZoneTexte 3"/>
          <p:cNvSpPr txBox="1"/>
          <p:nvPr/>
        </p:nvSpPr>
        <p:spPr>
          <a:xfrm>
            <a:off x="3198567" y="1694425"/>
            <a:ext cx="2236305" cy="261610"/>
          </a:xfrm>
          <a:prstGeom prst="rect">
            <a:avLst/>
          </a:prstGeom>
          <a:noFill/>
        </p:spPr>
        <p:txBody>
          <a:bodyPr wrap="square" rtlCol="0">
            <a:spAutoFit/>
          </a:bodyPr>
          <a:lstStyle/>
          <a:p>
            <a:r>
              <a:rPr lang="fr-FR" sz="1100" dirty="0"/>
              <a:t>Scientific </a:t>
            </a:r>
            <a:r>
              <a:rPr lang="fr-FR" sz="1100" dirty="0" err="1"/>
              <a:t>american</a:t>
            </a:r>
            <a:endParaRPr lang="fr-FR" sz="1100" dirty="0"/>
          </a:p>
        </p:txBody>
      </p:sp>
      <p:pic>
        <p:nvPicPr>
          <p:cNvPr id="5" name="Image 4"/>
          <p:cNvPicPr>
            <a:picLocks noChangeAspect="1"/>
          </p:cNvPicPr>
          <p:nvPr/>
        </p:nvPicPr>
        <p:blipFill>
          <a:blip r:embed="rId4"/>
          <a:stretch>
            <a:fillRect/>
          </a:stretch>
        </p:blipFill>
        <p:spPr>
          <a:xfrm>
            <a:off x="2528381" y="3008215"/>
            <a:ext cx="6542792" cy="3282523"/>
          </a:xfrm>
          <a:prstGeom prst="rect">
            <a:avLst/>
          </a:prstGeom>
        </p:spPr>
      </p:pic>
      <p:pic>
        <p:nvPicPr>
          <p:cNvPr id="2" name="Image 1"/>
          <p:cNvPicPr>
            <a:picLocks noChangeAspect="1"/>
          </p:cNvPicPr>
          <p:nvPr/>
        </p:nvPicPr>
        <p:blipFill>
          <a:blip r:embed="rId5"/>
          <a:stretch>
            <a:fillRect/>
          </a:stretch>
        </p:blipFill>
        <p:spPr>
          <a:xfrm>
            <a:off x="8011115" y="140946"/>
            <a:ext cx="3714245" cy="2230152"/>
          </a:xfrm>
          <a:prstGeom prst="rect">
            <a:avLst/>
          </a:prstGeom>
        </p:spPr>
      </p:pic>
    </p:spTree>
    <p:extLst>
      <p:ext uri="{BB962C8B-B14F-4D97-AF65-F5344CB8AC3E}">
        <p14:creationId xmlns:p14="http://schemas.microsoft.com/office/powerpoint/2010/main" val="31313280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842A8419-B08E-4BD3-8BE8-3D726D2BE1A4}"/>
              </a:ext>
            </a:extLst>
          </p:cNvPr>
          <p:cNvPicPr>
            <a:picLocks noChangeAspect="1"/>
          </p:cNvPicPr>
          <p:nvPr/>
        </p:nvPicPr>
        <p:blipFill>
          <a:blip r:embed="rId3"/>
          <a:stretch>
            <a:fillRect/>
          </a:stretch>
        </p:blipFill>
        <p:spPr>
          <a:xfrm>
            <a:off x="151401" y="0"/>
            <a:ext cx="11889197" cy="6858000"/>
          </a:xfrm>
          <a:prstGeom prst="rect">
            <a:avLst/>
          </a:prstGeom>
        </p:spPr>
      </p:pic>
      <p:pic>
        <p:nvPicPr>
          <p:cNvPr id="7" name="Image 6"/>
          <p:cNvPicPr>
            <a:picLocks noChangeAspect="1"/>
          </p:cNvPicPr>
          <p:nvPr/>
        </p:nvPicPr>
        <p:blipFill>
          <a:blip r:embed="rId4"/>
          <a:stretch>
            <a:fillRect/>
          </a:stretch>
        </p:blipFill>
        <p:spPr>
          <a:xfrm>
            <a:off x="9895896" y="6135188"/>
            <a:ext cx="2066723" cy="512108"/>
          </a:xfrm>
          <a:prstGeom prst="rect">
            <a:avLst/>
          </a:prstGeom>
        </p:spPr>
      </p:pic>
      <p:grpSp>
        <p:nvGrpSpPr>
          <p:cNvPr id="9" name="Groupe 8"/>
          <p:cNvGrpSpPr/>
          <p:nvPr/>
        </p:nvGrpSpPr>
        <p:grpSpPr>
          <a:xfrm>
            <a:off x="1346815" y="879365"/>
            <a:ext cx="9254530" cy="4785775"/>
            <a:chOff x="1346815" y="879365"/>
            <a:chExt cx="9254530" cy="4785775"/>
          </a:xfrm>
        </p:grpSpPr>
        <p:pic>
          <p:nvPicPr>
            <p:cNvPr id="5" name="Image 4"/>
            <p:cNvPicPr>
              <a:picLocks noChangeAspect="1"/>
            </p:cNvPicPr>
            <p:nvPr/>
          </p:nvPicPr>
          <p:blipFill>
            <a:blip r:embed="rId5"/>
            <a:stretch>
              <a:fillRect/>
            </a:stretch>
          </p:blipFill>
          <p:spPr>
            <a:xfrm>
              <a:off x="1346815" y="879365"/>
              <a:ext cx="9254530" cy="4785775"/>
            </a:xfrm>
            <a:prstGeom prst="rect">
              <a:avLst/>
            </a:prstGeom>
          </p:spPr>
        </p:pic>
        <p:pic>
          <p:nvPicPr>
            <p:cNvPr id="8" name="Image 7"/>
            <p:cNvPicPr>
              <a:picLocks noChangeAspect="1"/>
            </p:cNvPicPr>
            <p:nvPr/>
          </p:nvPicPr>
          <p:blipFill>
            <a:blip r:embed="rId6"/>
            <a:stretch>
              <a:fillRect/>
            </a:stretch>
          </p:blipFill>
          <p:spPr>
            <a:xfrm>
              <a:off x="1510477" y="4949058"/>
              <a:ext cx="566977" cy="530398"/>
            </a:xfrm>
            <a:prstGeom prst="rect">
              <a:avLst/>
            </a:prstGeom>
          </p:spPr>
        </p:pic>
      </p:grpSp>
      <p:sp>
        <p:nvSpPr>
          <p:cNvPr id="2" name="ZoneTexte 1">
            <a:extLst>
              <a:ext uri="{FF2B5EF4-FFF2-40B4-BE49-F238E27FC236}">
                <a16:creationId xmlns:a16="http://schemas.microsoft.com/office/drawing/2014/main" id="{CCF22644-F8B8-4C8C-80FA-0365473BB2E2}"/>
              </a:ext>
            </a:extLst>
          </p:cNvPr>
          <p:cNvSpPr txBox="1"/>
          <p:nvPr/>
        </p:nvSpPr>
        <p:spPr>
          <a:xfrm>
            <a:off x="4770782" y="5978635"/>
            <a:ext cx="2008883" cy="584775"/>
          </a:xfrm>
          <a:prstGeom prst="rect">
            <a:avLst/>
          </a:prstGeom>
          <a:noFill/>
        </p:spPr>
        <p:txBody>
          <a:bodyPr wrap="none" rtlCol="0">
            <a:spAutoFit/>
          </a:bodyPr>
          <a:lstStyle/>
          <a:p>
            <a:r>
              <a:rPr lang="fr-FR" sz="3200" dirty="0">
                <a:solidFill>
                  <a:schemeClr val="bg1"/>
                </a:solidFill>
              </a:rPr>
              <a:t>Conclusion</a:t>
            </a:r>
          </a:p>
        </p:txBody>
      </p:sp>
    </p:spTree>
    <p:extLst>
      <p:ext uri="{BB962C8B-B14F-4D97-AF65-F5344CB8AC3E}">
        <p14:creationId xmlns:p14="http://schemas.microsoft.com/office/powerpoint/2010/main" val="38734511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2101646" y="1952052"/>
            <a:ext cx="1479298" cy="2092150"/>
          </a:xfrm>
          <a:prstGeom prst="rect">
            <a:avLst/>
          </a:prstGeom>
        </p:spPr>
      </p:pic>
      <p:sp>
        <p:nvSpPr>
          <p:cNvPr id="3" name="Rectangle 2"/>
          <p:cNvSpPr/>
          <p:nvPr/>
        </p:nvSpPr>
        <p:spPr>
          <a:xfrm>
            <a:off x="1194203" y="4601165"/>
            <a:ext cx="4358244" cy="1015663"/>
          </a:xfrm>
          <a:prstGeom prst="rect">
            <a:avLst/>
          </a:prstGeom>
        </p:spPr>
        <p:txBody>
          <a:bodyPr wrap="none">
            <a:spAutoFit/>
          </a:bodyPr>
          <a:lstStyle/>
          <a:p>
            <a:r>
              <a:rPr lang="fr-FR" b="1" dirty="0">
                <a:solidFill>
                  <a:schemeClr val="bg1"/>
                </a:solidFill>
              </a:rPr>
              <a:t>Francis William Aston </a:t>
            </a:r>
            <a:r>
              <a:rPr lang="fr-FR" sz="1400" b="1" dirty="0">
                <a:solidFill>
                  <a:schemeClr val="bg1"/>
                </a:solidFill>
              </a:rPr>
              <a:t>1877-1945</a:t>
            </a:r>
          </a:p>
          <a:p>
            <a:r>
              <a:rPr lang="fr-FR" sz="1400" b="1" dirty="0">
                <a:solidFill>
                  <a:schemeClr val="bg1"/>
                </a:solidFill>
              </a:rPr>
              <a:t>1919 : spectromètre de masse - découverte des isotopes</a:t>
            </a:r>
          </a:p>
          <a:p>
            <a:r>
              <a:rPr lang="fr-FR" sz="1400" b="1" dirty="0">
                <a:solidFill>
                  <a:schemeClr val="bg1"/>
                </a:solidFill>
              </a:rPr>
              <a:t>1920: énergie de liaison des noyaux</a:t>
            </a:r>
          </a:p>
          <a:p>
            <a:r>
              <a:rPr lang="fr-FR" sz="1400" b="1" dirty="0">
                <a:solidFill>
                  <a:schemeClr val="bg1"/>
                </a:solidFill>
              </a:rPr>
              <a:t>1922: Prix Nobel de chimie</a:t>
            </a:r>
          </a:p>
        </p:txBody>
      </p:sp>
      <p:pic>
        <p:nvPicPr>
          <p:cNvPr id="4" name="Image 3"/>
          <p:cNvPicPr>
            <a:picLocks noChangeAspect="1"/>
          </p:cNvPicPr>
          <p:nvPr/>
        </p:nvPicPr>
        <p:blipFill>
          <a:blip r:embed="rId4"/>
          <a:stretch>
            <a:fillRect/>
          </a:stretch>
        </p:blipFill>
        <p:spPr>
          <a:xfrm>
            <a:off x="8611056" y="2110307"/>
            <a:ext cx="1479298" cy="1892829"/>
          </a:xfrm>
          <a:prstGeom prst="rect">
            <a:avLst/>
          </a:prstGeom>
        </p:spPr>
      </p:pic>
      <p:sp>
        <p:nvSpPr>
          <p:cNvPr id="5" name="Rectangle 4"/>
          <p:cNvSpPr/>
          <p:nvPr/>
        </p:nvSpPr>
        <p:spPr>
          <a:xfrm>
            <a:off x="7707234" y="4490504"/>
            <a:ext cx="3961277" cy="1231106"/>
          </a:xfrm>
          <a:prstGeom prst="rect">
            <a:avLst/>
          </a:prstGeom>
        </p:spPr>
        <p:txBody>
          <a:bodyPr wrap="none">
            <a:spAutoFit/>
          </a:bodyPr>
          <a:lstStyle/>
          <a:p>
            <a:r>
              <a:rPr lang="fr-FR" dirty="0">
                <a:solidFill>
                  <a:schemeClr val="bg1"/>
                </a:solidFill>
              </a:rPr>
              <a:t>Arthur Stanley Eddington </a:t>
            </a:r>
            <a:r>
              <a:rPr lang="fr-FR" sz="1400" dirty="0">
                <a:solidFill>
                  <a:schemeClr val="bg1"/>
                </a:solidFill>
              </a:rPr>
              <a:t>1882-1944</a:t>
            </a:r>
          </a:p>
          <a:p>
            <a:r>
              <a:rPr lang="fr-FR" sz="1400" dirty="0">
                <a:solidFill>
                  <a:schemeClr val="bg1"/>
                </a:solidFill>
              </a:rPr>
              <a:t>1919: éclipse totale de Soleil São Tomé e Principe</a:t>
            </a:r>
          </a:p>
          <a:p>
            <a:r>
              <a:rPr lang="fr-FR" sz="1400" dirty="0">
                <a:solidFill>
                  <a:schemeClr val="bg1"/>
                </a:solidFill>
              </a:rPr>
              <a:t>1920: </a:t>
            </a:r>
            <a:r>
              <a:rPr lang="en-US" sz="1400" i="1" dirty="0">
                <a:solidFill>
                  <a:schemeClr val="bg1"/>
                </a:solidFill>
              </a:rPr>
              <a:t>The Internal Constitution of the Stars</a:t>
            </a:r>
            <a:r>
              <a:rPr lang="en-US" sz="1400" dirty="0">
                <a:solidFill>
                  <a:schemeClr val="bg1"/>
                </a:solidFill>
              </a:rPr>
              <a:t> (</a:t>
            </a:r>
            <a:r>
              <a:rPr lang="fr-FR" sz="1400" dirty="0">
                <a:solidFill>
                  <a:schemeClr val="bg1"/>
                </a:solidFill>
              </a:rPr>
              <a:t>article)</a:t>
            </a:r>
          </a:p>
          <a:p>
            <a:r>
              <a:rPr lang="fr-FR" sz="1400" dirty="0">
                <a:solidFill>
                  <a:schemeClr val="bg1"/>
                </a:solidFill>
              </a:rPr>
              <a:t>1926</a:t>
            </a:r>
            <a:r>
              <a:rPr lang="fr-FR" sz="1400" i="1" dirty="0">
                <a:solidFill>
                  <a:schemeClr val="bg1"/>
                </a:solidFill>
              </a:rPr>
              <a:t>: </a:t>
            </a:r>
            <a:r>
              <a:rPr lang="en-US" sz="1400" i="1" dirty="0">
                <a:solidFill>
                  <a:schemeClr val="bg1"/>
                </a:solidFill>
              </a:rPr>
              <a:t>The Internal Constitution of the Stars </a:t>
            </a:r>
            <a:r>
              <a:rPr lang="en-US" sz="1400" dirty="0">
                <a:solidFill>
                  <a:schemeClr val="bg1"/>
                </a:solidFill>
              </a:rPr>
              <a:t>(livre)</a:t>
            </a:r>
            <a:endParaRPr lang="fr-FR" sz="1400" dirty="0">
              <a:solidFill>
                <a:schemeClr val="bg1"/>
              </a:solidFill>
            </a:endParaRPr>
          </a:p>
          <a:p>
            <a:endParaRPr lang="fr-FR" sz="1400" dirty="0">
              <a:solidFill>
                <a:schemeClr val="bg1"/>
              </a:solidFill>
            </a:endParaRPr>
          </a:p>
        </p:txBody>
      </p:sp>
      <p:pic>
        <p:nvPicPr>
          <p:cNvPr id="6" name="Image 5">
            <a:extLst>
              <a:ext uri="{FF2B5EF4-FFF2-40B4-BE49-F238E27FC236}">
                <a16:creationId xmlns:a16="http://schemas.microsoft.com/office/drawing/2014/main" id="{47BCC7D8-817F-4F5E-B4B0-60C60A4F5B1A}"/>
              </a:ext>
            </a:extLst>
          </p:cNvPr>
          <p:cNvPicPr>
            <a:picLocks noChangeAspect="1"/>
          </p:cNvPicPr>
          <p:nvPr/>
        </p:nvPicPr>
        <p:blipFill>
          <a:blip r:embed="rId5"/>
          <a:stretch>
            <a:fillRect/>
          </a:stretch>
        </p:blipFill>
        <p:spPr>
          <a:xfrm>
            <a:off x="3497839" y="503311"/>
            <a:ext cx="5196322" cy="891778"/>
          </a:xfrm>
          <a:prstGeom prst="rect">
            <a:avLst/>
          </a:prstGeom>
        </p:spPr>
      </p:pic>
    </p:spTree>
    <p:extLst>
      <p:ext uri="{BB962C8B-B14F-4D97-AF65-F5344CB8AC3E}">
        <p14:creationId xmlns:p14="http://schemas.microsoft.com/office/powerpoint/2010/main" val="228467827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7AD9467-6326-44AA-BD0C-E7122AA8112C}"/>
              </a:ext>
            </a:extLst>
          </p:cNvPr>
          <p:cNvSpPr txBox="1"/>
          <p:nvPr/>
        </p:nvSpPr>
        <p:spPr>
          <a:xfrm>
            <a:off x="4091413" y="311727"/>
            <a:ext cx="4009174" cy="369332"/>
          </a:xfrm>
          <a:prstGeom prst="rect">
            <a:avLst/>
          </a:prstGeom>
          <a:noFill/>
        </p:spPr>
        <p:txBody>
          <a:bodyPr wrap="none" rtlCol="0">
            <a:spAutoFit/>
          </a:bodyPr>
          <a:lstStyle/>
          <a:p>
            <a:r>
              <a:rPr lang="fr-FR" dirty="0">
                <a:solidFill>
                  <a:schemeClr val="bg1"/>
                </a:solidFill>
              </a:rPr>
              <a:t>Avancées théories atomique et nucléaire</a:t>
            </a:r>
          </a:p>
        </p:txBody>
      </p:sp>
      <p:pic>
        <p:nvPicPr>
          <p:cNvPr id="5" name="Image 4">
            <a:extLst>
              <a:ext uri="{FF2B5EF4-FFF2-40B4-BE49-F238E27FC236}">
                <a16:creationId xmlns:a16="http://schemas.microsoft.com/office/drawing/2014/main" id="{0AF1477C-6786-4FA1-A935-9C4D8D889DF0}"/>
              </a:ext>
            </a:extLst>
          </p:cNvPr>
          <p:cNvPicPr>
            <a:picLocks noChangeAspect="1"/>
          </p:cNvPicPr>
          <p:nvPr/>
        </p:nvPicPr>
        <p:blipFill>
          <a:blip r:embed="rId2"/>
          <a:stretch>
            <a:fillRect/>
          </a:stretch>
        </p:blipFill>
        <p:spPr>
          <a:xfrm>
            <a:off x="7642257" y="1078658"/>
            <a:ext cx="3428866" cy="4700683"/>
          </a:xfrm>
          <a:prstGeom prst="rect">
            <a:avLst/>
          </a:prstGeom>
        </p:spPr>
      </p:pic>
      <p:sp>
        <p:nvSpPr>
          <p:cNvPr id="6" name="Rectangle 5">
            <a:extLst>
              <a:ext uri="{FF2B5EF4-FFF2-40B4-BE49-F238E27FC236}">
                <a16:creationId xmlns:a16="http://schemas.microsoft.com/office/drawing/2014/main" id="{57E256B1-5BCA-4EBC-A731-4A0825254611}"/>
              </a:ext>
            </a:extLst>
          </p:cNvPr>
          <p:cNvSpPr/>
          <p:nvPr/>
        </p:nvSpPr>
        <p:spPr>
          <a:xfrm>
            <a:off x="6055716" y="5869164"/>
            <a:ext cx="6625292" cy="307777"/>
          </a:xfrm>
          <a:prstGeom prst="rect">
            <a:avLst/>
          </a:prstGeom>
        </p:spPr>
        <p:txBody>
          <a:bodyPr wrap="square">
            <a:spAutoFit/>
          </a:bodyPr>
          <a:lstStyle/>
          <a:p>
            <a:pPr algn="ctr"/>
            <a:r>
              <a:rPr lang="fr-FR" sz="1400" dirty="0">
                <a:solidFill>
                  <a:schemeClr val="bg1"/>
                </a:solidFill>
              </a:rPr>
              <a:t>Liste des poids et symboles atomiques de John Dalton</a:t>
            </a:r>
            <a:r>
              <a:rPr lang="fr-FR" sz="1400" dirty="0"/>
              <a:t>.</a:t>
            </a:r>
          </a:p>
        </p:txBody>
      </p:sp>
      <p:grpSp>
        <p:nvGrpSpPr>
          <p:cNvPr id="7" name="Groupe 6">
            <a:extLst>
              <a:ext uri="{FF2B5EF4-FFF2-40B4-BE49-F238E27FC236}">
                <a16:creationId xmlns:a16="http://schemas.microsoft.com/office/drawing/2014/main" id="{BA7F5DBC-55D9-49CF-B638-2838EDCDA847}"/>
              </a:ext>
            </a:extLst>
          </p:cNvPr>
          <p:cNvGrpSpPr/>
          <p:nvPr/>
        </p:nvGrpSpPr>
        <p:grpSpPr>
          <a:xfrm>
            <a:off x="317235" y="1094757"/>
            <a:ext cx="5582428" cy="5082184"/>
            <a:chOff x="317235" y="1094757"/>
            <a:chExt cx="5582428" cy="5082184"/>
          </a:xfrm>
        </p:grpSpPr>
        <p:pic>
          <p:nvPicPr>
            <p:cNvPr id="2" name="Image 1">
              <a:extLst>
                <a:ext uri="{FF2B5EF4-FFF2-40B4-BE49-F238E27FC236}">
                  <a16:creationId xmlns:a16="http://schemas.microsoft.com/office/drawing/2014/main" id="{812BD4CB-C484-44FB-9276-2CD4FED28DA7}"/>
                </a:ext>
              </a:extLst>
            </p:cNvPr>
            <p:cNvPicPr>
              <a:picLocks noChangeAspect="1"/>
            </p:cNvPicPr>
            <p:nvPr/>
          </p:nvPicPr>
          <p:blipFill>
            <a:blip r:embed="rId3"/>
            <a:stretch>
              <a:fillRect/>
            </a:stretch>
          </p:blipFill>
          <p:spPr>
            <a:xfrm>
              <a:off x="317235" y="1094757"/>
              <a:ext cx="5582428" cy="5082184"/>
            </a:xfrm>
            <a:prstGeom prst="rect">
              <a:avLst/>
            </a:prstGeom>
          </p:spPr>
        </p:pic>
        <p:pic>
          <p:nvPicPr>
            <p:cNvPr id="3" name="Image 2">
              <a:extLst>
                <a:ext uri="{FF2B5EF4-FFF2-40B4-BE49-F238E27FC236}">
                  <a16:creationId xmlns:a16="http://schemas.microsoft.com/office/drawing/2014/main" id="{D938E7C8-C588-46CE-9332-2692D6F8C1BC}"/>
                </a:ext>
              </a:extLst>
            </p:cNvPr>
            <p:cNvPicPr>
              <a:picLocks noChangeAspect="1"/>
            </p:cNvPicPr>
            <p:nvPr/>
          </p:nvPicPr>
          <p:blipFill rotWithShape="1">
            <a:blip r:embed="rId4"/>
            <a:srcRect l="3679" t="22417" r="7652" b="21668"/>
            <a:stretch/>
          </p:blipFill>
          <p:spPr>
            <a:xfrm>
              <a:off x="2064774" y="4021394"/>
              <a:ext cx="658762" cy="127818"/>
            </a:xfrm>
            <a:prstGeom prst="rect">
              <a:avLst/>
            </a:prstGeom>
          </p:spPr>
        </p:pic>
      </p:grpSp>
    </p:spTree>
    <p:extLst>
      <p:ext uri="{BB962C8B-B14F-4D97-AF65-F5344CB8AC3E}">
        <p14:creationId xmlns:p14="http://schemas.microsoft.com/office/powerpoint/2010/main" val="20862797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812BD4CB-C484-44FB-9276-2CD4FED28DA7}"/>
              </a:ext>
            </a:extLst>
          </p:cNvPr>
          <p:cNvPicPr>
            <a:picLocks noChangeAspect="1"/>
          </p:cNvPicPr>
          <p:nvPr/>
        </p:nvPicPr>
        <p:blipFill>
          <a:blip r:embed="rId2"/>
          <a:stretch>
            <a:fillRect/>
          </a:stretch>
        </p:blipFill>
        <p:spPr>
          <a:xfrm>
            <a:off x="317235" y="1094757"/>
            <a:ext cx="5582428" cy="5082184"/>
          </a:xfrm>
          <a:prstGeom prst="rect">
            <a:avLst/>
          </a:prstGeom>
        </p:spPr>
      </p:pic>
      <p:pic>
        <p:nvPicPr>
          <p:cNvPr id="3" name="Image 2">
            <a:extLst>
              <a:ext uri="{FF2B5EF4-FFF2-40B4-BE49-F238E27FC236}">
                <a16:creationId xmlns:a16="http://schemas.microsoft.com/office/drawing/2014/main" id="{2C7A1ACE-AEA6-4EF4-880A-1B621943CB89}"/>
              </a:ext>
            </a:extLst>
          </p:cNvPr>
          <p:cNvPicPr>
            <a:picLocks noChangeAspect="1"/>
          </p:cNvPicPr>
          <p:nvPr/>
        </p:nvPicPr>
        <p:blipFill>
          <a:blip r:embed="rId3"/>
          <a:stretch>
            <a:fillRect/>
          </a:stretch>
        </p:blipFill>
        <p:spPr>
          <a:xfrm>
            <a:off x="6122893" y="1094756"/>
            <a:ext cx="5751872" cy="5082185"/>
          </a:xfrm>
          <a:prstGeom prst="rect">
            <a:avLst/>
          </a:prstGeom>
        </p:spPr>
      </p:pic>
      <p:sp>
        <p:nvSpPr>
          <p:cNvPr id="4" name="ZoneTexte 3">
            <a:extLst>
              <a:ext uri="{FF2B5EF4-FFF2-40B4-BE49-F238E27FC236}">
                <a16:creationId xmlns:a16="http://schemas.microsoft.com/office/drawing/2014/main" id="{67AD9467-6326-44AA-BD0C-E7122AA8112C}"/>
              </a:ext>
            </a:extLst>
          </p:cNvPr>
          <p:cNvSpPr txBox="1"/>
          <p:nvPr/>
        </p:nvSpPr>
        <p:spPr>
          <a:xfrm>
            <a:off x="4091413" y="311727"/>
            <a:ext cx="40091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Avancées théories atomique et nucléaire</a:t>
            </a:r>
          </a:p>
        </p:txBody>
      </p:sp>
    </p:spTree>
    <p:extLst>
      <p:ext uri="{BB962C8B-B14F-4D97-AF65-F5344CB8AC3E}">
        <p14:creationId xmlns:p14="http://schemas.microsoft.com/office/powerpoint/2010/main" val="42063314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765125" y="403762"/>
            <a:ext cx="1594617" cy="2033136"/>
          </a:xfrm>
          <a:prstGeom prst="rect">
            <a:avLst/>
          </a:prstGeom>
        </p:spPr>
      </p:pic>
      <p:sp>
        <p:nvSpPr>
          <p:cNvPr id="3" name="Rectangle 2"/>
          <p:cNvSpPr/>
          <p:nvPr/>
        </p:nvSpPr>
        <p:spPr>
          <a:xfrm>
            <a:off x="202906" y="2551039"/>
            <a:ext cx="3368230" cy="654025"/>
          </a:xfrm>
          <a:prstGeom prst="rect">
            <a:avLst/>
          </a:prstGeom>
        </p:spPr>
        <p:txBody>
          <a:bodyPr wrap="none">
            <a:spAutoFit/>
          </a:bodyPr>
          <a:lstStyle/>
          <a:p>
            <a:r>
              <a:rPr lang="fr-FR" sz="1400" dirty="0">
                <a:solidFill>
                  <a:schemeClr val="bg1"/>
                </a:solidFill>
              </a:rPr>
              <a:t>Joseph von Fraunhofer    1787-1826</a:t>
            </a:r>
          </a:p>
          <a:p>
            <a:r>
              <a:rPr lang="fr-FR" sz="1200" dirty="0">
                <a:solidFill>
                  <a:schemeClr val="bg1"/>
                </a:solidFill>
              </a:rPr>
              <a:t>spectromètre</a:t>
            </a:r>
          </a:p>
          <a:p>
            <a:r>
              <a:rPr lang="fr-FR" sz="1050" dirty="0">
                <a:solidFill>
                  <a:schemeClr val="bg1"/>
                </a:solidFill>
              </a:rPr>
              <a:t>Découverte des raies d’absorption du spectre solaire 1814</a:t>
            </a:r>
          </a:p>
        </p:txBody>
      </p:sp>
      <p:pic>
        <p:nvPicPr>
          <p:cNvPr id="4" name="Image 3"/>
          <p:cNvPicPr>
            <a:picLocks noChangeAspect="1"/>
          </p:cNvPicPr>
          <p:nvPr/>
        </p:nvPicPr>
        <p:blipFill>
          <a:blip r:embed="rId4"/>
          <a:stretch>
            <a:fillRect/>
          </a:stretch>
        </p:blipFill>
        <p:spPr>
          <a:xfrm>
            <a:off x="4893390" y="377154"/>
            <a:ext cx="1621764" cy="2162352"/>
          </a:xfrm>
          <a:prstGeom prst="rect">
            <a:avLst/>
          </a:prstGeom>
        </p:spPr>
      </p:pic>
      <p:sp>
        <p:nvSpPr>
          <p:cNvPr id="5" name="Rectangle 4"/>
          <p:cNvSpPr/>
          <p:nvPr/>
        </p:nvSpPr>
        <p:spPr>
          <a:xfrm>
            <a:off x="3957537" y="2578827"/>
            <a:ext cx="3770584" cy="861774"/>
          </a:xfrm>
          <a:prstGeom prst="rect">
            <a:avLst/>
          </a:prstGeom>
        </p:spPr>
        <p:txBody>
          <a:bodyPr wrap="none">
            <a:spAutoFit/>
          </a:bodyPr>
          <a:lstStyle/>
          <a:p>
            <a:r>
              <a:rPr lang="fr-FR" sz="1400" dirty="0">
                <a:solidFill>
                  <a:schemeClr val="bg1"/>
                </a:solidFill>
              </a:rPr>
              <a:t>Léon Foucault  1819-1868</a:t>
            </a:r>
          </a:p>
          <a:p>
            <a:r>
              <a:rPr lang="fr-FR" sz="1100" dirty="0">
                <a:solidFill>
                  <a:schemeClr val="bg1"/>
                </a:solidFill>
              </a:rPr>
              <a:t>les raies d'absorption et d'émission de même longueur d'onde </a:t>
            </a:r>
          </a:p>
          <a:p>
            <a:r>
              <a:rPr lang="fr-FR" sz="1100" dirty="0">
                <a:solidFill>
                  <a:schemeClr val="bg1"/>
                </a:solidFill>
              </a:rPr>
              <a:t>proviennent du même corps chimique</a:t>
            </a:r>
          </a:p>
          <a:p>
            <a:endParaRPr lang="fr-FR" sz="1400" dirty="0">
              <a:solidFill>
                <a:schemeClr val="bg1"/>
              </a:solidFill>
            </a:endParaRPr>
          </a:p>
        </p:txBody>
      </p:sp>
      <p:pic>
        <p:nvPicPr>
          <p:cNvPr id="6" name="Image 5"/>
          <p:cNvPicPr>
            <a:picLocks noChangeAspect="1"/>
          </p:cNvPicPr>
          <p:nvPr/>
        </p:nvPicPr>
        <p:blipFill>
          <a:blip r:embed="rId5"/>
          <a:stretch>
            <a:fillRect/>
          </a:stretch>
        </p:blipFill>
        <p:spPr>
          <a:xfrm>
            <a:off x="8802356" y="350123"/>
            <a:ext cx="1621765" cy="2189383"/>
          </a:xfrm>
          <a:prstGeom prst="rect">
            <a:avLst/>
          </a:prstGeom>
        </p:spPr>
      </p:pic>
      <p:sp>
        <p:nvSpPr>
          <p:cNvPr id="7" name="Rectangle 6"/>
          <p:cNvSpPr/>
          <p:nvPr/>
        </p:nvSpPr>
        <p:spPr>
          <a:xfrm>
            <a:off x="8234464" y="2613672"/>
            <a:ext cx="2757550" cy="492443"/>
          </a:xfrm>
          <a:prstGeom prst="rect">
            <a:avLst/>
          </a:prstGeom>
        </p:spPr>
        <p:txBody>
          <a:bodyPr wrap="none">
            <a:spAutoFit/>
          </a:bodyPr>
          <a:lstStyle/>
          <a:p>
            <a:r>
              <a:rPr lang="fr-FR" sz="1400" dirty="0">
                <a:solidFill>
                  <a:schemeClr val="bg1"/>
                </a:solidFill>
              </a:rPr>
              <a:t>Anders Jonas Ångström  1814-1874</a:t>
            </a:r>
          </a:p>
          <a:p>
            <a:r>
              <a:rPr lang="fr-FR" sz="1200" dirty="0">
                <a:solidFill>
                  <a:schemeClr val="bg1"/>
                </a:solidFill>
              </a:rPr>
              <a:t>Spectroscopie- spectre solaire</a:t>
            </a:r>
          </a:p>
        </p:txBody>
      </p:sp>
      <p:pic>
        <p:nvPicPr>
          <p:cNvPr id="8" name="Image 7"/>
          <p:cNvPicPr>
            <a:picLocks noChangeAspect="1"/>
          </p:cNvPicPr>
          <p:nvPr/>
        </p:nvPicPr>
        <p:blipFill>
          <a:blip r:embed="rId6"/>
          <a:stretch>
            <a:fillRect/>
          </a:stretch>
        </p:blipFill>
        <p:spPr>
          <a:xfrm>
            <a:off x="487352" y="3429000"/>
            <a:ext cx="2240644" cy="2291568"/>
          </a:xfrm>
          <a:prstGeom prst="rect">
            <a:avLst/>
          </a:prstGeom>
        </p:spPr>
      </p:pic>
      <p:sp>
        <p:nvSpPr>
          <p:cNvPr id="9" name="Rectangle 8"/>
          <p:cNvSpPr/>
          <p:nvPr/>
        </p:nvSpPr>
        <p:spPr>
          <a:xfrm>
            <a:off x="420752" y="5824152"/>
            <a:ext cx="2687852" cy="492443"/>
          </a:xfrm>
          <a:prstGeom prst="rect">
            <a:avLst/>
          </a:prstGeom>
        </p:spPr>
        <p:txBody>
          <a:bodyPr wrap="none">
            <a:spAutoFit/>
          </a:bodyPr>
          <a:lstStyle/>
          <a:p>
            <a:r>
              <a:rPr lang="fr-FR" sz="1400" dirty="0">
                <a:solidFill>
                  <a:schemeClr val="bg1"/>
                </a:solidFill>
              </a:rPr>
              <a:t>Robert Bunsen 1811-1899</a:t>
            </a:r>
          </a:p>
          <a:p>
            <a:r>
              <a:rPr lang="fr-FR" sz="1200" dirty="0">
                <a:solidFill>
                  <a:schemeClr val="bg1"/>
                </a:solidFill>
              </a:rPr>
              <a:t>Spectres d’émission et analyse spectrale</a:t>
            </a:r>
          </a:p>
        </p:txBody>
      </p:sp>
      <p:pic>
        <p:nvPicPr>
          <p:cNvPr id="10" name="Image 9"/>
          <p:cNvPicPr>
            <a:picLocks noChangeAspect="1"/>
          </p:cNvPicPr>
          <p:nvPr/>
        </p:nvPicPr>
        <p:blipFill>
          <a:blip r:embed="rId7"/>
          <a:stretch>
            <a:fillRect/>
          </a:stretch>
        </p:blipFill>
        <p:spPr>
          <a:xfrm>
            <a:off x="3654806" y="3389124"/>
            <a:ext cx="1626274" cy="2291568"/>
          </a:xfrm>
          <a:prstGeom prst="rect">
            <a:avLst/>
          </a:prstGeom>
        </p:spPr>
      </p:pic>
      <p:sp>
        <p:nvSpPr>
          <p:cNvPr id="11" name="Rectangle 10"/>
          <p:cNvSpPr/>
          <p:nvPr/>
        </p:nvSpPr>
        <p:spPr>
          <a:xfrm>
            <a:off x="3361838" y="5837173"/>
            <a:ext cx="2212209" cy="677108"/>
          </a:xfrm>
          <a:prstGeom prst="rect">
            <a:avLst/>
          </a:prstGeom>
        </p:spPr>
        <p:txBody>
          <a:bodyPr wrap="none">
            <a:spAutoFit/>
          </a:bodyPr>
          <a:lstStyle/>
          <a:p>
            <a:r>
              <a:rPr lang="fr-FR" sz="1400" dirty="0">
                <a:solidFill>
                  <a:schemeClr val="bg1"/>
                </a:solidFill>
              </a:rPr>
              <a:t>Gustav Kirchhoff 1824-1887</a:t>
            </a:r>
          </a:p>
          <a:p>
            <a:r>
              <a:rPr lang="fr-FR" sz="1200" dirty="0">
                <a:solidFill>
                  <a:schemeClr val="bg1"/>
                </a:solidFill>
              </a:rPr>
              <a:t>lois du corps noir,</a:t>
            </a:r>
          </a:p>
          <a:p>
            <a:r>
              <a:rPr lang="fr-FR" sz="1200" dirty="0">
                <a:solidFill>
                  <a:schemeClr val="bg1"/>
                </a:solidFill>
              </a:rPr>
              <a:t>spectres émission et absorption</a:t>
            </a:r>
          </a:p>
        </p:txBody>
      </p:sp>
      <p:pic>
        <p:nvPicPr>
          <p:cNvPr id="12" name="Image 11"/>
          <p:cNvPicPr>
            <a:picLocks noChangeAspect="1"/>
          </p:cNvPicPr>
          <p:nvPr/>
        </p:nvPicPr>
        <p:blipFill>
          <a:blip r:embed="rId8"/>
          <a:stretch>
            <a:fillRect/>
          </a:stretch>
        </p:blipFill>
        <p:spPr>
          <a:xfrm>
            <a:off x="6294624" y="3389124"/>
            <a:ext cx="1736228" cy="2253150"/>
          </a:xfrm>
          <a:prstGeom prst="rect">
            <a:avLst/>
          </a:prstGeom>
        </p:spPr>
      </p:pic>
      <p:sp>
        <p:nvSpPr>
          <p:cNvPr id="13" name="Rectangle 12"/>
          <p:cNvSpPr/>
          <p:nvPr/>
        </p:nvSpPr>
        <p:spPr>
          <a:xfrm>
            <a:off x="6515154" y="5842981"/>
            <a:ext cx="1736228" cy="523220"/>
          </a:xfrm>
          <a:prstGeom prst="rect">
            <a:avLst/>
          </a:prstGeom>
        </p:spPr>
        <p:txBody>
          <a:bodyPr wrap="square">
            <a:spAutoFit/>
          </a:bodyPr>
          <a:lstStyle/>
          <a:p>
            <a:r>
              <a:rPr lang="fr-FR" sz="1400" dirty="0">
                <a:solidFill>
                  <a:schemeClr val="bg1"/>
                </a:solidFill>
              </a:rPr>
              <a:t>William Huggins 1824-1910</a:t>
            </a:r>
          </a:p>
        </p:txBody>
      </p:sp>
      <p:pic>
        <p:nvPicPr>
          <p:cNvPr id="14" name="Image 13"/>
          <p:cNvPicPr>
            <a:picLocks noChangeAspect="1"/>
          </p:cNvPicPr>
          <p:nvPr/>
        </p:nvPicPr>
        <p:blipFill>
          <a:blip r:embed="rId9"/>
          <a:stretch>
            <a:fillRect/>
          </a:stretch>
        </p:blipFill>
        <p:spPr>
          <a:xfrm>
            <a:off x="8234464" y="3408333"/>
            <a:ext cx="1551464" cy="2253150"/>
          </a:xfrm>
          <a:prstGeom prst="rect">
            <a:avLst/>
          </a:prstGeom>
        </p:spPr>
      </p:pic>
      <p:sp>
        <p:nvSpPr>
          <p:cNvPr id="15" name="Rectangle 14"/>
          <p:cNvSpPr/>
          <p:nvPr/>
        </p:nvSpPr>
        <p:spPr>
          <a:xfrm>
            <a:off x="8030852" y="5847005"/>
            <a:ext cx="2110321" cy="523220"/>
          </a:xfrm>
          <a:prstGeom prst="rect">
            <a:avLst/>
          </a:prstGeom>
        </p:spPr>
        <p:txBody>
          <a:bodyPr wrap="none">
            <a:spAutoFit/>
          </a:bodyPr>
          <a:lstStyle/>
          <a:p>
            <a:r>
              <a:rPr lang="fr-FR" sz="1400" dirty="0">
                <a:solidFill>
                  <a:schemeClr val="bg1"/>
                </a:solidFill>
              </a:rPr>
              <a:t>Margaret Lindsay Huggins </a:t>
            </a:r>
          </a:p>
          <a:p>
            <a:r>
              <a:rPr lang="fr-FR" sz="1400" dirty="0">
                <a:solidFill>
                  <a:schemeClr val="bg1"/>
                </a:solidFill>
              </a:rPr>
              <a:t>1848-1915</a:t>
            </a:r>
          </a:p>
        </p:txBody>
      </p:sp>
      <p:sp>
        <p:nvSpPr>
          <p:cNvPr id="16" name="ZoneTexte 15">
            <a:extLst>
              <a:ext uri="{FF2B5EF4-FFF2-40B4-BE49-F238E27FC236}">
                <a16:creationId xmlns:a16="http://schemas.microsoft.com/office/drawing/2014/main" id="{B7312E95-3E79-42D4-9DFA-836C02A8431F}"/>
              </a:ext>
            </a:extLst>
          </p:cNvPr>
          <p:cNvSpPr txBox="1"/>
          <p:nvPr/>
        </p:nvSpPr>
        <p:spPr>
          <a:xfrm flipH="1">
            <a:off x="9989540" y="4645820"/>
            <a:ext cx="2110320" cy="1200329"/>
          </a:xfrm>
          <a:prstGeom prst="rect">
            <a:avLst/>
          </a:prstGeom>
          <a:noFill/>
        </p:spPr>
        <p:txBody>
          <a:bodyPr wrap="square" rtlCol="0">
            <a:spAutoFit/>
          </a:bodyPr>
          <a:lstStyle/>
          <a:p>
            <a:r>
              <a:rPr lang="fr-FR" sz="1200" dirty="0">
                <a:solidFill>
                  <a:schemeClr val="bg1"/>
                </a:solidFill>
              </a:rPr>
              <a:t>Spectroscopie astronomique</a:t>
            </a:r>
          </a:p>
          <a:p>
            <a:r>
              <a:rPr lang="fr-FR" sz="1200" dirty="0">
                <a:solidFill>
                  <a:schemeClr val="bg1"/>
                </a:solidFill>
              </a:rPr>
              <a:t>étoiles, nébuleuses (Orion, nébuleuses planétaires), galaxies (Andromède) …</a:t>
            </a:r>
          </a:p>
          <a:p>
            <a:r>
              <a:rPr lang="fr-FR" sz="1200" dirty="0">
                <a:solidFill>
                  <a:schemeClr val="bg1"/>
                </a:solidFill>
              </a:rPr>
              <a:t>différence nébuleuses-galaxies</a:t>
            </a:r>
          </a:p>
          <a:p>
            <a:r>
              <a:rPr lang="fr-FR" sz="1200" dirty="0">
                <a:solidFill>
                  <a:schemeClr val="bg1"/>
                </a:solidFill>
              </a:rPr>
              <a:t>Décalage Doppler Sirius</a:t>
            </a:r>
          </a:p>
        </p:txBody>
      </p:sp>
      <p:sp>
        <p:nvSpPr>
          <p:cNvPr id="17" name="ZoneTexte 16">
            <a:extLst>
              <a:ext uri="{FF2B5EF4-FFF2-40B4-BE49-F238E27FC236}">
                <a16:creationId xmlns:a16="http://schemas.microsoft.com/office/drawing/2014/main" id="{2A8D49F9-A84C-4381-86B3-6B8F91036ABA}"/>
              </a:ext>
            </a:extLst>
          </p:cNvPr>
          <p:cNvSpPr txBox="1"/>
          <p:nvPr/>
        </p:nvSpPr>
        <p:spPr>
          <a:xfrm flipH="1">
            <a:off x="2820457" y="541405"/>
            <a:ext cx="1858665" cy="369332"/>
          </a:xfrm>
          <a:prstGeom prst="rect">
            <a:avLst/>
          </a:prstGeom>
          <a:noFill/>
        </p:spPr>
        <p:txBody>
          <a:bodyPr wrap="square" rtlCol="0">
            <a:spAutoFit/>
          </a:bodyPr>
          <a:lstStyle/>
          <a:p>
            <a:r>
              <a:rPr lang="fr-FR" dirty="0">
                <a:solidFill>
                  <a:schemeClr val="bg1"/>
                </a:solidFill>
              </a:rPr>
              <a:t>spectroscopie</a:t>
            </a:r>
          </a:p>
        </p:txBody>
      </p:sp>
    </p:spTree>
    <p:extLst>
      <p:ext uri="{BB962C8B-B14F-4D97-AF65-F5344CB8AC3E}">
        <p14:creationId xmlns:p14="http://schemas.microsoft.com/office/powerpoint/2010/main" val="269958022"/>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Modèle par défaut">
  <a:themeElements>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3513</TotalTime>
  <Words>2753</Words>
  <Application>Microsoft Office PowerPoint</Application>
  <PresentationFormat>Grand écran</PresentationFormat>
  <Paragraphs>363</Paragraphs>
  <Slides>54</Slides>
  <Notes>37</Notes>
  <HiddenSlides>0</HiddenSlides>
  <MMClips>0</MMClips>
  <ScaleCrop>false</ScaleCrop>
  <HeadingPairs>
    <vt:vector size="6" baseType="variant">
      <vt:variant>
        <vt:lpstr>Polices utilisées</vt:lpstr>
      </vt:variant>
      <vt:variant>
        <vt:i4>6</vt:i4>
      </vt:variant>
      <vt:variant>
        <vt:lpstr>Thème</vt:lpstr>
      </vt:variant>
      <vt:variant>
        <vt:i4>5</vt:i4>
      </vt:variant>
      <vt:variant>
        <vt:lpstr>Titres des diapositives</vt:lpstr>
      </vt:variant>
      <vt:variant>
        <vt:i4>54</vt:i4>
      </vt:variant>
    </vt:vector>
  </HeadingPairs>
  <TitlesOfParts>
    <vt:vector size="65" baseType="lpstr">
      <vt:lpstr>Arial</vt:lpstr>
      <vt:lpstr>Calibri</vt:lpstr>
      <vt:lpstr>Calibri Light</vt:lpstr>
      <vt:lpstr>Comic Sans MS</vt:lpstr>
      <vt:lpstr>Symbol</vt:lpstr>
      <vt:lpstr>Wingdings</vt:lpstr>
      <vt:lpstr>Thème Office</vt:lpstr>
      <vt:lpstr>1_Thème Office</vt:lpstr>
      <vt:lpstr>2_Thème Office</vt:lpstr>
      <vt:lpstr>1_Modèle par défaut</vt:lpstr>
      <vt:lpstr>3_Thème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sylvie vauclair</dc:creator>
  <cp:lastModifiedBy>sylvie vauclair</cp:lastModifiedBy>
  <cp:revision>376</cp:revision>
  <dcterms:created xsi:type="dcterms:W3CDTF">2020-01-21T11:15:57Z</dcterms:created>
  <dcterms:modified xsi:type="dcterms:W3CDTF">2024-11-21T10:18:14Z</dcterms:modified>
</cp:coreProperties>
</file>