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BD"/>
    <a:srgbClr val="D95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482B8-B503-4ECD-B1CC-68E0F624C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629EDF-7EEA-49C2-B9F7-93ADA4902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765B7-7860-4809-B28B-FAB3CCEFE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5CE11-47DA-436B-B4D1-BDAD724B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1F5A1-A5E5-4CF2-9E63-66A42915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4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0BC9A-478A-4233-BD84-4259D8EEE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8091F-CA37-4B8E-B661-1BBD059A6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339FA-F0D9-4100-B72F-12DFBE300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E1CF6-2D0F-497D-9AF7-DC39D45A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0FE04-7AC1-4C67-AC7E-713EBBA8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1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3ABDE-E06C-4A38-AD12-F6D1A8DBD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599A8-78D0-404B-91FE-AC0DF0CCB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EAD12-828C-4D99-BA4D-4CA54001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3440C-A1A9-426F-BB11-571E815C4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81873-464E-480F-B3D2-ECA0BAF2C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0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1A989-2F13-441B-9F98-55478B22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AA805-E1D6-460E-93D2-DADDC2A0F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9242C-416E-4418-BA43-FA069F7BB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DD9BB-C16C-470C-8468-98C1EA35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C11C8-94A5-4984-AAD8-90ABF66C6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F92E4-BF22-4934-8CE7-161E6F31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C443E-ABA6-4A3F-BC26-1E290724D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BAE3C-FC71-4892-A3FF-5B00B3E9D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ACDF2-BC09-4045-9D29-A3A38FEB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CC56-93AE-422B-B9A8-702614F8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5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55974-9F59-4EE9-ACA6-3D09204E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E913D-CA78-4AA3-BBFD-2CE579CA3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1B510A-2C60-4965-96F0-916E8535C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4333C-9EE7-4F31-95FB-C79D7C500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D79D6-BFB0-4E0D-9AFB-E7436C6CD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46B1B-B852-429A-A7EF-9C73E4F41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5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F2EC8-A433-4D3B-89F0-A5388EB92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A6746-1246-4115-8251-057FE31D6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8E3EF-168C-4E5F-840B-4E4268E18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FB68D5-E636-40EC-883E-567A462F5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301D91-C161-4250-B86D-548C0134F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70B10F-BD2C-4A61-86B0-6E244687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9F2EA-EDA9-4360-A6D6-5ACDFDCC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26ED0-8A3B-40F7-AFDA-57FFB349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4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B218E-F99B-4695-A8D8-FE2B5390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72E72C-0CBA-45CE-AC3D-FF9B6A04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F4DFE6-3DA1-4DE2-A2D3-B9B646C5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9C2EAE-3B3F-4296-BF85-AF35D00A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D97429-EDB0-4192-BFFD-0F645AE25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AF8680-FE3E-4B2E-BCEF-67DE3BD6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6187B-403E-4CC0-B7FF-5C33175C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7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E6E1A-1834-474B-BCA1-A66BB9CAB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E3D21-6A03-4A0E-A794-1964DE41F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F3855-CA69-43E3-95C6-38CF7535A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5F5CC-B964-4F16-B57E-4F9B56AF0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0DBB1-2F25-4193-8518-4C1D9769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08D45-C4D7-4506-814D-DCA7555A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8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57B3B-B78E-46D2-907B-C2A4B5C93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9AAA44-191E-4A30-9F3F-0F22F5D11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EB2DD3-5184-470F-B3A5-396D21995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BFF7B-B458-49AD-801A-DD16B72CC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E9727-6278-43EB-B8E7-E5053C04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96C57-3EB2-47FA-87A9-811D1C0B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1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25FA3-4947-47CF-A881-5D7A7F166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D0951-669C-4B06-A4FA-9F26E21A6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EC5C0-DC5E-4734-861F-E1ECBEF423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0A001-A320-47F8-97D8-127F504C99DF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D0119-4DED-4E9A-B9E3-D893A5E61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15932-F068-4298-A408-240EE93E2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7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7EE4-781E-4B89-B296-37EBC2DFF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446" y="206586"/>
            <a:ext cx="10515600" cy="876402"/>
          </a:xfrm>
        </p:spPr>
        <p:txBody>
          <a:bodyPr/>
          <a:lstStyle/>
          <a:p>
            <a:pPr algn="ctr"/>
            <a:r>
              <a:rPr lang="en-US" dirty="0" err="1"/>
              <a:t>Cavité</a:t>
            </a:r>
            <a:r>
              <a:rPr lang="en-US" dirty="0"/>
              <a:t> FP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9BABF-FF05-4C02-9F94-2C1EE7873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79658"/>
            <a:ext cx="12044516" cy="2915362"/>
          </a:xfrm>
        </p:spPr>
        <p:txBody>
          <a:bodyPr>
            <a:noAutofit/>
          </a:bodyPr>
          <a:lstStyle/>
          <a:p>
            <a:pPr lvl="1"/>
            <a:r>
              <a:rPr lang="fr-FR" sz="1800" dirty="0"/>
              <a:t>Ingénieur optique travaille sur le setup de test du télescope à focale variable pour optimiser le couplage CFP</a:t>
            </a:r>
          </a:p>
          <a:p>
            <a:pPr lvl="1"/>
            <a:endParaRPr lang="fr-FR" sz="1800" dirty="0"/>
          </a:p>
          <a:p>
            <a:pPr lvl="1"/>
            <a:r>
              <a:rPr lang="fr-FR" sz="1800" dirty="0"/>
              <a:t>Actuellement, le problème principal de la CFP est l’utilisation des moteurs Laser et CFP qui font délocker la cavité et/ou ne permettent pas de rester dans la plage des actionneurs PZT.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sz="1800" dirty="0"/>
          </a:p>
          <a:p>
            <a:pPr lvl="2">
              <a:buFont typeface="Symbol" panose="05050102010706020507" pitchFamily="18" charset="2"/>
              <a:buChar char="Þ"/>
            </a:pPr>
            <a:r>
              <a:rPr lang="fr-FR" sz="1800" dirty="0"/>
              <a:t> Coté Laser, on est asservi sur la longueur équivalente à la fréquence 500MHz du </a:t>
            </a:r>
            <a:r>
              <a:rPr lang="fr-FR" sz="1800" dirty="0" err="1"/>
              <a:t>géné</a:t>
            </a:r>
            <a:r>
              <a:rPr lang="fr-FR" sz="1800" dirty="0"/>
              <a:t> anneau qui est constante.</a:t>
            </a:r>
            <a:br>
              <a:rPr lang="fr-FR" sz="1800" dirty="0"/>
            </a:br>
            <a:r>
              <a:rPr lang="fr-FR" sz="1800" dirty="0"/>
              <a:t>A priori, Il n’y a pas de dérive à suivre (ou petites seulement, sans doute liées au feedback interne du laser)</a:t>
            </a:r>
            <a:br>
              <a:rPr lang="fr-FR" sz="1800" dirty="0"/>
            </a:br>
            <a:r>
              <a:rPr lang="fr-FR" sz="1800" b="1" dirty="0">
                <a:solidFill>
                  <a:srgbClr val="FF0000"/>
                </a:solidFill>
              </a:rPr>
              <a:t>SI LA TEMPERATURE DE LA CASEMATE EST STABLE =&gt; +/- 1°C =&gt; dernières mesures OK</a:t>
            </a:r>
            <a:br>
              <a:rPr lang="fr-FR" sz="1800" dirty="0"/>
            </a:br>
            <a:r>
              <a:rPr lang="fr-FR" sz="1800" dirty="0"/>
              <a:t>On utilise alors le mode « </a:t>
            </a:r>
            <a:r>
              <a:rPr lang="fr-FR" sz="1800" dirty="0" err="1"/>
              <a:t>Piezo</a:t>
            </a:r>
            <a:r>
              <a:rPr lang="fr-FR" sz="1800" dirty="0"/>
              <a:t> » de la platine moteur du laser qui permet de petits déplacements sur 2-3µm, sans effet de </a:t>
            </a:r>
            <a:r>
              <a:rPr lang="fr-FR" sz="1800" dirty="0" err="1"/>
              <a:t>backlash</a:t>
            </a:r>
            <a:r>
              <a:rPr lang="fr-FR" sz="1800" dirty="0"/>
              <a:t>, sans </a:t>
            </a:r>
            <a:r>
              <a:rPr lang="fr-FR" sz="1800" dirty="0" err="1"/>
              <a:t>delocks</a:t>
            </a:r>
            <a:r>
              <a:rPr lang="fr-FR" sz="1800" dirty="0"/>
              <a:t> et suffisants pour compenser ces variations sur plusieurs heures.</a:t>
            </a:r>
          </a:p>
          <a:p>
            <a:pPr lvl="2">
              <a:buFont typeface="Symbol" panose="05050102010706020507" pitchFamily="18" charset="2"/>
              <a:buChar char="Þ"/>
            </a:pPr>
            <a:endParaRPr lang="fr-FR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DE3076-D447-4A40-8708-D6D61BCA8D02}"/>
              </a:ext>
            </a:extLst>
          </p:cNvPr>
          <p:cNvSpPr/>
          <p:nvPr/>
        </p:nvSpPr>
        <p:spPr>
          <a:xfrm>
            <a:off x="8306249" y="60012"/>
            <a:ext cx="373826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Monitoring Chiller =&gt; à faire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2"/>
                </a:solidFill>
              </a:rPr>
              <a:t>Telescope à </a:t>
            </a:r>
            <a:r>
              <a:rPr lang="en-US" sz="1400" b="1" dirty="0" err="1">
                <a:solidFill>
                  <a:schemeClr val="accent2"/>
                </a:solidFill>
              </a:rPr>
              <a:t>focale</a:t>
            </a:r>
            <a:r>
              <a:rPr lang="en-US" sz="1400" b="1" dirty="0">
                <a:solidFill>
                  <a:schemeClr val="accent2"/>
                </a:solidFill>
              </a:rPr>
              <a:t> variable =&gt; </a:t>
            </a:r>
            <a:r>
              <a:rPr lang="en-US" sz="1400" b="1" dirty="0" err="1">
                <a:solidFill>
                  <a:schemeClr val="accent2"/>
                </a:solidFill>
              </a:rPr>
              <a:t>en</a:t>
            </a:r>
            <a:r>
              <a:rPr lang="en-US" sz="1400" b="1" dirty="0">
                <a:solidFill>
                  <a:schemeClr val="accent2"/>
                </a:solidFill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</a:rPr>
              <a:t>cours</a:t>
            </a:r>
            <a:endParaRPr lang="en-US" sz="1400" b="1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2"/>
                </a:solidFill>
              </a:rPr>
              <a:t>Etudes compensation Laser/CFP =&gt; </a:t>
            </a:r>
            <a:r>
              <a:rPr lang="en-US" sz="1400" b="1" dirty="0" err="1">
                <a:solidFill>
                  <a:schemeClr val="accent2"/>
                </a:solidFill>
              </a:rPr>
              <a:t>en</a:t>
            </a:r>
            <a:r>
              <a:rPr lang="en-US" sz="1400" b="1" dirty="0">
                <a:solidFill>
                  <a:schemeClr val="accent2"/>
                </a:solidFill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</a:rPr>
              <a:t>cours</a:t>
            </a:r>
            <a:endParaRPr lang="en-US" sz="1400" b="1" dirty="0">
              <a:solidFill>
                <a:schemeClr val="accent6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E81C31-90AC-45DB-BD26-E23F3DDF3FA2}"/>
              </a:ext>
            </a:extLst>
          </p:cNvPr>
          <p:cNvSpPr/>
          <p:nvPr/>
        </p:nvSpPr>
        <p:spPr>
          <a:xfrm>
            <a:off x="0" y="60012"/>
            <a:ext cx="4097853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Laser et </a:t>
            </a:r>
            <a:r>
              <a:rPr lang="en-US" sz="1400" b="1" dirty="0" err="1">
                <a:solidFill>
                  <a:schemeClr val="accent6"/>
                </a:solidFill>
              </a:rPr>
              <a:t>cavité</a:t>
            </a:r>
            <a:r>
              <a:rPr lang="en-US" sz="1400" b="1" dirty="0">
                <a:solidFill>
                  <a:schemeClr val="accent6"/>
                </a:solidFill>
              </a:rPr>
              <a:t> FP à 500,25 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50kW avec 17W </a:t>
            </a:r>
            <a:r>
              <a:rPr lang="en-US" sz="1400" b="1" dirty="0" err="1">
                <a:solidFill>
                  <a:schemeClr val="accent6"/>
                </a:solidFill>
              </a:rPr>
              <a:t>en</a:t>
            </a:r>
            <a:r>
              <a:rPr lang="en-US" sz="1400" b="1" dirty="0">
                <a:solidFill>
                  <a:schemeClr val="accent6"/>
                </a:solidFill>
              </a:rPr>
              <a:t> entrée et 25%  de </a:t>
            </a:r>
            <a:r>
              <a:rPr lang="en-US" sz="1400" b="1" dirty="0" err="1">
                <a:solidFill>
                  <a:schemeClr val="accent6"/>
                </a:solidFill>
              </a:rPr>
              <a:t>couplage</a:t>
            </a:r>
            <a:endParaRPr lang="en-US" sz="1400" b="1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L-shape </a:t>
            </a:r>
            <a:r>
              <a:rPr lang="en-US" sz="1400" b="1" dirty="0" err="1">
                <a:solidFill>
                  <a:schemeClr val="accent6"/>
                </a:solidFill>
              </a:rPr>
              <a:t>positionné</a:t>
            </a:r>
            <a:r>
              <a:rPr lang="en-US" sz="1400" b="1" dirty="0">
                <a:solidFill>
                  <a:schemeClr val="accent6"/>
                </a:solidFill>
              </a:rPr>
              <a:t> pour </a:t>
            </a:r>
            <a:r>
              <a:rPr lang="en-US" sz="1400" b="1" dirty="0" err="1">
                <a:solidFill>
                  <a:schemeClr val="accent6"/>
                </a:solidFill>
              </a:rPr>
              <a:t>couper</a:t>
            </a:r>
            <a:r>
              <a:rPr lang="en-US" sz="1400" b="1" dirty="0">
                <a:solidFill>
                  <a:schemeClr val="accent6"/>
                </a:solidFill>
              </a:rPr>
              <a:t> les HOM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Synchro </a:t>
            </a:r>
            <a:r>
              <a:rPr lang="en-US" sz="1400" b="1" dirty="0" err="1">
                <a:solidFill>
                  <a:schemeClr val="accent6"/>
                </a:solidFill>
              </a:rPr>
              <a:t>Anneau</a:t>
            </a:r>
            <a:r>
              <a:rPr lang="en-US" sz="1400" b="1" dirty="0">
                <a:solidFill>
                  <a:schemeClr val="accent6"/>
                </a:solidFill>
              </a:rPr>
              <a:t> 500MHz avec 3 ps de jitter 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err="1">
                <a:solidFill>
                  <a:schemeClr val="accent6"/>
                </a:solidFill>
              </a:rPr>
              <a:t>Sonde</a:t>
            </a:r>
            <a:r>
              <a:rPr lang="en-US" sz="1400" b="1" dirty="0">
                <a:solidFill>
                  <a:schemeClr val="accent6"/>
                </a:solidFill>
              </a:rPr>
              <a:t> de temperature </a:t>
            </a:r>
            <a:r>
              <a:rPr lang="en-US" sz="1400" b="1" dirty="0" err="1">
                <a:solidFill>
                  <a:schemeClr val="accent6"/>
                </a:solidFill>
              </a:rPr>
              <a:t>installée</a:t>
            </a:r>
            <a:endParaRPr lang="en-US" sz="1400" b="1" dirty="0">
              <a:solidFill>
                <a:schemeClr val="accent6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3EC8C7-D90D-41C5-A849-673F19AA44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20" t="2449" r="3567" b="7453"/>
          <a:stretch/>
        </p:blipFill>
        <p:spPr>
          <a:xfrm>
            <a:off x="2143432" y="4719483"/>
            <a:ext cx="8131277" cy="1484671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C8B12F9-9D43-44EA-AC39-268F1CE2AB05}"/>
              </a:ext>
            </a:extLst>
          </p:cNvPr>
          <p:cNvCxnSpPr/>
          <p:nvPr/>
        </p:nvCxnSpPr>
        <p:spPr>
          <a:xfrm>
            <a:off x="3569110" y="5683045"/>
            <a:ext cx="1465006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A3ACE46-24DF-404F-BA5B-493D3C15106D}"/>
              </a:ext>
            </a:extLst>
          </p:cNvPr>
          <p:cNvSpPr txBox="1"/>
          <p:nvPr/>
        </p:nvSpPr>
        <p:spPr>
          <a:xfrm>
            <a:off x="3497413" y="5758934"/>
            <a:ext cx="1536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10-20 minutes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0C8A3F-6EDC-49F6-A159-085AE854A1F9}"/>
              </a:ext>
            </a:extLst>
          </p:cNvPr>
          <p:cNvSpPr txBox="1"/>
          <p:nvPr/>
        </p:nvSpPr>
        <p:spPr>
          <a:xfrm>
            <a:off x="4248790" y="6277276"/>
            <a:ext cx="3920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Laser frequency drift vs RF freq. over 1h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568ACD-63F4-42E1-AF92-420D10B38D1C}"/>
              </a:ext>
            </a:extLst>
          </p:cNvPr>
          <p:cNvCxnSpPr>
            <a:cxnSpLocks/>
          </p:cNvCxnSpPr>
          <p:nvPr/>
        </p:nvCxnSpPr>
        <p:spPr>
          <a:xfrm flipV="1">
            <a:off x="10023987" y="4719484"/>
            <a:ext cx="0" cy="148467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20EDDDF-1C5A-4F6E-A8A9-BEF5B93354AB}"/>
              </a:ext>
            </a:extLst>
          </p:cNvPr>
          <p:cNvSpPr txBox="1"/>
          <p:nvPr/>
        </p:nvSpPr>
        <p:spPr>
          <a:xfrm>
            <a:off x="9376589" y="5193676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 µm</a:t>
            </a:r>
          </a:p>
        </p:txBody>
      </p:sp>
    </p:spTree>
    <p:extLst>
      <p:ext uri="{BB962C8B-B14F-4D97-AF65-F5344CB8AC3E}">
        <p14:creationId xmlns:p14="http://schemas.microsoft.com/office/powerpoint/2010/main" val="4062117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7EE4-781E-4B89-B296-37EBC2DFF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446" y="206586"/>
            <a:ext cx="10515600" cy="876402"/>
          </a:xfrm>
        </p:spPr>
        <p:txBody>
          <a:bodyPr/>
          <a:lstStyle/>
          <a:p>
            <a:pPr algn="ctr"/>
            <a:r>
              <a:rPr lang="en-US" dirty="0" err="1"/>
              <a:t>Cavité</a:t>
            </a:r>
            <a:r>
              <a:rPr lang="en-US" dirty="0"/>
              <a:t> FP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9BABF-FF05-4C02-9F94-2C1EE7873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70490"/>
            <a:ext cx="12044516" cy="5580924"/>
          </a:xfrm>
        </p:spPr>
        <p:txBody>
          <a:bodyPr>
            <a:noAutofit/>
          </a:bodyPr>
          <a:lstStyle/>
          <a:p>
            <a:pPr lvl="1"/>
            <a:r>
              <a:rPr lang="fr-FR" sz="1800" dirty="0"/>
              <a:t>Coté CFP, la puissance stockée dans la cavité FP (~ 50kW aujourd’hui) induit des dilatations thermiques « importantes » de l’ordre de qqs dizaines de µm qu’il faut compenser avec les moteurs CFP.</a:t>
            </a:r>
            <a:br>
              <a:rPr lang="fr-FR" sz="1800" dirty="0"/>
            </a:br>
            <a:r>
              <a:rPr lang="fr-FR" sz="1800" dirty="0"/>
              <a:t>On a observé 2 régimes : un de 40mn dans un sens puis un de plusieurs heures dans le sens contraire.</a:t>
            </a:r>
            <a:br>
              <a:rPr lang="fr-FR" sz="1800" dirty="0"/>
            </a:br>
            <a:r>
              <a:rPr lang="fr-FR" sz="1800" dirty="0"/>
              <a:t>On peut alors après 40 minutes toujours se déplacer dans le même sens sans </a:t>
            </a:r>
            <a:r>
              <a:rPr lang="fr-FR" sz="1800" dirty="0" err="1"/>
              <a:t>délock</a:t>
            </a:r>
            <a:r>
              <a:rPr lang="fr-FR" sz="1800" dirty="0"/>
              <a:t> =&gt; A tester sur 4h !</a:t>
            </a:r>
            <a:br>
              <a:rPr lang="fr-FR" sz="1800" dirty="0"/>
            </a:br>
            <a:r>
              <a:rPr lang="fr-FR" sz="1800" dirty="0"/>
              <a:t>(attention, pas de demi-tour possible car </a:t>
            </a:r>
            <a:r>
              <a:rPr lang="fr-FR" sz="1800" dirty="0" err="1"/>
              <a:t>backlash</a:t>
            </a:r>
            <a:r>
              <a:rPr lang="fr-FR" sz="1800" dirty="0"/>
              <a:t> important =&gt; </a:t>
            </a:r>
            <a:r>
              <a:rPr lang="fr-FR" sz="1800" dirty="0" err="1"/>
              <a:t>delock</a:t>
            </a:r>
            <a:r>
              <a:rPr lang="fr-FR" sz="1800" dirty="0"/>
              <a:t>)</a:t>
            </a:r>
            <a:br>
              <a:rPr lang="fr-FR" sz="1800" dirty="0"/>
            </a:br>
            <a:br>
              <a:rPr lang="fr-FR" sz="1800" dirty="0"/>
            </a:br>
            <a:r>
              <a:rPr lang="fr-FR" sz="1800" dirty="0"/>
              <a:t>on a installé un mécanisme de chauffage externe de la CFP mais c’est bien trop lent pour pouvoir réguler les variations de longueur dues à la thermique et aux variations de puissance =&gt; peut induire une dérive supplémentaire si nécessaire =&gt; a tester !</a:t>
            </a:r>
          </a:p>
          <a:p>
            <a:pPr lvl="1"/>
            <a:endParaRPr lang="fr-FR" sz="1800" dirty="0"/>
          </a:p>
          <a:p>
            <a:pPr lvl="1"/>
            <a:endParaRPr lang="fr-FR" sz="1800" dirty="0"/>
          </a:p>
          <a:p>
            <a:pPr lvl="1"/>
            <a:endParaRPr lang="fr-FR" sz="1800" dirty="0"/>
          </a:p>
          <a:p>
            <a:pPr lvl="1"/>
            <a:endParaRPr lang="fr-FR" sz="1800" dirty="0"/>
          </a:p>
          <a:p>
            <a:pPr lvl="1"/>
            <a:endParaRPr lang="fr-FR" sz="1800" dirty="0"/>
          </a:p>
          <a:p>
            <a:pPr lvl="1"/>
            <a:endParaRPr lang="fr-FR" sz="1800" dirty="0"/>
          </a:p>
          <a:p>
            <a:pPr lvl="1"/>
            <a:endParaRPr lang="fr-FR" sz="1800" dirty="0"/>
          </a:p>
          <a:p>
            <a:pPr lvl="1"/>
            <a:endParaRPr lang="fr-FR" sz="1800" dirty="0"/>
          </a:p>
          <a:p>
            <a:pPr lvl="1"/>
            <a:endParaRPr lang="fr-FR" sz="1800" dirty="0"/>
          </a:p>
          <a:p>
            <a:pPr lvl="1"/>
            <a:r>
              <a:rPr lang="fr-FR" sz="1800" dirty="0"/>
              <a:t>Actuellement, on a pu </a:t>
            </a:r>
            <a:r>
              <a:rPr lang="fr-FR" sz="1800" dirty="0" err="1"/>
              <a:t>locker</a:t>
            </a:r>
            <a:r>
              <a:rPr lang="fr-FR" sz="1800" dirty="0"/>
              <a:t> laser et CFP sur l’oscillateur RF pendant 1/2h sans aucun </a:t>
            </a:r>
            <a:r>
              <a:rPr lang="fr-FR" sz="1800" dirty="0" err="1"/>
              <a:t>delock</a:t>
            </a:r>
            <a:r>
              <a:rPr lang="fr-FR" sz="1800" dirty="0"/>
              <a:t> =&gt; à améliorer</a:t>
            </a:r>
            <a:br>
              <a:rPr lang="fr-FR" sz="1800" dirty="0"/>
            </a:br>
            <a:r>
              <a:rPr lang="fr-FR" sz="1800" dirty="0"/>
              <a:t>avec un jitter qui est passé de 15ps </a:t>
            </a:r>
            <a:r>
              <a:rPr lang="fr-FR" sz="1800" dirty="0" err="1"/>
              <a:t>rms</a:t>
            </a:r>
            <a:r>
              <a:rPr lang="fr-FR" sz="1800" dirty="0"/>
              <a:t> (septembre) à 3ps </a:t>
            </a:r>
            <a:r>
              <a:rPr lang="fr-FR" sz="1800" dirty="0" err="1"/>
              <a:t>rms</a:t>
            </a:r>
            <a:r>
              <a:rPr lang="fr-FR" sz="1800" dirty="0"/>
              <a:t> grâce au feedback rapide installé en novembre.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540998-A946-478E-B321-69CF0FD04C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5" r="6531"/>
          <a:stretch/>
        </p:blipFill>
        <p:spPr>
          <a:xfrm>
            <a:off x="313035" y="3429000"/>
            <a:ext cx="6636774" cy="25772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85C7018-8ED1-4AD0-BD97-FDC8D7A173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279" y="3429000"/>
            <a:ext cx="3601767" cy="259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747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7EE4-781E-4B89-B296-37EBC2DFF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446" y="206586"/>
            <a:ext cx="10515600" cy="876402"/>
          </a:xfrm>
        </p:spPr>
        <p:txBody>
          <a:bodyPr/>
          <a:lstStyle/>
          <a:p>
            <a:pPr algn="ctr"/>
            <a:r>
              <a:rPr lang="en-US" dirty="0"/>
              <a:t>Synchro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9BABF-FF05-4C02-9F94-2C1EE7873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04355"/>
            <a:ext cx="6096000" cy="476962"/>
          </a:xfrm>
        </p:spPr>
        <p:txBody>
          <a:bodyPr>
            <a:noAutofit/>
          </a:bodyPr>
          <a:lstStyle/>
          <a:p>
            <a:pPr lvl="1"/>
            <a:r>
              <a:rPr lang="fr-FR" sz="1800" dirty="0"/>
              <a:t>Simulation « précise » du système de synchro actuel</a:t>
            </a:r>
          </a:p>
          <a:p>
            <a:pPr lvl="1"/>
            <a:endParaRPr lang="fr-FR" sz="18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7DE2E42-FD01-47A4-A9B9-FED795213CC9}"/>
              </a:ext>
            </a:extLst>
          </p:cNvPr>
          <p:cNvGrpSpPr/>
          <p:nvPr/>
        </p:nvGrpSpPr>
        <p:grpSpPr>
          <a:xfrm>
            <a:off x="0" y="960284"/>
            <a:ext cx="11883005" cy="4937431"/>
            <a:chOff x="43281" y="490439"/>
            <a:chExt cx="11883005" cy="493743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8A213B9-C93C-4119-AF85-FFD5B59A0C81}"/>
                </a:ext>
              </a:extLst>
            </p:cNvPr>
            <p:cNvSpPr txBox="1"/>
            <p:nvPr/>
          </p:nvSpPr>
          <p:spPr>
            <a:xfrm>
              <a:off x="11031955" y="490439"/>
              <a:ext cx="894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Synchro</a:t>
              </a:r>
              <a:br>
                <a:rPr lang="en-US" dirty="0"/>
              </a:br>
              <a:r>
                <a:rPr lang="en-US" dirty="0"/>
                <a:t>out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340F369-4A0A-4DF1-A333-DF5C9284F2F3}"/>
                </a:ext>
              </a:extLst>
            </p:cNvPr>
            <p:cNvGrpSpPr/>
            <p:nvPr/>
          </p:nvGrpSpPr>
          <p:grpSpPr>
            <a:xfrm>
              <a:off x="43281" y="931606"/>
              <a:ext cx="11840472" cy="4496264"/>
              <a:chOff x="43281" y="931606"/>
              <a:chExt cx="11840472" cy="4496264"/>
            </a:xfrm>
          </p:grpSpPr>
          <p:sp>
            <p:nvSpPr>
              <p:cNvPr id="9" name="Arrow: Pentagon 8">
                <a:extLst>
                  <a:ext uri="{FF2B5EF4-FFF2-40B4-BE49-F238E27FC236}">
                    <a16:creationId xmlns:a16="http://schemas.microsoft.com/office/drawing/2014/main" id="{912CA6BA-AC0C-4167-BFC4-97B182C9FE0A}"/>
                  </a:ext>
                </a:extLst>
              </p:cNvPr>
              <p:cNvSpPr/>
              <p:nvPr/>
            </p:nvSpPr>
            <p:spPr>
              <a:xfrm>
                <a:off x="6867230" y="4214396"/>
                <a:ext cx="981713" cy="688258"/>
              </a:xfrm>
              <a:prstGeom prst="homePlat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>
                    <a:solidFill>
                      <a:schemeClr val="tx1"/>
                    </a:solidFill>
                  </a:rPr>
                  <a:t>&amp;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Flowchart: Summing Junction 9">
                <a:extLst>
                  <a:ext uri="{FF2B5EF4-FFF2-40B4-BE49-F238E27FC236}">
                    <a16:creationId xmlns:a16="http://schemas.microsoft.com/office/drawing/2014/main" id="{05B0A6CF-A354-47AE-A6DF-C4AEE9AF284D}"/>
                  </a:ext>
                </a:extLst>
              </p:cNvPr>
              <p:cNvSpPr/>
              <p:nvPr/>
            </p:nvSpPr>
            <p:spPr>
              <a:xfrm>
                <a:off x="4042233" y="2335161"/>
                <a:ext cx="613570" cy="599768"/>
              </a:xfrm>
              <a:prstGeom prst="flowChartSummingJunction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Connector: Elbow 10">
                <a:extLst>
                  <a:ext uri="{FF2B5EF4-FFF2-40B4-BE49-F238E27FC236}">
                    <a16:creationId xmlns:a16="http://schemas.microsoft.com/office/drawing/2014/main" id="{F5F938EC-5817-432E-80CC-7AAC5542C1CD}"/>
                  </a:ext>
                </a:extLst>
              </p:cNvPr>
              <p:cNvCxnSpPr>
                <a:cxnSpLocks/>
                <a:stCxn id="37" idx="3"/>
                <a:endCxn id="10" idx="0"/>
              </p:cNvCxnSpPr>
              <p:nvPr/>
            </p:nvCxnSpPr>
            <p:spPr>
              <a:xfrm>
                <a:off x="2046086" y="2040837"/>
                <a:ext cx="2302932" cy="294324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0F2FFF3-6B5F-47C6-B4B5-05E5CBF4BD12}"/>
                  </a:ext>
                </a:extLst>
              </p:cNvPr>
              <p:cNvSpPr txBox="1"/>
              <p:nvPr/>
            </p:nvSpPr>
            <p:spPr>
              <a:xfrm>
                <a:off x="3125916" y="1664879"/>
                <a:ext cx="12666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500MHz_RI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3413176-F01E-475D-81F1-075B5B4EA726}"/>
                  </a:ext>
                </a:extLst>
              </p:cNvPr>
              <p:cNvSpPr txBox="1"/>
              <p:nvPr/>
            </p:nvSpPr>
            <p:spPr>
              <a:xfrm>
                <a:off x="3111868" y="2899463"/>
                <a:ext cx="12394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500MHz_LI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0CC41B7-73A7-47BA-B7F1-F9493F1A4F27}"/>
                  </a:ext>
                </a:extLst>
              </p:cNvPr>
              <p:cNvSpPr/>
              <p:nvPr/>
            </p:nvSpPr>
            <p:spPr>
              <a:xfrm>
                <a:off x="5123063" y="2946703"/>
                <a:ext cx="859000" cy="40588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D=15ns</a:t>
                </a:r>
              </a:p>
            </p:txBody>
          </p:sp>
          <p:cxnSp>
            <p:nvCxnSpPr>
              <p:cNvPr id="15" name="Connector: Elbow 14">
                <a:extLst>
                  <a:ext uri="{FF2B5EF4-FFF2-40B4-BE49-F238E27FC236}">
                    <a16:creationId xmlns:a16="http://schemas.microsoft.com/office/drawing/2014/main" id="{5F49058E-5690-488D-AD94-8E75AE6A8C1A}"/>
                  </a:ext>
                </a:extLst>
              </p:cNvPr>
              <p:cNvCxnSpPr>
                <a:endCxn id="14" idx="1"/>
              </p:cNvCxnSpPr>
              <p:nvPr/>
            </p:nvCxnSpPr>
            <p:spPr>
              <a:xfrm rot="16200000" flipH="1">
                <a:off x="4774979" y="2801563"/>
                <a:ext cx="514602" cy="181567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A5AC7C86-C91E-4844-A343-BD477AFA7498}"/>
                  </a:ext>
                </a:extLst>
              </p:cNvPr>
              <p:cNvCxnSpPr>
                <a:stCxn id="14" idx="3"/>
              </p:cNvCxnSpPr>
              <p:nvPr/>
            </p:nvCxnSpPr>
            <p:spPr>
              <a:xfrm>
                <a:off x="5982063" y="3149647"/>
                <a:ext cx="335103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F4A3836E-7566-4D3B-96AF-A5430726B166}"/>
                  </a:ext>
                </a:extLst>
              </p:cNvPr>
              <p:cNvCxnSpPr>
                <a:stCxn id="10" idx="6"/>
                <a:endCxn id="73" idx="1"/>
              </p:cNvCxnSpPr>
              <p:nvPr/>
            </p:nvCxnSpPr>
            <p:spPr>
              <a:xfrm>
                <a:off x="4655804" y="2635045"/>
                <a:ext cx="1661363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5637BDE8-02F1-46E2-A0D9-9DE37380F162}"/>
                  </a:ext>
                </a:extLst>
              </p:cNvPr>
              <p:cNvGrpSpPr/>
              <p:nvPr/>
            </p:nvGrpSpPr>
            <p:grpSpPr>
              <a:xfrm>
                <a:off x="6297020" y="2298290"/>
                <a:ext cx="774044" cy="1130710"/>
                <a:chOff x="3823429" y="5040974"/>
                <a:chExt cx="806245" cy="1130710"/>
              </a:xfrm>
            </p:grpSpPr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0048C9AD-CB55-4482-8406-9202D029C3B8}"/>
                    </a:ext>
                  </a:extLst>
                </p:cNvPr>
                <p:cNvSpPr/>
                <p:nvPr/>
              </p:nvSpPr>
              <p:spPr>
                <a:xfrm>
                  <a:off x="3823429" y="5040974"/>
                  <a:ext cx="806245" cy="113071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722D914D-F4C3-411B-A0F3-9865FA38EEA6}"/>
                    </a:ext>
                  </a:extLst>
                </p:cNvPr>
                <p:cNvSpPr txBox="1"/>
                <p:nvPr/>
              </p:nvSpPr>
              <p:spPr>
                <a:xfrm>
                  <a:off x="3844413" y="5193063"/>
                  <a:ext cx="29046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S</a:t>
                  </a:r>
                </a:p>
              </p:txBody>
            </p:sp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70739CE8-93C6-458D-8546-9841A440B901}"/>
                    </a:ext>
                  </a:extLst>
                </p:cNvPr>
                <p:cNvSpPr txBox="1"/>
                <p:nvPr/>
              </p:nvSpPr>
              <p:spPr>
                <a:xfrm>
                  <a:off x="3862773" y="5689387"/>
                  <a:ext cx="3097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R</a:t>
                  </a:r>
                </a:p>
              </p:txBody>
            </p:sp>
            <p:sp>
              <p:nvSpPr>
                <p:cNvPr id="75" name="TextBox 74">
                  <a:extLst>
                    <a:ext uri="{FF2B5EF4-FFF2-40B4-BE49-F238E27FC236}">
                      <a16:creationId xmlns:a16="http://schemas.microsoft.com/office/drawing/2014/main" id="{9AE78040-E04D-4873-A66B-3E4D337FD4BA}"/>
                    </a:ext>
                  </a:extLst>
                </p:cNvPr>
                <p:cNvSpPr txBox="1"/>
                <p:nvPr/>
              </p:nvSpPr>
              <p:spPr>
                <a:xfrm>
                  <a:off x="4285732" y="5193063"/>
                  <a:ext cx="3401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Q</a:t>
                  </a:r>
                </a:p>
              </p:txBody>
            </p:sp>
          </p:grp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7AEE79D9-BF49-4E53-BBFA-0D6CC1CD50CC}"/>
                  </a:ext>
                </a:extLst>
              </p:cNvPr>
              <p:cNvCxnSpPr>
                <a:stCxn id="75" idx="3"/>
                <a:endCxn id="69" idx="1"/>
              </p:cNvCxnSpPr>
              <p:nvPr/>
            </p:nvCxnSpPr>
            <p:spPr>
              <a:xfrm>
                <a:off x="7067431" y="2635045"/>
                <a:ext cx="73829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71FDE044-863B-47B0-B6D5-5E42572C5A3B}"/>
                  </a:ext>
                </a:extLst>
              </p:cNvPr>
              <p:cNvCxnSpPr/>
              <p:nvPr/>
            </p:nvCxnSpPr>
            <p:spPr>
              <a:xfrm>
                <a:off x="5886783" y="4321125"/>
                <a:ext cx="980447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DADFEB52-E99B-4137-BF20-F3A0709D9685}"/>
                  </a:ext>
                </a:extLst>
              </p:cNvPr>
              <p:cNvCxnSpPr/>
              <p:nvPr/>
            </p:nvCxnSpPr>
            <p:spPr>
              <a:xfrm>
                <a:off x="5886782" y="4788158"/>
                <a:ext cx="980447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or: Elbow 21">
                <a:extLst>
                  <a:ext uri="{FF2B5EF4-FFF2-40B4-BE49-F238E27FC236}">
                    <a16:creationId xmlns:a16="http://schemas.microsoft.com/office/drawing/2014/main" id="{5F3D1220-0234-452D-B07B-C439BE35B46E}"/>
                  </a:ext>
                </a:extLst>
              </p:cNvPr>
              <p:cNvCxnSpPr>
                <a:stCxn id="9" idx="3"/>
                <a:endCxn id="68" idx="2"/>
              </p:cNvCxnSpPr>
              <p:nvPr/>
            </p:nvCxnSpPr>
            <p:spPr>
              <a:xfrm flipV="1">
                <a:off x="7848943" y="3457700"/>
                <a:ext cx="313356" cy="1100825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30346B97-6B6E-4151-A783-D75DB4E12C52}"/>
                  </a:ext>
                </a:extLst>
              </p:cNvPr>
              <p:cNvGrpSpPr/>
              <p:nvPr/>
            </p:nvGrpSpPr>
            <p:grpSpPr>
              <a:xfrm>
                <a:off x="7775277" y="2326990"/>
                <a:ext cx="774044" cy="1130710"/>
                <a:chOff x="5395333" y="1579222"/>
                <a:chExt cx="806245" cy="1130710"/>
              </a:xfrm>
            </p:grpSpPr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ED3F3478-75AB-4801-8A36-8F9BE315EF84}"/>
                    </a:ext>
                  </a:extLst>
                </p:cNvPr>
                <p:cNvSpPr/>
                <p:nvPr/>
              </p:nvSpPr>
              <p:spPr>
                <a:xfrm>
                  <a:off x="5395333" y="1579222"/>
                  <a:ext cx="806245" cy="113071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740D41E7-9485-4797-B377-106F3269B41B}"/>
                    </a:ext>
                  </a:extLst>
                </p:cNvPr>
                <p:cNvSpPr txBox="1"/>
                <p:nvPr/>
              </p:nvSpPr>
              <p:spPr>
                <a:xfrm>
                  <a:off x="5427044" y="1702611"/>
                  <a:ext cx="3273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D</a:t>
                  </a:r>
                </a:p>
              </p:txBody>
            </p:sp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90337D8E-7F81-4CD4-9CDA-BCF26A4B3C1B}"/>
                    </a:ext>
                  </a:extLst>
                </p:cNvPr>
                <p:cNvSpPr txBox="1"/>
                <p:nvPr/>
              </p:nvSpPr>
              <p:spPr>
                <a:xfrm>
                  <a:off x="5861420" y="1692053"/>
                  <a:ext cx="3401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Q</a:t>
                  </a:r>
                </a:p>
              </p:txBody>
            </p:sp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4E5BC902-606D-4323-9CEA-EFDF11ADE443}"/>
                    </a:ext>
                  </a:extLst>
                </p:cNvPr>
                <p:cNvSpPr txBox="1"/>
                <p:nvPr/>
              </p:nvSpPr>
              <p:spPr>
                <a:xfrm>
                  <a:off x="5557199" y="2340600"/>
                  <a:ext cx="4395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err="1"/>
                    <a:t>clk</a:t>
                  </a:r>
                  <a:endParaRPr lang="en-US" dirty="0"/>
                </a:p>
              </p:txBody>
            </p:sp>
          </p:grp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E801B7DD-9EBE-4710-B8BD-20670597807A}"/>
                  </a:ext>
                </a:extLst>
              </p:cNvPr>
              <p:cNvGrpSpPr/>
              <p:nvPr/>
            </p:nvGrpSpPr>
            <p:grpSpPr>
              <a:xfrm>
                <a:off x="9165673" y="2315497"/>
                <a:ext cx="774044" cy="1130710"/>
                <a:chOff x="5395333" y="1579222"/>
                <a:chExt cx="806245" cy="1130710"/>
              </a:xfrm>
            </p:grpSpPr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274EA44D-78ED-4F7B-942D-FAB13A918DD4}"/>
                    </a:ext>
                  </a:extLst>
                </p:cNvPr>
                <p:cNvSpPr/>
                <p:nvPr/>
              </p:nvSpPr>
              <p:spPr>
                <a:xfrm>
                  <a:off x="5395333" y="1579222"/>
                  <a:ext cx="806245" cy="113071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3600BF87-2222-42D1-AD46-9CA6FC975381}"/>
                    </a:ext>
                  </a:extLst>
                </p:cNvPr>
                <p:cNvSpPr txBox="1"/>
                <p:nvPr/>
              </p:nvSpPr>
              <p:spPr>
                <a:xfrm>
                  <a:off x="5427044" y="1702611"/>
                  <a:ext cx="3273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D</a:t>
                  </a:r>
                </a:p>
              </p:txBody>
            </p:sp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00C81456-CD14-4AAC-BD87-E606D150FD99}"/>
                    </a:ext>
                  </a:extLst>
                </p:cNvPr>
                <p:cNvSpPr txBox="1"/>
                <p:nvPr/>
              </p:nvSpPr>
              <p:spPr>
                <a:xfrm>
                  <a:off x="5861420" y="1692053"/>
                  <a:ext cx="3401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Q</a:t>
                  </a:r>
                </a:p>
              </p:txBody>
            </p:sp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39B1402E-2F1A-4223-A969-8E83FACAEAE2}"/>
                    </a:ext>
                  </a:extLst>
                </p:cNvPr>
                <p:cNvSpPr txBox="1"/>
                <p:nvPr/>
              </p:nvSpPr>
              <p:spPr>
                <a:xfrm>
                  <a:off x="5557199" y="2340600"/>
                  <a:ext cx="4395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err="1"/>
                    <a:t>clk</a:t>
                  </a:r>
                  <a:endParaRPr lang="en-US" dirty="0"/>
                </a:p>
              </p:txBody>
            </p:sp>
          </p:grp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15896A2B-0FED-45A7-8478-B8D223986DD5}"/>
                  </a:ext>
                </a:extLst>
              </p:cNvPr>
              <p:cNvCxnSpPr>
                <a:stCxn id="70" idx="3"/>
                <a:endCxn id="65" idx="1"/>
              </p:cNvCxnSpPr>
              <p:nvPr/>
            </p:nvCxnSpPr>
            <p:spPr>
              <a:xfrm flipV="1">
                <a:off x="8549321" y="2623552"/>
                <a:ext cx="646796" cy="93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2603FA5-9BD6-44EB-B50A-9B4851FF01C2}"/>
                  </a:ext>
                </a:extLst>
              </p:cNvPr>
              <p:cNvSpPr txBox="1"/>
              <p:nvPr/>
            </p:nvSpPr>
            <p:spPr>
              <a:xfrm>
                <a:off x="9102565" y="4107114"/>
                <a:ext cx="8175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41MHz</a:t>
                </a:r>
              </a:p>
            </p:txBody>
          </p: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274970C3-7A55-4188-BA00-94C93DA4E8AF}"/>
                  </a:ext>
                </a:extLst>
              </p:cNvPr>
              <p:cNvGrpSpPr/>
              <p:nvPr/>
            </p:nvGrpSpPr>
            <p:grpSpPr>
              <a:xfrm>
                <a:off x="10227467" y="931606"/>
                <a:ext cx="774044" cy="1130710"/>
                <a:chOff x="5395333" y="1579222"/>
                <a:chExt cx="806245" cy="1130710"/>
              </a:xfrm>
            </p:grpSpPr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BEB06D30-AE91-4847-80A9-A8AE4D248EC7}"/>
                    </a:ext>
                  </a:extLst>
                </p:cNvPr>
                <p:cNvSpPr/>
                <p:nvPr/>
              </p:nvSpPr>
              <p:spPr>
                <a:xfrm>
                  <a:off x="5395333" y="1579222"/>
                  <a:ext cx="806245" cy="113071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09ABA5CD-0BC6-42DD-AA96-3E8C29B50BC5}"/>
                    </a:ext>
                  </a:extLst>
                </p:cNvPr>
                <p:cNvSpPr txBox="1"/>
                <p:nvPr/>
              </p:nvSpPr>
              <p:spPr>
                <a:xfrm>
                  <a:off x="5427044" y="1702611"/>
                  <a:ext cx="3273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D</a:t>
                  </a:r>
                </a:p>
              </p:txBody>
            </p:sp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665EEB0B-0941-44EB-A482-083CC74569C0}"/>
                    </a:ext>
                  </a:extLst>
                </p:cNvPr>
                <p:cNvSpPr txBox="1"/>
                <p:nvPr/>
              </p:nvSpPr>
              <p:spPr>
                <a:xfrm>
                  <a:off x="5861420" y="1692053"/>
                  <a:ext cx="3401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Q</a:t>
                  </a:r>
                </a:p>
              </p:txBody>
            </p:sp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D6595558-95A5-43B5-9E0A-235CD4A964E6}"/>
                    </a:ext>
                  </a:extLst>
                </p:cNvPr>
                <p:cNvSpPr txBox="1"/>
                <p:nvPr/>
              </p:nvSpPr>
              <p:spPr>
                <a:xfrm>
                  <a:off x="5557199" y="2340600"/>
                  <a:ext cx="4395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err="1"/>
                    <a:t>clk</a:t>
                  </a:r>
                  <a:endParaRPr lang="en-US" dirty="0"/>
                </a:p>
              </p:txBody>
            </p:sp>
          </p:grpSp>
          <p:cxnSp>
            <p:nvCxnSpPr>
              <p:cNvPr id="28" name="Connector: Elbow 27">
                <a:extLst>
                  <a:ext uri="{FF2B5EF4-FFF2-40B4-BE49-F238E27FC236}">
                    <a16:creationId xmlns:a16="http://schemas.microsoft.com/office/drawing/2014/main" id="{64562D71-4F16-415E-A8F1-6B977AB72A55}"/>
                  </a:ext>
                </a:extLst>
              </p:cNvPr>
              <p:cNvCxnSpPr>
                <a:stCxn id="66" idx="3"/>
                <a:endCxn id="60" idx="2"/>
              </p:cNvCxnSpPr>
              <p:nvPr/>
            </p:nvCxnSpPr>
            <p:spPr>
              <a:xfrm flipV="1">
                <a:off x="9939717" y="2062316"/>
                <a:ext cx="674772" cy="550678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9D27E322-51F2-4F7D-A72E-B038A56D6A26}"/>
                  </a:ext>
                </a:extLst>
              </p:cNvPr>
              <p:cNvCxnSpPr>
                <a:endCxn id="61" idx="1"/>
              </p:cNvCxnSpPr>
              <p:nvPr/>
            </p:nvCxnSpPr>
            <p:spPr>
              <a:xfrm>
                <a:off x="9476666" y="1239661"/>
                <a:ext cx="781246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8E6FCCD-5DEF-478C-8D45-D7B12A791F6D}"/>
                  </a:ext>
                </a:extLst>
              </p:cNvPr>
              <p:cNvSpPr txBox="1"/>
              <p:nvPr/>
            </p:nvSpPr>
            <p:spPr>
              <a:xfrm>
                <a:off x="8779933" y="1053682"/>
                <a:ext cx="6282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50Hz</a:t>
                </a:r>
              </a:p>
            </p:txBody>
          </p: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5F7F85E7-B8AA-4B88-850E-45CB27E00FB7}"/>
                  </a:ext>
                </a:extLst>
              </p:cNvPr>
              <p:cNvCxnSpPr>
                <a:stCxn id="62" idx="3"/>
              </p:cNvCxnSpPr>
              <p:nvPr/>
            </p:nvCxnSpPr>
            <p:spPr>
              <a:xfrm>
                <a:off x="11001511" y="1229103"/>
                <a:ext cx="882242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4033677B-C0FE-43DC-BCE8-F5E513E90B1F}"/>
                  </a:ext>
                </a:extLst>
              </p:cNvPr>
              <p:cNvSpPr/>
              <p:nvPr/>
            </p:nvSpPr>
            <p:spPr>
              <a:xfrm>
                <a:off x="5223788" y="4137600"/>
                <a:ext cx="637025" cy="405883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04F2482B-7DCD-4939-920A-4CE37476C4B9}"/>
                  </a:ext>
                </a:extLst>
              </p:cNvPr>
              <p:cNvGrpSpPr/>
              <p:nvPr/>
            </p:nvGrpSpPr>
            <p:grpSpPr>
              <a:xfrm>
                <a:off x="5230601" y="3631652"/>
                <a:ext cx="647489" cy="797110"/>
                <a:chOff x="8787708" y="4237277"/>
                <a:chExt cx="662272" cy="1041063"/>
              </a:xfrm>
            </p:grpSpPr>
            <p:grpSp>
              <p:nvGrpSpPr>
                <p:cNvPr id="55" name="Group 54">
                  <a:extLst>
                    <a:ext uri="{FF2B5EF4-FFF2-40B4-BE49-F238E27FC236}">
                      <a16:creationId xmlns:a16="http://schemas.microsoft.com/office/drawing/2014/main" id="{1C5FE31D-FD30-4183-8C06-BDE379F95906}"/>
                    </a:ext>
                  </a:extLst>
                </p:cNvPr>
                <p:cNvGrpSpPr/>
                <p:nvPr/>
              </p:nvGrpSpPr>
              <p:grpSpPr>
                <a:xfrm>
                  <a:off x="8787708" y="4975144"/>
                  <a:ext cx="662272" cy="303196"/>
                  <a:chOff x="8787708" y="4975144"/>
                  <a:chExt cx="662272" cy="303196"/>
                </a:xfrm>
              </p:grpSpPr>
              <p:cxnSp>
                <p:nvCxnSpPr>
                  <p:cNvPr id="58" name="Connector: Elbow 57">
                    <a:extLst>
                      <a:ext uri="{FF2B5EF4-FFF2-40B4-BE49-F238E27FC236}">
                        <a16:creationId xmlns:a16="http://schemas.microsoft.com/office/drawing/2014/main" id="{9761C01E-5304-4214-9114-EE638666EA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787708" y="4975144"/>
                    <a:ext cx="434376" cy="290216"/>
                  </a:xfrm>
                  <a:prstGeom prst="bentConnector3">
                    <a:avLst/>
                  </a:prstGeom>
                  <a:ln w="38100">
                    <a:solidFill>
                      <a:schemeClr val="tx1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Connector: Elbow 58">
                    <a:extLst>
                      <a:ext uri="{FF2B5EF4-FFF2-40B4-BE49-F238E27FC236}">
                        <a16:creationId xmlns:a16="http://schemas.microsoft.com/office/drawing/2014/main" id="{66D53867-6514-4D41-864F-37D4EB156BE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0800000">
                    <a:off x="9040384" y="4980419"/>
                    <a:ext cx="409596" cy="297921"/>
                  </a:xfrm>
                  <a:prstGeom prst="bentConnector3">
                    <a:avLst/>
                  </a:prstGeom>
                  <a:ln w="38100">
                    <a:solidFill>
                      <a:schemeClr val="tx1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6" name="Straight Arrow Connector 55">
                  <a:extLst>
                    <a:ext uri="{FF2B5EF4-FFF2-40B4-BE49-F238E27FC236}">
                      <a16:creationId xmlns:a16="http://schemas.microsoft.com/office/drawing/2014/main" id="{6AF7D4E1-FDAD-4B47-ADE1-DB8C53E5B5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80340" y="4704487"/>
                  <a:ext cx="270709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triangl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E71F24ED-88B1-4F9B-85C9-F5F9BB9E42A2}"/>
                    </a:ext>
                  </a:extLst>
                </p:cNvPr>
                <p:cNvSpPr txBox="1"/>
                <p:nvPr/>
              </p:nvSpPr>
              <p:spPr>
                <a:xfrm>
                  <a:off x="8897750" y="4237277"/>
                  <a:ext cx="5132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1ns</a:t>
                  </a:r>
                </a:p>
              </p:txBody>
            </p: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19A6D872-6081-4312-BBBB-A8032CCF8458}"/>
                  </a:ext>
                </a:extLst>
              </p:cNvPr>
              <p:cNvGrpSpPr/>
              <p:nvPr/>
            </p:nvGrpSpPr>
            <p:grpSpPr>
              <a:xfrm>
                <a:off x="5220332" y="4680442"/>
                <a:ext cx="637947" cy="232148"/>
                <a:chOff x="8846268" y="4975144"/>
                <a:chExt cx="652512" cy="303196"/>
              </a:xfrm>
            </p:grpSpPr>
            <p:cxnSp>
              <p:nvCxnSpPr>
                <p:cNvPr id="53" name="Connector: Elbow 52">
                  <a:extLst>
                    <a:ext uri="{FF2B5EF4-FFF2-40B4-BE49-F238E27FC236}">
                      <a16:creationId xmlns:a16="http://schemas.microsoft.com/office/drawing/2014/main" id="{0939B966-A901-4012-8392-40E9F43D4BB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846268" y="4975144"/>
                  <a:ext cx="434376" cy="290217"/>
                </a:xfrm>
                <a:prstGeom prst="bentConnector3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nector: Elbow 53">
                  <a:extLst>
                    <a:ext uri="{FF2B5EF4-FFF2-40B4-BE49-F238E27FC236}">
                      <a16:creationId xmlns:a16="http://schemas.microsoft.com/office/drawing/2014/main" id="{6595F624-2829-4B80-ABAC-C8BBCE9F55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>
                  <a:off x="9089184" y="4980419"/>
                  <a:ext cx="409596" cy="297921"/>
                </a:xfrm>
                <a:prstGeom prst="bentConnector3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EF837166-7525-4034-BB7D-1FB8D4B48A39}"/>
                  </a:ext>
                </a:extLst>
              </p:cNvPr>
              <p:cNvSpPr/>
              <p:nvPr/>
            </p:nvSpPr>
            <p:spPr>
              <a:xfrm>
                <a:off x="5223788" y="4608947"/>
                <a:ext cx="637025" cy="405883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48B210AA-5A0E-45D0-9551-383D7B4783BA}"/>
                  </a:ext>
                </a:extLst>
              </p:cNvPr>
              <p:cNvCxnSpPr>
                <a:endCxn id="67" idx="2"/>
              </p:cNvCxnSpPr>
              <p:nvPr/>
            </p:nvCxnSpPr>
            <p:spPr>
              <a:xfrm flipV="1">
                <a:off x="9532068" y="3446207"/>
                <a:ext cx="1" cy="63120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4FBBFAD9-9A06-4301-AE8B-206C4A67164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693" t="31371" r="15584" b="19096"/>
              <a:stretch/>
            </p:blipFill>
            <p:spPr>
              <a:xfrm>
                <a:off x="844440" y="1806182"/>
                <a:ext cx="1201646" cy="46931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BE594F4-249C-43DB-A4DD-3B6B10A31324}"/>
                  </a:ext>
                </a:extLst>
              </p:cNvPr>
              <p:cNvSpPr txBox="1"/>
              <p:nvPr/>
            </p:nvSpPr>
            <p:spPr>
              <a:xfrm>
                <a:off x="774115" y="3480371"/>
                <a:ext cx="1208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2,9885GHz</a:t>
                </a:r>
              </a:p>
            </p:txBody>
          </p:sp>
          <p:pic>
            <p:nvPicPr>
              <p:cNvPr id="39" name="Picture 38">
                <a:extLst>
                  <a:ext uri="{FF2B5EF4-FFF2-40B4-BE49-F238E27FC236}">
                    <a16:creationId xmlns:a16="http://schemas.microsoft.com/office/drawing/2014/main" id="{B6B04676-ECFF-4C01-8D3D-84CC6C9193E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693" t="31371" r="15584" b="19096"/>
              <a:stretch/>
            </p:blipFill>
            <p:spPr>
              <a:xfrm>
                <a:off x="797236" y="3001224"/>
                <a:ext cx="1201646" cy="46931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CA4CDAC-9FD6-4442-B88F-FCDC2A143851}"/>
                  </a:ext>
                </a:extLst>
              </p:cNvPr>
              <p:cNvSpPr txBox="1"/>
              <p:nvPr/>
            </p:nvSpPr>
            <p:spPr>
              <a:xfrm>
                <a:off x="4231566" y="4821197"/>
                <a:ext cx="8175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33MHz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B4381C1-99ED-4E00-94C8-0A0549BCD6F1}"/>
                  </a:ext>
                </a:extLst>
              </p:cNvPr>
              <p:cNvSpPr txBox="1"/>
              <p:nvPr/>
            </p:nvSpPr>
            <p:spPr>
              <a:xfrm>
                <a:off x="4285758" y="3966264"/>
                <a:ext cx="8175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41MHz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46119B4-D681-46E8-ABF5-A1C1603946E1}"/>
                  </a:ext>
                </a:extLst>
              </p:cNvPr>
              <p:cNvSpPr/>
              <p:nvPr/>
            </p:nvSpPr>
            <p:spPr>
              <a:xfrm>
                <a:off x="2449645" y="3024445"/>
                <a:ext cx="581017" cy="42286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÷ 6</a:t>
                </a:r>
              </a:p>
            </p:txBody>
          </p:sp>
          <p:cxnSp>
            <p:nvCxnSpPr>
              <p:cNvPr id="43" name="Straight Arrow Connector 42">
                <a:extLst>
                  <a:ext uri="{FF2B5EF4-FFF2-40B4-BE49-F238E27FC236}">
                    <a16:creationId xmlns:a16="http://schemas.microsoft.com/office/drawing/2014/main" id="{31016384-89F9-413C-960A-AFB2B98D3251}"/>
                  </a:ext>
                </a:extLst>
              </p:cNvPr>
              <p:cNvCxnSpPr>
                <a:cxnSpLocks/>
                <a:stCxn id="39" idx="3"/>
                <a:endCxn id="42" idx="1"/>
              </p:cNvCxnSpPr>
              <p:nvPr/>
            </p:nvCxnSpPr>
            <p:spPr>
              <a:xfrm>
                <a:off x="1998882" y="3235879"/>
                <a:ext cx="450763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nector: Elbow 43">
                <a:extLst>
                  <a:ext uri="{FF2B5EF4-FFF2-40B4-BE49-F238E27FC236}">
                    <a16:creationId xmlns:a16="http://schemas.microsoft.com/office/drawing/2014/main" id="{F4483D4C-3147-4A82-A5AB-CFCEBC5B8687}"/>
                  </a:ext>
                </a:extLst>
              </p:cNvPr>
              <p:cNvCxnSpPr>
                <a:cxnSpLocks/>
                <a:stCxn id="42" idx="3"/>
                <a:endCxn id="10" idx="4"/>
              </p:cNvCxnSpPr>
              <p:nvPr/>
            </p:nvCxnSpPr>
            <p:spPr>
              <a:xfrm flipV="1">
                <a:off x="3030662" y="2934929"/>
                <a:ext cx="1318356" cy="300950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49E85996-C584-41BD-B092-57F6DDC9A515}"/>
                  </a:ext>
                </a:extLst>
              </p:cNvPr>
              <p:cNvSpPr/>
              <p:nvPr/>
            </p:nvSpPr>
            <p:spPr>
              <a:xfrm>
                <a:off x="3355940" y="3665037"/>
                <a:ext cx="612477" cy="42286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÷ 12</a:t>
                </a:r>
              </a:p>
            </p:txBody>
          </p:sp>
          <p:cxnSp>
            <p:nvCxnSpPr>
              <p:cNvPr id="46" name="Connector: Elbow 45">
                <a:extLst>
                  <a:ext uri="{FF2B5EF4-FFF2-40B4-BE49-F238E27FC236}">
                    <a16:creationId xmlns:a16="http://schemas.microsoft.com/office/drawing/2014/main" id="{6687877A-9A6E-44B0-9865-2C7FDE0D20D6}"/>
                  </a:ext>
                </a:extLst>
              </p:cNvPr>
              <p:cNvCxnSpPr>
                <a:cxnSpLocks/>
                <a:stCxn id="42" idx="3"/>
                <a:endCxn id="45" idx="0"/>
              </p:cNvCxnSpPr>
              <p:nvPr/>
            </p:nvCxnSpPr>
            <p:spPr>
              <a:xfrm>
                <a:off x="3030662" y="3235879"/>
                <a:ext cx="631517" cy="429158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ctor: Elbow 46">
                <a:extLst>
                  <a:ext uri="{FF2B5EF4-FFF2-40B4-BE49-F238E27FC236}">
                    <a16:creationId xmlns:a16="http://schemas.microsoft.com/office/drawing/2014/main" id="{22A948B6-D3DB-46E8-84E1-5AA52DA6EDC9}"/>
                  </a:ext>
                </a:extLst>
              </p:cNvPr>
              <p:cNvCxnSpPr>
                <a:cxnSpLocks/>
                <a:stCxn id="45" idx="2"/>
                <a:endCxn id="32" idx="1"/>
              </p:cNvCxnSpPr>
              <p:nvPr/>
            </p:nvCxnSpPr>
            <p:spPr>
              <a:xfrm rot="16200000" flipH="1">
                <a:off x="4316665" y="3433418"/>
                <a:ext cx="252637" cy="1561609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8" name="Picture 47">
                <a:extLst>
                  <a:ext uri="{FF2B5EF4-FFF2-40B4-BE49-F238E27FC236}">
                    <a16:creationId xmlns:a16="http://schemas.microsoft.com/office/drawing/2014/main" id="{34E36DF3-0C02-447A-B622-94F29F2AF2B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0130" t="31352" r="30411" b="39391"/>
              <a:stretch/>
            </p:blipFill>
            <p:spPr>
              <a:xfrm>
                <a:off x="1408426" y="4693584"/>
                <a:ext cx="1485482" cy="73428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8DD8D8B-9FAE-4463-8D4A-AAD38C040122}"/>
                  </a:ext>
                </a:extLst>
              </p:cNvPr>
              <p:cNvSpPr txBox="1"/>
              <p:nvPr/>
            </p:nvSpPr>
            <p:spPr>
              <a:xfrm>
                <a:off x="43281" y="1394506"/>
                <a:ext cx="85151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10MHz</a:t>
                </a:r>
                <a:br>
                  <a:rPr lang="en-US" dirty="0"/>
                </a:br>
                <a:r>
                  <a:rPr lang="en-US" dirty="0"/>
                  <a:t>link</a:t>
                </a:r>
              </a:p>
            </p:txBody>
          </p:sp>
          <p:cxnSp>
            <p:nvCxnSpPr>
              <p:cNvPr id="50" name="Connector: Elbow 49">
                <a:extLst>
                  <a:ext uri="{FF2B5EF4-FFF2-40B4-BE49-F238E27FC236}">
                    <a16:creationId xmlns:a16="http://schemas.microsoft.com/office/drawing/2014/main" id="{15EFC88F-F7CC-4BCD-A8F9-11EAF3BBCC84}"/>
                  </a:ext>
                </a:extLst>
              </p:cNvPr>
              <p:cNvCxnSpPr>
                <a:cxnSpLocks/>
                <a:stCxn id="51" idx="2"/>
                <a:endCxn id="35" idx="1"/>
              </p:cNvCxnSpPr>
              <p:nvPr/>
            </p:nvCxnSpPr>
            <p:spPr>
              <a:xfrm rot="5400000" flipH="1" flipV="1">
                <a:off x="3589870" y="3793115"/>
                <a:ext cx="615144" cy="2652692"/>
              </a:xfrm>
              <a:prstGeom prst="bentConnector4">
                <a:avLst>
                  <a:gd name="adj1" fmla="val -37162"/>
                  <a:gd name="adj2" fmla="val 43764"/>
                </a:avLst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D2319C7-4AF6-4FD8-B7D4-93BBD9A56669}"/>
                  </a:ext>
                </a:extLst>
              </p:cNvPr>
              <p:cNvSpPr/>
              <p:nvPr/>
            </p:nvSpPr>
            <p:spPr>
              <a:xfrm>
                <a:off x="2449645" y="4954025"/>
                <a:ext cx="242901" cy="473008"/>
              </a:xfrm>
              <a:prstGeom prst="rect">
                <a:avLst/>
              </a:prstGeom>
              <a:noFill/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2" name="Connector: Elbow 51">
                <a:extLst>
                  <a:ext uri="{FF2B5EF4-FFF2-40B4-BE49-F238E27FC236}">
                    <a16:creationId xmlns:a16="http://schemas.microsoft.com/office/drawing/2014/main" id="{254FC402-776A-41A8-A418-7C71B03FAFE1}"/>
                  </a:ext>
                </a:extLst>
              </p:cNvPr>
              <p:cNvCxnSpPr>
                <a:stCxn id="37" idx="1"/>
                <a:endCxn id="48" idx="1"/>
              </p:cNvCxnSpPr>
              <p:nvPr/>
            </p:nvCxnSpPr>
            <p:spPr>
              <a:xfrm rot="10800000" flipH="1" flipV="1">
                <a:off x="844440" y="2040837"/>
                <a:ext cx="563986" cy="3019890"/>
              </a:xfrm>
              <a:prstGeom prst="bentConnector3">
                <a:avLst>
                  <a:gd name="adj1" fmla="val -59710"/>
                </a:avLst>
              </a:prstGeom>
              <a:ln w="38100">
                <a:solidFill>
                  <a:schemeClr val="tx1"/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5F82DE01-3481-4C64-A390-8B0F8A1CFD1D}"/>
              </a:ext>
            </a:extLst>
          </p:cNvPr>
          <p:cNvSpPr txBox="1"/>
          <p:nvPr/>
        </p:nvSpPr>
        <p:spPr>
          <a:xfrm>
            <a:off x="126852" y="6237291"/>
            <a:ext cx="4329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Problème</a:t>
            </a:r>
            <a:r>
              <a:rPr lang="en-US" dirty="0"/>
              <a:t> de </a:t>
            </a:r>
            <a:r>
              <a:rPr lang="en-US" dirty="0" err="1"/>
              <a:t>dérive</a:t>
            </a:r>
            <a:r>
              <a:rPr lang="en-US" dirty="0"/>
              <a:t> </a:t>
            </a:r>
            <a:r>
              <a:rPr lang="en-US" dirty="0" err="1"/>
              <a:t>lente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phase de la PLL</a:t>
            </a:r>
          </a:p>
        </p:txBody>
      </p:sp>
    </p:spTree>
    <p:extLst>
      <p:ext uri="{BB962C8B-B14F-4D97-AF65-F5344CB8AC3E}">
        <p14:creationId xmlns:p14="http://schemas.microsoft.com/office/powerpoint/2010/main" val="3895216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7EE4-781E-4B89-B296-37EBC2DFF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446" y="206586"/>
            <a:ext cx="10515600" cy="876402"/>
          </a:xfrm>
        </p:spPr>
        <p:txBody>
          <a:bodyPr/>
          <a:lstStyle/>
          <a:p>
            <a:pPr algn="ctr"/>
            <a:r>
              <a:rPr lang="en-US" dirty="0"/>
              <a:t>Synchro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0A84FB9-0E33-470B-8EDE-6185009B72EB}"/>
              </a:ext>
            </a:extLst>
          </p:cNvPr>
          <p:cNvSpPr txBox="1"/>
          <p:nvPr/>
        </p:nvSpPr>
        <p:spPr>
          <a:xfrm>
            <a:off x="158176" y="713656"/>
            <a:ext cx="4611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 jitter :</a:t>
            </a:r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D6763C7F-7B66-46E1-8963-944B379C5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7819" y="1082988"/>
            <a:ext cx="3917875" cy="2938406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2A060590-74A5-403F-8C16-BDFA3CEA44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597" t="9923" r="8589"/>
          <a:stretch/>
        </p:blipFill>
        <p:spPr>
          <a:xfrm>
            <a:off x="158176" y="5528196"/>
            <a:ext cx="11206034" cy="1123218"/>
          </a:xfrm>
          <a:prstGeom prst="rect">
            <a:avLst/>
          </a:prstGeom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id="{A743D207-63F6-47C7-B8C0-E9858752823D}"/>
              </a:ext>
            </a:extLst>
          </p:cNvPr>
          <p:cNvSpPr/>
          <p:nvPr/>
        </p:nvSpPr>
        <p:spPr>
          <a:xfrm>
            <a:off x="4268060" y="2053265"/>
            <a:ext cx="1350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trigger rate :</a:t>
            </a:r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5BCD6CFE-E12D-4FFE-8106-328C9C663D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2963" y="2725794"/>
            <a:ext cx="3736534" cy="2802401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A7E27EE2-BEA7-45B5-8453-0C730F964D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49497" y="2673227"/>
            <a:ext cx="3754787" cy="281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073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487</Words>
  <Application>Microsoft Office PowerPoint</Application>
  <PresentationFormat>Widescreen</PresentationFormat>
  <Paragraphs>62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 Theme</vt:lpstr>
      <vt:lpstr>Cavité FP</vt:lpstr>
      <vt:lpstr>Cavité FP</vt:lpstr>
      <vt:lpstr>Synchro</vt:lpstr>
      <vt:lpstr>Synchro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Cavité FP</dc:title>
  <dc:creator>Ronic Chiche</dc:creator>
  <cp:lastModifiedBy>Ronic Chiche</cp:lastModifiedBy>
  <cp:revision>89</cp:revision>
  <dcterms:created xsi:type="dcterms:W3CDTF">2023-07-10T10:10:53Z</dcterms:created>
  <dcterms:modified xsi:type="dcterms:W3CDTF">2024-01-08T12:04:52Z</dcterms:modified>
</cp:coreProperties>
</file>