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19"/>
  </p:notesMasterIdLst>
  <p:sldIdLst>
    <p:sldId id="280" r:id="rId3"/>
    <p:sldId id="281" r:id="rId4"/>
    <p:sldId id="274" r:id="rId5"/>
    <p:sldId id="279" r:id="rId6"/>
    <p:sldId id="288" r:id="rId7"/>
    <p:sldId id="292" r:id="rId8"/>
    <p:sldId id="282" r:id="rId9"/>
    <p:sldId id="291" r:id="rId10"/>
    <p:sldId id="293" r:id="rId11"/>
    <p:sldId id="278" r:id="rId12"/>
    <p:sldId id="286" r:id="rId13"/>
    <p:sldId id="285" r:id="rId14"/>
    <p:sldId id="284" r:id="rId15"/>
    <p:sldId id="289" r:id="rId16"/>
    <p:sldId id="290" r:id="rId17"/>
    <p:sldId id="287" r:id="rId18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52E4A"/>
    <a:srgbClr val="D0661C"/>
    <a:srgbClr val="D06423"/>
    <a:srgbClr val="EABC9F"/>
    <a:srgbClr val="D16828"/>
    <a:srgbClr val="232F49"/>
    <a:srgbClr val="D0671C"/>
    <a:srgbClr val="24314C"/>
    <a:srgbClr val="B5D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78" autoAdjust="0"/>
    <p:restoredTop sz="96291" autoAdjust="0"/>
  </p:normalViewPr>
  <p:slideViewPr>
    <p:cSldViewPr>
      <p:cViewPr varScale="1">
        <p:scale>
          <a:sx n="128" d="100"/>
          <a:sy n="128" d="100"/>
        </p:scale>
        <p:origin x="648" y="16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minaya\Desktop\Liste\2023_12_21_07h30_registrations_scipa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Liste</a:t>
            </a:r>
            <a:r>
              <a:rPr lang="fr-FR" baseline="0"/>
              <a:t> de diffusion SCIPAC par laboratoires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labos!$AQ$2:$AQ$26</c:f>
              <c:strCache>
                <c:ptCount val="25"/>
                <c:pt idx="0">
                  <c:v>ARRONAX</c:v>
                </c:pt>
                <c:pt idx="1">
                  <c:v>CEA Paris-Saclay</c:v>
                </c:pt>
                <c:pt idx="2">
                  <c:v>CEA Grenoble</c:v>
                </c:pt>
                <c:pt idx="3">
                  <c:v>CEA Marcoule</c:v>
                </c:pt>
                <c:pt idx="4">
                  <c:v>CEA Cadarache</c:v>
                </c:pt>
                <c:pt idx="5">
                  <c:v>CEA DAM</c:v>
                </c:pt>
                <c:pt idx="6">
                  <c:v>CEA Valduc</c:v>
                </c:pt>
                <c:pt idx="7">
                  <c:v>CEA Cesta</c:v>
                </c:pt>
                <c:pt idx="8">
                  <c:v>CEA Gramat</c:v>
                </c:pt>
                <c:pt idx="9">
                  <c:v>CEA Le Ripault</c:v>
                </c:pt>
                <c:pt idx="10">
                  <c:v>CELIA</c:v>
                </c:pt>
                <c:pt idx="11">
                  <c:v>ENSTA</c:v>
                </c:pt>
                <c:pt idx="12">
                  <c:v>ESRF</c:v>
                </c:pt>
                <c:pt idx="13">
                  <c:v>GANIL</c:v>
                </c:pt>
                <c:pt idx="14">
                  <c:v>IJCLAB</c:v>
                </c:pt>
                <c:pt idx="15">
                  <c:v> MESR-DGRI</c:v>
                </c:pt>
                <c:pt idx="16">
                  <c:v>LLR</c:v>
                </c:pt>
                <c:pt idx="17">
                  <c:v>LOA</c:v>
                </c:pt>
                <c:pt idx="18">
                  <c:v>LP2iB</c:v>
                </c:pt>
                <c:pt idx="19">
                  <c:v>LPGP</c:v>
                </c:pt>
                <c:pt idx="20">
                  <c:v>LPSC</c:v>
                </c:pt>
                <c:pt idx="21">
                  <c:v>LULI</c:v>
                </c:pt>
                <c:pt idx="22">
                  <c:v>PhLAM</c:v>
                </c:pt>
                <c:pt idx="23">
                  <c:v>SOLEIL</c:v>
                </c:pt>
                <c:pt idx="24">
                  <c:v>THALES</c:v>
                </c:pt>
              </c:strCache>
            </c:strRef>
          </c:cat>
          <c:val>
            <c:numRef>
              <c:f>labos!$AR$2:$AR$26</c:f>
              <c:numCache>
                <c:formatCode>General</c:formatCode>
                <c:ptCount val="25"/>
                <c:pt idx="0">
                  <c:v>1</c:v>
                </c:pt>
                <c:pt idx="1">
                  <c:v>24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  <c:pt idx="10">
                  <c:v>3</c:v>
                </c:pt>
                <c:pt idx="11">
                  <c:v>1</c:v>
                </c:pt>
                <c:pt idx="12">
                  <c:v>0</c:v>
                </c:pt>
                <c:pt idx="13">
                  <c:v>10</c:v>
                </c:pt>
                <c:pt idx="14">
                  <c:v>14</c:v>
                </c:pt>
                <c:pt idx="15">
                  <c:v>1</c:v>
                </c:pt>
                <c:pt idx="16">
                  <c:v>3</c:v>
                </c:pt>
                <c:pt idx="17">
                  <c:v>5</c:v>
                </c:pt>
                <c:pt idx="18">
                  <c:v>2</c:v>
                </c:pt>
                <c:pt idx="19">
                  <c:v>5</c:v>
                </c:pt>
                <c:pt idx="20">
                  <c:v>11</c:v>
                </c:pt>
                <c:pt idx="21">
                  <c:v>4</c:v>
                </c:pt>
                <c:pt idx="22">
                  <c:v>1</c:v>
                </c:pt>
                <c:pt idx="23">
                  <c:v>5</c:v>
                </c:pt>
                <c:pt idx="2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6A-4376-B719-688CE4A156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211013087"/>
        <c:axId val="971380959"/>
      </c:barChart>
      <c:catAx>
        <c:axId val="1211013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1380959"/>
        <c:crosses val="autoZero"/>
        <c:auto val="1"/>
        <c:lblAlgn val="ctr"/>
        <c:lblOffset val="100"/>
        <c:noMultiLvlLbl val="0"/>
      </c:catAx>
      <c:valAx>
        <c:axId val="97138095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1013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31/01/2024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32" name="Connecteur droit 31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3FDE-63B5-41CB-A2CB-AD7B917BC3E3}" type="datetimeFigureOut">
              <a:rPr lang="fr-FR" smtClean="0"/>
              <a:t>31/01/2024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cipac-l@in2p3.f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category/54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mmi-chamberylesrealisation6695/videos" TargetMode="External"/><Relationship Id="rId2" Type="http://schemas.openxmlformats.org/officeDocument/2006/relationships/hyperlink" Target="https://www.ines-solaire.org/recherche-innovation/photovoltaique-haut-rendemen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cipac-p-l@in2p3.fr" TargetMode="External"/><Relationship Id="rId2" Type="http://schemas.openxmlformats.org/officeDocument/2006/relationships/hyperlink" Target="mailto:scipac-l@in2p3.f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cipac-np-l@in2p3.f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Agenda COPIL 5 </a:t>
            </a:r>
            <a:br>
              <a:rPr lang="fr-FR" sz="3200" dirty="0"/>
            </a:br>
            <a:r>
              <a:rPr lang="fr-FR" sz="2000" dirty="0"/>
              <a:t>31 janvier 2024</a:t>
            </a:r>
            <a:endParaRPr lang="fr-FR" sz="3200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339" y="797496"/>
            <a:ext cx="10371532" cy="4995496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1800" dirty="0" err="1"/>
              <a:t>Status</a:t>
            </a:r>
            <a:r>
              <a:rPr lang="fr-FR" sz="1800" dirty="0"/>
              <a:t> du GDR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1800" dirty="0"/>
              <a:t>Retour sur le kick off meeting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1100" dirty="0">
              <a:solidFill>
                <a:schemeClr val="tx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232F49"/>
                </a:solidFill>
              </a:rPr>
              <a:t>Organisation des workshop 2024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Workshop axe 1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Workshop calcul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Workshop ALP &amp; accélérateurs traditionnels 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100" dirty="0">
              <a:solidFill>
                <a:srgbClr val="232F49"/>
              </a:solidFill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232F49"/>
                </a:solidFill>
              </a:rPr>
              <a:t>Actions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Mise en place de la newsletter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Liens avec la SFP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Site web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Divers 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100" dirty="0">
              <a:solidFill>
                <a:srgbClr val="232F49"/>
              </a:solidFill>
            </a:endParaRPr>
          </a:p>
          <a:p>
            <a:pPr marL="285750" indent="-2857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232F49"/>
                </a:solidFill>
              </a:rPr>
              <a:t>AOB</a:t>
            </a:r>
            <a:r>
              <a:rPr lang="fr-FR" sz="1800" b="1" dirty="0">
                <a:solidFill>
                  <a:srgbClr val="232F49"/>
                </a:solidFill>
              </a:rPr>
              <a:t> ?</a:t>
            </a:r>
          </a:p>
          <a:p>
            <a:pPr lvl="1" fontAlgn="base">
              <a:spcAft>
                <a:spcPct val="0"/>
              </a:spcAft>
              <a:defRPr/>
            </a:pPr>
            <a:endParaRPr lang="fr-FR" sz="1800" dirty="0">
              <a:solidFill>
                <a:srgbClr val="232F49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5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Workshop calculs – 2/2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3" y="869811"/>
            <a:ext cx="10371532" cy="3960133"/>
          </a:xfrm>
        </p:spPr>
        <p:txBody>
          <a:bodyPr>
            <a:noAutofit/>
          </a:bodyPr>
          <a:lstStyle/>
          <a:p>
            <a:pPr marL="0" lvl="1" indent="0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4314C"/>
                </a:solidFill>
                <a:cs typeface="Arial"/>
              </a:rPr>
              <a:t>Proposition d’avoir 1 ou 2 orateurs du CERN (francophones ou non)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Code RF-</a:t>
            </a:r>
            <a:r>
              <a:rPr lang="fr-FR" sz="1400" dirty="0" err="1">
                <a:solidFill>
                  <a:srgbClr val="232F49"/>
                </a:solidFill>
              </a:rPr>
              <a:t>Track</a:t>
            </a:r>
            <a:r>
              <a:rPr lang="fr-FR" sz="1400" dirty="0">
                <a:solidFill>
                  <a:srgbClr val="232F49"/>
                </a:solidFill>
              </a:rPr>
              <a:t> : Andrea Latina ou </a:t>
            </a:r>
            <a:r>
              <a:rPr lang="fr-FR" sz="1400" dirty="0" err="1">
                <a:solidFill>
                  <a:srgbClr val="232F49"/>
                </a:solidFill>
              </a:rPr>
              <a:t>Guilia</a:t>
            </a:r>
            <a:r>
              <a:rPr lang="fr-FR" sz="1400" dirty="0">
                <a:solidFill>
                  <a:srgbClr val="232F49"/>
                </a:solidFill>
              </a:rPr>
              <a:t> </a:t>
            </a:r>
            <a:r>
              <a:rPr lang="fr-FR" sz="1400" dirty="0" err="1">
                <a:solidFill>
                  <a:srgbClr val="232F49"/>
                </a:solidFill>
              </a:rPr>
              <a:t>Bellodi</a:t>
            </a:r>
            <a:r>
              <a:rPr lang="fr-FR" sz="1400" dirty="0">
                <a:solidFill>
                  <a:srgbClr val="232F49"/>
                </a:solidFill>
              </a:rPr>
              <a:t> ou J.-B. </a:t>
            </a:r>
            <a:r>
              <a:rPr lang="fr-FR" sz="1400" dirty="0" err="1">
                <a:solidFill>
                  <a:srgbClr val="232F49"/>
                </a:solidFill>
              </a:rPr>
              <a:t>Lallement</a:t>
            </a:r>
            <a:r>
              <a:rPr lang="fr-FR" sz="1400" dirty="0">
                <a:solidFill>
                  <a:srgbClr val="232F49"/>
                </a:solidFill>
              </a:rPr>
              <a:t> (ou David </a:t>
            </a:r>
            <a:r>
              <a:rPr lang="fr-FR" sz="1400" dirty="0" err="1">
                <a:solidFill>
                  <a:srgbClr val="232F49"/>
                </a:solidFill>
              </a:rPr>
              <a:t>Amorim</a:t>
            </a:r>
            <a:r>
              <a:rPr lang="fr-FR" sz="1400" dirty="0">
                <a:solidFill>
                  <a:srgbClr val="232F49"/>
                </a:solidFill>
              </a:rPr>
              <a:t> : </a:t>
            </a:r>
            <a:r>
              <a:rPr lang="fr-FR" sz="1400" dirty="0" err="1">
                <a:solidFill>
                  <a:srgbClr val="232F49"/>
                </a:solidFill>
              </a:rPr>
              <a:t>impedance</a:t>
            </a:r>
            <a:r>
              <a:rPr lang="fr-FR" sz="1400" dirty="0">
                <a:solidFill>
                  <a:srgbClr val="232F49"/>
                </a:solidFill>
              </a:rPr>
              <a:t> </a:t>
            </a:r>
            <a:r>
              <a:rPr lang="fr-FR" sz="1400" dirty="0" err="1">
                <a:solidFill>
                  <a:srgbClr val="232F49"/>
                </a:solidFill>
              </a:rPr>
              <a:t>matching</a:t>
            </a:r>
            <a:r>
              <a:rPr lang="fr-FR" sz="1400" dirty="0">
                <a:solidFill>
                  <a:srgbClr val="232F49"/>
                </a:solidFill>
              </a:rPr>
              <a:t>, machine </a:t>
            </a:r>
            <a:r>
              <a:rPr lang="fr-FR" sz="1400" dirty="0" err="1">
                <a:solidFill>
                  <a:srgbClr val="232F49"/>
                </a:solidFill>
              </a:rPr>
              <a:t>electrons</a:t>
            </a:r>
            <a:r>
              <a:rPr lang="fr-FR" sz="1400" dirty="0">
                <a:solidFill>
                  <a:srgbClr val="232F49"/>
                </a:solidFill>
              </a:rPr>
              <a:t>)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0432FF"/>
                </a:solidFill>
              </a:rPr>
              <a:t>Suggestions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0432FF"/>
                </a:solidFill>
              </a:rPr>
              <a:t>Comment faire parler les logiciels entre eux : format de sortie, définition des variables, plateforme commune </a:t>
            </a:r>
            <a:r>
              <a:rPr lang="fr-FR" sz="1400" dirty="0">
                <a:solidFill>
                  <a:srgbClr val="0432FF"/>
                </a:solidFill>
                <a:sym typeface="Wingdings" pitchFamily="2" charset="2"/>
              </a:rPr>
              <a:t> Ricardo </a:t>
            </a:r>
            <a:r>
              <a:rPr lang="fr-FR" sz="1400" dirty="0" err="1">
                <a:solidFill>
                  <a:srgbClr val="0432FF"/>
                </a:solidFill>
                <a:sym typeface="Wingdings" pitchFamily="2" charset="2"/>
              </a:rPr>
              <a:t>DeMaria</a:t>
            </a:r>
            <a:r>
              <a:rPr lang="fr-FR" sz="1400" dirty="0">
                <a:solidFill>
                  <a:srgbClr val="0432FF"/>
                </a:solidFill>
                <a:sym typeface="Wingdings" pitchFamily="2" charset="2"/>
              </a:rPr>
              <a:t> (demander à Antoine </a:t>
            </a:r>
            <a:r>
              <a:rPr lang="fr-FR" sz="1400" dirty="0" err="1">
                <a:solidFill>
                  <a:srgbClr val="0432FF"/>
                </a:solidFill>
                <a:sym typeface="Wingdings" pitchFamily="2" charset="2"/>
              </a:rPr>
              <a:t>Chancé</a:t>
            </a:r>
            <a:r>
              <a:rPr lang="fr-FR" sz="1400" dirty="0">
                <a:solidFill>
                  <a:srgbClr val="0432FF"/>
                </a:solidFill>
                <a:sym typeface="Wingdings" pitchFamily="2" charset="2"/>
              </a:rPr>
              <a:t> pour un orateur)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432FF"/>
                </a:solidFill>
                <a:sym typeface="Wingdings" pitchFamily="2" charset="2"/>
              </a:rPr>
              <a:t>Liste des outils de calculs et moyens (tableau)  talk d’ouverture, puis tableau à compléter en discussions de sessions </a:t>
            </a:r>
            <a:endParaRPr lang="fr-FR" sz="1400" b="1" dirty="0">
              <a:solidFill>
                <a:srgbClr val="0432FF"/>
              </a:solidFill>
            </a:endParaRPr>
          </a:p>
          <a:p>
            <a:pPr indent="-228600" fontAlgn="base">
              <a:spcAft>
                <a:spcPct val="0"/>
              </a:spcAft>
              <a:defRPr/>
            </a:pPr>
            <a:endParaRPr lang="fr-FR" sz="1600" dirty="0">
              <a:cs typeface="Arial"/>
            </a:endParaRPr>
          </a:p>
          <a:p>
            <a:pPr indent="-228600" fontAlgn="base">
              <a:spcAft>
                <a:spcPct val="0"/>
              </a:spcAft>
              <a:defRPr/>
            </a:pPr>
            <a:r>
              <a:rPr lang="fr-FR" sz="1600" dirty="0">
                <a:cs typeface="Arial"/>
              </a:rPr>
              <a:t>Organisation</a:t>
            </a:r>
            <a:r>
              <a:rPr lang="fr-FR" sz="1600" b="1" dirty="0">
                <a:solidFill>
                  <a:srgbClr val="24314C"/>
                </a:solidFill>
                <a:cs typeface="Arial"/>
              </a:rPr>
              <a:t>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Chairs, intro et conclusion : F. </a:t>
            </a:r>
            <a:r>
              <a:rPr lang="fr-FR" sz="1400" dirty="0" err="1">
                <a:solidFill>
                  <a:srgbClr val="232F49"/>
                </a:solidFill>
              </a:rPr>
              <a:t>Bouly</a:t>
            </a:r>
            <a:r>
              <a:rPr lang="fr-FR" sz="1400" dirty="0">
                <a:solidFill>
                  <a:srgbClr val="232F49"/>
                </a:solidFill>
              </a:rPr>
              <a:t> + </a:t>
            </a:r>
            <a:r>
              <a:rPr lang="fr-FR" sz="1400" dirty="0">
                <a:solidFill>
                  <a:srgbClr val="FF0000"/>
                </a:solidFill>
              </a:rPr>
              <a:t>des volontaires  ?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0432FF"/>
                </a:solidFill>
              </a:rPr>
              <a:t>Volontaires : Emmanuel, Nicolas </a:t>
            </a:r>
            <a:r>
              <a:rPr lang="fr-FR" sz="1400" dirty="0" err="1">
                <a:solidFill>
                  <a:srgbClr val="0432FF"/>
                </a:solidFill>
              </a:rPr>
              <a:t>Pichoff</a:t>
            </a:r>
            <a:r>
              <a:rPr lang="fr-FR" sz="1400" dirty="0">
                <a:solidFill>
                  <a:srgbClr val="0432FF"/>
                </a:solidFill>
              </a:rPr>
              <a:t> + suggestions : Guillaume Ferrand, Thomas </a:t>
            </a:r>
            <a:r>
              <a:rPr lang="fr-FR" sz="1400" dirty="0" err="1">
                <a:solidFill>
                  <a:srgbClr val="0432FF"/>
                </a:solidFill>
              </a:rPr>
              <a:t>Thuillier</a:t>
            </a:r>
            <a:r>
              <a:rPr lang="fr-FR" sz="1400" dirty="0">
                <a:solidFill>
                  <a:srgbClr val="0432FF"/>
                </a:solidFill>
              </a:rPr>
              <a:t>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Comité d’organisation / session </a:t>
            </a:r>
            <a:r>
              <a:rPr lang="fr-FR" sz="1400" dirty="0" err="1">
                <a:solidFill>
                  <a:srgbClr val="232F49"/>
                </a:solidFill>
              </a:rPr>
              <a:t>conveners</a:t>
            </a:r>
            <a:r>
              <a:rPr lang="fr-FR" sz="1400" dirty="0">
                <a:solidFill>
                  <a:srgbClr val="232F49"/>
                </a:solidFill>
              </a:rPr>
              <a:t> : 1 ou 2 personne(s) pour chaque thème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Organisateur local IJCLab :  J. Michaud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7E481A-329D-BD4B-981E-5A95B21DA3CD}"/>
              </a:ext>
            </a:extLst>
          </p:cNvPr>
          <p:cNvSpPr/>
          <p:nvPr/>
        </p:nvSpPr>
        <p:spPr>
          <a:xfrm>
            <a:off x="9922891" y="5440756"/>
            <a:ext cx="7024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F. </a:t>
            </a:r>
            <a:r>
              <a:rPr lang="fr-FR" sz="1100" dirty="0" err="1"/>
              <a:t>Bouly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20377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Workshop ALP 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7559" y="869504"/>
            <a:ext cx="10756156" cy="3744416"/>
          </a:xfrm>
        </p:spPr>
        <p:txBody>
          <a:bodyPr>
            <a:noAutofit/>
          </a:bodyPr>
          <a:lstStyle/>
          <a:p>
            <a:pPr marL="171450" indent="-1714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232F49"/>
                </a:solidFill>
              </a:rPr>
              <a:t>Février 2025, lieu à déterminer</a:t>
            </a:r>
          </a:p>
          <a:p>
            <a:pPr marL="171450" indent="-1714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fr-FR" sz="1800" dirty="0">
              <a:solidFill>
                <a:srgbClr val="232F49"/>
              </a:solidFill>
            </a:endParaRPr>
          </a:p>
          <a:p>
            <a:pPr marL="171450" indent="-1714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solidFill>
                  <a:srgbClr val="232F49"/>
                </a:solidFill>
              </a:rPr>
              <a:t>Objectifs :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Accélération laser plasma, privilégiée pour les électrons  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progrès réalisés, état de l’art actuel en France/Europe/monde, figure de mérite  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Exigences des accélérateurs électrons traditionnels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Possibilités d’avenir selon les applications 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Domaines d’applicabilité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Domaines d’exclusion</a:t>
            </a:r>
          </a:p>
          <a:p>
            <a:pPr fontAlgn="base">
              <a:spcAft>
                <a:spcPct val="0"/>
              </a:spcAft>
              <a:defRPr/>
            </a:pPr>
            <a:endParaRPr lang="fr-FR" sz="1800" dirty="0">
              <a:solidFill>
                <a:srgbClr val="232F49"/>
              </a:solidFill>
            </a:endParaRPr>
          </a:p>
          <a:p>
            <a:pPr marL="57150" indent="-2857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cs typeface="Arial"/>
              </a:rPr>
              <a:t>Retour attendu : amélioration synergie et transfert de compétences entre accélérateurs RF et ALP</a:t>
            </a:r>
          </a:p>
          <a:p>
            <a:pPr marL="57150" indent="-28575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>
                <a:cs typeface="Arial"/>
              </a:rPr>
              <a:t>Organisation</a:t>
            </a:r>
            <a:r>
              <a:rPr lang="fr-FR" sz="1400" dirty="0">
                <a:cs typeface="Arial"/>
              </a:rPr>
              <a:t>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800" dirty="0">
                <a:solidFill>
                  <a:srgbClr val="232F49"/>
                </a:solidFill>
              </a:rPr>
              <a:t>Comité d’organisation : 2 chairs pour l’ALP + 1 pour les accélérateurs traditionnels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300" dirty="0">
              <a:solidFill>
                <a:srgbClr val="232F49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123" y="0"/>
            <a:ext cx="4968552" cy="653480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Estimations des dépenses 2024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7795" y="725488"/>
            <a:ext cx="10371532" cy="4968552"/>
          </a:xfrm>
        </p:spPr>
        <p:txBody>
          <a:bodyPr>
            <a:noAutofit/>
          </a:bodyPr>
          <a:lstStyle/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Proposition de dépenses par poste pour discussion (3 postes prioritaires en rouge)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endParaRPr lang="fr-FR" sz="1000" b="1" dirty="0">
              <a:solidFill>
                <a:srgbClr val="24314C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Workshop axe 1 : 2,5 k€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FF0000"/>
                </a:solidFill>
              </a:rPr>
              <a:t>Repas midi 50 personnes : 1,5 k€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FF0000"/>
                </a:solidFill>
              </a:rPr>
              <a:t>1 mission pour un orateur invité du GANIL (B. Jacquot) : 1 k€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endParaRPr lang="fr-FR" sz="1400" dirty="0">
              <a:solidFill>
                <a:srgbClr val="FF0000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Workshop calculs : 5-7 k€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FF0000"/>
                </a:solidFill>
              </a:rPr>
              <a:t>2 repas midi 50 personnes : 1,5 k€ x 2 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FF0000"/>
                </a:solidFill>
              </a:rPr>
              <a:t>1 mission orateur invité + 2 pauses café( ou bien 1 diner pour 50 personnes) : 2 k€ 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endParaRPr lang="fr-FR" sz="1400" dirty="0">
              <a:solidFill>
                <a:srgbClr val="FF0000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Soutien aux jeunes : 3-5 k€, répartition à affiner en fonction du budget parmi: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24314C"/>
                </a:solidFill>
              </a:rPr>
              <a:t>6 missions pour un étudiant (0,5 k€) dont 1 pour le workshop axe 1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24314C"/>
                </a:solidFill>
              </a:rPr>
              <a:t>Evénement de type JJC (combien de personnes? ) ?? Ou bien session poster au workshop calcul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endParaRPr lang="fr-FR" sz="1400" dirty="0">
              <a:solidFill>
                <a:srgbClr val="24314C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24314C"/>
                </a:solidFill>
              </a:rPr>
              <a:t>Fonctionnement du COPIL, communication  </a:t>
            </a:r>
            <a:r>
              <a:rPr lang="fr-FR" sz="1400" b="1" dirty="0">
                <a:solidFill>
                  <a:srgbClr val="24314C"/>
                </a:solidFill>
                <a:sym typeface="Wingdings" pitchFamily="2" charset="2"/>
              </a:rPr>
              <a:t> non prioritaires, à voir si budget disponible</a:t>
            </a:r>
            <a:endParaRPr lang="fr-FR" sz="1400" b="1" dirty="0">
              <a:solidFill>
                <a:srgbClr val="24314C"/>
              </a:solidFill>
            </a:endParaRP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24314C"/>
                </a:solidFill>
              </a:rPr>
              <a:t>Goodies</a:t>
            </a:r>
          </a:p>
          <a:p>
            <a:pPr marL="1257300" lvl="3" indent="-3429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24314C"/>
                </a:solidFill>
              </a:rPr>
              <a:t>Quelques missions (présentation du GDR, réunions du COPIL) </a:t>
            </a: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6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Newsletter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0" y="635072"/>
            <a:ext cx="10371532" cy="5202984"/>
          </a:xfrm>
        </p:spPr>
        <p:txBody>
          <a:bodyPr>
            <a:noAutofit/>
          </a:bodyPr>
          <a:lstStyle/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Mise en place de la newsletter</a:t>
            </a:r>
          </a:p>
          <a:p>
            <a:pPr marL="800100"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Types d’informations : événements du </a:t>
            </a:r>
            <a:r>
              <a:rPr lang="fr-FR" sz="1400" dirty="0" err="1">
                <a:solidFill>
                  <a:srgbClr val="232F49"/>
                </a:solidFill>
              </a:rPr>
              <a:t>GdR</a:t>
            </a:r>
            <a:r>
              <a:rPr lang="fr-FR" sz="1400" dirty="0">
                <a:solidFill>
                  <a:srgbClr val="232F49"/>
                </a:solidFill>
              </a:rPr>
              <a:t>, de la SFP accélérateurs, soutenances de thèse, séminaires, offres d’emploi …</a:t>
            </a:r>
          </a:p>
          <a:p>
            <a:pPr marL="800100"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Inclure des infos sur les projets, faits marquants  ? </a:t>
            </a:r>
          </a:p>
          <a:p>
            <a:pPr marL="800100"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Liste diffusion totale :</a:t>
            </a:r>
            <a:r>
              <a:rPr lang="fr-FR" sz="1400" dirty="0">
                <a:solidFill>
                  <a:srgbClr val="232F4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r-FR" sz="1400" dirty="0">
                <a:solidFill>
                  <a:srgbClr val="232F4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scipac-l@in2p3.fr</a:t>
            </a:r>
            <a:r>
              <a:rPr lang="fr-FR" sz="1400" dirty="0">
                <a:solidFill>
                  <a:srgbClr val="232F49"/>
                </a:solidFill>
              </a:rPr>
              <a:t> + contacts des labos qui ne sont pas inscrits</a:t>
            </a:r>
          </a:p>
          <a:p>
            <a:pPr marL="800100"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Fréquence : mensuelle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endParaRPr lang="fr-FR" sz="1400" b="1" dirty="0">
              <a:solidFill>
                <a:srgbClr val="24314C"/>
              </a:solidFill>
            </a:endParaRP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Organisation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Direction (Maud) : envoi en début de mois sur la liste 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Tous : communication des informations vers l’adresse de direction</a:t>
            </a:r>
            <a:r>
              <a:rPr lang="fr-FR" sz="1400" dirty="0">
                <a:solidFill>
                  <a:srgbClr val="FF0000"/>
                </a:solidFill>
              </a:rPr>
              <a:t> (scipac-contact-l@in2p3.fr)</a:t>
            </a:r>
            <a:r>
              <a:rPr lang="fr-FR" sz="1400" b="1" dirty="0">
                <a:solidFill>
                  <a:srgbClr val="FF0000"/>
                </a:solidFill>
              </a:rPr>
              <a:t> au fil de l’eau </a:t>
            </a: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endParaRPr lang="fr-FR" sz="1000" b="1" dirty="0">
              <a:solidFill>
                <a:srgbClr val="24314C"/>
              </a:solidFill>
            </a:endParaRP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Contenu newsletter#1 (février)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Informations scientifiques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GDR : Workshop axe 1 : 27 mai, Strasbourg (IPHC), </a:t>
            </a:r>
            <a:r>
              <a:rPr lang="fr-FR" sz="1400" i="1" dirty="0">
                <a:solidFill>
                  <a:srgbClr val="232F49"/>
                </a:solidFill>
              </a:rPr>
              <a:t>titre</a:t>
            </a:r>
            <a:r>
              <a:rPr lang="fr-FR" sz="1400" dirty="0">
                <a:solidFill>
                  <a:srgbClr val="232F49"/>
                </a:solidFill>
              </a:rPr>
              <a:t>   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Autres : Workshop allegro (Lisbonne) ….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Informations générales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Annonce d’offre de </a:t>
            </a:r>
            <a:r>
              <a:rPr lang="fr-FR" sz="1400" dirty="0" err="1">
                <a:solidFill>
                  <a:srgbClr val="232F49"/>
                </a:solidFill>
              </a:rPr>
              <a:t>postdoc</a:t>
            </a:r>
            <a:r>
              <a:rPr lang="fr-FR" sz="1400" dirty="0">
                <a:solidFill>
                  <a:srgbClr val="232F49"/>
                </a:solidFill>
              </a:rPr>
              <a:t> au LIDYL sur l’AI pour l’ALP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200" dirty="0">
              <a:solidFill>
                <a:srgbClr val="232F49"/>
              </a:solidFill>
            </a:endParaRP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Contenu newsletter#2 (mars): workshop calculs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600" dirty="0">
              <a:solidFill>
                <a:srgbClr val="232F49"/>
              </a:solidFill>
            </a:endParaRPr>
          </a:p>
          <a:p>
            <a:pPr marL="0" lvl="2" indent="0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endParaRPr lang="fr-FR" sz="1800" b="1" dirty="0">
              <a:solidFill>
                <a:srgbClr val="2431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8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Actions – 1/2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361" y="707588"/>
            <a:ext cx="10768414" cy="5283528"/>
          </a:xfrm>
        </p:spPr>
        <p:txBody>
          <a:bodyPr>
            <a:noAutofit/>
          </a:bodyPr>
          <a:lstStyle/>
          <a:p>
            <a:pPr marL="3429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FF0000"/>
                </a:solidFill>
              </a:rPr>
              <a:t>Actions 2024 prioritaires</a:t>
            </a:r>
            <a:endParaRPr lang="fr-FR" sz="1000" b="1" dirty="0">
              <a:solidFill>
                <a:srgbClr val="FF0000"/>
              </a:solidFill>
            </a:endParaRPr>
          </a:p>
          <a:p>
            <a:pPr marL="800100" lvl="1" indent="-342900" fontAlgn="base">
              <a:spcAft>
                <a:spcPct val="0"/>
              </a:spcAft>
              <a:buAutoNum type="arabicPeriod"/>
              <a:defRPr/>
            </a:pPr>
            <a:r>
              <a:rPr lang="fr-FR" sz="1600" b="1" dirty="0">
                <a:solidFill>
                  <a:srgbClr val="232F49"/>
                </a:solidFill>
              </a:rPr>
              <a:t>Liens avec la SFP (Luc) et lien avec le site web (Julien)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En plus de l’organisation combinée des événements, 3 points principaux identifiés</a:t>
            </a:r>
          </a:p>
          <a:p>
            <a:pPr lvl="3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liste docs et si possible </a:t>
            </a:r>
            <a:r>
              <a:rPr lang="fr-FR" sz="1200" dirty="0" err="1">
                <a:solidFill>
                  <a:srgbClr val="232F49"/>
                </a:solidFill>
              </a:rPr>
              <a:t>postdocs</a:t>
            </a:r>
            <a:r>
              <a:rPr lang="fr-FR" sz="1200" dirty="0">
                <a:solidFill>
                  <a:srgbClr val="232F49"/>
                </a:solidFill>
              </a:rPr>
              <a:t>/CDD </a:t>
            </a:r>
            <a:r>
              <a:rPr lang="fr-FR" sz="1200" dirty="0">
                <a:solidFill>
                  <a:srgbClr val="232F49"/>
                </a:solidFill>
                <a:sym typeface="Wingdings" pitchFamily="2" charset="2"/>
              </a:rPr>
              <a:t></a:t>
            </a:r>
            <a:r>
              <a:rPr lang="fr-FR" sz="1200" dirty="0">
                <a:solidFill>
                  <a:srgbClr val="232F49"/>
                </a:solidFill>
              </a:rPr>
              <a:t> Luc pour la SFP et référent pour GDR + relance annuelle pour docs et permanents</a:t>
            </a:r>
          </a:p>
          <a:p>
            <a:pPr lvl="3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suivi des docs post thèse (employeur, sujet, pays)</a:t>
            </a:r>
            <a:r>
              <a:rPr lang="fr-FR" sz="1200" dirty="0">
                <a:solidFill>
                  <a:srgbClr val="232F49"/>
                </a:solidFill>
                <a:sym typeface="Wingdings" pitchFamily="2" charset="2"/>
              </a:rPr>
              <a:t></a:t>
            </a:r>
            <a:r>
              <a:rPr lang="fr-FR" sz="1200" dirty="0">
                <a:solidFill>
                  <a:srgbClr val="232F49"/>
                </a:solidFill>
              </a:rPr>
              <a:t> référent pour GDR + relance annuelle</a:t>
            </a:r>
          </a:p>
          <a:p>
            <a:pPr lvl="3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offres d’emploi </a:t>
            </a:r>
            <a:r>
              <a:rPr lang="fr-FR" sz="1200" dirty="0">
                <a:solidFill>
                  <a:srgbClr val="232F49"/>
                </a:solidFill>
                <a:sym typeface="Wingdings" pitchFamily="2" charset="2"/>
              </a:rPr>
              <a:t></a:t>
            </a:r>
            <a:r>
              <a:rPr lang="fr-FR" sz="1200" dirty="0">
                <a:solidFill>
                  <a:srgbClr val="232F49"/>
                </a:solidFill>
              </a:rPr>
              <a:t> une seule page web à décider GDR ou SFP (message automatique pour retirer les offres après de 3 mois)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</a:rPr>
              <a:t>Visio prévue avec les responsables des sites web SFP </a:t>
            </a:r>
            <a:r>
              <a:rPr lang="fr-FR" sz="1200" b="1" dirty="0" err="1">
                <a:solidFill>
                  <a:srgbClr val="FF0000"/>
                </a:solidFill>
              </a:rPr>
              <a:t>accel</a:t>
            </a:r>
            <a:r>
              <a:rPr lang="fr-FR" sz="1200" b="1" dirty="0">
                <a:solidFill>
                  <a:srgbClr val="FF0000"/>
                </a:solidFill>
              </a:rPr>
              <a:t> (D. </a:t>
            </a:r>
            <a:r>
              <a:rPr lang="fr-FR" sz="1200" b="1" dirty="0" err="1">
                <a:solidFill>
                  <a:srgbClr val="FF0000"/>
                </a:solidFill>
              </a:rPr>
              <a:t>Amorim</a:t>
            </a:r>
            <a:r>
              <a:rPr lang="fr-FR" sz="1200" b="1" dirty="0">
                <a:solidFill>
                  <a:srgbClr val="FF0000"/>
                </a:solidFill>
              </a:rPr>
              <a:t>) et GDR (Julien), présidente bureau et équipe direction GDR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Remarques? Suggestions ? 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050" dirty="0">
              <a:solidFill>
                <a:srgbClr val="232F49"/>
              </a:solidFill>
            </a:endParaRPr>
          </a:p>
          <a:p>
            <a:pPr marL="800100" lvl="1" indent="-342900" fontAlgn="base"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fr-FR" sz="1600" b="1" dirty="0">
                <a:solidFill>
                  <a:srgbClr val="232F49"/>
                </a:solidFill>
              </a:rPr>
              <a:t>Webinaires doctorants : volontaire ? </a:t>
            </a:r>
            <a:r>
              <a:rPr lang="fr-FR" sz="1600" b="1" dirty="0">
                <a:solidFill>
                  <a:srgbClr val="232F49"/>
                </a:solidFill>
                <a:sym typeface="Wingdings" pitchFamily="2" charset="2"/>
              </a:rPr>
              <a:t> attente référent doctorant</a:t>
            </a:r>
            <a:endParaRPr lang="fr-FR" sz="1600" b="1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Avis du COPIL ?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Contenu, durée, fréquence, conditions (enregistrement?) à définir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Lancement en mars ?  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200" dirty="0">
              <a:solidFill>
                <a:srgbClr val="232F49"/>
              </a:solidFill>
            </a:endParaRPr>
          </a:p>
          <a:p>
            <a:pPr marL="800100" lvl="1" indent="-342900" fontAlgn="base">
              <a:spcAft>
                <a:spcPct val="0"/>
              </a:spcAft>
              <a:buAutoNum type="arabicPeriod" startAt="3"/>
              <a:defRPr/>
            </a:pPr>
            <a:r>
              <a:rPr lang="fr-FR" sz="1600" b="1" dirty="0">
                <a:solidFill>
                  <a:srgbClr val="232F49"/>
                </a:solidFill>
              </a:rPr>
              <a:t>Soutien/bourses pour les étudiants pour participation à un événement/formation </a:t>
            </a:r>
            <a:r>
              <a:rPr lang="fr-FR" sz="1600" b="1" dirty="0">
                <a:solidFill>
                  <a:srgbClr val="232F49"/>
                </a:solidFill>
                <a:sym typeface="Wingdings" pitchFamily="2" charset="2"/>
              </a:rPr>
              <a:t> attente en fonction du budget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  <a:sym typeface="Wingdings" pitchFamily="2" charset="2"/>
              </a:rPr>
              <a:t> </a:t>
            </a:r>
            <a:r>
              <a:rPr lang="fr-FR" sz="1200" dirty="0">
                <a:solidFill>
                  <a:srgbClr val="232F49"/>
                </a:solidFill>
              </a:rPr>
              <a:t>Modalités à définir : le + simple possible !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cv, lettre précisant l’événement et le montant demandé (max 500-1000 €) </a:t>
            </a:r>
          </a:p>
          <a:p>
            <a:pPr marL="1257300" lvl="2" indent="-342900" fontAlgn="base">
              <a:spcAft>
                <a:spcPct val="0"/>
              </a:spcAft>
              <a:buFont typeface="+mj-lt"/>
              <a:buAutoNum type="arabicPeriod"/>
              <a:defRPr/>
            </a:pPr>
            <a:endParaRPr lang="fr-FR" sz="1200" b="1" dirty="0">
              <a:solidFill>
                <a:srgbClr val="232F49"/>
              </a:solidFill>
            </a:endParaRPr>
          </a:p>
          <a:p>
            <a:pPr marL="800100" lvl="1" indent="-342900" fontAlgn="base">
              <a:spcAft>
                <a:spcPct val="0"/>
              </a:spcAft>
              <a:buAutoNum type="arabicPeriod" startAt="4"/>
              <a:defRPr/>
            </a:pPr>
            <a:r>
              <a:rPr lang="fr-FR" sz="1600" b="1" dirty="0">
                <a:solidFill>
                  <a:srgbClr val="232F49"/>
                </a:solidFill>
              </a:rPr>
              <a:t>Retour d’expérience sur le GDR APPEL : Brigitte, Emmanuel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  <a:sym typeface="Wingdings" pitchFamily="2" charset="2"/>
              </a:rPr>
              <a:t> présentation au prochain COPIL  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400" dirty="0">
              <a:solidFill>
                <a:srgbClr val="232F49"/>
              </a:solidFill>
            </a:endParaRPr>
          </a:p>
          <a:p>
            <a:pPr lvl="1" fontAlgn="base">
              <a:spcAft>
                <a:spcPct val="0"/>
              </a:spcAft>
              <a:buAutoNum type="arabicPeriod"/>
              <a:defRPr/>
            </a:pPr>
            <a:endParaRPr lang="fr-FR" sz="1000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endParaRPr lang="fr-FR" sz="1400" dirty="0">
              <a:solidFill>
                <a:srgbClr val="232F49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2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900" dirty="0"/>
              <a:t>Site web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EECBC-E345-DC4B-8811-CF56EF84BAE4}"/>
              </a:ext>
            </a:extLst>
          </p:cNvPr>
          <p:cNvSpPr/>
          <p:nvPr/>
        </p:nvSpPr>
        <p:spPr>
          <a:xfrm>
            <a:off x="9855598" y="5586988"/>
            <a:ext cx="7970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>
                <a:solidFill>
                  <a:srgbClr val="00294B"/>
                </a:solidFill>
                <a:latin typeface="+mn-lt"/>
                <a:cs typeface="+mn-cs"/>
              </a:rPr>
              <a:t>J. Michaud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A9F0B5-EC9B-0F45-B8DC-4626B30B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39" y="679984"/>
            <a:ext cx="6552729" cy="36445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1BAA73-040A-8542-BBA7-8B456F69DF16}"/>
              </a:ext>
            </a:extLst>
          </p:cNvPr>
          <p:cNvSpPr txBox="1"/>
          <p:nvPr/>
        </p:nvSpPr>
        <p:spPr>
          <a:xfrm>
            <a:off x="7836073" y="2381672"/>
            <a:ext cx="266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 </a:t>
            </a:r>
            <a:r>
              <a:rPr lang="fr-FR" sz="18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Étoffer la partie calculs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4C5239-6598-3B43-89D9-6A25FAE587F7}"/>
              </a:ext>
            </a:extLst>
          </p:cNvPr>
          <p:cNvSpPr txBox="1"/>
          <p:nvPr/>
        </p:nvSpPr>
        <p:spPr>
          <a:xfrm>
            <a:off x="417835" y="4613920"/>
            <a:ext cx="9999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i="1" kern="1200" dirty="0">
                <a:solidFill>
                  <a:srgbClr val="0432FF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Rappel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1" i="1" dirty="0" err="1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i</a:t>
            </a:r>
            <a:r>
              <a:rPr lang="fr-FR" sz="1800" b="1" i="1" kern="1200" dirty="0" err="1">
                <a:solidFill>
                  <a:srgbClr val="0432FF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ndico</a:t>
            </a:r>
            <a:r>
              <a:rPr lang="fr-FR" sz="1800" b="1" i="1" dirty="0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 GDR : </a:t>
            </a:r>
            <a:r>
              <a:rPr lang="fr-FR" sz="1800" b="1" i="1" dirty="0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  <a:hlinkClick r:id="rId3"/>
              </a:rPr>
              <a:t>https://indico.ijclab.in2p3.fr/category/540/</a:t>
            </a:r>
            <a:r>
              <a:rPr lang="fr-FR" sz="1800" b="1" i="1" dirty="0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  liens des différentes réunions du </a:t>
            </a:r>
            <a:r>
              <a:rPr lang="fr-FR" sz="1800" b="1" i="1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COPIL,</a:t>
            </a:r>
          </a:p>
          <a:p>
            <a:r>
              <a:rPr lang="fr-FR" sz="1800" b="1" i="1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fr-FR" sz="1800" b="1" i="1" dirty="0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liste </a:t>
            </a:r>
            <a:r>
              <a:rPr lang="fr-FR" sz="1800" b="1" i="1">
                <a:solidFill>
                  <a:srgbClr val="0432FF"/>
                </a:solidFill>
                <a:latin typeface="+mn-lt"/>
                <a:cs typeface="+mn-cs"/>
                <a:sym typeface="Wingdings" pitchFamily="2" charset="2"/>
              </a:rPr>
              <a:t>de diffusion</a:t>
            </a:r>
            <a:endParaRPr lang="fr-FR" sz="1800" b="1" i="1" kern="1200" dirty="0">
              <a:solidFill>
                <a:srgbClr val="0432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808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Actions– 2/2 et divers 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7795" y="581472"/>
            <a:ext cx="10596144" cy="5283528"/>
          </a:xfrm>
        </p:spPr>
        <p:txBody>
          <a:bodyPr>
            <a:noAutofit/>
          </a:bodyPr>
          <a:lstStyle/>
          <a:p>
            <a:pPr marL="3429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0432FF"/>
                </a:solidFill>
              </a:rPr>
              <a:t>Actions 2024 non prioritaires (</a:t>
            </a:r>
            <a:r>
              <a:rPr lang="fr-FR" sz="1800" b="1" dirty="0" err="1">
                <a:solidFill>
                  <a:srgbClr val="0432FF"/>
                </a:solidFill>
              </a:rPr>
              <a:t>wishlist</a:t>
            </a:r>
            <a:r>
              <a:rPr lang="fr-FR" sz="1800" b="1" dirty="0">
                <a:solidFill>
                  <a:srgbClr val="0432FF"/>
                </a:solidFill>
              </a:rPr>
              <a:t> en fonction du budget)</a:t>
            </a:r>
            <a:endParaRPr lang="fr-FR" sz="900" b="1" dirty="0">
              <a:solidFill>
                <a:srgbClr val="0432FF"/>
              </a:solidFill>
              <a:sym typeface="Wingdings" pitchFamily="2" charset="2"/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32F49"/>
                </a:solidFill>
              </a:rPr>
              <a:t>4. Actions de communication grand public : volontaire ?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Possibilité de projet réalisé par 4 étudiants de l’IUT Métiers du </a:t>
            </a:r>
            <a:r>
              <a:rPr lang="fr-FR" sz="1200" dirty="0" err="1">
                <a:solidFill>
                  <a:srgbClr val="232F49"/>
                </a:solidFill>
              </a:rPr>
              <a:t>Multimedia</a:t>
            </a:r>
            <a:r>
              <a:rPr lang="fr-FR" sz="1200" dirty="0">
                <a:solidFill>
                  <a:srgbClr val="232F49"/>
                </a:solidFill>
              </a:rPr>
              <a:t> et de l’Internet (MMI), </a:t>
            </a:r>
            <a:r>
              <a:rPr lang="fr-FR" sz="1200" dirty="0"/>
              <a:t>gratuit, pas d’encadrement, exemples</a:t>
            </a:r>
          </a:p>
          <a:p>
            <a:pPr marL="1657350" lvl="4" indent="-285750">
              <a:lnSpc>
                <a:spcPct val="70000"/>
              </a:lnSpc>
              <a:spcBef>
                <a:spcPts val="1000"/>
              </a:spcBef>
            </a:pPr>
            <a:r>
              <a:rPr lang="fr-FR" sz="1000" dirty="0">
                <a:hlinkClick r:id="rId2"/>
              </a:rPr>
              <a:t>https://www.ines-solaire.org/recherche-innovation/photovoltaique-haut-rendement/</a:t>
            </a:r>
            <a:endParaRPr lang="fr-FR" sz="1000" dirty="0"/>
          </a:p>
          <a:p>
            <a:pPr marL="1657350" lvl="4" indent="-285750">
              <a:lnSpc>
                <a:spcPct val="70000"/>
              </a:lnSpc>
              <a:spcBef>
                <a:spcPts val="1000"/>
              </a:spcBef>
            </a:pPr>
            <a:r>
              <a:rPr lang="fr-FR" sz="1000" dirty="0">
                <a:hlinkClick r:id="rId3"/>
              </a:rPr>
              <a:t>https://www.youtube.com/@mmi-chamberylesrealisation6695/videos</a:t>
            </a:r>
            <a:endParaRPr lang="fr-FR" sz="1000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Projet animation ou projet audiovisuel (interview, tournage) à proposer soit en sep, soit en février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GDR ou SFP ? Ou action commune ?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/>
              <a:t>Définition du contenu requis :  </a:t>
            </a: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32F49"/>
                </a:solidFill>
              </a:rPr>
              <a:t>  </a:t>
            </a: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32F49"/>
                </a:solidFill>
              </a:rPr>
              <a:t>6. Goodies : volontaire ? 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Financement autre ?  </a:t>
            </a: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32F49"/>
                </a:solidFill>
              </a:rPr>
              <a:t>    </a:t>
            </a: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32F49"/>
                </a:solidFill>
              </a:rPr>
              <a:t>7. Journées du GDR ? </a:t>
            </a:r>
            <a:r>
              <a:rPr lang="fr-FR" sz="1600" b="1" dirty="0">
                <a:solidFill>
                  <a:srgbClr val="232F49"/>
                </a:solidFill>
                <a:sym typeface="Wingdings" pitchFamily="2" charset="2"/>
              </a:rPr>
              <a:t> à discuter au prochain </a:t>
            </a:r>
            <a:r>
              <a:rPr lang="fr-FR" sz="1600" b="1" dirty="0" err="1">
                <a:solidFill>
                  <a:srgbClr val="232F49"/>
                </a:solidFill>
                <a:sym typeface="Wingdings" pitchFamily="2" charset="2"/>
              </a:rPr>
              <a:t>copil</a:t>
            </a:r>
            <a:endParaRPr lang="fr-FR" sz="1600" b="1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Contenu à définir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Alternance avec les journées accélérateurs de Roscoff, journée ou ½ journée accolée à un des ateliers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Première édition en 2026 ? </a:t>
            </a:r>
          </a:p>
          <a:p>
            <a:pPr lvl="1" fontAlgn="base">
              <a:spcAft>
                <a:spcPct val="0"/>
              </a:spcAft>
              <a:defRPr/>
            </a:pPr>
            <a:endParaRPr lang="fr-FR" sz="800" b="1" dirty="0">
              <a:solidFill>
                <a:srgbClr val="24314C"/>
              </a:solidFill>
            </a:endParaRPr>
          </a:p>
          <a:p>
            <a:pPr marL="3429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Points divers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Contact pour diffusion d’une annonce </a:t>
            </a:r>
            <a:r>
              <a:rPr lang="fr-FR" sz="1200" dirty="0" err="1">
                <a:solidFill>
                  <a:srgbClr val="232F49"/>
                </a:solidFill>
              </a:rPr>
              <a:t>postdoc</a:t>
            </a:r>
            <a:r>
              <a:rPr lang="fr-FR" sz="1200" dirty="0">
                <a:solidFill>
                  <a:srgbClr val="232F49"/>
                </a:solidFill>
              </a:rPr>
              <a:t> au LIDYL sur l’AI pour l’ALP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Invitation pour une visite du LOA (janvier 2024)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200" dirty="0">
                <a:solidFill>
                  <a:srgbClr val="232F49"/>
                </a:solidFill>
              </a:rPr>
              <a:t>Demande de complément de budget à l’IN2P3</a:t>
            </a: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4E3C9D-15C4-124A-B79B-BEF581D9B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50" y="2237656"/>
            <a:ext cx="2185039" cy="4703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0F9A13-9FA7-FD40-ABDD-44F6F2CD5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736" y="2885728"/>
            <a:ext cx="2212453" cy="10347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2A4A11-73E9-3D4F-ACF3-7C4B9E87E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8" t="19166" r="6610" b="20637"/>
          <a:stretch/>
        </p:blipFill>
        <p:spPr>
          <a:xfrm>
            <a:off x="6513736" y="2830419"/>
            <a:ext cx="1224136" cy="835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39CD8C-BA39-2E42-8B74-1FE481402BC8}"/>
              </a:ext>
            </a:extLst>
          </p:cNvPr>
          <p:cNvSpPr/>
          <p:nvPr/>
        </p:nvSpPr>
        <p:spPr>
          <a:xfrm>
            <a:off x="6300097" y="3665875"/>
            <a:ext cx="16514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rgbClr val="232F49"/>
                </a:solidFill>
              </a:rPr>
              <a:t>Ex : </a:t>
            </a:r>
            <a:r>
              <a:rPr lang="fr-FR" sz="1000" dirty="0" err="1">
                <a:solidFill>
                  <a:srgbClr val="232F49"/>
                </a:solidFill>
              </a:rPr>
              <a:t>mug</a:t>
            </a:r>
            <a:r>
              <a:rPr lang="fr-FR" sz="1000" dirty="0">
                <a:solidFill>
                  <a:srgbClr val="232F49"/>
                </a:solidFill>
              </a:rPr>
              <a:t> personnalisable </a:t>
            </a:r>
          </a:p>
          <a:p>
            <a:r>
              <a:rPr lang="fr-FR" sz="1000" dirty="0">
                <a:solidFill>
                  <a:srgbClr val="232F49"/>
                </a:solidFill>
              </a:rPr>
              <a:t>chez </a:t>
            </a:r>
            <a:r>
              <a:rPr lang="fr-FR" sz="1000" dirty="0" err="1">
                <a:solidFill>
                  <a:srgbClr val="232F49"/>
                </a:solidFill>
              </a:rPr>
              <a:t>Cadoetik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9968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/>
              <a:t>Status</a:t>
            </a:r>
            <a:endParaRPr lang="fr-FR" sz="3200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3" y="869504"/>
            <a:ext cx="10371532" cy="4248472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1800" dirty="0"/>
              <a:t>GDR créé par le CNRS 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Intitulé : Sciences of </a:t>
            </a:r>
            <a:r>
              <a:rPr lang="fr-FR" sz="1100" b="0" i="1" dirty="0" err="1">
                <a:solidFill>
                  <a:srgbClr val="0432FF"/>
                </a:solidFill>
              </a:rPr>
              <a:t>particle</a:t>
            </a:r>
            <a:r>
              <a:rPr lang="fr-FR" sz="1100" b="0" i="1" dirty="0">
                <a:solidFill>
                  <a:srgbClr val="0432FF"/>
                </a:solidFill>
              </a:rPr>
              <a:t> </a:t>
            </a:r>
            <a:r>
              <a:rPr lang="fr-FR" sz="1100" b="0" i="1" dirty="0" err="1">
                <a:solidFill>
                  <a:srgbClr val="0432FF"/>
                </a:solidFill>
              </a:rPr>
              <a:t>accelerators</a:t>
            </a:r>
            <a:r>
              <a:rPr lang="fr-FR" sz="1100" b="0" i="1" dirty="0">
                <a:solidFill>
                  <a:srgbClr val="0432FF"/>
                </a:solidFill>
              </a:rPr>
              <a:t> (SCIPAC)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Responsable scientifique : Mme Maud BAYLAC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Date de création: 1</a:t>
            </a:r>
            <a:r>
              <a:rPr lang="fr-FR" sz="1100" b="0" i="1" baseline="30000" dirty="0">
                <a:solidFill>
                  <a:srgbClr val="0432FF"/>
                </a:solidFill>
              </a:rPr>
              <a:t>er</a:t>
            </a:r>
            <a:r>
              <a:rPr lang="fr-FR" sz="1100" b="0" i="1" dirty="0">
                <a:solidFill>
                  <a:srgbClr val="0432FF"/>
                </a:solidFill>
              </a:rPr>
              <a:t> octobre 2023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Durée : 4 ans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Délégation régionale : DR11 - Alpes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Institut de rattachement : CNRS NUCLEAIRE ET PARTICULES</a:t>
            </a:r>
          </a:p>
          <a:p>
            <a:pPr>
              <a:spcBef>
                <a:spcPts val="400"/>
              </a:spcBef>
            </a:pPr>
            <a:r>
              <a:rPr lang="fr-FR" sz="1100" b="0" i="1" dirty="0">
                <a:solidFill>
                  <a:srgbClr val="0432FF"/>
                </a:solidFill>
              </a:rPr>
              <a:t>Le fonctionnement du GDR sera adossé à l’UMR5821 Laboratoire de physique subatomique et de cosmologie (LPSC), dirigée par M. Laurent DEROME.</a:t>
            </a:r>
          </a:p>
          <a:p>
            <a:pPr lvl="1" fontAlgn="base">
              <a:spcAft>
                <a:spcPct val="0"/>
              </a:spcAft>
              <a:defRPr/>
            </a:pPr>
            <a:endParaRPr lang="fr-FR" sz="1500" dirty="0">
              <a:solidFill>
                <a:srgbClr val="232F49"/>
              </a:solidFill>
            </a:endParaRPr>
          </a:p>
          <a:p>
            <a:pPr marL="342900" indent="-342900" fontAlgn="base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800" dirty="0"/>
              <a:t>Budget : 15 k€ par le CNRS</a:t>
            </a:r>
          </a:p>
          <a:p>
            <a:pPr marL="1028700" lvl="1" indent="-342900" fontAlgn="base">
              <a:spcAft>
                <a:spcPct val="0"/>
              </a:spcAft>
              <a:defRPr/>
            </a:pPr>
            <a:r>
              <a:rPr lang="fr-FR" sz="1400" dirty="0"/>
              <a:t>Demande de complément auprès de l’IN2P3 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endParaRPr lang="fr-FR" sz="1800" b="1" dirty="0">
              <a:solidFill>
                <a:srgbClr val="24314C"/>
              </a:solidFill>
            </a:endParaRP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Liste diffusion </a:t>
            </a:r>
            <a:endParaRPr lang="fr-FR" sz="1100" b="1" dirty="0">
              <a:solidFill>
                <a:srgbClr val="232F49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500" b="1" dirty="0">
                <a:solidFill>
                  <a:srgbClr val="FF0000"/>
                </a:solidFill>
              </a:rPr>
              <a:t>112 personnes inscrites </a:t>
            </a:r>
            <a:r>
              <a:rPr lang="fr-FR" sz="1500" dirty="0"/>
              <a:t>(</a:t>
            </a:r>
            <a:r>
              <a:rPr lang="fr-FR" sz="1500" dirty="0">
                <a:hlinkClick r:id="rId2"/>
              </a:rPr>
              <a:t>scipac-l@in2p3.fr</a:t>
            </a:r>
            <a:r>
              <a:rPr lang="fr-FR" sz="1500" dirty="0"/>
              <a:t>)</a:t>
            </a:r>
            <a:endParaRPr lang="fr-FR" sz="1500" dirty="0">
              <a:solidFill>
                <a:srgbClr val="232F49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500" dirty="0">
                <a:solidFill>
                  <a:srgbClr val="232F49"/>
                </a:solidFill>
              </a:rPr>
              <a:t>106 permanents</a:t>
            </a:r>
            <a:r>
              <a:rPr lang="fr-FR" sz="1500" dirty="0"/>
              <a:t> (</a:t>
            </a:r>
            <a:r>
              <a:rPr lang="fr-FR" sz="1500" dirty="0">
                <a:hlinkClick r:id="rId3"/>
              </a:rPr>
              <a:t>scipac-p-l@in2p3.fr</a:t>
            </a:r>
            <a:r>
              <a:rPr lang="fr-FR" sz="1500" dirty="0"/>
              <a:t>), </a:t>
            </a:r>
            <a:endParaRPr lang="fr-FR" sz="1500" dirty="0">
              <a:solidFill>
                <a:srgbClr val="232F49"/>
              </a:solidFill>
            </a:endParaRPr>
          </a:p>
          <a:p>
            <a:pPr marL="800100" lvl="2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500" dirty="0">
                <a:solidFill>
                  <a:srgbClr val="232F49"/>
                </a:solidFill>
              </a:rPr>
              <a:t>3 doctorants et 3 </a:t>
            </a:r>
            <a:r>
              <a:rPr lang="fr-FR" sz="1500" dirty="0" err="1">
                <a:solidFill>
                  <a:srgbClr val="232F49"/>
                </a:solidFill>
              </a:rPr>
              <a:t>postdocs</a:t>
            </a:r>
            <a:r>
              <a:rPr lang="fr-FR" sz="1500" dirty="0">
                <a:solidFill>
                  <a:srgbClr val="232F49"/>
                </a:solidFill>
              </a:rPr>
              <a:t>-CDD </a:t>
            </a:r>
            <a:r>
              <a:rPr lang="fr-FR" sz="1500" dirty="0"/>
              <a:t>(</a:t>
            </a:r>
            <a:r>
              <a:rPr lang="fr-FR" sz="1500" dirty="0">
                <a:hlinkClick r:id="rId4"/>
              </a:rPr>
              <a:t>scipac-np-l@in2p3.fr</a:t>
            </a:r>
            <a:r>
              <a:rPr lang="fr-FR" sz="1500" dirty="0"/>
              <a:t>) </a:t>
            </a:r>
            <a:endParaRPr lang="fr-FR" sz="1500" dirty="0">
              <a:solidFill>
                <a:srgbClr val="232F49"/>
              </a:solidFill>
            </a:endParaRPr>
          </a:p>
          <a:p>
            <a:pPr lvl="1" fontAlgn="base">
              <a:spcAft>
                <a:spcPct val="0"/>
              </a:spcAft>
              <a:defRPr/>
            </a:pPr>
            <a:endParaRPr lang="fr-FR" sz="1500" dirty="0">
              <a:solidFill>
                <a:srgbClr val="232F49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57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05FB0A-A60D-475D-87DF-FB5D6637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900"/>
              <a:t>21 Décembre 2023 – 07H30</a:t>
            </a:r>
            <a:endParaRPr lang="fr-FR" sz="9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900" dirty="0"/>
              <a:t>Statistiques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BA24BF4-D7E6-4718-A2C6-FF38523C20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277344"/>
              </p:ext>
            </p:extLst>
          </p:nvPr>
        </p:nvGraphicFramePr>
        <p:xfrm>
          <a:off x="237815" y="797496"/>
          <a:ext cx="1018913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C384A24-2532-AD44-A271-165D9FE0CFCB}"/>
              </a:ext>
            </a:extLst>
          </p:cNvPr>
          <p:cNvSpPr/>
          <p:nvPr/>
        </p:nvSpPr>
        <p:spPr>
          <a:xfrm>
            <a:off x="3874219" y="5392883"/>
            <a:ext cx="2943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112 personnes inscrites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EECBC-E345-DC4B-8811-CF56EF84BAE4}"/>
              </a:ext>
            </a:extLst>
          </p:cNvPr>
          <p:cNvSpPr/>
          <p:nvPr/>
        </p:nvSpPr>
        <p:spPr>
          <a:xfrm>
            <a:off x="9855598" y="5586988"/>
            <a:ext cx="7521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i="1" dirty="0">
                <a:solidFill>
                  <a:srgbClr val="00294B"/>
                </a:solidFill>
                <a:latin typeface="+mn-lt"/>
                <a:cs typeface="+mn-cs"/>
              </a:rPr>
              <a:t>E. </a:t>
            </a:r>
            <a:r>
              <a:rPr lang="fr-FR" sz="1100" i="1" dirty="0" err="1">
                <a:solidFill>
                  <a:srgbClr val="00294B"/>
                </a:solidFill>
                <a:latin typeface="+mn-lt"/>
                <a:cs typeface="+mn-cs"/>
              </a:rPr>
              <a:t>Minaya</a:t>
            </a:r>
            <a:endParaRPr lang="fr-FR" sz="1100" i="1" dirty="0">
              <a:solidFill>
                <a:srgbClr val="00294B"/>
              </a:solidFill>
              <a:latin typeface="+mn-lt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D0C609-41DA-2248-878A-FC1C8983FAE6}"/>
              </a:ext>
            </a:extLst>
          </p:cNvPr>
          <p:cNvSpPr txBox="1"/>
          <p:nvPr/>
        </p:nvSpPr>
        <p:spPr>
          <a:xfrm>
            <a:off x="1425947" y="1301552"/>
            <a:ext cx="5014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Valduc</a:t>
            </a:r>
            <a:r>
              <a:rPr lang="fr-FR" sz="16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fr-FR" sz="1600" b="1" kern="12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gramat</a:t>
            </a:r>
            <a:r>
              <a:rPr lang="fr-FR" sz="1600" b="1" dirty="0">
                <a:solidFill>
                  <a:srgbClr val="FF0000"/>
                </a:solidFill>
                <a:latin typeface="+mn-lt"/>
                <a:cs typeface="+mn-cs"/>
              </a:rPr>
              <a:t>, </a:t>
            </a:r>
            <a:r>
              <a:rPr lang="fr-FR" sz="1600" b="1" dirty="0" err="1">
                <a:solidFill>
                  <a:srgbClr val="FF0000"/>
                </a:solidFill>
                <a:latin typeface="+mn-lt"/>
                <a:cs typeface="+mn-cs"/>
              </a:rPr>
              <a:t>cesta</a:t>
            </a:r>
            <a:r>
              <a:rPr lang="fr-FR" sz="1600" b="1" dirty="0">
                <a:solidFill>
                  <a:srgbClr val="FF0000"/>
                </a:solidFill>
                <a:latin typeface="+mn-lt"/>
                <a:cs typeface="+mn-cs"/>
              </a:rPr>
              <a:t> et le </a:t>
            </a:r>
            <a:r>
              <a:rPr lang="fr-FR" sz="1600" b="1" dirty="0" err="1">
                <a:solidFill>
                  <a:srgbClr val="FF0000"/>
                </a:solidFill>
                <a:latin typeface="+mn-lt"/>
                <a:cs typeface="+mn-cs"/>
              </a:rPr>
              <a:t>ripault</a:t>
            </a:r>
            <a:r>
              <a:rPr lang="fr-FR" sz="1600" b="1" dirty="0">
                <a:solidFill>
                  <a:srgbClr val="FF0000"/>
                </a:solidFill>
                <a:latin typeface="+mn-lt"/>
                <a:cs typeface="+mn-cs"/>
              </a:rPr>
              <a:t> font partie de la DAM</a:t>
            </a:r>
            <a:endParaRPr lang="fr-FR" sz="1600" b="1" kern="12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2AE25C2-3A9C-4446-B5D7-011C76FBCE44}"/>
              </a:ext>
            </a:extLst>
          </p:cNvPr>
          <p:cNvCxnSpPr/>
          <p:nvPr/>
        </p:nvCxnSpPr>
        <p:spPr>
          <a:xfrm flipH="1">
            <a:off x="2794099" y="1640106"/>
            <a:ext cx="1080120" cy="2253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027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Feedback du </a:t>
            </a:r>
            <a:r>
              <a:rPr lang="fr-FR" sz="3200" dirty="0" err="1"/>
              <a:t>kickoff</a:t>
            </a:r>
            <a:r>
              <a:rPr lang="fr-FR" sz="3200" dirty="0"/>
              <a:t> – 1/3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3" y="757682"/>
            <a:ext cx="10371532" cy="4979491"/>
          </a:xfrm>
        </p:spPr>
        <p:txBody>
          <a:bodyPr>
            <a:noAutofit/>
          </a:bodyPr>
          <a:lstStyle/>
          <a:p>
            <a:r>
              <a:rPr lang="fr-FR" dirty="0"/>
              <a:t>Retours positifs, intérêt des participants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Participation  importante de la communauté : 82 inscrits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Email L. </a:t>
            </a:r>
            <a:r>
              <a:rPr lang="fr-FR" sz="1400" dirty="0" err="1">
                <a:solidFill>
                  <a:srgbClr val="232F49"/>
                </a:solidFill>
              </a:rPr>
              <a:t>Nadolski</a:t>
            </a:r>
            <a:r>
              <a:rPr lang="fr-FR" sz="1400" dirty="0">
                <a:solidFill>
                  <a:srgbClr val="232F49"/>
                </a:solidFill>
              </a:rPr>
              <a:t> de SOLEIL, pour des thèses en collaboration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232F49"/>
                </a:solidFill>
              </a:rPr>
              <a:t>Autres ? </a:t>
            </a:r>
          </a:p>
          <a:p>
            <a:pPr lvl="1" fontAlgn="base">
              <a:spcAft>
                <a:spcPct val="0"/>
              </a:spcAft>
              <a:defRPr/>
            </a:pPr>
            <a:endParaRPr lang="fr-FR" sz="1200" dirty="0"/>
          </a:p>
          <a:p>
            <a:pPr lvl="2"/>
            <a:endParaRPr lang="fr-FR" sz="1200" dirty="0"/>
          </a:p>
          <a:p>
            <a:pPr lvl="2"/>
            <a:endParaRPr lang="fr-FR" sz="1100" b="1" dirty="0">
              <a:solidFill>
                <a:srgbClr val="24314C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500" dirty="0">
              <a:solidFill>
                <a:srgbClr val="232F49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CD3C96-B67F-FD42-B5B8-714FFEB94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400" y="2496210"/>
            <a:ext cx="5708299" cy="32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59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Feedback du </a:t>
            </a:r>
            <a:r>
              <a:rPr lang="fr-FR" sz="3200" dirty="0" err="1"/>
              <a:t>kickoff</a:t>
            </a:r>
            <a:r>
              <a:rPr lang="fr-FR" sz="3200" dirty="0"/>
              <a:t> – 2/3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3" y="653480"/>
            <a:ext cx="10642972" cy="4979491"/>
          </a:xfrm>
        </p:spPr>
        <p:txBody>
          <a:bodyPr>
            <a:noAutofit/>
          </a:bodyPr>
          <a:lstStyle/>
          <a:p>
            <a:r>
              <a:rPr lang="fr-FR" dirty="0"/>
              <a:t>Points discutés en COPIL : </a:t>
            </a:r>
            <a:r>
              <a:rPr lang="fr-FR" dirty="0">
                <a:sym typeface="Wingdings" pitchFamily="2" charset="2"/>
              </a:rPr>
              <a:t>COPIL à faire évoluer pour intégrer</a:t>
            </a:r>
            <a:endParaRPr lang="fr-FR" dirty="0"/>
          </a:p>
          <a:p>
            <a:pPr marL="457200" lvl="1" indent="0">
              <a:buNone/>
            </a:pPr>
            <a:r>
              <a:rPr lang="fr-FR" sz="1600" b="1" dirty="0">
                <a:solidFill>
                  <a:srgbClr val="FF0000"/>
                </a:solidFill>
              </a:rPr>
              <a:t>1. Durabilité, environnement </a:t>
            </a:r>
            <a:r>
              <a:rPr lang="fr-FR" sz="1600" b="1" dirty="0">
                <a:solidFill>
                  <a:srgbClr val="FF0000"/>
                </a:solidFill>
                <a:sym typeface="Wingdings" pitchFamily="2" charset="2"/>
              </a:rPr>
              <a:t> nouvel axe transverse 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Comment mesurer l’impact des accélérateurs (SOLEIL, ESRF, workshop </a:t>
            </a:r>
            <a:r>
              <a:rPr lang="fr-FR" sz="1600" b="1" dirty="0" err="1">
                <a:solidFill>
                  <a:srgbClr val="252E4A"/>
                </a:solidFill>
              </a:rPr>
              <a:t>Energy</a:t>
            </a:r>
            <a:r>
              <a:rPr lang="fr-FR" sz="1600" b="1" dirty="0">
                <a:solidFill>
                  <a:srgbClr val="252E4A"/>
                </a:solidFill>
              </a:rPr>
              <a:t> for </a:t>
            </a:r>
            <a:r>
              <a:rPr lang="fr-FR" sz="1600" b="1" dirty="0" err="1">
                <a:solidFill>
                  <a:srgbClr val="252E4A"/>
                </a:solidFill>
              </a:rPr>
              <a:t>Sustainable</a:t>
            </a:r>
            <a:r>
              <a:rPr lang="fr-FR" sz="1600" b="1" dirty="0">
                <a:solidFill>
                  <a:srgbClr val="252E4A"/>
                </a:solidFill>
              </a:rPr>
              <a:t> Science at </a:t>
            </a:r>
            <a:r>
              <a:rPr lang="fr-FR" sz="1600" b="1" dirty="0" err="1">
                <a:solidFill>
                  <a:srgbClr val="252E4A"/>
                </a:solidFill>
              </a:rPr>
              <a:t>research</a:t>
            </a:r>
            <a:r>
              <a:rPr lang="fr-FR" sz="1600" b="1" dirty="0">
                <a:solidFill>
                  <a:srgbClr val="252E4A"/>
                </a:solidFill>
              </a:rPr>
              <a:t> Infrastructure </a:t>
            </a:r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) + Pistes pour consommer moins (projet </a:t>
            </a:r>
            <a:r>
              <a:rPr lang="fr-FR" sz="1600" dirty="0" err="1">
                <a:solidFill>
                  <a:srgbClr val="252E4A"/>
                </a:solidFill>
                <a:sym typeface="Wingdings" pitchFamily="2" charset="2"/>
              </a:rPr>
              <a:t>iSAS</a:t>
            </a:r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)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Applications des accélérateurs pour la dépollution (effluents gazeux, boues) 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Mention sur le site web</a:t>
            </a:r>
          </a:p>
          <a:p>
            <a:pPr lvl="2"/>
            <a:endParaRPr lang="fr-FR" sz="1600" dirty="0">
              <a:solidFill>
                <a:srgbClr val="252E4A"/>
              </a:solidFill>
            </a:endParaRPr>
          </a:p>
          <a:p>
            <a:pPr marL="457200" lvl="1" indent="0">
              <a:buNone/>
            </a:pPr>
            <a:r>
              <a:rPr lang="fr-FR" sz="1600" b="1" dirty="0">
                <a:solidFill>
                  <a:srgbClr val="FF0000"/>
                </a:solidFill>
              </a:rPr>
              <a:t>2. Applications sociétales</a:t>
            </a:r>
            <a:r>
              <a:rPr lang="fr-FR" sz="1600" b="1" dirty="0">
                <a:solidFill>
                  <a:srgbClr val="FF0000"/>
                </a:solidFill>
                <a:sym typeface="Wingdings" pitchFamily="2" charset="2"/>
              </a:rPr>
              <a:t> : référent/contact (Maud) 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Identifier les applications et les personnes de contact correspondantes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Lien avec certains GDR existants (MI2B, SCINEE)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Possibilité d’organiser un workshop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Mention sur le site web</a:t>
            </a:r>
          </a:p>
          <a:p>
            <a:pPr lvl="2"/>
            <a:endParaRPr lang="fr-FR" sz="1600" dirty="0">
              <a:solidFill>
                <a:srgbClr val="252E4A"/>
              </a:solidFill>
            </a:endParaRPr>
          </a:p>
          <a:p>
            <a:pPr marL="457200" lvl="1" indent="0">
              <a:buNone/>
            </a:pPr>
            <a:r>
              <a:rPr lang="fr-FR" sz="1600" b="1" dirty="0">
                <a:solidFill>
                  <a:srgbClr val="FF0000"/>
                </a:solidFill>
              </a:rPr>
              <a:t>3. Inclure un représentant des doctorants/</a:t>
            </a:r>
            <a:r>
              <a:rPr lang="fr-FR" sz="1600" b="1" dirty="0" err="1">
                <a:solidFill>
                  <a:srgbClr val="FF0000"/>
                </a:solidFill>
              </a:rPr>
              <a:t>postdocs</a:t>
            </a:r>
            <a:r>
              <a:rPr lang="fr-FR" sz="1600" b="1" dirty="0">
                <a:solidFill>
                  <a:srgbClr val="FF0000"/>
                </a:solidFill>
              </a:rPr>
              <a:t> dans le COPIL 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</a:rPr>
              <a:t>Organisation d’un événement dédié aux jeunes de type  « journée jeunes chercheurs accélérateurs »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</a:rPr>
              <a:t>Proposition d’intégrer </a:t>
            </a:r>
            <a:r>
              <a:rPr lang="fr-FR" sz="1600" dirty="0" err="1">
                <a:solidFill>
                  <a:srgbClr val="252E4A"/>
                </a:solidFill>
              </a:rPr>
              <a:t>Laury</a:t>
            </a:r>
            <a:r>
              <a:rPr lang="fr-FR" sz="1600" dirty="0">
                <a:solidFill>
                  <a:srgbClr val="252E4A"/>
                </a:solidFill>
              </a:rPr>
              <a:t> Batista (IRFU/SACM/LEDA) dans le COPIL</a:t>
            </a:r>
          </a:p>
          <a:p>
            <a:pPr lvl="2"/>
            <a:r>
              <a:rPr lang="fr-FR" sz="1600" dirty="0">
                <a:solidFill>
                  <a:srgbClr val="252E4A"/>
                </a:solidFill>
                <a:sym typeface="Wingdings" pitchFamily="2" charset="2"/>
              </a:rPr>
              <a:t>Mention sur le site web</a:t>
            </a:r>
            <a:endParaRPr lang="fr-FR" sz="1600" dirty="0">
              <a:solidFill>
                <a:srgbClr val="252E4A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5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8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200" dirty="0"/>
              <a:t>Feedback du </a:t>
            </a:r>
            <a:r>
              <a:rPr lang="fr-FR" sz="3200" dirty="0" err="1"/>
              <a:t>kickoff</a:t>
            </a:r>
            <a:r>
              <a:rPr lang="fr-FR" sz="3200" dirty="0"/>
              <a:t> – 3/3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3" y="727760"/>
            <a:ext cx="10642972" cy="4979491"/>
          </a:xfrm>
        </p:spPr>
        <p:txBody>
          <a:bodyPr>
            <a:noAutofit/>
          </a:bodyPr>
          <a:lstStyle/>
          <a:p>
            <a:r>
              <a:rPr lang="fr-FR" dirty="0"/>
              <a:t>Points discutés en COPIL </a:t>
            </a:r>
          </a:p>
          <a:p>
            <a:pPr lvl="1"/>
            <a:r>
              <a:rPr lang="fr-FR" sz="1600" dirty="0"/>
              <a:t>Industriels : à discuter/étudier </a:t>
            </a:r>
            <a:r>
              <a:rPr lang="fr-FR" sz="1600" dirty="0">
                <a:sym typeface="Wingdings" pitchFamily="2" charset="2"/>
              </a:rPr>
              <a:t>dans le GDR </a:t>
            </a:r>
          </a:p>
          <a:p>
            <a:pPr lvl="2"/>
            <a:r>
              <a:rPr lang="fr-FR" sz="1600" dirty="0">
                <a:sym typeface="Wingdings" pitchFamily="2" charset="2"/>
              </a:rPr>
              <a:t>Pas de référent industriel au COPIL, pas de mention d’industriel sur le site web</a:t>
            </a:r>
          </a:p>
          <a:p>
            <a:pPr lvl="2"/>
            <a:r>
              <a:rPr lang="fr-FR" sz="1600" dirty="0">
                <a:sym typeface="Wingdings" pitchFamily="2" charset="2"/>
              </a:rPr>
              <a:t>Invitation des industriels pour assister aux événements du GDR</a:t>
            </a:r>
          </a:p>
          <a:p>
            <a:pPr lvl="2"/>
            <a:r>
              <a:rPr lang="fr-FR" sz="1600" dirty="0">
                <a:sym typeface="Wingdings" pitchFamily="2" charset="2"/>
              </a:rPr>
              <a:t>Liste de diffusion indus à construire sur base de la SFP, d’APPEL, liste de PIGES, contact Henri Kraft  Maud</a:t>
            </a:r>
          </a:p>
          <a:p>
            <a:pPr lvl="2"/>
            <a:r>
              <a:rPr lang="fr-FR" sz="1600" dirty="0">
                <a:sym typeface="Wingdings" pitchFamily="2" charset="2"/>
              </a:rPr>
              <a:t>Idées potentielles à discuter en 2025  action 2025</a:t>
            </a:r>
          </a:p>
          <a:p>
            <a:pPr lvl="3"/>
            <a:r>
              <a:rPr lang="fr-FR" sz="1600" dirty="0">
                <a:sym typeface="Wingdings" pitchFamily="2" charset="2"/>
              </a:rPr>
              <a:t>Discussion en interne sur les industriels, retour d’expériences sur des constructions (cavités ..), achats (laser)</a:t>
            </a:r>
          </a:p>
          <a:p>
            <a:pPr lvl="3"/>
            <a:r>
              <a:rPr lang="fr-FR" sz="1600" dirty="0">
                <a:sym typeface="Wingdings" pitchFamily="2" charset="2"/>
              </a:rPr>
              <a:t>Liste possible de sociétés qui peuvent être sollicitées à créer par le COPIL</a:t>
            </a:r>
          </a:p>
          <a:p>
            <a:pPr lvl="1"/>
            <a:endParaRPr lang="fr-FR" sz="1600" dirty="0"/>
          </a:p>
          <a:p>
            <a:pPr lvl="1"/>
            <a:r>
              <a:rPr lang="fr-FR" sz="1600" dirty="0"/>
              <a:t>Lien avec l’international</a:t>
            </a:r>
            <a:r>
              <a:rPr lang="fr-FR" sz="1600" dirty="0">
                <a:sym typeface="Wingdings" pitchFamily="2" charset="2"/>
              </a:rPr>
              <a:t> </a:t>
            </a:r>
          </a:p>
          <a:p>
            <a:pPr lvl="2"/>
            <a:r>
              <a:rPr lang="fr-FR" sz="1600" dirty="0"/>
              <a:t>Prématuré  </a:t>
            </a:r>
          </a:p>
          <a:p>
            <a:pPr lvl="1"/>
            <a:endParaRPr lang="fr-FR" sz="1600" dirty="0"/>
          </a:p>
          <a:p>
            <a:pPr lvl="1"/>
            <a:r>
              <a:rPr lang="fr-FR" sz="1600" dirty="0"/>
              <a:t>Intérêt pour des visites d’installations, de labos </a:t>
            </a:r>
            <a:r>
              <a:rPr lang="fr-FR" sz="1600" dirty="0">
                <a:sym typeface="Wingdings" pitchFamily="2" charset="2"/>
              </a:rPr>
              <a:t> à considérer dans l’organisation de nos événements</a:t>
            </a:r>
            <a:endParaRPr lang="fr-FR" sz="1600" dirty="0"/>
          </a:p>
          <a:p>
            <a:pPr lvl="2"/>
            <a:endParaRPr lang="fr-FR" sz="1200" dirty="0"/>
          </a:p>
          <a:p>
            <a:pPr lvl="2"/>
            <a:endParaRPr lang="fr-FR" sz="1100" b="1" dirty="0">
              <a:solidFill>
                <a:srgbClr val="24314C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5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Evénements 2024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619" y="1013520"/>
            <a:ext cx="10371532" cy="3744416"/>
          </a:xfrm>
        </p:spPr>
        <p:txBody>
          <a:bodyPr>
            <a:noAutofit/>
          </a:bodyPr>
          <a:lstStyle/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fr-FR" sz="1800" b="1" dirty="0">
                <a:solidFill>
                  <a:srgbClr val="24314C"/>
                </a:solidFill>
              </a:rPr>
              <a:t>Organisation des workshop 2024 </a:t>
            </a:r>
          </a:p>
          <a:p>
            <a:pPr marL="342900" lvl="1" indent="-342900" fontAlgn="base">
              <a:spcBef>
                <a:spcPts val="1000"/>
              </a:spcBef>
              <a:spcAft>
                <a:spcPct val="0"/>
              </a:spcAft>
              <a:defRPr/>
            </a:pPr>
            <a:endParaRPr lang="fr-FR" sz="1800" b="1" dirty="0">
              <a:solidFill>
                <a:srgbClr val="24314C"/>
              </a:solidFill>
            </a:endParaRP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Workshop axe 1 : ½ journée adossée à la réunion ISOL France </a:t>
            </a:r>
            <a:r>
              <a:rPr lang="fr-FR" sz="1600" dirty="0">
                <a:solidFill>
                  <a:srgbClr val="232F49"/>
                </a:solidFill>
                <a:sym typeface="Wingdings" pitchFamily="2" charset="2"/>
              </a:rPr>
              <a:t> Enrique, Mickael</a:t>
            </a:r>
            <a:endParaRPr lang="fr-FR" sz="1600" dirty="0">
              <a:solidFill>
                <a:srgbClr val="232F49"/>
              </a:solidFill>
            </a:endParaRPr>
          </a:p>
          <a:p>
            <a:pPr lvl="2" fontAlgn="base">
              <a:spcAft>
                <a:spcPct val="0"/>
              </a:spcAft>
              <a:defRPr/>
            </a:pPr>
            <a:endParaRPr lang="fr-FR" sz="1600" dirty="0">
              <a:solidFill>
                <a:srgbClr val="232F49"/>
              </a:solidFill>
            </a:endParaRP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Workshop calculs  </a:t>
            </a:r>
          </a:p>
          <a:p>
            <a:pPr lvl="2" fontAlgn="base">
              <a:spcAft>
                <a:spcPct val="0"/>
              </a:spcAft>
              <a:defRPr/>
            </a:pPr>
            <a:endParaRPr lang="fr-FR" sz="1200" dirty="0">
              <a:solidFill>
                <a:srgbClr val="232F49"/>
              </a:solidFill>
            </a:endParaRP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Workshop ALP et accélérateurs traditionnels </a:t>
            </a:r>
            <a:endParaRPr lang="fr-FR" sz="1300" dirty="0">
              <a:solidFill>
                <a:srgbClr val="232F49"/>
              </a:solidFill>
            </a:endParaRPr>
          </a:p>
          <a:p>
            <a:pPr marL="457200" lvl="1" indent="0" fontAlgn="base">
              <a:spcAft>
                <a:spcPct val="0"/>
              </a:spcAft>
              <a:buNone/>
              <a:defRPr/>
            </a:pPr>
            <a:endParaRPr lang="fr-FR" sz="1400" dirty="0">
              <a:solidFill>
                <a:srgbClr val="232F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6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Workshop axe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745E41-5B9E-614A-BAAF-D12017104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03" y="1229544"/>
            <a:ext cx="6585440" cy="40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5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COPIL </a:t>
            </a:r>
            <a:r>
              <a:rPr lang="en-US" dirty="0" err="1"/>
              <a:t>janvier</a:t>
            </a:r>
            <a:r>
              <a:rPr lang="en-US" dirty="0"/>
              <a:t> 2024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Workshop calculs – 1/2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C033B38C-5A03-E449-96B8-42B499E96B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9803" y="581779"/>
            <a:ext cx="10729192" cy="5400293"/>
          </a:xfrm>
        </p:spPr>
        <p:txBody>
          <a:bodyPr>
            <a:noAutofit/>
          </a:bodyPr>
          <a:lstStyle/>
          <a:p>
            <a:pPr marL="0" lvl="1" indent="0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fr-FR" sz="1600" b="1" dirty="0">
                <a:solidFill>
                  <a:srgbClr val="24314C"/>
                </a:solidFill>
                <a:cs typeface="Arial"/>
                <a:sym typeface="Wingdings" pitchFamily="2" charset="2"/>
              </a:rPr>
              <a:t>W</a:t>
            </a:r>
            <a:r>
              <a:rPr lang="fr-FR" sz="1600" b="1" dirty="0">
                <a:solidFill>
                  <a:srgbClr val="24314C"/>
                </a:solidFill>
                <a:cs typeface="Arial"/>
              </a:rPr>
              <a:t>orkshop thématique « calculs »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Adossé aux rencontres accélérateurs SFP (du 15-10, 13h30 au 16-10, 12h30), </a:t>
            </a:r>
            <a:r>
              <a:rPr lang="fr-FR" sz="1600" b="1" dirty="0">
                <a:solidFill>
                  <a:srgbClr val="232F49"/>
                </a:solidFill>
              </a:rPr>
              <a:t>mercredi 16-10 après-midi au jeudi 17-10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Durée : 1,5 jour (extension possible à 2 jours)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IJCLab</a:t>
            </a:r>
          </a:p>
          <a:p>
            <a:pPr>
              <a:defRPr/>
            </a:pPr>
            <a:endParaRPr lang="fr-FR" sz="1600" dirty="0">
              <a:cs typeface="Arial"/>
            </a:endParaRPr>
          </a:p>
          <a:p>
            <a:pPr>
              <a:defRPr/>
            </a:pPr>
            <a:r>
              <a:rPr lang="fr-FR" sz="1600" dirty="0">
                <a:cs typeface="Arial"/>
              </a:rPr>
              <a:t>Contenu </a:t>
            </a:r>
            <a:endParaRPr lang="fr-FR" sz="1600" dirty="0">
              <a:ea typeface="Calibri"/>
              <a:cs typeface="Arial"/>
            </a:endParaRP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4 grand thèmes </a:t>
            </a:r>
            <a:r>
              <a:rPr lang="fr-FR" sz="1600" u="sng" dirty="0">
                <a:solidFill>
                  <a:srgbClr val="232F49"/>
                </a:solidFill>
              </a:rPr>
              <a:t>pour discussions, au préalable il faut formuler des questions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Dynamique et transport des faisceaux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Multi-physique et couplage : magnétisme et RF  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Simulations des plasmas : ALP, sources d’ions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Optimisation et AI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Discussions en fin de chaque thème (durée 20-30 min?) animées par des session </a:t>
            </a:r>
            <a:r>
              <a:rPr lang="fr-FR" sz="1600" dirty="0" err="1">
                <a:solidFill>
                  <a:srgbClr val="232F49"/>
                </a:solidFill>
              </a:rPr>
              <a:t>conveners</a:t>
            </a:r>
            <a:r>
              <a:rPr lang="fr-FR" sz="1600" dirty="0">
                <a:solidFill>
                  <a:srgbClr val="232F49"/>
                </a:solidFill>
              </a:rPr>
              <a:t>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0432FF"/>
                </a:solidFill>
              </a:rPr>
              <a:t>Invitation d’industriels pour discussion sur les logiciels commerciaux </a:t>
            </a:r>
            <a:r>
              <a:rPr lang="fr-FR" sz="1600" dirty="0">
                <a:solidFill>
                  <a:srgbClr val="0432FF"/>
                </a:solidFill>
                <a:sym typeface="Wingdings" pitchFamily="2" charset="2"/>
              </a:rPr>
              <a:t></a:t>
            </a:r>
            <a:r>
              <a:rPr lang="fr-FR" sz="1600" dirty="0">
                <a:solidFill>
                  <a:srgbClr val="0432FF"/>
                </a:solidFill>
              </a:rPr>
              <a:t> Non car risque de faire de la pub pour 1 indus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0432FF"/>
                </a:solidFill>
              </a:rPr>
              <a:t>Suggestions : 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0432FF"/>
                </a:solidFill>
              </a:rPr>
              <a:t>Discussion sur les logiciels ouverts ?</a:t>
            </a:r>
          </a:p>
          <a:p>
            <a:pPr lvl="2" fontAlgn="base">
              <a:spcAft>
                <a:spcPct val="0"/>
              </a:spcAft>
              <a:defRPr/>
            </a:pPr>
            <a:r>
              <a:rPr lang="fr-FR" sz="1400" dirty="0">
                <a:solidFill>
                  <a:srgbClr val="0432FF"/>
                </a:solidFill>
              </a:rPr>
              <a:t>Session poster étudiants en soirée / apéro </a:t>
            </a:r>
          </a:p>
          <a:p>
            <a:pPr lvl="1" fontAlgn="base">
              <a:spcAft>
                <a:spcPct val="0"/>
              </a:spcAft>
              <a:defRPr/>
            </a:pPr>
            <a:r>
              <a:rPr lang="fr-FR" sz="1600" dirty="0">
                <a:solidFill>
                  <a:srgbClr val="232F49"/>
                </a:solidFill>
              </a:rPr>
              <a:t>Compte rendu du workshop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7E481A-329D-BD4B-981E-5A95B21DA3CD}"/>
              </a:ext>
            </a:extLst>
          </p:cNvPr>
          <p:cNvSpPr/>
          <p:nvPr/>
        </p:nvSpPr>
        <p:spPr>
          <a:xfrm>
            <a:off x="9922891" y="5440756"/>
            <a:ext cx="7024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F. </a:t>
            </a:r>
            <a:r>
              <a:rPr lang="fr-FR" sz="1100" dirty="0" err="1"/>
              <a:t>Bouly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691416556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31094</TotalTime>
  <Words>1729</Words>
  <Application>Microsoft Macintosh PowerPoint</Application>
  <PresentationFormat>Personnalisé</PresentationFormat>
  <Paragraphs>252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1_modele-IJCLAb-powerpoint</vt:lpstr>
      <vt:lpstr>Conception personnalisée</vt:lpstr>
      <vt:lpstr>Agenda COPIL 5  31 janvier 2024</vt:lpstr>
      <vt:lpstr>Status</vt:lpstr>
      <vt:lpstr>Statistiques</vt:lpstr>
      <vt:lpstr>Feedback du kickoff – 1/3</vt:lpstr>
      <vt:lpstr>Feedback du kickoff – 2/3</vt:lpstr>
      <vt:lpstr>Feedback du kickoff – 3/3</vt:lpstr>
      <vt:lpstr>Evénements 2024</vt:lpstr>
      <vt:lpstr>Workshop axe 1</vt:lpstr>
      <vt:lpstr>Workshop calculs – 1/2</vt:lpstr>
      <vt:lpstr>Workshop calculs – 2/2</vt:lpstr>
      <vt:lpstr>Workshop ALP </vt:lpstr>
      <vt:lpstr>Estimations des dépenses 2024</vt:lpstr>
      <vt:lpstr>Newsletter</vt:lpstr>
      <vt:lpstr>Actions – 1/2</vt:lpstr>
      <vt:lpstr>Site web</vt:lpstr>
      <vt:lpstr>Actions– 2/2 et divers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Microsoft Office User</cp:lastModifiedBy>
  <cp:revision>2057</cp:revision>
  <cp:lastPrinted>2023-12-13T10:34:08Z</cp:lastPrinted>
  <dcterms:created xsi:type="dcterms:W3CDTF">2011-03-09T16:37:49Z</dcterms:created>
  <dcterms:modified xsi:type="dcterms:W3CDTF">2024-01-31T14:36:27Z</dcterms:modified>
</cp:coreProperties>
</file>