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662" r:id="rId3"/>
    <p:sldId id="657" r:id="rId4"/>
    <p:sldId id="663" r:id="rId5"/>
    <p:sldId id="671" r:id="rId6"/>
    <p:sldId id="672" r:id="rId7"/>
    <p:sldId id="667" r:id="rId8"/>
    <p:sldId id="668" r:id="rId9"/>
    <p:sldId id="669" r:id="rId10"/>
    <p:sldId id="670" r:id="rId11"/>
    <p:sldId id="673"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9" autoAdjust="0"/>
  </p:normalViewPr>
  <p:slideViewPr>
    <p:cSldViewPr snapToGrid="0">
      <p:cViewPr varScale="1">
        <p:scale>
          <a:sx n="65" d="100"/>
          <a:sy n="65" d="100"/>
        </p:scale>
        <p:origin x="700" y="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F6B47-1505-4658-AAC8-4FEED73BA711}" type="datetimeFigureOut">
              <a:rPr lang="fr-FR" smtClean="0"/>
              <a:t>15/11/2024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8109A-C2E3-448E-937F-4EF3543DAB26}" type="slidenum">
              <a:rPr lang="fr-FR" smtClean="0"/>
              <a:t>‹N°›</a:t>
            </a:fld>
            <a:endParaRPr lang="fr-FR"/>
          </a:p>
        </p:txBody>
      </p:sp>
    </p:spTree>
    <p:extLst>
      <p:ext uri="{BB962C8B-B14F-4D97-AF65-F5344CB8AC3E}">
        <p14:creationId xmlns:p14="http://schemas.microsoft.com/office/powerpoint/2010/main" val="138011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2</a:t>
            </a:fld>
            <a:endParaRPr lang="fr-FR"/>
          </a:p>
        </p:txBody>
      </p:sp>
    </p:spTree>
    <p:extLst>
      <p:ext uri="{BB962C8B-B14F-4D97-AF65-F5344CB8AC3E}">
        <p14:creationId xmlns:p14="http://schemas.microsoft.com/office/powerpoint/2010/main" val="75692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11</a:t>
            </a:fld>
            <a:endParaRPr lang="fr-FR"/>
          </a:p>
        </p:txBody>
      </p:sp>
    </p:spTree>
    <p:extLst>
      <p:ext uri="{BB962C8B-B14F-4D97-AF65-F5344CB8AC3E}">
        <p14:creationId xmlns:p14="http://schemas.microsoft.com/office/powerpoint/2010/main" val="165142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3</a:t>
            </a:fld>
            <a:endParaRPr lang="fr-FR"/>
          </a:p>
        </p:txBody>
      </p:sp>
    </p:spTree>
    <p:extLst>
      <p:ext uri="{BB962C8B-B14F-4D97-AF65-F5344CB8AC3E}">
        <p14:creationId xmlns:p14="http://schemas.microsoft.com/office/powerpoint/2010/main" val="169445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4</a:t>
            </a:fld>
            <a:endParaRPr lang="fr-FR"/>
          </a:p>
        </p:txBody>
      </p:sp>
    </p:spTree>
    <p:extLst>
      <p:ext uri="{BB962C8B-B14F-4D97-AF65-F5344CB8AC3E}">
        <p14:creationId xmlns:p14="http://schemas.microsoft.com/office/powerpoint/2010/main" val="384052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5</a:t>
            </a:fld>
            <a:endParaRPr lang="fr-FR"/>
          </a:p>
        </p:txBody>
      </p:sp>
    </p:spTree>
    <p:extLst>
      <p:ext uri="{BB962C8B-B14F-4D97-AF65-F5344CB8AC3E}">
        <p14:creationId xmlns:p14="http://schemas.microsoft.com/office/powerpoint/2010/main" val="285542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6</a:t>
            </a:fld>
            <a:endParaRPr lang="fr-FR"/>
          </a:p>
        </p:txBody>
      </p:sp>
    </p:spTree>
    <p:extLst>
      <p:ext uri="{BB962C8B-B14F-4D97-AF65-F5344CB8AC3E}">
        <p14:creationId xmlns:p14="http://schemas.microsoft.com/office/powerpoint/2010/main" val="68245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7</a:t>
            </a:fld>
            <a:endParaRPr lang="fr-FR"/>
          </a:p>
        </p:txBody>
      </p:sp>
    </p:spTree>
    <p:extLst>
      <p:ext uri="{BB962C8B-B14F-4D97-AF65-F5344CB8AC3E}">
        <p14:creationId xmlns:p14="http://schemas.microsoft.com/office/powerpoint/2010/main" val="52200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Quand la situation se retourne, la peur change de camp. Et là aussi, elle semble indéniable. Chez Boulanger, qui fuit la France par peur d’être arrêté, revient puis s’exile définitivement le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avril 1889. </a:t>
            </a:r>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8</a:t>
            </a:fld>
            <a:endParaRPr lang="fr-FR"/>
          </a:p>
        </p:txBody>
      </p:sp>
    </p:spTree>
    <p:extLst>
      <p:ext uri="{BB962C8B-B14F-4D97-AF65-F5344CB8AC3E}">
        <p14:creationId xmlns:p14="http://schemas.microsoft.com/office/powerpoint/2010/main" val="196898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Quand la situation se retourne, la peur change de camp. Et là aussi, elle semble indéniable. Chez Boulanger, qui fuit la France par peur d’être arrêté, revient puis s’exile définitivement le 1</a:t>
            </a:r>
            <a:r>
              <a:rPr lang="fr-FR" sz="1200" kern="1200" baseline="30000" dirty="0">
                <a:solidFill>
                  <a:schemeClr val="tx1"/>
                </a:solidFill>
                <a:effectLst/>
                <a:latin typeface="+mn-lt"/>
                <a:ea typeface="+mn-ea"/>
                <a:cs typeface="+mn-cs"/>
              </a:rPr>
              <a:t>er</a:t>
            </a:r>
            <a:r>
              <a:rPr lang="fr-FR" sz="1200" kern="1200" dirty="0">
                <a:solidFill>
                  <a:schemeClr val="tx1"/>
                </a:solidFill>
                <a:effectLst/>
                <a:latin typeface="+mn-lt"/>
                <a:ea typeface="+mn-ea"/>
                <a:cs typeface="+mn-cs"/>
              </a:rPr>
              <a:t> avril 1889. </a:t>
            </a:r>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9</a:t>
            </a:fld>
            <a:endParaRPr lang="fr-FR"/>
          </a:p>
        </p:txBody>
      </p:sp>
    </p:spTree>
    <p:extLst>
      <p:ext uri="{BB962C8B-B14F-4D97-AF65-F5344CB8AC3E}">
        <p14:creationId xmlns:p14="http://schemas.microsoft.com/office/powerpoint/2010/main" val="98060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F8109A-C2E3-448E-937F-4EF3543DAB26}" type="slidenum">
              <a:rPr lang="fr-FR" smtClean="0"/>
              <a:t>10</a:t>
            </a:fld>
            <a:endParaRPr lang="fr-FR"/>
          </a:p>
        </p:txBody>
      </p:sp>
    </p:spTree>
    <p:extLst>
      <p:ext uri="{BB962C8B-B14F-4D97-AF65-F5344CB8AC3E}">
        <p14:creationId xmlns:p14="http://schemas.microsoft.com/office/powerpoint/2010/main" val="3248433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ZoneTexte 9"/>
          <p:cNvSpPr txBox="1"/>
          <p:nvPr userDrawn="1"/>
        </p:nvSpPr>
        <p:spPr>
          <a:xfrm>
            <a:off x="2228306" y="963748"/>
            <a:ext cx="7735389" cy="3108543"/>
          </a:xfrm>
          <a:prstGeom prst="rect">
            <a:avLst/>
          </a:prstGeom>
          <a:noFill/>
        </p:spPr>
        <p:txBody>
          <a:bodyPr wrap="square" rtlCol="0">
            <a:spAutoFit/>
          </a:bodyPr>
          <a:lstStyle/>
          <a:p>
            <a:pPr algn="ctr"/>
            <a:r>
              <a:rPr lang="en-US" sz="2800" noProof="0" dirty="0"/>
              <a:t>Christophe </a:t>
            </a:r>
            <a:r>
              <a:rPr lang="en-US" sz="2800" noProof="0" dirty="0" err="1"/>
              <a:t>Lévêque</a:t>
            </a:r>
            <a:r>
              <a:rPr lang="en-US" sz="2800" noProof="0" dirty="0"/>
              <a:t> &amp; Emmanuel Petit</a:t>
            </a:r>
          </a:p>
          <a:p>
            <a:pPr algn="ctr"/>
            <a:r>
              <a:rPr lang="en-US" sz="2800" baseline="0" noProof="0" dirty="0" smtClean="0"/>
              <a:t>15-16 </a:t>
            </a:r>
            <a:r>
              <a:rPr lang="en-US" sz="2800" baseline="0" noProof="0" dirty="0" err="1" smtClean="0"/>
              <a:t>Novembre</a:t>
            </a:r>
            <a:r>
              <a:rPr lang="en-US" sz="2800" baseline="0" noProof="0" dirty="0" smtClean="0"/>
              <a:t>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aseline="0" noProof="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i="1" dirty="0" smtClean="0">
                <a:latin typeface="Calibri (Corps)"/>
              </a:rPr>
              <a:t>CLEMENCEAU, SES AMIS EN POLITIQUE</a:t>
            </a:r>
            <a:endParaRPr lang="en-US" sz="2800" i="1" noProof="0" dirty="0">
              <a:latin typeface="Calibri (Corps)"/>
            </a:endParaRPr>
          </a:p>
          <a:p>
            <a:pPr algn="ctr"/>
            <a:endParaRPr lang="en-US" sz="2800" b="1" i="1" u="sng" noProof="0" dirty="0"/>
          </a:p>
          <a:p>
            <a:pPr algn="ctr"/>
            <a:r>
              <a:rPr lang="fr-FR" sz="2800" b="1" i="1" u="sng" kern="1200" dirty="0" smtClean="0">
                <a:solidFill>
                  <a:schemeClr val="tx1"/>
                </a:solidFill>
                <a:effectLst/>
                <a:latin typeface="+mn-lt"/>
                <a:ea typeface="+mn-ea"/>
                <a:cs typeface="+mn-cs"/>
              </a:rPr>
              <a:t>Clemenceau </a:t>
            </a:r>
            <a:r>
              <a:rPr lang="fr-FR" sz="2800" b="1" i="1" u="sng" kern="1200" baseline="0" dirty="0" smtClean="0">
                <a:solidFill>
                  <a:schemeClr val="tx1"/>
                </a:solidFill>
                <a:effectLst/>
                <a:latin typeface="+mn-lt"/>
                <a:ea typeface="+mn-ea"/>
                <a:cs typeface="+mn-cs"/>
              </a:rPr>
              <a:t>et </a:t>
            </a:r>
            <a:r>
              <a:rPr lang="fr-FR" sz="2800" b="1" i="1" u="sng" kern="1200" baseline="0" dirty="0">
                <a:solidFill>
                  <a:schemeClr val="tx1"/>
                </a:solidFill>
                <a:effectLst/>
                <a:latin typeface="+mn-lt"/>
                <a:ea typeface="+mn-ea"/>
                <a:cs typeface="+mn-cs"/>
              </a:rPr>
              <a:t>Boulanger :</a:t>
            </a:r>
            <a:endParaRPr lang="fr-FR" sz="2800" b="1" i="1" u="sng" kern="1200" dirty="0">
              <a:solidFill>
                <a:schemeClr val="tx1"/>
              </a:solidFill>
              <a:effectLst/>
              <a:latin typeface="+mn-lt"/>
              <a:ea typeface="+mn-ea"/>
              <a:cs typeface="+mn-cs"/>
            </a:endParaRPr>
          </a:p>
          <a:p>
            <a:pPr algn="ctr"/>
            <a:r>
              <a:rPr lang="en-US" sz="2800" b="1" i="1" u="sng" noProof="0" dirty="0"/>
              <a:t>de </a:t>
            </a:r>
            <a:r>
              <a:rPr lang="en-US" sz="2800" b="1" i="1" u="sng" noProof="0" dirty="0" err="1"/>
              <a:t>l’allier</a:t>
            </a:r>
            <a:r>
              <a:rPr lang="en-US" sz="2800" b="1" i="1" u="sng" noProof="0" dirty="0"/>
              <a:t> à </a:t>
            </a:r>
            <a:r>
              <a:rPr lang="en-US" sz="2800" b="1" i="1" u="sng" noProof="0" dirty="0" err="1"/>
              <a:t>l’ennemi</a:t>
            </a:r>
            <a:r>
              <a:rPr lang="en-US" sz="2800" b="1" i="1" u="sng" noProof="0" dirty="0"/>
              <a:t> </a:t>
            </a:r>
            <a:r>
              <a:rPr lang="en-US" sz="2800" b="1" i="1" u="sng" noProof="0" dirty="0" err="1"/>
              <a:t>politique</a:t>
            </a:r>
            <a:r>
              <a:rPr lang="en-US" sz="2800" noProof="0" dirty="0"/>
              <a:t> </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0" y="4036567"/>
            <a:ext cx="4064000" cy="1625600"/>
          </a:xfrm>
          <a:prstGeom prst="rect">
            <a:avLst/>
          </a:prstGeom>
        </p:spPr>
      </p:pic>
      <p:sp>
        <p:nvSpPr>
          <p:cNvPr id="7" name="Rectangle 6"/>
          <p:cNvSpPr/>
          <p:nvPr userDrawn="1"/>
        </p:nvSpPr>
        <p:spPr>
          <a:xfrm>
            <a:off x="3891280" y="325120"/>
            <a:ext cx="4409439" cy="5337047"/>
          </a:xfrm>
          <a:prstGeom prst="rect">
            <a:avLst/>
          </a:prstGeom>
          <a:blipFill dpi="0" rotWithShape="1">
            <a:blip r:embed="rId3">
              <a:alphaModFix amt="13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41365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DA78CAC-2C99-4E3D-BADB-F538B94B99A2}" type="datetime1">
              <a:rPr lang="fr-FR" smtClean="0"/>
              <a:t>15/11/2024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211762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F13DA27-3C37-45F8-B584-3FD5FE3C04AC}" type="datetime1">
              <a:rPr lang="fr-FR" smtClean="0"/>
              <a:t>15/11/2024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392413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1" name="Rectangle 10"/>
          <p:cNvSpPr/>
          <p:nvPr userDrawn="1"/>
        </p:nvSpPr>
        <p:spPr>
          <a:xfrm rot="5400000">
            <a:off x="5845967" y="-5845967"/>
            <a:ext cx="500065" cy="12192003"/>
          </a:xfrm>
          <a:prstGeom prst="rect">
            <a:avLst/>
          </a:prstGeom>
          <a:solidFill>
            <a:schemeClr val="accent1">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rot="5400000">
            <a:off x="5845966" y="511967"/>
            <a:ext cx="500065" cy="12192004"/>
          </a:xfrm>
          <a:prstGeom prst="rect">
            <a:avLst/>
          </a:prstGeom>
          <a:solidFill>
            <a:schemeClr val="accent1">
              <a:lumMod val="40000"/>
              <a:lumOff val="6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userDrawn="1"/>
        </p:nvSpPr>
        <p:spPr>
          <a:xfrm>
            <a:off x="10789920" y="6423302"/>
            <a:ext cx="1314994" cy="369332"/>
          </a:xfrm>
          <a:prstGeom prst="rect">
            <a:avLst/>
          </a:prstGeom>
          <a:noFill/>
        </p:spPr>
        <p:txBody>
          <a:bodyPr wrap="square" rtlCol="0">
            <a:spAutoFit/>
          </a:bodyPr>
          <a:lstStyle/>
          <a:p>
            <a:pPr algn="r"/>
            <a:fld id="{5CBA0880-9C17-4331-A792-AAB37B3E919C}" type="slidenum">
              <a:rPr lang="fr-FR" smtClean="0"/>
              <a:pPr algn="r"/>
              <a:t>‹N°›</a:t>
            </a:fld>
            <a:r>
              <a:rPr lang="fr-FR" dirty="0"/>
              <a:t> /</a:t>
            </a:r>
            <a:r>
              <a:rPr lang="fr-FR" dirty="0" smtClean="0"/>
              <a:t>11</a:t>
            </a:r>
            <a:endParaRPr lang="fr-FR" dirty="0"/>
          </a:p>
        </p:txBody>
      </p:sp>
      <p:sp>
        <p:nvSpPr>
          <p:cNvPr id="15" name="ZoneTexte 14"/>
          <p:cNvSpPr txBox="1"/>
          <p:nvPr userDrawn="1"/>
        </p:nvSpPr>
        <p:spPr>
          <a:xfrm>
            <a:off x="0" y="65368"/>
            <a:ext cx="10154194" cy="369332"/>
          </a:xfrm>
          <a:prstGeom prst="rect">
            <a:avLst/>
          </a:prstGeom>
          <a:noFill/>
        </p:spPr>
        <p:txBody>
          <a:bodyPr wrap="square" rtlCol="0">
            <a:spAutoFit/>
          </a:bodyPr>
          <a:lstStyle/>
          <a:p>
            <a:pPr algn="l"/>
            <a:r>
              <a:rPr lang="fr-FR" sz="1800" b="1" i="1" u="sng" kern="1200" dirty="0" smtClean="0">
                <a:solidFill>
                  <a:schemeClr val="tx1"/>
                </a:solidFill>
                <a:effectLst/>
                <a:latin typeface="+mn-lt"/>
                <a:ea typeface="+mn-ea"/>
                <a:cs typeface="+mn-cs"/>
              </a:rPr>
              <a:t>Clemenceau</a:t>
            </a:r>
            <a:r>
              <a:rPr lang="fr-FR" sz="1800" b="1" i="1" u="sng" kern="1200" baseline="0" dirty="0" smtClean="0">
                <a:solidFill>
                  <a:schemeClr val="tx1"/>
                </a:solidFill>
                <a:effectLst/>
                <a:latin typeface="+mn-lt"/>
                <a:ea typeface="+mn-ea"/>
                <a:cs typeface="+mn-cs"/>
              </a:rPr>
              <a:t> et </a:t>
            </a:r>
            <a:r>
              <a:rPr lang="fr-FR" sz="1800" b="1" i="1" u="sng" kern="1200" baseline="0" dirty="0">
                <a:solidFill>
                  <a:schemeClr val="tx1"/>
                </a:solidFill>
                <a:effectLst/>
                <a:latin typeface="+mn-lt"/>
                <a:ea typeface="+mn-ea"/>
                <a:cs typeface="+mn-cs"/>
              </a:rPr>
              <a:t>Boulanger : </a:t>
            </a:r>
            <a:r>
              <a:rPr lang="en-US" sz="1800" b="1" i="1" u="sng" noProof="0" dirty="0"/>
              <a:t>de </a:t>
            </a:r>
            <a:r>
              <a:rPr lang="en-US" sz="1800" b="1" i="1" u="sng" noProof="0" dirty="0" err="1"/>
              <a:t>l’allier</a:t>
            </a:r>
            <a:r>
              <a:rPr lang="en-US" sz="1800" b="1" i="1" u="sng" noProof="0" dirty="0"/>
              <a:t> à </a:t>
            </a:r>
            <a:r>
              <a:rPr lang="en-US" sz="1800" b="1" i="1" u="sng" noProof="0" dirty="0" err="1"/>
              <a:t>l’ennemi</a:t>
            </a:r>
            <a:r>
              <a:rPr lang="en-US" sz="1800" b="1" i="1" u="sng" noProof="0" dirty="0"/>
              <a:t> </a:t>
            </a:r>
            <a:r>
              <a:rPr lang="en-US" sz="1800" b="1" i="1" u="sng" noProof="0" dirty="0" err="1"/>
              <a:t>politique</a:t>
            </a:r>
            <a:endParaRPr lang="fr-FR" b="1" noProof="0" dirty="0"/>
          </a:p>
        </p:txBody>
      </p:sp>
      <p:sp>
        <p:nvSpPr>
          <p:cNvPr id="16" name="ZoneTexte 15"/>
          <p:cNvSpPr txBox="1"/>
          <p:nvPr userDrawn="1"/>
        </p:nvSpPr>
        <p:spPr>
          <a:xfrm>
            <a:off x="0" y="6423301"/>
            <a:ext cx="6905897" cy="369332"/>
          </a:xfrm>
          <a:prstGeom prst="rect">
            <a:avLst/>
          </a:prstGeom>
          <a:noFill/>
        </p:spPr>
        <p:txBody>
          <a:bodyPr wrap="square" rtlCol="0">
            <a:spAutoFit/>
          </a:bodyPr>
          <a:lstStyle/>
          <a:p>
            <a:r>
              <a:rPr lang="fr-FR" b="0" dirty="0"/>
              <a:t>Christophe </a:t>
            </a:r>
            <a:r>
              <a:rPr lang="fr-FR" b="0" dirty="0" err="1"/>
              <a:t>Lévêque</a:t>
            </a:r>
            <a:r>
              <a:rPr lang="fr-FR" b="0" dirty="0"/>
              <a:t> et Emmanuel Petit</a:t>
            </a:r>
            <a:endParaRPr lang="fr-FR" b="1" dirty="0"/>
          </a:p>
        </p:txBody>
      </p:sp>
    </p:spTree>
    <p:extLst>
      <p:ext uri="{BB962C8B-B14F-4D97-AF65-F5344CB8AC3E}">
        <p14:creationId xmlns:p14="http://schemas.microsoft.com/office/powerpoint/2010/main" val="195385535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EC9F722-5D74-4518-BAF2-12DE8EE95070}" type="datetime1">
              <a:rPr lang="fr-FR" smtClean="0"/>
              <a:t>15/11/2024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295627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291440-29DC-4DFC-A15B-1996B56BA255}" type="datetime1">
              <a:rPr lang="fr-FR" smtClean="0"/>
              <a:t>15/11/2024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219549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FEB7D92-0130-434C-83BA-81B96962DA25}" type="datetime1">
              <a:rPr lang="fr-FR" smtClean="0"/>
              <a:t>15/11/2024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423896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EA11065-D15E-47D2-895A-22E557A9F510}" type="datetime1">
              <a:rPr lang="fr-FR" smtClean="0"/>
              <a:t>15/11/2024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418850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399561-8E69-4F4B-AD92-1329757A8003}" type="datetime1">
              <a:rPr lang="fr-FR" smtClean="0"/>
              <a:t>15/11/2024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199407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67DC3205-50B2-45B9-96CE-17DF69F5D45A}" type="datetime1">
              <a:rPr lang="fr-FR" smtClean="0"/>
              <a:t>15/11/2024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241159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9C42EE5-0570-4A78-89E3-5D64E2145763}" type="datetime1">
              <a:rPr lang="fr-FR" smtClean="0"/>
              <a:t>15/11/2024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82826E-2D68-473A-BB56-4E78A93125E0}" type="slidenum">
              <a:rPr lang="fr-FR" smtClean="0"/>
              <a:t>‹N°›</a:t>
            </a:fld>
            <a:endParaRPr lang="fr-FR"/>
          </a:p>
        </p:txBody>
      </p:sp>
    </p:spTree>
    <p:extLst>
      <p:ext uri="{BB962C8B-B14F-4D97-AF65-F5344CB8AC3E}">
        <p14:creationId xmlns:p14="http://schemas.microsoft.com/office/powerpoint/2010/main" val="149514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5ED54-0C92-4573-ABCE-E3E22A9DB97F}" type="datetime1">
              <a:rPr lang="fr-FR" smtClean="0"/>
              <a:t>15/11/2024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2826E-2D68-473A-BB56-4E78A93125E0}" type="slidenum">
              <a:rPr lang="fr-FR" smtClean="0"/>
              <a:t>‹N°›</a:t>
            </a:fld>
            <a:endParaRPr lang="fr-FR"/>
          </a:p>
        </p:txBody>
      </p:sp>
    </p:spTree>
    <p:extLst>
      <p:ext uri="{BB962C8B-B14F-4D97-AF65-F5344CB8AC3E}">
        <p14:creationId xmlns:p14="http://schemas.microsoft.com/office/powerpoint/2010/main" val="37477252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461665"/>
          </a:xfrm>
          <a:prstGeom prst="rect">
            <a:avLst/>
          </a:prstGeom>
          <a:noFill/>
        </p:spPr>
        <p:txBody>
          <a:bodyPr wrap="square" rtlCol="0">
            <a:spAutoFit/>
          </a:bodyPr>
          <a:lstStyle/>
          <a:p>
            <a:r>
              <a:rPr lang="fr-FR" sz="2400" b="1" u="sng" dirty="0"/>
              <a:t>Une crainte modérée qui pousse à l’action</a:t>
            </a:r>
            <a:endParaRPr lang="fr-FR" dirty="0"/>
          </a:p>
        </p:txBody>
      </p:sp>
      <p:sp>
        <p:nvSpPr>
          <p:cNvPr id="15" name="ZoneTexte 14"/>
          <p:cNvSpPr txBox="1"/>
          <p:nvPr/>
        </p:nvSpPr>
        <p:spPr>
          <a:xfrm>
            <a:off x="6283825" y="673409"/>
            <a:ext cx="6054706" cy="461665"/>
          </a:xfrm>
          <a:prstGeom prst="rect">
            <a:avLst/>
          </a:prstGeom>
          <a:noFill/>
        </p:spPr>
        <p:txBody>
          <a:bodyPr wrap="square" rtlCol="0">
            <a:spAutoFit/>
          </a:bodyPr>
          <a:lstStyle/>
          <a:p>
            <a:r>
              <a:rPr lang="fr-FR" sz="2400" b="1" u="sng" dirty="0"/>
              <a:t>Une peur panique qui pousse à l’erreur</a:t>
            </a:r>
            <a:endParaRPr lang="fr-FR" dirty="0"/>
          </a:p>
        </p:txBody>
      </p:sp>
      <p:sp>
        <p:nvSpPr>
          <p:cNvPr id="16" name="Rectangle 15"/>
          <p:cNvSpPr/>
          <p:nvPr/>
        </p:nvSpPr>
        <p:spPr>
          <a:xfrm>
            <a:off x="6283825" y="1455319"/>
            <a:ext cx="5772439" cy="2862322"/>
          </a:xfrm>
          <a:prstGeom prst="rect">
            <a:avLst/>
          </a:prstGeom>
        </p:spPr>
        <p:txBody>
          <a:bodyPr wrap="square">
            <a:spAutoFit/>
          </a:bodyPr>
          <a:lstStyle/>
          <a:p>
            <a:pPr algn="just"/>
            <a:r>
              <a:rPr lang="fr-FR" sz="2000" dirty="0"/>
              <a:t>La « Ligue des patriotes n’est qu’un prétexte »; c’est le procès du « boulangisme » (</a:t>
            </a:r>
            <a:r>
              <a:rPr lang="fr-FR" sz="2000" b="1" dirty="0">
                <a:solidFill>
                  <a:srgbClr val="7030A0"/>
                </a:solidFill>
              </a:rPr>
              <a:t>Paul de Cassagnac</a:t>
            </a:r>
            <a:r>
              <a:rPr lang="fr-FR" sz="2000" dirty="0"/>
              <a:t>, Séance du 14 mars) </a:t>
            </a:r>
          </a:p>
          <a:p>
            <a:pPr algn="just"/>
            <a:r>
              <a:rPr lang="fr-FR" sz="2000" dirty="0"/>
              <a:t> </a:t>
            </a:r>
          </a:p>
          <a:p>
            <a:pPr algn="just"/>
            <a:endParaRPr lang="fr-FR" sz="2000" dirty="0"/>
          </a:p>
          <a:p>
            <a:pPr algn="just"/>
            <a:endParaRPr lang="fr-FR" sz="2000" dirty="0"/>
          </a:p>
          <a:p>
            <a:pPr algn="just"/>
            <a:r>
              <a:rPr lang="fr-FR" sz="2000" dirty="0"/>
              <a:t>« conduisez donc [devant cette juridiction] cet homme qui est là, dont vous avez peur… » (Séance du 14 mars).</a:t>
            </a:r>
          </a:p>
        </p:txBody>
      </p:sp>
      <p:sp>
        <p:nvSpPr>
          <p:cNvPr id="13" name="Rectangle 12"/>
          <p:cNvSpPr/>
          <p:nvPr/>
        </p:nvSpPr>
        <p:spPr>
          <a:xfrm>
            <a:off x="7954717" y="4682189"/>
            <a:ext cx="4237283" cy="1015663"/>
          </a:xfrm>
          <a:prstGeom prst="rect">
            <a:avLst/>
          </a:prstGeom>
        </p:spPr>
        <p:txBody>
          <a:bodyPr wrap="square">
            <a:spAutoFit/>
          </a:bodyPr>
          <a:lstStyle/>
          <a:p>
            <a:r>
              <a:rPr lang="fr-FR" sz="2000" b="1" dirty="0">
                <a:solidFill>
                  <a:srgbClr val="7030A0"/>
                </a:solidFill>
              </a:rPr>
              <a:t>Boulanger</a:t>
            </a:r>
            <a:r>
              <a:rPr lang="fr-FR" sz="2000" dirty="0"/>
              <a:t> a « endossé un habit trop grand pour lui », </a:t>
            </a:r>
            <a:r>
              <a:rPr lang="en-US" sz="2000" dirty="0"/>
              <a:t>Bertrand Joly (2022, p. 583.</a:t>
            </a:r>
            <a:endParaRPr lang="fr-FR" sz="2000" dirty="0"/>
          </a:p>
        </p:txBody>
      </p:sp>
      <p:pic>
        <p:nvPicPr>
          <p:cNvPr id="6" name="Image 5"/>
          <p:cNvPicPr>
            <a:picLocks noChangeAspect="1"/>
          </p:cNvPicPr>
          <p:nvPr/>
        </p:nvPicPr>
        <p:blipFill rotWithShape="1">
          <a:blip r:embed="rId3"/>
          <a:srcRect l="9471" t="8937" r="4414"/>
          <a:stretch/>
        </p:blipFill>
        <p:spPr>
          <a:xfrm>
            <a:off x="1708302" y="2814610"/>
            <a:ext cx="2760020" cy="2741238"/>
          </a:xfrm>
          <a:prstGeom prst="rect">
            <a:avLst/>
          </a:prstGeom>
        </p:spPr>
      </p:pic>
      <p:sp>
        <p:nvSpPr>
          <p:cNvPr id="7" name="Rectangle 6"/>
          <p:cNvSpPr/>
          <p:nvPr/>
        </p:nvSpPr>
        <p:spPr>
          <a:xfrm>
            <a:off x="277551" y="1351842"/>
            <a:ext cx="5494889" cy="1015663"/>
          </a:xfrm>
          <a:prstGeom prst="rect">
            <a:avLst/>
          </a:prstGeom>
        </p:spPr>
        <p:txBody>
          <a:bodyPr wrap="square">
            <a:spAutoFit/>
          </a:bodyPr>
          <a:lstStyle/>
          <a:p>
            <a:pPr algn="just"/>
            <a:r>
              <a:rPr lang="fr-FR" sz="2000" dirty="0"/>
              <a:t>Dès février 1889, </a:t>
            </a:r>
            <a:r>
              <a:rPr lang="fr-FR" sz="2000" b="1" dirty="0">
                <a:solidFill>
                  <a:srgbClr val="7030A0"/>
                </a:solidFill>
              </a:rPr>
              <a:t>Ernest Constans</a:t>
            </a:r>
            <a:r>
              <a:rPr lang="fr-FR" sz="2000" dirty="0"/>
              <a:t> met tout en œuvre pour déstabiliser le camp boulangiste et pousser à l’erreur Boulanger lui-même. </a:t>
            </a: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20731" r="18510"/>
          <a:stretch/>
        </p:blipFill>
        <p:spPr>
          <a:xfrm>
            <a:off x="8929102" y="2319496"/>
            <a:ext cx="1144256" cy="990228"/>
          </a:xfrm>
          <a:prstGeom prst="rect">
            <a:avLst/>
          </a:prstGeom>
        </p:spPr>
      </p:pic>
      <p:pic>
        <p:nvPicPr>
          <p:cNvPr id="10" name="Image 9"/>
          <p:cNvPicPr>
            <a:picLocks noChangeAspect="1"/>
          </p:cNvPicPr>
          <p:nvPr/>
        </p:nvPicPr>
        <p:blipFill rotWithShape="1">
          <a:blip r:embed="rId5"/>
          <a:srcRect l="13566" t="5284" r="6064" b="39202"/>
          <a:stretch/>
        </p:blipFill>
        <p:spPr>
          <a:xfrm>
            <a:off x="6415173" y="4637886"/>
            <a:ext cx="1446836" cy="1411827"/>
          </a:xfrm>
          <a:prstGeom prst="rect">
            <a:avLst/>
          </a:prstGeom>
        </p:spPr>
      </p:pic>
    </p:spTree>
    <p:extLst>
      <p:ext uri="{BB962C8B-B14F-4D97-AF65-F5344CB8AC3E}">
        <p14:creationId xmlns:p14="http://schemas.microsoft.com/office/powerpoint/2010/main" val="743443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068647" y="3136613"/>
            <a:ext cx="6054706" cy="584775"/>
          </a:xfrm>
          <a:prstGeom prst="rect">
            <a:avLst/>
          </a:prstGeom>
          <a:noFill/>
        </p:spPr>
        <p:txBody>
          <a:bodyPr wrap="square" rtlCol="0">
            <a:spAutoFit/>
          </a:bodyPr>
          <a:lstStyle/>
          <a:p>
            <a:pPr algn="ctr"/>
            <a:r>
              <a:rPr lang="fr-FR" sz="3200" b="1" dirty="0" smtClean="0"/>
              <a:t>Merci de votre écoute !</a:t>
            </a:r>
            <a:endParaRPr lang="fr-FR" sz="2400" dirty="0"/>
          </a:p>
        </p:txBody>
      </p:sp>
    </p:spTree>
    <p:extLst>
      <p:ext uri="{BB962C8B-B14F-4D97-AF65-F5344CB8AC3E}">
        <p14:creationId xmlns:p14="http://schemas.microsoft.com/office/powerpoint/2010/main" val="217627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461665"/>
          </a:xfrm>
          <a:prstGeom prst="rect">
            <a:avLst/>
          </a:prstGeom>
          <a:noFill/>
        </p:spPr>
        <p:txBody>
          <a:bodyPr wrap="square" rtlCol="0">
            <a:spAutoFit/>
          </a:bodyPr>
          <a:lstStyle/>
          <a:p>
            <a:r>
              <a:rPr lang="fr-FR" sz="2400" b="1" u="sng" dirty="0"/>
              <a:t>L’épisode boulangiste</a:t>
            </a:r>
            <a:endParaRPr lang="fr-FR" dirty="0"/>
          </a:p>
        </p:txBody>
      </p:sp>
      <p:sp>
        <p:nvSpPr>
          <p:cNvPr id="6" name="Rectangle 5"/>
          <p:cNvSpPr/>
          <p:nvPr/>
        </p:nvSpPr>
        <p:spPr>
          <a:xfrm>
            <a:off x="6091238" y="1266708"/>
            <a:ext cx="6030279" cy="2862322"/>
          </a:xfrm>
          <a:prstGeom prst="rect">
            <a:avLst/>
          </a:prstGeom>
        </p:spPr>
        <p:txBody>
          <a:bodyPr wrap="square">
            <a:spAutoFit/>
          </a:bodyPr>
          <a:lstStyle/>
          <a:p>
            <a:pPr marL="285750" indent="-285750" algn="just">
              <a:buFont typeface="Arial" panose="020B0604020202020204" pitchFamily="34" charset="0"/>
              <a:buChar char="•"/>
            </a:pPr>
            <a:r>
              <a:rPr lang="fr-FR" i="1" u="sng" dirty="0" smtClean="0"/>
              <a:t>Emotion et action politique.</a:t>
            </a:r>
          </a:p>
          <a:p>
            <a:pPr algn="just"/>
            <a:r>
              <a:rPr lang="fr-FR" dirty="0">
                <a:sym typeface="Wingdings" panose="05000000000000000000" pitchFamily="2" charset="2"/>
              </a:rPr>
              <a:t> </a:t>
            </a:r>
            <a:r>
              <a:rPr lang="fr-FR" dirty="0" smtClean="0">
                <a:sym typeface="Wingdings" panose="05000000000000000000" pitchFamily="2" charset="2"/>
              </a:rPr>
              <a:t>Rôle de la peur en politique </a:t>
            </a:r>
            <a:r>
              <a:rPr lang="fr-FR" smtClean="0">
                <a:sym typeface="Wingdings" panose="05000000000000000000" pitchFamily="2" charset="2"/>
              </a:rPr>
              <a:t>(Robin, 2006).</a:t>
            </a:r>
            <a:endParaRPr lang="fr-FR" dirty="0"/>
          </a:p>
          <a:p>
            <a:pPr algn="just"/>
            <a:endParaRPr lang="fr-FR" i="1" u="sng" dirty="0"/>
          </a:p>
          <a:p>
            <a:pPr marL="285750" indent="-285750" algn="just">
              <a:buFont typeface="Arial" panose="020B0604020202020204" pitchFamily="34" charset="0"/>
              <a:buChar char="•"/>
            </a:pPr>
            <a:r>
              <a:rPr lang="fr-FR" i="1" u="sng" dirty="0" smtClean="0"/>
              <a:t>Populisme et action politique.</a:t>
            </a:r>
          </a:p>
          <a:p>
            <a:pPr algn="just"/>
            <a:r>
              <a:rPr lang="fr-FR" dirty="0" smtClean="0"/>
              <a:t> Théories </a:t>
            </a:r>
            <a:r>
              <a:rPr lang="fr-FR" dirty="0"/>
              <a:t>« centrées sur les agents » (</a:t>
            </a:r>
            <a:r>
              <a:rPr lang="fr-FR" i="1" dirty="0" err="1"/>
              <a:t>agency-based</a:t>
            </a:r>
            <a:r>
              <a:rPr lang="fr-FR" dirty="0"/>
              <a:t>) du populisme (</a:t>
            </a:r>
            <a:r>
              <a:rPr lang="fr-FR" dirty="0" err="1"/>
              <a:t>Berman</a:t>
            </a:r>
            <a:r>
              <a:rPr lang="fr-FR" dirty="0"/>
              <a:t>, 2021</a:t>
            </a:r>
            <a:r>
              <a:rPr lang="fr-FR" dirty="0" smtClean="0"/>
              <a:t>).</a:t>
            </a:r>
          </a:p>
          <a:p>
            <a:pPr algn="just"/>
            <a:r>
              <a:rPr lang="fr-FR" dirty="0" smtClean="0"/>
              <a:t>Quand on considère Clemenceau et ses proches vis-à-vis de Boulanger:</a:t>
            </a:r>
          </a:p>
          <a:p>
            <a:pPr marL="285750" indent="-285750" algn="just">
              <a:buFont typeface="Wingdings" panose="05000000000000000000" pitchFamily="2" charset="2"/>
              <a:buChar char="à"/>
            </a:pPr>
            <a:r>
              <a:rPr lang="fr-FR" dirty="0" smtClean="0">
                <a:sym typeface="Wingdings" panose="05000000000000000000" pitchFamily="2" charset="2"/>
              </a:rPr>
              <a:t>Prise de conscience graduelle ou </a:t>
            </a:r>
            <a:r>
              <a:rPr lang="fr-FR" b="1" dirty="0" smtClean="0">
                <a:sym typeface="Wingdings" panose="05000000000000000000" pitchFamily="2" charset="2"/>
              </a:rPr>
              <a:t>aveuglement stratégique</a:t>
            </a:r>
            <a:r>
              <a:rPr lang="fr-FR" dirty="0" smtClean="0">
                <a:sym typeface="Wingdings" panose="05000000000000000000" pitchFamily="2" charset="2"/>
              </a:rPr>
              <a:t>?</a:t>
            </a:r>
          </a:p>
          <a:p>
            <a:pPr marL="285750" indent="-285750" algn="just">
              <a:buFont typeface="Wingdings" panose="05000000000000000000" pitchFamily="2" charset="2"/>
              <a:buChar char="à"/>
            </a:pPr>
            <a:r>
              <a:rPr lang="fr-FR" b="1" dirty="0" smtClean="0">
                <a:sym typeface="Wingdings" panose="05000000000000000000" pitchFamily="2" charset="2"/>
              </a:rPr>
              <a:t>Rupture</a:t>
            </a:r>
            <a:r>
              <a:rPr lang="fr-FR" dirty="0" smtClean="0">
                <a:sym typeface="Wingdings" panose="05000000000000000000" pitchFamily="2" charset="2"/>
              </a:rPr>
              <a:t> ou continuité dans la stratégie rhétorique?</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91" y="4315840"/>
            <a:ext cx="2438400" cy="187642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4" y="1266708"/>
            <a:ext cx="1800225" cy="2533650"/>
          </a:xfrm>
          <a:prstGeom prst="rect">
            <a:avLst/>
          </a:prstGeom>
        </p:spPr>
      </p:pic>
      <p:sp>
        <p:nvSpPr>
          <p:cNvPr id="4" name="Rectangle 3"/>
          <p:cNvSpPr/>
          <p:nvPr/>
        </p:nvSpPr>
        <p:spPr>
          <a:xfrm>
            <a:off x="1870709" y="1266708"/>
            <a:ext cx="4126967" cy="3139321"/>
          </a:xfrm>
          <a:prstGeom prst="rect">
            <a:avLst/>
          </a:prstGeom>
        </p:spPr>
        <p:txBody>
          <a:bodyPr wrap="square">
            <a:spAutoFit/>
          </a:bodyPr>
          <a:lstStyle/>
          <a:p>
            <a:pPr lvl="0" algn="just"/>
            <a:r>
              <a:rPr lang="fr-FR" b="1" u="sng" dirty="0"/>
              <a:t>Boulanger (1837-1891</a:t>
            </a:r>
            <a:r>
              <a:rPr lang="fr-FR" b="1" u="sng" dirty="0" smtClean="0"/>
              <a:t>).</a:t>
            </a:r>
            <a:endParaRPr lang="fr-FR" u="sng" dirty="0" smtClean="0"/>
          </a:p>
          <a:p>
            <a:pPr lvl="0" algn="just"/>
            <a:r>
              <a:rPr lang="fr-FR" i="1" dirty="0" smtClean="0"/>
              <a:t>Un premier cas de populisme? (Joly, 2022)</a:t>
            </a:r>
            <a:endParaRPr lang="fr-FR" i="1" dirty="0"/>
          </a:p>
          <a:p>
            <a:pPr lvl="0" algn="just"/>
            <a:r>
              <a:rPr lang="fr-FR" dirty="0"/>
              <a:t>1884: Général de division (en Tunisie).</a:t>
            </a:r>
          </a:p>
          <a:p>
            <a:pPr lvl="0" algn="just"/>
            <a:r>
              <a:rPr lang="fr-FR" dirty="0"/>
              <a:t>1886: Ministre de la Guerre.</a:t>
            </a:r>
          </a:p>
          <a:p>
            <a:pPr algn="just"/>
            <a:r>
              <a:rPr lang="fr-FR" b="1" i="1" dirty="0"/>
              <a:t>1888: Stratégie plébiscitaire.</a:t>
            </a:r>
          </a:p>
          <a:p>
            <a:pPr algn="just"/>
            <a:r>
              <a:rPr lang="fr-FR" b="1" i="1" dirty="0"/>
              <a:t>1888 (Août): Triple Election.</a:t>
            </a:r>
          </a:p>
          <a:p>
            <a:pPr algn="just"/>
            <a:r>
              <a:rPr lang="fr-FR" b="1" i="1" dirty="0"/>
              <a:t>1889 (Janvier): Election de la Seine.</a:t>
            </a:r>
          </a:p>
          <a:p>
            <a:pPr algn="just"/>
            <a:r>
              <a:rPr lang="fr-FR" b="1" i="1" dirty="0"/>
              <a:t>1889 (Février-Mars): Front anti-Boulanger.</a:t>
            </a:r>
          </a:p>
          <a:p>
            <a:pPr algn="just"/>
            <a:r>
              <a:rPr lang="fr-FR" dirty="0"/>
              <a:t>1889 (Avril): Fuite en Belgique.</a:t>
            </a:r>
          </a:p>
          <a:p>
            <a:pPr algn="just"/>
            <a:r>
              <a:rPr lang="fr-FR" dirty="0"/>
              <a:t>1891: Suicide.</a:t>
            </a:r>
          </a:p>
        </p:txBody>
      </p:sp>
      <p:sp>
        <p:nvSpPr>
          <p:cNvPr id="7" name="Rectangle 6"/>
          <p:cNvSpPr/>
          <p:nvPr/>
        </p:nvSpPr>
        <p:spPr>
          <a:xfrm>
            <a:off x="580881" y="4493853"/>
            <a:ext cx="2919710" cy="923330"/>
          </a:xfrm>
          <a:prstGeom prst="rect">
            <a:avLst/>
          </a:prstGeom>
        </p:spPr>
        <p:txBody>
          <a:bodyPr wrap="none">
            <a:spAutoFit/>
          </a:bodyPr>
          <a:lstStyle/>
          <a:p>
            <a:pPr algn="r"/>
            <a:r>
              <a:rPr lang="fr-FR" i="1" dirty="0"/>
              <a:t>«Il est mort comme il a vécu: </a:t>
            </a:r>
          </a:p>
          <a:p>
            <a:pPr algn="r"/>
            <a:r>
              <a:rPr lang="fr-FR" i="1" dirty="0"/>
              <a:t>en sous-lieutenant.»</a:t>
            </a:r>
          </a:p>
          <a:p>
            <a:pPr algn="r"/>
            <a:r>
              <a:rPr lang="fr-FR" dirty="0"/>
              <a:t>Clemenceau.</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3010" y="4315840"/>
            <a:ext cx="2844902" cy="1876425"/>
          </a:xfrm>
          <a:prstGeom prst="rect">
            <a:avLst/>
          </a:prstGeom>
        </p:spPr>
      </p:pic>
      <p:sp>
        <p:nvSpPr>
          <p:cNvPr id="10" name="Rectangle 9"/>
          <p:cNvSpPr/>
          <p:nvPr/>
        </p:nvSpPr>
        <p:spPr>
          <a:xfrm>
            <a:off x="8916744" y="5029305"/>
            <a:ext cx="3275256" cy="923330"/>
          </a:xfrm>
          <a:prstGeom prst="rect">
            <a:avLst/>
          </a:prstGeom>
        </p:spPr>
        <p:txBody>
          <a:bodyPr wrap="none">
            <a:spAutoFit/>
          </a:bodyPr>
          <a:lstStyle/>
          <a:p>
            <a:r>
              <a:rPr lang="fr-FR" dirty="0" smtClean="0"/>
              <a:t>Le populisme: un phénomène en</a:t>
            </a:r>
          </a:p>
          <a:p>
            <a:r>
              <a:rPr lang="fr-FR" dirty="0" smtClean="0"/>
              <a:t>expansion!</a:t>
            </a:r>
          </a:p>
          <a:p>
            <a:r>
              <a:rPr lang="fr-FR" dirty="0" smtClean="0"/>
              <a:t>Source: </a:t>
            </a:r>
            <a:r>
              <a:rPr lang="fr-FR" dirty="0" err="1" smtClean="0"/>
              <a:t>Funke</a:t>
            </a:r>
            <a:r>
              <a:rPr lang="fr-FR" dirty="0" smtClean="0"/>
              <a:t> et al. (2023).</a:t>
            </a:r>
            <a:endParaRPr lang="fr-FR" dirty="0"/>
          </a:p>
        </p:txBody>
      </p:sp>
    </p:spTree>
    <p:extLst>
      <p:ext uri="{BB962C8B-B14F-4D97-AF65-F5344CB8AC3E}">
        <p14:creationId xmlns:p14="http://schemas.microsoft.com/office/powerpoint/2010/main" val="51280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0959" y="661852"/>
            <a:ext cx="10115428" cy="461665"/>
          </a:xfrm>
          <a:prstGeom prst="rect">
            <a:avLst/>
          </a:prstGeom>
          <a:noFill/>
        </p:spPr>
        <p:txBody>
          <a:bodyPr wrap="square" rtlCol="0">
            <a:spAutoFit/>
          </a:bodyPr>
          <a:lstStyle/>
          <a:p>
            <a:r>
              <a:rPr lang="fr-FR" sz="2400" b="1" u="sng" dirty="0"/>
              <a:t>Clemenceau et Boulanger: un retournement d’opinion.</a:t>
            </a:r>
            <a:endParaRPr lang="fr-FR" dirty="0"/>
          </a:p>
        </p:txBody>
      </p:sp>
      <p:sp>
        <p:nvSpPr>
          <p:cNvPr id="4" name="ZoneTexte 3"/>
          <p:cNvSpPr txBox="1"/>
          <p:nvPr/>
        </p:nvSpPr>
        <p:spPr>
          <a:xfrm>
            <a:off x="60958" y="1238864"/>
            <a:ext cx="12131042" cy="5078313"/>
          </a:xfrm>
          <a:prstGeom prst="rect">
            <a:avLst/>
          </a:prstGeom>
          <a:noFill/>
        </p:spPr>
        <p:txBody>
          <a:bodyPr wrap="square" rtlCol="0">
            <a:spAutoFit/>
          </a:bodyPr>
          <a:lstStyle/>
          <a:p>
            <a:pPr marL="342900" indent="-342900">
              <a:buFont typeface="Arial" panose="020B0604020202020204" pitchFamily="34" charset="0"/>
              <a:buChar char="•"/>
            </a:pPr>
            <a:r>
              <a:rPr lang="fr-FR" sz="2000" b="1" dirty="0"/>
              <a:t>Clemenceau soutient Boulanger (initialement).</a:t>
            </a:r>
            <a:r>
              <a:rPr lang="fr-FR" sz="2000" dirty="0"/>
              <a:t/>
            </a:r>
            <a:br>
              <a:rPr lang="fr-FR" sz="2000" dirty="0"/>
            </a:br>
            <a:r>
              <a:rPr lang="fr-FR" dirty="0">
                <a:sym typeface="Wingdings" panose="05000000000000000000" pitchFamily="2" charset="2"/>
              </a:rPr>
              <a:t>Stratégie de « </a:t>
            </a:r>
            <a:r>
              <a:rPr lang="fr-FR" dirty="0" err="1">
                <a:sym typeface="Wingdings" panose="05000000000000000000" pitchFamily="2" charset="2"/>
              </a:rPr>
              <a:t>républicanisation</a:t>
            </a:r>
            <a:r>
              <a:rPr lang="fr-FR" dirty="0">
                <a:sym typeface="Wingdings" panose="05000000000000000000" pitchFamily="2" charset="2"/>
              </a:rPr>
              <a:t> » de l’armée (Providence, 2005 p.172). Ferry et Clemenceau soutiennent Boulanger lors de sa nomination en Tunisie. Clemenceau pousse Boulanger au ministère de la Guerre. </a:t>
            </a:r>
          </a:p>
          <a:p>
            <a:r>
              <a:rPr lang="fr-FR" dirty="0">
                <a:sym typeface="Wingdings" panose="05000000000000000000" pitchFamily="2" charset="2"/>
              </a:rPr>
              <a:t> </a:t>
            </a:r>
            <a:endParaRPr lang="fr-FR" sz="2000" dirty="0"/>
          </a:p>
          <a:p>
            <a:pPr marL="342900" indent="-342900">
              <a:buFont typeface="Arial" panose="020B0604020202020204" pitchFamily="34" charset="0"/>
              <a:buChar char="•"/>
            </a:pPr>
            <a:r>
              <a:rPr lang="fr-FR" sz="2000" b="1" dirty="0"/>
              <a:t>Clemenceau participe activement au « Front Républicain » anti-boulangiste.</a:t>
            </a:r>
            <a:r>
              <a:rPr lang="fr-FR" sz="2000" dirty="0"/>
              <a:t/>
            </a:r>
            <a:br>
              <a:rPr lang="fr-FR" sz="2000" dirty="0"/>
            </a:br>
            <a:r>
              <a:rPr lang="fr-FR" i="1" dirty="0"/>
              <a:t>« Je demande à être compté parmi les battus. »</a:t>
            </a:r>
            <a:br>
              <a:rPr lang="fr-FR" i="1" dirty="0"/>
            </a:br>
            <a:r>
              <a:rPr lang="fr-FR" i="1" dirty="0"/>
              <a:t>« Ce pays est en proie à une maladie que Michelet a merveilleusement décrite: le messianisme. […] </a:t>
            </a:r>
            <a:r>
              <a:rPr lang="fr-FR" i="1" dirty="0" err="1"/>
              <a:t>M.Boulanger</a:t>
            </a:r>
            <a:r>
              <a:rPr lang="fr-FR" i="1" dirty="0"/>
              <a:t>, c’est le messie, c’est le sauveur, c’est le fétiche. »</a:t>
            </a:r>
            <a:r>
              <a:rPr lang="fr-FR" sz="2000" dirty="0"/>
              <a:t> </a:t>
            </a:r>
            <a:r>
              <a:rPr lang="fr-FR" dirty="0"/>
              <a:t>Clemenceau (</a:t>
            </a:r>
            <a:r>
              <a:rPr lang="fr-FR" i="1" dirty="0"/>
              <a:t>Journal officiel</a:t>
            </a:r>
            <a:r>
              <a:rPr lang="fr-FR" dirty="0"/>
              <a:t>, 31 janvier 1889).</a:t>
            </a:r>
            <a:br>
              <a:rPr lang="fr-FR" dirty="0"/>
            </a:br>
            <a:r>
              <a:rPr lang="fr-FR" dirty="0">
                <a:sym typeface="Wingdings" panose="05000000000000000000" pitchFamily="2" charset="2"/>
              </a:rPr>
              <a:t> </a:t>
            </a:r>
            <a:r>
              <a:rPr lang="fr-FR" b="1" dirty="0"/>
              <a:t>Probablement un retour à ses positions de jeunesses</a:t>
            </a:r>
            <a:r>
              <a:rPr lang="fr-FR" sz="2000" b="1" dirty="0"/>
              <a:t>.</a:t>
            </a:r>
            <a:r>
              <a:rPr lang="fr-FR" sz="2000" dirty="0"/>
              <a:t/>
            </a:r>
            <a:br>
              <a:rPr lang="fr-FR" sz="2000" dirty="0"/>
            </a:br>
            <a:r>
              <a:rPr lang="fr-FR" i="1" dirty="0"/>
              <a:t>« La démocratie américaine se défie non sans raison peut-être des hommes de génie, des sauveurs que guide une inspiration mystérieuse, et que la Providence a chargés de penser et d’agir pour les autres. »</a:t>
            </a:r>
            <a:r>
              <a:rPr lang="fr-FR" dirty="0"/>
              <a:t> </a:t>
            </a:r>
            <a:br>
              <a:rPr lang="fr-FR" dirty="0"/>
            </a:br>
            <a:r>
              <a:rPr lang="fr-FR" i="1" dirty="0"/>
              <a:t>Le Temps</a:t>
            </a:r>
            <a:r>
              <a:rPr lang="fr-FR" dirty="0"/>
              <a:t>, 13 avril 1869 (correspondance du 24 mars) (Cité dans </a:t>
            </a:r>
            <a:r>
              <a:rPr lang="fr-FR" dirty="0" err="1"/>
              <a:t>Winock</a:t>
            </a:r>
            <a:r>
              <a:rPr lang="fr-FR" dirty="0"/>
              <a:t>, p.37)</a:t>
            </a:r>
          </a:p>
          <a:p>
            <a:endParaRPr lang="fr-FR" sz="2000" dirty="0"/>
          </a:p>
          <a:p>
            <a:r>
              <a:rPr lang="fr-FR" sz="2000" b="1" dirty="0">
                <a:sym typeface="Wingdings" panose="05000000000000000000" pitchFamily="2" charset="2"/>
              </a:rPr>
              <a:t> </a:t>
            </a:r>
            <a:r>
              <a:rPr lang="fr-FR" sz="2000" b="1" dirty="0"/>
              <a:t>Peut-on documenter/mesurer l’évolution du sentiment « anti-boulangiste » chez Clemenceau et ses proches ? Peut-on détecter des changements de stratégie « rhétorique »?</a:t>
            </a:r>
            <a:r>
              <a:rPr lang="fr-FR" sz="2000" dirty="0"/>
              <a:t/>
            </a:r>
            <a:br>
              <a:rPr lang="fr-FR" sz="2000" dirty="0"/>
            </a:br>
            <a:r>
              <a:rPr lang="fr-FR" sz="2000" dirty="0"/>
              <a:t>	- Directement non.</a:t>
            </a:r>
            <a:br>
              <a:rPr lang="fr-FR" sz="2000" dirty="0"/>
            </a:br>
            <a:r>
              <a:rPr lang="fr-FR" sz="2000" dirty="0"/>
              <a:t>	- Indirectement oui.</a:t>
            </a:r>
          </a:p>
        </p:txBody>
      </p:sp>
    </p:spTree>
    <p:extLst>
      <p:ext uri="{BB962C8B-B14F-4D97-AF65-F5344CB8AC3E}">
        <p14:creationId xmlns:p14="http://schemas.microsoft.com/office/powerpoint/2010/main" val="1018679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461665"/>
          </a:xfrm>
          <a:prstGeom prst="rect">
            <a:avLst/>
          </a:prstGeom>
          <a:noFill/>
        </p:spPr>
        <p:txBody>
          <a:bodyPr wrap="square" rtlCol="0">
            <a:spAutoFit/>
          </a:bodyPr>
          <a:lstStyle/>
          <a:p>
            <a:r>
              <a:rPr lang="fr-FR" sz="2400" b="1" u="sng" dirty="0"/>
              <a:t>La Justice</a:t>
            </a:r>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9" y="1123517"/>
            <a:ext cx="5849439" cy="141539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0" y="2745923"/>
            <a:ext cx="3181756" cy="1246955"/>
          </a:xfrm>
          <a:prstGeom prst="rect">
            <a:avLst/>
          </a:prstGeom>
        </p:spPr>
      </p:pic>
      <p:sp>
        <p:nvSpPr>
          <p:cNvPr id="11" name="ZoneTexte 10"/>
          <p:cNvSpPr txBox="1"/>
          <p:nvPr/>
        </p:nvSpPr>
        <p:spPr>
          <a:xfrm>
            <a:off x="3333136" y="2677414"/>
            <a:ext cx="2113935" cy="646331"/>
          </a:xfrm>
          <a:prstGeom prst="rect">
            <a:avLst/>
          </a:prstGeom>
          <a:noFill/>
        </p:spPr>
        <p:txBody>
          <a:bodyPr wrap="square" rtlCol="0">
            <a:spAutoFit/>
          </a:bodyPr>
          <a:lstStyle/>
          <a:p>
            <a:r>
              <a:rPr lang="fr-FR" dirty="0" err="1"/>
              <a:t>OCRisé</a:t>
            </a:r>
            <a:r>
              <a:rPr lang="fr-FR" dirty="0"/>
              <a:t> par la BNF (Gallica.fr)</a:t>
            </a:r>
          </a:p>
        </p:txBody>
      </p:sp>
      <p:sp>
        <p:nvSpPr>
          <p:cNvPr id="13" name="ZoneTexte 12"/>
          <p:cNvSpPr txBox="1"/>
          <p:nvPr/>
        </p:nvSpPr>
        <p:spPr>
          <a:xfrm>
            <a:off x="6274157" y="5410028"/>
            <a:ext cx="5917843" cy="646331"/>
          </a:xfrm>
          <a:prstGeom prst="rect">
            <a:avLst/>
          </a:prstGeom>
          <a:noFill/>
        </p:spPr>
        <p:txBody>
          <a:bodyPr wrap="square" rtlCol="0">
            <a:spAutoFit/>
          </a:bodyPr>
          <a:lstStyle/>
          <a:p>
            <a:r>
              <a:rPr lang="fr-FR" dirty="0">
                <a:sym typeface="Wingdings" panose="05000000000000000000" pitchFamily="2" charset="2"/>
              </a:rPr>
              <a:t> « Cassure structurelle » (</a:t>
            </a:r>
            <a:r>
              <a:rPr lang="fr-FR" i="1" dirty="0"/>
              <a:t>structural break</a:t>
            </a:r>
            <a:r>
              <a:rPr lang="fr-FR" dirty="0"/>
              <a:t>) estimée le 22 mars 1888.</a:t>
            </a:r>
          </a:p>
        </p:txBody>
      </p:sp>
      <p:sp>
        <p:nvSpPr>
          <p:cNvPr id="14" name="ZoneTexte 13"/>
          <p:cNvSpPr txBox="1"/>
          <p:nvPr/>
        </p:nvSpPr>
        <p:spPr>
          <a:xfrm>
            <a:off x="151379" y="4017822"/>
            <a:ext cx="5766465" cy="2308324"/>
          </a:xfrm>
          <a:prstGeom prst="rect">
            <a:avLst/>
          </a:prstGeom>
          <a:noFill/>
        </p:spPr>
        <p:txBody>
          <a:bodyPr wrap="square" rtlCol="0">
            <a:spAutoFit/>
          </a:bodyPr>
          <a:lstStyle/>
          <a:p>
            <a:pPr marL="285750" indent="-285750">
              <a:buFont typeface="Wingdings" panose="05000000000000000000" pitchFamily="2" charset="2"/>
              <a:buChar char="à"/>
            </a:pPr>
            <a:r>
              <a:rPr lang="fr-FR" dirty="0">
                <a:sym typeface="Wingdings" panose="05000000000000000000" pitchFamily="2" charset="2"/>
              </a:rPr>
              <a:t>Nous disposons de 2184 éditions du journal entre premier janvier 1886 et le 31 décembre 1891. 1069 mentionnent le terme « Boulanger ».</a:t>
            </a:r>
          </a:p>
          <a:p>
            <a:pPr marL="285750" indent="-285750">
              <a:buFont typeface="Wingdings" panose="05000000000000000000" pitchFamily="2" charset="2"/>
              <a:buChar char="à"/>
            </a:pPr>
            <a:r>
              <a:rPr lang="fr-FR" dirty="0">
                <a:sym typeface="Wingdings" panose="05000000000000000000" pitchFamily="2" charset="2"/>
              </a:rPr>
              <a:t>Nous observons également Le Figaro, la Croix, l’Intransigeant, Le Journal des Débats, le XIXème Siècle, etc. (14 journaux au total).</a:t>
            </a:r>
          </a:p>
          <a:p>
            <a:pPr marL="285750" indent="-285750">
              <a:buFont typeface="Wingdings" panose="05000000000000000000" pitchFamily="2" charset="2"/>
              <a:buChar char="à"/>
            </a:pPr>
            <a:r>
              <a:rPr lang="fr-FR" dirty="0">
                <a:sym typeface="Wingdings" panose="05000000000000000000" pitchFamily="2" charset="2"/>
              </a:rPr>
              <a:t>De même, nous utilisons les </a:t>
            </a:r>
            <a:r>
              <a:rPr lang="fr-FR" i="1" dirty="0">
                <a:sym typeface="Wingdings" panose="05000000000000000000" pitchFamily="2" charset="2"/>
              </a:rPr>
              <a:t>Journaux Officiels </a:t>
            </a:r>
            <a:r>
              <a:rPr lang="fr-FR" dirty="0">
                <a:sym typeface="Wingdings" panose="05000000000000000000" pitchFamily="2" charset="2"/>
              </a:rPr>
              <a:t>(débats parlementaires) à la Chambre.</a:t>
            </a:r>
            <a:endParaRPr lang="fr-FR" dirty="0"/>
          </a:p>
        </p:txBody>
      </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9488" y="1328772"/>
            <a:ext cx="5286167" cy="4081256"/>
          </a:xfrm>
          <a:prstGeom prst="rect">
            <a:avLst/>
          </a:prstGeom>
        </p:spPr>
      </p:pic>
    </p:spTree>
    <p:extLst>
      <p:ext uri="{BB962C8B-B14F-4D97-AF65-F5344CB8AC3E}">
        <p14:creationId xmlns:p14="http://schemas.microsoft.com/office/powerpoint/2010/main" val="1739624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568" y="3863400"/>
            <a:ext cx="3194955" cy="2321646"/>
          </a:xfrm>
          <a:prstGeom prst="rect">
            <a:avLst/>
          </a:prstGeom>
        </p:spPr>
      </p:pic>
      <p:sp>
        <p:nvSpPr>
          <p:cNvPr id="17" name="ZoneTexte 16"/>
          <p:cNvSpPr txBox="1"/>
          <p:nvPr/>
        </p:nvSpPr>
        <p:spPr>
          <a:xfrm>
            <a:off x="60959" y="661852"/>
            <a:ext cx="6054706" cy="461665"/>
          </a:xfrm>
          <a:prstGeom prst="rect">
            <a:avLst/>
          </a:prstGeom>
          <a:noFill/>
        </p:spPr>
        <p:txBody>
          <a:bodyPr wrap="square" rtlCol="0">
            <a:spAutoFit/>
          </a:bodyPr>
          <a:lstStyle/>
          <a:p>
            <a:r>
              <a:rPr lang="fr-FR" sz="2400" b="1" u="sng" dirty="0"/>
              <a:t>La Justice – </a:t>
            </a:r>
            <a:r>
              <a:rPr lang="fr-FR" sz="2400" b="1" u="sng" dirty="0" smtClean="0"/>
              <a:t>« Sentiment </a:t>
            </a:r>
            <a:r>
              <a:rPr lang="fr-FR" sz="2400" b="1" u="sng" dirty="0" err="1" smtClean="0"/>
              <a:t>analysis</a:t>
            </a:r>
            <a:r>
              <a:rPr lang="fr-FR" sz="2400" b="1" u="sng" dirty="0" smtClean="0"/>
              <a:t> » et LDA.</a:t>
            </a:r>
            <a:endParaRPr lang="fr-FR" dirty="0"/>
          </a:p>
        </p:txBody>
      </p:sp>
      <p:sp>
        <p:nvSpPr>
          <p:cNvPr id="18" name="ZoneTexte 17"/>
          <p:cNvSpPr txBox="1"/>
          <p:nvPr/>
        </p:nvSpPr>
        <p:spPr>
          <a:xfrm>
            <a:off x="60959" y="1254755"/>
            <a:ext cx="5901922" cy="2862322"/>
          </a:xfrm>
          <a:prstGeom prst="rect">
            <a:avLst/>
          </a:prstGeom>
          <a:noFill/>
        </p:spPr>
        <p:txBody>
          <a:bodyPr wrap="square" rtlCol="0">
            <a:spAutoFit/>
          </a:bodyPr>
          <a:lstStyle/>
          <a:p>
            <a:r>
              <a:rPr lang="fr-FR" i="1" u="sng" dirty="0" smtClean="0"/>
              <a:t>Sentiment </a:t>
            </a:r>
            <a:r>
              <a:rPr lang="fr-FR" i="1" u="sng" dirty="0" err="1" smtClean="0"/>
              <a:t>analysis</a:t>
            </a:r>
            <a:r>
              <a:rPr lang="fr-FR" i="1" u="sng" dirty="0" smtClean="0"/>
              <a:t>:</a:t>
            </a:r>
          </a:p>
          <a:p>
            <a:pPr marL="285750" indent="-285750">
              <a:buFont typeface="Arial" panose="020B0604020202020204" pitchFamily="34" charset="0"/>
              <a:buChar char="•"/>
            </a:pPr>
            <a:r>
              <a:rPr lang="fr-FR" dirty="0" smtClean="0"/>
              <a:t>Noter un texte et décider de son caractère positif ou négatif en fonction de mots clés.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smtClean="0"/>
              <a:t>Base </a:t>
            </a:r>
            <a:r>
              <a:rPr lang="fr-FR" dirty="0" smtClean="0">
                <a:sym typeface="Wingdings" panose="05000000000000000000" pitchFamily="2" charset="2"/>
              </a:rPr>
              <a:t>FEEL (</a:t>
            </a:r>
            <a:r>
              <a:rPr lang="fr-FR" dirty="0" err="1" smtClean="0">
                <a:sym typeface="Wingdings" panose="05000000000000000000" pitchFamily="2" charset="2"/>
              </a:rPr>
              <a:t>Abdaoui</a:t>
            </a:r>
            <a:r>
              <a:rPr lang="fr-FR" dirty="0" smtClean="0">
                <a:sym typeface="Wingdings" panose="05000000000000000000" pitchFamily="2" charset="2"/>
              </a:rPr>
              <a:t> </a:t>
            </a:r>
            <a:r>
              <a:rPr lang="fr-FR" dirty="0">
                <a:sym typeface="Wingdings" panose="05000000000000000000" pitchFamily="2" charset="2"/>
              </a:rPr>
              <a:t>et al. </a:t>
            </a:r>
            <a:r>
              <a:rPr lang="fr-FR" dirty="0" smtClean="0">
                <a:sym typeface="Wingdings" panose="05000000000000000000" pitchFamily="2" charset="2"/>
              </a:rPr>
              <a:t>2017) permet de relier environ 14 000 mots, à une valence positive/négative et à des émotions (</a:t>
            </a:r>
            <a:r>
              <a:rPr lang="fr-FR" dirty="0" err="1" smtClean="0">
                <a:sym typeface="Wingdings" panose="05000000000000000000" pitchFamily="2" charset="2"/>
              </a:rPr>
              <a:t>Ekman</a:t>
            </a:r>
            <a:r>
              <a:rPr lang="fr-FR" dirty="0" smtClean="0">
                <a:sym typeface="Wingdings" panose="05000000000000000000" pitchFamily="2" charset="2"/>
              </a:rPr>
              <a:t>, 1997).</a:t>
            </a:r>
            <a:br>
              <a:rPr lang="fr-FR" dirty="0" smtClean="0">
                <a:sym typeface="Wingdings" panose="05000000000000000000" pitchFamily="2" charset="2"/>
              </a:rPr>
            </a:br>
            <a:r>
              <a:rPr lang="fr-FR" dirty="0" err="1" smtClean="0">
                <a:sym typeface="Wingdings" panose="05000000000000000000" pitchFamily="2" charset="2"/>
              </a:rPr>
              <a:t>Eg</a:t>
            </a:r>
            <a:r>
              <a:rPr lang="fr-FR" dirty="0" smtClean="0">
                <a:sym typeface="Wingdings" panose="05000000000000000000" pitchFamily="2" charset="2"/>
              </a:rPr>
              <a:t>. « Foule » : valence négative, associée à peur, colère, surprise et dégoût.</a:t>
            </a:r>
            <a:br>
              <a:rPr lang="fr-FR" dirty="0" smtClean="0">
                <a:sym typeface="Wingdings" panose="05000000000000000000" pitchFamily="2" charset="2"/>
              </a:rPr>
            </a:br>
            <a:endParaRPr lang="fr-FR" i="1" u="sng" dirty="0"/>
          </a:p>
        </p:txBody>
      </p:sp>
      <p:sp>
        <p:nvSpPr>
          <p:cNvPr id="3" name="Rectangle 2"/>
          <p:cNvSpPr/>
          <p:nvPr/>
        </p:nvSpPr>
        <p:spPr>
          <a:xfrm>
            <a:off x="6115665" y="622328"/>
            <a:ext cx="6096000" cy="2862322"/>
          </a:xfrm>
          <a:prstGeom prst="rect">
            <a:avLst/>
          </a:prstGeom>
        </p:spPr>
        <p:txBody>
          <a:bodyPr>
            <a:spAutoFit/>
          </a:bodyPr>
          <a:lstStyle/>
          <a:p>
            <a:r>
              <a:rPr lang="fr-FR" i="1" u="sng" dirty="0" smtClean="0"/>
              <a:t>Latent </a:t>
            </a:r>
            <a:r>
              <a:rPr lang="fr-FR" i="1" u="sng" dirty="0" err="1" smtClean="0"/>
              <a:t>dirichelet</a:t>
            </a:r>
            <a:r>
              <a:rPr lang="fr-FR" i="1" u="sng" dirty="0" smtClean="0"/>
              <a:t> allocation:</a:t>
            </a:r>
            <a:endParaRPr lang="fr-FR" i="1" u="sng" dirty="0"/>
          </a:p>
          <a:p>
            <a:pPr marL="285750" indent="-285750">
              <a:buFont typeface="Arial" panose="020B0604020202020204" pitchFamily="34" charset="0"/>
              <a:buChar char="•"/>
            </a:pPr>
            <a:r>
              <a:rPr lang="fr-FR" dirty="0" smtClean="0"/>
              <a:t>Associer des textes à des thématiques latentes.</a:t>
            </a:r>
            <a:br>
              <a:rPr lang="fr-FR" dirty="0" smtClean="0"/>
            </a:br>
            <a:r>
              <a:rPr lang="fr-FR" dirty="0" smtClean="0">
                <a:sym typeface="Wingdings" panose="05000000000000000000" pitchFamily="2" charset="2"/>
              </a:rPr>
              <a:t> </a:t>
            </a:r>
            <a:r>
              <a:rPr lang="fr-FR" dirty="0" smtClean="0"/>
              <a:t>Les thématiques associées à Boulanger vont être :</a:t>
            </a:r>
            <a:br>
              <a:rPr lang="fr-FR" dirty="0" smtClean="0"/>
            </a:br>
            <a:r>
              <a:rPr lang="fr-FR" dirty="0" smtClean="0"/>
              <a:t>« liens avec la droite », « soldat honorable », « élections et résultats électoraux », etc.</a:t>
            </a:r>
          </a:p>
          <a:p>
            <a:pPr marL="285750" indent="-285750">
              <a:buFont typeface="Arial" panose="020B0604020202020204" pitchFamily="34" charset="0"/>
              <a:buChar char="•"/>
            </a:pPr>
            <a:endParaRPr lang="fr-FR" dirty="0"/>
          </a:p>
          <a:p>
            <a:r>
              <a:rPr lang="fr-FR" i="1" u="sng" dirty="0"/>
              <a:t>Mots clés du thème « </a:t>
            </a:r>
            <a:r>
              <a:rPr lang="fr-FR" i="1" u="sng" dirty="0" smtClean="0"/>
              <a:t>liens avec </a:t>
            </a:r>
            <a:r>
              <a:rPr lang="fr-FR" i="1" u="sng" dirty="0"/>
              <a:t>la droite »:</a:t>
            </a:r>
          </a:p>
          <a:p>
            <a:r>
              <a:rPr lang="fr-FR" dirty="0"/>
              <a:t>Monarchiste, pouvoir, bonapartiste, royaliste, conservateur, etc.</a:t>
            </a:r>
          </a:p>
          <a:p>
            <a:endParaRPr lang="fr-FR" dirty="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227" y="2927519"/>
            <a:ext cx="4482875" cy="3257527"/>
          </a:xfrm>
          <a:prstGeom prst="rect">
            <a:avLst/>
          </a:prstGeom>
        </p:spPr>
      </p:pic>
    </p:spTree>
    <p:extLst>
      <p:ext uri="{BB962C8B-B14F-4D97-AF65-F5344CB8AC3E}">
        <p14:creationId xmlns:p14="http://schemas.microsoft.com/office/powerpoint/2010/main" val="356247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0959" y="661852"/>
            <a:ext cx="6054706" cy="461665"/>
          </a:xfrm>
          <a:prstGeom prst="rect">
            <a:avLst/>
          </a:prstGeom>
          <a:noFill/>
        </p:spPr>
        <p:txBody>
          <a:bodyPr wrap="square" rtlCol="0">
            <a:spAutoFit/>
          </a:bodyPr>
          <a:lstStyle/>
          <a:p>
            <a:r>
              <a:rPr lang="fr-FR" sz="2400" b="1" u="sng" dirty="0" smtClean="0"/>
              <a:t>Une première conclusion</a:t>
            </a:r>
            <a:endParaRPr lang="fr-FR" dirty="0"/>
          </a:p>
        </p:txBody>
      </p:sp>
      <p:sp>
        <p:nvSpPr>
          <p:cNvPr id="18" name="ZoneTexte 17"/>
          <p:cNvSpPr txBox="1"/>
          <p:nvPr/>
        </p:nvSpPr>
        <p:spPr>
          <a:xfrm>
            <a:off x="60959" y="1254755"/>
            <a:ext cx="5901922" cy="369332"/>
          </a:xfrm>
          <a:prstGeom prst="rect">
            <a:avLst/>
          </a:prstGeom>
          <a:noFill/>
        </p:spPr>
        <p:txBody>
          <a:bodyPr wrap="square" rtlCol="0">
            <a:spAutoFit/>
          </a:bodyPr>
          <a:lstStyle/>
          <a:p>
            <a:pPr algn="just"/>
            <a:r>
              <a:rPr lang="fr-FR" b="1" u="sng" dirty="0" smtClean="0"/>
              <a:t>On retrouve 4 périodes: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96" y="661852"/>
            <a:ext cx="2794831" cy="209342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187" y="2852565"/>
            <a:ext cx="2614843" cy="3399530"/>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5921" y="4579983"/>
            <a:ext cx="2956843" cy="1672112"/>
          </a:xfrm>
          <a:prstGeom prst="rect">
            <a:avLst/>
          </a:prstGeom>
        </p:spPr>
      </p:pic>
      <p:sp>
        <p:nvSpPr>
          <p:cNvPr id="2" name="Rectangle 1"/>
          <p:cNvSpPr/>
          <p:nvPr/>
        </p:nvSpPr>
        <p:spPr>
          <a:xfrm>
            <a:off x="8945921" y="3863156"/>
            <a:ext cx="2424190" cy="646331"/>
          </a:xfrm>
          <a:prstGeom prst="rect">
            <a:avLst/>
          </a:prstGeom>
        </p:spPr>
        <p:txBody>
          <a:bodyPr wrap="none">
            <a:spAutoFit/>
          </a:bodyPr>
          <a:lstStyle/>
          <a:p>
            <a:r>
              <a:rPr lang="fr-FR" dirty="0" smtClean="0"/>
              <a:t>La Justice</a:t>
            </a:r>
          </a:p>
          <a:p>
            <a:r>
              <a:rPr lang="fr-FR" dirty="0" smtClean="0"/>
              <a:t>(26-27 Novembre 1887)</a:t>
            </a:r>
            <a:endParaRPr lang="fr-FR" dirty="0"/>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114" y="1761511"/>
            <a:ext cx="5784395" cy="4203290"/>
          </a:xfrm>
          <a:prstGeom prst="rect">
            <a:avLst/>
          </a:prstGeom>
        </p:spPr>
      </p:pic>
    </p:spTree>
    <p:extLst>
      <p:ext uri="{BB962C8B-B14F-4D97-AF65-F5344CB8AC3E}">
        <p14:creationId xmlns:p14="http://schemas.microsoft.com/office/powerpoint/2010/main" val="1847974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830997"/>
          </a:xfrm>
          <a:prstGeom prst="rect">
            <a:avLst/>
          </a:prstGeom>
          <a:noFill/>
        </p:spPr>
        <p:txBody>
          <a:bodyPr wrap="square" rtlCol="0">
            <a:spAutoFit/>
          </a:bodyPr>
          <a:lstStyle/>
          <a:p>
            <a:r>
              <a:rPr lang="fr-FR" sz="2400" b="1" u="sng" dirty="0"/>
              <a:t>L’usage stratégique de la peur à la Chambre des députés</a:t>
            </a:r>
            <a:endParaRPr lang="fr-FR" dirty="0"/>
          </a:p>
        </p:txBody>
      </p:sp>
      <p:sp>
        <p:nvSpPr>
          <p:cNvPr id="6" name="ZoneTexte 5"/>
          <p:cNvSpPr txBox="1"/>
          <p:nvPr/>
        </p:nvSpPr>
        <p:spPr>
          <a:xfrm>
            <a:off x="1655180" y="1490555"/>
            <a:ext cx="2060294" cy="1200329"/>
          </a:xfrm>
          <a:prstGeom prst="rect">
            <a:avLst/>
          </a:prstGeom>
          <a:noFill/>
          <a:ln w="28575">
            <a:solidFill>
              <a:schemeClr val="tx1"/>
            </a:solidFill>
          </a:ln>
        </p:spPr>
        <p:txBody>
          <a:bodyPr wrap="square" rtlCol="0">
            <a:spAutoFit/>
          </a:bodyPr>
          <a:lstStyle/>
          <a:p>
            <a:pPr marL="342900" indent="-342900" algn="ctr">
              <a:buFont typeface="Arial" panose="020B0604020202020204" pitchFamily="34" charset="0"/>
              <a:buChar char="•"/>
            </a:pPr>
            <a:r>
              <a:rPr lang="fr-FR" sz="2400" dirty="0"/>
              <a:t>Exprimer</a:t>
            </a:r>
          </a:p>
          <a:p>
            <a:pPr marL="342900" indent="-342900" algn="ctr">
              <a:buFont typeface="Arial" panose="020B0604020202020204" pitchFamily="34" charset="0"/>
              <a:buChar char="•"/>
            </a:pPr>
            <a:r>
              <a:rPr lang="fr-FR" sz="2400" dirty="0"/>
              <a:t>Attribuer</a:t>
            </a:r>
          </a:p>
          <a:p>
            <a:pPr marL="342900" indent="-342900" algn="ctr">
              <a:buFont typeface="Arial" panose="020B0604020202020204" pitchFamily="34" charset="0"/>
              <a:buChar char="•"/>
            </a:pPr>
            <a:r>
              <a:rPr lang="fr-FR" sz="2400" dirty="0"/>
              <a:t>Induire</a:t>
            </a:r>
          </a:p>
        </p:txBody>
      </p:sp>
      <p:sp>
        <p:nvSpPr>
          <p:cNvPr id="4" name="ZoneTexte 3"/>
          <p:cNvSpPr txBox="1"/>
          <p:nvPr/>
        </p:nvSpPr>
        <p:spPr>
          <a:xfrm>
            <a:off x="6672647" y="1238572"/>
            <a:ext cx="5237701" cy="3785652"/>
          </a:xfrm>
          <a:prstGeom prst="rect">
            <a:avLst/>
          </a:prstGeom>
          <a:noFill/>
        </p:spPr>
        <p:txBody>
          <a:bodyPr wrap="square" rtlCol="0">
            <a:spAutoFit/>
          </a:bodyPr>
          <a:lstStyle/>
          <a:p>
            <a:pPr marL="285750" lvl="0" indent="-285750" algn="just">
              <a:buFont typeface="Wingdings" panose="05000000000000000000" pitchFamily="2" charset="2"/>
              <a:buChar char="§"/>
            </a:pPr>
            <a:r>
              <a:rPr lang="fr-FR" sz="2000" i="1" dirty="0"/>
              <a:t>Christophe </a:t>
            </a:r>
            <a:r>
              <a:rPr lang="fr-FR" sz="2000" i="1" dirty="0" err="1"/>
              <a:t>Lévêque</a:t>
            </a:r>
            <a:r>
              <a:rPr lang="fr-FR" sz="2000" i="1" dirty="0"/>
              <a:t> et </a:t>
            </a:r>
            <a:r>
              <a:rPr lang="fr-FR" sz="2000" dirty="0"/>
              <a:t>Emmanuel Petit (2022), Émotions et action politique : Georges Clemenceau face aux députés du Midi au moment de la « révolte des gueux »</a:t>
            </a:r>
            <a:r>
              <a:rPr lang="fr-FR" sz="2000" i="1" dirty="0"/>
              <a:t>, L’Année Clemenceau, n°6, </a:t>
            </a:r>
            <a:r>
              <a:rPr lang="fr-FR" sz="2000" dirty="0"/>
              <a:t>p. 99-114.</a:t>
            </a:r>
          </a:p>
          <a:p>
            <a:pPr marL="285750" lvl="0" indent="-285750" algn="just">
              <a:buFont typeface="Wingdings" panose="05000000000000000000" pitchFamily="2" charset="2"/>
              <a:buChar char="§"/>
            </a:pPr>
            <a:endParaRPr lang="fr-FR" sz="2000" dirty="0"/>
          </a:p>
          <a:p>
            <a:pPr marL="285750" lvl="0" indent="-285750" algn="just">
              <a:buFont typeface="Wingdings" panose="05000000000000000000" pitchFamily="2" charset="2"/>
              <a:buChar char="§"/>
            </a:pPr>
            <a:r>
              <a:rPr lang="fr-FR" sz="2000" i="1" dirty="0"/>
              <a:t>Christophe </a:t>
            </a:r>
            <a:r>
              <a:rPr lang="fr-FR" sz="2000" i="1" dirty="0" err="1"/>
              <a:t>Lévêque</a:t>
            </a:r>
            <a:r>
              <a:rPr lang="fr-FR" sz="2000" i="1" dirty="0"/>
              <a:t> et </a:t>
            </a:r>
            <a:r>
              <a:rPr lang="fr-FR" sz="2000" dirty="0"/>
              <a:t>Emmanuel Petit (2024), </a:t>
            </a:r>
            <a:r>
              <a:rPr lang="fr-FR" sz="2000" b="1" dirty="0"/>
              <a:t>L’épisode boulangiste à la Chambre des députés (Janvier-Avril 1889) : De la crainte contrôlée à la peur panique</a:t>
            </a:r>
            <a:r>
              <a:rPr lang="fr-FR" sz="2000" dirty="0"/>
              <a:t>, </a:t>
            </a:r>
            <a:r>
              <a:rPr lang="fr-FR" sz="2000" i="1" dirty="0" err="1"/>
              <a:t>Parlement|s</a:t>
            </a:r>
            <a:r>
              <a:rPr lang="fr-FR" sz="2000" i="1" dirty="0"/>
              <a:t>]</a:t>
            </a:r>
            <a:r>
              <a:rPr lang="fr-FR" sz="2000" dirty="0"/>
              <a:t>, n°40, p. 267-288. </a:t>
            </a:r>
          </a:p>
          <a:p>
            <a:pPr marL="285750" lvl="0" indent="-285750" algn="just">
              <a:buFont typeface="Wingdings" panose="05000000000000000000" pitchFamily="2" charset="2"/>
              <a:buChar char="§"/>
            </a:pPr>
            <a:endParaRPr lang="fr-FR" sz="2000" dirty="0"/>
          </a:p>
        </p:txBody>
      </p:sp>
      <p:sp>
        <p:nvSpPr>
          <p:cNvPr id="12" name="Rectangle 11"/>
          <p:cNvSpPr/>
          <p:nvPr/>
        </p:nvSpPr>
        <p:spPr>
          <a:xfrm>
            <a:off x="951698" y="2688589"/>
            <a:ext cx="4372656" cy="1177374"/>
          </a:xfrm>
          <a:prstGeom prst="rect">
            <a:avLst/>
          </a:prstGeom>
        </p:spPr>
        <p:txBody>
          <a:bodyPr wrap="square">
            <a:spAutoFit/>
          </a:bodyPr>
          <a:lstStyle/>
          <a:p>
            <a:pPr marL="817200" indent="-457200" algn="just">
              <a:lnSpc>
                <a:spcPct val="150000"/>
              </a:lnSpc>
              <a:spcBef>
                <a:spcPts val="1200"/>
              </a:spcBef>
              <a:spcAft>
                <a:spcPts val="600"/>
              </a:spcAft>
              <a:buFont typeface="Wingdings" panose="05000000000000000000" pitchFamily="2" charset="2"/>
              <a:buChar char="q"/>
            </a:pPr>
            <a:r>
              <a:rPr lang="fr-FR" altLang="fr-FR" sz="2500" kern="0" dirty="0">
                <a:latin typeface="Times New Roman" panose="02020603050405020304" pitchFamily="18" charset="0"/>
                <a:cs typeface="Times New Roman" panose="02020603050405020304" pitchFamily="18" charset="0"/>
              </a:rPr>
              <a:t>L’émotion est un </a:t>
            </a:r>
            <a:r>
              <a:rPr lang="fr-FR" altLang="fr-FR" sz="2500" kern="0" dirty="0">
                <a:solidFill>
                  <a:srgbClr val="7030A0"/>
                </a:solidFill>
                <a:latin typeface="Times New Roman" panose="02020603050405020304" pitchFamily="18" charset="0"/>
                <a:cs typeface="Times New Roman" panose="02020603050405020304" pitchFamily="18" charset="0"/>
              </a:rPr>
              <a:t>processus</a:t>
            </a:r>
            <a:r>
              <a:rPr lang="fr-FR" altLang="fr-FR" sz="2500" kern="0" dirty="0">
                <a:latin typeface="Times New Roman" panose="02020603050405020304" pitchFamily="18" charset="0"/>
                <a:cs typeface="Times New Roman" panose="02020603050405020304" pitchFamily="18" charset="0"/>
              </a:rPr>
              <a:t> (</a:t>
            </a:r>
            <a:r>
              <a:rPr lang="fr-FR" altLang="fr-FR" sz="2500" kern="0" dirty="0">
                <a:solidFill>
                  <a:srgbClr val="006600"/>
                </a:solidFill>
                <a:latin typeface="Times New Roman" panose="02020603050405020304" pitchFamily="18" charset="0"/>
                <a:cs typeface="Times New Roman" panose="02020603050405020304" pitchFamily="18" charset="0"/>
              </a:rPr>
              <a:t>John Dewey)</a:t>
            </a:r>
          </a:p>
        </p:txBody>
      </p:sp>
      <p:pic>
        <p:nvPicPr>
          <p:cNvPr id="13" name="Image 12"/>
          <p:cNvPicPr>
            <a:picLocks noChangeAspect="1"/>
          </p:cNvPicPr>
          <p:nvPr/>
        </p:nvPicPr>
        <p:blipFill>
          <a:blip r:embed="rId3"/>
          <a:stretch>
            <a:fillRect/>
          </a:stretch>
        </p:blipFill>
        <p:spPr>
          <a:xfrm>
            <a:off x="1481560" y="4014169"/>
            <a:ext cx="3246854" cy="2062781"/>
          </a:xfrm>
          <a:prstGeom prst="rect">
            <a:avLst/>
          </a:prstGeom>
        </p:spPr>
      </p:pic>
      <p:pic>
        <p:nvPicPr>
          <p:cNvPr id="2" name="Image 1"/>
          <p:cNvPicPr>
            <a:picLocks noChangeAspect="1"/>
          </p:cNvPicPr>
          <p:nvPr/>
        </p:nvPicPr>
        <p:blipFill>
          <a:blip r:embed="rId4"/>
          <a:stretch>
            <a:fillRect/>
          </a:stretch>
        </p:blipFill>
        <p:spPr>
          <a:xfrm>
            <a:off x="7564038" y="4796018"/>
            <a:ext cx="1409700" cy="1409700"/>
          </a:xfrm>
          <a:prstGeom prst="rect">
            <a:avLst/>
          </a:prstGeom>
        </p:spPr>
      </p:pic>
      <p:pic>
        <p:nvPicPr>
          <p:cNvPr id="3" name="Image 2"/>
          <p:cNvPicPr>
            <a:picLocks noChangeAspect="1"/>
          </p:cNvPicPr>
          <p:nvPr/>
        </p:nvPicPr>
        <p:blipFill>
          <a:blip r:embed="rId5"/>
          <a:stretch>
            <a:fillRect/>
          </a:stretch>
        </p:blipFill>
        <p:spPr>
          <a:xfrm>
            <a:off x="9865128" y="4796018"/>
            <a:ext cx="1466850" cy="1409700"/>
          </a:xfrm>
          <a:prstGeom prst="rect">
            <a:avLst/>
          </a:prstGeom>
        </p:spPr>
      </p:pic>
    </p:spTree>
    <p:extLst>
      <p:ext uri="{BB962C8B-B14F-4D97-AF65-F5344CB8AC3E}">
        <p14:creationId xmlns:p14="http://schemas.microsoft.com/office/powerpoint/2010/main" val="94638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461665"/>
          </a:xfrm>
          <a:prstGeom prst="rect">
            <a:avLst/>
          </a:prstGeom>
          <a:noFill/>
        </p:spPr>
        <p:txBody>
          <a:bodyPr wrap="square" rtlCol="0">
            <a:spAutoFit/>
          </a:bodyPr>
          <a:lstStyle/>
          <a:p>
            <a:r>
              <a:rPr lang="fr-FR" sz="2400" b="1" u="sng" dirty="0"/>
              <a:t>Une peur et une sidération réelles</a:t>
            </a:r>
            <a:endParaRPr lang="fr-FR" dirty="0"/>
          </a:p>
        </p:txBody>
      </p:sp>
      <p:sp>
        <p:nvSpPr>
          <p:cNvPr id="12" name="Rectangle 11"/>
          <p:cNvSpPr/>
          <p:nvPr/>
        </p:nvSpPr>
        <p:spPr>
          <a:xfrm>
            <a:off x="360307" y="1527954"/>
            <a:ext cx="5431584" cy="2554545"/>
          </a:xfrm>
          <a:prstGeom prst="rect">
            <a:avLst/>
          </a:prstGeom>
        </p:spPr>
        <p:txBody>
          <a:bodyPr wrap="square">
            <a:spAutoFit/>
          </a:bodyPr>
          <a:lstStyle/>
          <a:p>
            <a:pPr algn="just"/>
            <a:r>
              <a:rPr lang="fr-FR" sz="2000" b="1" dirty="0">
                <a:solidFill>
                  <a:srgbClr val="7030A0"/>
                </a:solidFill>
              </a:rPr>
              <a:t>Camille Pelletan</a:t>
            </a:r>
            <a:r>
              <a:rPr lang="fr-FR" sz="2000" b="1" dirty="0"/>
              <a:t> </a:t>
            </a:r>
            <a:r>
              <a:rPr lang="fr-FR" sz="2000" dirty="0"/>
              <a:t>écrit ainsi dans </a:t>
            </a:r>
            <a:r>
              <a:rPr lang="fr-FR" sz="2000" i="1" dirty="0"/>
              <a:t>La Justice</a:t>
            </a:r>
            <a:r>
              <a:rPr lang="fr-FR" sz="2000" dirty="0"/>
              <a:t> (29 janvier 1889) : </a:t>
            </a:r>
          </a:p>
          <a:p>
            <a:pPr algn="just"/>
            <a:endParaRPr lang="fr-FR" sz="2000" dirty="0"/>
          </a:p>
          <a:p>
            <a:pPr marL="266700" algn="just">
              <a:tabLst>
                <a:tab pos="4572000" algn="l"/>
                <a:tab pos="4757738" algn="l"/>
              </a:tabLst>
            </a:pPr>
            <a:r>
              <a:rPr lang="fr-FR" sz="2000" dirty="0"/>
              <a:t>« On dit avec beaucoup de raison : Pas d’affolement ! Pas de panique ! Pas de coup de tête ! Mais qu’on ne se fasse pas non plus d’illusions qu’on regretterait plus tard ! La République reste faite, mais elle est menacée. »</a:t>
            </a:r>
          </a:p>
        </p:txBody>
      </p:sp>
      <p:pic>
        <p:nvPicPr>
          <p:cNvPr id="14" name="Image 13"/>
          <p:cNvPicPr>
            <a:picLocks noChangeAspect="1"/>
          </p:cNvPicPr>
          <p:nvPr/>
        </p:nvPicPr>
        <p:blipFill>
          <a:blip r:embed="rId3"/>
          <a:stretch>
            <a:fillRect/>
          </a:stretch>
        </p:blipFill>
        <p:spPr>
          <a:xfrm>
            <a:off x="1986764" y="4330042"/>
            <a:ext cx="1982977" cy="1746908"/>
          </a:xfrm>
          <a:prstGeom prst="rect">
            <a:avLst/>
          </a:prstGeom>
        </p:spPr>
      </p:pic>
      <p:sp>
        <p:nvSpPr>
          <p:cNvPr id="15" name="ZoneTexte 14"/>
          <p:cNvSpPr txBox="1"/>
          <p:nvPr/>
        </p:nvSpPr>
        <p:spPr>
          <a:xfrm>
            <a:off x="6419561" y="719806"/>
            <a:ext cx="6054706" cy="461665"/>
          </a:xfrm>
          <a:prstGeom prst="rect">
            <a:avLst/>
          </a:prstGeom>
          <a:noFill/>
        </p:spPr>
        <p:txBody>
          <a:bodyPr wrap="square" rtlCol="0">
            <a:spAutoFit/>
          </a:bodyPr>
          <a:lstStyle/>
          <a:p>
            <a:r>
              <a:rPr lang="fr-FR" sz="2400" b="1" u="sng" dirty="0"/>
              <a:t>La peur change de camp</a:t>
            </a:r>
            <a:endParaRPr lang="fr-FR" dirty="0"/>
          </a:p>
        </p:txBody>
      </p:sp>
      <p:sp>
        <p:nvSpPr>
          <p:cNvPr id="16" name="Rectangle 15"/>
          <p:cNvSpPr/>
          <p:nvPr/>
        </p:nvSpPr>
        <p:spPr>
          <a:xfrm>
            <a:off x="6419561" y="1555914"/>
            <a:ext cx="5431584" cy="1938992"/>
          </a:xfrm>
          <a:prstGeom prst="rect">
            <a:avLst/>
          </a:prstGeom>
        </p:spPr>
        <p:txBody>
          <a:bodyPr wrap="square">
            <a:spAutoFit/>
          </a:bodyPr>
          <a:lstStyle/>
          <a:p>
            <a:pPr algn="just"/>
            <a:r>
              <a:rPr lang="fr-FR" sz="2000" dirty="0"/>
              <a:t>Le 4 avril, le journal </a:t>
            </a:r>
            <a:r>
              <a:rPr lang="fr-FR" sz="2000" b="1" i="1" dirty="0">
                <a:solidFill>
                  <a:srgbClr val="7030A0"/>
                </a:solidFill>
              </a:rPr>
              <a:t>La Lanterne </a:t>
            </a:r>
            <a:r>
              <a:rPr lang="fr-FR" sz="2000" dirty="0"/>
              <a:t>donne de l’épisode une parodie assez cruelle (mais juste) :</a:t>
            </a:r>
          </a:p>
          <a:p>
            <a:pPr algn="just"/>
            <a:endParaRPr lang="fr-FR" sz="2000" dirty="0"/>
          </a:p>
          <a:p>
            <a:pPr marL="266700" algn="just"/>
            <a:r>
              <a:rPr lang="fr-FR" sz="2000" dirty="0"/>
              <a:t>« Citoyens, j’avais peur, j’ai filé. Je reviendrai quand il n’y aura plus rien à craindre. Je vous laisse mes amis pour faire les mois de prison. »</a:t>
            </a:r>
          </a:p>
        </p:txBody>
      </p:sp>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2260" y="3724180"/>
            <a:ext cx="1644315" cy="2352770"/>
          </a:xfrm>
          <a:prstGeom prst="rect">
            <a:avLst/>
          </a:prstGeom>
        </p:spPr>
      </p:pic>
    </p:spTree>
    <p:extLst>
      <p:ext uri="{BB962C8B-B14F-4D97-AF65-F5344CB8AC3E}">
        <p14:creationId xmlns:p14="http://schemas.microsoft.com/office/powerpoint/2010/main" val="231734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flipH="1">
            <a:off x="6091238" y="661852"/>
            <a:ext cx="9525" cy="5415098"/>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959" y="661852"/>
            <a:ext cx="6054706" cy="830997"/>
          </a:xfrm>
          <a:prstGeom prst="rect">
            <a:avLst/>
          </a:prstGeom>
          <a:noFill/>
        </p:spPr>
        <p:txBody>
          <a:bodyPr wrap="square" rtlCol="0">
            <a:spAutoFit/>
          </a:bodyPr>
          <a:lstStyle/>
          <a:p>
            <a:r>
              <a:rPr lang="fr-FR" sz="2400" b="1" u="sng" dirty="0"/>
              <a:t>Une peur que l’on exprime ou qui soude le parti républicain</a:t>
            </a:r>
            <a:endParaRPr lang="fr-FR" dirty="0"/>
          </a:p>
        </p:txBody>
      </p:sp>
      <p:sp>
        <p:nvSpPr>
          <p:cNvPr id="12" name="Rectangle 11"/>
          <p:cNvSpPr/>
          <p:nvPr/>
        </p:nvSpPr>
        <p:spPr>
          <a:xfrm>
            <a:off x="372520" y="1597202"/>
            <a:ext cx="5431584" cy="5324535"/>
          </a:xfrm>
          <a:prstGeom prst="rect">
            <a:avLst/>
          </a:prstGeom>
        </p:spPr>
        <p:txBody>
          <a:bodyPr wrap="square">
            <a:spAutoFit/>
          </a:bodyPr>
          <a:lstStyle/>
          <a:p>
            <a:pPr algn="just"/>
            <a:r>
              <a:rPr lang="fr-FR" sz="2000" dirty="0"/>
              <a:t>« Il faut savoir reconnaître sa défaite et en déterminer les causes, pour chercher les moyens de la réparer. » (</a:t>
            </a:r>
            <a:r>
              <a:rPr lang="fr-FR" sz="2000" b="1" dirty="0">
                <a:solidFill>
                  <a:srgbClr val="7030A0"/>
                </a:solidFill>
              </a:rPr>
              <a:t>Clemenceau</a:t>
            </a:r>
            <a:r>
              <a:rPr lang="fr-FR" sz="2000" dirty="0"/>
              <a:t>, Séance du 31 janvier 1889) </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r>
              <a:rPr lang="fr-FR" sz="2000" dirty="0"/>
              <a:t>« Où est son parti ? Quelle figure </a:t>
            </a:r>
            <a:r>
              <a:rPr lang="fr-FR" sz="2000" dirty="0" err="1"/>
              <a:t>fera-t-il</a:t>
            </a:r>
            <a:r>
              <a:rPr lang="fr-FR" sz="2000" dirty="0"/>
              <a:t> dans des élections générales ? Quelles coalitions pourront se former et quelles seront impossibles ? » (</a:t>
            </a:r>
            <a:r>
              <a:rPr lang="fr-FR" sz="2000" i="1" dirty="0"/>
              <a:t>Ibidem</a:t>
            </a:r>
            <a:r>
              <a:rPr lang="fr-FR" sz="2000" dirty="0"/>
              <a:t>). </a:t>
            </a:r>
          </a:p>
          <a:p>
            <a:pPr algn="just"/>
            <a:endParaRPr lang="fr-FR" sz="2000" dirty="0"/>
          </a:p>
          <a:p>
            <a:pPr algn="just"/>
            <a:endParaRPr lang="fr-FR" sz="2000" dirty="0"/>
          </a:p>
        </p:txBody>
      </p:sp>
      <p:sp>
        <p:nvSpPr>
          <p:cNvPr id="15" name="ZoneTexte 14"/>
          <p:cNvSpPr txBox="1"/>
          <p:nvPr/>
        </p:nvSpPr>
        <p:spPr>
          <a:xfrm>
            <a:off x="6419561" y="719806"/>
            <a:ext cx="6054706" cy="830997"/>
          </a:xfrm>
          <a:prstGeom prst="rect">
            <a:avLst/>
          </a:prstGeom>
          <a:noFill/>
        </p:spPr>
        <p:txBody>
          <a:bodyPr wrap="square" rtlCol="0">
            <a:spAutoFit/>
          </a:bodyPr>
          <a:lstStyle/>
          <a:p>
            <a:r>
              <a:rPr lang="fr-FR" sz="2400" b="1" u="sng" dirty="0"/>
              <a:t>Une peur que l’on nie et qui pousse à la désolidarisation </a:t>
            </a:r>
            <a:endParaRPr lang="fr-FR" dirty="0"/>
          </a:p>
        </p:txBody>
      </p:sp>
      <p:sp>
        <p:nvSpPr>
          <p:cNvPr id="16" name="Rectangle 15"/>
          <p:cNvSpPr/>
          <p:nvPr/>
        </p:nvSpPr>
        <p:spPr>
          <a:xfrm>
            <a:off x="6419561" y="1730491"/>
            <a:ext cx="5431584" cy="707886"/>
          </a:xfrm>
          <a:prstGeom prst="rect">
            <a:avLst/>
          </a:prstGeom>
        </p:spPr>
        <p:txBody>
          <a:bodyPr wrap="square">
            <a:spAutoFit/>
          </a:bodyPr>
          <a:lstStyle/>
          <a:p>
            <a:pPr algn="just"/>
            <a:r>
              <a:rPr lang="fr-FR" sz="2000" dirty="0"/>
              <a:t>« Le sang eut certainement coulé. C’était l’émeute probable. » (</a:t>
            </a:r>
            <a:r>
              <a:rPr lang="fr-FR" sz="2000" b="1" dirty="0">
                <a:solidFill>
                  <a:srgbClr val="7030A0"/>
                </a:solidFill>
              </a:rPr>
              <a:t>L’intransigeant</a:t>
            </a:r>
            <a:r>
              <a:rPr lang="fr-FR" sz="2000" dirty="0"/>
              <a:t>, 5 avril 1889)</a:t>
            </a:r>
          </a:p>
        </p:txBody>
      </p:sp>
      <p:pic>
        <p:nvPicPr>
          <p:cNvPr id="2" name="Image 1"/>
          <p:cNvPicPr>
            <a:picLocks noChangeAspect="1"/>
          </p:cNvPicPr>
          <p:nvPr/>
        </p:nvPicPr>
        <p:blipFill>
          <a:blip r:embed="rId3"/>
          <a:stretch>
            <a:fillRect/>
          </a:stretch>
        </p:blipFill>
        <p:spPr>
          <a:xfrm>
            <a:off x="1704235" y="2837091"/>
            <a:ext cx="2470899" cy="1810735"/>
          </a:xfrm>
          <a:prstGeom prst="rect">
            <a:avLst/>
          </a:prstGeom>
        </p:spPr>
      </p:pic>
      <p:pic>
        <p:nvPicPr>
          <p:cNvPr id="3" name="Image 2"/>
          <p:cNvPicPr>
            <a:picLocks noChangeAspect="1"/>
          </p:cNvPicPr>
          <p:nvPr/>
        </p:nvPicPr>
        <p:blipFill>
          <a:blip r:embed="rId4"/>
          <a:stretch>
            <a:fillRect/>
          </a:stretch>
        </p:blipFill>
        <p:spPr>
          <a:xfrm>
            <a:off x="9446914" y="2498735"/>
            <a:ext cx="2476500" cy="1409700"/>
          </a:xfrm>
          <a:prstGeom prst="rect">
            <a:avLst/>
          </a:prstGeom>
        </p:spPr>
      </p:pic>
      <p:pic>
        <p:nvPicPr>
          <p:cNvPr id="4" name="Image 3"/>
          <p:cNvPicPr>
            <a:picLocks noChangeAspect="1"/>
          </p:cNvPicPr>
          <p:nvPr/>
        </p:nvPicPr>
        <p:blipFill>
          <a:blip r:embed="rId5"/>
          <a:stretch>
            <a:fillRect/>
          </a:stretch>
        </p:blipFill>
        <p:spPr>
          <a:xfrm>
            <a:off x="10718157" y="4508263"/>
            <a:ext cx="1397884" cy="1315656"/>
          </a:xfrm>
          <a:prstGeom prst="rect">
            <a:avLst/>
          </a:prstGeom>
        </p:spPr>
      </p:pic>
      <p:sp>
        <p:nvSpPr>
          <p:cNvPr id="13" name="Rectangle 12"/>
          <p:cNvSpPr/>
          <p:nvPr/>
        </p:nvSpPr>
        <p:spPr>
          <a:xfrm>
            <a:off x="6541832" y="3968794"/>
            <a:ext cx="4176325" cy="2308324"/>
          </a:xfrm>
          <a:prstGeom prst="rect">
            <a:avLst/>
          </a:prstGeom>
        </p:spPr>
        <p:txBody>
          <a:bodyPr wrap="square">
            <a:spAutoFit/>
          </a:bodyPr>
          <a:lstStyle/>
          <a:p>
            <a:pPr algn="just"/>
            <a:r>
              <a:rPr lang="fr-FR" dirty="0"/>
              <a:t>M. Laur [et ses amis] en se déclarant solidaires de M. Boulanger, ont néanmoins manqué le train de Belgique […] Et, à cette heure, quand ses amis sont en police correctionnelle, l’homme que vous savez est très loin, à l’abri des mésaventures de ce genre… (</a:t>
            </a:r>
            <a:r>
              <a:rPr lang="fr-FR" b="1" dirty="0">
                <a:solidFill>
                  <a:srgbClr val="7030A0"/>
                </a:solidFill>
              </a:rPr>
              <a:t>Emmanuel </a:t>
            </a:r>
            <a:r>
              <a:rPr lang="fr-FR" b="1" dirty="0" err="1">
                <a:solidFill>
                  <a:srgbClr val="7030A0"/>
                </a:solidFill>
              </a:rPr>
              <a:t>Arene</a:t>
            </a:r>
            <a:r>
              <a:rPr lang="fr-FR" dirty="0"/>
              <a:t>, Séance du 4 avril 1889). </a:t>
            </a:r>
          </a:p>
        </p:txBody>
      </p:sp>
    </p:spTree>
    <p:extLst>
      <p:ext uri="{BB962C8B-B14F-4D97-AF65-F5344CB8AC3E}">
        <p14:creationId xmlns:p14="http://schemas.microsoft.com/office/powerpoint/2010/main" val="2961564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36578</TotalTime>
  <Words>1281</Words>
  <Application>Microsoft Office PowerPoint</Application>
  <PresentationFormat>Grand écran</PresentationFormat>
  <Paragraphs>102</Paragraphs>
  <Slides>11</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(Corps)</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UT1C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LEVEQUE</dc:creator>
  <cp:lastModifiedBy>Christophe Leveque</cp:lastModifiedBy>
  <cp:revision>2170</cp:revision>
  <dcterms:created xsi:type="dcterms:W3CDTF">2018-11-29T11:09:39Z</dcterms:created>
  <dcterms:modified xsi:type="dcterms:W3CDTF">2024-11-15T07:28:06Z</dcterms:modified>
</cp:coreProperties>
</file>