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792" r:id="rId3"/>
  </p:sldMasterIdLst>
  <p:sldIdLst>
    <p:sldId id="258" r:id="rId4"/>
    <p:sldId id="276" r:id="rId5"/>
    <p:sldId id="260" r:id="rId6"/>
    <p:sldId id="262" r:id="rId7"/>
    <p:sldId id="277" r:id="rId8"/>
    <p:sldId id="279" r:id="rId9"/>
    <p:sldId id="280" r:id="rId10"/>
    <p:sldId id="264" r:id="rId11"/>
    <p:sldId id="270" r:id="rId12"/>
    <p:sldId id="281" r:id="rId13"/>
    <p:sldId id="282" r:id="rId14"/>
    <p:sldId id="283" r:id="rId15"/>
    <p:sldId id="266" r:id="rId16"/>
    <p:sldId id="284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ecteur" initials="r" lastIdx="1" clrIdx="0">
    <p:extLst>
      <p:ext uri="{19B8F6BF-5375-455C-9EA6-DF929625EA0E}">
        <p15:presenceInfo xmlns:p15="http://schemas.microsoft.com/office/powerpoint/2012/main" userId="relec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3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4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 algn="ctr">
              <a:buNone/>
              <a:defRPr sz="1801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801"/>
            </a:lvl4pPr>
            <a:lvl5pPr marL="1828846" indent="0" algn="ctr">
              <a:buNone/>
              <a:defRPr sz="1801"/>
            </a:lvl5pPr>
            <a:lvl6pPr marL="2286057" indent="0" algn="ctr">
              <a:buNone/>
              <a:defRPr sz="1801"/>
            </a:lvl6pPr>
            <a:lvl7pPr marL="2743268" indent="0" algn="ctr">
              <a:buNone/>
              <a:defRPr sz="1801"/>
            </a:lvl7pPr>
            <a:lvl8pPr marL="3200480" indent="0" algn="ctr">
              <a:buNone/>
              <a:defRPr sz="1801"/>
            </a:lvl8pPr>
            <a:lvl9pPr marL="3657692" indent="0" algn="ctr">
              <a:buNone/>
              <a:defRPr sz="18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3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2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3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4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 algn="ctr">
              <a:buNone/>
              <a:defRPr sz="1801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801"/>
            </a:lvl4pPr>
            <a:lvl5pPr marL="1828846" indent="0" algn="ctr">
              <a:buNone/>
              <a:defRPr sz="1801"/>
            </a:lvl5pPr>
            <a:lvl6pPr marL="2286057" indent="0" algn="ctr">
              <a:buNone/>
              <a:defRPr sz="1801"/>
            </a:lvl6pPr>
            <a:lvl7pPr marL="2743268" indent="0" algn="ctr">
              <a:buNone/>
              <a:defRPr sz="1801"/>
            </a:lvl7pPr>
            <a:lvl8pPr marL="3200480" indent="0" algn="ctr">
              <a:buNone/>
              <a:defRPr sz="1801"/>
            </a:lvl8pPr>
            <a:lvl9pPr marL="3657692" indent="0" algn="ctr">
              <a:buNone/>
              <a:defRPr sz="18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5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b="0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4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4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1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7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1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marL="0" lvl="0" indent="0" algn="l" defTabSz="914423" rtl="0" eaLnBrk="1" latinLnBrk="0" hangingPunct="1">
              <a:lnSpc>
                <a:spcPct val="90000"/>
              </a:lnSpc>
              <a:spcBef>
                <a:spcPts val="1801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1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4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2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1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9" y="822960"/>
            <a:ext cx="567842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1"/>
              </a:spcBef>
              <a:buNone/>
              <a:defRPr sz="1600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19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3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4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54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34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87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3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4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 algn="ctr">
              <a:buNone/>
              <a:defRPr sz="1801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801"/>
            </a:lvl4pPr>
            <a:lvl5pPr marL="1828846" indent="0" algn="ctr">
              <a:buNone/>
              <a:defRPr sz="1801"/>
            </a:lvl5pPr>
            <a:lvl6pPr marL="2286057" indent="0" algn="ctr">
              <a:buNone/>
              <a:defRPr sz="1801"/>
            </a:lvl6pPr>
            <a:lvl7pPr marL="2743268" indent="0" algn="ctr">
              <a:buNone/>
              <a:defRPr sz="1801"/>
            </a:lvl7pPr>
            <a:lvl8pPr marL="3200480" indent="0" algn="ctr">
              <a:buNone/>
              <a:defRPr sz="1801"/>
            </a:lvl8pPr>
            <a:lvl9pPr marL="3657692" indent="0" algn="ctr">
              <a:buNone/>
              <a:defRPr sz="18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6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6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b="0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4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67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1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3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1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marL="0" lvl="0" indent="0" algn="l" defTabSz="914423" rtl="0" eaLnBrk="1" latinLnBrk="0" hangingPunct="1">
              <a:lnSpc>
                <a:spcPct val="90000"/>
              </a:lnSpc>
              <a:spcBef>
                <a:spcPts val="1801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1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2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8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b="0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4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3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9" y="822960"/>
            <a:ext cx="567842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1"/>
              </a:spcBef>
              <a:buNone/>
              <a:defRPr sz="1600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8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3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4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2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06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1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1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marL="0" lvl="0" indent="0" algn="l" defTabSz="914423" rtl="0" eaLnBrk="1" latinLnBrk="0" hangingPunct="1">
              <a:lnSpc>
                <a:spcPct val="90000"/>
              </a:lnSpc>
              <a:spcBef>
                <a:spcPts val="1801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1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5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9" y="822960"/>
            <a:ext cx="567842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1"/>
              </a:spcBef>
              <a:buNone/>
              <a:defRPr sz="1600"/>
            </a:lvl1pPr>
            <a:lvl2pPr marL="457212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4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1" spc="20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3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4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2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 defTabSz="457200"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1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 defTabSz="457200"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23" rtl="0" eaLnBrk="1" latinLnBrk="0" hangingPunct="1">
        <a:lnSpc>
          <a:spcPct val="80000"/>
        </a:lnSpc>
        <a:spcBef>
          <a:spcPct val="0"/>
        </a:spcBef>
        <a:buNone/>
        <a:defRPr sz="500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2" indent="-91442" algn="l" defTabSz="914423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1" kern="1200">
          <a:solidFill>
            <a:schemeClr val="tx1"/>
          </a:solidFill>
          <a:latin typeface="+mn-lt"/>
          <a:ea typeface="+mn-ea"/>
          <a:cs typeface="+mn-cs"/>
        </a:defRPr>
      </a:lvl1pPr>
      <a:lvl2pPr marL="26518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448068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594375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777261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5pPr>
      <a:lvl6pPr marL="91442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060730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21618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1362491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 defTabSz="457200"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1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 defTabSz="457200"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8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23" rtl="0" eaLnBrk="1" latinLnBrk="0" hangingPunct="1">
        <a:lnSpc>
          <a:spcPct val="80000"/>
        </a:lnSpc>
        <a:spcBef>
          <a:spcPct val="0"/>
        </a:spcBef>
        <a:buNone/>
        <a:defRPr sz="500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2" indent="-91442" algn="l" defTabSz="914423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1" kern="1200">
          <a:solidFill>
            <a:schemeClr val="tx1"/>
          </a:solidFill>
          <a:latin typeface="+mn-lt"/>
          <a:ea typeface="+mn-ea"/>
          <a:cs typeface="+mn-cs"/>
        </a:defRPr>
      </a:lvl1pPr>
      <a:lvl2pPr marL="26518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448068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594375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777261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5pPr>
      <a:lvl6pPr marL="91442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060730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21618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1362491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31" y="585216"/>
            <a:ext cx="972007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96DFF08F-DC6B-4601-B491-B0F83F6DD2DA}" type="datetimeFigureOut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 defTabSz="457200"/>
              <a:t>10/8/2024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1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000000">
                    <a:lumMod val="90000"/>
                    <a:lumOff val="10000"/>
                  </a:srgbClr>
                </a:solidFill>
              </a:rPr>
              <a:pPr defTabSz="457200"/>
              <a:t>‹N°›</a:t>
            </a:fld>
            <a:endParaRPr lang="en-US" dirty="0">
              <a:solidFill>
                <a:srgbClr val="00000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23" rtl="0" eaLnBrk="1" latinLnBrk="0" hangingPunct="1">
        <a:lnSpc>
          <a:spcPct val="80000"/>
        </a:lnSpc>
        <a:spcBef>
          <a:spcPct val="0"/>
        </a:spcBef>
        <a:buNone/>
        <a:defRPr sz="500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2" indent="-91442" algn="l" defTabSz="914423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1" kern="1200">
          <a:solidFill>
            <a:schemeClr val="tx1"/>
          </a:solidFill>
          <a:latin typeface="+mn-lt"/>
          <a:ea typeface="+mn-ea"/>
          <a:cs typeface="+mn-cs"/>
        </a:defRPr>
      </a:lvl1pPr>
      <a:lvl2pPr marL="26518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448068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594375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777261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5pPr>
      <a:lvl6pPr marL="91442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060730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216183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1362491" indent="-137165" algn="l" defTabSz="914423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CLEMENCEAU et Millerand, </a:t>
            </a:r>
            <a:br>
              <a:rPr lang="fr-FR" dirty="0"/>
            </a:br>
            <a:r>
              <a:rPr lang="fr-FR" dirty="0"/>
              <a:t>« le Tigre et le Sanglier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8584163" y="5267612"/>
            <a:ext cx="3607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fr-FR" sz="2400" i="1" dirty="0">
                <a:solidFill>
                  <a:srgbClr val="000000"/>
                </a:solidFill>
              </a:rPr>
              <a:t>Colloque </a:t>
            </a:r>
          </a:p>
          <a:p>
            <a:pPr algn="ctr" defTabSz="457200"/>
            <a:r>
              <a:rPr lang="fr-FR" sz="2400" i="1" dirty="0">
                <a:solidFill>
                  <a:srgbClr val="000000"/>
                </a:solidFill>
              </a:rPr>
              <a:t>du 15 et 16 novembre 2024 </a:t>
            </a:r>
          </a:p>
          <a:p>
            <a:pPr algn="ctr" defTabSz="457200"/>
            <a:r>
              <a:rPr lang="fr-FR" sz="2400" i="1" dirty="0">
                <a:solidFill>
                  <a:srgbClr val="000000"/>
                </a:solidFill>
              </a:rPr>
              <a:t>au Sénat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22" y="84841"/>
            <a:ext cx="5508341" cy="4355729"/>
          </a:xfrm>
          <a:prstGeom prst="rect">
            <a:avLst/>
          </a:prstGeom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1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D7CAE-4C8E-4AA3-A457-563AC97CA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273" y="4960137"/>
            <a:ext cx="1681018" cy="1463040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B599C2-8CE1-4CC1-BDBF-AD5CDA0DF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/>
              <a:t>Article de Millerand en Une de </a:t>
            </a:r>
            <a:r>
              <a:rPr lang="fr-FR" sz="2800" i="1" dirty="0"/>
              <a:t>La Justice </a:t>
            </a:r>
            <a:r>
              <a:rPr lang="fr-FR" sz="2800" dirty="0"/>
              <a:t>du 31 décembre 1885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0DD614-1722-476E-9DB1-1E9FD92C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630"/>
            <a:ext cx="8312727" cy="53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74ED8-E9AF-41FE-8573-033BED95D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7163" y="4960137"/>
            <a:ext cx="1708727" cy="1463040"/>
          </a:xfrm>
        </p:spPr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B5E250-32AB-479F-A895-0EAA672DC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800" i="1" dirty="0"/>
              <a:t>Travail et travailleurs</a:t>
            </a:r>
            <a:r>
              <a:rPr lang="fr-FR" sz="2800" dirty="0"/>
              <a:t>, publié en 1908, condense la pensée sociale de Millerand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8D5E99-986C-4BDB-BD1D-530E0DF0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38545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BC19F-0ADB-46CB-8832-C1A32EA93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F256C7-AF56-4A0C-8593-459980198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dirty="0"/>
              <a:t>Le socialiste Albert Thomas, qui participe aux côtés de Millerand à la mobilisation industrielle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26515-4716-4C8C-A19E-B6A0BBC4E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6" y="665018"/>
            <a:ext cx="7918643" cy="59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695028" y="5140813"/>
            <a:ext cx="7833904" cy="1463040"/>
          </a:xfrm>
        </p:spPr>
        <p:txBody>
          <a:bodyPr>
            <a:normAutofit/>
          </a:bodyPr>
          <a:lstStyle/>
          <a:p>
            <a:r>
              <a:rPr lang="fr-FR" dirty="0"/>
              <a:t>Georges Clemenceau (1841-1829), homme d’Etat français, président du Conseil (1906-1909 puis 1917-1920). </a:t>
            </a:r>
            <a:r>
              <a:rPr lang="fr-FR" i="1" dirty="0"/>
              <a:t>Photographie prise en 1925 issue des fonds iconographiques des Archives diplomatiques.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84" y="103695"/>
            <a:ext cx="6346465" cy="43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0318A-5105-4788-A78B-9F2E0561C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A83EF0-52CC-412F-9CFE-D05A87F07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Ratification française du traité de Trianon,</a:t>
            </a:r>
            <a:br>
              <a:rPr lang="fr-FR" sz="2800" dirty="0"/>
            </a:br>
            <a:r>
              <a:rPr lang="fr-FR" sz="2800" dirty="0"/>
              <a:t>24 juillet 1921.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BFE009-D97A-47C4-8C8B-5FE04D8F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562" y="192530"/>
            <a:ext cx="4282875" cy="67391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1243B9-4239-4080-8044-AB110B9CF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9" y="192530"/>
            <a:ext cx="4027368" cy="67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3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D9B2BFA-E168-4FE1-8475-B48421FCD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/>
              <a:t>En vous remerciant de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8B2D0D-AEDB-4693-9CFE-A3A10D94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23" y="643259"/>
            <a:ext cx="7622800" cy="55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D0ECE-5FC0-4FA3-A9A4-5B1998298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1175" y="4840064"/>
            <a:ext cx="1324950" cy="1463040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E6E001-9FF2-47DC-B23C-AE0FADDB6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Portrait d’Alexandre Millerand, député, vers 1890.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6686EB-1EAC-4788-9CD9-58B84CB2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47" y="0"/>
            <a:ext cx="5096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5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6645" y="0"/>
            <a:ext cx="7545355" cy="6858000"/>
          </a:xfrm>
          <a:solidFill>
            <a:schemeClr val="accent2"/>
          </a:solidFill>
        </p:spPr>
        <p:txBody>
          <a:bodyPr/>
          <a:lstStyle/>
          <a:p>
            <a:r>
              <a:rPr lang="fr-FR" dirty="0"/>
              <a:t> 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83" y="174396"/>
            <a:ext cx="4973503" cy="6509208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11422"/>
              </p:ext>
            </p:extLst>
          </p:nvPr>
        </p:nvGraphicFramePr>
        <p:xfrm>
          <a:off x="-294152" y="629240"/>
          <a:ext cx="4855956" cy="3017520"/>
        </p:xfrm>
        <a:graphic>
          <a:graphicData uri="http://schemas.openxmlformats.org/drawingml/2006/table">
            <a:tbl>
              <a:tblPr/>
              <a:tblGrid>
                <a:gridCol w="94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Paris. </a:t>
                      </a:r>
                      <a:r>
                        <a:rPr lang="fr-FR" sz="2400" i="1" dirty="0"/>
                        <a:t>L'Illustration</a:t>
                      </a:r>
                      <a:r>
                        <a:rPr lang="fr-FR" sz="2400" dirty="0"/>
                        <a:t>, 1900. Inauguration de l'exposition universelle, le cortège officiel traversant le Champ de Mars (Emile</a:t>
                      </a:r>
                      <a:r>
                        <a:rPr lang="fr-FR" sz="2400" baseline="0" dirty="0"/>
                        <a:t> Loubet, Alexandre Millerand, Alfred Picard, Pierre Waldeck-Rousseau)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856376" cy="6858000"/>
          </a:xfrm>
          <a:solidFill>
            <a:schemeClr val="accent2"/>
          </a:solidFill>
        </p:spPr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61313" y="5028259"/>
            <a:ext cx="3659151" cy="1463040"/>
          </a:xfrm>
        </p:spPr>
        <p:txBody>
          <a:bodyPr/>
          <a:lstStyle/>
          <a:p>
            <a:r>
              <a:rPr lang="fr-FR" b="1" dirty="0"/>
              <a:t>« Gonflé à Saint-Mandé » </a:t>
            </a:r>
            <a:r>
              <a:rPr lang="fr-FR" dirty="0"/>
              <a:t>: « Qui souffle le vent récolte la tempête »,</a:t>
            </a:r>
            <a:br>
              <a:rPr lang="fr-FR" dirty="0"/>
            </a:br>
            <a:r>
              <a:rPr lang="fr-FR" dirty="0"/>
              <a:t>7 avril 1901.</a:t>
            </a:r>
          </a:p>
        </p:txBody>
      </p:sp>
      <p:pic>
        <p:nvPicPr>
          <p:cNvPr id="6" name="Picture 2" descr="G:\COUR_AR_DIR\05.PHOTOS\2. Numérisations\5. Série_A\Consultation\A050328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88" y="189000"/>
            <a:ext cx="4680000" cy="64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6C3F0-ADDA-4F73-B429-D32E6D2EA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3329249" y="4960135"/>
            <a:ext cx="389705" cy="1463040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2DCBF2-AB4A-4751-BD30-62B7124E8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8849" y="4960135"/>
            <a:ext cx="3545633" cy="1463041"/>
          </a:xfrm>
        </p:spPr>
        <p:txBody>
          <a:bodyPr>
            <a:noAutofit/>
          </a:bodyPr>
          <a:lstStyle/>
          <a:p>
            <a:r>
              <a:rPr lang="fr-FR" sz="2400" dirty="0"/>
              <a:t>"M. le Ministre voudra bien se rappeler que les délégués attendent toujours? Voyons, mon ami, ai-je le temps de m'occuper des ouvriers?"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2415C4-88DE-4035-B1C3-83DDFDBF7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14" y="0"/>
            <a:ext cx="451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9AAF2-6A25-4336-BBCC-60AFDC0AB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581" y="4960137"/>
            <a:ext cx="1402219" cy="1463040"/>
          </a:xfrm>
        </p:spPr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B6753E-BABC-4D31-9FB9-DCA9584F5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« Le dilemme de Marianne Corday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592986-51EE-4759-B141-327D78148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04" y="0"/>
            <a:ext cx="4445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0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7EE39-A16C-46C5-8E07-7DF895910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909" y="4960137"/>
            <a:ext cx="1422400" cy="1463040"/>
          </a:xfrm>
        </p:spPr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FCD793-DF12-4108-A680-454428DD9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FR" sz="2800" dirty="0"/>
              <a:t>« Le requin Millerand, oncques sa proie ne rend », vers 1910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8401A4-29C0-4F0C-A811-4FBF39B03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69" y="0"/>
            <a:ext cx="441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4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6645" y="0"/>
            <a:ext cx="7545355" cy="6858000"/>
          </a:xfrm>
          <a:solidFill>
            <a:schemeClr val="accent2"/>
          </a:solidFill>
        </p:spPr>
        <p:txBody>
          <a:bodyPr/>
          <a:lstStyle/>
          <a:p>
            <a:r>
              <a:rPr lang="fr-FR" dirty="0"/>
              <a:t>  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00403"/>
              </p:ext>
            </p:extLst>
          </p:nvPr>
        </p:nvGraphicFramePr>
        <p:xfrm>
          <a:off x="-294152" y="665019"/>
          <a:ext cx="4855956" cy="1230578"/>
        </p:xfrm>
        <a:graphic>
          <a:graphicData uri="http://schemas.openxmlformats.org/drawingml/2006/table">
            <a:tbl>
              <a:tblPr/>
              <a:tblGrid>
                <a:gridCol w="94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057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Strasbourg, arrivée d’Alexandre Millerand, 1919. </a:t>
                      </a:r>
                      <a:r>
                        <a:rPr lang="fr-FR" i="1" dirty="0"/>
                        <a:t>Photographie issue des fonds iconographiques des Archives diplomatiques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04"/>
          <a:stretch>
            <a:fillRect/>
          </a:stretch>
        </p:blipFill>
        <p:spPr bwMode="auto">
          <a:xfrm>
            <a:off x="5934884" y="369000"/>
            <a:ext cx="4968875" cy="6120000"/>
          </a:xfrm>
          <a:prstGeom prst="rect">
            <a:avLst/>
          </a:prstGeom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856376" cy="6858000"/>
          </a:xfrm>
          <a:solidFill>
            <a:schemeClr val="accent2"/>
          </a:solidFill>
        </p:spPr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49722" y="5034258"/>
            <a:ext cx="3659151" cy="146304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Raymond Poincaré, président de la République (1913-1920). </a:t>
            </a:r>
            <a:r>
              <a:rPr lang="fr-FR" i="1" dirty="0"/>
              <a:t>Photographie prise en 1913 issue des fonds iconographiques des Archives diplomatiques. 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28" y="543815"/>
            <a:ext cx="3980519" cy="57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Personnalisé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BE6CE"/>
      </a:accent1>
      <a:accent2>
        <a:srgbClr val="F2B06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2_Intégral">
  <a:themeElements>
    <a:clrScheme name="Personnalisé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BE6CE"/>
      </a:accent1>
      <a:accent2>
        <a:srgbClr val="F2B06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4_Intégral">
  <a:themeElements>
    <a:clrScheme name="Personnalisé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BE6CE"/>
      </a:accent1>
      <a:accent2>
        <a:srgbClr val="F2B06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266</Words>
  <Application>Microsoft Office PowerPoint</Application>
  <PresentationFormat>Grand écran</PresentationFormat>
  <Paragraphs>28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Tw Cen MT</vt:lpstr>
      <vt:lpstr>Tw Cen MT Condensed</vt:lpstr>
      <vt:lpstr>Wingdings 3</vt:lpstr>
      <vt:lpstr>Intégral</vt:lpstr>
      <vt:lpstr>2_Intégral</vt:lpstr>
      <vt:lpstr>4_Intégral</vt:lpstr>
      <vt:lpstr>CLEMENCEAU et Millerand,  « le Tigre et le Sanglier »</vt:lpstr>
      <vt:lpstr> </vt:lpstr>
      <vt:lpstr>   </vt:lpstr>
      <vt:lpstr>  </vt:lpstr>
      <vt:lpstr> </vt:lpstr>
      <vt:lpstr>  </vt:lpstr>
      <vt:lpstr>  </vt:lpstr>
      <vt:lpstr>   </vt:lpstr>
      <vt:lpstr>  </vt:lpstr>
      <vt:lpstr> </vt:lpstr>
      <vt:lpstr>  </vt:lpstr>
      <vt:lpstr>Présentation PowerPoint</vt:lpstr>
      <vt:lpstr>Présentation PowerPoint</vt:lpstr>
      <vt:lpstr>Présentation PowerPoint</vt:lpstr>
      <vt:lpstr>Présentation PowerPoint</vt:lpstr>
    </vt:vector>
  </TitlesOfParts>
  <Company>M.E.A.E.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BEN BOUBAKER Hiba</dc:creator>
  <cp:lastModifiedBy>relecteur</cp:lastModifiedBy>
  <cp:revision>32</cp:revision>
  <dcterms:created xsi:type="dcterms:W3CDTF">2022-08-08T07:57:39Z</dcterms:created>
  <dcterms:modified xsi:type="dcterms:W3CDTF">2024-10-08T09:32:51Z</dcterms:modified>
</cp:coreProperties>
</file>