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96" r:id="rId3"/>
    <p:sldId id="297" r:id="rId4"/>
    <p:sldId id="267" r:id="rId5"/>
    <p:sldId id="261" r:id="rId6"/>
    <p:sldId id="266" r:id="rId7"/>
    <p:sldId id="295" r:id="rId8"/>
    <p:sldId id="278" r:id="rId9"/>
    <p:sldId id="262" r:id="rId10"/>
    <p:sldId id="263" r:id="rId11"/>
    <p:sldId id="260" r:id="rId12"/>
    <p:sldId id="264" r:id="rId13"/>
    <p:sldId id="294" r:id="rId14"/>
    <p:sldId id="265" r:id="rId15"/>
    <p:sldId id="292" r:id="rId16"/>
    <p:sldId id="271" r:id="rId17"/>
    <p:sldId id="279" r:id="rId18"/>
    <p:sldId id="280" r:id="rId19"/>
    <p:sldId id="268" r:id="rId20"/>
    <p:sldId id="282" r:id="rId21"/>
    <p:sldId id="272" r:id="rId22"/>
    <p:sldId id="284" r:id="rId23"/>
    <p:sldId id="290" r:id="rId24"/>
    <p:sldId id="281" r:id="rId25"/>
    <p:sldId id="274" r:id="rId26"/>
    <p:sldId id="275" r:id="rId27"/>
    <p:sldId id="276" r:id="rId28"/>
    <p:sldId id="277" r:id="rId29"/>
    <p:sldId id="283" r:id="rId30"/>
    <p:sldId id="287" r:id="rId31"/>
    <p:sldId id="298" r:id="rId32"/>
    <p:sldId id="257" r:id="rId33"/>
    <p:sldId id="269" r:id="rId34"/>
    <p:sldId id="270" r:id="rId35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FFCC"/>
    <a:srgbClr val="FFDFFF"/>
    <a:srgbClr val="C000AE"/>
    <a:srgbClr val="FCDDFF"/>
    <a:srgbClr val="FACDFF"/>
    <a:srgbClr val="00008B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1" autoAdjust="0"/>
    <p:restoredTop sz="82492" autoAdjust="0"/>
  </p:normalViewPr>
  <p:slideViewPr>
    <p:cSldViewPr snapToGrid="0">
      <p:cViewPr varScale="1">
        <p:scale>
          <a:sx n="84" d="100"/>
          <a:sy n="84" d="100"/>
        </p:scale>
        <p:origin x="21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C4954-52B3-4E00-B06A-768EBCEDD025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B050-2BA7-4B62-BA21-C2AF268A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60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26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163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257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404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978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163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103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280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199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307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18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86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46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498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6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65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62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6B050-2BA7-4B62-BA21-C2AF268ACD3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03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19E5E-9BA4-4046-8199-3A241743B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7F636E-BF1F-4C71-B755-851C47C9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E769DC-97B0-4AD9-B97D-96E055EF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7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E769DC-97B0-4AD9-B97D-96E055EF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09600" y="2600944"/>
            <a:ext cx="10515600" cy="778979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pPr algn="ctr"/>
            <a:r>
              <a:rPr lang="de-DE" dirty="0"/>
              <a:t>Next: Proton Driver </a:t>
            </a:r>
            <a:r>
              <a:rPr lang="de-DE" dirty="0" err="1"/>
              <a:t>Accelerators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0505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754F8-90D1-480A-96A3-E20239D3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3C7D9-933A-4BBC-B7E7-2ACC3350C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3FF53D-64F9-4933-B4E7-D8BE6DA91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314" y="6344879"/>
            <a:ext cx="667486" cy="365125"/>
          </a:xfrm>
        </p:spPr>
        <p:txBody>
          <a:bodyPr/>
          <a:lstStyle/>
          <a:p>
            <a:fld id="{329AD536-6320-4F91-AC87-8B402D0EF0B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F3B3C5-0A38-4F35-AB5E-D2522804A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92" y="6329442"/>
            <a:ext cx="956166" cy="414338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A54B55A-4007-4B4E-B596-BAB860EBBD17}"/>
              </a:ext>
            </a:extLst>
          </p:cNvPr>
          <p:cNvCxnSpPr>
            <a:cxnSpLocks/>
          </p:cNvCxnSpPr>
          <p:nvPr userDrawn="1"/>
        </p:nvCxnSpPr>
        <p:spPr>
          <a:xfrm>
            <a:off x="3941575" y="6527442"/>
            <a:ext cx="681537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4148C6C-954E-4BB0-93E3-F7379DD7F6EB}"/>
              </a:ext>
            </a:extLst>
          </p:cNvPr>
          <p:cNvCxnSpPr>
            <a:cxnSpLocks/>
          </p:cNvCxnSpPr>
          <p:nvPr userDrawn="1"/>
        </p:nvCxnSpPr>
        <p:spPr>
          <a:xfrm>
            <a:off x="1342166" y="6527442"/>
            <a:ext cx="4650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3EE870A-530E-4595-9B62-110829C242B2}"/>
              </a:ext>
            </a:extLst>
          </p:cNvPr>
          <p:cNvCxnSpPr>
            <a:cxnSpLocks/>
          </p:cNvCxnSpPr>
          <p:nvPr userDrawn="1"/>
        </p:nvCxnSpPr>
        <p:spPr>
          <a:xfrm>
            <a:off x="2449340" y="6527441"/>
            <a:ext cx="4650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2D8D0386-9DBA-6645-FE86-EA9CF690EC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93" y="6352768"/>
            <a:ext cx="1206594" cy="3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EF60CC-50C0-410A-F9EE-70ED66A8B3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6" y="6346044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9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D4555-54AE-4131-BA40-D5948F6F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17FC4A0-0CAE-447D-90F8-99A4E2DF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314" y="6344879"/>
            <a:ext cx="667486" cy="365125"/>
          </a:xfrm>
        </p:spPr>
        <p:txBody>
          <a:bodyPr/>
          <a:lstStyle/>
          <a:p>
            <a:fld id="{329AD536-6320-4F91-AC87-8B402D0EF0B2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56B3736-1C7A-4B50-B531-3501DBDA7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92" y="6329442"/>
            <a:ext cx="956166" cy="41433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822BBC4-F627-43FB-9B8C-3EB7DEE58517}"/>
              </a:ext>
            </a:extLst>
          </p:cNvPr>
          <p:cNvCxnSpPr>
            <a:cxnSpLocks/>
          </p:cNvCxnSpPr>
          <p:nvPr userDrawn="1"/>
        </p:nvCxnSpPr>
        <p:spPr>
          <a:xfrm>
            <a:off x="1342166" y="6527442"/>
            <a:ext cx="4650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5C5B7F6-D229-4E24-9691-802726737994}"/>
              </a:ext>
            </a:extLst>
          </p:cNvPr>
          <p:cNvCxnSpPr>
            <a:cxnSpLocks/>
          </p:cNvCxnSpPr>
          <p:nvPr userDrawn="1"/>
        </p:nvCxnSpPr>
        <p:spPr>
          <a:xfrm>
            <a:off x="2449340" y="6527441"/>
            <a:ext cx="4650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647AD32-FE94-DE8B-208F-CCF2A4DCB0C7}"/>
              </a:ext>
            </a:extLst>
          </p:cNvPr>
          <p:cNvCxnSpPr>
            <a:cxnSpLocks/>
          </p:cNvCxnSpPr>
          <p:nvPr userDrawn="1"/>
        </p:nvCxnSpPr>
        <p:spPr>
          <a:xfrm>
            <a:off x="3941575" y="6527442"/>
            <a:ext cx="681537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79DAB8A6-BE6C-078A-0236-9213975831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93" y="6352768"/>
            <a:ext cx="1206594" cy="3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0532DDF-CA8A-E8D6-C26E-59E393129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6" y="6346044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5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4838EABC-CC12-4F63-9BEA-66E570D4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314" y="6344879"/>
            <a:ext cx="667486" cy="365125"/>
          </a:xfrm>
        </p:spPr>
        <p:txBody>
          <a:bodyPr/>
          <a:lstStyle/>
          <a:p>
            <a:fld id="{329AD536-6320-4F91-AC87-8B402D0EF0B2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2DFB477-5413-497D-8293-2553819CF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92" y="6329442"/>
            <a:ext cx="956166" cy="414338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9E52812-E50E-4107-82E6-EE23B7608250}"/>
              </a:ext>
            </a:extLst>
          </p:cNvPr>
          <p:cNvCxnSpPr>
            <a:cxnSpLocks/>
          </p:cNvCxnSpPr>
          <p:nvPr userDrawn="1"/>
        </p:nvCxnSpPr>
        <p:spPr>
          <a:xfrm>
            <a:off x="1342166" y="6527442"/>
            <a:ext cx="4650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90FA0E5-A12F-4811-B22A-C096023CF7CB}"/>
              </a:ext>
            </a:extLst>
          </p:cNvPr>
          <p:cNvCxnSpPr>
            <a:cxnSpLocks/>
          </p:cNvCxnSpPr>
          <p:nvPr userDrawn="1"/>
        </p:nvCxnSpPr>
        <p:spPr>
          <a:xfrm>
            <a:off x="2449340" y="6527441"/>
            <a:ext cx="4650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BDB6BEBD-27FF-5812-C441-3476FB1C14FB}"/>
              </a:ext>
            </a:extLst>
          </p:cNvPr>
          <p:cNvCxnSpPr>
            <a:cxnSpLocks/>
          </p:cNvCxnSpPr>
          <p:nvPr userDrawn="1"/>
        </p:nvCxnSpPr>
        <p:spPr>
          <a:xfrm>
            <a:off x="3941575" y="6527442"/>
            <a:ext cx="681537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37FEFF86-8D6A-B13B-BAA0-22E5E38990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93" y="6352768"/>
            <a:ext cx="1206594" cy="3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6EDC882-D55F-D112-E2AB-B605208A5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6" y="6346044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3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E1DD4CE-D3EC-4526-8268-A7A4ABDE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8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E9647D-4B86-4F37-853E-8A0FF46BB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3885"/>
            <a:ext cx="10515600" cy="4818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71483D-8801-4595-BB74-1D06CE572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AD536-6320-4F91-AC87-8B402D0EF0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89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4" r:id="rId4"/>
    <p:sldLayoutId id="214748365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.cern.ch/event/1138197/" TargetMode="Externa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infn.it/event/35579/contributions/201871/" TargetMode="Externa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1.xml"/><Relationship Id="rId7" Type="http://schemas.openxmlformats.org/officeDocument/2006/relationships/image" Target="../media/image4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6.png"/><Relationship Id="rId4" Type="http://schemas.openxmlformats.org/officeDocument/2006/relationships/tags" Target="../tags/tag12.xml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tags" Target="../tags/tag17.xml"/><Relationship Id="rId7" Type="http://schemas.openxmlformats.org/officeDocument/2006/relationships/image" Target="../media/image58.tiff"/><Relationship Id="rId12" Type="http://schemas.openxmlformats.org/officeDocument/2006/relationships/image" Target="../media/image6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62.png"/><Relationship Id="rId5" Type="http://schemas.openxmlformats.org/officeDocument/2006/relationships/tags" Target="../tags/tag19.xml"/><Relationship Id="rId10" Type="http://schemas.openxmlformats.org/officeDocument/2006/relationships/image" Target="../media/image61.png"/><Relationship Id="rId4" Type="http://schemas.openxmlformats.org/officeDocument/2006/relationships/tags" Target="../tags/tag18.xml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23.xml"/><Relationship Id="rId7" Type="http://schemas.openxmlformats.org/officeDocument/2006/relationships/image" Target="../media/image6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psi.ch/enefficient" TargetMode="External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11" Type="http://schemas.openxmlformats.org/officeDocument/2006/relationships/hyperlink" Target="https://icfa.hep.net/icfa-panel-on-sustainable-accelerators-and-colliders/" TargetMode="External"/><Relationship Id="rId5" Type="http://schemas.openxmlformats.org/officeDocument/2006/relationships/hyperlink" Target="https://www.psi.ch/en/scat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www.psi.ch/aries-eem" TargetMode="Externa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hyperlink" Target="https://indico.psi.ch/event/384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826EC-E065-4B37-82C9-BBA354C034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 the Energy Efficiency of Future Accelerators</a:t>
            </a:r>
            <a:br>
              <a:rPr lang="en-GB" sz="4800" dirty="0">
                <a:solidFill>
                  <a:srgbClr val="00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4800" dirty="0">
              <a:solidFill>
                <a:srgbClr val="003399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E2A5C08-233D-4BD2-93BE-18B53EC30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7717"/>
            <a:ext cx="9144000" cy="267584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3399"/>
                </a:solidFill>
              </a:rPr>
              <a:t>1</a:t>
            </a:r>
            <a:r>
              <a:rPr lang="en-GB" baseline="30000" dirty="0">
                <a:solidFill>
                  <a:srgbClr val="003399"/>
                </a:solidFill>
              </a:rPr>
              <a:t>st</a:t>
            </a:r>
            <a:r>
              <a:rPr lang="en-GB" dirty="0">
                <a:solidFill>
                  <a:srgbClr val="003399"/>
                </a:solidFill>
              </a:rPr>
              <a:t> </a:t>
            </a:r>
            <a:r>
              <a:rPr lang="en-GB" dirty="0" err="1">
                <a:solidFill>
                  <a:srgbClr val="003399"/>
                </a:solidFill>
              </a:rPr>
              <a:t>iSAS</a:t>
            </a:r>
            <a:r>
              <a:rPr lang="en-GB" dirty="0">
                <a:solidFill>
                  <a:srgbClr val="003399"/>
                </a:solidFill>
              </a:rPr>
              <a:t> Workshop, </a:t>
            </a:r>
            <a:r>
              <a:rPr lang="en-US" dirty="0">
                <a:solidFill>
                  <a:srgbClr val="003399"/>
                </a:solidFill>
              </a:rPr>
              <a:t>April 15, 2023, </a:t>
            </a:r>
            <a:r>
              <a:rPr lang="en-US" dirty="0" err="1">
                <a:solidFill>
                  <a:srgbClr val="003399"/>
                </a:solidFill>
              </a:rPr>
              <a:t>IJCLab</a:t>
            </a:r>
            <a:endParaRPr lang="en-US" dirty="0">
              <a:solidFill>
                <a:srgbClr val="003399"/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Mike Seidel</a:t>
            </a:r>
          </a:p>
          <a:p>
            <a:r>
              <a:rPr lang="de-DE" sz="1800" dirty="0"/>
              <a:t>Paul Scherrer Institute (PSI) and </a:t>
            </a:r>
            <a:r>
              <a:rPr lang="fr-FR" sz="1800" dirty="0"/>
              <a:t>École polytechnique fédérale de Lausanne (EPFL)</a:t>
            </a:r>
            <a:endParaRPr lang="en-GB" sz="1800" dirty="0"/>
          </a:p>
        </p:txBody>
      </p:sp>
      <p:pic>
        <p:nvPicPr>
          <p:cNvPr id="4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A3B0440D-B3D5-A911-FB07-ED76F6A6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05" y="4007339"/>
            <a:ext cx="2094589" cy="6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190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6B7F8E-2B6E-483E-849E-48987094F2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066" y="3449890"/>
            <a:ext cx="4393934" cy="29292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E198F4-8839-413D-8163-AB8A1989D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386920"/>
            <a:ext cx="10800000" cy="9360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de-DE" dirty="0" err="1"/>
              <a:t>Superconducting</a:t>
            </a:r>
            <a:r>
              <a:rPr lang="de-DE" dirty="0"/>
              <a:t> </a:t>
            </a:r>
            <a:r>
              <a:rPr lang="de-DE" dirty="0" err="1"/>
              <a:t>Linac</a:t>
            </a:r>
            <a:r>
              <a:rPr lang="de-DE" dirty="0"/>
              <a:t> :  High Efficiency Potential</a:t>
            </a:r>
            <a:br>
              <a:rPr lang="de-DE" dirty="0"/>
            </a:br>
            <a:br>
              <a:rPr lang="de-DE" sz="1100" dirty="0"/>
            </a:br>
            <a:r>
              <a:rPr lang="de-DE" sz="2200" dirty="0" err="1"/>
              <a:t>example</a:t>
            </a:r>
            <a:r>
              <a:rPr lang="de-DE" sz="2200" dirty="0"/>
              <a:t>: PIP-II design of </a:t>
            </a:r>
            <a:r>
              <a:rPr lang="de-DE" sz="2200" dirty="0" err="1"/>
              <a:t>Fermilab</a:t>
            </a:r>
            <a:endParaRPr lang="en-GB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9CA8FD-F8E5-4B54-9D80-B2C598DC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B7927A1C-DDF5-4446-B732-497A52283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924830"/>
              </p:ext>
            </p:extLst>
          </p:nvPr>
        </p:nvGraphicFramePr>
        <p:xfrm>
          <a:off x="761395" y="4365000"/>
          <a:ext cx="6802651" cy="1259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4107">
                  <a:extLst>
                    <a:ext uri="{9D8B030D-6E8A-4147-A177-3AD203B41FA5}">
                      <a16:colId xmlns:a16="http://schemas.microsoft.com/office/drawing/2014/main" val="101845517"/>
                    </a:ext>
                  </a:extLst>
                </a:gridCol>
                <a:gridCol w="1182136">
                  <a:extLst>
                    <a:ext uri="{9D8B030D-6E8A-4147-A177-3AD203B41FA5}">
                      <a16:colId xmlns:a16="http://schemas.microsoft.com/office/drawing/2014/main" val="1566799971"/>
                    </a:ext>
                  </a:extLst>
                </a:gridCol>
                <a:gridCol w="1182136">
                  <a:extLst>
                    <a:ext uri="{9D8B030D-6E8A-4147-A177-3AD203B41FA5}">
                      <a16:colId xmlns:a16="http://schemas.microsoft.com/office/drawing/2014/main" val="553407664"/>
                    </a:ext>
                  </a:extLst>
                </a:gridCol>
                <a:gridCol w="1182136">
                  <a:extLst>
                    <a:ext uri="{9D8B030D-6E8A-4147-A177-3AD203B41FA5}">
                      <a16:colId xmlns:a16="http://schemas.microsoft.com/office/drawing/2014/main" val="360646081"/>
                    </a:ext>
                  </a:extLst>
                </a:gridCol>
                <a:gridCol w="1182136">
                  <a:extLst>
                    <a:ext uri="{9D8B030D-6E8A-4147-A177-3AD203B41FA5}">
                      <a16:colId xmlns:a16="http://schemas.microsoft.com/office/drawing/2014/main" val="2130597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operating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regime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avg</a:t>
                      </a:r>
                      <a:r>
                        <a:rPr lang="de-CH" sz="1400" dirty="0"/>
                        <a:t>. RF power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cryogenic</a:t>
                      </a:r>
                      <a:r>
                        <a:rPr lang="de-CH" sz="1400" dirty="0"/>
                        <a:t> power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avg</a:t>
                      </a:r>
                      <a:r>
                        <a:rPr lang="de-CH" sz="1400" dirty="0"/>
                        <a:t>. beam power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grid</a:t>
                      </a:r>
                      <a:r>
                        <a:rPr lang="de-DE" sz="1400" dirty="0"/>
                        <a:t>-</a:t>
                      </a:r>
                      <a:r>
                        <a:rPr lang="de-DE" sz="1400" dirty="0" err="1"/>
                        <a:t>to</a:t>
                      </a:r>
                      <a:r>
                        <a:rPr lang="de-DE" sz="1400" dirty="0"/>
                        <a:t>-beam Efficiency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3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PIP-II </a:t>
                      </a:r>
                      <a:r>
                        <a:rPr lang="de-DE" sz="1400" dirty="0" err="1"/>
                        <a:t>pulsed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operation</a:t>
                      </a:r>
                      <a:endParaRPr lang="de-CH" sz="1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1.44MW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1.19MW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17.6kW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0.7%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01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PIP-II CW </a:t>
                      </a:r>
                      <a:r>
                        <a:rPr lang="de-DE" sz="1400" dirty="0" err="1"/>
                        <a:t>operation</a:t>
                      </a:r>
                      <a:endParaRPr lang="de-CH" sz="1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9.10MW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1.83MW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1.60MW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15%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2119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78B2FA4-A278-4392-94D7-51E9223E1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5" y="1413000"/>
            <a:ext cx="5407488" cy="157652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CB3B940-78AD-46FB-A3A0-114B276E0D4C}"/>
              </a:ext>
            </a:extLst>
          </p:cNvPr>
          <p:cNvSpPr txBox="1"/>
          <p:nvPr/>
        </p:nvSpPr>
        <p:spPr>
          <a:xfrm>
            <a:off x="6816000" y="1485000"/>
            <a:ext cx="51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PIP-II base parameters</a:t>
            </a:r>
            <a:r>
              <a:rPr lang="en-US"/>
              <a:t>:</a:t>
            </a:r>
          </a:p>
          <a:p>
            <a:pPr marL="285750" indent="-285750">
              <a:buFontTx/>
              <a:buChar char="-"/>
            </a:pPr>
            <a:r>
              <a:rPr lang="en-US" b="1"/>
              <a:t>H</a:t>
            </a:r>
            <a:r>
              <a:rPr lang="en-US" b="1" baseline="30000"/>
              <a:t>-</a:t>
            </a:r>
            <a:r>
              <a:rPr lang="en-US" b="1"/>
              <a:t>, 800MeV, 2.0mA</a:t>
            </a:r>
            <a:r>
              <a:rPr lang="en-US"/>
              <a:t>, part of Fermilab complex </a:t>
            </a:r>
          </a:p>
          <a:p>
            <a:pPr marL="285750" indent="-285750">
              <a:buFontTx/>
              <a:buChar char="-"/>
            </a:pPr>
            <a:r>
              <a:rPr lang="en-US"/>
              <a:t>aim: neutrino production (1MW @ 60..120GeV)</a:t>
            </a:r>
          </a:p>
          <a:p>
            <a:pPr marL="285750" indent="-285750">
              <a:buFontTx/>
              <a:buChar char="-"/>
            </a:pPr>
            <a:r>
              <a:rPr lang="en-US"/>
              <a:t>CW operation as upgrade path</a:t>
            </a:r>
          </a:p>
        </p:txBody>
      </p:sp>
      <p:sp>
        <p:nvSpPr>
          <p:cNvPr id="11" name="Pfeil: nach oben 10">
            <a:extLst>
              <a:ext uri="{FF2B5EF4-FFF2-40B4-BE49-F238E27FC236}">
                <a16:creationId xmlns:a16="http://schemas.microsoft.com/office/drawing/2014/main" id="{C772AC25-DB0E-4A28-A732-2F91D9A7D5C7}"/>
              </a:ext>
            </a:extLst>
          </p:cNvPr>
          <p:cNvSpPr/>
          <p:nvPr/>
        </p:nvSpPr>
        <p:spPr bwMode="auto">
          <a:xfrm>
            <a:off x="4800000" y="3120706"/>
            <a:ext cx="1089099" cy="639052"/>
          </a:xfrm>
          <a:prstGeom prst="upArrow">
            <a:avLst>
              <a:gd name="adj1" fmla="val 84502"/>
              <a:gd name="adj2" fmla="val 50596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21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highest</a:t>
            </a: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de-DE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efficiency</a:t>
            </a:r>
            <a:endParaRPr kumimoji="0" lang="en-GB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D64D199-9CB4-4005-AF51-C14466CAE091}"/>
              </a:ext>
            </a:extLst>
          </p:cNvPr>
          <p:cNvSpPr txBox="1"/>
          <p:nvPr/>
        </p:nvSpPr>
        <p:spPr>
          <a:xfrm>
            <a:off x="3771900" y="5805000"/>
            <a:ext cx="390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[</a:t>
            </a:r>
            <a:r>
              <a:rPr lang="de-DE" sz="1400" b="1" dirty="0" err="1"/>
              <a:t>from</a:t>
            </a:r>
            <a:r>
              <a:rPr lang="de-DE" sz="1400" b="1" dirty="0"/>
              <a:t> </a:t>
            </a:r>
            <a:r>
              <a:rPr lang="de-DE" sz="1400" b="1" dirty="0" err="1"/>
              <a:t>presentation</a:t>
            </a:r>
            <a:r>
              <a:rPr lang="de-DE" sz="1400" b="1" dirty="0"/>
              <a:t> </a:t>
            </a:r>
            <a:r>
              <a:rPr lang="de-DE" sz="1400" b="1" dirty="0" err="1"/>
              <a:t>B.Chase</a:t>
            </a:r>
            <a:r>
              <a:rPr lang="de-DE" sz="1400" b="1" dirty="0"/>
              <a:t>, </a:t>
            </a:r>
            <a:r>
              <a:rPr lang="de-DE" sz="1400" b="1" dirty="0" err="1"/>
              <a:t>Y.Yakovlev</a:t>
            </a:r>
            <a:r>
              <a:rPr lang="de-DE" sz="1400" b="1" dirty="0"/>
              <a:t>, 2018]</a:t>
            </a:r>
            <a:endParaRPr lang="en-GB" sz="14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2AD64BE-5F24-4EDA-A5F1-09B9D809706A}"/>
              </a:ext>
            </a:extLst>
          </p:cNvPr>
          <p:cNvSpPr txBox="1"/>
          <p:nvPr/>
        </p:nvSpPr>
        <p:spPr>
          <a:xfrm>
            <a:off x="6816000" y="3113588"/>
            <a:ext cx="511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 efficient in pulsed operation:</a:t>
            </a:r>
          </a:p>
        </p:txBody>
      </p:sp>
    </p:spTree>
    <p:extLst>
      <p:ext uri="{BB962C8B-B14F-4D97-AF65-F5344CB8AC3E}">
        <p14:creationId xmlns:p14="http://schemas.microsoft.com/office/powerpoint/2010/main" val="4023501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7FABA-E114-4EAC-B47A-CB8B9DC3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532"/>
            <a:ext cx="10515600" cy="778979"/>
          </a:xfrm>
        </p:spPr>
        <p:txBody>
          <a:bodyPr/>
          <a:lstStyle/>
          <a:p>
            <a:r>
              <a:rPr lang="de-DE" dirty="0"/>
              <a:t>Low Loss </a:t>
            </a:r>
            <a:r>
              <a:rPr lang="de-DE" dirty="0" err="1"/>
              <a:t>Superconducting</a:t>
            </a:r>
            <a:r>
              <a:rPr lang="de-DE" dirty="0"/>
              <a:t> Resonators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B0E6EA-6B02-443F-B26F-304C9DA5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11</a:t>
            </a:fld>
            <a:endParaRPr lang="en-GB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8C3F9FC-E6F5-408A-BAE7-DBEF3C10B7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9" y="1234750"/>
            <a:ext cx="736387" cy="25980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F07269BA-B276-40CD-AF56-C0C8B1CE36E7}"/>
              </a:ext>
            </a:extLst>
          </p:cNvPr>
          <p:cNvSpPr txBox="1"/>
          <p:nvPr/>
        </p:nvSpPr>
        <p:spPr>
          <a:xfrm>
            <a:off x="1425958" y="4167704"/>
            <a:ext cx="2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3‘000 </a:t>
            </a:r>
            <a:r>
              <a:rPr lang="de-DE" dirty="0" err="1"/>
              <a:t>church</a:t>
            </a:r>
            <a:r>
              <a:rPr lang="de-DE" dirty="0"/>
              <a:t> bell</a:t>
            </a:r>
            <a:endParaRPr lang="en-GB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7E8C05C-022F-48D1-80A8-710336D6FCF6}"/>
              </a:ext>
            </a:extLst>
          </p:cNvPr>
          <p:cNvSpPr txBox="1"/>
          <p:nvPr/>
        </p:nvSpPr>
        <p:spPr>
          <a:xfrm>
            <a:off x="1533957" y="3694564"/>
            <a:ext cx="223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50‘000 </a:t>
            </a:r>
            <a:r>
              <a:rPr lang="de-DE" dirty="0" err="1"/>
              <a:t>Cu</a:t>
            </a:r>
            <a:r>
              <a:rPr lang="de-DE" dirty="0"/>
              <a:t> </a:t>
            </a:r>
            <a:r>
              <a:rPr lang="de-DE" dirty="0" err="1"/>
              <a:t>resonator</a:t>
            </a:r>
            <a:endParaRPr lang="en-GB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B0F0A20-2A73-47D2-8BF8-8D57C66DB4E1}"/>
              </a:ext>
            </a:extLst>
          </p:cNvPr>
          <p:cNvSpPr txBox="1"/>
          <p:nvPr/>
        </p:nvSpPr>
        <p:spPr>
          <a:xfrm>
            <a:off x="1455420" y="1507012"/>
            <a:ext cx="223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</a:t>
            </a:r>
            <a:r>
              <a:rPr lang="de-DE" b="1" dirty="0">
                <a:sym typeface="Symbol" panose="05050102010706020507" pitchFamily="18" charset="2"/>
              </a:rPr>
              <a:t></a:t>
            </a:r>
            <a:r>
              <a:rPr lang="de-DE" b="1" dirty="0"/>
              <a:t>10</a:t>
            </a:r>
            <a:r>
              <a:rPr lang="de-DE" b="1" baseline="30000" dirty="0"/>
              <a:t>10</a:t>
            </a:r>
            <a:r>
              <a:rPr lang="de-DE" b="1" dirty="0"/>
              <a:t> </a:t>
            </a:r>
            <a:r>
              <a:rPr lang="de-DE" b="1" dirty="0" err="1"/>
              <a:t>s.c</a:t>
            </a:r>
            <a:r>
              <a:rPr lang="de-DE" b="1" dirty="0"/>
              <a:t>. </a:t>
            </a:r>
            <a:r>
              <a:rPr lang="de-DE" b="1" dirty="0" err="1"/>
              <a:t>resonator</a:t>
            </a:r>
            <a:endParaRPr lang="en-GB" b="1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D461333-03F5-4033-AE99-2C2B32385088}"/>
              </a:ext>
            </a:extLst>
          </p:cNvPr>
          <p:cNvGrpSpPr/>
          <p:nvPr/>
        </p:nvGrpSpPr>
        <p:grpSpPr>
          <a:xfrm>
            <a:off x="339427" y="1341000"/>
            <a:ext cx="857143" cy="4608000"/>
            <a:chOff x="162857" y="1341000"/>
            <a:chExt cx="857143" cy="4608000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44CC9A1A-A9EA-427F-BA6E-B3D87F54EB31}"/>
                </a:ext>
              </a:extLst>
            </p:cNvPr>
            <p:cNvCxnSpPr/>
            <p:nvPr/>
          </p:nvCxnSpPr>
          <p:spPr>
            <a:xfrm flipV="1">
              <a:off x="912000" y="1341000"/>
              <a:ext cx="0" cy="460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687777A4-1359-4525-80E6-C4A3EFAE65BC}"/>
                </a:ext>
              </a:extLst>
            </p:cNvPr>
            <p:cNvCxnSpPr/>
            <p:nvPr/>
          </p:nvCxnSpPr>
          <p:spPr>
            <a:xfrm>
              <a:off x="804000" y="18450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FD669523-C160-4230-B4F8-A18EAF00E149}"/>
                </a:ext>
              </a:extLst>
            </p:cNvPr>
            <p:cNvCxnSpPr/>
            <p:nvPr/>
          </p:nvCxnSpPr>
          <p:spPr>
            <a:xfrm>
              <a:off x="804000" y="22266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72CA4E02-9DF7-41CC-AE79-6766B8B75452}"/>
                </a:ext>
              </a:extLst>
            </p:cNvPr>
            <p:cNvCxnSpPr/>
            <p:nvPr/>
          </p:nvCxnSpPr>
          <p:spPr>
            <a:xfrm>
              <a:off x="804000" y="26082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E63A62C6-B2AB-4A3F-B726-0619861269F7}"/>
                </a:ext>
              </a:extLst>
            </p:cNvPr>
            <p:cNvCxnSpPr/>
            <p:nvPr/>
          </p:nvCxnSpPr>
          <p:spPr>
            <a:xfrm>
              <a:off x="804000" y="29898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7C1F6915-232E-41FA-B763-47B348A4F19B}"/>
                </a:ext>
              </a:extLst>
            </p:cNvPr>
            <p:cNvCxnSpPr/>
            <p:nvPr/>
          </p:nvCxnSpPr>
          <p:spPr>
            <a:xfrm>
              <a:off x="804000" y="33714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0C8433A6-3DD0-471E-AC4E-57E1FDA7D13D}"/>
                </a:ext>
              </a:extLst>
            </p:cNvPr>
            <p:cNvCxnSpPr/>
            <p:nvPr/>
          </p:nvCxnSpPr>
          <p:spPr>
            <a:xfrm>
              <a:off x="804000" y="37530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87AD9599-4876-4542-8CA6-FBE605E9D339}"/>
                </a:ext>
              </a:extLst>
            </p:cNvPr>
            <p:cNvCxnSpPr/>
            <p:nvPr/>
          </p:nvCxnSpPr>
          <p:spPr>
            <a:xfrm>
              <a:off x="804000" y="41346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011201CF-5D14-4082-B8EC-A7511E2F9C45}"/>
                </a:ext>
              </a:extLst>
            </p:cNvPr>
            <p:cNvCxnSpPr/>
            <p:nvPr/>
          </p:nvCxnSpPr>
          <p:spPr>
            <a:xfrm>
              <a:off x="804000" y="45162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DC95E8A6-7C9D-454B-8DB4-033D00345268}"/>
                </a:ext>
              </a:extLst>
            </p:cNvPr>
            <p:cNvCxnSpPr/>
            <p:nvPr/>
          </p:nvCxnSpPr>
          <p:spPr>
            <a:xfrm>
              <a:off x="804000" y="48978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E02E9E86-3AD0-464D-B88E-824C0975CA42}"/>
                </a:ext>
              </a:extLst>
            </p:cNvPr>
            <p:cNvCxnSpPr/>
            <p:nvPr/>
          </p:nvCxnSpPr>
          <p:spPr>
            <a:xfrm>
              <a:off x="804000" y="52794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0142B7CD-E4D6-462D-A3FF-A8AE785E3022}"/>
                </a:ext>
              </a:extLst>
            </p:cNvPr>
            <p:cNvCxnSpPr/>
            <p:nvPr/>
          </p:nvCxnSpPr>
          <p:spPr>
            <a:xfrm>
              <a:off x="804000" y="5661000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01F1D25E-3B2E-47E5-B22F-6CF8F9534B58}"/>
                </a:ext>
              </a:extLst>
            </p:cNvPr>
            <p:cNvSpPr txBox="1"/>
            <p:nvPr/>
          </p:nvSpPr>
          <p:spPr>
            <a:xfrm>
              <a:off x="180713" y="5445000"/>
              <a:ext cx="43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</a:t>
              </a:r>
              <a:endParaRPr lang="en-GB" dirty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D81E6D0-0F2A-42F0-96B5-7CADB8CA4342}"/>
                </a:ext>
              </a:extLst>
            </p:cNvPr>
            <p:cNvSpPr txBox="1"/>
            <p:nvPr/>
          </p:nvSpPr>
          <p:spPr>
            <a:xfrm>
              <a:off x="162857" y="3568334"/>
              <a:ext cx="571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10</a:t>
              </a:r>
              <a:r>
                <a:rPr lang="de-DE" baseline="30000" dirty="0"/>
                <a:t>5</a:t>
              </a:r>
              <a:endParaRPr lang="en-GB" baseline="30000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F6E40D1F-0BA0-4B59-96DE-DC79FB6DB74B}"/>
                </a:ext>
              </a:extLst>
            </p:cNvPr>
            <p:cNvSpPr txBox="1"/>
            <p:nvPr/>
          </p:nvSpPr>
          <p:spPr>
            <a:xfrm>
              <a:off x="168133" y="1629000"/>
              <a:ext cx="571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10</a:t>
              </a:r>
              <a:r>
                <a:rPr lang="de-DE" baseline="30000" dirty="0"/>
                <a:t>10</a:t>
              </a:r>
              <a:endParaRPr lang="en-GB" baseline="30000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9388F555-33A0-49E6-9A55-381BFA787D2E}"/>
              </a:ext>
            </a:extLst>
          </p:cNvPr>
          <p:cNvSpPr txBox="1"/>
          <p:nvPr/>
        </p:nvSpPr>
        <p:spPr>
          <a:xfrm>
            <a:off x="3945730" y="2072280"/>
            <a:ext cx="417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Q</a:t>
            </a:r>
            <a:r>
              <a:rPr lang="de-DE" b="1" baseline="-25000" dirty="0">
                <a:solidFill>
                  <a:srgbClr val="C00000"/>
                </a:solidFill>
              </a:rPr>
              <a:t>0</a:t>
            </a:r>
            <a:r>
              <a:rPr lang="de-DE" b="1" dirty="0">
                <a:solidFill>
                  <a:srgbClr val="C00000"/>
                </a:solidFill>
              </a:rPr>
              <a:t> = </a:t>
            </a:r>
            <a:r>
              <a:rPr lang="de-DE" b="1" dirty="0" err="1">
                <a:solidFill>
                  <a:srgbClr val="C00000"/>
                </a:solidFill>
              </a:rPr>
              <a:t>quality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factor</a:t>
            </a:r>
            <a:r>
              <a:rPr lang="de-DE" b="1" dirty="0">
                <a:solidFill>
                  <a:srgbClr val="C00000"/>
                </a:solidFill>
              </a:rPr>
              <a:t> </a:t>
            </a:r>
          </a:p>
          <a:p>
            <a:r>
              <a:rPr lang="de-DE" dirty="0">
                <a:sym typeface="Symbol" panose="05050102010706020507" pitchFamily="18" charset="2"/>
              </a:rPr>
              <a:t> </a:t>
            </a:r>
            <a:r>
              <a:rPr lang="de-DE" dirty="0"/>
              <a:t>e-</a:t>
            </a:r>
            <a:r>
              <a:rPr lang="de-DE" dirty="0" err="1"/>
              <a:t>folding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 and </a:t>
            </a:r>
            <a:r>
              <a:rPr lang="de-DE" dirty="0" err="1"/>
              <a:t>resonance</a:t>
            </a:r>
            <a:r>
              <a:rPr lang="de-DE" dirty="0"/>
              <a:t> </a:t>
            </a:r>
            <a:r>
              <a:rPr lang="de-DE" dirty="0" err="1"/>
              <a:t>width</a:t>
            </a:r>
            <a:endParaRPr lang="de-DE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8039931" y="1059511"/>
            <a:ext cx="3729198" cy="3522228"/>
            <a:chOff x="7624602" y="738590"/>
            <a:chExt cx="3729198" cy="3522228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602" y="1125977"/>
              <a:ext cx="3729198" cy="3134841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8355304" y="738590"/>
              <a:ext cx="27301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>
                  <a:solidFill>
                    <a:srgbClr val="000000"/>
                  </a:solidFill>
                </a:rPr>
                <a:t>high Q </a:t>
              </a:r>
              <a:r>
                <a:rPr lang="de-CH" sz="1200" b="1" dirty="0" err="1">
                  <a:solidFill>
                    <a:srgbClr val="000000"/>
                  </a:solidFill>
                </a:rPr>
                <a:t>resonators</a:t>
              </a:r>
              <a:r>
                <a:rPr lang="de-CH" sz="1200" b="1" dirty="0">
                  <a:solidFill>
                    <a:srgbClr val="000000"/>
                  </a:solidFill>
                </a:rPr>
                <a:t>, 1.3GHz, 2K, FNAL</a:t>
              </a:r>
            </a:p>
            <a:p>
              <a:pPr algn="ctr"/>
              <a:r>
                <a:rPr lang="de-CH" sz="1200" dirty="0">
                  <a:solidFill>
                    <a:srgbClr val="000000"/>
                  </a:solidFill>
                </a:rPr>
                <a:t>[</a:t>
              </a:r>
              <a:r>
                <a:rPr lang="de-CH" sz="1200" dirty="0" err="1">
                  <a:solidFill>
                    <a:srgbClr val="000000"/>
                  </a:solidFill>
                </a:rPr>
                <a:t>A.Grassellino</a:t>
              </a:r>
              <a:r>
                <a:rPr lang="de-CH" sz="1200" dirty="0">
                  <a:solidFill>
                    <a:srgbClr val="000000"/>
                  </a:solidFill>
                </a:rPr>
                <a:t>, </a:t>
              </a:r>
              <a:r>
                <a:rPr lang="de-CH" sz="1200" dirty="0" err="1">
                  <a:solidFill>
                    <a:srgbClr val="000000"/>
                  </a:solidFill>
                </a:rPr>
                <a:t>A.Romanenko</a:t>
              </a:r>
              <a:r>
                <a:rPr lang="de-CH" sz="1200" dirty="0"/>
                <a:t> et al, 2013]</a:t>
              </a:r>
            </a:p>
          </p:txBody>
        </p:sp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4158B703-BBB6-4A82-B2B0-F456722455F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40" y="3312765"/>
            <a:ext cx="1910857" cy="807619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68BE009B-D4DB-4075-A559-440C203F69DF}"/>
              </a:ext>
            </a:extLst>
          </p:cNvPr>
          <p:cNvSpPr txBox="1"/>
          <p:nvPr/>
        </p:nvSpPr>
        <p:spPr>
          <a:xfrm>
            <a:off x="3946269" y="4646871"/>
            <a:ext cx="4782601" cy="1510771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square" lIns="144000" tIns="108000" bIns="108000" rtlCol="0">
            <a:spAutoFit/>
          </a:bodyPr>
          <a:lstStyle/>
          <a:p>
            <a:r>
              <a:rPr lang="de-DE" b="1" dirty="0" err="1"/>
              <a:t>example</a:t>
            </a:r>
            <a:r>
              <a:rPr lang="de-DE" dirty="0"/>
              <a:t>:</a:t>
            </a:r>
          </a:p>
          <a:p>
            <a:r>
              <a:rPr lang="de-DE" dirty="0" err="1"/>
              <a:t>U</a:t>
            </a:r>
            <a:r>
              <a:rPr lang="de-DE" baseline="-25000" dirty="0" err="1"/>
              <a:t>a</a:t>
            </a:r>
            <a:r>
              <a:rPr lang="de-DE" dirty="0"/>
              <a:t> = 20MV, (R/Q) = 609</a:t>
            </a:r>
            <a:r>
              <a:rPr lang="de-DE" dirty="0">
                <a:sym typeface="Symbol" panose="05050102010706020507" pitchFamily="18" charset="2"/>
              </a:rPr>
              <a:t>, Q</a:t>
            </a:r>
            <a:r>
              <a:rPr lang="de-DE" baseline="-25000" dirty="0">
                <a:sym typeface="Symbol" panose="05050102010706020507" pitchFamily="18" charset="2"/>
              </a:rPr>
              <a:t>0</a:t>
            </a:r>
            <a:r>
              <a:rPr lang="de-DE" dirty="0">
                <a:sym typeface="Symbol" panose="05050102010706020507" pitchFamily="18" charset="2"/>
              </a:rPr>
              <a:t> = 210</a:t>
            </a:r>
            <a:r>
              <a:rPr lang="de-DE" baseline="30000" dirty="0">
                <a:sym typeface="Symbol" panose="05050102010706020507" pitchFamily="18" charset="2"/>
              </a:rPr>
              <a:t>10</a:t>
            </a:r>
            <a:r>
              <a:rPr lang="de-DE" dirty="0">
                <a:sym typeface="Symbol" panose="05050102010706020507" pitchFamily="18" charset="2"/>
              </a:rPr>
              <a:t>, I</a:t>
            </a:r>
            <a:r>
              <a:rPr lang="de-DE" baseline="-25000" dirty="0">
                <a:sym typeface="Symbol" panose="05050102010706020507" pitchFamily="18" charset="2"/>
              </a:rPr>
              <a:t>b</a:t>
            </a:r>
            <a:r>
              <a:rPr lang="de-DE" dirty="0">
                <a:sym typeface="Symbol" panose="05050102010706020507" pitchFamily="18" charset="2"/>
              </a:rPr>
              <a:t>=2mA</a:t>
            </a:r>
            <a:endParaRPr lang="de-DE" dirty="0"/>
          </a:p>
          <a:p>
            <a:endParaRPr lang="de-DE" baseline="30000" dirty="0"/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de-DE" dirty="0" err="1">
                <a:sym typeface="Symbol" panose="05050102010706020507" pitchFamily="18" charset="2"/>
              </a:rPr>
              <a:t>P</a:t>
            </a:r>
            <a:r>
              <a:rPr lang="de-DE" baseline="-25000" dirty="0" err="1">
                <a:sym typeface="Symbol" panose="05050102010706020507" pitchFamily="18" charset="2"/>
              </a:rPr>
              <a:t>dissip</a:t>
            </a:r>
            <a:r>
              <a:rPr lang="de-DE" dirty="0">
                <a:sym typeface="Symbol" panose="05050102010706020507" pitchFamily="18" charset="2"/>
              </a:rPr>
              <a:t> =           33 W</a:t>
            </a: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de-DE" dirty="0" err="1">
                <a:sym typeface="Symbol" panose="05050102010706020507" pitchFamily="18" charset="2"/>
              </a:rPr>
              <a:t>P</a:t>
            </a:r>
            <a:r>
              <a:rPr lang="de-DE" baseline="-25000" dirty="0" err="1">
                <a:sym typeface="Symbol" panose="05050102010706020507" pitchFamily="18" charset="2"/>
              </a:rPr>
              <a:t>beam</a:t>
            </a:r>
            <a:r>
              <a:rPr lang="de-DE" dirty="0">
                <a:sym typeface="Symbol" panose="05050102010706020507" pitchFamily="18" charset="2"/>
              </a:rPr>
              <a:t> =   40.000 W</a:t>
            </a:r>
            <a:endParaRPr lang="en-GB" dirty="0"/>
          </a:p>
        </p:txBody>
      </p:sp>
      <p:sp>
        <p:nvSpPr>
          <p:cNvPr id="18" name="Textfeld 17"/>
          <p:cNvSpPr txBox="1"/>
          <p:nvPr/>
        </p:nvSpPr>
        <p:spPr>
          <a:xfrm>
            <a:off x="3945730" y="3270635"/>
            <a:ext cx="152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dissipated</a:t>
            </a:r>
            <a:r>
              <a:rPr lang="de-DE" dirty="0"/>
              <a:t> power:</a:t>
            </a:r>
            <a:endParaRPr lang="de-CH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A2AD299-D153-4C32-9696-7B9F98C253E5}"/>
              </a:ext>
            </a:extLst>
          </p:cNvPr>
          <p:cNvSpPr txBox="1"/>
          <p:nvPr/>
        </p:nvSpPr>
        <p:spPr>
          <a:xfrm>
            <a:off x="9061893" y="5822224"/>
            <a:ext cx="260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but: </a:t>
            </a:r>
            <a:r>
              <a:rPr lang="de-DE" dirty="0" err="1"/>
              <a:t>cryogenic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!</a:t>
            </a:r>
            <a:endParaRPr lang="en-GB" dirty="0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0EDE99AE-2D57-4B0A-AF9D-4EF5B85F469B}"/>
              </a:ext>
            </a:extLst>
          </p:cNvPr>
          <p:cNvCxnSpPr>
            <a:cxnSpLocks/>
          </p:cNvCxnSpPr>
          <p:nvPr/>
        </p:nvCxnSpPr>
        <p:spPr>
          <a:xfrm>
            <a:off x="1088570" y="4352370"/>
            <a:ext cx="43675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F66B7F45-BC36-434C-9D00-3C8DCA7B5E5C}"/>
              </a:ext>
            </a:extLst>
          </p:cNvPr>
          <p:cNvCxnSpPr>
            <a:cxnSpLocks/>
          </p:cNvCxnSpPr>
          <p:nvPr/>
        </p:nvCxnSpPr>
        <p:spPr>
          <a:xfrm>
            <a:off x="1088570" y="3881280"/>
            <a:ext cx="43675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AD8023FC-D408-45B1-A435-9983A49ECBF2}"/>
              </a:ext>
            </a:extLst>
          </p:cNvPr>
          <p:cNvCxnSpPr>
            <a:cxnSpLocks/>
          </p:cNvCxnSpPr>
          <p:nvPr/>
        </p:nvCxnSpPr>
        <p:spPr>
          <a:xfrm>
            <a:off x="1088570" y="1718781"/>
            <a:ext cx="436750" cy="0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0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7DE37-C2FD-4466-A338-4372F440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Cryogenic Efficiency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CE87A9-3BAC-469C-8587-84384848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12</a:t>
            </a:fld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8" y="1491931"/>
            <a:ext cx="6394296" cy="426286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24568" y="2563561"/>
            <a:ext cx="478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coefficient</a:t>
            </a:r>
            <a:r>
              <a:rPr lang="de-DE" dirty="0"/>
              <a:t> of </a:t>
            </a:r>
            <a:r>
              <a:rPr lang="de-DE" dirty="0" err="1"/>
              <a:t>performance</a:t>
            </a:r>
            <a:r>
              <a:rPr lang="de-DE" dirty="0"/>
              <a:t> (COP):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6924568" y="4051724"/>
            <a:ext cx="3867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 = amount of work required to remove heat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dirty="0"/>
              <a:t> at cold temperature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924569" y="1666347"/>
            <a:ext cx="1405053" cy="6667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</a:t>
            </a:r>
            <a:r>
              <a:rPr kumimoji="0" lang="de-DE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0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= 293K</a:t>
            </a: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9523771" y="1666347"/>
            <a:ext cx="1405053" cy="666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</a:t>
            </a:r>
            <a:r>
              <a:rPr kumimoji="0" lang="de-DE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= 2K</a:t>
            </a: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Pfeil nach links 4"/>
          <p:cNvSpPr/>
          <p:nvPr/>
        </p:nvSpPr>
        <p:spPr bwMode="auto">
          <a:xfrm>
            <a:off x="8475072" y="1778362"/>
            <a:ext cx="903248" cy="442710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Q</a:t>
            </a:r>
            <a:r>
              <a:rPr kumimoji="0" lang="de-DE" sz="12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in</a:t>
            </a:r>
            <a:endParaRPr kumimoji="0" lang="de-CH" sz="1200" b="1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Pfeil nach unten 10"/>
          <p:cNvSpPr/>
          <p:nvPr/>
        </p:nvSpPr>
        <p:spPr bwMode="auto">
          <a:xfrm>
            <a:off x="8508594" y="970471"/>
            <a:ext cx="942452" cy="84947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W</a:t>
            </a:r>
            <a:r>
              <a:rPr kumimoji="0" lang="de-DE" b="1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</a:t>
            </a:r>
            <a:endParaRPr kumimoji="0" lang="de-CH" b="1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E9D519-2D03-4E29-A07E-B2B4E788FA70}"/>
              </a:ext>
            </a:extLst>
          </p:cNvPr>
          <p:cNvGrpSpPr/>
          <p:nvPr/>
        </p:nvGrpSpPr>
        <p:grpSpPr>
          <a:xfrm>
            <a:off x="6924568" y="4945852"/>
            <a:ext cx="2774731" cy="852926"/>
            <a:chOff x="7018666" y="4664998"/>
            <a:chExt cx="2774731" cy="85292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366EBC-B5F2-45AD-8C6D-93437C369D0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045" y="4964152"/>
              <a:ext cx="2265972" cy="254618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 bwMode="auto">
            <a:xfrm>
              <a:off x="7018666" y="4664998"/>
              <a:ext cx="2774731" cy="852926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de-C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68DDF142-7E66-4F3B-9376-CB7D4660B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90" y="3180689"/>
            <a:ext cx="4524191" cy="62323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1DFCC97-2D30-DE15-87FC-81FE128247C7}"/>
              </a:ext>
            </a:extLst>
          </p:cNvPr>
          <p:cNvSpPr txBox="1"/>
          <p:nvPr/>
        </p:nvSpPr>
        <p:spPr>
          <a:xfrm>
            <a:off x="3869589" y="4559556"/>
            <a:ext cx="1975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S.Claudet</a:t>
            </a:r>
            <a:r>
              <a:rPr lang="en-US" sz="1200" dirty="0"/>
              <a:t> et al, CERN 2013]</a:t>
            </a:r>
            <a:endParaRPr lang="en-US" sz="1200" baseline="-25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A6C5B27-C8CA-D5F2-015D-25BA13A0FF76}"/>
              </a:ext>
            </a:extLst>
          </p:cNvPr>
          <p:cNvSpPr txBox="1"/>
          <p:nvPr/>
        </p:nvSpPr>
        <p:spPr>
          <a:xfrm>
            <a:off x="6780883" y="6031735"/>
            <a:ext cx="282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 </a:t>
            </a:r>
            <a:r>
              <a:rPr lang="de-DE" b="1" dirty="0" err="1">
                <a:solidFill>
                  <a:srgbClr val="C00000"/>
                </a:solidFill>
                <a:sym typeface="Symbol" panose="05050102010706020507" pitchFamily="18" charset="2"/>
              </a:rPr>
              <a:t>lower</a:t>
            </a:r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 COP </a:t>
            </a:r>
            <a:r>
              <a:rPr lang="de-DE" b="1" dirty="0" err="1">
                <a:solidFill>
                  <a:srgbClr val="C00000"/>
                </a:solidFill>
                <a:sym typeface="Symbol" panose="05050102010706020507" pitchFamily="18" charset="2"/>
              </a:rPr>
              <a:t>is</a:t>
            </a:r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de-DE" b="1" dirty="0" err="1">
                <a:solidFill>
                  <a:srgbClr val="C00000"/>
                </a:solidFill>
                <a:sym typeface="Symbol" panose="05050102010706020507" pitchFamily="18" charset="2"/>
              </a:rPr>
              <a:t>better</a:t>
            </a:r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 !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42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7DE37-C2FD-4466-A338-4372F440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 Factor: compare heating of houses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CE87A9-3BAC-469C-8587-84384848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13</a:t>
            </a:fld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583685" y="3168952"/>
            <a:ext cx="478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coefficient</a:t>
            </a:r>
            <a:r>
              <a:rPr lang="de-DE" dirty="0"/>
              <a:t> of </a:t>
            </a:r>
            <a:r>
              <a:rPr lang="de-DE" dirty="0" err="1"/>
              <a:t>performance</a:t>
            </a:r>
            <a:r>
              <a:rPr lang="de-DE" dirty="0"/>
              <a:t> (COP):</a:t>
            </a:r>
            <a:endParaRPr lang="de-CH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690ED2C-C07E-8624-F126-481EC8BE25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6" y="3786457"/>
            <a:ext cx="7241153" cy="624687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1885663-D39F-FB88-F902-F667C4241818}"/>
              </a:ext>
            </a:extLst>
          </p:cNvPr>
          <p:cNvGrpSpPr/>
          <p:nvPr/>
        </p:nvGrpSpPr>
        <p:grpSpPr>
          <a:xfrm>
            <a:off x="1214852" y="1344198"/>
            <a:ext cx="5373317" cy="1620995"/>
            <a:chOff x="907745" y="1331188"/>
            <a:chExt cx="5373317" cy="1620995"/>
          </a:xfrm>
        </p:grpSpPr>
        <p:sp>
          <p:nvSpPr>
            <p:cNvPr id="3" name="Rechteck 2"/>
            <p:cNvSpPr/>
            <p:nvPr/>
          </p:nvSpPr>
          <p:spPr bwMode="auto">
            <a:xfrm>
              <a:off x="2212871" y="2165642"/>
              <a:ext cx="1405053" cy="66674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de-DE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T = 308K </a:t>
              </a:r>
              <a:r>
                <a:rPr kumimoji="0" lang="de-DE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(35</a:t>
              </a:r>
              <a:r>
                <a:rPr kumimoji="0" lang="de-DE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sym typeface="Symbol" panose="05050102010706020507" pitchFamily="18" charset="2"/>
                </a:rPr>
                <a:t>C)</a:t>
              </a:r>
              <a:endParaRPr kumimoji="0" lang="de-C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4876009" y="2180660"/>
              <a:ext cx="1405053" cy="6667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de-DE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T</a:t>
              </a:r>
              <a:r>
                <a:rPr kumimoji="0" lang="de-DE" b="1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0</a:t>
              </a:r>
              <a:r>
                <a:rPr kumimoji="0" lang="de-DE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= 273K  (0</a:t>
              </a:r>
              <a:r>
                <a:rPr kumimoji="0" lang="de-DE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sym typeface="Symbol" panose="05050102010706020507" pitchFamily="18" charset="2"/>
                </a:rPr>
                <a:t>C)</a:t>
              </a:r>
              <a:endParaRPr kumimoji="0" lang="de-C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" name="Pfeil nach links 4"/>
            <p:cNvSpPr/>
            <p:nvPr/>
          </p:nvSpPr>
          <p:spPr bwMode="auto">
            <a:xfrm>
              <a:off x="3662604" y="2055468"/>
              <a:ext cx="1168725" cy="896715"/>
            </a:xfrm>
            <a:prstGeom prst="lef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de-DE" sz="12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Q</a:t>
              </a:r>
              <a:r>
                <a:rPr kumimoji="0" lang="de-DE" sz="1200" b="1" i="0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out</a:t>
              </a:r>
              <a:r>
                <a:rPr kumimoji="0" lang="de-DE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, Q</a:t>
              </a:r>
              <a:r>
                <a:rPr kumimoji="0" lang="de-DE" sz="1200" b="1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in</a:t>
              </a:r>
              <a:endParaRPr kumimoji="0" lang="de-CH" sz="12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" name="Pfeil nach unten 10"/>
            <p:cNvSpPr/>
            <p:nvPr/>
          </p:nvSpPr>
          <p:spPr bwMode="auto">
            <a:xfrm>
              <a:off x="4110730" y="1331188"/>
              <a:ext cx="567253" cy="849472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de-DE" sz="1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W</a:t>
              </a:r>
              <a:endParaRPr kumimoji="0" lang="de-CH" sz="10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21" name="Grafik 20" descr="Haus Silhouette">
              <a:extLst>
                <a:ext uri="{FF2B5EF4-FFF2-40B4-BE49-F238E27FC236}">
                  <a16:creationId xmlns:a16="http://schemas.microsoft.com/office/drawing/2014/main" id="{E8A7F537-85A9-BF5F-A8C8-359144A61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7745" y="1691737"/>
              <a:ext cx="1260446" cy="1260446"/>
            </a:xfrm>
            <a:prstGeom prst="rect">
              <a:avLst/>
            </a:prstGeom>
          </p:spPr>
        </p:pic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CACDDF0C-6510-B2D7-830E-A5883503B11A}"/>
              </a:ext>
            </a:extLst>
          </p:cNvPr>
          <p:cNvSpPr txBox="1"/>
          <p:nvPr/>
        </p:nvSpPr>
        <p:spPr>
          <a:xfrm>
            <a:off x="731156" y="4756917"/>
            <a:ext cx="5714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in </a:t>
            </a:r>
            <a:r>
              <a:rPr lang="de-CH" dirty="0" err="1"/>
              <a:t>theory</a:t>
            </a:r>
            <a:r>
              <a:rPr lang="de-CH" dirty="0"/>
              <a:t>:   </a:t>
            </a:r>
            <a:r>
              <a:rPr lang="de-CH" dirty="0" err="1"/>
              <a:t>COP</a:t>
            </a:r>
            <a:r>
              <a:rPr lang="de-CH" baseline="-25000" dirty="0" err="1"/>
              <a:t>Carnot</a:t>
            </a:r>
            <a:r>
              <a:rPr lang="de-CH" dirty="0"/>
              <a:t> = 8.8</a:t>
            </a:r>
          </a:p>
          <a:p>
            <a:r>
              <a:rPr lang="de-CH" dirty="0"/>
              <a:t>in </a:t>
            </a:r>
            <a:r>
              <a:rPr lang="de-CH" dirty="0" err="1"/>
              <a:t>practice</a:t>
            </a:r>
            <a:r>
              <a:rPr lang="de-CH" dirty="0"/>
              <a:t>: COP = 3…5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3326E80-F5AC-2315-CDA3-6DCBC9D320DC}"/>
              </a:ext>
            </a:extLst>
          </p:cNvPr>
          <p:cNvSpPr txBox="1"/>
          <p:nvPr/>
        </p:nvSpPr>
        <p:spPr>
          <a:xfrm>
            <a:off x="731156" y="5662192"/>
            <a:ext cx="431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in </a:t>
            </a:r>
            <a:r>
              <a:rPr lang="de-DE" b="1" dirty="0" err="1">
                <a:solidFill>
                  <a:srgbClr val="C00000"/>
                </a:solidFill>
                <a:sym typeface="Symbol" panose="05050102010706020507" pitchFamily="18" charset="2"/>
              </a:rPr>
              <a:t>this</a:t>
            </a:r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de-DE" b="1" dirty="0" err="1">
                <a:solidFill>
                  <a:srgbClr val="C00000"/>
                </a:solidFill>
                <a:sym typeface="Symbol" panose="05050102010706020507" pitchFamily="18" charset="2"/>
              </a:rPr>
              <a:t>case</a:t>
            </a:r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  </a:t>
            </a:r>
            <a:r>
              <a:rPr lang="de-DE" b="1" dirty="0" err="1">
                <a:solidFill>
                  <a:srgbClr val="C00000"/>
                </a:solidFill>
                <a:sym typeface="Symbol" panose="05050102010706020507" pitchFamily="18" charset="2"/>
              </a:rPr>
              <a:t>higher</a:t>
            </a:r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 COP </a:t>
            </a:r>
            <a:r>
              <a:rPr lang="de-DE" b="1" dirty="0" err="1">
                <a:solidFill>
                  <a:srgbClr val="C00000"/>
                </a:solidFill>
                <a:sym typeface="Symbol" panose="05050102010706020507" pitchFamily="18" charset="2"/>
              </a:rPr>
              <a:t>is</a:t>
            </a:r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de-DE" b="1" dirty="0" err="1">
                <a:solidFill>
                  <a:srgbClr val="C00000"/>
                </a:solidFill>
                <a:sym typeface="Symbol" panose="05050102010706020507" pitchFamily="18" charset="2"/>
              </a:rPr>
              <a:t>better</a:t>
            </a:r>
            <a:r>
              <a:rPr lang="de-DE" b="1" dirty="0">
                <a:solidFill>
                  <a:srgbClr val="C00000"/>
                </a:solidFill>
                <a:sym typeface="Symbol" panose="05050102010706020507" pitchFamily="18" charset="2"/>
              </a:rPr>
              <a:t> !</a:t>
            </a:r>
            <a:endParaRPr lang="de-DE" b="1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6B8590-D431-4AA1-B1C0-4EFCFBA43DF9}"/>
              </a:ext>
            </a:extLst>
          </p:cNvPr>
          <p:cNvGrpSpPr/>
          <p:nvPr/>
        </p:nvGrpSpPr>
        <p:grpSpPr>
          <a:xfrm>
            <a:off x="8686800" y="2337955"/>
            <a:ext cx="3287993" cy="3693569"/>
            <a:chOff x="8686800" y="2337955"/>
            <a:chExt cx="3287993" cy="3693569"/>
          </a:xfrm>
        </p:grpSpPr>
        <p:pic>
          <p:nvPicPr>
            <p:cNvPr id="14" name="Picture 4" descr="C:\Users\MaGie\AppData\Local\Microsoft\Windows\Temporary Internet Files\Content.Outlook\5CBE3FRU\bild 3 (2).JPG">
              <a:extLst>
                <a:ext uri="{FF2B5EF4-FFF2-40B4-BE49-F238E27FC236}">
                  <a16:creationId xmlns:a16="http://schemas.microsoft.com/office/drawing/2014/main" id="{AACCA3D3-573C-4A59-806A-B1BBB3A9F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3575678"/>
              <a:ext cx="3287993" cy="2455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BD91221E-0B84-4227-9409-749027850ACE}"/>
                </a:ext>
              </a:extLst>
            </p:cNvPr>
            <p:cNvSpPr txBox="1"/>
            <p:nvPr/>
          </p:nvSpPr>
          <p:spPr>
            <a:xfrm>
              <a:off x="8686800" y="2337955"/>
              <a:ext cx="29705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heat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pumps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at MAX-4,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using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waste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heat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[Björn </a:t>
              </a:r>
              <a:r>
                <a:rPr lang="de-CH" dirty="0" err="1">
                  <a:latin typeface="Calibri" panose="020F0502020204030204" pitchFamily="34" charset="0"/>
                  <a:cs typeface="Calibri" panose="020F0502020204030204" pitchFamily="34" charset="0"/>
                </a:rPr>
                <a:t>Eldvall</a:t>
              </a:r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 / E.ON, </a:t>
              </a:r>
            </a:p>
            <a:p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Martin </a:t>
              </a:r>
              <a:r>
                <a:rPr lang="de-CH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Gierow</a:t>
              </a:r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 / Kraftringen]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9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Powerflow</a:t>
            </a:r>
            <a:r>
              <a:rPr lang="de-DE" dirty="0"/>
              <a:t> </a:t>
            </a:r>
            <a:r>
              <a:rPr lang="de-DE" dirty="0" err="1"/>
              <a:t>s.c</a:t>
            </a:r>
            <a:r>
              <a:rPr lang="de-DE" dirty="0"/>
              <a:t>. </a:t>
            </a:r>
            <a:r>
              <a:rPr lang="de-DE" dirty="0" err="1"/>
              <a:t>Linac</a:t>
            </a:r>
            <a:r>
              <a:rPr lang="de-DE" dirty="0"/>
              <a:t> – Minimum System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Single </a:t>
            </a:r>
            <a:r>
              <a:rPr lang="de-DE" dirty="0" err="1"/>
              <a:t>Cavity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14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0259C17-38F7-4A12-B895-6FCD8912A64A}"/>
              </a:ext>
            </a:extLst>
          </p:cNvPr>
          <p:cNvSpPr/>
          <p:nvPr/>
        </p:nvSpPr>
        <p:spPr>
          <a:xfrm>
            <a:off x="385698" y="1631195"/>
            <a:ext cx="792000" cy="194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</a:rPr>
              <a:t>GRID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6844CCD-6453-4F40-B04D-74EB1689762A}"/>
              </a:ext>
            </a:extLst>
          </p:cNvPr>
          <p:cNvSpPr/>
          <p:nvPr/>
        </p:nvSpPr>
        <p:spPr>
          <a:xfrm>
            <a:off x="1609697" y="1631195"/>
            <a:ext cx="2277135" cy="923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AC/DC/RF/</a:t>
            </a:r>
            <a:r>
              <a:rPr lang="de-DE" sz="2400" b="1" dirty="0" err="1">
                <a:solidFill>
                  <a:schemeClr val="tx1"/>
                </a:solidFill>
              </a:rPr>
              <a:t>guide</a:t>
            </a:r>
            <a:endParaRPr lang="de-DE" sz="2400" b="1" dirty="0">
              <a:solidFill>
                <a:schemeClr val="tx1"/>
              </a:solidFill>
            </a:endParaRPr>
          </a:p>
          <a:p>
            <a:pPr algn="ctr"/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</a:t>
            </a:r>
            <a:r>
              <a:rPr kumimoji="0" lang="de-DE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RF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 0.4</a:t>
            </a:r>
            <a:r>
              <a:rPr kumimoji="0" lang="de-DE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.. 0.6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D93F723-AA65-4A96-9156-0362222261B8}"/>
              </a:ext>
            </a:extLst>
          </p:cNvPr>
          <p:cNvSpPr/>
          <p:nvPr/>
        </p:nvSpPr>
        <p:spPr>
          <a:xfrm>
            <a:off x="1609698" y="2652934"/>
            <a:ext cx="2277134" cy="923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2400" b="1" dirty="0" err="1">
                <a:solidFill>
                  <a:schemeClr val="tx1"/>
                </a:solidFill>
              </a:rPr>
              <a:t>cryogenics</a:t>
            </a:r>
            <a:endParaRPr lang="de-DE" sz="2400" b="1" dirty="0">
              <a:solidFill>
                <a:schemeClr val="tx1"/>
              </a:solidFill>
            </a:endParaRPr>
          </a:p>
          <a:p>
            <a:pPr algn="ctr"/>
            <a:r>
              <a:rPr lang="de-DE" sz="1400" b="1" dirty="0">
                <a:solidFill>
                  <a:schemeClr val="tx1"/>
                </a:solidFill>
              </a:rPr>
              <a:t>COP </a:t>
            </a:r>
            <a:r>
              <a:rPr lang="de-DE" sz="1400" b="1" dirty="0">
                <a:solidFill>
                  <a:schemeClr val="tx1"/>
                </a:solidFill>
                <a:sym typeface="Symbol" panose="05050102010706020507" pitchFamily="18" charset="2"/>
              </a:rPr>
              <a:t> 1000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A687C0E-1236-4689-AE56-FF28B9A08C0F}"/>
              </a:ext>
            </a:extLst>
          </p:cNvPr>
          <p:cNvCxnSpPr/>
          <p:nvPr/>
        </p:nvCxnSpPr>
        <p:spPr>
          <a:xfrm>
            <a:off x="1177698" y="3093665"/>
            <a:ext cx="432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DA5F22F-E6DF-44E5-8213-3EE502A89C4B}"/>
              </a:ext>
            </a:extLst>
          </p:cNvPr>
          <p:cNvCxnSpPr/>
          <p:nvPr/>
        </p:nvCxnSpPr>
        <p:spPr>
          <a:xfrm>
            <a:off x="1177698" y="2133545"/>
            <a:ext cx="432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21E5EF77-6136-464A-BC37-083BF1695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32976" y="2256033"/>
            <a:ext cx="1743659" cy="713093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9A47892-FE35-42A9-A74A-22CFE7239F22}"/>
              </a:ext>
            </a:extLst>
          </p:cNvPr>
          <p:cNvCxnSpPr>
            <a:cxnSpLocks/>
          </p:cNvCxnSpPr>
          <p:nvPr/>
        </p:nvCxnSpPr>
        <p:spPr>
          <a:xfrm>
            <a:off x="3886832" y="2108599"/>
            <a:ext cx="579853" cy="39537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365E0D5-FB13-4AD6-8896-6688681939B6}"/>
              </a:ext>
            </a:extLst>
          </p:cNvPr>
          <p:cNvCxnSpPr>
            <a:cxnSpLocks/>
          </p:cNvCxnSpPr>
          <p:nvPr/>
        </p:nvCxnSpPr>
        <p:spPr>
          <a:xfrm flipH="1">
            <a:off x="3895367" y="2787990"/>
            <a:ext cx="571318" cy="3320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BF017A2-63B4-4D40-B1E7-9BD2A7E6E881}"/>
              </a:ext>
            </a:extLst>
          </p:cNvPr>
          <p:cNvCxnSpPr>
            <a:cxnSpLocks/>
          </p:cNvCxnSpPr>
          <p:nvPr/>
        </p:nvCxnSpPr>
        <p:spPr>
          <a:xfrm flipV="1">
            <a:off x="4814018" y="1438950"/>
            <a:ext cx="0" cy="23472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841CCBE8-2FBD-4714-9A09-6CF3CA86180B}"/>
              </a:ext>
            </a:extLst>
          </p:cNvPr>
          <p:cNvSpPr txBox="1"/>
          <p:nvPr/>
        </p:nvSpPr>
        <p:spPr>
          <a:xfrm>
            <a:off x="4842669" y="3481422"/>
            <a:ext cx="880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beam</a:t>
            </a:r>
            <a:endParaRPr lang="en-GB" sz="1400" b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C27EE36-AFA7-487A-BDAD-14B9F30BBCDF}"/>
              </a:ext>
            </a:extLst>
          </p:cNvPr>
          <p:cNvSpPr txBox="1"/>
          <p:nvPr/>
        </p:nvSpPr>
        <p:spPr>
          <a:xfrm>
            <a:off x="3990378" y="3050713"/>
            <a:ext cx="75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P</a:t>
            </a:r>
            <a:r>
              <a:rPr lang="de-DE" b="1" baseline="-25000" dirty="0" err="1"/>
              <a:t>dissip</a:t>
            </a:r>
            <a:endParaRPr lang="en-GB" b="1" baseline="-250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1D7C003-2625-4C5F-82DB-3C8DD3A4008F}"/>
              </a:ext>
            </a:extLst>
          </p:cNvPr>
          <p:cNvSpPr txBox="1"/>
          <p:nvPr/>
        </p:nvSpPr>
        <p:spPr>
          <a:xfrm>
            <a:off x="3968580" y="1898162"/>
            <a:ext cx="57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</a:t>
            </a:r>
            <a:r>
              <a:rPr lang="de-DE" b="1" baseline="-25000" dirty="0"/>
              <a:t>RF</a:t>
            </a:r>
            <a:endParaRPr lang="en-GB" b="1" baseline="-25000" dirty="0"/>
          </a:p>
        </p:txBody>
      </p:sp>
      <p:sp>
        <p:nvSpPr>
          <p:cNvPr id="5" name="Textfeld 4"/>
          <p:cNvSpPr txBox="1"/>
          <p:nvPr/>
        </p:nvSpPr>
        <p:spPr>
          <a:xfrm>
            <a:off x="6096000" y="1399916"/>
            <a:ext cx="233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power </a:t>
            </a:r>
            <a:r>
              <a:rPr lang="de-DE" b="1" dirty="0" err="1"/>
              <a:t>balance</a:t>
            </a:r>
            <a:r>
              <a:rPr lang="de-DE" b="1" dirty="0"/>
              <a:t>:</a:t>
            </a:r>
            <a:endParaRPr lang="de-CH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C15280-39AE-445A-A65B-A714602D99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63" y="1964019"/>
            <a:ext cx="3931264" cy="93905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63" y="3232035"/>
            <a:ext cx="1776762" cy="600381"/>
          </a:xfrm>
          <a:prstGeom prst="rect">
            <a:avLst/>
          </a:prstGeom>
        </p:spPr>
      </p:pic>
      <p:graphicFrame>
        <p:nvGraphicFramePr>
          <p:cNvPr id="25" name="Tabelle 24">
            <a:extLst>
              <a:ext uri="{FF2B5EF4-FFF2-40B4-BE49-F238E27FC236}">
                <a16:creationId xmlns:a16="http://schemas.microsoft.com/office/drawing/2014/main" id="{B7927A1C-DDF5-4446-B732-497A52283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280431"/>
              </p:ext>
            </p:extLst>
          </p:nvPr>
        </p:nvGraphicFramePr>
        <p:xfrm>
          <a:off x="3231877" y="4501404"/>
          <a:ext cx="7228451" cy="1630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86096">
                  <a:extLst>
                    <a:ext uri="{9D8B030D-6E8A-4147-A177-3AD203B41FA5}">
                      <a16:colId xmlns:a16="http://schemas.microsoft.com/office/drawing/2014/main" val="101845517"/>
                    </a:ext>
                  </a:extLst>
                </a:gridCol>
                <a:gridCol w="1188471">
                  <a:extLst>
                    <a:ext uri="{9D8B030D-6E8A-4147-A177-3AD203B41FA5}">
                      <a16:colId xmlns:a16="http://schemas.microsoft.com/office/drawing/2014/main" val="1765545789"/>
                    </a:ext>
                  </a:extLst>
                </a:gridCol>
                <a:gridCol w="1188471">
                  <a:extLst>
                    <a:ext uri="{9D8B030D-6E8A-4147-A177-3AD203B41FA5}">
                      <a16:colId xmlns:a16="http://schemas.microsoft.com/office/drawing/2014/main" val="1566799971"/>
                    </a:ext>
                  </a:extLst>
                </a:gridCol>
                <a:gridCol w="1188471">
                  <a:extLst>
                    <a:ext uri="{9D8B030D-6E8A-4147-A177-3AD203B41FA5}">
                      <a16:colId xmlns:a16="http://schemas.microsoft.com/office/drawing/2014/main" val="553407664"/>
                    </a:ext>
                  </a:extLst>
                </a:gridCol>
                <a:gridCol w="1188471">
                  <a:extLst>
                    <a:ext uri="{9D8B030D-6E8A-4147-A177-3AD203B41FA5}">
                      <a16:colId xmlns:a16="http://schemas.microsoft.com/office/drawing/2014/main" val="360646081"/>
                    </a:ext>
                  </a:extLst>
                </a:gridCol>
                <a:gridCol w="1188471">
                  <a:extLst>
                    <a:ext uri="{9D8B030D-6E8A-4147-A177-3AD203B41FA5}">
                      <a16:colId xmlns:a16="http://schemas.microsoft.com/office/drawing/2014/main" val="2130597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regime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 err="1"/>
                        <a:t>I</a:t>
                      </a:r>
                      <a:r>
                        <a:rPr lang="de-DE" sz="1400" baseline="-25000" dirty="0" err="1"/>
                        <a:t>b</a:t>
                      </a:r>
                      <a:endParaRPr lang="de-DE" sz="1400" baseline="-25000" dirty="0"/>
                    </a:p>
                    <a:p>
                      <a:pPr algn="ctr"/>
                      <a:r>
                        <a:rPr lang="de-DE" sz="1400" baseline="0" dirty="0"/>
                        <a:t>[mA]</a:t>
                      </a:r>
                      <a:endParaRPr lang="de-CH" sz="1400" baseline="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Q</a:t>
                      </a:r>
                      <a:r>
                        <a:rPr lang="de-CH" sz="1400" baseline="-25000" dirty="0"/>
                        <a:t>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>
                          <a:sym typeface="Symbol" panose="05050102010706020507" pitchFamily="18" charset="2"/>
                        </a:rPr>
                        <a:t></a:t>
                      </a:r>
                      <a:r>
                        <a:rPr lang="de-CH" sz="1400" baseline="-25000" dirty="0">
                          <a:sym typeface="Symbol" panose="05050102010706020507" pitchFamily="18" charset="2"/>
                        </a:rPr>
                        <a:t>RF</a:t>
                      </a:r>
                      <a:endParaRPr lang="de-CH" sz="1400" baseline="-250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de-CH" sz="1400" dirty="0" err="1">
                          <a:sym typeface="Symbol" panose="05050102010706020507" pitchFamily="18" charset="2"/>
                        </a:rPr>
                        <a:t>P</a:t>
                      </a:r>
                      <a:r>
                        <a:rPr lang="de-CH" sz="1400" baseline="-25000" dirty="0" err="1">
                          <a:sym typeface="Symbol" panose="05050102010706020507" pitchFamily="18" charset="2"/>
                        </a:rPr>
                        <a:t>beam</a:t>
                      </a:r>
                      <a:endParaRPr lang="de-CH" sz="1400" baseline="-25000" dirty="0">
                        <a:sym typeface="Symbol" panose="05050102010706020507" pitchFamily="18" charset="2"/>
                      </a:endParaRPr>
                    </a:p>
                    <a:p>
                      <a:pPr algn="ctr"/>
                      <a:r>
                        <a:rPr lang="de-DE" sz="1400" dirty="0">
                          <a:sym typeface="Symbol" panose="05050102010706020507" pitchFamily="18" charset="2"/>
                        </a:rPr>
                        <a:t>[kW]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grid</a:t>
                      </a:r>
                      <a:r>
                        <a:rPr lang="de-DE" sz="1400" dirty="0"/>
                        <a:t>-</a:t>
                      </a:r>
                      <a:r>
                        <a:rPr lang="de-DE" sz="1400" dirty="0" err="1"/>
                        <a:t>to</a:t>
                      </a:r>
                      <a:r>
                        <a:rPr lang="de-DE" sz="1400" dirty="0"/>
                        <a:t>-beam Efficiency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3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TDR, CW</a:t>
                      </a:r>
                      <a:endParaRPr lang="de-CH" sz="1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2.0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2</a:t>
                      </a:r>
                      <a:r>
                        <a:rPr lang="de-CH" sz="1600" b="1" dirty="0">
                          <a:sym typeface="Symbol" panose="05050102010706020507" pitchFamily="18" charset="2"/>
                        </a:rPr>
                        <a:t>10</a:t>
                      </a:r>
                      <a:r>
                        <a:rPr lang="de-CH" sz="1600" b="1" baseline="30000" dirty="0">
                          <a:sym typeface="Symbol" panose="05050102010706020507" pitchFamily="18" charset="2"/>
                        </a:rPr>
                        <a:t>10</a:t>
                      </a:r>
                      <a:endParaRPr lang="de-CH" sz="1600" b="1" baseline="300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0.44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40.0</a:t>
                      </a:r>
                      <a:r>
                        <a:rPr lang="de-CH" sz="1600" b="1" baseline="0" dirty="0"/>
                        <a:t> </a:t>
                      </a:r>
                      <a:r>
                        <a:rPr lang="de-CH" sz="1600" b="1" dirty="0"/>
                        <a:t>kW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30%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01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high Q</a:t>
                      </a:r>
                      <a:endParaRPr lang="de-CH" sz="1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2.0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/>
                        <a:t>3</a:t>
                      </a:r>
                      <a:r>
                        <a:rPr lang="de-CH" sz="1600" b="1" dirty="0">
                          <a:sym typeface="Symbol" panose="05050102010706020507" pitchFamily="18" charset="2"/>
                        </a:rPr>
                        <a:t>10</a:t>
                      </a:r>
                      <a:r>
                        <a:rPr lang="de-CH" sz="1600" b="1" baseline="30000" dirty="0">
                          <a:sym typeface="Symbol" panose="05050102010706020507" pitchFamily="18" charset="2"/>
                        </a:rPr>
                        <a:t>10</a:t>
                      </a:r>
                      <a:endParaRPr lang="de-CH" sz="1600" b="1" baseline="300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0.44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40.0 kW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33%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054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high </a:t>
                      </a:r>
                      <a:r>
                        <a:rPr lang="de-DE" sz="1400" dirty="0" err="1"/>
                        <a:t>current</a:t>
                      </a:r>
                      <a:endParaRPr lang="de-CH" sz="1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4.0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/>
                        <a:t>3</a:t>
                      </a:r>
                      <a:r>
                        <a:rPr lang="de-CH" sz="1600" b="1" dirty="0">
                          <a:sym typeface="Symbol" panose="05050102010706020507" pitchFamily="18" charset="2"/>
                        </a:rPr>
                        <a:t>10</a:t>
                      </a:r>
                      <a:r>
                        <a:rPr lang="de-CH" sz="1600" b="1" baseline="30000" dirty="0">
                          <a:sym typeface="Symbol" panose="05050102010706020507" pitchFamily="18" charset="2"/>
                        </a:rPr>
                        <a:t>10</a:t>
                      </a:r>
                      <a:endParaRPr lang="de-CH" sz="1600" b="1" baseline="300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0.65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80.0 kW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50%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2119"/>
                  </a:ext>
                </a:extLst>
              </a:tr>
            </a:tbl>
          </a:graphicData>
        </a:graphic>
      </p:graphicFrame>
      <p:sp>
        <p:nvSpPr>
          <p:cNvPr id="27" name="Textfeld 26"/>
          <p:cNvSpPr txBox="1"/>
          <p:nvPr/>
        </p:nvSpPr>
        <p:spPr>
          <a:xfrm>
            <a:off x="385698" y="4164413"/>
            <a:ext cx="27264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considered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650MHz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</a:t>
            </a:r>
            <a:r>
              <a:rPr lang="en-US" baseline="-25000" dirty="0" err="1"/>
              <a:t>a</a:t>
            </a:r>
            <a:r>
              <a:rPr lang="en-US" dirty="0"/>
              <a:t> = 20MV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 = 1.1m</a:t>
            </a:r>
          </a:p>
          <a:p>
            <a:r>
              <a:rPr lang="en-US" b="1" dirty="0"/>
              <a:t>ignored:</a:t>
            </a:r>
            <a:r>
              <a:rPr lang="en-US" dirty="0"/>
              <a:t> cavity detuning, </a:t>
            </a:r>
            <a:r>
              <a:rPr lang="en-US" dirty="0">
                <a:sym typeface="Symbol" panose="05050102010706020507" pitchFamily="18" charset="2"/>
              </a:rPr>
              <a:t>&lt;1, regulation overhead, aux. systems …</a:t>
            </a:r>
            <a:endParaRPr lang="en-US" dirty="0"/>
          </a:p>
        </p:txBody>
      </p:sp>
      <p:sp>
        <p:nvSpPr>
          <p:cNvPr id="7" name="Geschweifte Klammer rechts 6"/>
          <p:cNvSpPr/>
          <p:nvPr/>
        </p:nvSpPr>
        <p:spPr>
          <a:xfrm>
            <a:off x="10525171" y="5378336"/>
            <a:ext cx="198088" cy="753748"/>
          </a:xfrm>
          <a:prstGeom prst="rightBrace">
            <a:avLst>
              <a:gd name="adj1" fmla="val 8799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Textfeld 22"/>
          <p:cNvSpPr txBox="1"/>
          <p:nvPr/>
        </p:nvSpPr>
        <p:spPr>
          <a:xfrm>
            <a:off x="10885494" y="556953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extrapolation</a:t>
            </a:r>
            <a:endParaRPr lang="de-CH" sz="1400" b="1" dirty="0"/>
          </a:p>
        </p:txBody>
      </p:sp>
    </p:spTree>
    <p:extLst>
      <p:ext uri="{BB962C8B-B14F-4D97-AF65-F5344CB8AC3E}">
        <p14:creationId xmlns:p14="http://schemas.microsoft.com/office/powerpoint/2010/main" val="7595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64AF6-358D-FDC7-0947-E7F598BD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 of </a:t>
            </a:r>
            <a:r>
              <a:rPr lang="en-US" dirty="0" err="1"/>
              <a:t>s.c.</a:t>
            </a:r>
            <a:r>
              <a:rPr lang="en-US" dirty="0"/>
              <a:t> RF not discussed here: 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BE3F792-C352-E653-E30E-C8596432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15</a:t>
            </a:fld>
            <a:endParaRPr lang="en-GB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9F205D-1435-99A2-E84E-A56DF3BCA725}"/>
              </a:ext>
            </a:extLst>
          </p:cNvPr>
          <p:cNvSpPr txBox="1"/>
          <p:nvPr/>
        </p:nvSpPr>
        <p:spPr>
          <a:xfrm>
            <a:off x="849169" y="1606820"/>
            <a:ext cx="98371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DC current requires high Q</a:t>
            </a:r>
            <a:r>
              <a:rPr lang="en-US" baseline="-25000" dirty="0"/>
              <a:t>L</a:t>
            </a:r>
            <a:r>
              <a:rPr lang="en-US" dirty="0"/>
              <a:t> for matching </a:t>
            </a:r>
            <a:r>
              <a:rPr lang="en-US" dirty="0">
                <a:sym typeface="Symbol" panose="05050102010706020507" pitchFamily="18" charset="2"/>
              </a:rPr>
              <a:t> narrow </a:t>
            </a:r>
            <a:r>
              <a:rPr lang="en-US" dirty="0"/>
              <a:t> bandwidth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stability/regulation problem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in optimum matched condition: 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Lorentz force detuning 1Hz/MV</a:t>
            </a:r>
            <a:r>
              <a:rPr lang="en-US" baseline="30000" dirty="0"/>
              <a:t>2</a:t>
            </a:r>
            <a:r>
              <a:rPr lang="en-US" dirty="0"/>
              <a:t> -&gt; extremely 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intensity </a:t>
            </a:r>
            <a:r>
              <a:rPr lang="en-US" dirty="0">
                <a:sym typeface="Symbol" panose="05050102010706020507" pitchFamily="18" charset="2"/>
              </a:rPr>
              <a:t> high power transfer through coupler; excitations of HOMs (damping required),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ym typeface="Symbol" panose="05050102010706020507" pitchFamily="18" charset="2"/>
              </a:rPr>
              <a:t>ERL</a:t>
            </a:r>
            <a:r>
              <a:rPr lang="en-US" dirty="0">
                <a:sym typeface="Symbol" panose="05050102010706020507" pitchFamily="18" charset="2"/>
              </a:rPr>
              <a:t>: deceleration of spent beams  losses from emittance growth</a:t>
            </a:r>
            <a:endParaRPr lang="en-US" dirty="0"/>
          </a:p>
        </p:txBody>
      </p:sp>
      <p:pic>
        <p:nvPicPr>
          <p:cNvPr id="9" name="Grafik 8" descr="\documentclass{article}&#10;\IfFileExists{C:/DriveO/EPFL/Course/style/Mikes.tex}{\input{C:/DriveO/EPFL/Course/style/Mikes.tex}&#10;}{\input{C:/O/EPFL/Course/style/Mikes.tex}}&#10;\begin{align*}&#10;Q_L &amp; = \frac{Q_0}{1+\beta_c}&#10;= \frac{Q_0}{2+\frac{\Delta P_\mathrm{beam}}{P_\mathrm{dissip}}}&#10;\end{align*}&#10;\end{document}" title="IguanaTex Bitmap Display">
            <a:extLst>
              <a:ext uri="{FF2B5EF4-FFF2-40B4-BE49-F238E27FC236}">
                <a16:creationId xmlns:a16="http://schemas.microsoft.com/office/drawing/2014/main" id="{90A136EC-9DA4-22C7-6244-05D601E616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97" y="2336423"/>
            <a:ext cx="2999121" cy="69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Technology R&amp;D: </a:t>
            </a:r>
            <a:r>
              <a:rPr lang="de-DE" dirty="0" err="1"/>
              <a:t>Efficient</a:t>
            </a:r>
            <a:r>
              <a:rPr lang="de-DE" dirty="0"/>
              <a:t> RF Power </a:t>
            </a:r>
            <a:r>
              <a:rPr lang="de-DE" dirty="0" err="1"/>
              <a:t>Sources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16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7318854" y="4493255"/>
            <a:ext cx="43387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Example</a:t>
            </a:r>
            <a:r>
              <a:rPr lang="de-DE" sz="1400" dirty="0"/>
              <a:t>: SSA </a:t>
            </a:r>
            <a:r>
              <a:rPr lang="de-DE" sz="1400" dirty="0" err="1"/>
              <a:t>for</a:t>
            </a:r>
            <a:r>
              <a:rPr lang="de-DE" sz="1400" dirty="0"/>
              <a:t> Isotope </a:t>
            </a:r>
            <a:r>
              <a:rPr lang="de-DE" sz="1400" dirty="0" err="1"/>
              <a:t>production</a:t>
            </a:r>
            <a:r>
              <a:rPr lang="de-DE" sz="1400" dirty="0"/>
              <a:t> </a:t>
            </a:r>
            <a:r>
              <a:rPr lang="de-DE" sz="1400" dirty="0" err="1"/>
              <a:t>Cyclotron</a:t>
            </a:r>
            <a:r>
              <a:rPr lang="de-DE" sz="1400" dirty="0"/>
              <a:t>, 98.5MHz, 12x1kW </a:t>
            </a:r>
            <a:r>
              <a:rPr lang="de-DE" sz="1400" dirty="0" err="1"/>
              <a:t>units</a:t>
            </a:r>
            <a:r>
              <a:rPr lang="de-DE" sz="1400" dirty="0"/>
              <a:t>, </a:t>
            </a:r>
            <a:r>
              <a:rPr lang="de-DE" sz="1400" dirty="0">
                <a:sym typeface="Symbol" panose="05050102010706020507" pitchFamily="18" charset="2"/>
              </a:rPr>
              <a:t></a:t>
            </a:r>
            <a:r>
              <a:rPr lang="de-DE" sz="1400" baseline="-25000" dirty="0">
                <a:sym typeface="Symbol" panose="05050102010706020507" pitchFamily="18" charset="2"/>
              </a:rPr>
              <a:t>D</a:t>
            </a:r>
            <a:r>
              <a:rPr lang="de-DE" sz="1400" dirty="0">
                <a:sym typeface="Symbol" panose="05050102010706020507" pitchFamily="18" charset="2"/>
              </a:rPr>
              <a:t>=93% (90% </a:t>
            </a:r>
            <a:r>
              <a:rPr lang="de-DE" sz="1400" dirty="0" err="1">
                <a:sym typeface="Symbol" panose="05050102010706020507" pitchFamily="18" charset="2"/>
              </a:rPr>
              <a:t>with</a:t>
            </a:r>
            <a:r>
              <a:rPr lang="de-DE" sz="1400" dirty="0">
                <a:sym typeface="Symbol" panose="05050102010706020507" pitchFamily="18" charset="2"/>
              </a:rPr>
              <a:t> </a:t>
            </a:r>
            <a:r>
              <a:rPr lang="de-DE" sz="1400" dirty="0" err="1">
                <a:sym typeface="Symbol" panose="05050102010706020507" pitchFamily="18" charset="2"/>
              </a:rPr>
              <a:t>regulation</a:t>
            </a:r>
            <a:r>
              <a:rPr lang="de-DE" sz="1400" dirty="0">
                <a:sym typeface="Symbol" panose="05050102010706020507" pitchFamily="18" charset="2"/>
              </a:rPr>
              <a:t> </a:t>
            </a:r>
            <a:r>
              <a:rPr lang="de-DE" sz="1400" dirty="0" err="1">
                <a:sym typeface="Symbol" panose="05050102010706020507" pitchFamily="18" charset="2"/>
              </a:rPr>
              <a:t>overhead</a:t>
            </a:r>
            <a:r>
              <a:rPr lang="de-DE" sz="1400" dirty="0">
                <a:sym typeface="Symbol" panose="05050102010706020507" pitchFamily="18" charset="2"/>
              </a:rPr>
              <a:t>)</a:t>
            </a:r>
          </a:p>
          <a:p>
            <a:r>
              <a:rPr lang="de-DE" sz="1400" dirty="0">
                <a:sym typeface="Symbol" panose="05050102010706020507" pitchFamily="18" charset="2"/>
              </a:rPr>
              <a:t>Uppsala </a:t>
            </a:r>
            <a:r>
              <a:rPr lang="de-DE" sz="1400" dirty="0" err="1">
                <a:sym typeface="Symbol" panose="05050102010706020507" pitchFamily="18" charset="2"/>
              </a:rPr>
              <a:t>group</a:t>
            </a:r>
            <a:r>
              <a:rPr lang="de-DE" sz="1400" dirty="0">
                <a:sym typeface="Symbol" panose="05050102010706020507" pitchFamily="18" charset="2"/>
              </a:rPr>
              <a:t>, WP in I.FAST </a:t>
            </a:r>
            <a:r>
              <a:rPr lang="de-DE" sz="1400" dirty="0" err="1">
                <a:sym typeface="Symbol" panose="05050102010706020507" pitchFamily="18" charset="2"/>
              </a:rPr>
              <a:t>program</a:t>
            </a:r>
            <a:endParaRPr lang="de-DE" sz="1400" dirty="0">
              <a:sym typeface="Symbol" panose="05050102010706020507" pitchFamily="18" charset="2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33" y="3439803"/>
            <a:ext cx="4241181" cy="107205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38200" y="2651565"/>
            <a:ext cx="67279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Magnetron</a:t>
            </a:r>
            <a:r>
              <a:rPr lang="de-DE" dirty="0"/>
              <a:t>, R&amp;D at </a:t>
            </a:r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, </a:t>
            </a:r>
            <a:r>
              <a:rPr lang="de-DE" dirty="0">
                <a:sym typeface="Symbol" panose="05050102010706020507" pitchFamily="18" charset="2"/>
              </a:rPr>
              <a:t>=</a:t>
            </a:r>
            <a:r>
              <a:rPr lang="de-DE" dirty="0"/>
              <a:t>60-80%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reach</a:t>
            </a:r>
            <a:endParaRPr lang="de-DE" dirty="0"/>
          </a:p>
          <a:p>
            <a:r>
              <a:rPr lang="de-DE" sz="1200" dirty="0"/>
              <a:t>e.g. Wang et al, J-Lab, IPAC 2019; </a:t>
            </a:r>
            <a:r>
              <a:rPr lang="de-DE" sz="1200" dirty="0" err="1"/>
              <a:t>A.Dexter</a:t>
            </a:r>
            <a:r>
              <a:rPr lang="de-DE" sz="1200" dirty="0"/>
              <a:t>, Lancaster U., LINAC-2014; </a:t>
            </a:r>
            <a:r>
              <a:rPr lang="de-DE" sz="1200" dirty="0" err="1"/>
              <a:t>B.Chase</a:t>
            </a:r>
            <a:r>
              <a:rPr lang="de-DE" sz="1200" dirty="0"/>
              <a:t>, </a:t>
            </a:r>
            <a:r>
              <a:rPr lang="de-DE" sz="1200" dirty="0" err="1"/>
              <a:t>Fermilab</a:t>
            </a:r>
            <a:r>
              <a:rPr lang="de-DE" sz="1200" dirty="0"/>
              <a:t>, JINST-2015</a:t>
            </a:r>
            <a:endParaRPr lang="de-CH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838200" y="1843613"/>
            <a:ext cx="67279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Klystrons</a:t>
            </a:r>
            <a:r>
              <a:rPr lang="de-DE" dirty="0"/>
              <a:t>, </a:t>
            </a:r>
            <a:r>
              <a:rPr lang="de-DE" dirty="0">
                <a:sym typeface="Symbol" panose="05050102010706020507" pitchFamily="18" charset="2"/>
              </a:rPr>
              <a:t>&gt;7</a:t>
            </a:r>
            <a:r>
              <a:rPr lang="de-DE" dirty="0"/>
              <a:t>0%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reach</a:t>
            </a:r>
            <a:endParaRPr lang="de-DE" dirty="0"/>
          </a:p>
          <a:p>
            <a:r>
              <a:rPr lang="de-DE" sz="1200" dirty="0"/>
              <a:t>e.g. CLIC </a:t>
            </a:r>
            <a:r>
              <a:rPr lang="de-DE" sz="1200" dirty="0" err="1"/>
              <a:t>two</a:t>
            </a:r>
            <a:r>
              <a:rPr lang="de-DE" sz="1200" dirty="0"/>
              <a:t> </a:t>
            </a:r>
            <a:r>
              <a:rPr lang="de-DE" sz="1200" dirty="0" err="1"/>
              <a:t>stage</a:t>
            </a:r>
            <a:r>
              <a:rPr lang="de-DE" sz="1200" dirty="0"/>
              <a:t> multi-beam </a:t>
            </a:r>
            <a:r>
              <a:rPr lang="de-DE" sz="1200" dirty="0" err="1"/>
              <a:t>klystron</a:t>
            </a:r>
            <a:r>
              <a:rPr lang="de-DE" sz="1200" dirty="0"/>
              <a:t>, </a:t>
            </a:r>
            <a:r>
              <a:rPr lang="de-DE" sz="1200" dirty="0" err="1"/>
              <a:t>J.Cai</a:t>
            </a:r>
            <a:r>
              <a:rPr lang="de-DE" sz="1200" dirty="0"/>
              <a:t>, </a:t>
            </a:r>
            <a:r>
              <a:rPr lang="de-DE" sz="1200" dirty="0" err="1"/>
              <a:t>I.Syratchev</a:t>
            </a:r>
            <a:r>
              <a:rPr lang="de-DE" sz="1200" dirty="0"/>
              <a:t>, IEEE Trans, 2020</a:t>
            </a:r>
            <a:endParaRPr lang="de-CH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838200" y="3385771"/>
            <a:ext cx="557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Solid </a:t>
            </a:r>
            <a:r>
              <a:rPr lang="de-DE" b="1" dirty="0" err="1"/>
              <a:t>state</a:t>
            </a:r>
            <a:r>
              <a:rPr lang="de-DE" b="1" dirty="0"/>
              <a:t> </a:t>
            </a:r>
            <a:r>
              <a:rPr lang="de-DE" b="1" dirty="0" err="1"/>
              <a:t>amplifiers</a:t>
            </a:r>
            <a:r>
              <a:rPr lang="de-DE" b="1" dirty="0"/>
              <a:t> (SSA) </a:t>
            </a:r>
            <a:r>
              <a:rPr lang="de-DE" dirty="0"/>
              <a:t>at </a:t>
            </a:r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, </a:t>
            </a:r>
            <a:r>
              <a:rPr lang="de-DE" dirty="0">
                <a:sym typeface="Symbol" panose="05050102010706020507" pitchFamily="18" charset="2"/>
              </a:rPr>
              <a:t>=</a:t>
            </a:r>
            <a:r>
              <a:rPr lang="de-DE" dirty="0"/>
              <a:t>60-90% </a:t>
            </a:r>
            <a:r>
              <a:rPr lang="de-DE" dirty="0" err="1"/>
              <a:t>depending</a:t>
            </a:r>
            <a:r>
              <a:rPr lang="de-DE" dirty="0"/>
              <a:t> of </a:t>
            </a:r>
            <a:r>
              <a:rPr lang="de-DE" dirty="0" err="1"/>
              <a:t>freq</a:t>
            </a:r>
            <a:r>
              <a:rPr lang="de-DE" dirty="0"/>
              <a:t>.</a:t>
            </a:r>
          </a:p>
        </p:txBody>
      </p:sp>
      <p:sp>
        <p:nvSpPr>
          <p:cNvPr id="9" name="Ellipse 8"/>
          <p:cNvSpPr/>
          <p:nvPr/>
        </p:nvSpPr>
        <p:spPr bwMode="auto">
          <a:xfrm>
            <a:off x="551985" y="3514681"/>
            <a:ext cx="111512" cy="11151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551985" y="2817052"/>
            <a:ext cx="111512" cy="11151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551985" y="2000939"/>
            <a:ext cx="111512" cy="11151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11" y="1227817"/>
            <a:ext cx="4385015" cy="111832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269633" y="2249407"/>
            <a:ext cx="433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Example</a:t>
            </a:r>
            <a:r>
              <a:rPr lang="de-DE" sz="1400" dirty="0"/>
              <a:t>: </a:t>
            </a:r>
            <a:r>
              <a:rPr lang="de-DE" sz="1400" dirty="0" err="1"/>
              <a:t>study</a:t>
            </a:r>
            <a:r>
              <a:rPr lang="de-DE" sz="1400" dirty="0"/>
              <a:t> 1GHz </a:t>
            </a:r>
            <a:r>
              <a:rPr lang="de-DE" sz="1400" dirty="0" err="1"/>
              <a:t>for</a:t>
            </a:r>
            <a:r>
              <a:rPr lang="de-DE" sz="1400" dirty="0"/>
              <a:t> CLIC </a:t>
            </a:r>
            <a:r>
              <a:rPr lang="de-DE" sz="1400" dirty="0" err="1"/>
              <a:t>drive</a:t>
            </a:r>
            <a:r>
              <a:rPr lang="de-DE" sz="1400" dirty="0"/>
              <a:t> beam; 6 </a:t>
            </a:r>
            <a:r>
              <a:rPr lang="de-DE" sz="1400" dirty="0" err="1"/>
              <a:t>cavities</a:t>
            </a:r>
            <a:r>
              <a:rPr lang="de-DE" sz="1400" dirty="0"/>
              <a:t>, 30 </a:t>
            </a:r>
            <a:r>
              <a:rPr lang="de-DE" sz="1400" dirty="0" err="1"/>
              <a:t>beamlets</a:t>
            </a:r>
            <a:r>
              <a:rPr lang="de-DE" sz="1400" dirty="0"/>
              <a:t>; 25+140kV; </a:t>
            </a:r>
            <a:r>
              <a:rPr lang="de-DE" sz="1400" dirty="0">
                <a:sym typeface="Symbol" panose="05050102010706020507" pitchFamily="18" charset="2"/>
              </a:rPr>
              <a:t></a:t>
            </a:r>
            <a:r>
              <a:rPr lang="de-DE" sz="1400" baseline="-25000" dirty="0" err="1">
                <a:sym typeface="Symbol" panose="05050102010706020507" pitchFamily="18" charset="2"/>
              </a:rPr>
              <a:t>sat</a:t>
            </a:r>
            <a:r>
              <a:rPr lang="de-DE" sz="1400" dirty="0">
                <a:sym typeface="Symbol" panose="05050102010706020507" pitchFamily="18" charset="2"/>
              </a:rPr>
              <a:t>=82%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C8AFC3-0777-4085-885A-CA0680A8CEE6}"/>
              </a:ext>
            </a:extLst>
          </p:cNvPr>
          <p:cNvGrpSpPr/>
          <p:nvPr/>
        </p:nvGrpSpPr>
        <p:grpSpPr>
          <a:xfrm>
            <a:off x="663497" y="5625216"/>
            <a:ext cx="10904220" cy="553998"/>
            <a:chOff x="358140" y="5615940"/>
            <a:chExt cx="10904220" cy="55399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CD3917-A9B4-43E7-AC5F-CC25886EBFDB}"/>
                </a:ext>
              </a:extLst>
            </p:cNvPr>
            <p:cNvSpPr/>
            <p:nvPr/>
          </p:nvSpPr>
          <p:spPr bwMode="auto">
            <a:xfrm>
              <a:off x="358140" y="5615940"/>
              <a:ext cx="10904220" cy="5539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87A9EE-4EBA-47D7-8CA9-6559B54F138B}"/>
                </a:ext>
              </a:extLst>
            </p:cNvPr>
            <p:cNvSpPr/>
            <p:nvPr/>
          </p:nvSpPr>
          <p:spPr>
            <a:xfrm>
              <a:off x="7155180" y="5698955"/>
              <a:ext cx="3837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hlinkClick r:id="rId5"/>
                </a:rPr>
                <a:t>https://indico.cern.ch/event/1138197/</a:t>
              </a:r>
              <a:endParaRPr lang="de-DE" dirty="0"/>
            </a:p>
          </p:txBody>
        </p:sp>
        <p:sp>
          <p:nvSpPr>
            <p:cNvPr id="16" name="Textfeld 11">
              <a:extLst>
                <a:ext uri="{FF2B5EF4-FFF2-40B4-BE49-F238E27FC236}">
                  <a16:creationId xmlns:a16="http://schemas.microsoft.com/office/drawing/2014/main" id="{BE11BAD0-7DB4-43C0-843D-78FA12E23437}"/>
                </a:ext>
              </a:extLst>
            </p:cNvPr>
            <p:cNvSpPr txBox="1"/>
            <p:nvPr/>
          </p:nvSpPr>
          <p:spPr>
            <a:xfrm>
              <a:off x="412592" y="5683566"/>
              <a:ext cx="67425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rgbClr val="C00000"/>
                  </a:solidFill>
                  <a:sym typeface="Symbol" panose="05050102010706020507" pitchFamily="18" charset="2"/>
                </a:rPr>
                <a:t>I.FAST </a:t>
              </a:r>
              <a:r>
                <a:rPr lang="de-DE" sz="2000" b="1" dirty="0" err="1">
                  <a:solidFill>
                    <a:srgbClr val="C00000"/>
                  </a:solidFill>
                  <a:sym typeface="Symbol" panose="05050102010706020507" pitchFamily="18" charset="2"/>
                </a:rPr>
                <a:t>efficient</a:t>
              </a:r>
              <a:r>
                <a:rPr lang="de-DE" sz="2000" b="1" dirty="0">
                  <a:solidFill>
                    <a:srgbClr val="C00000"/>
                  </a:solidFill>
                  <a:sym typeface="Symbol" panose="05050102010706020507" pitchFamily="18" charset="2"/>
                </a:rPr>
                <a:t> RF </a:t>
              </a:r>
              <a:r>
                <a:rPr lang="de-DE" sz="2000" b="1" dirty="0" err="1">
                  <a:solidFill>
                    <a:srgbClr val="C00000"/>
                  </a:solidFill>
                  <a:sym typeface="Symbol" panose="05050102010706020507" pitchFamily="18" charset="2"/>
                </a:rPr>
                <a:t>workshop</a:t>
              </a:r>
              <a:r>
                <a:rPr lang="de-DE" sz="2000" b="1" dirty="0">
                  <a:solidFill>
                    <a:srgbClr val="C00000"/>
                  </a:solidFill>
                  <a:sym typeface="Symbol" panose="05050102010706020507" pitchFamily="18" charset="2"/>
                </a:rPr>
                <a:t>, </a:t>
              </a:r>
              <a:r>
                <a:rPr lang="de-DE" sz="2000" b="1" dirty="0" err="1">
                  <a:solidFill>
                    <a:srgbClr val="C00000"/>
                  </a:solidFill>
                  <a:sym typeface="Symbol" panose="05050102010706020507" pitchFamily="18" charset="2"/>
                </a:rPr>
                <a:t>July</a:t>
              </a:r>
              <a:r>
                <a:rPr lang="de-DE" sz="2000" b="1" dirty="0">
                  <a:solidFill>
                    <a:srgbClr val="C00000"/>
                  </a:solidFill>
                  <a:sym typeface="Symbol" panose="05050102010706020507" pitchFamily="18" charset="2"/>
                </a:rPr>
                <a:t> 4-6, 2022, </a:t>
              </a:r>
              <a:r>
                <a:rPr lang="de-DE" sz="2000" b="1" dirty="0" err="1">
                  <a:solidFill>
                    <a:srgbClr val="C00000"/>
                  </a:solidFill>
                  <a:sym typeface="Symbol" panose="05050102010706020507" pitchFamily="18" charset="2"/>
                </a:rPr>
                <a:t>Switzerland</a:t>
              </a:r>
              <a:r>
                <a:rPr lang="de-DE" sz="2000" b="1" dirty="0">
                  <a:solidFill>
                    <a:srgbClr val="C00000"/>
                  </a:solidFill>
                  <a:sym typeface="Symbol" panose="05050102010706020507" pitchFamily="18" charset="2"/>
                </a:rPr>
                <a:t>:</a:t>
              </a:r>
              <a:endParaRPr lang="de-CH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396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85132"/>
            <a:ext cx="10515600" cy="778979"/>
          </a:xfrm>
        </p:spPr>
        <p:txBody>
          <a:bodyPr/>
          <a:lstStyle/>
          <a:p>
            <a:r>
              <a:rPr lang="de-DE" dirty="0"/>
              <a:t>Technology R&amp;D: </a:t>
            </a:r>
            <a:r>
              <a:rPr lang="de-DE" dirty="0" err="1"/>
              <a:t>Superconducting</a:t>
            </a:r>
            <a:r>
              <a:rPr lang="de-DE" dirty="0"/>
              <a:t> RF at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temperature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17</a:t>
            </a:fld>
            <a:endParaRPr lang="en-GB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9" y="1144104"/>
            <a:ext cx="6556874" cy="242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6"/>
          <p:cNvSpPr txBox="1"/>
          <p:nvPr/>
        </p:nvSpPr>
        <p:spPr>
          <a:xfrm>
            <a:off x="6620133" y="1176302"/>
            <a:ext cx="2664296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dirty="0"/>
              <a:t>promising R&amp;D: Nb</a:t>
            </a:r>
            <a:r>
              <a:rPr lang="de-CH" sz="1600" baseline="-25000" dirty="0"/>
              <a:t>3</a:t>
            </a:r>
            <a:r>
              <a:rPr lang="de-CH" sz="1600" dirty="0"/>
              <a:t>Sn </a:t>
            </a:r>
            <a:r>
              <a:rPr lang="de-CH" sz="1600" dirty="0" err="1"/>
              <a:t>coated</a:t>
            </a:r>
            <a:r>
              <a:rPr lang="de-CH" sz="1600" dirty="0"/>
              <a:t> </a:t>
            </a:r>
            <a:r>
              <a:rPr lang="de-CH" sz="1600" dirty="0" err="1"/>
              <a:t>cavities</a:t>
            </a:r>
            <a:r>
              <a:rPr lang="de-CH" sz="1600" dirty="0"/>
              <a:t> at Cornell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dirty="0"/>
              <a:t>4.2 vs. 2.0K </a:t>
            </a:r>
            <a:r>
              <a:rPr lang="de-CH" sz="1600" dirty="0">
                <a:sym typeface="Symbol"/>
              </a:rPr>
              <a:t></a:t>
            </a:r>
            <a:r>
              <a:rPr lang="de-CH" sz="1600" dirty="0"/>
              <a:t> </a:t>
            </a:r>
            <a:r>
              <a:rPr lang="de-CH" sz="1600" dirty="0" err="1"/>
              <a:t>efficiency</a:t>
            </a:r>
            <a:endParaRPr lang="de-CH" sz="1600" dirty="0"/>
          </a:p>
          <a:p>
            <a:endParaRPr lang="de-DE" sz="1600" dirty="0"/>
          </a:p>
          <a:p>
            <a:r>
              <a:rPr lang="de-DE" sz="1600" dirty="0"/>
              <a:t>[</a:t>
            </a:r>
            <a:r>
              <a:rPr lang="de-DE" sz="1600" dirty="0" err="1"/>
              <a:t>M.Liepe</a:t>
            </a:r>
            <a:r>
              <a:rPr lang="de-DE" sz="1600" dirty="0"/>
              <a:t>, Cornell, IPAC‘19]</a:t>
            </a:r>
            <a:endParaRPr lang="de-CH" sz="1600" dirty="0"/>
          </a:p>
        </p:txBody>
      </p:sp>
      <p:sp>
        <p:nvSpPr>
          <p:cNvPr id="20" name="Rechteck 19"/>
          <p:cNvSpPr/>
          <p:nvPr/>
        </p:nvSpPr>
        <p:spPr>
          <a:xfrm>
            <a:off x="6620133" y="2755500"/>
            <a:ext cx="42467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Posen et al 2021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Supercond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Sci. Technol. 34 025007</a:t>
            </a:r>
            <a:endParaRPr lang="de-CH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record </a:t>
            </a:r>
            <a:r>
              <a:rPr lang="en-US" sz="14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cw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 gradient in Nb</a:t>
            </a:r>
            <a:r>
              <a:rPr lang="en-US" sz="1400" baseline="-25000" dirty="0"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Sn-coated, </a:t>
            </a:r>
            <a:r>
              <a:rPr lang="en-US" sz="14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E</a:t>
            </a:r>
            <a:r>
              <a:rPr lang="en-US" sz="1400" baseline="-25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acc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 = 24 MV/m</a:t>
            </a:r>
            <a:endParaRPr lang="de-CH" sz="1400" dirty="0"/>
          </a:p>
        </p:txBody>
      </p:sp>
      <p:sp>
        <p:nvSpPr>
          <p:cNvPr id="18" name="TextBox 8"/>
          <p:cNvSpPr txBox="1"/>
          <p:nvPr/>
        </p:nvSpPr>
        <p:spPr>
          <a:xfrm>
            <a:off x="9171877" y="1123175"/>
            <a:ext cx="2771684" cy="1015663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Cornell, FERMILAB</a:t>
            </a:r>
          </a:p>
          <a:p>
            <a:r>
              <a:rPr lang="en-GB" sz="2000" dirty="0">
                <a:sym typeface="Symbol" panose="05050102010706020507" pitchFamily="18" charset="2"/>
              </a:rPr>
              <a:t> </a:t>
            </a:r>
            <a:r>
              <a:rPr lang="en-GB" sz="2000" dirty="0"/>
              <a:t>simplicity, cost, efficiency, smaller size</a:t>
            </a:r>
          </a:p>
        </p:txBody>
      </p:sp>
      <p:graphicFrame>
        <p:nvGraphicFramePr>
          <p:cNvPr id="30" name="Object 15">
            <a:extLst>
              <a:ext uri="{FF2B5EF4-FFF2-40B4-BE49-F238E27FC236}">
                <a16:creationId xmlns:a16="http://schemas.microsoft.com/office/drawing/2014/main" id="{1AD5A8BD-F54F-4438-BB6D-CCA94FC016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773291"/>
              </p:ext>
            </p:extLst>
          </p:nvPr>
        </p:nvGraphicFramePr>
        <p:xfrm>
          <a:off x="514457" y="4189238"/>
          <a:ext cx="2578566" cy="1972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30" name="Object 15">
                        <a:extLst>
                          <a:ext uri="{FF2B5EF4-FFF2-40B4-BE49-F238E27FC236}">
                            <a16:creationId xmlns:a16="http://schemas.microsoft.com/office/drawing/2014/main" id="{1AD5A8BD-F54F-4438-BB6D-CCA94FC016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457" y="4189238"/>
                        <a:ext cx="2578566" cy="1972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Grafik 30">
            <a:extLst>
              <a:ext uri="{FF2B5EF4-FFF2-40B4-BE49-F238E27FC236}">
                <a16:creationId xmlns:a16="http://schemas.microsoft.com/office/drawing/2014/main" id="{CC12B792-B1F2-4611-B5EC-6EBB027ED0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018854" y="4013158"/>
            <a:ext cx="2866535" cy="2121614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7DCFDC9B-BD40-414C-8B34-B7785D09A71F}"/>
              </a:ext>
            </a:extLst>
          </p:cNvPr>
          <p:cNvSpPr/>
          <p:nvPr/>
        </p:nvSpPr>
        <p:spPr>
          <a:xfrm rot="19635065">
            <a:off x="509880" y="4347200"/>
            <a:ext cx="4504061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 cmpd="sng">
                  <a:noFill/>
                  <a:prstDash val="solid"/>
                </a:ln>
                <a:solidFill>
                  <a:schemeClr val="bg2">
                    <a:alpha val="30000"/>
                  </a:schemeClr>
                </a:solidFill>
                <a:effectLst/>
              </a:rPr>
              <a:t>To be published</a:t>
            </a:r>
          </a:p>
        </p:txBody>
      </p:sp>
      <p:cxnSp>
        <p:nvCxnSpPr>
          <p:cNvPr id="34" name="Straight Arrow Connector 11">
            <a:extLst>
              <a:ext uri="{FF2B5EF4-FFF2-40B4-BE49-F238E27FC236}">
                <a16:creationId xmlns:a16="http://schemas.microsoft.com/office/drawing/2014/main" id="{63386539-8DBD-435D-B899-E8ACAB374FAA}"/>
              </a:ext>
            </a:extLst>
          </p:cNvPr>
          <p:cNvCxnSpPr>
            <a:cxnSpLocks/>
          </p:cNvCxnSpPr>
          <p:nvPr/>
        </p:nvCxnSpPr>
        <p:spPr>
          <a:xfrm flipH="1">
            <a:off x="2271352" y="4298061"/>
            <a:ext cx="426528" cy="13335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8"/>
          <p:cNvSpPr txBox="1"/>
          <p:nvPr/>
        </p:nvSpPr>
        <p:spPr>
          <a:xfrm>
            <a:off x="6590975" y="3636341"/>
            <a:ext cx="5352586" cy="1323439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DESY, Hamburg U. </a:t>
            </a:r>
          </a:p>
          <a:p>
            <a:r>
              <a:rPr lang="en-US" sz="2000" dirty="0"/>
              <a:t>aim for sustained SRF accelerator technology</a:t>
            </a:r>
          </a:p>
          <a:p>
            <a:r>
              <a:rPr lang="en-US" sz="2000" i="1" dirty="0"/>
              <a:t>10y Goal: &gt;70 MV/m with a Q</a:t>
            </a:r>
            <a:r>
              <a:rPr lang="en-US" sz="2000" i="1" baseline="-25000" dirty="0"/>
              <a:t>0</a:t>
            </a:r>
            <a:r>
              <a:rPr lang="en-US" sz="2000" i="1" dirty="0"/>
              <a:t> of 1x10</a:t>
            </a:r>
            <a:r>
              <a:rPr lang="en-US" sz="2000" i="1" baseline="30000" dirty="0"/>
              <a:t>10</a:t>
            </a:r>
            <a:r>
              <a:rPr lang="en-US" sz="2000" i="1" dirty="0"/>
              <a:t> and at 4K</a:t>
            </a:r>
          </a:p>
          <a:p>
            <a:r>
              <a:rPr lang="en-US" sz="2000" i="1" dirty="0"/>
              <a:t>contact: </a:t>
            </a:r>
            <a:r>
              <a:rPr lang="en-US" sz="2000" i="1" dirty="0" err="1"/>
              <a:t>M.Wenskat</a:t>
            </a:r>
            <a:r>
              <a:rPr lang="en-US" sz="2000" i="1" dirty="0"/>
              <a:t>, DESY</a:t>
            </a:r>
          </a:p>
        </p:txBody>
      </p:sp>
      <p:sp>
        <p:nvSpPr>
          <p:cNvPr id="41" name="Rechteck 40"/>
          <p:cNvSpPr/>
          <p:nvPr/>
        </p:nvSpPr>
        <p:spPr>
          <a:xfrm>
            <a:off x="6590975" y="5023545"/>
            <a:ext cx="42467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effectLst/>
              </a:rPr>
              <a:t>Marc </a:t>
            </a:r>
            <a:r>
              <a:rPr lang="fr-FR" sz="1400" dirty="0" err="1">
                <a:effectLst/>
              </a:rPr>
              <a:t>Wenskat</a:t>
            </a:r>
            <a:r>
              <a:rPr lang="fr-FR" sz="1400" dirty="0">
                <a:effectLst/>
              </a:rPr>
              <a:t> </a:t>
            </a:r>
            <a:r>
              <a:rPr lang="fr-FR" sz="1400" i="1" dirty="0">
                <a:effectLst/>
              </a:rPr>
              <a:t>et al</a:t>
            </a:r>
            <a:r>
              <a:rPr lang="fr-FR" sz="1400" dirty="0">
                <a:effectLst/>
              </a:rPr>
              <a:t> 2023 </a:t>
            </a:r>
            <a:r>
              <a:rPr lang="fr-FR" sz="1400" i="1" dirty="0" err="1">
                <a:effectLst/>
              </a:rPr>
              <a:t>Supercond</a:t>
            </a:r>
            <a:r>
              <a:rPr lang="fr-FR" sz="1400" i="1" dirty="0">
                <a:effectLst/>
              </a:rPr>
              <a:t>. </a:t>
            </a:r>
            <a:r>
              <a:rPr lang="fr-FR" sz="1400" i="1" dirty="0" err="1">
                <a:effectLst/>
              </a:rPr>
              <a:t>Sci</a:t>
            </a:r>
            <a:r>
              <a:rPr lang="fr-FR" sz="1400" i="1" dirty="0">
                <a:effectLst/>
              </a:rPr>
              <a:t>. </a:t>
            </a:r>
            <a:r>
              <a:rPr lang="fr-FR" sz="1400" i="1" dirty="0" err="1">
                <a:effectLst/>
              </a:rPr>
              <a:t>Technol</a:t>
            </a:r>
            <a:r>
              <a:rPr lang="fr-FR" sz="1400" i="1" dirty="0">
                <a:effectLst/>
              </a:rPr>
              <a:t>.</a:t>
            </a:r>
            <a:r>
              <a:rPr lang="fr-FR" sz="1400" dirty="0">
                <a:effectLst/>
              </a:rPr>
              <a:t> </a:t>
            </a:r>
            <a:r>
              <a:rPr lang="fr-FR" sz="1400" b="1" dirty="0">
                <a:effectLst/>
              </a:rPr>
              <a:t>36</a:t>
            </a:r>
            <a:r>
              <a:rPr lang="fr-FR" sz="1400" dirty="0">
                <a:effectLst/>
              </a:rPr>
              <a:t> 015010, </a:t>
            </a:r>
            <a:r>
              <a:rPr lang="en-GB" sz="1400" b="1" dirty="0">
                <a:effectLst/>
              </a:rPr>
              <a:t>DOI</a:t>
            </a:r>
            <a:r>
              <a:rPr lang="en-GB" sz="1400" dirty="0">
                <a:effectLst/>
              </a:rPr>
              <a:t> 10.1088/1361-6668/aca83f</a:t>
            </a:r>
            <a:endParaRPr lang="en-GB" sz="1400" dirty="0"/>
          </a:p>
        </p:txBody>
      </p:sp>
      <p:sp>
        <p:nvSpPr>
          <p:cNvPr id="42" name="Rechteck 41"/>
          <p:cNvSpPr/>
          <p:nvPr/>
        </p:nvSpPr>
        <p:spPr>
          <a:xfrm>
            <a:off x="495302" y="3857316"/>
            <a:ext cx="3653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SMART recipe leads to a T</a:t>
            </a:r>
            <a:r>
              <a:rPr lang="en-US" sz="1400" b="1" baseline="-25000" dirty="0"/>
              <a:t>c</a:t>
            </a:r>
            <a:r>
              <a:rPr lang="en-US" sz="1400" b="1" dirty="0"/>
              <a:t> of 15.4 K </a:t>
            </a:r>
            <a:r>
              <a:rPr lang="en-US" sz="1400" dirty="0"/>
              <a:t>on </a:t>
            </a:r>
            <a:r>
              <a:rPr lang="en-US" sz="1400" dirty="0" err="1"/>
              <a:t>Nb</a:t>
            </a:r>
            <a:r>
              <a:rPr lang="en-US" sz="1400" dirty="0"/>
              <a:t>-samples coated with 15 / 25 nm of </a:t>
            </a:r>
            <a:r>
              <a:rPr lang="en-US" sz="1400" dirty="0" err="1"/>
              <a:t>AlN</a:t>
            </a:r>
            <a:r>
              <a:rPr lang="en-US" sz="1400" dirty="0"/>
              <a:t> / </a:t>
            </a:r>
            <a:r>
              <a:rPr lang="en-US" sz="1400" dirty="0" err="1"/>
              <a:t>NbTiN</a:t>
            </a:r>
            <a:endParaRPr lang="en-US" sz="1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FF57A1D-62B1-B26E-4236-8BAE33841651}"/>
              </a:ext>
            </a:extLst>
          </p:cNvPr>
          <p:cNvSpPr txBox="1"/>
          <p:nvPr/>
        </p:nvSpPr>
        <p:spPr>
          <a:xfrm>
            <a:off x="6620133" y="5794872"/>
            <a:ext cx="489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/>
              <a:t>overview</a:t>
            </a:r>
            <a:r>
              <a:rPr lang="de-CH" b="1" dirty="0"/>
              <a:t>: </a:t>
            </a:r>
            <a:r>
              <a:rPr lang="de-CH" b="1" dirty="0" err="1"/>
              <a:t>G.Bisoffi</a:t>
            </a:r>
            <a:r>
              <a:rPr lang="de-CH" b="1" dirty="0"/>
              <a:t>, RF Achievements and Plans</a:t>
            </a:r>
          </a:p>
          <a:p>
            <a:r>
              <a:rPr lang="de-DE" sz="1000" dirty="0">
                <a:hlinkClick r:id="rId8"/>
              </a:rPr>
              <a:t>https://agenda.infn.it/event/35579/contributions/201871/</a:t>
            </a:r>
            <a:r>
              <a:rPr lang="de-D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736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18</a:t>
            </a:fld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Light Source </a:t>
            </a:r>
            <a:r>
              <a:rPr lang="de-DE" dirty="0" err="1"/>
              <a:t>Example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4242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" y="1778429"/>
            <a:ext cx="6562547" cy="43939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734" y="147785"/>
            <a:ext cx="11955938" cy="1049442"/>
          </a:xfrm>
        </p:spPr>
        <p:txBody>
          <a:bodyPr>
            <a:normAutofit/>
          </a:bodyPr>
          <a:lstStyle/>
          <a:p>
            <a:pPr algn="ctr"/>
            <a:r>
              <a:rPr lang="de-DE" dirty="0" err="1"/>
              <a:t>Example</a:t>
            </a:r>
            <a:r>
              <a:rPr lang="de-DE" dirty="0"/>
              <a:t> Swiss Light Source SLS and </a:t>
            </a:r>
            <a:r>
              <a:rPr lang="de-DE" dirty="0" err="1"/>
              <a:t>its</a:t>
            </a:r>
            <a:r>
              <a:rPr lang="de-DE" dirty="0"/>
              <a:t> Upgrade @ PSI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19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65700" y="1633868"/>
            <a:ext cx="4815468" cy="1837426"/>
          </a:xfrm>
          <a:prstGeom prst="rect">
            <a:avLst/>
          </a:prstGeom>
          <a:noFill/>
        </p:spPr>
        <p:txBody>
          <a:bodyPr vert="horz" wrap="square" lIns="7200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+mn-lt"/>
              </a:rPr>
              <a:t>Brilliance x 35 for users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Less electricity consumption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  <a:sym typeface="Symbol" panose="05050102010706020507" pitchFamily="18" charset="2"/>
              </a:rPr>
            </a:br>
            <a:r>
              <a:rPr lang="en-US" sz="1800" dirty="0">
                <a:latin typeface="+mn-lt"/>
                <a:sym typeface="Symbol" panose="05050102010706020507" pitchFamily="18" charset="2"/>
              </a:rPr>
              <a:t>Key savings:</a:t>
            </a:r>
            <a:br>
              <a:rPr lang="en-US" sz="1800" dirty="0">
                <a:latin typeface="+mn-lt"/>
                <a:sym typeface="Symbol" panose="05050102010706020507" pitchFamily="18" charset="2"/>
              </a:rPr>
            </a:br>
            <a:r>
              <a:rPr lang="en-US" sz="1800" dirty="0">
                <a:latin typeface="+mn-lt"/>
                <a:sym typeface="Symbol" panose="05050102010706020507" pitchFamily="18" charset="2"/>
              </a:rPr>
              <a:t>   Electromagnets    Permanent magnets</a:t>
            </a:r>
            <a:br>
              <a:rPr lang="en-US" sz="1800" dirty="0">
                <a:latin typeface="+mn-lt"/>
                <a:sym typeface="Symbol" panose="05050102010706020507" pitchFamily="18" charset="2"/>
              </a:rPr>
            </a:br>
            <a:r>
              <a:rPr lang="en-US" sz="1800" dirty="0">
                <a:latin typeface="+mn-lt"/>
                <a:sym typeface="Symbol" panose="05050102010706020507" pitchFamily="18" charset="2"/>
              </a:rPr>
              <a:t>               Klystrons   Solid state amplifiers (63%)</a:t>
            </a:r>
            <a:br>
              <a:rPr lang="en-US" sz="1800" dirty="0">
                <a:latin typeface="+mn-lt"/>
                <a:sym typeface="Symbol" panose="05050102010706020507" pitchFamily="18" charset="2"/>
              </a:rPr>
            </a:br>
            <a:r>
              <a:rPr lang="en-US" sz="1800" dirty="0">
                <a:latin typeface="+mn-lt"/>
                <a:sym typeface="Symbol" panose="05050102010706020507" pitchFamily="18" charset="2"/>
              </a:rPr>
              <a:t>   standard pumps  modern pumps for cooling</a:t>
            </a:r>
            <a:endParaRPr lang="en-US" sz="1800" dirty="0">
              <a:latin typeface="+mn-lt"/>
            </a:endParaRPr>
          </a:p>
        </p:txBody>
      </p:sp>
      <p:sp>
        <p:nvSpPr>
          <p:cNvPr id="9" name="Pfeil nach oben und unten 8"/>
          <p:cNvSpPr/>
          <p:nvPr/>
        </p:nvSpPr>
        <p:spPr bwMode="auto">
          <a:xfrm>
            <a:off x="4539343" y="2090057"/>
            <a:ext cx="342900" cy="1083129"/>
          </a:xfrm>
          <a:prstGeom prst="upDownArrow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121729" y="2209800"/>
            <a:ext cx="116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-29 %</a:t>
            </a:r>
            <a:endParaRPr lang="de-CH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7992F-804A-4165-B889-1DC01B64D65C}"/>
              </a:ext>
            </a:extLst>
          </p:cNvPr>
          <p:cNvSpPr txBox="1"/>
          <p:nvPr/>
        </p:nvSpPr>
        <p:spPr>
          <a:xfrm>
            <a:off x="1854200" y="1593763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 </a:t>
            </a:r>
            <a:r>
              <a:rPr lang="en-US" dirty="0"/>
              <a:t>3.3MW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59C45-51B4-46CE-838D-BA306D39D06B}"/>
              </a:ext>
            </a:extLst>
          </p:cNvPr>
          <p:cNvSpPr txBox="1"/>
          <p:nvPr/>
        </p:nvSpPr>
        <p:spPr>
          <a:xfrm>
            <a:off x="7377125" y="4070812"/>
            <a:ext cx="3592618" cy="1508105"/>
          </a:xfrm>
          <a:prstGeom prst="rect">
            <a:avLst/>
          </a:prstGeom>
          <a:solidFill>
            <a:srgbClr val="FFFFCC"/>
          </a:solidFill>
          <a:ln w="28575">
            <a:solidFill>
              <a:schemeClr val="accent1"/>
            </a:solidFill>
          </a:ln>
        </p:spPr>
        <p:txBody>
          <a:bodyPr wrap="square" lIns="274320" tIns="91440" rIns="274320" bIns="182880" rtlCol="0">
            <a:spAutoFit/>
          </a:bodyPr>
          <a:lstStyle/>
          <a:p>
            <a:r>
              <a:rPr lang="en-US" sz="2000" b="1" dirty="0"/>
              <a:t>SLS2.0: Grid to user X-rays</a:t>
            </a:r>
          </a:p>
          <a:p>
            <a:r>
              <a:rPr lang="en-US" sz="2000" dirty="0" err="1"/>
              <a:t>P</a:t>
            </a:r>
            <a:r>
              <a:rPr lang="en-US" sz="2000" baseline="-25000" dirty="0" err="1"/>
              <a:t>tot</a:t>
            </a:r>
            <a:r>
              <a:rPr lang="en-US" sz="2000" dirty="0"/>
              <a:t> 		= 2.4MW </a:t>
            </a:r>
          </a:p>
          <a:p>
            <a:r>
              <a:rPr lang="en-US" sz="2000" dirty="0">
                <a:sym typeface="Symbol" panose="05050102010706020507" pitchFamily="18" charset="2"/>
              </a:rPr>
              <a:t>P</a:t>
            </a:r>
            <a:r>
              <a:rPr lang="en-US" sz="2000" baseline="-25000" dirty="0">
                <a:sym typeface="Symbol" panose="05050102010706020507" pitchFamily="18" charset="2"/>
              </a:rPr>
              <a:t>RF</a:t>
            </a:r>
            <a:r>
              <a:rPr lang="en-US" sz="2000" dirty="0">
                <a:sym typeface="Symbol" panose="05050102010706020507" pitchFamily="18" charset="2"/>
              </a:rPr>
              <a:t> 		= 0.82MW </a:t>
            </a:r>
          </a:p>
          <a:p>
            <a:r>
              <a:rPr lang="en-US" sz="2000" dirty="0">
                <a:sym typeface="Symbol" panose="05050102010706020507" pitchFamily="18" charset="2"/>
              </a:rPr>
              <a:t>P</a:t>
            </a:r>
            <a:r>
              <a:rPr lang="en-US" sz="2000" baseline="-25000" dirty="0">
                <a:sym typeface="Symbol" panose="05050102010706020507" pitchFamily="18" charset="2"/>
              </a:rPr>
              <a:t> (undulators)</a:t>
            </a:r>
            <a:r>
              <a:rPr lang="en-US" sz="2000" dirty="0">
                <a:sym typeface="Symbol" panose="05050102010706020507" pitchFamily="18" charset="2"/>
              </a:rPr>
              <a:t> 	= 91kW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5581348" y="6172400"/>
            <a:ext cx="1113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[</a:t>
            </a:r>
            <a:r>
              <a:rPr lang="de-DE" sz="1400" dirty="0" err="1"/>
              <a:t>M.Jörg</a:t>
            </a:r>
            <a:r>
              <a:rPr lang="de-DE" sz="1400" dirty="0"/>
              <a:t>, PSI]</a:t>
            </a:r>
          </a:p>
        </p:txBody>
      </p:sp>
    </p:spTree>
    <p:extLst>
      <p:ext uri="{BB962C8B-B14F-4D97-AF65-F5344CB8AC3E}">
        <p14:creationId xmlns:p14="http://schemas.microsoft.com/office/powerpoint/2010/main" val="49013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0"/>
          <p:cNvGrpSpPr/>
          <p:nvPr/>
        </p:nvGrpSpPr>
        <p:grpSpPr>
          <a:xfrm>
            <a:off x="7133288" y="4336757"/>
            <a:ext cx="1767071" cy="1173272"/>
            <a:chOff x="948798" y="5489310"/>
            <a:chExt cx="1818481" cy="1207406"/>
          </a:xfrm>
        </p:grpSpPr>
        <p:pic>
          <p:nvPicPr>
            <p:cNvPr id="37" name="Picture 2" descr="http://upload.wikimedia.org/wikipedia/commons/thumb/9/99/KKL_Leibstadt.jpg/640px-KKL_Leibstad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85" y="5489310"/>
              <a:ext cx="1809694" cy="120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16"/>
            <p:cNvSpPr txBox="1"/>
            <p:nvPr/>
          </p:nvSpPr>
          <p:spPr>
            <a:xfrm>
              <a:off x="948798" y="5489310"/>
              <a:ext cx="15009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21441">
                <a:defRPr/>
              </a:pPr>
              <a:r>
                <a:rPr lang="en-GB" sz="1108" b="1" dirty="0" err="1">
                  <a:solidFill>
                    <a:schemeClr val="bg1"/>
                  </a:solidFill>
                  <a:latin typeface="Calibri" panose="020F0502020204030204"/>
                </a:rPr>
                <a:t>nucl</a:t>
              </a:r>
              <a:r>
                <a:rPr lang="en-GB" sz="1108" b="1" dirty="0">
                  <a:solidFill>
                    <a:schemeClr val="bg1"/>
                  </a:solidFill>
                  <a:latin typeface="Calibri" panose="020F0502020204030204"/>
                </a:rPr>
                <a:t>. plant 1.3 GW</a:t>
              </a:r>
            </a:p>
          </p:txBody>
        </p:sp>
      </p:grpSp>
      <p:grpSp>
        <p:nvGrpSpPr>
          <p:cNvPr id="38" name="Group 13"/>
          <p:cNvGrpSpPr/>
          <p:nvPr/>
        </p:nvGrpSpPr>
        <p:grpSpPr>
          <a:xfrm>
            <a:off x="7133288" y="1453066"/>
            <a:ext cx="1798200" cy="1216755"/>
            <a:chOff x="945642" y="3474464"/>
            <a:chExt cx="1784386" cy="1207408"/>
          </a:xfrm>
        </p:grpSpPr>
        <p:pic>
          <p:nvPicPr>
            <p:cNvPr id="40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429" y="3474464"/>
              <a:ext cx="1775599" cy="1207408"/>
            </a:xfrm>
            <a:prstGeom prst="rect">
              <a:avLst/>
            </a:prstGeom>
          </p:spPr>
        </p:pic>
        <p:sp>
          <p:nvSpPr>
            <p:cNvPr id="39" name="Textfeld 17"/>
            <p:cNvSpPr txBox="1"/>
            <p:nvPr/>
          </p:nvSpPr>
          <p:spPr>
            <a:xfrm>
              <a:off x="945642" y="4420262"/>
              <a:ext cx="9926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21441">
                <a:defRPr/>
              </a:pPr>
              <a:r>
                <a:rPr lang="en-GB" sz="1108" b="1" dirty="0">
                  <a:solidFill>
                    <a:schemeClr val="bg1"/>
                  </a:solidFill>
                  <a:latin typeface="Calibri" panose="020F0502020204030204"/>
                </a:rPr>
                <a:t>cyclist</a:t>
              </a:r>
            </a:p>
          </p:txBody>
        </p:sp>
      </p:grpSp>
      <p:grpSp>
        <p:nvGrpSpPr>
          <p:cNvPr id="41" name="Group 16"/>
          <p:cNvGrpSpPr/>
          <p:nvPr/>
        </p:nvGrpSpPr>
        <p:grpSpPr>
          <a:xfrm>
            <a:off x="7133288" y="2852258"/>
            <a:ext cx="1775926" cy="1216755"/>
            <a:chOff x="4914270" y="4123023"/>
            <a:chExt cx="1495496" cy="1024622"/>
          </a:xfrm>
        </p:grpSpPr>
        <p:pic>
          <p:nvPicPr>
            <p:cNvPr id="42" name="Picture 4" descr="http://pan-data.eu/pandata/sites/shadow.nd.rl.ac.uk.pandata/files/psi.3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270" y="4123023"/>
              <a:ext cx="1488039" cy="1024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feld 12"/>
            <p:cNvSpPr txBox="1"/>
            <p:nvPr/>
          </p:nvSpPr>
          <p:spPr>
            <a:xfrm>
              <a:off x="5612540" y="4127966"/>
              <a:ext cx="797226" cy="22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21441">
                <a:defRPr/>
              </a:pPr>
              <a:r>
                <a:rPr lang="en-GB" sz="1108" b="1" dirty="0">
                  <a:solidFill>
                    <a:prstClr val="white"/>
                  </a:solidFill>
                  <a:latin typeface="Calibri" panose="020F0502020204030204"/>
                </a:rPr>
                <a:t>SLS, 2.6 MW</a:t>
              </a:r>
            </a:p>
          </p:txBody>
        </p:sp>
      </p:grpSp>
      <p:sp>
        <p:nvSpPr>
          <p:cNvPr id="58" name="Titel 1"/>
          <p:cNvSpPr txBox="1">
            <a:spLocks/>
          </p:cNvSpPr>
          <p:nvPr/>
        </p:nvSpPr>
        <p:spPr>
          <a:xfrm>
            <a:off x="1678261" y="181249"/>
            <a:ext cx="9217025" cy="67194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1212037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32" dirty="0"/>
              <a:t>Power – Orders of Magnitude</a:t>
            </a:r>
            <a:endParaRPr lang="de-CH" sz="4232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70475" y="6426348"/>
            <a:ext cx="2822946" cy="242228"/>
          </a:xfrm>
          <a:prstGeom prst="rect">
            <a:avLst/>
          </a:prstGeom>
        </p:spPr>
        <p:txBody>
          <a:bodyPr vert="horz" lIns="121204" tIns="60602" rIns="121204" bIns="60602" rtlCol="0" anchor="ctr"/>
          <a:lstStyle>
            <a:defPPr>
              <a:defRPr lang="de-DE"/>
            </a:defPPr>
            <a:lvl1pPr marL="0" algn="r" defTabSz="121203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6019" algn="l" defTabSz="121203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2037" algn="l" defTabSz="121203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8056" algn="l" defTabSz="121203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4074" algn="l" defTabSz="121203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0093" algn="l" defTabSz="121203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36112" algn="l" defTabSz="121203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42130" algn="l" defTabSz="121203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48149" algn="l" defTabSz="121203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689305-940B-4BD0-99B9-1671352427CB}" type="slidenum">
              <a:rPr lang="de-CH" smtClean="0"/>
              <a:pPr/>
              <a:t>2</a:t>
            </a:fld>
            <a:endParaRPr lang="de-CH"/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E076A4B8-8AD6-DF63-905E-A9E42FD4E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788670"/>
              </p:ext>
            </p:extLst>
          </p:nvPr>
        </p:nvGraphicFramePr>
        <p:xfrm>
          <a:off x="435832" y="1364749"/>
          <a:ext cx="5869613" cy="4145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1990">
                  <a:extLst>
                    <a:ext uri="{9D8B030D-6E8A-4147-A177-3AD203B41FA5}">
                      <a16:colId xmlns:a16="http://schemas.microsoft.com/office/drawing/2014/main" val="1729953254"/>
                    </a:ext>
                  </a:extLst>
                </a:gridCol>
                <a:gridCol w="1547623">
                  <a:extLst>
                    <a:ext uri="{9D8B030D-6E8A-4147-A177-3AD203B41FA5}">
                      <a16:colId xmlns:a16="http://schemas.microsoft.com/office/drawing/2014/main" val="2789987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sz="2800" dirty="0" err="1"/>
                        <a:t>Cyclist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800" dirty="0"/>
                        <a:t>0.4 kW</a:t>
                      </a:r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95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800" b="1" dirty="0">
                          <a:solidFill>
                            <a:srgbClr val="C00000"/>
                          </a:solidFill>
                        </a:rPr>
                        <a:t>Proton Therapy</a:t>
                      </a:r>
                      <a:endParaRPr lang="de-DE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800" dirty="0"/>
                        <a:t>500 kW</a:t>
                      </a:r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915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800" b="1" dirty="0">
                          <a:solidFill>
                            <a:srgbClr val="C00000"/>
                          </a:solidFill>
                        </a:rPr>
                        <a:t>Swiss Light Source 2.0</a:t>
                      </a:r>
                      <a:endParaRPr lang="de-DE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800" dirty="0"/>
                        <a:t>2.6 MW</a:t>
                      </a:r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49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800" b="1" dirty="0">
                          <a:solidFill>
                            <a:srgbClr val="C00000"/>
                          </a:solidFill>
                        </a:rPr>
                        <a:t>Large Hadron Collider</a:t>
                      </a:r>
                      <a:endParaRPr lang="de-DE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800" dirty="0"/>
                        <a:t>120 MW</a:t>
                      </a:r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74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800" b="1" dirty="0">
                          <a:solidFill>
                            <a:srgbClr val="C00000"/>
                          </a:solidFill>
                        </a:rPr>
                        <a:t>FCC-</a:t>
                      </a:r>
                      <a:r>
                        <a:rPr lang="de-CH" sz="2800" b="1" dirty="0" err="1">
                          <a:solidFill>
                            <a:srgbClr val="C00000"/>
                          </a:solidFill>
                        </a:rPr>
                        <a:t>ee</a:t>
                      </a:r>
                      <a:r>
                        <a:rPr lang="de-CH" sz="2800" b="1" dirty="0">
                          <a:solidFill>
                            <a:srgbClr val="C00000"/>
                          </a:solidFill>
                        </a:rPr>
                        <a:t>, @ Higgs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800" dirty="0"/>
                        <a:t>282 MW</a:t>
                      </a:r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69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800" dirty="0" err="1"/>
                        <a:t>Nuclear</a:t>
                      </a:r>
                      <a:r>
                        <a:rPr lang="de-CH" sz="2800" dirty="0"/>
                        <a:t> Power Station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800" dirty="0"/>
                        <a:t>1.3 GW</a:t>
                      </a:r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73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800" dirty="0"/>
                        <a:t>Earth Moon Dissipation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800" dirty="0"/>
                        <a:t>3.8 TW</a:t>
                      </a:r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933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800" dirty="0" err="1"/>
                        <a:t>Mankind</a:t>
                      </a:r>
                      <a:r>
                        <a:rPr lang="de-CH" sz="2800" dirty="0"/>
                        <a:t> Total (all </a:t>
                      </a:r>
                      <a:r>
                        <a:rPr lang="de-CH" sz="2800" dirty="0" err="1"/>
                        <a:t>sources</a:t>
                      </a:r>
                      <a:r>
                        <a:rPr lang="de-CH" sz="2800" dirty="0"/>
                        <a:t>)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2800" dirty="0"/>
                        <a:t>19 TW</a:t>
                      </a:r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500565"/>
                  </a:ext>
                </a:extLst>
              </a:tr>
            </a:tbl>
          </a:graphicData>
        </a:graphic>
      </p:graphicFrame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115BE21-164C-D9BD-B0E0-D881E53089D4}"/>
              </a:ext>
            </a:extLst>
          </p:cNvPr>
          <p:cNvGrpSpPr/>
          <p:nvPr/>
        </p:nvGrpSpPr>
        <p:grpSpPr>
          <a:xfrm>
            <a:off x="9205532" y="4810824"/>
            <a:ext cx="2126689" cy="1131157"/>
            <a:chOff x="8897059" y="4877733"/>
            <a:chExt cx="2126689" cy="1131157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B3FB8A4D-926C-0D5A-E894-4CC5C02222EC}"/>
                </a:ext>
              </a:extLst>
            </p:cNvPr>
            <p:cNvSpPr/>
            <p:nvPr/>
          </p:nvSpPr>
          <p:spPr>
            <a:xfrm rot="573461">
              <a:off x="9888206" y="5232470"/>
              <a:ext cx="1049854" cy="4991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8C0B794-E65D-DA95-768F-C73A39165224}"/>
                </a:ext>
              </a:extLst>
            </p:cNvPr>
            <p:cNvSpPr/>
            <p:nvPr/>
          </p:nvSpPr>
          <p:spPr>
            <a:xfrm>
              <a:off x="10134005" y="5232470"/>
              <a:ext cx="558256" cy="499110"/>
            </a:xfrm>
            <a:prstGeom prst="ellipse">
              <a:avLst/>
            </a:prstGeom>
            <a:solidFill>
              <a:srgbClr val="E2A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E971DE3-2CC2-86D9-9888-AE00FECBDEE6}"/>
                </a:ext>
              </a:extLst>
            </p:cNvPr>
            <p:cNvSpPr txBox="1"/>
            <p:nvPr/>
          </p:nvSpPr>
          <p:spPr>
            <a:xfrm>
              <a:off x="10036102" y="5328136"/>
              <a:ext cx="754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Earth</a:t>
              </a:r>
              <a:endParaRPr lang="en-GB" sz="1400" b="1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3CFF5F0-64D1-FBC7-B025-D1C6CC111AB2}"/>
                </a:ext>
              </a:extLst>
            </p:cNvPr>
            <p:cNvSpPr txBox="1"/>
            <p:nvPr/>
          </p:nvSpPr>
          <p:spPr>
            <a:xfrm>
              <a:off x="8897059" y="5368759"/>
              <a:ext cx="754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Moon</a:t>
              </a:r>
              <a:endParaRPr lang="en-GB" sz="1400" b="1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4E5903A-EF5A-634D-F6EE-81B505EA8818}"/>
                </a:ext>
              </a:extLst>
            </p:cNvPr>
            <p:cNvSpPr/>
            <p:nvPr/>
          </p:nvSpPr>
          <p:spPr>
            <a:xfrm>
              <a:off x="9134526" y="5148774"/>
              <a:ext cx="279128" cy="25527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Bogen 10">
              <a:extLst>
                <a:ext uri="{FF2B5EF4-FFF2-40B4-BE49-F238E27FC236}">
                  <a16:creationId xmlns:a16="http://schemas.microsoft.com/office/drawing/2014/main" id="{B897054C-22C7-E49F-AE2C-08307E260388}"/>
                </a:ext>
              </a:extLst>
            </p:cNvPr>
            <p:cNvSpPr/>
            <p:nvPr/>
          </p:nvSpPr>
          <p:spPr>
            <a:xfrm rot="19106638">
              <a:off x="9973080" y="5007938"/>
              <a:ext cx="880103" cy="962358"/>
            </a:xfrm>
            <a:prstGeom prst="arc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F22827E-7C9D-1991-F02E-F0B0CFE9D169}"/>
                </a:ext>
              </a:extLst>
            </p:cNvPr>
            <p:cNvSpPr txBox="1"/>
            <p:nvPr/>
          </p:nvSpPr>
          <p:spPr>
            <a:xfrm>
              <a:off x="9317214" y="4877733"/>
              <a:ext cx="754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/>
                <a:t>Tides</a:t>
              </a:r>
              <a:endParaRPr lang="en-GB" sz="1400" b="1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43E27D0-E237-5886-78DD-CF355D23F372}"/>
                </a:ext>
              </a:extLst>
            </p:cNvPr>
            <p:cNvSpPr txBox="1"/>
            <p:nvPr/>
          </p:nvSpPr>
          <p:spPr>
            <a:xfrm>
              <a:off x="8993775" y="5747280"/>
              <a:ext cx="202997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1100" b="1" dirty="0"/>
                <a:t>[Williams, </a:t>
              </a:r>
              <a:r>
                <a:rPr lang="de-DE" sz="1100" b="1" dirty="0" err="1"/>
                <a:t>Boggs</a:t>
              </a:r>
              <a:r>
                <a:rPr lang="de-DE" sz="1100" b="1" dirty="0"/>
                <a:t>, 2016: 3.8TW]</a:t>
              </a:r>
              <a:endParaRPr lang="en-GB" sz="1100" b="1" dirty="0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F48CB73-1C80-7F66-A790-B41F11C99766}"/>
              </a:ext>
            </a:extLst>
          </p:cNvPr>
          <p:cNvGrpSpPr/>
          <p:nvPr/>
        </p:nvGrpSpPr>
        <p:grpSpPr>
          <a:xfrm>
            <a:off x="9306198" y="3099269"/>
            <a:ext cx="1814494" cy="1210885"/>
            <a:chOff x="4398714" y="4843007"/>
            <a:chExt cx="1814494" cy="1210885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0E6B8372-F880-19A6-C75E-4A815B7880F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398714" y="4843007"/>
              <a:ext cx="1814494" cy="1210885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01DE05A-06FE-F53C-4C64-74052863D405}"/>
                </a:ext>
              </a:extLst>
            </p:cNvPr>
            <p:cNvSpPr txBox="1"/>
            <p:nvPr/>
          </p:nvSpPr>
          <p:spPr>
            <a:xfrm>
              <a:off x="4462943" y="5757379"/>
              <a:ext cx="1031474" cy="262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21441">
                <a:defRPr/>
              </a:pPr>
              <a:r>
                <a:rPr lang="en-GB" sz="1108" b="1" dirty="0">
                  <a:solidFill>
                    <a:prstClr val="white"/>
                  </a:solidFill>
                  <a:latin typeface="Calibri" panose="020F0502020204030204"/>
                </a:rPr>
                <a:t>LHC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A048D24-F182-7B81-1735-214E7D153201}"/>
              </a:ext>
            </a:extLst>
          </p:cNvPr>
          <p:cNvGrpSpPr/>
          <p:nvPr/>
        </p:nvGrpSpPr>
        <p:grpSpPr>
          <a:xfrm>
            <a:off x="9409914" y="1635724"/>
            <a:ext cx="1620470" cy="1236270"/>
            <a:chOff x="8715543" y="1484518"/>
            <a:chExt cx="1620470" cy="1236270"/>
          </a:xfrm>
        </p:grpSpPr>
        <p:pic>
          <p:nvPicPr>
            <p:cNvPr id="17" name="Picture 5" descr="DSC01973">
              <a:extLst>
                <a:ext uri="{FF2B5EF4-FFF2-40B4-BE49-F238E27FC236}">
                  <a16:creationId xmlns:a16="http://schemas.microsoft.com/office/drawing/2014/main" id="{4728DD53-4BF4-CE0A-77C1-0EACA03803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543" y="1506201"/>
              <a:ext cx="1620470" cy="121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6F38384-DE8F-EB1F-CE4B-DC723CF78E70}"/>
                </a:ext>
              </a:extLst>
            </p:cNvPr>
            <p:cNvSpPr txBox="1"/>
            <p:nvPr/>
          </p:nvSpPr>
          <p:spPr>
            <a:xfrm>
              <a:off x="8820184" y="1484518"/>
              <a:ext cx="1261764" cy="262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21441">
                <a:defRPr/>
              </a:pPr>
              <a:r>
                <a:rPr lang="en-GB" sz="1108" b="1" dirty="0">
                  <a:solidFill>
                    <a:schemeClr val="bg1"/>
                  </a:solidFill>
                  <a:latin typeface="Calibri" panose="020F0502020204030204"/>
                </a:rPr>
                <a:t>proton therapy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338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A5EFA66-4795-4886-A7CB-137D7E0E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20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986EE02-11ED-46C3-B018-6B8003333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Particle</a:t>
            </a:r>
            <a:r>
              <a:rPr lang="de-DE" dirty="0"/>
              <a:t> Colliders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340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AEFC72AA-5A4E-48D3-B078-DCCB2A4B8927}"/>
              </a:ext>
            </a:extLst>
          </p:cNvPr>
          <p:cNvSpPr/>
          <p:nvPr/>
        </p:nvSpPr>
        <p:spPr bwMode="auto">
          <a:xfrm>
            <a:off x="2312307" y="4587816"/>
            <a:ext cx="1407883" cy="986563"/>
          </a:xfrm>
          <a:prstGeom prst="roundRect">
            <a:avLst/>
          </a:prstGeom>
          <a:solidFill>
            <a:srgbClr val="FCDDFF"/>
          </a:solidFill>
          <a:ln w="9525" cap="flat" cmpd="sng" algn="ctr">
            <a:solidFill>
              <a:srgbClr val="C000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144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MuonC</a:t>
            </a:r>
            <a:endParaRPr kumimoji="0" lang="de-DE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sym typeface="Symbol" panose="05050102010706020507" pitchFamily="18" charset="2"/>
              </a:rPr>
              <a:t>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sym typeface="Symbol" panose="05050102010706020507" pitchFamily="18" charset="2"/>
              </a:rPr>
              <a:t>+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sym typeface="Symbol" panose="05050102010706020507" pitchFamily="18" charset="2"/>
              </a:rPr>
              <a:t>/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sym typeface="Symbol" panose="05050102010706020507" pitchFamily="18" charset="2"/>
              </a:rPr>
              <a:t>-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Colliders</a:t>
            </a:r>
            <a:r>
              <a:rPr lang="de-DE" dirty="0"/>
              <a:t> - </a:t>
            </a:r>
            <a:r>
              <a:rPr lang="de-DE" dirty="0" err="1"/>
              <a:t>Concepts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21</a:t>
            </a:fld>
            <a:endParaRPr lang="en-GB"/>
          </a:p>
        </p:txBody>
      </p:sp>
      <p:grpSp>
        <p:nvGrpSpPr>
          <p:cNvPr id="18" name="Gruppieren 17"/>
          <p:cNvGrpSpPr/>
          <p:nvPr/>
        </p:nvGrpSpPr>
        <p:grpSpPr>
          <a:xfrm>
            <a:off x="4174310" y="3057150"/>
            <a:ext cx="1315131" cy="2591715"/>
            <a:chOff x="-27877" y="2626878"/>
            <a:chExt cx="1315131" cy="2591715"/>
          </a:xfrm>
        </p:grpSpPr>
        <p:cxnSp>
          <p:nvCxnSpPr>
            <p:cNvPr id="4" name="Gerade Verbindung mit Pfeil 3">
              <a:extLst>
                <a:ext uri="{FF2B5EF4-FFF2-40B4-BE49-F238E27FC236}">
                  <a16:creationId xmlns:a16="http://schemas.microsoft.com/office/drawing/2014/main" id="{44CC9A1A-A9EA-427F-BA6E-B3D87F54EB31}"/>
                </a:ext>
              </a:extLst>
            </p:cNvPr>
            <p:cNvCxnSpPr/>
            <p:nvPr/>
          </p:nvCxnSpPr>
          <p:spPr>
            <a:xfrm flipV="1">
              <a:off x="759609" y="2865861"/>
              <a:ext cx="0" cy="23527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0142B7CD-E4D6-462D-A3FF-A8AE785E3022}"/>
                </a:ext>
              </a:extLst>
            </p:cNvPr>
            <p:cNvCxnSpPr/>
            <p:nvPr/>
          </p:nvCxnSpPr>
          <p:spPr>
            <a:xfrm>
              <a:off x="651609" y="4820532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1F1D25E-3B2E-47E5-B22F-6CF8F9534B58}"/>
                </a:ext>
              </a:extLst>
            </p:cNvPr>
            <p:cNvSpPr txBox="1"/>
            <p:nvPr/>
          </p:nvSpPr>
          <p:spPr>
            <a:xfrm>
              <a:off x="28322" y="4666643"/>
              <a:ext cx="6232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 dirty="0"/>
                <a:t>1</a:t>
              </a:r>
              <a:endParaRPr lang="en-GB" sz="1400" b="1" dirty="0"/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0142B7CD-E4D6-462D-A3FF-A8AE785E3022}"/>
                </a:ext>
              </a:extLst>
            </p:cNvPr>
            <p:cNvCxnSpPr/>
            <p:nvPr/>
          </p:nvCxnSpPr>
          <p:spPr>
            <a:xfrm>
              <a:off x="651609" y="4325679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0142B7CD-E4D6-462D-A3FF-A8AE785E3022}"/>
                </a:ext>
              </a:extLst>
            </p:cNvPr>
            <p:cNvCxnSpPr/>
            <p:nvPr/>
          </p:nvCxnSpPr>
          <p:spPr>
            <a:xfrm>
              <a:off x="651609" y="3830825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0142B7CD-E4D6-462D-A3FF-A8AE785E3022}"/>
                </a:ext>
              </a:extLst>
            </p:cNvPr>
            <p:cNvCxnSpPr/>
            <p:nvPr/>
          </p:nvCxnSpPr>
          <p:spPr>
            <a:xfrm>
              <a:off x="651609" y="3335971"/>
              <a:ext cx="21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1F1D25E-3B2E-47E5-B22F-6CF8F9534B58}"/>
                </a:ext>
              </a:extLst>
            </p:cNvPr>
            <p:cNvSpPr txBox="1"/>
            <p:nvPr/>
          </p:nvSpPr>
          <p:spPr>
            <a:xfrm>
              <a:off x="28322" y="4179372"/>
              <a:ext cx="6232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 dirty="0"/>
                <a:t>10</a:t>
              </a:r>
              <a:endParaRPr lang="en-GB" sz="14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1F1D25E-3B2E-47E5-B22F-6CF8F9534B58}"/>
                </a:ext>
              </a:extLst>
            </p:cNvPr>
            <p:cNvSpPr txBox="1"/>
            <p:nvPr/>
          </p:nvSpPr>
          <p:spPr>
            <a:xfrm>
              <a:off x="28321" y="3689322"/>
              <a:ext cx="6232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 dirty="0"/>
                <a:t>100</a:t>
              </a:r>
              <a:endParaRPr lang="en-GB" sz="1400" b="1" dirty="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01F1D25E-3B2E-47E5-B22F-6CF8F9534B58}"/>
                </a:ext>
              </a:extLst>
            </p:cNvPr>
            <p:cNvSpPr txBox="1"/>
            <p:nvPr/>
          </p:nvSpPr>
          <p:spPr>
            <a:xfrm>
              <a:off x="28321" y="3182082"/>
              <a:ext cx="6232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 dirty="0"/>
                <a:t>1000</a:t>
              </a:r>
              <a:endParaRPr lang="en-GB" sz="1400" b="1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1F1D25E-3B2E-47E5-B22F-6CF8F9534B58}"/>
                </a:ext>
              </a:extLst>
            </p:cNvPr>
            <p:cNvSpPr txBox="1"/>
            <p:nvPr/>
          </p:nvSpPr>
          <p:spPr>
            <a:xfrm>
              <a:off x="-27877" y="2626878"/>
              <a:ext cx="866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 dirty="0"/>
                <a:t>m [</a:t>
              </a:r>
              <a:r>
                <a:rPr lang="de-DE" sz="1400" b="1" dirty="0" err="1"/>
                <a:t>MeV</a:t>
              </a:r>
              <a:r>
                <a:rPr lang="de-DE" sz="1400" b="1" dirty="0"/>
                <a:t>]</a:t>
              </a:r>
              <a:endParaRPr lang="en-GB" sz="1400" b="1" dirty="0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1F1D25E-3B2E-47E5-B22F-6CF8F9534B58}"/>
                </a:ext>
              </a:extLst>
            </p:cNvPr>
            <p:cNvSpPr txBox="1"/>
            <p:nvPr/>
          </p:nvSpPr>
          <p:spPr>
            <a:xfrm>
              <a:off x="867609" y="4776464"/>
              <a:ext cx="419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e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1F1D25E-3B2E-47E5-B22F-6CF8F9534B58}"/>
                </a:ext>
              </a:extLst>
            </p:cNvPr>
            <p:cNvSpPr txBox="1"/>
            <p:nvPr/>
          </p:nvSpPr>
          <p:spPr>
            <a:xfrm>
              <a:off x="867609" y="3648265"/>
              <a:ext cx="4196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rgbClr val="C00000"/>
                  </a:solidFill>
                  <a:sym typeface="Symbol" panose="05050102010706020507" pitchFamily="18" charset="2"/>
                </a:rPr>
                <a:t>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1F1D25E-3B2E-47E5-B22F-6CF8F9534B58}"/>
                </a:ext>
              </a:extLst>
            </p:cNvPr>
            <p:cNvSpPr txBox="1"/>
            <p:nvPr/>
          </p:nvSpPr>
          <p:spPr>
            <a:xfrm>
              <a:off x="867609" y="3165797"/>
              <a:ext cx="419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p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838200" y="1673995"/>
            <a:ext cx="96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 generation: 	high Luminosity, high Energy reach needed</a:t>
            </a:r>
          </a:p>
          <a:p>
            <a:r>
              <a:rPr lang="en-US" sz="2400" dirty="0"/>
              <a:t>Energy Efficiency: 	Luminosity per Grid Power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6EFC5798-2CEC-42E9-849C-5428F9A76EF8}"/>
              </a:ext>
            </a:extLst>
          </p:cNvPr>
          <p:cNvSpPr/>
          <p:nvPr/>
        </p:nvSpPr>
        <p:spPr bwMode="auto">
          <a:xfrm>
            <a:off x="971142" y="4468748"/>
            <a:ext cx="1407883" cy="9849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144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Ring</a:t>
            </a:r>
            <a:endParaRPr kumimoji="0" lang="de-DE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de-DE" b="1" dirty="0">
                <a:sym typeface="Symbol" panose="05050102010706020507" pitchFamily="18" charset="2"/>
              </a:rPr>
              <a:t>p/p</a:t>
            </a:r>
            <a:endParaRPr kumimoji="0" lang="en-GB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0022917D-32E6-4126-9B28-89526E1843F5}"/>
              </a:ext>
            </a:extLst>
          </p:cNvPr>
          <p:cNvSpPr/>
          <p:nvPr/>
        </p:nvSpPr>
        <p:spPr bwMode="auto">
          <a:xfrm>
            <a:off x="2168560" y="3702180"/>
            <a:ext cx="1407883" cy="9865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288000" rIns="9144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Linear</a:t>
            </a:r>
            <a:endParaRPr kumimoji="0" lang="de-DE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+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/e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-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88129EA-F34F-4A5F-9FF1-AE9F06D73F2C}"/>
              </a:ext>
            </a:extLst>
          </p:cNvPr>
          <p:cNvSpPr/>
          <p:nvPr/>
        </p:nvSpPr>
        <p:spPr bwMode="auto">
          <a:xfrm>
            <a:off x="838200" y="3559556"/>
            <a:ext cx="1407883" cy="9865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144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Ring</a:t>
            </a:r>
            <a:endParaRPr kumimoji="0" lang="de-DE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+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/e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-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5820F03-D52F-4E79-B0B9-3078911B7D9B}"/>
              </a:ext>
            </a:extLst>
          </p:cNvPr>
          <p:cNvSpPr txBox="1"/>
          <p:nvPr/>
        </p:nvSpPr>
        <p:spPr>
          <a:xfrm>
            <a:off x="6234413" y="3675900"/>
            <a:ext cx="48240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particle mass impacts synchrotron radiation and </a:t>
            </a:r>
            <a:r>
              <a:rPr lang="en-GB" b="1" dirty="0" err="1"/>
              <a:t>beamstrahlung</a:t>
            </a:r>
            <a:r>
              <a:rPr lang="en-GB" b="1" dirty="0"/>
              <a:t> (collision)</a:t>
            </a:r>
          </a:p>
          <a:p>
            <a:pPr>
              <a:spcBef>
                <a:spcPts val="1200"/>
              </a:spcBef>
            </a:pPr>
            <a:r>
              <a:rPr lang="en-GB" dirty="0">
                <a:sym typeface="Symbol" panose="05050102010706020507" pitchFamily="18" charset="2"/>
              </a:rPr>
              <a:t> scaling laws and grid power drivers are quite different for the concepts under discussion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010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AEFC72AA-5A4E-48D3-B078-DCCB2A4B8927}"/>
              </a:ext>
            </a:extLst>
          </p:cNvPr>
          <p:cNvSpPr/>
          <p:nvPr/>
        </p:nvSpPr>
        <p:spPr bwMode="auto">
          <a:xfrm>
            <a:off x="490015" y="3746880"/>
            <a:ext cx="1407883" cy="986563"/>
          </a:xfrm>
          <a:prstGeom prst="roundRect">
            <a:avLst/>
          </a:prstGeom>
          <a:solidFill>
            <a:srgbClr val="FFDFFF"/>
          </a:solidFill>
          <a:ln w="9525" cap="flat" cmpd="sng" algn="ctr">
            <a:solidFill>
              <a:srgbClr val="C000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144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MuonC</a:t>
            </a:r>
            <a:endParaRPr kumimoji="0" lang="de-DE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sym typeface="Symbol" panose="05050102010706020507" pitchFamily="18" charset="2"/>
              </a:rPr>
              <a:t>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sym typeface="Symbol" panose="05050102010706020507" pitchFamily="18" charset="2"/>
              </a:rPr>
              <a:t>+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sym typeface="Symbol" panose="05050102010706020507" pitchFamily="18" charset="2"/>
              </a:rPr>
              <a:t>/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sym typeface="Symbol" panose="05050102010706020507" pitchFamily="18" charset="2"/>
              </a:rPr>
              <a:t>-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Colliders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Power Drivers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22</a:t>
            </a:fld>
            <a:endParaRPr lang="en-GB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6EFC5798-2CEC-42E9-849C-5428F9A76EF8}"/>
              </a:ext>
            </a:extLst>
          </p:cNvPr>
          <p:cNvSpPr/>
          <p:nvPr/>
        </p:nvSpPr>
        <p:spPr bwMode="auto">
          <a:xfrm>
            <a:off x="490015" y="4879452"/>
            <a:ext cx="1407883" cy="9849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144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Ring</a:t>
            </a:r>
            <a:endParaRPr kumimoji="0" lang="de-DE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de-DE" b="1" dirty="0">
                <a:sym typeface="Symbol" panose="05050102010706020507" pitchFamily="18" charset="2"/>
              </a:rPr>
              <a:t>p/p</a:t>
            </a:r>
            <a:endParaRPr kumimoji="0" lang="en-GB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0022917D-32E6-4126-9B28-89526E1843F5}"/>
              </a:ext>
            </a:extLst>
          </p:cNvPr>
          <p:cNvSpPr/>
          <p:nvPr/>
        </p:nvSpPr>
        <p:spPr bwMode="auto">
          <a:xfrm>
            <a:off x="490017" y="2614307"/>
            <a:ext cx="1407883" cy="9865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288000" rIns="9144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Linear</a:t>
            </a:r>
            <a:endParaRPr kumimoji="0" lang="de-DE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+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/e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-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88129EA-F34F-4A5F-9FF1-AE9F06D73F2C}"/>
              </a:ext>
            </a:extLst>
          </p:cNvPr>
          <p:cNvSpPr/>
          <p:nvPr/>
        </p:nvSpPr>
        <p:spPr bwMode="auto">
          <a:xfrm>
            <a:off x="490016" y="1481734"/>
            <a:ext cx="1407883" cy="9865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144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Ring</a:t>
            </a:r>
            <a:endParaRPr kumimoji="0" lang="de-DE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+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/e</a:t>
            </a:r>
            <a:r>
              <a:rPr kumimoji="0" lang="de-DE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-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B524CD2-6489-4568-9205-40DE098FB66D}"/>
              </a:ext>
            </a:extLst>
          </p:cNvPr>
          <p:cNvSpPr txBox="1"/>
          <p:nvPr/>
        </p:nvSpPr>
        <p:spPr>
          <a:xfrm>
            <a:off x="2149189" y="1640963"/>
            <a:ext cx="262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FCC-</a:t>
            </a:r>
            <a:r>
              <a:rPr lang="de-DE" dirty="0" err="1"/>
              <a:t>ee</a:t>
            </a:r>
            <a:r>
              <a:rPr lang="de-DE" dirty="0"/>
              <a:t> 240GeV: </a:t>
            </a:r>
          </a:p>
          <a:p>
            <a:r>
              <a:rPr lang="de-DE" dirty="0" err="1"/>
              <a:t>P</a:t>
            </a:r>
            <a:r>
              <a:rPr lang="de-DE" baseline="-25000" dirty="0" err="1"/>
              <a:t>grid</a:t>
            </a:r>
            <a:r>
              <a:rPr lang="de-DE" dirty="0"/>
              <a:t> = 282MW  </a:t>
            </a:r>
            <a:endParaRPr lang="en-GB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22781E2-3979-4EEF-B0AE-0B66659BB4D8}"/>
              </a:ext>
            </a:extLst>
          </p:cNvPr>
          <p:cNvSpPr txBox="1"/>
          <p:nvPr/>
        </p:nvSpPr>
        <p:spPr>
          <a:xfrm>
            <a:off x="2149189" y="2503159"/>
            <a:ext cx="262028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CLIC 380GeV (3.0TeV):</a:t>
            </a:r>
          </a:p>
          <a:p>
            <a:r>
              <a:rPr lang="de-DE" dirty="0" err="1"/>
              <a:t>P</a:t>
            </a:r>
            <a:r>
              <a:rPr lang="de-DE" baseline="-25000" dirty="0" err="1"/>
              <a:t>grid</a:t>
            </a:r>
            <a:r>
              <a:rPr lang="de-DE" dirty="0"/>
              <a:t> = 110MW (589MW)</a:t>
            </a:r>
          </a:p>
          <a:p>
            <a:pPr>
              <a:spcBef>
                <a:spcPts val="600"/>
              </a:spcBef>
            </a:pPr>
            <a:r>
              <a:rPr lang="de-DE" dirty="0"/>
              <a:t>ILC 250GeV (1TeV):</a:t>
            </a:r>
          </a:p>
          <a:p>
            <a:r>
              <a:rPr lang="de-DE" dirty="0" err="1"/>
              <a:t>P</a:t>
            </a:r>
            <a:r>
              <a:rPr lang="de-DE" baseline="-25000" dirty="0" err="1"/>
              <a:t>grid</a:t>
            </a:r>
            <a:r>
              <a:rPr lang="de-DE" dirty="0"/>
              <a:t> = 111MW (300MW)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FA6AC9C-8E17-4073-A9F8-3B1900F3F7DD}"/>
              </a:ext>
            </a:extLst>
          </p:cNvPr>
          <p:cNvSpPr txBox="1"/>
          <p:nvPr/>
        </p:nvSpPr>
        <p:spPr>
          <a:xfrm>
            <a:off x="2149189" y="5037891"/>
            <a:ext cx="262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FCC-</a:t>
            </a:r>
            <a:r>
              <a:rPr lang="de-DE" dirty="0" err="1"/>
              <a:t>hh</a:t>
            </a:r>
            <a:r>
              <a:rPr lang="de-DE" dirty="0"/>
              <a:t> 100TeV: 	</a:t>
            </a:r>
          </a:p>
          <a:p>
            <a:r>
              <a:rPr lang="de-DE" dirty="0" err="1"/>
              <a:t>P</a:t>
            </a:r>
            <a:r>
              <a:rPr lang="de-DE" baseline="-25000" dirty="0" err="1"/>
              <a:t>grid</a:t>
            </a:r>
            <a:r>
              <a:rPr lang="de-DE" dirty="0"/>
              <a:t> = 580MW  </a:t>
            </a:r>
            <a:endParaRPr lang="en-GB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D1548C-0054-497E-94F1-AD8EFEE678F3}"/>
              </a:ext>
            </a:extLst>
          </p:cNvPr>
          <p:cNvSpPr txBox="1"/>
          <p:nvPr/>
        </p:nvSpPr>
        <p:spPr>
          <a:xfrm>
            <a:off x="2149189" y="3906109"/>
            <a:ext cx="262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MAP 6.0TeV: 	</a:t>
            </a:r>
          </a:p>
          <a:p>
            <a:r>
              <a:rPr lang="de-DE" dirty="0" err="1"/>
              <a:t>P</a:t>
            </a:r>
            <a:r>
              <a:rPr lang="de-DE" baseline="-25000" dirty="0" err="1"/>
              <a:t>grid</a:t>
            </a:r>
            <a:r>
              <a:rPr lang="de-DE" dirty="0"/>
              <a:t> = 270MW  </a:t>
            </a:r>
            <a:endParaRPr lang="en-GB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B524CD2-6489-4568-9205-40DE098FB66D}"/>
              </a:ext>
            </a:extLst>
          </p:cNvPr>
          <p:cNvSpPr txBox="1"/>
          <p:nvPr/>
        </p:nvSpPr>
        <p:spPr>
          <a:xfrm>
            <a:off x="4769470" y="1640963"/>
            <a:ext cx="274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beam </a:t>
            </a:r>
            <a:r>
              <a:rPr lang="de-DE" dirty="0" err="1"/>
              <a:t>recirculation</a:t>
            </a:r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synchrotron</a:t>
            </a:r>
            <a:r>
              <a:rPr lang="de-DE" dirty="0"/>
              <a:t> </a:t>
            </a:r>
            <a:r>
              <a:rPr lang="de-DE" dirty="0" err="1"/>
              <a:t>radiation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7" y="1642262"/>
            <a:ext cx="2835417" cy="59711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B524CD2-6489-4568-9205-40DE098FB66D}"/>
              </a:ext>
            </a:extLst>
          </p:cNvPr>
          <p:cNvSpPr txBox="1"/>
          <p:nvPr/>
        </p:nvSpPr>
        <p:spPr>
          <a:xfrm>
            <a:off x="4769470" y="2748317"/>
            <a:ext cx="31326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synchrotron</a:t>
            </a:r>
            <a:r>
              <a:rPr lang="de-DE" dirty="0"/>
              <a:t> </a:t>
            </a:r>
            <a:r>
              <a:rPr lang="de-DE" dirty="0" err="1"/>
              <a:t>radiation</a:t>
            </a:r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recirc</a:t>
            </a:r>
            <a:r>
              <a:rPr lang="de-DE" dirty="0"/>
              <a:t>., </a:t>
            </a:r>
            <a:r>
              <a:rPr lang="de-DE" dirty="0" err="1"/>
              <a:t>small</a:t>
            </a:r>
            <a:r>
              <a:rPr lang="de-DE" dirty="0"/>
              <a:t> beam </a:t>
            </a:r>
            <a:r>
              <a:rPr lang="de-DE" dirty="0" err="1"/>
              <a:t>needed</a:t>
            </a:r>
            <a:endParaRPr lang="de-DE" dirty="0"/>
          </a:p>
          <a:p>
            <a:r>
              <a:rPr lang="de-DE" sz="1400" b="1" dirty="0"/>
              <a:t>power </a:t>
            </a:r>
            <a:r>
              <a:rPr lang="de-DE" sz="1400" b="1" dirty="0" err="1"/>
              <a:t>drivers</a:t>
            </a:r>
            <a:r>
              <a:rPr lang="de-DE" sz="1400" dirty="0"/>
              <a:t>: </a:t>
            </a:r>
            <a:r>
              <a:rPr lang="de-DE" sz="1400" dirty="0" err="1"/>
              <a:t>cryo</a:t>
            </a:r>
            <a:r>
              <a:rPr lang="de-DE" sz="1400" dirty="0"/>
              <a:t> (ILC) </a:t>
            </a:r>
            <a:r>
              <a:rPr lang="de-DE" sz="1400" dirty="0" err="1"/>
              <a:t>vs</a:t>
            </a:r>
            <a:r>
              <a:rPr lang="de-DE" sz="1400" dirty="0"/>
              <a:t> RF (CLIC)</a:t>
            </a:r>
            <a:endParaRPr lang="en-GB" sz="1400" dirty="0"/>
          </a:p>
        </p:txBody>
      </p:sp>
      <p:pic>
        <p:nvPicPr>
          <p:cNvPr id="17" name="Grafik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7" y="2773536"/>
            <a:ext cx="3015138" cy="48795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B524CD2-6489-4568-9205-40DE098FB66D}"/>
              </a:ext>
            </a:extLst>
          </p:cNvPr>
          <p:cNvSpPr txBox="1"/>
          <p:nvPr/>
        </p:nvSpPr>
        <p:spPr>
          <a:xfrm>
            <a:off x="4769470" y="3906109"/>
            <a:ext cx="322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Beamstrahlung</a:t>
            </a:r>
            <a:r>
              <a:rPr lang="de-DE" dirty="0"/>
              <a:t>-Limitation</a:t>
            </a:r>
          </a:p>
          <a:p>
            <a:r>
              <a:rPr lang="de-DE" dirty="0"/>
              <a:t>- </a:t>
            </a:r>
            <a:r>
              <a:rPr lang="de-DE" dirty="0" err="1"/>
              <a:t>inefficient</a:t>
            </a:r>
            <a:r>
              <a:rPr lang="de-DE" dirty="0"/>
              <a:t> RCS, </a:t>
            </a:r>
            <a:r>
              <a:rPr lang="de-DE" dirty="0" err="1"/>
              <a:t>complexity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7" y="3946849"/>
            <a:ext cx="3083604" cy="405176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10293099" y="3938312"/>
            <a:ext cx="238138" cy="413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3175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B524CD2-6489-4568-9205-40DE098FB66D}"/>
              </a:ext>
            </a:extLst>
          </p:cNvPr>
          <p:cNvSpPr txBox="1"/>
          <p:nvPr/>
        </p:nvSpPr>
        <p:spPr>
          <a:xfrm>
            <a:off x="4769469" y="5029481"/>
            <a:ext cx="322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high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reach</a:t>
            </a:r>
            <a:endParaRPr lang="de-DE" dirty="0"/>
          </a:p>
          <a:p>
            <a:r>
              <a:rPr lang="de-DE" dirty="0"/>
              <a:t>- SR </a:t>
            </a:r>
            <a:r>
              <a:rPr lang="de-DE" dirty="0" err="1"/>
              <a:t>deposited</a:t>
            </a:r>
            <a:r>
              <a:rPr lang="de-DE" dirty="0"/>
              <a:t> @50K, </a:t>
            </a:r>
            <a:r>
              <a:rPr lang="de-DE" dirty="0" err="1"/>
              <a:t>cryogenics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5F96E7-9B10-4EF9-A323-D6E747A05FF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38" y="5139490"/>
            <a:ext cx="3553156" cy="6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2" grpId="0" animBg="1"/>
      <p:bldP spid="32" grpId="0"/>
      <p:bldP spid="33" grpId="0"/>
      <p:bldP spid="34" grpId="0"/>
      <p:bldP spid="16" grpId="0"/>
      <p:bldP spid="18" grpId="0"/>
      <p:bldP spid="20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ECCA4-3806-EC02-F307-FE47A536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23"/>
            <a:ext cx="10515600" cy="778979"/>
          </a:xfrm>
        </p:spPr>
        <p:txBody>
          <a:bodyPr/>
          <a:lstStyle/>
          <a:p>
            <a:r>
              <a:rPr lang="de-DE" dirty="0"/>
              <a:t>Ring Collider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7274D5-6FB7-D548-5FCD-E84468EF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23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A7EAD6-C480-0C71-89A1-1B6283094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946" y="3028148"/>
            <a:ext cx="4958952" cy="33059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EB9C9AE-5E5F-0EC7-BD80-49FCED17BD1B}"/>
              </a:ext>
            </a:extLst>
          </p:cNvPr>
          <p:cNvSpPr txBox="1"/>
          <p:nvPr/>
        </p:nvSpPr>
        <p:spPr>
          <a:xfrm>
            <a:off x="856869" y="897894"/>
            <a:ext cx="4580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recirculated, thus efficient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SR losses at higher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LHC: burnup dominates beam loss</a:t>
            </a:r>
          </a:p>
        </p:txBody>
      </p:sp>
      <p:pic>
        <p:nvPicPr>
          <p:cNvPr id="4" name="Grafik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71" y="2118435"/>
            <a:ext cx="4511246" cy="595581"/>
          </a:xfrm>
          <a:prstGeom prst="rect">
            <a:avLst/>
          </a:prstGeom>
        </p:spPr>
      </p:pic>
      <p:pic>
        <p:nvPicPr>
          <p:cNvPr id="7" name="Grafik 6" descr="\documentclass{article}&#10;\IfFileExists{C:/DriveO/EPFL/Course/style/Mikes.tex}{\input{C:/DriveO/EPFL/Course/style/Mikes.tex}&#10;}{\input{C:/O/EPFL/Course/style/Mikes.tex}}&#10;\begin{align*}&#10;Q_\gamma = \frac{3}{2} \frac{\rho}{r_{c}} \gamma^{-3}&#10;\end{align*}&#10;\end{document}" title="IguanaTex Bitmap Display">
            <a:extLst>
              <a:ext uri="{FF2B5EF4-FFF2-40B4-BE49-F238E27FC236}">
                <a16:creationId xmlns:a16="http://schemas.microsoft.com/office/drawing/2014/main" id="{17E93B25-2292-92AD-B8E9-6BCBF768AA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79" y="4052570"/>
            <a:ext cx="1516190" cy="5516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A7C5882-D791-0B3C-765C-84EE16BDC782}"/>
              </a:ext>
            </a:extLst>
          </p:cNvPr>
          <p:cNvSpPr txBox="1"/>
          <p:nvPr/>
        </p:nvSpPr>
        <p:spPr>
          <a:xfrm>
            <a:off x="8494305" y="2102245"/>
            <a:ext cx="301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„decay time of beam energy in number of turns due to SR“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26038A1-F28C-DAD6-386C-692130E0C20F}"/>
              </a:ext>
            </a:extLst>
          </p:cNvPr>
          <p:cNvSpPr txBox="1"/>
          <p:nvPr/>
        </p:nvSpPr>
        <p:spPr>
          <a:xfrm>
            <a:off x="838201" y="2200081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 ring:</a:t>
            </a:r>
            <a:endParaRPr lang="en-GB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24801A5-A583-A801-959F-35E6D1C4657C}"/>
              </a:ext>
            </a:extLst>
          </p:cNvPr>
          <p:cNvSpPr/>
          <p:nvPr/>
        </p:nvSpPr>
        <p:spPr bwMode="auto">
          <a:xfrm>
            <a:off x="856869" y="3817620"/>
            <a:ext cx="2152650" cy="104394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GB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21BED2D8-9C60-E55B-31C5-BF2336F2A7D7}"/>
              </a:ext>
            </a:extLst>
          </p:cNvPr>
          <p:cNvCxnSpPr/>
          <p:nvPr/>
        </p:nvCxnSpPr>
        <p:spPr>
          <a:xfrm flipH="1">
            <a:off x="2262759" y="3385393"/>
            <a:ext cx="339090" cy="6671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19AA0A7-2367-8270-8B20-C220E4218202}"/>
              </a:ext>
            </a:extLst>
          </p:cNvPr>
          <p:cNvCxnSpPr>
            <a:cxnSpLocks/>
          </p:cNvCxnSpPr>
          <p:nvPr/>
        </p:nvCxnSpPr>
        <p:spPr>
          <a:xfrm flipH="1" flipV="1">
            <a:off x="2171319" y="4732874"/>
            <a:ext cx="411480" cy="7116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B1899ACD-EFD2-0A2A-C201-9AC7178D6D94}"/>
              </a:ext>
            </a:extLst>
          </p:cNvPr>
          <p:cNvSpPr txBox="1"/>
          <p:nvPr/>
        </p:nvSpPr>
        <p:spPr>
          <a:xfrm>
            <a:off x="2346579" y="3028148"/>
            <a:ext cx="177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bending</a:t>
            </a:r>
            <a:r>
              <a:rPr lang="de-DE" dirty="0"/>
              <a:t> </a:t>
            </a:r>
            <a:r>
              <a:rPr lang="de-DE" dirty="0" err="1"/>
              <a:t>radius</a:t>
            </a:r>
            <a:endParaRPr lang="en-GB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4E24EDA-E182-4DF6-0E40-1F8A6C1057C6}"/>
              </a:ext>
            </a:extLst>
          </p:cNvPr>
          <p:cNvSpPr txBox="1"/>
          <p:nvPr/>
        </p:nvSpPr>
        <p:spPr>
          <a:xfrm>
            <a:off x="2312289" y="5444490"/>
            <a:ext cx="1774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classical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radius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FCC-</a:t>
            </a:r>
            <a:r>
              <a:rPr lang="de-DE" dirty="0" err="1"/>
              <a:t>ee</a:t>
            </a:r>
            <a:r>
              <a:rPr lang="de-DE" dirty="0"/>
              <a:t> – </a:t>
            </a:r>
            <a:r>
              <a:rPr lang="de-DE" dirty="0" err="1"/>
              <a:t>Optimized</a:t>
            </a:r>
            <a:r>
              <a:rPr lang="de-DE" dirty="0"/>
              <a:t> Lepton Ring Collider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24</a:t>
            </a:fld>
            <a:endParaRPr lang="en-GB"/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4" y="1325164"/>
            <a:ext cx="2551624" cy="2001972"/>
          </a:xfrm>
          <a:prstGeom prst="rect">
            <a:avLst/>
          </a:prstGeom>
          <a:solidFill>
            <a:srgbClr val="FFFFCC"/>
          </a:solidFill>
          <a:ln w="6350">
            <a:solidFill>
              <a:schemeClr val="accent1"/>
            </a:solidFill>
          </a:ln>
        </p:spPr>
      </p:pic>
      <p:sp>
        <p:nvSpPr>
          <p:cNvPr id="5" name="TextBox 11"/>
          <p:cNvSpPr txBox="1"/>
          <p:nvPr/>
        </p:nvSpPr>
        <p:spPr>
          <a:xfrm>
            <a:off x="9093550" y="3265165"/>
            <a:ext cx="2981573" cy="646331"/>
          </a:xfrm>
          <a:prstGeom prst="rect">
            <a:avLst/>
          </a:prstGeom>
          <a:solidFill>
            <a:srgbClr val="FFFFCC"/>
          </a:solidFill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kern="0" dirty="0">
                <a:solidFill>
                  <a:prstClr val="black"/>
                </a:solidFill>
              </a:rPr>
              <a:t>A. Milanese, </a:t>
            </a:r>
            <a:r>
              <a:rPr lang="en-GB" sz="1200" kern="0" dirty="0">
                <a:solidFill>
                  <a:prstClr val="black"/>
                </a:solidFill>
              </a:rPr>
              <a:t>Efficient twin aperture magnets for the future circular e</a:t>
            </a:r>
            <a:r>
              <a:rPr lang="en-GB" sz="1200" kern="0" baseline="30000" dirty="0">
                <a:solidFill>
                  <a:prstClr val="black"/>
                </a:solidFill>
              </a:rPr>
              <a:t>+</a:t>
            </a:r>
            <a:r>
              <a:rPr lang="en-GB" sz="1200" kern="0" dirty="0">
                <a:solidFill>
                  <a:prstClr val="black"/>
                </a:solidFill>
              </a:rPr>
              <a:t>/e</a:t>
            </a:r>
            <a:r>
              <a:rPr lang="en-GB" sz="1200" kern="0" baseline="30000" dirty="0">
                <a:solidFill>
                  <a:prstClr val="black"/>
                </a:solidFill>
              </a:rPr>
              <a:t>-</a:t>
            </a:r>
            <a:r>
              <a:rPr lang="en-GB" sz="1200" kern="0" dirty="0">
                <a:solidFill>
                  <a:prstClr val="black"/>
                </a:solidFill>
              </a:rPr>
              <a:t> collider,</a:t>
            </a:r>
          </a:p>
          <a:p>
            <a:pPr defTabSz="685800">
              <a:defRPr/>
            </a:pPr>
            <a:r>
              <a:rPr lang="en-GB" sz="1200" kern="0" dirty="0">
                <a:solidFill>
                  <a:prstClr val="black"/>
                </a:solidFill>
              </a:rPr>
              <a:t>Phys. Rev. </a:t>
            </a:r>
            <a:r>
              <a:rPr lang="en-GB" sz="1200" kern="0" dirty="0" err="1">
                <a:solidFill>
                  <a:prstClr val="black"/>
                </a:solidFill>
              </a:rPr>
              <a:t>Accel</a:t>
            </a:r>
            <a:r>
              <a:rPr lang="en-GB" sz="1200" kern="0" dirty="0">
                <a:solidFill>
                  <a:prstClr val="black"/>
                </a:solidFill>
              </a:rPr>
              <a:t>. Beams 19, 112401 (2016)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7289" y="1081443"/>
            <a:ext cx="3346176" cy="292130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655989" y="3265165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100km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7847862" y="3659513"/>
            <a:ext cx="899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K.Oide</a:t>
            </a:r>
            <a:r>
              <a:rPr lang="de-DE" sz="1200" dirty="0"/>
              <a:t> at al</a:t>
            </a:r>
            <a:endParaRPr lang="de-CH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FE1F767-9193-4C57-9E46-6C9F4A5511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3460" y="3935756"/>
            <a:ext cx="4270090" cy="249115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624FF84-4EB0-4B27-8BB4-22CE22426172}"/>
              </a:ext>
            </a:extLst>
          </p:cNvPr>
          <p:cNvSpPr txBox="1"/>
          <p:nvPr/>
        </p:nvSpPr>
        <p:spPr>
          <a:xfrm>
            <a:off x="3005546" y="4399217"/>
            <a:ext cx="2654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</a:t>
            </a:r>
            <a:r>
              <a:rPr lang="de-DE" baseline="-25000" dirty="0" err="1"/>
              <a:t>cm</a:t>
            </a:r>
            <a:r>
              <a:rPr lang="de-DE" dirty="0"/>
              <a:t>     = 240 </a:t>
            </a:r>
            <a:r>
              <a:rPr lang="de-DE" dirty="0" err="1"/>
              <a:t>GeV</a:t>
            </a:r>
            <a:r>
              <a:rPr lang="de-DE" dirty="0"/>
              <a:t> (H)</a:t>
            </a:r>
          </a:p>
          <a:p>
            <a:r>
              <a:rPr lang="de-DE" dirty="0" err="1"/>
              <a:t>P</a:t>
            </a:r>
            <a:r>
              <a:rPr lang="de-DE" baseline="-25000" dirty="0" err="1"/>
              <a:t>grid</a:t>
            </a:r>
            <a:r>
              <a:rPr lang="de-DE" dirty="0"/>
              <a:t>    = 282 MW</a:t>
            </a:r>
          </a:p>
          <a:p>
            <a:r>
              <a:rPr lang="de-DE" dirty="0" err="1"/>
              <a:t>E</a:t>
            </a:r>
            <a:r>
              <a:rPr lang="de-DE" baseline="-25000" dirty="0" err="1"/>
              <a:t>grid</a:t>
            </a:r>
            <a:r>
              <a:rPr lang="de-DE" dirty="0"/>
              <a:t>/y = 1.33 </a:t>
            </a:r>
            <a:r>
              <a:rPr lang="de-DE" dirty="0" err="1"/>
              <a:t>TWh</a:t>
            </a:r>
            <a:endParaRPr lang="de-DE" dirty="0"/>
          </a:p>
          <a:p>
            <a:pPr>
              <a:spcBef>
                <a:spcPts val="1200"/>
              </a:spcBef>
            </a:pPr>
            <a:r>
              <a:rPr lang="de-DE" dirty="0">
                <a:sym typeface="Symbol" panose="05050102010706020507" pitchFamily="18" charset="2"/>
              </a:rPr>
              <a:t> </a:t>
            </a:r>
            <a:r>
              <a:rPr lang="de-DE" dirty="0" err="1"/>
              <a:t>dominated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RF (</a:t>
            </a:r>
            <a:r>
              <a:rPr lang="de-DE" dirty="0" err="1"/>
              <a:t>compensating</a:t>
            </a:r>
            <a:r>
              <a:rPr lang="de-DE" dirty="0"/>
              <a:t> SR </a:t>
            </a:r>
            <a:r>
              <a:rPr lang="de-DE" dirty="0" err="1"/>
              <a:t>losses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10" name="Rechteckige Legende 9"/>
          <p:cNvSpPr/>
          <p:nvPr/>
        </p:nvSpPr>
        <p:spPr bwMode="auto">
          <a:xfrm>
            <a:off x="1338943" y="4437317"/>
            <a:ext cx="1328057" cy="945669"/>
          </a:xfrm>
          <a:prstGeom prst="wedgeRectCallout">
            <a:avLst>
              <a:gd name="adj1" fmla="val 77844"/>
              <a:gd name="adj2" fmla="val 2748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de-DE" b="1" dirty="0" err="1"/>
              <a:t>s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imilar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as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CERN total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today</a:t>
            </a:r>
            <a:endParaRPr kumimoji="0" lang="de-D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30702" y="1325164"/>
            <a:ext cx="5865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</a:rPr>
              <a:t>conceptual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measures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crab</a:t>
            </a:r>
            <a:r>
              <a:rPr lang="de-DE" dirty="0"/>
              <a:t> </a:t>
            </a:r>
            <a:r>
              <a:rPr lang="de-DE" dirty="0" err="1"/>
              <a:t>waist</a:t>
            </a:r>
            <a:r>
              <a:rPr lang="de-DE" dirty="0"/>
              <a:t> </a:t>
            </a:r>
            <a:r>
              <a:rPr lang="de-DE" dirty="0" err="1"/>
              <a:t>scheme</a:t>
            </a:r>
            <a:r>
              <a:rPr lang="de-DE" dirty="0"/>
              <a:t> (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luminosity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 </a:t>
            </a:r>
            <a:r>
              <a:rPr lang="de-DE" dirty="0" err="1"/>
              <a:t>IP‘s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maximise</a:t>
            </a:r>
            <a:r>
              <a:rPr lang="de-DE" dirty="0"/>
              <a:t> </a:t>
            </a:r>
            <a:r>
              <a:rPr lang="de-DE" dirty="0" err="1"/>
              <a:t>bending</a:t>
            </a:r>
            <a:r>
              <a:rPr lang="de-DE" dirty="0"/>
              <a:t> </a:t>
            </a:r>
            <a:r>
              <a:rPr lang="de-DE" dirty="0" err="1"/>
              <a:t>fill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(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func</a:t>
            </a:r>
            <a:r>
              <a:rPr lang="de-DE" dirty="0"/>
              <a:t>. mag.)</a:t>
            </a:r>
          </a:p>
          <a:p>
            <a:r>
              <a:rPr lang="de-DE" dirty="0"/>
              <a:t> </a:t>
            </a:r>
            <a:endParaRPr lang="de-CH" dirty="0"/>
          </a:p>
          <a:p>
            <a:r>
              <a:rPr lang="en-US" b="1" dirty="0">
                <a:solidFill>
                  <a:srgbClr val="C00000"/>
                </a:solidFill>
              </a:rPr>
              <a:t>technology measures</a:t>
            </a:r>
            <a:r>
              <a:rPr lang="en-US" dirty="0"/>
              <a:t>: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high-efficiency klystrons (HEIKA collaboration)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4.5 K </a:t>
            </a:r>
            <a:r>
              <a:rPr lang="de-DE" dirty="0" err="1"/>
              <a:t>s.c</a:t>
            </a:r>
            <a:r>
              <a:rPr lang="de-DE" dirty="0"/>
              <a:t>. </a:t>
            </a:r>
            <a:r>
              <a:rPr lang="de-DE" dirty="0" err="1"/>
              <a:t>cavities</a:t>
            </a:r>
            <a:r>
              <a:rPr lang="de-DE" dirty="0"/>
              <a:t>, high Q (400 MHz </a:t>
            </a:r>
            <a:r>
              <a:rPr lang="de-DE" dirty="0" err="1"/>
              <a:t>Nb</a:t>
            </a:r>
            <a:r>
              <a:rPr lang="de-DE" dirty="0"/>
              <a:t>/</a:t>
            </a:r>
            <a:r>
              <a:rPr lang="de-DE" dirty="0" err="1"/>
              <a:t>Cu</a:t>
            </a:r>
            <a:r>
              <a:rPr lang="de-DE" dirty="0"/>
              <a:t>)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twin</a:t>
            </a:r>
            <a:r>
              <a:rPr lang="de-DE" dirty="0"/>
              <a:t> </a:t>
            </a:r>
            <a:r>
              <a:rPr lang="de-DE" dirty="0" err="1"/>
              <a:t>apertue</a:t>
            </a:r>
            <a:r>
              <a:rPr lang="de-DE" dirty="0"/>
              <a:t> </a:t>
            </a:r>
            <a:r>
              <a:rPr lang="de-DE" dirty="0" err="1"/>
              <a:t>dipoles</a:t>
            </a:r>
            <a:r>
              <a:rPr lang="de-DE" dirty="0"/>
              <a:t> (50% </a:t>
            </a:r>
            <a:r>
              <a:rPr lang="de-DE" dirty="0" err="1"/>
              <a:t>savings</a:t>
            </a:r>
            <a:r>
              <a:rPr lang="de-DE" dirty="0"/>
              <a:t> of </a:t>
            </a:r>
            <a:r>
              <a:rPr lang="de-DE" dirty="0" err="1"/>
              <a:t>bends</a:t>
            </a:r>
            <a:r>
              <a:rPr lang="de-DE" dirty="0"/>
              <a:t>)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HTS </a:t>
            </a:r>
            <a:r>
              <a:rPr lang="de-CH" dirty="0" err="1"/>
              <a:t>quads</a:t>
            </a:r>
            <a:r>
              <a:rPr lang="de-CH" dirty="0"/>
              <a:t> and </a:t>
            </a:r>
            <a:r>
              <a:rPr lang="de-CH" dirty="0" err="1"/>
              <a:t>sextupoles</a:t>
            </a:r>
            <a:r>
              <a:rPr lang="de-CH" dirty="0"/>
              <a:t> (</a:t>
            </a:r>
            <a:r>
              <a:rPr lang="de-CH" dirty="0" err="1"/>
              <a:t>M.Koratzinos</a:t>
            </a:r>
            <a:r>
              <a:rPr lang="de-CH" dirty="0"/>
              <a:t> et al, CHART)</a:t>
            </a:r>
            <a:endParaRPr lang="de-DE" dirty="0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0257238F-4354-2FDF-F3FA-A229F2C6D8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29" t="5507" r="9615" b="1687"/>
          <a:stretch/>
        </p:blipFill>
        <p:spPr>
          <a:xfrm>
            <a:off x="9721862" y="4054830"/>
            <a:ext cx="1834807" cy="1534928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B3259C31-DE97-8E88-05A8-6F1A6E5E27C0}"/>
              </a:ext>
            </a:extLst>
          </p:cNvPr>
          <p:cNvSpPr txBox="1"/>
          <p:nvPr/>
        </p:nvSpPr>
        <p:spPr>
          <a:xfrm>
            <a:off x="9093549" y="5638281"/>
            <a:ext cx="2981573" cy="276999"/>
          </a:xfrm>
          <a:prstGeom prst="rect">
            <a:avLst/>
          </a:prstGeom>
          <a:solidFill>
            <a:srgbClr val="FFFFCC"/>
          </a:solidFill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CH" sz="1200" dirty="0" err="1"/>
              <a:t>M.Koratzinos</a:t>
            </a:r>
            <a:r>
              <a:rPr lang="de-CH" sz="1200" dirty="0"/>
              <a:t> et al, CHART, HTS </a:t>
            </a:r>
            <a:r>
              <a:rPr lang="de-CH" sz="1200" dirty="0" err="1"/>
              <a:t>Sextupole</a:t>
            </a:r>
            <a:endParaRPr lang="en-GB" sz="12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Lepton</a:t>
            </a:r>
            <a:r>
              <a:rPr lang="de-DE" dirty="0"/>
              <a:t> </a:t>
            </a:r>
            <a:r>
              <a:rPr lang="de-DE" dirty="0" err="1"/>
              <a:t>Proposals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25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752707" y="1527717"/>
            <a:ext cx="242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luminosity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A8B61-387D-4317-993E-86730BA53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2"/>
          <a:stretch/>
        </p:blipFill>
        <p:spPr>
          <a:xfrm>
            <a:off x="3672840" y="1442643"/>
            <a:ext cx="7566660" cy="47618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4F239CD-D16F-4796-BB3B-BC1110D6F602}"/>
              </a:ext>
            </a:extLst>
          </p:cNvPr>
          <p:cNvSpPr/>
          <p:nvPr/>
        </p:nvSpPr>
        <p:spPr bwMode="auto">
          <a:xfrm>
            <a:off x="6842760" y="3314700"/>
            <a:ext cx="327660" cy="124945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de-D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533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Ring vs. </a:t>
            </a:r>
            <a:r>
              <a:rPr lang="de-DE" dirty="0"/>
              <a:t>Linear </a:t>
            </a:r>
            <a:r>
              <a:rPr lang="de-DE" dirty="0" err="1"/>
              <a:t>Collider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26</a:t>
            </a:fld>
            <a:endParaRPr lang="en-GB"/>
          </a:p>
        </p:txBody>
      </p:sp>
      <p:grpSp>
        <p:nvGrpSpPr>
          <p:cNvPr id="4" name="Gruppieren 3"/>
          <p:cNvGrpSpPr/>
          <p:nvPr/>
        </p:nvGrpSpPr>
        <p:grpSpPr>
          <a:xfrm>
            <a:off x="1941513" y="2352569"/>
            <a:ext cx="1597463" cy="1863029"/>
            <a:chOff x="1398009" y="2200342"/>
            <a:chExt cx="1597463" cy="1863029"/>
          </a:xfrm>
        </p:grpSpPr>
        <p:sp>
          <p:nvSpPr>
            <p:cNvPr id="5" name="Stern mit 7 Zacken 4"/>
            <p:cNvSpPr/>
            <p:nvPr/>
          </p:nvSpPr>
          <p:spPr>
            <a:xfrm>
              <a:off x="1944713" y="2200342"/>
              <a:ext cx="504056" cy="504056"/>
            </a:xfrm>
            <a:prstGeom prst="star7">
              <a:avLst>
                <a:gd name="adj" fmla="val 12506"/>
                <a:gd name="hf" fmla="val 102572"/>
                <a:gd name="vf" fmla="val 10521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398009" y="2465908"/>
              <a:ext cx="1597463" cy="159746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1372093" y="149644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Ring Collider</a:t>
            </a:r>
          </a:p>
          <a:p>
            <a:pPr algn="ctr"/>
            <a:r>
              <a:rPr lang="en-GB" dirty="0"/>
              <a:t>beams circulate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083715" y="151359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Linear Collider</a:t>
            </a:r>
          </a:p>
          <a:p>
            <a:pPr algn="ctr"/>
            <a:r>
              <a:rPr lang="en-GB" dirty="0"/>
              <a:t>beams collide once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7285570" y="3118159"/>
            <a:ext cx="2611863" cy="457076"/>
            <a:chOff x="8389429" y="2907110"/>
            <a:chExt cx="2880320" cy="504056"/>
          </a:xfrm>
        </p:grpSpPr>
        <p:sp>
          <p:nvSpPr>
            <p:cNvPr id="10" name="Stern mit 7 Zacken 9"/>
            <p:cNvSpPr/>
            <p:nvPr/>
          </p:nvSpPr>
          <p:spPr>
            <a:xfrm>
              <a:off x="9577561" y="2907110"/>
              <a:ext cx="504056" cy="504056"/>
            </a:xfrm>
            <a:prstGeom prst="star7">
              <a:avLst>
                <a:gd name="adj" fmla="val 12506"/>
                <a:gd name="hf" fmla="val 102572"/>
                <a:gd name="vf" fmla="val 10521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 dirty="0" err="1">
                <a:solidFill>
                  <a:schemeClr val="tx1"/>
                </a:solidFill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453" y="3018505"/>
              <a:ext cx="832101" cy="340299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637" y="3016958"/>
              <a:ext cx="832101" cy="340299"/>
            </a:xfrm>
            <a:prstGeom prst="rect">
              <a:avLst/>
            </a:prstGeom>
          </p:spPr>
        </p:pic>
        <p:cxnSp>
          <p:nvCxnSpPr>
            <p:cNvPr id="13" name="Gerade Verbindung mit Pfeil 12"/>
            <p:cNvCxnSpPr/>
            <p:nvPr/>
          </p:nvCxnSpPr>
          <p:spPr>
            <a:xfrm>
              <a:off x="8389429" y="3187107"/>
              <a:ext cx="129614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H="1">
              <a:off x="9973605" y="3182974"/>
              <a:ext cx="129614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feld 14"/>
          <p:cNvSpPr txBox="1"/>
          <p:nvPr/>
        </p:nvSpPr>
        <p:spPr>
          <a:xfrm>
            <a:off x="1520683" y="4915317"/>
            <a:ext cx="3132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dirty="0"/>
              <a:t>beam reused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dirty="0"/>
              <a:t>synchrotron radiation dominated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dirty="0"/>
              <a:t>equilibrium </a:t>
            </a:r>
            <a:r>
              <a:rPr lang="en-GB" sz="1600" dirty="0" err="1"/>
              <a:t>beamsize</a:t>
            </a:r>
            <a:r>
              <a:rPr lang="en-GB" sz="1600" dirty="0"/>
              <a:t> </a:t>
            </a:r>
            <a:r>
              <a:rPr lang="en-GB" sz="1600" dirty="0">
                <a:sym typeface="Symbol"/>
              </a:rPr>
              <a:t></a:t>
            </a:r>
            <a:r>
              <a:rPr lang="en-GB" sz="1600" dirty="0"/>
              <a:t> collision parameters limited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083715" y="4902288"/>
            <a:ext cx="3132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dirty="0"/>
              <a:t>beam used only once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dirty="0"/>
              <a:t>no synchrotron radiation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dirty="0"/>
              <a:t>ambitious collision parameters possible (no ring dynamics)</a:t>
            </a:r>
          </a:p>
        </p:txBody>
      </p:sp>
      <p:graphicFrame>
        <p:nvGraphicFramePr>
          <p:cNvPr id="17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10455"/>
              </p:ext>
            </p:extLst>
          </p:nvPr>
        </p:nvGraphicFramePr>
        <p:xfrm>
          <a:off x="3902385" y="2110036"/>
          <a:ext cx="306266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886">
                  <a:extLst>
                    <a:ext uri="{9D8B030D-6E8A-4147-A177-3AD203B41FA5}">
                      <a16:colId xmlns:a16="http://schemas.microsoft.com/office/drawing/2014/main" val="3726763854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97732683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1804623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de-CH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FCC-</a:t>
                      </a:r>
                      <a:r>
                        <a:rPr lang="de-DE" sz="1800" dirty="0" err="1"/>
                        <a:t>ee</a:t>
                      </a:r>
                      <a:endParaRPr lang="de-DE" sz="1800" dirty="0"/>
                    </a:p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365GeV</a:t>
                      </a:r>
                      <a:endParaRPr lang="de-CH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CLIC</a:t>
                      </a:r>
                    </a:p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380GeV</a:t>
                      </a:r>
                      <a:endParaRPr lang="de-CH" sz="12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347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de-CH" sz="1800" baseline="-25000" dirty="0">
                          <a:sym typeface="Symbol" panose="05050102010706020507" pitchFamily="18" charset="2"/>
                        </a:rPr>
                        <a:t>x</a:t>
                      </a:r>
                      <a:r>
                        <a:rPr lang="de-CH" sz="1800" dirty="0">
                          <a:sym typeface="Symbol" panose="05050102010706020507" pitchFamily="18" charset="2"/>
                        </a:rPr>
                        <a:t> [</a:t>
                      </a:r>
                      <a:r>
                        <a:rPr lang="de-CH" sz="1800" dirty="0" err="1">
                          <a:sym typeface="Symbol" panose="05050102010706020507" pitchFamily="18" charset="2"/>
                        </a:rPr>
                        <a:t>nm</a:t>
                      </a:r>
                      <a:r>
                        <a:rPr lang="de-CH" sz="1800" dirty="0">
                          <a:sym typeface="Symbol" panose="05050102010706020507" pitchFamily="18" charset="2"/>
                        </a:rPr>
                        <a:t>]</a:t>
                      </a:r>
                      <a:endParaRPr lang="de-CH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38‘000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907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de-CH" sz="1800" baseline="-25000" dirty="0">
                          <a:sym typeface="Symbol" panose="05050102010706020507" pitchFamily="18" charset="2"/>
                        </a:rPr>
                        <a:t>y</a:t>
                      </a:r>
                      <a:r>
                        <a:rPr lang="de-CH" sz="1800" dirty="0">
                          <a:sym typeface="Symbol" panose="05050102010706020507" pitchFamily="18" charset="2"/>
                        </a:rPr>
                        <a:t> [</a:t>
                      </a:r>
                      <a:r>
                        <a:rPr lang="de-CH" sz="1800" dirty="0" err="1">
                          <a:sym typeface="Symbol" panose="05050102010706020507" pitchFamily="18" charset="2"/>
                        </a:rPr>
                        <a:t>nm</a:t>
                      </a:r>
                      <a:r>
                        <a:rPr lang="de-CH" sz="1800" dirty="0">
                          <a:sym typeface="Symbol" panose="05050102010706020507" pitchFamily="18" charset="2"/>
                        </a:rPr>
                        <a:t>]</a:t>
                      </a:r>
                      <a:endParaRPr lang="de-CH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68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632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de-CH" sz="1800" baseline="-25000" dirty="0">
                          <a:sym typeface="Symbol" panose="05050102010706020507" pitchFamily="18" charset="2"/>
                        </a:rPr>
                        <a:t>z</a:t>
                      </a:r>
                      <a:r>
                        <a:rPr lang="de-CH" sz="1800" dirty="0">
                          <a:sym typeface="Symbol" panose="05050102010706020507" pitchFamily="18" charset="2"/>
                        </a:rPr>
                        <a:t> [m]</a:t>
                      </a:r>
                      <a:endParaRPr lang="de-CH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2‘500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3451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N [10</a:t>
                      </a:r>
                      <a:r>
                        <a:rPr lang="de-DE" sz="1800" baseline="30000" dirty="0"/>
                        <a:t>9</a:t>
                      </a:r>
                      <a:r>
                        <a:rPr lang="de-DE" sz="1800" dirty="0"/>
                        <a:t>]</a:t>
                      </a:r>
                      <a:endParaRPr lang="de-CH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5,2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2948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f</a:t>
                      </a:r>
                      <a:r>
                        <a:rPr lang="de-DE" sz="1800" baseline="-25000" dirty="0" err="1"/>
                        <a:t>b</a:t>
                      </a:r>
                      <a:r>
                        <a:rPr lang="de-DE" sz="1800" baseline="-25000" dirty="0"/>
                        <a:t> </a:t>
                      </a:r>
                      <a:r>
                        <a:rPr lang="de-DE" sz="1800" dirty="0"/>
                        <a:t>[kHz]</a:t>
                      </a:r>
                      <a:endParaRPr lang="de-CH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147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17,6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9760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2120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P</a:t>
                      </a:r>
                      <a:r>
                        <a:rPr lang="de-DE" sz="1800" baseline="-25000" dirty="0" err="1"/>
                        <a:t>b</a:t>
                      </a:r>
                      <a:r>
                        <a:rPr lang="de-DE" sz="1800" dirty="0"/>
                        <a:t>[MW]</a:t>
                      </a:r>
                      <a:endParaRPr lang="de-CH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988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2.8</a:t>
                      </a:r>
                      <a:endParaRPr lang="de-CH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332380"/>
                  </a:ext>
                </a:extLst>
              </a:tr>
            </a:tbl>
          </a:graphicData>
        </a:graphic>
      </p:graphicFrame>
      <p:cxnSp>
        <p:nvCxnSpPr>
          <p:cNvPr id="18" name="Gewinkelter Verbinder 17"/>
          <p:cNvCxnSpPr>
            <a:endCxn id="17" idx="0"/>
          </p:cNvCxnSpPr>
          <p:nvPr/>
        </p:nvCxnSpPr>
        <p:spPr>
          <a:xfrm>
            <a:off x="3581866" y="1688943"/>
            <a:ext cx="1851852" cy="421093"/>
          </a:xfrm>
          <a:prstGeom prst="bentConnector2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r Verbinder 18"/>
          <p:cNvCxnSpPr/>
          <p:nvPr/>
        </p:nvCxnSpPr>
        <p:spPr>
          <a:xfrm rot="10800000" flipV="1">
            <a:off x="6416639" y="1688944"/>
            <a:ext cx="1245643" cy="421092"/>
          </a:xfrm>
          <a:prstGeom prst="bentConnector3">
            <a:avLst>
              <a:gd name="adj1" fmla="val 100051"/>
            </a:avLst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861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Combining</a:t>
            </a:r>
            <a:r>
              <a:rPr lang="de-DE" dirty="0"/>
              <a:t> Linear- </a:t>
            </a:r>
            <a:r>
              <a:rPr lang="de-DE" dirty="0" err="1"/>
              <a:t>and</a:t>
            </a:r>
            <a:r>
              <a:rPr lang="de-DE" dirty="0"/>
              <a:t> Ring-</a:t>
            </a:r>
            <a:r>
              <a:rPr lang="de-DE" dirty="0" err="1"/>
              <a:t>Collider</a:t>
            </a:r>
            <a:r>
              <a:rPr lang="de-DE" dirty="0"/>
              <a:t>  </a:t>
            </a:r>
            <a:r>
              <a:rPr lang="de-DE" dirty="0" err="1"/>
              <a:t>using</a:t>
            </a:r>
            <a:r>
              <a:rPr lang="de-DE" dirty="0"/>
              <a:t> the ERL </a:t>
            </a:r>
            <a:r>
              <a:rPr lang="de-DE" dirty="0" err="1"/>
              <a:t>Concept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27</a:t>
            </a:fld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1170704" y="1396423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ERL</a:t>
            </a:r>
          </a:p>
          <a:p>
            <a:pPr algn="ctr"/>
            <a:r>
              <a:rPr lang="de-DE" sz="2000" b="1" dirty="0"/>
              <a:t>power </a:t>
            </a:r>
            <a:r>
              <a:rPr lang="de-DE" sz="2000" b="1" dirty="0" err="1"/>
              <a:t>circulates</a:t>
            </a:r>
            <a:endParaRPr lang="de-CH" sz="2000" b="1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771764" y="2443727"/>
            <a:ext cx="3640370" cy="1635972"/>
            <a:chOff x="4066053" y="2427399"/>
            <a:chExt cx="3640370" cy="1635972"/>
          </a:xfrm>
        </p:grpSpPr>
        <p:cxnSp>
          <p:nvCxnSpPr>
            <p:cNvPr id="17" name="Gerade Verbindung mit Pfeil 16"/>
            <p:cNvCxnSpPr/>
            <p:nvPr/>
          </p:nvCxnSpPr>
          <p:spPr>
            <a:xfrm rot="1800000">
              <a:off x="4493918" y="2765286"/>
              <a:ext cx="129614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4730712" y="2593182"/>
              <a:ext cx="832101" cy="340299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6257282" y="3569847"/>
              <a:ext cx="832101" cy="340299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0" flipV="1">
              <a:off x="6257281" y="2595136"/>
              <a:ext cx="832101" cy="340299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0" flipV="1">
              <a:off x="4665169" y="3569186"/>
              <a:ext cx="832101" cy="340299"/>
            </a:xfrm>
            <a:prstGeom prst="rect">
              <a:avLst/>
            </a:prstGeom>
          </p:spPr>
        </p:pic>
        <p:cxnSp>
          <p:nvCxnSpPr>
            <p:cNvPr id="22" name="Gerade Verbindung mit Pfeil 21"/>
            <p:cNvCxnSpPr/>
            <p:nvPr/>
          </p:nvCxnSpPr>
          <p:spPr>
            <a:xfrm rot="19800000" flipV="1">
              <a:off x="4464690" y="3721917"/>
              <a:ext cx="129614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rot="19800000" flipH="1">
              <a:off x="6025260" y="2765286"/>
              <a:ext cx="129614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rot="1800000" flipH="1" flipV="1">
              <a:off x="6025259" y="3739335"/>
              <a:ext cx="129614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tern mit 7 Zacken 24"/>
            <p:cNvSpPr/>
            <p:nvPr/>
          </p:nvSpPr>
          <p:spPr>
            <a:xfrm>
              <a:off x="5648239" y="2969964"/>
              <a:ext cx="504056" cy="504056"/>
            </a:xfrm>
            <a:prstGeom prst="star7">
              <a:avLst>
                <a:gd name="adj" fmla="val 12506"/>
                <a:gd name="hf" fmla="val 102572"/>
                <a:gd name="vf" fmla="val 105210"/>
              </a:avLst>
            </a:prstGeom>
            <a:solidFill>
              <a:schemeClr val="accent4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4656531" y="2882072"/>
              <a:ext cx="289674" cy="681540"/>
            </a:xfrm>
            <a:custGeom>
              <a:avLst/>
              <a:gdLst>
                <a:gd name="connsiteX0" fmla="*/ 227204 w 227204"/>
                <a:gd name="connsiteY0" fmla="*/ 499796 h 499796"/>
                <a:gd name="connsiteX1" fmla="*/ 24 w 227204"/>
                <a:gd name="connsiteY1" fmla="*/ 244219 h 499796"/>
                <a:gd name="connsiteX2" fmla="*/ 215845 w 227204"/>
                <a:gd name="connsiteY2" fmla="*/ 0 h 499796"/>
                <a:gd name="connsiteX0" fmla="*/ 227515 w 272951"/>
                <a:gd name="connsiteY0" fmla="*/ 602027 h 602027"/>
                <a:gd name="connsiteX1" fmla="*/ 335 w 272951"/>
                <a:gd name="connsiteY1" fmla="*/ 346450 h 602027"/>
                <a:gd name="connsiteX2" fmla="*/ 272951 w 272951"/>
                <a:gd name="connsiteY2" fmla="*/ 0 h 602027"/>
                <a:gd name="connsiteX0" fmla="*/ 318295 w 318295"/>
                <a:gd name="connsiteY0" fmla="*/ 681540 h 681540"/>
                <a:gd name="connsiteX1" fmla="*/ 243 w 318295"/>
                <a:gd name="connsiteY1" fmla="*/ 346450 h 681540"/>
                <a:gd name="connsiteX2" fmla="*/ 272859 w 318295"/>
                <a:gd name="connsiteY2" fmla="*/ 0 h 681540"/>
                <a:gd name="connsiteX0" fmla="*/ 289943 w 289943"/>
                <a:gd name="connsiteY0" fmla="*/ 681540 h 681540"/>
                <a:gd name="connsiteX1" fmla="*/ 289 w 289943"/>
                <a:gd name="connsiteY1" fmla="*/ 369168 h 681540"/>
                <a:gd name="connsiteX2" fmla="*/ 244507 w 289943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674" h="681540">
                  <a:moveTo>
                    <a:pt x="289674" y="681540"/>
                  </a:moveTo>
                  <a:cubicBezTo>
                    <a:pt x="142953" y="635158"/>
                    <a:pt x="1914" y="596348"/>
                    <a:pt x="20" y="369168"/>
                  </a:cubicBezTo>
                  <a:cubicBezTo>
                    <a:pt x="-1874" y="141988"/>
                    <a:pt x="135381" y="80460"/>
                    <a:pt x="244238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7" name="Freihandform 26"/>
            <p:cNvSpPr/>
            <p:nvPr/>
          </p:nvSpPr>
          <p:spPr>
            <a:xfrm flipH="1">
              <a:off x="6829044" y="2893103"/>
              <a:ext cx="289673" cy="681540"/>
            </a:xfrm>
            <a:custGeom>
              <a:avLst/>
              <a:gdLst>
                <a:gd name="connsiteX0" fmla="*/ 227204 w 227204"/>
                <a:gd name="connsiteY0" fmla="*/ 499796 h 499796"/>
                <a:gd name="connsiteX1" fmla="*/ 24 w 227204"/>
                <a:gd name="connsiteY1" fmla="*/ 244219 h 499796"/>
                <a:gd name="connsiteX2" fmla="*/ 215845 w 227204"/>
                <a:gd name="connsiteY2" fmla="*/ 0 h 499796"/>
                <a:gd name="connsiteX0" fmla="*/ 227515 w 272951"/>
                <a:gd name="connsiteY0" fmla="*/ 602027 h 602027"/>
                <a:gd name="connsiteX1" fmla="*/ 335 w 272951"/>
                <a:gd name="connsiteY1" fmla="*/ 346450 h 602027"/>
                <a:gd name="connsiteX2" fmla="*/ 272951 w 272951"/>
                <a:gd name="connsiteY2" fmla="*/ 0 h 602027"/>
                <a:gd name="connsiteX0" fmla="*/ 318295 w 318295"/>
                <a:gd name="connsiteY0" fmla="*/ 681540 h 681540"/>
                <a:gd name="connsiteX1" fmla="*/ 243 w 318295"/>
                <a:gd name="connsiteY1" fmla="*/ 346450 h 681540"/>
                <a:gd name="connsiteX2" fmla="*/ 272859 w 318295"/>
                <a:gd name="connsiteY2" fmla="*/ 0 h 681540"/>
                <a:gd name="connsiteX0" fmla="*/ 289943 w 289943"/>
                <a:gd name="connsiteY0" fmla="*/ 681540 h 681540"/>
                <a:gd name="connsiteX1" fmla="*/ 289 w 289943"/>
                <a:gd name="connsiteY1" fmla="*/ 369168 h 681540"/>
                <a:gd name="connsiteX2" fmla="*/ 244507 w 289943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674" h="681540">
                  <a:moveTo>
                    <a:pt x="289674" y="681540"/>
                  </a:moveTo>
                  <a:cubicBezTo>
                    <a:pt x="142953" y="635158"/>
                    <a:pt x="1914" y="596348"/>
                    <a:pt x="20" y="369168"/>
                  </a:cubicBezTo>
                  <a:cubicBezTo>
                    <a:pt x="-1874" y="141988"/>
                    <a:pt x="135381" y="80460"/>
                    <a:pt x="244238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786722" y="301850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P</a:t>
              </a:r>
              <a:endParaRPr lang="de-CH" dirty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6699792" y="301850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P</a:t>
              </a:r>
              <a:endParaRPr lang="de-CH" dirty="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410344" y="2427399"/>
              <a:ext cx="97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err="1"/>
                <a:t>acceleration</a:t>
              </a:r>
              <a:endParaRPr lang="de-CH" sz="12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5415230" y="3786372"/>
              <a:ext cx="979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err="1"/>
                <a:t>deceleration</a:t>
              </a:r>
              <a:endParaRPr lang="de-CH" sz="1200" dirty="0"/>
            </a:p>
          </p:txBody>
        </p:sp>
        <p:sp>
          <p:nvSpPr>
            <p:cNvPr id="34" name="Freihandform 33"/>
            <p:cNvSpPr/>
            <p:nvPr/>
          </p:nvSpPr>
          <p:spPr>
            <a:xfrm flipH="1">
              <a:off x="7416750" y="2704398"/>
              <a:ext cx="289673" cy="1099861"/>
            </a:xfrm>
            <a:custGeom>
              <a:avLst/>
              <a:gdLst>
                <a:gd name="connsiteX0" fmla="*/ 227204 w 227204"/>
                <a:gd name="connsiteY0" fmla="*/ 499796 h 499796"/>
                <a:gd name="connsiteX1" fmla="*/ 24 w 227204"/>
                <a:gd name="connsiteY1" fmla="*/ 244219 h 499796"/>
                <a:gd name="connsiteX2" fmla="*/ 215845 w 227204"/>
                <a:gd name="connsiteY2" fmla="*/ 0 h 499796"/>
                <a:gd name="connsiteX0" fmla="*/ 227515 w 272951"/>
                <a:gd name="connsiteY0" fmla="*/ 602027 h 602027"/>
                <a:gd name="connsiteX1" fmla="*/ 335 w 272951"/>
                <a:gd name="connsiteY1" fmla="*/ 346450 h 602027"/>
                <a:gd name="connsiteX2" fmla="*/ 272951 w 272951"/>
                <a:gd name="connsiteY2" fmla="*/ 0 h 602027"/>
                <a:gd name="connsiteX0" fmla="*/ 318295 w 318295"/>
                <a:gd name="connsiteY0" fmla="*/ 681540 h 681540"/>
                <a:gd name="connsiteX1" fmla="*/ 243 w 318295"/>
                <a:gd name="connsiteY1" fmla="*/ 346450 h 681540"/>
                <a:gd name="connsiteX2" fmla="*/ 272859 w 318295"/>
                <a:gd name="connsiteY2" fmla="*/ 0 h 681540"/>
                <a:gd name="connsiteX0" fmla="*/ 289943 w 289943"/>
                <a:gd name="connsiteY0" fmla="*/ 681540 h 681540"/>
                <a:gd name="connsiteX1" fmla="*/ 289 w 289943"/>
                <a:gd name="connsiteY1" fmla="*/ 369168 h 681540"/>
                <a:gd name="connsiteX2" fmla="*/ 244507 w 289943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674" h="681540">
                  <a:moveTo>
                    <a:pt x="289674" y="681540"/>
                  </a:moveTo>
                  <a:cubicBezTo>
                    <a:pt x="142953" y="635158"/>
                    <a:pt x="1914" y="596348"/>
                    <a:pt x="20" y="369168"/>
                  </a:cubicBezTo>
                  <a:cubicBezTo>
                    <a:pt x="-1874" y="141988"/>
                    <a:pt x="135381" y="80460"/>
                    <a:pt x="244238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7336484" y="303566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I</a:t>
              </a:r>
              <a:endParaRPr lang="de-CH" dirty="0"/>
            </a:p>
          </p:txBody>
        </p:sp>
        <p:sp>
          <p:nvSpPr>
            <p:cNvPr id="36" name="Freihandform 35"/>
            <p:cNvSpPr/>
            <p:nvPr/>
          </p:nvSpPr>
          <p:spPr>
            <a:xfrm>
              <a:off x="4066053" y="2699406"/>
              <a:ext cx="289673" cy="1099861"/>
            </a:xfrm>
            <a:custGeom>
              <a:avLst/>
              <a:gdLst>
                <a:gd name="connsiteX0" fmla="*/ 227204 w 227204"/>
                <a:gd name="connsiteY0" fmla="*/ 499796 h 499796"/>
                <a:gd name="connsiteX1" fmla="*/ 24 w 227204"/>
                <a:gd name="connsiteY1" fmla="*/ 244219 h 499796"/>
                <a:gd name="connsiteX2" fmla="*/ 215845 w 227204"/>
                <a:gd name="connsiteY2" fmla="*/ 0 h 499796"/>
                <a:gd name="connsiteX0" fmla="*/ 227515 w 272951"/>
                <a:gd name="connsiteY0" fmla="*/ 602027 h 602027"/>
                <a:gd name="connsiteX1" fmla="*/ 335 w 272951"/>
                <a:gd name="connsiteY1" fmla="*/ 346450 h 602027"/>
                <a:gd name="connsiteX2" fmla="*/ 272951 w 272951"/>
                <a:gd name="connsiteY2" fmla="*/ 0 h 602027"/>
                <a:gd name="connsiteX0" fmla="*/ 318295 w 318295"/>
                <a:gd name="connsiteY0" fmla="*/ 681540 h 681540"/>
                <a:gd name="connsiteX1" fmla="*/ 243 w 318295"/>
                <a:gd name="connsiteY1" fmla="*/ 346450 h 681540"/>
                <a:gd name="connsiteX2" fmla="*/ 272859 w 318295"/>
                <a:gd name="connsiteY2" fmla="*/ 0 h 681540"/>
                <a:gd name="connsiteX0" fmla="*/ 289943 w 289943"/>
                <a:gd name="connsiteY0" fmla="*/ 681540 h 681540"/>
                <a:gd name="connsiteX1" fmla="*/ 289 w 289943"/>
                <a:gd name="connsiteY1" fmla="*/ 369168 h 681540"/>
                <a:gd name="connsiteX2" fmla="*/ 244507 w 289943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  <a:gd name="connsiteX0" fmla="*/ 289674 w 289674"/>
                <a:gd name="connsiteY0" fmla="*/ 681540 h 681540"/>
                <a:gd name="connsiteX1" fmla="*/ 20 w 289674"/>
                <a:gd name="connsiteY1" fmla="*/ 369168 h 681540"/>
                <a:gd name="connsiteX2" fmla="*/ 244238 w 289674"/>
                <a:gd name="connsiteY2" fmla="*/ 0 h 68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674" h="681540">
                  <a:moveTo>
                    <a:pt x="289674" y="681540"/>
                  </a:moveTo>
                  <a:cubicBezTo>
                    <a:pt x="142953" y="635158"/>
                    <a:pt x="1914" y="596348"/>
                    <a:pt x="20" y="369168"/>
                  </a:cubicBezTo>
                  <a:cubicBezTo>
                    <a:pt x="-1874" y="141988"/>
                    <a:pt x="135381" y="80460"/>
                    <a:pt x="244238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174527" y="303418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I</a:t>
              </a:r>
              <a:endParaRPr lang="de-CH" dirty="0"/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438015" y="4405676"/>
            <a:ext cx="424556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power recirculated, beam recirc. at low 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benefit from better collision parameters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  <a:sym typeface="Symbol"/>
              </a:rPr>
              <a:t> high L per grid power, but higher investments &amp; complexity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9166E71-0FE3-5C37-C957-1EBC79212A4D}"/>
              </a:ext>
            </a:extLst>
          </p:cNvPr>
          <p:cNvSpPr txBox="1"/>
          <p:nvPr/>
        </p:nvSpPr>
        <p:spPr>
          <a:xfrm>
            <a:off x="5045034" y="1399644"/>
            <a:ext cx="387299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1" i="0" u="none" strike="noStrike" dirty="0">
                <a:solidFill>
                  <a:srgbClr val="000000"/>
                </a:solidFill>
              </a:rPr>
              <a:t>two ERL proposals published</a:t>
            </a:r>
            <a:r>
              <a:rPr lang="en-GB" sz="1600" b="0" i="0" u="none" strike="noStrike" dirty="0">
                <a:solidFill>
                  <a:srgbClr val="000000"/>
                </a:solidFill>
              </a:rPr>
              <a:t>: </a:t>
            </a:r>
          </a:p>
          <a:p>
            <a:pPr algn="l"/>
            <a:r>
              <a:rPr lang="en-GB" sz="1600" b="1" dirty="0">
                <a:solidFill>
                  <a:srgbClr val="000000"/>
                </a:solidFill>
              </a:rPr>
              <a:t>1) </a:t>
            </a:r>
            <a:r>
              <a:rPr lang="en-GB" sz="1600" b="1" i="0" u="none" strike="noStrike" dirty="0">
                <a:solidFill>
                  <a:srgbClr val="000000"/>
                </a:solidFill>
              </a:rPr>
              <a:t>Circular Energy Recovery Collider</a:t>
            </a:r>
          </a:p>
          <a:p>
            <a:pPr>
              <a:spcAft>
                <a:spcPts val="600"/>
              </a:spcAft>
            </a:pPr>
            <a:r>
              <a:rPr lang="fi-FI" sz="1600" b="0" i="0" u="none" strike="noStrike" dirty="0">
                <a:solidFill>
                  <a:srgbClr val="000000"/>
                </a:solidFill>
              </a:rPr>
              <a:t>V. Litvinenko, T. Roser, M. </a:t>
            </a:r>
            <a:r>
              <a:rPr lang="fi-FI" sz="1600" b="0" i="0" u="none" strike="noStrike" dirty="0" err="1">
                <a:solidFill>
                  <a:srgbClr val="000000"/>
                </a:solidFill>
              </a:rPr>
              <a:t>Llatas</a:t>
            </a:r>
            <a:r>
              <a:rPr lang="fi-FI" sz="1600" b="0" i="0" u="none" strike="noStrike" dirty="0">
                <a:solidFill>
                  <a:srgbClr val="000000"/>
                </a:solidFill>
              </a:rPr>
              <a:t>, </a:t>
            </a:r>
            <a:r>
              <a:rPr lang="en-GB" sz="1600" b="0" i="0" u="none" strike="noStrike" dirty="0">
                <a:solidFill>
                  <a:srgbClr val="000000"/>
                </a:solidFill>
              </a:rPr>
              <a:t>Physics Letter B 804 (2020) 135394</a:t>
            </a:r>
            <a:endParaRPr lang="en-GB" sz="16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r>
              <a:rPr lang="en-GB" sz="1600" b="0" i="0" u="none" strike="noStrike" dirty="0">
                <a:solidFill>
                  <a:srgbClr val="000000"/>
                </a:solidFill>
                <a:sym typeface="Symbol" panose="05050102010706020507" pitchFamily="18" charset="2"/>
              </a:rPr>
              <a:t>multi turn ERL, modification FCC-</a:t>
            </a:r>
            <a:r>
              <a:rPr lang="en-GB" sz="1600" b="0" i="0" u="none" strike="noStrike" dirty="0" err="1">
                <a:solidFill>
                  <a:srgbClr val="000000"/>
                </a:solidFill>
                <a:sym typeface="Symbol" panose="05050102010706020507" pitchFamily="18" charset="2"/>
              </a:rPr>
              <a:t>ee</a:t>
            </a:r>
            <a:endParaRPr lang="en-GB" sz="1600" b="0" i="0" u="none" strike="noStrike" dirty="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BA32C1-FA86-8892-3F3D-22E837A3F556}"/>
              </a:ext>
            </a:extLst>
          </p:cNvPr>
          <p:cNvSpPr txBox="1"/>
          <p:nvPr/>
        </p:nvSpPr>
        <p:spPr>
          <a:xfrm>
            <a:off x="5045033" y="3615154"/>
            <a:ext cx="7042191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dirty="0">
                <a:solidFill>
                  <a:srgbClr val="000000"/>
                </a:solidFill>
              </a:rPr>
              <a:t>2) Energy Recovery Linear Collider</a:t>
            </a:r>
          </a:p>
          <a:p>
            <a:pPr>
              <a:spcAft>
                <a:spcPts val="600"/>
              </a:spcAft>
            </a:pPr>
            <a:r>
              <a:rPr lang="nn-NO" sz="1600" dirty="0"/>
              <a:t>V.I. Telnov 2021 </a:t>
            </a:r>
            <a:r>
              <a:rPr lang="nn-NO" sz="1600" i="1" dirty="0"/>
              <a:t>JINST</a:t>
            </a:r>
            <a:r>
              <a:rPr lang="nn-NO" sz="1600" dirty="0"/>
              <a:t> </a:t>
            </a:r>
            <a:r>
              <a:rPr lang="nn-NO" sz="1600" b="1" dirty="0"/>
              <a:t>16</a:t>
            </a:r>
            <a:r>
              <a:rPr lang="nn-NO" sz="1600" dirty="0"/>
              <a:t> P12025</a:t>
            </a:r>
            <a:endParaRPr lang="nn-NO" sz="1600" b="0" i="0" u="none" strike="noStrike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r>
              <a:rPr lang="nn-NO" sz="1600" b="0" i="0" u="none" strike="noStrike" dirty="0">
                <a:solidFill>
                  <a:srgbClr val="000000"/>
                </a:solidFill>
                <a:sym typeface="Symbol" panose="05050102010706020507" pitchFamily="18" charset="2"/>
              </a:rPr>
              <a:t>twin s.c. linacs, beam recirculation, wiggler damping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200C96-E7B2-85F5-A0EC-614A8FE184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7" y="4853753"/>
            <a:ext cx="5540825" cy="155431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0568E2-6AD9-24B8-9EE8-03DBBA4524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20" y="1182374"/>
            <a:ext cx="2053419" cy="21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Muon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– </a:t>
            </a:r>
            <a:r>
              <a:rPr lang="de-DE" dirty="0" err="1"/>
              <a:t>Efficient</a:t>
            </a:r>
            <a:r>
              <a:rPr lang="de-DE" dirty="0"/>
              <a:t> at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28</a:t>
            </a:fld>
            <a:endParaRPr lang="en-GB"/>
          </a:p>
        </p:txBody>
      </p:sp>
      <p:pic>
        <p:nvPicPr>
          <p:cNvPr id="4" name="Picture 3" descr="p4.tiff">
            <a:extLst>
              <a:ext uri="{FF2B5EF4-FFF2-40B4-BE49-F238E27FC236}">
                <a16:creationId xmlns:a16="http://schemas.microsoft.com/office/drawing/2014/main" id="{52513D69-8B3E-4DC7-A5D9-09BB7066C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9127" y="1393167"/>
            <a:ext cx="5174673" cy="127879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0A58489-4A2D-4872-B221-DECEB5BD84F2}"/>
              </a:ext>
            </a:extLst>
          </p:cNvPr>
          <p:cNvSpPr txBox="1"/>
          <p:nvPr/>
        </p:nvSpPr>
        <p:spPr>
          <a:xfrm>
            <a:off x="838200" y="1579418"/>
            <a:ext cx="4812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Muon: E</a:t>
            </a:r>
            <a:r>
              <a:rPr lang="en-GB" baseline="-25000" dirty="0"/>
              <a:t>0</a:t>
            </a:r>
            <a:r>
              <a:rPr lang="en-GB" dirty="0"/>
              <a:t> = 106 MeV, </a:t>
            </a:r>
            <a:r>
              <a:rPr lang="en-GB" dirty="0">
                <a:sym typeface="Symbol" panose="05050102010706020507" pitchFamily="18" charset="2"/>
              </a:rPr>
              <a:t></a:t>
            </a:r>
            <a:r>
              <a:rPr lang="en-GB" baseline="-25000" dirty="0">
                <a:sym typeface="Symbol" panose="05050102010706020507" pitchFamily="18" charset="2"/>
              </a:rPr>
              <a:t></a:t>
            </a:r>
            <a:r>
              <a:rPr lang="en-GB" dirty="0">
                <a:sym typeface="Symbol" panose="05050102010706020507" pitchFamily="18" charset="2"/>
              </a:rPr>
              <a:t> = 2.2 s</a:t>
            </a:r>
          </a:p>
          <a:p>
            <a:endParaRPr lang="en-GB" dirty="0">
              <a:sym typeface="Symbol" panose="05050102010706020507" pitchFamily="18" charset="2"/>
            </a:endParaRPr>
          </a:p>
          <a:p>
            <a:r>
              <a:rPr lang="en-GB" dirty="0">
                <a:sym typeface="Symbol" panose="05050102010706020507" pitchFamily="18" charset="2"/>
              </a:rPr>
              <a:t>low SR, low </a:t>
            </a:r>
            <a:r>
              <a:rPr lang="en-GB" dirty="0" err="1">
                <a:sym typeface="Symbol" panose="05050102010706020507" pitchFamily="18" charset="2"/>
              </a:rPr>
              <a:t>beamstrahlung</a:t>
            </a:r>
            <a:r>
              <a:rPr lang="en-GB" dirty="0">
                <a:sym typeface="Symbol" panose="05050102010706020507" pitchFamily="18" charset="2"/>
              </a:rPr>
              <a:t> during collisions!</a:t>
            </a:r>
          </a:p>
          <a:p>
            <a:r>
              <a:rPr lang="en-GB" dirty="0">
                <a:sym typeface="Symbol" panose="05050102010706020507" pitchFamily="18" charset="2"/>
              </a:rPr>
              <a:t>scaling laws for muon collisions at varying E: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4C96C0-3345-4FFF-AEC6-43014DF34A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81" y="3262869"/>
            <a:ext cx="9354668" cy="5790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D0A887-786C-453E-B95A-835543FDE27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81" y="4581806"/>
            <a:ext cx="5205955" cy="668094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8338442" y="5041262"/>
            <a:ext cx="3188970" cy="1018342"/>
            <a:chOff x="7973918" y="4364936"/>
            <a:chExt cx="3188970" cy="1018342"/>
          </a:xfrm>
        </p:grpSpPr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2B8D4C86-4707-4F4B-86E4-25C01BF8CD3D}"/>
                </a:ext>
              </a:extLst>
            </p:cNvPr>
            <p:cNvCxnSpPr/>
            <p:nvPr/>
          </p:nvCxnSpPr>
          <p:spPr>
            <a:xfrm>
              <a:off x="7973918" y="4929172"/>
              <a:ext cx="318897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6320C095-B070-41D9-8F67-846ED3B779AF}"/>
                </a:ext>
              </a:extLst>
            </p:cNvPr>
            <p:cNvSpPr/>
            <p:nvPr/>
          </p:nvSpPr>
          <p:spPr>
            <a:xfrm>
              <a:off x="9174068" y="4788202"/>
              <a:ext cx="1360170" cy="281940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Bogen 8">
              <a:extLst>
                <a:ext uri="{FF2B5EF4-FFF2-40B4-BE49-F238E27FC236}">
                  <a16:creationId xmlns:a16="http://schemas.microsoft.com/office/drawing/2014/main" id="{6411A190-5480-41B2-BE1A-4D8FE21AF8BB}"/>
                </a:ext>
              </a:extLst>
            </p:cNvPr>
            <p:cNvSpPr/>
            <p:nvPr/>
          </p:nvSpPr>
          <p:spPr>
            <a:xfrm>
              <a:off x="8179864" y="4603888"/>
              <a:ext cx="2610439" cy="548824"/>
            </a:xfrm>
            <a:prstGeom prst="arc">
              <a:avLst>
                <a:gd name="adj1" fmla="val 16200000"/>
                <a:gd name="adj2" fmla="val 21256543"/>
              </a:avLst>
            </a:prstGeom>
            <a:ln w="28575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149748F7-0BD2-4DB0-9AB5-0BD0586B9AA5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8328248" y="4929172"/>
              <a:ext cx="845820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E47A88C-6E84-4D48-8C11-6CD96700B76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4068" y="4446936"/>
              <a:ext cx="246857" cy="15695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42A8F7C-E426-40C3-A79B-9DCB010172E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438" y="5165374"/>
              <a:ext cx="483047" cy="217904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21654">
              <a:off x="9488435" y="4364936"/>
              <a:ext cx="1267194" cy="159632"/>
            </a:xfrm>
            <a:prstGeom prst="rect">
              <a:avLst/>
            </a:prstGeom>
          </p:spPr>
        </p:pic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B0A58489-4A2D-4872-B221-DECEB5BD84F2}"/>
              </a:ext>
            </a:extLst>
          </p:cNvPr>
          <p:cNvSpPr txBox="1"/>
          <p:nvPr/>
        </p:nvSpPr>
        <p:spPr>
          <a:xfrm>
            <a:off x="905481" y="4105540"/>
            <a:ext cx="435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thus L/P is increasing with energy</a:t>
            </a:r>
            <a:r>
              <a:rPr lang="en-GB" dirty="0">
                <a:sym typeface="Symbol" panose="05050102010706020507" pitchFamily="18" charset="2"/>
              </a:rPr>
              <a:t>:</a:t>
            </a:r>
            <a:endParaRPr lang="en-GB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0A58489-4A2D-4872-B221-DECEB5BD84F2}"/>
              </a:ext>
            </a:extLst>
          </p:cNvPr>
          <p:cNvSpPr txBox="1"/>
          <p:nvPr/>
        </p:nvSpPr>
        <p:spPr>
          <a:xfrm>
            <a:off x="8198217" y="4490788"/>
            <a:ext cx="33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Beamstrahlung</a:t>
            </a:r>
            <a:r>
              <a:rPr lang="en-GB" dirty="0"/>
              <a:t> in e+/e- collider</a:t>
            </a:r>
            <a:r>
              <a:rPr lang="en-GB" dirty="0">
                <a:sym typeface="Symbol" panose="05050102010706020507" pitchFamily="18" charset="2"/>
              </a:rPr>
              <a:t>:</a:t>
            </a:r>
            <a:endParaRPr lang="en-GB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1F3686B-556A-23A8-D6B7-CCDC3C724CAC}"/>
              </a:ext>
            </a:extLst>
          </p:cNvPr>
          <p:cNvGrpSpPr/>
          <p:nvPr/>
        </p:nvGrpSpPr>
        <p:grpSpPr>
          <a:xfrm>
            <a:off x="4379205" y="5123262"/>
            <a:ext cx="1998000" cy="1310565"/>
            <a:chOff x="4379205" y="5123262"/>
            <a:chExt cx="1998000" cy="1310565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311A16D2-F0D0-FAC6-41D0-D8A36F426A39}"/>
                </a:ext>
              </a:extLst>
            </p:cNvPr>
            <p:cNvGrpSpPr/>
            <p:nvPr/>
          </p:nvGrpSpPr>
          <p:grpSpPr>
            <a:xfrm>
              <a:off x="4379205" y="5554626"/>
              <a:ext cx="1470752" cy="840665"/>
              <a:chOff x="4379205" y="5554626"/>
              <a:chExt cx="1470752" cy="84066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9935380F-A262-30C3-7845-D4CBB563F7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9563" y="5677966"/>
                <a:ext cx="1161818" cy="565431"/>
              </a:xfrm>
              <a:prstGeom prst="rect">
                <a:avLst/>
              </a:prstGeom>
            </p:spPr>
          </p:pic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7377BEC6-77BA-1119-0679-03947C1E818E}"/>
                  </a:ext>
                </a:extLst>
              </p:cNvPr>
              <p:cNvSpPr/>
              <p:nvPr/>
            </p:nvSpPr>
            <p:spPr bwMode="auto">
              <a:xfrm>
                <a:off x="4379205" y="5554626"/>
                <a:ext cx="1470752" cy="840665"/>
              </a:xfrm>
              <a:prstGeom prst="rect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08000" rIns="9144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ts val="1800"/>
                  </a:lnSpc>
                  <a:spcBef>
                    <a:spcPct val="0"/>
                  </a:spcBef>
                  <a:buClrTx/>
                  <a:buSzTx/>
                  <a:buFontTx/>
                  <a:buNone/>
                  <a:tabLst/>
                </a:pPr>
                <a:endParaRPr kumimoji="0" lang="de-DE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5E7748D8-773E-A399-C828-4175CCF44787}"/>
                </a:ext>
              </a:extLst>
            </p:cNvPr>
            <p:cNvCxnSpPr/>
            <p:nvPr/>
          </p:nvCxnSpPr>
          <p:spPr>
            <a:xfrm>
              <a:off x="5409282" y="5123262"/>
              <a:ext cx="0" cy="341266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158194E2-E356-EA49-8642-6B0B73AE3329}"/>
                </a:ext>
              </a:extLst>
            </p:cNvPr>
            <p:cNvSpPr txBox="1"/>
            <p:nvPr/>
          </p:nvSpPr>
          <p:spPr>
            <a:xfrm>
              <a:off x="5861739" y="5602830"/>
              <a:ext cx="5154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4800" dirty="0">
                  <a:solidFill>
                    <a:srgbClr val="C00000"/>
                  </a:solidFill>
                  <a:latin typeface="Congenial Black" panose="020B0604020202020204" pitchFamily="2" charset="0"/>
                </a:rPr>
                <a:t>!</a:t>
              </a:r>
              <a:endParaRPr lang="de-DE" sz="4800" dirty="0">
                <a:solidFill>
                  <a:srgbClr val="C00000"/>
                </a:solidFill>
                <a:latin typeface="Congenial Black" panose="020B06040202020202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9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A1349-77D7-4186-8CFE-C13008C5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315"/>
            <a:ext cx="10515600" cy="778979"/>
          </a:xfrm>
        </p:spPr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13B3F9-BA95-4BE4-B8F8-6E5BD7B64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29</a:t>
            </a:fld>
            <a:endParaRPr lang="en-GB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D775BAB-66B2-46E3-8D86-14537D5F8F84}"/>
              </a:ext>
            </a:extLst>
          </p:cNvPr>
          <p:cNvSpPr txBox="1"/>
          <p:nvPr/>
        </p:nvSpPr>
        <p:spPr>
          <a:xfrm>
            <a:off x="1010299" y="1021640"/>
            <a:ext cx="1017140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Grid to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State of the art 20%, up to 50% reachable for </a:t>
            </a:r>
            <a:r>
              <a:rPr lang="en-US" sz="2000" dirty="0" err="1"/>
              <a:t>s.c.</a:t>
            </a:r>
            <a:r>
              <a:rPr lang="en-US" sz="2000" dirty="0"/>
              <a:t> </a:t>
            </a:r>
            <a:r>
              <a:rPr lang="en-US" sz="2000" dirty="0" err="1"/>
              <a:t>linacs</a:t>
            </a:r>
            <a:r>
              <a:rPr lang="en-US" sz="2000" dirty="0"/>
              <a:t> &amp; high beam power; cyclotrons provide solutions for E&lt;1GeV, e.g. ADS systems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Colliders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e+/e- ring collider is a powerful yet simple scheme; advanced efficient schemes include </a:t>
            </a:r>
            <a:r>
              <a:rPr lang="en-US" sz="2000" b="1" dirty="0">
                <a:solidFill>
                  <a:srgbClr val="C00000"/>
                </a:solidFill>
              </a:rPr>
              <a:t>energy recovery collider</a:t>
            </a:r>
            <a:r>
              <a:rPr lang="en-US" sz="2000" dirty="0"/>
              <a:t> and muon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fluctuating sustainable energy: E management / dynamic operation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</a:t>
            </a:r>
          </a:p>
          <a:p>
            <a:r>
              <a:rPr lang="en-US" sz="2000" b="1" dirty="0"/>
              <a:t>Technology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C00000"/>
                </a:solidFill>
              </a:rPr>
              <a:t>s.c.</a:t>
            </a:r>
            <a:r>
              <a:rPr lang="en-US" sz="2000" b="1" dirty="0">
                <a:solidFill>
                  <a:srgbClr val="C00000"/>
                </a:solidFill>
              </a:rPr>
              <a:t> magnets &amp; high Q cavities </a:t>
            </a:r>
            <a:r>
              <a:rPr lang="en-US" sz="2000" dirty="0"/>
              <a:t>are efficient, </a:t>
            </a:r>
            <a:r>
              <a:rPr lang="en-US" sz="2000" b="1" dirty="0">
                <a:solidFill>
                  <a:srgbClr val="C00000"/>
                </a:solidFill>
              </a:rPr>
              <a:t>higher temperature operation (HTS)</a:t>
            </a:r>
            <a:endParaRPr lang="en-US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efficient RF sources, permanent magnets, </a:t>
            </a:r>
            <a:r>
              <a:rPr lang="en-US" sz="2000" dirty="0"/>
              <a:t>heat recovery &amp; photovoltaics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other: water &amp; He consumption, critical materials, managed lifecycle, carbon footprint, energy procurement, advanced energy production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24F24E1-D48A-7309-FE43-603397D6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3</a:t>
            </a:fld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A041B93-A9E9-FD5B-61E9-EC4583B16F1D}"/>
              </a:ext>
            </a:extLst>
          </p:cNvPr>
          <p:cNvSpPr txBox="1"/>
          <p:nvPr/>
        </p:nvSpPr>
        <p:spPr>
          <a:xfrm>
            <a:off x="685039" y="943232"/>
            <a:ext cx="81249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Due to climate change and the overexploitation of many natural resources, sustainability and energy efficiency have become key aspects of all human activity.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This is also important for the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next generation of research infrastructures (RI)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for these reasons, but also to gain support by politics and society.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Energy efficiency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is a key aspect, besides carbon footprint, lifecycle, heat recovery etc.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As a scientific community, we should be at the forefront, leading by example with innovative solutions.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495F29-3297-3BE2-43B7-DF26AED2A5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095" y="1430342"/>
            <a:ext cx="2304276" cy="325824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C1DC95D-4A2E-13D2-D3EA-D644B1BAED6A}"/>
              </a:ext>
            </a:extLst>
          </p:cNvPr>
          <p:cNvSpPr txBox="1"/>
          <p:nvPr/>
        </p:nvSpPr>
        <p:spPr>
          <a:xfrm>
            <a:off x="9318519" y="4704092"/>
            <a:ext cx="2222749" cy="491720"/>
          </a:xfrm>
          <a:prstGeom prst="rect">
            <a:avLst/>
          </a:prstGeom>
          <a:noFill/>
        </p:spPr>
        <p:txBody>
          <a:bodyPr wrap="square" lIns="121204" tIns="60602" rIns="121204" bIns="60602" rtlCol="0">
            <a:spAutoFit/>
          </a:bodyPr>
          <a:lstStyle/>
          <a:p>
            <a:r>
              <a:rPr lang="de-DE" sz="1200" b="1" dirty="0">
                <a:solidFill>
                  <a:schemeClr val="accent1">
                    <a:lumMod val="50000"/>
                  </a:schemeClr>
                </a:solidFill>
              </a:rPr>
              <a:t>School Strike </a:t>
            </a:r>
            <a:r>
              <a:rPr lang="de-DE" sz="1200" b="1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accent1">
                    <a:lumMod val="50000"/>
                  </a:schemeClr>
                </a:solidFill>
              </a:rPr>
              <a:t>Climate</a:t>
            </a:r>
            <a:endParaRPr lang="de-DE" sz="1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200" b="1" dirty="0">
                <a:solidFill>
                  <a:schemeClr val="accent1">
                    <a:lumMod val="50000"/>
                  </a:schemeClr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996731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FE845C-98CD-4A41-9EA7-D0DB52D2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30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532D00-BB35-44E7-90EF-630FD7C2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56" y="2342326"/>
            <a:ext cx="10515600" cy="778979"/>
          </a:xfrm>
        </p:spPr>
        <p:txBody>
          <a:bodyPr/>
          <a:lstStyle/>
          <a:p>
            <a:pPr algn="ctr"/>
            <a:r>
              <a:rPr lang="en-US" dirty="0"/>
              <a:t>Thank you for your attention.</a:t>
            </a:r>
            <a:endParaRPr lang="de-DE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AF86523-ED7A-4105-8EAB-6C95C2019A5C}"/>
              </a:ext>
            </a:extLst>
          </p:cNvPr>
          <p:cNvSpPr txBox="1">
            <a:spLocks/>
          </p:cNvSpPr>
          <p:nvPr/>
        </p:nvSpPr>
        <p:spPr>
          <a:xfrm>
            <a:off x="2544896" y="4230255"/>
            <a:ext cx="6764357" cy="1902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000" dirty="0"/>
              <a:t>Many thanks for discussions and input:</a:t>
            </a:r>
          </a:p>
          <a:p>
            <a:pPr algn="ctr"/>
            <a:r>
              <a:rPr lang="en-US" sz="2000" dirty="0" err="1"/>
              <a:t>V.Yakovlev</a:t>
            </a:r>
            <a:r>
              <a:rPr lang="en-US" sz="2000" dirty="0"/>
              <a:t> (Fermilab), </a:t>
            </a:r>
            <a:r>
              <a:rPr lang="en-US" sz="2000" dirty="0" err="1"/>
              <a:t>V.Ziemann</a:t>
            </a:r>
            <a:r>
              <a:rPr lang="en-US" sz="2000" dirty="0"/>
              <a:t> (</a:t>
            </a:r>
            <a:r>
              <a:rPr lang="en-US" sz="2000" dirty="0" err="1"/>
              <a:t>U.Uppsala</a:t>
            </a:r>
            <a:r>
              <a:rPr lang="en-US" sz="2000" dirty="0"/>
              <a:t>), </a:t>
            </a:r>
            <a:r>
              <a:rPr lang="en-US" sz="2000" dirty="0" err="1"/>
              <a:t>M.Jörg</a:t>
            </a:r>
            <a:r>
              <a:rPr lang="en-US" sz="2000" dirty="0"/>
              <a:t> (PSI), </a:t>
            </a:r>
            <a:r>
              <a:rPr lang="en-US" sz="2000" dirty="0" err="1"/>
              <a:t>H.Schlarb</a:t>
            </a:r>
            <a:r>
              <a:rPr lang="en-US" sz="2000" dirty="0"/>
              <a:t> (DESY), </a:t>
            </a:r>
            <a:r>
              <a:rPr lang="en-US" sz="2000" dirty="0" err="1"/>
              <a:t>D.Schulte</a:t>
            </a:r>
            <a:r>
              <a:rPr lang="en-US" sz="2000" dirty="0"/>
              <a:t>, </a:t>
            </a:r>
            <a:r>
              <a:rPr lang="en-US" sz="2000" dirty="0" err="1"/>
              <a:t>F.Zimmermann</a:t>
            </a:r>
            <a:r>
              <a:rPr lang="en-US" sz="2000" dirty="0"/>
              <a:t> (CERN),</a:t>
            </a:r>
          </a:p>
          <a:p>
            <a:pPr algn="ctr"/>
            <a:r>
              <a:rPr lang="en-US" sz="2000" dirty="0" err="1"/>
              <a:t>M.Bylac</a:t>
            </a:r>
            <a:r>
              <a:rPr lang="en-US" sz="2000" dirty="0"/>
              <a:t> (CNRS), </a:t>
            </a:r>
            <a:r>
              <a:rPr lang="en-US" sz="2000" dirty="0" err="1"/>
              <a:t>P.Williams</a:t>
            </a:r>
            <a:r>
              <a:rPr lang="en-US" sz="2000" dirty="0"/>
              <a:t> (STFC).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08581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31</a:t>
            </a:fld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spare </a:t>
            </a:r>
            <a:r>
              <a:rPr lang="de-DE" dirty="0" err="1"/>
              <a:t>slides</a:t>
            </a:r>
            <a:r>
              <a:rPr lang="de-DE" dirty="0"/>
              <a:t> on Light Sources, Dynamic Operation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4559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40882E80-BA4E-4A82-9A09-92E06F950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Synchrotron Light </a:t>
            </a:r>
            <a:r>
              <a:rPr lang="de-DE" dirty="0" err="1"/>
              <a:t>Sources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Free </a:t>
            </a:r>
            <a:r>
              <a:rPr lang="de-DE" dirty="0" err="1"/>
              <a:t>Electron</a:t>
            </a:r>
            <a:r>
              <a:rPr lang="de-DE" dirty="0"/>
              <a:t> Lasers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CE87A9-3BAC-469C-8587-84384848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32</a:t>
            </a:fld>
            <a:endParaRPr lang="en-GB"/>
          </a:p>
        </p:txBody>
      </p:sp>
      <p:pic>
        <p:nvPicPr>
          <p:cNvPr id="20" name="Grafik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67" y="4511707"/>
            <a:ext cx="1710517" cy="592243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F7D73A9-7A77-4B0F-B450-248FEBD29A1B}"/>
              </a:ext>
            </a:extLst>
          </p:cNvPr>
          <p:cNvGrpSpPr/>
          <p:nvPr/>
        </p:nvGrpSpPr>
        <p:grpSpPr>
          <a:xfrm>
            <a:off x="578800" y="3884691"/>
            <a:ext cx="6062385" cy="1944877"/>
            <a:chOff x="357820" y="3889749"/>
            <a:chExt cx="6062385" cy="194487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0259C17-38F7-4A12-B895-6FCD8912A64A}"/>
                </a:ext>
              </a:extLst>
            </p:cNvPr>
            <p:cNvSpPr/>
            <p:nvPr/>
          </p:nvSpPr>
          <p:spPr>
            <a:xfrm>
              <a:off x="357820" y="3889749"/>
              <a:ext cx="792000" cy="1944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4400" dirty="0">
                  <a:solidFill>
                    <a:schemeClr val="tx1"/>
                  </a:solidFill>
                </a:rPr>
                <a:t>GRID</a:t>
              </a:r>
              <a:endParaRPr lang="en-GB" sz="4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6844CCD-6453-4F40-B04D-74EB1689762A}"/>
                </a:ext>
              </a:extLst>
            </p:cNvPr>
            <p:cNvSpPr/>
            <p:nvPr/>
          </p:nvSpPr>
          <p:spPr>
            <a:xfrm>
              <a:off x="1581819" y="3889749"/>
              <a:ext cx="2354561" cy="92313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de-DE" sz="2400" b="1" dirty="0">
                  <a:solidFill>
                    <a:schemeClr val="tx1"/>
                  </a:solidFill>
                </a:rPr>
                <a:t>AC/DC/RF/beam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D93F723-AA65-4A96-9156-0362222261B8}"/>
                </a:ext>
              </a:extLst>
            </p:cNvPr>
            <p:cNvSpPr/>
            <p:nvPr/>
          </p:nvSpPr>
          <p:spPr>
            <a:xfrm>
              <a:off x="1581820" y="4911488"/>
              <a:ext cx="2354560" cy="92313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de-DE" sz="2400" b="1" dirty="0" err="1">
                  <a:solidFill>
                    <a:schemeClr val="tx1"/>
                  </a:solidFill>
                </a:rPr>
                <a:t>magnets</a:t>
              </a:r>
              <a:r>
                <a:rPr lang="de-DE" sz="2400" b="1" dirty="0">
                  <a:solidFill>
                    <a:schemeClr val="tx1"/>
                  </a:solidFill>
                </a:rPr>
                <a:t>, AC, </a:t>
              </a:r>
              <a:r>
                <a:rPr lang="de-DE" sz="2400" b="1" dirty="0" err="1">
                  <a:solidFill>
                    <a:schemeClr val="tx1"/>
                  </a:solidFill>
                </a:rPr>
                <a:t>aux.systems</a:t>
              </a:r>
              <a:r>
                <a:rPr lang="de-DE" sz="2400" b="1" dirty="0">
                  <a:solidFill>
                    <a:schemeClr val="tx1"/>
                  </a:solidFill>
                </a:rPr>
                <a:t>…</a:t>
              </a: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1A687C0E-1236-4689-AE56-FF28B9A08C0F}"/>
                </a:ext>
              </a:extLst>
            </p:cNvPr>
            <p:cNvCxnSpPr/>
            <p:nvPr/>
          </p:nvCxnSpPr>
          <p:spPr>
            <a:xfrm>
              <a:off x="1149820" y="5352219"/>
              <a:ext cx="43200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FDA5F22F-E6DF-44E5-8213-3EE502A89C4B}"/>
                </a:ext>
              </a:extLst>
            </p:cNvPr>
            <p:cNvCxnSpPr/>
            <p:nvPr/>
          </p:nvCxnSpPr>
          <p:spPr>
            <a:xfrm>
              <a:off x="1149820" y="4392099"/>
              <a:ext cx="43200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1A687C0E-1236-4689-AE56-FF28B9A08C0F}"/>
                </a:ext>
              </a:extLst>
            </p:cNvPr>
            <p:cNvCxnSpPr/>
            <p:nvPr/>
          </p:nvCxnSpPr>
          <p:spPr>
            <a:xfrm>
              <a:off x="3936380" y="4588361"/>
              <a:ext cx="4320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FDA5F22F-E6DF-44E5-8213-3EE502A89C4B}"/>
                </a:ext>
              </a:extLst>
            </p:cNvPr>
            <p:cNvCxnSpPr/>
            <p:nvPr/>
          </p:nvCxnSpPr>
          <p:spPr>
            <a:xfrm>
              <a:off x="3936380" y="4174651"/>
              <a:ext cx="4320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hteck 1"/>
            <p:cNvSpPr/>
            <p:nvPr/>
          </p:nvSpPr>
          <p:spPr bwMode="auto">
            <a:xfrm>
              <a:off x="4368379" y="3983851"/>
              <a:ext cx="2051826" cy="381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de-DE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radiation</a:t>
              </a:r>
              <a:r>
                <a:rPr kumimoji="0" lang="de-DE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</a:t>
              </a:r>
              <a:r>
                <a:rPr kumimoji="0" lang="de-DE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for</a:t>
              </a:r>
              <a:r>
                <a:rPr kumimoji="0" lang="de-DE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</a:t>
              </a:r>
              <a:r>
                <a:rPr kumimoji="0" lang="de-DE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users</a:t>
              </a:r>
              <a:endParaRPr kumimoji="0" lang="de-C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4368379" y="4431287"/>
              <a:ext cx="2051826" cy="381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de-DE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unwanted</a:t>
              </a:r>
              <a:r>
                <a:rPr kumimoji="0" lang="de-DE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</a:t>
              </a:r>
              <a:r>
                <a:rPr kumimoji="0" lang="de-DE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radiation</a:t>
              </a:r>
              <a:endParaRPr kumimoji="0" lang="de-C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6954CA65-7F79-40D2-B565-FD4A29D649ED}"/>
              </a:ext>
            </a:extLst>
          </p:cNvPr>
          <p:cNvSpPr txBox="1"/>
          <p:nvPr/>
        </p:nvSpPr>
        <p:spPr>
          <a:xfrm>
            <a:off x="476250" y="1216116"/>
            <a:ext cx="7543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over the history ring light sources have improved the brilliance by more than 10 orders of magnitude, the last step is made using </a:t>
            </a:r>
            <a:r>
              <a:rPr lang="en-US" b="1" dirty="0"/>
              <a:t>multi bend achromat lattices</a:t>
            </a:r>
            <a:r>
              <a:rPr lang="en-US" dirty="0"/>
              <a:t> and miniaturization using permanent magnets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power consumption </a:t>
            </a:r>
            <a:r>
              <a:rPr lang="en-US" dirty="0"/>
              <a:t>of ring light sources is in the range of a few Megawatt and </a:t>
            </a:r>
            <a:r>
              <a:rPr lang="en-US" b="1" dirty="0"/>
              <a:t>often not a critical factor</a:t>
            </a:r>
            <a:r>
              <a:rPr lang="en-US" dirty="0"/>
              <a:t>; however, </a:t>
            </a:r>
            <a:r>
              <a:rPr lang="en-US" dirty="0" err="1"/>
              <a:t>s.c.</a:t>
            </a:r>
            <a:r>
              <a:rPr lang="en-US" dirty="0"/>
              <a:t> FELs might use O(20MW)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production of tailored radiation – spectral distribution, coherence, ultrashort pulses etc. is in the focus today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25F174-EE38-46F0-9B2F-72D798DEF4A3}"/>
              </a:ext>
            </a:extLst>
          </p:cNvPr>
          <p:cNvSpPr txBox="1"/>
          <p:nvPr/>
        </p:nvSpPr>
        <p:spPr>
          <a:xfrm>
            <a:off x="6998970" y="410812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possible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:</a:t>
            </a:r>
            <a:endParaRPr lang="en-GB" dirty="0"/>
          </a:p>
        </p:txBody>
      </p:sp>
      <p:pic>
        <p:nvPicPr>
          <p:cNvPr id="21" name="Grafik 4">
            <a:extLst>
              <a:ext uri="{FF2B5EF4-FFF2-40B4-BE49-F238E27FC236}">
                <a16:creationId xmlns:a16="http://schemas.microsoft.com/office/drawing/2014/main" id="{CE7B2ABD-9847-4C49-A671-CA98C83A88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/>
          <a:stretch/>
        </p:blipFill>
        <p:spPr>
          <a:xfrm>
            <a:off x="7993980" y="1216116"/>
            <a:ext cx="4075500" cy="24505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AFC5CAF-5118-400E-BCD4-F214805BD2C4}"/>
              </a:ext>
            </a:extLst>
          </p:cNvPr>
          <p:cNvSpPr txBox="1"/>
          <p:nvPr/>
        </p:nvSpPr>
        <p:spPr>
          <a:xfrm>
            <a:off x="10031730" y="3086100"/>
            <a:ext cx="1783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SLS2.0 </a:t>
            </a:r>
            <a:r>
              <a:rPr lang="de-DE" sz="1200" b="1" dirty="0" err="1"/>
              <a:t>magnet</a:t>
            </a:r>
            <a:r>
              <a:rPr lang="de-DE" sz="1200" b="1" dirty="0"/>
              <a:t> </a:t>
            </a:r>
            <a:r>
              <a:rPr lang="de-DE" sz="1200" b="1" dirty="0" err="1"/>
              <a:t>structure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403332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729" y="2364151"/>
            <a:ext cx="4056770" cy="15081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9651"/>
            <a:ext cx="8218170" cy="778979"/>
          </a:xfrm>
        </p:spPr>
        <p:txBody>
          <a:bodyPr/>
          <a:lstStyle/>
          <a:p>
            <a:r>
              <a:rPr lang="de-DE" dirty="0"/>
              <a:t>Free </a:t>
            </a:r>
            <a:r>
              <a:rPr lang="de-DE" dirty="0" err="1"/>
              <a:t>Electron</a:t>
            </a:r>
            <a:r>
              <a:rPr lang="de-DE" dirty="0"/>
              <a:t> Laser 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33</a:t>
            </a:fld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r="1"/>
          <a:stretch/>
        </p:blipFill>
        <p:spPr>
          <a:xfrm>
            <a:off x="2241393" y="1790435"/>
            <a:ext cx="1589229" cy="189510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5" y="1790436"/>
            <a:ext cx="1589633" cy="189510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29670" y="3819956"/>
            <a:ext cx="1998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>
                <a:sym typeface="Symbol" panose="05050102010706020507" pitchFamily="18" charset="2"/>
              </a:rPr>
              <a:t>longitudinal,  z², O(30m)</a:t>
            </a:r>
            <a:endParaRPr lang="de-CH" sz="1200" b="1" dirty="0"/>
          </a:p>
        </p:txBody>
      </p:sp>
      <p:sp>
        <p:nvSpPr>
          <p:cNvPr id="7" name="Textfeld 6"/>
          <p:cNvSpPr txBox="1"/>
          <p:nvPr/>
        </p:nvSpPr>
        <p:spPr>
          <a:xfrm rot="16200000">
            <a:off x="-408557" y="2420321"/>
            <a:ext cx="137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 err="1">
                <a:sym typeface="Symbol" panose="05050102010706020507" pitchFamily="18" charset="2"/>
              </a:rPr>
              <a:t>energy</a:t>
            </a:r>
            <a:r>
              <a:rPr lang="de-CH" sz="1200" b="1" dirty="0">
                <a:sym typeface="Symbol" panose="05050102010706020507" pitchFamily="18" charset="2"/>
              </a:rPr>
              <a:t> </a:t>
            </a:r>
            <a:r>
              <a:rPr lang="de-CH" sz="1200" b="1" dirty="0" err="1">
                <a:sym typeface="Symbol" panose="05050102010706020507" pitchFamily="18" charset="2"/>
              </a:rPr>
              <a:t>loss</a:t>
            </a:r>
            <a:r>
              <a:rPr lang="de-CH" sz="1200" b="1" dirty="0">
                <a:sym typeface="Symbol" panose="05050102010706020507" pitchFamily="18" charset="2"/>
              </a:rPr>
              <a:t>, E/E</a:t>
            </a:r>
            <a:endParaRPr lang="de-CH" sz="1200" b="1" dirty="0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417949" y="1790435"/>
            <a:ext cx="0" cy="174191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534855" y="3792079"/>
            <a:ext cx="15896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777978" y="1144104"/>
            <a:ext cx="269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streaked beam, SwissFEL</a:t>
            </a:r>
          </a:p>
          <a:p>
            <a:pPr algn="ctr"/>
            <a:r>
              <a:rPr lang="en-US" b="1">
                <a:solidFill>
                  <a:srgbClr val="C00000"/>
                </a:solidFill>
              </a:rPr>
              <a:t>no lasing                  lasing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3930583" y="2604474"/>
            <a:ext cx="16944" cy="77175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3874649" y="2751490"/>
            <a:ext cx="741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b="1" dirty="0">
                <a:sym typeface="Symbol" panose="05050102010706020507" pitchFamily="18" charset="2"/>
              </a:rPr>
              <a:t>O(10</a:t>
            </a:r>
            <a:r>
              <a:rPr lang="de-CH" sz="1200" b="1" baseline="30000" dirty="0">
                <a:sym typeface="Symbol" panose="05050102010706020507" pitchFamily="18" charset="2"/>
              </a:rPr>
              <a:t>-3</a:t>
            </a:r>
            <a:r>
              <a:rPr lang="de-CH" sz="1200" b="1" dirty="0">
                <a:sym typeface="Symbol" panose="05050102010706020507" pitchFamily="18" charset="2"/>
              </a:rPr>
              <a:t>)</a:t>
            </a:r>
            <a:endParaRPr lang="de-CH" sz="12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035876" y="2364151"/>
            <a:ext cx="23271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best demonstrated energy extraction: </a:t>
            </a:r>
            <a:r>
              <a:rPr lang="en-US">
                <a:sym typeface="Symbol" panose="05050102010706020507" pitchFamily="18" charset="2"/>
              </a:rPr>
              <a:t></a:t>
            </a:r>
            <a:r>
              <a:rPr lang="en-US"/>
              <a:t>E/E = 30%</a:t>
            </a:r>
          </a:p>
          <a:p>
            <a:pPr>
              <a:spcBef>
                <a:spcPts val="1200"/>
              </a:spcBef>
            </a:pPr>
            <a:r>
              <a:rPr lang="en-US" sz="1200" b="1"/>
              <a:t>(E</a:t>
            </a:r>
            <a:r>
              <a:rPr lang="en-US" sz="1200" b="1" baseline="-25000"/>
              <a:t>k</a:t>
            </a:r>
            <a:r>
              <a:rPr lang="en-US" sz="1200" b="1"/>
              <a:t>=65MeV, Laser seeded FEL)</a:t>
            </a: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/>
          </p:nvPr>
        </p:nvGraphicFramePr>
        <p:xfrm>
          <a:off x="4099962" y="4283623"/>
          <a:ext cx="7638587" cy="138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7427">
                  <a:extLst>
                    <a:ext uri="{9D8B030D-6E8A-4147-A177-3AD203B41FA5}">
                      <a16:colId xmlns:a16="http://schemas.microsoft.com/office/drawing/2014/main" val="421712926"/>
                    </a:ext>
                  </a:extLst>
                </a:gridCol>
                <a:gridCol w="2469995">
                  <a:extLst>
                    <a:ext uri="{9D8B030D-6E8A-4147-A177-3AD203B41FA5}">
                      <a16:colId xmlns:a16="http://schemas.microsoft.com/office/drawing/2014/main" val="1188814063"/>
                    </a:ext>
                  </a:extLst>
                </a:gridCol>
                <a:gridCol w="1265663">
                  <a:extLst>
                    <a:ext uri="{9D8B030D-6E8A-4147-A177-3AD203B41FA5}">
                      <a16:colId xmlns:a16="http://schemas.microsoft.com/office/drawing/2014/main" val="2247352751"/>
                    </a:ext>
                  </a:extLst>
                </a:gridCol>
                <a:gridCol w="1477537">
                  <a:extLst>
                    <a:ext uri="{9D8B030D-6E8A-4147-A177-3AD203B41FA5}">
                      <a16:colId xmlns:a16="http://schemas.microsoft.com/office/drawing/2014/main" val="3812468925"/>
                    </a:ext>
                  </a:extLst>
                </a:gridCol>
                <a:gridCol w="1287965">
                  <a:extLst>
                    <a:ext uri="{9D8B030D-6E8A-4147-A177-3AD203B41FA5}">
                      <a16:colId xmlns:a16="http://schemas.microsoft.com/office/drawing/2014/main" val="704119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Facility</a:t>
                      </a:r>
                      <a:endParaRPr lang="de-CH" b="1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Technology</a:t>
                      </a:r>
                      <a:endParaRPr lang="de-CH" b="1" dirty="0"/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/>
                        <a:t>P</a:t>
                      </a:r>
                      <a:r>
                        <a:rPr lang="de-DE" b="1" baseline="-25000" dirty="0" err="1"/>
                        <a:t>grid</a:t>
                      </a:r>
                      <a:r>
                        <a:rPr lang="de-DE" b="1" dirty="0"/>
                        <a:t> (typ)</a:t>
                      </a:r>
                      <a:endParaRPr lang="de-CH" b="1" dirty="0"/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/>
                        <a:t>P</a:t>
                      </a:r>
                      <a:r>
                        <a:rPr lang="de-DE" b="1" baseline="-25000" dirty="0" err="1"/>
                        <a:t>beam</a:t>
                      </a:r>
                      <a:r>
                        <a:rPr lang="de-DE" b="1" baseline="0" dirty="0"/>
                        <a:t> (typ)</a:t>
                      </a:r>
                      <a:endParaRPr lang="de-CH" b="1" dirty="0"/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Photon Power</a:t>
                      </a:r>
                      <a:endParaRPr lang="de-CH" b="1" dirty="0"/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480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SwissFEL</a:t>
                      </a:r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n.c</a:t>
                      </a:r>
                      <a:r>
                        <a:rPr lang="de-DE" dirty="0"/>
                        <a:t>., 6 GHz, </a:t>
                      </a:r>
                      <a:r>
                        <a:rPr lang="de-DE" dirty="0" err="1"/>
                        <a:t>pulsed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sym typeface="Symbol" panose="05050102010706020507" pitchFamily="18" charset="2"/>
                        </a:rPr>
                        <a:t> 3.0 MW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 W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up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0.2 W</a:t>
                      </a:r>
                      <a:endParaRPr lang="de-CH" dirty="0"/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79399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EXFEL</a:t>
                      </a:r>
                      <a:endParaRPr lang="de-CH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s.c</a:t>
                      </a:r>
                      <a:r>
                        <a:rPr lang="de-DE" dirty="0"/>
                        <a:t>., 1.3 GHz, </a:t>
                      </a:r>
                      <a:r>
                        <a:rPr lang="de-DE" dirty="0" err="1"/>
                        <a:t>pulsed</a:t>
                      </a:r>
                      <a:endParaRPr lang="de-CH" dirty="0"/>
                    </a:p>
                  </a:txBody>
                  <a:tcP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sym typeface="Symbol" panose="05050102010706020507" pitchFamily="18" charset="2"/>
                        </a:rPr>
                        <a:t> 10 MW</a:t>
                      </a:r>
                      <a:endParaRPr lang="de-CH" dirty="0"/>
                    </a:p>
                  </a:txBody>
                  <a:tcP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40‘000 W</a:t>
                      </a:r>
                      <a:endParaRPr lang="de-CH" dirty="0"/>
                    </a:p>
                  </a:txBody>
                  <a:tcP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up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40 W</a:t>
                      </a:r>
                      <a:endParaRPr lang="de-CH" dirty="0"/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024840"/>
                  </a:ext>
                </a:extLst>
              </a:tr>
            </a:tbl>
          </a:graphicData>
        </a:graphic>
      </p:graphicFrame>
      <p:grpSp>
        <p:nvGrpSpPr>
          <p:cNvPr id="33" name="Gruppieren 32"/>
          <p:cNvGrpSpPr/>
          <p:nvPr/>
        </p:nvGrpSpPr>
        <p:grpSpPr>
          <a:xfrm>
            <a:off x="4425772" y="1125955"/>
            <a:ext cx="5715326" cy="796395"/>
            <a:chOff x="4441047" y="1150342"/>
            <a:chExt cx="5715326" cy="796395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BF5A6AAA-FDF8-4725-830D-76A8F85DF71A}"/>
                </a:ext>
              </a:extLst>
            </p:cNvPr>
            <p:cNvCxnSpPr/>
            <p:nvPr/>
          </p:nvCxnSpPr>
          <p:spPr>
            <a:xfrm>
              <a:off x="7218145" y="1579328"/>
              <a:ext cx="60960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7D58A2B6-6903-4B05-8BE6-FCFCFF3CF70A}"/>
                </a:ext>
              </a:extLst>
            </p:cNvPr>
            <p:cNvCxnSpPr/>
            <p:nvPr/>
          </p:nvCxnSpPr>
          <p:spPr>
            <a:xfrm>
              <a:off x="9242534" y="1574621"/>
              <a:ext cx="60960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2D11ED0-D5BA-4033-8ED4-D032F52D6808}"/>
                </a:ext>
              </a:extLst>
            </p:cNvPr>
            <p:cNvSpPr/>
            <p:nvPr/>
          </p:nvSpPr>
          <p:spPr bwMode="auto">
            <a:xfrm>
              <a:off x="7908064" y="1221458"/>
              <a:ext cx="1295400" cy="71003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de-DE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FEL </a:t>
              </a:r>
              <a:r>
                <a:rPr kumimoji="0" lang="de-DE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process</a:t>
              </a:r>
              <a:endPara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  <a:p>
              <a:pPr marL="0" marR="0" indent="0" algn="ctr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de-DE" b="1" dirty="0">
                  <a:sym typeface="Symbol" panose="05050102010706020507" pitchFamily="18" charset="2"/>
                </a:rPr>
                <a:t> ?</a:t>
              </a:r>
              <a:endParaRPr kumimoji="0" lang="en-GB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7873D4E6-F94B-49A8-B6B4-6E27431AD98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278" y="1467269"/>
              <a:ext cx="262095" cy="248381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047" y="1468792"/>
              <a:ext cx="495238" cy="246858"/>
            </a:xfrm>
            <a:prstGeom prst="rect">
              <a:avLst/>
            </a:prstGeom>
          </p:spPr>
        </p:pic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BF5A6AAA-FDF8-4725-830D-76A8F85DF71A}"/>
                </a:ext>
              </a:extLst>
            </p:cNvPr>
            <p:cNvCxnSpPr/>
            <p:nvPr/>
          </p:nvCxnSpPr>
          <p:spPr>
            <a:xfrm>
              <a:off x="5811080" y="1575788"/>
              <a:ext cx="60960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2D11ED0-D5BA-4033-8ED4-D032F52D6808}"/>
                </a:ext>
              </a:extLst>
            </p:cNvPr>
            <p:cNvSpPr/>
            <p:nvPr/>
          </p:nvSpPr>
          <p:spPr bwMode="auto">
            <a:xfrm>
              <a:off x="5790802" y="1236698"/>
              <a:ext cx="1295400" cy="71003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de-DE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RF, </a:t>
              </a:r>
              <a:r>
                <a:rPr kumimoji="0" lang="de-DE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Linac</a:t>
              </a:r>
              <a:endParaRPr kumimoji="0" lang="en-GB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BF5A6AAA-FDF8-4725-830D-76A8F85DF71A}"/>
                </a:ext>
              </a:extLst>
            </p:cNvPr>
            <p:cNvCxnSpPr/>
            <p:nvPr/>
          </p:nvCxnSpPr>
          <p:spPr>
            <a:xfrm>
              <a:off x="5051151" y="1573806"/>
              <a:ext cx="60960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Grafik 3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126" y="1150342"/>
              <a:ext cx="622027" cy="212659"/>
            </a:xfrm>
            <a:prstGeom prst="rect">
              <a:avLst/>
            </a:prstGeom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676D44C8-3862-406B-98E3-1FADA3A55299}"/>
              </a:ext>
            </a:extLst>
          </p:cNvPr>
          <p:cNvSpPr txBox="1"/>
          <p:nvPr/>
        </p:nvSpPr>
        <p:spPr>
          <a:xfrm>
            <a:off x="975360" y="4676521"/>
            <a:ext cx="3124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Grid Power Consumption</a:t>
            </a:r>
          </a:p>
          <a:p>
            <a:r>
              <a:rPr lang="en-US"/>
              <a:t>(order of magnitude)</a:t>
            </a:r>
          </a:p>
          <a:p>
            <a:r>
              <a:rPr lang="en-US"/>
              <a:t>examples: n.c. / s.c.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9CA0BD1-8956-46A6-8F43-732DBEA91687}"/>
              </a:ext>
            </a:extLst>
          </p:cNvPr>
          <p:cNvSpPr txBox="1"/>
          <p:nvPr/>
        </p:nvSpPr>
        <p:spPr>
          <a:xfrm>
            <a:off x="10342660" y="1267655"/>
            <a:ext cx="16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FEL: P</a:t>
            </a:r>
            <a:r>
              <a:rPr lang="de-DE" baseline="-25000" dirty="0">
                <a:sym typeface="Symbol" panose="05050102010706020507" pitchFamily="18" charset="2"/>
              </a:rPr>
              <a:t> </a:t>
            </a:r>
            <a:r>
              <a:rPr lang="de-DE" dirty="0">
                <a:sym typeface="Symbol" panose="05050102010706020507" pitchFamily="18" charset="2"/>
              </a:rPr>
              <a:t> N</a:t>
            </a:r>
            <a:r>
              <a:rPr lang="de-DE" baseline="30000" dirty="0">
                <a:sym typeface="Symbol" panose="05050102010706020507" pitchFamily="18" charset="2"/>
              </a:rPr>
              <a:t>2 </a:t>
            </a:r>
            <a:r>
              <a:rPr lang="de-DE" sz="1400" dirty="0">
                <a:sym typeface="Symbol" panose="05050102010706020507" pitchFamily="18" charset="2"/>
              </a:rPr>
              <a:t>(</a:t>
            </a:r>
            <a:r>
              <a:rPr lang="de-DE" sz="1400" dirty="0" err="1">
                <a:sym typeface="Symbol" panose="05050102010706020507" pitchFamily="18" charset="2"/>
              </a:rPr>
              <a:t>coherence</a:t>
            </a:r>
            <a:r>
              <a:rPr lang="de-DE" sz="1400" dirty="0">
                <a:sym typeface="Symbol" panose="05050102010706020507" pitchFamily="18" charset="2"/>
              </a:rPr>
              <a:t> </a:t>
            </a:r>
            <a:r>
              <a:rPr lang="de-DE" sz="1400" dirty="0" err="1">
                <a:sym typeface="Symbol" panose="05050102010706020507" pitchFamily="18" charset="2"/>
              </a:rPr>
              <a:t>length</a:t>
            </a:r>
            <a:r>
              <a:rPr lang="de-DE" sz="1400" dirty="0">
                <a:sym typeface="Symbol" panose="05050102010706020507" pitchFamily="18" charset="2"/>
              </a:rPr>
              <a:t>)</a:t>
            </a:r>
            <a:endParaRPr lang="en-GB" sz="1400" dirty="0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2240990" y="3787619"/>
            <a:ext cx="15896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56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F789A-621C-4EE5-B1F0-16117DB50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0825"/>
            <a:ext cx="10515600" cy="778979"/>
          </a:xfrm>
        </p:spPr>
        <p:txBody>
          <a:bodyPr/>
          <a:lstStyle/>
          <a:p>
            <a:r>
              <a:rPr lang="en-GB" dirty="0"/>
              <a:t>The Future – Fluctuating Energy Sources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280B073-9D2A-412B-88AB-2C1A5DBA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34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1E2179-9227-4541-9226-C45DC2B58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675" y="1844835"/>
            <a:ext cx="4352636" cy="375794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3B9C0B3-432A-44DA-AFFC-1DD03748A83F}"/>
              </a:ext>
            </a:extLst>
          </p:cNvPr>
          <p:cNvSpPr txBox="1"/>
          <p:nvPr/>
        </p:nvSpPr>
        <p:spPr>
          <a:xfrm>
            <a:off x="2006021" y="5715000"/>
            <a:ext cx="4225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courtesy</a:t>
            </a:r>
            <a:r>
              <a:rPr lang="de-DE" sz="1200" dirty="0"/>
              <a:t>: FRAUNHOFER-INSTITUT FÜR SOLARE ENERGIESYSTEME ISE, Karlsruhe (2020)</a:t>
            </a:r>
            <a:endParaRPr lang="en-GB" sz="1200" dirty="0"/>
          </a:p>
        </p:txBody>
      </p:sp>
      <p:sp>
        <p:nvSpPr>
          <p:cNvPr id="7" name="Sprechblase: rechteckig 6">
            <a:extLst>
              <a:ext uri="{FF2B5EF4-FFF2-40B4-BE49-F238E27FC236}">
                <a16:creationId xmlns:a16="http://schemas.microsoft.com/office/drawing/2014/main" id="{A46506E6-9C6A-41B0-B6CA-EC644D408084}"/>
              </a:ext>
            </a:extLst>
          </p:cNvPr>
          <p:cNvSpPr/>
          <p:nvPr/>
        </p:nvSpPr>
        <p:spPr bwMode="auto">
          <a:xfrm>
            <a:off x="2122170" y="4926330"/>
            <a:ext cx="933450" cy="209550"/>
          </a:xfrm>
          <a:prstGeom prst="wedgeRectCallout">
            <a:avLst>
              <a:gd name="adj1" fmla="val 65012"/>
              <a:gd name="adj2" fmla="val -36623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residual power</a:t>
            </a:r>
            <a:endParaRPr kumimoji="0" lang="en-GB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A4254BD-64E6-4D6A-9074-0423819584B5}"/>
              </a:ext>
            </a:extLst>
          </p:cNvPr>
          <p:cNvSpPr txBox="1"/>
          <p:nvPr/>
        </p:nvSpPr>
        <p:spPr>
          <a:xfrm>
            <a:off x="129194" y="2145030"/>
            <a:ext cx="1661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chemeClr val="accent6">
                    <a:lumMod val="50000"/>
                  </a:schemeClr>
                </a:solidFill>
              </a:rPr>
              <a:t>production</a:t>
            </a:r>
            <a:r>
              <a:rPr lang="de-DE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DE" sz="1200" b="1" dirty="0">
                <a:solidFill>
                  <a:schemeClr val="accent6">
                    <a:lumMod val="50000"/>
                  </a:schemeClr>
                </a:solidFill>
              </a:rPr>
              <a:t>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accent6">
                    <a:lumMod val="50000"/>
                  </a:schemeClr>
                </a:solidFill>
              </a:rPr>
              <a:t>solar, wind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accent6">
                    <a:lumMod val="50000"/>
                  </a:schemeClr>
                </a:solidFill>
              </a:rPr>
              <a:t>release </a:t>
            </a:r>
            <a:r>
              <a:rPr lang="de-DE" sz="1200" b="1" dirty="0" err="1">
                <a:solidFill>
                  <a:schemeClr val="accent6">
                    <a:lumMod val="50000"/>
                  </a:schemeClr>
                </a:solidFill>
              </a:rPr>
              <a:t>from</a:t>
            </a:r>
            <a:r>
              <a:rPr lang="de-DE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accent6">
                    <a:lumMod val="50000"/>
                  </a:schemeClr>
                </a:solidFill>
              </a:rPr>
              <a:t>storage</a:t>
            </a:r>
            <a:endParaRPr lang="de-DE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 err="1">
                <a:solidFill>
                  <a:schemeClr val="accent6">
                    <a:lumMod val="50000"/>
                  </a:schemeClr>
                </a:solidFill>
              </a:rPr>
              <a:t>variation</a:t>
            </a:r>
            <a:r>
              <a:rPr lang="de-DE" sz="1200" b="1" dirty="0">
                <a:solidFill>
                  <a:schemeClr val="accent6">
                    <a:lumMod val="50000"/>
                  </a:schemeClr>
                </a:solidFill>
              </a:rPr>
              <a:t>: x5!</a:t>
            </a:r>
            <a:endParaRPr lang="en-GB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006371-6B38-45A3-81CC-E29603563C1C}"/>
              </a:ext>
            </a:extLst>
          </p:cNvPr>
          <p:cNvSpPr txBox="1"/>
          <p:nvPr/>
        </p:nvSpPr>
        <p:spPr>
          <a:xfrm>
            <a:off x="129193" y="3870960"/>
            <a:ext cx="166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rgbClr val="C00000"/>
                </a:solidFill>
              </a:rPr>
              <a:t>use</a:t>
            </a:r>
            <a:r>
              <a:rPr lang="de-DE" sz="1200" b="1" dirty="0">
                <a:solidFill>
                  <a:srgbClr val="C00000"/>
                </a:solidFill>
              </a:rPr>
              <a:t> </a:t>
            </a:r>
            <a:r>
              <a:rPr lang="de-DE" sz="1200" b="1" dirty="0" err="1">
                <a:solidFill>
                  <a:srgbClr val="C00000"/>
                </a:solidFill>
              </a:rPr>
              <a:t>of</a:t>
            </a:r>
            <a:r>
              <a:rPr lang="de-DE" sz="1200" b="1" dirty="0">
                <a:solidFill>
                  <a:srgbClr val="C00000"/>
                </a:solidFill>
              </a:rPr>
              <a:t>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 err="1">
                <a:solidFill>
                  <a:srgbClr val="C00000"/>
                </a:solidFill>
              </a:rPr>
              <a:t>industry</a:t>
            </a:r>
            <a:r>
              <a:rPr lang="de-DE" sz="1200" b="1" dirty="0">
                <a:solidFill>
                  <a:srgbClr val="C00000"/>
                </a:solidFill>
              </a:rPr>
              <a:t>, </a:t>
            </a:r>
            <a:r>
              <a:rPr lang="de-DE" sz="1200" b="1" dirty="0" err="1">
                <a:solidFill>
                  <a:srgbClr val="C00000"/>
                </a:solidFill>
              </a:rPr>
              <a:t>traffic</a:t>
            </a:r>
            <a:r>
              <a:rPr lang="de-DE" sz="1200" b="1" dirty="0">
                <a:solidFill>
                  <a:srgbClr val="C00000"/>
                </a:solidFill>
              </a:rPr>
              <a:t> </a:t>
            </a:r>
            <a:r>
              <a:rPr lang="de-DE" sz="1200" b="1" dirty="0" err="1">
                <a:solidFill>
                  <a:srgbClr val="C00000"/>
                </a:solidFill>
              </a:rPr>
              <a:t>etc</a:t>
            </a:r>
            <a:endParaRPr lang="de-DE" sz="1200" b="1" dirty="0">
              <a:solidFill>
                <a:srgbClr val="C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 err="1">
                <a:solidFill>
                  <a:srgbClr val="C00000"/>
                </a:solidFill>
              </a:rPr>
              <a:t>energy</a:t>
            </a:r>
            <a:r>
              <a:rPr lang="de-DE" sz="1200" b="1" dirty="0">
                <a:solidFill>
                  <a:srgbClr val="C00000"/>
                </a:solidFill>
              </a:rPr>
              <a:t> </a:t>
            </a:r>
            <a:r>
              <a:rPr lang="de-DE" sz="1200" b="1" dirty="0" err="1">
                <a:solidFill>
                  <a:srgbClr val="C00000"/>
                </a:solidFill>
              </a:rPr>
              <a:t>storage</a:t>
            </a:r>
            <a:endParaRPr lang="en-GB" sz="1200" b="1" dirty="0">
              <a:solidFill>
                <a:srgbClr val="C0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378AE3A-EB57-49F3-93A2-4CF4CF6BD634}"/>
              </a:ext>
            </a:extLst>
          </p:cNvPr>
          <p:cNvSpPr txBox="1"/>
          <p:nvPr/>
        </p:nvSpPr>
        <p:spPr>
          <a:xfrm>
            <a:off x="455764" y="1384937"/>
            <a:ext cx="577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simulation</a:t>
            </a:r>
            <a:r>
              <a:rPr lang="de-DE" dirty="0"/>
              <a:t>: April 2050, </a:t>
            </a:r>
            <a:r>
              <a:rPr lang="de-DE" b="1" dirty="0" err="1"/>
              <a:t>sustainable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system</a:t>
            </a:r>
            <a:r>
              <a:rPr lang="de-DE" b="1" dirty="0"/>
              <a:t> Germany</a:t>
            </a:r>
            <a:endParaRPr lang="en-GB" b="1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10F2AD2-BB12-4C72-9266-F24AB0A9BD5B}"/>
              </a:ext>
            </a:extLst>
          </p:cNvPr>
          <p:cNvGrpSpPr/>
          <p:nvPr/>
        </p:nvGrpSpPr>
        <p:grpSpPr>
          <a:xfrm>
            <a:off x="6847421" y="1996440"/>
            <a:ext cx="4506379" cy="1432560"/>
            <a:chOff x="6503670" y="2297430"/>
            <a:chExt cx="4506379" cy="1432560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3232C10-7C9B-4F7B-B05F-A7E68C407D84}"/>
                </a:ext>
              </a:extLst>
            </p:cNvPr>
            <p:cNvSpPr txBox="1"/>
            <p:nvPr/>
          </p:nvSpPr>
          <p:spPr>
            <a:xfrm>
              <a:off x="6503670" y="2625512"/>
              <a:ext cx="1085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/>
                <a:t>Grid</a:t>
              </a:r>
              <a:endParaRPr lang="de-DE" sz="2000" b="1" dirty="0"/>
            </a:p>
            <a:p>
              <a:pPr algn="ctr"/>
              <a:r>
                <a:rPr lang="de-DE" sz="2000" dirty="0"/>
                <a:t>O(</a:t>
              </a:r>
              <a:r>
                <a:rPr lang="de-DE" sz="2000" dirty="0" err="1"/>
                <a:t>GWh</a:t>
              </a:r>
              <a:r>
                <a:rPr lang="de-DE" sz="2000" dirty="0"/>
                <a:t>)</a:t>
              </a:r>
              <a:endParaRPr lang="en-GB" sz="2000" dirty="0"/>
            </a:p>
          </p:txBody>
        </p:sp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9A6B6F2C-3DF9-4188-8758-172A80AD277C}"/>
                </a:ext>
              </a:extLst>
            </p:cNvPr>
            <p:cNvSpPr/>
            <p:nvPr/>
          </p:nvSpPr>
          <p:spPr bwMode="auto">
            <a:xfrm>
              <a:off x="8115300" y="2297430"/>
              <a:ext cx="1581150" cy="14325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de-DE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Collider</a:t>
              </a:r>
              <a:endPara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DF64FDD-70F3-4FF4-B3AF-3906BF4B079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8430" y="2697549"/>
              <a:ext cx="711619" cy="562286"/>
            </a:xfrm>
            <a:prstGeom prst="rect">
              <a:avLst/>
            </a:prstGeom>
          </p:spPr>
        </p:pic>
        <p:sp>
          <p:nvSpPr>
            <p:cNvPr id="15" name="Pfeil: nach rechts 14">
              <a:extLst>
                <a:ext uri="{FF2B5EF4-FFF2-40B4-BE49-F238E27FC236}">
                  <a16:creationId xmlns:a16="http://schemas.microsoft.com/office/drawing/2014/main" id="{CDB0AD83-D744-42EA-804A-620C5CD163AA}"/>
                </a:ext>
              </a:extLst>
            </p:cNvPr>
            <p:cNvSpPr/>
            <p:nvPr/>
          </p:nvSpPr>
          <p:spPr bwMode="auto">
            <a:xfrm>
              <a:off x="7642860" y="2567290"/>
              <a:ext cx="419100" cy="824329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GB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6" name="Pfeil: nach rechts 15">
              <a:extLst>
                <a:ext uri="{FF2B5EF4-FFF2-40B4-BE49-F238E27FC236}">
                  <a16:creationId xmlns:a16="http://schemas.microsoft.com/office/drawing/2014/main" id="{9AB608B7-BABB-4EAE-BFCA-5171F3A3A019}"/>
                </a:ext>
              </a:extLst>
            </p:cNvPr>
            <p:cNvSpPr/>
            <p:nvPr/>
          </p:nvSpPr>
          <p:spPr bwMode="auto">
            <a:xfrm>
              <a:off x="9787890" y="2566528"/>
              <a:ext cx="419100" cy="824329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GB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FDF8125B-90F9-44AF-8EF1-648F7C2C2935}"/>
              </a:ext>
            </a:extLst>
          </p:cNvPr>
          <p:cNvSpPr txBox="1"/>
          <p:nvPr/>
        </p:nvSpPr>
        <p:spPr>
          <a:xfrm>
            <a:off x="6847421" y="1384937"/>
            <a:ext cx="463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collider</a:t>
            </a:r>
            <a:r>
              <a:rPr lang="de-DE" dirty="0"/>
              <a:t> </a:t>
            </a:r>
            <a:r>
              <a:rPr lang="de-DE" dirty="0" err="1"/>
              <a:t>dynamic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– possible at all?</a:t>
            </a:r>
            <a:endParaRPr lang="en-GB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A846E0B-8381-408B-B65A-C6D233B02F93}"/>
              </a:ext>
            </a:extLst>
          </p:cNvPr>
          <p:cNvSpPr txBox="1"/>
          <p:nvPr/>
        </p:nvSpPr>
        <p:spPr>
          <a:xfrm>
            <a:off x="6930831" y="3732157"/>
            <a:ext cx="4469791" cy="190239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pilot</a:t>
            </a:r>
            <a:r>
              <a:rPr lang="de-DE" dirty="0"/>
              <a:t> beam (</a:t>
            </a:r>
            <a:r>
              <a:rPr lang="de-DE" dirty="0" err="1"/>
              <a:t>ca</a:t>
            </a:r>
            <a:r>
              <a:rPr lang="de-DE" dirty="0"/>
              <a:t> . </a:t>
            </a:r>
            <a:r>
              <a:rPr lang="de-DE" dirty="0" err="1"/>
              <a:t>factor</a:t>
            </a:r>
            <a:r>
              <a:rPr lang="de-DE" dirty="0"/>
              <a:t> 2 </a:t>
            </a:r>
            <a:r>
              <a:rPr lang="de-DE" dirty="0" err="1"/>
              <a:t>grid</a:t>
            </a:r>
            <a:r>
              <a:rPr lang="de-DE" dirty="0"/>
              <a:t> power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or</a:t>
            </a:r>
            <a:r>
              <a:rPr lang="de-DE" dirty="0"/>
              <a:t>: </a:t>
            </a:r>
            <a:r>
              <a:rPr lang="de-DE" dirty="0" err="1"/>
              <a:t>standby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fast L </a:t>
            </a:r>
            <a:r>
              <a:rPr lang="de-DE" dirty="0" err="1"/>
              <a:t>recovery</a:t>
            </a:r>
            <a:r>
              <a:rPr lang="de-DE" dirty="0"/>
              <a:t> </a:t>
            </a:r>
            <a:r>
              <a:rPr lang="de-DE" dirty="0" err="1"/>
              <a:t>concepts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or</a:t>
            </a:r>
            <a:r>
              <a:rPr lang="de-DE" dirty="0"/>
              <a:t>: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, gas power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2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Community Activities on Sustainability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4</a:t>
            </a:fld>
            <a:endParaRPr lang="en-GB"/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34939531-3108-4230-B73C-A44F4E76864F}"/>
              </a:ext>
            </a:extLst>
          </p:cNvPr>
          <p:cNvSpPr txBox="1"/>
          <p:nvPr/>
        </p:nvSpPr>
        <p:spPr>
          <a:xfrm>
            <a:off x="511198" y="1361646"/>
            <a:ext cx="7704856" cy="2334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b="1" dirty="0"/>
              <a:t>2014-17: EUCARD-2, </a:t>
            </a:r>
            <a:r>
              <a:rPr lang="en-US" dirty="0"/>
              <a:t>WP Energy Efficient Accelerator Technologies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dirty="0">
                <a:hlinkClick r:id="rId3"/>
              </a:rPr>
              <a:t>https://www.psi.ch/enefficient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dirty="0"/>
              <a:t> </a:t>
            </a:r>
            <a:r>
              <a:rPr lang="en-US" b="1" dirty="0"/>
              <a:t>2017–21: ARIES</a:t>
            </a:r>
            <a:r>
              <a:rPr lang="en-US" dirty="0"/>
              <a:t>, Work Package Efficient Energy Management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dirty="0">
                <a:hlinkClick r:id="rId4"/>
              </a:rPr>
              <a:t>https://www.psi.ch/aries-eem</a:t>
            </a:r>
            <a:r>
              <a:rPr lang="en-US" dirty="0"/>
              <a:t>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2021–25: I.FAST</a:t>
            </a:r>
            <a:r>
              <a:rPr lang="en-US" dirty="0">
                <a:solidFill>
                  <a:srgbClr val="000000"/>
                </a:solidFill>
              </a:rPr>
              <a:t>, Work Package Sustainable Concepts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hlinkClick r:id="rId5"/>
              </a:rPr>
              <a:t>https://www.psi.ch/scat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85" y="1221175"/>
            <a:ext cx="4531997" cy="5526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85" y="1850836"/>
            <a:ext cx="2945791" cy="7461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5285" y="2734982"/>
            <a:ext cx="1438506" cy="8291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3755" y="2734982"/>
            <a:ext cx="2692347" cy="82919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B238E0A-28B6-4EE9-B492-26C024CA04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8" y="5100277"/>
            <a:ext cx="1080118" cy="576064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 bwMode="auto">
          <a:xfrm>
            <a:off x="1890130" y="5044516"/>
            <a:ext cx="814039" cy="78058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771077" y="5111644"/>
            <a:ext cx="797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ICFA panel on sustainable accelerators, chair: Thomas Roser (BNL)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1"/>
              </a:rPr>
              <a:t>https://icfa.hep.net/icfa-panel-on-sustainable-accelerators-and-colliders/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F6E45-EF2E-4566-9F72-DBAB653EBC92}"/>
              </a:ext>
            </a:extLst>
          </p:cNvPr>
          <p:cNvSpPr txBox="1"/>
          <p:nvPr/>
        </p:nvSpPr>
        <p:spPr>
          <a:xfrm>
            <a:off x="504825" y="3830711"/>
            <a:ext cx="1117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/>
              <a:t>consult websites for link collection to workshops and documentation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3806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A1B84FF-AED3-4714-A2E4-05D62B17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000" y="234502"/>
            <a:ext cx="10515600" cy="778979"/>
          </a:xfrm>
        </p:spPr>
        <p:txBody>
          <a:bodyPr/>
          <a:lstStyle/>
          <a:p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driven</a:t>
            </a:r>
            <a:r>
              <a:rPr lang="de-DE" dirty="0"/>
              <a:t> Research </a:t>
            </a:r>
            <a:r>
              <a:rPr lang="de-DE" dirty="0" err="1"/>
              <a:t>Infrastructures</a:t>
            </a:r>
            <a:r>
              <a:rPr lang="de-DE" dirty="0"/>
              <a:t> (RI)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427208-6391-486C-B55B-81A7AFB0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5</a:t>
            </a:fld>
            <a:endParaRPr lang="en-GB"/>
          </a:p>
        </p:txBody>
      </p:sp>
      <p:sp>
        <p:nvSpPr>
          <p:cNvPr id="18" name="Pfeil nach rechts 4">
            <a:extLst>
              <a:ext uri="{FF2B5EF4-FFF2-40B4-BE49-F238E27FC236}">
                <a16:creationId xmlns:a16="http://schemas.microsoft.com/office/drawing/2014/main" id="{89C59A11-C0B9-4037-A992-42D14D8DC09D}"/>
              </a:ext>
            </a:extLst>
          </p:cNvPr>
          <p:cNvSpPr/>
          <p:nvPr/>
        </p:nvSpPr>
        <p:spPr bwMode="auto">
          <a:xfrm>
            <a:off x="264000" y="1988528"/>
            <a:ext cx="1534671" cy="122478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1500"/>
              </a:lnSpc>
              <a:spcBef>
                <a:spcPct val="0"/>
              </a:spcBef>
            </a:pPr>
            <a:r>
              <a:rPr lang="en-US" b="1"/>
              <a:t>g</a:t>
            </a:r>
            <a:r>
              <a:rPr lang="en-US" b="1" dirty="0"/>
              <a:t>rid power</a:t>
            </a:r>
          </a:p>
        </p:txBody>
      </p:sp>
      <p:sp>
        <p:nvSpPr>
          <p:cNvPr id="19" name="Pfeil nach rechts 5">
            <a:extLst>
              <a:ext uri="{FF2B5EF4-FFF2-40B4-BE49-F238E27FC236}">
                <a16:creationId xmlns:a16="http://schemas.microsoft.com/office/drawing/2014/main" id="{7D4B7B8B-3302-4CFA-823C-31B71139742C}"/>
              </a:ext>
            </a:extLst>
          </p:cNvPr>
          <p:cNvSpPr/>
          <p:nvPr/>
        </p:nvSpPr>
        <p:spPr bwMode="auto">
          <a:xfrm>
            <a:off x="4686316" y="1823513"/>
            <a:ext cx="1944216" cy="86802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1500"/>
              </a:lnSpc>
              <a:spcBef>
                <a:spcPct val="0"/>
              </a:spcBef>
            </a:pPr>
            <a:r>
              <a:rPr lang="en-US" b="1"/>
              <a:t>primary b</a:t>
            </a:r>
            <a:r>
              <a:rPr lang="en-US" b="1" dirty="0"/>
              <a:t>eam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C299441-7714-4ABE-BB79-76D7E5B74496}"/>
              </a:ext>
            </a:extLst>
          </p:cNvPr>
          <p:cNvSpPr/>
          <p:nvPr/>
        </p:nvSpPr>
        <p:spPr bwMode="auto">
          <a:xfrm>
            <a:off x="1991999" y="2703915"/>
            <a:ext cx="2449405" cy="5169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+mn-lt"/>
              </a:rPr>
              <a:t> auxiliary systems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9F29CB6-5A4A-4A39-8653-AB4970B44577}"/>
              </a:ext>
            </a:extLst>
          </p:cNvPr>
          <p:cNvSpPr/>
          <p:nvPr/>
        </p:nvSpPr>
        <p:spPr bwMode="auto">
          <a:xfrm>
            <a:off x="6800495" y="1988528"/>
            <a:ext cx="2854908" cy="12323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1" dirty="0">
                <a:latin typeface="+mn-lt"/>
              </a:rPr>
              <a:t>conversion target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undulators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/magnets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1" dirty="0">
                <a:latin typeface="+mn-lt"/>
              </a:rPr>
              <a:t>colliding beam insertion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…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6A17CF2-B265-492D-8C27-626C827E5C2C}"/>
              </a:ext>
            </a:extLst>
          </p:cNvPr>
          <p:cNvSpPr txBox="1"/>
          <p:nvPr/>
        </p:nvSpPr>
        <p:spPr>
          <a:xfrm>
            <a:off x="1992000" y="3414847"/>
            <a:ext cx="2449405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/>
              </a:rPr>
              <a:t>primary beam production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2A7F5CC-B93A-47EF-9E83-43ED41BF9A9A}"/>
              </a:ext>
            </a:extLst>
          </p:cNvPr>
          <p:cNvSpPr txBox="1"/>
          <p:nvPr/>
        </p:nvSpPr>
        <p:spPr>
          <a:xfrm>
            <a:off x="7029679" y="3358922"/>
            <a:ext cx="2052989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/>
              </a:rPr>
              <a:t>conversion to specific secondary radiation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FED4447-07F2-407A-8539-BF3D319897A9}"/>
              </a:ext>
            </a:extLst>
          </p:cNvPr>
          <p:cNvSpPr txBox="1"/>
          <p:nvPr/>
        </p:nvSpPr>
        <p:spPr>
          <a:xfrm>
            <a:off x="4872000" y="3358922"/>
            <a:ext cx="1364756" cy="8020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</a:rPr>
              <a:t>electrons</a:t>
            </a:r>
          </a:p>
          <a:p>
            <a:pPr marL="171450" indent="-1714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</a:rPr>
              <a:t>protons</a:t>
            </a:r>
          </a:p>
          <a:p>
            <a:pPr marL="171450" indent="-1714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</a:rPr>
              <a:t>ions 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DB89E2F-2405-4ADE-AD8B-3F4625F8FC37}"/>
              </a:ext>
            </a:extLst>
          </p:cNvPr>
          <p:cNvSpPr txBox="1"/>
          <p:nvPr/>
        </p:nvSpPr>
        <p:spPr>
          <a:xfrm>
            <a:off x="9768000" y="3358922"/>
            <a:ext cx="2280000" cy="8020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</a:rPr>
              <a:t>X-rays</a:t>
            </a:r>
          </a:p>
          <a:p>
            <a:pPr marL="171450" indent="-1714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</a:rPr>
              <a:t>neutrons, muons, neutrinos</a:t>
            </a:r>
          </a:p>
          <a:p>
            <a:pPr marL="171450" indent="-1714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</a:rPr>
              <a:t>exotic particles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328D660-1989-4122-80C5-85E19C4F0ED2}"/>
              </a:ext>
            </a:extLst>
          </p:cNvPr>
          <p:cNvSpPr txBox="1"/>
          <p:nvPr/>
        </p:nvSpPr>
        <p:spPr>
          <a:xfrm>
            <a:off x="1798671" y="4535799"/>
            <a:ext cx="8303954" cy="1188882"/>
          </a:xfrm>
          <a:prstGeom prst="rect">
            <a:avLst/>
          </a:prstGeom>
          <a:noFill/>
          <a:ln w="38100">
            <a:noFill/>
          </a:ln>
        </p:spPr>
        <p:txBody>
          <a:bodyPr wrap="square" lIns="180000" tIns="180000" rIns="180000" bIns="18000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sz="2400" dirty="0">
                <a:latin typeface="Calibri"/>
                <a:sym typeface="Symbol"/>
              </a:rPr>
              <a:t>high level goal: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sz="2400" dirty="0">
                <a:latin typeface="Calibri"/>
                <a:sym typeface="Symbol"/>
              </a:rPr>
              <a:t>Science output per grid power, per operating/investment cost.</a:t>
            </a:r>
          </a:p>
        </p:txBody>
      </p:sp>
      <p:sp>
        <p:nvSpPr>
          <p:cNvPr id="30" name="Pfeil nach rechts 4">
            <a:extLst>
              <a:ext uri="{FF2B5EF4-FFF2-40B4-BE49-F238E27FC236}">
                <a16:creationId xmlns:a16="http://schemas.microsoft.com/office/drawing/2014/main" id="{83371041-D87A-4288-885C-A016E08D7E27}"/>
              </a:ext>
            </a:extLst>
          </p:cNvPr>
          <p:cNvSpPr/>
          <p:nvPr/>
        </p:nvSpPr>
        <p:spPr bwMode="auto">
          <a:xfrm>
            <a:off x="9906300" y="1988528"/>
            <a:ext cx="1733700" cy="120936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radiation to</a:t>
            </a:r>
          </a:p>
          <a:p>
            <a:pPr marL="0" marR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experiments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13A36E9-F7B4-60F7-063A-A7A883320247}"/>
              </a:ext>
            </a:extLst>
          </p:cNvPr>
          <p:cNvSpPr/>
          <p:nvPr/>
        </p:nvSpPr>
        <p:spPr bwMode="auto">
          <a:xfrm>
            <a:off x="1986014" y="1992983"/>
            <a:ext cx="2449405" cy="5169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ccelerator</a:t>
            </a:r>
          </a:p>
        </p:txBody>
      </p:sp>
    </p:spTree>
    <p:extLst>
      <p:ext uri="{BB962C8B-B14F-4D97-AF65-F5344CB8AC3E}">
        <p14:creationId xmlns:p14="http://schemas.microsoft.com/office/powerpoint/2010/main" val="415549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r Verbinder 15"/>
          <p:cNvCxnSpPr/>
          <p:nvPr/>
        </p:nvCxnSpPr>
        <p:spPr>
          <a:xfrm flipH="1">
            <a:off x="3631246" y="2640828"/>
            <a:ext cx="13010" cy="29174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H="1">
            <a:off x="6774031" y="2639638"/>
            <a:ext cx="13010" cy="29174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>
            <a:stCxn id="7" idx="2"/>
          </p:cNvCxnSpPr>
          <p:nvPr/>
        </p:nvCxnSpPr>
        <p:spPr>
          <a:xfrm flipH="1">
            <a:off x="9901948" y="2639638"/>
            <a:ext cx="13010" cy="29174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59188"/>
            <a:ext cx="10515600" cy="8949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Accelerator Concepts and Technologies </a:t>
            </a:r>
            <a:endParaRPr lang="en-US" sz="16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6</a:t>
            </a:fld>
            <a:endParaRPr lang="en-GB"/>
          </a:p>
        </p:txBody>
      </p:sp>
      <p:sp>
        <p:nvSpPr>
          <p:cNvPr id="5" name="Abgerundetes Rechteck 4"/>
          <p:cNvSpPr/>
          <p:nvPr/>
        </p:nvSpPr>
        <p:spPr bwMode="auto">
          <a:xfrm>
            <a:off x="2307968" y="1552394"/>
            <a:ext cx="2720899" cy="10872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de-DE" b="1" dirty="0"/>
              <a:t>Proton Drivers </a:t>
            </a:r>
            <a:r>
              <a:rPr lang="de-DE" b="1" dirty="0" err="1"/>
              <a:t>with</a:t>
            </a:r>
            <a:r>
              <a:rPr lang="de-DE" b="1" dirty="0"/>
              <a:t> high </a:t>
            </a:r>
            <a:r>
              <a:rPr lang="de-DE" b="1" dirty="0" err="1"/>
              <a:t>intensity</a:t>
            </a:r>
            <a:r>
              <a:rPr lang="de-DE" b="1" dirty="0"/>
              <a:t> </a:t>
            </a:r>
            <a:r>
              <a:rPr lang="de-DE" b="1" dirty="0" err="1"/>
              <a:t>applications</a:t>
            </a: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5430309" y="1552394"/>
            <a:ext cx="2720899" cy="10872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de-DE" b="1" dirty="0"/>
              <a:t>Synchrotron Light </a:t>
            </a:r>
            <a:r>
              <a:rPr lang="de-DE" b="1" dirty="0" err="1"/>
              <a:t>Sources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FELs</a:t>
            </a: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8554508" y="1552394"/>
            <a:ext cx="2720899" cy="10872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de-DE" b="1" dirty="0" err="1"/>
              <a:t>Particle</a:t>
            </a:r>
            <a:r>
              <a:rPr lang="de-DE" b="1" dirty="0"/>
              <a:t> </a:t>
            </a:r>
            <a:r>
              <a:rPr lang="de-DE" b="1" dirty="0" err="1"/>
              <a:t>Colliders</a:t>
            </a: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2307503" y="3052232"/>
            <a:ext cx="8967439" cy="4850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Resonators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and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high Power</a:t>
            </a:r>
            <a:r>
              <a:rPr kumimoji="0" lang="de-DE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RF Systems</a:t>
            </a: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2307503" y="3794691"/>
            <a:ext cx="8967439" cy="4850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Accelerator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Magnets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and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Power</a:t>
            </a:r>
            <a:r>
              <a:rPr kumimoji="0" lang="de-DE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de-DE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Supplies</a:t>
            </a: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2307503" y="4537150"/>
            <a:ext cx="8967439" cy="4850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Cryogenic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Systems</a:t>
            </a: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2307503" y="5279608"/>
            <a:ext cx="8967439" cy="4850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de-DE" b="1" dirty="0" err="1"/>
              <a:t>C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omponent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de-DE" b="1" dirty="0" err="1"/>
              <a:t>C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ooling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 Air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Conditioning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Vacuum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 Instrumentation …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and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other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aux</a:t>
            </a:r>
            <a:r>
              <a:rPr kumimoji="0" 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kumimoji="0" 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systems</a:t>
            </a:r>
            <a:endParaRPr kumimoji="0" lang="de-C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79889" y="1870795"/>
            <a:ext cx="1627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solidFill>
                  <a:srgbClr val="C00000"/>
                </a:solidFill>
              </a:rPr>
              <a:t>concepts</a:t>
            </a:r>
            <a:r>
              <a:rPr lang="de-DE" sz="2000" b="1" dirty="0">
                <a:solidFill>
                  <a:srgbClr val="C00000"/>
                </a:solidFill>
              </a:rPr>
              <a:t>, </a:t>
            </a:r>
            <a:r>
              <a:rPr lang="de-DE" sz="2000" b="1" dirty="0" err="1">
                <a:solidFill>
                  <a:srgbClr val="C00000"/>
                </a:solidFill>
              </a:rPr>
              <a:t>RI‘s</a:t>
            </a:r>
            <a:endParaRPr lang="de-CH" sz="2000" b="1" dirty="0">
              <a:solidFill>
                <a:srgbClr val="C0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9889" y="4167818"/>
            <a:ext cx="1610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solidFill>
                  <a:srgbClr val="C00000"/>
                </a:solidFill>
              </a:rPr>
              <a:t>technologies</a:t>
            </a:r>
            <a:endParaRPr lang="de-CH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8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86024-2F0B-85CC-D1DB-20F4C869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121"/>
            <a:ext cx="10515600" cy="778979"/>
          </a:xfrm>
        </p:spPr>
        <p:txBody>
          <a:bodyPr/>
          <a:lstStyle/>
          <a:p>
            <a:r>
              <a:rPr lang="de-CH" dirty="0" err="1"/>
              <a:t>Superconductivity</a:t>
            </a:r>
            <a:r>
              <a:rPr lang="de-CH" dirty="0"/>
              <a:t> in </a:t>
            </a:r>
            <a:r>
              <a:rPr lang="de-CH" dirty="0" err="1"/>
              <a:t>Accelerators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75DE37-E603-BFB3-5956-24245C0EC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794"/>
            <a:ext cx="10515600" cy="8360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main concepts in accelerators: </a:t>
            </a:r>
            <a:r>
              <a:rPr lang="en-US" dirty="0">
                <a:solidFill>
                  <a:srgbClr val="C00000"/>
                </a:solidFill>
              </a:rPr>
              <a:t>bending of trajectories </a:t>
            </a:r>
            <a:r>
              <a:rPr lang="en-US" dirty="0"/>
              <a:t>and </a:t>
            </a:r>
            <a:r>
              <a:rPr lang="en-US" dirty="0">
                <a:solidFill>
                  <a:schemeClr val="accent1"/>
                </a:solidFill>
              </a:rPr>
              <a:t>energy gain by RF fields</a:t>
            </a:r>
            <a:r>
              <a:rPr lang="en-US" dirty="0"/>
              <a:t>, profit from energy efficient superconducting technology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E030F7-1C5C-4805-A068-6A81CDB8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4" descr="figure6">
            <a:extLst>
              <a:ext uri="{FF2B5EF4-FFF2-40B4-BE49-F238E27FC236}">
                <a16:creationId xmlns:a16="http://schemas.microsoft.com/office/drawing/2014/main" id="{9D762B13-3F63-09CF-FAEC-24E5F0B69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4098" y="2576306"/>
            <a:ext cx="4386268" cy="172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E6F4B73-0BA1-67EC-2895-002AAAF49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11" y="2576307"/>
            <a:ext cx="3695908" cy="172336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978AB67-58E3-3A96-DD0C-9BEF92ADFF22}"/>
              </a:ext>
            </a:extLst>
          </p:cNvPr>
          <p:cNvSpPr txBox="1"/>
          <p:nvPr/>
        </p:nvSpPr>
        <p:spPr>
          <a:xfrm>
            <a:off x="953710" y="4660857"/>
            <a:ext cx="4097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 field: cooper pairs move frictionless</a:t>
            </a: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zero losses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example: MRI magnet with cold switch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E93410-D94A-54A0-7C3E-D1D24DE1AC96}"/>
              </a:ext>
            </a:extLst>
          </p:cNvPr>
          <p:cNvSpPr txBox="1"/>
          <p:nvPr/>
        </p:nvSpPr>
        <p:spPr>
          <a:xfrm>
            <a:off x="5854098" y="4660857"/>
            <a:ext cx="48983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field: cooper pairs move frictionless, but carry mass that is accelerated back and forth</a:t>
            </a:r>
          </a:p>
          <a:p>
            <a:r>
              <a:rPr lang="en-US" dirty="0">
                <a:sym typeface="Symbol" panose="05050102010706020507" pitchFamily="18" charset="2"/>
              </a:rPr>
              <a:t> imperfect shielding of RF field in material</a:t>
            </a:r>
          </a:p>
          <a:p>
            <a:r>
              <a:rPr lang="en-US" dirty="0">
                <a:sym typeface="Symbol" panose="05050102010706020507" pitchFamily="18" charset="2"/>
              </a:rPr>
              <a:t> dissipation from «normal» electrons in RF field</a:t>
            </a:r>
          </a:p>
          <a:p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very small but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non-zero losses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D05116B-E58A-844B-2C2D-ECACD2A08F96}"/>
              </a:ext>
            </a:extLst>
          </p:cNvPr>
          <p:cNvSpPr txBox="1"/>
          <p:nvPr/>
        </p:nvSpPr>
        <p:spPr>
          <a:xfrm>
            <a:off x="953711" y="2054048"/>
            <a:ext cx="3695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C00000"/>
                </a:solidFill>
              </a:rPr>
              <a:t>Magnets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654C4B2-5537-B031-5F23-A2E70F47F295}"/>
              </a:ext>
            </a:extLst>
          </p:cNvPr>
          <p:cNvSpPr txBox="1"/>
          <p:nvPr/>
        </p:nvSpPr>
        <p:spPr>
          <a:xfrm>
            <a:off x="5854098" y="2054047"/>
            <a:ext cx="3695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RF Resonators</a:t>
            </a:r>
            <a:endParaRPr lang="de-DE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7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8</a:t>
            </a:fld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Proton Driver </a:t>
            </a:r>
            <a:r>
              <a:rPr lang="de-DE" dirty="0" err="1"/>
              <a:t>Accelerators</a:t>
            </a:r>
            <a:br>
              <a:rPr lang="de-DE" dirty="0"/>
            </a:br>
            <a:r>
              <a:rPr lang="de-DE" sz="2000" b="0" dirty="0"/>
              <a:t>[</a:t>
            </a:r>
            <a:r>
              <a:rPr lang="de-DE" sz="2000" b="0" dirty="0" err="1"/>
              <a:t>as</a:t>
            </a:r>
            <a:r>
              <a:rPr lang="de-DE" sz="2000" b="0" dirty="0"/>
              <a:t> </a:t>
            </a:r>
            <a:r>
              <a:rPr lang="de-DE" sz="2000" b="0" dirty="0" err="1"/>
              <a:t>example</a:t>
            </a:r>
            <a:r>
              <a:rPr lang="de-DE" sz="2000" b="0" dirty="0"/>
              <a:t> for high </a:t>
            </a:r>
            <a:r>
              <a:rPr lang="de-DE" sz="2000" b="0" dirty="0" err="1"/>
              <a:t>intensity</a:t>
            </a:r>
            <a:r>
              <a:rPr lang="de-DE" sz="2000" b="0" dirty="0"/>
              <a:t> </a:t>
            </a:r>
            <a:r>
              <a:rPr lang="de-DE" sz="2000" b="0" dirty="0" err="1"/>
              <a:t>applications</a:t>
            </a:r>
            <a:r>
              <a:rPr lang="de-DE" sz="2000" b="0" dirty="0"/>
              <a:t>]</a:t>
            </a:r>
            <a:endParaRPr lang="de-CH" sz="2000" b="0" dirty="0"/>
          </a:p>
        </p:txBody>
      </p:sp>
    </p:spTree>
    <p:extLst>
      <p:ext uri="{BB962C8B-B14F-4D97-AF65-F5344CB8AC3E}">
        <p14:creationId xmlns:p14="http://schemas.microsoft.com/office/powerpoint/2010/main" val="134816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DE102-CE64-4397-87E3-0AF0BBCC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70" y="163728"/>
            <a:ext cx="10515600" cy="778979"/>
          </a:xfrm>
        </p:spPr>
        <p:txBody>
          <a:bodyPr/>
          <a:lstStyle/>
          <a:p>
            <a:pPr algn="ctr"/>
            <a:r>
              <a:rPr lang="en-US" dirty="0"/>
              <a:t>Comparison: Megawatt p-Drivers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029FEB3-1F5A-41EA-B0DA-1C0B4126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AD536-6320-4F91-AC87-8B402D0EF0B2}" type="slidenum">
              <a:rPr lang="en-GB" smtClean="0"/>
              <a:t>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903A2A-24DA-4F66-8FED-F38BACCB1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00" y="1982196"/>
            <a:ext cx="3751558" cy="11521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0A3DAA-99A5-4F1A-9949-15B4135E8AE8}"/>
              </a:ext>
            </a:extLst>
          </p:cNvPr>
          <p:cNvSpPr txBox="1"/>
          <p:nvPr/>
        </p:nvSpPr>
        <p:spPr>
          <a:xfrm>
            <a:off x="8227493" y="1763622"/>
            <a:ext cx="35428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rgbClr val="000000"/>
                </a:solidFill>
                <a:latin typeface="Calibri"/>
              </a:rPr>
              <a:t>Yakovlev</a:t>
            </a:r>
            <a:r>
              <a:rPr lang="de-DE" sz="1200" dirty="0">
                <a:solidFill>
                  <a:srgbClr val="000000"/>
                </a:solidFill>
                <a:latin typeface="Calibri"/>
              </a:rPr>
              <a:t>, FNAL, </a:t>
            </a:r>
            <a:r>
              <a:rPr lang="de-DE" sz="1200" dirty="0" err="1">
                <a:solidFill>
                  <a:srgbClr val="000000"/>
                </a:solidFill>
                <a:latin typeface="Calibri"/>
              </a:rPr>
              <a:t>invited</a:t>
            </a:r>
            <a:r>
              <a:rPr lang="de-DE" sz="1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Calibri"/>
              </a:rPr>
              <a:t>talk</a:t>
            </a:r>
            <a:r>
              <a:rPr lang="de-DE" sz="1200" dirty="0">
                <a:solidFill>
                  <a:srgbClr val="000000"/>
                </a:solidFill>
                <a:latin typeface="Calibri"/>
              </a:rPr>
              <a:t>, IPAC 2017</a:t>
            </a:r>
            <a:endParaRPr lang="de-CH" sz="1200" dirty="0" err="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8E9707CF-57F8-460C-8F5A-0AF5635A5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001983"/>
              </p:ext>
            </p:extLst>
          </p:nvPr>
        </p:nvGraphicFramePr>
        <p:xfrm>
          <a:off x="2974338" y="4361055"/>
          <a:ext cx="8758655" cy="1630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73868">
                  <a:extLst>
                    <a:ext uri="{9D8B030D-6E8A-4147-A177-3AD203B41FA5}">
                      <a16:colId xmlns:a16="http://schemas.microsoft.com/office/drawing/2014/main" val="673235513"/>
                    </a:ext>
                  </a:extLst>
                </a:gridCol>
                <a:gridCol w="2074107">
                  <a:extLst>
                    <a:ext uri="{9D8B030D-6E8A-4147-A177-3AD203B41FA5}">
                      <a16:colId xmlns:a16="http://schemas.microsoft.com/office/drawing/2014/main" val="101845517"/>
                    </a:ext>
                  </a:extLst>
                </a:gridCol>
                <a:gridCol w="1182136">
                  <a:extLst>
                    <a:ext uri="{9D8B030D-6E8A-4147-A177-3AD203B41FA5}">
                      <a16:colId xmlns:a16="http://schemas.microsoft.com/office/drawing/2014/main" val="1566799971"/>
                    </a:ext>
                  </a:extLst>
                </a:gridCol>
                <a:gridCol w="1182136">
                  <a:extLst>
                    <a:ext uri="{9D8B030D-6E8A-4147-A177-3AD203B41FA5}">
                      <a16:colId xmlns:a16="http://schemas.microsoft.com/office/drawing/2014/main" val="553407664"/>
                    </a:ext>
                  </a:extLst>
                </a:gridCol>
                <a:gridCol w="1182136">
                  <a:extLst>
                    <a:ext uri="{9D8B030D-6E8A-4147-A177-3AD203B41FA5}">
                      <a16:colId xmlns:a16="http://schemas.microsoft.com/office/drawing/2014/main" val="360646081"/>
                    </a:ext>
                  </a:extLst>
                </a:gridCol>
                <a:gridCol w="1182136">
                  <a:extLst>
                    <a:ext uri="{9D8B030D-6E8A-4147-A177-3AD203B41FA5}">
                      <a16:colId xmlns:a16="http://schemas.microsoft.com/office/drawing/2014/main" val="2342097213"/>
                    </a:ext>
                  </a:extLst>
                </a:gridCol>
                <a:gridCol w="1182136">
                  <a:extLst>
                    <a:ext uri="{9D8B030D-6E8A-4147-A177-3AD203B41FA5}">
                      <a16:colId xmlns:a16="http://schemas.microsoft.com/office/drawing/2014/main" val="2130597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facility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accelerator</a:t>
                      </a:r>
                      <a:r>
                        <a:rPr lang="de-DE" sz="1400" dirty="0"/>
                        <a:t> type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Economy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Energy </a:t>
                      </a:r>
                      <a:r>
                        <a:rPr lang="de-CH" sz="1400" dirty="0" err="1"/>
                        <a:t>Reach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Power </a:t>
                      </a:r>
                      <a:r>
                        <a:rPr lang="de-CH" sz="1400" dirty="0" err="1"/>
                        <a:t>Reach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operational </a:t>
                      </a:r>
                      <a:r>
                        <a:rPr lang="de-CH" sz="1400" dirty="0" err="1"/>
                        <a:t>complexity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grid</a:t>
                      </a:r>
                      <a:r>
                        <a:rPr lang="de-DE" sz="1400" dirty="0"/>
                        <a:t>-</a:t>
                      </a:r>
                      <a:r>
                        <a:rPr lang="de-DE" sz="1400" dirty="0" err="1"/>
                        <a:t>to</a:t>
                      </a:r>
                      <a:r>
                        <a:rPr lang="de-DE" sz="1400" dirty="0"/>
                        <a:t>-beam Efficiency</a:t>
                      </a:r>
                      <a:endParaRPr lang="de-CH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3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/>
                        <a:t>SNS</a:t>
                      </a:r>
                      <a:endParaRPr lang="de-CH" sz="1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superconducting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linac</a:t>
                      </a:r>
                      <a:endParaRPr lang="de-CH" sz="1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--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++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++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++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9%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01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/>
                        <a:t>J-PARC</a:t>
                      </a:r>
                      <a:endParaRPr lang="de-CH" sz="1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rapid </a:t>
                      </a:r>
                      <a:r>
                        <a:rPr lang="de-DE" sz="1400" dirty="0" err="1"/>
                        <a:t>cycling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synchrotron</a:t>
                      </a:r>
                      <a:endParaRPr lang="de-CH" sz="1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++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++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3%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2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/>
                        <a:t>PSI</a:t>
                      </a:r>
                      <a:endParaRPr lang="de-CH" sz="1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isochronous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cyclotron</a:t>
                      </a:r>
                      <a:endParaRPr lang="de-CH" sz="1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+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--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+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b="1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18%</a:t>
                      </a:r>
                      <a:endParaRPr lang="de-CH" sz="16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281368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D4B461E9-EF96-4F92-9031-DC40C0A62BBF}"/>
              </a:ext>
            </a:extLst>
          </p:cNvPr>
          <p:cNvSpPr txBox="1"/>
          <p:nvPr/>
        </p:nvSpPr>
        <p:spPr>
          <a:xfrm>
            <a:off x="8126618" y="1037966"/>
            <a:ext cx="3994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Workshop: Efficiency of Proton Driver Accelerators, 2016, PSI</a:t>
            </a:r>
          </a:p>
          <a:p>
            <a:r>
              <a:rPr lang="en-GB" sz="1200" dirty="0">
                <a:hlinkClick r:id="rId4"/>
              </a:rPr>
              <a:t>https://indico.psi.ch/event/3848/</a:t>
            </a:r>
            <a:r>
              <a:rPr lang="en-GB" sz="1200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202BB9E-39E2-4EA8-A7EB-34E27F850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" y="1037966"/>
            <a:ext cx="3846251" cy="21504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BCA97D8-966B-4FBD-9338-364FA4CCC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79" y="1037966"/>
            <a:ext cx="3526042" cy="22347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B35B0A7-BE13-4A68-BCCF-3ADC04ECF2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t="5695" r="8638" b="2899"/>
          <a:stretch/>
        </p:blipFill>
        <p:spPr>
          <a:xfrm>
            <a:off x="2974338" y="2073957"/>
            <a:ext cx="1996804" cy="215040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344EF88-2272-4111-ADBE-5F0B14F04C1C}"/>
              </a:ext>
            </a:extLst>
          </p:cNvPr>
          <p:cNvSpPr txBox="1"/>
          <p:nvPr/>
        </p:nvSpPr>
        <p:spPr>
          <a:xfrm>
            <a:off x="211200" y="4361055"/>
            <a:ext cx="2658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Megawatt </a:t>
            </a:r>
            <a:r>
              <a:rPr lang="de-DE" b="1" dirty="0" err="1"/>
              <a:t>class</a:t>
            </a:r>
            <a:r>
              <a:rPr lang="de-DE" b="1" dirty="0"/>
              <a:t> </a:t>
            </a:r>
            <a:r>
              <a:rPr lang="de-DE" b="1" dirty="0" err="1"/>
              <a:t>facilities</a:t>
            </a:r>
            <a:r>
              <a:rPr lang="de-DE" b="1" dirty="0"/>
              <a:t> </a:t>
            </a:r>
            <a:r>
              <a:rPr lang="de-DE" b="1" dirty="0" err="1"/>
              <a:t>operating</a:t>
            </a:r>
            <a:r>
              <a:rPr lang="de-DE" b="1" dirty="0"/>
              <a:t> </a:t>
            </a:r>
            <a:r>
              <a:rPr lang="de-DE" b="1" dirty="0" err="1"/>
              <a:t>today</a:t>
            </a:r>
            <a:r>
              <a:rPr lang="de-DE" b="1" dirty="0"/>
              <a:t>:</a:t>
            </a:r>
          </a:p>
          <a:p>
            <a:endParaRPr lang="de-DE" b="1" dirty="0"/>
          </a:p>
          <a:p>
            <a:r>
              <a:rPr lang="de-DE" b="1" dirty="0" err="1"/>
              <a:t>optimized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application</a:t>
            </a:r>
            <a:r>
              <a:rPr lang="de-DE" b="1" dirty="0"/>
              <a:t>, not </a:t>
            </a:r>
            <a:r>
              <a:rPr lang="de-DE" b="1" dirty="0" err="1"/>
              <a:t>efficiency</a:t>
            </a:r>
            <a:endParaRPr lang="en-GB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99CAD7-B372-D850-A060-795929F4B24D}"/>
              </a:ext>
            </a:extLst>
          </p:cNvPr>
          <p:cNvSpPr txBox="1"/>
          <p:nvPr/>
        </p:nvSpPr>
        <p:spPr>
          <a:xfrm>
            <a:off x="3629403" y="3947362"/>
            <a:ext cx="1341739" cy="276999"/>
          </a:xfrm>
          <a:prstGeom prst="rect">
            <a:avLst/>
          </a:prstGeom>
          <a:solidFill>
            <a:schemeClr val="tx1">
              <a:alpha val="1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</a:rPr>
              <a:t>590 MeV, 1.4 MW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698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20.9598"/>
  <p:tag name="LATEXADDIN" val="\documentclass{article}&#10;\IfFileExists{C:/DriveO/EPFL/Course/style/Mikes.tex}{\input{C:/DriveO/EPFL/Course/style/Mikes.tex}&#10;}{\input{C:/O/EPFL/Course/style/Mikes.tex}}&#10;\begin{align*}&#10;\log Q_0&#10;\end{align*}&#10;\end{document}"/>
  <p:tag name="IGUANATEXSIZE" val="20"/>
  <p:tag name="IGUANATEXCURSOR" val="18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L_\mathrm{lin.col.} \propto H_D &#10;\sqrt{\frac{\delta_E}{\varepsilon_{x,n}}} P_\mathrm{beam} $&#10;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L_\mathrm{mu.col.} \propto &#10;B \frac{N_0}{\varepsilon_{xy,n}}\, \gamma\, P_\mathrm{beam}&#10;$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115"/>
  <p:tag name="ORIGINALWIDTH" val="1746.532"/>
  <p:tag name="LATEXADDIN" val="\documentclass{article}&#10;\IfFileExists{C:/DriveO/EPFL/Course/style/Mikes.tex}{\input{C:/DriveO/EPFL/Course/style/Mikes.tex}&#10;}{\input{C:/O/EPFL/Course/style/Mikes.tex}}&#10;\begin{align*}&#10;P_\mathrm{SR} &amp; \approx 5\,\mathrm{MW} \\&#10;&amp; \rightarrow P_\rm{grid, SR} \approx 100\rm{MW} \, (17\%)&#10;\end{align*}&#10;\end{document}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552"/>
  <p:tag name="LATEXFORMWIDTH" val="572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,7135"/>
  <p:tag name="ORIGINALWIDTH" val="2219,722"/>
  <p:tag name="LATEXADDIN" val="\documentclass{article}&#10;\IfFileExists{C:/DriveO/EPFL/Course/style/Mikes.tex}{\input{C:/DriveO/EPFL/Course/style/Mikes.tex}&#10;}{\input{C:/O/EPFL/Course/style/Mikes.tex}}&#10;\begin{align*}&#10;Q_\gamma = \omega \frac{E_\rm{stored}}{P_\rm{dissipated}} &#10;= 2 \pi \frac{E}{\tau P_\gamma} = &#10;2\pi \frac{E}{U_0} \gg 1&#10;\end{align*}&#10;\end{document}"/>
  <p:tag name="IGUANATEXSIZE" val="20"/>
  <p:tag name="IGUANATEXCURSOR" val="263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.4661"/>
  <p:tag name="ORIGINALWIDTH" val="746.1567"/>
  <p:tag name="LATEXADDIN" val="\documentclass{article}&#10;\IfFileExists{C:/DriveO/EPFL/Course/style/Mikes.tex}{\input{C:/DriveO/EPFL/Course/style/Mikes.tex}&#10;}{\input{C:/O/EPFL/Course/style/Mikes.tex}}&#10;\begin{align*}&#10;Q_\gamma = \frac{3}{2} \frac{\rho}{r_{c}} \gamma^{-3}&#10;\end{align*}&#10;\end{document}"/>
  <p:tag name="IGUANATEXSIZE" val="20"/>
  <p:tag name="IGUANATEXCURSOR" val="203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9644"/>
  <p:tag name="ORIGINALWIDTH" val="4603.674"/>
  <p:tag name="LATEXADDIN" val="\documentclass{article}&#10;\IfFileExists{C:/DriveO/EPFL/Course/style/Mikes.tex}{\input{C:/DriveO/EPFL/Course/style/Mikes.tex}&#10;}{\input{C:/O/EPFL/Course/style/Mikes.tex}}&#10;\begin{align*}&#10;\frac{\delta E}{E} \approx 10^{-3} ~ \rm{(design)},~&#10;\sigma_z \propto \frac{1}{\delta E} ~ \rm{(long.emittance)}, ~&#10;\beta_{x,y} \propto \sigma_z ~ \rm{(hourglass)}, ~&#10;\rightarrow \beta_{x,y} \propto \frac{1}{\gamma}&#10;\end{align*}&#10;\end{document}"/>
  <p:tag name="IGUANATEXSIZE" val="20"/>
  <p:tag name="IGUANATEXCURSOR" val="326"/>
  <p:tag name="TRANSPARENCY" val="True"/>
  <p:tag name="FILENAME" val=""/>
  <p:tag name="LATEXENGINEID" val="0"/>
  <p:tag name="TEMPFOLDER" val="c:\temp\"/>
  <p:tag name="LATEXFORMHEIGHT" val="346.5"/>
  <p:tag name="LATEXFORMWIDTH" val="858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7.709"/>
  <p:tag name="ORIGINALWIDTH" val="2560.18"/>
  <p:tag name="LATEXADDIN" val="\documentclass{article}&#10;\IfFileExists{C:/DriveO/EPFL/Course/style/Mikes.tex}{\input{C:/DriveO/EPFL/Course/style/Mikes.tex}&#10;}{\input{C:/O/EPFL/Course/style/Mikes.tex}}&#10;\begin{align*}&#10;\mathcal{L} \propto \frac{N^2}{\sigma_x \sigma_y} \propto &#10;\frac{N^2}{\sqrt{\varepsilon_x \beta_x \varepsilon_y \beta_y}} \propto&#10;\frac{N^2}{\varepsilon_n} \gamma^2 \propto&#10;\frac{N}{\varepsilon_n} \gamma P_\rm{beam}&#10;\end{align*}&#10;\end{document}"/>
  <p:tag name="IGUANATEXSIZE" val="20"/>
  <p:tag name="IGUANATEXCURSOR" val="397"/>
  <p:tag name="TRANSPARENCY" val="True"/>
  <p:tag name="FILENAME" val=""/>
  <p:tag name="LATEXENGINEID" val="0"/>
  <p:tag name="TEMPFOLDER" val="c:\temp\"/>
  <p:tag name="LATEXFORMHEIGHT" val="552"/>
  <p:tag name="LATEXFORMWIDTH" val="572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,7154"/>
  <p:tag name="ORIGINALWIDTH" val="569,1788"/>
  <p:tag name="LATEXADDIN" val="\documentclass{article}&#10;\usepackage{amsmath}&#10;\pagestyle{empty}&#10;\begin{document}&#10;\begin{equation}&#10;\frac{\mathcal{L}}{P_\mathrm{beam}} \propto \gamma&#10;\nonumber&#10;\end{equation} &#10;\end{document}"/>
  <p:tag name="IGUANATEXSIZE" val="20"/>
  <p:tag name="IGUANATEXCURSOR" val="125"/>
  <p:tag name="TRANSPARENCY" val="Wahr"/>
  <p:tag name="LATEXENGINEID" val="0"/>
  <p:tag name="TEMPFOLDER" val="c:\temp\"/>
  <p:tag name="LATEXFORMHEIGHT" val="312"/>
  <p:tag name="LATEXFORMWIDTH" val="490"/>
  <p:tag name="LATEXFORMWRAP" val="Wahr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.24032"/>
  <p:tag name="ORIGINALWIDTH" val="121.4848"/>
  <p:tag name="LATEXADDIN" val="\documentclass{article}&#10;\IfFileExists{C:/DriveO/EPFL/Course/style/Mikes.tex}{\input{C:/DriveO/EPFL/Course/style/Mikes.tex}&#10;}{\input{C:/O/EPFL/Course/style/Mikes.tex}}&#10;\begin{align*}&#10;e^-&#10;\end{align*}&#10;\end{document}"/>
  <p:tag name="IGUANATEXSIZE" val="20"/>
  <p:tag name="IGUANATEXCURSOR" val="185"/>
  <p:tag name="TRANSPARENCY" val="Wahr"/>
  <p:tag name="FILENAME" val=""/>
  <p:tag name="LATEXENGINEID" val="0"/>
  <p:tag name="TEMPFOLDER" val="C:\Users\Mike\Documents\tmp\"/>
  <p:tag name="LATEXFORMHEIGHT" val="552"/>
  <p:tag name="LATEXFORMWIDTH" val="572"/>
  <p:tag name="LATEXFORMWRAP" val="Wahr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237.7203"/>
  <p:tag name="LATEXADDIN" val="\documentclass{article}&#10;\IfFileExists{C:/DriveO/EPFL/Course/style/Mikes.tex}{\input{C:/DriveO/EPFL/Course/style/Mikes.tex}&#10;}{\input{C:/O/EPFL/Course/style/Mikes.tex}}&#10;\begin{align*}&#10;N e^+&#10;\end{align*}&#10;\end{document}"/>
  <p:tag name="IGUANATEXSIZE" val="20"/>
  <p:tag name="IGUANATEXCURSOR" val="187"/>
  <p:tag name="TRANSPARENCY" val="Wahr"/>
  <p:tag name="FILENAME" val=""/>
  <p:tag name="LATEXENGINEID" val="0"/>
  <p:tag name="TEMPFOLDER" val="C:\Users\Mike\Documents\tmp\"/>
  <p:tag name="LATEXFORMHEIGHT" val="552"/>
  <p:tag name="LATEXFORMWIDTH" val="572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7.4503"/>
  <p:tag name="ORIGINALWIDTH" val="940.3824"/>
  <p:tag name="LATEXADDIN" val="\documentclass{article}&#10;\IfFileExists{C:/DriveO/EPFL/Course/style/Mikes.tex}{\input{C:/DriveO/EPFL/Course/style/Mikes.tex}&#10;}{\input{C:/O/EPFL/Course/style/Mikes.tex}}&#10;\begin{align*}&#10;P_\mathrm{dissip} = \frac{U_a^2}&#10;{\left(\frac{R}{Q}\right) Q_0}&#10;\end{align*}&#10;\end{document}"/>
  <p:tag name="IGUANATEXSIZE" val="20"/>
  <p:tag name="IGUANATEXCURSOR" val="24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,9636"/>
  <p:tag name="ORIGINALWIDTH" val="841,3948"/>
  <p:tag name="LATEXADDIN" val="\documentclass{article}&#10;\IfFileExists{C:/DriveO/EPFL/Course/style/Mikes.tex}{\input{C:/DriveO/EPFL/Course/style/Mikes.tex}&#10;}{\input{C:/O/EPFL/Course/style/Mikes.tex}}&#10;\begin{align*}&#10;\eta_\rm{total} = \frac{P_{\gamma, \rm{users}}}{P_\rm{grid}}&#10;\end{align*}&#10;\end{document}"/>
  <p:tag name="IGUANATEXSIZE" val="20"/>
  <p:tag name="IGUANATEXCURSOR" val="237"/>
  <p:tag name="TRANSPARENCY" val="Wahr"/>
  <p:tag name="FILENAME" val=""/>
  <p:tag name="LATEXENGINEID" val="0"/>
  <p:tag name="TEMPFOLDER" val="C:\Users\seidel\tmp\"/>
  <p:tag name="LATEXFORMHEIGHT" val="552"/>
  <p:tag name="LATEXFORMWIDTH" val="572"/>
  <p:tag name="LATEXFORMWRAP" val="Wahr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28.9839"/>
  <p:tag name="LATEXADDIN" val="\documentclass{article}&#10;\IfFileExists{C:/DriveO/EPFL/Course/style/Mikes.tex}{\input{C:/DriveO/EPFL/Course/style/Mikes.tex}&#10;}{\input{C:/O/EPFL/Course/style/Mikes.tex}}&#10;\begin{align*}&#10;P_\gamma&#10;\end{align*}&#10;\end{document}"/>
  <p:tag name="IGUANATEXSIZE" val="20"/>
  <p:tag name="IGUANATEXCURSOR" val="190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4848"/>
  <p:tag name="ORIGINALWIDTH" val="243,7195"/>
  <p:tag name="LATEXADDIN" val="\documentclass{article}&#10;\IfFileExists{C:/DriveO/EPFL/Course/style/Mikes.tex}{\input{C:/DriveO/EPFL/Course/style/Mikes.tex}&#10;}{\input{C:/O/EPFL/Course/style/Mikes.tex}}&#10;\begin{align*}&#10;P_\rm{grid}&#10;\end{align*}&#10;\end{document}"/>
  <p:tag name="IGUANATEXSIZE" val="20"/>
  <p:tag name="IGUANATEXCURSOR" val="192"/>
  <p:tag name="TRANSPARENCY" val="Wahr"/>
  <p:tag name="FILENAME" val=""/>
  <p:tag name="LATEXENGINEID" val="0"/>
  <p:tag name="TEMPFOLDER" val="C:\Users\seidel\tmp\"/>
  <p:tag name="LATEXFORMHEIGHT" val="312"/>
  <p:tag name="LATEXFORMWIDTH" val="384"/>
  <p:tag name="LATEXFORMWRAP" val="Wahr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305,2118"/>
  <p:tag name="LATEXADDIN" val="\documentclass{article}&#10;\IfFileExists{C:/DriveO/EPFL/Course/style/Mikes.tex}{\input{C:/DriveO/EPFL/Course/style/Mikes.tex}&#10;}{\input{C:/O/EPFL/Course/style/Mikes.tex}}&#10;\begin{align*}&#10;P_\rm{beam}&#10;\end{align*}&#10;\end{document}"/>
  <p:tag name="IGUANATEXSIZE" val="20"/>
  <p:tag name="IGUANATEXCURSOR" val="192"/>
  <p:tag name="TRANSPARENCY" val="Wahr"/>
  <p:tag name="FILENAME" val=""/>
  <p:tag name="LATEXENGINEID" val="0"/>
  <p:tag name="TEMPFOLDER" val="C:\Users\seidel\tmp\"/>
  <p:tag name="LATEXFORMHEIGHT" val="312"/>
  <p:tag name="LATEXFORMWIDTH" val="384"/>
  <p:tag name="LATEXFORMWRAP" val="Wahr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350.2062"/>
  <p:tag name="LATEXADDIN" val="\documentclass{article}&#10;\IfFileExists{C:/DriveO/EPFL/Course/style/Mikes.tex}{\input{C:/DriveO/EPFL/Course/style/Mikes.tex}&#10;}{\input{C:/O/EPFL/Course/style/Mikes.tex}}&#10;\begin{align*}&#10;\int L\,dt&#10;\end{align*}&#10;\end{document}"/>
  <p:tag name="IGUANATEXSIZE" val="20"/>
  <p:tag name="IGUANATEXCURSOR" val="192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.7116"/>
  <p:tag name="ORIGINALWIDTH" val="2226.472"/>
  <p:tag name="LATEXADDIN" val="\documentclass{article}&#10;\IfFileExists{C:/DriveO/EPFL/Course/style/Mikes.tex}{\input{C:/DriveO/EPFL/Course/style/Mikes.tex}&#10;}{\input{C:/O/EPFL/Course/style/Mikes.tex}}&#10;\begin{align*}&#10;\rm{COP} = \left(&#10;\frac{W_c}{Q_\rm{in}}&#10;\right)_\rm{Carnot} =&#10;\frac{T_0 - T}{T}, ~ {\scriptstyle&#10;T_0 = 293\,\rm{K} }&#10;\end{align*}&#10;\end{document}"/>
  <p:tag name="IGUANATEXSIZE" val="20"/>
  <p:tag name="IGUANATEXCURSOR" val="278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113.611"/>
  <p:tag name="LATEXADDIN" val="\documentclass{article}&#10;\IfFileExists{C:/DriveO/EPFL/Course/style/Mikes.tex}{\input{C:/DriveO/EPFL/Course/style/Mikes.tex}&#10;}{\input{C:/O/EPFL/Course/style/Mikes.tex}}&#10;\begin{align*}&#10;P_\mathrm{cryo} = &#10;\mathrm{COP}\cdot P_\mathrm{dissip} &#10;\end{align*}&#10;\end{document}"/>
  <p:tag name="IGUANATEXSIZE" val="20"/>
  <p:tag name="IGUANATEXCURSOR" val="2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,7116"/>
  <p:tag name="ORIGINALWIDTH" val="3562,805"/>
  <p:tag name="LATEXADDIN" val="\documentclass{article}&#10;\IfFileExists{C:/DriveO/EPFL/Course/style/Mikes.tex}{\input{C:/DriveO/EPFL/Course/style/Mikes.tex}&#10;}{\input{C:/O/EPFL/Course/style/Mikes.tex}}&#10;\begin{align*}&#10;\rm{COP} = \left( \frac{Q_\rm{out}}{W_c} \right)_\rm{Carnot} &#10;= \left( \frac{Q_\rm{out}}{Q_\rm{out}-Q_\rm{in}}&#10;\right)_\rm{Carnot} =&#10;\frac{T}{T-T_0}, ~ {\scriptstyle&#10;T_0 = 273\,\rm{K} }&#10;\end{align*}&#10;\end{document}"/>
  <p:tag name="IGUANATEXSIZE" val="20"/>
  <p:tag name="IGUANATEXCURSOR" val="253"/>
  <p:tag name="TRANSPARENCY" val="Wahr"/>
  <p:tag name="LATEXENGINEID" val="0"/>
  <p:tag name="TEMPFOLDER" val="c:\temp\"/>
  <p:tag name="LATEXFORMHEIGHT" val="312"/>
  <p:tag name="LATEXFORMWIDTH" val="429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5.943"/>
  <p:tag name="ORIGINALWIDTH" val="1931.009"/>
  <p:tag name="LATEXADDIN" val="\documentclass{article}&#10;\IfFileExists{C:/DriveO/EPFL/Course/style/Mikes.tex}{\input{C:/DriveO/EPFL/Course/style/Mikes.tex}&#10;}{\input{C:/O/EPFL/Course/style/Mikes.tex}}&#10;\begin{align*}&#10;P_\mathrm{grid} &amp;= P_\mathrm{cryo} + P_\mathrm{\scriptscriptstyle RF} \\&#10;&amp;= \mathrm{COP}\cdot P_\mathrm{dissip}&#10;+ \frac{1}{\eta_\mathrm{\scriptscriptstyle RF}} &#10;\,\, \Delta P_\mathrm{beam}&#10;\end{align*}&#10;\end{document}"/>
  <p:tag name="IGUANATEXSIZE" val="20"/>
  <p:tag name="IGUANATEXCURSOR" val="340"/>
  <p:tag name="TRANSPARENCY" val="True"/>
  <p:tag name="FILENAME" val=""/>
  <p:tag name="LATEXENGINEID" val="0"/>
  <p:tag name="TEMPFOLDER" val="c:\temp\"/>
  <p:tag name="LATEXFORMHEIGHT" val="552"/>
  <p:tag name="LATEXFORMWIDTH" val="572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5,4631"/>
  <p:tag name="ORIGINALWIDTH" val="874,3907"/>
  <p:tag name="LATEXADDIN" val="\documentclass{article}&#10;\IfFileExists{C:/DriveO/EPFL/Course/style/Mikes.tex}{\input{C:/DriveO/EPFL/Course/style/Mikes.tex}&#10;}{\input{C:/O/EPFL/Course/style/Mikes.tex}}&#10;\begin{align*}&#10;\eta_\rm{total} = \frac{\Delta P_\rm{beam}}{P_\rm{grid}}&#10;\end{align*}&#10;\end{document}"/>
  <p:tag name="IGUANATEXSIZE" val="20"/>
  <p:tag name="IGUANATEXCURSOR" val="238"/>
  <p:tag name="TRANSPARENCY" val="Wahr"/>
  <p:tag name="FILENAME" val=""/>
  <p:tag name="LATEXENGINEID" val="0"/>
  <p:tag name="TEMPFOLDER" val="C:\Users\seidel\tmp\"/>
  <p:tag name="LATEXFORMHEIGHT" val="552"/>
  <p:tag name="LATEXFORMWIDTH" val="572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7,4578"/>
  <p:tag name="ORIGINALWIDTH" val="1472,816"/>
  <p:tag name="LATEXADDIN" val="\documentclass{article}&#10;\IfFileExists{C:/DriveO/EPFL/Course/style/Mikes.tex}{\input{C:/DriveO/EPFL/Course/style/Mikes.tex}&#10;}{\input{C:/O/EPFL/Course/style/Mikes.tex}}&#10;\begin{align*}&#10;Q_L &amp; = \frac{Q_0}{1+\beta_c}&#10;= \frac{Q_0}{2+\frac{\Delta P_\mathrm{beam}}{P_\mathrm{dissip}}}&#10;\end{align*}&#10;\end{document}"/>
  <p:tag name="IGUANATEXSIZE" val="20"/>
  <p:tag name="IGUANATEXCURSOR" val="210"/>
  <p:tag name="TRANSPARENCY" val="Wahr"/>
  <p:tag name="LATEXENGINEID" val="0"/>
  <p:tag name="TEMPFOLDER" val="c:\temp\"/>
  <p:tag name="LATEXFORMHEIGHT" val="552"/>
  <p:tag name="LATEXFORMWIDTH" val="572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1,2186"/>
  <p:tag name="ORIGINALWIDTH" val="1193,851"/>
  <p:tag name="LATEXADDIN" val="\documentclass{article}&#10;\usepackage{amsmath}&#10;\pagestyle{empty}&#10;\begin{document}&#10;&#10;$P_\mathrm{SR} \propto I_\mathrm{beam} \,&#10;\left( \frac{E}{m_0} \right )^4&#10;\frac{1}{R} $&#10;&#10;&#10;\end{document}"/>
  <p:tag name="IGUANATEXSIZE" val="20"/>
  <p:tag name="IGUANATEXCURSOR" val="140"/>
  <p:tag name="TRANSPARENCY" val="Wahr"/>
  <p:tag name="FILENAME" val=""/>
  <p:tag name="LATEXENGINEID" val="0"/>
  <p:tag name="TEMPFOLDER" val="C:\Users\seidel\t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08000" rIns="91440" bIns="720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ts val="1800"/>
          </a:lnSpc>
          <a:spcBef>
            <a:spcPct val="0"/>
          </a:spcBef>
          <a:buClrTx/>
          <a:buSzTx/>
          <a:buFontTx/>
          <a:buNone/>
          <a:tabLst/>
          <a:defRPr kumimoji="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>
        <a:ln w="57150">
          <a:solidFill>
            <a:schemeClr val="accent2">
              <a:lumMod val="75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2798</Words>
  <Application>Microsoft Office PowerPoint</Application>
  <PresentationFormat>Widescreen</PresentationFormat>
  <Paragraphs>555</Paragraphs>
  <Slides>34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Congenial Black</vt:lpstr>
      <vt:lpstr>Symbol</vt:lpstr>
      <vt:lpstr>Times New Roman</vt:lpstr>
      <vt:lpstr>Office</vt:lpstr>
      <vt:lpstr>Graph</vt:lpstr>
      <vt:lpstr>Improving the Energy Efficiency of Future Accelerators </vt:lpstr>
      <vt:lpstr>PowerPoint Presentation</vt:lpstr>
      <vt:lpstr>PowerPoint Presentation</vt:lpstr>
      <vt:lpstr>Community Activities on Sustainability</vt:lpstr>
      <vt:lpstr>Accelerator driven Research Infrastructures (RI)</vt:lpstr>
      <vt:lpstr>Accelerator Concepts and Technologies </vt:lpstr>
      <vt:lpstr>Superconductivity in Accelerators</vt:lpstr>
      <vt:lpstr>Proton Driver Accelerators [as example for high intensity applications]</vt:lpstr>
      <vt:lpstr>Comparison: Megawatt p-Drivers</vt:lpstr>
      <vt:lpstr>Superconducting Linac :  High Efficiency Potential  example: PIP-II design of Fermilab</vt:lpstr>
      <vt:lpstr>Low Loss Superconducting Resonators</vt:lpstr>
      <vt:lpstr>Cryogenic Efficiency</vt:lpstr>
      <vt:lpstr>COP Factor: compare heating of houses</vt:lpstr>
      <vt:lpstr>Powerflow s.c. Linac – Minimum System Example for a Single Cavity</vt:lpstr>
      <vt:lpstr>technical challenges of s.c. RF not discussed here: </vt:lpstr>
      <vt:lpstr>Technology R&amp;D: Efficient RF Power Sources</vt:lpstr>
      <vt:lpstr>Technology R&amp;D: Superconducting RF at higher temperature</vt:lpstr>
      <vt:lpstr>Light Source Example</vt:lpstr>
      <vt:lpstr>Example Swiss Light Source SLS and its Upgrade @ PSI</vt:lpstr>
      <vt:lpstr>Particle Colliders</vt:lpstr>
      <vt:lpstr>Colliders - Concepts</vt:lpstr>
      <vt:lpstr>Colliders Types and Power Drivers</vt:lpstr>
      <vt:lpstr>Ring Collider</vt:lpstr>
      <vt:lpstr>FCC-ee – Optimized Lepton Ring Collider</vt:lpstr>
      <vt:lpstr>Overview Lepton Proposals</vt:lpstr>
      <vt:lpstr>Ring vs. Linear Collider</vt:lpstr>
      <vt:lpstr>Combining Linear- and Ring-Collider  using the ERL Concept</vt:lpstr>
      <vt:lpstr>Muon Collider – Efficient at Highest Energies</vt:lpstr>
      <vt:lpstr>Summary Efficient Particle Accelerators</vt:lpstr>
      <vt:lpstr>Thank you for your attention.</vt:lpstr>
      <vt:lpstr>spare slides on Light Sources, Dynamic Operation</vt:lpstr>
      <vt:lpstr>Synchrotron Light Sources and Free Electron Lasers</vt:lpstr>
      <vt:lpstr>Free Electron Laser </vt:lpstr>
      <vt:lpstr>The Future – Fluctuating Energy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more efficient Particle Accelerators – a Review</dc:title>
  <dc:creator>Mike Seidel</dc:creator>
  <cp:lastModifiedBy>Mike Seidel</cp:lastModifiedBy>
  <cp:revision>328</cp:revision>
  <cp:lastPrinted>2022-06-08T18:47:56Z</cp:lastPrinted>
  <dcterms:created xsi:type="dcterms:W3CDTF">2022-03-07T16:25:36Z</dcterms:created>
  <dcterms:modified xsi:type="dcterms:W3CDTF">2024-04-15T08:06:56Z</dcterms:modified>
</cp:coreProperties>
</file>