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6" r:id="rId2"/>
    <p:sldId id="267" r:id="rId3"/>
    <p:sldId id="268" r:id="rId4"/>
    <p:sldId id="269" r:id="rId5"/>
    <p:sldId id="271" r:id="rId6"/>
    <p:sldId id="270" r:id="rId7"/>
    <p:sldId id="256" r:id="rId8"/>
    <p:sldId id="263" r:id="rId9"/>
    <p:sldId id="257" r:id="rId10"/>
    <p:sldId id="275" r:id="rId11"/>
    <p:sldId id="258" r:id="rId12"/>
    <p:sldId id="259" r:id="rId13"/>
    <p:sldId id="265" r:id="rId14"/>
    <p:sldId id="261" r:id="rId15"/>
    <p:sldId id="264" r:id="rId16"/>
    <p:sldId id="260" r:id="rId17"/>
    <p:sldId id="262" r:id="rId18"/>
    <p:sldId id="273" r:id="rId19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12" d="100"/>
          <a:sy n="112" d="100"/>
        </p:scale>
        <p:origin x="1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43B35-138D-40E3-8AC0-EC8A54E4E65F}" type="datetimeFigureOut">
              <a:rPr lang="de-DE" smtClean="0"/>
              <a:t>14.04.2024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111DB-2B93-40B0-BF10-6C7CED91BE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261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111DB-2B93-40B0-BF10-6C7CED91BE1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285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111DB-2B93-40B0-BF10-6C7CED91BE1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7808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111DB-2B93-40B0-BF10-6C7CED91BE1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6035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07F07-5018-B520-783B-FE0457BCD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C53577-5D47-3462-F508-230E0253F3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8CF65-E206-3105-4673-F13885629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03A93-5B8B-4FCB-BA63-9B584650461F}" type="datetime1">
              <a:rPr lang="LID4096" smtClean="0"/>
              <a:t>04/14/2024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07C72-387F-907B-1702-431F21C0B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FC383-9E28-9304-354E-F80FB06F5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28983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D793C-A8B3-F264-6E40-84278DCA4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39B46-D290-3902-DD95-AA1FB158F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55E12-F97D-3D20-4013-D3B2FE30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6719C-C679-4FB5-971D-8C963EAA872D}" type="datetime1">
              <a:rPr lang="LID4096" smtClean="0"/>
              <a:t>04/14/2024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874DB-5421-9EDD-37D6-425B69833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3B1D9-3620-1F4F-9C12-E5D29B3B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6517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E89427-BD9A-4F90-8507-D5461D4AF4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9B218D-F119-D88B-04E0-282E532EA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7B9E0-E1C5-E090-5BF8-E23ECA443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71C6-7BCA-4F20-BE12-EA6A542394C1}" type="datetime1">
              <a:rPr lang="LID4096" smtClean="0"/>
              <a:t>04/14/2024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248BD-AC9E-EF27-8724-4A261C549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BBEFC-60B4-A86B-4F5D-EE50B6706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1453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DDCCF-00D4-57C0-AB86-DD97CBF26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01350-A3CE-F72C-EF66-224EE8E3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2717E-3498-D1DF-0749-E719A0490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7B36-652B-448F-9425-B83A14247BAE}" type="datetime1">
              <a:rPr lang="LID4096" smtClean="0"/>
              <a:t>04/14/2024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0EF9F-8597-7B89-712F-614543F5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C8415-5616-E9EF-A04C-AB58C2E8A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086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5CA1-B7CB-D1FB-EC76-E686072A2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376EC-3A6A-627D-FB8C-389BD638A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D9367-1A65-3258-265C-9FE90DFE5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77AEF-333A-41D7-BEF3-E8C561FA9096}" type="datetime1">
              <a:rPr lang="LID4096" smtClean="0"/>
              <a:t>04/14/2024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80604-377F-6192-4D4E-AC24A6380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C9CB9-597A-78E3-CFBC-A159B832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51950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58BA3-0492-6F74-9BF6-52E8ECDE3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413EA-68CD-9D88-D79C-CC6ED21EC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19449-C536-4F9E-2D95-193291798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D753B-EBAF-B53A-074D-76FB47A9C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8D24-7CA9-4770-BC08-02B26F4C4919}" type="datetime1">
              <a:rPr lang="LID4096" smtClean="0"/>
              <a:t>04/14/2024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5475B-BCCD-BF1D-D454-48E8BAEE8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81B7A-9A7C-4BC7-ADE6-79554484D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02570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64811-F649-1A18-8152-2E898C3CB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96928-3DA8-37D0-D51A-B823CED2E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67FC4-6803-2A31-FB6C-F5659A25A6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3C89C4-348E-5F39-4668-34D6F57A0F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B8D285-7AB1-D934-D1C7-35BD76922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36D4F4-1072-1534-5192-D3D0EB786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5644-46EF-4A91-922F-FD243252A9F9}" type="datetime1">
              <a:rPr lang="LID4096" smtClean="0"/>
              <a:t>04/14/2024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F9E71C-2B25-C35F-F2C4-0647C5575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FE4384-78B5-0145-4AD6-E159AB04C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15391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5D05-BAE5-24E8-3A9C-14C3A7F70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ECEF6-D795-F1A5-DDBC-8D98B55B5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1A0B-8839-46FE-9B18-3826DB74CD34}" type="datetime1">
              <a:rPr lang="LID4096" smtClean="0"/>
              <a:t>04/14/2024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4890-38CA-0ACB-1B4F-A5F9405A0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74416-B7D1-C64F-6B7E-D5252B22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0862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045E28-5069-3021-3A48-8D87E4177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976B-F772-4EF7-804B-5211316EFEA6}" type="datetime1">
              <a:rPr lang="LID4096" smtClean="0"/>
              <a:t>04/14/2024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999B63-1C5E-64D7-EE4C-E6CB2500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717FB-888C-F1BE-37C5-F04D21D1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45387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692FD-FA4F-1B23-9EA8-98A91CDB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74534-C607-4610-550D-E549332B6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EA254-A469-DD5E-6D80-44BC37540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B67E5-EFEF-17F0-5AB1-5E8DF97BF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47420-6919-473C-933A-14F25AF640C3}" type="datetime1">
              <a:rPr lang="LID4096" smtClean="0"/>
              <a:t>04/14/2024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EDB6C-8CB1-00F0-9658-BA9847DD8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C09C59-5D4A-0616-191D-C163C2AA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6307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D37EC-0CB8-5C20-0D9F-EF2B8B705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59592B-AE95-C702-A091-81C5DD7C8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C0F8F-A3A7-5386-A2CD-26017DDBA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BDF64-7321-18FA-3A8A-151C61B25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7857-45B6-4AA8-B95C-7ECC34B2EFE5}" type="datetime1">
              <a:rPr lang="LID4096" smtClean="0"/>
              <a:t>04/14/2024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7279B-A4DF-B23E-FBF6-E1F5762D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E326F-A5DE-61B2-FC62-436888296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71190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02FC6-B683-24E9-4CF3-ACB65B9C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88781-C4E4-8F07-B445-0FCB66126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871DA-F3C2-ACC9-0954-A50279EA3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38FF20-E3BE-47F9-B7F3-01209F1187CE}" type="datetime1">
              <a:rPr lang="LID4096" smtClean="0"/>
              <a:t>04/14/2024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F7E01-A745-BFC4-1A5F-98305C39C6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C3E3-36ED-4099-6586-23175595E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68FCCF-9A80-B240-8D85-84F960565AFA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7493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24.jpeg"/><Relationship Id="rId10" Type="http://schemas.openxmlformats.org/officeDocument/2006/relationships/image" Target="../media/image28.png"/><Relationship Id="rId4" Type="http://schemas.openxmlformats.org/officeDocument/2006/relationships/image" Target="../media/image23.jp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808E5-2A1F-CD18-7590-D2DAAD854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56043"/>
            <a:ext cx="9144000" cy="2387600"/>
          </a:xfrm>
        </p:spPr>
        <p:txBody>
          <a:bodyPr/>
          <a:lstStyle/>
          <a:p>
            <a:r>
              <a:rPr lang="en-US" dirty="0"/>
              <a:t>WP1 – Ferro-Electric Fast Reactive Tuners (FE-FRT)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A6D48F9-28DA-7235-024C-DFD596746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35718"/>
            <a:ext cx="9144000" cy="1655762"/>
          </a:xfrm>
        </p:spPr>
        <p:txBody>
          <a:bodyPr/>
          <a:lstStyle/>
          <a:p>
            <a:r>
              <a:rPr lang="en-US" dirty="0"/>
              <a:t>An overview of the work-package by A. Neumann for the members from CERN, </a:t>
            </a:r>
            <a:r>
              <a:rPr lang="en-US" dirty="0" err="1"/>
              <a:t>IJCLab</a:t>
            </a:r>
            <a:r>
              <a:rPr lang="en-US" dirty="0"/>
              <a:t>, U Lancaster* and HZB</a:t>
            </a:r>
          </a:p>
          <a:p>
            <a:r>
              <a:rPr lang="en-US" dirty="0"/>
              <a:t>with Euclid TECHLABs as associated partner</a:t>
            </a:r>
            <a:endParaRPr lang="de-DE" dirty="0"/>
          </a:p>
        </p:txBody>
      </p:sp>
      <p:pic>
        <p:nvPicPr>
          <p:cNvPr id="4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8687C087-FFBB-EEFF-5920-9F39C2C3B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38" y="378848"/>
            <a:ext cx="3609024" cy="113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4BAFD71-4453-AF47-742B-CD7D43ACB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661" y="1269"/>
            <a:ext cx="1020339" cy="102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logo lancaster">
            <a:extLst>
              <a:ext uri="{FF2B5EF4-FFF2-40B4-BE49-F238E27FC236}">
                <a16:creationId xmlns:a16="http://schemas.microsoft.com/office/drawing/2014/main" id="{ABA146C2-D1AC-9AAF-CF9D-13190F0AB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" t="11183" r="5891" b="18802"/>
          <a:stretch/>
        </p:blipFill>
        <p:spPr bwMode="auto">
          <a:xfrm>
            <a:off x="8774352" y="0"/>
            <a:ext cx="2335033" cy="103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Euclid Techlabs">
            <a:extLst>
              <a:ext uri="{FF2B5EF4-FFF2-40B4-BE49-F238E27FC236}">
                <a16:creationId xmlns:a16="http://schemas.microsoft.com/office/drawing/2014/main" id="{A2922479-501A-0E54-E8D3-52B420599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36"/>
          <a:stretch/>
        </p:blipFill>
        <p:spPr bwMode="auto">
          <a:xfrm>
            <a:off x="7250327" y="99235"/>
            <a:ext cx="1492886" cy="65663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6FFB4BF-0CB3-9959-1CBC-7E936A1A41C6}"/>
              </a:ext>
            </a:extLst>
          </p:cNvPr>
          <p:cNvSpPr txBox="1"/>
          <p:nvPr/>
        </p:nvSpPr>
        <p:spPr>
          <a:xfrm>
            <a:off x="333286" y="6479152"/>
            <a:ext cx="2649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*WP6, strong link to WP1</a:t>
            </a:r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186E6A2-763C-E644-D19B-993901D4C50E}"/>
              </a:ext>
            </a:extLst>
          </p:cNvPr>
          <p:cNvGrpSpPr/>
          <p:nvPr/>
        </p:nvGrpSpPr>
        <p:grpSpPr>
          <a:xfrm>
            <a:off x="10070784" y="1113303"/>
            <a:ext cx="1958378" cy="1141942"/>
            <a:chOff x="3771862" y="5103162"/>
            <a:chExt cx="2324138" cy="1295419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B242AFAB-3D1B-7D2A-6AF3-77073486D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8959" y="5103162"/>
              <a:ext cx="1717041" cy="1295419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8B453B8-0030-0291-E604-71FAC33A9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771862" y="5349875"/>
              <a:ext cx="523875" cy="523875"/>
            </a:xfrm>
            <a:prstGeom prst="rect">
              <a:avLst/>
            </a:prstGeom>
          </p:spPr>
        </p:pic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875760CC-5E2D-E2D8-15D9-873D57C847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06589" y="1013892"/>
            <a:ext cx="2565838" cy="40005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4D9C9451-590F-BD9D-6408-ECBCE2D29E34}"/>
              </a:ext>
            </a:extLst>
          </p:cNvPr>
          <p:cNvSpPr txBox="1"/>
          <p:nvPr/>
        </p:nvSpPr>
        <p:spPr>
          <a:xfrm>
            <a:off x="7362627" y="6389433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EU HORIZON-INFRA-2023-TECH-01-01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BE1743F-1F9D-14C5-C822-A7A736D203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29374" y="6072965"/>
            <a:ext cx="2762250" cy="685800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E224944-0561-A4CD-B123-C86B7835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37164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sted-movie.png" descr="pasted-movie.png">
            <a:extLst>
              <a:ext uri="{FF2B5EF4-FFF2-40B4-BE49-F238E27FC236}">
                <a16:creationId xmlns:a16="http://schemas.microsoft.com/office/drawing/2014/main" id="{49031922-8A96-62C8-9FA5-EB8FCFB9AC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82"/>
          <a:stretch>
            <a:fillRect/>
          </a:stretch>
        </p:blipFill>
        <p:spPr>
          <a:xfrm>
            <a:off x="267607" y="3798456"/>
            <a:ext cx="6013374" cy="311531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EC8C43-06E0-C825-13E4-F8DEB374FF58}"/>
              </a:ext>
            </a:extLst>
          </p:cNvPr>
          <p:cNvSpPr txBox="1"/>
          <p:nvPr/>
        </p:nvSpPr>
        <p:spPr>
          <a:xfrm>
            <a:off x="3418115" y="229953"/>
            <a:ext cx="6062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b="1" dirty="0">
                <a:solidFill>
                  <a:srgbClr val="002060"/>
                </a:solidFill>
              </a:rPr>
              <a:t>WP1 – FE-FRT:</a:t>
            </a:r>
            <a:r>
              <a:rPr lang="en-BE" sz="2400" b="1" dirty="0">
                <a:solidFill>
                  <a:schemeClr val="bg2">
                    <a:lumMod val="50000"/>
                  </a:schemeClr>
                </a:solidFill>
              </a:rPr>
              <a:t> status/evolution of Task 1.2 </a:t>
            </a: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1709803E-6E12-BAB9-0C4A-5169DA77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23731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81F7592-D477-9A22-2849-173B84CAD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08709"/>
            <a:ext cx="2743200" cy="365125"/>
          </a:xfrm>
        </p:spPr>
        <p:txBody>
          <a:bodyPr/>
          <a:lstStyle/>
          <a:p>
            <a:fld id="{4068FCCF-9A80-B240-8D85-84F960565AFA}" type="slidenum">
              <a:rPr lang="en-BE" smtClean="0"/>
              <a:t>10</a:t>
            </a:fld>
            <a:endParaRPr lang="en-BE" dirty="0"/>
          </a:p>
        </p:txBody>
      </p:sp>
      <p:pic>
        <p:nvPicPr>
          <p:cNvPr id="2" name="Screenshot 2024-04-13 at 22.58.40.png" descr="Screenshot 2024-04-13 at 22.58.40.png">
            <a:extLst>
              <a:ext uri="{FF2B5EF4-FFF2-40B4-BE49-F238E27FC236}">
                <a16:creationId xmlns:a16="http://schemas.microsoft.com/office/drawing/2014/main" id="{68BEF2CE-734B-95BA-8A9B-36129B42A5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7"/>
          <a:stretch>
            <a:fillRect/>
          </a:stretch>
        </p:blipFill>
        <p:spPr>
          <a:xfrm>
            <a:off x="243207" y="835524"/>
            <a:ext cx="5977673" cy="311531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130CF00A-AF1B-FCBC-9136-0452D6D27188}"/>
              </a:ext>
            </a:extLst>
          </p:cNvPr>
          <p:cNvSpPr/>
          <p:nvPr/>
        </p:nvSpPr>
        <p:spPr>
          <a:xfrm>
            <a:off x="243208" y="952490"/>
            <a:ext cx="6062172" cy="1323975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7" name="Internal milestones">
            <a:extLst>
              <a:ext uri="{FF2B5EF4-FFF2-40B4-BE49-F238E27FC236}">
                <a16:creationId xmlns:a16="http://schemas.microsoft.com/office/drawing/2014/main" id="{86DB703E-29DC-031A-BCBA-DF510E54DA7E}"/>
              </a:ext>
            </a:extLst>
          </p:cNvPr>
          <p:cNvSpPr/>
          <p:nvPr/>
        </p:nvSpPr>
        <p:spPr>
          <a:xfrm>
            <a:off x="4660988" y="3541569"/>
            <a:ext cx="1788213" cy="157464"/>
          </a:xfrm>
          <a:prstGeom prst="roundRect">
            <a:avLst>
              <a:gd name="adj" fmla="val 2509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/>
          <a:lstStyle>
            <a:lvl1pPr algn="ctr">
              <a:defRPr b="1">
                <a:solidFill>
                  <a:srgbClr val="000000"/>
                </a:solidFill>
              </a:defRPr>
            </a:lvl1pPr>
          </a:lstStyle>
          <a:p>
            <a:r>
              <a:rPr sz="1200" dirty="0"/>
              <a:t>Internal milestones</a:t>
            </a:r>
          </a:p>
        </p:txBody>
      </p:sp>
      <p:pic>
        <p:nvPicPr>
          <p:cNvPr id="8" name="capture (3).png" descr="capture (3).png">
            <a:extLst>
              <a:ext uri="{FF2B5EF4-FFF2-40B4-BE49-F238E27FC236}">
                <a16:creationId xmlns:a16="http://schemas.microsoft.com/office/drawing/2014/main" id="{9CE7DA87-1D26-1116-0E5A-628CF8B2B2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876" t="21073" r="27462" b="18524"/>
          <a:stretch>
            <a:fillRect/>
          </a:stretch>
        </p:blipFill>
        <p:spPr>
          <a:xfrm>
            <a:off x="5332150" y="2612849"/>
            <a:ext cx="1041084" cy="91494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1/4 CM - LHC cavity">
            <a:extLst>
              <a:ext uri="{FF2B5EF4-FFF2-40B4-BE49-F238E27FC236}">
                <a16:creationId xmlns:a16="http://schemas.microsoft.com/office/drawing/2014/main" id="{08D5AB16-C6F3-1AA7-FDAF-C8158727EF6C}"/>
              </a:ext>
            </a:extLst>
          </p:cNvPr>
          <p:cNvSpPr txBox="1"/>
          <p:nvPr/>
        </p:nvSpPr>
        <p:spPr>
          <a:xfrm>
            <a:off x="5361918" y="2365322"/>
            <a:ext cx="1870278" cy="2337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/>
          <a:lstStyle>
            <a:lvl1pPr>
              <a:defRPr sz="2600" b="1">
                <a:solidFill>
                  <a:srgbClr val="000000"/>
                </a:solidFill>
              </a:defRPr>
            </a:lvl1pPr>
          </a:lstStyle>
          <a:p>
            <a:r>
              <a:rPr sz="1200" dirty="0"/>
              <a:t>1/4 CM - LHC cavity</a:t>
            </a:r>
          </a:p>
        </p:txBody>
      </p:sp>
      <p:sp>
        <p:nvSpPr>
          <p:cNvPr id="10" name="Internal milestones">
            <a:extLst>
              <a:ext uri="{FF2B5EF4-FFF2-40B4-BE49-F238E27FC236}">
                <a16:creationId xmlns:a16="http://schemas.microsoft.com/office/drawing/2014/main" id="{3831BAAF-8B6A-DCB9-E4CE-D35FA493859B}"/>
              </a:ext>
            </a:extLst>
          </p:cNvPr>
          <p:cNvSpPr/>
          <p:nvPr/>
        </p:nvSpPr>
        <p:spPr>
          <a:xfrm>
            <a:off x="4585021" y="616106"/>
            <a:ext cx="1788213" cy="157464"/>
          </a:xfrm>
          <a:prstGeom prst="roundRect">
            <a:avLst>
              <a:gd name="adj" fmla="val 25091"/>
            </a:avLst>
          </a:prstGeom>
          <a:solidFill>
            <a:schemeClr val="bg1"/>
          </a:solidFill>
          <a:ln w="12700">
            <a:solidFill>
              <a:srgbClr val="C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/>
          <a:lstStyle>
            <a:lvl1pPr algn="ctr">
              <a:defRPr b="1">
                <a:solidFill>
                  <a:srgbClr val="000000"/>
                </a:solidFill>
              </a:defRPr>
            </a:lvl1pPr>
          </a:lstStyle>
          <a:p>
            <a:r>
              <a:rPr lang="en-US" sz="1200" dirty="0" err="1">
                <a:solidFill>
                  <a:srgbClr val="C00000"/>
                </a:solidFill>
              </a:rPr>
              <a:t>iSAS</a:t>
            </a:r>
            <a:r>
              <a:rPr sz="1200" dirty="0">
                <a:solidFill>
                  <a:srgbClr val="C00000"/>
                </a:solidFill>
              </a:rPr>
              <a:t> milestones</a:t>
            </a:r>
          </a:p>
        </p:txBody>
      </p:sp>
      <p:grpSp>
        <p:nvGrpSpPr>
          <p:cNvPr id="27" name="Group">
            <a:extLst>
              <a:ext uri="{FF2B5EF4-FFF2-40B4-BE49-F238E27FC236}">
                <a16:creationId xmlns:a16="http://schemas.microsoft.com/office/drawing/2014/main" id="{2A4BDC7F-70B9-6B3F-9B90-B1FB028F0B9F}"/>
              </a:ext>
            </a:extLst>
          </p:cNvPr>
          <p:cNvGrpSpPr/>
          <p:nvPr/>
        </p:nvGrpSpPr>
        <p:grpSpPr>
          <a:xfrm>
            <a:off x="403719" y="6341033"/>
            <a:ext cx="8362603" cy="461666"/>
            <a:chOff x="0" y="0"/>
            <a:chExt cx="22771367" cy="1875931"/>
          </a:xfrm>
        </p:grpSpPr>
        <p:sp>
          <p:nvSpPr>
            <p:cNvPr id="30" name="Rectangle">
              <a:extLst>
                <a:ext uri="{FF2B5EF4-FFF2-40B4-BE49-F238E27FC236}">
                  <a16:creationId xmlns:a16="http://schemas.microsoft.com/office/drawing/2014/main" id="{E474C0B5-FC96-75DE-BAD8-CAEB6170C0AB}"/>
                </a:ext>
              </a:extLst>
            </p:cNvPr>
            <p:cNvSpPr/>
            <p:nvPr/>
          </p:nvSpPr>
          <p:spPr>
            <a:xfrm>
              <a:off x="0" y="54891"/>
              <a:ext cx="18616053" cy="1766149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  <p:sp>
          <p:nvSpPr>
            <p:cNvPr id="31" name="Dependent on availability of in-kind infrastructure &amp; resources =&gt; TBC">
              <a:extLst>
                <a:ext uri="{FF2B5EF4-FFF2-40B4-BE49-F238E27FC236}">
                  <a16:creationId xmlns:a16="http://schemas.microsoft.com/office/drawing/2014/main" id="{BF03A81E-6DF9-F909-1E10-4CC60C16A0E9}"/>
                </a:ext>
              </a:extLst>
            </p:cNvPr>
            <p:cNvSpPr/>
            <p:nvPr/>
          </p:nvSpPr>
          <p:spPr>
            <a:xfrm>
              <a:off x="18674146" y="0"/>
              <a:ext cx="4097222" cy="1875932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rgbClr val="FF26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2600">
                  <a:solidFill>
                    <a:srgbClr val="FF2600"/>
                  </a:solidFill>
                </a:defRPr>
              </a:lvl1pPr>
            </a:lstStyle>
            <a:p>
              <a:r>
                <a:rPr sz="900" dirty="0"/>
                <a:t>Dependent on availability of in-kind infrastructure &amp; resources =&gt; TBC</a:t>
              </a:r>
            </a:p>
          </p:txBody>
        </p:sp>
      </p:grpSp>
      <p:grpSp>
        <p:nvGrpSpPr>
          <p:cNvPr id="32" name="Group">
            <a:extLst>
              <a:ext uri="{FF2B5EF4-FFF2-40B4-BE49-F238E27FC236}">
                <a16:creationId xmlns:a16="http://schemas.microsoft.com/office/drawing/2014/main" id="{42D484D8-6C65-45DD-3494-491BF3699590}"/>
              </a:ext>
            </a:extLst>
          </p:cNvPr>
          <p:cNvGrpSpPr/>
          <p:nvPr/>
        </p:nvGrpSpPr>
        <p:grpSpPr>
          <a:xfrm>
            <a:off x="4327541" y="4211959"/>
            <a:ext cx="2672557" cy="230561"/>
            <a:chOff x="0" y="-361639"/>
            <a:chExt cx="4045777" cy="931482"/>
          </a:xfrm>
        </p:grpSpPr>
        <p:sp>
          <p:nvSpPr>
            <p:cNvPr id="33" name="Rectangle">
              <a:extLst>
                <a:ext uri="{FF2B5EF4-FFF2-40B4-BE49-F238E27FC236}">
                  <a16:creationId xmlns:a16="http://schemas.microsoft.com/office/drawing/2014/main" id="{782CEFE4-181C-7FC3-AEB2-D7625E99CB2B}"/>
                </a:ext>
              </a:extLst>
            </p:cNvPr>
            <p:cNvSpPr/>
            <p:nvPr/>
          </p:nvSpPr>
          <p:spPr>
            <a:xfrm>
              <a:off x="0" y="146879"/>
              <a:ext cx="1428310" cy="422964"/>
            </a:xfrm>
            <a:prstGeom prst="rect">
              <a:avLst/>
            </a:prstGeom>
            <a:solidFill>
              <a:srgbClr val="0096FF"/>
            </a:solidFill>
            <a:ln w="38100" cap="flat">
              <a:solidFill>
                <a:srgbClr val="0096FF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  <p:sp>
          <p:nvSpPr>
            <p:cNvPr id="34" name="= RF Test">
              <a:extLst>
                <a:ext uri="{FF2B5EF4-FFF2-40B4-BE49-F238E27FC236}">
                  <a16:creationId xmlns:a16="http://schemas.microsoft.com/office/drawing/2014/main" id="{91B84A92-F324-17AA-CA44-4635591C3A03}"/>
                </a:ext>
              </a:extLst>
            </p:cNvPr>
            <p:cNvSpPr txBox="1"/>
            <p:nvPr/>
          </p:nvSpPr>
          <p:spPr>
            <a:xfrm>
              <a:off x="1620670" y="-361639"/>
              <a:ext cx="2425107" cy="7167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r>
                <a:rPr lang="en-US" sz="1200" dirty="0"/>
                <a:t>=</a:t>
              </a:r>
              <a:r>
                <a:rPr sz="1200" dirty="0"/>
                <a:t> RF Test</a:t>
              </a:r>
            </a:p>
          </p:txBody>
        </p:sp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F8778693-BE7B-8CA7-7933-18B063BC3F3D}"/>
              </a:ext>
            </a:extLst>
          </p:cNvPr>
          <p:cNvSpPr txBox="1"/>
          <p:nvPr/>
        </p:nvSpPr>
        <p:spPr>
          <a:xfrm>
            <a:off x="6972998" y="1328618"/>
            <a:ext cx="501457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schedule and workplan has been developed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internal milestones beyond </a:t>
            </a:r>
            <a:r>
              <a:rPr lang="en-US" dirty="0" err="1">
                <a:sym typeface="Wingdings" panose="05000000000000000000" pitchFamily="2" charset="2"/>
              </a:rPr>
              <a:t>iSAS</a:t>
            </a:r>
            <a:r>
              <a:rPr lang="en-US" dirty="0">
                <a:sym typeface="Wingdings" panose="05000000000000000000" pitchFamily="2" charset="2"/>
              </a:rPr>
              <a:t> planning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      were identified and thus put in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Task 1.2 has a limited time frame and mainly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spans only the first three years of </a:t>
            </a:r>
            <a:r>
              <a:rPr lang="en-US" dirty="0" err="1">
                <a:sym typeface="Wingdings" panose="05000000000000000000" pitchFamily="2" charset="2"/>
              </a:rPr>
              <a:t>iSAS</a:t>
            </a: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Especially the later work on an 800 MHz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TD design for FCC use case or similar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depends on CERN in-kind infrastructure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and resources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107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 advAuto="0"/>
      <p:bldP spid="3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DF42F-134D-DBA5-662E-985ADC2D2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17F1D1-1FEA-E55D-AE93-D1155B57D252}"/>
              </a:ext>
            </a:extLst>
          </p:cNvPr>
          <p:cNvSpPr txBox="1"/>
          <p:nvPr/>
        </p:nvSpPr>
        <p:spPr>
          <a:xfrm>
            <a:off x="3418115" y="315684"/>
            <a:ext cx="6062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b="1" dirty="0">
                <a:solidFill>
                  <a:srgbClr val="002060"/>
                </a:solidFill>
              </a:rPr>
              <a:t>WP1 – FE-FRT:</a:t>
            </a:r>
            <a:r>
              <a:rPr lang="en-BE" sz="2400" b="1" dirty="0">
                <a:solidFill>
                  <a:schemeClr val="bg2">
                    <a:lumMod val="50000"/>
                  </a:schemeClr>
                </a:solidFill>
              </a:rPr>
              <a:t> status/evolution of Task 1.3 </a:t>
            </a: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5B19CA46-EFB5-F05C-12B8-DA267A347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Grafik 142">
            <a:extLst>
              <a:ext uri="{FF2B5EF4-FFF2-40B4-BE49-F238E27FC236}">
                <a16:creationId xmlns:a16="http://schemas.microsoft.com/office/drawing/2014/main" id="{57A9755B-98FF-7277-77F8-11BACA366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619"/>
            <a:ext cx="12192000" cy="252609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8215D85-1FF6-42C8-6BC8-447C6CCC13D3}"/>
              </a:ext>
            </a:extLst>
          </p:cNvPr>
          <p:cNvSpPr txBox="1"/>
          <p:nvPr/>
        </p:nvSpPr>
        <p:spPr>
          <a:xfrm>
            <a:off x="573540" y="4286440"/>
            <a:ext cx="1139164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Above a summarized timeline for task 1.3. So far no issues are observed and we can stick to the proposed</a:t>
            </a:r>
            <a:br>
              <a:rPr lang="en-US" dirty="0"/>
            </a:br>
            <a:r>
              <a:rPr lang="en-US" dirty="0"/>
              <a:t>schedule. The work has been already planned in more detail and new partners identified for some aspects.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HZB (1.3) already started to procure together with Euclid a ceramics characterization </a:t>
            </a:r>
            <a:r>
              <a:rPr lang="en-US" dirty="0" err="1">
                <a:sym typeface="Wingdings" panose="05000000000000000000" pitchFamily="2" charset="2"/>
              </a:rPr>
              <a:t>teststand</a:t>
            </a:r>
            <a:r>
              <a:rPr lang="en-US" dirty="0">
                <a:sym typeface="Wingdings" panose="05000000000000000000" pitchFamily="2" charset="2"/>
              </a:rPr>
              <a:t> for 1.3 GHz and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also has started the RF designs of the FE-FRT vs. microphonics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HZB is also done with hiring personnel for the FE-FRT studies (1 scientist, Nick Shipman)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 first RF design for microphonics compensation was started together with mechanical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HV breakdown tests planned together with task 1.2 at CERN using the infrastructure of W. </a:t>
            </a:r>
            <a:r>
              <a:rPr lang="en-US" dirty="0" err="1">
                <a:sym typeface="Wingdings" panose="05000000000000000000" pitchFamily="2" charset="2"/>
              </a:rPr>
              <a:t>Wuensch</a:t>
            </a:r>
            <a:r>
              <a:rPr lang="en-US" dirty="0">
                <a:sym typeface="Wingdings" panose="05000000000000000000" pitchFamily="2" charset="2"/>
              </a:rPr>
              <a:t> et al.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BC17D0D-0D32-B341-6B22-ABC0A00FFC68}"/>
              </a:ext>
            </a:extLst>
          </p:cNvPr>
          <p:cNvSpPr txBox="1"/>
          <p:nvPr/>
        </p:nvSpPr>
        <p:spPr>
          <a:xfrm>
            <a:off x="1849697" y="3231793"/>
            <a:ext cx="2104615" cy="369332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Internal milestones</a:t>
            </a:r>
            <a:endParaRPr lang="de-DE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F027B64-DCF0-E552-553C-434E24205A6A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1735494" y="2682551"/>
            <a:ext cx="1166511" cy="549242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FDD1A63C-F258-F212-71D8-033D20232F74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3954312" y="2849295"/>
            <a:ext cx="160488" cy="567164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C3ABE6A6-CC8B-E476-53B5-1DE01C1CDCA0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3954312" y="2290665"/>
            <a:ext cx="3034317" cy="1125794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A1F11E89-25CA-4EDB-A9C1-8A0AD1978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488" y="2863621"/>
            <a:ext cx="1107443" cy="149435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18EF6B8-9E6D-2BBA-4EC0-EAA94D34F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287" y="1556704"/>
            <a:ext cx="1273627" cy="63648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F5CA0EBE-C01D-3DA1-F2DC-2B0E8DEA3238}"/>
              </a:ext>
            </a:extLst>
          </p:cNvPr>
          <p:cNvSpPr txBox="1"/>
          <p:nvPr/>
        </p:nvSpPr>
        <p:spPr>
          <a:xfrm>
            <a:off x="5357434" y="6398709"/>
            <a:ext cx="528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*I. </a:t>
            </a:r>
            <a:r>
              <a:rPr lang="de-DE" sz="1200" dirty="0" err="1"/>
              <a:t>Profatilova</a:t>
            </a:r>
            <a:r>
              <a:rPr lang="de-DE" sz="1200" dirty="0"/>
              <a:t> et al., Breakdown </a:t>
            </a:r>
            <a:r>
              <a:rPr lang="de-DE" sz="1200" dirty="0" err="1"/>
              <a:t>localisation</a:t>
            </a:r>
            <a:r>
              <a:rPr lang="de-DE" sz="1200" dirty="0"/>
              <a:t> in a </a:t>
            </a:r>
            <a:r>
              <a:rPr lang="de-DE" sz="1200" dirty="0" err="1"/>
              <a:t>pulsed</a:t>
            </a:r>
            <a:r>
              <a:rPr lang="de-DE" sz="1200" dirty="0"/>
              <a:t> DC </a:t>
            </a:r>
            <a:r>
              <a:rPr lang="de-DE" sz="1200" dirty="0" err="1"/>
              <a:t>electrode</a:t>
            </a:r>
            <a:r>
              <a:rPr lang="de-DE" sz="1200" dirty="0"/>
              <a:t> </a:t>
            </a:r>
            <a:r>
              <a:rPr lang="de-DE" sz="1200" dirty="0" err="1"/>
              <a:t>system</a:t>
            </a:r>
            <a:r>
              <a:rPr lang="de-DE" sz="1200" dirty="0"/>
              <a:t>,</a:t>
            </a:r>
          </a:p>
          <a:p>
            <a:r>
              <a:rPr lang="de-DE" sz="1200" dirty="0"/>
              <a:t>NIM A, Vol. 953, 2020,163079,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4452361-B80C-0A44-D18B-808D004EB9C2}"/>
              </a:ext>
            </a:extLst>
          </p:cNvPr>
          <p:cNvSpPr txBox="1"/>
          <p:nvPr/>
        </p:nvSpPr>
        <p:spPr>
          <a:xfrm>
            <a:off x="4753947" y="156842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E796203-C401-3CD3-0005-D750F2585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11</a:t>
            </a:fld>
            <a:endParaRPr lang="en-B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E2F9F75-4EB4-9A6A-9877-BD47C088F9CE}"/>
              </a:ext>
            </a:extLst>
          </p:cNvPr>
          <p:cNvSpPr txBox="1"/>
          <p:nvPr/>
        </p:nvSpPr>
        <p:spPr>
          <a:xfrm>
            <a:off x="1435513" y="3798957"/>
            <a:ext cx="213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Ceramics </a:t>
            </a:r>
            <a:r>
              <a:rPr lang="en-US" dirty="0" err="1"/>
              <a:t>teststand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25379E7-BF88-FBA2-9B62-8CDA89B5D1D8}"/>
              </a:ext>
            </a:extLst>
          </p:cNvPr>
          <p:cNvSpPr txBox="1"/>
          <p:nvPr/>
        </p:nvSpPr>
        <p:spPr>
          <a:xfrm>
            <a:off x="5054712" y="3614778"/>
            <a:ext cx="6551858" cy="64633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Testcase: Adapt for simplicity FRT to </a:t>
            </a:r>
            <a:r>
              <a:rPr lang="en-US" dirty="0" err="1"/>
              <a:t>beamtube</a:t>
            </a:r>
            <a:r>
              <a:rPr lang="en-US" dirty="0"/>
              <a:t> port in horizontal</a:t>
            </a:r>
            <a:br>
              <a:rPr lang="en-US" dirty="0"/>
            </a:br>
            <a:r>
              <a:rPr lang="en-US" dirty="0"/>
              <a:t>test setup (2-cell and 9-cell 1300 MHz cavities)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8362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6A118-A7F9-C6C3-6E2D-4F31904F2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3386A0-C378-4CA2-C391-A36DEC5A705B}"/>
              </a:ext>
            </a:extLst>
          </p:cNvPr>
          <p:cNvSpPr txBox="1"/>
          <p:nvPr/>
        </p:nvSpPr>
        <p:spPr>
          <a:xfrm>
            <a:off x="3418115" y="315684"/>
            <a:ext cx="6062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b="1" dirty="0">
                <a:solidFill>
                  <a:srgbClr val="002060"/>
                </a:solidFill>
              </a:rPr>
              <a:t>WP1 – FE-FRT:</a:t>
            </a:r>
            <a:r>
              <a:rPr lang="en-BE" sz="2400" b="1" dirty="0">
                <a:solidFill>
                  <a:schemeClr val="bg2">
                    <a:lumMod val="50000"/>
                  </a:schemeClr>
                </a:solidFill>
              </a:rPr>
              <a:t> status/evolution of Task 1.4 </a:t>
            </a: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3FD80766-DC87-FD25-ED4D-C34568957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C0B5507-C8F9-A7F3-1993-1750A9DEC15D}"/>
              </a:ext>
            </a:extLst>
          </p:cNvPr>
          <p:cNvSpPr txBox="1"/>
          <p:nvPr/>
        </p:nvSpPr>
        <p:spPr>
          <a:xfrm>
            <a:off x="905069" y="1324947"/>
            <a:ext cx="93848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1" dirty="0">
                <a:effectLst/>
                <a:latin typeface="Helvetica" pitchFamily="2" charset="0"/>
              </a:rPr>
              <a:t>Task 1.4: FE-FRT in Energy-Recovery LINAC (ERL) mode – M1-M48 (CNRS)</a:t>
            </a:r>
            <a:endParaRPr lang="en-GB" sz="1800" b="1" dirty="0">
              <a:effectLst/>
              <a:latin typeface="Helvetica" pitchFamily="2" charset="0"/>
            </a:endParaRPr>
          </a:p>
          <a:p>
            <a:r>
              <a:rPr lang="en-GB" sz="1800" i="1" dirty="0">
                <a:effectLst/>
                <a:latin typeface="Helvetica" pitchFamily="2" charset="0"/>
              </a:rPr>
              <a:t>• End-group design study for integration into ERL-type cavity, study HOM+BBU properties.</a:t>
            </a:r>
            <a:endParaRPr lang="en-GB" sz="1800" dirty="0">
              <a:effectLst/>
              <a:latin typeface="Helvetica" pitchFamily="2" charset="0"/>
            </a:endParaRPr>
          </a:p>
          <a:p>
            <a:r>
              <a:rPr lang="en-GB" sz="1800" i="1" dirty="0">
                <a:effectLst/>
                <a:latin typeface="Helvetica" pitchFamily="2" charset="0"/>
              </a:rPr>
              <a:t>• FE-FRT design study for RF and mechanical integration into upgraded ERL cavity.</a:t>
            </a:r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80AD1F2-FDE4-03AA-A9B0-8AA48336EC54}"/>
              </a:ext>
            </a:extLst>
          </p:cNvPr>
          <p:cNvSpPr txBox="1"/>
          <p:nvPr/>
        </p:nvSpPr>
        <p:spPr>
          <a:xfrm>
            <a:off x="513460" y="2690715"/>
            <a:ext cx="1084034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Task 1.4 does not receive any additional funds from </a:t>
            </a:r>
            <a:r>
              <a:rPr lang="en-US" dirty="0" err="1"/>
              <a:t>iSAS</a:t>
            </a:r>
            <a:r>
              <a:rPr lang="en-US" dirty="0"/>
              <a:t>. This task is closely interlinked to WP5 and</a:t>
            </a:r>
            <a:br>
              <a:rPr lang="en-US" dirty="0"/>
            </a:br>
            <a:r>
              <a:rPr lang="en-US" dirty="0"/>
              <a:t>by that can also act as a kind of liaison of WP1 within WP5.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Whereas many experimental studies of WP1 can be used to create guidelines for the two given main </a:t>
            </a:r>
            <a:br>
              <a:rPr lang="en-US" dirty="0"/>
            </a:br>
            <a:r>
              <a:rPr lang="en-US" dirty="0"/>
              <a:t>topics of task 1.4, task 1.2, 1.3 can both profit from the HOM and BBU studies of implementing another</a:t>
            </a:r>
            <a:br>
              <a:rPr lang="en-US" dirty="0"/>
            </a:br>
            <a:r>
              <a:rPr lang="en-US" dirty="0"/>
              <a:t>port with an FE-FRT into a high current cavity design, as for ERLs or future LHC, FCC applications.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work of task 1.4 can start independently of all the other tasks, but we plan to have strong involvement</a:t>
            </a:r>
            <a:br>
              <a:rPr lang="en-US" dirty="0"/>
            </a:br>
            <a:r>
              <a:rPr lang="en-US" dirty="0"/>
              <a:t>and participation of personnel from 1.4 into the work done with the other tasks. 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3C99FEB-D6F7-42D2-CC46-322300406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12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31212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6A118-A7F9-C6C3-6E2D-4F31904F2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3386A0-C378-4CA2-C391-A36DEC5A705B}"/>
              </a:ext>
            </a:extLst>
          </p:cNvPr>
          <p:cNvSpPr txBox="1"/>
          <p:nvPr/>
        </p:nvSpPr>
        <p:spPr>
          <a:xfrm>
            <a:off x="3418115" y="315684"/>
            <a:ext cx="4765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b="1" dirty="0">
                <a:solidFill>
                  <a:srgbClr val="002060"/>
                </a:solidFill>
              </a:rPr>
              <a:t>WP1 – FE-FRT:</a:t>
            </a:r>
            <a:r>
              <a:rPr lang="en-BE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links with </a:t>
            </a:r>
            <a:r>
              <a:rPr lang="en-BE" sz="2400" b="1" dirty="0">
                <a:solidFill>
                  <a:schemeClr val="bg2">
                    <a:lumMod val="50000"/>
                  </a:schemeClr>
                </a:solidFill>
              </a:rPr>
              <a:t>Task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6</a:t>
            </a:r>
            <a:r>
              <a:rPr lang="en-BE" sz="2400" b="1" dirty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BE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3FD80766-DC87-FD25-ED4D-C34568957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0B1084-0B49-DABD-A8A8-92394FB7A337}"/>
              </a:ext>
            </a:extLst>
          </p:cNvPr>
          <p:cNvSpPr txBox="1"/>
          <p:nvPr/>
        </p:nvSpPr>
        <p:spPr>
          <a:xfrm>
            <a:off x="714375" y="1263006"/>
            <a:ext cx="973422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ask 6.2 will study harmonic power generation in FE-FRT which may drive BBU, the effect of HOMs on FE-FRT, develop modelling tools to simulate both, then use this to design an integrated HOM coupler/FE-FRT. Finally a study of heating of this FRT-HOM coupler will be assessed.</a:t>
            </a:r>
          </a:p>
          <a:p>
            <a:pPr lvl="0"/>
            <a:endParaRPr lang="en-GB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Study of harmonic generation within FE-FRT (M3-12)</a:t>
            </a:r>
            <a:endParaRPr lang="en-GB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Study of HOM effects on FE-FRT (M3-12)</a:t>
            </a:r>
            <a:endParaRPr lang="en-GB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Design of a frequency selective splitter to separate HOM and fundamental power and design of a HOM coupler (M13-20)</a:t>
            </a:r>
            <a:endParaRPr lang="en-GB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Study of heating (M20-26)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GB" sz="2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Advert for researcher will be released in March aiming to start early summer</a:t>
            </a:r>
          </a:p>
          <a:p>
            <a:pPr lvl="0"/>
            <a:endParaRPr lang="en-GB" sz="20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GB" sz="2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Application for the HOM coupler has yet to be decided but will certainly be one of the FE-FRT applications being studies in WP1.2 or 1.3.</a:t>
            </a:r>
            <a:endParaRPr lang="en-GB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1156225-ED81-71BC-2433-8D5AFD74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13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24029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DACFB-1B75-9953-AC32-C108F3791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FA24AF-A507-EA37-4B8C-BABEEBAD4C28}"/>
              </a:ext>
            </a:extLst>
          </p:cNvPr>
          <p:cNvSpPr txBox="1"/>
          <p:nvPr/>
        </p:nvSpPr>
        <p:spPr>
          <a:xfrm>
            <a:off x="3418115" y="315684"/>
            <a:ext cx="4759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b="1" dirty="0">
                <a:solidFill>
                  <a:srgbClr val="002060"/>
                </a:solidFill>
              </a:rPr>
              <a:t>WP1 – FE-FRT:</a:t>
            </a:r>
            <a:r>
              <a:rPr lang="en-BE" sz="2400" b="1" dirty="0">
                <a:solidFill>
                  <a:schemeClr val="bg2">
                    <a:lumMod val="50000"/>
                  </a:schemeClr>
                </a:solidFill>
              </a:rPr>
              <a:t> points of attention</a:t>
            </a: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6D51265F-F36F-69A4-2976-8FB8BBF5A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2675DC26-49DB-464D-BA92-B3252E078E42}"/>
              </a:ext>
            </a:extLst>
          </p:cNvPr>
          <p:cNvSpPr txBox="1"/>
          <p:nvPr/>
        </p:nvSpPr>
        <p:spPr>
          <a:xfrm>
            <a:off x="691308" y="932047"/>
            <a:ext cx="1120771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Collaborations with other WPs and new partners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ym typeface="Wingdings" panose="05000000000000000000" pitchFamily="2" charset="2"/>
              </a:rPr>
              <a:t>There is a strong linkage between LLRF WP task 2.4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ym typeface="Wingdings" panose="05000000000000000000" pitchFamily="2" charset="2"/>
              </a:rPr>
              <a:t>WP 6 task 6.2 is a natural collaboration partner for all tasks of WP1, especially task 1.2 based on grown relationship in TD FE-FRT development over the past years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>
                <a:sym typeface="Wingdings" panose="05000000000000000000" pitchFamily="2" charset="2"/>
              </a:rPr>
              <a:t>High gradient RF group of W. </a:t>
            </a:r>
            <a:r>
              <a:rPr lang="en-US" dirty="0" err="1">
                <a:sym typeface="Wingdings" panose="05000000000000000000" pitchFamily="2" charset="2"/>
              </a:rPr>
              <a:t>Wuensch</a:t>
            </a:r>
            <a:r>
              <a:rPr lang="en-US" dirty="0">
                <a:sym typeface="Wingdings" panose="05000000000000000000" pitchFamily="2" charset="2"/>
              </a:rPr>
              <a:t> (CERN) may offer HV breakdown tests for FE ceramics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 err="1">
                <a:sym typeface="Wingdings" panose="05000000000000000000" pitchFamily="2" charset="2"/>
              </a:rPr>
              <a:t>JLab</a:t>
            </a:r>
            <a:r>
              <a:rPr lang="en-US" dirty="0">
                <a:sym typeface="Wingdings" panose="05000000000000000000" pitchFamily="2" charset="2"/>
              </a:rPr>
              <a:t>, group of A. Castilla in case of receiving funding for FE-FRT+FPC studies is granted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>
                <a:sym typeface="Wingdings" panose="05000000000000000000" pitchFamily="2" charset="2"/>
              </a:rPr>
              <a:t>The exchange with WP5 needs to be evaluated and eventually planning adapted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>
                <a:sym typeface="Wingdings" panose="05000000000000000000" pitchFamily="2" charset="2"/>
              </a:rPr>
              <a:t>A monthly meeting is foreseen between all WP 1 partners and external collabs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ym typeface="Wingdings" panose="05000000000000000000" pitchFamily="2" charset="2"/>
              </a:rPr>
              <a:t>Risks: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>
                <a:sym typeface="Wingdings" panose="05000000000000000000" pitchFamily="2" charset="2"/>
              </a:rPr>
              <a:t>So far only one manufacturer of ceramics for FE-FRT (Euclid) identified, but is a project partner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 Machining of ceramics for final design and assembly might be challenging to achieve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>
                <a:sym typeface="Wingdings" panose="05000000000000000000" pitchFamily="2" charset="2"/>
              </a:rPr>
              <a:t>Availability of SRF </a:t>
            </a:r>
            <a:r>
              <a:rPr lang="en-US" dirty="0" err="1">
                <a:sym typeface="Wingdings" panose="05000000000000000000" pitchFamily="2" charset="2"/>
              </a:rPr>
              <a:t>teststands</a:t>
            </a:r>
            <a:r>
              <a:rPr lang="en-US" dirty="0">
                <a:sym typeface="Wingdings" panose="05000000000000000000" pitchFamily="2" charset="2"/>
              </a:rPr>
              <a:t>, downtimes because of shutdown periods of the hosting laboratory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>
                <a:sym typeface="Wingdings" panose="05000000000000000000" pitchFamily="2" charset="2"/>
              </a:rPr>
              <a:t>Delays by problems with procuring material or equipment, increase of prices by inflation, more worldwide conflicts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ym typeface="Wingdings" panose="05000000000000000000" pitchFamily="2" charset="2"/>
              </a:rPr>
              <a:t>New opportunities: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New FE materials might improve the design and figure of merit and such performance of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FE-FRTs in the future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Some milestones of task 1.4 and task 6.2 seem to appear too early taking into account, that results of 1.2 and 1.3 might have impact on designs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469B3C4-6B6D-B565-D7B3-181517E0F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14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8511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9F62B-3239-6EE8-F00D-69BC3CED5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00BB58-13C2-C4FB-2105-FCBD01FF7454}"/>
              </a:ext>
            </a:extLst>
          </p:cNvPr>
          <p:cNvSpPr txBox="1"/>
          <p:nvPr/>
        </p:nvSpPr>
        <p:spPr>
          <a:xfrm>
            <a:off x="3418115" y="315684"/>
            <a:ext cx="8093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b="1" dirty="0">
                <a:solidFill>
                  <a:srgbClr val="002060"/>
                </a:solidFill>
              </a:rPr>
              <a:t>WP1 – FE-FRT:</a:t>
            </a:r>
            <a:r>
              <a:rPr lang="en-BE" sz="2400" b="1" dirty="0">
                <a:solidFill>
                  <a:schemeClr val="bg2">
                    <a:lumMod val="50000"/>
                  </a:schemeClr>
                </a:solidFill>
              </a:rPr>
              <a:t> plans to achieve milestones &amp; deliverables</a:t>
            </a: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1C31A748-932E-C1C6-22A4-E75A98A18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76D867F-419D-80C5-55B3-A73262D95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76" y="1047299"/>
            <a:ext cx="4264090" cy="2773940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C6E16FE8-5656-EF01-931F-880D949CBA1D}"/>
              </a:ext>
            </a:extLst>
          </p:cNvPr>
          <p:cNvSpPr txBox="1"/>
          <p:nvPr/>
        </p:nvSpPr>
        <p:spPr>
          <a:xfrm>
            <a:off x="4208106" y="3287792"/>
            <a:ext cx="8494633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E59AE"/>
                </a:solidFill>
              </a:rPr>
              <a:t>M1.1	– Feb 26 	– CERN	– </a:t>
            </a:r>
            <a:r>
              <a:rPr lang="de-DE" sz="1600" dirty="0">
                <a:solidFill>
                  <a:srgbClr val="1E59AE"/>
                </a:solidFill>
              </a:rPr>
              <a:t>FE material </a:t>
            </a:r>
            <a:r>
              <a:rPr lang="de-DE" sz="1600" dirty="0" err="1">
                <a:solidFill>
                  <a:srgbClr val="1E59AE"/>
                </a:solidFill>
              </a:rPr>
              <a:t>characterised</a:t>
            </a:r>
            <a:r>
              <a:rPr lang="de-DE" sz="1600" dirty="0">
                <a:solidFill>
                  <a:srgbClr val="1E59AE"/>
                </a:solidFill>
              </a:rPr>
              <a:t> at 800MHz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E59AE"/>
                </a:solidFill>
              </a:rPr>
              <a:t>M1.1 	– Feb 26 	– HZB 	– </a:t>
            </a:r>
            <a:r>
              <a:rPr lang="de-DE" sz="1600" dirty="0">
                <a:solidFill>
                  <a:srgbClr val="1E59AE"/>
                </a:solidFill>
              </a:rPr>
              <a:t>FE material </a:t>
            </a:r>
            <a:r>
              <a:rPr lang="de-DE" sz="1600" dirty="0" err="1">
                <a:solidFill>
                  <a:srgbClr val="1E59AE"/>
                </a:solidFill>
              </a:rPr>
              <a:t>characterised</a:t>
            </a:r>
            <a:r>
              <a:rPr lang="de-DE" sz="1600" dirty="0">
                <a:solidFill>
                  <a:srgbClr val="1E59AE"/>
                </a:solidFill>
              </a:rPr>
              <a:t> at 1.3GHz</a:t>
            </a:r>
            <a:endParaRPr lang="en-GB" sz="1600" dirty="0">
              <a:solidFill>
                <a:srgbClr val="1E59A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B20E10"/>
                </a:solidFill>
              </a:rPr>
              <a:t>D6.1 	– Feb 26	– LU 	– </a:t>
            </a:r>
            <a:r>
              <a:rPr lang="en-US" sz="1600" dirty="0">
                <a:solidFill>
                  <a:srgbClr val="B20E10"/>
                </a:solidFill>
              </a:rPr>
              <a:t>Concept design of a combined FE-FRT-HOM coupler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E59AE"/>
                </a:solidFill>
              </a:rPr>
              <a:t>M1.2 	– Aug 26 	– CNRS 	– </a:t>
            </a:r>
            <a:r>
              <a:rPr lang="en-US" sz="1600" dirty="0">
                <a:solidFill>
                  <a:srgbClr val="1E59AE"/>
                </a:solidFill>
              </a:rPr>
              <a:t>Design ready for FE-FRT integration in 802 MHz cavity</a:t>
            </a:r>
            <a:endParaRPr lang="en-GB" sz="1600" dirty="0">
              <a:solidFill>
                <a:srgbClr val="1E59A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E59AE"/>
                </a:solidFill>
              </a:rPr>
              <a:t>M1.4 	– Feb 27 	– CERN 	– </a:t>
            </a:r>
            <a:r>
              <a:rPr lang="en-US" sz="1600" dirty="0">
                <a:solidFill>
                  <a:srgbClr val="1E59AE"/>
                </a:solidFill>
              </a:rPr>
              <a:t>Test of 400MHz cavity with FE-FRT</a:t>
            </a:r>
            <a:r>
              <a:rPr lang="en-GB" sz="1600" dirty="0">
                <a:solidFill>
                  <a:srgbClr val="1E59AE"/>
                </a:solidFill>
              </a:rPr>
              <a:t>	</a:t>
            </a:r>
            <a:r>
              <a:rPr lang="en-GB" sz="1600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E59AE"/>
                </a:solidFill>
              </a:rPr>
              <a:t>M1.4 	– Feb 27 	– HZB 	– </a:t>
            </a:r>
            <a:r>
              <a:rPr lang="en-US" sz="1600" dirty="0">
                <a:solidFill>
                  <a:srgbClr val="1E59AE"/>
                </a:solidFill>
              </a:rPr>
              <a:t>Test of single-cell 1.3 GHz cavity with FE-FRT</a:t>
            </a:r>
            <a:endParaRPr lang="en-GB" sz="1600" dirty="0">
              <a:solidFill>
                <a:srgbClr val="1E59A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E59AE"/>
                </a:solidFill>
              </a:rPr>
              <a:t>D1.1 	– Feb 27  	– CNRS 	– </a:t>
            </a:r>
            <a:r>
              <a:rPr lang="en-US" sz="1600" dirty="0">
                <a:solidFill>
                  <a:srgbClr val="1E59AE"/>
                </a:solidFill>
              </a:rPr>
              <a:t>Report of FE-FRT integration with PERLE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E59AE"/>
                </a:solidFill>
              </a:rPr>
              <a:t>D1.3 	– Jun 27 	– HZB 	– </a:t>
            </a:r>
            <a:r>
              <a:rPr lang="en-US" sz="1600" dirty="0">
                <a:solidFill>
                  <a:srgbClr val="1E59AE"/>
                </a:solidFill>
              </a:rPr>
              <a:t>Report on 1.3 GHz single-cell test with FE-FRT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E59AE"/>
                </a:solidFill>
              </a:rPr>
              <a:t>M1.5 	– Oct 27  	– HZB 	– </a:t>
            </a:r>
            <a:r>
              <a:rPr lang="en-US" sz="1600" dirty="0">
                <a:solidFill>
                  <a:srgbClr val="1E59AE"/>
                </a:solidFill>
              </a:rPr>
              <a:t>Test of multi-cell 1.3 GHz cavity with FE-FRT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548235"/>
                </a:solidFill>
              </a:rPr>
              <a:t>M2.5 	– Nov 27 	– HZB 	– </a:t>
            </a:r>
            <a:r>
              <a:rPr lang="de-DE" sz="1600" dirty="0">
                <a:solidFill>
                  <a:srgbClr val="548235"/>
                </a:solidFill>
              </a:rPr>
              <a:t>Demonstration </a:t>
            </a:r>
            <a:r>
              <a:rPr lang="de-DE" sz="1600" dirty="0" err="1">
                <a:solidFill>
                  <a:srgbClr val="548235"/>
                </a:solidFill>
              </a:rPr>
              <a:t>of</a:t>
            </a:r>
            <a:r>
              <a:rPr lang="de-DE" sz="1600" dirty="0">
                <a:solidFill>
                  <a:srgbClr val="548235"/>
                </a:solidFill>
              </a:rPr>
              <a:t> FE-FRT </a:t>
            </a:r>
            <a:r>
              <a:rPr lang="de-DE" sz="1600" dirty="0" err="1">
                <a:solidFill>
                  <a:srgbClr val="548235"/>
                </a:solidFill>
              </a:rPr>
              <a:t>microphonics</a:t>
            </a:r>
            <a:r>
              <a:rPr lang="de-DE" sz="1600" dirty="0">
                <a:solidFill>
                  <a:srgbClr val="548235"/>
                </a:solidFill>
              </a:rPr>
              <a:t> </a:t>
            </a:r>
            <a:r>
              <a:rPr lang="de-DE" sz="1600" dirty="0" err="1">
                <a:solidFill>
                  <a:srgbClr val="548235"/>
                </a:solidFill>
              </a:rPr>
              <a:t>compensation</a:t>
            </a:r>
            <a:endParaRPr lang="de-DE" sz="1600" dirty="0">
              <a:solidFill>
                <a:srgbClr val="54823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1E59AE"/>
                </a:solidFill>
              </a:rPr>
              <a:t>D1.2 	– Feb 28 	– CERN 	– </a:t>
            </a:r>
            <a:r>
              <a:rPr lang="en-GB" sz="1600" dirty="0">
                <a:solidFill>
                  <a:srgbClr val="1E59AE"/>
                </a:solidFill>
              </a:rPr>
              <a:t>Report 400 MHz high-power RF test (transient detuning)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E59AE"/>
                </a:solidFill>
              </a:rPr>
              <a:t>D1.4 	– Feb 28  	– HZB 	– </a:t>
            </a:r>
            <a:r>
              <a:rPr lang="en-US" sz="1600" dirty="0">
                <a:solidFill>
                  <a:srgbClr val="1E59AE"/>
                </a:solidFill>
              </a:rPr>
              <a:t>Report on RF test with FE-FRT &amp; LLRF for microphonics</a:t>
            </a:r>
            <a:r>
              <a:rPr lang="en-US" sz="1600" dirty="0"/>
              <a:t>	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548235"/>
                </a:solidFill>
              </a:rPr>
              <a:t>D2.4 	– Feb 28  	– HZB 	– </a:t>
            </a:r>
            <a:r>
              <a:rPr lang="en-US" sz="1600" dirty="0">
                <a:solidFill>
                  <a:srgbClr val="548235"/>
                </a:solidFill>
              </a:rPr>
              <a:t>Report on integration of FE-FRT in LLRF</a:t>
            </a:r>
            <a:endParaRPr lang="en-GB" sz="1600" dirty="0">
              <a:solidFill>
                <a:srgbClr val="54823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B7709F6-8C25-BE7E-02A1-0820E9C65418}"/>
              </a:ext>
            </a:extLst>
          </p:cNvPr>
          <p:cNvSpPr txBox="1"/>
          <p:nvPr/>
        </p:nvSpPr>
        <p:spPr>
          <a:xfrm>
            <a:off x="5267131" y="1047299"/>
            <a:ext cx="703961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Detailed work plans are being prepared, see e.g. plan for</a:t>
            </a:r>
            <a:br>
              <a:rPr lang="en-US" dirty="0"/>
            </a:br>
            <a:r>
              <a:rPr lang="en-US" dirty="0"/>
              <a:t>task 1.2 and 1.3 with interlinkage to task 1.4 and 6.2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 towards M1.1 has already started due to extra funds</a:t>
            </a:r>
            <a:br>
              <a:rPr lang="en-US" dirty="0"/>
            </a:br>
            <a:r>
              <a:rPr lang="en-US" dirty="0"/>
              <a:t> available at HZB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is a strong wish to interlink the various tasks by personnel</a:t>
            </a:r>
            <a:br>
              <a:rPr lang="en-US" dirty="0"/>
            </a:br>
            <a:r>
              <a:rPr lang="en-US" dirty="0"/>
              <a:t>exchange between the labs, especially for attending measurement</a:t>
            </a:r>
            <a:br>
              <a:rPr lang="en-US" dirty="0"/>
            </a:br>
            <a:r>
              <a:rPr lang="en-US" dirty="0"/>
              <a:t>campaigns, as e.g. for M1.4 (CERN, HZB)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0464E57-5E68-CF5A-0A41-CC2A6965704A}"/>
              </a:ext>
            </a:extLst>
          </p:cNvPr>
          <p:cNvSpPr txBox="1"/>
          <p:nvPr/>
        </p:nvSpPr>
        <p:spPr>
          <a:xfrm>
            <a:off x="41988" y="3923523"/>
            <a:ext cx="439633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studies at LU and CNRS</a:t>
            </a:r>
            <a:br>
              <a:rPr lang="en-US" dirty="0"/>
            </a:br>
            <a:r>
              <a:rPr lang="en-US" dirty="0"/>
              <a:t>can be performed independently of</a:t>
            </a:r>
            <a:br>
              <a:rPr lang="en-US" dirty="0"/>
            </a:br>
            <a:r>
              <a:rPr lang="en-US" dirty="0"/>
              <a:t>the results of task 1.2/1.3, but</a:t>
            </a:r>
            <a:br>
              <a:rPr lang="en-US" dirty="0"/>
            </a:br>
            <a:r>
              <a:rPr lang="en-US" dirty="0"/>
              <a:t>discussions should take place to</a:t>
            </a:r>
            <a:br>
              <a:rPr lang="en-US" dirty="0"/>
            </a:br>
            <a:r>
              <a:rPr lang="en-US" dirty="0"/>
              <a:t>include latest results into consideration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Results obtained by LU and CNRS</a:t>
            </a:r>
            <a:br>
              <a:rPr lang="en-US" dirty="0"/>
            </a:br>
            <a:r>
              <a:rPr lang="en-US" dirty="0"/>
              <a:t>will also support final studies for </a:t>
            </a:r>
            <a:br>
              <a:rPr lang="en-US" dirty="0"/>
            </a:br>
            <a:r>
              <a:rPr lang="en-US" dirty="0"/>
              <a:t>FE-FRT integration for a </a:t>
            </a:r>
            <a:r>
              <a:rPr lang="en-US" dirty="0" err="1"/>
              <a:t>bERLinPro</a:t>
            </a:r>
            <a:br>
              <a:rPr lang="en-US" dirty="0"/>
            </a:br>
            <a:r>
              <a:rPr lang="en-US" dirty="0" err="1"/>
              <a:t>Linac</a:t>
            </a:r>
            <a:r>
              <a:rPr lang="en-US" dirty="0"/>
              <a:t> design and LH-LHC 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8B7B83C-DDB0-9C71-45B9-BAD82DEBD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15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33215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9F62B-3239-6EE8-F00D-69BC3CED5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00BB58-13C2-C4FB-2105-FCBD01FF7454}"/>
              </a:ext>
            </a:extLst>
          </p:cNvPr>
          <p:cNvSpPr txBox="1"/>
          <p:nvPr/>
        </p:nvSpPr>
        <p:spPr>
          <a:xfrm>
            <a:off x="3418115" y="315684"/>
            <a:ext cx="8093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b="1" dirty="0">
                <a:solidFill>
                  <a:srgbClr val="002060"/>
                </a:solidFill>
              </a:rPr>
              <a:t>WP1 – FE-FRT:</a:t>
            </a:r>
            <a:r>
              <a:rPr lang="en-BE" sz="2400" b="1" dirty="0">
                <a:solidFill>
                  <a:schemeClr val="bg2">
                    <a:lumMod val="50000"/>
                  </a:schemeClr>
                </a:solidFill>
              </a:rPr>
              <a:t> plans to achieve milestones &amp; deliverables</a:t>
            </a: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1C31A748-932E-C1C6-22A4-E75A98A18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4A32A215-7306-C46E-D91E-BB67AB819474}"/>
              </a:ext>
            </a:extLst>
          </p:cNvPr>
          <p:cNvSpPr txBox="1"/>
          <p:nvPr/>
        </p:nvSpPr>
        <p:spPr>
          <a:xfrm>
            <a:off x="35298" y="1156556"/>
            <a:ext cx="88190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M5.1 – May 24 – In person WP Kick off meeting at ESS 		– </a:t>
            </a:r>
            <a:r>
              <a:rPr lang="en-GB" i="1" dirty="0">
                <a:solidFill>
                  <a:schemeClr val="accent3">
                    <a:lumMod val="75000"/>
                  </a:schemeClr>
                </a:solidFill>
              </a:rPr>
              <a:t>ESS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M6.1 – Aug 25 –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Configure ESS CM to host optimized HOM and FPC 	– </a:t>
            </a: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CNRS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M1.1 – Feb 26 – </a:t>
            </a:r>
            <a:r>
              <a:rPr lang="de-DE" b="1" dirty="0"/>
              <a:t>FE material </a:t>
            </a:r>
            <a:r>
              <a:rPr lang="de-DE" b="1" dirty="0" err="1"/>
              <a:t>characterised</a:t>
            </a:r>
            <a:r>
              <a:rPr lang="de-DE" b="1" dirty="0"/>
              <a:t> at 800MHz	 	– </a:t>
            </a:r>
            <a:r>
              <a:rPr lang="de-DE" b="1" i="1" dirty="0"/>
              <a:t>CERN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M1.1 – Feb 26 – </a:t>
            </a:r>
            <a:r>
              <a:rPr lang="de-DE" b="1" dirty="0"/>
              <a:t>FE material </a:t>
            </a:r>
            <a:r>
              <a:rPr lang="de-DE" b="1" dirty="0" err="1"/>
              <a:t>characterised</a:t>
            </a:r>
            <a:r>
              <a:rPr lang="de-DE" b="1" dirty="0"/>
              <a:t> at 1.3GHz	 	– </a:t>
            </a:r>
            <a:r>
              <a:rPr lang="de-DE" b="1" i="1" dirty="0"/>
              <a:t>HZB</a:t>
            </a:r>
            <a:r>
              <a:rPr lang="de-DE" b="1" dirty="0"/>
              <a:t> 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D5.1 – Feb 26 – </a:t>
            </a:r>
            <a:r>
              <a:rPr lang="en-US" dirty="0"/>
              <a:t>Compilation of ESS CM, lessons learned &amp; benchmarks 	– </a:t>
            </a:r>
            <a:r>
              <a:rPr lang="en-US" i="1" dirty="0"/>
              <a:t>CERN</a:t>
            </a:r>
            <a:r>
              <a:rPr lang="en-US" dirty="0"/>
              <a:t> 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D6.1 – Feb 26 – </a:t>
            </a:r>
            <a:r>
              <a:rPr lang="en-US" b="1" dirty="0"/>
              <a:t>Concept design of a combined FE-FRT-HOM coupler	– </a:t>
            </a:r>
            <a:r>
              <a:rPr lang="en-US" b="1" i="1" dirty="0"/>
              <a:t>Lancaster</a:t>
            </a:r>
            <a:r>
              <a:rPr lang="en-US" b="1" dirty="0"/>
              <a:t> </a:t>
            </a:r>
            <a:endParaRPr lang="de-DE" b="1" dirty="0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85148136-A978-276F-F79B-758107D84603}"/>
              </a:ext>
            </a:extLst>
          </p:cNvPr>
          <p:cNvSpPr txBox="1"/>
          <p:nvPr/>
        </p:nvSpPr>
        <p:spPr>
          <a:xfrm>
            <a:off x="35298" y="2870553"/>
            <a:ext cx="12192000" cy="387798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3">
                    <a:lumMod val="75000"/>
                  </a:schemeClr>
                </a:solidFill>
              </a:rPr>
              <a:t>M1.2 	– Aug 26 	– CNRS 	–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Design ready for FE-FRT integration in 802 MHz cavity</a:t>
            </a:r>
            <a:endParaRPr lang="en-GB" sz="1600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3">
                    <a:lumMod val="75000"/>
                  </a:schemeClr>
                </a:solidFill>
              </a:rPr>
              <a:t>M6.2 	– Aug 26 	– INFN 	–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Validation of all SRF components for adapted CM</a:t>
            </a:r>
            <a:r>
              <a:rPr lang="en-GB" sz="16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M1.4 	– Feb 27 	– CERN	– </a:t>
            </a:r>
            <a:r>
              <a:rPr lang="en-US" sz="1600" b="1" dirty="0"/>
              <a:t>Test of 400MHz cavity with FE-FRT</a:t>
            </a:r>
            <a:r>
              <a:rPr lang="en-GB" sz="1600" dirty="0"/>
              <a:t>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M1.4 	– Feb 27 	– HZB 	– </a:t>
            </a:r>
            <a:r>
              <a:rPr lang="en-US" sz="1600" b="1" dirty="0"/>
              <a:t>Test of single-cell 1.3 GHz cavity with FE-FRT</a:t>
            </a:r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3">
                    <a:lumMod val="75000"/>
                  </a:schemeClr>
                </a:solidFill>
              </a:rPr>
              <a:t>D1.1 	– Feb 27  	– CNRS 	–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Report of FE-FRT integration with PERLE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3">
                    <a:lumMod val="75000"/>
                  </a:schemeClr>
                </a:solidFill>
              </a:rPr>
              <a:t>D5.2 	– Feb 27  	– CERN 	–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Roadmap for the CM design</a:t>
            </a:r>
            <a:endParaRPr lang="en-GB" sz="1600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3">
                    <a:lumMod val="75000"/>
                  </a:schemeClr>
                </a:solidFill>
              </a:rPr>
              <a:t>M6.3 	– May 27 	– CEA    	–  </a:t>
            </a:r>
            <a:r>
              <a:rPr lang="de-DE" sz="1600" dirty="0">
                <a:solidFill>
                  <a:schemeClr val="accent3">
                    <a:lumMod val="75000"/>
                  </a:schemeClr>
                </a:solidFill>
              </a:rPr>
              <a:t>Assembly </a:t>
            </a:r>
            <a:r>
              <a:rPr lang="de-DE" sz="1600" dirty="0" err="1">
                <a:solidFill>
                  <a:schemeClr val="accent3">
                    <a:lumMod val="75000"/>
                  </a:schemeClr>
                </a:solidFill>
              </a:rPr>
              <a:t>of</a:t>
            </a:r>
            <a:r>
              <a:rPr lang="de-DE" sz="16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3">
                    <a:lumMod val="75000"/>
                  </a:schemeClr>
                </a:solidFill>
              </a:rPr>
              <a:t>adapted</a:t>
            </a:r>
            <a:r>
              <a:rPr lang="de-DE" sz="1600" dirty="0">
                <a:solidFill>
                  <a:schemeClr val="accent3">
                    <a:lumMod val="75000"/>
                  </a:schemeClr>
                </a:solidFill>
              </a:rPr>
              <a:t> CM</a:t>
            </a:r>
            <a:endParaRPr lang="en-GB" sz="1600" i="1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D1.3 	– Jun 27 	–  HZB 	– </a:t>
            </a:r>
            <a:r>
              <a:rPr lang="en-US" sz="1600" b="1" dirty="0"/>
              <a:t>Report on 1.3 GHz single-cell test with FE-FRT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M1.5 	– Oct 27  	– HZB 	– </a:t>
            </a:r>
            <a:r>
              <a:rPr lang="en-US" sz="1600" b="1" dirty="0"/>
              <a:t>Test of multi-cell 1.3 GHz cavity with FE-FRT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M2.5 	– Nov 27 	– HZB 	– </a:t>
            </a:r>
            <a:r>
              <a:rPr lang="de-DE" sz="1600" b="1" dirty="0"/>
              <a:t>Demonstration </a:t>
            </a:r>
            <a:r>
              <a:rPr lang="de-DE" sz="1600" b="1" dirty="0" err="1"/>
              <a:t>of</a:t>
            </a:r>
            <a:r>
              <a:rPr lang="de-DE" sz="1600" b="1" dirty="0"/>
              <a:t> FE-FRT </a:t>
            </a:r>
            <a:r>
              <a:rPr lang="de-DE" sz="1600" b="1" dirty="0" err="1"/>
              <a:t>microphonics</a:t>
            </a:r>
            <a:r>
              <a:rPr lang="de-DE" sz="1600" b="1" dirty="0"/>
              <a:t> </a:t>
            </a:r>
            <a:r>
              <a:rPr lang="de-DE" sz="1600" b="1" dirty="0" err="1"/>
              <a:t>compensation</a:t>
            </a:r>
            <a:endParaRPr lang="de-D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D1.2 	– Feb 28 	– CERN 	– </a:t>
            </a:r>
            <a:r>
              <a:rPr lang="en-GB" sz="1600" b="1" dirty="0"/>
              <a:t>Report 400 MHz high-power RF test (transient detuning)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D1.4 	– Feb 28  	– HZB 	– </a:t>
            </a:r>
            <a:r>
              <a:rPr lang="en-US" sz="1600" b="1" dirty="0"/>
              <a:t>Report on RF test with FE-FRT &amp; LLRF for microphonics	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D2.4 	– Feb 28  	– HZB 	– </a:t>
            </a:r>
            <a:r>
              <a:rPr lang="en-US" sz="1600" b="1" dirty="0"/>
              <a:t>Report on integration of FE-FRT in LLRF</a:t>
            </a:r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3">
                    <a:lumMod val="75000"/>
                  </a:schemeClr>
                </a:solidFill>
              </a:rPr>
              <a:t>D5.3 	– Feb 28  	– CNRS 	–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Parametric design for a sustainable CM with 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iSAS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techn</a:t>
            </a:r>
            <a:endParaRPr lang="en-GB" sz="1600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3">
                    <a:lumMod val="75000"/>
                  </a:schemeClr>
                </a:solidFill>
              </a:rPr>
              <a:t>D6.2 	– Feb 28  	– INFN 	–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Report on test of adapted CM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54B670D0-C3CC-1C2F-A525-F8583335DCDA}"/>
              </a:ext>
            </a:extLst>
          </p:cNvPr>
          <p:cNvSpPr/>
          <p:nvPr/>
        </p:nvSpPr>
        <p:spPr>
          <a:xfrm>
            <a:off x="8738118" y="1240971"/>
            <a:ext cx="345233" cy="51365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54F6CF6-51E2-3B81-7024-682D848E4146}"/>
              </a:ext>
            </a:extLst>
          </p:cNvPr>
          <p:cNvSpPr txBox="1"/>
          <p:nvPr/>
        </p:nvSpPr>
        <p:spPr>
          <a:xfrm>
            <a:off x="9088017" y="1320282"/>
            <a:ext cx="30044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WP1 within the global</a:t>
            </a:r>
            <a:br>
              <a:rPr lang="en-US" dirty="0"/>
            </a:br>
            <a:r>
              <a:rPr lang="en-US" dirty="0" err="1"/>
              <a:t>iSAS</a:t>
            </a:r>
            <a:r>
              <a:rPr lang="en-US" dirty="0"/>
              <a:t> picture: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WP1 should also be</a:t>
            </a:r>
            <a:br>
              <a:rPr lang="en-US" dirty="0"/>
            </a:br>
            <a:r>
              <a:rPr lang="en-US" dirty="0"/>
              <a:t>involved in some of the</a:t>
            </a:r>
            <a:br>
              <a:rPr lang="en-US" dirty="0"/>
            </a:br>
            <a:r>
              <a:rPr lang="en-US" dirty="0"/>
              <a:t>design studies performed</a:t>
            </a:r>
            <a:br>
              <a:rPr lang="en-US" dirty="0"/>
            </a:br>
            <a:r>
              <a:rPr lang="en-US" dirty="0"/>
              <a:t>within WP5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Eventually CNRS would</a:t>
            </a:r>
            <a:br>
              <a:rPr lang="en-US" dirty="0"/>
            </a:br>
            <a:r>
              <a:rPr lang="en-US" dirty="0"/>
              <a:t>be the natural link, as</a:t>
            </a:r>
            <a:br>
              <a:rPr lang="en-US" dirty="0"/>
            </a:br>
            <a:r>
              <a:rPr lang="en-US" dirty="0"/>
              <a:t>they participate in WP1</a:t>
            </a:r>
            <a:br>
              <a:rPr lang="en-US" dirty="0"/>
            </a:br>
            <a:r>
              <a:rPr lang="en-US" dirty="0"/>
              <a:t>and are present in WP5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C590F98-8539-A5B8-363A-99E4BC06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16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3694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FADFF-2D07-D9AF-1D2F-94607555F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B8A4AA-B409-92E4-EB41-CFAD688E9665}"/>
              </a:ext>
            </a:extLst>
          </p:cNvPr>
          <p:cNvSpPr txBox="1"/>
          <p:nvPr/>
        </p:nvSpPr>
        <p:spPr>
          <a:xfrm>
            <a:off x="3418115" y="315684"/>
            <a:ext cx="4009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b="1" dirty="0">
                <a:solidFill>
                  <a:srgbClr val="002060"/>
                </a:solidFill>
              </a:rPr>
              <a:t>WP1 – FE-FRT:</a:t>
            </a:r>
            <a:r>
              <a:rPr lang="en-BE" sz="2400" b="1" dirty="0">
                <a:solidFill>
                  <a:schemeClr val="bg2">
                    <a:lumMod val="50000"/>
                  </a:schemeClr>
                </a:solidFill>
              </a:rPr>
              <a:t> budget plans</a:t>
            </a: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5825CCE3-EDCB-11D8-AB95-6A407A5C0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EB91302-952A-116E-4F98-EA64BD2FD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94" y="1441711"/>
            <a:ext cx="9779361" cy="143211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2329DDF-1F0F-2240-DFF1-ECBA76FDBFB8}"/>
              </a:ext>
            </a:extLst>
          </p:cNvPr>
          <p:cNvSpPr txBox="1"/>
          <p:nvPr/>
        </p:nvSpPr>
        <p:spPr>
          <a:xfrm>
            <a:off x="937727" y="2939143"/>
            <a:ext cx="1077224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Budget related to hired personnel is within plans so far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labs are only receiving budget for this WP1: CERN and HZB for tasks 1.2 and 1.3 respectively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labs roughly assumed 50% matching budget for personnel (already given personnel at labs involved</a:t>
            </a:r>
            <a:br>
              <a:rPr lang="en-US" dirty="0"/>
            </a:br>
            <a:r>
              <a:rPr lang="en-US" dirty="0"/>
              <a:t>with the project) and 50% matching budget for consumables and equipment.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Those plans need to be confirmed with the evolution of the lab’s budgets for the coming years.</a:t>
            </a:r>
            <a:br>
              <a:rPr lang="en-US" dirty="0"/>
            </a:br>
            <a:r>
              <a:rPr lang="en-US" dirty="0"/>
              <a:t>Increasing costs and eventually shift of lab’s research focus due to new future budget constraints might</a:t>
            </a:r>
            <a:br>
              <a:rPr lang="en-US" dirty="0"/>
            </a:br>
            <a:r>
              <a:rPr lang="en-US" dirty="0"/>
              <a:t>impact this project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HZB could already invest some budget from 2023 (60 k€) into the task 1.3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70E7B5C-2DD8-7379-1825-733D5780BD8F}"/>
              </a:ext>
            </a:extLst>
          </p:cNvPr>
          <p:cNvSpPr/>
          <p:nvPr/>
        </p:nvSpPr>
        <p:spPr>
          <a:xfrm>
            <a:off x="713792" y="2202024"/>
            <a:ext cx="9797143" cy="111968"/>
          </a:xfrm>
          <a:prstGeom prst="rect">
            <a:avLst/>
          </a:pr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6504CC8-8B12-979B-1710-391B7363D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17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49071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FADFF-2D07-D9AF-1D2F-94607555F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B8A4AA-B409-92E4-EB41-CFAD688E9665}"/>
              </a:ext>
            </a:extLst>
          </p:cNvPr>
          <p:cNvSpPr txBox="1"/>
          <p:nvPr/>
        </p:nvSpPr>
        <p:spPr>
          <a:xfrm>
            <a:off x="3418115" y="315684"/>
            <a:ext cx="1537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Summary</a:t>
            </a:r>
            <a:endParaRPr lang="en-BE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5825CCE3-EDCB-11D8-AB95-6A407A5C0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FCCA3D8-85F4-055E-035A-1E518683D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18</a:t>
            </a:fld>
            <a:endParaRPr lang="en-B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7B14303-6A78-818F-1FE1-46AA30B9FAE9}"/>
              </a:ext>
            </a:extLst>
          </p:cNvPr>
          <p:cNvSpPr txBox="1"/>
          <p:nvPr/>
        </p:nvSpPr>
        <p:spPr>
          <a:xfrm>
            <a:off x="1545005" y="983573"/>
            <a:ext cx="947907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FE-FRT have the potential of unique auxiliary device allowing lower power consumption</a:t>
            </a:r>
            <a:br>
              <a:rPr lang="en-US" dirty="0"/>
            </a:br>
            <a:r>
              <a:rPr lang="en-US" dirty="0"/>
              <a:t>by mitigating microphonics or beam-loading transients by variable beam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the framework of this work package, at least a prototype will be developed</a:t>
            </a:r>
            <a:br>
              <a:rPr lang="en-US" dirty="0"/>
            </a:br>
            <a:r>
              <a:rPr lang="en-US" dirty="0"/>
              <a:t>and tested for both applications in the frequency regimes of 400 and 1300 MHz respectively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new potential applications have been identified in the meantime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 has started already to some level and meetings took already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monthly meeting within the WP is envisaged, new partners have been identified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CERN is starting based on previous work and </a:t>
            </a:r>
            <a:r>
              <a:rPr lang="en-US" dirty="0" err="1"/>
              <a:t>iSAS</a:t>
            </a:r>
            <a:r>
              <a:rPr lang="en-US" dirty="0"/>
              <a:t> might help pushing this project more</a:t>
            </a:r>
            <a:endParaRPr lang="de-DE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B8902A2F-D635-D066-C364-EDD9B1247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725" y="4369172"/>
            <a:ext cx="3318849" cy="21731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72E459F-0D5F-C405-FA86-03D75C0E885E}"/>
              </a:ext>
            </a:extLst>
          </p:cNvPr>
          <p:cNvSpPr txBox="1"/>
          <p:nvPr/>
        </p:nvSpPr>
        <p:spPr>
          <a:xfrm>
            <a:off x="7747486" y="4948238"/>
            <a:ext cx="2234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</a:rPr>
              <a:t>The goal...</a:t>
            </a:r>
            <a:endParaRPr lang="de-DE" sz="3600" dirty="0">
              <a:solidFill>
                <a:schemeClr val="accent4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9AF3CD-C13E-832D-6B38-48CBDEAC8629}"/>
              </a:ext>
            </a:extLst>
          </p:cNvPr>
          <p:cNvSpPr txBox="1"/>
          <p:nvPr/>
        </p:nvSpPr>
        <p:spPr>
          <a:xfrm>
            <a:off x="4691808" y="6559549"/>
            <a:ext cx="1832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N. Shipman</a:t>
            </a:r>
            <a:endParaRPr lang="de-DE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E543E26-80D4-FBE0-F154-485D56C63773}"/>
              </a:ext>
            </a:extLst>
          </p:cNvPr>
          <p:cNvSpPr txBox="1"/>
          <p:nvPr/>
        </p:nvSpPr>
        <p:spPr>
          <a:xfrm>
            <a:off x="590550" y="4679950"/>
            <a:ext cx="263937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Thanks to Nick Shipman,</a:t>
            </a:r>
            <a:br>
              <a:rPr lang="en-US" dirty="0"/>
            </a:br>
            <a:r>
              <a:rPr lang="en-US" dirty="0"/>
              <a:t>Alick Macpherson and</a:t>
            </a:r>
            <a:br>
              <a:rPr lang="en-US" dirty="0"/>
            </a:br>
            <a:r>
              <a:rPr lang="en-US" dirty="0"/>
              <a:t>Graeme Burt for their</a:t>
            </a:r>
            <a:br>
              <a:rPr lang="en-US" dirty="0"/>
            </a:br>
            <a:r>
              <a:rPr lang="en-US" dirty="0"/>
              <a:t>contributions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6258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721892-28A9-7F9E-8C98-0E341A482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720" y="1875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Task#1 Energy Savings from RF power</a:t>
            </a:r>
            <a:endParaRPr lang="de-DE" sz="3600" dirty="0"/>
          </a:p>
        </p:txBody>
      </p:sp>
      <p:pic>
        <p:nvPicPr>
          <p:cNvPr id="4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A966B384-E5F2-DA17-06E3-B0AEE6374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38" y="378848"/>
            <a:ext cx="3609024" cy="113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feld 58">
            <a:extLst>
              <a:ext uri="{FF2B5EF4-FFF2-40B4-BE49-F238E27FC236}">
                <a16:creationId xmlns:a16="http://schemas.microsoft.com/office/drawing/2014/main" id="{B678E155-FEBB-DD0A-43AF-117FF7EA911A}"/>
              </a:ext>
            </a:extLst>
          </p:cNvPr>
          <p:cNvSpPr txBox="1"/>
          <p:nvPr/>
        </p:nvSpPr>
        <p:spPr>
          <a:xfrm>
            <a:off x="395751" y="1819215"/>
            <a:ext cx="1084534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1"/>
                </a:solidFill>
              </a:rPr>
              <a:t>How do we aim to demonstrate sustainable, thus lower carbon footprint low-RF power operation?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Increase the efficiency </a:t>
            </a:r>
            <a:r>
              <a:rPr lang="en-US" dirty="0"/>
              <a:t>of intrinsically efficient RF power source by better integrating them in cavity</a:t>
            </a:r>
            <a:br>
              <a:rPr lang="en-US" dirty="0"/>
            </a:br>
            <a:r>
              <a:rPr lang="en-US" dirty="0">
                <a:solidFill>
                  <a:schemeClr val="accent3"/>
                </a:solidFill>
              </a:rPr>
              <a:t>LLRF field control </a:t>
            </a:r>
            <a:r>
              <a:rPr lang="en-US" dirty="0"/>
              <a:t>and requirements by accelerator/beam settings </a:t>
            </a:r>
            <a:r>
              <a:rPr lang="en-US" dirty="0">
                <a:sym typeface="Wingdings" panose="05000000000000000000" pitchFamily="2" charset="2"/>
              </a:rPr>
              <a:t> WP2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</a:t>
            </a:r>
            <a:r>
              <a:rPr lang="en-US" dirty="0">
                <a:solidFill>
                  <a:schemeClr val="accent3"/>
                </a:solidFill>
              </a:rPr>
              <a:t>novel fast tuning systems </a:t>
            </a:r>
            <a:r>
              <a:rPr lang="en-US" dirty="0"/>
              <a:t>compensating detuning by mechanical vibrations or beam induced </a:t>
            </a:r>
            <a:br>
              <a:rPr lang="en-US" dirty="0"/>
            </a:br>
            <a:r>
              <a:rPr lang="en-US" dirty="0"/>
              <a:t>transients, which both are usually compensated by adding a significant power overhead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WP1 aka </a:t>
            </a:r>
            <a:r>
              <a:rPr lang="en-US" dirty="0">
                <a:solidFill>
                  <a:schemeClr val="accent3"/>
                </a:solidFill>
                <a:sym typeface="Wingdings" panose="05000000000000000000" pitchFamily="2" charset="2"/>
              </a:rPr>
              <a:t>FE-FRT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All this should of course not compromise the </a:t>
            </a:r>
            <a:r>
              <a:rPr lang="en-US" dirty="0">
                <a:solidFill>
                  <a:schemeClr val="accent3"/>
                </a:solidFill>
                <a:sym typeface="Wingdings" panose="05000000000000000000" pitchFamily="2" charset="2"/>
              </a:rPr>
              <a:t>stability and reliability of operation</a:t>
            </a:r>
            <a:r>
              <a:rPr lang="en-US" dirty="0">
                <a:sym typeface="Wingdings" panose="05000000000000000000" pitchFamily="2" charset="2"/>
              </a:rPr>
              <a:t>, better even improve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it beyond current state of the art.</a:t>
            </a:r>
            <a:br>
              <a:rPr lang="en-US" dirty="0">
                <a:sym typeface="Wingdings" panose="05000000000000000000" pitchFamily="2" charset="2"/>
              </a:rPr>
            </a:b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The savings in RF power should be significant, to justify any required modification to a cavity system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 retro-fitting to existing systems would be pure gold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7AFA7C-0570-D2F9-C490-54186FB8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8967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84494F5-E8DC-CBD0-E1F8-BD22DAFE54D5}"/>
              </a:ext>
            </a:extLst>
          </p:cNvPr>
          <p:cNvSpPr/>
          <p:nvPr/>
        </p:nvSpPr>
        <p:spPr>
          <a:xfrm>
            <a:off x="429282" y="1084502"/>
            <a:ext cx="3107382" cy="904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2C6406F3-3A78-0DE4-D38E-F70BCC3ABD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36685" y="60859"/>
            <a:ext cx="5652000" cy="2138279"/>
            <a:chOff x="249" y="1657"/>
            <a:chExt cx="5267" cy="19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58C8312-63A5-F576-63B0-B3F1DB4233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9" y="1657"/>
              <a:ext cx="5267" cy="1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1AE4D5-59ED-13FD-1BD9-A6DC6FB5A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2012"/>
              <a:ext cx="4961" cy="160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6B3816-EB0A-B371-AC72-16C908B0D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785"/>
              <a:ext cx="4961" cy="256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734D3100-C920-D1AE-37E4-3C846DCB1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11" y="4554573"/>
            <a:ext cx="4858138" cy="1662678"/>
          </a:xfrm>
          <a:prstGeom prst="rect">
            <a:avLst/>
          </a:prstGeom>
        </p:spPr>
      </p:pic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626E52A-D1CF-F4B4-E706-2B339383E120}"/>
              </a:ext>
            </a:extLst>
          </p:cNvPr>
          <p:cNvGrpSpPr/>
          <p:nvPr/>
        </p:nvGrpSpPr>
        <p:grpSpPr>
          <a:xfrm>
            <a:off x="4692881" y="5607348"/>
            <a:ext cx="4615008" cy="60649"/>
            <a:chOff x="6099545" y="4660851"/>
            <a:chExt cx="4615008" cy="60649"/>
          </a:xfrm>
          <a:solidFill>
            <a:schemeClr val="tx1"/>
          </a:solidFill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E78558B-752C-0A91-C85B-FAE0A3F38761}"/>
                </a:ext>
              </a:extLst>
            </p:cNvPr>
            <p:cNvSpPr/>
            <p:nvPr/>
          </p:nvSpPr>
          <p:spPr>
            <a:xfrm>
              <a:off x="6099545" y="4660851"/>
              <a:ext cx="284584" cy="6064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E01EA300-049A-A8E2-95AF-B80A000015FD}"/>
                </a:ext>
              </a:extLst>
            </p:cNvPr>
            <p:cNvSpPr/>
            <p:nvPr/>
          </p:nvSpPr>
          <p:spPr>
            <a:xfrm>
              <a:off x="8152333" y="4660851"/>
              <a:ext cx="284584" cy="6064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C070902A-6E68-735B-D258-65563ED04551}"/>
                </a:ext>
              </a:extLst>
            </p:cNvPr>
            <p:cNvSpPr/>
            <p:nvPr/>
          </p:nvSpPr>
          <p:spPr>
            <a:xfrm>
              <a:off x="10429969" y="4660851"/>
              <a:ext cx="284584" cy="6064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" name="Rechteck 15">
            <a:extLst>
              <a:ext uri="{FF2B5EF4-FFF2-40B4-BE49-F238E27FC236}">
                <a16:creationId xmlns:a16="http://schemas.microsoft.com/office/drawing/2014/main" id="{4B75AB5D-8FC3-DD27-7B3A-C2E546CE131A}"/>
              </a:ext>
            </a:extLst>
          </p:cNvPr>
          <p:cNvSpPr/>
          <p:nvPr/>
        </p:nvSpPr>
        <p:spPr>
          <a:xfrm>
            <a:off x="994890" y="2242738"/>
            <a:ext cx="1713244" cy="1004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LLRF control</a:t>
            </a:r>
            <a:endParaRPr lang="de-DE" dirty="0"/>
          </a:p>
        </p:txBody>
      </p:sp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F565F970-B380-B755-C60B-37A576B60ECA}"/>
              </a:ext>
            </a:extLst>
          </p:cNvPr>
          <p:cNvSpPr/>
          <p:nvPr/>
        </p:nvSpPr>
        <p:spPr>
          <a:xfrm rot="5400000">
            <a:off x="3155287" y="2200032"/>
            <a:ext cx="1492372" cy="109024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8B3777C-9969-5B55-9B25-2AC2937A6FCF}"/>
              </a:ext>
            </a:extLst>
          </p:cNvPr>
          <p:cNvCxnSpPr>
            <a:cxnSpLocks/>
            <a:stCxn id="16" idx="3"/>
            <a:endCxn id="17" idx="3"/>
          </p:cNvCxnSpPr>
          <p:nvPr/>
        </p:nvCxnSpPr>
        <p:spPr>
          <a:xfrm>
            <a:off x="2708134" y="2745156"/>
            <a:ext cx="648216" cy="0"/>
          </a:xfrm>
          <a:prstGeom prst="line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2059E128-2506-F89B-EBB6-CBAB376F6182}"/>
              </a:ext>
            </a:extLst>
          </p:cNvPr>
          <p:cNvCxnSpPr>
            <a:cxnSpLocks/>
            <a:stCxn id="17" idx="0"/>
          </p:cNvCxnSpPr>
          <p:nvPr/>
        </p:nvCxnSpPr>
        <p:spPr>
          <a:xfrm>
            <a:off x="4446597" y="2745156"/>
            <a:ext cx="0" cy="1977569"/>
          </a:xfrm>
          <a:prstGeom prst="line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B49E6441-F38E-A34D-3A62-CC01F4DF8786}"/>
              </a:ext>
            </a:extLst>
          </p:cNvPr>
          <p:cNvSpPr txBox="1"/>
          <p:nvPr/>
        </p:nvSpPr>
        <p:spPr>
          <a:xfrm>
            <a:off x="3322930" y="2575878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Amplifier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C6890E1-A0BA-5C10-7B38-8FA953DE4AD8}"/>
              </a:ext>
            </a:extLst>
          </p:cNvPr>
          <p:cNvSpPr txBox="1"/>
          <p:nvPr/>
        </p:nvSpPr>
        <p:spPr>
          <a:xfrm>
            <a:off x="8610998" y="5770380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Bunched beam</a:t>
            </a:r>
            <a:endParaRPr lang="de-DE" sz="16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DF84145-43EB-569D-2AE5-2A42403A2592}"/>
              </a:ext>
            </a:extLst>
          </p:cNvPr>
          <p:cNvSpPr txBox="1"/>
          <p:nvPr/>
        </p:nvSpPr>
        <p:spPr>
          <a:xfrm>
            <a:off x="4543771" y="4772746"/>
            <a:ext cx="1391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Power coupler</a:t>
            </a:r>
            <a:endParaRPr lang="de-DE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9A04BB89-BC98-16C9-07CC-41796C43D546}"/>
              </a:ext>
            </a:extLst>
          </p:cNvPr>
          <p:cNvSpPr txBox="1"/>
          <p:nvPr/>
        </p:nvSpPr>
        <p:spPr>
          <a:xfrm>
            <a:off x="8473175" y="6211318"/>
            <a:ext cx="1359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Measurement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antenna </a:t>
            </a:r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5B4C3A0-FBD5-2996-E3FE-8EFF781FFBF6}"/>
              </a:ext>
            </a:extLst>
          </p:cNvPr>
          <p:cNvSpPr txBox="1"/>
          <p:nvPr/>
        </p:nvSpPr>
        <p:spPr>
          <a:xfrm>
            <a:off x="5566414" y="6200563"/>
            <a:ext cx="1508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Niobium cavity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helium vessel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Freihandform: Form 30">
            <a:extLst>
              <a:ext uri="{FF2B5EF4-FFF2-40B4-BE49-F238E27FC236}">
                <a16:creationId xmlns:a16="http://schemas.microsoft.com/office/drawing/2014/main" id="{C957A5B4-EB1F-8628-401D-9C8EE8BC87B2}"/>
              </a:ext>
            </a:extLst>
          </p:cNvPr>
          <p:cNvSpPr/>
          <p:nvPr/>
        </p:nvSpPr>
        <p:spPr>
          <a:xfrm>
            <a:off x="1105925" y="3257620"/>
            <a:ext cx="7425231" cy="3268783"/>
          </a:xfrm>
          <a:custGeom>
            <a:avLst/>
            <a:gdLst>
              <a:gd name="connsiteX0" fmla="*/ 7209692 w 7219741"/>
              <a:gd name="connsiteY0" fmla="*/ 2612571 h 3039626"/>
              <a:gd name="connsiteX1" fmla="*/ 7219741 w 7219741"/>
              <a:gd name="connsiteY1" fmla="*/ 3039626 h 3039626"/>
              <a:gd name="connsiteX2" fmla="*/ 0 w 7219741"/>
              <a:gd name="connsiteY2" fmla="*/ 3034602 h 3039626"/>
              <a:gd name="connsiteX3" fmla="*/ 5024 w 7219741"/>
              <a:gd name="connsiteY3" fmla="*/ 0 h 303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9741" h="3039626">
                <a:moveTo>
                  <a:pt x="7209692" y="2612571"/>
                </a:moveTo>
                <a:lnTo>
                  <a:pt x="7219741" y="3039626"/>
                </a:lnTo>
                <a:lnTo>
                  <a:pt x="0" y="3034602"/>
                </a:lnTo>
                <a:cubicBezTo>
                  <a:pt x="1675" y="2023068"/>
                  <a:pt x="3349" y="1011534"/>
                  <a:pt x="5024" y="0"/>
                </a:cubicBezTo>
              </a:path>
            </a:pathLst>
          </a:custGeom>
          <a:noFill/>
          <a:ln w="254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EBCA985F-82C1-5B90-0E8A-026B675562B9}"/>
              </a:ext>
            </a:extLst>
          </p:cNvPr>
          <p:cNvCxnSpPr>
            <a:cxnSpLocks/>
          </p:cNvCxnSpPr>
          <p:nvPr/>
        </p:nvCxnSpPr>
        <p:spPr>
          <a:xfrm flipH="1" flipV="1">
            <a:off x="116017" y="2745155"/>
            <a:ext cx="859032" cy="1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92A50FCA-44B8-6737-F0B3-09CBAA477BEE}"/>
              </a:ext>
            </a:extLst>
          </p:cNvPr>
          <p:cNvSpPr txBox="1"/>
          <p:nvPr/>
        </p:nvSpPr>
        <p:spPr>
          <a:xfrm>
            <a:off x="-31363" y="2417274"/>
            <a:ext cx="1022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Reference</a:t>
            </a:r>
            <a:endParaRPr lang="de-DE" sz="1600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2BC02067-7916-A9D7-3556-BDA7AF260F17}"/>
              </a:ext>
            </a:extLst>
          </p:cNvPr>
          <p:cNvSpPr txBox="1"/>
          <p:nvPr/>
        </p:nvSpPr>
        <p:spPr>
          <a:xfrm>
            <a:off x="2866210" y="3752449"/>
            <a:ext cx="1458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RF input power</a:t>
            </a:r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36" name="Freihandform: Form 35">
            <a:extLst>
              <a:ext uri="{FF2B5EF4-FFF2-40B4-BE49-F238E27FC236}">
                <a16:creationId xmlns:a16="http://schemas.microsoft.com/office/drawing/2014/main" id="{779C24CB-59AC-6E6A-D6FC-ADD788FA4C84}"/>
              </a:ext>
            </a:extLst>
          </p:cNvPr>
          <p:cNvSpPr/>
          <p:nvPr/>
        </p:nvSpPr>
        <p:spPr>
          <a:xfrm>
            <a:off x="1818857" y="2076940"/>
            <a:ext cx="1507253" cy="145701"/>
          </a:xfrm>
          <a:custGeom>
            <a:avLst/>
            <a:gdLst>
              <a:gd name="connsiteX0" fmla="*/ 0 w 1507253"/>
              <a:gd name="connsiteY0" fmla="*/ 145701 h 145701"/>
              <a:gd name="connsiteX1" fmla="*/ 5024 w 1507253"/>
              <a:gd name="connsiteY1" fmla="*/ 0 h 145701"/>
              <a:gd name="connsiteX2" fmla="*/ 1507253 w 1507253"/>
              <a:gd name="connsiteY2" fmla="*/ 5024 h 14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253" h="145701">
                <a:moveTo>
                  <a:pt x="0" y="145701"/>
                </a:moveTo>
                <a:lnTo>
                  <a:pt x="5024" y="0"/>
                </a:lnTo>
                <a:lnTo>
                  <a:pt x="1507253" y="5024"/>
                </a:lnTo>
              </a:path>
            </a:pathLst>
          </a:custGeom>
          <a:noFill/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C65C4964-4111-14A7-F383-BCDCB531DCC4}"/>
              </a:ext>
            </a:extLst>
          </p:cNvPr>
          <p:cNvSpPr txBox="1"/>
          <p:nvPr/>
        </p:nvSpPr>
        <p:spPr>
          <a:xfrm>
            <a:off x="1092438" y="1676827"/>
            <a:ext cx="237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Smart Amplifier control</a:t>
            </a:r>
            <a:endParaRPr lang="de-DE" dirty="0">
              <a:solidFill>
                <a:schemeClr val="accent2"/>
              </a:solidFill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5D5BFBE3-AEDC-1CC0-172C-61DB8DAB2319}"/>
              </a:ext>
            </a:extLst>
          </p:cNvPr>
          <p:cNvSpPr txBox="1"/>
          <p:nvPr/>
        </p:nvSpPr>
        <p:spPr>
          <a:xfrm>
            <a:off x="7239560" y="2240993"/>
            <a:ext cx="30049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Detuning/field disturbances: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Field driven Lorentz force detuning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Microphonics detuning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Coupling to mechanical eigenmodes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Helium pressure variations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Beam loading transients</a:t>
            </a:r>
            <a:endParaRPr lang="de-DE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085C6322-46A3-CE3C-069E-350301B0EFB7}"/>
              </a:ext>
            </a:extLst>
          </p:cNvPr>
          <p:cNvSpPr txBox="1"/>
          <p:nvPr/>
        </p:nvSpPr>
        <p:spPr>
          <a:xfrm>
            <a:off x="6302124" y="768844"/>
            <a:ext cx="180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Accelerating field</a:t>
            </a:r>
            <a:endParaRPr lang="de-DE" dirty="0"/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8E26D04C-A7FE-572E-B4BD-8980FA3169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8"/>
          <a:stretch/>
        </p:blipFill>
        <p:spPr>
          <a:xfrm>
            <a:off x="6675591" y="1132254"/>
            <a:ext cx="4995209" cy="1017529"/>
          </a:xfrm>
          <a:prstGeom prst="rect">
            <a:avLst/>
          </a:prstGeom>
        </p:spPr>
      </p:pic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DCF2A5A8-1100-B392-B29F-4E842BE59BC8}"/>
              </a:ext>
            </a:extLst>
          </p:cNvPr>
          <p:cNvCxnSpPr>
            <a:stCxn id="15" idx="6"/>
          </p:cNvCxnSpPr>
          <p:nvPr/>
        </p:nvCxnSpPr>
        <p:spPr>
          <a:xfrm flipV="1">
            <a:off x="9307889" y="5637672"/>
            <a:ext cx="663361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B6C579E7-80E5-2D15-7803-C9335FB2C3A9}"/>
              </a:ext>
            </a:extLst>
          </p:cNvPr>
          <p:cNvCxnSpPr>
            <a:cxnSpLocks/>
          </p:cNvCxnSpPr>
          <p:nvPr/>
        </p:nvCxnSpPr>
        <p:spPr>
          <a:xfrm>
            <a:off x="6289101" y="1083878"/>
            <a:ext cx="288623" cy="2620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>
            <a:extLst>
              <a:ext uri="{FF2B5EF4-FFF2-40B4-BE49-F238E27FC236}">
                <a16:creationId xmlns:a16="http://schemas.microsoft.com/office/drawing/2014/main" id="{BD9BFF4A-D357-80E7-F41D-F12283B04B56}"/>
              </a:ext>
            </a:extLst>
          </p:cNvPr>
          <p:cNvSpPr txBox="1"/>
          <p:nvPr/>
        </p:nvSpPr>
        <p:spPr>
          <a:xfrm>
            <a:off x="239204" y="120977"/>
            <a:ext cx="5856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Energy efficient SRF Cavity field control</a:t>
            </a:r>
            <a:endParaRPr lang="de-DE" sz="2800" dirty="0"/>
          </a:p>
        </p:txBody>
      </p:sp>
      <p:sp>
        <p:nvSpPr>
          <p:cNvPr id="59" name="Freihandform: Form 58">
            <a:extLst>
              <a:ext uri="{FF2B5EF4-FFF2-40B4-BE49-F238E27FC236}">
                <a16:creationId xmlns:a16="http://schemas.microsoft.com/office/drawing/2014/main" id="{32D79405-29F6-F553-FD18-68C7B9209C49}"/>
              </a:ext>
            </a:extLst>
          </p:cNvPr>
          <p:cNvSpPr/>
          <p:nvPr/>
        </p:nvSpPr>
        <p:spPr>
          <a:xfrm flipV="1">
            <a:off x="1082088" y="1459348"/>
            <a:ext cx="4331968" cy="773340"/>
          </a:xfrm>
          <a:custGeom>
            <a:avLst/>
            <a:gdLst>
              <a:gd name="connsiteX0" fmla="*/ 0 w 4230547"/>
              <a:gd name="connsiteY0" fmla="*/ 0 h 538223"/>
              <a:gd name="connsiteX1" fmla="*/ 5787 w 4230547"/>
              <a:gd name="connsiteY1" fmla="*/ 538223 h 538223"/>
              <a:gd name="connsiteX2" fmla="*/ 4230547 w 4230547"/>
              <a:gd name="connsiteY2" fmla="*/ 520861 h 538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30547" h="538223">
                <a:moveTo>
                  <a:pt x="0" y="0"/>
                </a:moveTo>
                <a:lnTo>
                  <a:pt x="5787" y="538223"/>
                </a:lnTo>
                <a:lnTo>
                  <a:pt x="4230547" y="520861"/>
                </a:lnTo>
              </a:path>
            </a:pathLst>
          </a:custGeom>
          <a:noFill/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974397DB-CEB3-2275-B465-0D4ADCA97FFE}"/>
              </a:ext>
            </a:extLst>
          </p:cNvPr>
          <p:cNvSpPr txBox="1"/>
          <p:nvPr/>
        </p:nvSpPr>
        <p:spPr>
          <a:xfrm>
            <a:off x="429282" y="1084502"/>
            <a:ext cx="1764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Detuning control</a:t>
            </a:r>
            <a:endParaRPr lang="de-DE" dirty="0">
              <a:solidFill>
                <a:schemeClr val="accent2"/>
              </a:solidFill>
            </a:endParaRP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A053C50-C983-E3FE-D214-9A303CF11A1D}"/>
              </a:ext>
            </a:extLst>
          </p:cNvPr>
          <p:cNvCxnSpPr>
            <a:cxnSpLocks/>
          </p:cNvCxnSpPr>
          <p:nvPr/>
        </p:nvCxnSpPr>
        <p:spPr>
          <a:xfrm>
            <a:off x="4476836" y="3376119"/>
            <a:ext cx="1023355" cy="14982"/>
          </a:xfrm>
          <a:prstGeom prst="line">
            <a:avLst/>
          </a:prstGeom>
          <a:ln w="1270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0669EB5E-D1BF-F883-39A4-EA9A0449E7CF}"/>
              </a:ext>
            </a:extLst>
          </p:cNvPr>
          <p:cNvSpPr txBox="1"/>
          <p:nvPr/>
        </p:nvSpPr>
        <p:spPr>
          <a:xfrm>
            <a:off x="1114313" y="3575371"/>
            <a:ext cx="1210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Cavity signal</a:t>
            </a:r>
            <a:endParaRPr lang="de-DE" sz="1600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82E83CE-3884-A751-8735-47C9FE56C0A3}"/>
              </a:ext>
            </a:extLst>
          </p:cNvPr>
          <p:cNvSpPr/>
          <p:nvPr/>
        </p:nvSpPr>
        <p:spPr>
          <a:xfrm>
            <a:off x="5497058" y="3152552"/>
            <a:ext cx="963777" cy="514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RF Load</a:t>
            </a:r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9CDDAD5-D943-1D44-8AEF-F3BF7BAB29E6}"/>
              </a:ext>
            </a:extLst>
          </p:cNvPr>
          <p:cNvSpPr txBox="1"/>
          <p:nvPr/>
        </p:nvSpPr>
        <p:spPr>
          <a:xfrm>
            <a:off x="4570981" y="2801870"/>
            <a:ext cx="1765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RF reflected power</a:t>
            </a:r>
            <a:endParaRPr lang="de-DE" sz="1600" dirty="0">
              <a:solidFill>
                <a:schemeClr val="accent1"/>
              </a:solidFill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1CBFF89E-84CB-ADE5-418F-DC9792EE54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0"/>
          <a:stretch/>
        </p:blipFill>
        <p:spPr>
          <a:xfrm>
            <a:off x="8500689" y="3944703"/>
            <a:ext cx="487311" cy="1550516"/>
          </a:xfrm>
          <a:prstGeom prst="rect">
            <a:avLst/>
          </a:prstGeom>
        </p:spPr>
      </p:pic>
      <p:sp>
        <p:nvSpPr>
          <p:cNvPr id="25" name="Geschweifte Klammer links 24">
            <a:extLst>
              <a:ext uri="{FF2B5EF4-FFF2-40B4-BE49-F238E27FC236}">
                <a16:creationId xmlns:a16="http://schemas.microsoft.com/office/drawing/2014/main" id="{1EF0E0B1-1980-8F18-EBDA-4F070F5EAFAD}"/>
              </a:ext>
            </a:extLst>
          </p:cNvPr>
          <p:cNvSpPr/>
          <p:nvPr/>
        </p:nvSpPr>
        <p:spPr>
          <a:xfrm flipH="1">
            <a:off x="10144035" y="2253886"/>
            <a:ext cx="265181" cy="1604288"/>
          </a:xfrm>
          <a:prstGeom prst="leftBrace">
            <a:avLst>
              <a:gd name="adj1" fmla="val 61382"/>
              <a:gd name="adj2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C55F0847-FC16-ECF8-C7EB-99A5052DF58E}"/>
              </a:ext>
            </a:extLst>
          </p:cNvPr>
          <p:cNvSpPr txBox="1"/>
          <p:nvPr/>
        </p:nvSpPr>
        <p:spPr>
          <a:xfrm>
            <a:off x="10385687" y="2317366"/>
            <a:ext cx="19090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Disturbances</a:t>
            </a:r>
            <a:br>
              <a:rPr lang="en-US" dirty="0"/>
            </a:br>
            <a:r>
              <a:rPr lang="en-US" dirty="0"/>
              <a:t>in the acoustic</a:t>
            </a:r>
            <a:br>
              <a:rPr lang="en-US" dirty="0"/>
            </a:br>
            <a:r>
              <a:rPr lang="en-US" dirty="0"/>
              <a:t>frequency regime</a:t>
            </a:r>
          </a:p>
          <a:p>
            <a:r>
              <a:rPr lang="en-US" dirty="0"/>
              <a:t>to MHz</a:t>
            </a:r>
          </a:p>
          <a:p>
            <a:r>
              <a:rPr lang="en-US" dirty="0"/>
              <a:t>modulate cavity</a:t>
            </a:r>
            <a:br>
              <a:rPr lang="en-US" dirty="0"/>
            </a:br>
            <a:r>
              <a:rPr lang="en-US" dirty="0"/>
              <a:t>RF frequency</a:t>
            </a:r>
            <a:endParaRPr lang="de-DE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9D2935F-F5BA-E798-C11E-BE970EDB5D4E}"/>
              </a:ext>
            </a:extLst>
          </p:cNvPr>
          <p:cNvSpPr txBox="1"/>
          <p:nvPr/>
        </p:nvSpPr>
        <p:spPr>
          <a:xfrm>
            <a:off x="3706084" y="1437422"/>
            <a:ext cx="1305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Counter-tune</a:t>
            </a:r>
            <a:endParaRPr lang="de-DE" sz="1600" dirty="0">
              <a:solidFill>
                <a:schemeClr val="accent2"/>
              </a:solidFill>
            </a:endParaRP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A7EB1BC5-87FD-19DE-CE7A-12A41DDC0F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t="7404" r="27242" b="1605"/>
          <a:stretch/>
        </p:blipFill>
        <p:spPr>
          <a:xfrm>
            <a:off x="9562393" y="4028376"/>
            <a:ext cx="1746315" cy="1156100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937FBF59-93DD-5251-B547-5475D2705959}"/>
              </a:ext>
            </a:extLst>
          </p:cNvPr>
          <p:cNvSpPr txBox="1"/>
          <p:nvPr/>
        </p:nvSpPr>
        <p:spPr>
          <a:xfrm>
            <a:off x="10579814" y="4992228"/>
            <a:ext cx="1012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Motor+</a:t>
            </a:r>
            <a:br>
              <a:rPr lang="en-US" sz="1400" dirty="0">
                <a:solidFill>
                  <a:schemeClr val="accent2"/>
                </a:solidFill>
              </a:rPr>
            </a:br>
            <a:r>
              <a:rPr lang="en-US" sz="1400" dirty="0">
                <a:solidFill>
                  <a:schemeClr val="accent2"/>
                </a:solidFill>
              </a:rPr>
              <a:t>piezo tuner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AA5E5AF0-D621-0B3E-0A99-9DEEA0D6D43D}"/>
              </a:ext>
            </a:extLst>
          </p:cNvPr>
          <p:cNvSpPr txBox="1"/>
          <p:nvPr/>
        </p:nvSpPr>
        <p:spPr>
          <a:xfrm>
            <a:off x="1631735" y="4434192"/>
            <a:ext cx="1852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Control by RF</a:t>
            </a:r>
          </a:p>
          <a:p>
            <a:r>
              <a:rPr lang="en-US" sz="2400" dirty="0"/>
              <a:t>Power</a:t>
            </a:r>
          </a:p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b="1" dirty="0">
                <a:sym typeface="Wingdings" panose="05000000000000000000" pitchFamily="2" charset="2"/>
              </a:rPr>
              <a:t>Minimize</a:t>
            </a:r>
            <a:endParaRPr lang="de-DE" sz="2400" b="1" dirty="0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537D460D-37DE-6667-A217-EE3FACA32A43}"/>
              </a:ext>
            </a:extLst>
          </p:cNvPr>
          <p:cNvSpPr txBox="1"/>
          <p:nvPr/>
        </p:nvSpPr>
        <p:spPr>
          <a:xfrm>
            <a:off x="5846451" y="4033675"/>
            <a:ext cx="26615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Control by detuning</a:t>
            </a:r>
            <a:br>
              <a:rPr lang="en-US" sz="2400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chemeClr val="accent2"/>
                </a:solidFill>
              </a:rPr>
              <a:t>compensation</a:t>
            </a:r>
          </a:p>
          <a:p>
            <a:r>
              <a:rPr lang="en-US" sz="2400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chemeClr val="accent2"/>
                </a:solidFill>
                <a:sym typeface="Wingdings" panose="05000000000000000000" pitchFamily="2" charset="2"/>
              </a:rPr>
              <a:t>Improve</a:t>
            </a:r>
            <a:endParaRPr lang="de-DE" sz="2400" b="1" dirty="0">
              <a:solidFill>
                <a:schemeClr val="accent2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6AACEA5-30D4-5596-38DF-71BF1B887708}"/>
              </a:ext>
            </a:extLst>
          </p:cNvPr>
          <p:cNvSpPr txBox="1"/>
          <p:nvPr/>
        </p:nvSpPr>
        <p:spPr>
          <a:xfrm>
            <a:off x="8850935" y="4787633"/>
            <a:ext cx="6750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FE-FRT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6F433A4-6AC2-39D9-B8ED-4F1D7A0A273F}"/>
              </a:ext>
            </a:extLst>
          </p:cNvPr>
          <p:cNvSpPr/>
          <p:nvPr/>
        </p:nvSpPr>
        <p:spPr>
          <a:xfrm>
            <a:off x="8844566" y="4719961"/>
            <a:ext cx="96183" cy="391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6902560-512F-BE62-B9F6-0F5B2EB5B759}"/>
              </a:ext>
            </a:extLst>
          </p:cNvPr>
          <p:cNvSpPr txBox="1"/>
          <p:nvPr/>
        </p:nvSpPr>
        <p:spPr>
          <a:xfrm>
            <a:off x="10409216" y="5858189"/>
            <a:ext cx="1290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Applied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methods</a:t>
            </a:r>
            <a:endParaRPr lang="de-DE" sz="2400" dirty="0">
              <a:solidFill>
                <a:schemeClr val="accent2"/>
              </a:solidFill>
            </a:endParaRPr>
          </a:p>
        </p:txBody>
      </p: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2F215FD7-7AA6-57F9-F32C-B012B3239FA7}"/>
              </a:ext>
            </a:extLst>
          </p:cNvPr>
          <p:cNvCxnSpPr>
            <a:stCxn id="21" idx="0"/>
            <a:endCxn id="46" idx="2"/>
          </p:cNvCxnSpPr>
          <p:nvPr/>
        </p:nvCxnSpPr>
        <p:spPr>
          <a:xfrm flipV="1">
            <a:off x="11054553" y="5515448"/>
            <a:ext cx="31522" cy="342741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D0AE5904-9E66-ED04-AC43-BA722E2C582A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9440509" y="5111300"/>
            <a:ext cx="1614044" cy="746889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07848DC-34E1-F655-27D0-7B7BE64D1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7804"/>
            <a:ext cx="2743200" cy="365125"/>
          </a:xfrm>
        </p:spPr>
        <p:txBody>
          <a:bodyPr/>
          <a:lstStyle/>
          <a:p>
            <a:fld id="{4068FCCF-9A80-B240-8D85-84F960565AFA}" type="slidenum">
              <a:rPr lang="en-BE" smtClean="0"/>
              <a:t>3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81050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4" grpId="0"/>
      <p:bldP spid="25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56EDED2-A981-000E-16CD-364C1BFB1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6" y="1709"/>
            <a:ext cx="12183247" cy="6673718"/>
          </a:xfrm>
          <a:prstGeom prst="rect">
            <a:avLst/>
          </a:prstGeom>
        </p:spPr>
      </p:pic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BEE3298B-E629-A6A7-3A6D-D328B40EC791}"/>
              </a:ext>
            </a:extLst>
          </p:cNvPr>
          <p:cNvCxnSpPr>
            <a:cxnSpLocks/>
          </p:cNvCxnSpPr>
          <p:nvPr/>
        </p:nvCxnSpPr>
        <p:spPr>
          <a:xfrm flipH="1">
            <a:off x="7467600" y="759626"/>
            <a:ext cx="773669" cy="713574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6C24B05C-87A7-5A73-1C2C-A0C66C319549}"/>
              </a:ext>
            </a:extLst>
          </p:cNvPr>
          <p:cNvSpPr txBox="1"/>
          <p:nvPr/>
        </p:nvSpPr>
        <p:spPr>
          <a:xfrm>
            <a:off x="6643595" y="5530827"/>
            <a:ext cx="3212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Adjust loaded Q to optimum</a:t>
            </a:r>
            <a:endParaRPr lang="de-DE" sz="2000" b="1" dirty="0">
              <a:solidFill>
                <a:schemeClr val="accent2"/>
              </a:solidFill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FA44C0E-8616-C86C-D256-54957ABDE970}"/>
              </a:ext>
            </a:extLst>
          </p:cNvPr>
          <p:cNvCxnSpPr>
            <a:cxnSpLocks/>
          </p:cNvCxnSpPr>
          <p:nvPr/>
        </p:nvCxnSpPr>
        <p:spPr>
          <a:xfrm flipH="1">
            <a:off x="5546690" y="5967237"/>
            <a:ext cx="3188518" cy="0"/>
          </a:xfrm>
          <a:prstGeom prst="straightConnector1">
            <a:avLst/>
          </a:prstGeom>
          <a:ln w="6032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083840F0-ACEA-95A7-381B-4DF8DB9BE285}"/>
              </a:ext>
            </a:extLst>
          </p:cNvPr>
          <p:cNvSpPr txBox="1"/>
          <p:nvPr/>
        </p:nvSpPr>
        <p:spPr>
          <a:xfrm rot="18960000">
            <a:off x="3495134" y="2404631"/>
            <a:ext cx="477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Reduce detuning by FE-FRT or Piezo control</a:t>
            </a:r>
            <a:endParaRPr lang="de-DE" sz="2000" b="1" dirty="0">
              <a:solidFill>
                <a:schemeClr val="accent2"/>
              </a:solidFill>
            </a:endParaRPr>
          </a:p>
        </p:txBody>
      </p:sp>
      <p:sp>
        <p:nvSpPr>
          <p:cNvPr id="10" name="Pfeil: nach unten 9">
            <a:extLst>
              <a:ext uri="{FF2B5EF4-FFF2-40B4-BE49-F238E27FC236}">
                <a16:creationId xmlns:a16="http://schemas.microsoft.com/office/drawing/2014/main" id="{8148F928-68C2-F8A4-9313-B34C2F1AFC7E}"/>
              </a:ext>
            </a:extLst>
          </p:cNvPr>
          <p:cNvSpPr/>
          <p:nvPr/>
        </p:nvSpPr>
        <p:spPr>
          <a:xfrm>
            <a:off x="1699848" y="1592666"/>
            <a:ext cx="301450" cy="39381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F3DCA9C-28DA-EEAC-6E56-89AB9245F4EC}"/>
              </a:ext>
            </a:extLst>
          </p:cNvPr>
          <p:cNvSpPr txBox="1"/>
          <p:nvPr/>
        </p:nvSpPr>
        <p:spPr>
          <a:xfrm>
            <a:off x="2036984" y="4111114"/>
            <a:ext cx="17108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Reduce power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by a factor of</a:t>
            </a:r>
            <a:br>
              <a:rPr lang="en-US" sz="2000" b="1" dirty="0">
                <a:solidFill>
                  <a:schemeClr val="accent2"/>
                </a:solidFill>
              </a:rPr>
            </a:br>
            <a:r>
              <a:rPr lang="en-US" sz="2000" b="1" dirty="0">
                <a:solidFill>
                  <a:schemeClr val="accent2"/>
                </a:solidFill>
              </a:rPr>
              <a:t>~10</a:t>
            </a:r>
            <a:endParaRPr lang="de-DE" sz="2000" b="1" dirty="0">
              <a:solidFill>
                <a:schemeClr val="accent2"/>
              </a:solidFill>
            </a:endParaRPr>
          </a:p>
        </p:txBody>
      </p:sp>
      <p:sp>
        <p:nvSpPr>
          <p:cNvPr id="14" name="Geschweifte Klammer rechts 13">
            <a:extLst>
              <a:ext uri="{FF2B5EF4-FFF2-40B4-BE49-F238E27FC236}">
                <a16:creationId xmlns:a16="http://schemas.microsoft.com/office/drawing/2014/main" id="{34CBBF28-6B2B-6B20-6F57-478C21807F26}"/>
              </a:ext>
            </a:extLst>
          </p:cNvPr>
          <p:cNvSpPr/>
          <p:nvPr/>
        </p:nvSpPr>
        <p:spPr>
          <a:xfrm rot="5400000">
            <a:off x="9660391" y="5040239"/>
            <a:ext cx="391886" cy="2242251"/>
          </a:xfrm>
          <a:prstGeom prst="rightBrace">
            <a:avLst>
              <a:gd name="adj1" fmla="val 68589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18CCBDF-2D5C-12DF-B0F1-471EF6B7C1D3}"/>
              </a:ext>
            </a:extLst>
          </p:cNvPr>
          <p:cNvSpPr txBox="1"/>
          <p:nvPr/>
        </p:nvSpPr>
        <p:spPr>
          <a:xfrm>
            <a:off x="9042163" y="6242020"/>
            <a:ext cx="1595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 of the art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5438D8F-F926-25EB-28D2-D04D7724F946}"/>
              </a:ext>
            </a:extLst>
          </p:cNvPr>
          <p:cNvSpPr txBox="1"/>
          <p:nvPr/>
        </p:nvSpPr>
        <p:spPr>
          <a:xfrm>
            <a:off x="5546690" y="5965421"/>
            <a:ext cx="675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Goal</a:t>
            </a:r>
            <a:endParaRPr lang="de-DE" sz="2000" b="1" dirty="0">
              <a:solidFill>
                <a:schemeClr val="accent2"/>
              </a:solidFill>
            </a:endParaRPr>
          </a:p>
        </p:txBody>
      </p:sp>
      <p:sp>
        <p:nvSpPr>
          <p:cNvPr id="12" name="Kreuz 11">
            <a:extLst>
              <a:ext uri="{FF2B5EF4-FFF2-40B4-BE49-F238E27FC236}">
                <a16:creationId xmlns:a16="http://schemas.microsoft.com/office/drawing/2014/main" id="{2D95A567-8949-5B06-2F63-D091CD425C6F}"/>
              </a:ext>
            </a:extLst>
          </p:cNvPr>
          <p:cNvSpPr/>
          <p:nvPr/>
        </p:nvSpPr>
        <p:spPr>
          <a:xfrm rot="18869183">
            <a:off x="7818287" y="1473071"/>
            <a:ext cx="419754" cy="390329"/>
          </a:xfrm>
          <a:prstGeom prst="plus">
            <a:avLst>
              <a:gd name="adj" fmla="val 4194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Kreuz 12">
            <a:extLst>
              <a:ext uri="{FF2B5EF4-FFF2-40B4-BE49-F238E27FC236}">
                <a16:creationId xmlns:a16="http://schemas.microsoft.com/office/drawing/2014/main" id="{9A4ADEEA-439E-435A-09FC-295E180F2FDC}"/>
              </a:ext>
            </a:extLst>
          </p:cNvPr>
          <p:cNvSpPr/>
          <p:nvPr/>
        </p:nvSpPr>
        <p:spPr>
          <a:xfrm rot="18869183">
            <a:off x="4506127" y="4441000"/>
            <a:ext cx="419754" cy="390329"/>
          </a:xfrm>
          <a:prstGeom prst="plus">
            <a:avLst>
              <a:gd name="adj" fmla="val 4194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Kreuz 16">
            <a:extLst>
              <a:ext uri="{FF2B5EF4-FFF2-40B4-BE49-F238E27FC236}">
                <a16:creationId xmlns:a16="http://schemas.microsoft.com/office/drawing/2014/main" id="{B2646E07-2582-139E-5594-3B9883901341}"/>
              </a:ext>
            </a:extLst>
          </p:cNvPr>
          <p:cNvSpPr/>
          <p:nvPr/>
        </p:nvSpPr>
        <p:spPr>
          <a:xfrm rot="18869183">
            <a:off x="6100050" y="3143403"/>
            <a:ext cx="419754" cy="390329"/>
          </a:xfrm>
          <a:prstGeom prst="plus">
            <a:avLst>
              <a:gd name="adj" fmla="val 4194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Kreuz 17">
            <a:extLst>
              <a:ext uri="{FF2B5EF4-FFF2-40B4-BE49-F238E27FC236}">
                <a16:creationId xmlns:a16="http://schemas.microsoft.com/office/drawing/2014/main" id="{F315722B-4B20-9C25-8BD3-9D0EBC75495B}"/>
              </a:ext>
            </a:extLst>
          </p:cNvPr>
          <p:cNvSpPr/>
          <p:nvPr/>
        </p:nvSpPr>
        <p:spPr>
          <a:xfrm rot="18869183">
            <a:off x="7217375" y="2172574"/>
            <a:ext cx="419754" cy="390329"/>
          </a:xfrm>
          <a:prstGeom prst="plus">
            <a:avLst>
              <a:gd name="adj" fmla="val 4194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0AEA09C-F989-BBD6-44A4-6B697FE0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5262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-0.33385 0.56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93" y="281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2974F-63D7-3D16-34E4-8B946CC96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818" y="283198"/>
            <a:ext cx="7886344" cy="1325563"/>
          </a:xfrm>
        </p:spPr>
        <p:txBody>
          <a:bodyPr/>
          <a:lstStyle/>
          <a:p>
            <a:r>
              <a:rPr lang="en-US" dirty="0"/>
              <a:t>Why FE-FRT?</a:t>
            </a:r>
            <a:endParaRPr lang="de-DE" dirty="0"/>
          </a:p>
        </p:txBody>
      </p:sp>
      <p:pic>
        <p:nvPicPr>
          <p:cNvPr id="4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6F8E2696-F0F2-1D66-E3DC-3DC97E90F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38" y="378848"/>
            <a:ext cx="3609024" cy="113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2DE4F32-3397-DC6A-D105-FB39C05FD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20" y="1589013"/>
            <a:ext cx="3149600" cy="23352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3A05941-78EC-C4EC-0875-2EC3CB191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01" y="3997844"/>
            <a:ext cx="4048217" cy="248130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515A34C-A856-8939-C12E-24E0ED27D409}"/>
              </a:ext>
            </a:extLst>
          </p:cNvPr>
          <p:cNvSpPr txBox="1"/>
          <p:nvPr/>
        </p:nvSpPr>
        <p:spPr>
          <a:xfrm>
            <a:off x="3845676" y="1392081"/>
            <a:ext cx="788908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about mechanical tuner with stepper motor and piezo actuators?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Large tuning range</a:t>
            </a:r>
            <a:r>
              <a:rPr lang="en-US" dirty="0"/>
              <a:t>, several 100kHz, some MHz depending on cavity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but very slow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to </a:t>
            </a:r>
            <a:r>
              <a:rPr lang="en-US" dirty="0">
                <a:solidFill>
                  <a:schemeClr val="accent2"/>
                </a:solidFill>
              </a:rPr>
              <a:t>sub-</a:t>
            </a:r>
            <a:r>
              <a:rPr lang="en-US" dirty="0" err="1">
                <a:solidFill>
                  <a:schemeClr val="accent2"/>
                </a:solidFill>
              </a:rPr>
              <a:t>ms</a:t>
            </a:r>
            <a:r>
              <a:rPr lang="en-US" dirty="0"/>
              <a:t> response time with piezo, around 1kHz range for </a:t>
            </a:r>
            <a:r>
              <a:rPr lang="en-US" dirty="0" err="1"/>
              <a:t>piezos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Potentially </a:t>
            </a:r>
            <a:r>
              <a:rPr lang="en-US" dirty="0">
                <a:solidFill>
                  <a:schemeClr val="accent2"/>
                </a:solidFill>
              </a:rPr>
              <a:t>hysteresis and backlash </a:t>
            </a:r>
            <a:r>
              <a:rPr lang="en-US" dirty="0"/>
              <a:t>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Limited resolution </a:t>
            </a:r>
            <a:r>
              <a:rPr lang="en-US" dirty="0"/>
              <a:t>of both tuner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dirty="0">
                <a:solidFill>
                  <a:schemeClr val="accent2"/>
                </a:solidFill>
              </a:rPr>
              <a:t>complex detuning response </a:t>
            </a:r>
            <a:r>
              <a:rPr lang="en-US" dirty="0"/>
              <a:t>over modulation frequency by </a:t>
            </a:r>
            <a:br>
              <a:rPr lang="en-US" dirty="0"/>
            </a:br>
            <a:r>
              <a:rPr lang="en-US" dirty="0" err="1"/>
              <a:t>piezos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Complex coupling of mechanical to RF eigenmodes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 Controls by LMS adaptive feedforward, Active Noise Control techniques,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       Kalman filter based state controllers……</a:t>
            </a:r>
            <a:r>
              <a:rPr lang="en-US" i="1" dirty="0">
                <a:solidFill>
                  <a:schemeClr val="accent3"/>
                </a:solidFill>
                <a:sym typeface="Wingdings" panose="05000000000000000000" pitchFamily="2" charset="2"/>
              </a:rPr>
              <a:t>all complex and not </a:t>
            </a:r>
            <a:br>
              <a:rPr lang="en-US" i="1" dirty="0">
                <a:solidFill>
                  <a:schemeClr val="accent3"/>
                </a:solidFill>
                <a:sym typeface="Wingdings" panose="05000000000000000000" pitchFamily="2" charset="2"/>
              </a:rPr>
            </a:br>
            <a:r>
              <a:rPr lang="en-US" i="1" dirty="0">
                <a:solidFill>
                  <a:schemeClr val="accent3"/>
                </a:solidFill>
                <a:sym typeface="Wingdings" panose="05000000000000000000" pitchFamily="2" charset="2"/>
              </a:rPr>
              <a:t>        necessarily robust</a:t>
            </a:r>
            <a:r>
              <a:rPr lang="en-US" dirty="0">
                <a:sym typeface="Wingdings" panose="05000000000000000000" pitchFamily="2" charset="2"/>
              </a:rPr>
              <a:t> (WP2 will deal with that)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742347C-785B-5827-692B-ECF3B46A8D8D}"/>
              </a:ext>
            </a:extLst>
          </p:cNvPr>
          <p:cNvSpPr txBox="1"/>
          <p:nvPr/>
        </p:nvSpPr>
        <p:spPr>
          <a:xfrm>
            <a:off x="325120" y="1513113"/>
            <a:ext cx="2617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bERLinPro</a:t>
            </a:r>
            <a:r>
              <a:rPr lang="en-US" sz="1400" dirty="0">
                <a:solidFill>
                  <a:schemeClr val="bg1"/>
                </a:solidFill>
              </a:rPr>
              <a:t> 2cell booster</a:t>
            </a:r>
          </a:p>
          <a:p>
            <a:r>
              <a:rPr lang="en-US" sz="1400" dirty="0">
                <a:solidFill>
                  <a:schemeClr val="bg1"/>
                </a:solidFill>
              </a:rPr>
              <a:t>with Cornell blade tuner variant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DD31C8B-3D67-809B-96D9-EB6F0E669335}"/>
              </a:ext>
            </a:extLst>
          </p:cNvPr>
          <p:cNvSpPr txBox="1"/>
          <p:nvPr/>
        </p:nvSpPr>
        <p:spPr>
          <a:xfrm>
            <a:off x="0" y="6420913"/>
            <a:ext cx="5344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Piezo modulation to RF detuning transfer function of a TESLA cavity</a:t>
            </a:r>
            <a:endParaRPr lang="de-DE" sz="1400" dirty="0"/>
          </a:p>
        </p:txBody>
      </p:sp>
      <p:sp>
        <p:nvSpPr>
          <p:cNvPr id="12" name="Pfeil: nach links 11">
            <a:extLst>
              <a:ext uri="{FF2B5EF4-FFF2-40B4-BE49-F238E27FC236}">
                <a16:creationId xmlns:a16="http://schemas.microsoft.com/office/drawing/2014/main" id="{25365DAA-E9CD-7B0D-43DD-BA7ECF56DE65}"/>
              </a:ext>
            </a:extLst>
          </p:cNvPr>
          <p:cNvSpPr/>
          <p:nvPr/>
        </p:nvSpPr>
        <p:spPr>
          <a:xfrm flipH="1">
            <a:off x="4142818" y="4929433"/>
            <a:ext cx="1851582" cy="30777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4D0A9E0-8CFB-9503-E4FA-76B5BBE76905}"/>
              </a:ext>
            </a:extLst>
          </p:cNvPr>
          <p:cNvSpPr txBox="1"/>
          <p:nvPr/>
        </p:nvSpPr>
        <p:spPr>
          <a:xfrm>
            <a:off x="4556936" y="5237210"/>
            <a:ext cx="7595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we have a robust tuner, fast and precise for </a:t>
            </a:r>
            <a:r>
              <a:rPr lang="en-US" b="1" dirty="0">
                <a:solidFill>
                  <a:schemeClr val="accent3"/>
                </a:solidFill>
              </a:rPr>
              <a:t>microphonics</a:t>
            </a:r>
            <a:br>
              <a:rPr lang="en-US" dirty="0"/>
            </a:br>
            <a:r>
              <a:rPr lang="en-US" dirty="0"/>
              <a:t>to allow operation at highest loaded Q?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we even have faster tuning response and orders of magnitude larger</a:t>
            </a:r>
            <a:br>
              <a:rPr lang="en-US" dirty="0"/>
            </a:br>
            <a:r>
              <a:rPr lang="en-US" dirty="0"/>
              <a:t>range than </a:t>
            </a:r>
            <a:r>
              <a:rPr lang="en-US" dirty="0" err="1"/>
              <a:t>piezos</a:t>
            </a:r>
            <a:r>
              <a:rPr lang="en-US" dirty="0"/>
              <a:t> for e.g. </a:t>
            </a:r>
            <a:r>
              <a:rPr lang="en-US" b="1" dirty="0">
                <a:solidFill>
                  <a:schemeClr val="accent3"/>
                </a:solidFill>
              </a:rPr>
              <a:t>transient beam-loading</a:t>
            </a:r>
            <a:r>
              <a:rPr lang="en-US" dirty="0"/>
              <a:t>?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F1507F0-F1B3-EB95-38DA-CF3F05F22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0573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2" grpId="0" animBg="1"/>
      <p:bldP spid="1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CDDB625C-A61F-1381-C7A3-5E509B93C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38" y="378848"/>
            <a:ext cx="3609024" cy="113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4CFF1821-C3BE-853C-6695-3A57AD509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70" y="1513114"/>
            <a:ext cx="3702659" cy="1759376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2180ACB9-8DAF-E813-C71D-D7315B8A6D95}"/>
              </a:ext>
            </a:extLst>
          </p:cNvPr>
          <p:cNvSpPr txBox="1"/>
          <p:nvPr/>
        </p:nvSpPr>
        <p:spPr>
          <a:xfrm>
            <a:off x="169870" y="3340358"/>
            <a:ext cx="43524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Prototype FE-FRT designed and built at Euclid and later sent to CERN</a:t>
            </a:r>
            <a:endParaRPr lang="en-GB" sz="1100" i="1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9DCA0CF-CF8C-A3A1-60B6-D9306EB30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8572" y="148560"/>
            <a:ext cx="614693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Conceptual</a:t>
            </a:r>
            <a:r>
              <a:rPr kumimoji="0" lang="de-DE" altLang="de-DE" sz="12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design </a:t>
            </a:r>
            <a:r>
              <a:rPr kumimoji="0" lang="de-DE" altLang="de-DE" sz="12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de-DE" altLang="de-DE" sz="12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high </a:t>
            </a:r>
            <a:r>
              <a:rPr kumimoji="0" lang="de-DE" altLang="de-DE" sz="12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reactive</a:t>
            </a:r>
            <a:r>
              <a:rPr kumimoji="0" lang="de-DE" altLang="de-DE" sz="12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-power </a:t>
            </a:r>
            <a:r>
              <a:rPr kumimoji="0" lang="de-DE" altLang="de-DE" sz="12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ferroelectric</a:t>
            </a:r>
            <a:r>
              <a:rPr kumimoji="0" lang="de-DE" altLang="de-DE" sz="12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fast </a:t>
            </a:r>
            <a:r>
              <a:rPr kumimoji="0" lang="de-DE" altLang="de-DE" sz="12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reactive</a:t>
            </a:r>
            <a:r>
              <a:rPr kumimoji="0" lang="de-DE" altLang="de-DE" sz="12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2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tuner</a:t>
            </a:r>
            <a:endParaRPr kumimoji="0" lang="de-DE" altLang="de-DE" sz="12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Phys. Rev. Accel. </a:t>
            </a:r>
            <a:r>
              <a:rPr kumimoji="0" lang="de-DE" altLang="de-DE" sz="1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Beams</a:t>
            </a:r>
            <a:endParaRPr kumimoji="0" lang="de-DE" altLang="de-DE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Ilan Ben-Zvi, Graeme Burt, Alejandro Castilla, Alick Macpherson, and Nicholas Shipman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Accepted</a:t>
            </a:r>
            <a:r>
              <a:rPr kumimoji="0" lang="de-DE" altLang="de-DE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12 April 2024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AD33F9FD-529F-69B5-9010-145A86BB1A50}"/>
              </a:ext>
            </a:extLst>
          </p:cNvPr>
          <p:cNvSpPr/>
          <p:nvPr/>
        </p:nvSpPr>
        <p:spPr>
          <a:xfrm>
            <a:off x="4999239" y="980589"/>
            <a:ext cx="923731" cy="2968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3404A3B-9995-5DE3-CEA3-EA03DBF4035B}"/>
              </a:ext>
            </a:extLst>
          </p:cNvPr>
          <p:cNvSpPr txBox="1"/>
          <p:nvPr/>
        </p:nvSpPr>
        <p:spPr>
          <a:xfrm>
            <a:off x="6023637" y="866782"/>
            <a:ext cx="5402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don’t start from zero. All the following is based on</a:t>
            </a:r>
            <a:br>
              <a:rPr lang="en-US" dirty="0"/>
            </a:br>
            <a:r>
              <a:rPr lang="en-US" dirty="0"/>
              <a:t>previous work by CERN, Lancaster, BNL and </a:t>
            </a:r>
            <a:r>
              <a:rPr lang="en-US" dirty="0" err="1"/>
              <a:t>euclid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AF2A64E-DDCC-8C85-3E43-D4C14B5FC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6</a:t>
            </a:fld>
            <a:endParaRPr lang="en-BE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C881CF4-D6A0-9DF1-2214-E0A0F71B0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840" y="1756616"/>
            <a:ext cx="1968239" cy="46965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CC3934E-3F12-9657-510A-769701B7CEB8}"/>
              </a:ext>
            </a:extLst>
          </p:cNvPr>
          <p:cNvSpPr txBox="1"/>
          <p:nvPr/>
        </p:nvSpPr>
        <p:spPr>
          <a:xfrm>
            <a:off x="0" y="3601968"/>
            <a:ext cx="4802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effectLst/>
                <a:latin typeface="Times-New-Roman"/>
              </a:rPr>
              <a:t>N.C. Shipman </a:t>
            </a:r>
            <a:r>
              <a:rPr lang="de-DE" sz="1000" i="1" dirty="0">
                <a:effectLst/>
                <a:latin typeface="Times-New-Roman"/>
              </a:rPr>
              <a:t>et al.</a:t>
            </a:r>
            <a:r>
              <a:rPr lang="de-DE" sz="1000" dirty="0">
                <a:effectLst/>
                <a:latin typeface="Times-New-Roman"/>
              </a:rPr>
              <a:t>, “A </a:t>
            </a:r>
            <a:r>
              <a:rPr lang="de-DE" sz="1000" dirty="0" err="1">
                <a:effectLst/>
                <a:latin typeface="Times-New-Roman"/>
              </a:rPr>
              <a:t>Ferroelectric</a:t>
            </a:r>
            <a:r>
              <a:rPr lang="de-DE" sz="1000" dirty="0">
                <a:effectLst/>
                <a:latin typeface="Times-New-Roman"/>
              </a:rPr>
              <a:t> Fast </a:t>
            </a:r>
            <a:r>
              <a:rPr lang="de-DE" sz="1000" dirty="0" err="1">
                <a:effectLst/>
                <a:latin typeface="Times-New-Roman"/>
              </a:rPr>
              <a:t>Reactive</a:t>
            </a:r>
            <a:r>
              <a:rPr lang="de-DE" sz="1000" dirty="0">
                <a:effectLst/>
                <a:latin typeface="Times-New-Roman"/>
              </a:rPr>
              <a:t> Tuner </a:t>
            </a:r>
            <a:r>
              <a:rPr lang="de-DE" sz="1000" dirty="0" err="1">
                <a:effectLst/>
                <a:latin typeface="Times-New-Roman"/>
              </a:rPr>
              <a:t>for</a:t>
            </a:r>
            <a:r>
              <a:rPr lang="de-DE" sz="1000" dirty="0">
                <a:effectLst/>
                <a:latin typeface="Times-New-Roman"/>
              </a:rPr>
              <a:t> </a:t>
            </a:r>
            <a:r>
              <a:rPr lang="de-DE" sz="1000" dirty="0" err="1">
                <a:effectLst/>
                <a:latin typeface="Times-New-Roman"/>
              </a:rPr>
              <a:t>Superconducting</a:t>
            </a:r>
            <a:r>
              <a:rPr lang="de-DE" sz="1000" dirty="0">
                <a:effectLst/>
                <a:latin typeface="Times-New-Roman"/>
              </a:rPr>
              <a:t> </a:t>
            </a:r>
            <a:r>
              <a:rPr lang="de-DE" sz="1000" dirty="0" err="1">
                <a:effectLst/>
                <a:latin typeface="Times-New-Roman"/>
              </a:rPr>
              <a:t>Cavities</a:t>
            </a:r>
            <a:r>
              <a:rPr lang="de-DE" sz="1000" dirty="0">
                <a:effectLst/>
                <a:latin typeface="Times-New-Roman"/>
              </a:rPr>
              <a:t>”,</a:t>
            </a:r>
            <a:br>
              <a:rPr lang="de-DE" sz="1000" dirty="0">
                <a:effectLst/>
                <a:latin typeface="Times-New-Roman"/>
              </a:rPr>
            </a:br>
            <a:r>
              <a:rPr lang="de-DE" sz="1000" dirty="0">
                <a:effectLst/>
                <a:latin typeface="Times-New-Roman"/>
              </a:rPr>
              <a:t> in </a:t>
            </a:r>
            <a:r>
              <a:rPr lang="de-DE" sz="1000" i="1" dirty="0" err="1">
                <a:effectLst/>
                <a:latin typeface="Times-New-Roman"/>
              </a:rPr>
              <a:t>Proc</a:t>
            </a:r>
            <a:r>
              <a:rPr lang="de-DE" sz="1000" i="1" dirty="0">
                <a:effectLst/>
                <a:latin typeface="Times-New-Roman"/>
              </a:rPr>
              <a:t>. SRF'19</a:t>
            </a:r>
            <a:r>
              <a:rPr lang="de-DE" sz="1000" dirty="0">
                <a:effectLst/>
                <a:latin typeface="Times-New-Roman"/>
              </a:rPr>
              <a:t>, Dresden, Germany, Jun.-Jul. 2019, pp. 781-788.</a:t>
            </a:r>
            <a:r>
              <a:rPr lang="de-DE" sz="1000" dirty="0"/>
              <a:t> </a:t>
            </a:r>
            <a:r>
              <a:rPr lang="de-DE" sz="1000" dirty="0">
                <a:effectLst/>
                <a:latin typeface="Liberation Mono"/>
              </a:rPr>
              <a:t>doi:10.18429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945CDD0-62EF-261A-0307-DBBE8922FD58}"/>
              </a:ext>
            </a:extLst>
          </p:cNvPr>
          <p:cNvSpPr txBox="1"/>
          <p:nvPr/>
        </p:nvSpPr>
        <p:spPr>
          <a:xfrm>
            <a:off x="-42656" y="4228974"/>
            <a:ext cx="530093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Instead of changing the boundary</a:t>
            </a:r>
            <a:br>
              <a:rPr lang="en-US" dirty="0"/>
            </a:br>
            <a:r>
              <a:rPr lang="en-US" dirty="0"/>
              <a:t>conditions via mechanical deformation</a:t>
            </a:r>
            <a:br>
              <a:rPr lang="en-US" dirty="0"/>
            </a:br>
            <a:r>
              <a:rPr lang="en-US" dirty="0"/>
              <a:t>for the fundamental mode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Couple a tunable device to the resonator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changing the frequency of the coupled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This can be done, by applying HV to a FE material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such as BST class: BaTiO</a:t>
            </a:r>
            <a:r>
              <a:rPr lang="en-US" baseline="-25000" dirty="0">
                <a:sym typeface="Wingdings" panose="05000000000000000000" pitchFamily="2" charset="2"/>
              </a:rPr>
              <a:t>3</a:t>
            </a:r>
            <a:r>
              <a:rPr lang="en-US" dirty="0">
                <a:sym typeface="Wingdings" panose="05000000000000000000" pitchFamily="2" charset="2"/>
              </a:rPr>
              <a:t>-SrTiO</a:t>
            </a:r>
            <a:r>
              <a:rPr lang="en-US" baseline="-25000" dirty="0">
                <a:sym typeface="Wingdings" panose="05000000000000000000" pitchFamily="2" charset="2"/>
              </a:rPr>
              <a:t>3</a:t>
            </a:r>
            <a:br>
              <a:rPr lang="en-US" baseline="-25000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Tuneable</a:t>
            </a:r>
            <a:r>
              <a:rPr lang="en-US" dirty="0">
                <a:sym typeface="Wingdings" panose="05000000000000000000" pitchFamily="2" charset="2"/>
              </a:rPr>
              <a:t> dielectric constant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ADABD8C-899B-68C9-2EE2-6F338EAAADAE}"/>
              </a:ext>
            </a:extLst>
          </p:cNvPr>
          <p:cNvSpPr txBox="1"/>
          <p:nvPr/>
        </p:nvSpPr>
        <p:spPr>
          <a:xfrm>
            <a:off x="7400257" y="1513113"/>
            <a:ext cx="458516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Pros and Cons: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Non-mechanical, no complex transfer/</a:t>
            </a:r>
            <a:br>
              <a:rPr lang="en-US" dirty="0"/>
            </a:br>
            <a:r>
              <a:rPr lang="en-US" dirty="0"/>
              <a:t>coupling </a:t>
            </a:r>
            <a:r>
              <a:rPr lang="en-US" dirty="0" err="1"/>
              <a:t>behaviour</a:t>
            </a:r>
            <a:r>
              <a:rPr lang="en-US" dirty="0"/>
              <a:t> as with e.g. </a:t>
            </a:r>
            <a:r>
              <a:rPr lang="en-US" dirty="0" err="1"/>
              <a:t>piezos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 tuning response on sub 100 ns</a:t>
            </a:r>
            <a:br>
              <a:rPr lang="en-US" dirty="0"/>
            </a:br>
            <a:r>
              <a:rPr lang="en-US" dirty="0"/>
              <a:t>timescale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Tuning range on the order of tens to</a:t>
            </a:r>
            <a:br>
              <a:rPr lang="en-US" dirty="0"/>
            </a:br>
            <a:r>
              <a:rPr lang="en-US" dirty="0"/>
              <a:t>hundred (?) of kHz</a:t>
            </a:r>
            <a:br>
              <a:rPr lang="en-US" dirty="0"/>
            </a:br>
            <a:endParaRPr lang="en-US" dirty="0"/>
          </a:p>
          <a:p>
            <a:r>
              <a:rPr lang="en-US" dirty="0"/>
              <a:t>But, physics is never for 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 </a:t>
            </a:r>
            <a:r>
              <a:rPr lang="de-DE" dirty="0" err="1"/>
              <a:t>suitable</a:t>
            </a:r>
            <a:r>
              <a:rPr lang="de-DE" dirty="0"/>
              <a:t> </a:t>
            </a:r>
            <a:r>
              <a:rPr lang="de-DE" dirty="0" err="1"/>
              <a:t>coupler</a:t>
            </a:r>
            <a:r>
              <a:rPr lang="de-DE" dirty="0"/>
              <a:t> </a:t>
            </a:r>
            <a:r>
              <a:rPr lang="de-DE" dirty="0" err="1"/>
              <a:t>port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needed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The material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operate</a:t>
            </a:r>
            <a:r>
              <a:rPr lang="de-DE" dirty="0"/>
              <a:t> at </a:t>
            </a:r>
            <a:r>
              <a:rPr lang="de-DE" dirty="0" err="1"/>
              <a:t>room</a:t>
            </a:r>
            <a:br>
              <a:rPr lang="de-DE" dirty="0"/>
            </a:br>
            <a:r>
              <a:rPr lang="de-DE" dirty="0" err="1"/>
              <a:t>temperature</a:t>
            </a:r>
            <a:r>
              <a:rPr lang="de-DE" dirty="0"/>
              <a:t>, </a:t>
            </a:r>
            <a:r>
              <a:rPr lang="de-DE" dirty="0" err="1"/>
              <a:t>windows</a:t>
            </a:r>
            <a:r>
              <a:rPr lang="de-DE" dirty="0"/>
              <a:t>, thermal </a:t>
            </a:r>
            <a:r>
              <a:rPr lang="de-DE" dirty="0" err="1"/>
              <a:t>transition</a:t>
            </a:r>
            <a:br>
              <a:rPr lang="de-DE" dirty="0"/>
            </a:br>
            <a:r>
              <a:rPr lang="de-DE" dirty="0" err="1"/>
              <a:t>required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Low </a:t>
            </a:r>
            <a:r>
              <a:rPr lang="de-DE" dirty="0" err="1"/>
              <a:t>loss</a:t>
            </a:r>
            <a:r>
              <a:rPr lang="de-DE" dirty="0"/>
              <a:t> material </a:t>
            </a:r>
            <a:r>
              <a:rPr lang="de-DE" dirty="0" err="1"/>
              <a:t>for</a:t>
            </a:r>
            <a:r>
              <a:rPr lang="de-DE" dirty="0"/>
              <a:t> a high </a:t>
            </a:r>
            <a:r>
              <a:rPr lang="de-DE" dirty="0" err="1"/>
              <a:t>figure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merit</a:t>
            </a:r>
            <a:br>
              <a:rPr lang="de-DE" dirty="0"/>
            </a:br>
            <a:r>
              <a:rPr lang="de-DE" dirty="0" err="1"/>
              <a:t>required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Fast </a:t>
            </a:r>
            <a:r>
              <a:rPr lang="de-DE" dirty="0" err="1"/>
              <a:t>switching</a:t>
            </a:r>
            <a:r>
              <a:rPr lang="de-DE" dirty="0"/>
              <a:t> HV source </a:t>
            </a:r>
            <a:r>
              <a:rPr lang="de-DE" dirty="0" err="1"/>
              <a:t>for</a:t>
            </a:r>
            <a:r>
              <a:rPr lang="de-DE" dirty="0"/>
              <a:t> transient</a:t>
            </a:r>
            <a:br>
              <a:rPr lang="de-DE" dirty="0"/>
            </a:br>
            <a:r>
              <a:rPr lang="de-DE" dirty="0" err="1"/>
              <a:t>detuning</a:t>
            </a:r>
            <a:r>
              <a:rPr lang="de-DE" dirty="0"/>
              <a:t> </a:t>
            </a:r>
            <a:r>
              <a:rPr lang="de-DE" dirty="0" err="1"/>
              <a:t>application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HV breakdown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ceramics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0ACD2D0-0D55-169F-5350-C66B65865AE7}"/>
              </a:ext>
            </a:extLst>
          </p:cNvPr>
          <p:cNvSpPr txBox="1"/>
          <p:nvPr/>
        </p:nvSpPr>
        <p:spPr>
          <a:xfrm rot="18548322">
            <a:off x="8030869" y="4900315"/>
            <a:ext cx="3142524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</a:rPr>
              <a:t>Challenges for </a:t>
            </a:r>
            <a:r>
              <a:rPr lang="en-US" sz="2400" b="1" dirty="0" err="1">
                <a:solidFill>
                  <a:schemeClr val="accent3"/>
                </a:solidFill>
              </a:rPr>
              <a:t>iSAS</a:t>
            </a:r>
            <a:endParaRPr lang="de-DE" sz="2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/>
      <p:bldP spid="7" grpId="0" animBg="1"/>
      <p:bldP spid="8" grpId="0"/>
      <p:bldP spid="11" grpId="0"/>
      <p:bldP spid="12" grpId="0"/>
      <p:bldP spid="13" grpId="0" build="p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0BBB2F10-FAEB-D3CF-A535-57FAB197B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38" y="378848"/>
            <a:ext cx="3609024" cy="113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CFD807-6BFA-5F75-585F-038BB87B589A}"/>
              </a:ext>
            </a:extLst>
          </p:cNvPr>
          <p:cNvSpPr txBox="1"/>
          <p:nvPr/>
        </p:nvSpPr>
        <p:spPr>
          <a:xfrm>
            <a:off x="3691386" y="0"/>
            <a:ext cx="800187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b="1" dirty="0">
                <a:solidFill>
                  <a:schemeClr val="bg2">
                    <a:lumMod val="50000"/>
                  </a:schemeClr>
                </a:solidFill>
              </a:rPr>
              <a:t>WP1: FE-FRT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Team</a:t>
            </a:r>
            <a:endParaRPr lang="en-BE" sz="24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HZB, CERN, CNRS,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Uni.Lanc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aster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Calibri"/>
                <a:ea typeface="ＭＳ Ｐゴシック" charset="0"/>
              </a:rPr>
              <a:t>Convener: Axel Neumann (HZB)</a:t>
            </a:r>
          </a:p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Main contacts with other partners: Alick Macpherson (CERN), Walid Kaabi (CNRS),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  <a:ea typeface="ＭＳ Ｐゴシック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Graeme Burt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Uni.Lanc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.)</a:t>
            </a:r>
          </a:p>
          <a:p>
            <a:endParaRPr lang="en-BE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BE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84323-17F1-884D-6FDE-73259D549291}"/>
              </a:ext>
            </a:extLst>
          </p:cNvPr>
          <p:cNvSpPr txBox="1"/>
          <p:nvPr/>
        </p:nvSpPr>
        <p:spPr>
          <a:xfrm>
            <a:off x="272144" y="1693666"/>
            <a:ext cx="11811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>
                <a:effectLst/>
                <a:latin typeface="Helvetica" pitchFamily="2" charset="0"/>
              </a:rPr>
              <a:t>Task 1.1: Coordination of R&amp;D on FE-FRT – M1-M48 (HZB)</a:t>
            </a:r>
            <a:endParaRPr lang="en-GB" sz="1600" b="1" dirty="0">
              <a:effectLst/>
              <a:latin typeface="Helvetica" pitchFamily="2" charset="0"/>
            </a:endParaRPr>
          </a:p>
          <a:p>
            <a:r>
              <a:rPr lang="en-GB" sz="1600" i="1" dirty="0">
                <a:effectLst/>
                <a:latin typeface="Helvetica" pitchFamily="2" charset="0"/>
              </a:rPr>
              <a:t>• General coordination by HZB as described above.</a:t>
            </a:r>
          </a:p>
          <a:p>
            <a:endParaRPr lang="en-GB" sz="1600" dirty="0">
              <a:effectLst/>
              <a:latin typeface="Helvetica" pitchFamily="2" charset="0"/>
            </a:endParaRPr>
          </a:p>
          <a:p>
            <a:r>
              <a:rPr lang="en-GB" sz="1600" b="1" i="1" dirty="0">
                <a:effectLst/>
                <a:latin typeface="Helvetica" pitchFamily="2" charset="0"/>
              </a:rPr>
              <a:t>Task 1.2: FE-FRT for </a:t>
            </a:r>
            <a:r>
              <a:rPr lang="en-GB" sz="1600" b="1" i="1" dirty="0">
                <a:solidFill>
                  <a:schemeClr val="accent3"/>
                </a:solidFill>
                <a:effectLst/>
                <a:latin typeface="Helvetica" pitchFamily="2" charset="0"/>
              </a:rPr>
              <a:t>Transient Beam Loading </a:t>
            </a:r>
            <a:r>
              <a:rPr lang="en-GB" sz="1600" b="1" i="1" dirty="0">
                <a:effectLst/>
                <a:latin typeface="Helvetica" pitchFamily="2" charset="0"/>
              </a:rPr>
              <a:t>– M1-M40 (</a:t>
            </a:r>
            <a:r>
              <a:rPr lang="en-GB" sz="1600" b="1" i="1" dirty="0">
                <a:solidFill>
                  <a:schemeClr val="accent3"/>
                </a:solidFill>
                <a:effectLst/>
                <a:latin typeface="Helvetica" pitchFamily="2" charset="0"/>
              </a:rPr>
              <a:t>CERN</a:t>
            </a:r>
            <a:r>
              <a:rPr lang="en-GB" sz="1600" b="1" i="1" dirty="0">
                <a:effectLst/>
                <a:latin typeface="Helvetica" pitchFamily="2" charset="0"/>
              </a:rPr>
              <a:t>)</a:t>
            </a:r>
            <a:endParaRPr lang="en-GB" sz="1600" b="1" dirty="0">
              <a:effectLst/>
              <a:latin typeface="Helvetica" pitchFamily="2" charset="0"/>
            </a:endParaRPr>
          </a:p>
          <a:p>
            <a:r>
              <a:rPr lang="en-GB" sz="1600" i="1" dirty="0">
                <a:effectLst/>
                <a:latin typeface="Helvetica" pitchFamily="2" charset="0"/>
              </a:rPr>
              <a:t>• Design a full FE-FRT-based 400 MHz tuner, applicable to </a:t>
            </a:r>
            <a:r>
              <a:rPr lang="en-GB" sz="1600" i="1" dirty="0">
                <a:solidFill>
                  <a:schemeClr val="accent3"/>
                </a:solidFill>
                <a:effectLst/>
                <a:latin typeface="Helvetica" pitchFamily="2" charset="0"/>
              </a:rPr>
              <a:t>LHC transient detuning </a:t>
            </a:r>
            <a:r>
              <a:rPr lang="en-GB" sz="1600" i="1" dirty="0">
                <a:effectLst/>
                <a:latin typeface="Helvetica" pitchFamily="2" charset="0"/>
              </a:rPr>
              <a:t>scenarios.</a:t>
            </a:r>
            <a:endParaRPr lang="en-GB" sz="1600" dirty="0">
              <a:effectLst/>
              <a:latin typeface="Helvetica" pitchFamily="2" charset="0"/>
            </a:endParaRPr>
          </a:p>
          <a:p>
            <a:r>
              <a:rPr lang="en-GB" sz="1600" i="1" dirty="0">
                <a:effectLst/>
                <a:latin typeface="Helvetica" pitchFamily="2" charset="0"/>
              </a:rPr>
              <a:t>• Perform full RF, mechanical and cryogenic evaluation of the FE-FRT-equipped . LHC cryo-module.</a:t>
            </a:r>
            <a:endParaRPr lang="en-GB" sz="1600" dirty="0">
              <a:effectLst/>
              <a:latin typeface="Helvetica" pitchFamily="2" charset="0"/>
            </a:endParaRPr>
          </a:p>
          <a:p>
            <a:r>
              <a:rPr lang="en-GB" sz="1600" i="1" dirty="0">
                <a:effectLst/>
                <a:latin typeface="Helvetica" pitchFamily="2" charset="0"/>
              </a:rPr>
              <a:t>• Use design lessons learned to design a tuner for transient detuning of FCC 800 MHz multi-cell cavities.</a:t>
            </a:r>
          </a:p>
          <a:p>
            <a:endParaRPr lang="en-GB" sz="1600" dirty="0">
              <a:effectLst/>
              <a:latin typeface="Helvetica" pitchFamily="2" charset="0"/>
            </a:endParaRPr>
          </a:p>
          <a:p>
            <a:r>
              <a:rPr lang="en-GB" sz="1600" b="1" i="1" dirty="0">
                <a:effectLst/>
                <a:latin typeface="Helvetica" pitchFamily="2" charset="0"/>
              </a:rPr>
              <a:t>Task 1.3: FE-FRT for </a:t>
            </a:r>
            <a:r>
              <a:rPr lang="en-GB" sz="1600" b="1" i="1" dirty="0">
                <a:solidFill>
                  <a:schemeClr val="accent3"/>
                </a:solidFill>
                <a:effectLst/>
                <a:latin typeface="Helvetica" pitchFamily="2" charset="0"/>
              </a:rPr>
              <a:t>Microphonics</a:t>
            </a:r>
            <a:r>
              <a:rPr lang="en-GB" sz="1600" b="1" i="1" dirty="0">
                <a:effectLst/>
                <a:latin typeface="Helvetica" pitchFamily="2" charset="0"/>
              </a:rPr>
              <a:t> – M1-M48 (</a:t>
            </a:r>
            <a:r>
              <a:rPr lang="en-GB" sz="1600" b="1" i="1" dirty="0">
                <a:solidFill>
                  <a:schemeClr val="accent3"/>
                </a:solidFill>
                <a:effectLst/>
                <a:latin typeface="Helvetica" pitchFamily="2" charset="0"/>
              </a:rPr>
              <a:t>HZB</a:t>
            </a:r>
            <a:r>
              <a:rPr lang="en-GB" sz="1600" b="1" i="1" dirty="0">
                <a:effectLst/>
                <a:latin typeface="Helvetica" pitchFamily="2" charset="0"/>
              </a:rPr>
              <a:t>)</a:t>
            </a:r>
            <a:endParaRPr lang="en-GB" sz="1600" b="1" dirty="0">
              <a:effectLst/>
              <a:latin typeface="Helvetica" pitchFamily="2" charset="0"/>
            </a:endParaRPr>
          </a:p>
          <a:p>
            <a:r>
              <a:rPr lang="en-GB" sz="1600" i="1" dirty="0">
                <a:effectLst/>
                <a:latin typeface="Helvetica" pitchFamily="2" charset="0"/>
              </a:rPr>
              <a:t>• Establish characteristics and performance of FE-FRT ferroelectric material at frequencies ≥1300 </a:t>
            </a:r>
            <a:r>
              <a:rPr lang="en-GB" sz="1600" i="1" dirty="0" err="1">
                <a:effectLst/>
                <a:latin typeface="Helvetica" pitchFamily="2" charset="0"/>
              </a:rPr>
              <a:t>MHz.</a:t>
            </a:r>
            <a:endParaRPr lang="en-GB" sz="1600" dirty="0">
              <a:effectLst/>
              <a:latin typeface="Helvetica" pitchFamily="2" charset="0"/>
            </a:endParaRPr>
          </a:p>
          <a:p>
            <a:r>
              <a:rPr lang="en-GB" sz="1600" i="1" dirty="0">
                <a:effectLst/>
                <a:latin typeface="Helvetica" pitchFamily="2" charset="0"/>
              </a:rPr>
              <a:t>• Design, fabricate and validate an FE-FRT </a:t>
            </a:r>
            <a:r>
              <a:rPr lang="en-GB" sz="1600" i="1" dirty="0">
                <a:solidFill>
                  <a:schemeClr val="accent3"/>
                </a:solidFill>
                <a:effectLst/>
                <a:latin typeface="Helvetica" pitchFamily="2" charset="0"/>
              </a:rPr>
              <a:t>for microphonics suppression </a:t>
            </a:r>
            <a:r>
              <a:rPr lang="en-GB" sz="1600" i="1" dirty="0">
                <a:effectLst/>
                <a:latin typeface="Helvetica" pitchFamily="2" charset="0"/>
              </a:rPr>
              <a:t>on a single-cell 1.3 GHz cavity.</a:t>
            </a:r>
            <a:endParaRPr lang="en-GB" sz="1600" dirty="0">
              <a:effectLst/>
              <a:latin typeface="Helvetica" pitchFamily="2" charset="0"/>
            </a:endParaRPr>
          </a:p>
          <a:p>
            <a:r>
              <a:rPr lang="en-GB" sz="1600" i="1" dirty="0">
                <a:effectLst/>
                <a:latin typeface="Helvetica" pitchFamily="2" charset="0"/>
              </a:rPr>
              <a:t>• Design, fabricate and validate an FE-FRT for </a:t>
            </a:r>
            <a:r>
              <a:rPr lang="en-GB" sz="1600" i="1" dirty="0">
                <a:solidFill>
                  <a:schemeClr val="accent3"/>
                </a:solidFill>
                <a:effectLst/>
                <a:latin typeface="Helvetica" pitchFamily="2" charset="0"/>
              </a:rPr>
              <a:t>multi-cell cavity at 1300 MHz</a:t>
            </a:r>
            <a:r>
              <a:rPr lang="en-GB" sz="1600" i="1" dirty="0">
                <a:effectLst/>
                <a:latin typeface="Helvetica" pitchFamily="2" charset="0"/>
              </a:rPr>
              <a:t>, in a cryomodule-like</a:t>
            </a:r>
            <a:r>
              <a:rPr lang="en-GB" sz="1600" dirty="0">
                <a:latin typeface="Helvetica" pitchFamily="2" charset="0"/>
              </a:rPr>
              <a:t> </a:t>
            </a:r>
            <a:r>
              <a:rPr lang="en-GB" sz="1600" i="1" dirty="0">
                <a:effectLst/>
                <a:latin typeface="Helvetica" pitchFamily="2" charset="0"/>
              </a:rPr>
              <a:t>setup.</a:t>
            </a:r>
          </a:p>
          <a:p>
            <a:endParaRPr lang="en-GB" sz="1600" dirty="0">
              <a:effectLst/>
              <a:latin typeface="Helvetica" pitchFamily="2" charset="0"/>
            </a:endParaRPr>
          </a:p>
          <a:p>
            <a:r>
              <a:rPr lang="en-GB" sz="1600" b="1" i="1" dirty="0">
                <a:effectLst/>
                <a:latin typeface="Helvetica" pitchFamily="2" charset="0"/>
              </a:rPr>
              <a:t>Task 1.4: FE-FRT in Energy-Recovery LINAC (</a:t>
            </a:r>
            <a:r>
              <a:rPr lang="en-GB" sz="1600" b="1" i="1" dirty="0">
                <a:solidFill>
                  <a:schemeClr val="accent3"/>
                </a:solidFill>
                <a:effectLst/>
                <a:latin typeface="Helvetica" pitchFamily="2" charset="0"/>
              </a:rPr>
              <a:t>ERL</a:t>
            </a:r>
            <a:r>
              <a:rPr lang="en-GB" sz="1600" b="1" i="1" dirty="0">
                <a:effectLst/>
                <a:latin typeface="Helvetica" pitchFamily="2" charset="0"/>
              </a:rPr>
              <a:t>) mode – M1-M48 (</a:t>
            </a:r>
            <a:r>
              <a:rPr lang="en-GB" sz="1600" b="1" i="1" dirty="0">
                <a:solidFill>
                  <a:schemeClr val="accent3"/>
                </a:solidFill>
                <a:effectLst/>
                <a:latin typeface="Helvetica" pitchFamily="2" charset="0"/>
              </a:rPr>
              <a:t>CNRS</a:t>
            </a:r>
            <a:r>
              <a:rPr lang="en-GB" sz="1600" b="1" i="1" dirty="0">
                <a:effectLst/>
                <a:latin typeface="Helvetica" pitchFamily="2" charset="0"/>
              </a:rPr>
              <a:t>)</a:t>
            </a:r>
            <a:endParaRPr lang="en-GB" sz="1600" b="1" dirty="0">
              <a:effectLst/>
              <a:latin typeface="Helvetica" pitchFamily="2" charset="0"/>
            </a:endParaRPr>
          </a:p>
          <a:p>
            <a:r>
              <a:rPr lang="en-GB" sz="1600" i="1" dirty="0">
                <a:effectLst/>
                <a:latin typeface="Helvetica" pitchFamily="2" charset="0"/>
              </a:rPr>
              <a:t>• End-group design study for integration into ERL-type cavity, study </a:t>
            </a:r>
            <a:r>
              <a:rPr lang="en-GB" sz="1600" i="1" dirty="0">
                <a:solidFill>
                  <a:schemeClr val="accent3"/>
                </a:solidFill>
                <a:effectLst/>
                <a:latin typeface="Helvetica" pitchFamily="2" charset="0"/>
              </a:rPr>
              <a:t>HOM+BBU </a:t>
            </a:r>
            <a:r>
              <a:rPr lang="en-GB" sz="1600" i="1" dirty="0">
                <a:effectLst/>
                <a:latin typeface="Helvetica" pitchFamily="2" charset="0"/>
              </a:rPr>
              <a:t>properties.</a:t>
            </a:r>
            <a:endParaRPr lang="en-GB" sz="1600" dirty="0">
              <a:effectLst/>
              <a:latin typeface="Helvetica" pitchFamily="2" charset="0"/>
            </a:endParaRPr>
          </a:p>
          <a:p>
            <a:r>
              <a:rPr lang="en-GB" sz="1600" i="1" dirty="0">
                <a:effectLst/>
                <a:latin typeface="Helvetica" pitchFamily="2" charset="0"/>
              </a:rPr>
              <a:t>• FE-FRT design study for </a:t>
            </a:r>
            <a:r>
              <a:rPr lang="en-GB" sz="1600" i="1" dirty="0">
                <a:solidFill>
                  <a:schemeClr val="accent3"/>
                </a:solidFill>
                <a:effectLst/>
                <a:latin typeface="Helvetica" pitchFamily="2" charset="0"/>
              </a:rPr>
              <a:t>RF and mechanical integration into upgraded ERL</a:t>
            </a:r>
            <a:r>
              <a:rPr lang="en-GB" sz="1600" i="1" dirty="0">
                <a:effectLst/>
                <a:latin typeface="Helvetica" pitchFamily="2" charset="0"/>
              </a:rPr>
              <a:t> cavity.</a:t>
            </a:r>
          </a:p>
          <a:p>
            <a:endParaRPr lang="en-GB" sz="1600" dirty="0">
              <a:effectLst/>
              <a:latin typeface="Helvetica" pitchFamily="2" charset="0"/>
            </a:endParaRPr>
          </a:p>
          <a:p>
            <a:r>
              <a:rPr lang="en-US" sz="1600" b="1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Task 6.2: Retrofitting Fast Reactive Tuners into existing cryomodules HL-LHC oriented – M1-M24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Study of frequency domain multiplexor-based HOM coupler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Study the effect of </a:t>
            </a:r>
            <a:r>
              <a:rPr lang="en-US" sz="1600" i="1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HOMs on FE-FRT </a:t>
            </a:r>
            <a:r>
              <a:rPr lang="en-US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operation to define max leakage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Study the heating due to high fundamental power in the coupler</a:t>
            </a:r>
          </a:p>
          <a:p>
            <a:endParaRPr lang="en-BE" dirty="0"/>
          </a:p>
        </p:txBody>
      </p:sp>
      <p:sp>
        <p:nvSpPr>
          <p:cNvPr id="2" name="Geschweifte Klammer rechts 1">
            <a:extLst>
              <a:ext uri="{FF2B5EF4-FFF2-40B4-BE49-F238E27FC236}">
                <a16:creationId xmlns:a16="http://schemas.microsoft.com/office/drawing/2014/main" id="{D89E89E7-FEBB-BF7B-7AD0-53E6CA4BF201}"/>
              </a:ext>
            </a:extLst>
          </p:cNvPr>
          <p:cNvSpPr/>
          <p:nvPr/>
        </p:nvSpPr>
        <p:spPr>
          <a:xfrm>
            <a:off x="9792478" y="5929604"/>
            <a:ext cx="219269" cy="867747"/>
          </a:xfrm>
          <a:prstGeom prst="rightBrace">
            <a:avLst>
              <a:gd name="adj1" fmla="val 61524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B83FEF9-6A0F-614A-C084-1A3EC93C7688}"/>
              </a:ext>
            </a:extLst>
          </p:cNvPr>
          <p:cNvSpPr txBox="1"/>
          <p:nvPr/>
        </p:nvSpPr>
        <p:spPr>
          <a:xfrm>
            <a:off x="10128380" y="5943599"/>
            <a:ext cx="1475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 link to</a:t>
            </a:r>
            <a:br>
              <a:rPr lang="en-US" dirty="0"/>
            </a:br>
            <a:r>
              <a:rPr lang="en-US" dirty="0"/>
              <a:t>Tasks 1.2-1.4</a:t>
            </a:r>
            <a:endParaRPr lang="de-DE" dirty="0"/>
          </a:p>
        </p:txBody>
      </p:sp>
      <p:sp>
        <p:nvSpPr>
          <p:cNvPr id="6" name="Pfeil: nach links gekrümmt 5">
            <a:extLst>
              <a:ext uri="{FF2B5EF4-FFF2-40B4-BE49-F238E27FC236}">
                <a16:creationId xmlns:a16="http://schemas.microsoft.com/office/drawing/2014/main" id="{242E5D2E-3EAD-1A0D-DBAA-7833D71A04FC}"/>
              </a:ext>
            </a:extLst>
          </p:cNvPr>
          <p:cNvSpPr/>
          <p:nvPr/>
        </p:nvSpPr>
        <p:spPr>
          <a:xfrm>
            <a:off x="10557808" y="2930700"/>
            <a:ext cx="731520" cy="2470241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Pfeil: nach links gekrümmt 6">
            <a:extLst>
              <a:ext uri="{FF2B5EF4-FFF2-40B4-BE49-F238E27FC236}">
                <a16:creationId xmlns:a16="http://schemas.microsoft.com/office/drawing/2014/main" id="{9BBFBA3E-572A-3FDC-88B1-6DDDCC951D79}"/>
              </a:ext>
            </a:extLst>
          </p:cNvPr>
          <p:cNvSpPr/>
          <p:nvPr/>
        </p:nvSpPr>
        <p:spPr>
          <a:xfrm>
            <a:off x="9806262" y="4161311"/>
            <a:ext cx="731520" cy="1410548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04E4E2A2-4B6B-BBAC-3817-5A9DB5B5F617}"/>
              </a:ext>
            </a:extLst>
          </p:cNvPr>
          <p:cNvGrpSpPr/>
          <p:nvPr/>
        </p:nvGrpSpPr>
        <p:grpSpPr>
          <a:xfrm>
            <a:off x="8876801" y="5236579"/>
            <a:ext cx="934114" cy="1509938"/>
            <a:chOff x="8876801" y="5236579"/>
            <a:chExt cx="934114" cy="1509938"/>
          </a:xfrm>
        </p:grpSpPr>
        <p:sp>
          <p:nvSpPr>
            <p:cNvPr id="11" name="Pfeil: nach links 10">
              <a:extLst>
                <a:ext uri="{FF2B5EF4-FFF2-40B4-BE49-F238E27FC236}">
                  <a16:creationId xmlns:a16="http://schemas.microsoft.com/office/drawing/2014/main" id="{15FE395D-B08F-1639-C02D-EE90F2E91621}"/>
                </a:ext>
              </a:extLst>
            </p:cNvPr>
            <p:cNvSpPr/>
            <p:nvPr/>
          </p:nvSpPr>
          <p:spPr>
            <a:xfrm>
              <a:off x="8876801" y="5236579"/>
              <a:ext cx="389119" cy="372010"/>
            </a:xfrm>
            <a:prstGeom prst="leftArrow">
              <a:avLst>
                <a:gd name="adj1" fmla="val 33613"/>
                <a:gd name="adj2" fmla="val 500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Pfeil: nach links gekrümmt 8">
              <a:extLst>
                <a:ext uri="{FF2B5EF4-FFF2-40B4-BE49-F238E27FC236}">
                  <a16:creationId xmlns:a16="http://schemas.microsoft.com/office/drawing/2014/main" id="{83A4F174-294A-8F8B-5D59-E7C07366F1F9}"/>
                </a:ext>
              </a:extLst>
            </p:cNvPr>
            <p:cNvSpPr/>
            <p:nvPr/>
          </p:nvSpPr>
          <p:spPr>
            <a:xfrm>
              <a:off x="9079395" y="5335969"/>
              <a:ext cx="731520" cy="1410548"/>
            </a:xfrm>
            <a:prstGeom prst="curved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3C03D3B7-2FE8-E255-8765-7B6B1C8DF99B}"/>
              </a:ext>
            </a:extLst>
          </p:cNvPr>
          <p:cNvSpPr txBox="1"/>
          <p:nvPr/>
        </p:nvSpPr>
        <p:spPr>
          <a:xfrm>
            <a:off x="9014918" y="1285585"/>
            <a:ext cx="3004457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Task 2.4 </a:t>
            </a:r>
            <a:r>
              <a:rPr lang="en-US" dirty="0">
                <a:solidFill>
                  <a:srgbClr val="C00000"/>
                </a:solidFill>
              </a:rPr>
              <a:t>Integrated LLRF control using FE-FRT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Task 3.3 </a:t>
            </a:r>
            <a:r>
              <a:rPr lang="en-US" dirty="0">
                <a:solidFill>
                  <a:srgbClr val="C00000"/>
                </a:solidFill>
              </a:rPr>
              <a:t>RF tunability</a:t>
            </a:r>
            <a:r>
              <a:rPr lang="en-US" dirty="0"/>
              <a:t>, FE-FRT for Nb3SN coated cavities?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02CCD42-3185-B6F9-CFBB-F9C1DACC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48054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CEF96F8B-6089-4E8B-AF52-C54AD1BB9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38" y="378848"/>
            <a:ext cx="3609024" cy="113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4CC104E1-D2C1-5F48-F1C7-9CEED857E4BD}"/>
              </a:ext>
            </a:extLst>
          </p:cNvPr>
          <p:cNvSpPr txBox="1"/>
          <p:nvPr/>
        </p:nvSpPr>
        <p:spPr>
          <a:xfrm>
            <a:off x="3910655" y="226449"/>
            <a:ext cx="800187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b="1" dirty="0">
                <a:solidFill>
                  <a:schemeClr val="bg2">
                    <a:lumMod val="50000"/>
                  </a:schemeClr>
                </a:solidFill>
              </a:rPr>
              <a:t>WP1: FE-FRT</a:t>
            </a:r>
          </a:p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HZB, CERN, CNRS,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Uni.Lanc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aster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Calibri"/>
                <a:ea typeface="ＭＳ Ｐゴシック" charset="0"/>
              </a:rPr>
              <a:t>Convener: Axel Neumann (HZB), Nick Shipman</a:t>
            </a:r>
          </a:p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Main contacts with other partners: Alick Macpherson (CERN), Walid Kaabi (CNRS),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  <a:ea typeface="ＭＳ Ｐゴシック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Graeme Burt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Uni.Lanc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.)</a:t>
            </a:r>
          </a:p>
          <a:p>
            <a:endParaRPr lang="en-BE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BE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8A72470-9453-2135-9CDC-D91561EC1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38" y="2204917"/>
            <a:ext cx="2560320" cy="165506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2A34BD7-423C-C967-756D-764CE0639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154" y="2204917"/>
            <a:ext cx="1769129" cy="314441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6BEC90D-60C4-02D1-39FF-A8D3DCCC6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393" y="5387543"/>
            <a:ext cx="4568890" cy="143779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5A4D9F1-8565-F386-7E45-D7F953AE97C1}"/>
              </a:ext>
            </a:extLst>
          </p:cNvPr>
          <p:cNvSpPr txBox="1"/>
          <p:nvPr/>
        </p:nvSpPr>
        <p:spPr>
          <a:xfrm>
            <a:off x="78486" y="3937518"/>
            <a:ext cx="3751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Horizontal cavity </a:t>
            </a:r>
            <a:r>
              <a:rPr lang="en-US" dirty="0" err="1"/>
              <a:t>teststand</a:t>
            </a:r>
            <a:br>
              <a:rPr lang="en-US" dirty="0"/>
            </a:br>
            <a:r>
              <a:rPr lang="en-US" dirty="0" err="1"/>
              <a:t>HoBiCaT</a:t>
            </a:r>
            <a:r>
              <a:rPr lang="en-US" dirty="0"/>
              <a:t>, small vertical </a:t>
            </a:r>
            <a:r>
              <a:rPr lang="en-US" dirty="0" err="1"/>
              <a:t>teststand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bERLinPro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2-cell and nine-cell SRF cavities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7CE07B0-3758-4D88-711D-9CDE3271D1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61"/>
          <a:stretch/>
        </p:blipFill>
        <p:spPr>
          <a:xfrm>
            <a:off x="5738076" y="2204917"/>
            <a:ext cx="2537806" cy="194709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8758BA0-F43E-2ED8-6D85-B9D7FC1BE367}"/>
              </a:ext>
            </a:extLst>
          </p:cNvPr>
          <p:cNvSpPr txBox="1"/>
          <p:nvPr/>
        </p:nvSpPr>
        <p:spPr>
          <a:xfrm>
            <a:off x="783771" y="1810139"/>
            <a:ext cx="6588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3"/>
                </a:solidFill>
              </a:rPr>
              <a:t>Infrastructure for testing and cavities for FE-FRT development</a:t>
            </a:r>
            <a:endParaRPr lang="de-DE" b="1" i="1" dirty="0">
              <a:solidFill>
                <a:schemeClr val="accent3"/>
              </a:solidFill>
            </a:endParaRPr>
          </a:p>
        </p:txBody>
      </p:sp>
      <p:pic>
        <p:nvPicPr>
          <p:cNvPr id="2" name="capture (3).png" descr="capture (3).png">
            <a:extLst>
              <a:ext uri="{FF2B5EF4-FFF2-40B4-BE49-F238E27FC236}">
                <a16:creationId xmlns:a16="http://schemas.microsoft.com/office/drawing/2014/main" id="{AECF3B16-9744-BFE4-9ECF-53650779EBC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3876" t="21073" r="27462" b="18524"/>
          <a:stretch>
            <a:fillRect/>
          </a:stretch>
        </p:blipFill>
        <p:spPr>
          <a:xfrm>
            <a:off x="5738076" y="4177453"/>
            <a:ext cx="2636496" cy="23170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IMG_8848.jpeg" descr="IMG_8848.jpeg">
            <a:extLst>
              <a:ext uri="{FF2B5EF4-FFF2-40B4-BE49-F238E27FC236}">
                <a16:creationId xmlns:a16="http://schemas.microsoft.com/office/drawing/2014/main" id="{3FFD9356-ACD7-01D4-F558-63CCCAB0D5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978" t="11801" b="14019"/>
          <a:stretch>
            <a:fillRect/>
          </a:stretch>
        </p:blipFill>
        <p:spPr>
          <a:xfrm>
            <a:off x="8380915" y="2204917"/>
            <a:ext cx="2217076" cy="235733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unknown.png" descr="unknown.png">
            <a:extLst>
              <a:ext uri="{FF2B5EF4-FFF2-40B4-BE49-F238E27FC236}">
                <a16:creationId xmlns:a16="http://schemas.microsoft.com/office/drawing/2014/main" id="{911A6B54-DB68-459E-5A39-CF2A8AB300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2822" y="3072000"/>
            <a:ext cx="1500692" cy="364298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unknown.png" descr="unknown.png">
            <a:extLst>
              <a:ext uri="{FF2B5EF4-FFF2-40B4-BE49-F238E27FC236}">
                <a16:creationId xmlns:a16="http://schemas.microsoft.com/office/drawing/2014/main" id="{1E668997-81F0-3A61-0C76-92C0E807E6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879386" y="4819718"/>
            <a:ext cx="817258" cy="155137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9833BE8-30D5-61AA-27D1-77F5B70AE2B6}"/>
              </a:ext>
            </a:extLst>
          </p:cNvPr>
          <p:cNvSpPr txBox="1"/>
          <p:nvPr/>
        </p:nvSpPr>
        <p:spPr>
          <a:xfrm>
            <a:off x="6172199" y="6415079"/>
            <a:ext cx="215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LHC ¼ cryo-module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DA26CD2-1430-687F-6527-75BF58D2F5A9}"/>
              </a:ext>
            </a:extLst>
          </p:cNvPr>
          <p:cNvSpPr txBox="1"/>
          <p:nvPr/>
        </p:nvSpPr>
        <p:spPr>
          <a:xfrm>
            <a:off x="8826760" y="5272240"/>
            <a:ext cx="1144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TDD1</a:t>
            </a:r>
          </a:p>
          <a:p>
            <a:r>
              <a:rPr lang="en-US" dirty="0" err="1"/>
              <a:t>protoytpe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C649F48-AFDB-D25C-849E-6C3E5DA1A560}"/>
              </a:ext>
            </a:extLst>
          </p:cNvPr>
          <p:cNvSpPr txBox="1"/>
          <p:nvPr/>
        </p:nvSpPr>
        <p:spPr>
          <a:xfrm>
            <a:off x="10627174" y="2337543"/>
            <a:ext cx="1662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TDD</a:t>
            </a:r>
          </a:p>
          <a:p>
            <a:r>
              <a:rPr lang="en-US" dirty="0"/>
              <a:t>V3 SM18 setup</a:t>
            </a: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D68DEE1-67DE-E6D5-78AC-201F36A8BFC8}"/>
              </a:ext>
            </a:extLst>
          </p:cNvPr>
          <p:cNvSpPr txBox="1"/>
          <p:nvPr/>
        </p:nvSpPr>
        <p:spPr>
          <a:xfrm>
            <a:off x="8440186" y="1835585"/>
            <a:ext cx="215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LHC ¼ cryo-module</a:t>
            </a:r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88CBF5C-6C04-6471-CBB7-AF4606B3A2AF}"/>
              </a:ext>
            </a:extLst>
          </p:cNvPr>
          <p:cNvSpPr txBox="1"/>
          <p:nvPr/>
        </p:nvSpPr>
        <p:spPr>
          <a:xfrm>
            <a:off x="1726092" y="6378762"/>
            <a:ext cx="1210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bERLinPro</a:t>
            </a:r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135E668-CFB0-3C10-31EA-97526AE7066B}"/>
              </a:ext>
            </a:extLst>
          </p:cNvPr>
          <p:cNvSpPr txBox="1"/>
          <p:nvPr/>
        </p:nvSpPr>
        <p:spPr>
          <a:xfrm>
            <a:off x="6543018" y="2190887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2-cell 1.3 GHz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00988649-3779-3866-03A0-91D2D6989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24580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EC8C43-06E0-C825-13E4-F8DEB374FF58}"/>
              </a:ext>
            </a:extLst>
          </p:cNvPr>
          <p:cNvSpPr txBox="1"/>
          <p:nvPr/>
        </p:nvSpPr>
        <p:spPr>
          <a:xfrm>
            <a:off x="3418115" y="315684"/>
            <a:ext cx="6062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b="1" dirty="0">
                <a:solidFill>
                  <a:srgbClr val="002060"/>
                </a:solidFill>
              </a:rPr>
              <a:t>WP1 – FE-FRT:</a:t>
            </a:r>
            <a:r>
              <a:rPr lang="en-BE" sz="2400" b="1" dirty="0">
                <a:solidFill>
                  <a:schemeClr val="bg2">
                    <a:lumMod val="50000"/>
                  </a:schemeClr>
                </a:solidFill>
              </a:rPr>
              <a:t> status/evolution of Task 1.2 </a:t>
            </a: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1709803E-6E12-BAB9-0C4A-5169DA77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81F7592-D477-9A22-2849-173B84CAD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9</a:t>
            </a:fld>
            <a:endParaRPr lang="en-BE" dirty="0"/>
          </a:p>
        </p:txBody>
      </p:sp>
      <p:grpSp>
        <p:nvGrpSpPr>
          <p:cNvPr id="11" name="Group">
            <a:extLst>
              <a:ext uri="{FF2B5EF4-FFF2-40B4-BE49-F238E27FC236}">
                <a16:creationId xmlns:a16="http://schemas.microsoft.com/office/drawing/2014/main" id="{D0BB7DC8-AA05-1AA5-DADF-6EF31A7AB65E}"/>
              </a:ext>
            </a:extLst>
          </p:cNvPr>
          <p:cNvGrpSpPr/>
          <p:nvPr/>
        </p:nvGrpSpPr>
        <p:grpSpPr>
          <a:xfrm>
            <a:off x="99053" y="3121769"/>
            <a:ext cx="4876317" cy="3377180"/>
            <a:chOff x="-7991974" y="-1836287"/>
            <a:chExt cx="4876316" cy="3377179"/>
          </a:xfrm>
        </p:grpSpPr>
        <p:pic>
          <p:nvPicPr>
            <p:cNvPr id="12" name="power.png" descr="power.png">
              <a:extLst>
                <a:ext uri="{FF2B5EF4-FFF2-40B4-BE49-F238E27FC236}">
                  <a16:creationId xmlns:a16="http://schemas.microsoft.com/office/drawing/2014/main" id="{CC98D6B7-D8FA-9ED0-7B26-466EEC2BA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7991974" y="-1836287"/>
              <a:ext cx="4876316" cy="33771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Line">
              <a:extLst>
                <a:ext uri="{FF2B5EF4-FFF2-40B4-BE49-F238E27FC236}">
                  <a16:creationId xmlns:a16="http://schemas.microsoft.com/office/drawing/2014/main" id="{523BD085-B130-1582-0CEA-5F02030F8623}"/>
                </a:ext>
              </a:extLst>
            </p:cNvPr>
            <p:cNvSpPr/>
            <p:nvPr/>
          </p:nvSpPr>
          <p:spPr>
            <a:xfrm flipH="1" flipV="1">
              <a:off x="-5902912" y="-54822"/>
              <a:ext cx="989" cy="1193627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id="{0AB176DE-EA23-DA13-E6BB-ACCA97E9BE88}"/>
                </a:ext>
              </a:extLst>
            </p:cNvPr>
            <p:cNvSpPr/>
            <p:nvPr/>
          </p:nvSpPr>
          <p:spPr>
            <a:xfrm flipH="1" flipV="1">
              <a:off x="-7459021" y="10315"/>
              <a:ext cx="1585090" cy="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8C4E29A6-916E-4575-3872-ED7A9C7B460D}"/>
              </a:ext>
            </a:extLst>
          </p:cNvPr>
          <p:cNvGrpSpPr/>
          <p:nvPr/>
        </p:nvGrpSpPr>
        <p:grpSpPr>
          <a:xfrm>
            <a:off x="5047021" y="3140194"/>
            <a:ext cx="3999874" cy="3090674"/>
            <a:chOff x="0" y="0"/>
            <a:chExt cx="7295883" cy="6615997"/>
          </a:xfrm>
        </p:grpSpPr>
        <p:pic>
          <p:nvPicPr>
            <p:cNvPr id="17" name="capture (3).png" descr="capture (3).png">
              <a:extLst>
                <a:ext uri="{FF2B5EF4-FFF2-40B4-BE49-F238E27FC236}">
                  <a16:creationId xmlns:a16="http://schemas.microsoft.com/office/drawing/2014/main" id="{2833E4D6-DF67-456A-43A7-9B4882021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3876" t="21073" r="27462" b="18524"/>
            <a:stretch>
              <a:fillRect/>
            </a:stretch>
          </p:blipFill>
          <p:spPr>
            <a:xfrm>
              <a:off x="0" y="0"/>
              <a:ext cx="7295884" cy="64119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" name="Circle">
              <a:extLst>
                <a:ext uri="{FF2B5EF4-FFF2-40B4-BE49-F238E27FC236}">
                  <a16:creationId xmlns:a16="http://schemas.microsoft.com/office/drawing/2014/main" id="{46951894-8C10-5037-7048-98AD06B590CB}"/>
                </a:ext>
              </a:extLst>
            </p:cNvPr>
            <p:cNvSpPr/>
            <p:nvPr/>
          </p:nvSpPr>
          <p:spPr>
            <a:xfrm>
              <a:off x="2742912" y="4245599"/>
              <a:ext cx="1224195" cy="1224195"/>
            </a:xfrm>
            <a:prstGeom prst="ellipse">
              <a:avLst/>
            </a:prstGeom>
            <a:noFill/>
            <a:ln w="47625" cap="flat">
              <a:solidFill>
                <a:srgbClr val="C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  <p:sp>
          <p:nvSpPr>
            <p:cNvPr id="19" name="Available…">
              <a:extLst>
                <a:ext uri="{FF2B5EF4-FFF2-40B4-BE49-F238E27FC236}">
                  <a16:creationId xmlns:a16="http://schemas.microsoft.com/office/drawing/2014/main" id="{A40FE32F-8760-4C7F-91C6-9660D8C2AC81}"/>
                </a:ext>
              </a:extLst>
            </p:cNvPr>
            <p:cNvSpPr txBox="1"/>
            <p:nvPr/>
          </p:nvSpPr>
          <p:spPr>
            <a:xfrm>
              <a:off x="2333970" y="5811943"/>
              <a:ext cx="2042079" cy="8040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>
                <a:defRPr sz="2200">
                  <a:solidFill>
                    <a:srgbClr val="FF2600"/>
                  </a:solidFill>
                </a:defRPr>
              </a:pPr>
              <a:r>
                <a:rPr sz="1400" dirty="0">
                  <a:solidFill>
                    <a:srgbClr val="C00000"/>
                  </a:solidFill>
                </a:rPr>
                <a:t>Available </a:t>
              </a:r>
            </a:p>
            <a:p>
              <a:pPr algn="ctr">
                <a:defRPr sz="2200">
                  <a:solidFill>
                    <a:srgbClr val="FF2600"/>
                  </a:solidFill>
                </a:defRPr>
              </a:pPr>
              <a:r>
                <a:rPr sz="1400" dirty="0">
                  <a:solidFill>
                    <a:srgbClr val="C00000"/>
                  </a:solidFill>
                </a:rPr>
                <a:t>volume</a:t>
              </a:r>
            </a:p>
          </p:txBody>
        </p: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571E01EB-B657-A5CE-D2C4-4066170C692C}"/>
              </a:ext>
            </a:extLst>
          </p:cNvPr>
          <p:cNvSpPr txBox="1"/>
          <p:nvPr/>
        </p:nvSpPr>
        <p:spPr>
          <a:xfrm>
            <a:off x="690465" y="1245637"/>
            <a:ext cx="110277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Motivation for Task 1.2: HL-LHC injection, lack of RF power to capture full beam, FE-FRT as backup solution</a:t>
            </a:r>
            <a:br>
              <a:rPr lang="en-US" dirty="0"/>
            </a:br>
            <a:r>
              <a:rPr lang="en-US" dirty="0"/>
              <a:t>to reduce required RF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Retro-fit FE-FRT into LHC cryo-module (1/4 module) to demonstrate at least partial transient detuning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WP1 will join with existing CERN program, thus </a:t>
            </a:r>
            <a:r>
              <a:rPr lang="en-US" dirty="0" err="1"/>
              <a:t>iSAS</a:t>
            </a:r>
            <a:r>
              <a:rPr lang="en-US" dirty="0"/>
              <a:t> strengthens the push for TD development at 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Interim step to validate new stacked design with bare LHC cavity in VTS test</a:t>
            </a:r>
            <a:endParaRPr lang="de-DE" dirty="0"/>
          </a:p>
        </p:txBody>
      </p:sp>
      <p:grpSp>
        <p:nvGrpSpPr>
          <p:cNvPr id="21" name="Group">
            <a:extLst>
              <a:ext uri="{FF2B5EF4-FFF2-40B4-BE49-F238E27FC236}">
                <a16:creationId xmlns:a16="http://schemas.microsoft.com/office/drawing/2014/main" id="{13E98ADF-6649-B989-95DD-B94CD5B42AD8}"/>
              </a:ext>
            </a:extLst>
          </p:cNvPr>
          <p:cNvGrpSpPr>
            <a:grpSpLocks noChangeAspect="1"/>
          </p:cNvGrpSpPr>
          <p:nvPr/>
        </p:nvGrpSpPr>
        <p:grpSpPr>
          <a:xfrm>
            <a:off x="8890704" y="2517700"/>
            <a:ext cx="3245384" cy="3802658"/>
            <a:chOff x="1043267" y="537211"/>
            <a:chExt cx="7685758" cy="9005567"/>
          </a:xfrm>
        </p:grpSpPr>
        <p:pic>
          <p:nvPicPr>
            <p:cNvPr id="22" name="TDD_1 on cavity.jpg" descr="TDD_1 on cavity.jpg">
              <a:extLst>
                <a:ext uri="{FF2B5EF4-FFF2-40B4-BE49-F238E27FC236}">
                  <a16:creationId xmlns:a16="http://schemas.microsoft.com/office/drawing/2014/main" id="{0EFDEF1B-433C-DEE3-4BD0-0CEC42042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043267" y="737766"/>
              <a:ext cx="4906245" cy="74478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TDD_1 in V3 full.jpg" descr="TDD_1 in V3 full.jpg">
              <a:extLst>
                <a:ext uri="{FF2B5EF4-FFF2-40B4-BE49-F238E27FC236}">
                  <a16:creationId xmlns:a16="http://schemas.microsoft.com/office/drawing/2014/main" id="{06BF3D61-30AA-DA7F-F1CC-EEEF54745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4873" y="537211"/>
              <a:ext cx="3014152" cy="76483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" name="Validation Configuration:…">
              <a:extLst>
                <a:ext uri="{FF2B5EF4-FFF2-40B4-BE49-F238E27FC236}">
                  <a16:creationId xmlns:a16="http://schemas.microsoft.com/office/drawing/2014/main" id="{6192CC3B-B0C3-C602-ED99-F654CA4974F2}"/>
                </a:ext>
              </a:extLst>
            </p:cNvPr>
            <p:cNvSpPr txBox="1"/>
            <p:nvPr/>
          </p:nvSpPr>
          <p:spPr>
            <a:xfrm>
              <a:off x="2623986" y="8303678"/>
              <a:ext cx="4225983" cy="1239100"/>
            </a:xfrm>
            <a:prstGeom prst="rect">
              <a:avLst/>
            </a:prstGeom>
            <a:noFill/>
            <a:ln w="25400" cap="flat">
              <a:solidFill>
                <a:srgbClr val="9411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>
                <a:defRPr sz="3300">
                  <a:solidFill>
                    <a:srgbClr val="000000"/>
                  </a:solidFill>
                </a:defRPr>
              </a:pPr>
              <a:r>
                <a:rPr sz="1100" dirty="0"/>
                <a:t>Validation Configuration:</a:t>
              </a:r>
            </a:p>
            <a:p>
              <a:pPr algn="ctr">
                <a:defRPr sz="3300">
                  <a:solidFill>
                    <a:srgbClr val="000000"/>
                  </a:solidFill>
                </a:defRPr>
              </a:pPr>
              <a:r>
                <a:rPr sz="1100" dirty="0"/>
                <a:t>Bare LHC cavity with tuner</a:t>
              </a:r>
            </a:p>
          </p:txBody>
        </p:sp>
        <p:sp>
          <p:nvSpPr>
            <p:cNvPr id="26" name="Square">
              <a:extLst>
                <a:ext uri="{FF2B5EF4-FFF2-40B4-BE49-F238E27FC236}">
                  <a16:creationId xmlns:a16="http://schemas.microsoft.com/office/drawing/2014/main" id="{A1A49B1C-A28D-E8FD-DA6B-A61CEB65AF2D}"/>
                </a:ext>
              </a:extLst>
            </p:cNvPr>
            <p:cNvSpPr/>
            <p:nvPr/>
          </p:nvSpPr>
          <p:spPr>
            <a:xfrm>
              <a:off x="1130668" y="1583106"/>
              <a:ext cx="1270001" cy="1270001"/>
            </a:xfrm>
            <a:prstGeom prst="rect">
              <a:avLst/>
            </a:prstGeom>
            <a:noFill/>
            <a:ln w="38100" cap="flat">
              <a:solidFill>
                <a:srgbClr val="C00000"/>
              </a:solidFill>
              <a:prstDash val="sysDot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531ED043-B735-7CB3-D44C-59E66A6C348B}"/>
              </a:ext>
            </a:extLst>
          </p:cNvPr>
          <p:cNvSpPr txBox="1"/>
          <p:nvPr/>
        </p:nvSpPr>
        <p:spPr>
          <a:xfrm>
            <a:off x="9728961" y="2721780"/>
            <a:ext cx="880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FE-FRT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256B35CD-5316-A814-BF89-3D4915E5FFC9}"/>
              </a:ext>
            </a:extLst>
          </p:cNvPr>
          <p:cNvSpPr/>
          <p:nvPr/>
        </p:nvSpPr>
        <p:spPr>
          <a:xfrm>
            <a:off x="7400925" y="3655438"/>
            <a:ext cx="1645971" cy="2526288"/>
          </a:xfrm>
          <a:custGeom>
            <a:avLst/>
            <a:gdLst>
              <a:gd name="connsiteX0" fmla="*/ 1700213 w 1700213"/>
              <a:gd name="connsiteY0" fmla="*/ 0 h 1824037"/>
              <a:gd name="connsiteX1" fmla="*/ 1685925 w 1700213"/>
              <a:gd name="connsiteY1" fmla="*/ 1824037 h 1824037"/>
              <a:gd name="connsiteX2" fmla="*/ 0 w 1700213"/>
              <a:gd name="connsiteY2" fmla="*/ 1804987 h 182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0213" h="1824037">
                <a:moveTo>
                  <a:pt x="1700213" y="0"/>
                </a:moveTo>
                <a:lnTo>
                  <a:pt x="1685925" y="1824037"/>
                </a:lnTo>
                <a:lnTo>
                  <a:pt x="0" y="1804987"/>
                </a:lnTo>
              </a:path>
            </a:pathLst>
          </a:custGeom>
          <a:noFill/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5759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3164</Words>
  <Application>Microsoft Office PowerPoint</Application>
  <PresentationFormat>Breitbild</PresentationFormat>
  <Paragraphs>282</Paragraphs>
  <Slides>18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Helvetica</vt:lpstr>
      <vt:lpstr>Liberation Mono</vt:lpstr>
      <vt:lpstr>Times-New-Roman</vt:lpstr>
      <vt:lpstr>Wingdings</vt:lpstr>
      <vt:lpstr>Office Theme</vt:lpstr>
      <vt:lpstr>WP1 – Ferro-Electric Fast Reactive Tuners (FE-FRT)</vt:lpstr>
      <vt:lpstr>Task#1 Energy Savings from RF power</vt:lpstr>
      <vt:lpstr>PowerPoint-Präsentation</vt:lpstr>
      <vt:lpstr>PowerPoint-Präsentation</vt:lpstr>
      <vt:lpstr>Why FE-FRT?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Jorgen D'HONDT</dc:creator>
  <cp:lastModifiedBy>Neumann, Axel</cp:lastModifiedBy>
  <cp:revision>46</cp:revision>
  <dcterms:created xsi:type="dcterms:W3CDTF">2024-02-23T11:31:04Z</dcterms:created>
  <dcterms:modified xsi:type="dcterms:W3CDTF">2024-04-14T16:10:35Z</dcterms:modified>
</cp:coreProperties>
</file>