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0" r:id="rId2"/>
    <p:sldId id="294" r:id="rId3"/>
    <p:sldId id="256" r:id="rId4"/>
    <p:sldId id="257" r:id="rId5"/>
    <p:sldId id="269" r:id="rId6"/>
    <p:sldId id="315" r:id="rId7"/>
    <p:sldId id="301" r:id="rId8"/>
    <p:sldId id="316" r:id="rId9"/>
    <p:sldId id="308" r:id="rId10"/>
    <p:sldId id="310" r:id="rId11"/>
    <p:sldId id="303" r:id="rId12"/>
    <p:sldId id="311" r:id="rId13"/>
    <p:sldId id="266" r:id="rId14"/>
    <p:sldId id="297" r:id="rId15"/>
    <p:sldId id="267" r:id="rId16"/>
    <p:sldId id="312" r:id="rId17"/>
    <p:sldId id="285" r:id="rId18"/>
    <p:sldId id="286" r:id="rId19"/>
    <p:sldId id="284" r:id="rId2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75262" autoAdjust="0"/>
  </p:normalViewPr>
  <p:slideViewPr>
    <p:cSldViewPr snapToGrid="0">
      <p:cViewPr varScale="1">
        <p:scale>
          <a:sx n="52" d="100"/>
          <a:sy n="52" d="100"/>
        </p:scale>
        <p:origin x="1324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345EB-1675-42A8-BDDB-D1E1501C189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5B4AF-31B9-4186-AAC4-D78D7BB2A5C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8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06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96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592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5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2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66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304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884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08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1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63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09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4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68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64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96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B4AF-31B9-4186-AAC4-D78D7BB2A5C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3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A398E-FCB8-1146-8DE5-39712756FA2F}" type="datetimeFigureOut">
              <a:rPr lang="en-BE" smtClean="0"/>
              <a:t>04/15/2024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2155332"/>
            <a:ext cx="10221951" cy="40352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8673" y="202768"/>
            <a:ext cx="9270383" cy="1673466"/>
          </a:xfrm>
        </p:spPr>
        <p:txBody>
          <a:bodyPr>
            <a:noAutofit/>
          </a:bodyPr>
          <a:lstStyle/>
          <a:p>
            <a:r>
              <a:rPr lang="en-BE" sz="3500" b="1" dirty="0">
                <a:solidFill>
                  <a:schemeClr val="accent1"/>
                </a:solidFill>
              </a:rPr>
              <a:t>WP</a:t>
            </a:r>
            <a:r>
              <a:rPr lang="fr-FR" sz="3500" b="1" dirty="0" smtClean="0">
                <a:solidFill>
                  <a:schemeClr val="accent1"/>
                </a:solidFill>
              </a:rPr>
              <a:t>4</a:t>
            </a:r>
            <a:br>
              <a:rPr lang="fr-FR" sz="3500" b="1" dirty="0" smtClean="0">
                <a:solidFill>
                  <a:schemeClr val="accent1"/>
                </a:solidFill>
              </a:rPr>
            </a:br>
            <a:r>
              <a:rPr lang="en-US" sz="3500" b="1" dirty="0" smtClean="0">
                <a:solidFill>
                  <a:schemeClr val="accent1"/>
                </a:solidFill>
              </a:rPr>
              <a:t>High-Order </a:t>
            </a:r>
            <a:r>
              <a:rPr lang="en-US" sz="3500" b="1" dirty="0">
                <a:solidFill>
                  <a:schemeClr val="accent1"/>
                </a:solidFill>
              </a:rPr>
              <a:t>Mode </a:t>
            </a:r>
            <a:r>
              <a:rPr lang="en-US" sz="3500" b="1" dirty="0" smtClean="0">
                <a:solidFill>
                  <a:schemeClr val="accent1"/>
                </a:solidFill>
              </a:rPr>
              <a:t>dampers and</a:t>
            </a:r>
            <a:br>
              <a:rPr lang="en-US" sz="3500" b="1" dirty="0" smtClean="0">
                <a:solidFill>
                  <a:schemeClr val="accent1"/>
                </a:solidFill>
              </a:rPr>
            </a:br>
            <a:r>
              <a:rPr lang="en-US" sz="3500" b="1" dirty="0" smtClean="0">
                <a:solidFill>
                  <a:schemeClr val="accent1"/>
                </a:solidFill>
              </a:rPr>
              <a:t> Fundamental Power couplers</a:t>
            </a:r>
            <a:endParaRPr lang="es-ES" sz="35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405056" y="1974911"/>
            <a:ext cx="9144000" cy="657727"/>
          </a:xfrm>
        </p:spPr>
        <p:txBody>
          <a:bodyPr/>
          <a:lstStyle/>
          <a:p>
            <a:r>
              <a:rPr lang="en-US" sz="3500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CERN, INFN, CNRS</a:t>
            </a:r>
            <a:endParaRPr lang="es-ES" sz="3500" dirty="0"/>
          </a:p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8437175" y="5957780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i="1" dirty="0" err="1"/>
              <a:t>Sectional</a:t>
            </a:r>
            <a:r>
              <a:rPr lang="es-ES" sz="1200" b="1" i="1" dirty="0"/>
              <a:t> </a:t>
            </a:r>
            <a:r>
              <a:rPr lang="es-ES" sz="1200" b="1" i="1" dirty="0" err="1"/>
              <a:t>drawing</a:t>
            </a:r>
            <a:r>
              <a:rPr lang="es-ES" sz="1200" b="1" i="1" dirty="0"/>
              <a:t> </a:t>
            </a:r>
            <a:r>
              <a:rPr lang="es-ES" sz="1200" b="1" i="1" dirty="0" smtClean="0"/>
              <a:t>of ESS Cryomodule</a:t>
            </a:r>
            <a:r>
              <a:rPr lang="fr-FR" sz="1200" b="1" i="1" dirty="0" smtClean="0"/>
              <a:t> </a:t>
            </a:r>
          </a:p>
          <a:p>
            <a:r>
              <a:rPr lang="fr-FR" sz="1200" b="1" i="1" dirty="0" err="1" smtClean="0"/>
              <a:t>Courtesy</a:t>
            </a:r>
            <a:r>
              <a:rPr lang="fr-FR" sz="1200" b="1" i="1" dirty="0" smtClean="0"/>
              <a:t> Gilles Olivier</a:t>
            </a:r>
            <a:endParaRPr lang="es-ES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4179114" y="6463622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Fundamental Power </a:t>
            </a:r>
            <a:r>
              <a:rPr lang="en-US" b="1" dirty="0">
                <a:solidFill>
                  <a:srgbClr val="0070C0"/>
                </a:solidFill>
              </a:rPr>
              <a:t>couplers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732157" y="6058829"/>
            <a:ext cx="3196682" cy="40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928839" y="6132270"/>
            <a:ext cx="2653990" cy="331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904754" y="5917580"/>
            <a:ext cx="1024085" cy="546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928839" y="6058829"/>
            <a:ext cx="639337" cy="40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21654" y="2542404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High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Order Mode couplers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706829" y="6339016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2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4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Test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of HOM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28" y="1516013"/>
            <a:ext cx="75984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IJC Lab </a:t>
            </a:r>
            <a:r>
              <a:rPr lang="en-US" b="1" dirty="0" smtClean="0"/>
              <a:t>(800 MHz) and INFN (1,3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  <a:r>
              <a:rPr lang="en-US" dirty="0"/>
              <a:t>of the </a:t>
            </a:r>
            <a:r>
              <a:rPr lang="en-US" dirty="0" smtClean="0"/>
              <a:t>design with:</a:t>
            </a:r>
            <a:endParaRPr lang="en-U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Low </a:t>
            </a:r>
            <a:r>
              <a:rPr lang="en-US" b="1" dirty="0"/>
              <a:t>level RF measurements </a:t>
            </a:r>
            <a:r>
              <a:rPr lang="en-US" dirty="0"/>
              <a:t>on optimized HOMs prototypes will be performed </a:t>
            </a:r>
            <a:r>
              <a:rPr lang="en-US" dirty="0" smtClean="0"/>
              <a:t>to evaluate </a:t>
            </a:r>
            <a:r>
              <a:rPr lang="en-US" dirty="0"/>
              <a:t>and validate their RF performances.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RF </a:t>
            </a:r>
            <a:r>
              <a:rPr lang="en-US" b="1" dirty="0"/>
              <a:t>measurements at room temperature </a:t>
            </a:r>
            <a:r>
              <a:rPr lang="en-US" dirty="0"/>
              <a:t>will be performed </a:t>
            </a:r>
            <a:r>
              <a:rPr lang="en-US" dirty="0" smtClean="0"/>
              <a:t>in dedicated </a:t>
            </a:r>
            <a:r>
              <a:rPr lang="en-US" dirty="0"/>
              <a:t>test benches: on mono-cell and multi-cell </a:t>
            </a:r>
            <a:r>
              <a:rPr lang="en-US" dirty="0" smtClean="0"/>
              <a:t>800 MHz </a:t>
            </a:r>
            <a:r>
              <a:rPr lang="en-US" dirty="0"/>
              <a:t>and </a:t>
            </a:r>
            <a:r>
              <a:rPr lang="en-US" dirty="0" smtClean="0"/>
              <a:t>1.3 GHz </a:t>
            </a:r>
            <a:r>
              <a:rPr lang="en-US" dirty="0"/>
              <a:t>mock-up cavities. </a:t>
            </a:r>
            <a:r>
              <a:rPr lang="en-US" dirty="0" smtClean="0"/>
              <a:t>Several configurations </a:t>
            </a:r>
            <a:r>
              <a:rPr lang="en-US" dirty="0"/>
              <a:t>of the end-group / HOM coupler combination will be tested </a:t>
            </a:r>
            <a:r>
              <a:rPr lang="en-US" dirty="0" smtClean="0"/>
              <a:t>to </a:t>
            </a:r>
            <a:r>
              <a:rPr lang="en-US" dirty="0"/>
              <a:t>optimize </a:t>
            </a:r>
            <a:r>
              <a:rPr lang="en-US" dirty="0" smtClean="0"/>
              <a:t>parasitic mode </a:t>
            </a:r>
            <a:r>
              <a:rPr lang="en-US" dirty="0"/>
              <a:t>extraction and to define the end group design for the two cavity frequencies being investigated.</a:t>
            </a:r>
            <a:r>
              <a:rPr lang="en-US" b="1" dirty="0" smtClean="0"/>
              <a:t> </a:t>
            </a:r>
          </a:p>
          <a:p>
            <a:pPr lvl="1"/>
            <a:endParaRPr lang="en-US" b="1" dirty="0"/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Delivery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of 4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HOM@800 MHz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tested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WP6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27074"/>
          <a:stretch/>
        </p:blipFill>
        <p:spPr>
          <a:xfrm>
            <a:off x="8162926" y="2212989"/>
            <a:ext cx="4029075" cy="20074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62926" y="4220432"/>
            <a:ext cx="402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First RF </a:t>
            </a:r>
            <a:r>
              <a:rPr lang="fr-FR" sz="1000" dirty="0" err="1"/>
              <a:t>measurements</a:t>
            </a:r>
            <a:r>
              <a:rPr lang="fr-FR" sz="1000" dirty="0"/>
              <a:t> of coaxial HOM prototypes for PERLE</a:t>
            </a:r>
          </a:p>
          <a:p>
            <a:r>
              <a:rPr lang="fr-FR" sz="1000" dirty="0" err="1" smtClean="0"/>
              <a:t>C.Barbagallo</a:t>
            </a:r>
            <a:r>
              <a:rPr lang="fr-FR" sz="1000" dirty="0" smtClean="0"/>
              <a:t> </a:t>
            </a:r>
            <a:r>
              <a:rPr lang="fr-FR" sz="1000" dirty="0"/>
              <a:t>et al,IPAC2023.</a:t>
            </a:r>
          </a:p>
          <a:p>
            <a:endParaRPr lang="es-ES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 rot="21281661">
            <a:off x="523732" y="5216620"/>
            <a:ext cx="8184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1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5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FP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coupler design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388" y="1957158"/>
            <a:ext cx="11283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 :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Optimize</a:t>
            </a:r>
            <a:r>
              <a:rPr lang="en-US" dirty="0" smtClean="0"/>
              <a:t> </a:t>
            </a:r>
            <a:r>
              <a:rPr lang="en-US" dirty="0"/>
              <a:t>the coupler design based on the initial </a:t>
            </a:r>
            <a:r>
              <a:rPr lang="en-US" b="1" dirty="0"/>
              <a:t>RF design</a:t>
            </a:r>
            <a:r>
              <a:rPr lang="en-US" dirty="0"/>
              <a:t>, </a:t>
            </a:r>
            <a:r>
              <a:rPr lang="en-US" u="sng" dirty="0"/>
              <a:t>with the goal to improve both cost and </a:t>
            </a:r>
            <a:r>
              <a:rPr lang="en-US" u="sng" dirty="0" smtClean="0"/>
              <a:t>sustainability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This study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an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input for the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WP5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Thermal </a:t>
            </a:r>
            <a:r>
              <a:rPr lang="en-US" b="1" dirty="0"/>
              <a:t>calculations to optimize </a:t>
            </a:r>
            <a:r>
              <a:rPr lang="en-US" dirty="0"/>
              <a:t>cooling circuits and </a:t>
            </a:r>
            <a:r>
              <a:rPr lang="en-US" u="sng" dirty="0"/>
              <a:t>minimize static and dynamic heat loads.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This study is an input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the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WP5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of the </a:t>
            </a:r>
            <a:r>
              <a:rPr lang="en-US" b="1" dirty="0"/>
              <a:t>mechanical integration </a:t>
            </a:r>
            <a:r>
              <a:rPr lang="en-US" dirty="0"/>
              <a:t>of these FP Couplers </a:t>
            </a:r>
            <a:r>
              <a:rPr lang="en-US" b="1" dirty="0"/>
              <a:t>into the prototype </a:t>
            </a:r>
            <a:r>
              <a:rPr lang="en-US" b="1" dirty="0" err="1" smtClean="0"/>
              <a:t>cryomodule</a:t>
            </a:r>
            <a:r>
              <a:rPr lang="en-US" dirty="0" smtClean="0"/>
              <a:t>.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fully compatible to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WP6</a:t>
            </a:r>
            <a:endParaRPr lang="en-US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785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5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FP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coupler design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388" y="1957158"/>
            <a:ext cx="11283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 :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Optimize</a:t>
            </a:r>
            <a:r>
              <a:rPr lang="en-US" dirty="0" smtClean="0"/>
              <a:t> </a:t>
            </a:r>
            <a:r>
              <a:rPr lang="en-US" dirty="0"/>
              <a:t>the coupler design based on the initial </a:t>
            </a:r>
            <a:r>
              <a:rPr lang="en-US" b="1" dirty="0"/>
              <a:t>RF design</a:t>
            </a:r>
            <a:r>
              <a:rPr lang="en-US" dirty="0"/>
              <a:t>, </a:t>
            </a:r>
            <a:r>
              <a:rPr lang="en-US" u="sng" dirty="0"/>
              <a:t>with the goal to improve both cost and </a:t>
            </a:r>
            <a:r>
              <a:rPr lang="en-US" u="sng" dirty="0" smtClean="0"/>
              <a:t>sustainability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This study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input for the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WP5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Thermal </a:t>
            </a:r>
            <a:r>
              <a:rPr lang="en-US" b="1" dirty="0"/>
              <a:t>calculations to optimize </a:t>
            </a:r>
            <a:r>
              <a:rPr lang="en-US" dirty="0"/>
              <a:t>cooling circuits and </a:t>
            </a:r>
            <a:r>
              <a:rPr lang="en-US" u="sng" dirty="0"/>
              <a:t>minimize static and dynamic heat loads.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This study is an input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the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WP5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u="sng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of the </a:t>
            </a:r>
            <a:r>
              <a:rPr lang="en-US" b="1" dirty="0"/>
              <a:t>mechanical integration </a:t>
            </a:r>
            <a:r>
              <a:rPr lang="en-US" dirty="0"/>
              <a:t>of these FP Couplers </a:t>
            </a:r>
            <a:r>
              <a:rPr lang="en-US" b="1" dirty="0"/>
              <a:t>into the prototype </a:t>
            </a:r>
            <a:r>
              <a:rPr lang="en-US" b="1" dirty="0" err="1" smtClean="0"/>
              <a:t>cryomodule</a:t>
            </a:r>
            <a:r>
              <a:rPr lang="en-US" dirty="0" smtClean="0"/>
              <a:t>.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fully compatible to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WP6</a:t>
            </a:r>
            <a:endParaRPr lang="en-US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</a:t>
            </a:r>
          </a:p>
        </p:txBody>
      </p:sp>
      <p:sp>
        <p:nvSpPr>
          <p:cNvPr id="6" name="Rectangle 5"/>
          <p:cNvSpPr/>
          <p:nvPr/>
        </p:nvSpPr>
        <p:spPr>
          <a:xfrm rot="21281661">
            <a:off x="1313439" y="5230474"/>
            <a:ext cx="8184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Not </a:t>
            </a:r>
            <a:r>
              <a:rPr lang="fr-FR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4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6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Fabrication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FP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0270" y="2085987"/>
            <a:ext cx="108548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CERN: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Manufacturing 4 </a:t>
            </a:r>
            <a:r>
              <a:rPr lang="en-US" b="1" dirty="0"/>
              <a:t>FP Couplers </a:t>
            </a:r>
            <a:r>
              <a:rPr lang="en-US" b="1" dirty="0" smtClean="0"/>
              <a:t>prototypes for </a:t>
            </a:r>
            <a:r>
              <a:rPr lang="en-US" b="1" dirty="0"/>
              <a:t>WP6 </a:t>
            </a:r>
            <a:r>
              <a:rPr lang="en-US" dirty="0"/>
              <a:t>while </a:t>
            </a:r>
            <a:r>
              <a:rPr lang="en-US" u="sng" dirty="0"/>
              <a:t>reducing the production costs, fabrication time and failures during the </a:t>
            </a:r>
            <a:r>
              <a:rPr lang="en-US" u="sng" dirty="0" smtClean="0"/>
              <a:t>fabrication  </a:t>
            </a:r>
            <a:r>
              <a:rPr lang="en-US" u="sng" dirty="0"/>
              <a:t>whenever possible</a:t>
            </a:r>
            <a:r>
              <a:rPr lang="en-US" u="sng" dirty="0" smtClean="0"/>
              <a:t>. </a:t>
            </a:r>
            <a:endParaRPr lang="en-US" u="sng" dirty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Alternative </a:t>
            </a:r>
            <a:r>
              <a:rPr lang="en-US" u="sng" dirty="0"/>
              <a:t>fabricating technologies </a:t>
            </a:r>
            <a:r>
              <a:rPr lang="en-US" dirty="0"/>
              <a:t>will be </a:t>
            </a:r>
            <a:r>
              <a:rPr lang="en-US" dirty="0" smtClean="0"/>
              <a:t>evaluated such as new </a:t>
            </a:r>
            <a:r>
              <a:rPr lang="en-US" dirty="0"/>
              <a:t>joining techniques or additive manufacturing of some complex parts with the possibility to integrate cooling circuits. </a:t>
            </a: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rescoping</a:t>
            </a:r>
            <a:r>
              <a:rPr lang="en-US" dirty="0"/>
              <a:t> of some material requirements will be considered in order to lower the fabrication </a:t>
            </a:r>
            <a:r>
              <a:rPr lang="en-US" dirty="0" smtClean="0"/>
              <a:t>cost.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1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6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Fabrication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FP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0270" y="2085987"/>
            <a:ext cx="108548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CERN: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Manufacturing 4 </a:t>
            </a:r>
            <a:r>
              <a:rPr lang="en-US" b="1" dirty="0"/>
              <a:t>FP Couplers </a:t>
            </a:r>
            <a:r>
              <a:rPr lang="en-US" b="1" dirty="0" smtClean="0"/>
              <a:t>prototypes for </a:t>
            </a:r>
            <a:r>
              <a:rPr lang="en-US" b="1" dirty="0"/>
              <a:t>WP6 </a:t>
            </a:r>
            <a:r>
              <a:rPr lang="en-US" dirty="0"/>
              <a:t>while </a:t>
            </a:r>
            <a:r>
              <a:rPr lang="en-US" u="sng" dirty="0"/>
              <a:t>reducing the production costs, fabrication time and failures during the </a:t>
            </a:r>
            <a:r>
              <a:rPr lang="en-US" u="sng" dirty="0" smtClean="0"/>
              <a:t>fabrication  </a:t>
            </a:r>
            <a:r>
              <a:rPr lang="en-US" u="sng" dirty="0"/>
              <a:t>whenever possible.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Alternative </a:t>
            </a:r>
            <a:r>
              <a:rPr lang="en-US" u="sng" dirty="0"/>
              <a:t>fabricating technologies </a:t>
            </a:r>
            <a:r>
              <a:rPr lang="en-US" dirty="0"/>
              <a:t>will be </a:t>
            </a:r>
            <a:r>
              <a:rPr lang="en-US" dirty="0" smtClean="0"/>
              <a:t>evaluated such as new </a:t>
            </a:r>
            <a:r>
              <a:rPr lang="en-US" dirty="0"/>
              <a:t>joining techniques or additive manufacturing of some complex parts with the possibility to integrate cooling circuits. </a:t>
            </a: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rescoping</a:t>
            </a:r>
            <a:r>
              <a:rPr lang="en-US" dirty="0"/>
              <a:t> of some material requirements will be considered in order to lower the fabrication </a:t>
            </a:r>
            <a:r>
              <a:rPr lang="en-US" dirty="0" smtClean="0"/>
              <a:t>cost.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 rot="21281661">
            <a:off x="1451984" y="5299747"/>
            <a:ext cx="8184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Not </a:t>
            </a:r>
            <a:r>
              <a:rPr lang="fr-FR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7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Test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FP couplers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782" y="2085987"/>
            <a:ext cx="11429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CERN: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task will perform the </a:t>
            </a:r>
            <a:r>
              <a:rPr lang="en-US" dirty="0" smtClean="0"/>
              <a:t>high-power </a:t>
            </a:r>
            <a:r>
              <a:rPr lang="en-US" dirty="0"/>
              <a:t>tests of the 4 </a:t>
            </a:r>
            <a:r>
              <a:rPr lang="en-US" dirty="0" smtClean="0"/>
              <a:t>FP </a:t>
            </a:r>
            <a:r>
              <a:rPr lang="en-US" dirty="0"/>
              <a:t>couplers.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Preparation </a:t>
            </a:r>
            <a:r>
              <a:rPr lang="en-US" dirty="0"/>
              <a:t>(To avoid any contamination and pollution that may cause subsequent dramatic damages </a:t>
            </a:r>
            <a:r>
              <a:rPr lang="en-US" dirty="0" smtClean="0"/>
              <a:t>up </a:t>
            </a:r>
            <a:r>
              <a:rPr lang="en-US" dirty="0"/>
              <a:t>to the </a:t>
            </a:r>
            <a:r>
              <a:rPr lang="en-US" dirty="0" smtClean="0"/>
              <a:t>breakage </a:t>
            </a:r>
            <a:r>
              <a:rPr lang="en-US" dirty="0"/>
              <a:t>during conditioning</a:t>
            </a:r>
            <a:r>
              <a:rPr lang="en-US" dirty="0" smtClean="0"/>
              <a:t>)</a:t>
            </a:r>
            <a:r>
              <a:rPr lang="en-US" b="1" dirty="0" smtClean="0"/>
              <a:t>: </a:t>
            </a:r>
            <a:r>
              <a:rPr lang="en-US" dirty="0" smtClean="0"/>
              <a:t>Cleaning</a:t>
            </a:r>
            <a:r>
              <a:rPr lang="en-US" dirty="0"/>
              <a:t>, ISO4 clean room assembly and </a:t>
            </a:r>
            <a:r>
              <a:rPr lang="en-US" dirty="0" smtClean="0"/>
              <a:t>baking.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  <a:r>
              <a:rPr lang="en-US" dirty="0"/>
              <a:t>of the design by </a:t>
            </a:r>
            <a:r>
              <a:rPr lang="en-US" b="1" dirty="0"/>
              <a:t>RF conditioning test in CW </a:t>
            </a:r>
            <a:r>
              <a:rPr lang="en-US" b="1" dirty="0" smtClean="0"/>
              <a:t>mode.</a:t>
            </a:r>
          </a:p>
          <a:p>
            <a:pPr lvl="2"/>
            <a:endParaRPr lang="en-US" b="1" dirty="0" smtClean="0"/>
          </a:p>
          <a:p>
            <a:pPr lvl="2"/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Delivery </a:t>
            </a:r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 </a:t>
            </a:r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MHz FPC to 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WP6 </a:t>
            </a:r>
            <a:r>
              <a:rPr lang="fr-FR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cryomodule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fr-FR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14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7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Test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FP couplers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782" y="2085987"/>
            <a:ext cx="114298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CERN: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task will perform the </a:t>
            </a:r>
            <a:r>
              <a:rPr lang="en-US" dirty="0" smtClean="0"/>
              <a:t>high-power </a:t>
            </a:r>
            <a:r>
              <a:rPr lang="en-US" dirty="0"/>
              <a:t>tests of the 4 </a:t>
            </a:r>
            <a:r>
              <a:rPr lang="en-US" dirty="0" smtClean="0"/>
              <a:t>FP </a:t>
            </a:r>
            <a:r>
              <a:rPr lang="en-US" dirty="0"/>
              <a:t>couplers.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Preparation </a:t>
            </a:r>
            <a:r>
              <a:rPr lang="en-US" dirty="0"/>
              <a:t>(To avoid any contamination and pollution that may cause subsequent dramatic damages </a:t>
            </a:r>
            <a:r>
              <a:rPr lang="en-US" dirty="0" smtClean="0"/>
              <a:t>up </a:t>
            </a:r>
            <a:r>
              <a:rPr lang="en-US" dirty="0"/>
              <a:t>to the </a:t>
            </a:r>
            <a:r>
              <a:rPr lang="en-US" dirty="0" smtClean="0"/>
              <a:t>breakage </a:t>
            </a:r>
            <a:r>
              <a:rPr lang="en-US" dirty="0"/>
              <a:t>during conditioning</a:t>
            </a:r>
            <a:r>
              <a:rPr lang="en-US" dirty="0" smtClean="0"/>
              <a:t>)</a:t>
            </a:r>
            <a:r>
              <a:rPr lang="en-US" b="1" dirty="0" smtClean="0"/>
              <a:t>: </a:t>
            </a:r>
            <a:r>
              <a:rPr lang="en-US" dirty="0" smtClean="0"/>
              <a:t>Cleaning</a:t>
            </a:r>
            <a:r>
              <a:rPr lang="en-US" dirty="0"/>
              <a:t>, ISO4 clean room assembly and </a:t>
            </a:r>
            <a:r>
              <a:rPr lang="en-US" dirty="0" smtClean="0"/>
              <a:t>baking.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  <a:r>
              <a:rPr lang="en-US" dirty="0"/>
              <a:t>of the design by </a:t>
            </a:r>
            <a:r>
              <a:rPr lang="en-US" b="1" dirty="0"/>
              <a:t>RF conditioning test in CW </a:t>
            </a:r>
            <a:r>
              <a:rPr lang="en-US" b="1" dirty="0" smtClean="0"/>
              <a:t>mode.</a:t>
            </a:r>
          </a:p>
          <a:p>
            <a:pPr lvl="2"/>
            <a:endParaRPr lang="en-US" b="1" dirty="0" smtClean="0"/>
          </a:p>
          <a:p>
            <a:pPr lvl="2"/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fr-FR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elivery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4 HOM and 4 MHz FPC to 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WP6 </a:t>
            </a:r>
            <a:r>
              <a:rPr lang="fr-FR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cryomodule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fr-FR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 rot="21281661">
            <a:off x="1786535" y="5133492"/>
            <a:ext cx="8184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Not </a:t>
            </a:r>
            <a:r>
              <a:rPr lang="fr-FR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454691" y="288120"/>
            <a:ext cx="8295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</a:t>
            </a:r>
            <a:r>
              <a:rPr lang="en-US" sz="2400" b="1" dirty="0">
                <a:solidFill>
                  <a:srgbClr val="002060"/>
                </a:solidFill>
              </a:rPr>
              <a:t>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plans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6562" y="4112514"/>
            <a:ext cx="8418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M1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Design report of FPC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M2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Design report of HOM coupler 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 smtClean="0"/>
              <a:t>M3 Coordination intermediary report</a:t>
            </a:r>
            <a:endParaRPr lang="en-US" sz="1600" dirty="0"/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M4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Engineering report of the fabrication of HOM couplers 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M5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Test report of HOM couplers</a:t>
            </a:r>
          </a:p>
          <a:p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M6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Engineering report of the fabrication of FPCs </a:t>
            </a:r>
          </a:p>
          <a:p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M7 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Test report of FPC </a:t>
            </a:r>
            <a:r>
              <a:rPr lang="en-US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couplers</a:t>
            </a:r>
          </a:p>
          <a:p>
            <a:endParaRPr lang="en-US" sz="16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D1: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Report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qualification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HOM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couplers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cavities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at 300 K (CNRS)</a:t>
            </a:r>
          </a:p>
          <a:p>
            <a:r>
              <a:rPr lang="fr-FR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D2: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Report on RF test of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800 MHz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FPC at 50 kW</a:t>
            </a:r>
            <a:r>
              <a:rPr lang="fr-FR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(CERN)</a:t>
            </a:r>
            <a:endParaRPr lang="es-E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55141" y="3944495"/>
            <a:ext cx="437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800 MHz HOM coupler design </a:t>
            </a:r>
            <a:r>
              <a:rPr lang="fr-FR" sz="1600" i="1" dirty="0" err="1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delivery</a:t>
            </a: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to WP6.4 </a:t>
            </a:r>
          </a:p>
          <a:p>
            <a:r>
              <a:rPr lang="fr-FR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Delivery of </a:t>
            </a:r>
            <a:r>
              <a:rPr lang="fr-FR" sz="1600" i="1" dirty="0" smtClean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4 HOM </a:t>
            </a:r>
            <a:r>
              <a:rPr lang="fr-FR" sz="1600" i="1" dirty="0" err="1" smtClean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dampers</a:t>
            </a:r>
            <a:r>
              <a:rPr lang="fr-FR" sz="1600" i="1" dirty="0" smtClean="0">
                <a:solidFill>
                  <a:schemeClr val="accent6">
                    <a:lumMod val="5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FR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fr-FR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4 </a:t>
            </a:r>
            <a:r>
              <a:rPr lang="fr-FR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FPC </a:t>
            </a:r>
            <a:r>
              <a:rPr lang="fr-FR" sz="16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to WP6.5</a:t>
            </a:r>
            <a:endParaRPr lang="es-E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1463940"/>
            <a:ext cx="11653712" cy="2428120"/>
          </a:xfrm>
          <a:prstGeom prst="rect">
            <a:avLst/>
          </a:prstGeom>
        </p:spPr>
      </p:pic>
      <p:sp>
        <p:nvSpPr>
          <p:cNvPr id="12" name="Flèche courbée vers la droite 11"/>
          <p:cNvSpPr/>
          <p:nvPr/>
        </p:nvSpPr>
        <p:spPr>
          <a:xfrm flipH="1">
            <a:off x="9762205" y="3173902"/>
            <a:ext cx="69692" cy="626311"/>
          </a:xfrm>
          <a:prstGeom prst="curvedRightArrow">
            <a:avLst>
              <a:gd name="adj1" fmla="val 25000"/>
              <a:gd name="adj2" fmla="val 50000"/>
              <a:gd name="adj3" fmla="val 24449"/>
            </a:avLst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 flipH="1">
            <a:off x="8932425" y="2591808"/>
            <a:ext cx="45719" cy="1281622"/>
          </a:xfrm>
          <a:prstGeom prst="curvedRightArrow">
            <a:avLst>
              <a:gd name="adj1" fmla="val 25000"/>
              <a:gd name="adj2" fmla="val 50000"/>
              <a:gd name="adj3" fmla="val 244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èche courbée vers la droite 13"/>
          <p:cNvSpPr/>
          <p:nvPr/>
        </p:nvSpPr>
        <p:spPr>
          <a:xfrm flipH="1">
            <a:off x="8488173" y="2591808"/>
            <a:ext cx="104720" cy="1128571"/>
          </a:xfrm>
          <a:prstGeom prst="curvedRightArrow">
            <a:avLst>
              <a:gd name="adj1" fmla="val 25000"/>
              <a:gd name="adj2" fmla="val 50000"/>
              <a:gd name="adj3" fmla="val 2444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78627" y="3928616"/>
            <a:ext cx="165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1/03/2024</a:t>
            </a:r>
            <a:endParaRPr lang="es-ES" sz="16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078627" y="3644310"/>
            <a:ext cx="0" cy="417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66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604928" y="394342"/>
            <a:ext cx="497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WP4: HOM 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points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attention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Critical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risks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366379" y="2120494"/>
            <a:ext cx="11825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WP4 is connected </a:t>
            </a:r>
            <a:r>
              <a:rPr lang="en-US" dirty="0"/>
              <a:t>to the WP5 and most importantly the </a:t>
            </a:r>
            <a:r>
              <a:rPr lang="en-US" dirty="0" smtClean="0"/>
              <a:t>WP6 </a:t>
            </a:r>
            <a:r>
              <a:rPr lang="es-ES" dirty="0" err="1" smtClean="0"/>
              <a:t>activities</a:t>
            </a:r>
            <a:r>
              <a:rPr lang="es-ES" dirty="0"/>
              <a:t>.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 case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/>
              <a:t>delay</a:t>
            </a:r>
            <a:r>
              <a:rPr lang="fr-FR" dirty="0"/>
              <a:t> in the </a:t>
            </a:r>
            <a:r>
              <a:rPr lang="fr-FR" dirty="0" smtClean="0"/>
              <a:t>WP4‘s </a:t>
            </a:r>
            <a:r>
              <a:rPr lang="fr-FR" dirty="0"/>
              <a:t>HOM </a:t>
            </a:r>
            <a:r>
              <a:rPr lang="fr-FR" dirty="0" smtClean="0"/>
              <a:t>800 MHz or </a:t>
            </a:r>
            <a:r>
              <a:rPr lang="fr-FR" dirty="0"/>
              <a:t>FP </a:t>
            </a:r>
            <a:r>
              <a:rPr lang="fr-FR" dirty="0" smtClean="0"/>
              <a:t>coupler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/>
              <a:t>impact </a:t>
            </a:r>
            <a:r>
              <a:rPr lang="fr-FR" dirty="0" smtClean="0"/>
              <a:t>WP6.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</a:t>
            </a:r>
            <a:r>
              <a:rPr lang="en-US" dirty="0"/>
              <a:t>increase </a:t>
            </a:r>
            <a:r>
              <a:rPr lang="en-US" dirty="0" smtClean="0"/>
              <a:t> : Major </a:t>
            </a:r>
            <a:r>
              <a:rPr lang="en-US" dirty="0"/>
              <a:t>components will be manufactured by </a:t>
            </a:r>
            <a:r>
              <a:rPr lang="en-US" dirty="0" err="1"/>
              <a:t>iSAS</a:t>
            </a:r>
            <a:r>
              <a:rPr lang="en-US" dirty="0"/>
              <a:t> </a:t>
            </a:r>
            <a:r>
              <a:rPr lang="en-US" dirty="0" err="1" smtClean="0"/>
              <a:t>partnes</a:t>
            </a:r>
            <a:r>
              <a:rPr lang="en-US" dirty="0" smtClean="0"/>
              <a:t>, additional matching </a:t>
            </a:r>
            <a:r>
              <a:rPr lang="en-US" dirty="0"/>
              <a:t>funds will be covered by partners of the </a:t>
            </a:r>
            <a:r>
              <a:rPr lang="en-US" dirty="0" smtClean="0"/>
              <a:t>consortium.</a:t>
            </a:r>
            <a:endParaRPr lang="en-US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2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i="1" dirty="0" smtClean="0"/>
          </a:p>
          <a:p>
            <a:pPr marL="0" indent="0" algn="ctr">
              <a:buNone/>
            </a:pPr>
            <a:endParaRPr lang="fr-FR" b="1" i="1" dirty="0"/>
          </a:p>
          <a:p>
            <a:pPr marL="0" indent="0" algn="ctr">
              <a:buNone/>
            </a:pPr>
            <a:endParaRPr lang="fr-FR" b="1" i="1" dirty="0" smtClean="0"/>
          </a:p>
          <a:p>
            <a:pPr marL="0" indent="0" algn="ctr">
              <a:buNone/>
            </a:pPr>
            <a:r>
              <a:rPr lang="fr-FR" b="1" i="1" smtClean="0"/>
              <a:t>Thank-you for your attention</a:t>
            </a:r>
            <a:endParaRPr lang="es-ES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57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AB1C2FA-0DC2-3713-A643-27D04484DDC1}"/>
              </a:ext>
            </a:extLst>
          </p:cNvPr>
          <p:cNvSpPr txBox="1"/>
          <p:nvPr/>
        </p:nvSpPr>
        <p:spPr>
          <a:xfrm>
            <a:off x="40611" y="1415715"/>
            <a:ext cx="122914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WP4</a:t>
            </a:r>
            <a:r>
              <a:rPr lang="en-GB" sz="2400" b="1" i="1" dirty="0" smtClean="0">
                <a:effectLst/>
              </a:rPr>
              <a:t> partners: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ea typeface="Calibri" panose="020F0502020204030204" pitchFamily="34" charset="0"/>
            </a:endParaRPr>
          </a:p>
          <a:p>
            <a:pPr marL="365125" lvl="2"/>
            <a:r>
              <a:rPr lang="en-SE" sz="2000" b="1" dirty="0" smtClean="0">
                <a:ea typeface="Calibri" panose="020F0502020204030204" pitchFamily="34" charset="0"/>
              </a:rPr>
              <a:t>CNRS</a:t>
            </a:r>
            <a:endParaRPr lang="fr-FR" sz="2000" b="1" dirty="0" smtClean="0">
              <a:ea typeface="Calibri" panose="020F0502020204030204" pitchFamily="34" charset="0"/>
            </a:endParaRPr>
          </a:p>
          <a:p>
            <a:pPr marL="365125" lvl="2"/>
            <a:r>
              <a:rPr lang="fr-FR" sz="2000" b="1" dirty="0">
                <a:ea typeface="Calibri" panose="020F0502020204030204" pitchFamily="34" charset="0"/>
              </a:rPr>
              <a:t>	</a:t>
            </a:r>
            <a:r>
              <a:rPr lang="fr-FR" sz="2000" b="1" dirty="0" smtClean="0">
                <a:ea typeface="Calibri" panose="020F0502020204030204" pitchFamily="34" charset="0"/>
              </a:rPr>
              <a:t>LPSC</a:t>
            </a:r>
            <a:r>
              <a:rPr lang="en-SE" sz="2000" dirty="0" smtClean="0">
                <a:ea typeface="Calibri" panose="020F0502020204030204" pitchFamily="34" charset="0"/>
              </a:rPr>
              <a:t>:</a:t>
            </a:r>
            <a:r>
              <a:rPr lang="fr-FR" sz="2000" dirty="0" smtClean="0">
                <a:ea typeface="Calibri" panose="020F0502020204030204" pitchFamily="34" charset="0"/>
              </a:rPr>
              <a:t> </a:t>
            </a:r>
            <a:r>
              <a:rPr lang="fr-FR" sz="2000" u="sng" dirty="0" smtClean="0">
                <a:ea typeface="Calibri" panose="020F0502020204030204" pitchFamily="34" charset="0"/>
              </a:rPr>
              <a:t>Yolanda Gómez </a:t>
            </a:r>
            <a:r>
              <a:rPr lang="fr-FR" sz="2000" u="sng" dirty="0">
                <a:ea typeface="Calibri" panose="020F0502020204030204" pitchFamily="34" charset="0"/>
              </a:rPr>
              <a:t>Martínez </a:t>
            </a:r>
            <a:r>
              <a:rPr lang="fr-FR" sz="2000" u="sng" dirty="0" smtClean="0">
                <a:ea typeface="Calibri" panose="020F0502020204030204" pitchFamily="34" charset="0"/>
              </a:rPr>
              <a:t>(</a:t>
            </a:r>
            <a:r>
              <a:rPr lang="fr-FR" sz="2000" u="sng" dirty="0" err="1">
                <a:ea typeface="Calibri" panose="020F0502020204030204" pitchFamily="34" charset="0"/>
              </a:rPr>
              <a:t>C</a:t>
            </a:r>
            <a:r>
              <a:rPr lang="fr-FR" sz="2000" u="sng" dirty="0" err="1" smtClean="0">
                <a:ea typeface="Calibri" panose="020F0502020204030204" pitchFamily="34" charset="0"/>
              </a:rPr>
              <a:t>onvener</a:t>
            </a:r>
            <a:r>
              <a:rPr lang="fr-FR" sz="2000" u="sng" dirty="0" smtClean="0">
                <a:ea typeface="Calibri" panose="020F0502020204030204" pitchFamily="34" charset="0"/>
              </a:rPr>
              <a:t>)</a:t>
            </a:r>
          </a:p>
          <a:p>
            <a:pPr marL="365125" lvl="2"/>
            <a:r>
              <a:rPr lang="fr-FR" sz="2000" b="1" dirty="0" smtClean="0">
                <a:ea typeface="Calibri" panose="020F0502020204030204" pitchFamily="34" charset="0"/>
              </a:rPr>
              <a:t>	</a:t>
            </a:r>
            <a:r>
              <a:rPr lang="fr-FR" sz="2000" b="1" dirty="0" err="1" smtClean="0">
                <a:ea typeface="Calibri" panose="020F0502020204030204" pitchFamily="34" charset="0"/>
              </a:rPr>
              <a:t>IJCLab</a:t>
            </a:r>
            <a:r>
              <a:rPr lang="fr-FR" sz="2000" dirty="0" smtClean="0">
                <a:ea typeface="Calibri" panose="020F0502020204030204" pitchFamily="34" charset="0"/>
              </a:rPr>
              <a:t>:</a:t>
            </a:r>
            <a:r>
              <a:rPr lang="en-SE" sz="2000" dirty="0" smtClean="0">
                <a:ea typeface="Calibri" panose="020F0502020204030204" pitchFamily="34" charset="0"/>
              </a:rPr>
              <a:t> </a:t>
            </a:r>
            <a:r>
              <a:rPr lang="es-ES" sz="2000" u="sng" dirty="0">
                <a:ea typeface="Calibri" panose="020F0502020204030204" pitchFamily="34" charset="0"/>
              </a:rPr>
              <a:t>Patricia </a:t>
            </a:r>
            <a:r>
              <a:rPr lang="es-ES" sz="2000" u="sng" dirty="0" err="1" smtClean="0">
                <a:ea typeface="Calibri" panose="020F0502020204030204" pitchFamily="34" charset="0"/>
              </a:rPr>
              <a:t>Duchesne</a:t>
            </a:r>
            <a:r>
              <a:rPr lang="es-ES" sz="2000" u="sng" dirty="0" smtClean="0">
                <a:ea typeface="Calibri" panose="020F0502020204030204" pitchFamily="34" charset="0"/>
              </a:rPr>
              <a:t> (</a:t>
            </a:r>
            <a:r>
              <a:rPr lang="es-ES" sz="2000" u="sng" dirty="0" err="1" smtClean="0">
                <a:ea typeface="Calibri" panose="020F0502020204030204" pitchFamily="34" charset="0"/>
              </a:rPr>
              <a:t>Main</a:t>
            </a:r>
            <a:r>
              <a:rPr lang="es-ES" sz="2000" u="sng" dirty="0" smtClean="0">
                <a:ea typeface="Calibri" panose="020F0502020204030204" pitchFamily="34" charset="0"/>
              </a:rPr>
              <a:t> </a:t>
            </a:r>
            <a:r>
              <a:rPr lang="es-ES" sz="2000" u="sng" dirty="0" err="1" smtClean="0">
                <a:ea typeface="Calibri" panose="020F0502020204030204" pitchFamily="34" charset="0"/>
              </a:rPr>
              <a:t>Contact</a:t>
            </a:r>
            <a:r>
              <a:rPr lang="es-ES" sz="2000" u="sng" dirty="0" smtClean="0">
                <a:ea typeface="Calibri" panose="020F0502020204030204" pitchFamily="34" charset="0"/>
              </a:rPr>
              <a:t>)</a:t>
            </a:r>
          </a:p>
          <a:p>
            <a:pPr marL="365125" lvl="2"/>
            <a:r>
              <a:rPr lang="es-ES" sz="2000" dirty="0">
                <a:ea typeface="Calibri" panose="020F0502020204030204" pitchFamily="34" charset="0"/>
              </a:rPr>
              <a:t>	</a:t>
            </a:r>
            <a:r>
              <a:rPr lang="es-ES" sz="2000" dirty="0" smtClean="0">
                <a:ea typeface="Calibri" panose="020F0502020204030204" pitchFamily="34" charset="0"/>
              </a:rPr>
              <a:t>      (</a:t>
            </a:r>
            <a:r>
              <a:rPr lang="es-ES" sz="2000" dirty="0">
                <a:ea typeface="Calibri" panose="020F0502020204030204" pitchFamily="34" charset="0"/>
              </a:rPr>
              <a:t>Gilles </a:t>
            </a:r>
            <a:r>
              <a:rPr lang="es-ES" sz="2000" dirty="0" smtClean="0">
                <a:ea typeface="Calibri" panose="020F0502020204030204" pitchFamily="34" charset="0"/>
              </a:rPr>
              <a:t>Olivier, Guillaume </a:t>
            </a:r>
            <a:r>
              <a:rPr lang="es-ES" sz="2000" dirty="0" err="1" smtClean="0">
                <a:ea typeface="Calibri" panose="020F0502020204030204" pitchFamily="34" charset="0"/>
              </a:rPr>
              <a:t>Olry</a:t>
            </a:r>
            <a:r>
              <a:rPr lang="es-ES" sz="2000" dirty="0" smtClean="0">
                <a:ea typeface="Calibri" panose="020F0502020204030204" pitchFamily="34" charset="0"/>
              </a:rPr>
              <a:t> , </a:t>
            </a:r>
            <a:r>
              <a:rPr lang="es-ES" sz="2000" dirty="0" err="1" smtClean="0">
                <a:ea typeface="Calibri" panose="020F0502020204030204" pitchFamily="34" charset="0"/>
              </a:rPr>
              <a:t>Akira</a:t>
            </a:r>
            <a:r>
              <a:rPr lang="es-ES" sz="2000" dirty="0" smtClean="0">
                <a:ea typeface="Calibri" panose="020F0502020204030204" pitchFamily="34" charset="0"/>
              </a:rPr>
              <a:t> Miyazaki,</a:t>
            </a:r>
            <a:r>
              <a:rPr lang="es-ES" sz="2000" dirty="0">
                <a:ea typeface="Calibri" panose="020F0502020204030204" pitchFamily="34" charset="0"/>
              </a:rPr>
              <a:t> </a:t>
            </a:r>
            <a:r>
              <a:rPr lang="es-ES" sz="2000" dirty="0" smtClean="0">
                <a:ea typeface="Calibri" panose="020F0502020204030204" pitchFamily="34" charset="0"/>
              </a:rPr>
              <a:t>Raphael </a:t>
            </a:r>
            <a:r>
              <a:rPr lang="es-ES" sz="2000" dirty="0" err="1" smtClean="0">
                <a:ea typeface="Calibri" panose="020F0502020204030204" pitchFamily="34" charset="0"/>
              </a:rPr>
              <a:t>Roux</a:t>
            </a:r>
            <a:r>
              <a:rPr lang="es-ES" sz="2000" dirty="0" smtClean="0">
                <a:ea typeface="Calibri" panose="020F0502020204030204" pitchFamily="34" charset="0"/>
              </a:rPr>
              <a:t>, 		       </a:t>
            </a:r>
            <a:r>
              <a:rPr lang="es-ES" sz="2000" dirty="0" err="1" smtClean="0">
                <a:ea typeface="Calibri" panose="020F0502020204030204" pitchFamily="34" charset="0"/>
              </a:rPr>
              <a:t>Sébastien</a:t>
            </a:r>
            <a:r>
              <a:rPr lang="es-ES" sz="2000" dirty="0" smtClean="0">
                <a:ea typeface="Calibri" panose="020F0502020204030204" pitchFamily="34" charset="0"/>
              </a:rPr>
              <a:t> </a:t>
            </a:r>
            <a:r>
              <a:rPr lang="es-ES" sz="2000" dirty="0" err="1" smtClean="0">
                <a:ea typeface="Calibri" panose="020F0502020204030204" pitchFamily="34" charset="0"/>
              </a:rPr>
              <a:t>Blivet</a:t>
            </a:r>
            <a:r>
              <a:rPr lang="es-ES" sz="2000" dirty="0" smtClean="0">
                <a:ea typeface="Calibri" panose="020F0502020204030204" pitchFamily="34" charset="0"/>
              </a:rPr>
              <a:t>)</a:t>
            </a:r>
          </a:p>
          <a:p>
            <a:pPr marL="365125" lvl="2"/>
            <a:endParaRPr lang="es-ES" sz="2000" dirty="0">
              <a:ea typeface="Calibri" panose="020F0502020204030204" pitchFamily="34" charset="0"/>
            </a:endParaRPr>
          </a:p>
          <a:p>
            <a:pPr marL="365125" lvl="2"/>
            <a:r>
              <a:rPr lang="en-US" sz="2000" b="1" dirty="0">
                <a:ea typeface="Calibri" panose="020F0502020204030204" pitchFamily="34" charset="0"/>
              </a:rPr>
              <a:t>CERN</a:t>
            </a:r>
            <a:r>
              <a:rPr lang="en-SE" sz="2000" b="1" dirty="0">
                <a:ea typeface="Calibri" panose="020F0502020204030204" pitchFamily="34" charset="0"/>
              </a:rPr>
              <a:t>: </a:t>
            </a:r>
            <a:r>
              <a:rPr lang="fr-FR" sz="2000" u="sng" dirty="0">
                <a:ea typeface="Calibri" panose="020F0502020204030204" pitchFamily="34" charset="0"/>
              </a:rPr>
              <a:t>Vittorio Parma (Main Contact),</a:t>
            </a:r>
            <a:r>
              <a:rPr lang="fr-FR" sz="2000" dirty="0">
                <a:ea typeface="Calibri" panose="020F0502020204030204" pitchFamily="34" charset="0"/>
              </a:rPr>
              <a:t> </a:t>
            </a:r>
            <a:r>
              <a:rPr lang="fr-FR" sz="2000" dirty="0"/>
              <a:t>	  </a:t>
            </a:r>
            <a:endParaRPr lang="fr-FR" sz="2000" dirty="0" smtClean="0"/>
          </a:p>
          <a:p>
            <a:pPr marL="365125" lvl="2"/>
            <a:r>
              <a:rPr lang="fr-FR" sz="2000" dirty="0"/>
              <a:t>	</a:t>
            </a:r>
            <a:r>
              <a:rPr lang="fr-FR" sz="2000" dirty="0" smtClean="0"/>
              <a:t>(</a:t>
            </a:r>
            <a:r>
              <a:rPr lang="fr-FR" sz="2000" dirty="0" err="1" smtClean="0"/>
              <a:t>Eric</a:t>
            </a:r>
            <a:r>
              <a:rPr lang="fr-FR" sz="2000" dirty="0" smtClean="0"/>
              <a:t> </a:t>
            </a:r>
            <a:r>
              <a:rPr lang="fr-FR" sz="2000" dirty="0" err="1"/>
              <a:t>Montesinos</a:t>
            </a:r>
            <a:r>
              <a:rPr lang="fr-FR" sz="2000" dirty="0"/>
              <a:t>, Marco </a:t>
            </a:r>
            <a:r>
              <a:rPr lang="fr-FR" sz="2000" dirty="0" err="1" smtClean="0"/>
              <a:t>Garlasche</a:t>
            </a:r>
            <a:r>
              <a:rPr lang="fr-FR" sz="2000" dirty="0" smtClean="0"/>
              <a:t>, Karin </a:t>
            </a:r>
            <a:r>
              <a:rPr lang="fr-FR" sz="2000" dirty="0" err="1"/>
              <a:t>Canderan</a:t>
            </a:r>
            <a:r>
              <a:rPr lang="fr-FR" sz="2000" dirty="0"/>
              <a:t> (6 pm </a:t>
            </a:r>
            <a:r>
              <a:rPr lang="fr-FR" sz="2000" dirty="0" err="1"/>
              <a:t>temporary</a:t>
            </a:r>
            <a:r>
              <a:rPr lang="fr-FR" sz="2000" dirty="0"/>
              <a:t> staff</a:t>
            </a:r>
            <a:r>
              <a:rPr lang="fr-FR" sz="2000" dirty="0" smtClean="0"/>
              <a:t>))</a:t>
            </a:r>
          </a:p>
          <a:p>
            <a:pPr marL="365125" lvl="2"/>
            <a:endParaRPr lang="fr-FR" sz="2000" u="sng" dirty="0">
              <a:ea typeface="Calibri" panose="020F0502020204030204" pitchFamily="34" charset="0"/>
            </a:endParaRPr>
          </a:p>
          <a:p>
            <a:pPr marL="365125" lvl="2"/>
            <a:r>
              <a:rPr lang="en-SE" sz="2000" b="1" dirty="0" smtClean="0">
                <a:effectLst/>
                <a:ea typeface="Calibri" panose="020F0502020204030204" pitchFamily="34" charset="0"/>
              </a:rPr>
              <a:t>INFN: </a:t>
            </a:r>
            <a:r>
              <a:rPr lang="en-SE" sz="2000" u="sng" dirty="0" smtClean="0">
                <a:effectLst/>
                <a:ea typeface="Calibri" panose="020F0502020204030204" pitchFamily="34" charset="0"/>
              </a:rPr>
              <a:t>Dario Giove</a:t>
            </a:r>
            <a:r>
              <a:rPr lang="fr-FR" sz="2000" u="sng" dirty="0">
                <a:ea typeface="Calibri" panose="020F0502020204030204" pitchFamily="34" charset="0"/>
              </a:rPr>
              <a:t> </a:t>
            </a:r>
            <a:r>
              <a:rPr lang="fr-FR" sz="2000" u="sng" dirty="0" smtClean="0">
                <a:ea typeface="Calibri" panose="020F0502020204030204" pitchFamily="34" charset="0"/>
              </a:rPr>
              <a:t>(Main Contact</a:t>
            </a:r>
            <a:r>
              <a:rPr lang="fr-FR" sz="2000" dirty="0" smtClean="0">
                <a:ea typeface="Calibri" panose="020F0502020204030204" pitchFamily="34" charset="0"/>
              </a:rPr>
              <a:t>)</a:t>
            </a:r>
          </a:p>
          <a:p>
            <a:pPr marL="365125" lvl="2"/>
            <a:r>
              <a:rPr lang="fr-FR" sz="2000" dirty="0">
                <a:ea typeface="Calibri" panose="020F0502020204030204" pitchFamily="34" charset="0"/>
              </a:rPr>
              <a:t>	</a:t>
            </a:r>
            <a:r>
              <a:rPr lang="fr-FR" sz="2000" dirty="0" smtClean="0">
                <a:ea typeface="Calibri" panose="020F0502020204030204" pitchFamily="34" charset="0"/>
              </a:rPr>
              <a:t> (30 </a:t>
            </a:r>
            <a:r>
              <a:rPr lang="fr-FR" sz="2000" dirty="0" smtClean="0"/>
              <a:t>pm </a:t>
            </a:r>
            <a:r>
              <a:rPr lang="fr-FR" sz="2000" dirty="0" err="1"/>
              <a:t>temporary</a:t>
            </a:r>
            <a:r>
              <a:rPr lang="fr-FR" sz="2000" dirty="0"/>
              <a:t> </a:t>
            </a:r>
            <a:r>
              <a:rPr lang="fr-FR" sz="2000" dirty="0" smtClean="0"/>
              <a:t>staff…)</a:t>
            </a:r>
            <a:endParaRPr lang="fr-FR" sz="2000" u="sng" dirty="0" smtClean="0">
              <a:ea typeface="Calibri" panose="020F0502020204030204" pitchFamily="34" charset="0"/>
            </a:endParaRPr>
          </a:p>
          <a:p>
            <a:pPr marL="365125" lvl="2"/>
            <a:endParaRPr lang="en-GB" sz="2000" b="1" i="1" dirty="0"/>
          </a:p>
          <a:p>
            <a:pPr marL="0" lvl="1" indent="-92075"/>
            <a:r>
              <a:rPr lang="en-GB" sz="2000" i="1" dirty="0" smtClean="0"/>
              <a:t>Strongly connected </a:t>
            </a:r>
            <a:r>
              <a:rPr lang="en-GB" sz="2000" i="1" dirty="0"/>
              <a:t>with </a:t>
            </a:r>
            <a:r>
              <a:rPr lang="en-GB" sz="2000" i="1" dirty="0" smtClean="0"/>
              <a:t>WP6: </a:t>
            </a:r>
            <a:r>
              <a:rPr lang="es-ES" sz="2000" i="1" dirty="0" smtClean="0">
                <a:ea typeface="Calibri" panose="020F0502020204030204" pitchFamily="34" charset="0"/>
              </a:rPr>
              <a:t> </a:t>
            </a:r>
            <a:r>
              <a:rPr lang="es-ES" sz="2000" i="1" u="sng" dirty="0">
                <a:ea typeface="Calibri" panose="020F0502020204030204" pitchFamily="34" charset="0"/>
              </a:rPr>
              <a:t>Guillaume </a:t>
            </a:r>
            <a:r>
              <a:rPr lang="es-ES" sz="2000" i="1" u="sng" dirty="0" err="1" smtClean="0">
                <a:ea typeface="Calibri" panose="020F0502020204030204" pitchFamily="34" charset="0"/>
              </a:rPr>
              <a:t>Olry</a:t>
            </a:r>
            <a:r>
              <a:rPr lang="fr-FR" sz="2000" i="1" u="sng" dirty="0" smtClean="0">
                <a:ea typeface="Calibri" panose="020F0502020204030204" pitchFamily="34" charset="0"/>
              </a:rPr>
              <a:t> (Main Contact)</a:t>
            </a:r>
          </a:p>
          <a:p>
            <a:pPr marL="0" lvl="1" indent="-92075"/>
            <a:r>
              <a:rPr lang="fr-FR" sz="2000" i="1" dirty="0" err="1" smtClean="0">
                <a:ea typeface="Calibri" panose="020F0502020204030204" pitchFamily="34" charset="0"/>
              </a:rPr>
              <a:t>Connected</a:t>
            </a:r>
            <a:r>
              <a:rPr lang="fr-FR" sz="2000" i="1" dirty="0" smtClean="0">
                <a:ea typeface="Calibri" panose="020F0502020204030204" pitchFamily="34" charset="0"/>
              </a:rPr>
              <a:t> to WP5: </a:t>
            </a:r>
            <a:r>
              <a:rPr lang="fr-FR" sz="2000" i="1" u="sng" dirty="0" err="1" smtClean="0">
                <a:ea typeface="Calibri" panose="020F0502020204030204" pitchFamily="34" charset="0"/>
              </a:rPr>
              <a:t>Nuno</a:t>
            </a:r>
            <a:r>
              <a:rPr lang="fr-FR" sz="2000" i="1" u="sng" dirty="0" smtClean="0">
                <a:ea typeface="Calibri" panose="020F0502020204030204" pitchFamily="34" charset="0"/>
              </a:rPr>
              <a:t> Elias (Main contact)</a:t>
            </a:r>
            <a:endParaRPr lang="fr-FR" sz="2000" i="1" u="sng" dirty="0">
              <a:ea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7271" y="530481"/>
            <a:ext cx="827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High-Order Mode (HOM)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dampers and 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Fundamental Power (FP)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3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7271" y="518124"/>
            <a:ext cx="827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High-Order Mode (HOM)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dampers and 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Fundamental Power (FP)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749909" y="2278101"/>
            <a:ext cx="1023579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i="1" u="sng" dirty="0" smtClean="0">
                <a:latin typeface="Helvetica" pitchFamily="2" charset="0"/>
              </a:rPr>
              <a:t>CNRS</a:t>
            </a:r>
            <a:r>
              <a:rPr lang="en-GB" sz="1900" b="1" i="1" dirty="0" smtClean="0">
                <a:latin typeface="Helvetica" pitchFamily="2" charset="0"/>
              </a:rPr>
              <a:t>, INFN 		</a:t>
            </a:r>
            <a:r>
              <a:rPr lang="en-GB" sz="1900" b="1" i="1" dirty="0" smtClean="0">
                <a:effectLst/>
                <a:latin typeface="Helvetica" pitchFamily="2" charset="0"/>
              </a:rPr>
              <a:t>Task 4.1: General coordination of WP4	 	 M1-M48  </a:t>
            </a:r>
            <a:endParaRPr lang="en-GB" sz="1900" b="1" dirty="0" smtClean="0">
              <a:effectLst/>
              <a:latin typeface="Helvetica" pitchFamily="2" charset="0"/>
            </a:endParaRPr>
          </a:p>
          <a:p>
            <a:r>
              <a:rPr lang="en-GB" sz="1900" i="1" dirty="0" smtClean="0">
                <a:effectLst/>
                <a:latin typeface="Helvetica" pitchFamily="2" charset="0"/>
              </a:rPr>
              <a:t>.</a:t>
            </a:r>
            <a:endParaRPr lang="en-GB" sz="1900" b="1" i="1" u="sng" dirty="0" smtClean="0">
              <a:solidFill>
                <a:schemeClr val="accent6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en-GB" sz="1900" b="1" i="1" u="sng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INFN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, CNRS, CERN 	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Task 4.2: 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HOM coupler design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			M1-M18</a:t>
            </a:r>
            <a:endParaRPr lang="en-GB" sz="1900" b="1" dirty="0" smtClean="0">
              <a:solidFill>
                <a:schemeClr val="accent6">
                  <a:lumMod val="50000"/>
                </a:schemeClr>
              </a:solidFill>
              <a:effectLst/>
              <a:latin typeface="Helvetica" pitchFamily="2" charset="0"/>
            </a:endParaRPr>
          </a:p>
          <a:p>
            <a:r>
              <a:rPr lang="en-GB" sz="1900" b="1" i="1" u="sng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CERN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, CNRS, INFN	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Task 4.3: </a:t>
            </a: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Fabrication of HOM </a:t>
            </a:r>
            <a:r>
              <a:rPr lang="en-US" sz="1900" b="1" i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couplers </a:t>
            </a: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		M15- M48** </a:t>
            </a:r>
            <a:r>
              <a:rPr lang="en-GB" sz="19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CNRS</a:t>
            </a:r>
            <a:r>
              <a:rPr lang="en-GB" sz="19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, INFN		Task 4.4: </a:t>
            </a: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Test of HOM </a:t>
            </a:r>
            <a:r>
              <a:rPr lang="en-US" sz="1900" b="1" i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couplers </a:t>
            </a: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			M20-M27</a:t>
            </a:r>
            <a:endParaRPr lang="en-GB" sz="1900" b="1" dirty="0" smtClean="0">
              <a:solidFill>
                <a:schemeClr val="accent6">
                  <a:lumMod val="50000"/>
                </a:schemeClr>
              </a:solidFill>
              <a:effectLst/>
              <a:latin typeface="Helvetica" pitchFamily="2" charset="0"/>
            </a:endParaRPr>
          </a:p>
          <a:p>
            <a:endParaRPr lang="en-GB" sz="1900" b="1" i="1" u="sng" dirty="0" smtClean="0">
              <a:solidFill>
                <a:srgbClr val="0070C0"/>
              </a:solidFill>
              <a:latin typeface="Helvetica" pitchFamily="2" charset="0"/>
            </a:endParaRPr>
          </a:p>
          <a:p>
            <a:r>
              <a:rPr lang="en-GB" sz="1900" b="1" i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CERN</a:t>
            </a:r>
            <a:r>
              <a:rPr lang="en-GB" sz="19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, CNRS 		Task 4.5: FP coupler design			M1-M16</a:t>
            </a:r>
            <a:endParaRPr lang="en-GB" sz="1900" b="1" dirty="0" smtClean="0">
              <a:solidFill>
                <a:schemeClr val="tx2">
                  <a:lumMod val="90000"/>
                  <a:lumOff val="10000"/>
                </a:schemeClr>
              </a:solidFill>
              <a:latin typeface="Helvetica" pitchFamily="2" charset="0"/>
            </a:endParaRPr>
          </a:p>
          <a:p>
            <a:r>
              <a:rPr lang="en-GB" sz="1900" b="1" i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CERN</a:t>
            </a:r>
            <a:r>
              <a:rPr lang="en-GB" sz="19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, CNRS		Task 4.6: </a:t>
            </a:r>
            <a:r>
              <a:rPr lang="en-US" sz="19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Fabrication of FP couplers 		M16-M27</a:t>
            </a:r>
            <a:endParaRPr lang="en-GB" sz="1900" b="1" dirty="0" smtClean="0">
              <a:solidFill>
                <a:schemeClr val="tx2">
                  <a:lumMod val="90000"/>
                  <a:lumOff val="10000"/>
                </a:schemeClr>
              </a:solidFill>
              <a:latin typeface="Helvetica" pitchFamily="2" charset="0"/>
            </a:endParaRPr>
          </a:p>
          <a:p>
            <a:r>
              <a:rPr lang="en-GB" sz="1900" b="1" i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CERN</a:t>
            </a:r>
            <a:r>
              <a:rPr lang="en-GB" sz="19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, CNRS		Task 4.7: </a:t>
            </a:r>
            <a:r>
              <a:rPr lang="en-US" sz="19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Test of  FP couplers 			M24-M33</a:t>
            </a:r>
            <a:endParaRPr lang="en-GB" sz="1900" b="1" dirty="0" smtClean="0">
              <a:solidFill>
                <a:schemeClr val="tx2">
                  <a:lumMod val="90000"/>
                  <a:lumOff val="10000"/>
                </a:schemeClr>
              </a:solidFill>
              <a:latin typeface="Helvetica" pitchFamily="2" charset="0"/>
            </a:endParaRPr>
          </a:p>
          <a:p>
            <a:endParaRPr lang="en-BE" dirty="0"/>
          </a:p>
        </p:txBody>
      </p:sp>
      <p:sp>
        <p:nvSpPr>
          <p:cNvPr id="10" name="Flèche courbée vers la gauche 9"/>
          <p:cNvSpPr/>
          <p:nvPr/>
        </p:nvSpPr>
        <p:spPr>
          <a:xfrm>
            <a:off x="10481388" y="3396974"/>
            <a:ext cx="268448" cy="334673"/>
          </a:xfrm>
          <a:prstGeom prst="curvedLeftArrow">
            <a:avLst>
              <a:gd name="adj1" fmla="val 25000"/>
              <a:gd name="adj2" fmla="val 55219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>
            <a:off x="10475841" y="3054027"/>
            <a:ext cx="268448" cy="334673"/>
          </a:xfrm>
          <a:prstGeom prst="curvedLeftArrow">
            <a:avLst>
              <a:gd name="adj1" fmla="val 25000"/>
              <a:gd name="adj2" fmla="val 55219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>
            <a:off x="10491175" y="4161771"/>
            <a:ext cx="268448" cy="334673"/>
          </a:xfrm>
          <a:prstGeom prst="curvedLeftArrow">
            <a:avLst>
              <a:gd name="adj1" fmla="val 25000"/>
              <a:gd name="adj2" fmla="val 55219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èche courbée vers la gauche 15"/>
          <p:cNvSpPr/>
          <p:nvPr/>
        </p:nvSpPr>
        <p:spPr>
          <a:xfrm>
            <a:off x="10500963" y="4504718"/>
            <a:ext cx="268448" cy="334673"/>
          </a:xfrm>
          <a:prstGeom prst="curvedLeftArrow">
            <a:avLst>
              <a:gd name="adj1" fmla="val 25000"/>
              <a:gd name="adj2" fmla="val 55219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6405" y="5980706"/>
            <a:ext cx="115146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fr-FR" sz="1700" dirty="0" err="1" smtClean="0">
                <a:solidFill>
                  <a:schemeClr val="accent6">
                    <a:lumMod val="50000"/>
                  </a:schemeClr>
                </a:solidFill>
              </a:rPr>
              <a:t>including</a:t>
            </a:r>
            <a:r>
              <a:rPr lang="fr-FR" sz="1700" dirty="0" smtClean="0">
                <a:solidFill>
                  <a:schemeClr val="accent6">
                    <a:lumMod val="50000"/>
                  </a:schemeClr>
                </a:solidFill>
              </a:rPr>
              <a:t> R&amp;D </a:t>
            </a:r>
            <a:r>
              <a:rPr lang="fr-FR" sz="1700" dirty="0">
                <a:solidFill>
                  <a:schemeClr val="accent6">
                    <a:lumMod val="50000"/>
                  </a:schemeClr>
                </a:solidFill>
              </a:rPr>
              <a:t>on alternative </a:t>
            </a:r>
            <a:r>
              <a:rPr lang="fr-FR" sz="1700" dirty="0" err="1" smtClean="0">
                <a:solidFill>
                  <a:schemeClr val="accent6">
                    <a:lumMod val="50000"/>
                  </a:schemeClr>
                </a:solidFill>
              </a:rPr>
              <a:t>manufacturing</a:t>
            </a:r>
            <a:r>
              <a:rPr lang="fr-FR" sz="17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large </a:t>
            </a:r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</a:rPr>
              <a:t>productions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400" strike="sngStrik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0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92355"/>
              </p:ext>
            </p:extLst>
          </p:nvPr>
        </p:nvGraphicFramePr>
        <p:xfrm>
          <a:off x="310392" y="1830019"/>
          <a:ext cx="1171273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99">
                  <a:extLst>
                    <a:ext uri="{9D8B030D-6E8A-4147-A177-3AD203B41FA5}">
                      <a16:colId xmlns:a16="http://schemas.microsoft.com/office/drawing/2014/main" val="4120461803"/>
                    </a:ext>
                  </a:extLst>
                </a:gridCol>
                <a:gridCol w="2560150">
                  <a:extLst>
                    <a:ext uri="{9D8B030D-6E8A-4147-A177-3AD203B41FA5}">
                      <a16:colId xmlns:a16="http://schemas.microsoft.com/office/drawing/2014/main" val="1023708476"/>
                    </a:ext>
                  </a:extLst>
                </a:gridCol>
                <a:gridCol w="2544987">
                  <a:extLst>
                    <a:ext uri="{9D8B030D-6E8A-4147-A177-3AD203B41FA5}">
                      <a16:colId xmlns:a16="http://schemas.microsoft.com/office/drawing/2014/main" val="727339777"/>
                    </a:ext>
                  </a:extLst>
                </a:gridCol>
                <a:gridCol w="3005798">
                  <a:extLst>
                    <a:ext uri="{9D8B030D-6E8A-4147-A177-3AD203B41FA5}">
                      <a16:colId xmlns:a16="http://schemas.microsoft.com/office/drawing/2014/main" val="2578990307"/>
                    </a:ext>
                  </a:extLst>
                </a:gridCol>
                <a:gridCol w="3197797">
                  <a:extLst>
                    <a:ext uri="{9D8B030D-6E8A-4147-A177-3AD203B41FA5}">
                      <a16:colId xmlns:a16="http://schemas.microsoft.com/office/drawing/2014/main" val="1193477625"/>
                    </a:ext>
                  </a:extLst>
                </a:gridCol>
              </a:tblGrid>
              <a:tr h="290236">
                <a:tc rowSpan="4">
                  <a:txBody>
                    <a:bodyPr/>
                    <a:lstStyle/>
                    <a:p>
                      <a:r>
                        <a:rPr lang="fr-FR" dirty="0" smtClean="0"/>
                        <a:t>H</a:t>
                      </a:r>
                    </a:p>
                    <a:p>
                      <a:r>
                        <a:rPr lang="fr-FR" dirty="0" smtClean="0"/>
                        <a:t>O</a:t>
                      </a:r>
                    </a:p>
                    <a:p>
                      <a:r>
                        <a:rPr lang="fr-FR" dirty="0" smtClean="0"/>
                        <a:t>M</a:t>
                      </a:r>
                    </a:p>
                    <a:p>
                      <a:r>
                        <a:rPr lang="fr-FR" dirty="0" smtClean="0"/>
                        <a:t>C</a:t>
                      </a:r>
                      <a:endParaRPr lang="es-E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0" dirty="0" err="1" smtClean="0"/>
                        <a:t>Frequency</a:t>
                      </a:r>
                      <a:r>
                        <a:rPr lang="fr-FR" i="0" dirty="0" smtClean="0"/>
                        <a:t> (MHz)</a:t>
                      </a:r>
                      <a:endParaRPr lang="es-ES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0" dirty="0" smtClean="0"/>
                        <a:t>Design</a:t>
                      </a:r>
                    </a:p>
                    <a:p>
                      <a:r>
                        <a:rPr lang="fr-FR" i="0" dirty="0" err="1" smtClean="0"/>
                        <a:t>Task</a:t>
                      </a:r>
                      <a:r>
                        <a:rPr lang="fr-FR" i="0" dirty="0" smtClean="0"/>
                        <a:t> 4.2</a:t>
                      </a:r>
                    </a:p>
                    <a:p>
                      <a:r>
                        <a:rPr lang="fr-FR" i="0" u="sng" dirty="0" smtClean="0"/>
                        <a:t>INFN</a:t>
                      </a:r>
                      <a:r>
                        <a:rPr lang="fr-FR" i="0" dirty="0" smtClean="0"/>
                        <a:t>, CERN,CNRS</a:t>
                      </a:r>
                      <a:endParaRPr lang="es-ES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0" dirty="0" err="1" smtClean="0"/>
                        <a:t>Manufacturing</a:t>
                      </a:r>
                      <a:r>
                        <a:rPr lang="fr-FR" i="0" dirty="0" smtClean="0"/>
                        <a:t> (</a:t>
                      </a:r>
                      <a:r>
                        <a:rPr lang="fr-FR" i="0" dirty="0" err="1" smtClean="0"/>
                        <a:t>qty</a:t>
                      </a:r>
                      <a:r>
                        <a:rPr lang="fr-FR" i="0" dirty="0" smtClean="0"/>
                        <a:t>)</a:t>
                      </a:r>
                    </a:p>
                    <a:p>
                      <a:r>
                        <a:rPr lang="fr-FR" i="0" dirty="0" err="1" smtClean="0"/>
                        <a:t>Task</a:t>
                      </a:r>
                      <a:r>
                        <a:rPr lang="fr-FR" i="0" dirty="0" smtClean="0"/>
                        <a:t> 4.3</a:t>
                      </a:r>
                    </a:p>
                    <a:p>
                      <a:r>
                        <a:rPr lang="fr-FR" i="0" u="sng" dirty="0" smtClean="0"/>
                        <a:t>CERN</a:t>
                      </a:r>
                      <a:r>
                        <a:rPr lang="fr-FR" i="0" dirty="0" smtClean="0"/>
                        <a:t>,CNRS,INFN</a:t>
                      </a:r>
                      <a:endParaRPr lang="es-ES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i="0" dirty="0" smtClean="0"/>
                        <a:t>Test (</a:t>
                      </a:r>
                      <a:r>
                        <a:rPr lang="fr-FR" i="0" dirty="0" err="1" smtClean="0"/>
                        <a:t>qty</a:t>
                      </a:r>
                      <a:r>
                        <a:rPr lang="fr-FR" i="0" dirty="0" smtClean="0"/>
                        <a:t>)</a:t>
                      </a:r>
                    </a:p>
                    <a:p>
                      <a:r>
                        <a:rPr lang="fr-FR" i="0" dirty="0" err="1" smtClean="0"/>
                        <a:t>Task</a:t>
                      </a:r>
                      <a:r>
                        <a:rPr lang="fr-FR" i="0" dirty="0" smtClean="0"/>
                        <a:t> 4.4</a:t>
                      </a:r>
                    </a:p>
                    <a:p>
                      <a:r>
                        <a:rPr lang="fr-FR" i="0" u="sng" dirty="0" smtClean="0"/>
                        <a:t>CNRS</a:t>
                      </a:r>
                      <a:r>
                        <a:rPr lang="fr-FR" i="0" dirty="0" smtClean="0"/>
                        <a:t>,</a:t>
                      </a:r>
                      <a:r>
                        <a:rPr lang="fr-FR" i="0" baseline="0" dirty="0" smtClean="0"/>
                        <a:t> </a:t>
                      </a:r>
                      <a:r>
                        <a:rPr lang="fr-FR" i="0" dirty="0" smtClean="0"/>
                        <a:t>INFN</a:t>
                      </a:r>
                      <a:endParaRPr lang="es-ES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062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HOM@800</a:t>
                      </a:r>
                      <a:r>
                        <a:rPr lang="fr-FR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v1</a:t>
                      </a:r>
                      <a:r>
                        <a:rPr lang="fr-FR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to</a:t>
                      </a: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WP6</a:t>
                      </a:r>
                      <a:endParaRPr lang="es-ES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At CNRS - </a:t>
                      </a:r>
                      <a:r>
                        <a:rPr lang="fr-FR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IJClab</a:t>
                      </a: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At CERN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At CNRS – </a:t>
                      </a:r>
                      <a:r>
                        <a:rPr lang="fr-FR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IJCLab</a:t>
                      </a: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31531"/>
                  </a:ext>
                </a:extLst>
              </a:tr>
              <a:tr h="203165">
                <a:tc vMerge="1">
                  <a:txBody>
                    <a:bodyPr/>
                    <a:lstStyle/>
                    <a:p>
                      <a:endParaRPr lang="es-ES" i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HOM@800 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CERN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CERN (</a:t>
                      </a:r>
                      <a:r>
                        <a:rPr lang="fr-FR" sz="180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fr-FR" sz="180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depend</a:t>
                      </a: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80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simulation </a:t>
                      </a:r>
                      <a:r>
                        <a:rPr lang="fr-FR" sz="1800" i="0" kern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FR" sz="180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800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CERN (</a:t>
                      </a:r>
                      <a:r>
                        <a:rPr lang="fr-FR" sz="180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depend</a:t>
                      </a: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on simulation </a:t>
                      </a:r>
                      <a:r>
                        <a:rPr lang="fr-FR" sz="180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800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97168"/>
                  </a:ext>
                </a:extLst>
              </a:tr>
              <a:tr h="2339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 smtClean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HOM@1300</a:t>
                      </a:r>
                      <a:endParaRPr lang="es-ES" i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INFN </a:t>
                      </a:r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At CERN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INFN(1)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602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84971"/>
              </p:ext>
            </p:extLst>
          </p:nvPr>
        </p:nvGraphicFramePr>
        <p:xfrm>
          <a:off x="310392" y="4616080"/>
          <a:ext cx="1171273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24">
                  <a:extLst>
                    <a:ext uri="{9D8B030D-6E8A-4147-A177-3AD203B41FA5}">
                      <a16:colId xmlns:a16="http://schemas.microsoft.com/office/drawing/2014/main" val="3065468898"/>
                    </a:ext>
                  </a:extLst>
                </a:gridCol>
                <a:gridCol w="2534183">
                  <a:extLst>
                    <a:ext uri="{9D8B030D-6E8A-4147-A177-3AD203B41FA5}">
                      <a16:colId xmlns:a16="http://schemas.microsoft.com/office/drawing/2014/main" val="1023708476"/>
                    </a:ext>
                  </a:extLst>
                </a:gridCol>
                <a:gridCol w="2582563">
                  <a:extLst>
                    <a:ext uri="{9D8B030D-6E8A-4147-A177-3AD203B41FA5}">
                      <a16:colId xmlns:a16="http://schemas.microsoft.com/office/drawing/2014/main" val="727339777"/>
                    </a:ext>
                  </a:extLst>
                </a:gridCol>
                <a:gridCol w="3052119">
                  <a:extLst>
                    <a:ext uri="{9D8B030D-6E8A-4147-A177-3AD203B41FA5}">
                      <a16:colId xmlns:a16="http://schemas.microsoft.com/office/drawing/2014/main" val="2578990307"/>
                    </a:ext>
                  </a:extLst>
                </a:gridCol>
                <a:gridCol w="3188041">
                  <a:extLst>
                    <a:ext uri="{9D8B030D-6E8A-4147-A177-3AD203B41FA5}">
                      <a16:colId xmlns:a16="http://schemas.microsoft.com/office/drawing/2014/main" val="11934776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F</a:t>
                      </a:r>
                    </a:p>
                    <a:p>
                      <a:r>
                        <a:rPr lang="fr-FR" dirty="0" smtClean="0"/>
                        <a:t>P</a:t>
                      </a:r>
                    </a:p>
                    <a:p>
                      <a:r>
                        <a:rPr lang="fr-FR" dirty="0" smtClean="0"/>
                        <a:t>C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Frequency</a:t>
                      </a:r>
                      <a:r>
                        <a:rPr lang="fr-FR" dirty="0" smtClean="0"/>
                        <a:t>(MHz)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Design</a:t>
                      </a:r>
                    </a:p>
                    <a:p>
                      <a:r>
                        <a:rPr lang="fr-FR" dirty="0" err="1" smtClean="0"/>
                        <a:t>Task</a:t>
                      </a:r>
                      <a:r>
                        <a:rPr lang="fr-FR" dirty="0" smtClean="0"/>
                        <a:t> 4.5</a:t>
                      </a:r>
                    </a:p>
                    <a:p>
                      <a:r>
                        <a:rPr lang="fr-FR" u="sng" dirty="0" smtClean="0"/>
                        <a:t>CERN</a:t>
                      </a:r>
                      <a:r>
                        <a:rPr lang="fr-FR" dirty="0" smtClean="0"/>
                        <a:t>, </a:t>
                      </a:r>
                      <a:r>
                        <a:rPr lang="fr-FR" b="0" dirty="0" smtClean="0"/>
                        <a:t>CNRS</a:t>
                      </a:r>
                      <a:endParaRPr lang="es-E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Manufacturing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qty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Task</a:t>
                      </a:r>
                      <a:r>
                        <a:rPr lang="fr-FR" dirty="0" smtClean="0"/>
                        <a:t> 4.6</a:t>
                      </a:r>
                    </a:p>
                    <a:p>
                      <a:r>
                        <a:rPr lang="fr-FR" b="1" u="sng" dirty="0" smtClean="0"/>
                        <a:t>CERN</a:t>
                      </a:r>
                      <a:r>
                        <a:rPr lang="fr-FR" b="0" dirty="0" smtClean="0"/>
                        <a:t>,CNRS</a:t>
                      </a:r>
                      <a:endParaRPr lang="es-ES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Test (</a:t>
                      </a:r>
                      <a:r>
                        <a:rPr lang="fr-FR" dirty="0" err="1" smtClean="0"/>
                        <a:t>qty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Task</a:t>
                      </a:r>
                      <a:r>
                        <a:rPr lang="fr-FR" dirty="0" smtClean="0"/>
                        <a:t> 4.7</a:t>
                      </a:r>
                    </a:p>
                    <a:p>
                      <a:r>
                        <a:rPr lang="fr-FR" u="sng" dirty="0" smtClean="0"/>
                        <a:t>CERN</a:t>
                      </a:r>
                      <a:r>
                        <a:rPr lang="fr-FR" dirty="0" smtClean="0"/>
                        <a:t>, </a:t>
                      </a:r>
                      <a:r>
                        <a:rPr lang="fr-FR" b="0" dirty="0" smtClean="0"/>
                        <a:t>CNRS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062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FP@800 MHz to WP6</a:t>
                      </a:r>
                      <a:endParaRPr lang="es-ES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At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At CERN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At CERN(4)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331531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199517" y="266620"/>
            <a:ext cx="827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High-Order Mode (HOM)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dampers and 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Fundamental Power (FP)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944548" y="278452"/>
            <a:ext cx="940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.2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HOM </a:t>
            </a:r>
            <a:r>
              <a:rPr lang="es-ES" sz="2400" b="1" dirty="0" err="1" smtClean="0">
                <a:solidFill>
                  <a:schemeClr val="bg2">
                    <a:lumMod val="50000"/>
                  </a:schemeClr>
                </a:solidFill>
              </a:rPr>
              <a:t>coupler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50000"/>
                  </a:schemeClr>
                </a:solidFill>
              </a:rPr>
              <a:t>design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850" y="1501644"/>
            <a:ext cx="8623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Beam dynamics simulations </a:t>
            </a:r>
            <a:r>
              <a:rPr lang="en-US" sz="1600" dirty="0" smtClean="0"/>
              <a:t>to determine the limits on HOM loss factors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loss</a:t>
            </a:r>
            <a:r>
              <a:rPr lang="en-US" sz="1600" dirty="0" smtClean="0"/>
              <a:t>, crucial for evaluating the effect of perturbing modes.</a:t>
            </a:r>
          </a:p>
          <a:p>
            <a:pPr marL="171450" lvl="1"/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Electromagnetic simulations </a:t>
            </a:r>
            <a:r>
              <a:rPr lang="en-US" sz="1600" dirty="0"/>
              <a:t>of the standing wave </a:t>
            </a:r>
            <a:r>
              <a:rPr lang="en-US" sz="1600" dirty="0" err="1"/>
              <a:t>multicell</a:t>
            </a:r>
            <a:r>
              <a:rPr lang="en-US" sz="1600" dirty="0"/>
              <a:t> cavity, to identify the dangerous modes and determine the tolerable beam energy spread induced by </a:t>
            </a:r>
            <a:r>
              <a:rPr lang="en-US" sz="1600" dirty="0" smtClean="0"/>
              <a:t>HOMs</a:t>
            </a:r>
            <a:r>
              <a:rPr lang="en-US" sz="1600" dirty="0"/>
              <a:t>.</a:t>
            </a:r>
            <a:endParaRPr lang="en-US" sz="1600" dirty="0" smtClean="0"/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Optimize the RF design </a:t>
            </a:r>
            <a:r>
              <a:rPr lang="en-US" sz="1600" dirty="0"/>
              <a:t>of DQW, probe and hook models to the needs of high-current accelerators, including </a:t>
            </a:r>
            <a:r>
              <a:rPr lang="en-US" sz="1600" dirty="0" smtClean="0"/>
              <a:t>ERLs</a:t>
            </a:r>
            <a:r>
              <a:rPr lang="en-US" sz="1600" dirty="0"/>
              <a:t>.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Optimization of the cooling scheme </a:t>
            </a:r>
            <a:r>
              <a:rPr lang="en-US" sz="1600" dirty="0"/>
              <a:t>to extract the heat deposited due to HOM propagation and </a:t>
            </a:r>
            <a:r>
              <a:rPr lang="en-US" sz="1600" u="sng" dirty="0"/>
              <a:t>to minimize static and dynamic heat loads </a:t>
            </a:r>
            <a:r>
              <a:rPr lang="en-US" sz="1600" dirty="0"/>
              <a:t>on the cryogenic </a:t>
            </a:r>
            <a:r>
              <a:rPr lang="en-US" sz="1600" dirty="0" smtClean="0"/>
              <a:t>circuits of the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This study is an input for the WP5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(to the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parametric study of the next-generation sustainable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cryomodule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/>
              <a:t>Study of the </a:t>
            </a:r>
            <a:r>
              <a:rPr lang="en-US" sz="1600" b="1" dirty="0"/>
              <a:t>mechanical integration </a:t>
            </a:r>
            <a:r>
              <a:rPr lang="en-US" sz="1600" dirty="0"/>
              <a:t>of HOM couplers </a:t>
            </a:r>
            <a:r>
              <a:rPr lang="en-US" sz="1600" dirty="0" smtClean="0"/>
              <a:t>into the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.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Delivery the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800 MHz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</a:rPr>
              <a:t>HOM </a:t>
            </a: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</a:rPr>
              <a:t>design coupler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</a:rPr>
              <a:t>to WP6 </a:t>
            </a:r>
            <a:endParaRPr lang="es-E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842" y="4257288"/>
            <a:ext cx="2862912" cy="16742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06842" y="5939895"/>
            <a:ext cx="3178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C.Barbagallo</a:t>
            </a:r>
            <a:r>
              <a:rPr lang="fr-FR" sz="1000" dirty="0" smtClean="0"/>
              <a:t> et al, LINAC2022. </a:t>
            </a:r>
          </a:p>
          <a:p>
            <a:r>
              <a:rPr lang="fr-FR" sz="1000" dirty="0" smtClean="0"/>
              <a:t>First coaxial HOM coupleur prototypes for PERLE</a:t>
            </a:r>
            <a:endParaRPr lang="es-ES" sz="10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D5CC4E3-7181-47B7-A3C0-8E7B81B26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3"/>
          <a:stretch/>
        </p:blipFill>
        <p:spPr>
          <a:xfrm>
            <a:off x="9014845" y="1701176"/>
            <a:ext cx="2479126" cy="1394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2729" y="3086693"/>
            <a:ext cx="3085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HOM Coupler for Hi </a:t>
            </a:r>
            <a:r>
              <a:rPr lang="en-US" sz="1000" b="1" dirty="0" err="1" smtClean="0"/>
              <a:t>Lumi</a:t>
            </a:r>
            <a:r>
              <a:rPr lang="en-US" sz="1000" b="1" dirty="0" smtClean="0"/>
              <a:t> Crabs.</a:t>
            </a:r>
          </a:p>
          <a:p>
            <a:r>
              <a:rPr lang="en-US" sz="1000" b="1" dirty="0" smtClean="0"/>
              <a:t>Courtesy </a:t>
            </a:r>
            <a:r>
              <a:rPr lang="fr-FR" sz="1000" b="1" i="1" dirty="0" smtClean="0"/>
              <a:t>Vittorio Parma</a:t>
            </a:r>
            <a:endParaRPr lang="es-ES" sz="1000" b="1" i="1" dirty="0"/>
          </a:p>
          <a:p>
            <a:endParaRPr lang="es-ES" sz="1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24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944548" y="278452"/>
            <a:ext cx="940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.2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HOM </a:t>
            </a:r>
            <a:r>
              <a:rPr lang="es-ES" sz="2400" b="1" dirty="0" err="1" smtClean="0">
                <a:solidFill>
                  <a:schemeClr val="bg2">
                    <a:lumMod val="50000"/>
                  </a:schemeClr>
                </a:solidFill>
              </a:rPr>
              <a:t>coupler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50000"/>
                  </a:schemeClr>
                </a:solidFill>
              </a:rPr>
              <a:t>design</a:t>
            </a:r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850" y="1501644"/>
            <a:ext cx="86239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Beam dynamics simulations </a:t>
            </a:r>
            <a:r>
              <a:rPr lang="en-US" sz="1600" dirty="0" smtClean="0"/>
              <a:t>to determine the limits on HOM loss factors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loss</a:t>
            </a:r>
            <a:r>
              <a:rPr lang="en-US" sz="1600" dirty="0" smtClean="0"/>
              <a:t>, crucial for evaluating the effect of perturbing modes.</a:t>
            </a:r>
          </a:p>
          <a:p>
            <a:pPr marL="171450" lvl="1"/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Electromagnetic simulations </a:t>
            </a:r>
            <a:r>
              <a:rPr lang="en-US" sz="1600" dirty="0"/>
              <a:t>of the standing wave </a:t>
            </a:r>
            <a:r>
              <a:rPr lang="en-US" sz="1600" dirty="0" err="1"/>
              <a:t>multicell</a:t>
            </a:r>
            <a:r>
              <a:rPr lang="en-US" sz="1600" dirty="0"/>
              <a:t> cavity, to identify the dangerous modes and determine the tolerable beam energy spread induced by </a:t>
            </a:r>
            <a:r>
              <a:rPr lang="en-US" sz="1600" dirty="0" smtClean="0"/>
              <a:t>HOMs</a:t>
            </a:r>
            <a:r>
              <a:rPr lang="en-US" sz="1600" dirty="0"/>
              <a:t>.</a:t>
            </a:r>
            <a:endParaRPr lang="en-US" sz="1600" dirty="0" smtClean="0"/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Optimize the RF design </a:t>
            </a:r>
            <a:r>
              <a:rPr lang="en-US" sz="1600" dirty="0"/>
              <a:t>of DQW, probe and hook models to the needs of high-current accelerators, including </a:t>
            </a:r>
            <a:r>
              <a:rPr lang="en-US" sz="1600" dirty="0" smtClean="0"/>
              <a:t>ERLs</a:t>
            </a:r>
            <a:r>
              <a:rPr lang="en-US" sz="1600" dirty="0"/>
              <a:t>.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Optimization of the cooling scheme </a:t>
            </a:r>
            <a:r>
              <a:rPr lang="en-US" sz="1600" dirty="0"/>
              <a:t>to extract the heat deposited due to HOM propagation and </a:t>
            </a:r>
            <a:r>
              <a:rPr lang="en-US" sz="1600" u="sng" dirty="0"/>
              <a:t>to minimize static and dynamic heat loads </a:t>
            </a:r>
            <a:r>
              <a:rPr lang="en-US" sz="1600" dirty="0"/>
              <a:t>on the cryogenic </a:t>
            </a:r>
            <a:r>
              <a:rPr lang="en-US" sz="1600" dirty="0" smtClean="0"/>
              <a:t>circuits of the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This study is an input for the WP5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(to the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parametric study of the next-generation sustainable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cryomodule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 dirty="0"/>
              <a:t>Study of the </a:t>
            </a:r>
            <a:r>
              <a:rPr lang="en-US" sz="1600" b="1" dirty="0"/>
              <a:t>mechanical integration </a:t>
            </a:r>
            <a:r>
              <a:rPr lang="en-US" sz="1600" dirty="0"/>
              <a:t>of HOM couplers </a:t>
            </a:r>
            <a:r>
              <a:rPr lang="en-US" sz="1600" dirty="0" smtClean="0"/>
              <a:t>into the </a:t>
            </a:r>
            <a:r>
              <a:rPr lang="en-US" sz="1600" dirty="0" err="1" smtClean="0"/>
              <a:t>cryomodule</a:t>
            </a:r>
            <a:r>
              <a:rPr lang="en-US" sz="1600" dirty="0" smtClean="0"/>
              <a:t>.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Delivery the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800 MHz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</a:rPr>
              <a:t>HOM </a:t>
            </a:r>
            <a:r>
              <a:rPr lang="fr-FR" sz="1600" i="1" dirty="0">
                <a:solidFill>
                  <a:schemeClr val="accent6">
                    <a:lumMod val="75000"/>
                  </a:schemeClr>
                </a:solidFill>
              </a:rPr>
              <a:t>design coupler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</a:rPr>
              <a:t>to WP6 </a:t>
            </a:r>
            <a:endParaRPr lang="es-E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6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842" y="4257288"/>
            <a:ext cx="2862912" cy="16742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06842" y="5939895"/>
            <a:ext cx="3178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C.Barbagallo</a:t>
            </a:r>
            <a:r>
              <a:rPr lang="fr-FR" sz="1000" dirty="0" smtClean="0"/>
              <a:t> et al, LINAC2022. </a:t>
            </a:r>
          </a:p>
          <a:p>
            <a:r>
              <a:rPr lang="fr-FR" sz="1000" dirty="0" smtClean="0"/>
              <a:t>First coaxial HOM coupleur prototypes for PERLE</a:t>
            </a:r>
            <a:endParaRPr lang="es-ES" sz="10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D5CC4E3-7181-47B7-A3C0-8E7B81B26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3"/>
          <a:stretch/>
        </p:blipFill>
        <p:spPr>
          <a:xfrm>
            <a:off x="9014845" y="1701176"/>
            <a:ext cx="2479126" cy="13948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2729" y="3086693"/>
            <a:ext cx="3085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HOM Coupler for Hi </a:t>
            </a:r>
            <a:r>
              <a:rPr lang="en-US" sz="1000" b="1" dirty="0" err="1" smtClean="0"/>
              <a:t>Lumi</a:t>
            </a:r>
            <a:r>
              <a:rPr lang="en-US" sz="1000" b="1" dirty="0" smtClean="0"/>
              <a:t> Crabs </a:t>
            </a:r>
            <a:r>
              <a:rPr lang="fr-FR" sz="1000" b="1" i="1" dirty="0" err="1"/>
              <a:t>provided</a:t>
            </a:r>
            <a:r>
              <a:rPr lang="fr-FR" sz="1000" b="1" i="1" dirty="0"/>
              <a:t> </a:t>
            </a:r>
            <a:r>
              <a:rPr lang="fr-FR" sz="1000" b="1" i="1" dirty="0" smtClean="0"/>
              <a:t>by Vittorio Parma</a:t>
            </a:r>
            <a:endParaRPr lang="es-ES" sz="1000" b="1" i="1" dirty="0"/>
          </a:p>
          <a:p>
            <a:endParaRPr lang="es-ES" sz="1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 rot="21281661">
            <a:off x="299643" y="4935797"/>
            <a:ext cx="1169751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Design of 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800 MHz HOM 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coupler to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used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 in the WP 6 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are on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going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 (CNRS –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IJCLab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 for the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others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8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944548" y="301254"/>
            <a:ext cx="1070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3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Fabrication of HOM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008" y="1502688"/>
            <a:ext cx="840300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CERN :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Manufacturing of 4 </a:t>
            </a:r>
            <a:r>
              <a:rPr lang="en-US" b="1" dirty="0"/>
              <a:t>prototypes at </a:t>
            </a:r>
            <a:r>
              <a:rPr lang="en-US" b="1" dirty="0" smtClean="0"/>
              <a:t>800 </a:t>
            </a:r>
            <a:r>
              <a:rPr lang="en-US" b="1" dirty="0"/>
              <a:t>MHz for WP6 and one prototype at 1.3 GHz </a:t>
            </a:r>
            <a:r>
              <a:rPr lang="en-US" b="1" dirty="0" smtClean="0"/>
              <a:t>and to be defined at 800 MHz v2 </a:t>
            </a:r>
            <a:r>
              <a:rPr lang="en-US" u="sng" dirty="0" smtClean="0"/>
              <a:t>employing </a:t>
            </a:r>
            <a:r>
              <a:rPr lang="en-US" u="sng" dirty="0"/>
              <a:t>cost and production-time reduction </a:t>
            </a:r>
            <a:r>
              <a:rPr lang="en-US" u="sng" dirty="0" smtClean="0"/>
              <a:t>techniques.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R&amp;D </a:t>
            </a:r>
            <a:r>
              <a:rPr lang="en-US" b="1" u="sng" dirty="0"/>
              <a:t>on alternative </a:t>
            </a:r>
            <a:r>
              <a:rPr lang="en-US" b="1" u="sng" dirty="0" smtClean="0"/>
              <a:t>manufacturing </a:t>
            </a:r>
            <a:r>
              <a:rPr lang="en-US" dirty="0" smtClean="0"/>
              <a:t>for </a:t>
            </a:r>
            <a:r>
              <a:rPr lang="en-US" dirty="0"/>
              <a:t>large productions will be further </a:t>
            </a:r>
            <a:r>
              <a:rPr lang="en-US" dirty="0" smtClean="0"/>
              <a:t>pursued</a:t>
            </a:r>
            <a:r>
              <a:rPr lang="en-US" dirty="0"/>
              <a:t> </a:t>
            </a:r>
            <a:r>
              <a:rPr lang="en-US" dirty="0" smtClean="0"/>
              <a:t>with for example: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optimizing design </a:t>
            </a:r>
            <a:r>
              <a:rPr lang="en-US" sz="1600" dirty="0"/>
              <a:t>to sustainability and </a:t>
            </a:r>
            <a:r>
              <a:rPr lang="en-US" sz="1600" dirty="0" smtClean="0"/>
              <a:t>manufacturability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exploring </a:t>
            </a:r>
            <a:r>
              <a:rPr lang="en-US" sz="1600" dirty="0"/>
              <a:t>through the use of more </a:t>
            </a:r>
            <a:r>
              <a:rPr lang="en-US" sz="1600" dirty="0" smtClean="0"/>
              <a:t>standardized technologies </a:t>
            </a:r>
            <a:r>
              <a:rPr lang="en-US" sz="1600" dirty="0"/>
              <a:t>for manufacturing, as opposed to some of the current fabrication solutions (effective in terms </a:t>
            </a:r>
            <a:r>
              <a:rPr lang="en-US" sz="1600" dirty="0" smtClean="0"/>
              <a:t>of RF </a:t>
            </a:r>
            <a:r>
              <a:rPr lang="en-US" sz="1600" dirty="0"/>
              <a:t>performance, but demanding in terms of material and manufacturing equivalent energy</a:t>
            </a:r>
            <a:r>
              <a:rPr lang="en-US" sz="1600" dirty="0" smtClean="0"/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/>
              <a:t>rationalisation</a:t>
            </a:r>
            <a:r>
              <a:rPr lang="en-US" sz="1600" dirty="0"/>
              <a:t> of raw material requirements and the implementation of alternative – more industrial </a:t>
            </a:r>
            <a:r>
              <a:rPr lang="en-US" sz="1600" dirty="0" smtClean="0"/>
              <a:t>– joining </a:t>
            </a:r>
            <a:r>
              <a:rPr lang="en-US" sz="1600" dirty="0"/>
              <a:t>solutions will be key.</a:t>
            </a:r>
            <a:endParaRPr lang="en-US" sz="16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9344218" y="3605202"/>
            <a:ext cx="1882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/>
              <a:t>HiLumi</a:t>
            </a:r>
            <a:r>
              <a:rPr lang="en-US" sz="1000" b="1" dirty="0" smtClean="0"/>
              <a:t> HOM Coupler </a:t>
            </a:r>
            <a:r>
              <a:rPr lang="fr-FR" sz="1000" b="1" i="1" dirty="0" err="1"/>
              <a:t>provided</a:t>
            </a:r>
            <a:r>
              <a:rPr lang="fr-FR" sz="1000" b="1" i="1" dirty="0"/>
              <a:t> by </a:t>
            </a:r>
            <a:r>
              <a:rPr lang="fr-FR" sz="1000" b="1" i="1" dirty="0" smtClean="0"/>
              <a:t>the CERN</a:t>
            </a:r>
            <a:endParaRPr lang="es-ES" sz="1000" b="1" dirty="0"/>
          </a:p>
        </p:txBody>
      </p:sp>
      <p:pic>
        <p:nvPicPr>
          <p:cNvPr id="8" name="Picture 8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DFE29A60-CCF3-825B-3363-66E17CB0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55677" y="1585412"/>
            <a:ext cx="2308331" cy="17312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45535" b="15603"/>
          <a:stretch/>
        </p:blipFill>
        <p:spPr>
          <a:xfrm>
            <a:off x="8959776" y="4153990"/>
            <a:ext cx="2680749" cy="14734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59777" y="5596116"/>
            <a:ext cx="274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Probe, </a:t>
            </a:r>
            <a:r>
              <a:rPr lang="fr-FR" sz="1000" dirty="0" err="1" smtClean="0"/>
              <a:t>Hook</a:t>
            </a:r>
            <a:r>
              <a:rPr lang="fr-FR" sz="1000" dirty="0" smtClean="0"/>
              <a:t> and DQW HOM coupleurs for PERLE (</a:t>
            </a:r>
            <a:r>
              <a:rPr lang="fr-FR" sz="1000" dirty="0" err="1" smtClean="0"/>
              <a:t>from</a:t>
            </a:r>
            <a:r>
              <a:rPr lang="fr-FR" sz="1000" dirty="0" smtClean="0"/>
              <a:t> </a:t>
            </a:r>
            <a:r>
              <a:rPr lang="fr-FR" sz="1000" dirty="0" err="1" smtClean="0"/>
              <a:t>letft</a:t>
            </a:r>
            <a:r>
              <a:rPr lang="fr-FR" sz="1000" dirty="0" smtClean="0"/>
              <a:t> to </a:t>
            </a:r>
            <a:r>
              <a:rPr lang="fr-FR" sz="1000" dirty="0"/>
              <a:t>right) </a:t>
            </a:r>
            <a:r>
              <a:rPr lang="fr-FR" sz="1000" dirty="0" err="1"/>
              <a:t>C.Barbagallo</a:t>
            </a:r>
            <a:r>
              <a:rPr lang="fr-FR" sz="1000" dirty="0"/>
              <a:t> et </a:t>
            </a:r>
            <a:r>
              <a:rPr lang="fr-FR" sz="1000" dirty="0" smtClean="0"/>
              <a:t>al,IPAC2023</a:t>
            </a:r>
            <a:endParaRPr lang="fr-FR" sz="1000" dirty="0"/>
          </a:p>
          <a:p>
            <a:endParaRPr lang="es-ES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6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944548" y="301254"/>
            <a:ext cx="1070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3 </a:t>
            </a: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Fabrication of HOM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008" y="1502688"/>
            <a:ext cx="840300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CERN :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Manufacturing of 4 </a:t>
            </a:r>
            <a:r>
              <a:rPr lang="en-US" b="1" dirty="0"/>
              <a:t>prototypes at </a:t>
            </a:r>
            <a:r>
              <a:rPr lang="en-US" b="1" dirty="0" smtClean="0"/>
              <a:t>800 </a:t>
            </a:r>
            <a:r>
              <a:rPr lang="en-US" b="1" dirty="0"/>
              <a:t>MHz for WP6 and one prototype at 1.3 GHz </a:t>
            </a:r>
            <a:r>
              <a:rPr lang="en-US" b="1" dirty="0" smtClean="0"/>
              <a:t>and to </a:t>
            </a:r>
            <a:r>
              <a:rPr lang="en-US" b="1" smtClean="0"/>
              <a:t>be defined at </a:t>
            </a:r>
            <a:r>
              <a:rPr lang="en-US" b="1" dirty="0" smtClean="0"/>
              <a:t>800 MHz v2 </a:t>
            </a:r>
            <a:r>
              <a:rPr lang="en-US" u="sng" dirty="0" smtClean="0"/>
              <a:t>employing </a:t>
            </a:r>
            <a:r>
              <a:rPr lang="en-US" u="sng" dirty="0"/>
              <a:t>cost and production-time reduction </a:t>
            </a:r>
            <a:r>
              <a:rPr lang="en-US" u="sng" dirty="0" smtClean="0"/>
              <a:t>techniques.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R&amp;D </a:t>
            </a:r>
            <a:r>
              <a:rPr lang="en-US" b="1" u="sng" dirty="0"/>
              <a:t>on alternative </a:t>
            </a:r>
            <a:r>
              <a:rPr lang="en-US" b="1" u="sng" dirty="0" smtClean="0"/>
              <a:t>manufacturing </a:t>
            </a:r>
            <a:r>
              <a:rPr lang="en-US" dirty="0" smtClean="0"/>
              <a:t>for </a:t>
            </a:r>
            <a:r>
              <a:rPr lang="en-US" dirty="0"/>
              <a:t>large productions will be further </a:t>
            </a:r>
            <a:r>
              <a:rPr lang="en-US" dirty="0" smtClean="0"/>
              <a:t>pursued</a:t>
            </a:r>
            <a:r>
              <a:rPr lang="en-US" dirty="0"/>
              <a:t> </a:t>
            </a:r>
            <a:r>
              <a:rPr lang="en-US" dirty="0" smtClean="0"/>
              <a:t>with for example: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optimizing design </a:t>
            </a:r>
            <a:r>
              <a:rPr lang="en-US" sz="1600" dirty="0"/>
              <a:t>to sustainability and </a:t>
            </a:r>
            <a:r>
              <a:rPr lang="en-US" sz="1600" dirty="0" smtClean="0"/>
              <a:t>manufacturability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exploring </a:t>
            </a:r>
            <a:r>
              <a:rPr lang="en-US" sz="1600" dirty="0"/>
              <a:t>through the use of more </a:t>
            </a:r>
            <a:r>
              <a:rPr lang="en-US" sz="1600" dirty="0" smtClean="0"/>
              <a:t>standardized technologies </a:t>
            </a:r>
            <a:r>
              <a:rPr lang="en-US" sz="1600" dirty="0"/>
              <a:t>for manufacturing, as opposed to some of the current fabrication solutions (effective in terms </a:t>
            </a:r>
            <a:r>
              <a:rPr lang="en-US" sz="1600" dirty="0" smtClean="0"/>
              <a:t>of RF </a:t>
            </a:r>
            <a:r>
              <a:rPr lang="en-US" sz="1600" dirty="0"/>
              <a:t>performance, but demanding in terms of material and manufacturing equivalent energy</a:t>
            </a:r>
            <a:r>
              <a:rPr lang="en-US" sz="1600" dirty="0" smtClean="0"/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/>
              <a:t>rationalisation</a:t>
            </a:r>
            <a:r>
              <a:rPr lang="en-US" sz="1600" dirty="0"/>
              <a:t> of raw material requirements and the implementation of alternative – more industrial </a:t>
            </a:r>
            <a:r>
              <a:rPr lang="en-US" sz="1600" dirty="0" smtClean="0"/>
              <a:t>– joining </a:t>
            </a:r>
            <a:r>
              <a:rPr lang="en-US" sz="1600" dirty="0"/>
              <a:t>solutions will be key.</a:t>
            </a:r>
            <a:endParaRPr lang="en-US" sz="16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9344218" y="3605202"/>
            <a:ext cx="1882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/>
              <a:t>HiLumi</a:t>
            </a:r>
            <a:r>
              <a:rPr lang="en-US" sz="1000" b="1" dirty="0" smtClean="0"/>
              <a:t> HOM Coupler </a:t>
            </a:r>
            <a:r>
              <a:rPr lang="fr-FR" sz="1000" b="1" i="1" dirty="0" err="1"/>
              <a:t>provided</a:t>
            </a:r>
            <a:r>
              <a:rPr lang="fr-FR" sz="1000" b="1" i="1" dirty="0"/>
              <a:t> by </a:t>
            </a:r>
            <a:r>
              <a:rPr lang="fr-FR" sz="1000" b="1" i="1" dirty="0" smtClean="0"/>
              <a:t>the CERN</a:t>
            </a:r>
            <a:endParaRPr lang="es-ES" sz="1000" b="1" dirty="0"/>
          </a:p>
        </p:txBody>
      </p:sp>
      <p:pic>
        <p:nvPicPr>
          <p:cNvPr id="8" name="Picture 8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DFE29A60-CCF3-825B-3363-66E17CB0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55677" y="1585412"/>
            <a:ext cx="2308331" cy="17312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45535" b="15603"/>
          <a:stretch/>
        </p:blipFill>
        <p:spPr>
          <a:xfrm>
            <a:off x="8959776" y="4153990"/>
            <a:ext cx="2680749" cy="147349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59777" y="5596116"/>
            <a:ext cx="274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Probe, </a:t>
            </a:r>
            <a:r>
              <a:rPr lang="fr-FR" sz="1000" dirty="0" err="1" smtClean="0"/>
              <a:t>Hook</a:t>
            </a:r>
            <a:r>
              <a:rPr lang="fr-FR" sz="1000" dirty="0" smtClean="0"/>
              <a:t> and DQW HOM coupleurs for PERLE (</a:t>
            </a:r>
            <a:r>
              <a:rPr lang="fr-FR" sz="1000" dirty="0" err="1" smtClean="0"/>
              <a:t>from</a:t>
            </a:r>
            <a:r>
              <a:rPr lang="fr-FR" sz="1000" dirty="0" smtClean="0"/>
              <a:t> </a:t>
            </a:r>
            <a:r>
              <a:rPr lang="fr-FR" sz="1000" dirty="0" err="1" smtClean="0"/>
              <a:t>letft</a:t>
            </a:r>
            <a:r>
              <a:rPr lang="fr-FR" sz="1000" dirty="0" smtClean="0"/>
              <a:t> to </a:t>
            </a:r>
            <a:r>
              <a:rPr lang="fr-FR" sz="1000" dirty="0"/>
              <a:t>right) </a:t>
            </a:r>
            <a:r>
              <a:rPr lang="fr-FR" sz="1000" dirty="0" err="1"/>
              <a:t>C.Barbagallo</a:t>
            </a:r>
            <a:r>
              <a:rPr lang="fr-FR" sz="1000" dirty="0"/>
              <a:t> et </a:t>
            </a:r>
            <a:r>
              <a:rPr lang="fr-FR" sz="1000" dirty="0" smtClean="0"/>
              <a:t>al,IPAC2023</a:t>
            </a:r>
            <a:endParaRPr lang="fr-FR" sz="1000" dirty="0"/>
          </a:p>
          <a:p>
            <a:endParaRPr lang="es-ES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 rot="21281661">
            <a:off x="523732" y="5216621"/>
            <a:ext cx="81842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No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evolution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Not </a:t>
            </a:r>
            <a:r>
              <a:rPr lang="fr-FR" i="1" dirty="0" err="1">
                <a:solidFill>
                  <a:schemeClr val="accent6">
                    <a:lumMod val="50000"/>
                  </a:schemeClr>
                </a:solidFill>
              </a:rPr>
              <a:t>started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845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WP4 - HOM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FP couplers: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status/evolution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ask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4 </a:t>
            </a:r>
            <a:endParaRPr lang="fr-F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Test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of HOM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couplers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28" y="1516013"/>
            <a:ext cx="75984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IJC Lab </a:t>
            </a:r>
            <a:r>
              <a:rPr lang="en-US" b="1" dirty="0" smtClean="0"/>
              <a:t>(800 MHz) and INFN (1,3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  <a:r>
              <a:rPr lang="en-US" dirty="0"/>
              <a:t>of the </a:t>
            </a:r>
            <a:r>
              <a:rPr lang="en-US" dirty="0" smtClean="0"/>
              <a:t>design with:</a:t>
            </a:r>
            <a:endParaRPr lang="en-U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Low </a:t>
            </a:r>
            <a:r>
              <a:rPr lang="en-US" b="1" dirty="0"/>
              <a:t>level RF measurements </a:t>
            </a:r>
            <a:r>
              <a:rPr lang="en-US" dirty="0"/>
              <a:t>on optimized HOMs prototypes will be performed </a:t>
            </a:r>
            <a:r>
              <a:rPr lang="en-US" dirty="0" smtClean="0"/>
              <a:t>to evaluate </a:t>
            </a:r>
            <a:r>
              <a:rPr lang="en-US" dirty="0"/>
              <a:t>and validate their RF performances.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RF </a:t>
            </a:r>
            <a:r>
              <a:rPr lang="en-US" b="1" dirty="0"/>
              <a:t>measurements at room temperature </a:t>
            </a:r>
            <a:r>
              <a:rPr lang="en-US" dirty="0"/>
              <a:t>will be performed </a:t>
            </a:r>
            <a:r>
              <a:rPr lang="en-US" dirty="0" smtClean="0"/>
              <a:t>in dedicated </a:t>
            </a:r>
            <a:r>
              <a:rPr lang="en-US" dirty="0"/>
              <a:t>test benches: on mono-cell and multi-cell </a:t>
            </a:r>
            <a:r>
              <a:rPr lang="en-US" dirty="0" smtClean="0"/>
              <a:t>800 MHz </a:t>
            </a:r>
            <a:r>
              <a:rPr lang="en-US" dirty="0"/>
              <a:t>and </a:t>
            </a:r>
            <a:r>
              <a:rPr lang="en-US" dirty="0" smtClean="0"/>
              <a:t>1.3 GHz </a:t>
            </a:r>
            <a:r>
              <a:rPr lang="en-US" dirty="0"/>
              <a:t>mock-up cavities. </a:t>
            </a:r>
            <a:r>
              <a:rPr lang="en-US" dirty="0" smtClean="0"/>
              <a:t>Several configurations </a:t>
            </a:r>
            <a:r>
              <a:rPr lang="en-US" dirty="0"/>
              <a:t>of the end-group / HOM coupler combination will be tested </a:t>
            </a:r>
            <a:r>
              <a:rPr lang="en-US" dirty="0" smtClean="0"/>
              <a:t>to </a:t>
            </a:r>
            <a:r>
              <a:rPr lang="en-US" dirty="0"/>
              <a:t>optimize </a:t>
            </a:r>
            <a:r>
              <a:rPr lang="en-US" dirty="0" smtClean="0"/>
              <a:t>parasitic mode </a:t>
            </a:r>
            <a:r>
              <a:rPr lang="en-US" dirty="0"/>
              <a:t>extraction and to define the end group design for the two cavity frequencies being investigated.</a:t>
            </a:r>
            <a:r>
              <a:rPr lang="en-US" b="1" dirty="0" smtClean="0"/>
              <a:t> </a:t>
            </a:r>
          </a:p>
          <a:p>
            <a:pPr lvl="1"/>
            <a:endParaRPr lang="en-US" b="1" dirty="0"/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Delivery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of 4 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HOM@800 MHz </a:t>
            </a:r>
            <a:r>
              <a:rPr lang="fr-FR" i="1" dirty="0" err="1" smtClean="0">
                <a:solidFill>
                  <a:schemeClr val="accent6">
                    <a:lumMod val="75000"/>
                  </a:schemeClr>
                </a:solidFill>
              </a:rPr>
              <a:t>tested</a:t>
            </a:r>
            <a:r>
              <a:rPr lang="fr-FR" i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WP6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27074"/>
          <a:stretch/>
        </p:blipFill>
        <p:spPr>
          <a:xfrm>
            <a:off x="8162926" y="2212989"/>
            <a:ext cx="4029075" cy="20074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62926" y="4220432"/>
            <a:ext cx="402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First RF </a:t>
            </a:r>
            <a:r>
              <a:rPr lang="fr-FR" sz="1000" dirty="0" err="1"/>
              <a:t>measurements</a:t>
            </a:r>
            <a:r>
              <a:rPr lang="fr-FR" sz="1000" dirty="0"/>
              <a:t> of coaxial HOM prototypes for PERLE</a:t>
            </a:r>
          </a:p>
          <a:p>
            <a:r>
              <a:rPr lang="fr-FR" sz="1000" dirty="0" err="1" smtClean="0"/>
              <a:t>C.Barbagallo</a:t>
            </a:r>
            <a:r>
              <a:rPr lang="fr-FR" sz="1000" dirty="0" smtClean="0"/>
              <a:t> </a:t>
            </a:r>
            <a:r>
              <a:rPr lang="fr-FR" sz="1000" dirty="0"/>
              <a:t>et al,IPAC2023.</a:t>
            </a:r>
          </a:p>
          <a:p>
            <a:endParaRPr lang="es-ES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11706829" y="6326659"/>
            <a:ext cx="4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99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</TotalTime>
  <Words>2191</Words>
  <Application>Microsoft Office PowerPoint</Application>
  <PresentationFormat>Grand écran</PresentationFormat>
  <Paragraphs>309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Adobe Devanagari</vt:lpstr>
      <vt:lpstr>Aptos</vt:lpstr>
      <vt:lpstr>Aptos Display</vt:lpstr>
      <vt:lpstr>Arial</vt:lpstr>
      <vt:lpstr>Calibri</vt:lpstr>
      <vt:lpstr>Helvetica</vt:lpstr>
      <vt:lpstr>Wingdings</vt:lpstr>
      <vt:lpstr>Office Theme</vt:lpstr>
      <vt:lpstr>WP4 High-Order Mode dampers and  Fundamental Power couplers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Yolanda Gomez Martinez</cp:lastModifiedBy>
  <cp:revision>272</cp:revision>
  <dcterms:created xsi:type="dcterms:W3CDTF">2024-02-23T11:31:04Z</dcterms:created>
  <dcterms:modified xsi:type="dcterms:W3CDTF">2024-04-15T19:57:41Z</dcterms:modified>
</cp:coreProperties>
</file>