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64" r:id="rId2"/>
    <p:sldId id="273" r:id="rId3"/>
    <p:sldId id="265" r:id="rId4"/>
    <p:sldId id="256" r:id="rId5"/>
    <p:sldId id="266" r:id="rId6"/>
    <p:sldId id="257" r:id="rId7"/>
    <p:sldId id="272" r:id="rId8"/>
    <p:sldId id="268" r:id="rId9"/>
    <p:sldId id="269" r:id="rId10"/>
    <p:sldId id="270" r:id="rId11"/>
    <p:sldId id="261" r:id="rId12"/>
    <p:sldId id="260" r:id="rId13"/>
    <p:sldId id="271" r:id="rId14"/>
    <p:sldId id="262" r:id="rId15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03" autoAdjust="0"/>
    <p:restoredTop sz="94694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AAB9F-1E25-401D-9E77-3CA6720D25B2}" type="datetimeFigureOut">
              <a:rPr lang="fr-FR" smtClean="0"/>
              <a:t>15/04/2024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EDACFA-1F86-4A52-B03C-6A5CC8E4C1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143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07F07-5018-B520-783B-FE0457BCD9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C53577-5D47-3462-F508-230E0253F3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8CF65-E206-3105-4673-F13885629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C5AF0-5D52-4E25-8CF7-D1FA20758707}" type="datetime1">
              <a:rPr lang="fr-FR" smtClean="0"/>
              <a:t>15/04/2024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C07C72-387F-907B-1702-431F21C0B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FC383-9E28-9304-354E-F80FB06F5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28983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793C-A8B3-F264-6E40-84278DCA4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39B46-D290-3902-DD95-AA1FB158F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55E12-F97D-3D20-4013-D3B2FE30D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8FBD-0613-425F-809C-D1947F7285D6}" type="datetime1">
              <a:rPr lang="fr-FR" smtClean="0"/>
              <a:t>15/04/2024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874DB-5421-9EDD-37D6-425B69833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3B1D9-3620-1F4F-9C12-E5D29B3B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517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89427-BD9A-4F90-8507-D5461D4AF4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9B218D-F119-D88B-04E0-282E532EA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7B9E0-E1C5-E090-5BF8-E23ECA44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3628F-3B46-492B-B572-4738C8FC71E1}" type="datetime1">
              <a:rPr lang="fr-FR" smtClean="0"/>
              <a:t>15/04/2024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248BD-AC9E-EF27-8724-4A261C549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BBEFC-60B4-A86B-4F5D-EE50B6706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14535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DDCCF-00D4-57C0-AB86-DD97CBF2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01350-A3CE-F72C-EF66-224EE8E3E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2717E-3498-D1DF-0749-E719A0490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B11AC-71B3-4E6F-BD36-77D52878D6B1}" type="datetime1">
              <a:rPr lang="fr-FR" smtClean="0"/>
              <a:t>15/04/2024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0EF9F-8597-7B89-712F-614543F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AC8415-5616-E9EF-A04C-AB58C2E8A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086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5CA1-B7CB-D1FB-EC76-E686072A2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376EC-3A6A-627D-FB8C-389BD638A9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D9367-1A65-3258-265C-9FE90DFE5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44E1B-3DB5-4161-B5A7-87B595CF4447}" type="datetime1">
              <a:rPr lang="fr-FR" smtClean="0"/>
              <a:t>15/04/2024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80604-377F-6192-4D4E-AC24A638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C9CB9-597A-78E3-CFBC-A159B832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5195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58BA3-0492-6F74-9BF6-52E8ECDE3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413EA-68CD-9D88-D79C-CC6ED21EC1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519449-C536-4F9E-2D95-193291798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D753B-EBAF-B53A-074D-76FB47A9C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62789-9890-48D0-BF3C-5FF30DF9B95A}" type="datetime1">
              <a:rPr lang="fr-FR" smtClean="0"/>
              <a:t>15/04/2024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5475B-BCCD-BF1D-D454-48E8BAEE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A81B7A-9A7C-4BC7-ADE6-79554484D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02570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4811-F649-1A18-8152-2E898C3C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6928-3DA8-37D0-D51A-B823CED2E8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67FC4-6803-2A31-FB6C-F5659A25A6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C89C4-348E-5F39-4668-34D6F57A0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B8D285-7AB1-D934-D1C7-35BD76922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36D4F4-1072-1534-5192-D3D0EB786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DA233-98C6-4539-8130-56D14D2F645A}" type="datetime1">
              <a:rPr lang="fr-FR" smtClean="0"/>
              <a:t>15/04/2024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F9E71C-2B25-C35F-F2C4-0647C5575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FE4384-78B5-0145-4AD6-E159AB04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15391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15D05-BAE5-24E8-3A9C-14C3A7F70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9ECEF6-D795-F1A5-DDBC-8D98B55B5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8D4C-F6DA-4168-98B7-F67EB189595C}" type="datetime1">
              <a:rPr lang="fr-FR" smtClean="0"/>
              <a:t>15/04/2024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4890-38CA-0ACB-1B4F-A5F9405A0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674416-B7D1-C64F-6B7E-D5252B22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0862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045E28-5069-3021-3A48-8D87E4177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D48FD-A1CC-4896-A9C3-78E1F51B82D7}" type="datetime1">
              <a:rPr lang="fr-FR" smtClean="0"/>
              <a:t>15/04/2024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999B63-1C5E-64D7-EE4C-E6CB25003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C717FB-888C-F1BE-37C5-F04D21D1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4538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692FD-FA4F-1B23-9EA8-98A91CDBF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F74534-C607-4610-550D-E549332B6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BEA254-A469-DD5E-6D80-44BC37540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BB67E5-EFEF-17F0-5AB1-5E8DF97BF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92719-6981-494F-9272-AA46F4F8DD1D}" type="datetime1">
              <a:rPr lang="fr-FR" smtClean="0"/>
              <a:t>15/04/2024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EDB6C-8CB1-00F0-9658-BA9847DD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C09C59-5D4A-0616-191D-C163C2AA1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3079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D37EC-0CB8-5C20-0D9F-EF2B8B70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9592B-AE95-C702-A091-81C5DD7C8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6C0F8F-A3A7-5386-A2CD-26017DDBA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6BDF64-7321-18FA-3A8A-151C61B25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22B91-BAA4-48DB-A55E-A0A94B1A01C3}" type="datetime1">
              <a:rPr lang="fr-FR" smtClean="0"/>
              <a:t>15/04/2024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7279B-A4DF-B23E-FBF6-E1F5762D1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E326F-A5DE-61B2-FC62-436888296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1190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2FC6-B683-24E9-4CF3-ACB65B9C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788781-C4E4-8F07-B445-0FCB66126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871DA-F3C2-ACC9-0954-A50279EA34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1463CD-01DA-466F-8AC8-6E754ADF3C9E}" type="datetime1">
              <a:rPr lang="fr-FR" smtClean="0"/>
              <a:t>15/04/2024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F7E01-A745-BFC4-1A5F-98305C39C6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0CC3E3-36ED-4099-6586-23175595E3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8FCCF-9A80-B240-8D85-84F960565AFA}" type="slidenum">
              <a:rPr lang="en-BE" smtClean="0"/>
              <a:t>‹N°›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7493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B977F7-1EE6-DC7F-CD89-A20E9ED46829}"/>
              </a:ext>
            </a:extLst>
          </p:cNvPr>
          <p:cNvSpPr txBox="1"/>
          <p:nvPr/>
        </p:nvSpPr>
        <p:spPr>
          <a:xfrm>
            <a:off x="805758" y="2751912"/>
            <a:ext cx="1054804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</a:rPr>
              <a:t>Kick-off meeting _ 15&amp;16 April 2024</a:t>
            </a:r>
            <a:endParaRPr lang="fr-FR" sz="2400" b="1" dirty="0" smtClean="0">
              <a:solidFill>
                <a:srgbClr val="A4C137"/>
              </a:solidFill>
            </a:endParaRPr>
          </a:p>
          <a:p>
            <a:endParaRPr lang="fr-FR" sz="2400" b="1" dirty="0">
              <a:solidFill>
                <a:srgbClr val="A4C137"/>
              </a:solidFill>
            </a:endParaRPr>
          </a:p>
          <a:p>
            <a:r>
              <a:rPr lang="en-BE" sz="2400" b="1" dirty="0" smtClean="0">
                <a:solidFill>
                  <a:srgbClr val="A4C137"/>
                </a:solidFill>
              </a:rPr>
              <a:t>WP</a:t>
            </a:r>
            <a:r>
              <a:rPr lang="fr-FR" sz="2400" b="1" dirty="0" smtClean="0">
                <a:solidFill>
                  <a:srgbClr val="A4C137"/>
                </a:solidFill>
              </a:rPr>
              <a:t>6</a:t>
            </a:r>
            <a:r>
              <a:rPr lang="en-BE" sz="2400" b="1" dirty="0" smtClean="0">
                <a:solidFill>
                  <a:srgbClr val="A4C137"/>
                </a:solidFill>
              </a:rPr>
              <a:t>: </a:t>
            </a:r>
            <a:r>
              <a:rPr lang="en-US" sz="2400" b="1" dirty="0">
                <a:solidFill>
                  <a:srgbClr val="A4C137"/>
                </a:solidFill>
              </a:rPr>
              <a:t>Integration into </a:t>
            </a:r>
            <a:r>
              <a:rPr lang="fr-FR" sz="2400" b="1" dirty="0" smtClean="0">
                <a:solidFill>
                  <a:srgbClr val="A4C137"/>
                </a:solidFill>
              </a:rPr>
              <a:t>Accelerator and </a:t>
            </a:r>
            <a:r>
              <a:rPr lang="fr-FR" sz="2400" b="1" dirty="0" err="1" smtClean="0">
                <a:solidFill>
                  <a:srgbClr val="A4C137"/>
                </a:solidFill>
              </a:rPr>
              <a:t>Collider</a:t>
            </a:r>
            <a:r>
              <a:rPr lang="fr-FR" sz="2400" b="1" dirty="0" smtClean="0">
                <a:solidFill>
                  <a:srgbClr val="A4C137"/>
                </a:solidFill>
              </a:rPr>
              <a:t> </a:t>
            </a:r>
            <a:r>
              <a:rPr lang="fr-FR" sz="2400" b="1" dirty="0" err="1" smtClean="0">
                <a:solidFill>
                  <a:srgbClr val="A4C137"/>
                </a:solidFill>
              </a:rPr>
              <a:t>RIs</a:t>
            </a:r>
            <a:endParaRPr lang="en-BE" sz="2400" b="1" dirty="0">
              <a:solidFill>
                <a:srgbClr val="A4C137"/>
              </a:solidFill>
            </a:endParaRPr>
          </a:p>
          <a:p>
            <a:r>
              <a:rPr lang="en-US" sz="2400" b="1" dirty="0" smtClean="0">
                <a:solidFill>
                  <a:srgbClr val="1B3C70"/>
                </a:solidFill>
                <a:latin typeface="Calibri"/>
                <a:ea typeface="ＭＳ Ｐゴシック" charset="0"/>
              </a:rPr>
              <a:t>Guillaume Olry (CNRS/IJCLAB) on behalf of WP6 colleagues</a:t>
            </a:r>
          </a:p>
          <a:p>
            <a:r>
              <a:rPr lang="en-US" sz="2000" i="1" dirty="0" smtClean="0">
                <a:solidFill>
                  <a:srgbClr val="1B3C70"/>
                </a:solidFill>
                <a:latin typeface="Calibri"/>
                <a:ea typeface="ＭＳ Ｐゴシック" charset="0"/>
              </a:rPr>
              <a:t>guillaume.olry@ijclab.in2p3.fr</a:t>
            </a:r>
          </a:p>
          <a:p>
            <a:endParaRPr lang="en-US" sz="2000" i="1" dirty="0">
              <a:solidFill>
                <a:srgbClr val="1B3C7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FA8780-B75B-60B4-D8EF-708302BA94C7}"/>
              </a:ext>
            </a:extLst>
          </p:cNvPr>
          <p:cNvSpPr txBox="1"/>
          <p:nvPr/>
        </p:nvSpPr>
        <p:spPr>
          <a:xfrm>
            <a:off x="4113249" y="345815"/>
            <a:ext cx="764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Innovate for Sustainable Accelerating Systems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latin typeface="Calibri"/>
              <a:ea typeface="ＭＳ Ｐゴシック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24946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6.5: Assembly and test of adapted cryomodule 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status/evolution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447123"/>
            <a:ext cx="11811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b="1" dirty="0">
                <a:solidFill>
                  <a:schemeClr val="bg2">
                    <a:lumMod val="50000"/>
                  </a:schemeClr>
                </a:solidFill>
              </a:rPr>
              <a:t>tatus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/>
              <a:t>Clean room assembly of the cavity string and cryostating </a:t>
            </a:r>
            <a:r>
              <a:rPr lang="en-US" b="1" dirty="0" smtClean="0"/>
              <a:t>phase.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started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b="1" dirty="0"/>
              <a:t>• Preparation of the test stand</a:t>
            </a:r>
            <a:r>
              <a:rPr lang="en-US" b="1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Not started</a:t>
            </a:r>
          </a:p>
          <a:p>
            <a:r>
              <a:rPr lang="en-US" b="1" dirty="0" smtClean="0"/>
              <a:t>• </a:t>
            </a:r>
            <a:r>
              <a:rPr lang="en-US" b="1" dirty="0"/>
              <a:t>Cryogenic and RF test of the cryomodule</a:t>
            </a:r>
            <a:r>
              <a:rPr lang="en-US" b="1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Not started</a:t>
            </a:r>
          </a:p>
          <a:p>
            <a:endParaRPr lang="en-US" sz="1600" b="1" dirty="0"/>
          </a:p>
          <a:p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BE" sz="1600" b="1" dirty="0">
                <a:solidFill>
                  <a:schemeClr val="bg2">
                    <a:lumMod val="50000"/>
                  </a:schemeClr>
                </a:solidFill>
              </a:rPr>
              <a:t>volution</a:t>
            </a:r>
          </a:p>
          <a:p>
            <a:endParaRPr lang="en-BE" sz="1600" b="1" dirty="0"/>
          </a:p>
          <a:p>
            <a:endParaRPr lang="en-US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599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ACFB-1B75-9953-AC32-C108F37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24AF-A507-EA37-4B8C-BABEEBAD4C28}"/>
              </a:ext>
            </a:extLst>
          </p:cNvPr>
          <p:cNvSpPr txBox="1"/>
          <p:nvPr/>
        </p:nvSpPr>
        <p:spPr>
          <a:xfrm>
            <a:off x="3418115" y="315684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WP6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points of attention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D51265F-F36F-69A4-2976-8FB8BBF5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416380" y="1578429"/>
            <a:ext cx="11488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 err="1" smtClean="0"/>
              <a:t>Establish</a:t>
            </a:r>
            <a:r>
              <a:rPr lang="fr-FR" dirty="0" smtClean="0"/>
              <a:t> and </a:t>
            </a:r>
            <a:r>
              <a:rPr lang="fr-FR" dirty="0" err="1" smtClean="0"/>
              <a:t>maintain</a:t>
            </a:r>
            <a:r>
              <a:rPr lang="fr-FR" dirty="0" smtClean="0"/>
              <a:t> a close collaboration </a:t>
            </a:r>
            <a:r>
              <a:rPr lang="fr-FR" dirty="0" err="1" smtClean="0"/>
              <a:t>with</a:t>
            </a:r>
            <a:r>
              <a:rPr lang="fr-FR" dirty="0" smtClean="0"/>
              <a:t> WP1 and WP4.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WP1 </a:t>
            </a:r>
            <a:r>
              <a:rPr lang="fr-FR" dirty="0" err="1" smtClean="0"/>
              <a:t>tasks</a:t>
            </a:r>
            <a:r>
              <a:rPr lang="fr-FR" dirty="0" smtClean="0"/>
              <a:t> 1.2 and 1.4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WP4: all </a:t>
            </a:r>
            <a:r>
              <a:rPr lang="fr-FR" dirty="0" err="1" smtClean="0"/>
              <a:t>tasks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Need</a:t>
            </a:r>
            <a:r>
              <a:rPr lang="fr-FR" dirty="0" smtClean="0"/>
              <a:t> of </a:t>
            </a:r>
            <a:r>
              <a:rPr lang="fr-FR" dirty="0" err="1" smtClean="0"/>
              <a:t>beam</a:t>
            </a:r>
            <a:r>
              <a:rPr lang="fr-FR" dirty="0" smtClean="0"/>
              <a:t> line </a:t>
            </a:r>
            <a:r>
              <a:rPr lang="fr-FR" dirty="0" err="1" smtClean="0"/>
              <a:t>absorbers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the cryomodule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/>
              <a:t>may</a:t>
            </a:r>
            <a:r>
              <a:rPr lang="fr-FR" dirty="0" smtClean="0"/>
              <a:t> impact the </a:t>
            </a:r>
            <a:r>
              <a:rPr lang="fr-FR" dirty="0" err="1" smtClean="0"/>
              <a:t>task</a:t>
            </a:r>
            <a:r>
              <a:rPr lang="fr-FR" dirty="0" smtClean="0"/>
              <a:t> 6.3 (</a:t>
            </a:r>
            <a:r>
              <a:rPr lang="fr-FR" dirty="0" err="1" smtClean="0"/>
              <a:t>cost</a:t>
            </a:r>
            <a:r>
              <a:rPr lang="fr-FR" dirty="0" smtClean="0"/>
              <a:t> and </a:t>
            </a:r>
            <a:r>
              <a:rPr lang="fr-FR" dirty="0" err="1" smtClean="0"/>
              <a:t>schedule</a:t>
            </a:r>
            <a:r>
              <a:rPr lang="fr-FR" dirty="0" smtClean="0"/>
              <a:t>)</a:t>
            </a:r>
            <a:endParaRPr lang="fr-FR" dirty="0"/>
          </a:p>
          <a:p>
            <a:pPr marL="285750" indent="-285750">
              <a:buFontTx/>
              <a:buChar char="-"/>
            </a:pPr>
            <a:r>
              <a:rPr lang="fr-FR" dirty="0" err="1" smtClean="0"/>
              <a:t>Cavity</a:t>
            </a:r>
            <a:r>
              <a:rPr lang="fr-FR" dirty="0" smtClean="0"/>
              <a:t> </a:t>
            </a:r>
            <a:r>
              <a:rPr lang="fr-FR" dirty="0" err="1" smtClean="0"/>
              <a:t>preparation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high performances (Qo3E10 @ 22MV/m): </a:t>
            </a:r>
            <a:r>
              <a:rPr lang="fr-FR" dirty="0" err="1"/>
              <a:t>r</a:t>
            </a:r>
            <a:r>
              <a:rPr lang="fr-FR" dirty="0" err="1" smtClean="0"/>
              <a:t>ecipe</a:t>
            </a:r>
            <a:r>
              <a:rPr lang="fr-FR" dirty="0" smtClean="0"/>
              <a:t> not </a:t>
            </a:r>
            <a:r>
              <a:rPr lang="fr-FR" dirty="0" err="1" smtClean="0"/>
              <a:t>yet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. Time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validate</a:t>
            </a:r>
            <a:r>
              <a:rPr lang="fr-FR" dirty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recipe</a:t>
            </a:r>
            <a:r>
              <a:rPr lang="fr-FR" dirty="0" smtClean="0"/>
              <a:t>: </a:t>
            </a:r>
            <a:r>
              <a:rPr lang="fr-FR" dirty="0" err="1" smtClean="0"/>
              <a:t>unknown</a:t>
            </a:r>
            <a:r>
              <a:rPr lang="fr-FR" dirty="0" smtClean="0"/>
              <a:t> </a:t>
            </a:r>
            <a:r>
              <a:rPr lang="fr-FR" dirty="0" smtClean="0">
                <a:sym typeface="Wingdings" panose="05000000000000000000" pitchFamily="2" charset="2"/>
              </a:rPr>
              <a:t> </a:t>
            </a:r>
            <a:r>
              <a:rPr lang="fr-FR" dirty="0" err="1" smtClean="0">
                <a:sym typeface="Wingdings" panose="05000000000000000000" pitchFamily="2" charset="2"/>
              </a:rPr>
              <a:t>may</a:t>
            </a:r>
            <a:r>
              <a:rPr lang="fr-FR" dirty="0" smtClean="0">
                <a:sym typeface="Wingdings" panose="05000000000000000000" pitchFamily="2" charset="2"/>
              </a:rPr>
              <a:t> impact </a:t>
            </a:r>
            <a:r>
              <a:rPr lang="fr-FR" dirty="0" err="1" smtClean="0">
                <a:sym typeface="Wingdings" panose="05000000000000000000" pitchFamily="2" charset="2"/>
              </a:rPr>
              <a:t>task</a:t>
            </a:r>
            <a:r>
              <a:rPr lang="fr-FR" dirty="0" smtClean="0">
                <a:sym typeface="Wingdings" panose="05000000000000000000" pitchFamily="2" charset="2"/>
              </a:rPr>
              <a:t> 6.4 (</a:t>
            </a:r>
            <a:r>
              <a:rPr lang="fr-FR" dirty="0" err="1" smtClean="0">
                <a:sym typeface="Wingdings" panose="05000000000000000000" pitchFamily="2" charset="2"/>
              </a:rPr>
              <a:t>cost</a:t>
            </a:r>
            <a:r>
              <a:rPr lang="fr-FR" dirty="0" smtClean="0">
                <a:sym typeface="Wingdings" panose="05000000000000000000" pitchFamily="2" charset="2"/>
              </a:rPr>
              <a:t> and </a:t>
            </a:r>
            <a:r>
              <a:rPr lang="fr-FR" dirty="0" err="1" smtClean="0">
                <a:sym typeface="Wingdings" panose="05000000000000000000" pitchFamily="2" charset="2"/>
              </a:rPr>
              <a:t>schedule</a:t>
            </a:r>
            <a:r>
              <a:rPr lang="fr-FR" dirty="0" smtClean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dirty="0" err="1" smtClean="0">
                <a:sym typeface="Wingdings" panose="05000000000000000000" pitchFamily="2" charset="2"/>
              </a:rPr>
              <a:t>Cost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increase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smtClean="0">
                <a:sym typeface="Wingdings" panose="05000000000000000000" pitchFamily="2" charset="2"/>
              </a:rPr>
              <a:t>of </a:t>
            </a:r>
            <a:r>
              <a:rPr lang="fr-FR" dirty="0" err="1" smtClean="0">
                <a:sym typeface="Wingdings" panose="05000000000000000000" pitchFamily="2" charset="2"/>
              </a:rPr>
              <a:t>some</a:t>
            </a:r>
            <a:r>
              <a:rPr lang="fr-FR" dirty="0" smtClean="0">
                <a:sym typeface="Wingdings" panose="05000000000000000000" pitchFamily="2" charset="2"/>
              </a:rPr>
              <a:t> key components </a:t>
            </a:r>
            <a:r>
              <a:rPr lang="fr-FR" dirty="0" err="1" smtClean="0">
                <a:sym typeface="Wingdings" panose="05000000000000000000" pitchFamily="2" charset="2"/>
              </a:rPr>
              <a:t>already</a:t>
            </a:r>
            <a:r>
              <a:rPr lang="fr-FR" dirty="0" smtClean="0">
                <a:sym typeface="Wingdings" panose="05000000000000000000" pitchFamily="2" charset="2"/>
              </a:rPr>
              <a:t> </a:t>
            </a:r>
            <a:r>
              <a:rPr lang="fr-FR" dirty="0" err="1" smtClean="0">
                <a:sym typeface="Wingdings" panose="05000000000000000000" pitchFamily="2" charset="2"/>
              </a:rPr>
              <a:t>observed</a:t>
            </a:r>
            <a:r>
              <a:rPr lang="fr-FR" dirty="0" smtClean="0">
                <a:sym typeface="Wingdings" panose="05000000000000000000" pitchFamily="2" charset="2"/>
              </a:rPr>
              <a:t> (Nb and </a:t>
            </a:r>
            <a:r>
              <a:rPr lang="fr-FR" dirty="0" err="1" smtClean="0">
                <a:sym typeface="Wingdings" panose="05000000000000000000" pitchFamily="2" charset="2"/>
              </a:rPr>
              <a:t>cavity</a:t>
            </a:r>
            <a:r>
              <a:rPr lang="fr-FR" dirty="0" smtClean="0">
                <a:sym typeface="Wingdings" panose="05000000000000000000" pitchFamily="2" charset="2"/>
              </a:rPr>
              <a:t> fabrication...). </a:t>
            </a:r>
            <a:r>
              <a:rPr lang="fr-FR" dirty="0" err="1" smtClean="0">
                <a:sym typeface="Wingdings" panose="05000000000000000000" pitchFamily="2" charset="2"/>
              </a:rPr>
              <a:t>What</a:t>
            </a:r>
            <a:r>
              <a:rPr lang="fr-FR" dirty="0" smtClean="0">
                <a:sym typeface="Wingdings" panose="05000000000000000000" pitchFamily="2" charset="2"/>
              </a:rPr>
              <a:t> about more standard components? (HOM </a:t>
            </a:r>
            <a:r>
              <a:rPr lang="fr-FR" dirty="0" err="1" smtClean="0">
                <a:sym typeface="Wingdings" panose="05000000000000000000" pitchFamily="2" charset="2"/>
              </a:rPr>
              <a:t>couplers</a:t>
            </a:r>
            <a:r>
              <a:rPr lang="fr-FR" dirty="0" smtClean="0">
                <a:sym typeface="Wingdings" panose="05000000000000000000" pitchFamily="2" charset="2"/>
              </a:rPr>
              <a:t> fabrication...)</a:t>
            </a:r>
            <a:endParaRPr lang="fr-FR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8511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9F62B-3239-6EE8-F00D-69BC3CED5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500BB58-13C2-C4FB-2105-FCBD01FF7454}"/>
              </a:ext>
            </a:extLst>
          </p:cNvPr>
          <p:cNvSpPr txBox="1"/>
          <p:nvPr/>
        </p:nvSpPr>
        <p:spPr>
          <a:xfrm>
            <a:off x="3158758" y="315684"/>
            <a:ext cx="9033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</a:t>
            </a:r>
            <a:r>
              <a:rPr lang="en-BE" sz="2400" b="1" dirty="0" smtClean="0">
                <a:solidFill>
                  <a:srgbClr val="002060"/>
                </a:solidFill>
              </a:rPr>
              <a:t> 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plans to achieve milestones &amp; deliverables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C31A748-932E-C1C6-22A4-E75A98A18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3521"/>
          <a:stretch/>
        </p:blipFill>
        <p:spPr>
          <a:xfrm>
            <a:off x="163286" y="1695706"/>
            <a:ext cx="11749510" cy="122287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89" y="3993449"/>
            <a:ext cx="10082553" cy="7706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286" y="5591100"/>
            <a:ext cx="10373880" cy="592417"/>
          </a:xfrm>
          <a:prstGeom prst="rect">
            <a:avLst/>
          </a:prstGeom>
        </p:spPr>
      </p:pic>
      <p:sp>
        <p:nvSpPr>
          <p:cNvPr id="9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1000283"/>
            <a:ext cx="165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Planning</a:t>
            </a:r>
            <a:endParaRPr lang="fr-FR" dirty="0" smtClean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63286" y="3390028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Milestones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5C6DC7AD-FA86-3014-2C7F-44169091257A}"/>
              </a:ext>
            </a:extLst>
          </p:cNvPr>
          <p:cNvSpPr txBox="1"/>
          <p:nvPr/>
        </p:nvSpPr>
        <p:spPr>
          <a:xfrm>
            <a:off x="153889" y="5047602"/>
            <a:ext cx="2396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Deliverables</a:t>
            </a:r>
            <a:endParaRPr lang="fr-FR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/>
          <a:srcRect b="90021"/>
          <a:stretch/>
        </p:blipFill>
        <p:spPr>
          <a:xfrm>
            <a:off x="163286" y="1461948"/>
            <a:ext cx="11749510" cy="2443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12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369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DACFB-1B75-9953-AC32-C108F3791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FA24AF-A507-EA37-4B8C-BABEEBAD4C28}"/>
              </a:ext>
            </a:extLst>
          </p:cNvPr>
          <p:cNvSpPr txBox="1"/>
          <p:nvPr/>
        </p:nvSpPr>
        <p:spPr>
          <a:xfrm>
            <a:off x="3418115" y="315684"/>
            <a:ext cx="2028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WP6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Staff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6D51265F-F36F-69A4-2976-8FB8BBF5A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45" y="1340963"/>
            <a:ext cx="10868025" cy="4800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08569" y="1696825"/>
            <a:ext cx="923827" cy="43740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87376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9FADFF-2D07-D9AF-1D2F-94607555F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B8A4AA-B409-92E4-EB41-CFAD688E9665}"/>
              </a:ext>
            </a:extLst>
          </p:cNvPr>
          <p:cNvSpPr txBox="1"/>
          <p:nvPr/>
        </p:nvSpPr>
        <p:spPr>
          <a:xfrm>
            <a:off x="3418115" y="315684"/>
            <a:ext cx="3502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002060"/>
                </a:solidFill>
              </a:rPr>
              <a:t>WP6 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budget plans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5825CCE3-EDCB-11D8-AB95-6A407A5C0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95970" y="903791"/>
            <a:ext cx="56960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50875" lvl="2" indent="-285750">
              <a:buFont typeface="Arial" panose="020B0604020202020204" pitchFamily="34" charset="0"/>
              <a:buChar char="•"/>
            </a:pPr>
            <a:r>
              <a:rPr lang="en-SE" sz="1600" b="1" dirty="0">
                <a:ea typeface="Calibri" panose="020F0502020204030204" pitchFamily="34" charset="0"/>
              </a:rPr>
              <a:t>CNRS: </a:t>
            </a:r>
            <a:r>
              <a:rPr lang="fr-FR" sz="1600" b="1" dirty="0" smtClean="0">
                <a:ea typeface="Calibri" panose="020F0502020204030204" pitchFamily="34" charset="0"/>
              </a:rPr>
              <a:t>736k</a:t>
            </a:r>
            <a:r>
              <a:rPr lang="fr-FR" sz="1600" b="1" dirty="0">
                <a:ea typeface="Calibri" panose="020F0502020204030204" pitchFamily="34" charset="0"/>
              </a:rPr>
              <a:t>€ (</a:t>
            </a:r>
            <a:r>
              <a:rPr lang="fr-FR" sz="1600" b="1" dirty="0" smtClean="0">
                <a:ea typeface="Calibri" panose="020F0502020204030204" pitchFamily="34" charset="0"/>
              </a:rPr>
              <a:t>CM adaptation + </a:t>
            </a:r>
            <a:r>
              <a:rPr lang="fr-FR" sz="1600" b="1" dirty="0" err="1" smtClean="0">
                <a:ea typeface="Calibri" panose="020F0502020204030204" pitchFamily="34" charset="0"/>
              </a:rPr>
              <a:t>cavity</a:t>
            </a:r>
            <a:r>
              <a:rPr lang="fr-FR" sz="1600" b="1" dirty="0" smtClean="0">
                <a:ea typeface="Calibri" panose="020F0502020204030204" pitchFamily="34" charset="0"/>
              </a:rPr>
              <a:t> string </a:t>
            </a:r>
            <a:r>
              <a:rPr lang="fr-FR" sz="1600" b="1" dirty="0" err="1" smtClean="0">
                <a:ea typeface="Calibri" panose="020F0502020204030204" pitchFamily="34" charset="0"/>
              </a:rPr>
              <a:t>fab</a:t>
            </a:r>
            <a:r>
              <a:rPr lang="fr-FR" sz="1600" b="1" dirty="0" smtClean="0">
                <a:ea typeface="Calibri" panose="020F0502020204030204" pitchFamily="34" charset="0"/>
              </a:rPr>
              <a:t>) </a:t>
            </a:r>
            <a:r>
              <a:rPr lang="fr-FR" sz="1600" b="1" dirty="0">
                <a:ea typeface="Calibri" panose="020F0502020204030204" pitchFamily="34" charset="0"/>
              </a:rPr>
              <a:t>+ 2k€ (</a:t>
            </a:r>
            <a:r>
              <a:rPr lang="fr-FR" sz="1600" b="1" dirty="0" err="1">
                <a:ea typeface="Calibri" panose="020F0502020204030204" pitchFamily="34" charset="0"/>
              </a:rPr>
              <a:t>travels</a:t>
            </a:r>
            <a:r>
              <a:rPr lang="fr-FR" sz="1600" b="1" dirty="0" smtClean="0">
                <a:ea typeface="Calibri" panose="020F0502020204030204" pitchFamily="34" charset="0"/>
              </a:rPr>
              <a:t>) 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+ 1M€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matching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funds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(CM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adapt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. +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cavity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string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fab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)</a:t>
            </a:r>
          </a:p>
          <a:p>
            <a:pPr marL="365125" lvl="2"/>
            <a:endParaRPr lang="fr-FR" sz="1600" b="1" dirty="0" smtClean="0">
              <a:ea typeface="Calibri" panose="020F0502020204030204" pitchFamily="34" charset="0"/>
            </a:endParaRPr>
          </a:p>
          <a:p>
            <a:pPr marL="650875" lvl="2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ea typeface="Calibri" panose="020F0502020204030204" pitchFamily="34" charset="0"/>
              </a:rPr>
              <a:t>CEA</a:t>
            </a:r>
            <a:r>
              <a:rPr lang="fr-FR" sz="1600" b="1" dirty="0">
                <a:ea typeface="Calibri" panose="020F0502020204030204" pitchFamily="34" charset="0"/>
              </a:rPr>
              <a:t>: </a:t>
            </a:r>
            <a:r>
              <a:rPr lang="fr-FR" sz="1600" b="1" dirty="0" smtClean="0">
                <a:ea typeface="Calibri" panose="020F0502020204030204" pitchFamily="34" charset="0"/>
              </a:rPr>
              <a:t>250k</a:t>
            </a:r>
            <a:r>
              <a:rPr lang="fr-FR" sz="1600" b="1" dirty="0">
                <a:ea typeface="Calibri" panose="020F0502020204030204" pitchFamily="34" charset="0"/>
              </a:rPr>
              <a:t>€ (CM </a:t>
            </a:r>
            <a:r>
              <a:rPr lang="fr-FR" sz="1600" b="1" dirty="0" err="1" smtClean="0">
                <a:ea typeface="Calibri" panose="020F0502020204030204" pitchFamily="34" charset="0"/>
              </a:rPr>
              <a:t>assembly</a:t>
            </a:r>
            <a:r>
              <a:rPr lang="fr-FR" sz="1600" b="1" dirty="0" smtClean="0">
                <a:ea typeface="Calibri" panose="020F0502020204030204" pitchFamily="34" charset="0"/>
              </a:rPr>
              <a:t> + </a:t>
            </a:r>
            <a:r>
              <a:rPr lang="fr-FR" sz="1600" b="1" dirty="0" err="1" smtClean="0">
                <a:ea typeface="Calibri" panose="020F0502020204030204" pitchFamily="34" charset="0"/>
              </a:rPr>
              <a:t>tooling</a:t>
            </a:r>
            <a:r>
              <a:rPr lang="fr-FR" sz="1600" b="1" dirty="0" smtClean="0">
                <a:ea typeface="Calibri" panose="020F0502020204030204" pitchFamily="34" charset="0"/>
              </a:rPr>
              <a:t>) </a:t>
            </a:r>
            <a:r>
              <a:rPr lang="fr-FR" sz="1600" b="1" dirty="0">
                <a:ea typeface="Calibri" panose="020F0502020204030204" pitchFamily="34" charset="0"/>
              </a:rPr>
              <a:t>+ 2</a:t>
            </a:r>
            <a:r>
              <a:rPr lang="fr-FR" sz="1600" b="1" dirty="0" smtClean="0">
                <a:ea typeface="Calibri" panose="020F0502020204030204" pitchFamily="34" charset="0"/>
              </a:rPr>
              <a:t>k</a:t>
            </a:r>
            <a:r>
              <a:rPr lang="fr-FR" sz="1600" b="1" dirty="0">
                <a:ea typeface="Calibri" panose="020F0502020204030204" pitchFamily="34" charset="0"/>
              </a:rPr>
              <a:t>€ (</a:t>
            </a:r>
            <a:r>
              <a:rPr lang="fr-FR" sz="1600" b="1" dirty="0" err="1">
                <a:ea typeface="Calibri" panose="020F0502020204030204" pitchFamily="34" charset="0"/>
              </a:rPr>
              <a:t>travels</a:t>
            </a:r>
            <a:r>
              <a:rPr lang="fr-FR" sz="1600" b="1" dirty="0" smtClean="0">
                <a:ea typeface="Calibri" panose="020F0502020204030204" pitchFamily="34" charset="0"/>
              </a:rPr>
              <a:t>)</a:t>
            </a:r>
          </a:p>
          <a:p>
            <a:pPr marL="365125" lvl="2"/>
            <a:endParaRPr lang="fr-FR" sz="1600" b="1" dirty="0" smtClean="0">
              <a:ea typeface="Calibri" panose="020F0502020204030204" pitchFamily="34" charset="0"/>
            </a:endParaRPr>
          </a:p>
          <a:p>
            <a:pPr marL="650875" lvl="2" indent="-285750">
              <a:buFont typeface="Arial" panose="020B0604020202020204" pitchFamily="34" charset="0"/>
              <a:buChar char="•"/>
            </a:pPr>
            <a:r>
              <a:rPr lang="en-SE" sz="1600" b="1" dirty="0" smtClean="0">
                <a:ea typeface="Calibri" panose="020F0502020204030204" pitchFamily="34" charset="0"/>
              </a:rPr>
              <a:t>ESS:</a:t>
            </a:r>
            <a:r>
              <a:rPr lang="fr-FR" sz="1600" b="1" dirty="0" smtClean="0">
                <a:ea typeface="Calibri" panose="020F0502020204030204" pitchFamily="34" charset="0"/>
              </a:rPr>
              <a:t> 100k€ (CM test) </a:t>
            </a:r>
            <a:r>
              <a:rPr lang="fr-FR" sz="1600" b="1" dirty="0">
                <a:ea typeface="Calibri" panose="020F0502020204030204" pitchFamily="34" charset="0"/>
              </a:rPr>
              <a:t>+ </a:t>
            </a:r>
            <a:r>
              <a:rPr lang="fr-FR" sz="1600" b="1" dirty="0" smtClean="0">
                <a:ea typeface="Calibri" panose="020F0502020204030204" pitchFamily="34" charset="0"/>
              </a:rPr>
              <a:t>22k</a:t>
            </a:r>
            <a:r>
              <a:rPr lang="fr-FR" sz="1600" b="1" dirty="0">
                <a:ea typeface="Calibri" panose="020F0502020204030204" pitchFamily="34" charset="0"/>
              </a:rPr>
              <a:t>€ (</a:t>
            </a:r>
            <a:r>
              <a:rPr lang="fr-FR" sz="1600" b="1" dirty="0" err="1">
                <a:ea typeface="Calibri" panose="020F0502020204030204" pitchFamily="34" charset="0"/>
              </a:rPr>
              <a:t>travels</a:t>
            </a:r>
            <a:r>
              <a:rPr lang="fr-FR" sz="1600" b="1" dirty="0" smtClean="0">
                <a:ea typeface="Calibri" panose="020F0502020204030204" pitchFamily="34" charset="0"/>
              </a:rPr>
              <a:t>) + 75k€ (personnel </a:t>
            </a:r>
            <a:r>
              <a:rPr lang="fr-FR" sz="1600" b="1" dirty="0" err="1" smtClean="0">
                <a:ea typeface="Calibri" panose="020F0502020204030204" pitchFamily="34" charset="0"/>
              </a:rPr>
              <a:t>cost</a:t>
            </a:r>
            <a:r>
              <a:rPr lang="fr-FR" sz="1600" b="1" dirty="0" smtClean="0">
                <a:ea typeface="Calibri" panose="020F0502020204030204" pitchFamily="34" charset="0"/>
              </a:rPr>
              <a:t> 12 </a:t>
            </a:r>
            <a:r>
              <a:rPr lang="fr-FR" sz="1600" b="1" dirty="0" err="1" smtClean="0">
                <a:ea typeface="Calibri" panose="020F0502020204030204" pitchFamily="34" charset="0"/>
              </a:rPr>
              <a:t>months</a:t>
            </a:r>
            <a:r>
              <a:rPr lang="fr-FR" sz="1600" b="1" dirty="0" smtClean="0">
                <a:ea typeface="Calibri" panose="020F0502020204030204" pitchFamily="34" charset="0"/>
              </a:rPr>
              <a:t>) +</a:t>
            </a:r>
            <a:r>
              <a:rPr lang="fr-FR" sz="1600" b="1" dirty="0">
                <a:solidFill>
                  <a:srgbClr val="FF0000"/>
                </a:solidFill>
                <a:ea typeface="Calibri" panose="020F0502020204030204" pitchFamily="34" charset="0"/>
              </a:rPr>
              <a:t> 8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00k€ </a:t>
            </a:r>
            <a:r>
              <a:rPr lang="fr-FR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matching</a:t>
            </a:r>
            <a:r>
              <a:rPr lang="fr-FR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funds</a:t>
            </a:r>
            <a:r>
              <a:rPr lang="fr-FR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(in-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kind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: CM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vessel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)</a:t>
            </a:r>
            <a:endParaRPr lang="fr-FR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365125" lvl="2"/>
            <a:endParaRPr lang="en-SE" sz="1600" b="1" u="sng" dirty="0">
              <a:ea typeface="Calibri" panose="020F0502020204030204" pitchFamily="34" charset="0"/>
            </a:endParaRPr>
          </a:p>
          <a:p>
            <a:pPr marL="650875" lvl="2" indent="-285750">
              <a:buFont typeface="Arial" panose="020B0604020202020204" pitchFamily="34" charset="0"/>
              <a:buChar char="•"/>
            </a:pPr>
            <a:r>
              <a:rPr lang="en-SE" sz="1600" b="1" dirty="0" smtClean="0">
                <a:ea typeface="Calibri" panose="020F0502020204030204" pitchFamily="34" charset="0"/>
              </a:rPr>
              <a:t>INFN:</a:t>
            </a:r>
            <a:r>
              <a:rPr lang="fr-FR" sz="1600" b="1" dirty="0" smtClean="0">
                <a:ea typeface="Calibri" panose="020F0502020204030204" pitchFamily="34" charset="0"/>
              </a:rPr>
              <a:t> 104k€ (</a:t>
            </a:r>
            <a:r>
              <a:rPr lang="fr-FR" sz="1600" b="1" dirty="0" err="1" smtClean="0">
                <a:ea typeface="Calibri" panose="020F0502020204030204" pitchFamily="34" charset="0"/>
              </a:rPr>
              <a:t>cavity</a:t>
            </a:r>
            <a:r>
              <a:rPr lang="fr-FR" sz="1600" b="1" dirty="0" smtClean="0">
                <a:ea typeface="Calibri" panose="020F0502020204030204" pitchFamily="34" charset="0"/>
              </a:rPr>
              <a:t> tests) + 2k€ (</a:t>
            </a:r>
            <a:r>
              <a:rPr lang="fr-FR" sz="1600" b="1" dirty="0" err="1" smtClean="0">
                <a:ea typeface="Calibri" panose="020F0502020204030204" pitchFamily="34" charset="0"/>
              </a:rPr>
              <a:t>travels</a:t>
            </a:r>
            <a:r>
              <a:rPr lang="fr-FR" sz="1600" b="1" dirty="0" smtClean="0">
                <a:ea typeface="Calibri" panose="020F0502020204030204" pitchFamily="34" charset="0"/>
              </a:rPr>
              <a:t>) +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matching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funds</a:t>
            </a:r>
            <a:r>
              <a:rPr lang="fr-FR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(for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cavity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tests)</a:t>
            </a:r>
            <a:endParaRPr lang="fr-FR" sz="1600" b="1" dirty="0">
              <a:solidFill>
                <a:srgbClr val="FF0000"/>
              </a:solidFill>
              <a:ea typeface="Calibri" panose="020F0502020204030204" pitchFamily="34" charset="0"/>
            </a:endParaRPr>
          </a:p>
          <a:p>
            <a:pPr marL="365125" lvl="2"/>
            <a:endParaRPr lang="fr-FR" sz="1600" b="1" dirty="0" smtClean="0">
              <a:ea typeface="Calibri" panose="020F0502020204030204" pitchFamily="34" charset="0"/>
            </a:endParaRPr>
          </a:p>
          <a:p>
            <a:pPr marL="650875" lvl="2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ea typeface="Calibri" panose="020F0502020204030204" pitchFamily="34" charset="0"/>
              </a:rPr>
              <a:t>Uni</a:t>
            </a:r>
            <a:r>
              <a:rPr lang="en-US" sz="1600" b="1" dirty="0">
                <a:ea typeface="Calibri" panose="020F0502020204030204" pitchFamily="34" charset="0"/>
              </a:rPr>
              <a:t>. Lancaster</a:t>
            </a:r>
            <a:r>
              <a:rPr lang="en-SE" sz="1600" b="1" dirty="0" smtClean="0">
                <a:ea typeface="Calibri" panose="020F0502020204030204" pitchFamily="34" charset="0"/>
              </a:rPr>
              <a:t>:</a:t>
            </a:r>
            <a:r>
              <a:rPr lang="fr-FR" sz="1600" b="1" dirty="0" smtClean="0">
                <a:ea typeface="Calibri" panose="020F0502020204030204" pitchFamily="34" charset="0"/>
              </a:rPr>
              <a:t> 68.6k</a:t>
            </a:r>
            <a:r>
              <a:rPr lang="fr-FR" sz="1600" b="1" dirty="0">
                <a:ea typeface="Calibri" panose="020F0502020204030204" pitchFamily="34" charset="0"/>
              </a:rPr>
              <a:t>€ (personnel </a:t>
            </a:r>
            <a:r>
              <a:rPr lang="fr-FR" sz="1600" b="1" dirty="0" err="1">
                <a:ea typeface="Calibri" panose="020F0502020204030204" pitchFamily="34" charset="0"/>
              </a:rPr>
              <a:t>cost</a:t>
            </a:r>
            <a:r>
              <a:rPr lang="fr-FR" sz="1600" b="1" dirty="0">
                <a:ea typeface="Calibri" panose="020F0502020204030204" pitchFamily="34" charset="0"/>
              </a:rPr>
              <a:t> </a:t>
            </a:r>
            <a:r>
              <a:rPr lang="fr-FR" sz="1600" b="1" dirty="0" smtClean="0">
                <a:ea typeface="Calibri" panose="020F0502020204030204" pitchFamily="34" charset="0"/>
              </a:rPr>
              <a:t>11 </a:t>
            </a:r>
            <a:r>
              <a:rPr lang="fr-FR" sz="1600" b="1" dirty="0" err="1" smtClean="0">
                <a:ea typeface="Calibri" panose="020F0502020204030204" pitchFamily="34" charset="0"/>
              </a:rPr>
              <a:t>months</a:t>
            </a:r>
            <a:r>
              <a:rPr lang="fr-FR" sz="1600" b="1" dirty="0" smtClean="0">
                <a:ea typeface="Calibri" panose="020F0502020204030204" pitchFamily="34" charset="0"/>
              </a:rPr>
              <a:t>) +</a:t>
            </a:r>
            <a:r>
              <a:rPr lang="fr-FR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ea typeface="Calibri" panose="020F0502020204030204" pitchFamily="34" charset="0"/>
              </a:rPr>
              <a:t>matching</a:t>
            </a:r>
            <a:r>
              <a:rPr lang="fr-FR" sz="1600" b="1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funds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(for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additional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 10 </a:t>
            </a:r>
            <a:r>
              <a:rPr lang="fr-FR" sz="1600" b="1" dirty="0" err="1" smtClean="0">
                <a:solidFill>
                  <a:srgbClr val="FF0000"/>
                </a:solidFill>
                <a:ea typeface="Calibri" panose="020F0502020204030204" pitchFamily="34" charset="0"/>
              </a:rPr>
              <a:t>months</a:t>
            </a:r>
            <a:r>
              <a:rPr lang="fr-FR" sz="1600" b="1" dirty="0" smtClean="0">
                <a:solidFill>
                  <a:srgbClr val="FF0000"/>
                </a:solidFill>
                <a:ea typeface="Calibri" panose="020F0502020204030204" pitchFamily="34" charset="0"/>
              </a:rPr>
              <a:t>)</a:t>
            </a:r>
            <a:r>
              <a:rPr lang="fr-FR" sz="1600" b="1" dirty="0" smtClean="0">
                <a:ea typeface="Calibri" panose="020F0502020204030204" pitchFamily="34" charset="0"/>
              </a:rPr>
              <a:t> + 2.5k€ (</a:t>
            </a:r>
            <a:r>
              <a:rPr lang="fr-FR" sz="1600" b="1" dirty="0" err="1" smtClean="0">
                <a:ea typeface="Calibri" panose="020F0502020204030204" pitchFamily="34" charset="0"/>
              </a:rPr>
              <a:t>travels</a:t>
            </a:r>
            <a:r>
              <a:rPr lang="fr-FR" sz="1600" b="1" dirty="0" smtClean="0">
                <a:ea typeface="Calibri" panose="020F0502020204030204" pitchFamily="34" charset="0"/>
              </a:rPr>
              <a:t>)</a:t>
            </a:r>
          </a:p>
          <a:p>
            <a:pPr marL="650875" lvl="2" indent="-285750">
              <a:buFont typeface="Arial" panose="020B0604020202020204" pitchFamily="34" charset="0"/>
              <a:buChar char="•"/>
            </a:pPr>
            <a:endParaRPr lang="fr-FR" sz="1600" b="1" u="sng" dirty="0">
              <a:ea typeface="Calibri" panose="020F0502020204030204" pitchFamily="34" charset="0"/>
            </a:endParaRPr>
          </a:p>
          <a:p>
            <a:pPr marL="365125" lvl="2"/>
            <a:endParaRPr lang="fr-FR" sz="1600" b="1" u="sng" dirty="0" smtClean="0">
              <a:ea typeface="Calibri" panose="020F0502020204030204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61" y="903791"/>
            <a:ext cx="6737078" cy="583520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14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907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FA8780-B75B-60B4-D8EF-708302BA94C7}"/>
              </a:ext>
            </a:extLst>
          </p:cNvPr>
          <p:cNvSpPr txBox="1"/>
          <p:nvPr/>
        </p:nvSpPr>
        <p:spPr>
          <a:xfrm>
            <a:off x="4113249" y="345815"/>
            <a:ext cx="7649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Main goal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latin typeface="Calibri"/>
              <a:ea typeface="ＭＳ Ｐゴシック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2</a:t>
            </a:fld>
            <a:endParaRPr lang="en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968" y="3021607"/>
            <a:ext cx="9733501" cy="38175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75014" y="1689089"/>
            <a:ext cx="10737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implementation </a:t>
            </a:r>
            <a:r>
              <a:rPr lang="en-US" sz="2000" b="1" dirty="0"/>
              <a:t>of energy saving </a:t>
            </a:r>
            <a:r>
              <a:rPr lang="en-US" sz="2000" b="1" dirty="0" smtClean="0"/>
              <a:t>technologies (HOM couplers, FE-FRTs, optimized cavities...) </a:t>
            </a:r>
            <a:r>
              <a:rPr lang="en-US" sz="2000" b="1" dirty="0"/>
              <a:t>in an existing cryomodule to expedite the testing and validation of an integrated, energy-efficient system in an accelerator environment.</a:t>
            </a:r>
            <a:endParaRPr lang="en-US" sz="2400" b="1" i="1" dirty="0">
              <a:solidFill>
                <a:srgbClr val="1B3C7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812057" y="3524805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ESS prototype cryomodule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80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23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FA8780-B75B-60B4-D8EF-708302BA94C7}"/>
              </a:ext>
            </a:extLst>
          </p:cNvPr>
          <p:cNvSpPr txBox="1"/>
          <p:nvPr/>
        </p:nvSpPr>
        <p:spPr>
          <a:xfrm>
            <a:off x="4113249" y="345815"/>
            <a:ext cx="76491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2">
                    <a:lumMod val="50000"/>
                  </a:schemeClr>
                </a:solidFill>
              </a:rPr>
              <a:t>Innovate for Sustainable Accelerating Systems</a:t>
            </a:r>
            <a:endParaRPr lang="en-US" sz="2800" b="1" i="1" dirty="0">
              <a:solidFill>
                <a:schemeClr val="bg2">
                  <a:lumMod val="50000"/>
                </a:schemeClr>
              </a:solidFill>
              <a:latin typeface="Calibri"/>
              <a:ea typeface="ＭＳ Ｐゴシック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8AB1C2FA-0DC2-3713-A643-27D04484DDC1}"/>
              </a:ext>
            </a:extLst>
          </p:cNvPr>
          <p:cNvSpPr txBox="1"/>
          <p:nvPr/>
        </p:nvSpPr>
        <p:spPr>
          <a:xfrm>
            <a:off x="289994" y="1757560"/>
            <a:ext cx="11707455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 smtClean="0"/>
              <a:t>WP6</a:t>
            </a:r>
            <a:r>
              <a:rPr lang="en-GB" sz="2400" b="1" i="1" dirty="0" smtClean="0">
                <a:effectLst/>
              </a:rPr>
              <a:t> partners </a:t>
            </a:r>
            <a:r>
              <a:rPr lang="fr-FR" sz="2000" dirty="0" smtClean="0">
                <a:ea typeface="Calibri" panose="020F0502020204030204" pitchFamily="34" charset="0"/>
              </a:rPr>
              <a:t>(</a:t>
            </a:r>
            <a:r>
              <a:rPr lang="fr-FR" sz="2000" u="sng" dirty="0" smtClean="0">
                <a:ea typeface="Calibri" panose="020F0502020204030204" pitchFamily="34" charset="0"/>
              </a:rPr>
              <a:t>Main contact</a:t>
            </a:r>
            <a:r>
              <a:rPr lang="fr-FR" sz="2000" dirty="0" smtClean="0">
                <a:ea typeface="Calibri" panose="020F0502020204030204" pitchFamily="34" charset="0"/>
              </a:rPr>
              <a:t>):</a:t>
            </a:r>
          </a:p>
          <a:p>
            <a:pPr marL="365125" lvl="2"/>
            <a:endParaRPr lang="fr-FR" sz="2000" dirty="0" smtClean="0">
              <a:ea typeface="Calibri" panose="020F0502020204030204" pitchFamily="34" charset="0"/>
            </a:endParaRPr>
          </a:p>
          <a:p>
            <a:pPr marL="365125" lvl="2"/>
            <a:r>
              <a:rPr lang="en-SE" sz="2000" b="1" dirty="0" smtClean="0">
                <a:ea typeface="Calibri" panose="020F0502020204030204" pitchFamily="34" charset="0"/>
              </a:rPr>
              <a:t>CNRS</a:t>
            </a:r>
            <a:r>
              <a:rPr lang="en-SE" sz="2000" dirty="0" smtClean="0">
                <a:ea typeface="Calibri" panose="020F0502020204030204" pitchFamily="34" charset="0"/>
              </a:rPr>
              <a:t>: </a:t>
            </a:r>
            <a:r>
              <a:rPr lang="en-SE" sz="2000" u="sng" dirty="0">
                <a:ea typeface="Calibri" panose="020F0502020204030204" pitchFamily="34" charset="0"/>
              </a:rPr>
              <a:t>Guillaume </a:t>
            </a:r>
            <a:r>
              <a:rPr lang="en-SE" sz="2000" u="sng" dirty="0" smtClean="0">
                <a:ea typeface="Calibri" panose="020F0502020204030204" pitchFamily="34" charset="0"/>
              </a:rPr>
              <a:t>Olry</a:t>
            </a:r>
            <a:r>
              <a:rPr lang="fr-FR" sz="2000" dirty="0" smtClean="0">
                <a:ea typeface="Calibri" panose="020F0502020204030204" pitchFamily="34" charset="0"/>
              </a:rPr>
              <a:t>, Gilles Olivier, Sébastien </a:t>
            </a:r>
            <a:r>
              <a:rPr lang="fr-FR" sz="2000" dirty="0" err="1" smtClean="0">
                <a:ea typeface="Calibri" panose="020F0502020204030204" pitchFamily="34" charset="0"/>
              </a:rPr>
              <a:t>Blivet</a:t>
            </a:r>
            <a:r>
              <a:rPr lang="fr-FR" sz="2000" dirty="0" smtClean="0">
                <a:ea typeface="Calibri" panose="020F0502020204030204" pitchFamily="34" charset="0"/>
              </a:rPr>
              <a:t>, Patricia Duchesne, </a:t>
            </a:r>
            <a:r>
              <a:rPr lang="fr-FR" sz="2000" dirty="0" err="1" smtClean="0">
                <a:ea typeface="Calibri" panose="020F0502020204030204" pitchFamily="34" charset="0"/>
              </a:rPr>
              <a:t>Patxi</a:t>
            </a:r>
            <a:r>
              <a:rPr lang="fr-FR" sz="2000" dirty="0" smtClean="0">
                <a:ea typeface="Calibri" panose="020F0502020204030204" pitchFamily="34" charset="0"/>
              </a:rPr>
              <a:t> </a:t>
            </a:r>
            <a:r>
              <a:rPr lang="fr-FR" sz="2000" dirty="0" err="1" smtClean="0">
                <a:ea typeface="Calibri" panose="020F0502020204030204" pitchFamily="34" charset="0"/>
              </a:rPr>
              <a:t>Duthil</a:t>
            </a:r>
            <a:r>
              <a:rPr lang="fr-FR" sz="2000" dirty="0" smtClean="0">
                <a:ea typeface="Calibri" panose="020F0502020204030204" pitchFamily="34" charset="0"/>
              </a:rPr>
              <a:t>, Christophe Joly, Akira Miyazaki, Nicolas Gandolfo</a:t>
            </a:r>
          </a:p>
          <a:p>
            <a:pPr marL="365125" lvl="2"/>
            <a:r>
              <a:rPr lang="fr-FR" sz="2000" b="1" dirty="0" smtClean="0">
                <a:effectLst/>
                <a:ea typeface="Calibri" panose="020F0502020204030204" pitchFamily="34" charset="0"/>
              </a:rPr>
              <a:t>CEA: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 </a:t>
            </a:r>
            <a:r>
              <a:rPr lang="fr-FR" sz="2000" u="sng" dirty="0" smtClean="0">
                <a:effectLst/>
                <a:ea typeface="Calibri" panose="020F0502020204030204" pitchFamily="34" charset="0"/>
              </a:rPr>
              <a:t>Arnaud Madur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, ...</a:t>
            </a:r>
            <a:r>
              <a:rPr lang="fr-FR" sz="2000" dirty="0" smtClean="0">
                <a:ea typeface="Calibri" panose="020F0502020204030204" pitchFamily="34" charset="0"/>
              </a:rPr>
              <a:t> </a:t>
            </a:r>
            <a:endParaRPr lang="fr-FR" sz="2000" dirty="0" smtClean="0">
              <a:effectLst/>
              <a:ea typeface="Calibri" panose="020F0502020204030204" pitchFamily="34" charset="0"/>
            </a:endParaRPr>
          </a:p>
          <a:p>
            <a:pPr marL="365125" lvl="2"/>
            <a:r>
              <a:rPr lang="en-SE" sz="2000" b="1" dirty="0" smtClean="0">
                <a:effectLst/>
                <a:ea typeface="Calibri" panose="020F0502020204030204" pitchFamily="34" charset="0"/>
              </a:rPr>
              <a:t>ESS</a:t>
            </a:r>
            <a:r>
              <a:rPr lang="en-SE" sz="2000" b="1" dirty="0">
                <a:effectLst/>
                <a:ea typeface="Calibri" panose="020F0502020204030204" pitchFamily="34" charset="0"/>
              </a:rPr>
              <a:t>:</a:t>
            </a:r>
            <a:r>
              <a:rPr lang="en-SE" sz="2000" dirty="0">
                <a:effectLst/>
                <a:ea typeface="Calibri" panose="020F0502020204030204" pitchFamily="34" charset="0"/>
              </a:rPr>
              <a:t> </a:t>
            </a:r>
            <a:r>
              <a:rPr lang="en-SE" sz="2000" u="sng" dirty="0">
                <a:effectLst/>
                <a:ea typeface="Calibri" panose="020F0502020204030204" pitchFamily="34" charset="0"/>
              </a:rPr>
              <a:t>Nuno </a:t>
            </a:r>
            <a:r>
              <a:rPr lang="en-SE" sz="2000" u="sng" dirty="0" smtClean="0">
                <a:effectLst/>
                <a:ea typeface="Calibri" panose="020F0502020204030204" pitchFamily="34" charset="0"/>
              </a:rPr>
              <a:t>Elia</a:t>
            </a:r>
            <a:r>
              <a:rPr lang="fr-FR" sz="2000" u="sng" dirty="0" smtClean="0">
                <a:effectLst/>
                <a:ea typeface="Calibri" panose="020F0502020204030204" pitchFamily="34" charset="0"/>
              </a:rPr>
              <a:t>s</a:t>
            </a:r>
            <a:r>
              <a:rPr lang="fr-FR" sz="2000" dirty="0" smtClean="0">
                <a:ea typeface="Calibri" panose="020F0502020204030204" pitchFamily="34" charset="0"/>
              </a:rPr>
              <a:t>, 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Paolo </a:t>
            </a:r>
            <a:r>
              <a:rPr lang="fr-FR" sz="2000" dirty="0" err="1" smtClean="0">
                <a:effectLst/>
                <a:ea typeface="Calibri" panose="020F0502020204030204" pitchFamily="34" charset="0"/>
              </a:rPr>
              <a:t>Pierini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, Cecilia Maiano, Henry </a:t>
            </a:r>
            <a:r>
              <a:rPr lang="fr-FR" sz="2000" dirty="0" err="1" smtClean="0">
                <a:effectLst/>
                <a:ea typeface="Calibri" panose="020F0502020204030204" pitchFamily="34" charset="0"/>
              </a:rPr>
              <a:t>Przybilski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, Marek </a:t>
            </a:r>
            <a:r>
              <a:rPr lang="fr-FR" sz="2000" dirty="0" err="1" smtClean="0">
                <a:effectLst/>
                <a:ea typeface="Calibri" panose="020F0502020204030204" pitchFamily="34" charset="0"/>
              </a:rPr>
              <a:t>Skiba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, 1 pers</a:t>
            </a:r>
            <a:endParaRPr lang="fr-FR" sz="2000" dirty="0" smtClean="0">
              <a:ea typeface="Calibri" panose="020F0502020204030204" pitchFamily="34" charset="0"/>
            </a:endParaRPr>
          </a:p>
          <a:p>
            <a:pPr marL="365125" lvl="2"/>
            <a:r>
              <a:rPr lang="en-SE" sz="2000" b="1" dirty="0" smtClean="0">
                <a:effectLst/>
                <a:ea typeface="Calibri" panose="020F0502020204030204" pitchFamily="34" charset="0"/>
              </a:rPr>
              <a:t>INFN: </a:t>
            </a:r>
            <a:r>
              <a:rPr lang="en-SE" sz="2000" u="sng" dirty="0" smtClean="0">
                <a:effectLst/>
                <a:ea typeface="Calibri" panose="020F0502020204030204" pitchFamily="34" charset="0"/>
              </a:rPr>
              <a:t>Dario Giove</a:t>
            </a:r>
            <a:r>
              <a:rPr lang="fr-FR" sz="2000" dirty="0" smtClean="0">
                <a:effectLst/>
                <a:ea typeface="Calibri" panose="020F0502020204030204" pitchFamily="34" charset="0"/>
              </a:rPr>
              <a:t>, </a:t>
            </a:r>
            <a:r>
              <a:rPr lang="en-US" sz="2000" dirty="0" smtClean="0">
                <a:ea typeface="Calibri" panose="020F0502020204030204" pitchFamily="34" charset="0"/>
              </a:rPr>
              <a:t>Maria Rosaria </a:t>
            </a:r>
            <a:r>
              <a:rPr lang="en-US" sz="2000" dirty="0" err="1" smtClean="0">
                <a:ea typeface="Calibri" panose="020F0502020204030204" pitchFamily="34" charset="0"/>
              </a:rPr>
              <a:t>Masullo</a:t>
            </a:r>
            <a:r>
              <a:rPr lang="en-US" sz="2000" dirty="0" smtClean="0">
                <a:ea typeface="Calibri" panose="020F0502020204030204" pitchFamily="34" charset="0"/>
              </a:rPr>
              <a:t>, Luigi Celona, Gino </a:t>
            </a:r>
            <a:r>
              <a:rPr lang="en-US" sz="2000" dirty="0" err="1" smtClean="0">
                <a:ea typeface="Calibri" panose="020F0502020204030204" pitchFamily="34" charset="0"/>
              </a:rPr>
              <a:t>Sorbello</a:t>
            </a:r>
            <a:r>
              <a:rPr lang="fr-FR" sz="2000" dirty="0" smtClean="0">
                <a:ea typeface="Calibri" panose="020F0502020204030204" pitchFamily="34" charset="0"/>
              </a:rPr>
              <a:t>, </a:t>
            </a:r>
            <a:r>
              <a:rPr lang="en-US" sz="2000" dirty="0" smtClean="0">
                <a:ea typeface="Calibri" panose="020F0502020204030204" pitchFamily="34" charset="0"/>
              </a:rPr>
              <a:t>Paolo </a:t>
            </a:r>
            <a:r>
              <a:rPr lang="en-US" sz="2000" dirty="0" err="1" smtClean="0">
                <a:ea typeface="Calibri" panose="020F0502020204030204" pitchFamily="34" charset="0"/>
              </a:rPr>
              <a:t>Spruzzola</a:t>
            </a:r>
            <a:endParaRPr lang="fr-FR" sz="2000" dirty="0" smtClean="0">
              <a:ea typeface="Calibri" panose="020F0502020204030204" pitchFamily="34" charset="0"/>
            </a:endParaRPr>
          </a:p>
          <a:p>
            <a:pPr marL="365125" lvl="2"/>
            <a:r>
              <a:rPr lang="en-US" sz="2000" b="1" dirty="0" smtClean="0">
                <a:ea typeface="Calibri" panose="020F0502020204030204" pitchFamily="34" charset="0"/>
              </a:rPr>
              <a:t>Uni. Lancaster</a:t>
            </a:r>
            <a:r>
              <a:rPr lang="en-SE" sz="2000" b="1" dirty="0" smtClean="0">
                <a:ea typeface="Calibri" panose="020F0502020204030204" pitchFamily="34" charset="0"/>
              </a:rPr>
              <a:t>: </a:t>
            </a:r>
            <a:r>
              <a:rPr lang="fr-FR" sz="2000" u="sng" dirty="0" smtClean="0">
                <a:ea typeface="Calibri" panose="020F0502020204030204" pitchFamily="34" charset="0"/>
              </a:rPr>
              <a:t>Graeme Burt</a:t>
            </a:r>
            <a:r>
              <a:rPr lang="fr-FR" sz="2000" dirty="0" smtClean="0">
                <a:ea typeface="Calibri" panose="020F0502020204030204" pitchFamily="34" charset="0"/>
              </a:rPr>
              <a:t>, </a:t>
            </a:r>
            <a:endParaRPr lang="fr-FR" sz="2000" u="sng" dirty="0" smtClean="0">
              <a:ea typeface="Calibri" panose="020F0502020204030204" pitchFamily="34" charset="0"/>
            </a:endParaRPr>
          </a:p>
          <a:p>
            <a:pPr marL="365125" lvl="2"/>
            <a:endParaRPr lang="fr-FR" sz="2000" u="sng" dirty="0">
              <a:ea typeface="Calibri" panose="020F0502020204030204" pitchFamily="34" charset="0"/>
            </a:endParaRPr>
          </a:p>
          <a:p>
            <a:pPr marL="250825" lvl="1" indent="-342900">
              <a:buFont typeface="Arial" panose="020B0604020202020204" pitchFamily="34" charset="0"/>
              <a:buChar char="•"/>
            </a:pPr>
            <a:r>
              <a:rPr lang="fr-FR" sz="2000" b="1" i="1" dirty="0" err="1" smtClean="0">
                <a:ea typeface="Calibri" panose="020F0502020204030204" pitchFamily="34" charset="0"/>
              </a:rPr>
              <a:t>Invited</a:t>
            </a:r>
            <a:r>
              <a:rPr lang="fr-FR" sz="2000" b="1" i="1" dirty="0" smtClean="0">
                <a:ea typeface="Calibri" panose="020F0502020204030204" pitchFamily="34" charset="0"/>
              </a:rPr>
              <a:t> </a:t>
            </a:r>
            <a:r>
              <a:rPr lang="fr-FR" sz="2000" b="1" i="1" dirty="0" err="1" smtClean="0">
                <a:ea typeface="Calibri" panose="020F0502020204030204" pitchFamily="34" charset="0"/>
              </a:rPr>
              <a:t>partners</a:t>
            </a:r>
            <a:r>
              <a:rPr lang="fr-FR" sz="2000" b="1" dirty="0" smtClean="0">
                <a:ea typeface="Calibri" panose="020F0502020204030204" pitchFamily="34" charset="0"/>
              </a:rPr>
              <a:t> </a:t>
            </a:r>
            <a:endParaRPr lang="fr-FR" sz="2000" b="1" dirty="0">
              <a:ea typeface="Calibri" panose="020F0502020204030204" pitchFamily="34" charset="0"/>
            </a:endParaRPr>
          </a:p>
          <a:p>
            <a:pPr marL="365125" lvl="2"/>
            <a:r>
              <a:rPr lang="fr-FR" sz="2000" dirty="0" smtClean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ea typeface="Calibri" panose="020F0502020204030204" pitchFamily="34" charset="0"/>
              </a:rPr>
              <a:t>Link </a:t>
            </a:r>
            <a:r>
              <a:rPr lang="fr-FR" sz="2000" dirty="0" err="1" smtClean="0">
                <a:ea typeface="Calibri" panose="020F0502020204030204" pitchFamily="34" charset="0"/>
              </a:rPr>
              <a:t>with</a:t>
            </a:r>
            <a:r>
              <a:rPr lang="fr-FR" sz="2000" dirty="0" smtClean="0">
                <a:ea typeface="Calibri" panose="020F0502020204030204" pitchFamily="34" charset="0"/>
              </a:rPr>
              <a:t> WP4: Vittorio Parma &amp; </a:t>
            </a:r>
            <a:r>
              <a:rPr lang="fr-FR" sz="2000" dirty="0" err="1" smtClean="0">
                <a:ea typeface="Calibri" panose="020F0502020204030204" pitchFamily="34" charset="0"/>
              </a:rPr>
              <a:t>Eric</a:t>
            </a:r>
            <a:r>
              <a:rPr lang="fr-FR" sz="2000" dirty="0" smtClean="0">
                <a:ea typeface="Calibri" panose="020F0502020204030204" pitchFamily="34" charset="0"/>
              </a:rPr>
              <a:t> </a:t>
            </a:r>
            <a:r>
              <a:rPr lang="fr-FR" sz="2000" dirty="0" err="1" smtClean="0">
                <a:ea typeface="Calibri" panose="020F0502020204030204" pitchFamily="34" charset="0"/>
              </a:rPr>
              <a:t>Montesinos</a:t>
            </a:r>
            <a:r>
              <a:rPr lang="fr-FR" sz="2000" dirty="0" smtClean="0">
                <a:ea typeface="Calibri" panose="020F0502020204030204" pitchFamily="34" charset="0"/>
              </a:rPr>
              <a:t> (CERN) + </a:t>
            </a:r>
            <a:r>
              <a:rPr lang="fr-FR" sz="2000" dirty="0">
                <a:ea typeface="Calibri" panose="020F0502020204030204" pitchFamily="34" charset="0"/>
              </a:rPr>
              <a:t>Yolanda Gomez-Martinez (WP4 </a:t>
            </a:r>
            <a:r>
              <a:rPr lang="fr-FR" sz="2000" dirty="0" err="1" smtClean="0">
                <a:ea typeface="Calibri" panose="020F0502020204030204" pitchFamily="34" charset="0"/>
              </a:rPr>
              <a:t>convener</a:t>
            </a:r>
            <a:r>
              <a:rPr lang="fr-FR" sz="2000" dirty="0" smtClean="0">
                <a:ea typeface="Calibri" panose="020F0502020204030204" pitchFamily="34" charset="0"/>
              </a:rPr>
              <a:t>) </a:t>
            </a:r>
          </a:p>
          <a:p>
            <a:pPr marL="365125" lvl="2"/>
            <a:r>
              <a:rPr lang="fr-FR" sz="2000" dirty="0" smtClean="0"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fr-FR" sz="2000" dirty="0" smtClean="0">
                <a:ea typeface="Calibri" panose="020F0502020204030204" pitchFamily="34" charset="0"/>
              </a:rPr>
              <a:t>Link </a:t>
            </a:r>
            <a:r>
              <a:rPr lang="fr-FR" sz="2000" dirty="0" err="1" smtClean="0">
                <a:ea typeface="Calibri" panose="020F0502020204030204" pitchFamily="34" charset="0"/>
              </a:rPr>
              <a:t>with</a:t>
            </a:r>
            <a:r>
              <a:rPr lang="fr-FR" sz="2000" dirty="0" smtClean="0">
                <a:ea typeface="Calibri" panose="020F0502020204030204" pitchFamily="34" charset="0"/>
              </a:rPr>
              <a:t> WP1: Graeme Burt (UL) + Axel </a:t>
            </a:r>
            <a:r>
              <a:rPr lang="fr-FR" sz="2000" dirty="0">
                <a:ea typeface="Calibri" panose="020F0502020204030204" pitchFamily="34" charset="0"/>
              </a:rPr>
              <a:t>Neumann (</a:t>
            </a:r>
            <a:r>
              <a:rPr lang="fr-FR" sz="2000" dirty="0" smtClean="0">
                <a:ea typeface="Calibri" panose="020F0502020204030204" pitchFamily="34" charset="0"/>
              </a:rPr>
              <a:t>WP1 </a:t>
            </a:r>
            <a:r>
              <a:rPr lang="fr-FR" sz="2000" dirty="0" err="1">
                <a:ea typeface="Calibri" panose="020F0502020204030204" pitchFamily="34" charset="0"/>
              </a:rPr>
              <a:t>convener</a:t>
            </a:r>
            <a:r>
              <a:rPr lang="fr-FR" sz="2000" dirty="0" smtClean="0">
                <a:ea typeface="Calibri" panose="020F0502020204030204" pitchFamily="34" charset="0"/>
              </a:rPr>
              <a:t>)</a:t>
            </a:r>
            <a:endParaRPr lang="fr-FR" sz="2000" dirty="0">
              <a:ea typeface="Calibri" panose="020F0502020204030204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3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9651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0655" y="11374"/>
            <a:ext cx="817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Integration into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Accelerator and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</a:rPr>
              <a:t>Collider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RIs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CNRS/IJCLAB, CEA, ESS, INFN,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Lanc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aster University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Convener: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Guillaume Olry (IJCLAB), 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ＭＳ Ｐゴシック" charset="0"/>
              </a:rPr>
              <a:t>deputy(</a:t>
            </a:r>
            <a:r>
              <a:rPr lang="en-US" b="1" dirty="0" err="1" smtClean="0">
                <a:solidFill>
                  <a:srgbClr val="FF0000"/>
                </a:solidFill>
                <a:latin typeface="Calibri"/>
                <a:ea typeface="ＭＳ Ｐゴシック" charset="0"/>
              </a:rPr>
              <a:t>ies</a:t>
            </a:r>
            <a:r>
              <a:rPr lang="en-US" b="1" dirty="0" smtClean="0">
                <a:solidFill>
                  <a:srgbClr val="FF0000"/>
                </a:solidFill>
                <a:latin typeface="Calibri"/>
                <a:ea typeface="ＭＳ Ｐゴシック" charset="0"/>
              </a:rPr>
              <a:t>) : ...</a:t>
            </a:r>
            <a:endParaRPr lang="en-US" b="1" dirty="0">
              <a:solidFill>
                <a:srgbClr val="FF0000"/>
              </a:solidFill>
              <a:latin typeface="Calibri"/>
              <a:ea typeface="ＭＳ Ｐゴシック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2838" y="1663940"/>
            <a:ext cx="11811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/>
              <a:t>Task</a:t>
            </a:r>
            <a:r>
              <a:rPr lang="fr-FR" b="1" dirty="0"/>
              <a:t> 6.1: Coordination </a:t>
            </a:r>
            <a:r>
              <a:rPr lang="fr-FR" dirty="0"/>
              <a:t>– </a:t>
            </a:r>
            <a:r>
              <a:rPr lang="fr-FR" i="1" dirty="0"/>
              <a:t>M1-M48</a:t>
            </a:r>
          </a:p>
          <a:p>
            <a:r>
              <a:rPr lang="en-US" dirty="0"/>
              <a:t>• General coordination by </a:t>
            </a:r>
            <a:r>
              <a:rPr lang="en-US" dirty="0" smtClean="0"/>
              <a:t>CNRS.</a:t>
            </a:r>
            <a:endParaRPr lang="en-US" dirty="0"/>
          </a:p>
          <a:p>
            <a:r>
              <a:rPr lang="en-US" dirty="0"/>
              <a:t>• Coordination with WP4 on HOM and RF couplers implementation into the cryomodule and WP1 </a:t>
            </a:r>
            <a:r>
              <a:rPr lang="en-US" dirty="0" smtClean="0"/>
              <a:t>on </a:t>
            </a:r>
            <a:r>
              <a:rPr lang="fr-FR" dirty="0" smtClean="0"/>
              <a:t>FE-FRT </a:t>
            </a:r>
            <a:r>
              <a:rPr lang="en-GB" dirty="0" smtClean="0"/>
              <a:t>development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en-US" b="1" dirty="0"/>
              <a:t>Task 6.2: Retrofitting Fast Reactive Tuners into existing </a:t>
            </a:r>
            <a:r>
              <a:rPr lang="en-US" b="1" dirty="0" smtClean="0"/>
              <a:t>cryomodules </a:t>
            </a:r>
            <a:r>
              <a:rPr lang="en-US" dirty="0" smtClean="0"/>
              <a:t>– </a:t>
            </a:r>
            <a:r>
              <a:rPr lang="en-US" i="1" dirty="0"/>
              <a:t>M1-M24</a:t>
            </a:r>
          </a:p>
          <a:p>
            <a:r>
              <a:rPr lang="en-US" dirty="0"/>
              <a:t>• Study of frequency domain multiplexor-based HOM coupler.</a:t>
            </a:r>
          </a:p>
          <a:p>
            <a:r>
              <a:rPr lang="en-US" dirty="0"/>
              <a:t>• Study the effect of HOMs on FE-FRT operation to define max leakage.</a:t>
            </a:r>
          </a:p>
          <a:p>
            <a:r>
              <a:rPr lang="en-US" dirty="0"/>
              <a:t>• Study the heating due to high fundamental power in the coupler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Task 6.3: Adapt the existing ESS cryomodule </a:t>
            </a:r>
            <a:r>
              <a:rPr lang="en-US" dirty="0"/>
              <a:t>– </a:t>
            </a:r>
            <a:r>
              <a:rPr lang="en-US" i="1" dirty="0"/>
              <a:t>M1-M18</a:t>
            </a:r>
          </a:p>
          <a:p>
            <a:r>
              <a:rPr lang="en-US" dirty="0"/>
              <a:t>• Modifications of the existing ESS cryomodule based on feedback from </a:t>
            </a:r>
            <a:r>
              <a:rPr lang="en-US" dirty="0" smtClean="0"/>
              <a:t>assembly experience </a:t>
            </a:r>
            <a:r>
              <a:rPr lang="en-US" dirty="0"/>
              <a:t>at </a:t>
            </a:r>
            <a:r>
              <a:rPr lang="en-US" dirty="0" smtClean="0"/>
              <a:t>CEA and </a:t>
            </a:r>
            <a:r>
              <a:rPr lang="en-US" dirty="0"/>
              <a:t>testing experience at ESS.</a:t>
            </a:r>
          </a:p>
          <a:p>
            <a:r>
              <a:rPr lang="en-US" dirty="0"/>
              <a:t>• Integration of the HOM couplers and FPC (mechanical and cooling circuit interfaces).</a:t>
            </a:r>
          </a:p>
          <a:p>
            <a:r>
              <a:rPr lang="en-US" dirty="0"/>
              <a:t>• Study of the modifications of the existing tooling needed for the assembly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4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94805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0BBB2F10-FAEB-D3CF-A535-57FAB19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38" y="378848"/>
            <a:ext cx="3609024" cy="113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CFD807-6BFA-5F75-585F-038BB87B589A}"/>
              </a:ext>
            </a:extLst>
          </p:cNvPr>
          <p:cNvSpPr txBox="1"/>
          <p:nvPr/>
        </p:nvSpPr>
        <p:spPr>
          <a:xfrm>
            <a:off x="3910655" y="11374"/>
            <a:ext cx="8172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WP</a:t>
            </a:r>
            <a:r>
              <a:rPr lang="fr-FR" sz="2400" b="1" dirty="0" smtClean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: 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</a:rPr>
              <a:t>Integration into 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Accelerator and </a:t>
            </a:r>
            <a:r>
              <a:rPr lang="fr-FR" sz="2400" b="1" dirty="0" err="1">
                <a:solidFill>
                  <a:schemeClr val="bg2">
                    <a:lumMod val="50000"/>
                  </a:schemeClr>
                </a:solidFill>
              </a:rPr>
              <a:t>Collider</a:t>
            </a:r>
            <a:r>
              <a:rPr lang="fr-FR" sz="24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2400" b="1" dirty="0" err="1" smtClean="0">
                <a:solidFill>
                  <a:schemeClr val="bg2">
                    <a:lumMod val="50000"/>
                  </a:schemeClr>
                </a:solidFill>
              </a:rPr>
              <a:t>RIs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CNRS/IJCLAB, CEA, ESS, INFN,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Lanc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/>
              </a:rPr>
              <a:t>aster University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uLnTx/>
              <a:uFillTx/>
              <a:latin typeface="Calibri"/>
              <a:ea typeface="ＭＳ Ｐゴシック" charset="0"/>
            </a:endParaRP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Convener: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Calibri"/>
                <a:ea typeface="ＭＳ Ｐゴシック" charset="0"/>
              </a:rPr>
              <a:t>Guillaume Olry (IJCLAB), </a:t>
            </a: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</a:rPr>
              <a:t>deputy(</a:t>
            </a:r>
            <a:r>
              <a:rPr lang="en-US" b="1" dirty="0" err="1">
                <a:solidFill>
                  <a:srgbClr val="FF0000"/>
                </a:solidFill>
                <a:latin typeface="Calibri"/>
                <a:ea typeface="ＭＳ Ｐゴシック" charset="0"/>
              </a:rPr>
              <a:t>ies</a:t>
            </a:r>
            <a:r>
              <a:rPr lang="en-US" b="1" dirty="0">
                <a:solidFill>
                  <a:srgbClr val="FF0000"/>
                </a:solidFill>
                <a:latin typeface="Calibri"/>
                <a:ea typeface="ＭＳ Ｐゴシック" charset="0"/>
              </a:rPr>
              <a:t>) : ...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2838" y="1663940"/>
            <a:ext cx="1181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 </a:t>
            </a:r>
            <a:r>
              <a:rPr lang="en-US" b="1" dirty="0"/>
              <a:t>6.4: Fabrication and validation of cryomodule components </a:t>
            </a:r>
            <a:r>
              <a:rPr lang="en-US" dirty="0"/>
              <a:t>– </a:t>
            </a:r>
            <a:r>
              <a:rPr lang="en-US" i="1" dirty="0"/>
              <a:t>M1-M30</a:t>
            </a:r>
          </a:p>
          <a:p>
            <a:r>
              <a:rPr lang="en-US" dirty="0"/>
              <a:t>• Fabrication of the critical components (SRF cavity, tuning systems, HOM couplers, </a:t>
            </a:r>
            <a:r>
              <a:rPr lang="en-US" dirty="0" smtClean="0"/>
              <a:t>...) adapted </a:t>
            </a:r>
            <a:r>
              <a:rPr lang="en-US" dirty="0"/>
              <a:t>to </a:t>
            </a:r>
            <a:r>
              <a:rPr lang="en-US" dirty="0" smtClean="0"/>
              <a:t>the </a:t>
            </a:r>
            <a:r>
              <a:rPr lang="fr-FR" dirty="0" err="1" smtClean="0"/>
              <a:t>existing</a:t>
            </a:r>
            <a:r>
              <a:rPr lang="fr-FR" dirty="0" smtClean="0"/>
              <a:t> </a:t>
            </a:r>
            <a:r>
              <a:rPr lang="fr-FR" dirty="0"/>
              <a:t>ESS cryomodule.</a:t>
            </a:r>
          </a:p>
          <a:p>
            <a:r>
              <a:rPr lang="en-US" dirty="0"/>
              <a:t>• SRF cavities preparation and qualification test in a vertical cryostat.</a:t>
            </a:r>
          </a:p>
          <a:p>
            <a:r>
              <a:rPr lang="en-US" dirty="0"/>
              <a:t>• Preparation and qualification test of the tuning systems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b="1" dirty="0"/>
              <a:t>Task 6.5: Assembly and test of adapted cryomodule </a:t>
            </a:r>
            <a:r>
              <a:rPr lang="en-US" dirty="0"/>
              <a:t>– </a:t>
            </a:r>
            <a:r>
              <a:rPr lang="en-US" i="1" dirty="0"/>
              <a:t>M30-M48</a:t>
            </a:r>
          </a:p>
          <a:p>
            <a:r>
              <a:rPr lang="en-US" dirty="0"/>
              <a:t>• Clean room assembly of the cavity string and cryostating phase.</a:t>
            </a:r>
          </a:p>
          <a:p>
            <a:r>
              <a:rPr lang="en-US" dirty="0"/>
              <a:t>• Preparation of the test stand.</a:t>
            </a:r>
          </a:p>
          <a:p>
            <a:r>
              <a:rPr lang="en-US" dirty="0"/>
              <a:t>• Cryogenic and RF test of the cryomodule.</a:t>
            </a:r>
            <a:endParaRPr lang="en-BE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5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9478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20272" y="315684"/>
            <a:ext cx="86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6.1 Coordination 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status/evolution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324857"/>
            <a:ext cx="11811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General coordination: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First meetings (27 and 29 March) 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Set up </a:t>
            </a:r>
            <a:r>
              <a:rPr lang="fr-FR" sz="1600" dirty="0" err="1" smtClean="0"/>
              <a:t>regular</a:t>
            </a:r>
            <a:r>
              <a:rPr lang="fr-FR" sz="1600" dirty="0" smtClean="0"/>
              <a:t> meetings : </a:t>
            </a:r>
            <a:r>
              <a:rPr lang="fr-FR" sz="1600" dirty="0" err="1" smtClean="0"/>
              <a:t>Monthly</a:t>
            </a:r>
            <a:r>
              <a:rPr lang="fr-FR" sz="1600" dirty="0" smtClean="0"/>
              <a:t> (1-hour)</a:t>
            </a:r>
          </a:p>
          <a:p>
            <a:endParaRPr lang="fr-FR" sz="1600" dirty="0" smtClean="0"/>
          </a:p>
          <a:p>
            <a:r>
              <a:rPr lang="fr-FR" b="1" dirty="0" smtClean="0"/>
              <a:t>Coordination </a:t>
            </a:r>
            <a:r>
              <a:rPr lang="fr-FR" b="1" dirty="0" err="1" smtClean="0"/>
              <a:t>with</a:t>
            </a:r>
            <a:r>
              <a:rPr lang="fr-FR" b="1" dirty="0" smtClean="0"/>
              <a:t> WP1 and WP4: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Set </a:t>
            </a:r>
            <a:r>
              <a:rPr lang="fr-FR" dirty="0">
                <a:solidFill>
                  <a:prstClr val="black"/>
                </a:solidFill>
              </a:rPr>
              <a:t>up </a:t>
            </a:r>
            <a:r>
              <a:rPr lang="fr-FR" dirty="0" err="1">
                <a:solidFill>
                  <a:prstClr val="black"/>
                </a:solidFill>
              </a:rPr>
              <a:t>regular</a:t>
            </a:r>
            <a:r>
              <a:rPr lang="fr-FR" dirty="0">
                <a:solidFill>
                  <a:prstClr val="black"/>
                </a:solidFill>
              </a:rPr>
              <a:t> joint meetings </a:t>
            </a:r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( </a:t>
            </a:r>
            <a:r>
              <a:rPr lang="fr-FR" dirty="0" err="1">
                <a:solidFill>
                  <a:prstClr val="black"/>
                </a:solidFill>
                <a:sym typeface="Wingdings" panose="05000000000000000000" pitchFamily="2" charset="2"/>
              </a:rPr>
              <a:t>add</a:t>
            </a:r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 a </a:t>
            </a:r>
            <a:r>
              <a:rPr lang="fr-FR" dirty="0" err="1">
                <a:solidFill>
                  <a:prstClr val="black"/>
                </a:solidFill>
              </a:rPr>
              <a:t>dedicated</a:t>
            </a:r>
            <a:r>
              <a:rPr lang="fr-FR" dirty="0">
                <a:solidFill>
                  <a:prstClr val="black"/>
                </a:solidFill>
              </a:rPr>
              <a:t> time slot </a:t>
            </a:r>
            <a:r>
              <a:rPr lang="fr-FR" dirty="0" err="1">
                <a:solidFill>
                  <a:prstClr val="black"/>
                </a:solidFill>
              </a:rPr>
              <a:t>during</a:t>
            </a:r>
            <a:r>
              <a:rPr lang="fr-FR" dirty="0">
                <a:solidFill>
                  <a:prstClr val="black"/>
                </a:solidFill>
              </a:rPr>
              <a:t> one of the WP6 </a:t>
            </a:r>
            <a:r>
              <a:rPr lang="fr-FR" dirty="0" err="1">
                <a:solidFill>
                  <a:prstClr val="black"/>
                </a:solidFill>
              </a:rPr>
              <a:t>monthly</a:t>
            </a:r>
            <a:r>
              <a:rPr lang="fr-FR" dirty="0">
                <a:solidFill>
                  <a:prstClr val="black"/>
                </a:solidFill>
              </a:rPr>
              <a:t> meetings) :</a:t>
            </a:r>
            <a:r>
              <a:rPr lang="fr-FR" dirty="0">
                <a:solidFill>
                  <a:prstClr val="black"/>
                </a:solidFill>
                <a:sym typeface="Wingdings" panose="05000000000000000000" pitchFamily="2" charset="2"/>
              </a:rPr>
              <a:t> 4 joint meetings / </a:t>
            </a:r>
            <a:r>
              <a:rPr lang="fr-FR" dirty="0" err="1" smtClean="0">
                <a:solidFill>
                  <a:prstClr val="black"/>
                </a:solidFill>
                <a:sym typeface="Wingdings" panose="05000000000000000000" pitchFamily="2" charset="2"/>
              </a:rPr>
              <a:t>year</a:t>
            </a:r>
            <a:r>
              <a:rPr lang="fr-FR" dirty="0" smtClean="0">
                <a:solidFill>
                  <a:prstClr val="black"/>
                </a:solidFill>
                <a:sym typeface="Wingdings" panose="05000000000000000000" pitchFamily="2" charset="2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prstClr val="black"/>
                </a:solidFill>
              </a:rPr>
              <a:t>Contact </a:t>
            </a:r>
            <a:r>
              <a:rPr lang="fr-FR" dirty="0" err="1">
                <a:solidFill>
                  <a:prstClr val="black"/>
                </a:solidFill>
              </a:rPr>
              <a:t>persons</a:t>
            </a:r>
            <a:r>
              <a:rPr lang="fr-FR" dirty="0">
                <a:solidFill>
                  <a:prstClr val="black"/>
                </a:solidFill>
              </a:rPr>
              <a:t> have been </a:t>
            </a:r>
            <a:r>
              <a:rPr lang="fr-FR" dirty="0" err="1">
                <a:solidFill>
                  <a:prstClr val="black"/>
                </a:solidFill>
              </a:rPr>
              <a:t>identified</a:t>
            </a:r>
            <a:r>
              <a:rPr lang="fr-FR" dirty="0">
                <a:solidFill>
                  <a:prstClr val="black"/>
                </a:solidFill>
              </a:rPr>
              <a:t>. </a:t>
            </a:r>
          </a:p>
          <a:p>
            <a:pPr lvl="0"/>
            <a:endParaRPr lang="fr-FR" dirty="0">
              <a:solidFill>
                <a:prstClr val="black"/>
              </a:solidFill>
            </a:endParaRPr>
          </a:p>
          <a:p>
            <a:r>
              <a:rPr lang="fr-FR" dirty="0" smtClean="0"/>
              <a:t>Main goals: exchange the </a:t>
            </a:r>
            <a:r>
              <a:rPr lang="fr-FR" dirty="0" err="1" smtClean="0"/>
              <a:t>latest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news, </a:t>
            </a:r>
            <a:r>
              <a:rPr lang="fr-FR" dirty="0" err="1" smtClean="0"/>
              <a:t>identify</a:t>
            </a:r>
            <a:r>
              <a:rPr lang="fr-FR" dirty="0" smtClean="0"/>
              <a:t> the key </a:t>
            </a:r>
            <a:r>
              <a:rPr lang="fr-FR" dirty="0" err="1" smtClean="0"/>
              <a:t>technical</a:t>
            </a:r>
            <a:r>
              <a:rPr lang="fr-FR" dirty="0" smtClean="0"/>
              <a:t> challenges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may</a:t>
            </a:r>
            <a:r>
              <a:rPr lang="fr-FR" dirty="0" smtClean="0"/>
              <a:t> impact the </a:t>
            </a:r>
            <a:r>
              <a:rPr lang="fr-FR" dirty="0" err="1" smtClean="0"/>
              <a:t>cost</a:t>
            </a:r>
            <a:r>
              <a:rPr lang="fr-FR" dirty="0" smtClean="0"/>
              <a:t> &amp; planning and </a:t>
            </a:r>
            <a:r>
              <a:rPr lang="fr-FR" dirty="0" err="1" smtClean="0"/>
              <a:t>define</a:t>
            </a:r>
            <a:r>
              <a:rPr lang="fr-FR" dirty="0" smtClean="0"/>
              <a:t> mitigation scenarios</a:t>
            </a:r>
          </a:p>
          <a:p>
            <a:endParaRPr lang="fr-FR" sz="1600" dirty="0" smtClean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0575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39126" y="261802"/>
            <a:ext cx="9137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>
                <a:solidFill>
                  <a:srgbClr val="002060"/>
                </a:solidFill>
              </a:rPr>
              <a:t>WP</a:t>
            </a:r>
            <a:r>
              <a:rPr lang="fr-FR" sz="2400" b="1" dirty="0">
                <a:solidFill>
                  <a:srgbClr val="002060"/>
                </a:solidFill>
              </a:rPr>
              <a:t>6 – </a:t>
            </a:r>
            <a:r>
              <a:rPr lang="fr-FR" sz="2400" b="1" dirty="0" err="1">
                <a:solidFill>
                  <a:srgbClr val="002060"/>
                </a:solidFill>
              </a:rPr>
              <a:t>task</a:t>
            </a:r>
            <a:r>
              <a:rPr lang="fr-FR" sz="2400" b="1" dirty="0">
                <a:solidFill>
                  <a:srgbClr val="002060"/>
                </a:solidFill>
              </a:rPr>
              <a:t> 6.2 </a:t>
            </a:r>
            <a:r>
              <a:rPr lang="fr-FR" sz="2400" b="1" dirty="0" err="1">
                <a:solidFill>
                  <a:srgbClr val="002060"/>
                </a:solidFill>
              </a:rPr>
              <a:t>Retrofitting</a:t>
            </a:r>
            <a:r>
              <a:rPr lang="fr-FR" sz="2400" b="1" dirty="0">
                <a:solidFill>
                  <a:srgbClr val="002060"/>
                </a:solidFill>
              </a:rPr>
              <a:t> </a:t>
            </a:r>
            <a:r>
              <a:rPr lang="fr-FR" sz="2400" b="1" dirty="0" err="1">
                <a:solidFill>
                  <a:srgbClr val="002060"/>
                </a:solidFill>
              </a:rPr>
              <a:t>FRTs</a:t>
            </a:r>
            <a:r>
              <a:rPr lang="en-BE" sz="2400" b="1" dirty="0">
                <a:solidFill>
                  <a:srgbClr val="002060"/>
                </a:solidFill>
              </a:rPr>
              <a:t>:</a:t>
            </a:r>
            <a:r>
              <a:rPr lang="en-BE" sz="2400" b="1" dirty="0">
                <a:solidFill>
                  <a:schemeClr val="bg2">
                    <a:lumMod val="50000"/>
                  </a:schemeClr>
                </a:solidFill>
              </a:rPr>
              <a:t> status/evolution</a:t>
            </a: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447123"/>
            <a:ext cx="11811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sz="2000" b="1" dirty="0">
                <a:solidFill>
                  <a:schemeClr val="bg2">
                    <a:lumMod val="50000"/>
                  </a:schemeClr>
                </a:solidFill>
              </a:rPr>
              <a:t>tatus</a:t>
            </a:r>
            <a:endParaRPr lang="fr-FR" sz="2000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Study of frequency domain multiplexor-based HOM coupler.</a:t>
            </a:r>
          </a:p>
          <a:p>
            <a:r>
              <a:rPr lang="fr-FR" dirty="0">
                <a:solidFill>
                  <a:srgbClr val="FF0000"/>
                </a:solidFill>
              </a:rPr>
              <a:t>Not </a:t>
            </a:r>
            <a:r>
              <a:rPr lang="fr-FR" dirty="0" err="1">
                <a:solidFill>
                  <a:srgbClr val="FF0000"/>
                </a:solidFill>
              </a:rPr>
              <a:t>started</a:t>
            </a:r>
            <a:endParaRPr lang="fr-FR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00B050"/>
              </a:solidFill>
              <a:sym typeface="Wingdings" panose="05000000000000000000" pitchFamily="2" charset="2"/>
            </a:endParaRPr>
          </a:p>
          <a:p>
            <a:r>
              <a:rPr lang="en-US" b="1" dirty="0"/>
              <a:t>• Study the effect of HOMs on FE-FRT operation to define max leakage (also look at harmonic generation by the FRT).</a:t>
            </a:r>
          </a:p>
          <a:p>
            <a:r>
              <a:rPr lang="fr-FR" dirty="0">
                <a:solidFill>
                  <a:srgbClr val="FF0000"/>
                </a:solidFill>
              </a:rPr>
              <a:t>Not </a:t>
            </a:r>
            <a:r>
              <a:rPr lang="fr-FR" dirty="0" err="1">
                <a:solidFill>
                  <a:srgbClr val="FF0000"/>
                </a:solidFill>
              </a:rPr>
              <a:t>started</a:t>
            </a:r>
            <a:endParaRPr lang="fr-FR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b="1" dirty="0"/>
              <a:t>• Study the heating due to high fundamental power in the coupler.</a:t>
            </a:r>
          </a:p>
          <a:p>
            <a:r>
              <a:rPr lang="fr-FR" sz="1600" dirty="0">
                <a:solidFill>
                  <a:srgbClr val="FF0000"/>
                </a:solidFill>
              </a:rPr>
              <a:t>Not </a:t>
            </a:r>
            <a:r>
              <a:rPr lang="fr-FR" sz="1600" dirty="0" err="1">
                <a:solidFill>
                  <a:srgbClr val="FF0000"/>
                </a:solidFill>
              </a:rPr>
              <a:t>started</a:t>
            </a:r>
            <a:endParaRPr lang="fr-FR" sz="1600" dirty="0">
              <a:solidFill>
                <a:srgbClr val="FF0000"/>
              </a:solidFill>
            </a:endParaRPr>
          </a:p>
          <a:p>
            <a:endParaRPr lang="en-US" sz="1600" dirty="0"/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BE" b="1" dirty="0">
                <a:solidFill>
                  <a:schemeClr val="bg2">
                    <a:lumMod val="50000"/>
                  </a:schemeClr>
                </a:solidFill>
              </a:rPr>
              <a:t>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Advert</a:t>
            </a:r>
            <a:r>
              <a:rPr lang="fr-FR" sz="1600" dirty="0"/>
              <a:t> for a </a:t>
            </a:r>
            <a:r>
              <a:rPr lang="fr-FR" sz="1600" dirty="0" err="1"/>
              <a:t>reseacher</a:t>
            </a:r>
            <a:r>
              <a:rPr lang="fr-FR" sz="1600" dirty="0"/>
              <a:t> to replace Nick Shipman (not at HZB) </a:t>
            </a:r>
            <a:r>
              <a:rPr lang="fr-FR" sz="1600" dirty="0" err="1"/>
              <a:t>is</a:t>
            </a:r>
            <a:r>
              <a:rPr lang="fr-FR" sz="1600" dirty="0"/>
              <a:t> live, have an </a:t>
            </a:r>
            <a:r>
              <a:rPr lang="fr-FR" sz="1600" dirty="0" err="1"/>
              <a:t>additional</a:t>
            </a:r>
            <a:r>
              <a:rPr lang="fr-FR" sz="1600" dirty="0"/>
              <a:t> 10 </a:t>
            </a:r>
            <a:r>
              <a:rPr lang="fr-FR" sz="1600" dirty="0" err="1"/>
              <a:t>months</a:t>
            </a:r>
            <a:r>
              <a:rPr lang="fr-FR" sz="1600" dirty="0"/>
              <a:t> </a:t>
            </a:r>
            <a:r>
              <a:rPr lang="fr-FR" sz="1600" dirty="0" err="1"/>
              <a:t>matching</a:t>
            </a:r>
            <a:r>
              <a:rPr lang="fr-FR" sz="1600" dirty="0"/>
              <a:t> </a:t>
            </a:r>
            <a:r>
              <a:rPr lang="fr-FR" sz="1600" dirty="0" err="1"/>
              <a:t>funds</a:t>
            </a:r>
            <a:r>
              <a:rPr lang="fr-FR" sz="1600" dirty="0"/>
              <a:t> (</a:t>
            </a:r>
            <a:r>
              <a:rPr lang="fr-FR" sz="1600" dirty="0" err="1"/>
              <a:t>now</a:t>
            </a:r>
            <a:r>
              <a:rPr lang="fr-FR" sz="1600" dirty="0"/>
              <a:t> 24 </a:t>
            </a:r>
            <a:r>
              <a:rPr lang="fr-FR" sz="1600" dirty="0" err="1"/>
              <a:t>months</a:t>
            </a:r>
            <a:r>
              <a:rPr lang="fr-FR" sz="1600" dirty="0"/>
              <a:t> split </a:t>
            </a:r>
            <a:r>
              <a:rPr lang="fr-FR" sz="1600" dirty="0" err="1"/>
              <a:t>across</a:t>
            </a:r>
            <a:r>
              <a:rPr lang="fr-FR" sz="1600" dirty="0"/>
              <a:t> WP1 and </a:t>
            </a:r>
            <a:r>
              <a:rPr lang="fr-FR" sz="1600" dirty="0" smtClean="0"/>
              <a:t>WP6</a:t>
            </a:r>
            <a:r>
              <a:rPr lang="fr-FR" sz="16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First </a:t>
            </a:r>
            <a:r>
              <a:rPr lang="fr-FR" sz="1600" dirty="0" err="1"/>
              <a:t>year</a:t>
            </a:r>
            <a:r>
              <a:rPr lang="fr-FR" sz="1600" dirty="0"/>
              <a:t>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generic</a:t>
            </a:r>
            <a:r>
              <a:rPr lang="fr-FR" sz="1600" dirty="0"/>
              <a:t> </a:t>
            </a:r>
            <a:r>
              <a:rPr lang="fr-FR" sz="1600" dirty="0" err="1"/>
              <a:t>studies</a:t>
            </a:r>
            <a:r>
              <a:rPr lang="fr-FR" sz="1600" dirty="0"/>
              <a:t> not for </a:t>
            </a:r>
            <a:r>
              <a:rPr lang="fr-FR" sz="1600" dirty="0" err="1"/>
              <a:t>specific</a:t>
            </a:r>
            <a:r>
              <a:rPr lang="fr-FR" sz="1600" dirty="0"/>
              <a:t> application,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After</a:t>
            </a:r>
            <a:r>
              <a:rPr lang="fr-FR" sz="1600" dirty="0"/>
              <a:t> </a:t>
            </a:r>
            <a:r>
              <a:rPr lang="fr-FR" sz="1600" dirty="0" smtClean="0"/>
              <a:t>M12, </a:t>
            </a:r>
            <a:r>
              <a:rPr lang="fr-FR" sz="1600" dirty="0" err="1"/>
              <a:t>we</a:t>
            </a:r>
            <a:r>
              <a:rPr lang="fr-FR" sz="1600" dirty="0"/>
              <a:t> </a:t>
            </a:r>
            <a:r>
              <a:rPr lang="fr-FR" sz="1600" dirty="0" err="1"/>
              <a:t>will</a:t>
            </a:r>
            <a:r>
              <a:rPr lang="fr-FR" sz="1600" dirty="0"/>
              <a:t> </a:t>
            </a:r>
            <a:r>
              <a:rPr lang="fr-FR" sz="1600" dirty="0" err="1"/>
              <a:t>decide</a:t>
            </a:r>
            <a:r>
              <a:rPr lang="fr-FR" sz="1600" dirty="0"/>
              <a:t> to focus on </a:t>
            </a:r>
            <a:r>
              <a:rPr lang="fr-FR" sz="1600" dirty="0" err="1"/>
              <a:t>either</a:t>
            </a:r>
            <a:r>
              <a:rPr lang="fr-FR" sz="1600" dirty="0"/>
              <a:t> 1.3 GHz or 400 MHz (ERL or LHC)</a:t>
            </a:r>
          </a:p>
          <a:p>
            <a:r>
              <a:rPr lang="fr-FR" sz="1600" dirty="0"/>
              <a:t> </a:t>
            </a:r>
            <a:endParaRPr lang="en-BE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24437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– </a:t>
            </a:r>
            <a:r>
              <a:rPr lang="fr-FR" sz="2400" b="1" dirty="0" err="1" smtClean="0">
                <a:solidFill>
                  <a:srgbClr val="002060"/>
                </a:solidFill>
              </a:rPr>
              <a:t>task</a:t>
            </a:r>
            <a:r>
              <a:rPr lang="fr-FR" sz="2400" b="1" dirty="0" smtClean="0">
                <a:solidFill>
                  <a:srgbClr val="002060"/>
                </a:solidFill>
              </a:rPr>
              <a:t> 6.3 </a:t>
            </a:r>
            <a:r>
              <a:rPr lang="en-US" sz="2400" b="1" dirty="0">
                <a:solidFill>
                  <a:srgbClr val="002060"/>
                </a:solidFill>
              </a:rPr>
              <a:t>Adapt the existing ESS cryomodule 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status/evolution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447123"/>
            <a:ext cx="11811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b="1" dirty="0">
                <a:solidFill>
                  <a:schemeClr val="bg2">
                    <a:lumMod val="50000"/>
                  </a:schemeClr>
                </a:solidFill>
              </a:rPr>
              <a:t>tatus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• </a:t>
            </a:r>
            <a:r>
              <a:rPr lang="en-US" b="1" dirty="0"/>
              <a:t>Modifications of the existing ESS cryomodule based on feedback from assembly experience at CEA and testing experience at ESS</a:t>
            </a:r>
            <a:r>
              <a:rPr lang="en-US" b="1" dirty="0" smtClean="0"/>
              <a:t>.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Started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visit </a:t>
            </a:r>
            <a:r>
              <a:rPr lang="en-US" dirty="0"/>
              <a:t>at CEA/</a:t>
            </a:r>
            <a:r>
              <a:rPr lang="en-US" dirty="0" err="1"/>
              <a:t>Saclay</a:t>
            </a:r>
            <a:r>
              <a:rPr lang="en-US" dirty="0"/>
              <a:t> (March 22</a:t>
            </a:r>
            <a:r>
              <a:rPr lang="en-US" dirty="0" smtClean="0"/>
              <a:t>).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Integration of the HOM couplers and FPC (mechanical and cooling circuit interfaces</a:t>
            </a:r>
            <a:r>
              <a:rPr lang="en-US" b="1" dirty="0" smtClean="0"/>
              <a:t>).</a:t>
            </a:r>
          </a:p>
          <a:p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Started</a:t>
            </a:r>
            <a:endParaRPr lang="en-US" dirty="0"/>
          </a:p>
          <a:p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In </a:t>
            </a:r>
            <a:r>
              <a:rPr lang="en-US" dirty="0"/>
              <a:t>progress: study of the mechanical integration of some critical components (cavities and HOM couplers </a:t>
            </a:r>
            <a:r>
              <a:rPr lang="en-US" dirty="0">
                <a:sym typeface="Wingdings" panose="05000000000000000000" pitchFamily="2" charset="2"/>
              </a:rPr>
              <a:t> link to WP4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• </a:t>
            </a:r>
            <a:r>
              <a:rPr lang="en-US" b="1" dirty="0"/>
              <a:t>Study of the modifications of the existing tooling needed for the assembly.</a:t>
            </a:r>
          </a:p>
          <a:p>
            <a:r>
              <a:rPr lang="fr-FR" sz="1600" dirty="0" smtClean="0">
                <a:solidFill>
                  <a:srgbClr val="FF0000"/>
                </a:solidFill>
              </a:rPr>
              <a:t>Not </a:t>
            </a:r>
            <a:r>
              <a:rPr lang="fr-FR" sz="1600" dirty="0" err="1" smtClean="0">
                <a:solidFill>
                  <a:srgbClr val="FF0000"/>
                </a:solidFill>
              </a:rPr>
              <a:t>started</a:t>
            </a:r>
            <a:endParaRPr lang="fr-FR" sz="1600" dirty="0" smtClean="0">
              <a:solidFill>
                <a:srgbClr val="FF0000"/>
              </a:solidFill>
            </a:endParaRPr>
          </a:p>
          <a:p>
            <a:endParaRPr lang="fr-FR" sz="1600" dirty="0">
              <a:solidFill>
                <a:srgbClr val="FF0000"/>
              </a:solidFill>
            </a:endParaRPr>
          </a:p>
          <a:p>
            <a:r>
              <a:rPr lang="fr-FR" sz="1600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BE" sz="1600" b="1" dirty="0">
                <a:solidFill>
                  <a:schemeClr val="bg2">
                    <a:lumMod val="50000"/>
                  </a:schemeClr>
                </a:solidFill>
              </a:rPr>
              <a:t>volution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 smtClean="0"/>
              <a:t>Integration</a:t>
            </a:r>
            <a:r>
              <a:rPr lang="fr-FR" sz="1600" dirty="0" smtClean="0"/>
              <a:t> of </a:t>
            </a:r>
            <a:r>
              <a:rPr lang="fr-FR" sz="1600" dirty="0" err="1" smtClean="0"/>
              <a:t>beam</a:t>
            </a:r>
            <a:r>
              <a:rPr lang="fr-FR" sz="1600" dirty="0" smtClean="0"/>
              <a:t> line </a:t>
            </a:r>
            <a:r>
              <a:rPr lang="fr-FR" sz="1600" dirty="0" err="1" smtClean="0"/>
              <a:t>absorbers</a:t>
            </a:r>
            <a:r>
              <a:rPr lang="fr-FR" sz="1600" dirty="0" smtClean="0"/>
              <a:t> </a:t>
            </a:r>
            <a:r>
              <a:rPr lang="fr-FR" sz="1600" dirty="0" err="1" smtClean="0"/>
              <a:t>needed</a:t>
            </a:r>
            <a:r>
              <a:rPr lang="fr-FR" sz="1600" dirty="0" smtClean="0"/>
              <a:t> </a:t>
            </a:r>
            <a:r>
              <a:rPr lang="fr-FR" sz="1600" dirty="0" err="1" smtClean="0"/>
              <a:t>into</a:t>
            </a:r>
            <a:r>
              <a:rPr lang="fr-FR" sz="1600" dirty="0" smtClean="0"/>
              <a:t> the cryomodule (</a:t>
            </a:r>
            <a:r>
              <a:rPr lang="fr-FR" sz="1600" dirty="0" err="1" smtClean="0"/>
              <a:t>between</a:t>
            </a:r>
            <a:r>
              <a:rPr lang="fr-FR" sz="1600" dirty="0" smtClean="0"/>
              <a:t> </a:t>
            </a:r>
            <a:r>
              <a:rPr lang="fr-FR" sz="1600" dirty="0" err="1" smtClean="0"/>
              <a:t>cavities</a:t>
            </a:r>
            <a:r>
              <a:rPr lang="fr-FR" sz="1600" dirty="0" smtClean="0"/>
              <a:t>). </a:t>
            </a:r>
            <a:r>
              <a:rPr lang="fr-FR" sz="1600" dirty="0" err="1" smtClean="0"/>
              <a:t>Recent</a:t>
            </a:r>
            <a:r>
              <a:rPr lang="fr-FR" sz="1600" dirty="0" smtClean="0"/>
              <a:t> discussion </a:t>
            </a:r>
            <a:r>
              <a:rPr lang="fr-FR" sz="1600" dirty="0" err="1" smtClean="0"/>
              <a:t>with</a:t>
            </a:r>
            <a:r>
              <a:rPr lang="fr-FR" sz="1600" dirty="0" smtClean="0"/>
              <a:t> </a:t>
            </a:r>
            <a:r>
              <a:rPr lang="fr-FR" sz="1600" dirty="0" smtClean="0"/>
              <a:t>ACS (</a:t>
            </a:r>
            <a:r>
              <a:rPr lang="fr-FR" sz="1600" dirty="0" smtClean="0"/>
              <a:t>last Friday!): PhD </a:t>
            </a:r>
            <a:r>
              <a:rPr lang="fr-FR" sz="1600" dirty="0" err="1" smtClean="0"/>
              <a:t>student</a:t>
            </a:r>
            <a:r>
              <a:rPr lang="fr-FR" sz="1600" dirty="0" smtClean="0"/>
              <a:t> (3 </a:t>
            </a:r>
            <a:r>
              <a:rPr lang="fr-FR" sz="1600" dirty="0" err="1" smtClean="0"/>
              <a:t>years</a:t>
            </a:r>
            <a:r>
              <a:rPr lang="fr-FR" sz="1600" dirty="0" smtClean="0"/>
              <a:t>)on </a:t>
            </a:r>
            <a:r>
              <a:rPr lang="fr-FR" sz="1600" dirty="0" err="1" smtClean="0"/>
              <a:t>this</a:t>
            </a:r>
            <a:r>
              <a:rPr lang="fr-FR" sz="1600" dirty="0" smtClean="0"/>
              <a:t> </a:t>
            </a:r>
            <a:r>
              <a:rPr lang="fr-FR" sz="1600" dirty="0" err="1" smtClean="0"/>
              <a:t>subject</a:t>
            </a:r>
            <a:r>
              <a:rPr lang="fr-FR" sz="1600" dirty="0" smtClean="0"/>
              <a:t> </a:t>
            </a:r>
            <a:r>
              <a:rPr lang="fr-FR" sz="1600" dirty="0" err="1" smtClean="0"/>
              <a:t>from</a:t>
            </a:r>
            <a:r>
              <a:rPr lang="fr-FR" sz="1600" dirty="0" smtClean="0"/>
              <a:t> </a:t>
            </a:r>
            <a:r>
              <a:rPr lang="fr-FR" sz="1600" dirty="0" err="1" smtClean="0"/>
              <a:t>Oct</a:t>
            </a:r>
            <a:r>
              <a:rPr lang="fr-FR" sz="1600" dirty="0" smtClean="0"/>
              <a:t> 1st 2024.</a:t>
            </a:r>
            <a:endParaRPr lang="en-BE" sz="1600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8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366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1EC8C43-06E0-C825-13E4-F8DEB374FF58}"/>
              </a:ext>
            </a:extLst>
          </p:cNvPr>
          <p:cNvSpPr txBox="1"/>
          <p:nvPr/>
        </p:nvSpPr>
        <p:spPr>
          <a:xfrm>
            <a:off x="3167407" y="327790"/>
            <a:ext cx="88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sz="2400" b="1" dirty="0" smtClean="0">
                <a:solidFill>
                  <a:srgbClr val="002060"/>
                </a:solidFill>
              </a:rPr>
              <a:t>WP</a:t>
            </a:r>
            <a:r>
              <a:rPr lang="fr-FR" sz="2400" b="1" dirty="0" smtClean="0">
                <a:solidFill>
                  <a:srgbClr val="002060"/>
                </a:solidFill>
              </a:rPr>
              <a:t>6 </a:t>
            </a:r>
            <a:r>
              <a:rPr lang="fr-FR" sz="2400" b="1" dirty="0">
                <a:solidFill>
                  <a:srgbClr val="002060"/>
                </a:solidFill>
              </a:rPr>
              <a:t>– </a:t>
            </a:r>
            <a:r>
              <a:rPr lang="en-US" sz="2400" b="1" dirty="0">
                <a:solidFill>
                  <a:srgbClr val="002060"/>
                </a:solidFill>
              </a:rPr>
              <a:t>Task 6.4: Fabrication and validation of cryomodule components </a:t>
            </a:r>
            <a:r>
              <a:rPr lang="en-BE" sz="2400" b="1" dirty="0" smtClean="0">
                <a:solidFill>
                  <a:srgbClr val="002060"/>
                </a:solidFill>
              </a:rPr>
              <a:t>:</a:t>
            </a:r>
            <a:r>
              <a:rPr lang="en-BE" sz="2400" b="1" dirty="0" smtClean="0">
                <a:solidFill>
                  <a:schemeClr val="bg2">
                    <a:lumMod val="50000"/>
                  </a:schemeClr>
                </a:solidFill>
              </a:rPr>
              <a:t> status/evolution</a:t>
            </a:r>
            <a:endParaRPr lang="en-BE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Picture 2" descr="Innovate for Sustainable Accelerating Systems: Kick-Off Meeting">
            <a:extLst>
              <a:ext uri="{FF2B5EF4-FFF2-40B4-BE49-F238E27FC236}">
                <a16:creationId xmlns:a16="http://schemas.microsoft.com/office/drawing/2014/main" id="{1709803E-6E12-BAB9-0C4A-5169DA77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109462"/>
            <a:ext cx="2781262" cy="87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5F84323-17F1-884D-6FDE-73259D549291}"/>
              </a:ext>
            </a:extLst>
          </p:cNvPr>
          <p:cNvSpPr txBox="1"/>
          <p:nvPr/>
        </p:nvSpPr>
        <p:spPr>
          <a:xfrm>
            <a:off x="163286" y="1447123"/>
            <a:ext cx="1181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BE" b="1" dirty="0">
                <a:solidFill>
                  <a:schemeClr val="bg2">
                    <a:lumMod val="50000"/>
                  </a:schemeClr>
                </a:solidFill>
              </a:rPr>
              <a:t>tatus</a:t>
            </a:r>
            <a:endParaRPr lang="fr-FR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• </a:t>
            </a:r>
            <a:r>
              <a:rPr lang="en-US" b="1" dirty="0"/>
              <a:t>Fabrication of the critical components (SRF cavity, tuning systems, HOM couplers, ...) adapted to the </a:t>
            </a:r>
            <a:r>
              <a:rPr lang="fr-FR" b="1" dirty="0" err="1"/>
              <a:t>existing</a:t>
            </a:r>
            <a:r>
              <a:rPr lang="fr-FR" b="1" dirty="0"/>
              <a:t> ESS cryomodule</a:t>
            </a:r>
            <a:r>
              <a:rPr lang="fr-FR" b="1" dirty="0" smtClean="0"/>
              <a:t>.</a:t>
            </a:r>
          </a:p>
          <a:p>
            <a:r>
              <a:rPr lang="fr-FR" dirty="0" err="1" smtClean="0">
                <a:solidFill>
                  <a:srgbClr val="00B050"/>
                </a:solidFill>
              </a:rPr>
              <a:t>Started</a:t>
            </a:r>
            <a:endParaRPr lang="fr-FR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In progress: Technical specifications for the Niobium material and the cavities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Not started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/>
              <a:t>Technical specs for HOM couplers and FPC (</a:t>
            </a:r>
            <a:r>
              <a:rPr lang="en-US" dirty="0" smtClean="0">
                <a:sym typeface="Wingdings" panose="05000000000000000000" pitchFamily="2" charset="2"/>
              </a:rPr>
              <a:t>linked to WP4)</a:t>
            </a:r>
            <a:r>
              <a:rPr lang="en-US" dirty="0" smtClean="0"/>
              <a:t>, tuning systems.</a:t>
            </a:r>
          </a:p>
          <a:p>
            <a:endParaRPr lang="fr-FR" dirty="0" smtClean="0"/>
          </a:p>
          <a:p>
            <a:r>
              <a:rPr lang="en-US" b="1" dirty="0" smtClean="0"/>
              <a:t>• </a:t>
            </a:r>
            <a:r>
              <a:rPr lang="en-US" b="1" dirty="0"/>
              <a:t>SRF cavities preparation and qualification test in a vertical cryostat</a:t>
            </a:r>
            <a:r>
              <a:rPr lang="en-US" b="1" dirty="0" smtClean="0"/>
              <a:t>.</a:t>
            </a:r>
          </a:p>
          <a:p>
            <a:r>
              <a:rPr lang="fr-FR" dirty="0" err="1">
                <a:solidFill>
                  <a:srgbClr val="00B050"/>
                </a:solidFill>
              </a:rPr>
              <a:t>Started</a:t>
            </a:r>
            <a:endParaRPr lang="fr-FR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 smtClean="0">
                <a:sym typeface="Wingdings" panose="05000000000000000000" pitchFamily="2" charset="2"/>
              </a:rPr>
              <a:t>First technical meeting on cavity preparation (heat treatment? Mid-T/low-T baking) with international experts on March 28.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b="1" dirty="0"/>
              <a:t>• Preparation and qualification test of the tuning systems</a:t>
            </a:r>
            <a:r>
              <a:rPr lang="en-US" b="1" dirty="0" smtClean="0"/>
              <a:t>.</a:t>
            </a:r>
          </a:p>
          <a:p>
            <a:r>
              <a:rPr lang="en-US" dirty="0">
                <a:solidFill>
                  <a:srgbClr val="FF0000"/>
                </a:solidFill>
              </a:rPr>
              <a:t>Not started</a:t>
            </a:r>
          </a:p>
          <a:p>
            <a:endParaRPr lang="en-US" b="1" dirty="0" smtClean="0"/>
          </a:p>
          <a:p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E</a:t>
            </a:r>
            <a:r>
              <a:rPr lang="en-BE" b="1" dirty="0" smtClean="0">
                <a:solidFill>
                  <a:schemeClr val="bg2">
                    <a:lumMod val="50000"/>
                  </a:schemeClr>
                </a:solidFill>
              </a:rPr>
              <a:t>volution</a:t>
            </a:r>
            <a:endParaRPr lang="en-BE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8FCCF-9A80-B240-8D85-84F960565AFA}" type="slidenum">
              <a:rPr lang="en-BE" smtClean="0"/>
              <a:t>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8858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7771</TotalTime>
  <Words>1283</Words>
  <Application>Microsoft Office PowerPoint</Application>
  <PresentationFormat>Grand écran</PresentationFormat>
  <Paragraphs>156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ＭＳ Ｐゴシック</vt:lpstr>
      <vt:lpstr>Aptos</vt:lpstr>
      <vt:lpstr>Aptos Display</vt:lpstr>
      <vt:lpstr>Arial</vt:lpstr>
      <vt:lpstr>Calibri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 D'HONDT</dc:creator>
  <cp:lastModifiedBy>OLRY Guillaume</cp:lastModifiedBy>
  <cp:revision>103</cp:revision>
  <dcterms:created xsi:type="dcterms:W3CDTF">2024-02-23T11:31:04Z</dcterms:created>
  <dcterms:modified xsi:type="dcterms:W3CDTF">2024-04-15T12:34:27Z</dcterms:modified>
</cp:coreProperties>
</file>