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780" r:id="rId3"/>
    <p:sldId id="2843" r:id="rId4"/>
    <p:sldId id="2844" r:id="rId5"/>
    <p:sldId id="2838" r:id="rId6"/>
    <p:sldId id="2839" r:id="rId7"/>
    <p:sldId id="2841" r:id="rId8"/>
    <p:sldId id="2842" r:id="rId9"/>
    <p:sldId id="2834" r:id="rId10"/>
    <p:sldId id="2835" r:id="rId11"/>
    <p:sldId id="2847" r:id="rId12"/>
    <p:sldId id="2836" r:id="rId13"/>
    <p:sldId id="2848" r:id="rId14"/>
    <p:sldId id="2852" r:id="rId15"/>
    <p:sldId id="2837" r:id="rId16"/>
    <p:sldId id="2849" r:id="rId17"/>
    <p:sldId id="2845" r:id="rId18"/>
    <p:sldId id="2850" r:id="rId19"/>
    <p:sldId id="2851" r:id="rId20"/>
    <p:sldId id="2853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B7285A-9B90-32A9-7297-60D320454AF6}" name="Oscar Azzolini" initials="OA" userId="S::azzolini@infn.it::d936b28b-4b47-4e13-842b-f5cede8a7409" providerId="AD"/>
  <p188:author id="{3852999D-BDDD-6B11-222D-74BD0D3AB752}" name="Giorgio Keppel" initials="GK" userId="S::keppel@infn.it::044ce390-4901-4c7b-8ff0-4b7dea2a89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C137"/>
    <a:srgbClr val="1B3C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245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rgio Keppel" userId="044ce390-4901-4c7b-8ff0-4b7dea2a89e0" providerId="ADAL" clId="{03F759D3-8201-4573-B791-34B7F831835F}"/>
    <pc:docChg chg="modSld">
      <pc:chgData name="Giorgio Keppel" userId="044ce390-4901-4c7b-8ff0-4b7dea2a89e0" providerId="ADAL" clId="{03F759D3-8201-4573-B791-34B7F831835F}" dt="2024-04-15T10:04:33.530" v="18" actId="20577"/>
      <pc:docMkLst>
        <pc:docMk/>
      </pc:docMkLst>
      <pc:sldChg chg="modSp mod">
        <pc:chgData name="Giorgio Keppel" userId="044ce390-4901-4c7b-8ff0-4b7dea2a89e0" providerId="ADAL" clId="{03F759D3-8201-4573-B791-34B7F831835F}" dt="2024-04-15T10:04:21.923" v="13" actId="20577"/>
        <pc:sldMkLst>
          <pc:docMk/>
          <pc:sldMk cId="4090402470" sldId="2835"/>
        </pc:sldMkLst>
        <pc:spChg chg="mod">
          <ac:chgData name="Giorgio Keppel" userId="044ce390-4901-4c7b-8ff0-4b7dea2a89e0" providerId="ADAL" clId="{03F759D3-8201-4573-B791-34B7F831835F}" dt="2024-04-15T10:04:21.923" v="13" actId="20577"/>
          <ac:spMkLst>
            <pc:docMk/>
            <pc:sldMk cId="4090402470" sldId="2835"/>
            <ac:spMk id="3" creationId="{C3F57DDF-1DA4-DE37-3CE6-5F4C1BB3230A}"/>
          </ac:spMkLst>
        </pc:spChg>
      </pc:sldChg>
      <pc:sldChg chg="modSp mod delCm">
        <pc:chgData name="Giorgio Keppel" userId="044ce390-4901-4c7b-8ff0-4b7dea2a89e0" providerId="ADAL" clId="{03F759D3-8201-4573-B791-34B7F831835F}" dt="2024-04-15T10:04:30.127" v="16" actId="20577"/>
        <pc:sldMkLst>
          <pc:docMk/>
          <pc:sldMk cId="644034996" sldId="2836"/>
        </pc:sldMkLst>
        <pc:spChg chg="mod">
          <ac:chgData name="Giorgio Keppel" userId="044ce390-4901-4c7b-8ff0-4b7dea2a89e0" providerId="ADAL" clId="{03F759D3-8201-4573-B791-34B7F831835F}" dt="2024-04-15T10:04:30.127" v="16" actId="20577"/>
          <ac:spMkLst>
            <pc:docMk/>
            <pc:sldMk cId="644034996" sldId="2836"/>
            <ac:spMk id="3" creationId="{C3F57DDF-1DA4-DE37-3CE6-5F4C1BB3230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iorgio Keppel" userId="044ce390-4901-4c7b-8ff0-4b7dea2a89e0" providerId="ADAL" clId="{03F759D3-8201-4573-B791-34B7F831835F}" dt="2024-04-15T06:53:28.787" v="0"/>
              <pc2:cmMkLst xmlns:pc2="http://schemas.microsoft.com/office/powerpoint/2019/9/main/command">
                <pc:docMk/>
                <pc:sldMk cId="644034996" sldId="2836"/>
                <pc2:cmMk id="{3B73F35F-65FE-4D48-A950-9D810D23B981}"/>
              </pc2:cmMkLst>
            </pc226:cmChg>
          </p:ext>
        </pc:extLst>
      </pc:sldChg>
      <pc:sldChg chg="modSp mod">
        <pc:chgData name="Giorgio Keppel" userId="044ce390-4901-4c7b-8ff0-4b7dea2a89e0" providerId="ADAL" clId="{03F759D3-8201-4573-B791-34B7F831835F}" dt="2024-04-15T10:02:46.162" v="6" actId="20577"/>
        <pc:sldMkLst>
          <pc:docMk/>
          <pc:sldMk cId="1457474693" sldId="2838"/>
        </pc:sldMkLst>
        <pc:spChg chg="mod">
          <ac:chgData name="Giorgio Keppel" userId="044ce390-4901-4c7b-8ff0-4b7dea2a89e0" providerId="ADAL" clId="{03F759D3-8201-4573-B791-34B7F831835F}" dt="2024-04-15T10:02:46.162" v="6" actId="20577"/>
          <ac:spMkLst>
            <pc:docMk/>
            <pc:sldMk cId="1457474693" sldId="2838"/>
            <ac:spMk id="5" creationId="{125A094B-3D97-A83B-4EB0-F6B11F910E54}"/>
          </ac:spMkLst>
        </pc:spChg>
      </pc:sldChg>
      <pc:sldChg chg="modSp mod">
        <pc:chgData name="Giorgio Keppel" userId="044ce390-4901-4c7b-8ff0-4b7dea2a89e0" providerId="ADAL" clId="{03F759D3-8201-4573-B791-34B7F831835F}" dt="2024-04-15T10:04:07.604" v="11" actId="20577"/>
        <pc:sldMkLst>
          <pc:docMk/>
          <pc:sldMk cId="1058082746" sldId="2839"/>
        </pc:sldMkLst>
        <pc:spChg chg="mod">
          <ac:chgData name="Giorgio Keppel" userId="044ce390-4901-4c7b-8ff0-4b7dea2a89e0" providerId="ADAL" clId="{03F759D3-8201-4573-B791-34B7F831835F}" dt="2024-04-15T10:04:07.604" v="11" actId="20577"/>
          <ac:spMkLst>
            <pc:docMk/>
            <pc:sldMk cId="1058082746" sldId="2839"/>
            <ac:spMk id="5" creationId="{125A094B-3D97-A83B-4EB0-F6B11F910E54}"/>
          </ac:spMkLst>
        </pc:spChg>
      </pc:sldChg>
      <pc:sldChg chg="modSp mod">
        <pc:chgData name="Giorgio Keppel" userId="044ce390-4901-4c7b-8ff0-4b7dea2a89e0" providerId="ADAL" clId="{03F759D3-8201-4573-B791-34B7F831835F}" dt="2024-04-15T10:04:33.530" v="18" actId="20577"/>
        <pc:sldMkLst>
          <pc:docMk/>
          <pc:sldMk cId="1741714401" sldId="2848"/>
        </pc:sldMkLst>
        <pc:spChg chg="mod">
          <ac:chgData name="Giorgio Keppel" userId="044ce390-4901-4c7b-8ff0-4b7dea2a89e0" providerId="ADAL" clId="{03F759D3-8201-4573-B791-34B7F831835F}" dt="2024-04-15T10:04:33.530" v="18" actId="20577"/>
          <ac:spMkLst>
            <pc:docMk/>
            <pc:sldMk cId="1741714401" sldId="2848"/>
            <ac:spMk id="3" creationId="{801EE7C7-D4A6-B4C0-232B-6B780BB99429}"/>
          </ac:spMkLst>
        </pc:spChg>
      </pc:sldChg>
      <pc:sldChg chg="delCm">
        <pc:chgData name="Giorgio Keppel" userId="044ce390-4901-4c7b-8ff0-4b7dea2a89e0" providerId="ADAL" clId="{03F759D3-8201-4573-B791-34B7F831835F}" dt="2024-04-15T06:54:01.240" v="3"/>
        <pc:sldMkLst>
          <pc:docMk/>
          <pc:sldMk cId="2891574342" sldId="284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iorgio Keppel" userId="044ce390-4901-4c7b-8ff0-4b7dea2a89e0" providerId="ADAL" clId="{03F759D3-8201-4573-B791-34B7F831835F}" dt="2024-04-15T06:54:01.240" v="3"/>
              <pc2:cmMkLst xmlns:pc2="http://schemas.microsoft.com/office/powerpoint/2019/9/main/command">
                <pc:docMk/>
                <pc:sldMk cId="2891574342" sldId="2849"/>
                <pc2:cmMk id="{C4435D87-C0BE-483D-A3EC-82EE13068ECB}"/>
              </pc2:cmMkLst>
            </pc226:cmChg>
            <pc226:cmChg xmlns:pc226="http://schemas.microsoft.com/office/powerpoint/2022/06/main/command" chg="del">
              <pc226:chgData name="Giorgio Keppel" userId="044ce390-4901-4c7b-8ff0-4b7dea2a89e0" providerId="ADAL" clId="{03F759D3-8201-4573-B791-34B7F831835F}" dt="2024-04-15T06:53:59.764" v="2"/>
              <pc2:cmMkLst xmlns:pc2="http://schemas.microsoft.com/office/powerpoint/2019/9/main/command">
                <pc:docMk/>
                <pc:sldMk cId="2891574342" sldId="2849"/>
                <pc2:cmMk id="{434AA0B4-FD3B-4466-8BE4-E70F95674EDF}"/>
              </pc2:cmMkLst>
            </pc226:cmChg>
          </p:ext>
        </pc:extLst>
      </pc:sldChg>
      <pc:sldChg chg="delCm">
        <pc:chgData name="Giorgio Keppel" userId="044ce390-4901-4c7b-8ff0-4b7dea2a89e0" providerId="ADAL" clId="{03F759D3-8201-4573-B791-34B7F831835F}" dt="2024-04-15T06:53:54.910" v="1"/>
        <pc:sldMkLst>
          <pc:docMk/>
          <pc:sldMk cId="2881731681" sldId="285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Giorgio Keppel" userId="044ce390-4901-4c7b-8ff0-4b7dea2a89e0" providerId="ADAL" clId="{03F759D3-8201-4573-B791-34B7F831835F}" dt="2024-04-15T06:53:54.910" v="1"/>
              <pc2:cmMkLst xmlns:pc2="http://schemas.microsoft.com/office/powerpoint/2019/9/main/command">
                <pc:docMk/>
                <pc:sldMk cId="2881731681" sldId="2852"/>
                <pc2:cmMk id="{149A2C97-3324-4C13-9544-050F8E324037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B46C9-B019-4FA5-A59F-5C7C8CC11251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1174C-79E2-4DEF-8B3A-8871834E41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069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40F507-DF3B-42E2-ACCC-BE556BD928B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456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TRL 4 </a:t>
            </a:r>
            <a:r>
              <a:rPr lang="en-US"/>
              <a:t>(full validation in the laboratory) </a:t>
            </a:r>
          </a:p>
          <a:p>
            <a:r>
              <a:rPr lang="en-US" b="1"/>
              <a:t>TRL 5 </a:t>
            </a:r>
            <a:r>
              <a:rPr lang="en-US"/>
              <a:t>(full validation in relevant environment)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61174C-79E2-4DEF-8B3A-8871834E41A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210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>
                <a:latin typeface="TimesNewRomanPSMT"/>
              </a:rPr>
              <a:t>The aim of the first workshop is to</a:t>
            </a:r>
          </a:p>
          <a:p>
            <a:pPr algn="l"/>
            <a:r>
              <a:rPr lang="en-US" sz="1800" b="0" i="0" u="none" strike="noStrike" baseline="0">
                <a:latin typeface="TimesNewRomanPSMT"/>
              </a:rPr>
              <a:t>involve companies in R&amp;D activities from the start, to illustrate the project objectives, to discuss possible difficulties</a:t>
            </a:r>
          </a:p>
          <a:p>
            <a:pPr algn="l"/>
            <a:r>
              <a:rPr lang="en-US" sz="1800" b="0" i="0" u="none" strike="noStrike" baseline="0">
                <a:latin typeface="TimesNewRomanPSMT"/>
              </a:rPr>
              <a:t>in </a:t>
            </a:r>
            <a:r>
              <a:rPr lang="en-US" sz="1800" b="0" i="0" u="none" strike="noStrike" baseline="0" err="1">
                <a:latin typeface="TimesNewRomanPSMT"/>
              </a:rPr>
              <a:t>industrialisation</a:t>
            </a:r>
            <a:r>
              <a:rPr lang="en-US" sz="1800" b="0" i="0" u="none" strike="noStrike" baseline="0">
                <a:latin typeface="TimesNewRomanPSMT"/>
              </a:rPr>
              <a:t> and to find collaboration partners. The second workshop will be an initiative to communicate and</a:t>
            </a:r>
          </a:p>
          <a:p>
            <a:pPr algn="l"/>
            <a:r>
              <a:rPr lang="en-US" sz="1800" b="0" i="0" u="none" strike="noStrike" baseline="0">
                <a:latin typeface="TimesNewRomanPSMT"/>
              </a:rPr>
              <a:t>promote to key stakeholders the technological leap </a:t>
            </a:r>
            <a:r>
              <a:rPr lang="en-US" sz="1800" b="0" i="0" u="none" strike="noStrike" baseline="0" err="1">
                <a:latin typeface="TimesNewRomanPSMT"/>
              </a:rPr>
              <a:t>realised</a:t>
            </a:r>
            <a:r>
              <a:rPr lang="en-US" sz="1800" b="0" i="0" u="none" strike="noStrike" baseline="0">
                <a:latin typeface="TimesNewRomanPSMT"/>
              </a:rPr>
              <a:t> by the </a:t>
            </a:r>
            <a:r>
              <a:rPr lang="en-US" sz="1800" b="0" i="0" u="none" strike="noStrike" baseline="0" err="1">
                <a:latin typeface="TimesNewRomanPSMT"/>
              </a:rPr>
              <a:t>iSAS</a:t>
            </a:r>
            <a:r>
              <a:rPr lang="en-US" sz="1800" b="0" i="0" u="none" strike="noStrike" baseline="0">
                <a:latin typeface="TimesNewRomanPSMT"/>
              </a:rPr>
              <a:t> project and the industry contributions in </a:t>
            </a:r>
            <a:r>
              <a:rPr lang="en-US" sz="1800" b="0" i="0" u="none" strike="noStrike" baseline="0" err="1">
                <a:latin typeface="TimesNewRomanPSMT"/>
              </a:rPr>
              <a:t>iSAS</a:t>
            </a:r>
            <a:endParaRPr lang="en-US" sz="1800" b="0" i="0" u="none" strike="noStrike" baseline="0">
              <a:latin typeface="TimesNewRomanPSMT"/>
            </a:endParaRPr>
          </a:p>
          <a:p>
            <a:pPr algn="l"/>
            <a:r>
              <a:rPr lang="en-US" sz="1800" b="0" i="0" u="none" strike="noStrike" baseline="0">
                <a:latin typeface="TimesNewRomanPSMT"/>
              </a:rPr>
              <a:t>activities. This activity of the task will be part of the outreach strategy defined in collaboration with WP9.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61174C-79E2-4DEF-8B3A-8871834E41A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071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61174C-79E2-4DEF-8B3A-8871834E41A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0525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5B6FF4-F022-4155-0EE7-D097C1515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B82921-4C83-B01C-C16C-422F19E3D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D04ACE-6771-3575-0DF9-6A6EC696C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09084D-4EAB-0D1C-8EC9-7CC6FEEDC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74303E-EA62-6041-885F-7935AE01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73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30A344-1460-A8F3-44F5-22B0CBF3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E93F046-E5E5-D2F8-53E2-DDE863F86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0F2725-4F5E-9812-47FF-A29886EDA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68A4C8-1D4F-F084-D02A-5AB03409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C3C472-125A-FDA3-302E-77F8F91AE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99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2E154E0-7C25-8DFB-BD23-6E7724968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DC9C89C-FB66-D85B-B188-CBA7CAC82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BD3019-46BA-23A6-BEF5-45CA5595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FB48AA-A122-7608-8D64-1D01FA67D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224FD5-B94B-53BE-BEBE-F96058AC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733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90AF346-4822-4A7E-B8A0-A3DBC92096D0}"/>
              </a:ext>
            </a:extLst>
          </p:cNvPr>
          <p:cNvSpPr/>
          <p:nvPr userDrawn="1"/>
        </p:nvSpPr>
        <p:spPr>
          <a:xfrm>
            <a:off x="-1" y="6499016"/>
            <a:ext cx="12192000" cy="365125"/>
          </a:xfrm>
          <a:prstGeom prst="rect">
            <a:avLst/>
          </a:prstGeom>
          <a:solidFill>
            <a:srgbClr val="A4C137"/>
          </a:solidFill>
          <a:ln>
            <a:solidFill>
              <a:srgbClr val="4399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792254" cy="853168"/>
          </a:xfrm>
        </p:spPr>
        <p:txBody>
          <a:bodyPr>
            <a:noAutofit/>
          </a:bodyPr>
          <a:lstStyle>
            <a:lvl1pPr algn="l">
              <a:defRPr sz="3500" b="1">
                <a:solidFill>
                  <a:srgbClr val="1B3C70"/>
                </a:solidFill>
                <a:latin typeface="Montserrat ExtraBold" panose="00000900000000000000" pitchFamily="2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654" y="978033"/>
            <a:ext cx="10515600" cy="4351338"/>
          </a:xfrm>
        </p:spPr>
        <p:txBody>
          <a:bodyPr/>
          <a:lstStyle>
            <a:lvl1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1pPr>
            <a:lvl2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2pPr>
            <a:lvl3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3pPr>
            <a:lvl4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4pPr>
            <a:lvl5pPr>
              <a:defRPr>
                <a:latin typeface="Montserrat" panose="00000500000000000000" pitchFamily="2" charset="0"/>
                <a:ea typeface="Yu Gothic" panose="020B0400000000000000" pitchFamily="34" charset="-128"/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9056" y="69885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20654" y="6499016"/>
            <a:ext cx="2743200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fld id="{FC7CF1D8-012F-4C4A-942F-460B411F49C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1" y="6573424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0" baseline="0">
                <a:solidFill>
                  <a:schemeClr val="bg1"/>
                </a:solidFill>
                <a:latin typeface="Montserrat" panose="00000500000000000000" pitchFamily="2" charset="0"/>
              </a:rPr>
              <a:t>15/04/2024 – Giorgio Keppel – </a:t>
            </a:r>
            <a:r>
              <a:rPr lang="en-US" sz="1200" b="1" i="0">
                <a:solidFill>
                  <a:schemeClr val="bg1"/>
                </a:solidFill>
                <a:latin typeface="Montserrat" panose="00000500000000000000" pitchFamily="2" charset="0"/>
              </a:rPr>
              <a:t>keppel@infn.it</a:t>
            </a:r>
          </a:p>
        </p:txBody>
      </p:sp>
      <p:pic>
        <p:nvPicPr>
          <p:cNvPr id="9" name="Immagine 8" descr="Immagine che contiene logo&#10;&#10;Descrizione generata automaticamente">
            <a:extLst>
              <a:ext uri="{FF2B5EF4-FFF2-40B4-BE49-F238E27FC236}">
                <a16:creationId xmlns:a16="http://schemas.microsoft.com/office/drawing/2014/main" id="{2B9C9C43-C524-71D3-5412-21FBDCBD04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099" y="6431749"/>
            <a:ext cx="907267" cy="556801"/>
          </a:xfrm>
          <a:prstGeom prst="rect">
            <a:avLst/>
          </a:prstGeom>
        </p:spPr>
      </p:pic>
      <p:pic>
        <p:nvPicPr>
          <p:cNvPr id="4" name="Immagine 3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E1AD034A-380C-3083-DFB6-F58FC1EDD8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2870" y="7578"/>
            <a:ext cx="1319129" cy="853168"/>
          </a:xfrm>
          <a:prstGeom prst="rect">
            <a:avLst/>
          </a:prstGeom>
        </p:spPr>
      </p:pic>
      <p:pic>
        <p:nvPicPr>
          <p:cNvPr id="8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CC5680-7C1C-724B-59EE-CD13DB66ED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206" y="132797"/>
            <a:ext cx="2292089" cy="72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714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5DAD58-2429-26F0-D942-9543C772C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B2E58F-837E-09C0-20B4-CF3D3E797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A23240-F2A6-4F71-2861-C8EC51DA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5059DB-A377-6455-3922-FA39D515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A59EF0-1323-0A9B-A214-7ABF6A5A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15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38811D-04E1-6D2F-B0B0-64BD3651C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CD6F4A-6B7A-9D87-7212-F3837D376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DC2D79-BA93-C8EE-5523-02DE165E8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490AFE-2190-D5AD-C8B5-7DE59A99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E59FFF-05E9-E8AA-627D-60105998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87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03A4B0-4800-7224-F20A-D5B6A14C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2A2C89-E72E-60F0-F7B7-4467AA310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90F5954-0508-9369-51D5-DF2D35634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C9999F-C2B6-B237-78F3-7DB1F0B5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F384F9-C0D3-2744-C6B1-35988A6D3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60255F-D8F2-ABE9-0DC7-F883E28C3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533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8CA49D-AE3C-D06A-F837-CDE5FFF8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05F267A-91E3-A810-BAA4-A6B825184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22FB137-7C97-D196-FD88-DE8841CAB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7ADDC20-F286-66B9-CB3B-FDBF899FC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EF0A4C7-4FAD-98A0-B9A7-34DA7ECF3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29FDD37-A3D3-5EC4-9603-5F3FBF7C8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523188B-E252-7961-0268-EB81D580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20F5D23-F6E1-B329-4F41-A91863E8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68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A004C8-4D81-1013-F4E6-05EC9C79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D83186B-7222-B0A2-A819-894178A9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AB171F-38D3-FD41-5AD9-573DBDBBF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59D145-CD65-1640-FC93-6D1A74B9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405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37ED09C-D732-2517-9AB5-A31391DB8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92B1D59-C8DD-D7F4-84BB-E106887FC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F1C7D7E-3B1A-2228-2D76-C04609E97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60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8A2C4F-EAA6-A855-1D7F-C6A01BBD1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8A6FD0-F4E8-70E2-7BE8-A54832F98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6C1D20-0B70-1381-BBF1-6F7AA2C78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B3E16D8-99DC-90B7-F93A-698A7967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CCFAD60-670F-B0AC-C4E1-08CCD7986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FBF5EE-3101-467F-8684-B86150F7C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31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F9C1F1-B318-1450-3F6C-74CC6D47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575730-D76C-D605-C068-F2B73AA8F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9DC46E-FFAF-FF1A-185E-D95832D6E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5CEDA3-9C31-A911-ABD5-1E7F97B2C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10A96A3-D1A4-8250-C07C-B7108661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59BFA6-3B64-83EE-C489-F0DBA5B7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3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24E62FB-CA9E-616F-3D38-43922A24B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77E5236-2586-0F84-B682-C183D2779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DB82F4-3FE6-51E2-25F1-5490A0487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28DD66-DC6A-4E04-8F30-381250DFE0F6}" type="datetimeFigureOut">
              <a:rPr lang="it-IT" smtClean="0"/>
              <a:t>15/04/2024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82870A-66A6-D66C-6B88-6A13C8F1C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595B83-5F40-DBBA-EF84-4F3E1F9A46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128D16-D24C-4448-BC84-31470142F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285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F1D8-012F-4C4A-942F-460B411F49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231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Oswald" panose="02000503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swald" panose="02000503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8DA97F5A-9B82-45B3-9DF1-3CBC3FC765E1}"/>
              </a:ext>
            </a:extLst>
          </p:cNvPr>
          <p:cNvSpPr/>
          <p:nvPr/>
        </p:nvSpPr>
        <p:spPr>
          <a:xfrm>
            <a:off x="165754" y="646545"/>
            <a:ext cx="843827" cy="506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itolo 1">
            <a:extLst>
              <a:ext uri="{FF2B5EF4-FFF2-40B4-BE49-F238E27FC236}">
                <a16:creationId xmlns:a16="http://schemas.microsoft.com/office/drawing/2014/main" id="{B41C4EA6-CE5B-45DD-99CF-4E6C4E3FBD27}"/>
              </a:ext>
            </a:extLst>
          </p:cNvPr>
          <p:cNvSpPr txBox="1">
            <a:spLocks/>
          </p:cNvSpPr>
          <p:nvPr/>
        </p:nvSpPr>
        <p:spPr>
          <a:xfrm>
            <a:off x="761806" y="1121800"/>
            <a:ext cx="5582581" cy="673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>
                <a:ln>
                  <a:noFill/>
                </a:ln>
                <a:solidFill>
                  <a:srgbClr val="98C21F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+mj-cs"/>
              </a:rPr>
              <a:t>Giorgio </a:t>
            </a:r>
            <a:r>
              <a:rPr kumimoji="0" lang="en-US" sz="3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+mj-cs"/>
              </a:rPr>
              <a:t>Keppel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400">
                <a:solidFill>
                  <a:srgbClr val="98C21F"/>
                </a:solidFill>
                <a:latin typeface="Montserrat" panose="00000500000000000000" pitchFamily="2" charset="0"/>
              </a:rPr>
              <a:t>Oscar</a:t>
            </a:r>
            <a:r>
              <a:rPr lang="en-US" sz="3400" b="1">
                <a:solidFill>
                  <a:srgbClr val="002060"/>
                </a:solidFill>
                <a:latin typeface="Montserrat" panose="00000500000000000000" pitchFamily="2" charset="0"/>
              </a:rPr>
              <a:t> </a:t>
            </a:r>
            <a:r>
              <a:rPr lang="en-US" sz="3400" b="1" err="1">
                <a:solidFill>
                  <a:srgbClr val="002060"/>
                </a:solidFill>
                <a:latin typeface="Montserrat" panose="00000500000000000000" pitchFamily="2" charset="0"/>
              </a:rPr>
              <a:t>Azzolini</a:t>
            </a:r>
            <a:endParaRPr kumimoji="0" lang="en-US" sz="3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23" name="Titolo 1">
            <a:extLst>
              <a:ext uri="{FF2B5EF4-FFF2-40B4-BE49-F238E27FC236}">
                <a16:creationId xmlns:a16="http://schemas.microsoft.com/office/drawing/2014/main" id="{D9D2AF66-F158-4DC8-A2EC-9EAC36E662F8}"/>
              </a:ext>
            </a:extLst>
          </p:cNvPr>
          <p:cNvSpPr txBox="1">
            <a:spLocks/>
          </p:cNvSpPr>
          <p:nvPr/>
        </p:nvSpPr>
        <p:spPr>
          <a:xfrm>
            <a:off x="3332248" y="3969536"/>
            <a:ext cx="6379027" cy="1267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Integration into Industrial Solutions</a:t>
            </a:r>
          </a:p>
        </p:txBody>
      </p:sp>
      <p:sp>
        <p:nvSpPr>
          <p:cNvPr id="25" name="Titolo 1">
            <a:extLst>
              <a:ext uri="{FF2B5EF4-FFF2-40B4-BE49-F238E27FC236}">
                <a16:creationId xmlns:a16="http://schemas.microsoft.com/office/drawing/2014/main" id="{2CC09327-CBBD-4369-A91B-D114EB7A52E4}"/>
              </a:ext>
            </a:extLst>
          </p:cNvPr>
          <p:cNvSpPr txBox="1">
            <a:spLocks/>
          </p:cNvSpPr>
          <p:nvPr/>
        </p:nvSpPr>
        <p:spPr>
          <a:xfrm>
            <a:off x="7328327" y="5770487"/>
            <a:ext cx="3834161" cy="6730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02060"/>
                </a:solidFill>
                <a:latin typeface="Oswald" panose="02000503000000000000" pitchFamily="2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solidFill>
                  <a:srgbClr val="012556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+mj-cs"/>
              </a:rPr>
              <a:t>IJCLab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12556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+mj-cs"/>
              </a:rPr>
              <a:t> - 15-16 April 2024</a:t>
            </a:r>
          </a:p>
        </p:txBody>
      </p:sp>
      <p:pic>
        <p:nvPicPr>
          <p:cNvPr id="11" name="Picture 3" descr="Logo&#10;&#10;Description automatically generated">
            <a:extLst>
              <a:ext uri="{FF2B5EF4-FFF2-40B4-BE49-F238E27FC236}">
                <a16:creationId xmlns:a16="http://schemas.microsoft.com/office/drawing/2014/main" id="{F3C321C7-3C37-40EC-BC2D-A73548E91B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815" y="683887"/>
            <a:ext cx="1076673" cy="621356"/>
          </a:xfrm>
          <a:prstGeom prst="rect">
            <a:avLst/>
          </a:prstGeom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6DB63E4D-EF9F-4D58-AA13-89323270F9E9}"/>
              </a:ext>
            </a:extLst>
          </p:cNvPr>
          <p:cNvSpPr txBox="1">
            <a:spLocks/>
          </p:cNvSpPr>
          <p:nvPr/>
        </p:nvSpPr>
        <p:spPr>
          <a:xfrm>
            <a:off x="777523" y="1072073"/>
            <a:ext cx="5582581" cy="107190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+mj-cs"/>
            </a:endParaRP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AC9D0B6C-F672-F48C-8B57-83E3072FA8DD}"/>
              </a:ext>
            </a:extLst>
          </p:cNvPr>
          <p:cNvSpPr txBox="1">
            <a:spLocks/>
          </p:cNvSpPr>
          <p:nvPr/>
        </p:nvSpPr>
        <p:spPr>
          <a:xfrm>
            <a:off x="7328327" y="5597970"/>
            <a:ext cx="4586214" cy="508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Kick-off meeting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13A72"/>
              </a:solidFill>
              <a:effectLst/>
              <a:uLnTx/>
              <a:uFillTx/>
              <a:latin typeface="Montserrat ExtraBold" panose="00000900000000000000" pitchFamily="2" charset="0"/>
              <a:ea typeface="Yu Gothic Medium" panose="020B0500000000000000" pitchFamily="34" charset="-128"/>
              <a:cs typeface="+mj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3CFD43A-415C-7697-E3BB-2404C69C36D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628"/>
          <a:stretch/>
        </p:blipFill>
        <p:spPr>
          <a:xfrm>
            <a:off x="318662" y="1844536"/>
            <a:ext cx="6468868" cy="1943516"/>
          </a:xfrm>
          <a:prstGeom prst="rect">
            <a:avLst/>
          </a:pr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FA4E89F5-0FD3-F521-F557-C47350DD81CE}"/>
              </a:ext>
            </a:extLst>
          </p:cNvPr>
          <p:cNvSpPr txBox="1">
            <a:spLocks/>
          </p:cNvSpPr>
          <p:nvPr/>
        </p:nvSpPr>
        <p:spPr>
          <a:xfrm>
            <a:off x="6596329" y="1576819"/>
            <a:ext cx="3807760" cy="2541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i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nnovate for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S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ustainable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A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ccelerating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A0C919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S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ystems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AF175F13-8E2D-4520-CB90-FF8ECFED1643}"/>
              </a:ext>
            </a:extLst>
          </p:cNvPr>
          <p:cNvSpPr txBox="1">
            <a:spLocks/>
          </p:cNvSpPr>
          <p:nvPr/>
        </p:nvSpPr>
        <p:spPr>
          <a:xfrm>
            <a:off x="777523" y="3983617"/>
            <a:ext cx="2775574" cy="1253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Yu Gothic Medium" panose="020B0500000000000000" pitchFamily="34" charset="-128"/>
                <a:ea typeface="Yu Gothic Medium" panose="020B0500000000000000" pitchFamily="34" charset="-128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srgbClr val="013A72"/>
                </a:solidFill>
                <a:effectLst/>
                <a:uLnTx/>
                <a:uFillTx/>
                <a:latin typeface="Montserrat ExtraBold" panose="00000900000000000000" pitchFamily="2" charset="0"/>
                <a:ea typeface="Yu Gothic Medium" panose="020B0500000000000000" pitchFamily="34" charset="-128"/>
                <a:cs typeface="+mj-cs"/>
              </a:rPr>
              <a:t>WP7</a:t>
            </a:r>
          </a:p>
        </p:txBody>
      </p:sp>
    </p:spTree>
    <p:extLst>
      <p:ext uri="{BB962C8B-B14F-4D97-AF65-F5344CB8AC3E}">
        <p14:creationId xmlns:p14="http://schemas.microsoft.com/office/powerpoint/2010/main" val="11210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C08C7E-6D90-C4F6-4021-3CCDF6B9D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Actions WP7.1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D81252-E8C4-BB2B-002E-EA5D8EFDC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53" y="978032"/>
            <a:ext cx="11345503" cy="466739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t-IT" b="1" err="1"/>
              <a:t>iSAS</a:t>
            </a:r>
            <a:r>
              <a:rPr lang="it-IT" b="1"/>
              <a:t> Industrial </a:t>
            </a:r>
            <a:r>
              <a:rPr lang="it-IT" b="1" err="1"/>
              <a:t>section</a:t>
            </a:r>
            <a:r>
              <a:rPr lang="it-IT" b="1"/>
              <a:t> Web site (WP9 interaction)</a:t>
            </a:r>
          </a:p>
          <a:p>
            <a:pPr lvl="1">
              <a:spcAft>
                <a:spcPts val="1200"/>
              </a:spcAft>
            </a:pPr>
            <a:r>
              <a:rPr lang="it-IT" b="1"/>
              <a:t>Database of Industries </a:t>
            </a:r>
            <a:r>
              <a:rPr lang="it-IT" b="1" err="1"/>
              <a:t>interacting</a:t>
            </a:r>
            <a:r>
              <a:rPr lang="it-IT" b="1"/>
              <a:t> with </a:t>
            </a:r>
            <a:r>
              <a:rPr lang="it-IT" b="1" err="1"/>
              <a:t>iSAS</a:t>
            </a:r>
            <a:r>
              <a:rPr lang="it-IT" b="1"/>
              <a:t> project</a:t>
            </a:r>
          </a:p>
          <a:p>
            <a:pPr lvl="1">
              <a:spcAft>
                <a:spcPts val="1200"/>
              </a:spcAft>
            </a:pPr>
            <a:r>
              <a:rPr lang="en-US" b="1"/>
              <a:t>Database of the active competences of the </a:t>
            </a:r>
            <a:r>
              <a:rPr lang="en-US" b="1" err="1"/>
              <a:t>iSAS</a:t>
            </a:r>
            <a:r>
              <a:rPr lang="en-US" b="1"/>
              <a:t> project</a:t>
            </a:r>
          </a:p>
          <a:p>
            <a:pPr lvl="1">
              <a:spcAft>
                <a:spcPts val="1200"/>
              </a:spcAft>
            </a:pPr>
            <a:r>
              <a:rPr lang="en-US" b="1"/>
              <a:t>Industrial Outreach' section where short videos and presentations produced by individual WPs will be uploaded</a:t>
            </a:r>
          </a:p>
          <a:p>
            <a:pPr>
              <a:spcAft>
                <a:spcPts val="1200"/>
              </a:spcAft>
            </a:pPr>
            <a:endParaRPr lang="en-US" b="1"/>
          </a:p>
          <a:p>
            <a:pPr>
              <a:spcAft>
                <a:spcPts val="1200"/>
              </a:spcAft>
            </a:pPr>
            <a:r>
              <a:rPr lang="en-US" b="1"/>
              <a:t>Organize </a:t>
            </a:r>
            <a:r>
              <a:rPr lang="en-US" b="1">
                <a:solidFill>
                  <a:srgbClr val="FF0000"/>
                </a:solidFill>
              </a:rPr>
              <a:t>2 industrial workshops </a:t>
            </a:r>
            <a:r>
              <a:rPr lang="en-US" b="1"/>
              <a:t>linked to </a:t>
            </a:r>
            <a:r>
              <a:rPr lang="en-US" b="1" err="1"/>
              <a:t>iSAS</a:t>
            </a:r>
            <a:r>
              <a:rPr lang="en-US" b="1"/>
              <a:t> general meetings (12 and 36 months)</a:t>
            </a:r>
            <a:endParaRPr lang="it-IT" b="1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F272E41-A322-C4B0-26EC-14038BA7C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B699C6B-C878-538A-E6AE-0AB9CB7E162A}"/>
              </a:ext>
            </a:extLst>
          </p:cNvPr>
          <p:cNvSpPr txBox="1"/>
          <p:nvPr/>
        </p:nvSpPr>
        <p:spPr>
          <a:xfrm>
            <a:off x="9836206" y="5759063"/>
            <a:ext cx="2355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0"/>
              </a:spcAft>
            </a:pPr>
            <a:r>
              <a:rPr lang="en-US" sz="3200" b="1">
                <a:solidFill>
                  <a:srgbClr val="FF0000"/>
                </a:solidFill>
                <a:effectLst/>
              </a:rPr>
              <a:t>M1-M48</a:t>
            </a:r>
          </a:p>
        </p:txBody>
      </p:sp>
    </p:spTree>
    <p:extLst>
      <p:ext uri="{BB962C8B-B14F-4D97-AF65-F5344CB8AC3E}">
        <p14:creationId xmlns:p14="http://schemas.microsoft.com/office/powerpoint/2010/main" val="3970948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8F357-D0DE-1751-2EA7-778B3FF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WP7.2  </a:t>
            </a:r>
            <a:r>
              <a:rPr lang="en-US" sz="2200"/>
              <a:t>Relations with industries</a:t>
            </a:r>
            <a:endParaRPr lang="it-IT" sz="2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57DDF-1DA4-DE37-3CE6-5F4C1BB32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27" y="1422834"/>
            <a:ext cx="12047837" cy="4351338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en-US" sz="2700" b="1" dirty="0">
                <a:effectLst/>
              </a:rPr>
              <a:t>Establish and coordinate the activities of the </a:t>
            </a:r>
            <a:r>
              <a:rPr lang="en-US" sz="2700" b="1" dirty="0" err="1">
                <a:effectLst/>
              </a:rPr>
              <a:t>iSAS</a:t>
            </a:r>
            <a:r>
              <a:rPr lang="en-US" sz="2700" b="1" dirty="0">
                <a:effectLst/>
              </a:rPr>
              <a:t> Industry Board (IB)</a:t>
            </a:r>
          </a:p>
          <a:p>
            <a:pPr>
              <a:spcAft>
                <a:spcPts val="2000"/>
              </a:spcAft>
            </a:pPr>
            <a:r>
              <a:rPr lang="en-US" sz="2700" b="1" dirty="0">
                <a:effectLst/>
              </a:rPr>
              <a:t>Involve companies from the earliest stages of R&amp;D (engagement in low TRL developments)</a:t>
            </a:r>
          </a:p>
          <a:p>
            <a:pPr>
              <a:spcAft>
                <a:spcPts val="2000"/>
              </a:spcAft>
            </a:pPr>
            <a:r>
              <a:rPr lang="en-US" sz="2700" b="1" dirty="0">
                <a:effectLst/>
              </a:rPr>
              <a:t>Promote Knowledge Transfer to industry to stimulate creation of new shared IPs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92B45E6-0CC1-C7AB-1EA0-4F7A6E7B013E}"/>
              </a:ext>
            </a:extLst>
          </p:cNvPr>
          <p:cNvSpPr txBox="1"/>
          <p:nvPr/>
        </p:nvSpPr>
        <p:spPr>
          <a:xfrm>
            <a:off x="9836206" y="5767155"/>
            <a:ext cx="2355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0"/>
              </a:spcAft>
            </a:pPr>
            <a:r>
              <a:rPr lang="en-US" sz="3200" b="1">
                <a:solidFill>
                  <a:srgbClr val="FF0000"/>
                </a:solidFill>
                <a:effectLst/>
              </a:rPr>
              <a:t>M1-M48</a:t>
            </a:r>
          </a:p>
        </p:txBody>
      </p:sp>
    </p:spTree>
    <p:extLst>
      <p:ext uri="{BB962C8B-B14F-4D97-AF65-F5344CB8AC3E}">
        <p14:creationId xmlns:p14="http://schemas.microsoft.com/office/powerpoint/2010/main" val="64403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E48B02-D3AF-D0D7-7A09-C7AB783D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Actions WP7.2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EE7C7-D4A6-B4C0-232B-6B780BB99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54" y="978032"/>
            <a:ext cx="11336668" cy="510471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Goal of IB: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Organize </a:t>
            </a:r>
            <a:r>
              <a:rPr lang="en-US" b="1" dirty="0">
                <a:solidFill>
                  <a:srgbClr val="FF0000"/>
                </a:solidFill>
              </a:rPr>
              <a:t>design reviews </a:t>
            </a:r>
            <a:r>
              <a:rPr lang="en-US" dirty="0"/>
              <a:t>of specific WPs to optimize the prototype design toward industrialization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Review panel composed by academic and industry experts to </a:t>
            </a:r>
            <a:r>
              <a:rPr lang="en-US" b="1" dirty="0">
                <a:solidFill>
                  <a:srgbClr val="FF0000"/>
                </a:solidFill>
              </a:rPr>
              <a:t>facilitate the industrialization</a:t>
            </a:r>
            <a:r>
              <a:rPr lang="en-US" dirty="0"/>
              <a:t> of the prototype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</a:rPr>
              <a:t>Maximize the impact </a:t>
            </a:r>
            <a:r>
              <a:rPr lang="en-US" dirty="0"/>
              <a:t>of industrial participation and improving Europe's competitiveness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Stimulate </a:t>
            </a:r>
            <a:r>
              <a:rPr lang="en-US" b="1" dirty="0">
                <a:solidFill>
                  <a:srgbClr val="FF0000"/>
                </a:solidFill>
              </a:rPr>
              <a:t>Knowledge and Theology  Transfer</a:t>
            </a:r>
            <a:r>
              <a:rPr lang="en-US" dirty="0"/>
              <a:t>, encourage new shared IPs. Coordination with the local Knowledge Transfer offices</a:t>
            </a:r>
          </a:p>
          <a:p>
            <a:pPr lvl="1">
              <a:spcAft>
                <a:spcPts val="600"/>
              </a:spcAft>
            </a:pP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Report on the activity and actions taken over the year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BEBE90-5941-E1AF-1F64-7AE8B764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202FEDA-B356-0873-8DEE-8E8BF4059C08}"/>
              </a:ext>
            </a:extLst>
          </p:cNvPr>
          <p:cNvSpPr txBox="1"/>
          <p:nvPr/>
        </p:nvSpPr>
        <p:spPr>
          <a:xfrm>
            <a:off x="9836206" y="5759063"/>
            <a:ext cx="2355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0"/>
              </a:spcAft>
            </a:pPr>
            <a:r>
              <a:rPr lang="en-US" sz="3200" b="1">
                <a:solidFill>
                  <a:srgbClr val="FF0000"/>
                </a:solidFill>
                <a:effectLst/>
              </a:rPr>
              <a:t>M1-M48</a:t>
            </a:r>
          </a:p>
        </p:txBody>
      </p:sp>
    </p:spTree>
    <p:extLst>
      <p:ext uri="{BB962C8B-B14F-4D97-AF65-F5344CB8AC3E}">
        <p14:creationId xmlns:p14="http://schemas.microsoft.com/office/powerpoint/2010/main" val="174171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E48B02-D3AF-D0D7-7A09-C7AB783DD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Actions WP7.2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EE7C7-D4A6-B4C0-232B-6B780BB99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54" y="978032"/>
            <a:ext cx="11336668" cy="5104715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/>
              <a:t>Industry Board (IB) established in 6 months from now </a:t>
            </a:r>
            <a:br>
              <a:rPr lang="en-US"/>
            </a:br>
            <a:r>
              <a:rPr lang="en-US"/>
              <a:t>(</a:t>
            </a:r>
            <a:r>
              <a:rPr lang="en-US" err="1"/>
              <a:t>aprox</a:t>
            </a:r>
            <a:r>
              <a:rPr lang="en-US"/>
              <a:t>. 15 people)</a:t>
            </a:r>
          </a:p>
          <a:p>
            <a:pPr lvl="1">
              <a:spcAft>
                <a:spcPts val="1200"/>
              </a:spcAft>
            </a:pPr>
            <a:r>
              <a:rPr lang="en-US"/>
              <a:t>WP leaders</a:t>
            </a:r>
          </a:p>
          <a:p>
            <a:pPr lvl="1">
              <a:spcAft>
                <a:spcPts val="1200"/>
              </a:spcAft>
            </a:pPr>
            <a:r>
              <a:rPr lang="en-US"/>
              <a:t>representatives of associate companies in key accelerator business</a:t>
            </a:r>
          </a:p>
          <a:p>
            <a:pPr lvl="1">
              <a:spcAft>
                <a:spcPts val="1200"/>
              </a:spcAft>
            </a:pPr>
            <a:r>
              <a:rPr lang="en-US"/>
              <a:t>Technology Transfer (TT) offices at RIs. Who believe in the value of the collaboration between industries and </a:t>
            </a:r>
            <a:r>
              <a:rPr lang="en-US" err="1"/>
              <a:t>Ris</a:t>
            </a:r>
            <a:endParaRPr lang="en-US"/>
          </a:p>
          <a:p>
            <a:pPr>
              <a:spcAft>
                <a:spcPts val="1200"/>
              </a:spcAft>
            </a:pPr>
            <a:r>
              <a:rPr lang="en-US"/>
              <a:t>Selected to ensure a balanced representation in term of  geography and company size 	</a:t>
            </a:r>
          </a:p>
          <a:p>
            <a:pPr lvl="1"/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BEBE90-5941-E1AF-1F64-7AE8B764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D1F78AD-2486-1075-72DD-944955D576FB}"/>
              </a:ext>
            </a:extLst>
          </p:cNvPr>
          <p:cNvSpPr txBox="1"/>
          <p:nvPr/>
        </p:nvSpPr>
        <p:spPr>
          <a:xfrm>
            <a:off x="9836206" y="5759063"/>
            <a:ext cx="2355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0"/>
              </a:spcAft>
            </a:pPr>
            <a:r>
              <a:rPr lang="en-US" sz="3200" b="1">
                <a:solidFill>
                  <a:srgbClr val="FF0000"/>
                </a:solidFill>
                <a:effectLst/>
              </a:rPr>
              <a:t>M1-M48</a:t>
            </a:r>
          </a:p>
        </p:txBody>
      </p:sp>
    </p:spTree>
    <p:extLst>
      <p:ext uri="{BB962C8B-B14F-4D97-AF65-F5344CB8AC3E}">
        <p14:creationId xmlns:p14="http://schemas.microsoft.com/office/powerpoint/2010/main" val="288173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8F357-D0DE-1751-2EA7-778B3FF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WP7.3  </a:t>
            </a:r>
            <a:r>
              <a:rPr lang="en-US" sz="2200"/>
              <a:t>Business opportunities </a:t>
            </a:r>
            <a:endParaRPr lang="it-IT" sz="2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57DDF-1DA4-DE37-3CE6-5F4C1BB32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27" y="1422834"/>
            <a:ext cx="12047837" cy="4351338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en-US" sz="2700" b="1">
                <a:effectLst/>
              </a:rPr>
              <a:t>Disseminate the developed </a:t>
            </a:r>
            <a:r>
              <a:rPr lang="en-US" sz="2700" b="1" err="1">
                <a:effectLst/>
              </a:rPr>
              <a:t>iSAS</a:t>
            </a:r>
            <a:r>
              <a:rPr lang="en-US" sz="2700" b="1">
                <a:effectLst/>
              </a:rPr>
              <a:t> technologies</a:t>
            </a:r>
          </a:p>
          <a:p>
            <a:pPr>
              <a:spcAft>
                <a:spcPts val="2000"/>
              </a:spcAft>
            </a:pPr>
            <a:r>
              <a:rPr lang="en-US" sz="2700" b="1">
                <a:effectLst/>
              </a:rPr>
              <a:t>Create an </a:t>
            </a:r>
            <a:r>
              <a:rPr lang="en-US" sz="2700" b="1" err="1">
                <a:effectLst/>
              </a:rPr>
              <a:t>iSAS</a:t>
            </a:r>
            <a:r>
              <a:rPr lang="en-US" sz="2700" b="1">
                <a:effectLst/>
              </a:rPr>
              <a:t> project repository</a:t>
            </a:r>
          </a:p>
          <a:p>
            <a:pPr>
              <a:spcAft>
                <a:spcPts val="2000"/>
              </a:spcAft>
            </a:pPr>
            <a:r>
              <a:rPr lang="en-US" sz="2700" b="1">
                <a:effectLst/>
              </a:rPr>
              <a:t>Create new business opportunities, spin-offs, etc.</a:t>
            </a:r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48A7E9F-989E-C091-78D5-85436F18543F}"/>
              </a:ext>
            </a:extLst>
          </p:cNvPr>
          <p:cNvSpPr txBox="1"/>
          <p:nvPr/>
        </p:nvSpPr>
        <p:spPr>
          <a:xfrm>
            <a:off x="9836206" y="5759063"/>
            <a:ext cx="2355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0"/>
              </a:spcAft>
            </a:pPr>
            <a:r>
              <a:rPr lang="en-US" sz="3200" b="1">
                <a:solidFill>
                  <a:srgbClr val="FF0000"/>
                </a:solidFill>
                <a:effectLst/>
              </a:rPr>
              <a:t>M24-M48</a:t>
            </a:r>
          </a:p>
        </p:txBody>
      </p:sp>
    </p:spTree>
    <p:extLst>
      <p:ext uri="{BB962C8B-B14F-4D97-AF65-F5344CB8AC3E}">
        <p14:creationId xmlns:p14="http://schemas.microsoft.com/office/powerpoint/2010/main" val="2998981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93F114-A32B-8035-61DB-67FC334AA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Action WP7.3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89AD62-99B5-C9C6-D512-76710F1A6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Dissemination</a:t>
            </a:r>
            <a:r>
              <a:rPr lang="en-US"/>
              <a:t> of </a:t>
            </a:r>
            <a:r>
              <a:rPr lang="en-US" err="1"/>
              <a:t>iSAS</a:t>
            </a:r>
            <a:r>
              <a:rPr lang="en-US"/>
              <a:t> technologies</a:t>
            </a:r>
          </a:p>
          <a:p>
            <a:pPr lvl="1"/>
            <a:r>
              <a:rPr lang="en-US"/>
              <a:t>Newsletter</a:t>
            </a:r>
          </a:p>
          <a:p>
            <a:pPr lvl="1"/>
            <a:r>
              <a:rPr lang="en-US"/>
              <a:t>Workshop</a:t>
            </a:r>
          </a:p>
          <a:p>
            <a:pPr lvl="1"/>
            <a:r>
              <a:rPr lang="en-US"/>
              <a:t>B2B meeting</a:t>
            </a:r>
          </a:p>
          <a:p>
            <a:pPr lvl="1"/>
            <a:r>
              <a:rPr lang="en-US"/>
              <a:t>….</a:t>
            </a:r>
          </a:p>
          <a:p>
            <a:pPr lvl="1"/>
            <a:endParaRPr lang="en-US"/>
          </a:p>
          <a:p>
            <a:r>
              <a:rPr lang="en-US"/>
              <a:t>Definition of </a:t>
            </a:r>
            <a:r>
              <a:rPr lang="en-US" b="1">
                <a:solidFill>
                  <a:srgbClr val="FF0000"/>
                </a:solidFill>
              </a:rPr>
              <a:t>TRL</a:t>
            </a:r>
            <a:r>
              <a:rPr lang="en-US"/>
              <a:t> for each technologies </a:t>
            </a:r>
          </a:p>
          <a:p>
            <a:r>
              <a:rPr lang="en-US"/>
              <a:t>Production of </a:t>
            </a:r>
            <a:r>
              <a:rPr lang="en-US" b="1">
                <a:solidFill>
                  <a:srgbClr val="FF0000"/>
                </a:solidFill>
              </a:rPr>
              <a:t>demonstrator</a:t>
            </a:r>
            <a:r>
              <a:rPr lang="en-US"/>
              <a:t> in synergy with industries</a:t>
            </a:r>
          </a:p>
          <a:p>
            <a:r>
              <a:rPr lang="en-US"/>
              <a:t>Creation of a </a:t>
            </a:r>
            <a:r>
              <a:rPr lang="en-US" b="1">
                <a:solidFill>
                  <a:srgbClr val="FF0000"/>
                </a:solidFill>
              </a:rPr>
              <a:t>project repository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538291-3F25-59EB-D7FA-8CAA3F6CB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F766B14-DFD3-0869-25A2-C77A8FF4E147}"/>
              </a:ext>
            </a:extLst>
          </p:cNvPr>
          <p:cNvSpPr txBox="1"/>
          <p:nvPr/>
        </p:nvSpPr>
        <p:spPr>
          <a:xfrm>
            <a:off x="9836206" y="5759063"/>
            <a:ext cx="2355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0"/>
              </a:spcAft>
            </a:pPr>
            <a:r>
              <a:rPr lang="en-US" sz="3200" b="1">
                <a:solidFill>
                  <a:srgbClr val="FF0000"/>
                </a:solidFill>
                <a:effectLst/>
              </a:rPr>
              <a:t>M24-M48</a:t>
            </a:r>
          </a:p>
        </p:txBody>
      </p:sp>
    </p:spTree>
    <p:extLst>
      <p:ext uri="{BB962C8B-B14F-4D97-AF65-F5344CB8AC3E}">
        <p14:creationId xmlns:p14="http://schemas.microsoft.com/office/powerpoint/2010/main" val="2891574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ella 60">
            <a:extLst>
              <a:ext uri="{FF2B5EF4-FFF2-40B4-BE49-F238E27FC236}">
                <a16:creationId xmlns:a16="http://schemas.microsoft.com/office/drawing/2014/main" id="{64385A0A-F320-6B11-8752-56E25F03C59C}"/>
              </a:ext>
            </a:extLst>
          </p:cNvPr>
          <p:cNvGraphicFramePr>
            <a:graphicFrameLocks noGrp="1"/>
          </p:cNvGraphicFramePr>
          <p:nvPr/>
        </p:nvGraphicFramePr>
        <p:xfrm>
          <a:off x="1028383" y="4472556"/>
          <a:ext cx="10144567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4127737075"/>
                    </a:ext>
                  </a:extLst>
                </a:gridCol>
                <a:gridCol w="213083">
                  <a:extLst>
                    <a:ext uri="{9D8B030D-6E8A-4147-A177-3AD203B41FA5}">
                      <a16:colId xmlns:a16="http://schemas.microsoft.com/office/drawing/2014/main" val="4161776673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238833884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397134624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92881622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072287653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75280520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95280917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6984623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853298345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468382863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348870091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73942964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461893708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318930331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888750833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147895625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334967996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702433078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884559276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659162378"/>
                    </a:ext>
                  </a:extLst>
                </a:gridCol>
                <a:gridCol w="214468">
                  <a:extLst>
                    <a:ext uri="{9D8B030D-6E8A-4147-A177-3AD203B41FA5}">
                      <a16:colId xmlns:a16="http://schemas.microsoft.com/office/drawing/2014/main" val="8070860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32838573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316518374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333202984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432360289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685496730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391367523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677081766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737600269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286070686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80521835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1088707127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362615869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147866620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4225955558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566715495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6773016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705603878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4241490437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210922331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33266493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538804174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688054743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68407997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2171240615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3356605908"/>
                    </a:ext>
                  </a:extLst>
                </a:gridCol>
                <a:gridCol w="211374">
                  <a:extLst>
                    <a:ext uri="{9D8B030D-6E8A-4147-A177-3AD203B41FA5}">
                      <a16:colId xmlns:a16="http://schemas.microsoft.com/office/drawing/2014/main" val="876914202"/>
                    </a:ext>
                  </a:extLst>
                </a:gridCol>
              </a:tblGrid>
              <a:tr h="193927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00">
                          <a:latin typeface="Montserrat" panose="00000500000000000000" pitchFamily="50" charset="0"/>
                        </a:rPr>
                        <a:t>M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00">
                          <a:latin typeface="Montserrat" panose="00000500000000000000" pitchFamily="50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M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S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O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D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F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00">
                          <a:latin typeface="Montserrat" panose="00000500000000000000" pitchFamily="50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O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D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F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M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00">
                          <a:latin typeface="Montserrat" panose="00000500000000000000" pitchFamily="50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M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S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O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D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F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M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000">
                          <a:latin typeface="Montserrat" panose="00000500000000000000" pitchFamily="50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M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A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S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O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D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J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latin typeface="Montserrat" panose="00000500000000000000" pitchFamily="50" charset="0"/>
                        </a:rPr>
                        <a:t>F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874361"/>
                  </a:ext>
                </a:extLst>
              </a:tr>
            </a:tbl>
          </a:graphicData>
        </a:graphic>
      </p:graphicFrame>
      <p:graphicFrame>
        <p:nvGraphicFramePr>
          <p:cNvPr id="62" name="Tabella 61">
            <a:extLst>
              <a:ext uri="{FF2B5EF4-FFF2-40B4-BE49-F238E27FC236}">
                <a16:creationId xmlns:a16="http://schemas.microsoft.com/office/drawing/2014/main" id="{41C4C34D-9E18-5A0D-BE45-1057E42936DE}"/>
              </a:ext>
            </a:extLst>
          </p:cNvPr>
          <p:cNvGraphicFramePr>
            <a:graphicFrameLocks noGrp="1"/>
          </p:cNvGraphicFramePr>
          <p:nvPr/>
        </p:nvGraphicFramePr>
        <p:xfrm>
          <a:off x="1019746" y="4249544"/>
          <a:ext cx="10153203" cy="19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387">
                  <a:extLst>
                    <a:ext uri="{9D8B030D-6E8A-4147-A177-3AD203B41FA5}">
                      <a16:colId xmlns:a16="http://schemas.microsoft.com/office/drawing/2014/main" val="1078140534"/>
                    </a:ext>
                  </a:extLst>
                </a:gridCol>
                <a:gridCol w="2531534">
                  <a:extLst>
                    <a:ext uri="{9D8B030D-6E8A-4147-A177-3AD203B41FA5}">
                      <a16:colId xmlns:a16="http://schemas.microsoft.com/office/drawing/2014/main" val="4127737075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4161776673"/>
                    </a:ext>
                  </a:extLst>
                </a:gridCol>
                <a:gridCol w="2523066">
                  <a:extLst>
                    <a:ext uri="{9D8B030D-6E8A-4147-A177-3AD203B41FA5}">
                      <a16:colId xmlns:a16="http://schemas.microsoft.com/office/drawing/2014/main" val="1238833884"/>
                    </a:ext>
                  </a:extLst>
                </a:gridCol>
                <a:gridCol w="437216">
                  <a:extLst>
                    <a:ext uri="{9D8B030D-6E8A-4147-A177-3AD203B41FA5}">
                      <a16:colId xmlns:a16="http://schemas.microsoft.com/office/drawing/2014/main" val="1397134624"/>
                    </a:ext>
                  </a:extLst>
                </a:gridCol>
              </a:tblGrid>
              <a:tr h="120576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700">
                          <a:latin typeface="Montserrat" panose="00000500000000000000" pitchFamily="50" charset="0"/>
                        </a:rPr>
                        <a:t>2024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700">
                          <a:latin typeface="Montserrat" panose="00000500000000000000" pitchFamily="50" charset="0"/>
                        </a:rPr>
                        <a:t>2025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700">
                          <a:latin typeface="Montserrat" panose="00000500000000000000" pitchFamily="50" charset="0"/>
                        </a:rPr>
                        <a:t>2026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Montserrat" panose="00000500000000000000" pitchFamily="50" charset="0"/>
                        </a:rPr>
                        <a:t>2027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Montserrat" panose="00000500000000000000" pitchFamily="50" charset="0"/>
                        </a:rPr>
                        <a:t>2028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874361"/>
                  </a:ext>
                </a:extLst>
              </a:tr>
            </a:tbl>
          </a:graphicData>
        </a:graphic>
      </p:graphicFrame>
      <p:sp>
        <p:nvSpPr>
          <p:cNvPr id="2" name="Titolo 1">
            <a:extLst>
              <a:ext uri="{FF2B5EF4-FFF2-40B4-BE49-F238E27FC236}">
                <a16:creationId xmlns:a16="http://schemas.microsoft.com/office/drawing/2014/main" id="{845F75D0-F1D9-2173-CD45-EAA764AF7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solidFill>
                  <a:srgbClr val="013A72"/>
                </a:solidFill>
              </a:rPr>
              <a:t>WP7</a:t>
            </a:r>
            <a:r>
              <a:rPr lang="en-US" sz="4400"/>
              <a:t> </a:t>
            </a:r>
            <a:r>
              <a:rPr lang="en-US" sz="4400">
                <a:solidFill>
                  <a:srgbClr val="98C21F"/>
                </a:solidFill>
              </a:rPr>
              <a:t>Timeline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CA8A0CD-BB51-EB9C-DE16-A8CF3A67C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16</a:t>
            </a:fld>
            <a:endParaRPr lang="it-IT"/>
          </a:p>
        </p:txBody>
      </p: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1F202764-3B44-9B43-AFCA-0810230FD48E}"/>
              </a:ext>
            </a:extLst>
          </p:cNvPr>
          <p:cNvGrpSpPr/>
          <p:nvPr/>
        </p:nvGrpSpPr>
        <p:grpSpPr>
          <a:xfrm>
            <a:off x="702733" y="3439751"/>
            <a:ext cx="10774360" cy="2797000"/>
            <a:chOff x="961493" y="3439751"/>
            <a:chExt cx="10348066" cy="2797000"/>
          </a:xfrm>
        </p:grpSpPr>
        <p:grpSp>
          <p:nvGrpSpPr>
            <p:cNvPr id="7" name="Group 15">
              <a:extLst>
                <a:ext uri="{FF2B5EF4-FFF2-40B4-BE49-F238E27FC236}">
                  <a16:creationId xmlns:a16="http://schemas.microsoft.com/office/drawing/2014/main" id="{EAD966F2-5CF6-8210-7AE7-DF46BEAF22C2}"/>
                </a:ext>
              </a:extLst>
            </p:cNvPr>
            <p:cNvGrpSpPr/>
            <p:nvPr/>
          </p:nvGrpSpPr>
          <p:grpSpPr>
            <a:xfrm>
              <a:off x="1277559" y="4146940"/>
              <a:ext cx="9720000" cy="2089811"/>
              <a:chOff x="1080000" y="5040000"/>
              <a:chExt cx="9720000" cy="1087082"/>
            </a:xfrm>
          </p:grpSpPr>
          <p:cxnSp>
            <p:nvCxnSpPr>
              <p:cNvPr id="55" name="Straight Connector 13">
                <a:extLst>
                  <a:ext uri="{FF2B5EF4-FFF2-40B4-BE49-F238E27FC236}">
                    <a16:creationId xmlns:a16="http://schemas.microsoft.com/office/drawing/2014/main" id="{A740AE37-9D3A-6118-1B3D-9D6AF5D448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70000" y="5040000"/>
                <a:ext cx="0" cy="1087082"/>
              </a:xfrm>
              <a:prstGeom prst="line">
                <a:avLst/>
              </a:prstGeom>
              <a:ln w="63500">
                <a:solidFill>
                  <a:srgbClr val="A4C137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12">
                <a:extLst>
                  <a:ext uri="{FF2B5EF4-FFF2-40B4-BE49-F238E27FC236}">
                    <a16:creationId xmlns:a16="http://schemas.microsoft.com/office/drawing/2014/main" id="{13DCDEC5-5E8C-083A-A5FB-5F3D0357F2B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03610" y="5040000"/>
                <a:ext cx="10572" cy="1087082"/>
              </a:xfrm>
              <a:prstGeom prst="line">
                <a:avLst/>
              </a:prstGeom>
              <a:ln w="63500">
                <a:solidFill>
                  <a:srgbClr val="A4C137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9">
                <a:extLst>
                  <a:ext uri="{FF2B5EF4-FFF2-40B4-BE49-F238E27FC236}">
                    <a16:creationId xmlns:a16="http://schemas.microsoft.com/office/drawing/2014/main" id="{B11A50CA-2FE5-1A2C-FB32-FA3F56C9DE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80000" y="5040000"/>
                <a:ext cx="0" cy="1087082"/>
              </a:xfrm>
              <a:prstGeom prst="line">
                <a:avLst/>
              </a:prstGeom>
              <a:ln w="63500">
                <a:solidFill>
                  <a:srgbClr val="A4C137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10">
                <a:extLst>
                  <a:ext uri="{FF2B5EF4-FFF2-40B4-BE49-F238E27FC236}">
                    <a16:creationId xmlns:a16="http://schemas.microsoft.com/office/drawing/2014/main" id="{4AC03E4F-BE39-3B16-6F76-16AC019692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5932560" y="5040000"/>
                <a:ext cx="8285" cy="1087082"/>
              </a:xfrm>
              <a:prstGeom prst="line">
                <a:avLst/>
              </a:prstGeom>
              <a:ln w="63500">
                <a:solidFill>
                  <a:srgbClr val="A4C137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11">
                <a:extLst>
                  <a:ext uri="{FF2B5EF4-FFF2-40B4-BE49-F238E27FC236}">
                    <a16:creationId xmlns:a16="http://schemas.microsoft.com/office/drawing/2014/main" id="{88AEC454-438E-2B6D-C780-9F68DB09C4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800000" y="5040000"/>
                <a:ext cx="0" cy="1087082"/>
              </a:xfrm>
              <a:prstGeom prst="line">
                <a:avLst/>
              </a:prstGeom>
              <a:ln w="63500">
                <a:solidFill>
                  <a:srgbClr val="A4C137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16">
              <a:extLst>
                <a:ext uri="{FF2B5EF4-FFF2-40B4-BE49-F238E27FC236}">
                  <a16:creationId xmlns:a16="http://schemas.microsoft.com/office/drawing/2014/main" id="{01FC4AE7-4FB2-E30F-9852-349D6027747D}"/>
                </a:ext>
              </a:extLst>
            </p:cNvPr>
            <p:cNvSpPr txBox="1"/>
            <p:nvPr/>
          </p:nvSpPr>
          <p:spPr>
            <a:xfrm>
              <a:off x="961493" y="3810562"/>
              <a:ext cx="628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>
                  <a:solidFill>
                    <a:srgbClr val="98C21F"/>
                  </a:solidFill>
                  <a:latin typeface="Montserrat" panose="00000500000000000000" pitchFamily="50" charset="0"/>
                </a:rPr>
                <a:t>Y0</a:t>
              </a:r>
            </a:p>
          </p:txBody>
        </p:sp>
        <p:sp>
          <p:nvSpPr>
            <p:cNvPr id="9" name="TextBox 17">
              <a:extLst>
                <a:ext uri="{FF2B5EF4-FFF2-40B4-BE49-F238E27FC236}">
                  <a16:creationId xmlns:a16="http://schemas.microsoft.com/office/drawing/2014/main" id="{062394D4-61C8-C0A0-7584-968975C291E6}"/>
                </a:ext>
              </a:extLst>
            </p:cNvPr>
            <p:cNvSpPr txBox="1"/>
            <p:nvPr/>
          </p:nvSpPr>
          <p:spPr>
            <a:xfrm>
              <a:off x="3382954" y="3834929"/>
              <a:ext cx="628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>
                  <a:solidFill>
                    <a:srgbClr val="98C21F"/>
                  </a:solidFill>
                  <a:latin typeface="Montserrat" panose="00000500000000000000" pitchFamily="50" charset="0"/>
                </a:rPr>
                <a:t>Y1</a:t>
              </a:r>
            </a:p>
          </p:txBody>
        </p:sp>
        <p:sp>
          <p:nvSpPr>
            <p:cNvPr id="10" name="TextBox 18">
              <a:extLst>
                <a:ext uri="{FF2B5EF4-FFF2-40B4-BE49-F238E27FC236}">
                  <a16:creationId xmlns:a16="http://schemas.microsoft.com/office/drawing/2014/main" id="{B726127D-760C-50AC-C962-A60327EF8667}"/>
                </a:ext>
              </a:extLst>
            </p:cNvPr>
            <p:cNvSpPr txBox="1"/>
            <p:nvPr/>
          </p:nvSpPr>
          <p:spPr>
            <a:xfrm>
              <a:off x="5807958" y="3843925"/>
              <a:ext cx="628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>
                  <a:solidFill>
                    <a:srgbClr val="98C21F"/>
                  </a:solidFill>
                  <a:latin typeface="Montserrat" panose="00000500000000000000" pitchFamily="50" charset="0"/>
                </a:rPr>
                <a:t>Y2</a:t>
              </a:r>
            </a:p>
          </p:txBody>
        </p:sp>
        <p:sp>
          <p:nvSpPr>
            <p:cNvPr id="11" name="TextBox 19">
              <a:extLst>
                <a:ext uri="{FF2B5EF4-FFF2-40B4-BE49-F238E27FC236}">
                  <a16:creationId xmlns:a16="http://schemas.microsoft.com/office/drawing/2014/main" id="{580CA2B7-2194-7821-EDF0-33C32AC012A8}"/>
                </a:ext>
              </a:extLst>
            </p:cNvPr>
            <p:cNvSpPr txBox="1"/>
            <p:nvPr/>
          </p:nvSpPr>
          <p:spPr>
            <a:xfrm>
              <a:off x="8231387" y="3838194"/>
              <a:ext cx="628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>
                  <a:solidFill>
                    <a:srgbClr val="98C21F"/>
                  </a:solidFill>
                  <a:latin typeface="Montserrat" panose="00000500000000000000" pitchFamily="50" charset="0"/>
                </a:rPr>
                <a:t>Y3</a:t>
              </a:r>
            </a:p>
          </p:txBody>
        </p:sp>
        <p:sp>
          <p:nvSpPr>
            <p:cNvPr id="12" name="TextBox 20">
              <a:extLst>
                <a:ext uri="{FF2B5EF4-FFF2-40B4-BE49-F238E27FC236}">
                  <a16:creationId xmlns:a16="http://schemas.microsoft.com/office/drawing/2014/main" id="{FA5BF063-819B-CB46-E9C6-0D0FC6D38D1D}"/>
                </a:ext>
              </a:extLst>
            </p:cNvPr>
            <p:cNvSpPr txBox="1"/>
            <p:nvPr/>
          </p:nvSpPr>
          <p:spPr>
            <a:xfrm>
              <a:off x="10681493" y="3822664"/>
              <a:ext cx="62806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>
                  <a:solidFill>
                    <a:srgbClr val="98C21F"/>
                  </a:solidFill>
                  <a:latin typeface="Montserrat" panose="00000500000000000000" pitchFamily="50" charset="0"/>
                </a:rPr>
                <a:t>Y4</a:t>
              </a:r>
            </a:p>
          </p:txBody>
        </p:sp>
        <p:sp>
          <p:nvSpPr>
            <p:cNvPr id="13" name="Rectangle 1">
              <a:extLst>
                <a:ext uri="{FF2B5EF4-FFF2-40B4-BE49-F238E27FC236}">
                  <a16:creationId xmlns:a16="http://schemas.microsoft.com/office/drawing/2014/main" id="{BB2505D0-F60F-8C46-1B71-F465797FDE7C}"/>
                </a:ext>
              </a:extLst>
            </p:cNvPr>
            <p:cNvSpPr/>
            <p:nvPr/>
          </p:nvSpPr>
          <p:spPr>
            <a:xfrm>
              <a:off x="1277559" y="4784292"/>
              <a:ext cx="9720000" cy="179829"/>
            </a:xfrm>
            <a:prstGeom prst="rect">
              <a:avLst/>
            </a:prstGeom>
            <a:solidFill>
              <a:srgbClr val="013A7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200">
                  <a:latin typeface="Montserrat" panose="00000500000000000000" pitchFamily="50" charset="0"/>
                </a:rPr>
                <a:t>Task 7.1 – Coordination with industry and Dissemination</a:t>
              </a: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C576AF48-C0AD-B7CE-A4D1-3A01299C9B48}"/>
                </a:ext>
              </a:extLst>
            </p:cNvPr>
            <p:cNvSpPr/>
            <p:nvPr/>
          </p:nvSpPr>
          <p:spPr>
            <a:xfrm>
              <a:off x="1280024" y="5341379"/>
              <a:ext cx="2592028" cy="189645"/>
            </a:xfrm>
            <a:prstGeom prst="rect">
              <a:avLst/>
            </a:prstGeom>
            <a:solidFill>
              <a:srgbClr val="013A7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200">
                  <a:latin typeface="Montserrat" panose="00000500000000000000" pitchFamily="50" charset="0"/>
                </a:rPr>
                <a:t>Task 7.3 – Business opportunities  </a:t>
              </a:r>
            </a:p>
          </p:txBody>
        </p:sp>
        <p:sp>
          <p:nvSpPr>
            <p:cNvPr id="28" name="5-point Star 42">
              <a:extLst>
                <a:ext uri="{FF2B5EF4-FFF2-40B4-BE49-F238E27FC236}">
                  <a16:creationId xmlns:a16="http://schemas.microsoft.com/office/drawing/2014/main" id="{86356B49-77FA-71EE-4E35-C763E0A9EED7}"/>
                </a:ext>
              </a:extLst>
            </p:cNvPr>
            <p:cNvSpPr/>
            <p:nvPr/>
          </p:nvSpPr>
          <p:spPr>
            <a:xfrm>
              <a:off x="3017184" y="4609755"/>
              <a:ext cx="331804" cy="291181"/>
            </a:xfrm>
            <a:prstGeom prst="star5">
              <a:avLst/>
            </a:prstGeom>
            <a:solidFill>
              <a:srgbClr val="A4C137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97869C81-FF46-D7AD-CF97-5852C73A516F}"/>
                </a:ext>
              </a:extLst>
            </p:cNvPr>
            <p:cNvSpPr txBox="1"/>
            <p:nvPr/>
          </p:nvSpPr>
          <p:spPr>
            <a:xfrm>
              <a:off x="3178144" y="3540317"/>
              <a:ext cx="594463" cy="276999"/>
            </a:xfrm>
            <a:prstGeom prst="rect">
              <a:avLst/>
            </a:prstGeom>
            <a:solidFill>
              <a:srgbClr val="A4C137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</a:rPr>
                <a:t>D7.1</a:t>
              </a:r>
            </a:p>
          </p:txBody>
        </p:sp>
        <p:cxnSp>
          <p:nvCxnSpPr>
            <p:cNvPr id="36" name="Connettore diritto 35">
              <a:extLst>
                <a:ext uri="{FF2B5EF4-FFF2-40B4-BE49-F238E27FC236}">
                  <a16:creationId xmlns:a16="http://schemas.microsoft.com/office/drawing/2014/main" id="{54020C5E-8289-5A53-ECCE-87998A3E4DD4}"/>
                </a:ext>
              </a:extLst>
            </p:cNvPr>
            <p:cNvCxnSpPr>
              <a:cxnSpLocks/>
              <a:stCxn id="35" idx="2"/>
              <a:endCxn id="28" idx="0"/>
            </p:cNvCxnSpPr>
            <p:nvPr/>
          </p:nvCxnSpPr>
          <p:spPr>
            <a:xfrm flipH="1">
              <a:off x="3183086" y="3817316"/>
              <a:ext cx="292289" cy="792439"/>
            </a:xfrm>
            <a:prstGeom prst="line">
              <a:avLst/>
            </a:prstGeom>
            <a:ln w="57150">
              <a:solidFill>
                <a:srgbClr val="A4C13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CasellaDiTesto 38">
              <a:extLst>
                <a:ext uri="{FF2B5EF4-FFF2-40B4-BE49-F238E27FC236}">
                  <a16:creationId xmlns:a16="http://schemas.microsoft.com/office/drawing/2014/main" id="{A9E9A2EA-A003-6B45-DF27-C93021581769}"/>
                </a:ext>
              </a:extLst>
            </p:cNvPr>
            <p:cNvSpPr txBox="1"/>
            <p:nvPr/>
          </p:nvSpPr>
          <p:spPr>
            <a:xfrm>
              <a:off x="9186673" y="3540317"/>
              <a:ext cx="594463" cy="276999"/>
            </a:xfrm>
            <a:prstGeom prst="rect">
              <a:avLst/>
            </a:prstGeom>
            <a:solidFill>
              <a:srgbClr val="A4C137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</a:rPr>
                <a:t>D7.2</a:t>
              </a:r>
            </a:p>
          </p:txBody>
        </p:sp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7D732C15-6B41-6BA5-69DA-554A0777821B}"/>
                </a:ext>
              </a:extLst>
            </p:cNvPr>
            <p:cNvCxnSpPr>
              <a:cxnSpLocks/>
            </p:cNvCxnSpPr>
            <p:nvPr/>
          </p:nvCxnSpPr>
          <p:spPr>
            <a:xfrm>
              <a:off x="9407158" y="3747528"/>
              <a:ext cx="1062105" cy="1333960"/>
            </a:xfrm>
            <a:prstGeom prst="line">
              <a:avLst/>
            </a:prstGeom>
            <a:ln w="57150">
              <a:solidFill>
                <a:srgbClr val="A4C13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CasellaDiTesto 42">
              <a:extLst>
                <a:ext uri="{FF2B5EF4-FFF2-40B4-BE49-F238E27FC236}">
                  <a16:creationId xmlns:a16="http://schemas.microsoft.com/office/drawing/2014/main" id="{0769C874-462A-A252-1099-562188CDEC0B}"/>
                </a:ext>
              </a:extLst>
            </p:cNvPr>
            <p:cNvSpPr txBox="1"/>
            <p:nvPr/>
          </p:nvSpPr>
          <p:spPr>
            <a:xfrm>
              <a:off x="10350702" y="3540317"/>
              <a:ext cx="594463" cy="276999"/>
            </a:xfrm>
            <a:prstGeom prst="rect">
              <a:avLst/>
            </a:prstGeom>
            <a:solidFill>
              <a:srgbClr val="A4C137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>
                  <a:solidFill>
                    <a:schemeClr val="bg1"/>
                  </a:solidFill>
                </a:rPr>
                <a:t>D7.3</a:t>
              </a:r>
            </a:p>
          </p:txBody>
        </p:sp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id="{B5B55F06-6865-8677-137A-FA0A811EEBF9}"/>
                </a:ext>
              </a:extLst>
            </p:cNvPr>
            <p:cNvSpPr txBox="1"/>
            <p:nvPr/>
          </p:nvSpPr>
          <p:spPr>
            <a:xfrm>
              <a:off x="1292846" y="3439751"/>
              <a:ext cx="82581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today</a:t>
              </a:r>
            </a:p>
          </p:txBody>
        </p:sp>
        <p:cxnSp>
          <p:nvCxnSpPr>
            <p:cNvPr id="50" name="Straight Arrow Connector 36">
              <a:extLst>
                <a:ext uri="{FF2B5EF4-FFF2-40B4-BE49-F238E27FC236}">
                  <a16:creationId xmlns:a16="http://schemas.microsoft.com/office/drawing/2014/main" id="{62A22881-1B97-9450-DC65-37D4A6934F9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83489" y="3798550"/>
              <a:ext cx="9600" cy="950947"/>
            </a:xfrm>
            <a:prstGeom prst="straightConnector1">
              <a:avLst/>
            </a:prstGeom>
            <a:ln w="50800">
              <a:solidFill>
                <a:srgbClr val="FF0000"/>
              </a:solidFill>
              <a:prstDash val="sysDash"/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CB7DD7AD-E2B4-7671-78CF-7E92BF7776BE}"/>
                </a:ext>
              </a:extLst>
            </p:cNvPr>
            <p:cNvSpPr/>
            <p:nvPr/>
          </p:nvSpPr>
          <p:spPr>
            <a:xfrm>
              <a:off x="1275526" y="5053294"/>
              <a:ext cx="9729657" cy="193927"/>
            </a:xfrm>
            <a:prstGeom prst="rect">
              <a:avLst/>
            </a:prstGeom>
            <a:solidFill>
              <a:srgbClr val="013A7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200">
                  <a:latin typeface="Montserrat" panose="00000500000000000000" pitchFamily="50" charset="0"/>
                </a:rPr>
                <a:t>Task 7.2 – Relations with industries</a:t>
              </a:r>
            </a:p>
          </p:txBody>
        </p:sp>
        <p:sp>
          <p:nvSpPr>
            <p:cNvPr id="26" name="5-point Star 42">
              <a:extLst>
                <a:ext uri="{FF2B5EF4-FFF2-40B4-BE49-F238E27FC236}">
                  <a16:creationId xmlns:a16="http://schemas.microsoft.com/office/drawing/2014/main" id="{8A4E58F2-EE3A-305B-1CB8-D68B86E58FE0}"/>
                </a:ext>
              </a:extLst>
            </p:cNvPr>
            <p:cNvSpPr/>
            <p:nvPr/>
          </p:nvSpPr>
          <p:spPr>
            <a:xfrm>
              <a:off x="10283470" y="5001666"/>
              <a:ext cx="331804" cy="291181"/>
            </a:xfrm>
            <a:prstGeom prst="star5">
              <a:avLst/>
            </a:prstGeom>
            <a:solidFill>
              <a:srgbClr val="A4C137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CA804D0B-AEC0-D993-26B7-1748B08F55F7}"/>
                </a:ext>
              </a:extLst>
            </p:cNvPr>
            <p:cNvCxnSpPr>
              <a:cxnSpLocks/>
              <a:stCxn id="43" idx="2"/>
            </p:cNvCxnSpPr>
            <p:nvPr/>
          </p:nvCxnSpPr>
          <p:spPr>
            <a:xfrm flipH="1">
              <a:off x="10576536" y="3817316"/>
              <a:ext cx="71397" cy="1481521"/>
            </a:xfrm>
            <a:prstGeom prst="line">
              <a:avLst/>
            </a:prstGeom>
            <a:ln w="57150">
              <a:solidFill>
                <a:srgbClr val="A4C13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Segnaposto contenuto 2">
            <a:extLst>
              <a:ext uri="{FF2B5EF4-FFF2-40B4-BE49-F238E27FC236}">
                <a16:creationId xmlns:a16="http://schemas.microsoft.com/office/drawing/2014/main" id="{77A95D43-4F27-FCCB-6946-9EECE06C9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67" y="1109872"/>
            <a:ext cx="10134877" cy="1017914"/>
          </a:xfrm>
        </p:spPr>
        <p:txBody>
          <a:bodyPr>
            <a:normAutofit/>
          </a:bodyPr>
          <a:lstStyle/>
          <a:p>
            <a:pPr marL="0" indent="0" algn="l">
              <a:lnSpc>
                <a:spcPts val="1000"/>
              </a:lnSpc>
              <a:buNone/>
            </a:pPr>
            <a:r>
              <a:rPr lang="en-US" sz="1600" b="1" i="0" u="none" strike="noStrike" baseline="0">
                <a:solidFill>
                  <a:srgbClr val="A4C137"/>
                </a:solidFill>
              </a:rPr>
              <a:t>D7.1</a:t>
            </a:r>
            <a:r>
              <a:rPr lang="en-US" sz="1600" b="1" i="0" u="none" strike="noStrike" baseline="0">
                <a:solidFill>
                  <a:srgbClr val="1B3C70"/>
                </a:solidFill>
              </a:rPr>
              <a:t> </a:t>
            </a:r>
            <a:r>
              <a:rPr lang="en-US" sz="1600" b="0" i="0" u="none" strike="noStrike" baseline="0">
                <a:solidFill>
                  <a:srgbClr val="1B3C70"/>
                </a:solidFill>
              </a:rPr>
              <a:t>Industry Website -</a:t>
            </a:r>
            <a:r>
              <a:rPr lang="fr-FR" sz="1600" b="0" i="0" u="none" strike="noStrike" baseline="0">
                <a:solidFill>
                  <a:srgbClr val="1B3C70"/>
                </a:solidFill>
              </a:rPr>
              <a:t>Website, patent </a:t>
            </a:r>
            <a:r>
              <a:rPr lang="fr-FR" sz="1600" b="0" i="0" u="none" strike="noStrike" baseline="0" err="1">
                <a:solidFill>
                  <a:srgbClr val="1B3C70"/>
                </a:solidFill>
              </a:rPr>
              <a:t>filings</a:t>
            </a:r>
            <a:r>
              <a:rPr lang="fr-FR" sz="1600" b="0" i="0" u="none" strike="noStrike" baseline="0">
                <a:solidFill>
                  <a:srgbClr val="1B3C70"/>
                </a:solidFill>
              </a:rPr>
              <a:t>, </a:t>
            </a:r>
            <a:r>
              <a:rPr lang="fr-FR" sz="1600" b="0" i="0" u="none" strike="noStrike" baseline="0" err="1">
                <a:solidFill>
                  <a:srgbClr val="1B3C70"/>
                </a:solidFill>
              </a:rPr>
              <a:t>videos</a:t>
            </a:r>
            <a:r>
              <a:rPr lang="fr-FR" sz="1600" b="0" i="0" u="none" strike="noStrike" baseline="0">
                <a:solidFill>
                  <a:srgbClr val="1B3C70"/>
                </a:solidFill>
              </a:rPr>
              <a:t>, </a:t>
            </a:r>
            <a:r>
              <a:rPr lang="fr-FR" sz="1600" b="0" i="0" u="none" strike="noStrike" baseline="0" err="1">
                <a:solidFill>
                  <a:srgbClr val="1B3C70"/>
                </a:solidFill>
              </a:rPr>
              <a:t>etc</a:t>
            </a:r>
            <a:r>
              <a:rPr lang="fr-FR" sz="1600" b="0" i="0" u="none" strike="noStrike" baseline="0">
                <a:solidFill>
                  <a:srgbClr val="1B3C70"/>
                </a:solidFill>
              </a:rPr>
              <a:t> </a:t>
            </a:r>
            <a:r>
              <a:rPr lang="en-US" sz="1600" b="0" i="1" u="none" strike="noStrike" baseline="0" err="1">
                <a:solidFill>
                  <a:srgbClr val="A4C137"/>
                </a:solidFill>
              </a:rPr>
              <a:t>WebSite</a:t>
            </a:r>
            <a:r>
              <a:rPr lang="en-US" sz="1600" b="0" i="1" u="none" strike="noStrike" baseline="0">
                <a:solidFill>
                  <a:srgbClr val="A4C137"/>
                </a:solidFill>
              </a:rPr>
              <a:t> M10 - INFN</a:t>
            </a:r>
          </a:p>
          <a:p>
            <a:pPr marL="0" indent="0" algn="l">
              <a:lnSpc>
                <a:spcPts val="1000"/>
              </a:lnSpc>
              <a:buNone/>
            </a:pPr>
            <a:r>
              <a:rPr lang="en-US" sz="1600" b="1" i="0" u="none" strike="noStrike" baseline="0">
                <a:solidFill>
                  <a:srgbClr val="A4C137"/>
                </a:solidFill>
              </a:rPr>
              <a:t>D7.2</a:t>
            </a:r>
            <a:r>
              <a:rPr lang="en-US" sz="1600" b="1" i="0" u="none" strike="noStrike" baseline="0">
                <a:solidFill>
                  <a:srgbClr val="1B3C70"/>
                </a:solidFill>
              </a:rPr>
              <a:t> </a:t>
            </a:r>
            <a:r>
              <a:rPr lang="en-US" sz="1600" b="0" i="0" u="none" strike="noStrike" baseline="0">
                <a:solidFill>
                  <a:srgbClr val="1B3C70"/>
                </a:solidFill>
              </a:rPr>
              <a:t>Report from Industry </a:t>
            </a:r>
            <a:r>
              <a:rPr lang="en-US" sz="1600">
                <a:solidFill>
                  <a:srgbClr val="1B3C70"/>
                </a:solidFill>
              </a:rPr>
              <a:t>Board - </a:t>
            </a:r>
            <a:r>
              <a:rPr lang="en-US" sz="1600" b="0" i="1" u="none" strike="noStrike" baseline="0">
                <a:solidFill>
                  <a:srgbClr val="A4C137"/>
                </a:solidFill>
              </a:rPr>
              <a:t>Report M46 - </a:t>
            </a:r>
            <a:r>
              <a:rPr lang="en-US" sz="1600" i="1">
                <a:solidFill>
                  <a:srgbClr val="A4C137"/>
                </a:solidFill>
              </a:rPr>
              <a:t>INFN</a:t>
            </a:r>
            <a:endParaRPr lang="en-US" sz="1600" b="0" i="1" u="none" strike="noStrike" baseline="0">
              <a:solidFill>
                <a:srgbClr val="A4C137"/>
              </a:solidFill>
            </a:endParaRPr>
          </a:p>
          <a:p>
            <a:pPr marL="0" indent="0" algn="l">
              <a:lnSpc>
                <a:spcPts val="1000"/>
              </a:lnSpc>
              <a:buNone/>
            </a:pPr>
            <a:r>
              <a:rPr lang="en-US" sz="1600" b="1" i="0" u="none" strike="noStrike" baseline="0">
                <a:solidFill>
                  <a:srgbClr val="A4C137"/>
                </a:solidFill>
              </a:rPr>
              <a:t>D7.3</a:t>
            </a:r>
            <a:r>
              <a:rPr lang="en-US" sz="1600" b="0" i="0" u="none" strike="noStrike" baseline="0">
                <a:solidFill>
                  <a:srgbClr val="1B3C70"/>
                </a:solidFill>
              </a:rPr>
              <a:t> Report on actions to </a:t>
            </a:r>
            <a:r>
              <a:rPr lang="en-US" sz="1600" b="0" i="0" u="none" strike="noStrike" baseline="0" err="1">
                <a:solidFill>
                  <a:srgbClr val="1B3C70"/>
                </a:solidFill>
              </a:rPr>
              <a:t>maximise</a:t>
            </a:r>
            <a:r>
              <a:rPr lang="en-US" sz="1600" b="0" i="0" u="none" strike="noStrike" baseline="0">
                <a:solidFill>
                  <a:srgbClr val="1B3C70"/>
                </a:solidFill>
              </a:rPr>
              <a:t> business opportunities - </a:t>
            </a:r>
            <a:r>
              <a:rPr lang="en-US" sz="1600" b="0" i="1" u="none" strike="noStrike" baseline="0">
                <a:solidFill>
                  <a:srgbClr val="A4C137"/>
                </a:solidFill>
              </a:rPr>
              <a:t>Report M46 - </a:t>
            </a:r>
            <a:r>
              <a:rPr lang="en-US" sz="1600" i="1">
                <a:solidFill>
                  <a:srgbClr val="A4C137"/>
                </a:solidFill>
                <a:sym typeface="Wingdings" panose="05000000000000000000" pitchFamily="2" charset="2"/>
              </a:rPr>
              <a:t>INFN</a:t>
            </a:r>
            <a:endParaRPr lang="en-US" sz="1600" b="0" i="1" u="none" strike="noStrike" baseline="0">
              <a:solidFill>
                <a:srgbClr val="A4C137"/>
              </a:solidFill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E756379-6B97-0DC6-37CB-9A47F9F802CE}"/>
              </a:ext>
            </a:extLst>
          </p:cNvPr>
          <p:cNvSpPr/>
          <p:nvPr/>
        </p:nvSpPr>
        <p:spPr>
          <a:xfrm>
            <a:off x="6105542" y="5338473"/>
            <a:ext cx="5040381" cy="189645"/>
          </a:xfrm>
          <a:prstGeom prst="rect">
            <a:avLst/>
          </a:prstGeom>
          <a:solidFill>
            <a:srgbClr val="013A7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>
              <a:latin typeface="Montserrat" panose="00000500000000000000" pitchFamily="50" charset="0"/>
            </a:endParaRPr>
          </a:p>
        </p:txBody>
      </p:sp>
      <p:sp>
        <p:nvSpPr>
          <p:cNvPr id="84" name="5-point Star 42">
            <a:extLst>
              <a:ext uri="{FF2B5EF4-FFF2-40B4-BE49-F238E27FC236}">
                <a16:creationId xmlns:a16="http://schemas.microsoft.com/office/drawing/2014/main" id="{33851185-30B2-BD8E-7238-39DD75BC99C7}"/>
              </a:ext>
            </a:extLst>
          </p:cNvPr>
          <p:cNvSpPr/>
          <p:nvPr/>
        </p:nvSpPr>
        <p:spPr>
          <a:xfrm>
            <a:off x="10541136" y="5284655"/>
            <a:ext cx="345473" cy="291181"/>
          </a:xfrm>
          <a:prstGeom prst="star5">
            <a:avLst/>
          </a:prstGeom>
          <a:solidFill>
            <a:srgbClr val="A4C137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5-point Star 42">
            <a:extLst>
              <a:ext uri="{FF2B5EF4-FFF2-40B4-BE49-F238E27FC236}">
                <a16:creationId xmlns:a16="http://schemas.microsoft.com/office/drawing/2014/main" id="{7D138680-D975-7CCE-14E0-B5EBC63A8233}"/>
              </a:ext>
            </a:extLst>
          </p:cNvPr>
          <p:cNvSpPr/>
          <p:nvPr/>
        </p:nvSpPr>
        <p:spPr>
          <a:xfrm>
            <a:off x="3456915" y="5072777"/>
            <a:ext cx="345473" cy="291181"/>
          </a:xfrm>
          <a:prstGeom prst="star5">
            <a:avLst/>
          </a:prstGeom>
          <a:solidFill>
            <a:srgbClr val="FF0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5-point Star 42">
            <a:extLst>
              <a:ext uri="{FF2B5EF4-FFF2-40B4-BE49-F238E27FC236}">
                <a16:creationId xmlns:a16="http://schemas.microsoft.com/office/drawing/2014/main" id="{6EC7745A-1EAA-FB1E-F136-58574DD7D7C9}"/>
              </a:ext>
            </a:extLst>
          </p:cNvPr>
          <p:cNvSpPr/>
          <p:nvPr/>
        </p:nvSpPr>
        <p:spPr>
          <a:xfrm>
            <a:off x="8451223" y="5062251"/>
            <a:ext cx="345473" cy="291181"/>
          </a:xfrm>
          <a:prstGeom prst="star5">
            <a:avLst/>
          </a:prstGeom>
          <a:solidFill>
            <a:srgbClr val="FF0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9D1D968F-1584-F29A-509D-F21AD903BD8F}"/>
              </a:ext>
            </a:extLst>
          </p:cNvPr>
          <p:cNvSpPr txBox="1">
            <a:spLocks/>
          </p:cNvSpPr>
          <p:nvPr/>
        </p:nvSpPr>
        <p:spPr>
          <a:xfrm>
            <a:off x="2711517" y="2182003"/>
            <a:ext cx="10134877" cy="1017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0000500000000000000" pitchFamily="2" charset="0"/>
                <a:ea typeface="Yu Gothic" panose="020B04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Font typeface="Arial" panose="020B0604020202020204" pitchFamily="34" charset="0"/>
              <a:buNone/>
            </a:pPr>
            <a:r>
              <a:rPr lang="en-US" sz="1600" b="1">
                <a:solidFill>
                  <a:srgbClr val="FF0000"/>
                </a:solidFill>
              </a:rPr>
              <a:t>IW1</a:t>
            </a:r>
            <a:r>
              <a:rPr lang="en-US" sz="1600" b="1">
                <a:solidFill>
                  <a:srgbClr val="1B3C70"/>
                </a:solidFill>
              </a:rPr>
              <a:t> </a:t>
            </a:r>
            <a:r>
              <a:rPr lang="it-IT" sz="1600">
                <a:solidFill>
                  <a:srgbClr val="1B3C70"/>
                </a:solidFill>
              </a:rPr>
              <a:t>Industrial Workshop 1 y </a:t>
            </a:r>
            <a:r>
              <a:rPr lang="fr-FR" sz="1600">
                <a:solidFill>
                  <a:srgbClr val="1B3C70"/>
                </a:solidFill>
              </a:rPr>
              <a:t> </a:t>
            </a:r>
            <a:r>
              <a:rPr lang="en-US" sz="1600" i="1">
                <a:solidFill>
                  <a:srgbClr val="A4C137"/>
                </a:solidFill>
              </a:rPr>
              <a:t>INFN</a:t>
            </a:r>
          </a:p>
          <a:p>
            <a:pPr marL="0" indent="0">
              <a:lnSpc>
                <a:spcPts val="1000"/>
              </a:lnSpc>
              <a:buFont typeface="Arial" panose="020B0604020202020204" pitchFamily="34" charset="0"/>
              <a:buNone/>
            </a:pPr>
            <a:r>
              <a:rPr lang="en-US" sz="1600" b="1">
                <a:solidFill>
                  <a:srgbClr val="FF0000"/>
                </a:solidFill>
              </a:rPr>
              <a:t>IW2</a:t>
            </a:r>
            <a:r>
              <a:rPr lang="it-IT" sz="1600">
                <a:solidFill>
                  <a:srgbClr val="FF0000"/>
                </a:solidFill>
              </a:rPr>
              <a:t> </a:t>
            </a:r>
            <a:r>
              <a:rPr lang="it-IT" sz="1600">
                <a:solidFill>
                  <a:srgbClr val="1B3C70"/>
                </a:solidFill>
              </a:rPr>
              <a:t>Industrial Workshop 3y </a:t>
            </a:r>
            <a:r>
              <a:rPr lang="fr-FR" sz="1600">
                <a:solidFill>
                  <a:srgbClr val="1B3C70"/>
                </a:solidFill>
              </a:rPr>
              <a:t> </a:t>
            </a:r>
            <a:r>
              <a:rPr lang="en-US" sz="1600" i="1">
                <a:solidFill>
                  <a:srgbClr val="A4C137"/>
                </a:solidFill>
              </a:rPr>
              <a:t>INFN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7BB3EE7-D559-9C00-F598-2F149D30ADC4}"/>
              </a:ext>
            </a:extLst>
          </p:cNvPr>
          <p:cNvSpPr txBox="1"/>
          <p:nvPr/>
        </p:nvSpPr>
        <p:spPr>
          <a:xfrm>
            <a:off x="3916753" y="3542406"/>
            <a:ext cx="618952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IW1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52EEBCAA-1E9E-495E-AD25-E9275FC730BC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3664594" y="3819405"/>
            <a:ext cx="561635" cy="12533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0785DDBA-69BB-1546-AE22-80451E9E7706}"/>
              </a:ext>
            </a:extLst>
          </p:cNvPr>
          <p:cNvSpPr txBox="1"/>
          <p:nvPr/>
        </p:nvSpPr>
        <p:spPr>
          <a:xfrm>
            <a:off x="7527775" y="3540317"/>
            <a:ext cx="618952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IW2</a:t>
            </a:r>
          </a:p>
        </p:txBody>
      </p: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77838E46-C1C0-6489-9547-7EE0C0243465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7837251" y="3817316"/>
            <a:ext cx="805207" cy="12359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427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35B58D-7098-D107-9E99-1224E014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WP7 Budget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5663ED5-51E4-204D-2EB8-E5DE1D47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17</a:t>
            </a:fld>
            <a:endParaRPr lang="it-IT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AC65ACF-CB89-AFC2-B4D4-F1343F582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100512"/>
              </p:ext>
            </p:extLst>
          </p:nvPr>
        </p:nvGraphicFramePr>
        <p:xfrm>
          <a:off x="525168" y="1801110"/>
          <a:ext cx="10585007" cy="231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93322">
                  <a:extLst>
                    <a:ext uri="{9D8B030D-6E8A-4147-A177-3AD203B41FA5}">
                      <a16:colId xmlns:a16="http://schemas.microsoft.com/office/drawing/2014/main" val="1506937082"/>
                    </a:ext>
                  </a:extLst>
                </a:gridCol>
                <a:gridCol w="2691685">
                  <a:extLst>
                    <a:ext uri="{9D8B030D-6E8A-4147-A177-3AD203B41FA5}">
                      <a16:colId xmlns:a16="http://schemas.microsoft.com/office/drawing/2014/main" val="2215748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3200" noProof="0"/>
                        <a:t>Cost Category</a:t>
                      </a:r>
                    </a:p>
                  </a:txBody>
                  <a:tcPr>
                    <a:solidFill>
                      <a:srgbClr val="A4C13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3200" noProof="0"/>
                        <a:t>Total Cost (k€)</a:t>
                      </a:r>
                    </a:p>
                  </a:txBody>
                  <a:tcPr>
                    <a:solidFill>
                      <a:srgbClr val="A4C1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646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3200" noProof="0"/>
                        <a:t>Travel and Subsistence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3200" noProof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083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3200" noProof="0"/>
                        <a:t>Direct subcontracting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3200" noProof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676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3200" noProof="0"/>
                        <a:t>Services for dissemination activities (website)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3200" noProof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745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023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A4C8E6-9483-A3FC-821B-FF5983A6C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err="1"/>
              <a:t>Conclusion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D196D0-D546-213B-A59C-7E2E0E29F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rely greatly on </a:t>
            </a:r>
            <a:r>
              <a:rPr lang="en-US" b="1">
                <a:solidFill>
                  <a:srgbClr val="FF0000"/>
                </a:solidFill>
              </a:rPr>
              <a:t>collaboration</a:t>
            </a:r>
            <a:r>
              <a:rPr lang="en-US"/>
              <a:t> given the transversality of WP7</a:t>
            </a:r>
          </a:p>
          <a:p>
            <a:endParaRPr lang="en-US"/>
          </a:p>
          <a:p>
            <a:r>
              <a:rPr lang="en-US"/>
              <a:t>We count on everyone's help to nominate the IB</a:t>
            </a:r>
          </a:p>
          <a:p>
            <a:endParaRPr lang="en-US"/>
          </a:p>
          <a:p>
            <a:r>
              <a:rPr lang="en-US"/>
              <a:t>we hope for a </a:t>
            </a:r>
            <a:r>
              <a:rPr lang="en-US" b="1">
                <a:solidFill>
                  <a:srgbClr val="FF0000"/>
                </a:solidFill>
              </a:rPr>
              <a:t>great cooperation </a:t>
            </a:r>
            <a:r>
              <a:rPr lang="en-US"/>
              <a:t>of the companies participating in the consortium to foster KT between RIs and companies</a:t>
            </a:r>
          </a:p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68D173-BAD7-26D8-0914-91F01D5BE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253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C73612-792D-9410-C81A-5538D7B4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4003" y="2400178"/>
            <a:ext cx="10515600" cy="25518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5400" b="1"/>
              <a:t>Thank </a:t>
            </a:r>
            <a:r>
              <a:rPr lang="it-IT" sz="5400" b="1" err="1"/>
              <a:t>you</a:t>
            </a:r>
            <a:r>
              <a:rPr lang="it-IT" sz="5400" b="1"/>
              <a:t>…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ABE726-5F94-2271-B277-89FC6732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20167501-D6E5-E6FA-3472-3C30A77E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5B5520E3-A487-B7EF-4F99-93B1712B3D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628"/>
          <a:stretch/>
        </p:blipFill>
        <p:spPr>
          <a:xfrm>
            <a:off x="-416031" y="4184745"/>
            <a:ext cx="6468868" cy="194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42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14217F-48A8-6185-4AF2-EED72C3A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err="1"/>
              <a:t>Motivation</a:t>
            </a:r>
            <a:r>
              <a:rPr lang="it-IT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01F8E0-83B0-CA26-DE13-39DDD3E26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66446"/>
            <a:ext cx="8423809" cy="4925107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en-US"/>
              <a:t>2021 </a:t>
            </a:r>
            <a:r>
              <a:rPr lang="en-US" b="1"/>
              <a:t>accelerator market </a:t>
            </a:r>
            <a:r>
              <a:rPr lang="en-US"/>
              <a:t>estimated </a:t>
            </a:r>
            <a:r>
              <a:rPr lang="en-US" b="1"/>
              <a:t>2.4 B$/y</a:t>
            </a:r>
          </a:p>
          <a:p>
            <a:pPr algn="just"/>
            <a:r>
              <a:rPr lang="en-US"/>
              <a:t>Range of applications: </a:t>
            </a:r>
          </a:p>
          <a:p>
            <a:pPr lvl="1" algn="just"/>
            <a:r>
              <a:rPr lang="en-US" sz="2000"/>
              <a:t>particle physics, nuclear physics, light sources</a:t>
            </a:r>
          </a:p>
          <a:p>
            <a:pPr lvl="1" algn="just"/>
            <a:r>
              <a:rPr lang="en-US" sz="2000"/>
              <a:t>compact FELs for semiconductors photolithography</a:t>
            </a:r>
          </a:p>
          <a:p>
            <a:pPr lvl="1" algn="just"/>
            <a:r>
              <a:rPr lang="en-US" sz="2000"/>
              <a:t>high-power lasers</a:t>
            </a:r>
          </a:p>
          <a:p>
            <a:pPr lvl="1" algn="just"/>
            <a:r>
              <a:rPr lang="en-US" sz="2000"/>
              <a:t>accelerators for isotope production, medical sterilization without </a:t>
            </a:r>
            <a:r>
              <a:rPr lang="en-US" sz="2000" baseline="30000"/>
              <a:t>60</a:t>
            </a:r>
            <a:r>
              <a:rPr lang="en-US" sz="2000"/>
              <a:t>Co</a:t>
            </a:r>
          </a:p>
          <a:p>
            <a:pPr lvl="1" algn="just"/>
            <a:r>
              <a:rPr lang="en-US" sz="2000"/>
              <a:t>compact systems for food industry</a:t>
            </a:r>
          </a:p>
          <a:p>
            <a:pPr lvl="1" algn="just">
              <a:spcAft>
                <a:spcPts val="1200"/>
              </a:spcAft>
            </a:pPr>
            <a:r>
              <a:rPr lang="en-US" sz="2000"/>
              <a:t>wastewater and sludge treatments</a:t>
            </a:r>
          </a:p>
          <a:p>
            <a:pPr>
              <a:spcAft>
                <a:spcPts val="1200"/>
              </a:spcAft>
            </a:pPr>
            <a:r>
              <a:rPr lang="en-US"/>
              <a:t>40.000 accelerators operating around </a:t>
            </a:r>
            <a:br>
              <a:rPr lang="en-US"/>
            </a:br>
            <a:r>
              <a:rPr lang="en-US"/>
              <a:t>the world from MeV to </a:t>
            </a:r>
            <a:r>
              <a:rPr lang="en-US" err="1"/>
              <a:t>TeV</a:t>
            </a:r>
            <a:endParaRPr lang="en-US"/>
          </a:p>
          <a:p>
            <a:pPr>
              <a:spcAft>
                <a:spcPts val="1200"/>
              </a:spcAft>
            </a:pPr>
            <a:r>
              <a:rPr lang="en-US"/>
              <a:t>Market </a:t>
            </a:r>
            <a:r>
              <a:rPr lang="en-US" b="1"/>
              <a:t>growing 10% </a:t>
            </a:r>
            <a:r>
              <a:rPr lang="en-US"/>
              <a:t>year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638EE3-61F3-0357-1482-7BD739291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2E26ED62-56E5-F3E7-62F8-0562FA920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131" y="3159939"/>
            <a:ext cx="4596886" cy="333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96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1CCD5-49FA-4776-17BE-EC5F5780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err="1"/>
              <a:t>Motivation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22B126-7446-657B-3719-78DF71746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54" y="978033"/>
            <a:ext cx="11098818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Benefit from the </a:t>
            </a:r>
            <a:r>
              <a:rPr lang="en-US" b="1" dirty="0"/>
              <a:t>high-average power beams of SRF</a:t>
            </a:r>
            <a:r>
              <a:rPr lang="en-US" dirty="0"/>
              <a:t> systems</a:t>
            </a:r>
          </a:p>
          <a:p>
            <a:pPr>
              <a:spcAft>
                <a:spcPts val="1200"/>
              </a:spcAft>
            </a:pPr>
            <a:r>
              <a:rPr lang="en-US" b="1" dirty="0"/>
              <a:t>Cost effective </a:t>
            </a:r>
            <a:r>
              <a:rPr lang="en-US" dirty="0"/>
              <a:t>and energy efficient</a:t>
            </a:r>
          </a:p>
          <a:p>
            <a:pPr>
              <a:spcAft>
                <a:spcPts val="1200"/>
              </a:spcAft>
            </a:pPr>
            <a:r>
              <a:rPr lang="en-US" dirty="0"/>
              <a:t>1000-kW beam power (at 10 MeV) for a 5.1M$ compared to 560-kW beam power of commercial IBA RF-based </a:t>
            </a:r>
            <a:r>
              <a:rPr lang="en-US" dirty="0" err="1"/>
              <a:t>Rhodotron</a:t>
            </a:r>
            <a:r>
              <a:rPr lang="en-US" dirty="0"/>
              <a:t> (at 7 MeV) for a 8M$  -&gt; 14.3 M€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855F121-9E39-95E3-7274-14B966FE7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0853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89374D2-C432-BA1E-09D8-48B2588CB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Goal of WP7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25A094B-3D97-A83B-4EB0-F6B11F910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41" y="1443325"/>
            <a:ext cx="10999597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Objective of </a:t>
            </a:r>
            <a:r>
              <a:rPr lang="en-US" dirty="0" err="1"/>
              <a:t>iSAS</a:t>
            </a:r>
            <a:r>
              <a:rPr lang="en-US" dirty="0"/>
              <a:t> is to plan for </a:t>
            </a:r>
            <a:r>
              <a:rPr lang="en-US" b="1" dirty="0"/>
              <a:t>concrete co-developments</a:t>
            </a:r>
            <a:r>
              <a:rPr lang="en-US" dirty="0"/>
              <a:t> with </a:t>
            </a:r>
            <a:r>
              <a:rPr lang="en-US" b="1" dirty="0"/>
              <a:t>industry</a:t>
            </a:r>
            <a:r>
              <a:rPr lang="en-US" dirty="0"/>
              <a:t> to expedite reaching a </a:t>
            </a:r>
            <a:r>
              <a:rPr lang="en-US" b="1" dirty="0"/>
              <a:t>TRL</a:t>
            </a:r>
            <a:r>
              <a:rPr lang="en-US" dirty="0"/>
              <a:t> sufficiently advanced towards largescale deployment of the new energy-saving solutions at current and future Research Institutions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Main GOAL: </a:t>
            </a:r>
            <a:r>
              <a:rPr lang="en-US" b="1" dirty="0">
                <a:solidFill>
                  <a:srgbClr val="FF0000"/>
                </a:solidFill>
              </a:rPr>
              <a:t>develop demonstrators with a higher degree of readiness for industrialization</a:t>
            </a:r>
          </a:p>
        </p:txBody>
      </p:sp>
    </p:spTree>
    <p:extLst>
      <p:ext uri="{BB962C8B-B14F-4D97-AF65-F5344CB8AC3E}">
        <p14:creationId xmlns:p14="http://schemas.microsoft.com/office/powerpoint/2010/main" val="145747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89374D2-C432-BA1E-09D8-48B2588CB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Goal of WP7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25A094B-3D97-A83B-4EB0-F6B11F910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54" y="978033"/>
            <a:ext cx="11064334" cy="511122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Ambition of </a:t>
            </a:r>
            <a:r>
              <a:rPr lang="en-US" dirty="0" err="1"/>
              <a:t>iSAS</a:t>
            </a:r>
            <a:r>
              <a:rPr lang="en-US" dirty="0"/>
              <a:t> is to </a:t>
            </a:r>
            <a:r>
              <a:rPr lang="en-US" b="1" dirty="0"/>
              <a:t>develop solutions </a:t>
            </a:r>
            <a:r>
              <a:rPr lang="en-US" dirty="0"/>
              <a:t>by research institutions and industry </a:t>
            </a:r>
            <a:r>
              <a:rPr lang="en-US" b="1" dirty="0"/>
              <a:t>working together </a:t>
            </a:r>
            <a:r>
              <a:rPr lang="en-US" dirty="0"/>
              <a:t>collaboratively right from the start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The objective is to optimally </a:t>
            </a:r>
            <a:r>
              <a:rPr lang="en-US" b="1" dirty="0"/>
              <a:t>match the highest technical energy-saving performance</a:t>
            </a:r>
            <a:r>
              <a:rPr lang="en-US" dirty="0"/>
              <a:t> to the manufacturability, including cost and reliability parameters. In addition, the co-developments can unlock </a:t>
            </a:r>
            <a:r>
              <a:rPr lang="en-US" b="1" dirty="0"/>
              <a:t>new opportunities for European industry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808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8F6379-A726-D782-811B-1B20F247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WP7 </a:t>
            </a:r>
            <a:r>
              <a:rPr lang="it-IT" err="1"/>
              <a:t>Objective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E45C51-59F5-646F-60EA-4E304E017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653" y="978032"/>
            <a:ext cx="11262403" cy="5066235"/>
          </a:xfrm>
        </p:spPr>
        <p:txBody>
          <a:bodyPr>
            <a:normAutofit/>
          </a:bodyPr>
          <a:lstStyle/>
          <a:p>
            <a:r>
              <a:rPr lang="en-US"/>
              <a:t>Improvements in four key areas of high-power SRF accelerators: </a:t>
            </a:r>
          </a:p>
          <a:p>
            <a:pPr lvl="1"/>
            <a:r>
              <a:rPr lang="en-US"/>
              <a:t>RF power generation</a:t>
            </a:r>
          </a:p>
          <a:p>
            <a:pPr lvl="1"/>
            <a:r>
              <a:rPr lang="en-US"/>
              <a:t>RF power use for cavity operation</a:t>
            </a:r>
          </a:p>
          <a:p>
            <a:pPr lvl="1"/>
            <a:r>
              <a:rPr lang="en-US"/>
              <a:t>Cryogenics</a:t>
            </a:r>
          </a:p>
          <a:p>
            <a:pPr lvl="1"/>
            <a:r>
              <a:rPr lang="en-US"/>
              <a:t>Beam-energy efficiency</a:t>
            </a:r>
          </a:p>
          <a:p>
            <a:endParaRPr lang="en-US"/>
          </a:p>
          <a:p>
            <a:r>
              <a:rPr lang="en-US"/>
              <a:t>Involvement of companies from early stages of the project</a:t>
            </a:r>
          </a:p>
          <a:p>
            <a:endParaRPr lang="en-US"/>
          </a:p>
          <a:p>
            <a:r>
              <a:rPr lang="en-US"/>
              <a:t>Validate the technologies by bringing the state-of-the-art </a:t>
            </a:r>
            <a:r>
              <a:rPr lang="en-US" b="1"/>
              <a:t>to a TRL 4 to 5 </a:t>
            </a:r>
            <a:r>
              <a:rPr lang="en-US"/>
              <a:t>or higher, depending on the </a:t>
            </a:r>
            <a:r>
              <a:rPr lang="en-US" err="1"/>
              <a:t>iSAS</a:t>
            </a:r>
            <a:r>
              <a:rPr lang="en-US"/>
              <a:t> technology</a:t>
            </a: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A9DFF17-5247-0B15-9D46-C07B4ACA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1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02B75A00-48E3-0B96-BE6C-3C4F8C2F6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630" t="3303" r="2573" b="1571"/>
          <a:stretch/>
        </p:blipFill>
        <p:spPr>
          <a:xfrm>
            <a:off x="793018" y="813249"/>
            <a:ext cx="10386940" cy="5664426"/>
          </a:xfr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D3831D22-0AAA-4C7E-507F-ACBEB0FD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err="1"/>
              <a:t>iSAS</a:t>
            </a:r>
            <a:r>
              <a:rPr lang="it-IT"/>
              <a:t> </a:t>
            </a:r>
            <a:r>
              <a:rPr lang="it-IT" err="1"/>
              <a:t>Organisation</a:t>
            </a:r>
            <a:r>
              <a:rPr lang="it-IT"/>
              <a:t>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170645D-1077-AA0D-E35F-BEB1B99B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CF1D8-012F-4C4A-942F-460B411F49CB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B1B2CC83-69B1-FEE5-9103-65BA6E05FB8B}"/>
              </a:ext>
            </a:extLst>
          </p:cNvPr>
          <p:cNvSpPr/>
          <p:nvPr/>
        </p:nvSpPr>
        <p:spPr>
          <a:xfrm>
            <a:off x="4435237" y="2680614"/>
            <a:ext cx="1864139" cy="38828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F84323-17F1-884D-6FDE-73259D549291}"/>
              </a:ext>
            </a:extLst>
          </p:cNvPr>
          <p:cNvSpPr txBox="1"/>
          <p:nvPr/>
        </p:nvSpPr>
        <p:spPr>
          <a:xfrm>
            <a:off x="844674" y="853168"/>
            <a:ext cx="1181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>
              <a:effectLst/>
              <a:latin typeface="Helvetica" pitchFamily="2" charset="0"/>
            </a:endParaRPr>
          </a:p>
          <a:p>
            <a:endParaRPr lang="en-BE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8D8F357-D0DE-1751-2EA7-778B3FF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WP7 </a:t>
            </a:r>
            <a:r>
              <a:rPr lang="it-IT" err="1"/>
              <a:t>Structure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57DDF-1DA4-DE37-3CE6-5F4C1BB32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" y="1328831"/>
            <a:ext cx="12116586" cy="4351338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en-US" sz="2700" b="1">
                <a:effectLst/>
              </a:rPr>
              <a:t>Task 7.1: Coordination with industry and Dissemination – </a:t>
            </a:r>
            <a:r>
              <a:rPr lang="en-US" sz="2700">
                <a:effectLst/>
              </a:rPr>
              <a:t>M1-M48</a:t>
            </a:r>
          </a:p>
          <a:p>
            <a:pPr>
              <a:spcAft>
                <a:spcPts val="2000"/>
              </a:spcAft>
            </a:pPr>
            <a:endParaRPr lang="en-US" sz="2700" b="1"/>
          </a:p>
          <a:p>
            <a:pPr>
              <a:spcAft>
                <a:spcPts val="2000"/>
              </a:spcAft>
            </a:pPr>
            <a:r>
              <a:rPr lang="en-US" sz="2700" b="1"/>
              <a:t>Task 7.2: Relations with industries – </a:t>
            </a:r>
            <a:r>
              <a:rPr lang="en-US" sz="2700"/>
              <a:t>M1-M48</a:t>
            </a:r>
          </a:p>
          <a:p>
            <a:pPr>
              <a:spcAft>
                <a:spcPts val="2000"/>
              </a:spcAft>
            </a:pPr>
            <a:endParaRPr lang="en-US" sz="2700" b="1"/>
          </a:p>
          <a:p>
            <a:pPr>
              <a:spcAft>
                <a:spcPts val="2000"/>
              </a:spcAft>
            </a:pPr>
            <a:r>
              <a:rPr lang="en-US" sz="2700" b="1"/>
              <a:t>Task 7.3: Business opportunities – </a:t>
            </a:r>
            <a:r>
              <a:rPr lang="en-US" sz="2700"/>
              <a:t>M24-M48</a:t>
            </a:r>
            <a:endParaRPr lang="en-GB" sz="2700"/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699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8F357-D0DE-1751-2EA7-778B3FF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WP7.1  </a:t>
            </a:r>
            <a:r>
              <a:rPr lang="en-US" sz="2200"/>
              <a:t>Coordination with industry and Dissemination</a:t>
            </a:r>
            <a:endParaRPr lang="it-IT" sz="2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F57DDF-1DA4-DE37-3CE6-5F4C1BB32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27" y="1422834"/>
            <a:ext cx="12047837" cy="4351338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en-US" sz="2700" b="1" dirty="0">
                <a:effectLst/>
              </a:rPr>
              <a:t>General coordination (INFN)</a:t>
            </a:r>
          </a:p>
          <a:p>
            <a:pPr>
              <a:spcAft>
                <a:spcPts val="2000"/>
              </a:spcAft>
            </a:pPr>
            <a:r>
              <a:rPr lang="en-US" sz="2700" b="1" dirty="0">
                <a:effectLst/>
              </a:rPr>
              <a:t>Integrate and update the </a:t>
            </a:r>
            <a:r>
              <a:rPr lang="en-US" sz="2700" b="1" dirty="0" err="1">
                <a:effectLst/>
              </a:rPr>
              <a:t>iSAS</a:t>
            </a:r>
            <a:r>
              <a:rPr lang="en-US" sz="2700" b="1" dirty="0">
                <a:effectLst/>
              </a:rPr>
              <a:t> website -&gt; section on industrial aspects</a:t>
            </a:r>
          </a:p>
          <a:p>
            <a:pPr>
              <a:spcAft>
                <a:spcPts val="2000"/>
              </a:spcAft>
            </a:pPr>
            <a:r>
              <a:rPr lang="en-US" sz="2700" b="1" dirty="0">
                <a:effectLst/>
              </a:rPr>
              <a:t>Organize </a:t>
            </a:r>
            <a:r>
              <a:rPr lang="en-US" sz="2700" b="1" dirty="0" err="1">
                <a:effectLst/>
              </a:rPr>
              <a:t>iSAS</a:t>
            </a:r>
            <a:r>
              <a:rPr lang="en-US" sz="2700" b="1" dirty="0">
                <a:effectLst/>
              </a:rPr>
              <a:t> industrial workshops and online meetings with industrial partners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5D9640D-93E0-733D-7329-F3C2D39748A0}"/>
              </a:ext>
            </a:extLst>
          </p:cNvPr>
          <p:cNvSpPr txBox="1"/>
          <p:nvPr/>
        </p:nvSpPr>
        <p:spPr>
          <a:xfrm>
            <a:off x="9836206" y="5759063"/>
            <a:ext cx="23557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000"/>
              </a:spcAft>
            </a:pPr>
            <a:r>
              <a:rPr lang="en-US" sz="3200" b="1">
                <a:solidFill>
                  <a:srgbClr val="FF0000"/>
                </a:solidFill>
                <a:effectLst/>
              </a:rPr>
              <a:t>M1-M48</a:t>
            </a:r>
          </a:p>
        </p:txBody>
      </p:sp>
    </p:spTree>
    <p:extLst>
      <p:ext uri="{BB962C8B-B14F-4D97-AF65-F5344CB8AC3E}">
        <p14:creationId xmlns:p14="http://schemas.microsoft.com/office/powerpoint/2010/main" val="4090402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973</Words>
  <Application>Microsoft Office PowerPoint</Application>
  <PresentationFormat>Widescreen</PresentationFormat>
  <Paragraphs>209</Paragraphs>
  <Slides>19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32" baseType="lpstr">
      <vt:lpstr>Aptos</vt:lpstr>
      <vt:lpstr>Aptos Display</vt:lpstr>
      <vt:lpstr>Arial</vt:lpstr>
      <vt:lpstr>Calibri</vt:lpstr>
      <vt:lpstr>Franklin Gothic Book</vt:lpstr>
      <vt:lpstr>Helvetica</vt:lpstr>
      <vt:lpstr>Montserrat</vt:lpstr>
      <vt:lpstr>Montserrat ExtraBold</vt:lpstr>
      <vt:lpstr>Oswald</vt:lpstr>
      <vt:lpstr>TimesNewRomanPSMT</vt:lpstr>
      <vt:lpstr>Wingdings</vt:lpstr>
      <vt:lpstr>Tema di Office</vt:lpstr>
      <vt:lpstr>1_Tema di Office</vt:lpstr>
      <vt:lpstr>Presentazione standard di PowerPoint</vt:lpstr>
      <vt:lpstr>Motivation </vt:lpstr>
      <vt:lpstr>Motivation</vt:lpstr>
      <vt:lpstr>Goal of WP7</vt:lpstr>
      <vt:lpstr>Goal of WP7</vt:lpstr>
      <vt:lpstr>WP7 Objective</vt:lpstr>
      <vt:lpstr>iSAS Organisation </vt:lpstr>
      <vt:lpstr>WP7 Structure</vt:lpstr>
      <vt:lpstr>WP7.1  Coordination with industry and Dissemination</vt:lpstr>
      <vt:lpstr>Actions WP7.1</vt:lpstr>
      <vt:lpstr>WP7.2  Relations with industries</vt:lpstr>
      <vt:lpstr>Actions WP7.2</vt:lpstr>
      <vt:lpstr>Actions WP7.2</vt:lpstr>
      <vt:lpstr>WP7.3  Business opportunities </vt:lpstr>
      <vt:lpstr>Action WP7.3</vt:lpstr>
      <vt:lpstr>WP7 Timeline</vt:lpstr>
      <vt:lpstr>WP7 Budget </vt:lpstr>
      <vt:lpstr>Conclusion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Keppel</dc:creator>
  <cp:lastModifiedBy>Giorgio Keppel</cp:lastModifiedBy>
  <cp:revision>2</cp:revision>
  <dcterms:created xsi:type="dcterms:W3CDTF">2024-04-12T16:11:33Z</dcterms:created>
  <dcterms:modified xsi:type="dcterms:W3CDTF">2024-04-15T10:04:42Z</dcterms:modified>
</cp:coreProperties>
</file>