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027" r:id="rId2"/>
    <p:sldId id="2024" r:id="rId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lard, Julien" initials="BJ" lastIdx="2" clrIdx="0">
    <p:extLst>
      <p:ext uri="{19B8F6BF-5375-455C-9EA6-DF929625EA0E}">
        <p15:presenceInfo xmlns:p15="http://schemas.microsoft.com/office/powerpoint/2012/main" userId="S-1-5-21-3018955115-4118484798-3177128962-393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3D6"/>
    <a:srgbClr val="F2AA84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6" autoAdjust="0"/>
    <p:restoredTop sz="94694"/>
  </p:normalViewPr>
  <p:slideViewPr>
    <p:cSldViewPr snapToGrid="0">
      <p:cViewPr varScale="1">
        <p:scale>
          <a:sx n="78" d="100"/>
          <a:sy n="78" d="100"/>
        </p:scale>
        <p:origin x="830" y="77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1FB9F-4A2B-41F7-9446-3313EE05705A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40520-E13E-4963-BD52-2A935A7B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04/15/2024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783252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WP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Low Level RF controls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DESY, HZB, CNRS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Holger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Schlarb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 (DESY)/ Julien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Branlard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 (DESY)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Axel Neumann (HZB),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Christophe Joly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(CNRS)</a:t>
            </a:r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694882" y="1692973"/>
            <a:ext cx="10641711" cy="4519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i="1" dirty="0">
                <a:latin typeface="Helvetica" pitchFamily="2" charset="0"/>
              </a:rPr>
              <a:t>Summary</a:t>
            </a:r>
            <a:endParaRPr lang="en-GB" b="1" i="1" dirty="0">
              <a:latin typeface="Helvetica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i="1" dirty="0">
                <a:latin typeface="Helvetica" pitchFamily="2" charset="0"/>
              </a:rPr>
              <a:t>Get known to each other (6 Participants, 3 DESY/2 HZB/CNRS)</a:t>
            </a:r>
            <a:endParaRPr lang="en-GB" sz="1600" b="1" i="1" dirty="0">
              <a:latin typeface="Helvetica" pitchFamily="2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i="1" dirty="0">
                <a:latin typeface="Helvetica" pitchFamily="2" charset="0"/>
              </a:rPr>
              <a:t>Survey on test facilities relevant for LLRF (and timeline for their accessibility)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  <a:sym typeface="Wingdings" panose="05000000000000000000" pitchFamily="2" charset="2"/>
              </a:rPr>
              <a:t>different facilities allow to test different aspects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  <a:sym typeface="Wingdings" panose="05000000000000000000" pitchFamily="2" charset="2"/>
              </a:rPr>
              <a:t>Synergies between various developments (e.g. two input-coupler / </a:t>
            </a:r>
            <a:r>
              <a:rPr lang="en-GB" b="1" i="1" dirty="0" err="1">
                <a:latin typeface="Helvetica" pitchFamily="2" charset="0"/>
                <a:sym typeface="Wingdings" panose="05000000000000000000" pitchFamily="2" charset="2"/>
              </a:rPr>
              <a:t>RFSoC</a:t>
            </a:r>
            <a:r>
              <a:rPr lang="en-GB" b="1" i="1" dirty="0">
                <a:latin typeface="Helvetica" pitchFamily="2" charset="0"/>
                <a:sym typeface="Wingdings" panose="05000000000000000000" pitchFamily="2" charset="2"/>
              </a:rPr>
              <a:t> based LLRF)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  <a:sym typeface="Wingdings" panose="05000000000000000000" pitchFamily="2" charset="2"/>
              </a:rPr>
              <a:t>Bit missing an good option to test it all together (high QL, varying </a:t>
            </a:r>
            <a:r>
              <a:rPr lang="en-GB" b="1" i="1" dirty="0" err="1">
                <a:latin typeface="Helvetica" pitchFamily="2" charset="0"/>
                <a:sym typeface="Wingdings" panose="05000000000000000000" pitchFamily="2" charset="2"/>
              </a:rPr>
              <a:t>Ib</a:t>
            </a:r>
            <a:r>
              <a:rPr lang="en-GB" b="1" i="1" dirty="0">
                <a:latin typeface="Helvetica" pitchFamily="2" charset="0"/>
                <a:sym typeface="Wingdings" panose="05000000000000000000" pitchFamily="2" charset="2"/>
              </a:rPr>
              <a:t>, PZT, and/or FRT)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i="1" dirty="0">
                <a:latin typeface="Helvetica" pitchFamily="2" charset="0"/>
              </a:rPr>
              <a:t>How to organize WP2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</a:rPr>
              <a:t>WP2.x.x sub-work package description/goal/timeline/persons in charge… 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</a:rPr>
              <a:t>Exchange platform …. Follow what is suggestion 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b="1" i="1" dirty="0">
                <a:latin typeface="Helvetica" pitchFamily="2" charset="0"/>
              </a:rPr>
              <a:t>VC every 3 month, mailing list, sufficient in person meeting annually 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i="1" dirty="0">
                <a:latin typeface="Helvetica" pitchFamily="2" charset="0"/>
              </a:rPr>
              <a:t>Tour through Lab (Test stands / LLRF System)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b="1" i="1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4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0655" y="226449"/>
            <a:ext cx="783252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WP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BE" sz="24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Low Level RF controls</a:t>
            </a:r>
            <a:endParaRPr lang="en-BE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DESY, HZB, CNRS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Convener: Holger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Schlarb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 (DESY)/ Julien </a:t>
            </a:r>
            <a:r>
              <a:rPr lang="en-US" b="1" dirty="0" err="1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Branlard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 (DESY)</a:t>
            </a:r>
          </a:p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Main contacts with other partners: Axel Neumann (HZB),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alibri"/>
                <a:ea typeface="ＭＳ Ｐゴシック" charset="0"/>
              </a:rPr>
              <a:t>Christophe Joly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alibri"/>
                <a:ea typeface="ＭＳ Ｐゴシック" charset="0"/>
              </a:rPr>
              <a:t>(CNRS)</a:t>
            </a:r>
            <a:endParaRPr lang="en-BE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517903" y="1466837"/>
            <a:ext cx="1131030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b="1" i="1" dirty="0">
                <a:latin typeface="Helvetica" pitchFamily="2" charset="0"/>
              </a:rPr>
              <a:t>Upcoming / Access to (test)-facilities &amp; their speciality</a:t>
            </a:r>
            <a:endParaRPr lang="en-GB" sz="1400" b="1" i="1" dirty="0">
              <a:latin typeface="Helvetica" pitchFamily="2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b="1" i="1" dirty="0">
                <a:latin typeface="Helvetica" pitchFamily="2" charset="0"/>
              </a:rPr>
              <a:t>HZB: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</a:rPr>
              <a:t>SRF gun at HZB soon commissioning, 4 PZT, LFD higher, 12MV/m, QL ~ 3.6e6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 err="1">
                <a:latin typeface="Helvetica" pitchFamily="2" charset="0"/>
              </a:rPr>
              <a:t>HoBiCaT</a:t>
            </a:r>
            <a:r>
              <a:rPr lang="en-GB" sz="1100" b="1" i="1" dirty="0">
                <a:latin typeface="Helvetica" pitchFamily="2" charset="0"/>
              </a:rPr>
              <a:t>… 2 cryo-stats 1 small/1 big (max 2 x 9 cell cavity &amp; SRF guns), 1 x 1.3/1.5 GHz 15kW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bERLinPro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 1300GHz: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SRF gun with 2 input couplers new!		 Synergy to FALCO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Booster, 2 cell, 3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cav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, special operation (assembly soon), klystrons, 2 couplers, 4 PZT, QL ~ 3e6, 2025/26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Modified air cooled main coupler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Tcav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 NRF pulsed, single cell 1.3 GHz 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BESSY-VSR: 1.5 GHz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cryo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 module may placed in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bERLinPro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, 2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cav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, 4 cells, waveguide home dampers, blade tuners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b="1" i="1" dirty="0">
                <a:latin typeface="Helvetica" pitchFamily="2" charset="0"/>
              </a:rPr>
              <a:t>CNRS: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</a:rPr>
              <a:t>1 cavity test bench vertical (2 </a:t>
            </a:r>
            <a:r>
              <a:rPr lang="en-GB" sz="1100" b="1" i="1" dirty="0" err="1">
                <a:latin typeface="Helvetica" pitchFamily="2" charset="0"/>
              </a:rPr>
              <a:t>cav</a:t>
            </a:r>
            <a:r>
              <a:rPr lang="en-GB" sz="1100" b="1" i="1" dirty="0">
                <a:latin typeface="Helvetica" pitchFamily="2" charset="0"/>
              </a:rPr>
              <a:t> together)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</a:rPr>
              <a:t>2</a:t>
            </a:r>
            <a:r>
              <a:rPr lang="en-GB" sz="1100" b="1" i="1" baseline="30000" dirty="0">
                <a:latin typeface="Helvetica" pitchFamily="2" charset="0"/>
              </a:rPr>
              <a:t>nd</a:t>
            </a:r>
            <a:r>
              <a:rPr lang="en-GB" sz="1100" b="1" i="1" dirty="0">
                <a:latin typeface="Helvetica" pitchFamily="2" charset="0"/>
              </a:rPr>
              <a:t> not installed (2 cav.) vertical test, PIP2 cavities (325MHz)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</a:rPr>
              <a:t>PERLE (3 pass): </a:t>
            </a:r>
            <a:r>
              <a:rPr lang="en-GB" sz="1100" b="1" i="1" dirty="0" err="1">
                <a:latin typeface="Helvetica" pitchFamily="2" charset="0"/>
              </a:rPr>
              <a:t>Inj</a:t>
            </a:r>
            <a:r>
              <a:rPr lang="en-GB" sz="1100" b="1" i="1" dirty="0">
                <a:latin typeface="Helvetica" pitchFamily="2" charset="0"/>
              </a:rPr>
              <a:t> RI? </a:t>
            </a:r>
            <a:r>
              <a:rPr lang="en-GB" sz="1100" b="1" i="1" dirty="0" err="1">
                <a:latin typeface="Helvetica" pitchFamily="2" charset="0"/>
              </a:rPr>
              <a:t>Buncher</a:t>
            </a:r>
            <a:r>
              <a:rPr lang="en-GB" sz="1100" b="1" i="1" dirty="0">
                <a:latin typeface="Helvetica" pitchFamily="2" charset="0"/>
              </a:rPr>
              <a:t> / SRF booster () / Cryo-module (~2028), 250 MeV, 22MV/3e10/802MHz/QL?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</a:rPr>
              <a:t>6 pre-cavity Myrrha (352MHz), series SCK 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 Uppsala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b="1" i="1" dirty="0">
                <a:latin typeface="Helvetica" pitchFamily="2" charset="0"/>
                <a:sym typeface="Wingdings" panose="05000000000000000000" pitchFamily="2" charset="2"/>
              </a:rPr>
              <a:t>DESY: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CMTB with IOT, 45kW, waveguide distribution, LP &amp;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Vectorsum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 approach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AMTF: SRF gun / CM 1.3 / CM 3.9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FALCO: NRF gun also with 2 input couplers		 Synergies to SRF@HZB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FLASH/ XFEL for some investigations…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b="1" i="1" dirty="0">
                <a:latin typeface="Helvetica" pitchFamily="2" charset="0"/>
                <a:sym typeface="Wingdings" panose="05000000000000000000" pitchFamily="2" charset="2"/>
              </a:rPr>
              <a:t>ACCESS to other relevant facility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ELBE (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Ib</a:t>
            </a: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, Beam feedbacks, but no PZT)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ELBESRF UED gun development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TARLA ? (PZT….)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MESA tbc.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ERL system </a:t>
            </a:r>
            <a:r>
              <a:rPr lang="en-GB" sz="1100" b="1" i="1" dirty="0" err="1">
                <a:latin typeface="Helvetica" pitchFamily="2" charset="0"/>
                <a:sym typeface="Wingdings" panose="05000000000000000000" pitchFamily="2" charset="2"/>
              </a:rPr>
              <a:t>DaLinac</a:t>
            </a:r>
            <a:endParaRPr lang="en-GB" sz="1100" b="1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100" b="1" i="1" dirty="0">
                <a:latin typeface="Helvetica" pitchFamily="2" charset="0"/>
                <a:sym typeface="Wingdings" panose="05000000000000000000" pitchFamily="2" charset="2"/>
              </a:rPr>
              <a:t>More contact to SLAC colleagues</a:t>
            </a:r>
            <a:endParaRPr lang="en-GB" sz="1200" b="1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GB" sz="1200" b="1" i="1" dirty="0">
              <a:latin typeface="Helvetica" pitchFamily="2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b="1" i="1" dirty="0">
                <a:latin typeface="Helvetica" pitchFamily="2" charset="0"/>
                <a:sym typeface="Wingdings" panose="05000000000000000000" pitchFamily="2" charset="2"/>
              </a:rPr>
              <a:t>Some overlapping interesting regarding </a:t>
            </a:r>
            <a:r>
              <a:rPr lang="en-GB" sz="1200" b="1" i="1" dirty="0" err="1">
                <a:latin typeface="Helvetica" pitchFamily="2" charset="0"/>
                <a:sym typeface="Wingdings" panose="05000000000000000000" pitchFamily="2" charset="2"/>
              </a:rPr>
              <a:t>RFSoC</a:t>
            </a:r>
            <a:r>
              <a:rPr lang="en-GB" sz="1200" b="1" i="1" dirty="0">
                <a:latin typeface="Helvetica" pitchFamily="2" charset="0"/>
                <a:sym typeface="Wingdings" panose="05000000000000000000" pitchFamily="2" charset="2"/>
              </a:rPr>
              <a:t> usage for LLRF (HZB/DESY/MYRRHA/CNRS)</a:t>
            </a:r>
          </a:p>
        </p:txBody>
      </p:sp>
    </p:spTree>
    <p:extLst>
      <p:ext uri="{BB962C8B-B14F-4D97-AF65-F5344CB8AC3E}">
        <p14:creationId xmlns:p14="http://schemas.microsoft.com/office/powerpoint/2010/main" val="264605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Aptos</vt:lpstr>
      <vt:lpstr>Aptos Display</vt:lpstr>
      <vt:lpstr>Arial</vt:lpstr>
      <vt:lpstr>Calibri</vt:lpstr>
      <vt:lpstr>Helvetica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Schlarb, Holger</cp:lastModifiedBy>
  <cp:revision>198</cp:revision>
  <dcterms:created xsi:type="dcterms:W3CDTF">2024-02-23T11:31:04Z</dcterms:created>
  <dcterms:modified xsi:type="dcterms:W3CDTF">2024-04-16T11:40:52Z</dcterms:modified>
</cp:coreProperties>
</file>