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4"/>
    <p:sldMasterId id="2147483686" r:id="rId5"/>
  </p:sldMasterIdLst>
  <p:notesMasterIdLst>
    <p:notesMasterId r:id="rId14"/>
  </p:notesMasterIdLst>
  <p:handoutMasterIdLst>
    <p:handoutMasterId r:id="rId15"/>
  </p:handoutMasterIdLst>
  <p:sldIdLst>
    <p:sldId id="2780" r:id="rId6"/>
    <p:sldId id="2796" r:id="rId7"/>
    <p:sldId id="2846" r:id="rId8"/>
    <p:sldId id="2845" r:id="rId9"/>
    <p:sldId id="2821" r:id="rId10"/>
    <p:sldId id="2847" r:id="rId11"/>
    <p:sldId id="2823" r:id="rId12"/>
    <p:sldId id="2832" r:id="rId13"/>
  </p:sldIdLst>
  <p:sldSz cx="12192000" cy="6858000"/>
  <p:notesSz cx="6858000" cy="9144000"/>
  <p:embeddedFontLst>
    <p:embeddedFont>
      <p:font typeface="Montserrat ExtraBold" panose="020B0604020202020204" charset="0"/>
      <p:bold r:id="rId16"/>
      <p:boldItalic r:id="rId17"/>
    </p:embeddedFont>
    <p:embeddedFont>
      <p:font typeface="Franklin Gothic Book" panose="020B0503020102020204" pitchFamily="34" charset="0"/>
      <p:regular r:id="rId18"/>
      <p:italic r:id="rId19"/>
    </p:embeddedFont>
    <p:embeddedFont>
      <p:font typeface="Oswald" panose="020B0604020202020204" charset="0"/>
      <p:regular r:id="rId20"/>
      <p:bold r:id="rId21"/>
    </p:embeddedFont>
    <p:embeddedFont>
      <p:font typeface="Calibri" panose="020F0502020204030204" pitchFamily="34" charset="0"/>
      <p:regular r:id="rId22"/>
      <p:bold r:id="rId23"/>
      <p:italic r:id="rId24"/>
      <p:boldItalic r:id="rId25"/>
    </p:embeddedFont>
    <p:embeddedFont>
      <p:font typeface="Yu Gothic Medium" panose="020B0500000000000000" pitchFamily="34" charset="-128"/>
      <p:regular r:id="rId26"/>
    </p:embeddedFont>
    <p:embeddedFont>
      <p:font typeface="Yu Gothic" panose="020B0400000000000000" pitchFamily="34" charset="-128"/>
      <p:regular r:id="rId27"/>
      <p:bold r:id="rId28"/>
    </p:embeddedFont>
    <p:embeddedFont>
      <p:font typeface="Montserrat" panose="020B0604020202020204" charset="0"/>
      <p:regular r:id="rId29"/>
      <p:bold r:id="rId30"/>
      <p:italic r:id="rId31"/>
      <p:boldItalic r:id="rId3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zione predefinita" id="{E9662C4D-EC58-4F22-9C69-4A9F0A937AC2}">
          <p14:sldIdLst>
            <p14:sldId id="2780"/>
            <p14:sldId id="2796"/>
            <p14:sldId id="2846"/>
            <p14:sldId id="2845"/>
            <p14:sldId id="2821"/>
            <p14:sldId id="2847"/>
            <p14:sldId id="2823"/>
            <p14:sldId id="283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istian Pira" initials="CP" lastIdx="13" clrIdx="0">
    <p:extLst>
      <p:ext uri="{19B8F6BF-5375-455C-9EA6-DF929625EA0E}">
        <p15:presenceInfo xmlns:p15="http://schemas.microsoft.com/office/powerpoint/2012/main" userId="Cristian Pira" providerId="None"/>
      </p:ext>
    </p:extLst>
  </p:cmAuthor>
  <p:cmAuthor id="2" name="Eduard Chyhyrynets" initials="EC" lastIdx="11" clrIdx="1">
    <p:extLst>
      <p:ext uri="{19B8F6BF-5375-455C-9EA6-DF929625EA0E}">
        <p15:presenceInfo xmlns:p15="http://schemas.microsoft.com/office/powerpoint/2012/main" userId="S::chyhyryn@infn.it::91559de2-2ebb-451e-a702-d0e5344da124" providerId="AD"/>
      </p:ext>
    </p:extLst>
  </p:cmAuthor>
  <p:cmAuthor id="3" name="Vanessa Andreina Garcia Diaz" initials="VAGD" lastIdx="2" clrIdx="2">
    <p:extLst>
      <p:ext uri="{19B8F6BF-5375-455C-9EA6-DF929625EA0E}">
        <p15:presenceInfo xmlns:p15="http://schemas.microsoft.com/office/powerpoint/2012/main" userId="Vanessa Andreina Garcia Diaz" providerId="None"/>
      </p:ext>
    </p:extLst>
  </p:cmAuthor>
  <p:cmAuthor id="4" name="Eduard Chyhyrynets" initials="EC [2]" lastIdx="1" clrIdx="3">
    <p:extLst>
      <p:ext uri="{19B8F6BF-5375-455C-9EA6-DF929625EA0E}">
        <p15:presenceInfo xmlns:p15="http://schemas.microsoft.com/office/powerpoint/2012/main" userId="Eduard Chyhyrynet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C21F"/>
    <a:srgbClr val="013A72"/>
    <a:srgbClr val="E0C338"/>
    <a:srgbClr val="C6C13D"/>
    <a:srgbClr val="F8BD32"/>
    <a:srgbClr val="FFFFFF"/>
    <a:srgbClr val="E2E8EE"/>
    <a:srgbClr val="0152A3"/>
    <a:srgbClr val="1B8CFD"/>
    <a:srgbClr val="015E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Stile chiaro 2 - Colore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Stile medio 2 - Color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825" autoAdjust="0"/>
    <p:restoredTop sz="81933" autoAdjust="0"/>
  </p:normalViewPr>
  <p:slideViewPr>
    <p:cSldViewPr snapToGrid="0">
      <p:cViewPr varScale="1">
        <p:scale>
          <a:sx n="55" d="100"/>
          <a:sy n="55" d="100"/>
        </p:scale>
        <p:origin x="492" y="48"/>
      </p:cViewPr>
      <p:guideLst/>
    </p:cSldViewPr>
  </p:slideViewPr>
  <p:notesTextViewPr>
    <p:cViewPr>
      <p:scale>
        <a:sx n="125" d="100"/>
        <a:sy n="125" d="100"/>
      </p:scale>
      <p:origin x="0" y="0"/>
    </p:cViewPr>
  </p:notesTextViewPr>
  <p:sorterViewPr>
    <p:cViewPr>
      <p:scale>
        <a:sx n="100" d="100"/>
        <a:sy n="100" d="100"/>
      </p:scale>
      <p:origin x="0" y="-1596"/>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font" Target="fonts/font3.fntdata"/><Relationship Id="rId26" Type="http://schemas.openxmlformats.org/officeDocument/2006/relationships/font" Target="fonts/font11.fntdata"/><Relationship Id="rId21" Type="http://schemas.openxmlformats.org/officeDocument/2006/relationships/font" Target="fonts/font6.fntdata"/><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9.fntdata"/><Relationship Id="rId32" Type="http://schemas.openxmlformats.org/officeDocument/2006/relationships/font" Target="fonts/font17.fntdata"/><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orgio Keppel" userId="044ce390-4901-4c7b-8ff0-4b7dea2a89e0" providerId="ADAL" clId="{4DEAC7D7-D700-454E-BE12-4B0A49C8408C}"/>
    <pc:docChg chg="modSld">
      <pc:chgData name="Giorgio Keppel" userId="044ce390-4901-4c7b-8ff0-4b7dea2a89e0" providerId="ADAL" clId="{4DEAC7D7-D700-454E-BE12-4B0A49C8408C}" dt="2024-04-16T11:14:09.235" v="1" actId="20577"/>
      <pc:docMkLst>
        <pc:docMk/>
      </pc:docMkLst>
      <pc:sldChg chg="modSp mod">
        <pc:chgData name="Giorgio Keppel" userId="044ce390-4901-4c7b-8ff0-4b7dea2a89e0" providerId="ADAL" clId="{4DEAC7D7-D700-454E-BE12-4B0A49C8408C}" dt="2024-04-16T11:14:09.235" v="1" actId="20577"/>
        <pc:sldMkLst>
          <pc:docMk/>
          <pc:sldMk cId="3610670523" sldId="2846"/>
        </pc:sldMkLst>
        <pc:spChg chg="mod">
          <ac:chgData name="Giorgio Keppel" userId="044ce390-4901-4c7b-8ff0-4b7dea2a89e0" providerId="ADAL" clId="{4DEAC7D7-D700-454E-BE12-4B0A49C8408C}" dt="2024-04-16T11:14:09.235" v="1" actId="20577"/>
          <ac:spMkLst>
            <pc:docMk/>
            <pc:sldMk cId="3610670523" sldId="2846"/>
            <ac:spMk id="5" creationId="{0BABEB6B-FCD1-5E83-4B4D-155A98046F0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30F756D-5132-43A8-9880-E5AB74F784FB}" type="datetimeFigureOut">
              <a:rPr lang="it-IT" smtClean="0"/>
              <a:t>16/04/2024</a:t>
            </a:fld>
            <a:endParaRPr lang="it-IT"/>
          </a:p>
        </p:txBody>
      </p:sp>
      <p:sp>
        <p:nvSpPr>
          <p:cNvPr id="4" name="Segnaposto piè di pa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A6E6220-00E8-4D42-818F-211C4DE62EC1}" type="slidenum">
              <a:rPr lang="it-IT" smtClean="0"/>
              <a:t>‹N°›</a:t>
            </a:fld>
            <a:endParaRPr lang="it-IT"/>
          </a:p>
        </p:txBody>
      </p:sp>
    </p:spTree>
    <p:extLst>
      <p:ext uri="{BB962C8B-B14F-4D97-AF65-F5344CB8AC3E}">
        <p14:creationId xmlns:p14="http://schemas.microsoft.com/office/powerpoint/2010/main" val="3251669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98460D-043A-48B1-9FBB-2BADD19295DE}" type="datetimeFigureOut">
              <a:rPr lang="it-IT" smtClean="0"/>
              <a:t>16/04/2024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763A8D-3216-4EB9-8921-08BDB36F6145}" type="slidenum">
              <a:rPr lang="it-IT" smtClean="0"/>
              <a:t>‹N°›</a:t>
            </a:fld>
            <a:endParaRPr lang="it-IT"/>
          </a:p>
        </p:txBody>
      </p:sp>
    </p:spTree>
    <p:extLst>
      <p:ext uri="{BB962C8B-B14F-4D97-AF65-F5344CB8AC3E}">
        <p14:creationId xmlns:p14="http://schemas.microsoft.com/office/powerpoint/2010/main" val="2330303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40F507-DF3B-42E2-ACCC-BE556BD928BE}"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456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763A8D-3216-4EB9-8921-08BDB36F614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610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a:p>
        </p:txBody>
      </p:sp>
      <p:sp>
        <p:nvSpPr>
          <p:cNvPr id="4" name="Date Placeholder 3"/>
          <p:cNvSpPr>
            <a:spLocks noGrp="1"/>
          </p:cNvSpPr>
          <p:nvPr>
            <p:ph type="dt" sz="half" idx="10"/>
          </p:nvPr>
        </p:nvSpPr>
        <p:spPr/>
        <p:txBody>
          <a:bodyPr/>
          <a:lstStyle/>
          <a:p>
            <a:fld id="{62E38CEB-7381-4A40-83C6-E3D4596041BE}" type="datetime1">
              <a:rPr lang="it-IT" smtClean="0"/>
              <a:t>16/04/2024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C7CF1D8-012F-4C4A-942F-460B411F49CB}" type="slidenum">
              <a:rPr lang="it-IT" smtClean="0"/>
              <a:t>‹N°›</a:t>
            </a:fld>
            <a:endParaRPr lang="it-IT"/>
          </a:p>
        </p:txBody>
      </p:sp>
    </p:spTree>
    <p:extLst>
      <p:ext uri="{BB962C8B-B14F-4D97-AF65-F5344CB8AC3E}">
        <p14:creationId xmlns:p14="http://schemas.microsoft.com/office/powerpoint/2010/main" val="711807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59400193-18A8-4E26-8BEE-5487F43D09EC}" type="datetime1">
              <a:rPr lang="it-IT" smtClean="0"/>
              <a:t>16/04/2024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C7CF1D8-012F-4C4A-942F-460B411F49CB}" type="slidenum">
              <a:rPr lang="it-IT" smtClean="0"/>
              <a:t>‹N°›</a:t>
            </a:fld>
            <a:endParaRPr lang="it-IT"/>
          </a:p>
        </p:txBody>
      </p:sp>
    </p:spTree>
    <p:extLst>
      <p:ext uri="{BB962C8B-B14F-4D97-AF65-F5344CB8AC3E}">
        <p14:creationId xmlns:p14="http://schemas.microsoft.com/office/powerpoint/2010/main" val="1374067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Fare clic per modificare lo stile del titolo</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C4E63091-EBCF-46F7-B63E-BB91BEBA4B7B}" type="datetime1">
              <a:rPr lang="it-IT" smtClean="0"/>
              <a:t>16/04/2024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C7CF1D8-012F-4C4A-942F-460B411F49CB}" type="slidenum">
              <a:rPr lang="it-IT" smtClean="0"/>
              <a:t>‹N°›</a:t>
            </a:fld>
            <a:endParaRPr lang="it-IT"/>
          </a:p>
        </p:txBody>
      </p:sp>
    </p:spTree>
    <p:extLst>
      <p:ext uri="{BB962C8B-B14F-4D97-AF65-F5344CB8AC3E}">
        <p14:creationId xmlns:p14="http://schemas.microsoft.com/office/powerpoint/2010/main" val="33392075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0097F8BC-F28E-46C6-8252-96C9564587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GB"/>
          </a:p>
        </p:txBody>
      </p:sp>
      <p:pic>
        <p:nvPicPr>
          <p:cNvPr id="12" name="Picture 11">
            <a:extLst>
              <a:ext uri="{FF2B5EF4-FFF2-40B4-BE49-F238E27FC236}">
                <a16:creationId xmlns:a16="http://schemas.microsoft.com/office/drawing/2014/main" id="{DB0DA691-023E-4A5C-909F-FD281AEBD6F5}"/>
              </a:ext>
            </a:extLst>
          </p:cNvPr>
          <p:cNvPicPr>
            <a:picLocks noChangeAspect="1"/>
          </p:cNvPicPr>
          <p:nvPr userDrawn="1"/>
        </p:nvPicPr>
        <p:blipFill>
          <a:blip r:embed="rId2"/>
          <a:stretch>
            <a:fillRect/>
          </a:stretch>
        </p:blipFill>
        <p:spPr>
          <a:xfrm>
            <a:off x="1333500" y="1228725"/>
            <a:ext cx="9525000" cy="4400550"/>
          </a:xfrm>
          <a:prstGeom prst="rect">
            <a:avLst/>
          </a:prstGeom>
        </p:spPr>
      </p:pic>
      <p:pic>
        <p:nvPicPr>
          <p:cNvPr id="14" name="Picture 13" descr="A picture containing text, clipart&#10;&#10;Description automatically generated">
            <a:extLst>
              <a:ext uri="{FF2B5EF4-FFF2-40B4-BE49-F238E27FC236}">
                <a16:creationId xmlns:a16="http://schemas.microsoft.com/office/drawing/2014/main" id="{02BE24E1-0CF8-477E-9E80-D534243D89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29532"/>
            <a:ext cx="866602" cy="400370"/>
          </a:xfrm>
          <a:prstGeom prst="rect">
            <a:avLst/>
          </a:prstGeom>
        </p:spPr>
      </p:pic>
      <p:pic>
        <p:nvPicPr>
          <p:cNvPr id="16" name="Picture 15" descr="Logo&#10;&#10;Description automatically generated">
            <a:extLst>
              <a:ext uri="{FF2B5EF4-FFF2-40B4-BE49-F238E27FC236}">
                <a16:creationId xmlns:a16="http://schemas.microsoft.com/office/drawing/2014/main" id="{C36C9D60-027C-41D8-B587-A6CA85C2CA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3892" y="6444082"/>
            <a:ext cx="1476111" cy="400370"/>
          </a:xfrm>
          <a:prstGeom prst="rect">
            <a:avLst/>
          </a:prstGeom>
        </p:spPr>
      </p:pic>
    </p:spTree>
    <p:extLst>
      <p:ext uri="{BB962C8B-B14F-4D97-AF65-F5344CB8AC3E}">
        <p14:creationId xmlns:p14="http://schemas.microsoft.com/office/powerpoint/2010/main" val="2954751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a:p>
        </p:txBody>
      </p:sp>
      <p:sp>
        <p:nvSpPr>
          <p:cNvPr id="4" name="Date Placeholder 3"/>
          <p:cNvSpPr>
            <a:spLocks noGrp="1"/>
          </p:cNvSpPr>
          <p:nvPr>
            <p:ph type="dt" sz="half" idx="10"/>
          </p:nvPr>
        </p:nvSpPr>
        <p:spPr/>
        <p:txBody>
          <a:bodyPr/>
          <a:lstStyle/>
          <a:p>
            <a:fld id="{62E38CEB-7381-4A40-83C6-E3D4596041BE}" type="datetime1">
              <a:rPr lang="it-IT" smtClean="0"/>
              <a:t>16/04/2024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C7CF1D8-012F-4C4A-942F-460B411F49CB}" type="slidenum">
              <a:rPr lang="it-IT" smtClean="0"/>
              <a:t>‹N°›</a:t>
            </a:fld>
            <a:endParaRPr lang="it-IT"/>
          </a:p>
        </p:txBody>
      </p:sp>
    </p:spTree>
    <p:extLst>
      <p:ext uri="{BB962C8B-B14F-4D97-AF65-F5344CB8AC3E}">
        <p14:creationId xmlns:p14="http://schemas.microsoft.com/office/powerpoint/2010/main" val="6258926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90AF346-4822-4A7E-B8A0-A3DBC92096D0}"/>
              </a:ext>
            </a:extLst>
          </p:cNvPr>
          <p:cNvSpPr/>
          <p:nvPr userDrawn="1"/>
        </p:nvSpPr>
        <p:spPr>
          <a:xfrm>
            <a:off x="0" y="6374610"/>
            <a:ext cx="12192000" cy="506591"/>
          </a:xfrm>
          <a:prstGeom prst="rect">
            <a:avLst/>
          </a:prstGeom>
          <a:solidFill>
            <a:srgbClr val="4399B6"/>
          </a:solidFill>
          <a:ln>
            <a:solidFill>
              <a:srgbClr val="4399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le 1"/>
          <p:cNvSpPr>
            <a:spLocks noGrp="1"/>
          </p:cNvSpPr>
          <p:nvPr>
            <p:ph type="title"/>
          </p:nvPr>
        </p:nvSpPr>
        <p:spPr>
          <a:xfrm>
            <a:off x="838199" y="266701"/>
            <a:ext cx="10515600" cy="1085316"/>
          </a:xfrm>
        </p:spPr>
        <p:txBody>
          <a:bodyPr>
            <a:noAutofit/>
          </a:bodyPr>
          <a:lstStyle>
            <a:lvl1pPr algn="l">
              <a:defRPr sz="5000" b="1">
                <a:solidFill>
                  <a:srgbClr val="002060"/>
                </a:solidFill>
                <a:latin typeface="Montserrat ExtraBold" panose="00000900000000000000" pitchFamily="2" charset="0"/>
              </a:defRPr>
            </a:lvl1pPr>
          </a:lstStyle>
          <a:p>
            <a:r>
              <a:rPr lang="it-IT"/>
              <a:t>Fare clic per modificare lo stile del titolo</a:t>
            </a:r>
            <a:endParaRPr lang="en-US"/>
          </a:p>
        </p:txBody>
      </p:sp>
      <p:sp>
        <p:nvSpPr>
          <p:cNvPr id="3" name="Content Placeholder 2"/>
          <p:cNvSpPr>
            <a:spLocks noGrp="1"/>
          </p:cNvSpPr>
          <p:nvPr>
            <p:ph idx="1"/>
          </p:nvPr>
        </p:nvSpPr>
        <p:spPr/>
        <p:txBody>
          <a:bodyPr/>
          <a:lstStyle>
            <a:lvl1pPr>
              <a:defRPr>
                <a:latin typeface="Montserrat" panose="00000500000000000000" pitchFamily="2" charset="0"/>
                <a:ea typeface="Yu Gothic" panose="020B0400000000000000" pitchFamily="34" charset="-128"/>
              </a:defRPr>
            </a:lvl1pPr>
            <a:lvl2pPr>
              <a:defRPr>
                <a:latin typeface="Montserrat" panose="00000500000000000000" pitchFamily="2" charset="0"/>
                <a:ea typeface="Yu Gothic" panose="020B0400000000000000" pitchFamily="34" charset="-128"/>
              </a:defRPr>
            </a:lvl2pPr>
            <a:lvl3pPr>
              <a:defRPr>
                <a:latin typeface="Montserrat" panose="00000500000000000000" pitchFamily="2" charset="0"/>
                <a:ea typeface="Yu Gothic" panose="020B0400000000000000" pitchFamily="34" charset="-128"/>
              </a:defRPr>
            </a:lvl3pPr>
            <a:lvl4pPr>
              <a:defRPr>
                <a:latin typeface="Montserrat" panose="00000500000000000000" pitchFamily="2" charset="0"/>
                <a:ea typeface="Yu Gothic" panose="020B0400000000000000" pitchFamily="34" charset="-128"/>
              </a:defRPr>
            </a:lvl4pPr>
            <a:lvl5pPr>
              <a:defRPr>
                <a:latin typeface="Montserrat" panose="00000500000000000000" pitchFamily="2" charset="0"/>
                <a:ea typeface="Yu Gothic" panose="020B0400000000000000" pitchFamily="34" charset="-128"/>
              </a:defRPr>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Footer Placeholder 4"/>
          <p:cNvSpPr>
            <a:spLocks noGrp="1"/>
          </p:cNvSpPr>
          <p:nvPr>
            <p:ph type="ftr" sz="quarter" idx="11"/>
          </p:nvPr>
        </p:nvSpPr>
        <p:spPr>
          <a:xfrm>
            <a:off x="4329056" y="6988550"/>
            <a:ext cx="4114800" cy="365125"/>
          </a:xfrm>
        </p:spPr>
        <p:txBody>
          <a:bodyPr/>
          <a:lstStyle>
            <a:lvl1pPr>
              <a:defRPr>
                <a:solidFill>
                  <a:schemeClr val="bg1"/>
                </a:solidFill>
                <a:latin typeface="Oswald" panose="02000503000000000000" pitchFamily="2" charset="0"/>
              </a:defRPr>
            </a:lvl1pPr>
          </a:lstStyle>
          <a:p>
            <a:endParaRPr lang="it-IT"/>
          </a:p>
        </p:txBody>
      </p:sp>
      <p:sp>
        <p:nvSpPr>
          <p:cNvPr id="6" name="Slide Number Placeholder 5"/>
          <p:cNvSpPr>
            <a:spLocks noGrp="1"/>
          </p:cNvSpPr>
          <p:nvPr>
            <p:ph type="sldNum" sz="quarter" idx="12"/>
          </p:nvPr>
        </p:nvSpPr>
        <p:spPr>
          <a:xfrm>
            <a:off x="9336993" y="6424611"/>
            <a:ext cx="2743200" cy="365125"/>
          </a:xfrm>
        </p:spPr>
        <p:txBody>
          <a:bodyPr/>
          <a:lstStyle>
            <a:lvl1pPr>
              <a:defRPr sz="1400">
                <a:solidFill>
                  <a:schemeClr val="bg1"/>
                </a:solidFill>
                <a:latin typeface="Montserrat" panose="00000500000000000000" pitchFamily="2" charset="0"/>
              </a:defRPr>
            </a:lvl1pPr>
          </a:lstStyle>
          <a:p>
            <a:fld id="{FC7CF1D8-012F-4C4A-942F-460B411F49CB}" type="slidenum">
              <a:rPr lang="it-IT" smtClean="0"/>
              <a:pPr/>
              <a:t>‹N°›</a:t>
            </a:fld>
            <a:endParaRPr lang="it-IT"/>
          </a:p>
        </p:txBody>
      </p:sp>
      <p:sp>
        <p:nvSpPr>
          <p:cNvPr id="7" name="Rettangolo 6"/>
          <p:cNvSpPr/>
          <p:nvPr userDrawn="1"/>
        </p:nvSpPr>
        <p:spPr>
          <a:xfrm>
            <a:off x="3398022" y="6474016"/>
            <a:ext cx="10311003" cy="307777"/>
          </a:xfrm>
          <a:prstGeom prst="rect">
            <a:avLst/>
          </a:prstGeom>
        </p:spPr>
        <p:txBody>
          <a:bodyPr wrap="square">
            <a:spAutoFit/>
          </a:bodyPr>
          <a:lstStyle/>
          <a:p>
            <a:pPr algn="l"/>
            <a:r>
              <a:rPr lang="en-US" sz="1400" b="0" i="1" baseline="0" dirty="0" err="1">
                <a:solidFill>
                  <a:schemeClr val="bg1"/>
                </a:solidFill>
                <a:latin typeface="Montserrat" panose="00000500000000000000" pitchFamily="2" charset="0"/>
              </a:rPr>
              <a:t>iSAS</a:t>
            </a:r>
            <a:r>
              <a:rPr lang="en-US" sz="1400" b="0" i="1" baseline="0" dirty="0">
                <a:solidFill>
                  <a:schemeClr val="bg1"/>
                </a:solidFill>
                <a:latin typeface="Montserrat" panose="00000500000000000000" pitchFamily="2" charset="0"/>
              </a:rPr>
              <a:t> WP3  - High-Temp SRF		</a:t>
            </a:r>
            <a:r>
              <a:rPr lang="it-IT" sz="1400" b="0" i="0" baseline="0" dirty="0">
                <a:solidFill>
                  <a:schemeClr val="bg1"/>
                </a:solidFill>
                <a:latin typeface="Montserrat" panose="00000500000000000000" pitchFamily="2" charset="0"/>
              </a:rPr>
              <a:t>		</a:t>
            </a:r>
            <a:r>
              <a:rPr lang="en-US" sz="1400" b="0" i="0" baseline="0" dirty="0">
                <a:solidFill>
                  <a:schemeClr val="bg1"/>
                </a:solidFill>
                <a:latin typeface="Montserrat" panose="00000500000000000000" pitchFamily="2" charset="0"/>
              </a:rPr>
              <a:t>  </a:t>
            </a:r>
            <a:r>
              <a:rPr lang="en-US" sz="1400" b="0" i="0" dirty="0">
                <a:solidFill>
                  <a:schemeClr val="bg1"/>
                </a:solidFill>
                <a:latin typeface="Montserrat" panose="00000500000000000000" pitchFamily="2" charset="0"/>
              </a:rPr>
              <a:t>cristian.pira@lnl.infn.it</a:t>
            </a:r>
          </a:p>
        </p:txBody>
      </p:sp>
      <p:pic>
        <p:nvPicPr>
          <p:cNvPr id="9" name="Picture 12" descr="A picture containing text, clipart&#10;&#10;Description automatically generated">
            <a:extLst>
              <a:ext uri="{FF2B5EF4-FFF2-40B4-BE49-F238E27FC236}">
                <a16:creationId xmlns:a16="http://schemas.microsoft.com/office/drawing/2014/main" id="{A9AC9E64-7CC3-4818-A4B9-CF3E31FA13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9907" y="6381755"/>
            <a:ext cx="977902" cy="451791"/>
          </a:xfrm>
          <a:prstGeom prst="rect">
            <a:avLst/>
          </a:prstGeom>
        </p:spPr>
      </p:pic>
    </p:spTree>
    <p:extLst>
      <p:ext uri="{BB962C8B-B14F-4D97-AF65-F5344CB8AC3E}">
        <p14:creationId xmlns:p14="http://schemas.microsoft.com/office/powerpoint/2010/main" val="40757540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D61AAE80-699E-4376-9731-855D7B67396F}" type="datetime1">
              <a:rPr lang="it-IT" smtClean="0"/>
              <a:t>16/04/2024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C7CF1D8-012F-4C4A-942F-460B411F49CB}" type="slidenum">
              <a:rPr lang="it-IT" smtClean="0"/>
              <a:t>‹N°›</a:t>
            </a:fld>
            <a:endParaRPr lang="it-IT"/>
          </a:p>
        </p:txBody>
      </p:sp>
    </p:spTree>
    <p:extLst>
      <p:ext uri="{BB962C8B-B14F-4D97-AF65-F5344CB8AC3E}">
        <p14:creationId xmlns:p14="http://schemas.microsoft.com/office/powerpoint/2010/main" val="863810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Date Placeholder 4"/>
          <p:cNvSpPr>
            <a:spLocks noGrp="1"/>
          </p:cNvSpPr>
          <p:nvPr>
            <p:ph type="dt" sz="half" idx="10"/>
          </p:nvPr>
        </p:nvSpPr>
        <p:spPr/>
        <p:txBody>
          <a:bodyPr/>
          <a:lstStyle/>
          <a:p>
            <a:fld id="{E3DA4980-7111-469D-A5D2-3F6AA752CE6D}" type="datetime1">
              <a:rPr lang="it-IT" smtClean="0"/>
              <a:t>16/04/2024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FC7CF1D8-012F-4C4A-942F-460B411F49CB}" type="slidenum">
              <a:rPr lang="it-IT" smtClean="0"/>
              <a:t>‹N°›</a:t>
            </a:fld>
            <a:endParaRPr lang="it-IT"/>
          </a:p>
        </p:txBody>
      </p:sp>
    </p:spTree>
    <p:extLst>
      <p:ext uri="{BB962C8B-B14F-4D97-AF65-F5344CB8AC3E}">
        <p14:creationId xmlns:p14="http://schemas.microsoft.com/office/powerpoint/2010/main" val="24938526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lo stile del titolo</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Date Placeholder 6"/>
          <p:cNvSpPr>
            <a:spLocks noGrp="1"/>
          </p:cNvSpPr>
          <p:nvPr>
            <p:ph type="dt" sz="half" idx="10"/>
          </p:nvPr>
        </p:nvSpPr>
        <p:spPr/>
        <p:txBody>
          <a:bodyPr/>
          <a:lstStyle/>
          <a:p>
            <a:fld id="{17B68790-2AC2-4551-9011-361C6FE34094}" type="datetime1">
              <a:rPr lang="it-IT" smtClean="0"/>
              <a:t>16/04/2024</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FC7CF1D8-012F-4C4A-942F-460B411F49CB}" type="slidenum">
              <a:rPr lang="it-IT" smtClean="0"/>
              <a:t>‹N°›</a:t>
            </a:fld>
            <a:endParaRPr lang="it-IT"/>
          </a:p>
        </p:txBody>
      </p:sp>
    </p:spTree>
    <p:extLst>
      <p:ext uri="{BB962C8B-B14F-4D97-AF65-F5344CB8AC3E}">
        <p14:creationId xmlns:p14="http://schemas.microsoft.com/office/powerpoint/2010/main" val="3406913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Date Placeholder 2"/>
          <p:cNvSpPr>
            <a:spLocks noGrp="1"/>
          </p:cNvSpPr>
          <p:nvPr>
            <p:ph type="dt" sz="half" idx="10"/>
          </p:nvPr>
        </p:nvSpPr>
        <p:spPr/>
        <p:txBody>
          <a:bodyPr/>
          <a:lstStyle/>
          <a:p>
            <a:fld id="{4977116E-166B-4348-B29F-E2E4CFFC9F3A}" type="datetime1">
              <a:rPr lang="it-IT" smtClean="0"/>
              <a:t>16/04/2024</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FC7CF1D8-012F-4C4A-942F-460B411F49CB}" type="slidenum">
              <a:rPr lang="it-IT" smtClean="0"/>
              <a:t>‹N°›</a:t>
            </a:fld>
            <a:endParaRPr lang="it-IT"/>
          </a:p>
        </p:txBody>
      </p:sp>
    </p:spTree>
    <p:extLst>
      <p:ext uri="{BB962C8B-B14F-4D97-AF65-F5344CB8AC3E}">
        <p14:creationId xmlns:p14="http://schemas.microsoft.com/office/powerpoint/2010/main" val="1865261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AE6FCA-F3F5-4257-BF6D-701C857B888C}" type="datetime1">
              <a:rPr lang="it-IT" smtClean="0"/>
              <a:t>16/04/2024</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FC7CF1D8-012F-4C4A-942F-460B411F49CB}" type="slidenum">
              <a:rPr lang="it-IT" smtClean="0"/>
              <a:t>‹N°›</a:t>
            </a:fld>
            <a:endParaRPr lang="it-IT"/>
          </a:p>
        </p:txBody>
      </p:sp>
    </p:spTree>
    <p:extLst>
      <p:ext uri="{BB962C8B-B14F-4D97-AF65-F5344CB8AC3E}">
        <p14:creationId xmlns:p14="http://schemas.microsoft.com/office/powerpoint/2010/main" val="39150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018BEE96-CF1B-4753-579E-1EF95C985853}"/>
              </a:ext>
            </a:extLst>
          </p:cNvPr>
          <p:cNvSpPr/>
          <p:nvPr userDrawn="1"/>
        </p:nvSpPr>
        <p:spPr>
          <a:xfrm>
            <a:off x="0" y="6424611"/>
            <a:ext cx="4225491" cy="424384"/>
          </a:xfrm>
          <a:prstGeom prst="rect">
            <a:avLst/>
          </a:prstGeom>
          <a:gradFill flip="none" rotWithShape="1">
            <a:gsLst>
              <a:gs pos="75000">
                <a:srgbClr val="E2E8EE"/>
              </a:gs>
              <a:gs pos="21000">
                <a:srgbClr val="013A72"/>
              </a:gs>
              <a:gs pos="0">
                <a:srgbClr val="013A72"/>
              </a:gs>
              <a:gs pos="100000">
                <a:schemeClr val="bg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8199" y="266701"/>
            <a:ext cx="10515600" cy="1085316"/>
          </a:xfrm>
        </p:spPr>
        <p:txBody>
          <a:bodyPr>
            <a:noAutofit/>
          </a:bodyPr>
          <a:lstStyle>
            <a:lvl1pPr algn="l">
              <a:defRPr sz="5000" b="1">
                <a:solidFill>
                  <a:srgbClr val="013A72"/>
                </a:solidFill>
                <a:latin typeface="Montserrat ExtraBold" panose="00000900000000000000" pitchFamily="2" charset="0"/>
              </a:defRPr>
            </a:lvl1pPr>
          </a:lstStyle>
          <a:p>
            <a:r>
              <a:rPr lang="it-IT" dirty="0"/>
              <a:t>Fare clic per modificare lo stile del titolo</a:t>
            </a:r>
            <a:endParaRPr lang="en-US" dirty="0"/>
          </a:p>
        </p:txBody>
      </p:sp>
      <p:sp>
        <p:nvSpPr>
          <p:cNvPr id="3" name="Content Placeholder 2"/>
          <p:cNvSpPr>
            <a:spLocks noGrp="1"/>
          </p:cNvSpPr>
          <p:nvPr>
            <p:ph idx="1"/>
          </p:nvPr>
        </p:nvSpPr>
        <p:spPr>
          <a:xfrm>
            <a:off x="838198" y="1757698"/>
            <a:ext cx="10515600" cy="4351338"/>
          </a:xfrm>
        </p:spPr>
        <p:txBody>
          <a:bodyPr/>
          <a:lstStyle>
            <a:lvl1pPr>
              <a:defRPr>
                <a:latin typeface="Montserrat" panose="00000500000000000000" pitchFamily="2" charset="0"/>
                <a:ea typeface="Yu Gothic" panose="020B0400000000000000" pitchFamily="34" charset="-128"/>
              </a:defRPr>
            </a:lvl1pPr>
            <a:lvl2pPr>
              <a:defRPr>
                <a:latin typeface="Montserrat" panose="00000500000000000000" pitchFamily="2" charset="0"/>
                <a:ea typeface="Yu Gothic" panose="020B0400000000000000" pitchFamily="34" charset="-128"/>
              </a:defRPr>
            </a:lvl2pPr>
            <a:lvl3pPr>
              <a:defRPr>
                <a:latin typeface="Montserrat" panose="00000500000000000000" pitchFamily="2" charset="0"/>
                <a:ea typeface="Yu Gothic" panose="020B0400000000000000" pitchFamily="34" charset="-128"/>
              </a:defRPr>
            </a:lvl3pPr>
            <a:lvl4pPr>
              <a:defRPr>
                <a:latin typeface="Montserrat" panose="00000500000000000000" pitchFamily="2" charset="0"/>
                <a:ea typeface="Yu Gothic" panose="020B0400000000000000" pitchFamily="34" charset="-128"/>
              </a:defRPr>
            </a:lvl4pPr>
            <a:lvl5pPr>
              <a:defRPr>
                <a:latin typeface="Montserrat" panose="00000500000000000000" pitchFamily="2" charset="0"/>
                <a:ea typeface="Yu Gothic" panose="020B0400000000000000" pitchFamily="34" charset="-128"/>
              </a:defRPr>
            </a:lvl5p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5" name="Footer Placeholder 4"/>
          <p:cNvSpPr>
            <a:spLocks noGrp="1"/>
          </p:cNvSpPr>
          <p:nvPr>
            <p:ph type="ftr" sz="quarter" idx="11"/>
          </p:nvPr>
        </p:nvSpPr>
        <p:spPr>
          <a:xfrm>
            <a:off x="4329056" y="6988550"/>
            <a:ext cx="4114800" cy="365125"/>
          </a:xfrm>
        </p:spPr>
        <p:txBody>
          <a:bodyPr/>
          <a:lstStyle>
            <a:lvl1pPr>
              <a:defRPr>
                <a:solidFill>
                  <a:schemeClr val="bg1"/>
                </a:solidFill>
                <a:latin typeface="Oswald" panose="02000503000000000000" pitchFamily="2" charset="0"/>
              </a:defRPr>
            </a:lvl1pPr>
          </a:lstStyle>
          <a:p>
            <a:endParaRPr lang="it-IT"/>
          </a:p>
        </p:txBody>
      </p:sp>
      <p:sp>
        <p:nvSpPr>
          <p:cNvPr id="6" name="Slide Number Placeholder 5"/>
          <p:cNvSpPr>
            <a:spLocks noGrp="1"/>
          </p:cNvSpPr>
          <p:nvPr>
            <p:ph type="sldNum" sz="quarter" idx="12"/>
          </p:nvPr>
        </p:nvSpPr>
        <p:spPr>
          <a:xfrm>
            <a:off x="9336993" y="6424611"/>
            <a:ext cx="2743200" cy="365125"/>
          </a:xfrm>
        </p:spPr>
        <p:txBody>
          <a:bodyPr/>
          <a:lstStyle>
            <a:lvl1pPr>
              <a:defRPr sz="1400">
                <a:solidFill>
                  <a:srgbClr val="4399B6"/>
                </a:solidFill>
                <a:latin typeface="Montserrat" panose="00000500000000000000" pitchFamily="2" charset="0"/>
              </a:defRPr>
            </a:lvl1pPr>
          </a:lstStyle>
          <a:p>
            <a:fld id="{FC7CF1D8-012F-4C4A-942F-460B411F49CB}" type="slidenum">
              <a:rPr lang="it-IT" smtClean="0"/>
              <a:pPr/>
              <a:t>‹N°›</a:t>
            </a:fld>
            <a:endParaRPr lang="it-IT"/>
          </a:p>
        </p:txBody>
      </p:sp>
      <p:sp>
        <p:nvSpPr>
          <p:cNvPr id="7" name="Rettangolo 6"/>
          <p:cNvSpPr/>
          <p:nvPr userDrawn="1"/>
        </p:nvSpPr>
        <p:spPr>
          <a:xfrm>
            <a:off x="5111015" y="6514717"/>
            <a:ext cx="10311003"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400" b="1" i="0" baseline="0" dirty="0">
                <a:solidFill>
                  <a:srgbClr val="98C21F"/>
                </a:solidFill>
                <a:latin typeface="Montserrat ExtraBold" panose="00000900000000000000" pitchFamily="2" charset="0"/>
              </a:rPr>
              <a:t>WP3</a:t>
            </a:r>
            <a:r>
              <a:rPr lang="it-IT" sz="1400" b="0" i="0" baseline="0" dirty="0">
                <a:solidFill>
                  <a:srgbClr val="98C21F"/>
                </a:solidFill>
                <a:latin typeface="Montserrat" panose="00000500000000000000" pitchFamily="2" charset="0"/>
              </a:rPr>
              <a:t>	 Kick-off meeting 			</a:t>
            </a:r>
            <a:r>
              <a:rPr lang="it-IT" sz="1400" b="0" i="0" baseline="0" dirty="0">
                <a:solidFill>
                  <a:srgbClr val="013A72"/>
                </a:solidFill>
                <a:latin typeface="Montserrat" panose="00000500000000000000" pitchFamily="2" charset="0"/>
              </a:rPr>
              <a:t>15 April 2024 </a:t>
            </a:r>
            <a:r>
              <a:rPr lang="en-US" sz="1200" b="0" i="0" baseline="0" dirty="0">
                <a:solidFill>
                  <a:srgbClr val="013A72"/>
                </a:solidFill>
                <a:latin typeface="Montserrat" panose="00000500000000000000" pitchFamily="2" charset="0"/>
              </a:rPr>
              <a:t>	</a:t>
            </a:r>
            <a:r>
              <a:rPr lang="en-US" sz="1400" b="0" i="0" baseline="0" dirty="0">
                <a:solidFill>
                  <a:srgbClr val="98C21F"/>
                </a:solidFill>
                <a:latin typeface="Montserrat" panose="00000500000000000000" pitchFamily="2" charset="0"/>
              </a:rPr>
              <a:t>	</a:t>
            </a:r>
            <a:endParaRPr lang="en-US" sz="1400" b="0" i="0" dirty="0">
              <a:solidFill>
                <a:srgbClr val="98C21F"/>
              </a:solidFill>
              <a:latin typeface="Montserrat" panose="00000500000000000000" pitchFamily="2" charset="0"/>
            </a:endParaRPr>
          </a:p>
        </p:txBody>
      </p:sp>
      <p:pic>
        <p:nvPicPr>
          <p:cNvPr id="9" name="Picture 12" descr="A picture containing text, clipart&#10;&#10;Description automatically generated">
            <a:extLst>
              <a:ext uri="{FF2B5EF4-FFF2-40B4-BE49-F238E27FC236}">
                <a16:creationId xmlns:a16="http://schemas.microsoft.com/office/drawing/2014/main" id="{A9AC9E64-7CC3-4818-A4B9-CF3E31FA13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942" y="6459926"/>
            <a:ext cx="885140" cy="408935"/>
          </a:xfrm>
          <a:prstGeom prst="rect">
            <a:avLst/>
          </a:prstGeom>
        </p:spPr>
      </p:pic>
      <p:sp>
        <p:nvSpPr>
          <p:cNvPr id="8" name="Footer Placeholder 4">
            <a:extLst>
              <a:ext uri="{FF2B5EF4-FFF2-40B4-BE49-F238E27FC236}">
                <a16:creationId xmlns:a16="http://schemas.microsoft.com/office/drawing/2014/main" id="{33C8E7CF-4E0C-E0E1-1627-2E67A540AE40}"/>
              </a:ext>
            </a:extLst>
          </p:cNvPr>
          <p:cNvSpPr txBox="1">
            <a:spLocks/>
          </p:cNvSpPr>
          <p:nvPr userDrawn="1"/>
        </p:nvSpPr>
        <p:spPr>
          <a:xfrm>
            <a:off x="-640209" y="6452201"/>
            <a:ext cx="4114800" cy="424383"/>
          </a:xfrm>
          <a:prstGeom prst="rect">
            <a:avLst/>
          </a:prstGeom>
        </p:spPr>
        <p:txBody>
          <a:bodyPr vert="horz" lIns="91440" tIns="45720" rIns="91440" bIns="45720" rtlCol="0" anchor="ctr"/>
          <a:lstStyle>
            <a:defPPr>
              <a:defRPr lang="fr-FR"/>
            </a:defPPr>
            <a:lvl1pPr marL="0" algn="ctr" defTabSz="457200" rtl="0" eaLnBrk="1" latinLnBrk="0" hangingPunct="1">
              <a:defRPr sz="1200" kern="1200">
                <a:solidFill>
                  <a:schemeClr val="accent5"/>
                </a:solidFill>
                <a:latin typeface="Montserrat" panose="000005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a:solidFill>
                  <a:schemeClr val="bg1"/>
                </a:solidFill>
              </a:rPr>
              <a:t>			cristian.pira@lnl.infn.it</a:t>
            </a:r>
          </a:p>
        </p:txBody>
      </p:sp>
      <p:pic>
        <p:nvPicPr>
          <p:cNvPr id="10" name="Immagine 9">
            <a:extLst>
              <a:ext uri="{FF2B5EF4-FFF2-40B4-BE49-F238E27FC236}">
                <a16:creationId xmlns:a16="http://schemas.microsoft.com/office/drawing/2014/main" id="{B8876287-DD8B-0D22-D0C6-E8A78CB598BF}"/>
              </a:ext>
            </a:extLst>
          </p:cNvPr>
          <p:cNvPicPr>
            <a:picLocks noChangeAspect="1"/>
          </p:cNvPicPr>
          <p:nvPr userDrawn="1"/>
        </p:nvPicPr>
        <p:blipFill rotWithShape="1">
          <a:blip r:embed="rId3">
            <a:clrChange>
              <a:clrFrom>
                <a:srgbClr val="FFFFFF"/>
              </a:clrFrom>
              <a:clrTo>
                <a:srgbClr val="FFFFFF">
                  <a:alpha val="0"/>
                </a:srgbClr>
              </a:clrTo>
            </a:clrChange>
          </a:blip>
          <a:srcRect t="7628"/>
          <a:stretch/>
        </p:blipFill>
        <p:spPr>
          <a:xfrm>
            <a:off x="3853655" y="6463471"/>
            <a:ext cx="1361832" cy="409151"/>
          </a:xfrm>
          <a:prstGeom prst="rect">
            <a:avLst/>
          </a:prstGeom>
        </p:spPr>
      </p:pic>
    </p:spTree>
    <p:extLst>
      <p:ext uri="{BB962C8B-B14F-4D97-AF65-F5344CB8AC3E}">
        <p14:creationId xmlns:p14="http://schemas.microsoft.com/office/powerpoint/2010/main" val="12844194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781E49CC-38F6-495E-A903-567279F1DB6C}" type="datetime1">
              <a:rPr lang="it-IT" smtClean="0"/>
              <a:t>16/04/2024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FC7CF1D8-012F-4C4A-942F-460B411F49CB}" type="slidenum">
              <a:rPr lang="it-IT" smtClean="0"/>
              <a:t>‹N°›</a:t>
            </a:fld>
            <a:endParaRPr lang="it-IT"/>
          </a:p>
        </p:txBody>
      </p:sp>
    </p:spTree>
    <p:extLst>
      <p:ext uri="{BB962C8B-B14F-4D97-AF65-F5344CB8AC3E}">
        <p14:creationId xmlns:p14="http://schemas.microsoft.com/office/powerpoint/2010/main" val="28850168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DB5335F8-DBFB-4EF7-8D24-4FF07800E08F}" type="datetime1">
              <a:rPr lang="it-IT" smtClean="0"/>
              <a:t>16/04/2024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FC7CF1D8-012F-4C4A-942F-460B411F49CB}" type="slidenum">
              <a:rPr lang="it-IT" smtClean="0"/>
              <a:t>‹N°›</a:t>
            </a:fld>
            <a:endParaRPr lang="it-IT"/>
          </a:p>
        </p:txBody>
      </p:sp>
    </p:spTree>
    <p:extLst>
      <p:ext uri="{BB962C8B-B14F-4D97-AF65-F5344CB8AC3E}">
        <p14:creationId xmlns:p14="http://schemas.microsoft.com/office/powerpoint/2010/main" val="38045276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59400193-18A8-4E26-8BEE-5487F43D09EC}" type="datetime1">
              <a:rPr lang="it-IT" smtClean="0"/>
              <a:t>16/04/2024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C7CF1D8-012F-4C4A-942F-460B411F49CB}" type="slidenum">
              <a:rPr lang="it-IT" smtClean="0"/>
              <a:t>‹N°›</a:t>
            </a:fld>
            <a:endParaRPr lang="it-IT"/>
          </a:p>
        </p:txBody>
      </p:sp>
    </p:spTree>
    <p:extLst>
      <p:ext uri="{BB962C8B-B14F-4D97-AF65-F5344CB8AC3E}">
        <p14:creationId xmlns:p14="http://schemas.microsoft.com/office/powerpoint/2010/main" val="3332587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Fare clic per modificare lo stile del titolo</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C4E63091-EBCF-46F7-B63E-BB91BEBA4B7B}" type="datetime1">
              <a:rPr lang="it-IT" smtClean="0"/>
              <a:t>16/04/2024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C7CF1D8-012F-4C4A-942F-460B411F49CB}" type="slidenum">
              <a:rPr lang="it-IT" smtClean="0"/>
              <a:t>‹N°›</a:t>
            </a:fld>
            <a:endParaRPr lang="it-IT"/>
          </a:p>
        </p:txBody>
      </p:sp>
    </p:spTree>
    <p:extLst>
      <p:ext uri="{BB962C8B-B14F-4D97-AF65-F5344CB8AC3E}">
        <p14:creationId xmlns:p14="http://schemas.microsoft.com/office/powerpoint/2010/main" val="19119436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0097F8BC-F28E-46C6-8252-96C9564587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GB"/>
          </a:p>
        </p:txBody>
      </p:sp>
      <p:pic>
        <p:nvPicPr>
          <p:cNvPr id="12" name="Picture 11">
            <a:extLst>
              <a:ext uri="{FF2B5EF4-FFF2-40B4-BE49-F238E27FC236}">
                <a16:creationId xmlns:a16="http://schemas.microsoft.com/office/drawing/2014/main" id="{DB0DA691-023E-4A5C-909F-FD281AEBD6F5}"/>
              </a:ext>
            </a:extLst>
          </p:cNvPr>
          <p:cNvPicPr>
            <a:picLocks noChangeAspect="1"/>
          </p:cNvPicPr>
          <p:nvPr userDrawn="1"/>
        </p:nvPicPr>
        <p:blipFill>
          <a:blip r:embed="rId2"/>
          <a:stretch>
            <a:fillRect/>
          </a:stretch>
        </p:blipFill>
        <p:spPr>
          <a:xfrm>
            <a:off x="1333500" y="1228725"/>
            <a:ext cx="9525000" cy="4400550"/>
          </a:xfrm>
          <a:prstGeom prst="rect">
            <a:avLst/>
          </a:prstGeom>
        </p:spPr>
      </p:pic>
      <p:pic>
        <p:nvPicPr>
          <p:cNvPr id="14" name="Picture 13" descr="A picture containing text, clipart&#10;&#10;Description automatically generated">
            <a:extLst>
              <a:ext uri="{FF2B5EF4-FFF2-40B4-BE49-F238E27FC236}">
                <a16:creationId xmlns:a16="http://schemas.microsoft.com/office/drawing/2014/main" id="{02BE24E1-0CF8-477E-9E80-D534243D89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29532"/>
            <a:ext cx="866602" cy="400370"/>
          </a:xfrm>
          <a:prstGeom prst="rect">
            <a:avLst/>
          </a:prstGeom>
        </p:spPr>
      </p:pic>
      <p:pic>
        <p:nvPicPr>
          <p:cNvPr id="16" name="Picture 15" descr="Logo&#10;&#10;Description automatically generated">
            <a:extLst>
              <a:ext uri="{FF2B5EF4-FFF2-40B4-BE49-F238E27FC236}">
                <a16:creationId xmlns:a16="http://schemas.microsoft.com/office/drawing/2014/main" id="{C36C9D60-027C-41D8-B587-A6CA85C2CA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3892" y="6444082"/>
            <a:ext cx="1476111" cy="400370"/>
          </a:xfrm>
          <a:prstGeom prst="rect">
            <a:avLst/>
          </a:prstGeom>
        </p:spPr>
      </p:pic>
    </p:spTree>
    <p:extLst>
      <p:ext uri="{BB962C8B-B14F-4D97-AF65-F5344CB8AC3E}">
        <p14:creationId xmlns:p14="http://schemas.microsoft.com/office/powerpoint/2010/main" val="3110897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D61AAE80-699E-4376-9731-855D7B67396F}" type="datetime1">
              <a:rPr lang="it-IT" smtClean="0"/>
              <a:t>16/04/2024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C7CF1D8-012F-4C4A-942F-460B411F49CB}" type="slidenum">
              <a:rPr lang="it-IT" smtClean="0"/>
              <a:t>‹N°›</a:t>
            </a:fld>
            <a:endParaRPr lang="it-IT"/>
          </a:p>
        </p:txBody>
      </p:sp>
    </p:spTree>
    <p:extLst>
      <p:ext uri="{BB962C8B-B14F-4D97-AF65-F5344CB8AC3E}">
        <p14:creationId xmlns:p14="http://schemas.microsoft.com/office/powerpoint/2010/main" val="4196926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Date Placeholder 4"/>
          <p:cNvSpPr>
            <a:spLocks noGrp="1"/>
          </p:cNvSpPr>
          <p:nvPr>
            <p:ph type="dt" sz="half" idx="10"/>
          </p:nvPr>
        </p:nvSpPr>
        <p:spPr/>
        <p:txBody>
          <a:bodyPr/>
          <a:lstStyle/>
          <a:p>
            <a:fld id="{E3DA4980-7111-469D-A5D2-3F6AA752CE6D}" type="datetime1">
              <a:rPr lang="it-IT" smtClean="0"/>
              <a:t>16/04/2024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FC7CF1D8-012F-4C4A-942F-460B411F49CB}" type="slidenum">
              <a:rPr lang="it-IT" smtClean="0"/>
              <a:t>‹N°›</a:t>
            </a:fld>
            <a:endParaRPr lang="it-IT"/>
          </a:p>
        </p:txBody>
      </p:sp>
    </p:spTree>
    <p:extLst>
      <p:ext uri="{BB962C8B-B14F-4D97-AF65-F5344CB8AC3E}">
        <p14:creationId xmlns:p14="http://schemas.microsoft.com/office/powerpoint/2010/main" val="3204782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lo stile del titolo</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Date Placeholder 6"/>
          <p:cNvSpPr>
            <a:spLocks noGrp="1"/>
          </p:cNvSpPr>
          <p:nvPr>
            <p:ph type="dt" sz="half" idx="10"/>
          </p:nvPr>
        </p:nvSpPr>
        <p:spPr/>
        <p:txBody>
          <a:bodyPr/>
          <a:lstStyle/>
          <a:p>
            <a:fld id="{17B68790-2AC2-4551-9011-361C6FE34094}" type="datetime1">
              <a:rPr lang="it-IT" smtClean="0"/>
              <a:t>16/04/2024</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FC7CF1D8-012F-4C4A-942F-460B411F49CB}" type="slidenum">
              <a:rPr lang="it-IT" smtClean="0"/>
              <a:t>‹N°›</a:t>
            </a:fld>
            <a:endParaRPr lang="it-IT"/>
          </a:p>
        </p:txBody>
      </p:sp>
    </p:spTree>
    <p:extLst>
      <p:ext uri="{BB962C8B-B14F-4D97-AF65-F5344CB8AC3E}">
        <p14:creationId xmlns:p14="http://schemas.microsoft.com/office/powerpoint/2010/main" val="4166853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Date Placeholder 2"/>
          <p:cNvSpPr>
            <a:spLocks noGrp="1"/>
          </p:cNvSpPr>
          <p:nvPr>
            <p:ph type="dt" sz="half" idx="10"/>
          </p:nvPr>
        </p:nvSpPr>
        <p:spPr/>
        <p:txBody>
          <a:bodyPr/>
          <a:lstStyle/>
          <a:p>
            <a:fld id="{4977116E-166B-4348-B29F-E2E4CFFC9F3A}" type="datetime1">
              <a:rPr lang="it-IT" smtClean="0"/>
              <a:t>16/04/2024</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FC7CF1D8-012F-4C4A-942F-460B411F49CB}" type="slidenum">
              <a:rPr lang="it-IT" smtClean="0"/>
              <a:t>‹N°›</a:t>
            </a:fld>
            <a:endParaRPr lang="it-IT"/>
          </a:p>
        </p:txBody>
      </p:sp>
    </p:spTree>
    <p:extLst>
      <p:ext uri="{BB962C8B-B14F-4D97-AF65-F5344CB8AC3E}">
        <p14:creationId xmlns:p14="http://schemas.microsoft.com/office/powerpoint/2010/main" val="1814485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AE6FCA-F3F5-4257-BF6D-701C857B888C}" type="datetime1">
              <a:rPr lang="it-IT" smtClean="0"/>
              <a:t>16/04/2024</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FC7CF1D8-012F-4C4A-942F-460B411F49CB}" type="slidenum">
              <a:rPr lang="it-IT" smtClean="0"/>
              <a:t>‹N°›</a:t>
            </a:fld>
            <a:endParaRPr lang="it-IT"/>
          </a:p>
        </p:txBody>
      </p:sp>
    </p:spTree>
    <p:extLst>
      <p:ext uri="{BB962C8B-B14F-4D97-AF65-F5344CB8AC3E}">
        <p14:creationId xmlns:p14="http://schemas.microsoft.com/office/powerpoint/2010/main" val="4077939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781E49CC-38F6-495E-A903-567279F1DB6C}" type="datetime1">
              <a:rPr lang="it-IT" smtClean="0"/>
              <a:t>16/04/2024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FC7CF1D8-012F-4C4A-942F-460B411F49CB}" type="slidenum">
              <a:rPr lang="it-IT" smtClean="0"/>
              <a:t>‹N°›</a:t>
            </a:fld>
            <a:endParaRPr lang="it-IT"/>
          </a:p>
        </p:txBody>
      </p:sp>
    </p:spTree>
    <p:extLst>
      <p:ext uri="{BB962C8B-B14F-4D97-AF65-F5344CB8AC3E}">
        <p14:creationId xmlns:p14="http://schemas.microsoft.com/office/powerpoint/2010/main" val="3651644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DB5335F8-DBFB-4EF7-8D24-4FF07800E08F}" type="datetime1">
              <a:rPr lang="it-IT" smtClean="0"/>
              <a:t>16/04/2024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FC7CF1D8-012F-4C4A-942F-460B411F49CB}" type="slidenum">
              <a:rPr lang="it-IT" smtClean="0"/>
              <a:t>‹N°›</a:t>
            </a:fld>
            <a:endParaRPr lang="it-IT"/>
          </a:p>
        </p:txBody>
      </p:sp>
    </p:spTree>
    <p:extLst>
      <p:ext uri="{BB962C8B-B14F-4D97-AF65-F5344CB8AC3E}">
        <p14:creationId xmlns:p14="http://schemas.microsoft.com/office/powerpoint/2010/main" val="3720194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9A8733-E814-4F1D-8A2F-E3D6EAA4C592}" type="datetime1">
              <a:rPr lang="it-IT" smtClean="0"/>
              <a:t>16/04/2024</a:t>
            </a:fld>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7CF1D8-012F-4C4A-942F-460B411F49CB}" type="slidenum">
              <a:rPr lang="it-IT" smtClean="0"/>
              <a:t>‹N°›</a:t>
            </a:fld>
            <a:endParaRPr lang="it-IT"/>
          </a:p>
        </p:txBody>
      </p:sp>
    </p:spTree>
    <p:extLst>
      <p:ext uri="{BB962C8B-B14F-4D97-AF65-F5344CB8AC3E}">
        <p14:creationId xmlns:p14="http://schemas.microsoft.com/office/powerpoint/2010/main" val="42398067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5" r:id="rId12"/>
  </p:sldLayoutIdLst>
  <p:hf hdr="0" ftr="0" dt="0"/>
  <p:txStyles>
    <p:titleStyle>
      <a:lvl1pPr algn="l" defTabSz="914400" rtl="0" eaLnBrk="1" latinLnBrk="0" hangingPunct="1">
        <a:lnSpc>
          <a:spcPct val="90000"/>
        </a:lnSpc>
        <a:spcBef>
          <a:spcPct val="0"/>
        </a:spcBef>
        <a:buNone/>
        <a:defRPr sz="4400" kern="1200">
          <a:solidFill>
            <a:srgbClr val="002060"/>
          </a:solidFill>
          <a:latin typeface="Oswald" panose="02000503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swald" panose="02000503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swald" panose="02000503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swald" panose="02000503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swald" panose="02000503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swald" panose="02000503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9A8733-E814-4F1D-8A2F-E3D6EAA4C592}" type="datetime1">
              <a:rPr lang="it-IT" smtClean="0"/>
              <a:t>16/04/2024</a:t>
            </a:fld>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7CF1D8-012F-4C4A-942F-460B411F49CB}" type="slidenum">
              <a:rPr lang="it-IT" smtClean="0"/>
              <a:t>‹N°›</a:t>
            </a:fld>
            <a:endParaRPr lang="it-IT"/>
          </a:p>
        </p:txBody>
      </p:sp>
    </p:spTree>
    <p:extLst>
      <p:ext uri="{BB962C8B-B14F-4D97-AF65-F5344CB8AC3E}">
        <p14:creationId xmlns:p14="http://schemas.microsoft.com/office/powerpoint/2010/main" val="246212269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hdr="0" ftr="0" dt="0"/>
  <p:txStyles>
    <p:titleStyle>
      <a:lvl1pPr algn="l" defTabSz="914400" rtl="0" eaLnBrk="1" latinLnBrk="0" hangingPunct="1">
        <a:lnSpc>
          <a:spcPct val="90000"/>
        </a:lnSpc>
        <a:spcBef>
          <a:spcPct val="0"/>
        </a:spcBef>
        <a:buNone/>
        <a:defRPr sz="4400" kern="1200">
          <a:solidFill>
            <a:srgbClr val="002060"/>
          </a:solidFill>
          <a:latin typeface="Oswald" panose="02000503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swald" panose="02000503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swald" panose="02000503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swald" panose="02000503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swald" panose="02000503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swald" panose="02000503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8FCEB46E-303F-4459-47AC-A3D915C8A7C9}"/>
              </a:ext>
            </a:extLst>
          </p:cNvPr>
          <p:cNvPicPr>
            <a:picLocks noChangeAspect="1"/>
          </p:cNvPicPr>
          <p:nvPr/>
        </p:nvPicPr>
        <p:blipFill rotWithShape="1">
          <a:blip r:embed="rId3">
            <a:extLst>
              <a:ext uri="{28A0092B-C50C-407E-A947-70E740481C1C}">
                <a14:useLocalDpi xmlns:a14="http://schemas.microsoft.com/office/drawing/2010/main" val="0"/>
              </a:ext>
            </a:extLst>
          </a:blip>
          <a:srcRect r="3041"/>
          <a:stretch/>
        </p:blipFill>
        <p:spPr>
          <a:xfrm>
            <a:off x="6980925" y="1395800"/>
            <a:ext cx="5203311" cy="4324886"/>
          </a:xfrm>
          <a:prstGeom prst="rect">
            <a:avLst/>
          </a:prstGeom>
        </p:spPr>
      </p:pic>
      <p:sp>
        <p:nvSpPr>
          <p:cNvPr id="21" name="Titolo 1">
            <a:extLst>
              <a:ext uri="{FF2B5EF4-FFF2-40B4-BE49-F238E27FC236}">
                <a16:creationId xmlns:a16="http://schemas.microsoft.com/office/drawing/2014/main" id="{B41C4EA6-CE5B-45DD-99CF-4E6C4E3FBD27}"/>
              </a:ext>
            </a:extLst>
          </p:cNvPr>
          <p:cNvSpPr txBox="1">
            <a:spLocks/>
          </p:cNvSpPr>
          <p:nvPr/>
        </p:nvSpPr>
        <p:spPr>
          <a:xfrm>
            <a:off x="728196" y="560304"/>
            <a:ext cx="5582581" cy="67300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70000"/>
              </a:lnSpc>
              <a:spcBef>
                <a:spcPct val="0"/>
              </a:spcBef>
              <a:spcAft>
                <a:spcPts val="0"/>
              </a:spcAft>
              <a:buClrTx/>
              <a:buSzTx/>
              <a:buFontTx/>
              <a:buNone/>
              <a:tabLst/>
              <a:defRPr/>
            </a:pPr>
            <a:r>
              <a:rPr kumimoji="0" lang="en-US" sz="3400" b="0" i="0" u="none" strike="noStrike" kern="1200" cap="none" spc="0" normalizeH="0" baseline="0" noProof="0" dirty="0">
                <a:ln>
                  <a:noFill/>
                </a:ln>
                <a:solidFill>
                  <a:srgbClr val="98C21F"/>
                </a:solidFill>
                <a:effectLst/>
                <a:uLnTx/>
                <a:uFillTx/>
                <a:latin typeface="Montserrat" panose="00000500000000000000" pitchFamily="2" charset="0"/>
                <a:ea typeface="+mj-ea"/>
                <a:cs typeface="+mj-cs"/>
              </a:rPr>
              <a:t>Cristian</a:t>
            </a:r>
            <a:r>
              <a:rPr kumimoji="0" lang="en-US" sz="3400" b="0" i="0" u="none" strike="noStrike" kern="1200" cap="none" spc="0" normalizeH="0" baseline="0" noProof="0" dirty="0">
                <a:ln>
                  <a:noFill/>
                </a:ln>
                <a:solidFill>
                  <a:srgbClr val="4399B6"/>
                </a:solidFill>
                <a:effectLst/>
                <a:uLnTx/>
                <a:uFillTx/>
                <a:latin typeface="Montserrat" panose="00000500000000000000" pitchFamily="2" charset="0"/>
                <a:ea typeface="+mj-ea"/>
                <a:cs typeface="+mj-cs"/>
              </a:rPr>
              <a:t> </a:t>
            </a:r>
            <a:r>
              <a:rPr kumimoji="0" lang="en-US" sz="3400" b="1" i="0" u="none" strike="noStrike" kern="1200" cap="none" spc="0" normalizeH="0" baseline="0" noProof="0" dirty="0">
                <a:ln>
                  <a:noFill/>
                </a:ln>
                <a:solidFill>
                  <a:srgbClr val="002060"/>
                </a:solidFill>
                <a:effectLst/>
                <a:uLnTx/>
                <a:uFillTx/>
                <a:latin typeface="Montserrat" panose="00000500000000000000" pitchFamily="2" charset="0"/>
                <a:ea typeface="+mj-ea"/>
                <a:cs typeface="+mj-cs"/>
              </a:rPr>
              <a:t>Pira</a:t>
            </a:r>
          </a:p>
        </p:txBody>
      </p:sp>
      <p:sp>
        <p:nvSpPr>
          <p:cNvPr id="23" name="Titolo 1">
            <a:extLst>
              <a:ext uri="{FF2B5EF4-FFF2-40B4-BE49-F238E27FC236}">
                <a16:creationId xmlns:a16="http://schemas.microsoft.com/office/drawing/2014/main" id="{D9D2AF66-F158-4DC8-A2EC-9EAC36E662F8}"/>
              </a:ext>
            </a:extLst>
          </p:cNvPr>
          <p:cNvSpPr txBox="1">
            <a:spLocks/>
          </p:cNvSpPr>
          <p:nvPr/>
        </p:nvSpPr>
        <p:spPr>
          <a:xfrm>
            <a:off x="708952" y="4574420"/>
            <a:ext cx="7514344" cy="16233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Yu Gothic Medium" panose="020B0500000000000000" pitchFamily="34" charset="-128"/>
                <a:ea typeface="Yu Gothic Medium" panose="020B0500000000000000" pitchFamily="34" charset="-128"/>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A0C919"/>
                </a:solidFill>
                <a:effectLst/>
                <a:uLnTx/>
                <a:uFillTx/>
                <a:latin typeface="Montserrat ExtraBold" panose="00000900000000000000" pitchFamily="2" charset="0"/>
                <a:ea typeface="Yu Gothic Medium" panose="020B0500000000000000" pitchFamily="34" charset="-128"/>
                <a:cs typeface="+mj-cs"/>
              </a:rPr>
              <a:t>Nb</a:t>
            </a:r>
            <a:r>
              <a:rPr kumimoji="0" lang="en-US" sz="3600" b="1" i="0" u="none" strike="noStrike" kern="1200" cap="none" spc="0" normalizeH="0" baseline="-25000" noProof="0" dirty="0">
                <a:ln>
                  <a:noFill/>
                </a:ln>
                <a:solidFill>
                  <a:srgbClr val="A0C919"/>
                </a:solidFill>
                <a:effectLst/>
                <a:uLnTx/>
                <a:uFillTx/>
                <a:latin typeface="Montserrat ExtraBold" panose="00000900000000000000" pitchFamily="2" charset="0"/>
                <a:ea typeface="Yu Gothic Medium" panose="020B0500000000000000" pitchFamily="34" charset="-128"/>
                <a:cs typeface="+mj-cs"/>
              </a:rPr>
              <a:t>3</a:t>
            </a:r>
            <a:r>
              <a:rPr kumimoji="0" lang="en-US" sz="3600" b="1" i="0" u="none" strike="noStrike" kern="1200" cap="none" spc="0" normalizeH="0" baseline="0" noProof="0" dirty="0">
                <a:ln>
                  <a:noFill/>
                </a:ln>
                <a:solidFill>
                  <a:srgbClr val="A0C919"/>
                </a:solidFill>
                <a:effectLst/>
                <a:uLnTx/>
                <a:uFillTx/>
                <a:latin typeface="Montserrat ExtraBold" panose="00000900000000000000" pitchFamily="2" charset="0"/>
                <a:ea typeface="Yu Gothic Medium" panose="020B0500000000000000" pitchFamily="34" charset="-128"/>
                <a:cs typeface="+mj-cs"/>
              </a:rPr>
              <a:t>Sn on Cu films</a:t>
            </a:r>
            <a:br>
              <a:rPr kumimoji="0" lang="en-US" sz="3600" b="1" i="0" u="none" strike="noStrike" kern="1200" cap="none" spc="0" normalizeH="0" baseline="0" noProof="0" dirty="0">
                <a:ln>
                  <a:noFill/>
                </a:ln>
                <a:solidFill>
                  <a:srgbClr val="A0C919"/>
                </a:solidFill>
                <a:effectLst/>
                <a:uLnTx/>
                <a:uFillTx/>
                <a:latin typeface="Montserrat ExtraBold" panose="00000900000000000000" pitchFamily="2" charset="0"/>
                <a:ea typeface="Yu Gothic Medium" panose="020B0500000000000000" pitchFamily="34" charset="-128"/>
                <a:cs typeface="+mj-cs"/>
              </a:rPr>
            </a:br>
            <a:r>
              <a:rPr kumimoji="0" lang="en-US" sz="3600" b="1" i="0" u="none" strike="noStrike" kern="1200" cap="none" spc="0" normalizeH="0" baseline="0" noProof="0" dirty="0">
                <a:ln>
                  <a:noFill/>
                </a:ln>
                <a:solidFill>
                  <a:srgbClr val="A0C919"/>
                </a:solidFill>
                <a:effectLst/>
                <a:uLnTx/>
                <a:uFillTx/>
                <a:latin typeface="Montserrat ExtraBold" panose="00000900000000000000" pitchFamily="2" charset="0"/>
                <a:ea typeface="Yu Gothic Medium" panose="020B0500000000000000" pitchFamily="34" charset="-128"/>
                <a:cs typeface="+mj-cs"/>
              </a:rPr>
              <a:t>for 4.2K cavity operation</a:t>
            </a:r>
          </a:p>
        </p:txBody>
      </p:sp>
      <p:pic>
        <p:nvPicPr>
          <p:cNvPr id="11" name="Picture 3" descr="Logo&#10;&#10;Description automatically generated">
            <a:extLst>
              <a:ext uri="{FF2B5EF4-FFF2-40B4-BE49-F238E27FC236}">
                <a16:creationId xmlns:a16="http://schemas.microsoft.com/office/drawing/2014/main" id="{F3C321C7-3C37-40EC-BC2D-A73548E91B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7663" y="570159"/>
            <a:ext cx="1076673" cy="621356"/>
          </a:xfrm>
          <a:prstGeom prst="rect">
            <a:avLst/>
          </a:prstGeom>
        </p:spPr>
      </p:pic>
      <p:pic>
        <p:nvPicPr>
          <p:cNvPr id="1026" name="Picture 2" descr="Helmholtz-Zentrum Berlin - Wikipedia">
            <a:extLst>
              <a:ext uri="{FF2B5EF4-FFF2-40B4-BE49-F238E27FC236}">
                <a16:creationId xmlns:a16="http://schemas.microsoft.com/office/drawing/2014/main" id="{2AF65C3F-8401-FEB8-7F5A-596F8D67EEE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80925" y="661418"/>
            <a:ext cx="1448612" cy="4954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7DDFF16-6297-88F6-6B5A-AC85236AB7B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80276" y="592436"/>
            <a:ext cx="709098" cy="578100"/>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a:extLst>
              <a:ext uri="{FF2B5EF4-FFF2-40B4-BE49-F238E27FC236}">
                <a16:creationId xmlns:a16="http://schemas.microsoft.com/office/drawing/2014/main" id="{14FEE232-DAFF-43A8-5F23-A3A3A62BCB9D}"/>
              </a:ext>
            </a:extLst>
          </p:cNvPr>
          <p:cNvPicPr>
            <a:picLocks noChangeAspect="1"/>
          </p:cNvPicPr>
          <p:nvPr/>
        </p:nvPicPr>
        <p:blipFill>
          <a:blip r:embed="rId7"/>
          <a:stretch>
            <a:fillRect/>
          </a:stretch>
        </p:blipFill>
        <p:spPr>
          <a:xfrm>
            <a:off x="9855265" y="633324"/>
            <a:ext cx="1794356" cy="461753"/>
          </a:xfrm>
          <a:prstGeom prst="rect">
            <a:avLst/>
          </a:prstGeom>
        </p:spPr>
      </p:pic>
      <p:grpSp>
        <p:nvGrpSpPr>
          <p:cNvPr id="10" name="Gruppo 9">
            <a:extLst>
              <a:ext uri="{FF2B5EF4-FFF2-40B4-BE49-F238E27FC236}">
                <a16:creationId xmlns:a16="http://schemas.microsoft.com/office/drawing/2014/main" id="{82BA6CB5-0FF4-14A8-6483-3A8F89A4D1F1}"/>
              </a:ext>
            </a:extLst>
          </p:cNvPr>
          <p:cNvGrpSpPr/>
          <p:nvPr/>
        </p:nvGrpSpPr>
        <p:grpSpPr>
          <a:xfrm>
            <a:off x="7428574" y="6005821"/>
            <a:ext cx="4546922" cy="727908"/>
            <a:chOff x="8159858" y="6307132"/>
            <a:chExt cx="3834161" cy="727908"/>
          </a:xfrm>
        </p:grpSpPr>
        <p:sp>
          <p:nvSpPr>
            <p:cNvPr id="25" name="Titolo 1">
              <a:extLst>
                <a:ext uri="{FF2B5EF4-FFF2-40B4-BE49-F238E27FC236}">
                  <a16:creationId xmlns:a16="http://schemas.microsoft.com/office/drawing/2014/main" id="{2CC09327-CBBD-4369-A91B-D114EB7A52E4}"/>
                </a:ext>
              </a:extLst>
            </p:cNvPr>
            <p:cNvSpPr txBox="1">
              <a:spLocks/>
            </p:cNvSpPr>
            <p:nvPr/>
          </p:nvSpPr>
          <p:spPr>
            <a:xfrm>
              <a:off x="8159858" y="6362031"/>
              <a:ext cx="3834161" cy="67300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rgbClr val="002060"/>
                  </a:solidFill>
                  <a:latin typeface="Oswald" panose="02000503000000000000" pitchFamily="2" charset="0"/>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012556"/>
                  </a:solidFill>
                  <a:effectLst/>
                  <a:uLnTx/>
                  <a:uFillTx/>
                  <a:latin typeface="Franklin Gothic Book" panose="020B0503020102020204" pitchFamily="34" charset="0"/>
                  <a:ea typeface="+mj-ea"/>
                  <a:cs typeface="+mj-cs"/>
                </a:rPr>
                <a:t>Paris, 16 April 2024</a:t>
              </a:r>
            </a:p>
          </p:txBody>
        </p:sp>
        <p:sp>
          <p:nvSpPr>
            <p:cNvPr id="3" name="Titolo 1">
              <a:extLst>
                <a:ext uri="{FF2B5EF4-FFF2-40B4-BE49-F238E27FC236}">
                  <a16:creationId xmlns:a16="http://schemas.microsoft.com/office/drawing/2014/main" id="{AC9D0B6C-F672-F48C-8B57-83E3072FA8DD}"/>
                </a:ext>
              </a:extLst>
            </p:cNvPr>
            <p:cNvSpPr txBox="1">
              <a:spLocks/>
            </p:cNvSpPr>
            <p:nvPr/>
          </p:nvSpPr>
          <p:spPr>
            <a:xfrm>
              <a:off x="8418276" y="6307132"/>
              <a:ext cx="3575743" cy="4970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Yu Gothic Medium" panose="020B0500000000000000" pitchFamily="34" charset="-128"/>
                  <a:ea typeface="Yu Gothic Medium" panose="020B0500000000000000" pitchFamily="34" charset="-128"/>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lang="it-IT" sz="2400" b="1" dirty="0" err="1">
                  <a:solidFill>
                    <a:srgbClr val="013A72"/>
                  </a:solidFill>
                  <a:latin typeface="Montserrat ExtraBold" panose="00000900000000000000" pitchFamily="2" charset="0"/>
                </a:rPr>
                <a:t>Remarks</a:t>
              </a:r>
              <a:r>
                <a:rPr lang="it-IT" sz="2400" b="1" dirty="0">
                  <a:solidFill>
                    <a:srgbClr val="013A72"/>
                  </a:solidFill>
                  <a:latin typeface="Montserrat ExtraBold" panose="00000900000000000000" pitchFamily="2" charset="0"/>
                </a:rPr>
                <a:t/>
              </a:r>
              <a:br>
                <a:rPr lang="it-IT" sz="2400" b="1" dirty="0">
                  <a:solidFill>
                    <a:srgbClr val="013A72"/>
                  </a:solidFill>
                  <a:latin typeface="Montserrat ExtraBold" panose="00000900000000000000" pitchFamily="2" charset="0"/>
                </a:rPr>
              </a:br>
              <a:r>
                <a:rPr lang="it-IT" sz="2400" b="1" dirty="0">
                  <a:solidFill>
                    <a:srgbClr val="013A72"/>
                  </a:solidFill>
                  <a:latin typeface="Montserrat ExtraBold" panose="00000900000000000000" pitchFamily="2" charset="0"/>
                </a:rPr>
                <a:t>from </a:t>
              </a:r>
              <a:r>
                <a:rPr lang="it-IT" sz="2400" b="1" dirty="0" err="1">
                  <a:solidFill>
                    <a:srgbClr val="013A72"/>
                  </a:solidFill>
                  <a:latin typeface="Montserrat ExtraBold" panose="00000900000000000000" pitchFamily="2" charset="0"/>
                </a:rPr>
                <a:t>Parallel</a:t>
              </a:r>
              <a:r>
                <a:rPr lang="it-IT" sz="2400" b="1" dirty="0">
                  <a:solidFill>
                    <a:srgbClr val="013A72"/>
                  </a:solidFill>
                  <a:latin typeface="Montserrat ExtraBold" panose="00000900000000000000" pitchFamily="2" charset="0"/>
                </a:rPr>
                <a:t> Meeting</a:t>
              </a:r>
            </a:p>
            <a:p>
              <a:pPr marL="0" marR="0" lvl="0" indent="0" algn="r" defTabSz="914400" rtl="0" eaLnBrk="1" fontAlgn="auto" latinLnBrk="0" hangingPunct="1">
                <a:lnSpc>
                  <a:spcPct val="90000"/>
                </a:lnSpc>
                <a:spcBef>
                  <a:spcPct val="0"/>
                </a:spcBef>
                <a:spcAft>
                  <a:spcPts val="0"/>
                </a:spcAft>
                <a:buClrTx/>
                <a:buSzTx/>
                <a:buFontTx/>
                <a:buNone/>
                <a:tabLst/>
                <a:defRPr/>
              </a:pPr>
              <a:endParaRPr kumimoji="0" lang="it-IT" sz="2400" b="1" i="0" u="none" strike="noStrike" kern="1200" cap="none" spc="0" normalizeH="0" baseline="0" noProof="0" dirty="0">
                <a:ln>
                  <a:noFill/>
                </a:ln>
                <a:solidFill>
                  <a:srgbClr val="013A72"/>
                </a:solidFill>
                <a:effectLst/>
                <a:uLnTx/>
                <a:uFillTx/>
                <a:latin typeface="Montserrat ExtraBold" panose="00000900000000000000" pitchFamily="2" charset="0"/>
                <a:ea typeface="Yu Gothic Medium" panose="020B0500000000000000" pitchFamily="34" charset="-128"/>
                <a:cs typeface="+mj-cs"/>
              </a:endParaRPr>
            </a:p>
          </p:txBody>
        </p:sp>
      </p:grpSp>
      <p:pic>
        <p:nvPicPr>
          <p:cNvPr id="4" name="Immagine 3">
            <a:extLst>
              <a:ext uri="{FF2B5EF4-FFF2-40B4-BE49-F238E27FC236}">
                <a16:creationId xmlns:a16="http://schemas.microsoft.com/office/drawing/2014/main" id="{E3CFD43A-415C-7697-E3BB-2404C69C36D1}"/>
              </a:ext>
            </a:extLst>
          </p:cNvPr>
          <p:cNvPicPr>
            <a:picLocks noChangeAspect="1"/>
          </p:cNvPicPr>
          <p:nvPr/>
        </p:nvPicPr>
        <p:blipFill rotWithShape="1">
          <a:blip r:embed="rId8">
            <a:clrChange>
              <a:clrFrom>
                <a:srgbClr val="FFFFFF"/>
              </a:clrFrom>
              <a:clrTo>
                <a:srgbClr val="FFFFFF">
                  <a:alpha val="0"/>
                </a:srgbClr>
              </a:clrTo>
            </a:clrChange>
          </a:blip>
          <a:srcRect t="7628"/>
          <a:stretch/>
        </p:blipFill>
        <p:spPr>
          <a:xfrm>
            <a:off x="279244" y="2075427"/>
            <a:ext cx="5403099" cy="1623315"/>
          </a:xfrm>
          <a:prstGeom prst="rect">
            <a:avLst/>
          </a:prstGeom>
        </p:spPr>
      </p:pic>
      <p:sp>
        <p:nvSpPr>
          <p:cNvPr id="7" name="Titolo 1">
            <a:extLst>
              <a:ext uri="{FF2B5EF4-FFF2-40B4-BE49-F238E27FC236}">
                <a16:creationId xmlns:a16="http://schemas.microsoft.com/office/drawing/2014/main" id="{FA4E89F5-0FD3-F521-F557-C47350DD81CE}"/>
              </a:ext>
            </a:extLst>
          </p:cNvPr>
          <p:cNvSpPr txBox="1">
            <a:spLocks/>
          </p:cNvSpPr>
          <p:nvPr/>
        </p:nvSpPr>
        <p:spPr>
          <a:xfrm>
            <a:off x="5564279" y="1590557"/>
            <a:ext cx="2859960" cy="25413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Yu Gothic Medium" panose="020B0500000000000000" pitchFamily="34" charset="-128"/>
                <a:ea typeface="Yu Gothic Medium" panose="020B0500000000000000" pitchFamily="34" charset="-128"/>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1" i="0" u="none" strike="noStrike" kern="1200" cap="none" spc="0" normalizeH="0" baseline="0" noProof="0" dirty="0">
                <a:ln>
                  <a:noFill/>
                </a:ln>
                <a:solidFill>
                  <a:srgbClr val="A0C919"/>
                </a:solidFill>
                <a:effectLst/>
                <a:uLnTx/>
                <a:uFillTx/>
                <a:latin typeface="Montserrat ExtraBold" panose="00000900000000000000" pitchFamily="2" charset="0"/>
                <a:ea typeface="Yu Gothic Medium" panose="020B0500000000000000" pitchFamily="34" charset="-128"/>
                <a:cs typeface="+mj-cs"/>
              </a:rPr>
              <a:t>i</a:t>
            </a:r>
            <a:r>
              <a:rPr kumimoji="0" lang="en-US" sz="2200" b="1" i="0" u="none" strike="noStrike" kern="1200" cap="none" spc="0" normalizeH="0" baseline="0" noProof="0" dirty="0">
                <a:ln>
                  <a:noFill/>
                </a:ln>
                <a:solidFill>
                  <a:srgbClr val="013A72"/>
                </a:solidFill>
                <a:effectLst/>
                <a:uLnTx/>
                <a:uFillTx/>
                <a:latin typeface="Montserrat ExtraBold" panose="00000900000000000000" pitchFamily="2" charset="0"/>
                <a:ea typeface="Yu Gothic Medium" panose="020B0500000000000000" pitchFamily="34" charset="-128"/>
                <a:cs typeface="+mj-cs"/>
              </a:rPr>
              <a:t>nnovate for </a:t>
            </a:r>
            <a:r>
              <a:rPr kumimoji="0" lang="en-US" sz="2200" b="1" i="0" u="none" strike="noStrike" kern="1200" cap="none" spc="0" normalizeH="0" baseline="0" noProof="0" dirty="0">
                <a:ln>
                  <a:noFill/>
                </a:ln>
                <a:solidFill>
                  <a:srgbClr val="A0C919"/>
                </a:solidFill>
                <a:effectLst/>
                <a:uLnTx/>
                <a:uFillTx/>
                <a:latin typeface="Montserrat ExtraBold" panose="00000900000000000000" pitchFamily="2" charset="0"/>
                <a:ea typeface="Yu Gothic Medium" panose="020B0500000000000000" pitchFamily="34" charset="-128"/>
                <a:cs typeface="+mj-cs"/>
              </a:rPr>
              <a:t>S</a:t>
            </a:r>
            <a:r>
              <a:rPr kumimoji="0" lang="en-US" sz="2200" b="1" i="0" u="none" strike="noStrike" kern="1200" cap="none" spc="0" normalizeH="0" baseline="0" noProof="0" dirty="0">
                <a:ln>
                  <a:noFill/>
                </a:ln>
                <a:solidFill>
                  <a:srgbClr val="013A72"/>
                </a:solidFill>
                <a:effectLst/>
                <a:uLnTx/>
                <a:uFillTx/>
                <a:latin typeface="Montserrat ExtraBold" panose="00000900000000000000" pitchFamily="2" charset="0"/>
                <a:ea typeface="Yu Gothic Medium" panose="020B0500000000000000" pitchFamily="34" charset="-128"/>
                <a:cs typeface="+mj-cs"/>
              </a:rPr>
              <a:t>ustainable</a:t>
            </a:r>
            <a:r>
              <a:rPr kumimoji="0" lang="en-US" sz="2200" b="1" i="0" u="none" strike="noStrike" kern="1200" cap="none" spc="0" normalizeH="0" baseline="0" noProof="0" dirty="0">
                <a:ln>
                  <a:noFill/>
                </a:ln>
                <a:solidFill>
                  <a:srgbClr val="002060"/>
                </a:solidFill>
                <a:effectLst/>
                <a:uLnTx/>
                <a:uFillTx/>
                <a:latin typeface="Montserrat ExtraBold" panose="00000900000000000000" pitchFamily="2" charset="0"/>
                <a:ea typeface="Yu Gothic Medium" panose="020B0500000000000000" pitchFamily="34" charset="-128"/>
                <a:cs typeface="+mj-cs"/>
              </a:rPr>
              <a:t> </a:t>
            </a:r>
            <a:r>
              <a:rPr kumimoji="0" lang="en-US" sz="2200" b="1" i="0" u="none" strike="noStrike" kern="1200" cap="none" spc="0" normalizeH="0" baseline="0" noProof="0" dirty="0">
                <a:ln>
                  <a:noFill/>
                </a:ln>
                <a:solidFill>
                  <a:srgbClr val="A0C919"/>
                </a:solidFill>
                <a:effectLst/>
                <a:uLnTx/>
                <a:uFillTx/>
                <a:latin typeface="Montserrat ExtraBold" panose="00000900000000000000" pitchFamily="2" charset="0"/>
                <a:ea typeface="Yu Gothic Medium" panose="020B0500000000000000" pitchFamily="34" charset="-128"/>
                <a:cs typeface="+mj-cs"/>
              </a:rPr>
              <a:t>A</a:t>
            </a:r>
            <a:r>
              <a:rPr kumimoji="0" lang="en-US" sz="2200" b="1" i="0" u="none" strike="noStrike" kern="1200" cap="none" spc="0" normalizeH="0" baseline="0" noProof="0" dirty="0">
                <a:ln>
                  <a:noFill/>
                </a:ln>
                <a:solidFill>
                  <a:srgbClr val="013A72"/>
                </a:solidFill>
                <a:effectLst/>
                <a:uLnTx/>
                <a:uFillTx/>
                <a:latin typeface="Montserrat ExtraBold" panose="00000900000000000000" pitchFamily="2" charset="0"/>
                <a:ea typeface="Yu Gothic Medium" panose="020B0500000000000000" pitchFamily="34" charset="-128"/>
                <a:cs typeface="+mj-cs"/>
              </a:rPr>
              <a:t>ccelerating</a:t>
            </a:r>
            <a:r>
              <a:rPr kumimoji="0" lang="en-US" sz="2200" b="1" i="0" u="none" strike="noStrike" kern="1200" cap="none" spc="0" normalizeH="0" baseline="0" noProof="0" dirty="0">
                <a:ln>
                  <a:noFill/>
                </a:ln>
                <a:solidFill>
                  <a:srgbClr val="002060"/>
                </a:solidFill>
                <a:effectLst/>
                <a:uLnTx/>
                <a:uFillTx/>
                <a:latin typeface="Montserrat ExtraBold" panose="00000900000000000000" pitchFamily="2" charset="0"/>
                <a:ea typeface="Yu Gothic Medium" panose="020B0500000000000000" pitchFamily="34" charset="-128"/>
                <a:cs typeface="+mj-cs"/>
              </a:rPr>
              <a:t> </a:t>
            </a:r>
            <a:r>
              <a:rPr kumimoji="0" lang="en-US" sz="2200" b="1" i="0" u="none" strike="noStrike" kern="1200" cap="none" spc="0" normalizeH="0" baseline="0" noProof="0" dirty="0">
                <a:ln>
                  <a:noFill/>
                </a:ln>
                <a:solidFill>
                  <a:srgbClr val="A0C919"/>
                </a:solidFill>
                <a:effectLst/>
                <a:uLnTx/>
                <a:uFillTx/>
                <a:latin typeface="Montserrat ExtraBold" panose="00000900000000000000" pitchFamily="2" charset="0"/>
                <a:ea typeface="Yu Gothic Medium" panose="020B0500000000000000" pitchFamily="34" charset="-128"/>
                <a:cs typeface="+mj-cs"/>
              </a:rPr>
              <a:t>S</a:t>
            </a:r>
            <a:r>
              <a:rPr kumimoji="0" lang="en-US" sz="2200" b="1" i="0" u="none" strike="noStrike" kern="1200" cap="none" spc="0" normalizeH="0" baseline="0" noProof="0" dirty="0">
                <a:ln>
                  <a:noFill/>
                </a:ln>
                <a:solidFill>
                  <a:srgbClr val="013A72"/>
                </a:solidFill>
                <a:effectLst/>
                <a:uLnTx/>
                <a:uFillTx/>
                <a:latin typeface="Montserrat ExtraBold" panose="00000900000000000000" pitchFamily="2" charset="0"/>
                <a:ea typeface="Yu Gothic Medium" panose="020B0500000000000000" pitchFamily="34" charset="-128"/>
                <a:cs typeface="+mj-cs"/>
              </a:rPr>
              <a:t>ystems</a:t>
            </a:r>
          </a:p>
        </p:txBody>
      </p:sp>
      <p:sp>
        <p:nvSpPr>
          <p:cNvPr id="8" name="Titolo 1">
            <a:extLst>
              <a:ext uri="{FF2B5EF4-FFF2-40B4-BE49-F238E27FC236}">
                <a16:creationId xmlns:a16="http://schemas.microsoft.com/office/drawing/2014/main" id="{AF175F13-8E2D-4520-CB90-FF8ECFED1643}"/>
              </a:ext>
            </a:extLst>
          </p:cNvPr>
          <p:cNvSpPr txBox="1">
            <a:spLocks/>
          </p:cNvSpPr>
          <p:nvPr/>
        </p:nvSpPr>
        <p:spPr>
          <a:xfrm>
            <a:off x="708952" y="3792275"/>
            <a:ext cx="2775574" cy="12531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Yu Gothic Medium" panose="020B0500000000000000" pitchFamily="34" charset="-128"/>
                <a:ea typeface="Yu Gothic Medium" panose="020B0500000000000000" pitchFamily="34" charset="-128"/>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013A72"/>
                </a:solidFill>
                <a:effectLst/>
                <a:uLnTx/>
                <a:uFillTx/>
                <a:latin typeface="Montserrat ExtraBold" panose="00000900000000000000" pitchFamily="2" charset="0"/>
                <a:ea typeface="Yu Gothic Medium" panose="020B0500000000000000" pitchFamily="34" charset="-128"/>
                <a:cs typeface="+mj-cs"/>
              </a:rPr>
              <a:t>WP3</a:t>
            </a:r>
          </a:p>
        </p:txBody>
      </p:sp>
      <p:pic>
        <p:nvPicPr>
          <p:cNvPr id="6" name="Picture 6">
            <a:extLst>
              <a:ext uri="{FF2B5EF4-FFF2-40B4-BE49-F238E27FC236}">
                <a16:creationId xmlns:a16="http://schemas.microsoft.com/office/drawing/2014/main" id="{FB325DCC-B907-3750-05A5-B60B4ADC5AEC}"/>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37788" y="6347480"/>
            <a:ext cx="563270" cy="375513"/>
          </a:xfrm>
          <a:prstGeom prst="rect">
            <a:avLst/>
          </a:prstGeom>
        </p:spPr>
      </p:pic>
      <p:sp>
        <p:nvSpPr>
          <p:cNvPr id="9" name="Rectangle 8">
            <a:extLst>
              <a:ext uri="{FF2B5EF4-FFF2-40B4-BE49-F238E27FC236}">
                <a16:creationId xmlns:a16="http://schemas.microsoft.com/office/drawing/2014/main" id="{76F69B86-B7E9-779B-6749-0A397F2FD6BC}"/>
              </a:ext>
            </a:extLst>
          </p:cNvPr>
          <p:cNvSpPr/>
          <p:nvPr/>
        </p:nvSpPr>
        <p:spPr>
          <a:xfrm>
            <a:off x="1401058" y="6250712"/>
            <a:ext cx="5579867" cy="483017"/>
          </a:xfrm>
          <a:prstGeom prst="rect">
            <a:avLst/>
          </a:prstGeom>
        </p:spPr>
        <p:txBody>
          <a:bodyPr wrap="square" anchor="ctr">
            <a:spAutoFit/>
          </a:bodyPr>
          <a:lstStyle/>
          <a:p>
            <a:pPr algn="l">
              <a:lnSpc>
                <a:spcPct val="150000"/>
              </a:lnSpc>
            </a:pPr>
            <a:r>
              <a:rPr lang="en-GB" sz="900" b="0" i="0" kern="1200" dirty="0">
                <a:effectLst/>
                <a:latin typeface="Montserrat" panose="00000500000000000000" pitchFamily="2" charset="0"/>
                <a:ea typeface="+mn-ea"/>
                <a:cs typeface="Arial" panose="020B0604020202020204" pitchFamily="34" charset="0"/>
              </a:rPr>
              <a:t>This project has received funding from the European Union’s Horizon-INFRA-2023-TECH-01 under GA No 101131435 - </a:t>
            </a:r>
            <a:r>
              <a:rPr lang="en-GB" sz="900" b="0" i="0" kern="1200" dirty="0" err="1">
                <a:effectLst/>
                <a:latin typeface="Montserrat" panose="00000500000000000000" pitchFamily="2" charset="0"/>
                <a:ea typeface="+mn-ea"/>
                <a:cs typeface="Arial" panose="020B0604020202020204" pitchFamily="34" charset="0"/>
              </a:rPr>
              <a:t>iSAS</a:t>
            </a:r>
            <a:endParaRPr lang="en-GB" sz="900" b="0" i="0" kern="1200" dirty="0">
              <a:effectLst/>
              <a:latin typeface="Montserrat" panose="00000500000000000000" pitchFamily="2" charset="0"/>
              <a:ea typeface="+mn-ea"/>
              <a:cs typeface="Arial" panose="020B0604020202020204" pitchFamily="34" charset="0"/>
            </a:endParaRPr>
          </a:p>
        </p:txBody>
      </p:sp>
    </p:spTree>
    <p:extLst>
      <p:ext uri="{BB962C8B-B14F-4D97-AF65-F5344CB8AC3E}">
        <p14:creationId xmlns:p14="http://schemas.microsoft.com/office/powerpoint/2010/main" val="11210085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37C9F-E16E-4663-3DF1-CC9F505A50AA}"/>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6EA90661-BD98-0069-7DBD-C28A58827FE7}"/>
              </a:ext>
            </a:extLst>
          </p:cNvPr>
          <p:cNvSpPr>
            <a:spLocks noGrp="1"/>
          </p:cNvSpPr>
          <p:nvPr>
            <p:ph type="title"/>
          </p:nvPr>
        </p:nvSpPr>
        <p:spPr/>
        <p:txBody>
          <a:bodyPr/>
          <a:lstStyle/>
          <a:p>
            <a:r>
              <a:rPr lang="en-US" dirty="0">
                <a:solidFill>
                  <a:srgbClr val="013A72"/>
                </a:solidFill>
              </a:rPr>
              <a:t>WP3 </a:t>
            </a:r>
            <a:r>
              <a:rPr lang="en-US" dirty="0">
                <a:solidFill>
                  <a:srgbClr val="98C21F"/>
                </a:solidFill>
              </a:rPr>
              <a:t>Structure</a:t>
            </a:r>
          </a:p>
        </p:txBody>
      </p:sp>
      <p:sp>
        <p:nvSpPr>
          <p:cNvPr id="3" name="Segnaposto contenuto 2">
            <a:extLst>
              <a:ext uri="{FF2B5EF4-FFF2-40B4-BE49-F238E27FC236}">
                <a16:creationId xmlns:a16="http://schemas.microsoft.com/office/drawing/2014/main" id="{83722F9C-5365-3608-0472-C33703B589EA}"/>
              </a:ext>
            </a:extLst>
          </p:cNvPr>
          <p:cNvSpPr>
            <a:spLocks noGrp="1"/>
          </p:cNvSpPr>
          <p:nvPr>
            <p:ph idx="1"/>
          </p:nvPr>
        </p:nvSpPr>
        <p:spPr>
          <a:xfrm>
            <a:off x="838199" y="1746005"/>
            <a:ext cx="10515600" cy="4284618"/>
          </a:xfrm>
        </p:spPr>
        <p:txBody>
          <a:bodyPr>
            <a:noAutofit/>
          </a:bodyPr>
          <a:lstStyle/>
          <a:p>
            <a:pPr marL="0" indent="0" algn="l">
              <a:lnSpc>
                <a:spcPct val="150000"/>
              </a:lnSpc>
              <a:buNone/>
            </a:pPr>
            <a:r>
              <a:rPr lang="en-US" sz="2400" b="1" i="0" u="none" strike="noStrike" baseline="0" dirty="0">
                <a:solidFill>
                  <a:srgbClr val="012556"/>
                </a:solidFill>
                <a:latin typeface="Montserrat" panose="00000500000000000000" pitchFamily="50" charset="0"/>
              </a:rPr>
              <a:t>Task 3.1:</a:t>
            </a:r>
            <a:r>
              <a:rPr lang="en-US" sz="2400" b="1" i="0" u="none" strike="noStrike" baseline="0" dirty="0">
                <a:solidFill>
                  <a:srgbClr val="4399B6"/>
                </a:solidFill>
                <a:latin typeface="Montserrat" panose="00000500000000000000" pitchFamily="50" charset="0"/>
              </a:rPr>
              <a:t> </a:t>
            </a:r>
            <a:r>
              <a:rPr lang="en-US" sz="2400" b="1" i="0" u="none" strike="noStrike" baseline="0" dirty="0">
                <a:solidFill>
                  <a:srgbClr val="98C21F"/>
                </a:solidFill>
                <a:latin typeface="Montserrat" panose="00000500000000000000" pitchFamily="50" charset="0"/>
              </a:rPr>
              <a:t>Coordination of R&amp;D on SC cavities</a:t>
            </a:r>
            <a:endParaRPr lang="en-US" sz="2400" b="1" dirty="0">
              <a:solidFill>
                <a:srgbClr val="4399B6"/>
              </a:solidFill>
              <a:latin typeface="Montserrat" panose="00000500000000000000" pitchFamily="50" charset="0"/>
            </a:endParaRPr>
          </a:p>
          <a:p>
            <a:pPr marL="0" indent="0" algn="l">
              <a:lnSpc>
                <a:spcPct val="150000"/>
              </a:lnSpc>
              <a:buNone/>
            </a:pPr>
            <a:r>
              <a:rPr lang="en-US" sz="2400" b="1" i="0" u="none" strike="noStrike" baseline="0" dirty="0">
                <a:solidFill>
                  <a:srgbClr val="012556"/>
                </a:solidFill>
                <a:latin typeface="Montserrat" panose="00000500000000000000" pitchFamily="50" charset="0"/>
              </a:rPr>
              <a:t>Task 3.2: </a:t>
            </a:r>
            <a:r>
              <a:rPr lang="en-US" sz="2400" b="1" i="0" u="none" strike="noStrike" baseline="0" dirty="0">
                <a:solidFill>
                  <a:srgbClr val="98C21F"/>
                </a:solidFill>
                <a:latin typeface="Montserrat" panose="00000500000000000000" pitchFamily="50" charset="0"/>
              </a:rPr>
              <a:t>Flux trapping</a:t>
            </a:r>
          </a:p>
          <a:p>
            <a:pPr marL="0" indent="0" algn="l">
              <a:lnSpc>
                <a:spcPct val="150000"/>
              </a:lnSpc>
              <a:buNone/>
            </a:pPr>
            <a:r>
              <a:rPr lang="en-US" sz="2400" b="1" i="0" u="none" strike="noStrike" baseline="0" dirty="0">
                <a:solidFill>
                  <a:srgbClr val="012556"/>
                </a:solidFill>
                <a:latin typeface="Montserrat" panose="00000500000000000000" pitchFamily="50" charset="0"/>
              </a:rPr>
              <a:t>Task 3.3: </a:t>
            </a:r>
            <a:r>
              <a:rPr lang="en-US" sz="2400" b="1" i="0" u="none" strike="noStrike" baseline="0" dirty="0">
                <a:solidFill>
                  <a:srgbClr val="98C21F"/>
                </a:solidFill>
                <a:latin typeface="Montserrat" panose="00000500000000000000" pitchFamily="50" charset="0"/>
              </a:rPr>
              <a:t>RF Tunability</a:t>
            </a:r>
          </a:p>
          <a:p>
            <a:pPr marL="0" indent="0" algn="l">
              <a:lnSpc>
                <a:spcPct val="150000"/>
              </a:lnSpc>
              <a:buNone/>
            </a:pPr>
            <a:r>
              <a:rPr lang="en-US" sz="2400" b="1" u="none" strike="noStrike" baseline="0" dirty="0">
                <a:solidFill>
                  <a:srgbClr val="012556"/>
                </a:solidFill>
                <a:latin typeface="Montserrat" panose="00000500000000000000" pitchFamily="50" charset="0"/>
              </a:rPr>
              <a:t>Task 3.4: </a:t>
            </a:r>
            <a:r>
              <a:rPr lang="en-US" sz="2400" b="1" u="none" strike="noStrike" baseline="0" dirty="0">
                <a:solidFill>
                  <a:srgbClr val="98C21F"/>
                </a:solidFill>
                <a:latin typeface="Montserrat" panose="00000500000000000000" pitchFamily="50" charset="0"/>
              </a:rPr>
              <a:t>Adaptative layers</a:t>
            </a:r>
          </a:p>
          <a:p>
            <a:pPr marL="0" indent="0" algn="l">
              <a:lnSpc>
                <a:spcPct val="150000"/>
              </a:lnSpc>
              <a:buNone/>
            </a:pPr>
            <a:r>
              <a:rPr lang="en-US" sz="2400" b="1" u="none" strike="noStrike" baseline="0" dirty="0">
                <a:solidFill>
                  <a:srgbClr val="012556"/>
                </a:solidFill>
                <a:latin typeface="Montserrat" panose="00000500000000000000" pitchFamily="50" charset="0"/>
              </a:rPr>
              <a:t>Task 3.5: </a:t>
            </a:r>
            <a:r>
              <a:rPr lang="en-US" sz="2400" b="1" u="none" strike="noStrike" baseline="0" dirty="0">
                <a:solidFill>
                  <a:srgbClr val="98C21F"/>
                </a:solidFill>
                <a:latin typeface="Montserrat" panose="00000500000000000000" pitchFamily="50" charset="0"/>
              </a:rPr>
              <a:t>Working Cavity @4.2 </a:t>
            </a:r>
            <a:r>
              <a:rPr lang="en-US" sz="2400" b="1" dirty="0">
                <a:solidFill>
                  <a:srgbClr val="98C21F"/>
                </a:solidFill>
                <a:latin typeface="Montserrat" panose="00000500000000000000" pitchFamily="50" charset="0"/>
              </a:rPr>
              <a:t>K</a:t>
            </a:r>
            <a:endParaRPr lang="en-US" sz="2400" b="0" i="1" u="none" strike="noStrike" baseline="0" dirty="0">
              <a:solidFill>
                <a:srgbClr val="012556"/>
              </a:solidFill>
              <a:latin typeface="Montserrat" panose="00000500000000000000" pitchFamily="50" charset="0"/>
            </a:endParaRPr>
          </a:p>
        </p:txBody>
      </p:sp>
      <p:sp>
        <p:nvSpPr>
          <p:cNvPr id="4" name="Segnaposto numero diapositiva 3">
            <a:extLst>
              <a:ext uri="{FF2B5EF4-FFF2-40B4-BE49-F238E27FC236}">
                <a16:creationId xmlns:a16="http://schemas.microsoft.com/office/drawing/2014/main" id="{1364D215-DCC6-1B16-E103-3438EB5C3455}"/>
              </a:ext>
            </a:extLst>
          </p:cNvPr>
          <p:cNvSpPr>
            <a:spLocks noGrp="1"/>
          </p:cNvSpPr>
          <p:nvPr>
            <p:ph type="sldNum" sz="quarter" idx="12"/>
          </p:nvPr>
        </p:nvSpPr>
        <p:spPr/>
        <p:txBody>
          <a:bodyPr/>
          <a:lstStyle/>
          <a:p>
            <a:fld id="{FC7CF1D8-012F-4C4A-942F-460B411F49CB}" type="slidenum">
              <a:rPr lang="it-IT" smtClean="0"/>
              <a:pPr/>
              <a:t>2</a:t>
            </a:fld>
            <a:endParaRPr lang="it-IT"/>
          </a:p>
        </p:txBody>
      </p:sp>
    </p:spTree>
    <p:extLst>
      <p:ext uri="{BB962C8B-B14F-4D97-AF65-F5344CB8AC3E}">
        <p14:creationId xmlns:p14="http://schemas.microsoft.com/office/powerpoint/2010/main" val="2519232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66F8D2E-082A-8147-66BD-EDB176D426B1}"/>
              </a:ext>
            </a:extLst>
          </p:cNvPr>
          <p:cNvSpPr>
            <a:spLocks noGrp="1"/>
          </p:cNvSpPr>
          <p:nvPr>
            <p:ph type="title"/>
          </p:nvPr>
        </p:nvSpPr>
        <p:spPr>
          <a:xfrm>
            <a:off x="838198" y="555386"/>
            <a:ext cx="10926171" cy="1085316"/>
          </a:xfrm>
        </p:spPr>
        <p:txBody>
          <a:bodyPr/>
          <a:lstStyle/>
          <a:p>
            <a:r>
              <a:rPr lang="en-US" sz="5400" dirty="0">
                <a:solidFill>
                  <a:srgbClr val="98C21F"/>
                </a:solidFill>
              </a:rPr>
              <a:t>Parallel WP3 Meeting</a:t>
            </a:r>
            <a:br>
              <a:rPr lang="en-US" sz="5400" dirty="0">
                <a:solidFill>
                  <a:srgbClr val="98C21F"/>
                </a:solidFill>
              </a:rPr>
            </a:br>
            <a:r>
              <a:rPr lang="en-US" sz="4400" dirty="0"/>
              <a:t>in Sinergy with </a:t>
            </a:r>
            <a:r>
              <a:rPr lang="en-US" sz="4400" dirty="0" err="1"/>
              <a:t>iFAST</a:t>
            </a:r>
            <a:r>
              <a:rPr lang="en-US" sz="4400" dirty="0"/>
              <a:t> WP9 in Paris</a:t>
            </a:r>
            <a:endParaRPr lang="en-US" sz="5400" dirty="0"/>
          </a:p>
        </p:txBody>
      </p:sp>
      <p:sp>
        <p:nvSpPr>
          <p:cNvPr id="4" name="Segnaposto numero diapositiva 3">
            <a:extLst>
              <a:ext uri="{FF2B5EF4-FFF2-40B4-BE49-F238E27FC236}">
                <a16:creationId xmlns:a16="http://schemas.microsoft.com/office/drawing/2014/main" id="{0866652B-41B1-1B75-03AF-B744BA421BD5}"/>
              </a:ext>
            </a:extLst>
          </p:cNvPr>
          <p:cNvSpPr>
            <a:spLocks noGrp="1"/>
          </p:cNvSpPr>
          <p:nvPr>
            <p:ph type="sldNum" sz="quarter" idx="12"/>
          </p:nvPr>
        </p:nvSpPr>
        <p:spPr/>
        <p:txBody>
          <a:bodyPr/>
          <a:lstStyle/>
          <a:p>
            <a:fld id="{FC7CF1D8-012F-4C4A-942F-460B411F49CB}" type="slidenum">
              <a:rPr lang="it-IT" smtClean="0"/>
              <a:pPr/>
              <a:t>3</a:t>
            </a:fld>
            <a:endParaRPr lang="it-IT"/>
          </a:p>
        </p:txBody>
      </p:sp>
      <p:sp>
        <p:nvSpPr>
          <p:cNvPr id="5" name="CasellaDiTesto 4">
            <a:extLst>
              <a:ext uri="{FF2B5EF4-FFF2-40B4-BE49-F238E27FC236}">
                <a16:creationId xmlns:a16="http://schemas.microsoft.com/office/drawing/2014/main" id="{0BABEB6B-FCD1-5E83-4B4D-155A98046F0F}"/>
              </a:ext>
            </a:extLst>
          </p:cNvPr>
          <p:cNvSpPr txBox="1"/>
          <p:nvPr/>
        </p:nvSpPr>
        <p:spPr>
          <a:xfrm>
            <a:off x="807156" y="2265421"/>
            <a:ext cx="6202682" cy="4154984"/>
          </a:xfrm>
          <a:prstGeom prst="rect">
            <a:avLst/>
          </a:prstGeom>
          <a:noFill/>
        </p:spPr>
        <p:txBody>
          <a:bodyPr wrap="square">
            <a:spAutoFit/>
          </a:bodyPr>
          <a:lstStyle/>
          <a:p>
            <a:pPr marL="285750" indent="-285750" algn="l">
              <a:buFont typeface="Arial" panose="020B0604020202020204" pitchFamily="34" charset="0"/>
              <a:buChar char="•"/>
            </a:pPr>
            <a:r>
              <a:rPr lang="it-IT" sz="2400" b="1" i="0" u="none" strike="noStrike" baseline="0" dirty="0">
                <a:solidFill>
                  <a:srgbClr val="1B3C70"/>
                </a:solidFill>
              </a:rPr>
              <a:t>20 in </a:t>
            </a:r>
            <a:r>
              <a:rPr lang="it-IT" sz="2400" b="1" i="0" u="none" strike="noStrike" baseline="0" dirty="0" err="1">
                <a:solidFill>
                  <a:srgbClr val="1B3C70"/>
                </a:solidFill>
              </a:rPr>
              <a:t>presence</a:t>
            </a:r>
            <a:r>
              <a:rPr lang="it-IT" sz="2400" b="1" i="0" u="none" strike="noStrike" baseline="0" dirty="0">
                <a:solidFill>
                  <a:srgbClr val="1B3C70"/>
                </a:solidFill>
              </a:rPr>
              <a:t> </a:t>
            </a:r>
            <a:r>
              <a:rPr lang="it-IT" sz="2400" b="1" i="0" u="none" strike="noStrike" baseline="0" dirty="0" err="1">
                <a:solidFill>
                  <a:srgbClr val="1B3C70"/>
                </a:solidFill>
              </a:rPr>
              <a:t>participants</a:t>
            </a:r>
            <a:endParaRPr lang="it-IT" sz="2400" b="1" i="0" u="none" strike="noStrike" baseline="0" dirty="0">
              <a:solidFill>
                <a:srgbClr val="1B3C70"/>
              </a:solidFill>
            </a:endParaRPr>
          </a:p>
          <a:p>
            <a:pPr marL="285750" indent="-285750" algn="l">
              <a:buFont typeface="Arial" panose="020B0604020202020204" pitchFamily="34" charset="0"/>
              <a:buChar char="•"/>
            </a:pPr>
            <a:r>
              <a:rPr lang="it-IT" sz="2400" b="1" dirty="0">
                <a:solidFill>
                  <a:srgbClr val="1B3C70"/>
                </a:solidFill>
              </a:rPr>
              <a:t>4 remote </a:t>
            </a:r>
            <a:r>
              <a:rPr lang="it-IT" sz="2400" b="1" dirty="0" err="1">
                <a:solidFill>
                  <a:srgbClr val="1B3C70"/>
                </a:solidFill>
              </a:rPr>
              <a:t>participants</a:t>
            </a:r>
            <a:endParaRPr lang="it-IT" sz="2400" b="1" dirty="0">
              <a:solidFill>
                <a:srgbClr val="1B3C70"/>
              </a:solidFill>
            </a:endParaRPr>
          </a:p>
          <a:p>
            <a:pPr marL="285750" indent="-285750" algn="l">
              <a:buFont typeface="Arial" panose="020B0604020202020204" pitchFamily="34" charset="0"/>
              <a:buChar char="•"/>
            </a:pPr>
            <a:r>
              <a:rPr lang="it-IT" sz="2400" b="1" dirty="0">
                <a:solidFill>
                  <a:srgbClr val="1B3C70"/>
                </a:solidFill>
              </a:rPr>
              <a:t>90 minutes </a:t>
            </a:r>
            <a:r>
              <a:rPr lang="it-IT" sz="2400" b="1" dirty="0" err="1">
                <a:solidFill>
                  <a:srgbClr val="1B3C70"/>
                </a:solidFill>
              </a:rPr>
              <a:t>discussion</a:t>
            </a:r>
            <a:r>
              <a:rPr lang="it-IT" sz="2400" b="1" dirty="0">
                <a:solidFill>
                  <a:srgbClr val="1B3C70"/>
                </a:solidFill>
              </a:rPr>
              <a:t> </a:t>
            </a:r>
            <a:r>
              <a:rPr lang="it-IT" sz="2400" b="1" dirty="0" err="1">
                <a:solidFill>
                  <a:srgbClr val="1B3C70"/>
                </a:solidFill>
              </a:rPr>
              <a:t>fully</a:t>
            </a:r>
            <a:r>
              <a:rPr lang="it-IT" sz="2400" b="1" dirty="0">
                <a:solidFill>
                  <a:srgbClr val="1B3C70"/>
                </a:solidFill>
              </a:rPr>
              <a:t> </a:t>
            </a:r>
            <a:r>
              <a:rPr lang="it-IT" sz="2400" b="1" dirty="0" err="1">
                <a:solidFill>
                  <a:srgbClr val="1B3C70"/>
                </a:solidFill>
              </a:rPr>
              <a:t>focused</a:t>
            </a:r>
            <a:r>
              <a:rPr lang="it-IT" sz="2400" b="1" dirty="0">
                <a:solidFill>
                  <a:srgbClr val="1B3C70"/>
                </a:solidFill>
              </a:rPr>
              <a:t> on </a:t>
            </a:r>
            <a:r>
              <a:rPr lang="it-IT" sz="2400" b="1">
                <a:solidFill>
                  <a:srgbClr val="1B3C70"/>
                </a:solidFill>
              </a:rPr>
              <a:t>iSAS</a:t>
            </a:r>
            <a:r>
              <a:rPr lang="it-IT" sz="2400" b="1" dirty="0">
                <a:solidFill>
                  <a:srgbClr val="1B3C70"/>
                </a:solidFill>
              </a:rPr>
              <a:t/>
            </a:r>
            <a:br>
              <a:rPr lang="it-IT" sz="2400" b="1" dirty="0">
                <a:solidFill>
                  <a:srgbClr val="1B3C70"/>
                </a:solidFill>
              </a:rPr>
            </a:br>
            <a:r>
              <a:rPr lang="it-IT" sz="2400" dirty="0">
                <a:solidFill>
                  <a:srgbClr val="1B3C70"/>
                </a:solidFill>
              </a:rPr>
              <a:t>(1 hour in the opening session + 30 minutes in the </a:t>
            </a:r>
            <a:r>
              <a:rPr lang="it-IT" sz="2400" dirty="0" err="1">
                <a:solidFill>
                  <a:srgbClr val="1B3C70"/>
                </a:solidFill>
              </a:rPr>
              <a:t>afternoon</a:t>
            </a:r>
            <a:r>
              <a:rPr lang="it-IT" sz="2400" dirty="0">
                <a:solidFill>
                  <a:srgbClr val="1B3C70"/>
                </a:solidFill>
              </a:rPr>
              <a:t>)</a:t>
            </a:r>
          </a:p>
          <a:p>
            <a:pPr marL="285750" indent="-285750" algn="l">
              <a:buFont typeface="Arial" panose="020B0604020202020204" pitchFamily="34" charset="0"/>
              <a:buChar char="•"/>
            </a:pPr>
            <a:r>
              <a:rPr lang="it-IT" sz="2400" b="1" dirty="0" err="1">
                <a:solidFill>
                  <a:srgbClr val="1B3C70"/>
                </a:solidFill>
              </a:rPr>
              <a:t>Results</a:t>
            </a:r>
            <a:r>
              <a:rPr lang="it-IT" sz="2400" b="1" dirty="0">
                <a:solidFill>
                  <a:srgbClr val="1B3C70"/>
                </a:solidFill>
              </a:rPr>
              <a:t> and </a:t>
            </a:r>
            <a:r>
              <a:rPr lang="it-IT" sz="2400" b="1" dirty="0" err="1">
                <a:solidFill>
                  <a:srgbClr val="1B3C70"/>
                </a:solidFill>
              </a:rPr>
              <a:t>discussion</a:t>
            </a:r>
            <a:r>
              <a:rPr lang="it-IT" sz="2400" b="1" dirty="0">
                <a:solidFill>
                  <a:srgbClr val="1B3C70"/>
                </a:solidFill>
              </a:rPr>
              <a:t> on ISAS </a:t>
            </a:r>
            <a:r>
              <a:rPr lang="it-IT" sz="2400" b="1" dirty="0" err="1">
                <a:solidFill>
                  <a:srgbClr val="1B3C70"/>
                </a:solidFill>
              </a:rPr>
              <a:t>also</a:t>
            </a:r>
            <a:r>
              <a:rPr lang="it-IT" sz="2400" b="1" dirty="0">
                <a:solidFill>
                  <a:srgbClr val="1B3C70"/>
                </a:solidFill>
              </a:rPr>
              <a:t> </a:t>
            </a:r>
            <a:r>
              <a:rPr lang="it-IT" sz="2400" b="1" dirty="0" err="1">
                <a:solidFill>
                  <a:srgbClr val="1B3C70"/>
                </a:solidFill>
              </a:rPr>
              <a:t>during</a:t>
            </a:r>
            <a:r>
              <a:rPr lang="it-IT" sz="2400" b="1" dirty="0">
                <a:solidFill>
                  <a:srgbClr val="1B3C70"/>
                </a:solidFill>
              </a:rPr>
              <a:t> </a:t>
            </a:r>
            <a:r>
              <a:rPr lang="it-IT" sz="2400" b="1" dirty="0" err="1">
                <a:solidFill>
                  <a:srgbClr val="1B3C70"/>
                </a:solidFill>
              </a:rPr>
              <a:t>iFAST</a:t>
            </a:r>
            <a:r>
              <a:rPr lang="it-IT" sz="2400" b="1" dirty="0">
                <a:solidFill>
                  <a:srgbClr val="1B3C70"/>
                </a:solidFill>
              </a:rPr>
              <a:t> </a:t>
            </a:r>
            <a:r>
              <a:rPr lang="it-IT" sz="2400" b="1" dirty="0" err="1">
                <a:solidFill>
                  <a:srgbClr val="1B3C70"/>
                </a:solidFill>
              </a:rPr>
              <a:t>presentations</a:t>
            </a:r>
            <a:endParaRPr lang="it-IT" sz="2400" b="1" dirty="0">
              <a:solidFill>
                <a:srgbClr val="1B3C70"/>
              </a:solidFill>
            </a:endParaRPr>
          </a:p>
          <a:p>
            <a:pPr marL="285750" indent="-285750" algn="l">
              <a:buFont typeface="Arial" panose="020B0604020202020204" pitchFamily="34" charset="0"/>
              <a:buChar char="•"/>
            </a:pPr>
            <a:r>
              <a:rPr lang="it-IT" sz="2400" b="1" dirty="0">
                <a:solidFill>
                  <a:srgbClr val="1B3C70"/>
                </a:solidFill>
              </a:rPr>
              <a:t>The Meeting </a:t>
            </a:r>
            <a:r>
              <a:rPr lang="it-IT" sz="2400" b="1" dirty="0" err="1">
                <a:solidFill>
                  <a:srgbClr val="1B3C70"/>
                </a:solidFill>
              </a:rPr>
              <a:t>is</a:t>
            </a:r>
            <a:r>
              <a:rPr lang="it-IT" sz="2400" b="1" dirty="0">
                <a:solidFill>
                  <a:srgbClr val="1B3C70"/>
                </a:solidFill>
              </a:rPr>
              <a:t> </a:t>
            </a:r>
            <a:r>
              <a:rPr lang="it-IT" sz="2400" b="1" dirty="0" err="1">
                <a:solidFill>
                  <a:srgbClr val="1B3C70"/>
                </a:solidFill>
              </a:rPr>
              <a:t>still</a:t>
            </a:r>
            <a:r>
              <a:rPr lang="it-IT" sz="2400" b="1" dirty="0">
                <a:solidFill>
                  <a:srgbClr val="1B3C70"/>
                </a:solidFill>
              </a:rPr>
              <a:t> in progress </a:t>
            </a:r>
            <a:r>
              <a:rPr lang="it-IT" sz="2400" dirty="0">
                <a:solidFill>
                  <a:srgbClr val="1B3C70"/>
                </a:solidFill>
              </a:rPr>
              <a:t>(end </a:t>
            </a:r>
            <a:r>
              <a:rPr lang="it-IT" sz="2400" dirty="0" err="1">
                <a:solidFill>
                  <a:srgbClr val="1B3C70"/>
                </a:solidFill>
              </a:rPr>
              <a:t>at</a:t>
            </a:r>
            <a:r>
              <a:rPr lang="it-IT" sz="2400" dirty="0">
                <a:solidFill>
                  <a:srgbClr val="1B3C70"/>
                </a:solidFill>
              </a:rPr>
              <a:t> 6 </a:t>
            </a:r>
            <a:r>
              <a:rPr lang="it-IT" sz="2400" dirty="0" err="1">
                <a:solidFill>
                  <a:srgbClr val="1B3C70"/>
                </a:solidFill>
              </a:rPr>
              <a:t>pm</a:t>
            </a:r>
            <a:r>
              <a:rPr lang="it-IT" sz="2400" dirty="0">
                <a:solidFill>
                  <a:srgbClr val="1B3C70"/>
                </a:solidFill>
              </a:rPr>
              <a:t>)</a:t>
            </a:r>
          </a:p>
          <a:p>
            <a:pPr marL="285750" indent="-285750" algn="l">
              <a:buFont typeface="Arial" panose="020B0604020202020204" pitchFamily="34" charset="0"/>
              <a:buChar char="•"/>
            </a:pPr>
            <a:endParaRPr lang="it-IT" sz="2400" b="1" dirty="0">
              <a:solidFill>
                <a:srgbClr val="1B3C70"/>
              </a:solidFill>
            </a:endParaRPr>
          </a:p>
          <a:p>
            <a:pPr marL="285750" indent="-285750" algn="l">
              <a:buFont typeface="Arial" panose="020B0604020202020204" pitchFamily="34" charset="0"/>
              <a:buChar char="•"/>
            </a:pPr>
            <a:endParaRPr lang="it-IT" sz="2400" b="1" dirty="0">
              <a:solidFill>
                <a:srgbClr val="1B3C70"/>
              </a:solidFill>
            </a:endParaRPr>
          </a:p>
          <a:p>
            <a:pPr marL="285750" indent="-285750" algn="l">
              <a:buFont typeface="Arial" panose="020B0604020202020204" pitchFamily="34" charset="0"/>
              <a:buChar char="•"/>
            </a:pPr>
            <a:endParaRPr lang="en-US" sz="2400" i="0" u="none" strike="noStrike" baseline="0" dirty="0">
              <a:solidFill>
                <a:srgbClr val="A4C137"/>
              </a:solidFill>
            </a:endParaRPr>
          </a:p>
        </p:txBody>
      </p:sp>
      <p:pic>
        <p:nvPicPr>
          <p:cNvPr id="9" name="Immagine 8">
            <a:extLst>
              <a:ext uri="{FF2B5EF4-FFF2-40B4-BE49-F238E27FC236}">
                <a16:creationId xmlns:a16="http://schemas.microsoft.com/office/drawing/2014/main" id="{7A331652-E378-4021-FAC6-C7ECA82EEBD5}"/>
              </a:ext>
            </a:extLst>
          </p:cNvPr>
          <p:cNvPicPr>
            <a:picLocks noChangeAspect="1"/>
          </p:cNvPicPr>
          <p:nvPr/>
        </p:nvPicPr>
        <p:blipFill>
          <a:blip r:embed="rId2"/>
          <a:stretch>
            <a:fillRect/>
          </a:stretch>
        </p:blipFill>
        <p:spPr>
          <a:xfrm>
            <a:off x="7009838" y="2314568"/>
            <a:ext cx="4654309" cy="3490731"/>
          </a:xfrm>
          <a:prstGeom prst="rect">
            <a:avLst/>
          </a:prstGeom>
        </p:spPr>
      </p:pic>
      <p:sp>
        <p:nvSpPr>
          <p:cNvPr id="11" name="CasellaDiTesto 10">
            <a:extLst>
              <a:ext uri="{FF2B5EF4-FFF2-40B4-BE49-F238E27FC236}">
                <a16:creationId xmlns:a16="http://schemas.microsoft.com/office/drawing/2014/main" id="{B269B770-69D2-A12D-5F4C-DBCC7EC498CC}"/>
              </a:ext>
            </a:extLst>
          </p:cNvPr>
          <p:cNvSpPr txBox="1"/>
          <p:nvPr/>
        </p:nvSpPr>
        <p:spPr>
          <a:xfrm>
            <a:off x="4158344" y="5899263"/>
            <a:ext cx="8033656" cy="400110"/>
          </a:xfrm>
          <a:prstGeom prst="rect">
            <a:avLst/>
          </a:prstGeom>
          <a:noFill/>
        </p:spPr>
        <p:txBody>
          <a:bodyPr wrap="square">
            <a:spAutoFit/>
          </a:bodyPr>
          <a:lstStyle/>
          <a:p>
            <a:r>
              <a:rPr lang="en-US" sz="2000" b="1" dirty="0">
                <a:solidFill>
                  <a:srgbClr val="98C21F"/>
                </a:solidFill>
              </a:rPr>
              <a:t>https://indico.cern.ch/event/1357302/timetable/#20240416.detailed</a:t>
            </a:r>
          </a:p>
        </p:txBody>
      </p:sp>
    </p:spTree>
    <p:extLst>
      <p:ext uri="{BB962C8B-B14F-4D97-AF65-F5344CB8AC3E}">
        <p14:creationId xmlns:p14="http://schemas.microsoft.com/office/powerpoint/2010/main" val="3610670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66F8D2E-082A-8147-66BD-EDB176D426B1}"/>
              </a:ext>
            </a:extLst>
          </p:cNvPr>
          <p:cNvSpPr>
            <a:spLocks noGrp="1"/>
          </p:cNvSpPr>
          <p:nvPr>
            <p:ph type="title"/>
          </p:nvPr>
        </p:nvSpPr>
        <p:spPr/>
        <p:txBody>
          <a:bodyPr/>
          <a:lstStyle/>
          <a:p>
            <a:r>
              <a:rPr lang="en-US" dirty="0">
                <a:solidFill>
                  <a:srgbClr val="98C21F"/>
                </a:solidFill>
              </a:rPr>
              <a:t>Status</a:t>
            </a:r>
            <a:r>
              <a:rPr lang="en-US" dirty="0"/>
              <a:t> of Technical Tasks</a:t>
            </a:r>
          </a:p>
        </p:txBody>
      </p:sp>
      <p:sp>
        <p:nvSpPr>
          <p:cNvPr id="4" name="Segnaposto numero diapositiva 3">
            <a:extLst>
              <a:ext uri="{FF2B5EF4-FFF2-40B4-BE49-F238E27FC236}">
                <a16:creationId xmlns:a16="http://schemas.microsoft.com/office/drawing/2014/main" id="{0866652B-41B1-1B75-03AF-B744BA421BD5}"/>
              </a:ext>
            </a:extLst>
          </p:cNvPr>
          <p:cNvSpPr>
            <a:spLocks noGrp="1"/>
          </p:cNvSpPr>
          <p:nvPr>
            <p:ph type="sldNum" sz="quarter" idx="12"/>
          </p:nvPr>
        </p:nvSpPr>
        <p:spPr/>
        <p:txBody>
          <a:bodyPr/>
          <a:lstStyle/>
          <a:p>
            <a:fld id="{FC7CF1D8-012F-4C4A-942F-460B411F49CB}" type="slidenum">
              <a:rPr lang="it-IT" smtClean="0"/>
              <a:pPr/>
              <a:t>4</a:t>
            </a:fld>
            <a:endParaRPr lang="it-IT"/>
          </a:p>
        </p:txBody>
      </p:sp>
      <p:sp>
        <p:nvSpPr>
          <p:cNvPr id="5" name="CasellaDiTesto 4">
            <a:extLst>
              <a:ext uri="{FF2B5EF4-FFF2-40B4-BE49-F238E27FC236}">
                <a16:creationId xmlns:a16="http://schemas.microsoft.com/office/drawing/2014/main" id="{0BABEB6B-FCD1-5E83-4B4D-155A98046F0F}"/>
              </a:ext>
            </a:extLst>
          </p:cNvPr>
          <p:cNvSpPr txBox="1"/>
          <p:nvPr/>
        </p:nvSpPr>
        <p:spPr>
          <a:xfrm>
            <a:off x="838199" y="1587190"/>
            <a:ext cx="11070886" cy="738664"/>
          </a:xfrm>
          <a:prstGeom prst="rect">
            <a:avLst/>
          </a:prstGeom>
          <a:noFill/>
        </p:spPr>
        <p:txBody>
          <a:bodyPr wrap="square">
            <a:spAutoFit/>
          </a:bodyPr>
          <a:lstStyle/>
          <a:p>
            <a:pPr marL="0" indent="0" algn="l">
              <a:buNone/>
            </a:pPr>
            <a:r>
              <a:rPr lang="en-US" sz="2400" b="1" i="0" u="none" strike="noStrike" baseline="0" dirty="0">
                <a:solidFill>
                  <a:srgbClr val="A4C137"/>
                </a:solidFill>
              </a:rPr>
              <a:t>3.2 Status </a:t>
            </a:r>
            <a:r>
              <a:rPr lang="en-US" sz="2400" i="0" u="none" strike="noStrike" baseline="0" dirty="0">
                <a:solidFill>
                  <a:srgbClr val="A4C137"/>
                </a:solidFill>
              </a:rPr>
              <a:t>(Flux Trapping):</a:t>
            </a:r>
            <a:endParaRPr lang="en-US" sz="2400" i="0" u="none" strike="noStrike" baseline="0" dirty="0">
              <a:solidFill>
                <a:srgbClr val="1B3C70"/>
              </a:solidFill>
            </a:endParaRPr>
          </a:p>
          <a:p>
            <a:pPr marL="0" indent="0" algn="l">
              <a:buNone/>
            </a:pPr>
            <a:r>
              <a:rPr lang="it-IT" sz="1800" b="1" i="0" u="none" strike="noStrike" baseline="0" dirty="0">
                <a:solidFill>
                  <a:srgbClr val="1B3C70"/>
                </a:solidFill>
              </a:rPr>
              <a:t>UKRI and HZB: </a:t>
            </a:r>
            <a:r>
              <a:rPr lang="it-IT" sz="1800" i="0" u="none" strike="noStrike" baseline="0" dirty="0">
                <a:solidFill>
                  <a:srgbClr val="1B3C70"/>
                </a:solidFill>
              </a:rPr>
              <a:t>start to do update </a:t>
            </a:r>
            <a:r>
              <a:rPr lang="it-IT" sz="1800" i="0" u="none" strike="noStrike" baseline="0" dirty="0" err="1">
                <a:solidFill>
                  <a:srgbClr val="1B3C70"/>
                </a:solidFill>
              </a:rPr>
              <a:t>their</a:t>
            </a:r>
            <a:r>
              <a:rPr lang="it-IT" sz="1800" i="0" u="none" strike="noStrike" baseline="0" dirty="0">
                <a:solidFill>
                  <a:srgbClr val="1B3C70"/>
                </a:solidFill>
              </a:rPr>
              <a:t> facilities to </a:t>
            </a:r>
            <a:r>
              <a:rPr lang="it-IT" sz="1800" i="0" u="none" strike="noStrike" baseline="0" dirty="0" err="1">
                <a:solidFill>
                  <a:srgbClr val="1B3C70"/>
                </a:solidFill>
              </a:rPr>
              <a:t>implementing</a:t>
            </a:r>
            <a:r>
              <a:rPr lang="it-IT" sz="1800" i="0" u="none" strike="noStrike" baseline="0" dirty="0">
                <a:solidFill>
                  <a:srgbClr val="1B3C70"/>
                </a:solidFill>
              </a:rPr>
              <a:t> </a:t>
            </a:r>
            <a:r>
              <a:rPr lang="it-IT" sz="1800" i="0" u="none" strike="noStrike" baseline="0" dirty="0" err="1">
                <a:solidFill>
                  <a:srgbClr val="1B3C70"/>
                </a:solidFill>
              </a:rPr>
              <a:t>magnetic</a:t>
            </a:r>
            <a:r>
              <a:rPr lang="it-IT" sz="1800" i="0" u="none" strike="noStrike" baseline="0" dirty="0">
                <a:solidFill>
                  <a:srgbClr val="1B3C70"/>
                </a:solidFill>
              </a:rPr>
              <a:t> </a:t>
            </a:r>
            <a:r>
              <a:rPr lang="it-IT" sz="1800" i="0" u="none" strike="noStrike" baseline="0" dirty="0" err="1">
                <a:solidFill>
                  <a:srgbClr val="1B3C70"/>
                </a:solidFill>
              </a:rPr>
              <a:t>flux</a:t>
            </a:r>
            <a:r>
              <a:rPr lang="it-IT" sz="1800" i="0" u="none" strike="noStrike" baseline="0" dirty="0">
                <a:solidFill>
                  <a:srgbClr val="1B3C70"/>
                </a:solidFill>
              </a:rPr>
              <a:t> probes (</a:t>
            </a:r>
            <a:r>
              <a:rPr lang="it-IT" sz="1800" i="0" u="none" strike="noStrike" baseline="0" dirty="0" err="1">
                <a:solidFill>
                  <a:srgbClr val="1B3C70"/>
                </a:solidFill>
              </a:rPr>
              <a:t>commissioning</a:t>
            </a:r>
            <a:r>
              <a:rPr lang="it-IT" sz="1800" i="0" u="none" strike="noStrike" baseline="0" dirty="0">
                <a:solidFill>
                  <a:srgbClr val="1B3C70"/>
                </a:solidFill>
              </a:rPr>
              <a:t> </a:t>
            </a:r>
            <a:r>
              <a:rPr lang="it-IT" sz="1800" i="0" u="none" strike="noStrike" baseline="0" dirty="0" err="1">
                <a:solidFill>
                  <a:srgbClr val="1B3C70"/>
                </a:solidFill>
              </a:rPr>
              <a:t>phase</a:t>
            </a:r>
            <a:r>
              <a:rPr lang="it-IT" sz="1800" i="0" u="none" strike="noStrike" baseline="0" dirty="0">
                <a:solidFill>
                  <a:srgbClr val="1B3C70"/>
                </a:solidFill>
              </a:rPr>
              <a:t>) </a:t>
            </a:r>
            <a:endParaRPr lang="en-US" sz="1800" i="0" u="none" strike="noStrike" baseline="0" dirty="0">
              <a:solidFill>
                <a:srgbClr val="A4C137"/>
              </a:solidFill>
            </a:endParaRPr>
          </a:p>
        </p:txBody>
      </p:sp>
      <p:sp>
        <p:nvSpPr>
          <p:cNvPr id="6" name="CasellaDiTesto 5">
            <a:extLst>
              <a:ext uri="{FF2B5EF4-FFF2-40B4-BE49-F238E27FC236}">
                <a16:creationId xmlns:a16="http://schemas.microsoft.com/office/drawing/2014/main" id="{72567A0D-695E-5DDB-6499-73EFD57D595C}"/>
              </a:ext>
            </a:extLst>
          </p:cNvPr>
          <p:cNvSpPr txBox="1"/>
          <p:nvPr/>
        </p:nvSpPr>
        <p:spPr>
          <a:xfrm>
            <a:off x="838199" y="2508544"/>
            <a:ext cx="10770222" cy="1569660"/>
          </a:xfrm>
          <a:prstGeom prst="rect">
            <a:avLst/>
          </a:prstGeom>
          <a:noFill/>
        </p:spPr>
        <p:txBody>
          <a:bodyPr wrap="square">
            <a:spAutoFit/>
          </a:bodyPr>
          <a:lstStyle/>
          <a:p>
            <a:pPr marL="0" indent="0" algn="l">
              <a:buNone/>
            </a:pPr>
            <a:r>
              <a:rPr lang="en-US" sz="2400" b="1" i="0" u="none" strike="noStrike" baseline="0" dirty="0">
                <a:solidFill>
                  <a:srgbClr val="A4C137"/>
                </a:solidFill>
              </a:rPr>
              <a:t>3.3 Status </a:t>
            </a:r>
            <a:r>
              <a:rPr lang="en-US" sz="2400" i="0" u="none" strike="noStrike" baseline="0" dirty="0">
                <a:solidFill>
                  <a:srgbClr val="A4C137"/>
                </a:solidFill>
              </a:rPr>
              <a:t>(RF Tunability):</a:t>
            </a:r>
            <a:endParaRPr lang="en-US" sz="2400" i="0" u="none" strike="noStrike" baseline="0" dirty="0">
              <a:solidFill>
                <a:srgbClr val="1B3C70"/>
              </a:solidFill>
            </a:endParaRPr>
          </a:p>
          <a:p>
            <a:pPr marL="0" indent="0" algn="l">
              <a:buNone/>
            </a:pPr>
            <a:r>
              <a:rPr lang="it-IT" b="1" dirty="0">
                <a:solidFill>
                  <a:srgbClr val="1B3C70"/>
                </a:solidFill>
              </a:rPr>
              <a:t>CEA: </a:t>
            </a:r>
            <a:r>
              <a:rPr lang="it-IT" dirty="0" err="1">
                <a:solidFill>
                  <a:srgbClr val="1B3C70"/>
                </a:solidFill>
              </a:rPr>
              <a:t>Preparing</a:t>
            </a:r>
            <a:r>
              <a:rPr lang="it-IT" dirty="0">
                <a:solidFill>
                  <a:srgbClr val="1B3C70"/>
                </a:solidFill>
              </a:rPr>
              <a:t> </a:t>
            </a:r>
            <a:r>
              <a:rPr lang="it-IT" dirty="0" err="1">
                <a:solidFill>
                  <a:srgbClr val="1B3C70"/>
                </a:solidFill>
              </a:rPr>
              <a:t>protocol</a:t>
            </a:r>
            <a:r>
              <a:rPr lang="it-IT" dirty="0">
                <a:solidFill>
                  <a:srgbClr val="1B3C70"/>
                </a:solidFill>
              </a:rPr>
              <a:t> for </a:t>
            </a:r>
            <a:r>
              <a:rPr lang="it-IT" dirty="0" err="1">
                <a:solidFill>
                  <a:srgbClr val="1B3C70"/>
                </a:solidFill>
              </a:rPr>
              <a:t>mechanical</a:t>
            </a:r>
            <a:r>
              <a:rPr lang="it-IT" dirty="0">
                <a:solidFill>
                  <a:srgbClr val="1B3C70"/>
                </a:solidFill>
              </a:rPr>
              <a:t> </a:t>
            </a:r>
            <a:r>
              <a:rPr lang="it-IT" dirty="0" err="1">
                <a:solidFill>
                  <a:srgbClr val="1B3C70"/>
                </a:solidFill>
              </a:rPr>
              <a:t>properties</a:t>
            </a:r>
            <a:r>
              <a:rPr lang="it-IT" dirty="0">
                <a:solidFill>
                  <a:srgbClr val="1B3C70"/>
                </a:solidFill>
              </a:rPr>
              <a:t> test on Nb3Sn </a:t>
            </a:r>
            <a:r>
              <a:rPr lang="it-IT" dirty="0" err="1">
                <a:solidFill>
                  <a:srgbClr val="1B3C70"/>
                </a:solidFill>
              </a:rPr>
              <a:t>coatings</a:t>
            </a:r>
            <a:endParaRPr lang="it-IT" dirty="0">
              <a:solidFill>
                <a:srgbClr val="1B3C70"/>
              </a:solidFill>
            </a:endParaRPr>
          </a:p>
          <a:p>
            <a:r>
              <a:rPr lang="it-IT" sz="1800" b="1" i="0" u="none" strike="noStrike" baseline="0" dirty="0">
                <a:solidFill>
                  <a:srgbClr val="1B3C70"/>
                </a:solidFill>
              </a:rPr>
              <a:t>UKRI and INFN: </a:t>
            </a:r>
            <a:r>
              <a:rPr lang="it-IT" sz="1800" i="0" u="none" strike="noStrike" baseline="0" dirty="0">
                <a:solidFill>
                  <a:srgbClr val="1B3C70"/>
                </a:solidFill>
              </a:rPr>
              <a:t>Coating systems ready for first planar samples </a:t>
            </a:r>
            <a:r>
              <a:rPr lang="it-IT" sz="1800" i="0" u="none" strike="noStrike" baseline="0" dirty="0" err="1">
                <a:solidFill>
                  <a:srgbClr val="1B3C70"/>
                </a:solidFill>
              </a:rPr>
              <a:t>deposition</a:t>
            </a:r>
            <a:endParaRPr lang="it-IT" dirty="0">
              <a:solidFill>
                <a:srgbClr val="1B3C70"/>
              </a:solidFill>
            </a:endParaRPr>
          </a:p>
          <a:p>
            <a:pPr marL="0" indent="0" algn="l">
              <a:buNone/>
            </a:pPr>
            <a:r>
              <a:rPr lang="it-IT" sz="1800" b="1" i="0" u="none" strike="noStrike" baseline="0" dirty="0">
                <a:solidFill>
                  <a:srgbClr val="1B3C70"/>
                </a:solidFill>
              </a:rPr>
              <a:t>HZB: </a:t>
            </a:r>
            <a:r>
              <a:rPr lang="it-IT" sz="1800" i="0" u="none" strike="noStrike" baseline="0" dirty="0">
                <a:solidFill>
                  <a:srgbClr val="1B3C70"/>
                </a:solidFill>
              </a:rPr>
              <a:t>Design </a:t>
            </a:r>
            <a:r>
              <a:rPr lang="it-IT" sz="1800" i="0" u="none" strike="noStrike" baseline="0" dirty="0" err="1">
                <a:solidFill>
                  <a:srgbClr val="1B3C70"/>
                </a:solidFill>
              </a:rPr>
              <a:t>Cavity</a:t>
            </a:r>
            <a:r>
              <a:rPr lang="it-IT" sz="1800" i="0" u="none" strike="noStrike" baseline="0" dirty="0">
                <a:solidFill>
                  <a:srgbClr val="1B3C70"/>
                </a:solidFill>
              </a:rPr>
              <a:t> Tuner System in progress</a:t>
            </a:r>
          </a:p>
          <a:p>
            <a:pPr marL="0" indent="0" algn="l">
              <a:buNone/>
            </a:pPr>
            <a:endParaRPr lang="en-US" sz="1800" b="1" i="0" u="none" strike="noStrike" baseline="0" dirty="0">
              <a:solidFill>
                <a:srgbClr val="A4C137"/>
              </a:solidFill>
            </a:endParaRPr>
          </a:p>
        </p:txBody>
      </p:sp>
      <p:sp>
        <p:nvSpPr>
          <p:cNvPr id="7" name="CasellaDiTesto 6">
            <a:extLst>
              <a:ext uri="{FF2B5EF4-FFF2-40B4-BE49-F238E27FC236}">
                <a16:creationId xmlns:a16="http://schemas.microsoft.com/office/drawing/2014/main" id="{1A98058F-4407-A658-54E5-FCFCFFB739D7}"/>
              </a:ext>
            </a:extLst>
          </p:cNvPr>
          <p:cNvSpPr txBox="1"/>
          <p:nvPr/>
        </p:nvSpPr>
        <p:spPr>
          <a:xfrm>
            <a:off x="838199" y="3938716"/>
            <a:ext cx="10770222" cy="1015663"/>
          </a:xfrm>
          <a:prstGeom prst="rect">
            <a:avLst/>
          </a:prstGeom>
          <a:noFill/>
        </p:spPr>
        <p:txBody>
          <a:bodyPr wrap="square">
            <a:spAutoFit/>
          </a:bodyPr>
          <a:lstStyle/>
          <a:p>
            <a:pPr marL="0" indent="0" algn="l">
              <a:buNone/>
            </a:pPr>
            <a:r>
              <a:rPr lang="en-US" sz="2400" b="1" i="0" u="none" strike="noStrike" baseline="0" dirty="0">
                <a:solidFill>
                  <a:srgbClr val="A4C137"/>
                </a:solidFill>
              </a:rPr>
              <a:t>3.4 Status </a:t>
            </a:r>
            <a:r>
              <a:rPr lang="en-US" sz="2400" i="0" u="none" strike="noStrike" baseline="0" dirty="0">
                <a:solidFill>
                  <a:srgbClr val="A4C137"/>
                </a:solidFill>
              </a:rPr>
              <a:t>(Adaptive Layers):</a:t>
            </a:r>
            <a:endParaRPr lang="en-US" sz="2400" i="0" u="none" strike="noStrike" baseline="0" dirty="0">
              <a:solidFill>
                <a:srgbClr val="1B3C70"/>
              </a:solidFill>
            </a:endParaRPr>
          </a:p>
          <a:p>
            <a:pPr marL="0" indent="0" algn="l">
              <a:buNone/>
            </a:pPr>
            <a:r>
              <a:rPr lang="it-IT" b="1" dirty="0">
                <a:solidFill>
                  <a:srgbClr val="1B3C70"/>
                </a:solidFill>
              </a:rPr>
              <a:t>CEA: </a:t>
            </a:r>
            <a:r>
              <a:rPr lang="it-IT" dirty="0">
                <a:solidFill>
                  <a:srgbClr val="1B3C70"/>
                </a:solidFill>
              </a:rPr>
              <a:t>ALD</a:t>
            </a:r>
            <a:r>
              <a:rPr lang="it-IT" b="1" dirty="0">
                <a:solidFill>
                  <a:srgbClr val="1B3C70"/>
                </a:solidFill>
              </a:rPr>
              <a:t> </a:t>
            </a:r>
            <a:r>
              <a:rPr lang="it-IT" dirty="0">
                <a:solidFill>
                  <a:srgbClr val="1B3C70"/>
                </a:solidFill>
              </a:rPr>
              <a:t>coating system ready. </a:t>
            </a:r>
            <a:r>
              <a:rPr lang="it-IT" dirty="0" err="1">
                <a:solidFill>
                  <a:srgbClr val="1B3C70"/>
                </a:solidFill>
              </a:rPr>
              <a:t>Waiting</a:t>
            </a:r>
            <a:r>
              <a:rPr lang="it-IT" dirty="0">
                <a:solidFill>
                  <a:srgbClr val="1B3C70"/>
                </a:solidFill>
              </a:rPr>
              <a:t> Cu </a:t>
            </a:r>
            <a:r>
              <a:rPr lang="it-IT" dirty="0" err="1">
                <a:solidFill>
                  <a:srgbClr val="1B3C70"/>
                </a:solidFill>
              </a:rPr>
              <a:t>substrates</a:t>
            </a:r>
            <a:r>
              <a:rPr lang="it-IT" dirty="0">
                <a:solidFill>
                  <a:srgbClr val="1B3C70"/>
                </a:solidFill>
              </a:rPr>
              <a:t> from INFN and STFC</a:t>
            </a:r>
          </a:p>
          <a:p>
            <a:r>
              <a:rPr lang="it-IT" sz="1800" b="1" i="0" u="none" strike="noStrike" baseline="0" dirty="0">
                <a:solidFill>
                  <a:srgbClr val="1B3C70"/>
                </a:solidFill>
              </a:rPr>
              <a:t>UKRI and INFN: </a:t>
            </a:r>
            <a:r>
              <a:rPr lang="it-IT" sz="1800" i="0" u="none" strike="noStrike" baseline="0" dirty="0">
                <a:solidFill>
                  <a:srgbClr val="1B3C70"/>
                </a:solidFill>
              </a:rPr>
              <a:t>Coating systems ready for first planar sample </a:t>
            </a:r>
            <a:r>
              <a:rPr lang="it-IT" sz="1800" i="0" u="none" strike="noStrike" baseline="0" dirty="0" err="1">
                <a:solidFill>
                  <a:srgbClr val="1B3C70"/>
                </a:solidFill>
              </a:rPr>
              <a:t>deposition</a:t>
            </a:r>
            <a:r>
              <a:rPr lang="it-IT" sz="1800" i="0" u="none" strike="noStrike" baseline="0" dirty="0">
                <a:solidFill>
                  <a:srgbClr val="1B3C70"/>
                </a:solidFill>
              </a:rPr>
              <a:t>. </a:t>
            </a:r>
            <a:r>
              <a:rPr lang="it-IT" sz="1800" i="0" u="none" strike="noStrike" baseline="0" dirty="0" err="1">
                <a:solidFill>
                  <a:srgbClr val="1B3C70"/>
                </a:solidFill>
              </a:rPr>
              <a:t>Substrate</a:t>
            </a:r>
            <a:r>
              <a:rPr lang="it-IT" sz="1800" i="0" u="none" strike="noStrike" baseline="0" dirty="0">
                <a:solidFill>
                  <a:srgbClr val="1B3C70"/>
                </a:solidFill>
              </a:rPr>
              <a:t> </a:t>
            </a:r>
            <a:r>
              <a:rPr lang="it-IT" sz="1800" i="0" u="none" strike="noStrike" baseline="0" dirty="0" err="1">
                <a:solidFill>
                  <a:srgbClr val="1B3C70"/>
                </a:solidFill>
              </a:rPr>
              <a:t>polishing</a:t>
            </a:r>
            <a:r>
              <a:rPr lang="it-IT" sz="1800" i="0" u="none" strike="noStrike" baseline="0" dirty="0">
                <a:solidFill>
                  <a:srgbClr val="1B3C70"/>
                </a:solidFill>
              </a:rPr>
              <a:t> in progress</a:t>
            </a:r>
            <a:endParaRPr lang="it-IT" dirty="0">
              <a:solidFill>
                <a:srgbClr val="1B3C70"/>
              </a:solidFill>
            </a:endParaRPr>
          </a:p>
        </p:txBody>
      </p:sp>
      <p:sp>
        <p:nvSpPr>
          <p:cNvPr id="8" name="CasellaDiTesto 7">
            <a:extLst>
              <a:ext uri="{FF2B5EF4-FFF2-40B4-BE49-F238E27FC236}">
                <a16:creationId xmlns:a16="http://schemas.microsoft.com/office/drawing/2014/main" id="{66941C47-2F0A-8C0F-A17D-1D62178E427E}"/>
              </a:ext>
            </a:extLst>
          </p:cNvPr>
          <p:cNvSpPr txBox="1"/>
          <p:nvPr/>
        </p:nvSpPr>
        <p:spPr>
          <a:xfrm>
            <a:off x="838199" y="5139044"/>
            <a:ext cx="10770222" cy="738664"/>
          </a:xfrm>
          <a:prstGeom prst="rect">
            <a:avLst/>
          </a:prstGeom>
          <a:noFill/>
        </p:spPr>
        <p:txBody>
          <a:bodyPr wrap="square">
            <a:spAutoFit/>
          </a:bodyPr>
          <a:lstStyle/>
          <a:p>
            <a:pPr marL="0" indent="0" algn="l">
              <a:buNone/>
            </a:pPr>
            <a:r>
              <a:rPr lang="en-US" sz="2400" b="1" i="0" u="none" strike="noStrike" baseline="0" dirty="0">
                <a:solidFill>
                  <a:srgbClr val="A4C137"/>
                </a:solidFill>
              </a:rPr>
              <a:t>3.5 Status </a:t>
            </a:r>
            <a:r>
              <a:rPr lang="en-US" sz="2400" i="0" u="none" strike="noStrike" baseline="0" dirty="0">
                <a:solidFill>
                  <a:srgbClr val="A4C137"/>
                </a:solidFill>
              </a:rPr>
              <a:t>(Working Cavity @4.2 K):</a:t>
            </a:r>
            <a:endParaRPr lang="en-US" sz="2400" i="0" u="none" strike="noStrike" baseline="0" dirty="0">
              <a:solidFill>
                <a:srgbClr val="1B3C70"/>
              </a:solidFill>
            </a:endParaRPr>
          </a:p>
          <a:p>
            <a:r>
              <a:rPr lang="it-IT" sz="1800" b="1" i="0" u="none" strike="noStrike" baseline="0" dirty="0">
                <a:solidFill>
                  <a:srgbClr val="1B3C70"/>
                </a:solidFill>
              </a:rPr>
              <a:t>UKRI and INFN: </a:t>
            </a:r>
            <a:r>
              <a:rPr lang="it-IT" sz="1800" i="0" u="none" strike="noStrike" baseline="0" dirty="0">
                <a:solidFill>
                  <a:srgbClr val="1B3C70"/>
                </a:solidFill>
              </a:rPr>
              <a:t>1.3 GHz Coating systems in the </a:t>
            </a:r>
            <a:r>
              <a:rPr lang="it-IT" sz="1800" i="0" u="none" strike="noStrike" baseline="0" dirty="0" err="1">
                <a:solidFill>
                  <a:srgbClr val="1B3C70"/>
                </a:solidFill>
              </a:rPr>
              <a:t>commissioning</a:t>
            </a:r>
            <a:r>
              <a:rPr lang="it-IT" sz="1800" i="0" u="none" strike="noStrike" baseline="0" dirty="0">
                <a:solidFill>
                  <a:srgbClr val="1B3C70"/>
                </a:solidFill>
              </a:rPr>
              <a:t> </a:t>
            </a:r>
            <a:r>
              <a:rPr lang="it-IT" sz="1800" i="0" u="none" strike="noStrike" baseline="0" dirty="0" err="1">
                <a:solidFill>
                  <a:srgbClr val="1B3C70"/>
                </a:solidFill>
              </a:rPr>
              <a:t>phase</a:t>
            </a:r>
            <a:r>
              <a:rPr lang="it-IT" sz="1800" i="0" u="none" strike="noStrike" baseline="0" dirty="0">
                <a:solidFill>
                  <a:srgbClr val="1B3C70"/>
                </a:solidFill>
              </a:rPr>
              <a:t> (part of the I.FAST </a:t>
            </a:r>
            <a:r>
              <a:rPr lang="it-IT" sz="1800" i="0" u="none" strike="noStrike" baseline="0" dirty="0" err="1">
                <a:solidFill>
                  <a:srgbClr val="1B3C70"/>
                </a:solidFill>
              </a:rPr>
              <a:t>program</a:t>
            </a:r>
            <a:r>
              <a:rPr lang="it-IT" sz="1800" i="0" u="none" strike="noStrike" baseline="0" dirty="0">
                <a:solidFill>
                  <a:srgbClr val="1B3C70"/>
                </a:solidFill>
              </a:rPr>
              <a:t>)</a:t>
            </a:r>
            <a:endParaRPr lang="it-IT" dirty="0">
              <a:solidFill>
                <a:srgbClr val="1B3C70"/>
              </a:solidFill>
            </a:endParaRPr>
          </a:p>
        </p:txBody>
      </p:sp>
    </p:spTree>
    <p:extLst>
      <p:ext uri="{BB962C8B-B14F-4D97-AF65-F5344CB8AC3E}">
        <p14:creationId xmlns:p14="http://schemas.microsoft.com/office/powerpoint/2010/main" val="3016366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 name="Tabella 60">
            <a:extLst>
              <a:ext uri="{FF2B5EF4-FFF2-40B4-BE49-F238E27FC236}">
                <a16:creationId xmlns:a16="http://schemas.microsoft.com/office/drawing/2014/main" id="{64385A0A-F320-6B11-8752-56E25F03C59C}"/>
              </a:ext>
            </a:extLst>
          </p:cNvPr>
          <p:cNvGraphicFramePr>
            <a:graphicFrameLocks noGrp="1"/>
          </p:cNvGraphicFramePr>
          <p:nvPr>
            <p:extLst>
              <p:ext uri="{D42A27DB-BD31-4B8C-83A1-F6EECF244321}">
                <p14:modId xmlns:p14="http://schemas.microsoft.com/office/powerpoint/2010/main" val="823450901"/>
              </p:ext>
            </p:extLst>
          </p:nvPr>
        </p:nvGraphicFramePr>
        <p:xfrm>
          <a:off x="1028383" y="4472556"/>
          <a:ext cx="10144567" cy="24384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4127737075"/>
                    </a:ext>
                  </a:extLst>
                </a:gridCol>
                <a:gridCol w="213083">
                  <a:extLst>
                    <a:ext uri="{9D8B030D-6E8A-4147-A177-3AD203B41FA5}">
                      <a16:colId xmlns:a16="http://schemas.microsoft.com/office/drawing/2014/main" val="4161776673"/>
                    </a:ext>
                  </a:extLst>
                </a:gridCol>
                <a:gridCol w="211374">
                  <a:extLst>
                    <a:ext uri="{9D8B030D-6E8A-4147-A177-3AD203B41FA5}">
                      <a16:colId xmlns:a16="http://schemas.microsoft.com/office/drawing/2014/main" val="1238833884"/>
                    </a:ext>
                  </a:extLst>
                </a:gridCol>
                <a:gridCol w="211374">
                  <a:extLst>
                    <a:ext uri="{9D8B030D-6E8A-4147-A177-3AD203B41FA5}">
                      <a16:colId xmlns:a16="http://schemas.microsoft.com/office/drawing/2014/main" val="1397134624"/>
                    </a:ext>
                  </a:extLst>
                </a:gridCol>
                <a:gridCol w="211374">
                  <a:extLst>
                    <a:ext uri="{9D8B030D-6E8A-4147-A177-3AD203B41FA5}">
                      <a16:colId xmlns:a16="http://schemas.microsoft.com/office/drawing/2014/main" val="292881622"/>
                    </a:ext>
                  </a:extLst>
                </a:gridCol>
                <a:gridCol w="211374">
                  <a:extLst>
                    <a:ext uri="{9D8B030D-6E8A-4147-A177-3AD203B41FA5}">
                      <a16:colId xmlns:a16="http://schemas.microsoft.com/office/drawing/2014/main" val="1072287653"/>
                    </a:ext>
                  </a:extLst>
                </a:gridCol>
                <a:gridCol w="211374">
                  <a:extLst>
                    <a:ext uri="{9D8B030D-6E8A-4147-A177-3AD203B41FA5}">
                      <a16:colId xmlns:a16="http://schemas.microsoft.com/office/drawing/2014/main" val="275280520"/>
                    </a:ext>
                  </a:extLst>
                </a:gridCol>
                <a:gridCol w="211374">
                  <a:extLst>
                    <a:ext uri="{9D8B030D-6E8A-4147-A177-3AD203B41FA5}">
                      <a16:colId xmlns:a16="http://schemas.microsoft.com/office/drawing/2014/main" val="395280917"/>
                    </a:ext>
                  </a:extLst>
                </a:gridCol>
                <a:gridCol w="211374">
                  <a:extLst>
                    <a:ext uri="{9D8B030D-6E8A-4147-A177-3AD203B41FA5}">
                      <a16:colId xmlns:a16="http://schemas.microsoft.com/office/drawing/2014/main" val="6984623"/>
                    </a:ext>
                  </a:extLst>
                </a:gridCol>
                <a:gridCol w="211374">
                  <a:extLst>
                    <a:ext uri="{9D8B030D-6E8A-4147-A177-3AD203B41FA5}">
                      <a16:colId xmlns:a16="http://schemas.microsoft.com/office/drawing/2014/main" val="2853298345"/>
                    </a:ext>
                  </a:extLst>
                </a:gridCol>
                <a:gridCol w="211374">
                  <a:extLst>
                    <a:ext uri="{9D8B030D-6E8A-4147-A177-3AD203B41FA5}">
                      <a16:colId xmlns:a16="http://schemas.microsoft.com/office/drawing/2014/main" val="2468382863"/>
                    </a:ext>
                  </a:extLst>
                </a:gridCol>
                <a:gridCol w="211374">
                  <a:extLst>
                    <a:ext uri="{9D8B030D-6E8A-4147-A177-3AD203B41FA5}">
                      <a16:colId xmlns:a16="http://schemas.microsoft.com/office/drawing/2014/main" val="1348870091"/>
                    </a:ext>
                  </a:extLst>
                </a:gridCol>
                <a:gridCol w="211374">
                  <a:extLst>
                    <a:ext uri="{9D8B030D-6E8A-4147-A177-3AD203B41FA5}">
                      <a16:colId xmlns:a16="http://schemas.microsoft.com/office/drawing/2014/main" val="373942964"/>
                    </a:ext>
                  </a:extLst>
                </a:gridCol>
                <a:gridCol w="211374">
                  <a:extLst>
                    <a:ext uri="{9D8B030D-6E8A-4147-A177-3AD203B41FA5}">
                      <a16:colId xmlns:a16="http://schemas.microsoft.com/office/drawing/2014/main" val="1461893708"/>
                    </a:ext>
                  </a:extLst>
                </a:gridCol>
                <a:gridCol w="211374">
                  <a:extLst>
                    <a:ext uri="{9D8B030D-6E8A-4147-A177-3AD203B41FA5}">
                      <a16:colId xmlns:a16="http://schemas.microsoft.com/office/drawing/2014/main" val="3318930331"/>
                    </a:ext>
                  </a:extLst>
                </a:gridCol>
                <a:gridCol w="211374">
                  <a:extLst>
                    <a:ext uri="{9D8B030D-6E8A-4147-A177-3AD203B41FA5}">
                      <a16:colId xmlns:a16="http://schemas.microsoft.com/office/drawing/2014/main" val="1888750833"/>
                    </a:ext>
                  </a:extLst>
                </a:gridCol>
                <a:gridCol w="211374">
                  <a:extLst>
                    <a:ext uri="{9D8B030D-6E8A-4147-A177-3AD203B41FA5}">
                      <a16:colId xmlns:a16="http://schemas.microsoft.com/office/drawing/2014/main" val="3147895625"/>
                    </a:ext>
                  </a:extLst>
                </a:gridCol>
                <a:gridCol w="211374">
                  <a:extLst>
                    <a:ext uri="{9D8B030D-6E8A-4147-A177-3AD203B41FA5}">
                      <a16:colId xmlns:a16="http://schemas.microsoft.com/office/drawing/2014/main" val="2334967996"/>
                    </a:ext>
                  </a:extLst>
                </a:gridCol>
                <a:gridCol w="211374">
                  <a:extLst>
                    <a:ext uri="{9D8B030D-6E8A-4147-A177-3AD203B41FA5}">
                      <a16:colId xmlns:a16="http://schemas.microsoft.com/office/drawing/2014/main" val="2702433078"/>
                    </a:ext>
                  </a:extLst>
                </a:gridCol>
                <a:gridCol w="211374">
                  <a:extLst>
                    <a:ext uri="{9D8B030D-6E8A-4147-A177-3AD203B41FA5}">
                      <a16:colId xmlns:a16="http://schemas.microsoft.com/office/drawing/2014/main" val="1884559276"/>
                    </a:ext>
                  </a:extLst>
                </a:gridCol>
                <a:gridCol w="211374">
                  <a:extLst>
                    <a:ext uri="{9D8B030D-6E8A-4147-A177-3AD203B41FA5}">
                      <a16:colId xmlns:a16="http://schemas.microsoft.com/office/drawing/2014/main" val="659162378"/>
                    </a:ext>
                  </a:extLst>
                </a:gridCol>
                <a:gridCol w="214468">
                  <a:extLst>
                    <a:ext uri="{9D8B030D-6E8A-4147-A177-3AD203B41FA5}">
                      <a16:colId xmlns:a16="http://schemas.microsoft.com/office/drawing/2014/main" val="807086020"/>
                    </a:ext>
                  </a:extLst>
                </a:gridCol>
                <a:gridCol w="208280">
                  <a:extLst>
                    <a:ext uri="{9D8B030D-6E8A-4147-A177-3AD203B41FA5}">
                      <a16:colId xmlns:a16="http://schemas.microsoft.com/office/drawing/2014/main" val="2232838573"/>
                    </a:ext>
                  </a:extLst>
                </a:gridCol>
                <a:gridCol w="211374">
                  <a:extLst>
                    <a:ext uri="{9D8B030D-6E8A-4147-A177-3AD203B41FA5}">
                      <a16:colId xmlns:a16="http://schemas.microsoft.com/office/drawing/2014/main" val="1316518374"/>
                    </a:ext>
                  </a:extLst>
                </a:gridCol>
                <a:gridCol w="211374">
                  <a:extLst>
                    <a:ext uri="{9D8B030D-6E8A-4147-A177-3AD203B41FA5}">
                      <a16:colId xmlns:a16="http://schemas.microsoft.com/office/drawing/2014/main" val="3333202984"/>
                    </a:ext>
                  </a:extLst>
                </a:gridCol>
                <a:gridCol w="211374">
                  <a:extLst>
                    <a:ext uri="{9D8B030D-6E8A-4147-A177-3AD203B41FA5}">
                      <a16:colId xmlns:a16="http://schemas.microsoft.com/office/drawing/2014/main" val="2432360289"/>
                    </a:ext>
                  </a:extLst>
                </a:gridCol>
                <a:gridCol w="211374">
                  <a:extLst>
                    <a:ext uri="{9D8B030D-6E8A-4147-A177-3AD203B41FA5}">
                      <a16:colId xmlns:a16="http://schemas.microsoft.com/office/drawing/2014/main" val="2685496730"/>
                    </a:ext>
                  </a:extLst>
                </a:gridCol>
                <a:gridCol w="211374">
                  <a:extLst>
                    <a:ext uri="{9D8B030D-6E8A-4147-A177-3AD203B41FA5}">
                      <a16:colId xmlns:a16="http://schemas.microsoft.com/office/drawing/2014/main" val="1391367523"/>
                    </a:ext>
                  </a:extLst>
                </a:gridCol>
                <a:gridCol w="211374">
                  <a:extLst>
                    <a:ext uri="{9D8B030D-6E8A-4147-A177-3AD203B41FA5}">
                      <a16:colId xmlns:a16="http://schemas.microsoft.com/office/drawing/2014/main" val="2677081766"/>
                    </a:ext>
                  </a:extLst>
                </a:gridCol>
                <a:gridCol w="211374">
                  <a:extLst>
                    <a:ext uri="{9D8B030D-6E8A-4147-A177-3AD203B41FA5}">
                      <a16:colId xmlns:a16="http://schemas.microsoft.com/office/drawing/2014/main" val="3737600269"/>
                    </a:ext>
                  </a:extLst>
                </a:gridCol>
                <a:gridCol w="211374">
                  <a:extLst>
                    <a:ext uri="{9D8B030D-6E8A-4147-A177-3AD203B41FA5}">
                      <a16:colId xmlns:a16="http://schemas.microsoft.com/office/drawing/2014/main" val="3286070686"/>
                    </a:ext>
                  </a:extLst>
                </a:gridCol>
                <a:gridCol w="211374">
                  <a:extLst>
                    <a:ext uri="{9D8B030D-6E8A-4147-A177-3AD203B41FA5}">
                      <a16:colId xmlns:a16="http://schemas.microsoft.com/office/drawing/2014/main" val="180521835"/>
                    </a:ext>
                  </a:extLst>
                </a:gridCol>
                <a:gridCol w="211374">
                  <a:extLst>
                    <a:ext uri="{9D8B030D-6E8A-4147-A177-3AD203B41FA5}">
                      <a16:colId xmlns:a16="http://schemas.microsoft.com/office/drawing/2014/main" val="1088707127"/>
                    </a:ext>
                  </a:extLst>
                </a:gridCol>
                <a:gridCol w="211374">
                  <a:extLst>
                    <a:ext uri="{9D8B030D-6E8A-4147-A177-3AD203B41FA5}">
                      <a16:colId xmlns:a16="http://schemas.microsoft.com/office/drawing/2014/main" val="2362615869"/>
                    </a:ext>
                  </a:extLst>
                </a:gridCol>
                <a:gridCol w="211374">
                  <a:extLst>
                    <a:ext uri="{9D8B030D-6E8A-4147-A177-3AD203B41FA5}">
                      <a16:colId xmlns:a16="http://schemas.microsoft.com/office/drawing/2014/main" val="3147866620"/>
                    </a:ext>
                  </a:extLst>
                </a:gridCol>
                <a:gridCol w="211374">
                  <a:extLst>
                    <a:ext uri="{9D8B030D-6E8A-4147-A177-3AD203B41FA5}">
                      <a16:colId xmlns:a16="http://schemas.microsoft.com/office/drawing/2014/main" val="4225955558"/>
                    </a:ext>
                  </a:extLst>
                </a:gridCol>
                <a:gridCol w="211374">
                  <a:extLst>
                    <a:ext uri="{9D8B030D-6E8A-4147-A177-3AD203B41FA5}">
                      <a16:colId xmlns:a16="http://schemas.microsoft.com/office/drawing/2014/main" val="3566715495"/>
                    </a:ext>
                  </a:extLst>
                </a:gridCol>
                <a:gridCol w="211374">
                  <a:extLst>
                    <a:ext uri="{9D8B030D-6E8A-4147-A177-3AD203B41FA5}">
                      <a16:colId xmlns:a16="http://schemas.microsoft.com/office/drawing/2014/main" val="26773016"/>
                    </a:ext>
                  </a:extLst>
                </a:gridCol>
                <a:gridCol w="211374">
                  <a:extLst>
                    <a:ext uri="{9D8B030D-6E8A-4147-A177-3AD203B41FA5}">
                      <a16:colId xmlns:a16="http://schemas.microsoft.com/office/drawing/2014/main" val="705603878"/>
                    </a:ext>
                  </a:extLst>
                </a:gridCol>
                <a:gridCol w="211374">
                  <a:extLst>
                    <a:ext uri="{9D8B030D-6E8A-4147-A177-3AD203B41FA5}">
                      <a16:colId xmlns:a16="http://schemas.microsoft.com/office/drawing/2014/main" val="4241490437"/>
                    </a:ext>
                  </a:extLst>
                </a:gridCol>
                <a:gridCol w="211374">
                  <a:extLst>
                    <a:ext uri="{9D8B030D-6E8A-4147-A177-3AD203B41FA5}">
                      <a16:colId xmlns:a16="http://schemas.microsoft.com/office/drawing/2014/main" val="2210922331"/>
                    </a:ext>
                  </a:extLst>
                </a:gridCol>
                <a:gridCol w="211374">
                  <a:extLst>
                    <a:ext uri="{9D8B030D-6E8A-4147-A177-3AD203B41FA5}">
                      <a16:colId xmlns:a16="http://schemas.microsoft.com/office/drawing/2014/main" val="333266493"/>
                    </a:ext>
                  </a:extLst>
                </a:gridCol>
                <a:gridCol w="211374">
                  <a:extLst>
                    <a:ext uri="{9D8B030D-6E8A-4147-A177-3AD203B41FA5}">
                      <a16:colId xmlns:a16="http://schemas.microsoft.com/office/drawing/2014/main" val="3538804174"/>
                    </a:ext>
                  </a:extLst>
                </a:gridCol>
                <a:gridCol w="211374">
                  <a:extLst>
                    <a:ext uri="{9D8B030D-6E8A-4147-A177-3AD203B41FA5}">
                      <a16:colId xmlns:a16="http://schemas.microsoft.com/office/drawing/2014/main" val="3688054743"/>
                    </a:ext>
                  </a:extLst>
                </a:gridCol>
                <a:gridCol w="211374">
                  <a:extLst>
                    <a:ext uri="{9D8B030D-6E8A-4147-A177-3AD203B41FA5}">
                      <a16:colId xmlns:a16="http://schemas.microsoft.com/office/drawing/2014/main" val="368407997"/>
                    </a:ext>
                  </a:extLst>
                </a:gridCol>
                <a:gridCol w="211374">
                  <a:extLst>
                    <a:ext uri="{9D8B030D-6E8A-4147-A177-3AD203B41FA5}">
                      <a16:colId xmlns:a16="http://schemas.microsoft.com/office/drawing/2014/main" val="2171240615"/>
                    </a:ext>
                  </a:extLst>
                </a:gridCol>
                <a:gridCol w="211374">
                  <a:extLst>
                    <a:ext uri="{9D8B030D-6E8A-4147-A177-3AD203B41FA5}">
                      <a16:colId xmlns:a16="http://schemas.microsoft.com/office/drawing/2014/main" val="3356605908"/>
                    </a:ext>
                  </a:extLst>
                </a:gridCol>
                <a:gridCol w="211374">
                  <a:extLst>
                    <a:ext uri="{9D8B030D-6E8A-4147-A177-3AD203B41FA5}">
                      <a16:colId xmlns:a16="http://schemas.microsoft.com/office/drawing/2014/main" val="876914202"/>
                    </a:ext>
                  </a:extLst>
                </a:gridCol>
              </a:tblGrid>
              <a:tr h="193927">
                <a:tc>
                  <a:txBody>
                    <a:bodyPr/>
                    <a:lstStyle/>
                    <a:p>
                      <a:pPr marL="0" indent="0" algn="ctr"/>
                      <a:r>
                        <a:rPr lang="en-US" sz="1000" dirty="0">
                          <a:latin typeface="Montserrat" panose="00000500000000000000" pitchFamily="50" charset="0"/>
                        </a:rPr>
                        <a:t>M</a:t>
                      </a:r>
                    </a:p>
                  </a:txBody>
                  <a:tcPr anchor="ctr">
                    <a:solidFill>
                      <a:schemeClr val="accent5">
                        <a:lumMod val="40000"/>
                        <a:lumOff val="60000"/>
                      </a:schemeClr>
                    </a:solidFill>
                  </a:tcPr>
                </a:tc>
                <a:tc>
                  <a:txBody>
                    <a:bodyPr/>
                    <a:lstStyle/>
                    <a:p>
                      <a:pPr marL="0" indent="0" algn="ctr"/>
                      <a:r>
                        <a:rPr lang="en-US" sz="1000" dirty="0">
                          <a:latin typeface="Montserrat" panose="00000500000000000000" pitchFamily="50" charset="0"/>
                        </a:rPr>
                        <a:t>A</a:t>
                      </a:r>
                    </a:p>
                  </a:txBody>
                  <a:tcPr anchor="ctr">
                    <a:solidFill>
                      <a:schemeClr val="accent5">
                        <a:lumMod val="40000"/>
                        <a:lumOff val="60000"/>
                      </a:schemeClr>
                    </a:solidFill>
                  </a:tcPr>
                </a:tc>
                <a:tc>
                  <a:txBody>
                    <a:bodyPr/>
                    <a:lstStyle/>
                    <a:p>
                      <a:pPr algn="ctr"/>
                      <a:r>
                        <a:rPr lang="en-US" sz="1000" dirty="0">
                          <a:latin typeface="Montserrat" panose="00000500000000000000" pitchFamily="50" charset="0"/>
                        </a:rPr>
                        <a:t>M</a:t>
                      </a:r>
                    </a:p>
                  </a:txBody>
                  <a:tcPr anchor="ctr">
                    <a:solidFill>
                      <a:schemeClr val="accent5">
                        <a:lumMod val="40000"/>
                        <a:lumOff val="60000"/>
                      </a:schemeClr>
                    </a:solidFill>
                  </a:tcPr>
                </a:tc>
                <a:tc>
                  <a:txBody>
                    <a:bodyPr/>
                    <a:lstStyle/>
                    <a:p>
                      <a:pPr algn="ctr"/>
                      <a:r>
                        <a:rPr lang="en-US" sz="1000" dirty="0">
                          <a:latin typeface="Montserrat" panose="00000500000000000000" pitchFamily="50" charset="0"/>
                        </a:rPr>
                        <a:t>J</a:t>
                      </a:r>
                    </a:p>
                  </a:txBody>
                  <a:tcPr anchor="ctr">
                    <a:solidFill>
                      <a:schemeClr val="accent5">
                        <a:lumMod val="40000"/>
                        <a:lumOff val="60000"/>
                      </a:schemeClr>
                    </a:solidFill>
                  </a:tcPr>
                </a:tc>
                <a:tc>
                  <a:txBody>
                    <a:bodyPr/>
                    <a:lstStyle/>
                    <a:p>
                      <a:pPr algn="ctr"/>
                      <a:r>
                        <a:rPr lang="en-US" sz="1000" dirty="0">
                          <a:latin typeface="Montserrat" panose="00000500000000000000" pitchFamily="50" charset="0"/>
                        </a:rPr>
                        <a:t>J</a:t>
                      </a:r>
                    </a:p>
                  </a:txBody>
                  <a:tcPr anchor="ctr">
                    <a:solidFill>
                      <a:schemeClr val="accent5">
                        <a:lumMod val="40000"/>
                        <a:lumOff val="60000"/>
                      </a:schemeClr>
                    </a:solidFill>
                  </a:tcPr>
                </a:tc>
                <a:tc>
                  <a:txBody>
                    <a:bodyPr/>
                    <a:lstStyle/>
                    <a:p>
                      <a:pPr algn="ctr"/>
                      <a:r>
                        <a:rPr lang="en-US" sz="1000" dirty="0">
                          <a:latin typeface="Montserrat" panose="00000500000000000000" pitchFamily="50" charset="0"/>
                        </a:rPr>
                        <a:t>A</a:t>
                      </a:r>
                    </a:p>
                  </a:txBody>
                  <a:tcPr anchor="ctr">
                    <a:solidFill>
                      <a:schemeClr val="accent5">
                        <a:lumMod val="40000"/>
                        <a:lumOff val="60000"/>
                      </a:schemeClr>
                    </a:solidFill>
                  </a:tcPr>
                </a:tc>
                <a:tc>
                  <a:txBody>
                    <a:bodyPr/>
                    <a:lstStyle/>
                    <a:p>
                      <a:pPr algn="ctr"/>
                      <a:r>
                        <a:rPr lang="en-US" sz="1000" dirty="0">
                          <a:latin typeface="Montserrat" panose="00000500000000000000" pitchFamily="50" charset="0"/>
                        </a:rPr>
                        <a:t>S</a:t>
                      </a:r>
                    </a:p>
                  </a:txBody>
                  <a:tcPr anchor="ctr">
                    <a:solidFill>
                      <a:schemeClr val="accent5">
                        <a:lumMod val="40000"/>
                        <a:lumOff val="60000"/>
                      </a:schemeClr>
                    </a:solidFill>
                  </a:tcPr>
                </a:tc>
                <a:tc>
                  <a:txBody>
                    <a:bodyPr/>
                    <a:lstStyle/>
                    <a:p>
                      <a:pPr algn="ctr"/>
                      <a:r>
                        <a:rPr lang="en-US" sz="1000" dirty="0">
                          <a:latin typeface="Montserrat" panose="00000500000000000000" pitchFamily="50" charset="0"/>
                        </a:rPr>
                        <a:t>O</a:t>
                      </a:r>
                    </a:p>
                  </a:txBody>
                  <a:tcPr anchor="ctr">
                    <a:solidFill>
                      <a:schemeClr val="accent5">
                        <a:lumMod val="40000"/>
                        <a:lumOff val="60000"/>
                      </a:schemeClr>
                    </a:solidFill>
                  </a:tcPr>
                </a:tc>
                <a:tc>
                  <a:txBody>
                    <a:bodyPr/>
                    <a:lstStyle/>
                    <a:p>
                      <a:pPr algn="ctr"/>
                      <a:r>
                        <a:rPr lang="en-US" sz="1000" dirty="0">
                          <a:latin typeface="Montserrat" panose="00000500000000000000" pitchFamily="50" charset="0"/>
                        </a:rPr>
                        <a:t>N</a:t>
                      </a:r>
                    </a:p>
                  </a:txBody>
                  <a:tcPr anchor="ctr">
                    <a:solidFill>
                      <a:schemeClr val="accent5">
                        <a:lumMod val="40000"/>
                        <a:lumOff val="60000"/>
                      </a:schemeClr>
                    </a:solidFill>
                  </a:tcPr>
                </a:tc>
                <a:tc>
                  <a:txBody>
                    <a:bodyPr/>
                    <a:lstStyle/>
                    <a:p>
                      <a:pPr algn="ctr"/>
                      <a:r>
                        <a:rPr lang="en-US" sz="1000" dirty="0">
                          <a:latin typeface="Montserrat" panose="00000500000000000000" pitchFamily="50" charset="0"/>
                        </a:rPr>
                        <a:t>D</a:t>
                      </a:r>
                    </a:p>
                  </a:txBody>
                  <a:tcPr anchor="ctr">
                    <a:solidFill>
                      <a:schemeClr val="accent5">
                        <a:lumMod val="40000"/>
                        <a:lumOff val="60000"/>
                      </a:schemeClr>
                    </a:solidFill>
                  </a:tcPr>
                </a:tc>
                <a:tc>
                  <a:txBody>
                    <a:bodyPr/>
                    <a:lstStyle/>
                    <a:p>
                      <a:pPr algn="ctr"/>
                      <a:r>
                        <a:rPr lang="en-US" sz="1000" dirty="0">
                          <a:latin typeface="Montserrat" panose="00000500000000000000" pitchFamily="50" charset="0"/>
                        </a:rPr>
                        <a:t>J</a:t>
                      </a:r>
                    </a:p>
                  </a:txBody>
                  <a:tcPr anchor="ctr">
                    <a:solidFill>
                      <a:schemeClr val="accent6">
                        <a:lumMod val="40000"/>
                        <a:lumOff val="60000"/>
                      </a:schemeClr>
                    </a:solidFill>
                  </a:tcPr>
                </a:tc>
                <a:tc>
                  <a:txBody>
                    <a:bodyPr/>
                    <a:lstStyle/>
                    <a:p>
                      <a:pPr algn="ctr"/>
                      <a:r>
                        <a:rPr lang="en-US" sz="1000" dirty="0">
                          <a:latin typeface="Montserrat" panose="00000500000000000000" pitchFamily="50" charset="0"/>
                        </a:rPr>
                        <a:t>F</a:t>
                      </a:r>
                    </a:p>
                  </a:txBody>
                  <a:tcPr anchor="ctr">
                    <a:solidFill>
                      <a:schemeClr val="accent6">
                        <a:lumMod val="40000"/>
                        <a:lumOff val="60000"/>
                      </a:schemeClr>
                    </a:solidFill>
                  </a:tcPr>
                </a:tc>
                <a:tc>
                  <a:txBody>
                    <a:bodyPr/>
                    <a:lstStyle/>
                    <a:p>
                      <a:pPr algn="ctr"/>
                      <a:r>
                        <a:rPr lang="en-US" sz="1000" dirty="0">
                          <a:latin typeface="Montserrat" panose="00000500000000000000" pitchFamily="50" charset="0"/>
                        </a:rPr>
                        <a:t>M</a:t>
                      </a:r>
                    </a:p>
                  </a:txBody>
                  <a:tcPr anchor="ctr">
                    <a:solidFill>
                      <a:schemeClr val="accent6">
                        <a:lumMod val="40000"/>
                        <a:lumOff val="60000"/>
                      </a:schemeClr>
                    </a:solidFill>
                  </a:tcPr>
                </a:tc>
                <a:tc>
                  <a:txBody>
                    <a:bodyPr/>
                    <a:lstStyle/>
                    <a:p>
                      <a:pPr marL="0" indent="0" algn="ctr"/>
                      <a:r>
                        <a:rPr lang="en-US" sz="1000" dirty="0">
                          <a:latin typeface="Montserrat" panose="00000500000000000000" pitchFamily="50" charset="0"/>
                        </a:rPr>
                        <a:t>A</a:t>
                      </a:r>
                    </a:p>
                  </a:txBody>
                  <a:tcPr anchor="ctr">
                    <a:solidFill>
                      <a:schemeClr val="accent6">
                        <a:lumMod val="40000"/>
                        <a:lumOff val="60000"/>
                      </a:schemeClr>
                    </a:solidFill>
                  </a:tcPr>
                </a:tc>
                <a:tc>
                  <a:txBody>
                    <a:bodyPr/>
                    <a:lstStyle/>
                    <a:p>
                      <a:pPr algn="ctr"/>
                      <a:r>
                        <a:rPr lang="en-US" sz="1000" dirty="0">
                          <a:latin typeface="Montserrat" panose="00000500000000000000" pitchFamily="50" charset="0"/>
                        </a:rPr>
                        <a:t>M</a:t>
                      </a:r>
                    </a:p>
                  </a:txBody>
                  <a:tcPr anchor="ctr">
                    <a:solidFill>
                      <a:schemeClr val="accent6">
                        <a:lumMod val="40000"/>
                        <a:lumOff val="60000"/>
                      </a:schemeClr>
                    </a:solidFill>
                  </a:tcPr>
                </a:tc>
                <a:tc>
                  <a:txBody>
                    <a:bodyPr/>
                    <a:lstStyle/>
                    <a:p>
                      <a:pPr algn="ctr"/>
                      <a:r>
                        <a:rPr lang="en-US" sz="1000" dirty="0">
                          <a:latin typeface="Montserrat" panose="00000500000000000000" pitchFamily="50" charset="0"/>
                        </a:rPr>
                        <a:t>J</a:t>
                      </a:r>
                    </a:p>
                  </a:txBody>
                  <a:tcPr anchor="ctr">
                    <a:solidFill>
                      <a:schemeClr val="accent6">
                        <a:lumMod val="40000"/>
                        <a:lumOff val="60000"/>
                      </a:schemeClr>
                    </a:solidFill>
                  </a:tcPr>
                </a:tc>
                <a:tc>
                  <a:txBody>
                    <a:bodyPr/>
                    <a:lstStyle/>
                    <a:p>
                      <a:pPr algn="ctr"/>
                      <a:r>
                        <a:rPr lang="en-US" sz="1000" dirty="0">
                          <a:latin typeface="Montserrat" panose="00000500000000000000" pitchFamily="50" charset="0"/>
                        </a:rPr>
                        <a:t>J</a:t>
                      </a:r>
                    </a:p>
                  </a:txBody>
                  <a:tcPr anchor="ctr">
                    <a:solidFill>
                      <a:schemeClr val="accent6">
                        <a:lumMod val="40000"/>
                        <a:lumOff val="60000"/>
                      </a:schemeClr>
                    </a:solidFill>
                  </a:tcPr>
                </a:tc>
                <a:tc>
                  <a:txBody>
                    <a:bodyPr/>
                    <a:lstStyle/>
                    <a:p>
                      <a:pPr algn="ctr"/>
                      <a:r>
                        <a:rPr lang="en-US" sz="1000" dirty="0">
                          <a:latin typeface="Montserrat" panose="00000500000000000000" pitchFamily="50" charset="0"/>
                        </a:rPr>
                        <a:t>A</a:t>
                      </a:r>
                    </a:p>
                  </a:txBody>
                  <a:tcPr anchor="ctr">
                    <a:solidFill>
                      <a:schemeClr val="accent6">
                        <a:lumMod val="40000"/>
                        <a:lumOff val="60000"/>
                      </a:schemeClr>
                    </a:solidFill>
                  </a:tcPr>
                </a:tc>
                <a:tc>
                  <a:txBody>
                    <a:bodyPr/>
                    <a:lstStyle/>
                    <a:p>
                      <a:pPr algn="ctr"/>
                      <a:r>
                        <a:rPr lang="en-US" sz="1000" dirty="0">
                          <a:latin typeface="Montserrat" panose="00000500000000000000" pitchFamily="50" charset="0"/>
                        </a:rPr>
                        <a:t>S</a:t>
                      </a:r>
                    </a:p>
                  </a:txBody>
                  <a:tcPr anchor="ctr">
                    <a:solidFill>
                      <a:schemeClr val="accent6">
                        <a:lumMod val="40000"/>
                        <a:lumOff val="60000"/>
                      </a:schemeClr>
                    </a:solidFill>
                  </a:tcPr>
                </a:tc>
                <a:tc>
                  <a:txBody>
                    <a:bodyPr/>
                    <a:lstStyle/>
                    <a:p>
                      <a:pPr algn="ctr"/>
                      <a:r>
                        <a:rPr lang="en-US" sz="1000" dirty="0">
                          <a:latin typeface="Montserrat" panose="00000500000000000000" pitchFamily="50" charset="0"/>
                        </a:rPr>
                        <a:t>O</a:t>
                      </a:r>
                    </a:p>
                  </a:txBody>
                  <a:tcPr anchor="ctr">
                    <a:solidFill>
                      <a:schemeClr val="accent6">
                        <a:lumMod val="40000"/>
                        <a:lumOff val="60000"/>
                      </a:schemeClr>
                    </a:solidFill>
                  </a:tcPr>
                </a:tc>
                <a:tc>
                  <a:txBody>
                    <a:bodyPr/>
                    <a:lstStyle/>
                    <a:p>
                      <a:pPr algn="ctr"/>
                      <a:r>
                        <a:rPr lang="en-US" sz="1000" dirty="0">
                          <a:latin typeface="Montserrat" panose="00000500000000000000" pitchFamily="50" charset="0"/>
                        </a:rPr>
                        <a:t>N</a:t>
                      </a:r>
                    </a:p>
                  </a:txBody>
                  <a:tcPr anchor="ctr">
                    <a:solidFill>
                      <a:schemeClr val="accent6">
                        <a:lumMod val="40000"/>
                        <a:lumOff val="60000"/>
                      </a:schemeClr>
                    </a:solidFill>
                  </a:tcPr>
                </a:tc>
                <a:tc>
                  <a:txBody>
                    <a:bodyPr/>
                    <a:lstStyle/>
                    <a:p>
                      <a:pPr algn="ctr"/>
                      <a:r>
                        <a:rPr lang="en-US" sz="1000" dirty="0">
                          <a:latin typeface="Montserrat" panose="00000500000000000000" pitchFamily="50" charset="0"/>
                        </a:rPr>
                        <a:t>D</a:t>
                      </a:r>
                    </a:p>
                  </a:txBody>
                  <a:tcPr anchor="ctr">
                    <a:solidFill>
                      <a:schemeClr val="accent6">
                        <a:lumMod val="40000"/>
                        <a:lumOff val="60000"/>
                      </a:schemeClr>
                    </a:solidFill>
                  </a:tcPr>
                </a:tc>
                <a:tc>
                  <a:txBody>
                    <a:bodyPr/>
                    <a:lstStyle/>
                    <a:p>
                      <a:pPr algn="ctr"/>
                      <a:r>
                        <a:rPr lang="en-US" sz="1000" dirty="0">
                          <a:latin typeface="Montserrat" panose="00000500000000000000" pitchFamily="50" charset="0"/>
                        </a:rPr>
                        <a:t>J</a:t>
                      </a:r>
                    </a:p>
                  </a:txBody>
                  <a:tcPr anchor="ctr">
                    <a:solidFill>
                      <a:schemeClr val="accent4">
                        <a:lumMod val="40000"/>
                        <a:lumOff val="60000"/>
                      </a:schemeClr>
                    </a:solidFill>
                  </a:tcPr>
                </a:tc>
                <a:tc>
                  <a:txBody>
                    <a:bodyPr/>
                    <a:lstStyle/>
                    <a:p>
                      <a:pPr algn="ctr"/>
                      <a:r>
                        <a:rPr lang="en-US" sz="1000" dirty="0">
                          <a:latin typeface="Montserrat" panose="00000500000000000000" pitchFamily="50" charset="0"/>
                        </a:rPr>
                        <a:t>F</a:t>
                      </a:r>
                    </a:p>
                  </a:txBody>
                  <a:tcPr anchor="ctr">
                    <a:solidFill>
                      <a:schemeClr val="accent4">
                        <a:lumMod val="40000"/>
                        <a:lumOff val="60000"/>
                      </a:schemeClr>
                    </a:solidFill>
                  </a:tcPr>
                </a:tc>
                <a:tc>
                  <a:txBody>
                    <a:bodyPr/>
                    <a:lstStyle/>
                    <a:p>
                      <a:pPr algn="ctr"/>
                      <a:r>
                        <a:rPr lang="en-US" sz="1000" dirty="0">
                          <a:latin typeface="Montserrat" panose="00000500000000000000" pitchFamily="50" charset="0"/>
                        </a:rPr>
                        <a:t>M</a:t>
                      </a:r>
                    </a:p>
                  </a:txBody>
                  <a:tcPr anchor="ctr">
                    <a:solidFill>
                      <a:schemeClr val="accent4">
                        <a:lumMod val="40000"/>
                        <a:lumOff val="60000"/>
                      </a:schemeClr>
                    </a:solidFill>
                  </a:tcPr>
                </a:tc>
                <a:tc>
                  <a:txBody>
                    <a:bodyPr/>
                    <a:lstStyle/>
                    <a:p>
                      <a:pPr marL="0" indent="0" algn="ctr"/>
                      <a:r>
                        <a:rPr lang="en-US" sz="1000" dirty="0">
                          <a:latin typeface="Montserrat" panose="00000500000000000000" pitchFamily="50" charset="0"/>
                        </a:rPr>
                        <a:t>A</a:t>
                      </a:r>
                    </a:p>
                  </a:txBody>
                  <a:tcPr anchor="ctr">
                    <a:solidFill>
                      <a:schemeClr val="accent4">
                        <a:lumMod val="40000"/>
                        <a:lumOff val="60000"/>
                      </a:schemeClr>
                    </a:solidFill>
                  </a:tcPr>
                </a:tc>
                <a:tc>
                  <a:txBody>
                    <a:bodyPr/>
                    <a:lstStyle/>
                    <a:p>
                      <a:pPr algn="ctr"/>
                      <a:r>
                        <a:rPr lang="en-US" sz="1000" dirty="0">
                          <a:latin typeface="Montserrat" panose="00000500000000000000" pitchFamily="50" charset="0"/>
                        </a:rPr>
                        <a:t>M</a:t>
                      </a:r>
                    </a:p>
                  </a:txBody>
                  <a:tcPr anchor="ctr">
                    <a:solidFill>
                      <a:schemeClr val="accent4">
                        <a:lumMod val="40000"/>
                        <a:lumOff val="60000"/>
                      </a:schemeClr>
                    </a:solidFill>
                  </a:tcPr>
                </a:tc>
                <a:tc>
                  <a:txBody>
                    <a:bodyPr/>
                    <a:lstStyle/>
                    <a:p>
                      <a:pPr algn="ctr"/>
                      <a:r>
                        <a:rPr lang="en-US" sz="1000" dirty="0">
                          <a:latin typeface="Montserrat" panose="00000500000000000000" pitchFamily="50" charset="0"/>
                        </a:rPr>
                        <a:t>J</a:t>
                      </a:r>
                    </a:p>
                  </a:txBody>
                  <a:tcPr anchor="ctr">
                    <a:solidFill>
                      <a:schemeClr val="accent4">
                        <a:lumMod val="40000"/>
                        <a:lumOff val="60000"/>
                      </a:schemeClr>
                    </a:solidFill>
                  </a:tcPr>
                </a:tc>
                <a:tc>
                  <a:txBody>
                    <a:bodyPr/>
                    <a:lstStyle/>
                    <a:p>
                      <a:pPr algn="ctr"/>
                      <a:r>
                        <a:rPr lang="en-US" sz="1000" dirty="0">
                          <a:latin typeface="Montserrat" panose="00000500000000000000" pitchFamily="50" charset="0"/>
                        </a:rPr>
                        <a:t>J</a:t>
                      </a:r>
                    </a:p>
                  </a:txBody>
                  <a:tcPr anchor="ctr">
                    <a:solidFill>
                      <a:schemeClr val="accent4">
                        <a:lumMod val="40000"/>
                        <a:lumOff val="60000"/>
                      </a:schemeClr>
                    </a:solidFill>
                  </a:tcPr>
                </a:tc>
                <a:tc>
                  <a:txBody>
                    <a:bodyPr/>
                    <a:lstStyle/>
                    <a:p>
                      <a:pPr algn="ctr"/>
                      <a:r>
                        <a:rPr lang="en-US" sz="1000" dirty="0">
                          <a:latin typeface="Montserrat" panose="00000500000000000000" pitchFamily="50" charset="0"/>
                        </a:rPr>
                        <a:t>A</a:t>
                      </a:r>
                    </a:p>
                  </a:txBody>
                  <a:tcPr anchor="ctr">
                    <a:solidFill>
                      <a:schemeClr val="accent4">
                        <a:lumMod val="40000"/>
                        <a:lumOff val="60000"/>
                      </a:schemeClr>
                    </a:solidFill>
                  </a:tcPr>
                </a:tc>
                <a:tc>
                  <a:txBody>
                    <a:bodyPr/>
                    <a:lstStyle/>
                    <a:p>
                      <a:pPr algn="ctr"/>
                      <a:r>
                        <a:rPr lang="en-US" sz="1000" dirty="0">
                          <a:latin typeface="Montserrat" panose="00000500000000000000" pitchFamily="50" charset="0"/>
                        </a:rPr>
                        <a:t>S</a:t>
                      </a:r>
                    </a:p>
                  </a:txBody>
                  <a:tcPr anchor="ctr">
                    <a:solidFill>
                      <a:schemeClr val="accent4">
                        <a:lumMod val="40000"/>
                        <a:lumOff val="60000"/>
                      </a:schemeClr>
                    </a:solidFill>
                  </a:tcPr>
                </a:tc>
                <a:tc>
                  <a:txBody>
                    <a:bodyPr/>
                    <a:lstStyle/>
                    <a:p>
                      <a:pPr algn="ctr"/>
                      <a:r>
                        <a:rPr lang="en-US" sz="1000" dirty="0">
                          <a:latin typeface="Montserrat" panose="00000500000000000000" pitchFamily="50" charset="0"/>
                        </a:rPr>
                        <a:t>O</a:t>
                      </a:r>
                    </a:p>
                  </a:txBody>
                  <a:tcPr anchor="ctr">
                    <a:solidFill>
                      <a:schemeClr val="accent4">
                        <a:lumMod val="40000"/>
                        <a:lumOff val="60000"/>
                      </a:schemeClr>
                    </a:solidFill>
                  </a:tcPr>
                </a:tc>
                <a:tc>
                  <a:txBody>
                    <a:bodyPr/>
                    <a:lstStyle/>
                    <a:p>
                      <a:pPr algn="ctr"/>
                      <a:r>
                        <a:rPr lang="en-US" sz="1000" dirty="0">
                          <a:latin typeface="Montserrat" panose="00000500000000000000" pitchFamily="50" charset="0"/>
                        </a:rPr>
                        <a:t>N</a:t>
                      </a:r>
                    </a:p>
                  </a:txBody>
                  <a:tcPr anchor="ctr">
                    <a:solidFill>
                      <a:schemeClr val="accent4">
                        <a:lumMod val="40000"/>
                        <a:lumOff val="60000"/>
                      </a:schemeClr>
                    </a:solidFill>
                  </a:tcPr>
                </a:tc>
                <a:tc>
                  <a:txBody>
                    <a:bodyPr/>
                    <a:lstStyle/>
                    <a:p>
                      <a:pPr algn="ctr"/>
                      <a:r>
                        <a:rPr lang="en-US" sz="1000" dirty="0">
                          <a:latin typeface="Montserrat" panose="00000500000000000000" pitchFamily="50" charset="0"/>
                        </a:rPr>
                        <a:t>D</a:t>
                      </a:r>
                    </a:p>
                  </a:txBody>
                  <a:tcPr anchor="ctr">
                    <a:solidFill>
                      <a:schemeClr val="accent4">
                        <a:lumMod val="40000"/>
                        <a:lumOff val="60000"/>
                      </a:schemeClr>
                    </a:solidFill>
                  </a:tcPr>
                </a:tc>
                <a:tc>
                  <a:txBody>
                    <a:bodyPr/>
                    <a:lstStyle/>
                    <a:p>
                      <a:pPr algn="ctr"/>
                      <a:r>
                        <a:rPr lang="en-US" sz="1000" dirty="0">
                          <a:latin typeface="Montserrat" panose="00000500000000000000" pitchFamily="50" charset="0"/>
                        </a:rPr>
                        <a:t>J</a:t>
                      </a:r>
                    </a:p>
                  </a:txBody>
                  <a:tcPr anchor="ctr">
                    <a:solidFill>
                      <a:schemeClr val="accent1">
                        <a:lumMod val="40000"/>
                        <a:lumOff val="60000"/>
                      </a:schemeClr>
                    </a:solidFill>
                  </a:tcPr>
                </a:tc>
                <a:tc>
                  <a:txBody>
                    <a:bodyPr/>
                    <a:lstStyle/>
                    <a:p>
                      <a:pPr algn="ctr"/>
                      <a:r>
                        <a:rPr lang="en-US" sz="1000" dirty="0">
                          <a:latin typeface="Montserrat" panose="00000500000000000000" pitchFamily="50" charset="0"/>
                        </a:rPr>
                        <a:t>F</a:t>
                      </a:r>
                    </a:p>
                  </a:txBody>
                  <a:tcPr anchor="ctr">
                    <a:solidFill>
                      <a:schemeClr val="accent1">
                        <a:lumMod val="40000"/>
                        <a:lumOff val="60000"/>
                      </a:schemeClr>
                    </a:solidFill>
                  </a:tcPr>
                </a:tc>
                <a:tc>
                  <a:txBody>
                    <a:bodyPr/>
                    <a:lstStyle/>
                    <a:p>
                      <a:pPr algn="ctr"/>
                      <a:r>
                        <a:rPr lang="en-US" sz="1000" dirty="0">
                          <a:latin typeface="Montserrat" panose="00000500000000000000" pitchFamily="50" charset="0"/>
                        </a:rPr>
                        <a:t>M</a:t>
                      </a:r>
                    </a:p>
                  </a:txBody>
                  <a:tcPr anchor="ctr">
                    <a:solidFill>
                      <a:schemeClr val="accent1">
                        <a:lumMod val="40000"/>
                        <a:lumOff val="60000"/>
                      </a:schemeClr>
                    </a:solidFill>
                  </a:tcPr>
                </a:tc>
                <a:tc>
                  <a:txBody>
                    <a:bodyPr/>
                    <a:lstStyle/>
                    <a:p>
                      <a:pPr marL="0" indent="0" algn="ctr"/>
                      <a:r>
                        <a:rPr lang="en-US" sz="1000" dirty="0">
                          <a:latin typeface="Montserrat" panose="00000500000000000000" pitchFamily="50" charset="0"/>
                        </a:rPr>
                        <a:t>A</a:t>
                      </a:r>
                    </a:p>
                  </a:txBody>
                  <a:tcPr anchor="ctr">
                    <a:solidFill>
                      <a:schemeClr val="accent1">
                        <a:lumMod val="40000"/>
                        <a:lumOff val="60000"/>
                      </a:schemeClr>
                    </a:solidFill>
                  </a:tcPr>
                </a:tc>
                <a:tc>
                  <a:txBody>
                    <a:bodyPr/>
                    <a:lstStyle/>
                    <a:p>
                      <a:pPr algn="ctr"/>
                      <a:r>
                        <a:rPr lang="en-US" sz="1000" dirty="0">
                          <a:latin typeface="Montserrat" panose="00000500000000000000" pitchFamily="50" charset="0"/>
                        </a:rPr>
                        <a:t>M</a:t>
                      </a:r>
                    </a:p>
                  </a:txBody>
                  <a:tcPr anchor="ctr">
                    <a:solidFill>
                      <a:schemeClr val="accent1">
                        <a:lumMod val="40000"/>
                        <a:lumOff val="60000"/>
                      </a:schemeClr>
                    </a:solidFill>
                  </a:tcPr>
                </a:tc>
                <a:tc>
                  <a:txBody>
                    <a:bodyPr/>
                    <a:lstStyle/>
                    <a:p>
                      <a:pPr algn="ctr"/>
                      <a:r>
                        <a:rPr lang="en-US" sz="1000" dirty="0">
                          <a:latin typeface="Montserrat" panose="00000500000000000000" pitchFamily="50" charset="0"/>
                        </a:rPr>
                        <a:t>J</a:t>
                      </a:r>
                    </a:p>
                  </a:txBody>
                  <a:tcPr anchor="ctr">
                    <a:solidFill>
                      <a:schemeClr val="accent1">
                        <a:lumMod val="40000"/>
                        <a:lumOff val="60000"/>
                      </a:schemeClr>
                    </a:solidFill>
                  </a:tcPr>
                </a:tc>
                <a:tc>
                  <a:txBody>
                    <a:bodyPr/>
                    <a:lstStyle/>
                    <a:p>
                      <a:pPr algn="ctr"/>
                      <a:r>
                        <a:rPr lang="en-US" sz="1000" dirty="0">
                          <a:latin typeface="Montserrat" panose="00000500000000000000" pitchFamily="50" charset="0"/>
                        </a:rPr>
                        <a:t>J</a:t>
                      </a:r>
                    </a:p>
                  </a:txBody>
                  <a:tcPr anchor="ctr">
                    <a:solidFill>
                      <a:schemeClr val="accent1">
                        <a:lumMod val="40000"/>
                        <a:lumOff val="60000"/>
                      </a:schemeClr>
                    </a:solidFill>
                  </a:tcPr>
                </a:tc>
                <a:tc>
                  <a:txBody>
                    <a:bodyPr/>
                    <a:lstStyle/>
                    <a:p>
                      <a:pPr algn="ctr"/>
                      <a:r>
                        <a:rPr lang="en-US" sz="1000" dirty="0">
                          <a:latin typeface="Montserrat" panose="00000500000000000000" pitchFamily="50" charset="0"/>
                        </a:rPr>
                        <a:t>A</a:t>
                      </a:r>
                    </a:p>
                  </a:txBody>
                  <a:tcPr anchor="ctr">
                    <a:solidFill>
                      <a:schemeClr val="accent1">
                        <a:lumMod val="40000"/>
                        <a:lumOff val="60000"/>
                      </a:schemeClr>
                    </a:solidFill>
                  </a:tcPr>
                </a:tc>
                <a:tc>
                  <a:txBody>
                    <a:bodyPr/>
                    <a:lstStyle/>
                    <a:p>
                      <a:pPr algn="ctr"/>
                      <a:r>
                        <a:rPr lang="en-US" sz="1000" dirty="0">
                          <a:latin typeface="Montserrat" panose="00000500000000000000" pitchFamily="50" charset="0"/>
                        </a:rPr>
                        <a:t>S</a:t>
                      </a:r>
                    </a:p>
                  </a:txBody>
                  <a:tcPr anchor="ctr">
                    <a:solidFill>
                      <a:schemeClr val="accent1">
                        <a:lumMod val="40000"/>
                        <a:lumOff val="60000"/>
                      </a:schemeClr>
                    </a:solidFill>
                  </a:tcPr>
                </a:tc>
                <a:tc>
                  <a:txBody>
                    <a:bodyPr/>
                    <a:lstStyle/>
                    <a:p>
                      <a:pPr algn="ctr"/>
                      <a:r>
                        <a:rPr lang="en-US" sz="1000" dirty="0">
                          <a:latin typeface="Montserrat" panose="00000500000000000000" pitchFamily="50" charset="0"/>
                        </a:rPr>
                        <a:t>O</a:t>
                      </a:r>
                    </a:p>
                  </a:txBody>
                  <a:tcPr anchor="ctr">
                    <a:solidFill>
                      <a:schemeClr val="accent1">
                        <a:lumMod val="40000"/>
                        <a:lumOff val="60000"/>
                      </a:schemeClr>
                    </a:solidFill>
                  </a:tcPr>
                </a:tc>
                <a:tc>
                  <a:txBody>
                    <a:bodyPr/>
                    <a:lstStyle/>
                    <a:p>
                      <a:pPr algn="ctr"/>
                      <a:r>
                        <a:rPr lang="en-US" sz="1000" dirty="0">
                          <a:latin typeface="Montserrat" panose="00000500000000000000" pitchFamily="50" charset="0"/>
                        </a:rPr>
                        <a:t>N</a:t>
                      </a:r>
                    </a:p>
                  </a:txBody>
                  <a:tcPr anchor="ctr">
                    <a:solidFill>
                      <a:schemeClr val="accent1">
                        <a:lumMod val="40000"/>
                        <a:lumOff val="60000"/>
                      </a:schemeClr>
                    </a:solidFill>
                  </a:tcPr>
                </a:tc>
                <a:tc>
                  <a:txBody>
                    <a:bodyPr/>
                    <a:lstStyle/>
                    <a:p>
                      <a:pPr algn="ctr"/>
                      <a:r>
                        <a:rPr lang="en-US" sz="1000" dirty="0">
                          <a:latin typeface="Montserrat" panose="00000500000000000000" pitchFamily="50" charset="0"/>
                        </a:rPr>
                        <a:t>D</a:t>
                      </a:r>
                    </a:p>
                  </a:txBody>
                  <a:tcPr anchor="ctr">
                    <a:solidFill>
                      <a:schemeClr val="accent1">
                        <a:lumMod val="40000"/>
                        <a:lumOff val="60000"/>
                      </a:schemeClr>
                    </a:solidFill>
                  </a:tcPr>
                </a:tc>
                <a:tc>
                  <a:txBody>
                    <a:bodyPr/>
                    <a:lstStyle/>
                    <a:p>
                      <a:pPr algn="ctr"/>
                      <a:r>
                        <a:rPr lang="en-US" sz="1000" dirty="0">
                          <a:latin typeface="Montserrat" panose="00000500000000000000" pitchFamily="50" charset="0"/>
                        </a:rPr>
                        <a:t>J</a:t>
                      </a:r>
                    </a:p>
                  </a:txBody>
                  <a:tcPr anchor="ctr">
                    <a:solidFill>
                      <a:schemeClr val="accent2">
                        <a:lumMod val="40000"/>
                        <a:lumOff val="60000"/>
                      </a:schemeClr>
                    </a:solidFill>
                  </a:tcPr>
                </a:tc>
                <a:tc>
                  <a:txBody>
                    <a:bodyPr/>
                    <a:lstStyle/>
                    <a:p>
                      <a:pPr algn="ctr"/>
                      <a:r>
                        <a:rPr lang="en-US" sz="1000" dirty="0">
                          <a:latin typeface="Montserrat" panose="00000500000000000000" pitchFamily="50" charset="0"/>
                        </a:rPr>
                        <a:t>F</a:t>
                      </a:r>
                    </a:p>
                  </a:txBody>
                  <a:tcPr anchor="ctr">
                    <a:solidFill>
                      <a:schemeClr val="accent2">
                        <a:lumMod val="40000"/>
                        <a:lumOff val="60000"/>
                      </a:schemeClr>
                    </a:solidFill>
                  </a:tcPr>
                </a:tc>
                <a:extLst>
                  <a:ext uri="{0D108BD9-81ED-4DB2-BD59-A6C34878D82A}">
                    <a16:rowId xmlns:a16="http://schemas.microsoft.com/office/drawing/2014/main" val="1660874361"/>
                  </a:ext>
                </a:extLst>
              </a:tr>
            </a:tbl>
          </a:graphicData>
        </a:graphic>
      </p:graphicFrame>
      <p:graphicFrame>
        <p:nvGraphicFramePr>
          <p:cNvPr id="62" name="Tabella 61">
            <a:extLst>
              <a:ext uri="{FF2B5EF4-FFF2-40B4-BE49-F238E27FC236}">
                <a16:creationId xmlns:a16="http://schemas.microsoft.com/office/drawing/2014/main" id="{41C4C34D-9E18-5A0D-BE45-1057E42936DE}"/>
              </a:ext>
            </a:extLst>
          </p:cNvPr>
          <p:cNvGraphicFramePr>
            <a:graphicFrameLocks noGrp="1"/>
          </p:cNvGraphicFramePr>
          <p:nvPr>
            <p:extLst>
              <p:ext uri="{D42A27DB-BD31-4B8C-83A1-F6EECF244321}">
                <p14:modId xmlns:p14="http://schemas.microsoft.com/office/powerpoint/2010/main" val="4138524381"/>
              </p:ext>
            </p:extLst>
          </p:nvPr>
        </p:nvGraphicFramePr>
        <p:xfrm>
          <a:off x="1019746" y="4249544"/>
          <a:ext cx="10153203" cy="198120"/>
        </p:xfrm>
        <a:graphic>
          <a:graphicData uri="http://schemas.openxmlformats.org/drawingml/2006/table">
            <a:tbl>
              <a:tblPr firstRow="1" bandRow="1">
                <a:tableStyleId>{5C22544A-7EE6-4342-B048-85BDC9FD1C3A}</a:tableStyleId>
              </a:tblPr>
              <a:tblGrid>
                <a:gridCol w="2121387">
                  <a:extLst>
                    <a:ext uri="{9D8B030D-6E8A-4147-A177-3AD203B41FA5}">
                      <a16:colId xmlns:a16="http://schemas.microsoft.com/office/drawing/2014/main" val="1078140534"/>
                    </a:ext>
                  </a:extLst>
                </a:gridCol>
                <a:gridCol w="2531534">
                  <a:extLst>
                    <a:ext uri="{9D8B030D-6E8A-4147-A177-3AD203B41FA5}">
                      <a16:colId xmlns:a16="http://schemas.microsoft.com/office/drawing/2014/main" val="4127737075"/>
                    </a:ext>
                  </a:extLst>
                </a:gridCol>
                <a:gridCol w="2540000">
                  <a:extLst>
                    <a:ext uri="{9D8B030D-6E8A-4147-A177-3AD203B41FA5}">
                      <a16:colId xmlns:a16="http://schemas.microsoft.com/office/drawing/2014/main" val="4161776673"/>
                    </a:ext>
                  </a:extLst>
                </a:gridCol>
                <a:gridCol w="2523066">
                  <a:extLst>
                    <a:ext uri="{9D8B030D-6E8A-4147-A177-3AD203B41FA5}">
                      <a16:colId xmlns:a16="http://schemas.microsoft.com/office/drawing/2014/main" val="1238833884"/>
                    </a:ext>
                  </a:extLst>
                </a:gridCol>
                <a:gridCol w="437216">
                  <a:extLst>
                    <a:ext uri="{9D8B030D-6E8A-4147-A177-3AD203B41FA5}">
                      <a16:colId xmlns:a16="http://schemas.microsoft.com/office/drawing/2014/main" val="1397134624"/>
                    </a:ext>
                  </a:extLst>
                </a:gridCol>
              </a:tblGrid>
              <a:tr h="120576">
                <a:tc>
                  <a:txBody>
                    <a:bodyPr/>
                    <a:lstStyle/>
                    <a:p>
                      <a:pPr marL="0" indent="0" algn="ctr"/>
                      <a:r>
                        <a:rPr lang="en-US" sz="700" dirty="0">
                          <a:latin typeface="Montserrat" panose="00000500000000000000" pitchFamily="50" charset="0"/>
                        </a:rPr>
                        <a:t>2024</a:t>
                      </a:r>
                    </a:p>
                  </a:txBody>
                  <a:tcPr anchor="ctr">
                    <a:solidFill>
                      <a:schemeClr val="accent5">
                        <a:lumMod val="40000"/>
                        <a:lumOff val="60000"/>
                      </a:schemeClr>
                    </a:solidFill>
                  </a:tcPr>
                </a:tc>
                <a:tc>
                  <a:txBody>
                    <a:bodyPr/>
                    <a:lstStyle/>
                    <a:p>
                      <a:pPr marL="0" indent="0" algn="ctr"/>
                      <a:r>
                        <a:rPr lang="en-US" sz="700" dirty="0">
                          <a:latin typeface="Montserrat" panose="00000500000000000000" pitchFamily="50" charset="0"/>
                        </a:rPr>
                        <a:t>2025</a:t>
                      </a:r>
                    </a:p>
                  </a:txBody>
                  <a:tcPr anchor="ctr">
                    <a:solidFill>
                      <a:schemeClr val="accent6">
                        <a:lumMod val="40000"/>
                        <a:lumOff val="60000"/>
                      </a:schemeClr>
                    </a:solidFill>
                  </a:tcPr>
                </a:tc>
                <a:tc>
                  <a:txBody>
                    <a:bodyPr/>
                    <a:lstStyle/>
                    <a:p>
                      <a:pPr marL="0" indent="0" algn="ctr"/>
                      <a:r>
                        <a:rPr lang="en-US" sz="700" dirty="0">
                          <a:latin typeface="Montserrat" panose="00000500000000000000" pitchFamily="50" charset="0"/>
                        </a:rPr>
                        <a:t>2026</a:t>
                      </a:r>
                    </a:p>
                  </a:txBody>
                  <a:tcPr anchor="ctr">
                    <a:solidFill>
                      <a:schemeClr val="accent4">
                        <a:lumMod val="40000"/>
                        <a:lumOff val="60000"/>
                      </a:schemeClr>
                    </a:solidFill>
                  </a:tcPr>
                </a:tc>
                <a:tc>
                  <a:txBody>
                    <a:bodyPr/>
                    <a:lstStyle/>
                    <a:p>
                      <a:pPr algn="ctr"/>
                      <a:r>
                        <a:rPr lang="en-US" sz="700" dirty="0">
                          <a:latin typeface="Montserrat" panose="00000500000000000000" pitchFamily="50" charset="0"/>
                        </a:rPr>
                        <a:t>2027</a:t>
                      </a:r>
                    </a:p>
                  </a:txBody>
                  <a:tcPr anchor="ctr">
                    <a:solidFill>
                      <a:schemeClr val="accent1">
                        <a:lumMod val="40000"/>
                        <a:lumOff val="60000"/>
                      </a:schemeClr>
                    </a:solidFill>
                  </a:tcPr>
                </a:tc>
                <a:tc>
                  <a:txBody>
                    <a:bodyPr/>
                    <a:lstStyle/>
                    <a:p>
                      <a:pPr algn="ctr"/>
                      <a:r>
                        <a:rPr lang="en-US" sz="700" dirty="0">
                          <a:latin typeface="Montserrat" panose="00000500000000000000" pitchFamily="50" charset="0"/>
                        </a:rPr>
                        <a:t>2028</a:t>
                      </a:r>
                    </a:p>
                  </a:txBody>
                  <a:tcPr anchor="ctr">
                    <a:solidFill>
                      <a:schemeClr val="accent2">
                        <a:lumMod val="40000"/>
                        <a:lumOff val="60000"/>
                      </a:schemeClr>
                    </a:solidFill>
                  </a:tcPr>
                </a:tc>
                <a:extLst>
                  <a:ext uri="{0D108BD9-81ED-4DB2-BD59-A6C34878D82A}">
                    <a16:rowId xmlns:a16="http://schemas.microsoft.com/office/drawing/2014/main" val="1660874361"/>
                  </a:ext>
                </a:extLst>
              </a:tr>
            </a:tbl>
          </a:graphicData>
        </a:graphic>
      </p:graphicFrame>
      <p:sp>
        <p:nvSpPr>
          <p:cNvPr id="2" name="Titolo 1">
            <a:extLst>
              <a:ext uri="{FF2B5EF4-FFF2-40B4-BE49-F238E27FC236}">
                <a16:creationId xmlns:a16="http://schemas.microsoft.com/office/drawing/2014/main" id="{845F75D0-F1D9-2173-CD45-EAA764AF75D7}"/>
              </a:ext>
            </a:extLst>
          </p:cNvPr>
          <p:cNvSpPr>
            <a:spLocks noGrp="1"/>
          </p:cNvSpPr>
          <p:nvPr>
            <p:ph type="title"/>
          </p:nvPr>
        </p:nvSpPr>
        <p:spPr>
          <a:xfrm>
            <a:off x="793959" y="91906"/>
            <a:ext cx="10515600" cy="1085316"/>
          </a:xfrm>
        </p:spPr>
        <p:txBody>
          <a:bodyPr/>
          <a:lstStyle/>
          <a:p>
            <a:r>
              <a:rPr lang="en-US" sz="4400" dirty="0">
                <a:solidFill>
                  <a:srgbClr val="013A72"/>
                </a:solidFill>
              </a:rPr>
              <a:t>WP3</a:t>
            </a:r>
            <a:r>
              <a:rPr lang="en-US" sz="4400" dirty="0"/>
              <a:t> </a:t>
            </a:r>
            <a:r>
              <a:rPr lang="en-US" sz="4400" dirty="0">
                <a:solidFill>
                  <a:srgbClr val="98C21F"/>
                </a:solidFill>
              </a:rPr>
              <a:t>Timeline</a:t>
            </a:r>
          </a:p>
        </p:txBody>
      </p:sp>
      <p:sp>
        <p:nvSpPr>
          <p:cNvPr id="4" name="Segnaposto numero diapositiva 3">
            <a:extLst>
              <a:ext uri="{FF2B5EF4-FFF2-40B4-BE49-F238E27FC236}">
                <a16:creationId xmlns:a16="http://schemas.microsoft.com/office/drawing/2014/main" id="{1CA8A0CD-BB51-EB9C-DE16-A8CF3A67C35F}"/>
              </a:ext>
            </a:extLst>
          </p:cNvPr>
          <p:cNvSpPr>
            <a:spLocks noGrp="1"/>
          </p:cNvSpPr>
          <p:nvPr>
            <p:ph type="sldNum" sz="quarter" idx="12"/>
          </p:nvPr>
        </p:nvSpPr>
        <p:spPr/>
        <p:txBody>
          <a:bodyPr/>
          <a:lstStyle/>
          <a:p>
            <a:fld id="{FC7CF1D8-012F-4C4A-942F-460B411F49CB}" type="slidenum">
              <a:rPr lang="it-IT" smtClean="0"/>
              <a:pPr/>
              <a:t>5</a:t>
            </a:fld>
            <a:endParaRPr lang="it-IT" dirty="0"/>
          </a:p>
        </p:txBody>
      </p:sp>
      <p:sp>
        <p:nvSpPr>
          <p:cNvPr id="5" name="Segnaposto contenuto 2">
            <a:extLst>
              <a:ext uri="{FF2B5EF4-FFF2-40B4-BE49-F238E27FC236}">
                <a16:creationId xmlns:a16="http://schemas.microsoft.com/office/drawing/2014/main" id="{854DC45E-CEF3-4317-3D00-5706C53974D8}"/>
              </a:ext>
            </a:extLst>
          </p:cNvPr>
          <p:cNvSpPr>
            <a:spLocks noGrp="1"/>
          </p:cNvSpPr>
          <p:nvPr>
            <p:ph idx="1"/>
          </p:nvPr>
        </p:nvSpPr>
        <p:spPr>
          <a:xfrm>
            <a:off x="980780" y="2221082"/>
            <a:ext cx="10134877" cy="1017914"/>
          </a:xfrm>
        </p:spPr>
        <p:txBody>
          <a:bodyPr>
            <a:normAutofit/>
          </a:bodyPr>
          <a:lstStyle/>
          <a:p>
            <a:pPr marL="0" indent="0" algn="l">
              <a:lnSpc>
                <a:spcPts val="1000"/>
              </a:lnSpc>
              <a:buNone/>
            </a:pPr>
            <a:r>
              <a:rPr lang="en-US" sz="1600" b="1" i="0" u="none" strike="noStrike" baseline="0" dirty="0">
                <a:solidFill>
                  <a:srgbClr val="A4C137"/>
                </a:solidFill>
              </a:rPr>
              <a:t>D3.1</a:t>
            </a:r>
            <a:r>
              <a:rPr lang="en-US" sz="1600" b="1" i="0" u="none" strike="noStrike" baseline="0" dirty="0">
                <a:solidFill>
                  <a:srgbClr val="1B3C70"/>
                </a:solidFill>
              </a:rPr>
              <a:t> </a:t>
            </a:r>
            <a:r>
              <a:rPr lang="en-US" sz="1600" b="0" i="0" u="none" strike="noStrike" baseline="0" dirty="0">
                <a:solidFill>
                  <a:srgbClr val="1B3C70"/>
                </a:solidFill>
              </a:rPr>
              <a:t>Cavity tuning Report on implementation of cavity Q vs F tuning tool - </a:t>
            </a:r>
            <a:r>
              <a:rPr lang="en-US" sz="1600" b="0" i="1" u="none" strike="noStrike" baseline="0" dirty="0">
                <a:solidFill>
                  <a:srgbClr val="A4C137"/>
                </a:solidFill>
              </a:rPr>
              <a:t>Report M24 - HZB</a:t>
            </a:r>
          </a:p>
          <a:p>
            <a:pPr marL="0" indent="0" algn="l">
              <a:lnSpc>
                <a:spcPts val="1000"/>
              </a:lnSpc>
              <a:buNone/>
            </a:pPr>
            <a:r>
              <a:rPr lang="en-US" sz="1600" b="1" i="0" u="none" strike="noStrike" baseline="0" dirty="0">
                <a:solidFill>
                  <a:srgbClr val="A4C137"/>
                </a:solidFill>
              </a:rPr>
              <a:t>D3.2</a:t>
            </a:r>
            <a:r>
              <a:rPr lang="en-US" sz="1600" b="1" i="0" u="none" strike="noStrike" baseline="0" dirty="0">
                <a:solidFill>
                  <a:srgbClr val="1B3C70"/>
                </a:solidFill>
              </a:rPr>
              <a:t> </a:t>
            </a:r>
            <a:r>
              <a:rPr lang="en-US" sz="1600" b="0" i="0" u="none" strike="noStrike" baseline="0" dirty="0">
                <a:solidFill>
                  <a:srgbClr val="1B3C70"/>
                </a:solidFill>
              </a:rPr>
              <a:t>Flux trapping Report on flux dynamics study in Nb3Sn on Cu samples - </a:t>
            </a:r>
            <a:r>
              <a:rPr lang="en-US" sz="1600" b="0" i="1" u="none" strike="noStrike" baseline="0" dirty="0">
                <a:solidFill>
                  <a:srgbClr val="A4C137"/>
                </a:solidFill>
              </a:rPr>
              <a:t>Report M30 - HZB</a:t>
            </a:r>
          </a:p>
          <a:p>
            <a:pPr marL="0" indent="0" algn="l">
              <a:lnSpc>
                <a:spcPts val="1000"/>
              </a:lnSpc>
              <a:buNone/>
            </a:pPr>
            <a:r>
              <a:rPr lang="en-US" sz="1600" b="1" i="0" u="none" strike="noStrike" baseline="0" dirty="0">
                <a:solidFill>
                  <a:srgbClr val="A4C137"/>
                </a:solidFill>
              </a:rPr>
              <a:t>D3.3</a:t>
            </a:r>
            <a:r>
              <a:rPr lang="en-US" sz="1600" b="0" i="0" u="none" strike="noStrike" baseline="0" dirty="0">
                <a:solidFill>
                  <a:srgbClr val="1B3C70"/>
                </a:solidFill>
              </a:rPr>
              <a:t> Adapt. Layer Report on QPR study of Nb</a:t>
            </a:r>
            <a:r>
              <a:rPr lang="en-US" sz="1600" b="0" i="0" u="none" strike="noStrike" baseline="-25000" dirty="0">
                <a:solidFill>
                  <a:srgbClr val="1B3C70"/>
                </a:solidFill>
              </a:rPr>
              <a:t>3</a:t>
            </a:r>
            <a:r>
              <a:rPr lang="en-US" sz="1600" b="0" i="0" u="none" strike="noStrike" baseline="0" dirty="0">
                <a:solidFill>
                  <a:srgbClr val="1B3C70"/>
                </a:solidFill>
              </a:rPr>
              <a:t>Sn on Cu &amp; adaptive layers - </a:t>
            </a:r>
            <a:r>
              <a:rPr lang="en-US" sz="1600" b="0" i="1" u="none" strike="noStrike" baseline="0" dirty="0">
                <a:solidFill>
                  <a:srgbClr val="A4C137"/>
                </a:solidFill>
              </a:rPr>
              <a:t>Report M38 - </a:t>
            </a:r>
            <a:r>
              <a:rPr lang="en-US" sz="1600" b="0" i="1" u="none" strike="noStrike" baseline="0" dirty="0">
                <a:solidFill>
                  <a:srgbClr val="A4C137"/>
                </a:solidFill>
                <a:sym typeface="Wingdings" panose="05000000000000000000" pitchFamily="2" charset="2"/>
              </a:rPr>
              <a:t>CEA</a:t>
            </a:r>
            <a:endParaRPr lang="en-US" sz="1600" b="0" i="1" u="none" strike="noStrike" baseline="0" dirty="0">
              <a:solidFill>
                <a:srgbClr val="A4C137"/>
              </a:solidFill>
            </a:endParaRPr>
          </a:p>
          <a:p>
            <a:pPr marL="0" indent="0" algn="l">
              <a:lnSpc>
                <a:spcPts val="1000"/>
              </a:lnSpc>
              <a:buNone/>
            </a:pPr>
            <a:r>
              <a:rPr lang="en-US" sz="1600" b="1" i="0" u="none" strike="noStrike" baseline="0" dirty="0">
                <a:solidFill>
                  <a:srgbClr val="A4C137"/>
                </a:solidFill>
              </a:rPr>
              <a:t>D3.4</a:t>
            </a:r>
            <a:r>
              <a:rPr lang="en-US" sz="1600" b="0" i="0" u="none" strike="noStrike" baseline="0" dirty="0">
                <a:solidFill>
                  <a:srgbClr val="1B3C70"/>
                </a:solidFill>
              </a:rPr>
              <a:t> 4.5-K Cavity Report on 4.5-K Cavity performance &amp; tunability tests - </a:t>
            </a:r>
            <a:r>
              <a:rPr lang="en-US" sz="1600" b="0" i="1" u="none" strike="noStrike" baseline="0" dirty="0">
                <a:solidFill>
                  <a:srgbClr val="A4C137"/>
                </a:solidFill>
              </a:rPr>
              <a:t>Report M46 - INFN</a:t>
            </a:r>
          </a:p>
        </p:txBody>
      </p:sp>
      <p:grpSp>
        <p:nvGrpSpPr>
          <p:cNvPr id="60" name="Gruppo 59">
            <a:extLst>
              <a:ext uri="{FF2B5EF4-FFF2-40B4-BE49-F238E27FC236}">
                <a16:creationId xmlns:a16="http://schemas.microsoft.com/office/drawing/2014/main" id="{1F202764-3B44-9B43-AFCA-0810230FD48E}"/>
              </a:ext>
            </a:extLst>
          </p:cNvPr>
          <p:cNvGrpSpPr/>
          <p:nvPr/>
        </p:nvGrpSpPr>
        <p:grpSpPr>
          <a:xfrm>
            <a:off x="702733" y="3439751"/>
            <a:ext cx="10774360" cy="2797000"/>
            <a:chOff x="961493" y="3439751"/>
            <a:chExt cx="10348066" cy="2797000"/>
          </a:xfrm>
        </p:grpSpPr>
        <p:grpSp>
          <p:nvGrpSpPr>
            <p:cNvPr id="7" name="Group 15">
              <a:extLst>
                <a:ext uri="{FF2B5EF4-FFF2-40B4-BE49-F238E27FC236}">
                  <a16:creationId xmlns:a16="http://schemas.microsoft.com/office/drawing/2014/main" id="{EAD966F2-5CF6-8210-7AE7-DF46BEAF22C2}"/>
                </a:ext>
              </a:extLst>
            </p:cNvPr>
            <p:cNvGrpSpPr/>
            <p:nvPr/>
          </p:nvGrpSpPr>
          <p:grpSpPr>
            <a:xfrm>
              <a:off x="1277559" y="4146940"/>
              <a:ext cx="9720000" cy="2089811"/>
              <a:chOff x="1080000" y="5040000"/>
              <a:chExt cx="9720000" cy="1087082"/>
            </a:xfrm>
          </p:grpSpPr>
          <p:cxnSp>
            <p:nvCxnSpPr>
              <p:cNvPr id="51" name="Straight Connector 9">
                <a:extLst>
                  <a:ext uri="{FF2B5EF4-FFF2-40B4-BE49-F238E27FC236}">
                    <a16:creationId xmlns:a16="http://schemas.microsoft.com/office/drawing/2014/main" id="{B11A50CA-2FE5-1A2C-FB32-FA3F56C9DE0A}"/>
                  </a:ext>
                </a:extLst>
              </p:cNvPr>
              <p:cNvCxnSpPr>
                <a:cxnSpLocks/>
              </p:cNvCxnSpPr>
              <p:nvPr/>
            </p:nvCxnSpPr>
            <p:spPr>
              <a:xfrm>
                <a:off x="1080000" y="5040000"/>
                <a:ext cx="0" cy="1087082"/>
              </a:xfrm>
              <a:prstGeom prst="line">
                <a:avLst/>
              </a:prstGeom>
              <a:ln w="63500">
                <a:solidFill>
                  <a:srgbClr val="A4C137"/>
                </a:solidFill>
              </a:ln>
            </p:spPr>
            <p:style>
              <a:lnRef idx="2">
                <a:schemeClr val="accent1"/>
              </a:lnRef>
              <a:fillRef idx="0">
                <a:schemeClr val="accent1"/>
              </a:fillRef>
              <a:effectRef idx="1">
                <a:schemeClr val="accent1"/>
              </a:effectRef>
              <a:fontRef idx="minor">
                <a:schemeClr val="tx1"/>
              </a:fontRef>
            </p:style>
          </p:cxnSp>
          <p:cxnSp>
            <p:nvCxnSpPr>
              <p:cNvPr id="52" name="Straight Connector 10">
                <a:extLst>
                  <a:ext uri="{FF2B5EF4-FFF2-40B4-BE49-F238E27FC236}">
                    <a16:creationId xmlns:a16="http://schemas.microsoft.com/office/drawing/2014/main" id="{4AC03E4F-BE39-3B16-6F76-16AC0196922A}"/>
                  </a:ext>
                </a:extLst>
              </p:cNvPr>
              <p:cNvCxnSpPr>
                <a:cxnSpLocks/>
              </p:cNvCxnSpPr>
              <p:nvPr/>
            </p:nvCxnSpPr>
            <p:spPr>
              <a:xfrm flipH="1">
                <a:off x="5932560" y="5040000"/>
                <a:ext cx="8285" cy="1087082"/>
              </a:xfrm>
              <a:prstGeom prst="line">
                <a:avLst/>
              </a:prstGeom>
              <a:ln w="63500">
                <a:solidFill>
                  <a:srgbClr val="A4C137"/>
                </a:solidFill>
              </a:ln>
            </p:spPr>
            <p:style>
              <a:lnRef idx="2">
                <a:schemeClr val="accent1"/>
              </a:lnRef>
              <a:fillRef idx="0">
                <a:schemeClr val="accent1"/>
              </a:fillRef>
              <a:effectRef idx="1">
                <a:schemeClr val="accent1"/>
              </a:effectRef>
              <a:fontRef idx="minor">
                <a:schemeClr val="tx1"/>
              </a:fontRef>
            </p:style>
          </p:cxnSp>
          <p:cxnSp>
            <p:nvCxnSpPr>
              <p:cNvPr id="53" name="Straight Connector 11">
                <a:extLst>
                  <a:ext uri="{FF2B5EF4-FFF2-40B4-BE49-F238E27FC236}">
                    <a16:creationId xmlns:a16="http://schemas.microsoft.com/office/drawing/2014/main" id="{88AEC454-438E-2B6D-C780-9F68DB09C4EE}"/>
                  </a:ext>
                </a:extLst>
              </p:cNvPr>
              <p:cNvCxnSpPr>
                <a:cxnSpLocks/>
              </p:cNvCxnSpPr>
              <p:nvPr/>
            </p:nvCxnSpPr>
            <p:spPr>
              <a:xfrm>
                <a:off x="10800000" y="5040000"/>
                <a:ext cx="0" cy="1087082"/>
              </a:xfrm>
              <a:prstGeom prst="line">
                <a:avLst/>
              </a:prstGeom>
              <a:ln w="63500">
                <a:solidFill>
                  <a:srgbClr val="A4C137"/>
                </a:solidFill>
              </a:ln>
            </p:spPr>
            <p:style>
              <a:lnRef idx="2">
                <a:schemeClr val="accent1"/>
              </a:lnRef>
              <a:fillRef idx="0">
                <a:schemeClr val="accent1"/>
              </a:fillRef>
              <a:effectRef idx="1">
                <a:schemeClr val="accent1"/>
              </a:effectRef>
              <a:fontRef idx="minor">
                <a:schemeClr val="tx1"/>
              </a:fontRef>
            </p:style>
          </p:cxnSp>
          <p:cxnSp>
            <p:nvCxnSpPr>
              <p:cNvPr id="54" name="Straight Connector 12">
                <a:extLst>
                  <a:ext uri="{FF2B5EF4-FFF2-40B4-BE49-F238E27FC236}">
                    <a16:creationId xmlns:a16="http://schemas.microsoft.com/office/drawing/2014/main" id="{13DCDEC5-5E8C-083A-A5FB-5F3D0357F2B6}"/>
                  </a:ext>
                </a:extLst>
              </p:cNvPr>
              <p:cNvCxnSpPr>
                <a:cxnSpLocks/>
              </p:cNvCxnSpPr>
              <p:nvPr/>
            </p:nvCxnSpPr>
            <p:spPr>
              <a:xfrm flipH="1">
                <a:off x="3503610" y="5040000"/>
                <a:ext cx="10572" cy="1087082"/>
              </a:xfrm>
              <a:prstGeom prst="line">
                <a:avLst/>
              </a:prstGeom>
              <a:ln w="63500">
                <a:solidFill>
                  <a:srgbClr val="A4C137"/>
                </a:solidFill>
              </a:ln>
            </p:spPr>
            <p:style>
              <a:lnRef idx="2">
                <a:schemeClr val="accent1"/>
              </a:lnRef>
              <a:fillRef idx="0">
                <a:schemeClr val="accent1"/>
              </a:fillRef>
              <a:effectRef idx="1">
                <a:schemeClr val="accent1"/>
              </a:effectRef>
              <a:fontRef idx="minor">
                <a:schemeClr val="tx1"/>
              </a:fontRef>
            </p:style>
          </p:cxnSp>
          <p:cxnSp>
            <p:nvCxnSpPr>
              <p:cNvPr id="55" name="Straight Connector 13">
                <a:extLst>
                  <a:ext uri="{FF2B5EF4-FFF2-40B4-BE49-F238E27FC236}">
                    <a16:creationId xmlns:a16="http://schemas.microsoft.com/office/drawing/2014/main" id="{A740AE37-9D3A-6118-1B3D-9D6AF5D448E1}"/>
                  </a:ext>
                </a:extLst>
              </p:cNvPr>
              <p:cNvCxnSpPr>
                <a:cxnSpLocks/>
              </p:cNvCxnSpPr>
              <p:nvPr/>
            </p:nvCxnSpPr>
            <p:spPr>
              <a:xfrm>
                <a:off x="8370000" y="5040000"/>
                <a:ext cx="0" cy="1087082"/>
              </a:xfrm>
              <a:prstGeom prst="line">
                <a:avLst/>
              </a:prstGeom>
              <a:ln w="63500">
                <a:solidFill>
                  <a:srgbClr val="A4C137"/>
                </a:solidFill>
              </a:ln>
            </p:spPr>
            <p:style>
              <a:lnRef idx="2">
                <a:schemeClr val="accent1"/>
              </a:lnRef>
              <a:fillRef idx="0">
                <a:schemeClr val="accent1"/>
              </a:fillRef>
              <a:effectRef idx="1">
                <a:schemeClr val="accent1"/>
              </a:effectRef>
              <a:fontRef idx="minor">
                <a:schemeClr val="tx1"/>
              </a:fontRef>
            </p:style>
          </p:cxnSp>
        </p:grpSp>
        <p:sp>
          <p:nvSpPr>
            <p:cNvPr id="8" name="TextBox 16">
              <a:extLst>
                <a:ext uri="{FF2B5EF4-FFF2-40B4-BE49-F238E27FC236}">
                  <a16:creationId xmlns:a16="http://schemas.microsoft.com/office/drawing/2014/main" id="{01FC4AE7-4FB2-E30F-9852-349D6027747D}"/>
                </a:ext>
              </a:extLst>
            </p:cNvPr>
            <p:cNvSpPr txBox="1"/>
            <p:nvPr/>
          </p:nvSpPr>
          <p:spPr>
            <a:xfrm>
              <a:off x="961493" y="3810562"/>
              <a:ext cx="628066" cy="338554"/>
            </a:xfrm>
            <a:prstGeom prst="rect">
              <a:avLst/>
            </a:prstGeom>
            <a:noFill/>
          </p:spPr>
          <p:txBody>
            <a:bodyPr wrap="square" rtlCol="0">
              <a:spAutoFit/>
            </a:bodyPr>
            <a:lstStyle/>
            <a:p>
              <a:pPr algn="ctr"/>
              <a:r>
                <a:rPr lang="en-GB" sz="1600" b="1" dirty="0">
                  <a:solidFill>
                    <a:srgbClr val="98C21F"/>
                  </a:solidFill>
                  <a:latin typeface="Montserrat" panose="00000500000000000000" pitchFamily="50" charset="0"/>
                </a:rPr>
                <a:t>Y0</a:t>
              </a:r>
            </a:p>
          </p:txBody>
        </p:sp>
        <p:sp>
          <p:nvSpPr>
            <p:cNvPr id="9" name="TextBox 17">
              <a:extLst>
                <a:ext uri="{FF2B5EF4-FFF2-40B4-BE49-F238E27FC236}">
                  <a16:creationId xmlns:a16="http://schemas.microsoft.com/office/drawing/2014/main" id="{062394D4-61C8-C0A0-7584-968975C291E6}"/>
                </a:ext>
              </a:extLst>
            </p:cNvPr>
            <p:cNvSpPr txBox="1"/>
            <p:nvPr/>
          </p:nvSpPr>
          <p:spPr>
            <a:xfrm>
              <a:off x="3382954" y="3834929"/>
              <a:ext cx="628066" cy="338554"/>
            </a:xfrm>
            <a:prstGeom prst="rect">
              <a:avLst/>
            </a:prstGeom>
            <a:noFill/>
          </p:spPr>
          <p:txBody>
            <a:bodyPr wrap="square" rtlCol="0">
              <a:spAutoFit/>
            </a:bodyPr>
            <a:lstStyle/>
            <a:p>
              <a:pPr algn="ctr"/>
              <a:r>
                <a:rPr lang="en-GB" sz="1600" b="1" dirty="0">
                  <a:solidFill>
                    <a:srgbClr val="98C21F"/>
                  </a:solidFill>
                  <a:latin typeface="Montserrat" panose="00000500000000000000" pitchFamily="50" charset="0"/>
                </a:rPr>
                <a:t>Y1</a:t>
              </a:r>
            </a:p>
          </p:txBody>
        </p:sp>
        <p:sp>
          <p:nvSpPr>
            <p:cNvPr id="10" name="TextBox 18">
              <a:extLst>
                <a:ext uri="{FF2B5EF4-FFF2-40B4-BE49-F238E27FC236}">
                  <a16:creationId xmlns:a16="http://schemas.microsoft.com/office/drawing/2014/main" id="{B726127D-760C-50AC-C962-A60327EF8667}"/>
                </a:ext>
              </a:extLst>
            </p:cNvPr>
            <p:cNvSpPr txBox="1"/>
            <p:nvPr/>
          </p:nvSpPr>
          <p:spPr>
            <a:xfrm>
              <a:off x="5807958" y="3843925"/>
              <a:ext cx="628066" cy="338554"/>
            </a:xfrm>
            <a:prstGeom prst="rect">
              <a:avLst/>
            </a:prstGeom>
            <a:noFill/>
          </p:spPr>
          <p:txBody>
            <a:bodyPr wrap="square" rtlCol="0">
              <a:spAutoFit/>
            </a:bodyPr>
            <a:lstStyle/>
            <a:p>
              <a:pPr algn="ctr"/>
              <a:r>
                <a:rPr lang="en-GB" sz="1600" b="1" dirty="0">
                  <a:solidFill>
                    <a:srgbClr val="98C21F"/>
                  </a:solidFill>
                  <a:latin typeface="Montserrat" panose="00000500000000000000" pitchFamily="50" charset="0"/>
                </a:rPr>
                <a:t>Y2</a:t>
              </a:r>
            </a:p>
          </p:txBody>
        </p:sp>
        <p:sp>
          <p:nvSpPr>
            <p:cNvPr id="11" name="TextBox 19">
              <a:extLst>
                <a:ext uri="{FF2B5EF4-FFF2-40B4-BE49-F238E27FC236}">
                  <a16:creationId xmlns:a16="http://schemas.microsoft.com/office/drawing/2014/main" id="{580CA2B7-2194-7821-EDF0-33C32AC012A8}"/>
                </a:ext>
              </a:extLst>
            </p:cNvPr>
            <p:cNvSpPr txBox="1"/>
            <p:nvPr/>
          </p:nvSpPr>
          <p:spPr>
            <a:xfrm>
              <a:off x="8231387" y="3838194"/>
              <a:ext cx="628066" cy="338554"/>
            </a:xfrm>
            <a:prstGeom prst="rect">
              <a:avLst/>
            </a:prstGeom>
            <a:noFill/>
          </p:spPr>
          <p:txBody>
            <a:bodyPr wrap="square" rtlCol="0">
              <a:spAutoFit/>
            </a:bodyPr>
            <a:lstStyle/>
            <a:p>
              <a:pPr algn="ctr"/>
              <a:r>
                <a:rPr lang="en-GB" sz="1600" b="1" dirty="0">
                  <a:solidFill>
                    <a:srgbClr val="98C21F"/>
                  </a:solidFill>
                  <a:latin typeface="Montserrat" panose="00000500000000000000" pitchFamily="50" charset="0"/>
                </a:rPr>
                <a:t>Y3</a:t>
              </a:r>
            </a:p>
          </p:txBody>
        </p:sp>
        <p:sp>
          <p:nvSpPr>
            <p:cNvPr id="12" name="TextBox 20">
              <a:extLst>
                <a:ext uri="{FF2B5EF4-FFF2-40B4-BE49-F238E27FC236}">
                  <a16:creationId xmlns:a16="http://schemas.microsoft.com/office/drawing/2014/main" id="{FA5BF063-819B-CB46-E9C6-0D0FC6D38D1D}"/>
                </a:ext>
              </a:extLst>
            </p:cNvPr>
            <p:cNvSpPr txBox="1"/>
            <p:nvPr/>
          </p:nvSpPr>
          <p:spPr>
            <a:xfrm>
              <a:off x="10681493" y="3822664"/>
              <a:ext cx="628066" cy="338554"/>
            </a:xfrm>
            <a:prstGeom prst="rect">
              <a:avLst/>
            </a:prstGeom>
            <a:noFill/>
          </p:spPr>
          <p:txBody>
            <a:bodyPr wrap="square" rtlCol="0">
              <a:spAutoFit/>
            </a:bodyPr>
            <a:lstStyle/>
            <a:p>
              <a:pPr algn="ctr"/>
              <a:r>
                <a:rPr lang="en-GB" sz="1600" b="1" dirty="0">
                  <a:solidFill>
                    <a:srgbClr val="98C21F"/>
                  </a:solidFill>
                  <a:latin typeface="Montserrat" panose="00000500000000000000" pitchFamily="50" charset="0"/>
                </a:rPr>
                <a:t>Y4</a:t>
              </a:r>
            </a:p>
          </p:txBody>
        </p:sp>
        <p:sp>
          <p:nvSpPr>
            <p:cNvPr id="13" name="Rectangle 1">
              <a:extLst>
                <a:ext uri="{FF2B5EF4-FFF2-40B4-BE49-F238E27FC236}">
                  <a16:creationId xmlns:a16="http://schemas.microsoft.com/office/drawing/2014/main" id="{BB2505D0-F60F-8C46-1B71-F465797FDE7C}"/>
                </a:ext>
              </a:extLst>
            </p:cNvPr>
            <p:cNvSpPr/>
            <p:nvPr/>
          </p:nvSpPr>
          <p:spPr>
            <a:xfrm>
              <a:off x="1277559" y="4784292"/>
              <a:ext cx="9720000" cy="179829"/>
            </a:xfrm>
            <a:prstGeom prst="rect">
              <a:avLst/>
            </a:prstGeom>
            <a:solidFill>
              <a:srgbClr val="013A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200" dirty="0">
                  <a:latin typeface="Montserrat" panose="00000500000000000000" pitchFamily="50" charset="0"/>
                </a:rPr>
                <a:t>Task 3.1 - Coordination</a:t>
              </a:r>
            </a:p>
          </p:txBody>
        </p:sp>
        <p:sp>
          <p:nvSpPr>
            <p:cNvPr id="14" name="Rectangle 2">
              <a:extLst>
                <a:ext uri="{FF2B5EF4-FFF2-40B4-BE49-F238E27FC236}">
                  <a16:creationId xmlns:a16="http://schemas.microsoft.com/office/drawing/2014/main" id="{CB7DD7AD-E2B4-7671-78CF-7E92BF7776BE}"/>
                </a:ext>
              </a:extLst>
            </p:cNvPr>
            <p:cNvSpPr/>
            <p:nvPr/>
          </p:nvSpPr>
          <p:spPr>
            <a:xfrm>
              <a:off x="1275527" y="5053294"/>
              <a:ext cx="6501182" cy="193927"/>
            </a:xfrm>
            <a:prstGeom prst="rect">
              <a:avLst/>
            </a:prstGeom>
            <a:solidFill>
              <a:srgbClr val="013A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200" dirty="0">
                  <a:latin typeface="Montserrat" panose="00000500000000000000" pitchFamily="50" charset="0"/>
                </a:rPr>
                <a:t>Task 3.2 – Flux Trapping</a:t>
              </a:r>
            </a:p>
          </p:txBody>
        </p:sp>
        <p:sp>
          <p:nvSpPr>
            <p:cNvPr id="15" name="Rectangle 6">
              <a:extLst>
                <a:ext uri="{FF2B5EF4-FFF2-40B4-BE49-F238E27FC236}">
                  <a16:creationId xmlns:a16="http://schemas.microsoft.com/office/drawing/2014/main" id="{C576AF48-C0AD-B7CE-A4D1-3A01299C9B48}"/>
                </a:ext>
              </a:extLst>
            </p:cNvPr>
            <p:cNvSpPr/>
            <p:nvPr/>
          </p:nvSpPr>
          <p:spPr>
            <a:xfrm>
              <a:off x="1280024" y="5341379"/>
              <a:ext cx="6501182" cy="189645"/>
            </a:xfrm>
            <a:prstGeom prst="rect">
              <a:avLst/>
            </a:prstGeom>
            <a:solidFill>
              <a:srgbClr val="013A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200" dirty="0">
                  <a:latin typeface="Montserrat" panose="00000500000000000000" pitchFamily="50" charset="0"/>
                </a:rPr>
                <a:t>Task 3.3 – RF Tunability  </a:t>
              </a:r>
            </a:p>
          </p:txBody>
        </p:sp>
        <p:sp>
          <p:nvSpPr>
            <p:cNvPr id="16" name="Rectangle 8">
              <a:extLst>
                <a:ext uri="{FF2B5EF4-FFF2-40B4-BE49-F238E27FC236}">
                  <a16:creationId xmlns:a16="http://schemas.microsoft.com/office/drawing/2014/main" id="{BCB8DD03-EBCC-EAD3-B05F-653AD07F8CC4}"/>
                </a:ext>
              </a:extLst>
            </p:cNvPr>
            <p:cNvSpPr/>
            <p:nvPr/>
          </p:nvSpPr>
          <p:spPr>
            <a:xfrm>
              <a:off x="1277560" y="5622732"/>
              <a:ext cx="8072814" cy="193927"/>
            </a:xfrm>
            <a:prstGeom prst="rect">
              <a:avLst/>
            </a:prstGeom>
            <a:solidFill>
              <a:srgbClr val="013A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200" dirty="0">
                  <a:latin typeface="Montserrat" panose="00000500000000000000" pitchFamily="50" charset="0"/>
                </a:rPr>
                <a:t>Task 3.4 – Adaptive Layers </a:t>
              </a:r>
            </a:p>
          </p:txBody>
        </p:sp>
        <p:sp>
          <p:nvSpPr>
            <p:cNvPr id="21" name="5-point Star 42">
              <a:extLst>
                <a:ext uri="{FF2B5EF4-FFF2-40B4-BE49-F238E27FC236}">
                  <a16:creationId xmlns:a16="http://schemas.microsoft.com/office/drawing/2014/main" id="{6503EFD3-C44D-E8D9-B092-BFF503F2D47E}"/>
                </a:ext>
              </a:extLst>
            </p:cNvPr>
            <p:cNvSpPr/>
            <p:nvPr/>
          </p:nvSpPr>
          <p:spPr>
            <a:xfrm>
              <a:off x="3421870" y="5006915"/>
              <a:ext cx="331804" cy="291181"/>
            </a:xfrm>
            <a:prstGeom prst="star5">
              <a:avLst/>
            </a:prstGeom>
            <a:solidFill>
              <a:srgbClr val="7030A0"/>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8">
              <a:extLst>
                <a:ext uri="{FF2B5EF4-FFF2-40B4-BE49-F238E27FC236}">
                  <a16:creationId xmlns:a16="http://schemas.microsoft.com/office/drawing/2014/main" id="{0C977786-895E-637E-3A81-1F35691C341A}"/>
                </a:ext>
              </a:extLst>
            </p:cNvPr>
            <p:cNvSpPr/>
            <p:nvPr/>
          </p:nvSpPr>
          <p:spPr>
            <a:xfrm>
              <a:off x="1273122" y="5913746"/>
              <a:ext cx="9712304" cy="174942"/>
            </a:xfrm>
            <a:prstGeom prst="rect">
              <a:avLst/>
            </a:prstGeom>
            <a:solidFill>
              <a:srgbClr val="013A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200" dirty="0">
                  <a:latin typeface="Montserrat" panose="00000500000000000000" pitchFamily="50" charset="0"/>
                </a:rPr>
                <a:t>Task 3.5 – Working Cavity @4.2K</a:t>
              </a:r>
            </a:p>
          </p:txBody>
        </p:sp>
        <p:sp>
          <p:nvSpPr>
            <p:cNvPr id="25" name="5-point Star 42">
              <a:extLst>
                <a:ext uri="{FF2B5EF4-FFF2-40B4-BE49-F238E27FC236}">
                  <a16:creationId xmlns:a16="http://schemas.microsoft.com/office/drawing/2014/main" id="{A0FED419-A0CA-E06A-BD10-3932CB4EBEDF}"/>
                </a:ext>
              </a:extLst>
            </p:cNvPr>
            <p:cNvSpPr/>
            <p:nvPr/>
          </p:nvSpPr>
          <p:spPr>
            <a:xfrm>
              <a:off x="5949844" y="4702599"/>
              <a:ext cx="331804" cy="291181"/>
            </a:xfrm>
            <a:prstGeom prst="star5">
              <a:avLst/>
            </a:prstGeom>
            <a:solidFill>
              <a:srgbClr val="FFC000"/>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5-point Star 42">
              <a:extLst>
                <a:ext uri="{FF2B5EF4-FFF2-40B4-BE49-F238E27FC236}">
                  <a16:creationId xmlns:a16="http://schemas.microsoft.com/office/drawing/2014/main" id="{8A4E58F2-EE3A-305B-1CB8-D68B86E58FE0}"/>
                </a:ext>
              </a:extLst>
            </p:cNvPr>
            <p:cNvSpPr/>
            <p:nvPr/>
          </p:nvSpPr>
          <p:spPr>
            <a:xfrm>
              <a:off x="7142976" y="4997020"/>
              <a:ext cx="331804" cy="291181"/>
            </a:xfrm>
            <a:prstGeom prst="star5">
              <a:avLst/>
            </a:prstGeom>
            <a:solidFill>
              <a:srgbClr val="A4C137"/>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5-point Star 42">
              <a:extLst>
                <a:ext uri="{FF2B5EF4-FFF2-40B4-BE49-F238E27FC236}">
                  <a16:creationId xmlns:a16="http://schemas.microsoft.com/office/drawing/2014/main" id="{8AE878EB-989C-6523-A4F1-35C8D40BE4DD}"/>
                </a:ext>
              </a:extLst>
            </p:cNvPr>
            <p:cNvSpPr/>
            <p:nvPr/>
          </p:nvSpPr>
          <p:spPr>
            <a:xfrm>
              <a:off x="7150999" y="5274545"/>
              <a:ext cx="331804" cy="291181"/>
            </a:xfrm>
            <a:prstGeom prst="star5">
              <a:avLst/>
            </a:prstGeom>
            <a:solidFill>
              <a:srgbClr val="7030A0"/>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5-point Star 42">
              <a:extLst>
                <a:ext uri="{FF2B5EF4-FFF2-40B4-BE49-F238E27FC236}">
                  <a16:creationId xmlns:a16="http://schemas.microsoft.com/office/drawing/2014/main" id="{86356B49-77FA-71EE-4E35-C763E0A9EED7}"/>
                </a:ext>
              </a:extLst>
            </p:cNvPr>
            <p:cNvSpPr/>
            <p:nvPr/>
          </p:nvSpPr>
          <p:spPr>
            <a:xfrm>
              <a:off x="5783942" y="5264197"/>
              <a:ext cx="331804" cy="291181"/>
            </a:xfrm>
            <a:prstGeom prst="star5">
              <a:avLst/>
            </a:prstGeom>
            <a:solidFill>
              <a:srgbClr val="A4C137"/>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5-point Star 42">
              <a:extLst>
                <a:ext uri="{FF2B5EF4-FFF2-40B4-BE49-F238E27FC236}">
                  <a16:creationId xmlns:a16="http://schemas.microsoft.com/office/drawing/2014/main" id="{CC62BA43-729B-57DF-EAE4-4924519DD557}"/>
                </a:ext>
              </a:extLst>
            </p:cNvPr>
            <p:cNvSpPr/>
            <p:nvPr/>
          </p:nvSpPr>
          <p:spPr>
            <a:xfrm>
              <a:off x="5795208" y="5514714"/>
              <a:ext cx="331804" cy="291181"/>
            </a:xfrm>
            <a:prstGeom prst="star5">
              <a:avLst/>
            </a:prstGeom>
            <a:solidFill>
              <a:srgbClr val="7030A0"/>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5-point Star 42">
              <a:extLst>
                <a:ext uri="{FF2B5EF4-FFF2-40B4-BE49-F238E27FC236}">
                  <a16:creationId xmlns:a16="http://schemas.microsoft.com/office/drawing/2014/main" id="{25DD34D5-08BC-27C3-CF3C-E8F6277126C6}"/>
                </a:ext>
              </a:extLst>
            </p:cNvPr>
            <p:cNvSpPr/>
            <p:nvPr/>
          </p:nvSpPr>
          <p:spPr>
            <a:xfrm>
              <a:off x="8693908" y="5554047"/>
              <a:ext cx="331804" cy="291181"/>
            </a:xfrm>
            <a:prstGeom prst="star5">
              <a:avLst/>
            </a:prstGeom>
            <a:solidFill>
              <a:srgbClr val="A4C137"/>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5-point Star 42">
              <a:extLst>
                <a:ext uri="{FF2B5EF4-FFF2-40B4-BE49-F238E27FC236}">
                  <a16:creationId xmlns:a16="http://schemas.microsoft.com/office/drawing/2014/main" id="{CD663FBF-AFC4-CFA5-5E65-74834E07FC9F}"/>
                </a:ext>
              </a:extLst>
            </p:cNvPr>
            <p:cNvSpPr/>
            <p:nvPr/>
          </p:nvSpPr>
          <p:spPr>
            <a:xfrm>
              <a:off x="7866654" y="5845407"/>
              <a:ext cx="331804" cy="291181"/>
            </a:xfrm>
            <a:prstGeom prst="star5">
              <a:avLst/>
            </a:prstGeom>
            <a:solidFill>
              <a:srgbClr val="7030A0"/>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5-point Star 42">
              <a:extLst>
                <a:ext uri="{FF2B5EF4-FFF2-40B4-BE49-F238E27FC236}">
                  <a16:creationId xmlns:a16="http://schemas.microsoft.com/office/drawing/2014/main" id="{35B0F84E-8316-7B83-18B9-A4D1BDC6CD79}"/>
                </a:ext>
              </a:extLst>
            </p:cNvPr>
            <p:cNvSpPr/>
            <p:nvPr/>
          </p:nvSpPr>
          <p:spPr>
            <a:xfrm>
              <a:off x="10344630" y="5848529"/>
              <a:ext cx="331804" cy="291181"/>
            </a:xfrm>
            <a:prstGeom prst="star5">
              <a:avLst/>
            </a:prstGeom>
            <a:solidFill>
              <a:srgbClr val="A4C137"/>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CasellaDiTesto 32">
              <a:extLst>
                <a:ext uri="{FF2B5EF4-FFF2-40B4-BE49-F238E27FC236}">
                  <a16:creationId xmlns:a16="http://schemas.microsoft.com/office/drawing/2014/main" id="{B630903A-4A51-C88A-CDE1-845EFCFC0F79}"/>
                </a:ext>
              </a:extLst>
            </p:cNvPr>
            <p:cNvSpPr txBox="1"/>
            <p:nvPr/>
          </p:nvSpPr>
          <p:spPr>
            <a:xfrm>
              <a:off x="2688448" y="3551155"/>
              <a:ext cx="594463" cy="276999"/>
            </a:xfrm>
            <a:prstGeom prst="rect">
              <a:avLst/>
            </a:prstGeom>
            <a:solidFill>
              <a:srgbClr val="7030A0"/>
            </a:solidFill>
          </p:spPr>
          <p:txBody>
            <a:bodyPr wrap="square" rtlCol="0">
              <a:spAutoFit/>
            </a:bodyPr>
            <a:lstStyle/>
            <a:p>
              <a:r>
                <a:rPr lang="en-US" sz="1200">
                  <a:solidFill>
                    <a:schemeClr val="bg1"/>
                  </a:solidFill>
                </a:rPr>
                <a:t>M3.1</a:t>
              </a:r>
              <a:endParaRPr lang="en-US" sz="1200" dirty="0">
                <a:solidFill>
                  <a:schemeClr val="bg1"/>
                </a:solidFill>
              </a:endParaRPr>
            </a:p>
          </p:txBody>
        </p:sp>
        <p:cxnSp>
          <p:nvCxnSpPr>
            <p:cNvPr id="34" name="Connettore diritto 33">
              <a:extLst>
                <a:ext uri="{FF2B5EF4-FFF2-40B4-BE49-F238E27FC236}">
                  <a16:creationId xmlns:a16="http://schemas.microsoft.com/office/drawing/2014/main" id="{88D51DFB-328E-5B4B-35F8-3DC46D43861B}"/>
                </a:ext>
              </a:extLst>
            </p:cNvPr>
            <p:cNvCxnSpPr>
              <a:cxnSpLocks/>
              <a:endCxn id="21" idx="0"/>
            </p:cNvCxnSpPr>
            <p:nvPr/>
          </p:nvCxnSpPr>
          <p:spPr>
            <a:xfrm>
              <a:off x="3274240" y="3834667"/>
              <a:ext cx="313532" cy="1172248"/>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sp>
          <p:nvSpPr>
            <p:cNvPr id="35" name="CasellaDiTesto 34">
              <a:extLst>
                <a:ext uri="{FF2B5EF4-FFF2-40B4-BE49-F238E27FC236}">
                  <a16:creationId xmlns:a16="http://schemas.microsoft.com/office/drawing/2014/main" id="{97869C81-FF46-D7AD-CF97-5852C73A516F}"/>
                </a:ext>
              </a:extLst>
            </p:cNvPr>
            <p:cNvSpPr txBox="1"/>
            <p:nvPr/>
          </p:nvSpPr>
          <p:spPr>
            <a:xfrm>
              <a:off x="4983501" y="3573603"/>
              <a:ext cx="594463" cy="276999"/>
            </a:xfrm>
            <a:prstGeom prst="rect">
              <a:avLst/>
            </a:prstGeom>
            <a:solidFill>
              <a:srgbClr val="A4C137"/>
            </a:solidFill>
          </p:spPr>
          <p:txBody>
            <a:bodyPr wrap="square" rtlCol="0">
              <a:spAutoFit/>
            </a:bodyPr>
            <a:lstStyle/>
            <a:p>
              <a:r>
                <a:rPr lang="en-US" sz="1200" dirty="0">
                  <a:solidFill>
                    <a:schemeClr val="bg1"/>
                  </a:solidFill>
                </a:rPr>
                <a:t>D3.1</a:t>
              </a:r>
            </a:p>
          </p:txBody>
        </p:sp>
        <p:cxnSp>
          <p:nvCxnSpPr>
            <p:cNvPr id="36" name="Connettore diritto 35">
              <a:extLst>
                <a:ext uri="{FF2B5EF4-FFF2-40B4-BE49-F238E27FC236}">
                  <a16:creationId xmlns:a16="http://schemas.microsoft.com/office/drawing/2014/main" id="{54020C5E-8289-5A53-ECCE-87998A3E4DD4}"/>
                </a:ext>
              </a:extLst>
            </p:cNvPr>
            <p:cNvCxnSpPr>
              <a:cxnSpLocks/>
              <a:endCxn id="28" idx="0"/>
            </p:cNvCxnSpPr>
            <p:nvPr/>
          </p:nvCxnSpPr>
          <p:spPr>
            <a:xfrm>
              <a:off x="5569293" y="3857115"/>
              <a:ext cx="380551" cy="1407082"/>
            </a:xfrm>
            <a:prstGeom prst="line">
              <a:avLst/>
            </a:prstGeom>
            <a:ln w="57150">
              <a:solidFill>
                <a:srgbClr val="A4C137"/>
              </a:solidFill>
            </a:ln>
          </p:spPr>
          <p:style>
            <a:lnRef idx="2">
              <a:schemeClr val="accent1"/>
            </a:lnRef>
            <a:fillRef idx="0">
              <a:schemeClr val="accent1"/>
            </a:fillRef>
            <a:effectRef idx="1">
              <a:schemeClr val="accent1"/>
            </a:effectRef>
            <a:fontRef idx="minor">
              <a:schemeClr val="tx1"/>
            </a:fontRef>
          </p:style>
        </p:cxnSp>
        <p:sp>
          <p:nvSpPr>
            <p:cNvPr id="37" name="CasellaDiTesto 36">
              <a:extLst>
                <a:ext uri="{FF2B5EF4-FFF2-40B4-BE49-F238E27FC236}">
                  <a16:creationId xmlns:a16="http://schemas.microsoft.com/office/drawing/2014/main" id="{8E6BE87F-C423-D365-0911-37CD3E484AB4}"/>
                </a:ext>
              </a:extLst>
            </p:cNvPr>
            <p:cNvSpPr txBox="1"/>
            <p:nvPr/>
          </p:nvSpPr>
          <p:spPr>
            <a:xfrm>
              <a:off x="4298855" y="3564056"/>
              <a:ext cx="594463" cy="276999"/>
            </a:xfrm>
            <a:prstGeom prst="rect">
              <a:avLst/>
            </a:prstGeom>
            <a:solidFill>
              <a:srgbClr val="7030A0"/>
            </a:solidFill>
          </p:spPr>
          <p:txBody>
            <a:bodyPr wrap="square" rtlCol="0">
              <a:spAutoFit/>
            </a:bodyPr>
            <a:lstStyle/>
            <a:p>
              <a:r>
                <a:rPr lang="en-US" sz="1200" dirty="0">
                  <a:solidFill>
                    <a:schemeClr val="bg1"/>
                  </a:solidFill>
                </a:rPr>
                <a:t>M3.2</a:t>
              </a:r>
            </a:p>
          </p:txBody>
        </p:sp>
        <p:cxnSp>
          <p:nvCxnSpPr>
            <p:cNvPr id="38" name="Connettore diritto 37">
              <a:extLst>
                <a:ext uri="{FF2B5EF4-FFF2-40B4-BE49-F238E27FC236}">
                  <a16:creationId xmlns:a16="http://schemas.microsoft.com/office/drawing/2014/main" id="{6FAC0778-40B9-E1C3-858F-1B58C216F6AC}"/>
                </a:ext>
              </a:extLst>
            </p:cNvPr>
            <p:cNvCxnSpPr>
              <a:cxnSpLocks/>
              <a:endCxn id="29" idx="1"/>
            </p:cNvCxnSpPr>
            <p:nvPr/>
          </p:nvCxnSpPr>
          <p:spPr>
            <a:xfrm>
              <a:off x="4884647" y="3847568"/>
              <a:ext cx="910561" cy="1778367"/>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sp>
          <p:nvSpPr>
            <p:cNvPr id="39" name="CasellaDiTesto 38">
              <a:extLst>
                <a:ext uri="{FF2B5EF4-FFF2-40B4-BE49-F238E27FC236}">
                  <a16:creationId xmlns:a16="http://schemas.microsoft.com/office/drawing/2014/main" id="{A9E9A2EA-A003-6B45-DF27-C93021581769}"/>
                </a:ext>
              </a:extLst>
            </p:cNvPr>
            <p:cNvSpPr txBox="1"/>
            <p:nvPr/>
          </p:nvSpPr>
          <p:spPr>
            <a:xfrm>
              <a:off x="6659512" y="3567215"/>
              <a:ext cx="594463" cy="276999"/>
            </a:xfrm>
            <a:prstGeom prst="rect">
              <a:avLst/>
            </a:prstGeom>
            <a:solidFill>
              <a:srgbClr val="A4C137"/>
            </a:solidFill>
          </p:spPr>
          <p:txBody>
            <a:bodyPr wrap="square" rtlCol="0">
              <a:spAutoFit/>
            </a:bodyPr>
            <a:lstStyle/>
            <a:p>
              <a:r>
                <a:rPr lang="en-US" sz="1200" dirty="0">
                  <a:solidFill>
                    <a:schemeClr val="bg1"/>
                  </a:solidFill>
                </a:rPr>
                <a:t>D3.2</a:t>
              </a:r>
            </a:p>
          </p:txBody>
        </p:sp>
        <p:cxnSp>
          <p:nvCxnSpPr>
            <p:cNvPr id="40" name="Connettore diritto 39">
              <a:extLst>
                <a:ext uri="{FF2B5EF4-FFF2-40B4-BE49-F238E27FC236}">
                  <a16:creationId xmlns:a16="http://schemas.microsoft.com/office/drawing/2014/main" id="{7D732C15-6B41-6BA5-69DA-554A0777821B}"/>
                </a:ext>
              </a:extLst>
            </p:cNvPr>
            <p:cNvCxnSpPr>
              <a:cxnSpLocks/>
              <a:endCxn id="26" idx="0"/>
            </p:cNvCxnSpPr>
            <p:nvPr/>
          </p:nvCxnSpPr>
          <p:spPr>
            <a:xfrm>
              <a:off x="7245304" y="3850727"/>
              <a:ext cx="63574" cy="1146293"/>
            </a:xfrm>
            <a:prstGeom prst="line">
              <a:avLst/>
            </a:prstGeom>
            <a:ln w="57150">
              <a:solidFill>
                <a:srgbClr val="A4C137"/>
              </a:solidFill>
            </a:ln>
          </p:spPr>
          <p:style>
            <a:lnRef idx="2">
              <a:schemeClr val="accent1"/>
            </a:lnRef>
            <a:fillRef idx="0">
              <a:schemeClr val="accent1"/>
            </a:fillRef>
            <a:effectRef idx="1">
              <a:schemeClr val="accent1"/>
            </a:effectRef>
            <a:fontRef idx="minor">
              <a:schemeClr val="tx1"/>
            </a:fontRef>
          </p:style>
        </p:cxnSp>
        <p:sp>
          <p:nvSpPr>
            <p:cNvPr id="41" name="CasellaDiTesto 40">
              <a:extLst>
                <a:ext uri="{FF2B5EF4-FFF2-40B4-BE49-F238E27FC236}">
                  <a16:creationId xmlns:a16="http://schemas.microsoft.com/office/drawing/2014/main" id="{125D5A19-D869-F3DD-ACFB-DB971F468403}"/>
                </a:ext>
              </a:extLst>
            </p:cNvPr>
            <p:cNvSpPr txBox="1"/>
            <p:nvPr/>
          </p:nvSpPr>
          <p:spPr>
            <a:xfrm>
              <a:off x="5974866" y="3557668"/>
              <a:ext cx="594463" cy="276999"/>
            </a:xfrm>
            <a:prstGeom prst="rect">
              <a:avLst/>
            </a:prstGeom>
            <a:solidFill>
              <a:srgbClr val="7030A0"/>
            </a:solidFill>
          </p:spPr>
          <p:txBody>
            <a:bodyPr wrap="square" rtlCol="0">
              <a:spAutoFit/>
            </a:bodyPr>
            <a:lstStyle/>
            <a:p>
              <a:r>
                <a:rPr lang="en-US" sz="1200" dirty="0">
                  <a:solidFill>
                    <a:schemeClr val="bg1"/>
                  </a:solidFill>
                </a:rPr>
                <a:t>M3.3</a:t>
              </a:r>
            </a:p>
          </p:txBody>
        </p:sp>
        <p:cxnSp>
          <p:nvCxnSpPr>
            <p:cNvPr id="42" name="Connettore diritto 41">
              <a:extLst>
                <a:ext uri="{FF2B5EF4-FFF2-40B4-BE49-F238E27FC236}">
                  <a16:creationId xmlns:a16="http://schemas.microsoft.com/office/drawing/2014/main" id="{8626319F-E11F-F859-4AC8-D3681AC33800}"/>
                </a:ext>
              </a:extLst>
            </p:cNvPr>
            <p:cNvCxnSpPr>
              <a:cxnSpLocks/>
              <a:endCxn id="27" idx="1"/>
            </p:cNvCxnSpPr>
            <p:nvPr/>
          </p:nvCxnSpPr>
          <p:spPr>
            <a:xfrm>
              <a:off x="6560658" y="3841180"/>
              <a:ext cx="590341" cy="1544586"/>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sp>
          <p:nvSpPr>
            <p:cNvPr id="43" name="CasellaDiTesto 42">
              <a:extLst>
                <a:ext uri="{FF2B5EF4-FFF2-40B4-BE49-F238E27FC236}">
                  <a16:creationId xmlns:a16="http://schemas.microsoft.com/office/drawing/2014/main" id="{0769C874-462A-A252-1099-562188CDEC0B}"/>
                </a:ext>
              </a:extLst>
            </p:cNvPr>
            <p:cNvSpPr txBox="1"/>
            <p:nvPr/>
          </p:nvSpPr>
          <p:spPr>
            <a:xfrm>
              <a:off x="8666815" y="3543110"/>
              <a:ext cx="594463" cy="276999"/>
            </a:xfrm>
            <a:prstGeom prst="rect">
              <a:avLst/>
            </a:prstGeom>
            <a:solidFill>
              <a:srgbClr val="A4C137"/>
            </a:solidFill>
          </p:spPr>
          <p:txBody>
            <a:bodyPr wrap="square" rtlCol="0">
              <a:spAutoFit/>
            </a:bodyPr>
            <a:lstStyle/>
            <a:p>
              <a:r>
                <a:rPr lang="en-US" sz="1200" dirty="0">
                  <a:solidFill>
                    <a:schemeClr val="bg1"/>
                  </a:solidFill>
                </a:rPr>
                <a:t>D3.3</a:t>
              </a:r>
            </a:p>
          </p:txBody>
        </p:sp>
        <p:cxnSp>
          <p:nvCxnSpPr>
            <p:cNvPr id="44" name="Connettore diritto 43">
              <a:extLst>
                <a:ext uri="{FF2B5EF4-FFF2-40B4-BE49-F238E27FC236}">
                  <a16:creationId xmlns:a16="http://schemas.microsoft.com/office/drawing/2014/main" id="{CA804D0B-AEC0-D993-26B7-1748B08F55F7}"/>
                </a:ext>
              </a:extLst>
            </p:cNvPr>
            <p:cNvCxnSpPr>
              <a:cxnSpLocks/>
              <a:endCxn id="30" idx="0"/>
            </p:cNvCxnSpPr>
            <p:nvPr/>
          </p:nvCxnSpPr>
          <p:spPr>
            <a:xfrm flipH="1">
              <a:off x="8859810" y="3826622"/>
              <a:ext cx="392797" cy="1727425"/>
            </a:xfrm>
            <a:prstGeom prst="line">
              <a:avLst/>
            </a:prstGeom>
            <a:ln w="57150">
              <a:solidFill>
                <a:srgbClr val="A4C137"/>
              </a:solidFill>
            </a:ln>
          </p:spPr>
          <p:style>
            <a:lnRef idx="2">
              <a:schemeClr val="accent1"/>
            </a:lnRef>
            <a:fillRef idx="0">
              <a:schemeClr val="accent1"/>
            </a:fillRef>
            <a:effectRef idx="1">
              <a:schemeClr val="accent1"/>
            </a:effectRef>
            <a:fontRef idx="minor">
              <a:schemeClr val="tx1"/>
            </a:fontRef>
          </p:style>
        </p:cxnSp>
        <p:sp>
          <p:nvSpPr>
            <p:cNvPr id="45" name="CasellaDiTesto 44">
              <a:extLst>
                <a:ext uri="{FF2B5EF4-FFF2-40B4-BE49-F238E27FC236}">
                  <a16:creationId xmlns:a16="http://schemas.microsoft.com/office/drawing/2014/main" id="{3C62E6AA-F489-3F46-14BB-7704F3CDC559}"/>
                </a:ext>
              </a:extLst>
            </p:cNvPr>
            <p:cNvSpPr txBox="1"/>
            <p:nvPr/>
          </p:nvSpPr>
          <p:spPr>
            <a:xfrm>
              <a:off x="7465699" y="3533563"/>
              <a:ext cx="594463" cy="276999"/>
            </a:xfrm>
            <a:prstGeom prst="rect">
              <a:avLst/>
            </a:prstGeom>
            <a:solidFill>
              <a:srgbClr val="7030A0"/>
            </a:solidFill>
          </p:spPr>
          <p:txBody>
            <a:bodyPr wrap="square" rtlCol="0">
              <a:spAutoFit/>
            </a:bodyPr>
            <a:lstStyle/>
            <a:p>
              <a:r>
                <a:rPr lang="en-US" sz="1200" dirty="0">
                  <a:solidFill>
                    <a:schemeClr val="bg1"/>
                  </a:solidFill>
                </a:rPr>
                <a:t>M3.4</a:t>
              </a:r>
            </a:p>
          </p:txBody>
        </p:sp>
        <p:cxnSp>
          <p:nvCxnSpPr>
            <p:cNvPr id="46" name="Connettore diritto 45">
              <a:extLst>
                <a:ext uri="{FF2B5EF4-FFF2-40B4-BE49-F238E27FC236}">
                  <a16:creationId xmlns:a16="http://schemas.microsoft.com/office/drawing/2014/main" id="{645ACD8D-59C4-7413-14B8-461020113BF8}"/>
                </a:ext>
              </a:extLst>
            </p:cNvPr>
            <p:cNvCxnSpPr>
              <a:cxnSpLocks/>
              <a:endCxn id="31" idx="0"/>
            </p:cNvCxnSpPr>
            <p:nvPr/>
          </p:nvCxnSpPr>
          <p:spPr>
            <a:xfrm flipH="1">
              <a:off x="8032556" y="3817075"/>
              <a:ext cx="18935" cy="2028332"/>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sp>
          <p:nvSpPr>
            <p:cNvPr id="47" name="CasellaDiTesto 46">
              <a:extLst>
                <a:ext uri="{FF2B5EF4-FFF2-40B4-BE49-F238E27FC236}">
                  <a16:creationId xmlns:a16="http://schemas.microsoft.com/office/drawing/2014/main" id="{003B54F0-AA30-8661-A4A3-651457A21178}"/>
                </a:ext>
              </a:extLst>
            </p:cNvPr>
            <p:cNvSpPr txBox="1"/>
            <p:nvPr/>
          </p:nvSpPr>
          <p:spPr>
            <a:xfrm>
              <a:off x="9657927" y="3549623"/>
              <a:ext cx="594463" cy="276999"/>
            </a:xfrm>
            <a:prstGeom prst="rect">
              <a:avLst/>
            </a:prstGeom>
            <a:solidFill>
              <a:srgbClr val="A4C137"/>
            </a:solidFill>
          </p:spPr>
          <p:txBody>
            <a:bodyPr wrap="square" rtlCol="0">
              <a:spAutoFit/>
            </a:bodyPr>
            <a:lstStyle/>
            <a:p>
              <a:r>
                <a:rPr lang="en-US" sz="1200" dirty="0">
                  <a:solidFill>
                    <a:schemeClr val="bg1"/>
                  </a:solidFill>
                </a:rPr>
                <a:t>D3.4</a:t>
              </a:r>
            </a:p>
          </p:txBody>
        </p:sp>
        <p:cxnSp>
          <p:nvCxnSpPr>
            <p:cNvPr id="48" name="Connettore diritto 47">
              <a:extLst>
                <a:ext uri="{FF2B5EF4-FFF2-40B4-BE49-F238E27FC236}">
                  <a16:creationId xmlns:a16="http://schemas.microsoft.com/office/drawing/2014/main" id="{CB834E77-EA02-8620-0C42-594BC233EEAD}"/>
                </a:ext>
              </a:extLst>
            </p:cNvPr>
            <p:cNvCxnSpPr>
              <a:cxnSpLocks/>
              <a:endCxn id="32" idx="0"/>
            </p:cNvCxnSpPr>
            <p:nvPr/>
          </p:nvCxnSpPr>
          <p:spPr>
            <a:xfrm>
              <a:off x="10243719" y="3833135"/>
              <a:ext cx="266813" cy="2015394"/>
            </a:xfrm>
            <a:prstGeom prst="line">
              <a:avLst/>
            </a:prstGeom>
            <a:ln w="57150">
              <a:solidFill>
                <a:srgbClr val="A4C137"/>
              </a:solidFill>
            </a:ln>
          </p:spPr>
          <p:style>
            <a:lnRef idx="2">
              <a:schemeClr val="accent1"/>
            </a:lnRef>
            <a:fillRef idx="0">
              <a:schemeClr val="accent1"/>
            </a:fillRef>
            <a:effectRef idx="1">
              <a:schemeClr val="accent1"/>
            </a:effectRef>
            <a:fontRef idx="minor">
              <a:schemeClr val="tx1"/>
            </a:fontRef>
          </p:style>
        </p:cxnSp>
        <p:sp>
          <p:nvSpPr>
            <p:cNvPr id="49" name="CasellaDiTesto 48">
              <a:extLst>
                <a:ext uri="{FF2B5EF4-FFF2-40B4-BE49-F238E27FC236}">
                  <a16:creationId xmlns:a16="http://schemas.microsoft.com/office/drawing/2014/main" id="{B5B55F06-6865-8677-137A-FA0A811EEBF9}"/>
                </a:ext>
              </a:extLst>
            </p:cNvPr>
            <p:cNvSpPr txBox="1"/>
            <p:nvPr/>
          </p:nvSpPr>
          <p:spPr>
            <a:xfrm>
              <a:off x="1292846" y="3439751"/>
              <a:ext cx="825815" cy="307777"/>
            </a:xfrm>
            <a:prstGeom prst="rect">
              <a:avLst/>
            </a:prstGeom>
            <a:solidFill>
              <a:schemeClr val="bg1"/>
            </a:solidFill>
          </p:spPr>
          <p:txBody>
            <a:bodyPr wrap="square" rtlCol="0">
              <a:spAutoFit/>
            </a:bodyPr>
            <a:lstStyle/>
            <a:p>
              <a:r>
                <a:rPr lang="en-US" sz="1400" dirty="0">
                  <a:solidFill>
                    <a:srgbClr val="FF0000"/>
                  </a:solidFill>
                </a:rPr>
                <a:t>today</a:t>
              </a:r>
            </a:p>
          </p:txBody>
        </p:sp>
        <p:cxnSp>
          <p:nvCxnSpPr>
            <p:cNvPr id="50" name="Straight Arrow Connector 36">
              <a:extLst>
                <a:ext uri="{FF2B5EF4-FFF2-40B4-BE49-F238E27FC236}">
                  <a16:creationId xmlns:a16="http://schemas.microsoft.com/office/drawing/2014/main" id="{62A22881-1B97-9450-DC65-37D4A6934F9C}"/>
                </a:ext>
              </a:extLst>
            </p:cNvPr>
            <p:cNvCxnSpPr>
              <a:cxnSpLocks/>
            </p:cNvCxnSpPr>
            <p:nvPr/>
          </p:nvCxnSpPr>
          <p:spPr>
            <a:xfrm flipH="1">
              <a:off x="1583489" y="3798550"/>
              <a:ext cx="9600" cy="950947"/>
            </a:xfrm>
            <a:prstGeom prst="straightConnector1">
              <a:avLst/>
            </a:prstGeom>
            <a:ln w="50800">
              <a:solidFill>
                <a:srgbClr val="FF0000"/>
              </a:solidFill>
              <a:prstDash val="sysDash"/>
              <a:headEnd type="diamond"/>
              <a:tailEnd type="diamond"/>
            </a:ln>
          </p:spPr>
          <p:style>
            <a:lnRef idx="1">
              <a:schemeClr val="accent1"/>
            </a:lnRef>
            <a:fillRef idx="0">
              <a:schemeClr val="accent1"/>
            </a:fillRef>
            <a:effectRef idx="0">
              <a:schemeClr val="accent1"/>
            </a:effectRef>
            <a:fontRef idx="minor">
              <a:schemeClr val="tx1"/>
            </a:fontRef>
          </p:style>
        </p:cxnSp>
      </p:grpSp>
      <p:sp>
        <p:nvSpPr>
          <p:cNvPr id="56" name="Segnaposto contenuto 2">
            <a:extLst>
              <a:ext uri="{FF2B5EF4-FFF2-40B4-BE49-F238E27FC236}">
                <a16:creationId xmlns:a16="http://schemas.microsoft.com/office/drawing/2014/main" id="{0A4E982F-DC99-9DF7-FA1A-6464F4DB977D}"/>
              </a:ext>
            </a:extLst>
          </p:cNvPr>
          <p:cNvSpPr txBox="1">
            <a:spLocks/>
          </p:cNvSpPr>
          <p:nvPr/>
        </p:nvSpPr>
        <p:spPr>
          <a:xfrm>
            <a:off x="2445436" y="1113975"/>
            <a:ext cx="8767598" cy="12100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2" charset="0"/>
                <a:ea typeface="Yu Gothic"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2" charset="0"/>
                <a:ea typeface="Yu Gothic" panose="020B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2" charset="0"/>
                <a:ea typeface="Yu Gothic" panose="020B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2" charset="0"/>
                <a:ea typeface="Yu Gothic" panose="020B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2" charset="0"/>
                <a:ea typeface="Yu Gothic" panose="020B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000"/>
              </a:lnSpc>
              <a:buFont typeface="Arial" panose="020B0604020202020204" pitchFamily="34" charset="0"/>
              <a:buNone/>
            </a:pPr>
            <a:r>
              <a:rPr lang="en-US" sz="1600" b="1" dirty="0">
                <a:solidFill>
                  <a:srgbClr val="7030A0"/>
                </a:solidFill>
              </a:rPr>
              <a:t>M3.1 </a:t>
            </a:r>
            <a:r>
              <a:rPr lang="en-US" sz="1600" dirty="0"/>
              <a:t>Modification of choke cavity for flux trapping study - </a:t>
            </a:r>
            <a:r>
              <a:rPr lang="en-US" sz="1600" i="1" dirty="0">
                <a:solidFill>
                  <a:srgbClr val="7030A0"/>
                </a:solidFill>
              </a:rPr>
              <a:t>Engineering report M12</a:t>
            </a:r>
          </a:p>
          <a:p>
            <a:pPr marL="0" indent="0">
              <a:lnSpc>
                <a:spcPts val="1000"/>
              </a:lnSpc>
              <a:buFont typeface="Arial" panose="020B0604020202020204" pitchFamily="34" charset="0"/>
              <a:buNone/>
            </a:pPr>
            <a:r>
              <a:rPr lang="en-US" sz="1600" b="1" dirty="0">
                <a:solidFill>
                  <a:srgbClr val="7030A0"/>
                </a:solidFill>
              </a:rPr>
              <a:t>M3.2</a:t>
            </a:r>
            <a:r>
              <a:rPr lang="en-US" sz="1600" dirty="0">
                <a:solidFill>
                  <a:srgbClr val="1B3C70"/>
                </a:solidFill>
              </a:rPr>
              <a:t> </a:t>
            </a:r>
            <a:r>
              <a:rPr lang="en-US" sz="1600" dirty="0"/>
              <a:t>Developed ALD adaptive layers on Cu - </a:t>
            </a:r>
            <a:r>
              <a:rPr lang="en-US" sz="1600" i="1" dirty="0">
                <a:solidFill>
                  <a:srgbClr val="7030A0"/>
                </a:solidFill>
              </a:rPr>
              <a:t>Engineering report M24</a:t>
            </a:r>
          </a:p>
          <a:p>
            <a:pPr marL="0" indent="0">
              <a:lnSpc>
                <a:spcPts val="1000"/>
              </a:lnSpc>
              <a:buFont typeface="Arial" panose="020B0604020202020204" pitchFamily="34" charset="0"/>
              <a:buNone/>
            </a:pPr>
            <a:r>
              <a:rPr lang="en-US" sz="1600" b="1" dirty="0">
                <a:solidFill>
                  <a:srgbClr val="7030A0"/>
                </a:solidFill>
              </a:rPr>
              <a:t>M3.3 </a:t>
            </a:r>
            <a:r>
              <a:rPr lang="en-US" sz="1600" dirty="0"/>
              <a:t>Report on mechanical strength test of SC coatings - </a:t>
            </a:r>
            <a:r>
              <a:rPr lang="en-US" sz="1600" i="1" dirty="0">
                <a:solidFill>
                  <a:srgbClr val="7030A0"/>
                </a:solidFill>
              </a:rPr>
              <a:t>Test report M30</a:t>
            </a:r>
          </a:p>
          <a:p>
            <a:pPr marL="0" indent="0">
              <a:lnSpc>
                <a:spcPts val="1000"/>
              </a:lnSpc>
              <a:buFont typeface="Arial" panose="020B0604020202020204" pitchFamily="34" charset="0"/>
              <a:buNone/>
            </a:pPr>
            <a:r>
              <a:rPr lang="en-US" sz="1600" b="1" dirty="0">
                <a:solidFill>
                  <a:srgbClr val="7030A0"/>
                </a:solidFill>
              </a:rPr>
              <a:t>M3.4</a:t>
            </a:r>
            <a:r>
              <a:rPr lang="en-US" sz="1600" b="1" dirty="0">
                <a:solidFill>
                  <a:srgbClr val="1B3C70"/>
                </a:solidFill>
              </a:rPr>
              <a:t> </a:t>
            </a:r>
            <a:r>
              <a:rPr lang="en-US" sz="1600" dirty="0"/>
              <a:t>Characterization of Nb</a:t>
            </a:r>
            <a:r>
              <a:rPr lang="en-US" sz="1600" baseline="-25000" dirty="0"/>
              <a:t>3</a:t>
            </a:r>
            <a:r>
              <a:rPr lang="en-US" sz="1600" dirty="0"/>
              <a:t>Sn reference cavity - </a:t>
            </a:r>
            <a:r>
              <a:rPr lang="en-US" sz="1600" i="1" dirty="0">
                <a:solidFill>
                  <a:srgbClr val="7030A0"/>
                </a:solidFill>
              </a:rPr>
              <a:t>Test report M34</a:t>
            </a:r>
            <a:endParaRPr lang="en-US" sz="2400" i="1" dirty="0">
              <a:solidFill>
                <a:srgbClr val="7030A0"/>
              </a:solidFill>
            </a:endParaRPr>
          </a:p>
        </p:txBody>
      </p:sp>
    </p:spTree>
    <p:extLst>
      <p:ext uri="{BB962C8B-B14F-4D97-AF65-F5344CB8AC3E}">
        <p14:creationId xmlns:p14="http://schemas.microsoft.com/office/powerpoint/2010/main" val="3388857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FE8C34-06F6-043C-5059-BEC92B2FE5F8}"/>
              </a:ext>
            </a:extLst>
          </p:cNvPr>
          <p:cNvSpPr>
            <a:spLocks noGrp="1"/>
          </p:cNvSpPr>
          <p:nvPr>
            <p:ph type="title"/>
          </p:nvPr>
        </p:nvSpPr>
        <p:spPr/>
        <p:txBody>
          <a:bodyPr/>
          <a:lstStyle/>
          <a:p>
            <a:r>
              <a:rPr lang="en-US" dirty="0"/>
              <a:t>Point of </a:t>
            </a:r>
            <a:r>
              <a:rPr lang="en-US" dirty="0">
                <a:solidFill>
                  <a:srgbClr val="98C21F"/>
                </a:solidFill>
              </a:rPr>
              <a:t>attention</a:t>
            </a:r>
          </a:p>
        </p:txBody>
      </p:sp>
      <p:sp>
        <p:nvSpPr>
          <p:cNvPr id="3" name="Segnaposto contenuto 2">
            <a:extLst>
              <a:ext uri="{FF2B5EF4-FFF2-40B4-BE49-F238E27FC236}">
                <a16:creationId xmlns:a16="http://schemas.microsoft.com/office/drawing/2014/main" id="{F7D21A32-4088-2DB5-7D9E-6E6EBD234C0A}"/>
              </a:ext>
            </a:extLst>
          </p:cNvPr>
          <p:cNvSpPr>
            <a:spLocks noGrp="1"/>
          </p:cNvSpPr>
          <p:nvPr>
            <p:ph idx="1"/>
          </p:nvPr>
        </p:nvSpPr>
        <p:spPr/>
        <p:txBody>
          <a:bodyPr>
            <a:normAutofit fontScale="92500"/>
          </a:bodyPr>
          <a:lstStyle/>
          <a:p>
            <a:pPr algn="just">
              <a:lnSpc>
                <a:spcPct val="100000"/>
              </a:lnSpc>
            </a:pPr>
            <a:r>
              <a:rPr lang="en-US" sz="2000" b="1" dirty="0">
                <a:solidFill>
                  <a:srgbClr val="013A72"/>
                </a:solidFill>
              </a:rPr>
              <a:t>Synergy with I.FAST partners</a:t>
            </a:r>
            <a:r>
              <a:rPr lang="en-US" sz="2000" b="1" dirty="0">
                <a:solidFill>
                  <a:srgbClr val="98C21F"/>
                </a:solidFill>
              </a:rPr>
              <a:t> </a:t>
            </a:r>
            <a:r>
              <a:rPr lang="en-US" sz="2000" dirty="0"/>
              <a:t>at least until 31/12/2025 (I.FAST extension requested)</a:t>
            </a:r>
          </a:p>
          <a:p>
            <a:pPr algn="just">
              <a:lnSpc>
                <a:spcPct val="100000"/>
              </a:lnSpc>
            </a:pPr>
            <a:r>
              <a:rPr lang="en-US" sz="2000" dirty="0"/>
              <a:t>Nb</a:t>
            </a:r>
            <a:r>
              <a:rPr lang="en-US" sz="2000" baseline="-25000" dirty="0"/>
              <a:t>3</a:t>
            </a:r>
            <a:r>
              <a:rPr lang="en-US" sz="2000" dirty="0"/>
              <a:t>Sn R&amp;D on I.FAST showed the need for an adaptive layer on top of the copper substrate to optimize the lattice parameter of the superconductive Nb</a:t>
            </a:r>
            <a:r>
              <a:rPr lang="en-US" sz="2000" baseline="-25000" dirty="0"/>
              <a:t>3</a:t>
            </a:r>
            <a:r>
              <a:rPr lang="en-US" sz="2000" dirty="0"/>
              <a:t>Sn film that is growing on the substrate in order to maximize the Tc value. Currently, an Nb layer thicker than 30 microns is used for this purpose.</a:t>
            </a:r>
          </a:p>
          <a:p>
            <a:pPr algn="just">
              <a:lnSpc>
                <a:spcPct val="100000"/>
              </a:lnSpc>
            </a:pPr>
            <a:r>
              <a:rPr lang="en-US" sz="2000" b="1" dirty="0">
                <a:solidFill>
                  <a:srgbClr val="013A72"/>
                </a:solidFill>
              </a:rPr>
              <a:t>ISAS Task 3.4 gains more importance </a:t>
            </a:r>
            <a:r>
              <a:rPr lang="en-US" sz="2000" dirty="0"/>
              <a:t>because, in addition to looking for an adaptive layer via ALD that optimizes the mechanical properties, we will also look for the possibility of replacing the thick Nb layer with an ALD layer that optimizes the lattice parameter of the Nb</a:t>
            </a:r>
            <a:r>
              <a:rPr lang="en-US" sz="2000" baseline="-25000" dirty="0"/>
              <a:t>3</a:t>
            </a:r>
            <a:r>
              <a:rPr lang="en-US" sz="2000" dirty="0"/>
              <a:t>Sn coating and thus maximizes the Tc.</a:t>
            </a:r>
          </a:p>
          <a:p>
            <a:pPr>
              <a:lnSpc>
                <a:spcPct val="100000"/>
              </a:lnSpc>
            </a:pPr>
            <a:r>
              <a:rPr lang="en-US" sz="2000" b="1" dirty="0">
                <a:solidFill>
                  <a:srgbClr val="013A72"/>
                </a:solidFill>
              </a:rPr>
              <a:t>In the grant agreement encountered an error in assigning deliverables</a:t>
            </a:r>
            <a:r>
              <a:rPr lang="en-US" sz="2000" dirty="0"/>
              <a:t/>
            </a:r>
            <a:br>
              <a:rPr lang="en-US" sz="2000" dirty="0"/>
            </a:br>
            <a:r>
              <a:rPr lang="en-US" sz="2000" dirty="0"/>
              <a:t>(probably occurred during the task numbering change):</a:t>
            </a:r>
          </a:p>
          <a:p>
            <a:pPr lvl="1" algn="just">
              <a:lnSpc>
                <a:spcPct val="100000"/>
              </a:lnSpc>
            </a:pPr>
            <a:r>
              <a:rPr lang="en-US" sz="2000" b="1" i="1" dirty="0">
                <a:solidFill>
                  <a:srgbClr val="98C21F"/>
                </a:solidFill>
              </a:rPr>
              <a:t>Deliverable 3.4 is in charge of CEA and not UKRI</a:t>
            </a:r>
          </a:p>
        </p:txBody>
      </p:sp>
      <p:sp>
        <p:nvSpPr>
          <p:cNvPr id="4" name="Segnaposto numero diapositiva 3">
            <a:extLst>
              <a:ext uri="{FF2B5EF4-FFF2-40B4-BE49-F238E27FC236}">
                <a16:creationId xmlns:a16="http://schemas.microsoft.com/office/drawing/2014/main" id="{7A7B71CF-0250-5DBA-9DD8-286D767FBCDB}"/>
              </a:ext>
            </a:extLst>
          </p:cNvPr>
          <p:cNvSpPr>
            <a:spLocks noGrp="1"/>
          </p:cNvSpPr>
          <p:nvPr>
            <p:ph type="sldNum" sz="quarter" idx="12"/>
          </p:nvPr>
        </p:nvSpPr>
        <p:spPr/>
        <p:txBody>
          <a:bodyPr/>
          <a:lstStyle/>
          <a:p>
            <a:fld id="{FC7CF1D8-012F-4C4A-942F-460B411F49CB}" type="slidenum">
              <a:rPr lang="it-IT" smtClean="0"/>
              <a:pPr/>
              <a:t>6</a:t>
            </a:fld>
            <a:endParaRPr lang="it-IT"/>
          </a:p>
        </p:txBody>
      </p:sp>
    </p:spTree>
    <p:extLst>
      <p:ext uri="{BB962C8B-B14F-4D97-AF65-F5344CB8AC3E}">
        <p14:creationId xmlns:p14="http://schemas.microsoft.com/office/powerpoint/2010/main" val="3130711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E18C3F-9CDD-1C1F-CB40-803E86367967}"/>
              </a:ext>
            </a:extLst>
          </p:cNvPr>
          <p:cNvSpPr>
            <a:spLocks noGrp="1"/>
          </p:cNvSpPr>
          <p:nvPr>
            <p:ph type="title"/>
          </p:nvPr>
        </p:nvSpPr>
        <p:spPr/>
        <p:txBody>
          <a:bodyPr/>
          <a:lstStyle/>
          <a:p>
            <a:r>
              <a:rPr lang="en-US" dirty="0">
                <a:solidFill>
                  <a:srgbClr val="98C21F"/>
                </a:solidFill>
              </a:rPr>
              <a:t>Conclusions</a:t>
            </a:r>
          </a:p>
        </p:txBody>
      </p:sp>
      <p:sp>
        <p:nvSpPr>
          <p:cNvPr id="3" name="Segnaposto contenuto 2">
            <a:extLst>
              <a:ext uri="{FF2B5EF4-FFF2-40B4-BE49-F238E27FC236}">
                <a16:creationId xmlns:a16="http://schemas.microsoft.com/office/drawing/2014/main" id="{8CF1D053-B4E2-B1D4-4CAA-293876C3F8ED}"/>
              </a:ext>
            </a:extLst>
          </p:cNvPr>
          <p:cNvSpPr>
            <a:spLocks noGrp="1"/>
          </p:cNvSpPr>
          <p:nvPr>
            <p:ph idx="1"/>
          </p:nvPr>
        </p:nvSpPr>
        <p:spPr>
          <a:xfrm>
            <a:off x="838198" y="1812289"/>
            <a:ext cx="10803341" cy="4351338"/>
          </a:xfrm>
        </p:spPr>
        <p:txBody>
          <a:bodyPr/>
          <a:lstStyle/>
          <a:p>
            <a:pPr marL="450850" indent="-450850">
              <a:buFont typeface="Montserrat" panose="00000500000000000000" pitchFamily="50" charset="0"/>
              <a:buChar char="▶"/>
            </a:pPr>
            <a:r>
              <a:rPr lang="en-US" dirty="0"/>
              <a:t>All the partners already start to work on the project</a:t>
            </a:r>
          </a:p>
          <a:p>
            <a:pPr marL="450850" indent="-450850">
              <a:buFont typeface="Montserrat" panose="00000500000000000000" pitchFamily="50" charset="0"/>
              <a:buChar char="▶"/>
            </a:pPr>
            <a:endParaRPr lang="en-US" dirty="0"/>
          </a:p>
          <a:p>
            <a:pPr marL="450850" indent="-450850">
              <a:buFont typeface="Montserrat" panose="00000500000000000000" pitchFamily="50" charset="0"/>
              <a:buChar char="▶"/>
            </a:pPr>
            <a:r>
              <a:rPr lang="en-US" dirty="0"/>
              <a:t>First results on QPR are encouraging</a:t>
            </a:r>
          </a:p>
          <a:p>
            <a:pPr marL="450850" indent="-450850">
              <a:buFont typeface="Montserrat" panose="00000500000000000000" pitchFamily="50" charset="0"/>
              <a:buChar char="▶"/>
            </a:pPr>
            <a:endParaRPr lang="en-US" dirty="0"/>
          </a:p>
          <a:p>
            <a:pPr marL="450850" indent="-450850">
              <a:buFont typeface="Montserrat" panose="00000500000000000000" pitchFamily="50" charset="0"/>
              <a:buChar char="▶"/>
            </a:pPr>
            <a:r>
              <a:rPr lang="en-US" dirty="0"/>
              <a:t>No back stoppers at the moment</a:t>
            </a:r>
          </a:p>
        </p:txBody>
      </p:sp>
      <p:sp>
        <p:nvSpPr>
          <p:cNvPr id="4" name="Segnaposto numero diapositiva 3">
            <a:extLst>
              <a:ext uri="{FF2B5EF4-FFF2-40B4-BE49-F238E27FC236}">
                <a16:creationId xmlns:a16="http://schemas.microsoft.com/office/drawing/2014/main" id="{86FC0B30-BE9C-941F-B85A-8ADB157D9AAA}"/>
              </a:ext>
            </a:extLst>
          </p:cNvPr>
          <p:cNvSpPr>
            <a:spLocks noGrp="1"/>
          </p:cNvSpPr>
          <p:nvPr>
            <p:ph type="sldNum" sz="quarter" idx="12"/>
          </p:nvPr>
        </p:nvSpPr>
        <p:spPr/>
        <p:txBody>
          <a:bodyPr/>
          <a:lstStyle/>
          <a:p>
            <a:fld id="{FC7CF1D8-012F-4C4A-942F-460B411F49CB}" type="slidenum">
              <a:rPr lang="it-IT" smtClean="0"/>
              <a:pPr/>
              <a:t>7</a:t>
            </a:fld>
            <a:endParaRPr lang="it-IT"/>
          </a:p>
        </p:txBody>
      </p:sp>
    </p:spTree>
    <p:extLst>
      <p:ext uri="{BB962C8B-B14F-4D97-AF65-F5344CB8AC3E}">
        <p14:creationId xmlns:p14="http://schemas.microsoft.com/office/powerpoint/2010/main" val="219832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013A72"/>
        </a:solidFill>
        <a:effectLst/>
      </p:bgPr>
    </p:bg>
    <p:spTree>
      <p:nvGrpSpPr>
        <p:cNvPr id="1" name=""/>
        <p:cNvGrpSpPr/>
        <p:nvPr/>
      </p:nvGrpSpPr>
      <p:grpSpPr>
        <a:xfrm>
          <a:off x="0" y="0"/>
          <a:ext cx="0" cy="0"/>
          <a:chOff x="0" y="0"/>
          <a:chExt cx="0" cy="0"/>
        </a:xfrm>
      </p:grpSpPr>
      <p:sp>
        <p:nvSpPr>
          <p:cNvPr id="7" name="Titolo 1">
            <a:extLst>
              <a:ext uri="{FF2B5EF4-FFF2-40B4-BE49-F238E27FC236}">
                <a16:creationId xmlns:a16="http://schemas.microsoft.com/office/drawing/2014/main" id="{A3A06FFA-ADA9-CD77-BCAE-4292C2E4054D}"/>
              </a:ext>
            </a:extLst>
          </p:cNvPr>
          <p:cNvSpPr txBox="1">
            <a:spLocks/>
          </p:cNvSpPr>
          <p:nvPr/>
        </p:nvSpPr>
        <p:spPr>
          <a:xfrm>
            <a:off x="3237749" y="2944581"/>
            <a:ext cx="6274551" cy="10853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000" b="1" kern="1200">
                <a:solidFill>
                  <a:srgbClr val="002060"/>
                </a:solidFill>
                <a:latin typeface="Montserrat ExtraBold" panose="00000900000000000000"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Montserrat ExtraBold" panose="00000900000000000000" pitchFamily="2" charset="0"/>
                <a:ea typeface="+mj-ea"/>
                <a:cs typeface="+mj-cs"/>
              </a:rPr>
              <a:t>Thank You!</a:t>
            </a:r>
          </a:p>
        </p:txBody>
      </p:sp>
      <p:sp>
        <p:nvSpPr>
          <p:cNvPr id="12" name="Rettangolo 11">
            <a:extLst>
              <a:ext uri="{FF2B5EF4-FFF2-40B4-BE49-F238E27FC236}">
                <a16:creationId xmlns:a16="http://schemas.microsoft.com/office/drawing/2014/main" id="{18B9E96E-496A-CDC4-6200-96C539C739A7}"/>
              </a:ext>
            </a:extLst>
          </p:cNvPr>
          <p:cNvSpPr/>
          <p:nvPr/>
        </p:nvSpPr>
        <p:spPr>
          <a:xfrm>
            <a:off x="918633" y="3327399"/>
            <a:ext cx="1549400" cy="2963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Immagine 12">
            <a:extLst>
              <a:ext uri="{FF2B5EF4-FFF2-40B4-BE49-F238E27FC236}">
                <a16:creationId xmlns:a16="http://schemas.microsoft.com/office/drawing/2014/main" id="{438F822D-58EF-373B-EEA5-2BB54F4A3219}"/>
              </a:ext>
            </a:extLst>
          </p:cNvPr>
          <p:cNvPicPr>
            <a:picLocks noChangeAspect="1"/>
          </p:cNvPicPr>
          <p:nvPr/>
        </p:nvPicPr>
        <p:blipFill rotWithShape="1">
          <a:blip r:embed="rId3">
            <a:clrChange>
              <a:clrFrom>
                <a:srgbClr val="FFFFFF"/>
              </a:clrFrom>
              <a:clrTo>
                <a:srgbClr val="FFFFFF">
                  <a:alpha val="0"/>
                </a:srgbClr>
              </a:clrTo>
            </a:clrChange>
          </a:blip>
          <a:srcRect t="7628"/>
          <a:stretch/>
        </p:blipFill>
        <p:spPr>
          <a:xfrm>
            <a:off x="432075" y="3041856"/>
            <a:ext cx="2805674" cy="842941"/>
          </a:xfrm>
          <a:prstGeom prst="rect">
            <a:avLst/>
          </a:prstGeom>
        </p:spPr>
      </p:pic>
      <p:pic>
        <p:nvPicPr>
          <p:cNvPr id="2" name="Picture 12" descr="A picture containing text, clipart&#10;&#10;Description automatically generated">
            <a:extLst>
              <a:ext uri="{FF2B5EF4-FFF2-40B4-BE49-F238E27FC236}">
                <a16:creationId xmlns:a16="http://schemas.microsoft.com/office/drawing/2014/main" id="{564DFFC8-9C5D-9308-F01D-F3C2C209EC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5008" y="352211"/>
            <a:ext cx="885140" cy="408935"/>
          </a:xfrm>
          <a:prstGeom prst="rect">
            <a:avLst/>
          </a:prstGeom>
        </p:spPr>
      </p:pic>
      <p:sp>
        <p:nvSpPr>
          <p:cNvPr id="3" name="Footer Placeholder 4">
            <a:extLst>
              <a:ext uri="{FF2B5EF4-FFF2-40B4-BE49-F238E27FC236}">
                <a16:creationId xmlns:a16="http://schemas.microsoft.com/office/drawing/2014/main" id="{AEBC0BC9-A0B1-3B3B-096E-34F41A789A95}"/>
              </a:ext>
            </a:extLst>
          </p:cNvPr>
          <p:cNvSpPr txBox="1">
            <a:spLocks/>
          </p:cNvSpPr>
          <p:nvPr/>
        </p:nvSpPr>
        <p:spPr>
          <a:xfrm>
            <a:off x="8431741" y="344486"/>
            <a:ext cx="4114800" cy="424383"/>
          </a:xfrm>
          <a:prstGeom prst="rect">
            <a:avLst/>
          </a:prstGeom>
        </p:spPr>
        <p:txBody>
          <a:bodyPr vert="horz" lIns="91440" tIns="45720" rIns="91440" bIns="45720" rtlCol="0" anchor="ctr"/>
          <a:lstStyle>
            <a:defPPr>
              <a:defRPr lang="fr-FR"/>
            </a:defPPr>
            <a:lvl1pPr marL="0" algn="ctr" defTabSz="457200" rtl="0" eaLnBrk="1" latinLnBrk="0" hangingPunct="1">
              <a:defRPr sz="1200" kern="1200">
                <a:solidFill>
                  <a:schemeClr val="accent5"/>
                </a:solidFill>
                <a:latin typeface="Montserrat" panose="000005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a:solidFill>
                  <a:schemeClr val="bg1"/>
                </a:solidFill>
              </a:rPr>
              <a:t>			cristian.pira@lnl.infn.it</a:t>
            </a:r>
          </a:p>
        </p:txBody>
      </p:sp>
      <p:pic>
        <p:nvPicPr>
          <p:cNvPr id="4" name="Picture 6">
            <a:extLst>
              <a:ext uri="{FF2B5EF4-FFF2-40B4-BE49-F238E27FC236}">
                <a16:creationId xmlns:a16="http://schemas.microsoft.com/office/drawing/2014/main" id="{B27AF720-7A04-47B1-F8E5-CEFA9DC7308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79525" y="6261664"/>
            <a:ext cx="563270" cy="375513"/>
          </a:xfrm>
          <a:prstGeom prst="rect">
            <a:avLst/>
          </a:prstGeom>
        </p:spPr>
      </p:pic>
      <p:sp>
        <p:nvSpPr>
          <p:cNvPr id="5" name="Rectangle 8">
            <a:extLst>
              <a:ext uri="{FF2B5EF4-FFF2-40B4-BE49-F238E27FC236}">
                <a16:creationId xmlns:a16="http://schemas.microsoft.com/office/drawing/2014/main" id="{F9ECC2B6-100A-426B-2B9E-1724CCF59A93}"/>
              </a:ext>
            </a:extLst>
          </p:cNvPr>
          <p:cNvSpPr/>
          <p:nvPr/>
        </p:nvSpPr>
        <p:spPr>
          <a:xfrm>
            <a:off x="1142795" y="6255511"/>
            <a:ext cx="9346346" cy="295594"/>
          </a:xfrm>
          <a:prstGeom prst="rect">
            <a:avLst/>
          </a:prstGeom>
        </p:spPr>
        <p:txBody>
          <a:bodyPr wrap="square" anchor="ctr">
            <a:spAutoFit/>
          </a:bodyPr>
          <a:lstStyle/>
          <a:p>
            <a:pPr algn="l">
              <a:lnSpc>
                <a:spcPct val="150000"/>
              </a:lnSpc>
            </a:pPr>
            <a:r>
              <a:rPr lang="en-GB" sz="1000" b="0" i="0" kern="1200" dirty="0">
                <a:solidFill>
                  <a:schemeClr val="bg1"/>
                </a:solidFill>
                <a:effectLst/>
                <a:latin typeface="Montserrat" panose="00000500000000000000" pitchFamily="2" charset="0"/>
                <a:ea typeface="+mn-ea"/>
                <a:cs typeface="Arial" panose="020B0604020202020204" pitchFamily="34" charset="0"/>
              </a:rPr>
              <a:t>This project has received funding from the European Union’s Horizon-INFRA-2023-TECH-01 under GA No 101131435 - </a:t>
            </a:r>
            <a:r>
              <a:rPr lang="en-GB" sz="1000" b="0" i="0" kern="1200" dirty="0" err="1">
                <a:solidFill>
                  <a:schemeClr val="bg1"/>
                </a:solidFill>
                <a:effectLst/>
                <a:latin typeface="Montserrat" panose="00000500000000000000" pitchFamily="2" charset="0"/>
                <a:ea typeface="+mn-ea"/>
                <a:cs typeface="Arial" panose="020B0604020202020204" pitchFamily="34" charset="0"/>
              </a:rPr>
              <a:t>iSAS</a:t>
            </a:r>
            <a:endParaRPr lang="en-GB" sz="1000" b="0" i="0" kern="1200" dirty="0">
              <a:solidFill>
                <a:schemeClr val="bg1"/>
              </a:solidFill>
              <a:effectLst/>
              <a:latin typeface="Montserrat" panose="00000500000000000000" pitchFamily="2" charset="0"/>
              <a:ea typeface="+mn-ea"/>
              <a:cs typeface="Arial" panose="020B0604020202020204" pitchFamily="34" charset="0"/>
            </a:endParaRPr>
          </a:p>
        </p:txBody>
      </p:sp>
    </p:spTree>
    <p:extLst>
      <p:ext uri="{BB962C8B-B14F-4D97-AF65-F5344CB8AC3E}">
        <p14:creationId xmlns:p14="http://schemas.microsoft.com/office/powerpoint/2010/main" val="3387286214"/>
      </p:ext>
    </p:extLst>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i Office">
  <a:themeElements>
    <a:clrScheme name="Tema di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C2115D08E677248BDCA1802405EB194" ma:contentTypeVersion="13" ma:contentTypeDescription="Create a new document." ma:contentTypeScope="" ma:versionID="34f245b5fc5545921cad9db836a822b3">
  <xsd:schema xmlns:xsd="http://www.w3.org/2001/XMLSchema" xmlns:xs="http://www.w3.org/2001/XMLSchema" xmlns:p="http://schemas.microsoft.com/office/2006/metadata/properties" xmlns:ns3="e47f35ae-fbd5-4fcb-aa0e-162c0b89555d" xmlns:ns4="adf77701-ae93-4853-aa7d-9da7e7fa76b3" targetNamespace="http://schemas.microsoft.com/office/2006/metadata/properties" ma:root="true" ma:fieldsID="e0215bf63018cd1dfcff03b3f59b35eb" ns3:_="" ns4:_="">
    <xsd:import namespace="e47f35ae-fbd5-4fcb-aa0e-162c0b89555d"/>
    <xsd:import namespace="adf77701-ae93-4853-aa7d-9da7e7fa76b3"/>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7f35ae-fbd5-4fcb-aa0e-162c0b8955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df77701-ae93-4853-aa7d-9da7e7fa76b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41C0144-3303-4E68-BCA4-A5E233B183CA}">
  <ds:schemaRefs>
    <ds:schemaRef ds:uri="http://schemas.microsoft.com/sharepoint/v3/contenttype/forms"/>
  </ds:schemaRefs>
</ds:datastoreItem>
</file>

<file path=customXml/itemProps2.xml><?xml version="1.0" encoding="utf-8"?>
<ds:datastoreItem xmlns:ds="http://schemas.openxmlformats.org/officeDocument/2006/customXml" ds:itemID="{36DABFD3-5CD2-4EC4-8BC7-B345F47FA5A0}">
  <ds:schemaRefs>
    <ds:schemaRef ds:uri="http://purl.org/dc/terms/"/>
    <ds:schemaRef ds:uri="e47f35ae-fbd5-4fcb-aa0e-162c0b89555d"/>
    <ds:schemaRef ds:uri="http://purl.org/dc/elements/1.1/"/>
    <ds:schemaRef ds:uri="http://schemas.microsoft.com/office/2006/documentManagement/types"/>
    <ds:schemaRef ds:uri="http://www.w3.org/XML/1998/namespace"/>
    <ds:schemaRef ds:uri="http://purl.org/dc/dcmitype/"/>
    <ds:schemaRef ds:uri="adf77701-ae93-4853-aa7d-9da7e7fa76b3"/>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8D69BB90-969A-42B1-AA6B-EC92BDB5F1C9}">
  <ds:schemaRefs>
    <ds:schemaRef ds:uri="adf77701-ae93-4853-aa7d-9da7e7fa76b3"/>
    <ds:schemaRef ds:uri="e47f35ae-fbd5-4fcb-aa0e-162c0b89555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5090</TotalTime>
  <Words>623</Words>
  <Application>Microsoft Office PowerPoint</Application>
  <PresentationFormat>Grand écran</PresentationFormat>
  <Paragraphs>137</Paragraphs>
  <Slides>8</Slides>
  <Notes>2</Notes>
  <HiddenSlides>0</HiddenSlides>
  <MMClips>0</MMClips>
  <ScaleCrop>false</ScaleCrop>
  <HeadingPairs>
    <vt:vector size="6" baseType="variant">
      <vt:variant>
        <vt:lpstr>Polices utilisées</vt:lpstr>
      </vt:variant>
      <vt:variant>
        <vt:i4>9</vt:i4>
      </vt:variant>
      <vt:variant>
        <vt:lpstr>Thème</vt:lpstr>
      </vt:variant>
      <vt:variant>
        <vt:i4>2</vt:i4>
      </vt:variant>
      <vt:variant>
        <vt:lpstr>Titres des diapositives</vt:lpstr>
      </vt:variant>
      <vt:variant>
        <vt:i4>8</vt:i4>
      </vt:variant>
    </vt:vector>
  </HeadingPairs>
  <TitlesOfParts>
    <vt:vector size="19" baseType="lpstr">
      <vt:lpstr>Montserrat ExtraBold</vt:lpstr>
      <vt:lpstr>Franklin Gothic Book</vt:lpstr>
      <vt:lpstr>Oswald</vt:lpstr>
      <vt:lpstr>Wingdings</vt:lpstr>
      <vt:lpstr>Calibri</vt:lpstr>
      <vt:lpstr>Yu Gothic Medium</vt:lpstr>
      <vt:lpstr>Yu Gothic</vt:lpstr>
      <vt:lpstr>Montserrat</vt:lpstr>
      <vt:lpstr>Arial</vt:lpstr>
      <vt:lpstr>Tema di Office</vt:lpstr>
      <vt:lpstr>1_Tema di Office</vt:lpstr>
      <vt:lpstr>Présentation PowerPoint</vt:lpstr>
      <vt:lpstr>WP3 Structure</vt:lpstr>
      <vt:lpstr>Parallel WP3 Meeting in Sinergy with iFAST WP9 in Paris</vt:lpstr>
      <vt:lpstr>Status of Technical Tasks</vt:lpstr>
      <vt:lpstr>WP3 Timeline</vt:lpstr>
      <vt:lpstr>Point of attention</vt:lpstr>
      <vt:lpstr>Conclusions</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Cristian</dc:creator>
  <cp:lastModifiedBy>Ketel Turzo</cp:lastModifiedBy>
  <cp:revision>21</cp:revision>
  <dcterms:created xsi:type="dcterms:W3CDTF">2017-03-06T09:45:26Z</dcterms:created>
  <dcterms:modified xsi:type="dcterms:W3CDTF">2024-04-16T11:34:11Z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0x010100BC2115D08E677248BDCA1802405EB194</vt:lpwstr>
  </property>
</Properties>
</file>