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8" r:id="rId3"/>
    <p:sldId id="256" r:id="rId4"/>
    <p:sldId id="260" r:id="rId5"/>
    <p:sldId id="258" r:id="rId6"/>
    <p:sldId id="272" r:id="rId7"/>
    <p:sldId id="273" r:id="rId8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34" userDrawn="1">
          <p15:clr>
            <a:srgbClr val="A4A3A4"/>
          </p15:clr>
        </p15:guide>
        <p15:guide id="2" orient="horz" pos="5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C137"/>
    <a:srgbClr val="E59EDD"/>
    <a:srgbClr val="1B3C70"/>
    <a:srgbClr val="D8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/>
    <p:restoredTop sz="94674"/>
  </p:normalViewPr>
  <p:slideViewPr>
    <p:cSldViewPr snapToGrid="0">
      <p:cViewPr varScale="1">
        <p:scale>
          <a:sx n="63" d="100"/>
          <a:sy n="63" d="100"/>
        </p:scale>
        <p:origin x="1072" y="64"/>
      </p:cViewPr>
      <p:guideLst>
        <p:guide pos="234"/>
        <p:guide orient="horz" pos="5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07F07-5018-B520-783B-FE0457BCD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C53577-5D47-3462-F508-230E0253F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8CF65-E206-3105-4673-F1388562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07C72-387F-907B-1702-431F21C0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FC383-9E28-9304-354E-F80FB06F5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289833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D793C-A8B3-F264-6E40-84278DCA4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39B46-D290-3902-DD95-AA1FB158F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55E12-F97D-3D20-4013-D3B2FE30D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874DB-5421-9EDD-37D6-425B69833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3B1D9-3620-1F4F-9C12-E5D29B3B1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651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E89427-BD9A-4F90-8507-D5461D4AF4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9B218D-F119-D88B-04E0-282E532EA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7B9E0-E1C5-E090-5BF8-E23ECA44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248BD-AC9E-EF27-8724-4A261C549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BBEFC-60B4-A86B-4F5D-EE50B6706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1453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AF00781-63C7-30E9-5BEF-A217FC1C74C3}"/>
              </a:ext>
            </a:extLst>
          </p:cNvPr>
          <p:cNvSpPr/>
          <p:nvPr userDrawn="1"/>
        </p:nvSpPr>
        <p:spPr>
          <a:xfrm>
            <a:off x="0" y="6228272"/>
            <a:ext cx="12192000" cy="629728"/>
          </a:xfrm>
          <a:prstGeom prst="rect">
            <a:avLst/>
          </a:prstGeom>
          <a:solidFill>
            <a:srgbClr val="1B3C7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n>
                <a:noFill/>
              </a:ln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01350-A3CE-F72C-EF66-224EE8E3E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AD4B42-D297-0B40-9129-9EE34EB7EEB7}"/>
              </a:ext>
            </a:extLst>
          </p:cNvPr>
          <p:cNvSpPr/>
          <p:nvPr userDrawn="1"/>
        </p:nvSpPr>
        <p:spPr>
          <a:xfrm>
            <a:off x="1" y="0"/>
            <a:ext cx="277792" cy="6228272"/>
          </a:xfrm>
          <a:prstGeom prst="rect">
            <a:avLst/>
          </a:prstGeom>
          <a:solidFill>
            <a:srgbClr val="A4C1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654A683-1867-7A1B-2FA0-CA7B33398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08694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A5CA1-B7CB-D1FB-EC76-E686072A2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376EC-3A6A-627D-FB8C-389BD638A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D9367-1A65-3258-265C-9FE90DFE5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80604-377F-6192-4D4E-AC24A638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C9CB9-597A-78E3-CFBC-A159B832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5195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58BA3-0492-6F74-9BF6-52E8ECDE3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413EA-68CD-9D88-D79C-CC6ED21EC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19449-C536-4F9E-2D95-193291798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D753B-EBAF-B53A-074D-76FB47A9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04/16/2024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5475B-BCCD-BF1D-D454-48E8BAEE8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81B7A-9A7C-4BC7-ADE6-79554484D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0257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64811-F649-1A18-8152-2E898C3CB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96928-3DA8-37D0-D51A-B823CED2E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67FC4-6803-2A31-FB6C-F5659A25A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3C89C4-348E-5F39-4668-34D6F57A0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B8D285-7AB1-D934-D1C7-35BD769227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36D4F4-1072-1534-5192-D3D0EB786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04/16/2024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F9E71C-2B25-C35F-F2C4-0647C557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FE4384-78B5-0145-4AD6-E159AB04C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1539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15D05-BAE5-24E8-3A9C-14C3A7F70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ECEF6-D795-F1A5-DDBC-8D98B55B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04/16/2024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4890-38CA-0ACB-1B4F-A5F9405A0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74416-B7D1-C64F-6B7E-D5252B22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0862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045E28-5069-3021-3A48-8D87E4177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04/16/2024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999B63-1C5E-64D7-EE4C-E6CB2500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717FB-888C-F1BE-37C5-F04D21D1E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4538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692FD-FA4F-1B23-9EA8-98A91CDB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74534-C607-4610-550D-E549332B6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EA254-A469-DD5E-6D80-44BC37540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B67E5-EFEF-17F0-5AB1-5E8DF97BF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04/16/2024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EDB6C-8CB1-00F0-9658-BA9847DD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09C59-5D4A-0616-191D-C163C2AA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6307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D37EC-0CB8-5C20-0D9F-EF2B8B705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9592B-AE95-C702-A091-81C5DD7C8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C0F8F-A3A7-5386-A2CD-26017DDBA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BDF64-7321-18FA-3A8A-151C61B2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04/16/2024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7279B-A4DF-B23E-FBF6-E1F5762D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E326F-A5DE-61B2-FC62-43688829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7119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C02FC6-B683-24E9-4CF3-ACB65B9C3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88781-C4E4-8F07-B445-0FCB66126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871DA-F3C2-ACC9-0954-A50279EA3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9A398E-FCB8-1146-8DE5-39712756FA2F}" type="datetimeFigureOut">
              <a:rPr lang="en-BE" smtClean="0"/>
              <a:t>04/16/2024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F7E01-A745-BFC4-1A5F-98305C39C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CC3E3-36ED-4099-6586-23175595E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7493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fl.ch/labs/lpap/lpap/opening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bpcomputing.web.cern.ch/codes/codes_pages/RF-Track/" TargetMode="External"/><Relationship Id="rId4" Type="http://schemas.openxmlformats.org/officeDocument/2006/relationships/hyperlink" Target="https://inspirehep.net/jobs/277702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0BBB2F10-FAEB-D3CF-A535-57FAB197B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23" y="378848"/>
            <a:ext cx="3609024" cy="113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B977F7-1EE6-DC7F-CD89-A20E9ED46829}"/>
              </a:ext>
            </a:extLst>
          </p:cNvPr>
          <p:cNvSpPr txBox="1"/>
          <p:nvPr/>
        </p:nvSpPr>
        <p:spPr>
          <a:xfrm>
            <a:off x="2672163" y="2598003"/>
            <a:ext cx="76491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E" sz="2400" b="1">
                <a:solidFill>
                  <a:srgbClr val="A4C137"/>
                </a:solidFill>
              </a:rPr>
              <a:t>WP</a:t>
            </a:r>
            <a:r>
              <a:rPr lang="en-US" sz="2400" b="1" dirty="0">
                <a:solidFill>
                  <a:srgbClr val="A4C137"/>
                </a:solidFill>
              </a:rPr>
              <a:t>5</a:t>
            </a:r>
            <a:r>
              <a:rPr lang="en-BE" sz="2400" b="1">
                <a:solidFill>
                  <a:srgbClr val="A4C137"/>
                </a:solidFill>
              </a:rPr>
              <a:t>: </a:t>
            </a:r>
            <a:r>
              <a:rPr lang="en-US" sz="2400" b="1" dirty="0">
                <a:solidFill>
                  <a:srgbClr val="A4C137"/>
                </a:solidFill>
              </a:rPr>
              <a:t>Integration into a new LINAC Cryomodule</a:t>
            </a:r>
            <a:endParaRPr lang="en-BE" sz="2400" b="1" dirty="0">
              <a:solidFill>
                <a:srgbClr val="A4C137"/>
              </a:solidFill>
            </a:endParaRPr>
          </a:p>
          <a:p>
            <a:r>
              <a:rPr lang="en-US" sz="2400" b="1" dirty="0">
                <a:solidFill>
                  <a:srgbClr val="1B3C70"/>
                </a:solidFill>
                <a:latin typeface="Calibri"/>
                <a:ea typeface="ＭＳ Ｐゴシック" charset="0"/>
              </a:rPr>
              <a:t>Convener: Nuno Elias (ESS)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944138-ADF0-036F-F750-78AC31B9D2C8}"/>
              </a:ext>
            </a:extLst>
          </p:cNvPr>
          <p:cNvSpPr txBox="1"/>
          <p:nvPr/>
        </p:nvSpPr>
        <p:spPr>
          <a:xfrm>
            <a:off x="2271416" y="3849696"/>
            <a:ext cx="76491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Kick-off Meeting </a:t>
            </a:r>
            <a:r>
              <a:rPr lang="en-US" sz="2400" b="1" i="1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sz="2400" b="1" i="1" dirty="0" err="1">
                <a:solidFill>
                  <a:schemeClr val="bg2">
                    <a:lumMod val="50000"/>
                  </a:schemeClr>
                </a:solidFill>
              </a:rPr>
              <a:t>IJCLab</a:t>
            </a:r>
            <a:r>
              <a:rPr lang="en-US" sz="2400" b="1" i="1" dirty="0">
                <a:solidFill>
                  <a:schemeClr val="bg2">
                    <a:lumMod val="50000"/>
                  </a:schemeClr>
                </a:solidFill>
              </a:rPr>
              <a:t>, Orsay, France)</a:t>
            </a:r>
          </a:p>
          <a:p>
            <a:pPr algn="ctr"/>
            <a:r>
              <a:rPr lang="en-US" sz="3600" b="1" i="1" dirty="0">
                <a:solidFill>
                  <a:srgbClr val="1B3C70"/>
                </a:solidFill>
                <a:latin typeface="Calibri"/>
                <a:ea typeface="ＭＳ Ｐゴシック" charset="0"/>
              </a:rPr>
              <a:t>16th of April 2024</a:t>
            </a:r>
            <a:endParaRPr lang="en-US" sz="2800" b="1" i="1" dirty="0">
              <a:solidFill>
                <a:srgbClr val="1B3C70"/>
              </a:solidFill>
              <a:latin typeface="Calibri"/>
              <a:ea typeface="ＭＳ Ｐゴシック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FA8780-B75B-60B4-D8EF-708302BA94C7}"/>
              </a:ext>
            </a:extLst>
          </p:cNvPr>
          <p:cNvSpPr txBox="1"/>
          <p:nvPr/>
        </p:nvSpPr>
        <p:spPr>
          <a:xfrm>
            <a:off x="4113249" y="345815"/>
            <a:ext cx="76491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Innovate for Sustainable Accelerating Systems</a:t>
            </a:r>
            <a:endParaRPr lang="en-US" sz="2800" b="1" i="1" dirty="0">
              <a:solidFill>
                <a:schemeClr val="bg2">
                  <a:lumMod val="50000"/>
                </a:schemeClr>
              </a:solidFill>
              <a:latin typeface="Calibri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556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0BBB2F10-FAEB-D3CF-A535-57FAB197B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04" y="378846"/>
            <a:ext cx="3609024" cy="113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4185024-C15F-D5DE-1FF8-B21CE0257C71}"/>
              </a:ext>
            </a:extLst>
          </p:cNvPr>
          <p:cNvSpPr txBox="1"/>
          <p:nvPr/>
        </p:nvSpPr>
        <p:spPr>
          <a:xfrm>
            <a:off x="4542833" y="622814"/>
            <a:ext cx="7649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Introductions</a:t>
            </a:r>
            <a:endParaRPr lang="en-US" sz="2800" b="1" i="1" dirty="0">
              <a:solidFill>
                <a:schemeClr val="bg2">
                  <a:lumMod val="50000"/>
                </a:schemeClr>
              </a:solidFill>
              <a:latin typeface="Calibri"/>
              <a:ea typeface="ＭＳ Ｐゴシック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B1C2FA-0DC2-3713-A643-27D04484DDC1}"/>
              </a:ext>
            </a:extLst>
          </p:cNvPr>
          <p:cNvSpPr txBox="1"/>
          <p:nvPr/>
        </p:nvSpPr>
        <p:spPr>
          <a:xfrm>
            <a:off x="371475" y="1679198"/>
            <a:ext cx="11707455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i="1" dirty="0">
                <a:effectLst/>
                <a:latin typeface="Helvetica" pitchFamily="2" charset="0"/>
              </a:rPr>
              <a:t>iSAS-WP5 member list </a:t>
            </a:r>
            <a:r>
              <a:rPr lang="en-GB" sz="1400" i="1" u="sng" dirty="0">
                <a:effectLst/>
                <a:latin typeface="Helvetica" pitchFamily="2" charset="0"/>
              </a:rPr>
              <a:t>(task lead)</a:t>
            </a:r>
            <a:r>
              <a:rPr lang="en-GB" sz="3200" i="1" dirty="0">
                <a:effectLst/>
                <a:latin typeface="Helvetica" pitchFamily="2" charset="0"/>
              </a:rPr>
              <a:t>:</a:t>
            </a:r>
          </a:p>
          <a:p>
            <a:pPr marL="365125" lvl="2"/>
            <a:r>
              <a:rPr lang="en-S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ESS:</a:t>
            </a:r>
            <a:r>
              <a:rPr lang="en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SE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Nuno Elias</a:t>
            </a:r>
            <a:r>
              <a:rPr lang="en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; Paolo Pierini; Henry Przybilzki; Marek Skiba; Emilio Asensi </a:t>
            </a:r>
          </a:p>
          <a:p>
            <a:pPr marL="365125" lvl="2"/>
            <a:r>
              <a:rPr lang="en-SE" sz="2000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(Cecilia Maiano; Philippe Goudket; Mamad Eshraqi)</a:t>
            </a:r>
          </a:p>
          <a:p>
            <a:pPr marL="365125" lvl="2"/>
            <a:endParaRPr lang="en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65125" lvl="2"/>
            <a:r>
              <a:rPr lang="en-S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CERN:</a:t>
            </a:r>
            <a:r>
              <a:rPr lang="en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SE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Vittorio Parma</a:t>
            </a:r>
            <a:r>
              <a:rPr lang="en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; Karin Canderan; </a:t>
            </a:r>
          </a:p>
          <a:p>
            <a:pPr marL="365125" lvl="2"/>
            <a:r>
              <a:rPr lang="en-SE" sz="2000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(Eric Montesinos; Marco Garlasche; Alick Macpherson)</a:t>
            </a:r>
          </a:p>
          <a:p>
            <a:pPr marL="365125" lvl="2"/>
            <a:endParaRPr lang="en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65125" lvl="2"/>
            <a:r>
              <a:rPr lang="en-S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CNRS (IJCLAB)</a:t>
            </a:r>
            <a:r>
              <a:rPr lang="en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en-SE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Guillaume Olry</a:t>
            </a:r>
            <a:r>
              <a:rPr lang="en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; Yolanda Gomez Martinez; Patxi Duthil; Frederic Bouly </a:t>
            </a:r>
          </a:p>
          <a:p>
            <a:pPr marL="365125" lvl="2"/>
            <a:r>
              <a:rPr lang="en-SE" sz="2000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(Gilles Olivier; Denis Reynet; Sylvain Brault; Herve Saugnac)</a:t>
            </a:r>
          </a:p>
          <a:p>
            <a:pPr marL="365125" lvl="2"/>
            <a:endParaRPr lang="en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65125" lvl="2"/>
            <a:r>
              <a:rPr lang="en-S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EPFL</a:t>
            </a:r>
            <a:r>
              <a:rPr lang="en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en-SE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Mike Seidel; </a:t>
            </a:r>
            <a:r>
              <a:rPr lang="en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Tatiana Pieloni</a:t>
            </a:r>
          </a:p>
          <a:p>
            <a:pPr marL="365125" lvl="2"/>
            <a:endParaRPr lang="en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65125" lvl="2"/>
            <a:r>
              <a:rPr lang="en-S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INFN: </a:t>
            </a:r>
            <a:r>
              <a:rPr lang="en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Dario Giove; Cristian Pira; Giorgio Keppel; Giovanni Bisoffi; Giorgio Mauro; Maria Rosaria Masullo</a:t>
            </a:r>
          </a:p>
        </p:txBody>
      </p:sp>
    </p:spTree>
    <p:extLst>
      <p:ext uri="{BB962C8B-B14F-4D97-AF65-F5344CB8AC3E}">
        <p14:creationId xmlns:p14="http://schemas.microsoft.com/office/powerpoint/2010/main" val="351638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0BBB2F10-FAEB-D3CF-A535-57FAB197B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38" y="378848"/>
            <a:ext cx="3609024" cy="113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272144" y="1940497"/>
            <a:ext cx="11811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effectLst/>
                <a:latin typeface="Helvetica" pitchFamily="2" charset="0"/>
              </a:rPr>
              <a:t>Task </a:t>
            </a:r>
            <a:r>
              <a:rPr lang="en-GB" b="1" i="1" dirty="0">
                <a:latin typeface="Helvetica" pitchFamily="2" charset="0"/>
              </a:rPr>
              <a:t>5</a:t>
            </a:r>
            <a:r>
              <a:rPr lang="en-GB" b="1" i="1" dirty="0">
                <a:effectLst/>
                <a:latin typeface="Helvetica" pitchFamily="2" charset="0"/>
              </a:rPr>
              <a:t>.1: Coordination on cryomodule design activities– M1-M48 </a:t>
            </a:r>
            <a:endParaRPr lang="en-GB" b="1" dirty="0">
              <a:effectLst/>
              <a:latin typeface="Helvetica" pitchFamily="2" charset="0"/>
            </a:endParaRPr>
          </a:p>
          <a:p>
            <a:r>
              <a:rPr lang="en-GB" i="1" dirty="0">
                <a:effectLst/>
                <a:latin typeface="Helvetica" pitchFamily="2" charset="0"/>
              </a:rPr>
              <a:t>• General coordination by ESS as described above.</a:t>
            </a:r>
          </a:p>
          <a:p>
            <a:endParaRPr lang="en-GB" dirty="0">
              <a:effectLst/>
              <a:latin typeface="Helvetica" pitchFamily="2" charset="0"/>
            </a:endParaRPr>
          </a:p>
          <a:p>
            <a:r>
              <a:rPr lang="en-GB" b="1" i="1" dirty="0">
                <a:effectLst/>
                <a:latin typeface="Helvetica" pitchFamily="2" charset="0"/>
              </a:rPr>
              <a:t>Task 5.2: ESS cryomodules experience and benchmarking with other recent facilities– M1-M36</a:t>
            </a:r>
            <a:endParaRPr lang="en-GB" b="1" dirty="0">
              <a:effectLst/>
              <a:latin typeface="Helvetica" pitchFamily="2" charset="0"/>
            </a:endParaRPr>
          </a:p>
          <a:p>
            <a:r>
              <a:rPr lang="en-GB" i="1" dirty="0">
                <a:effectLst/>
                <a:latin typeface="Helvetica" pitchFamily="2" charset="0"/>
              </a:rPr>
              <a:t>• Compile the lesson learned from the ESS </a:t>
            </a:r>
            <a:r>
              <a:rPr lang="en-GB" i="1" dirty="0">
                <a:latin typeface="Helvetica" pitchFamily="2" charset="0"/>
              </a:rPr>
              <a:t>CM testing activities, technical commissioning, and initial operation.</a:t>
            </a:r>
            <a:r>
              <a:rPr lang="en-GB" i="1" dirty="0">
                <a:effectLst/>
                <a:latin typeface="Helvetica" pitchFamily="2" charset="0"/>
              </a:rPr>
              <a:t> </a:t>
            </a:r>
          </a:p>
          <a:p>
            <a:r>
              <a:rPr lang="en-GB" i="1" dirty="0">
                <a:effectLst/>
                <a:latin typeface="Helvetica" pitchFamily="2" charset="0"/>
              </a:rPr>
              <a:t>• Benchmarking with projects in the implementation phase (worldwide).</a:t>
            </a:r>
            <a:endParaRPr lang="en-GB" dirty="0">
              <a:effectLst/>
              <a:latin typeface="Helvetica" pitchFamily="2" charset="0"/>
            </a:endParaRPr>
          </a:p>
          <a:p>
            <a:r>
              <a:rPr lang="en-GB" i="1" dirty="0">
                <a:effectLst/>
                <a:latin typeface="Helvetica" pitchFamily="2" charset="0"/>
              </a:rPr>
              <a:t>• Develop a roadmap to develop a new, sustainable CM design.</a:t>
            </a:r>
          </a:p>
          <a:p>
            <a:endParaRPr lang="en-GB" dirty="0">
              <a:effectLst/>
              <a:latin typeface="Helvetica" pitchFamily="2" charset="0"/>
            </a:endParaRPr>
          </a:p>
          <a:p>
            <a:r>
              <a:rPr lang="en-GB" b="1" i="1" dirty="0">
                <a:effectLst/>
                <a:latin typeface="Helvetica" pitchFamily="2" charset="0"/>
              </a:rPr>
              <a:t>Task 5.3: Sustainable criteria for LINAC cryomodule design– M24-M48</a:t>
            </a:r>
            <a:endParaRPr lang="en-GB" b="1" dirty="0">
              <a:effectLst/>
              <a:latin typeface="Helvetica" pitchFamily="2" charset="0"/>
            </a:endParaRPr>
          </a:p>
          <a:p>
            <a:r>
              <a:rPr lang="en-GB" i="1" dirty="0">
                <a:effectLst/>
                <a:latin typeface="Helvetica" pitchFamily="2" charset="0"/>
              </a:rPr>
              <a:t>• Integrate findings from the other </a:t>
            </a:r>
            <a:r>
              <a:rPr lang="en-GB" i="1" dirty="0" err="1">
                <a:effectLst/>
                <a:latin typeface="Helvetica" pitchFamily="2" charset="0"/>
              </a:rPr>
              <a:t>iSAS</a:t>
            </a:r>
            <a:r>
              <a:rPr lang="en-GB" i="1" dirty="0">
                <a:effectLst/>
                <a:latin typeface="Helvetica" pitchFamily="2" charset="0"/>
              </a:rPr>
              <a:t> WPs into a generic CM design.</a:t>
            </a:r>
            <a:endParaRPr lang="en-GB" dirty="0">
              <a:effectLst/>
              <a:latin typeface="Helvetica" pitchFamily="2" charset="0"/>
            </a:endParaRPr>
          </a:p>
          <a:p>
            <a:r>
              <a:rPr lang="en-GB" i="1" dirty="0">
                <a:effectLst/>
                <a:latin typeface="Helvetica" pitchFamily="2" charset="0"/>
              </a:rPr>
              <a:t>• Explore the sustainability criteria for the design.</a:t>
            </a:r>
          </a:p>
          <a:p>
            <a:endParaRPr lang="en-GB" dirty="0">
              <a:effectLst/>
              <a:latin typeface="Helvetica" pitchFamily="2" charset="0"/>
            </a:endParaRPr>
          </a:p>
          <a:p>
            <a:r>
              <a:rPr lang="en-GB" b="1" i="1" dirty="0">
                <a:effectLst/>
                <a:latin typeface="Helvetica" pitchFamily="2" charset="0"/>
              </a:rPr>
              <a:t>Task 5.4: Beam Dynamics for ERL-based accelerators with energy-efficient cryomodules – M1-M48</a:t>
            </a:r>
            <a:endParaRPr lang="en-GB" b="1" dirty="0">
              <a:effectLst/>
              <a:latin typeface="Helvetica" pitchFamily="2" charset="0"/>
            </a:endParaRPr>
          </a:p>
          <a:p>
            <a:r>
              <a:rPr lang="en-GB" i="1" dirty="0">
                <a:effectLst/>
                <a:latin typeface="Helvetica" pitchFamily="2" charset="0"/>
              </a:rPr>
              <a:t>• Simulate the beam dynamics of ERL-based accelerators when the energy efficient CM is included.</a:t>
            </a:r>
            <a:endParaRPr lang="en-GB" dirty="0">
              <a:effectLst/>
              <a:latin typeface="Helvetica" pitchFamily="2" charset="0"/>
            </a:endParaRPr>
          </a:p>
          <a:p>
            <a:r>
              <a:rPr lang="en-GB" i="1" dirty="0">
                <a:effectLst/>
                <a:latin typeface="Helvetica" pitchFamily="2" charset="0"/>
              </a:rPr>
              <a:t>• Study the lattice design to optimize the beam and energy saving performances.</a:t>
            </a:r>
            <a:endParaRPr lang="en-GB" dirty="0">
              <a:effectLst/>
              <a:latin typeface="Helvetica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B977F7-1EE6-DC7F-CD89-A20E9ED46829}"/>
              </a:ext>
            </a:extLst>
          </p:cNvPr>
          <p:cNvSpPr txBox="1"/>
          <p:nvPr/>
        </p:nvSpPr>
        <p:spPr>
          <a:xfrm>
            <a:off x="3910654" y="226449"/>
            <a:ext cx="76491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E" sz="2400" b="1">
                <a:solidFill>
                  <a:schemeClr val="bg2">
                    <a:lumMod val="50000"/>
                  </a:schemeClr>
                </a:solidFill>
              </a:rPr>
              <a:t>WP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en-BE" sz="2400" b="1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Integration into a new LINAC Cryomodule</a:t>
            </a:r>
            <a:endParaRPr lang="en-BE" sz="24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ESS, CNRS, CERN, INFN, EPFL</a:t>
            </a:r>
          </a:p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/>
                <a:ea typeface="ＭＳ Ｐゴシック" charset="0"/>
              </a:rPr>
              <a:t>Convener: Nuno Elias (ESS)</a:t>
            </a:r>
          </a:p>
          <a:p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Main contacts with other partners: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V.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/>
                <a:ea typeface="ＭＳ Ｐゴシック" charset="0"/>
              </a:rPr>
              <a:t>Parma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 (CERN), G.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Olry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 (CNRS),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/>
                <a:ea typeface="ＭＳ Ｐゴシック" charset="0"/>
              </a:rPr>
              <a:t>M. Seidel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 (EPFL), D.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Giove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 (INFN)?</a:t>
            </a:r>
          </a:p>
        </p:txBody>
      </p:sp>
    </p:spTree>
    <p:extLst>
      <p:ext uri="{BB962C8B-B14F-4D97-AF65-F5344CB8AC3E}">
        <p14:creationId xmlns:p14="http://schemas.microsoft.com/office/powerpoint/2010/main" val="1948054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B9F62B-3239-6EE8-F00D-69BC3CED54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500BB58-13C2-C4FB-2105-FCBD01FF7454}"/>
              </a:ext>
            </a:extLst>
          </p:cNvPr>
          <p:cNvSpPr txBox="1"/>
          <p:nvPr/>
        </p:nvSpPr>
        <p:spPr>
          <a:xfrm>
            <a:off x="3418115" y="315684"/>
            <a:ext cx="7088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>
                <a:solidFill>
                  <a:srgbClr val="002060"/>
                </a:solidFill>
              </a:rPr>
              <a:t>WP</a:t>
            </a:r>
            <a:r>
              <a:rPr lang="en-US" sz="2400" b="1" dirty="0">
                <a:solidFill>
                  <a:srgbClr val="002060"/>
                </a:solidFill>
              </a:rPr>
              <a:t>5</a:t>
            </a:r>
            <a:r>
              <a:rPr lang="en-BE" sz="2400" b="1">
                <a:solidFill>
                  <a:srgbClr val="002060"/>
                </a:solidFill>
              </a:rPr>
              <a:t>:</a:t>
            </a:r>
            <a:r>
              <a:rPr lang="en-BE" sz="2400" b="1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plans to achieve milestones &amp; deliverables</a:t>
            </a:r>
          </a:p>
        </p:txBody>
      </p:sp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1C31A748-932E-C1C6-22A4-E75A98A18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00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1631DD-DE06-B820-9838-9FCE4346B8AF}"/>
              </a:ext>
            </a:extLst>
          </p:cNvPr>
          <p:cNvSpPr txBox="1"/>
          <p:nvPr/>
        </p:nvSpPr>
        <p:spPr>
          <a:xfrm>
            <a:off x="435817" y="1103921"/>
            <a:ext cx="1136666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28588"/>
            <a:r>
              <a:rPr lang="en-GB" sz="2000" dirty="0">
                <a:highlight>
                  <a:srgbClr val="A4C137"/>
                </a:highlight>
                <a:latin typeface="Helvetica" pitchFamily="2" charset="0"/>
              </a:rPr>
              <a:t>Milestone 5.1 </a:t>
            </a:r>
            <a:r>
              <a:rPr lang="en-GB" sz="2000" dirty="0">
                <a:latin typeface="Helvetica" pitchFamily="2" charset="0"/>
              </a:rPr>
              <a:t>: </a:t>
            </a:r>
            <a:r>
              <a:rPr lang="en-GB" dirty="0">
                <a:latin typeface="Helvetica" pitchFamily="2" charset="0"/>
              </a:rPr>
              <a:t>In-person WP kick-off meeting at ESS (Due date: M3 or </a:t>
            </a:r>
            <a:r>
              <a:rPr lang="en-GB" dirty="0">
                <a:highlight>
                  <a:srgbClr val="A4C137"/>
                </a:highlight>
                <a:latin typeface="Helvetica" pitchFamily="2" charset="0"/>
              </a:rPr>
              <a:t>Jun-2024</a:t>
            </a:r>
            <a:r>
              <a:rPr lang="en-GB" dirty="0">
                <a:latin typeface="Helvetica" pitchFamily="2" charset="0"/>
              </a:rPr>
              <a:t>)</a:t>
            </a:r>
          </a:p>
          <a:p>
            <a:pPr marL="180975" indent="-128588"/>
            <a:endParaRPr lang="en-GB" dirty="0">
              <a:latin typeface="Helvetica" pitchFamily="2" charset="0"/>
            </a:endParaRPr>
          </a:p>
          <a:p>
            <a:pPr marL="180975" indent="-128588"/>
            <a:r>
              <a:rPr lang="en-GB" sz="2000" dirty="0">
                <a:highlight>
                  <a:srgbClr val="E59EDD"/>
                </a:highlight>
                <a:latin typeface="Helvetica" pitchFamily="2" charset="0"/>
              </a:rPr>
              <a:t>Deliverable 5.1 </a:t>
            </a:r>
            <a:r>
              <a:rPr lang="en-GB" sz="2000" dirty="0">
                <a:latin typeface="Helvetica" pitchFamily="2" charset="0"/>
              </a:rPr>
              <a:t>: </a:t>
            </a:r>
            <a:r>
              <a:rPr lang="en-GB" dirty="0">
                <a:latin typeface="Helvetica" pitchFamily="2" charset="0"/>
              </a:rPr>
              <a:t>Compilation of ESS CM lessons learned &amp; benchmarks (Due date: M24 or </a:t>
            </a:r>
            <a:r>
              <a:rPr lang="en-GB" dirty="0">
                <a:highlight>
                  <a:srgbClr val="A4C137"/>
                </a:highlight>
                <a:latin typeface="Helvetica" pitchFamily="2" charset="0"/>
              </a:rPr>
              <a:t>Feb-2026</a:t>
            </a:r>
            <a:r>
              <a:rPr lang="en-GB" dirty="0">
                <a:latin typeface="Helvetica" pitchFamily="2" charset="0"/>
              </a:rPr>
              <a:t>)</a:t>
            </a:r>
          </a:p>
          <a:p>
            <a:pPr marL="180975" indent="-128588"/>
            <a:r>
              <a:rPr lang="en-GB" sz="2000" dirty="0">
                <a:highlight>
                  <a:srgbClr val="E59EDD"/>
                </a:highlight>
                <a:latin typeface="Helvetica" pitchFamily="2" charset="0"/>
              </a:rPr>
              <a:t>Deliverable 5.2 </a:t>
            </a:r>
            <a:r>
              <a:rPr lang="en-GB" sz="2000" dirty="0">
                <a:latin typeface="Helvetica" pitchFamily="2" charset="0"/>
              </a:rPr>
              <a:t>: </a:t>
            </a:r>
            <a:r>
              <a:rPr lang="en-GB" dirty="0">
                <a:latin typeface="Helvetica" pitchFamily="2" charset="0"/>
              </a:rPr>
              <a:t>Roadmap for the CM design (Due date: M36 or </a:t>
            </a:r>
            <a:r>
              <a:rPr lang="en-GB" dirty="0">
                <a:highlight>
                  <a:srgbClr val="A4C137"/>
                </a:highlight>
                <a:latin typeface="Helvetica" pitchFamily="2" charset="0"/>
              </a:rPr>
              <a:t>Feb-2027</a:t>
            </a:r>
            <a:r>
              <a:rPr lang="en-GB" dirty="0">
                <a:latin typeface="Helvetica" pitchFamily="2" charset="0"/>
              </a:rPr>
              <a:t>)</a:t>
            </a:r>
          </a:p>
          <a:p>
            <a:pPr marL="180975" indent="-128588"/>
            <a:r>
              <a:rPr lang="en-GB" sz="2000" dirty="0">
                <a:highlight>
                  <a:srgbClr val="E59EDD"/>
                </a:highlight>
                <a:latin typeface="Helvetica" pitchFamily="2" charset="0"/>
              </a:rPr>
              <a:t>Deliverable 5.3 </a:t>
            </a:r>
            <a:r>
              <a:rPr lang="en-GB" sz="2000" dirty="0">
                <a:latin typeface="Helvetica" pitchFamily="2" charset="0"/>
              </a:rPr>
              <a:t>: </a:t>
            </a:r>
            <a:r>
              <a:rPr lang="en-GB" dirty="0">
                <a:latin typeface="Helvetica" pitchFamily="2" charset="0"/>
              </a:rPr>
              <a:t>Parametric design for a sustainable CM with </a:t>
            </a:r>
            <a:r>
              <a:rPr lang="en-GB" dirty="0" err="1">
                <a:latin typeface="Helvetica" pitchFamily="2" charset="0"/>
              </a:rPr>
              <a:t>iSAS</a:t>
            </a:r>
            <a:r>
              <a:rPr lang="en-GB" dirty="0">
                <a:latin typeface="Helvetica" pitchFamily="2" charset="0"/>
              </a:rPr>
              <a:t> tech. (Due date: M48 or </a:t>
            </a:r>
            <a:r>
              <a:rPr lang="en-GB" dirty="0">
                <a:highlight>
                  <a:srgbClr val="A4C137"/>
                </a:highlight>
                <a:latin typeface="Helvetica" pitchFamily="2" charset="0"/>
              </a:rPr>
              <a:t>Feb-2028</a:t>
            </a:r>
            <a:r>
              <a:rPr lang="en-GB" dirty="0">
                <a:latin typeface="Helvetica" pitchFamily="2" charset="0"/>
              </a:rPr>
              <a:t>)</a:t>
            </a:r>
          </a:p>
          <a:p>
            <a:pPr marL="180975" indent="-128588"/>
            <a:r>
              <a:rPr lang="en-GB" sz="2000" dirty="0">
                <a:highlight>
                  <a:srgbClr val="E59EDD"/>
                </a:highlight>
                <a:latin typeface="Helvetica" pitchFamily="2" charset="0"/>
              </a:rPr>
              <a:t>Deliverable 5.4 </a:t>
            </a:r>
            <a:r>
              <a:rPr lang="en-GB" sz="2000" dirty="0">
                <a:latin typeface="Helvetica" pitchFamily="2" charset="0"/>
              </a:rPr>
              <a:t>: </a:t>
            </a:r>
            <a:r>
              <a:rPr lang="en-GB" sz="1800" dirty="0">
                <a:latin typeface="Helvetica" pitchFamily="2" charset="0"/>
              </a:rPr>
              <a:t>Report on beam dynamics study for ERL with </a:t>
            </a:r>
            <a:r>
              <a:rPr lang="en-GB" sz="1800" dirty="0" err="1">
                <a:latin typeface="Helvetica" pitchFamily="2" charset="0"/>
              </a:rPr>
              <a:t>iSAS</a:t>
            </a:r>
            <a:r>
              <a:rPr lang="en-GB" sz="1800" dirty="0">
                <a:latin typeface="Helvetica" pitchFamily="2" charset="0"/>
              </a:rPr>
              <a:t> CM</a:t>
            </a:r>
            <a:r>
              <a:rPr lang="en-GB" dirty="0">
                <a:latin typeface="Helvetica" pitchFamily="2" charset="0"/>
              </a:rPr>
              <a:t> (Due date: M48 or </a:t>
            </a:r>
            <a:r>
              <a:rPr lang="en-GB" dirty="0">
                <a:highlight>
                  <a:srgbClr val="A4C137"/>
                </a:highlight>
                <a:latin typeface="Helvetica" pitchFamily="2" charset="0"/>
              </a:rPr>
              <a:t>Feb-2028</a:t>
            </a:r>
            <a:r>
              <a:rPr lang="en-GB" dirty="0">
                <a:latin typeface="Helvetica" pitchFamily="2" charset="0"/>
              </a:rPr>
              <a:t>)</a:t>
            </a:r>
          </a:p>
          <a:p>
            <a:pPr marL="180975" indent="-128588"/>
            <a:endParaRPr lang="en-GB" dirty="0">
              <a:latin typeface="Helvetica" pitchFamily="2" charset="0"/>
            </a:endParaRPr>
          </a:p>
          <a:p>
            <a:pPr marL="180975" indent="-128588"/>
            <a:endParaRPr lang="en-GB" dirty="0">
              <a:latin typeface="Helvetica" pitchFamily="2" charset="0"/>
            </a:endParaRPr>
          </a:p>
          <a:p>
            <a:pPr marL="180975" indent="-128588"/>
            <a:endParaRPr lang="en-GB" dirty="0">
              <a:latin typeface="Helvetica" pitchFamily="2" charset="0"/>
            </a:endParaRPr>
          </a:p>
          <a:p>
            <a:pPr marL="180975" indent="-128588"/>
            <a:endParaRPr lang="en-GB" dirty="0">
              <a:latin typeface="Helvetica" pitchFamily="2" charset="0"/>
            </a:endParaRPr>
          </a:p>
          <a:p>
            <a:pPr marL="180975" indent="-128588"/>
            <a:endParaRPr lang="en-GB" dirty="0">
              <a:latin typeface="Helvetica" pitchFamily="2" charset="0"/>
            </a:endParaRPr>
          </a:p>
          <a:p>
            <a:pPr marL="180975" indent="-128588"/>
            <a:endParaRPr lang="en-GB" dirty="0">
              <a:latin typeface="Helvetica" pitchFamily="2" charset="0"/>
            </a:endParaRPr>
          </a:p>
          <a:p>
            <a:pPr marL="180975" indent="-128588"/>
            <a:endParaRPr lang="en-GB" dirty="0">
              <a:latin typeface="Helvetica" pitchFamily="2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B01C099-7440-8AE7-2252-3E87A1DB5265}"/>
              </a:ext>
            </a:extLst>
          </p:cNvPr>
          <p:cNvCxnSpPr/>
          <p:nvPr/>
        </p:nvCxnSpPr>
        <p:spPr>
          <a:xfrm>
            <a:off x="837029" y="4455302"/>
            <a:ext cx="10660283" cy="0"/>
          </a:xfrm>
          <a:prstGeom prst="straightConnector1">
            <a:avLst/>
          </a:prstGeom>
          <a:ln w="698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40C18E1-80FE-9333-3C2C-E70E837DC6B8}"/>
              </a:ext>
            </a:extLst>
          </p:cNvPr>
          <p:cNvGrpSpPr/>
          <p:nvPr/>
        </p:nvGrpSpPr>
        <p:grpSpPr>
          <a:xfrm>
            <a:off x="1245697" y="4173954"/>
            <a:ext cx="9720000" cy="1757846"/>
            <a:chOff x="1080000" y="5040000"/>
            <a:chExt cx="9720000" cy="91440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E88F28A-9DC4-92CE-0C4F-0418757A55A9}"/>
                </a:ext>
              </a:extLst>
            </p:cNvPr>
            <p:cNvCxnSpPr/>
            <p:nvPr/>
          </p:nvCxnSpPr>
          <p:spPr>
            <a:xfrm>
              <a:off x="1080000" y="5040000"/>
              <a:ext cx="0" cy="914400"/>
            </a:xfrm>
            <a:prstGeom prst="line">
              <a:avLst/>
            </a:prstGeom>
            <a:ln w="63500">
              <a:solidFill>
                <a:srgbClr val="A4C13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06033BD-FC86-5453-6D0C-EE37D0DED02C}"/>
                </a:ext>
              </a:extLst>
            </p:cNvPr>
            <p:cNvCxnSpPr/>
            <p:nvPr/>
          </p:nvCxnSpPr>
          <p:spPr>
            <a:xfrm>
              <a:off x="5940000" y="5040000"/>
              <a:ext cx="0" cy="914400"/>
            </a:xfrm>
            <a:prstGeom prst="line">
              <a:avLst/>
            </a:prstGeom>
            <a:ln w="63500">
              <a:solidFill>
                <a:srgbClr val="A4C13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52E68CD-0F5B-33B7-EE29-B1F99AA12A7D}"/>
                </a:ext>
              </a:extLst>
            </p:cNvPr>
            <p:cNvCxnSpPr/>
            <p:nvPr/>
          </p:nvCxnSpPr>
          <p:spPr>
            <a:xfrm>
              <a:off x="10800000" y="5040000"/>
              <a:ext cx="0" cy="914400"/>
            </a:xfrm>
            <a:prstGeom prst="line">
              <a:avLst/>
            </a:prstGeom>
            <a:ln w="63500">
              <a:solidFill>
                <a:srgbClr val="A4C13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D4990CF-E878-49E7-A5BB-62275ABDB72D}"/>
                </a:ext>
              </a:extLst>
            </p:cNvPr>
            <p:cNvCxnSpPr/>
            <p:nvPr/>
          </p:nvCxnSpPr>
          <p:spPr>
            <a:xfrm>
              <a:off x="3510000" y="5040000"/>
              <a:ext cx="0" cy="914400"/>
            </a:xfrm>
            <a:prstGeom prst="line">
              <a:avLst/>
            </a:prstGeom>
            <a:ln w="63500">
              <a:solidFill>
                <a:srgbClr val="A4C13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DEB705D-6C7D-FA16-6A48-74B0A5CBD516}"/>
                </a:ext>
              </a:extLst>
            </p:cNvPr>
            <p:cNvCxnSpPr/>
            <p:nvPr/>
          </p:nvCxnSpPr>
          <p:spPr>
            <a:xfrm>
              <a:off x="8370000" y="5040000"/>
              <a:ext cx="0" cy="914400"/>
            </a:xfrm>
            <a:prstGeom prst="line">
              <a:avLst/>
            </a:prstGeom>
            <a:ln w="63500">
              <a:solidFill>
                <a:srgbClr val="A4C13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A4BB9809-5EE4-5DE2-8AA2-FBFFB9AEB906}"/>
              </a:ext>
            </a:extLst>
          </p:cNvPr>
          <p:cNvSpPr txBox="1"/>
          <p:nvPr/>
        </p:nvSpPr>
        <p:spPr>
          <a:xfrm>
            <a:off x="929631" y="3837578"/>
            <a:ext cx="628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AFB8CA-0FF2-488F-FDEC-8B959788A910}"/>
              </a:ext>
            </a:extLst>
          </p:cNvPr>
          <p:cNvSpPr txBox="1"/>
          <p:nvPr/>
        </p:nvSpPr>
        <p:spPr>
          <a:xfrm>
            <a:off x="3351092" y="3861945"/>
            <a:ext cx="628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DE11FE1-3067-9219-4816-4C9032EDF91E}"/>
              </a:ext>
            </a:extLst>
          </p:cNvPr>
          <p:cNvSpPr txBox="1"/>
          <p:nvPr/>
        </p:nvSpPr>
        <p:spPr>
          <a:xfrm>
            <a:off x="5791664" y="3849680"/>
            <a:ext cx="628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8F3C35-A8CC-3E86-6262-01CBD65AE588}"/>
              </a:ext>
            </a:extLst>
          </p:cNvPr>
          <p:cNvSpPr txBox="1"/>
          <p:nvPr/>
        </p:nvSpPr>
        <p:spPr>
          <a:xfrm>
            <a:off x="8247357" y="3861945"/>
            <a:ext cx="628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4E97A9-8C7F-5919-5538-8BD0AA3E2358}"/>
              </a:ext>
            </a:extLst>
          </p:cNvPr>
          <p:cNvSpPr txBox="1"/>
          <p:nvPr/>
        </p:nvSpPr>
        <p:spPr>
          <a:xfrm>
            <a:off x="10649631" y="3849680"/>
            <a:ext cx="628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Y4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133E48D-108C-017E-2C94-ED3A3CDEDD1A}"/>
              </a:ext>
            </a:extLst>
          </p:cNvPr>
          <p:cNvCxnSpPr>
            <a:cxnSpLocks/>
          </p:cNvCxnSpPr>
          <p:nvPr/>
        </p:nvCxnSpPr>
        <p:spPr>
          <a:xfrm>
            <a:off x="1579320" y="3619421"/>
            <a:ext cx="277792" cy="825357"/>
          </a:xfrm>
          <a:prstGeom prst="straightConnector1">
            <a:avLst/>
          </a:prstGeom>
          <a:ln w="63500" cmpd="thinThick">
            <a:solidFill>
              <a:srgbClr val="E59ED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6C918A7-D38B-F452-C499-D624919D6DEA}"/>
              </a:ext>
            </a:extLst>
          </p:cNvPr>
          <p:cNvCxnSpPr>
            <a:cxnSpLocks/>
          </p:cNvCxnSpPr>
          <p:nvPr/>
        </p:nvCxnSpPr>
        <p:spPr>
          <a:xfrm>
            <a:off x="5640522" y="3629945"/>
            <a:ext cx="432380" cy="835882"/>
          </a:xfrm>
          <a:prstGeom prst="straightConnector1">
            <a:avLst/>
          </a:prstGeom>
          <a:ln w="63500" cmpd="thinThick">
            <a:solidFill>
              <a:srgbClr val="E59ED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C007D71-D400-AE7D-D6CC-D2D6C8D4F869}"/>
              </a:ext>
            </a:extLst>
          </p:cNvPr>
          <p:cNvCxnSpPr>
            <a:cxnSpLocks/>
          </p:cNvCxnSpPr>
          <p:nvPr/>
        </p:nvCxnSpPr>
        <p:spPr>
          <a:xfrm>
            <a:off x="10618439" y="3511006"/>
            <a:ext cx="285325" cy="918187"/>
          </a:xfrm>
          <a:prstGeom prst="straightConnector1">
            <a:avLst/>
          </a:prstGeom>
          <a:ln w="63500" cmpd="thinThick">
            <a:solidFill>
              <a:srgbClr val="E59ED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0409E6F-1DA4-0915-6B5F-1BD7C1C6A431}"/>
              </a:ext>
            </a:extLst>
          </p:cNvPr>
          <p:cNvCxnSpPr>
            <a:cxnSpLocks/>
          </p:cNvCxnSpPr>
          <p:nvPr/>
        </p:nvCxnSpPr>
        <p:spPr>
          <a:xfrm>
            <a:off x="10329041" y="3837578"/>
            <a:ext cx="578797" cy="625224"/>
          </a:xfrm>
          <a:prstGeom prst="straightConnector1">
            <a:avLst/>
          </a:prstGeom>
          <a:ln w="63500" cmpd="thinThick">
            <a:solidFill>
              <a:srgbClr val="E59ED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146A1B2-C8E8-95B6-82F9-B0D0FF12C3AF}"/>
              </a:ext>
            </a:extLst>
          </p:cNvPr>
          <p:cNvCxnSpPr>
            <a:cxnSpLocks/>
          </p:cNvCxnSpPr>
          <p:nvPr/>
        </p:nvCxnSpPr>
        <p:spPr>
          <a:xfrm>
            <a:off x="8104411" y="3629945"/>
            <a:ext cx="432380" cy="835882"/>
          </a:xfrm>
          <a:prstGeom prst="straightConnector1">
            <a:avLst/>
          </a:prstGeom>
          <a:ln w="63500" cmpd="thinThick">
            <a:solidFill>
              <a:srgbClr val="E59ED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0CB4DF6-5589-1674-5D9C-632B7AD756E4}"/>
              </a:ext>
            </a:extLst>
          </p:cNvPr>
          <p:cNvSpPr txBox="1"/>
          <p:nvPr/>
        </p:nvSpPr>
        <p:spPr>
          <a:xfrm>
            <a:off x="929631" y="3155383"/>
            <a:ext cx="685925" cy="369332"/>
          </a:xfrm>
          <a:prstGeom prst="rect">
            <a:avLst/>
          </a:prstGeom>
          <a:solidFill>
            <a:srgbClr val="A4C137"/>
          </a:solidFill>
          <a:ln w="3175">
            <a:solidFill>
              <a:srgbClr val="A4C137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ighlight>
                  <a:srgbClr val="A4C137"/>
                </a:highlight>
              </a:rPr>
              <a:t>M5.1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71F92CE-7520-D44B-B4BB-9DAFEEF73225}"/>
              </a:ext>
            </a:extLst>
          </p:cNvPr>
          <p:cNvSpPr txBox="1"/>
          <p:nvPr/>
        </p:nvSpPr>
        <p:spPr>
          <a:xfrm>
            <a:off x="5187118" y="3266338"/>
            <a:ext cx="685925" cy="369332"/>
          </a:xfrm>
          <a:prstGeom prst="rect">
            <a:avLst/>
          </a:prstGeom>
          <a:solidFill>
            <a:srgbClr val="E59EDD"/>
          </a:solidFill>
          <a:ln w="3175">
            <a:solidFill>
              <a:srgbClr val="E59EDD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ighlight>
                  <a:srgbClr val="E59EDD"/>
                </a:highlight>
              </a:rPr>
              <a:t>D5.1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9C9FCEF-1B05-7DBE-683A-0A41747AE2A8}"/>
              </a:ext>
            </a:extLst>
          </p:cNvPr>
          <p:cNvSpPr txBox="1"/>
          <p:nvPr/>
        </p:nvSpPr>
        <p:spPr>
          <a:xfrm>
            <a:off x="7744848" y="3270156"/>
            <a:ext cx="685925" cy="369332"/>
          </a:xfrm>
          <a:prstGeom prst="rect">
            <a:avLst/>
          </a:prstGeom>
          <a:solidFill>
            <a:srgbClr val="E59EDD"/>
          </a:solidFill>
          <a:ln w="3175">
            <a:solidFill>
              <a:srgbClr val="E59EDD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ighlight>
                  <a:srgbClr val="E59EDD"/>
                </a:highlight>
              </a:rPr>
              <a:t>D5.2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13A1E0A-CB8C-BDDA-AA8F-621297600555}"/>
              </a:ext>
            </a:extLst>
          </p:cNvPr>
          <p:cNvSpPr txBox="1"/>
          <p:nvPr/>
        </p:nvSpPr>
        <p:spPr>
          <a:xfrm>
            <a:off x="9932514" y="3109931"/>
            <a:ext cx="685925" cy="369332"/>
          </a:xfrm>
          <a:prstGeom prst="rect">
            <a:avLst/>
          </a:prstGeom>
          <a:solidFill>
            <a:srgbClr val="E59EDD"/>
          </a:solidFill>
          <a:ln w="3175">
            <a:solidFill>
              <a:srgbClr val="E59EDD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ighlight>
                  <a:srgbClr val="E59EDD"/>
                </a:highlight>
              </a:rPr>
              <a:t>D5.3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CDAF57F-C008-2196-4DCD-E1A30F5B00B5}"/>
              </a:ext>
            </a:extLst>
          </p:cNvPr>
          <p:cNvSpPr txBox="1"/>
          <p:nvPr/>
        </p:nvSpPr>
        <p:spPr>
          <a:xfrm>
            <a:off x="9732429" y="3591072"/>
            <a:ext cx="685925" cy="369332"/>
          </a:xfrm>
          <a:prstGeom prst="rect">
            <a:avLst/>
          </a:prstGeom>
          <a:solidFill>
            <a:srgbClr val="E59EDD"/>
          </a:solidFill>
          <a:ln w="3175">
            <a:solidFill>
              <a:srgbClr val="E59EDD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highlight>
                  <a:srgbClr val="E59EDD"/>
                </a:highlight>
              </a:rPr>
              <a:t>D5.4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22ABC9-57B8-B513-2DD7-4CA51DF2F2AA}"/>
              </a:ext>
            </a:extLst>
          </p:cNvPr>
          <p:cNvSpPr/>
          <p:nvPr/>
        </p:nvSpPr>
        <p:spPr>
          <a:xfrm>
            <a:off x="1245697" y="4890991"/>
            <a:ext cx="9720000" cy="20264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Task 5.1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0987EC-2FC2-F012-4D75-81A17C94EF8B}"/>
              </a:ext>
            </a:extLst>
          </p:cNvPr>
          <p:cNvSpPr/>
          <p:nvPr/>
        </p:nvSpPr>
        <p:spPr>
          <a:xfrm>
            <a:off x="1243664" y="5128089"/>
            <a:ext cx="7290939" cy="20264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Task 5.2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6B3B3A-FA10-896B-9368-84D4EB072525}"/>
              </a:ext>
            </a:extLst>
          </p:cNvPr>
          <p:cNvSpPr/>
          <p:nvPr/>
        </p:nvSpPr>
        <p:spPr>
          <a:xfrm>
            <a:off x="5864407" y="5369017"/>
            <a:ext cx="5093593" cy="20264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Task 5.3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78C367-B042-BCD7-C206-6BF9AE3F965E}"/>
              </a:ext>
            </a:extLst>
          </p:cNvPr>
          <p:cNvSpPr/>
          <p:nvPr/>
        </p:nvSpPr>
        <p:spPr>
          <a:xfrm>
            <a:off x="1245698" y="5609945"/>
            <a:ext cx="9712304" cy="20264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Task 5.4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1033EFB-54B1-0828-9415-910B655FE75B}"/>
              </a:ext>
            </a:extLst>
          </p:cNvPr>
          <p:cNvSpPr txBox="1"/>
          <p:nvPr/>
        </p:nvSpPr>
        <p:spPr>
          <a:xfrm>
            <a:off x="371475" y="4902740"/>
            <a:ext cx="88191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sz="1200" dirty="0"/>
              <a:t>Task 5.1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57F1B14-EDA0-0194-7F47-CAAC0F6C2648}"/>
              </a:ext>
            </a:extLst>
          </p:cNvPr>
          <p:cNvSpPr txBox="1"/>
          <p:nvPr/>
        </p:nvSpPr>
        <p:spPr>
          <a:xfrm>
            <a:off x="371475" y="5125687"/>
            <a:ext cx="88191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sz="1200" dirty="0"/>
              <a:t>Task 5.2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E374AAC-23E8-E47E-80F8-A8352495597E}"/>
              </a:ext>
            </a:extLst>
          </p:cNvPr>
          <p:cNvSpPr txBox="1"/>
          <p:nvPr/>
        </p:nvSpPr>
        <p:spPr>
          <a:xfrm>
            <a:off x="371475" y="5381120"/>
            <a:ext cx="88191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sz="1200" dirty="0"/>
              <a:t>Task 5.3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561836-DED4-BC29-35BA-49D4BAEBDCD0}"/>
              </a:ext>
            </a:extLst>
          </p:cNvPr>
          <p:cNvSpPr txBox="1"/>
          <p:nvPr/>
        </p:nvSpPr>
        <p:spPr>
          <a:xfrm>
            <a:off x="371475" y="5618935"/>
            <a:ext cx="88191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sz="1200" dirty="0"/>
              <a:t>Task 5.4</a:t>
            </a:r>
          </a:p>
        </p:txBody>
      </p:sp>
      <p:sp>
        <p:nvSpPr>
          <p:cNvPr id="43" name="5-point Star 42">
            <a:extLst>
              <a:ext uri="{FF2B5EF4-FFF2-40B4-BE49-F238E27FC236}">
                <a16:creationId xmlns:a16="http://schemas.microsoft.com/office/drawing/2014/main" id="{FA9E02EE-2793-878A-7724-D659953EDD0F}"/>
              </a:ext>
            </a:extLst>
          </p:cNvPr>
          <p:cNvSpPr/>
          <p:nvPr/>
        </p:nvSpPr>
        <p:spPr>
          <a:xfrm>
            <a:off x="1753479" y="4916853"/>
            <a:ext cx="128875" cy="145649"/>
          </a:xfrm>
          <a:prstGeom prst="star5">
            <a:avLst/>
          </a:prstGeom>
          <a:solidFill>
            <a:srgbClr val="FFC000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5-point Star 43">
            <a:extLst>
              <a:ext uri="{FF2B5EF4-FFF2-40B4-BE49-F238E27FC236}">
                <a16:creationId xmlns:a16="http://schemas.microsoft.com/office/drawing/2014/main" id="{2284EA53-FA0B-338E-DCD3-EED46D5CD77D}"/>
              </a:ext>
            </a:extLst>
          </p:cNvPr>
          <p:cNvSpPr/>
          <p:nvPr/>
        </p:nvSpPr>
        <p:spPr>
          <a:xfrm>
            <a:off x="6031562" y="5148828"/>
            <a:ext cx="128875" cy="145649"/>
          </a:xfrm>
          <a:prstGeom prst="star5">
            <a:avLst/>
          </a:prstGeom>
          <a:solidFill>
            <a:srgbClr val="FFC000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5-point Star 44">
            <a:extLst>
              <a:ext uri="{FF2B5EF4-FFF2-40B4-BE49-F238E27FC236}">
                <a16:creationId xmlns:a16="http://schemas.microsoft.com/office/drawing/2014/main" id="{DEDEC38E-019E-0C13-8F1F-1B12EFB3A0DC}"/>
              </a:ext>
            </a:extLst>
          </p:cNvPr>
          <p:cNvSpPr/>
          <p:nvPr/>
        </p:nvSpPr>
        <p:spPr>
          <a:xfrm>
            <a:off x="8460468" y="5153682"/>
            <a:ext cx="128875" cy="145649"/>
          </a:xfrm>
          <a:prstGeom prst="star5">
            <a:avLst/>
          </a:prstGeom>
          <a:solidFill>
            <a:srgbClr val="FFC000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5-point Star 45">
            <a:extLst>
              <a:ext uri="{FF2B5EF4-FFF2-40B4-BE49-F238E27FC236}">
                <a16:creationId xmlns:a16="http://schemas.microsoft.com/office/drawing/2014/main" id="{4D50323A-C20A-4AF2-9F55-2E4E62AF7990}"/>
              </a:ext>
            </a:extLst>
          </p:cNvPr>
          <p:cNvSpPr/>
          <p:nvPr/>
        </p:nvSpPr>
        <p:spPr>
          <a:xfrm>
            <a:off x="10893562" y="5393389"/>
            <a:ext cx="128875" cy="145649"/>
          </a:xfrm>
          <a:prstGeom prst="star5">
            <a:avLst/>
          </a:prstGeom>
          <a:solidFill>
            <a:srgbClr val="FFC000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5-point Star 46">
            <a:extLst>
              <a:ext uri="{FF2B5EF4-FFF2-40B4-BE49-F238E27FC236}">
                <a16:creationId xmlns:a16="http://schemas.microsoft.com/office/drawing/2014/main" id="{F419067F-1D05-7529-5F6E-CC994F9F53E8}"/>
              </a:ext>
            </a:extLst>
          </p:cNvPr>
          <p:cNvSpPr/>
          <p:nvPr/>
        </p:nvSpPr>
        <p:spPr>
          <a:xfrm>
            <a:off x="10893561" y="5635953"/>
            <a:ext cx="128875" cy="145649"/>
          </a:xfrm>
          <a:prstGeom prst="star5">
            <a:avLst/>
          </a:prstGeom>
          <a:solidFill>
            <a:srgbClr val="FFC000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E89D2C7-9B1C-2AB6-9237-8A0794D94EAB}"/>
              </a:ext>
            </a:extLst>
          </p:cNvPr>
          <p:cNvCxnSpPr>
            <a:cxnSpLocks/>
          </p:cNvCxnSpPr>
          <p:nvPr/>
        </p:nvCxnSpPr>
        <p:spPr>
          <a:xfrm>
            <a:off x="1548097" y="4197662"/>
            <a:ext cx="0" cy="1734138"/>
          </a:xfrm>
          <a:prstGeom prst="straightConnector1">
            <a:avLst/>
          </a:prstGeom>
          <a:ln w="50800">
            <a:solidFill>
              <a:srgbClr val="FF0000"/>
            </a:solidFill>
            <a:prstDash val="sysDash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94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00" y="109460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17DD081-575B-7448-7F67-0E1DDC7FBF33}"/>
              </a:ext>
            </a:extLst>
          </p:cNvPr>
          <p:cNvSpPr txBox="1"/>
          <p:nvPr/>
        </p:nvSpPr>
        <p:spPr>
          <a:xfrm>
            <a:off x="382603" y="1145130"/>
            <a:ext cx="1171257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effectLst/>
                <a:latin typeface="Helvetica" pitchFamily="2" charset="0"/>
              </a:rPr>
              <a:t>Task </a:t>
            </a:r>
            <a:r>
              <a:rPr lang="en-GB" b="1" i="1" dirty="0">
                <a:latin typeface="Helvetica" pitchFamily="2" charset="0"/>
              </a:rPr>
              <a:t>5</a:t>
            </a:r>
            <a:r>
              <a:rPr lang="en-GB" b="1" i="1" dirty="0">
                <a:effectLst/>
                <a:latin typeface="Helvetica" pitchFamily="2" charset="0"/>
              </a:rPr>
              <a:t>.1: Coordination on cryomodule design activities– M1-M48</a:t>
            </a:r>
            <a:endParaRPr lang="en-GB" b="1" dirty="0">
              <a:effectLst/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>
                <a:effectLst/>
                <a:latin typeface="Helvetica" pitchFamily="2" charset="0"/>
              </a:rPr>
              <a:t>Setup of iSAS-WP5 member list:</a:t>
            </a:r>
          </a:p>
          <a:p>
            <a:pPr lvl="2"/>
            <a:r>
              <a:rPr lang="en-SE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ESS:</a:t>
            </a:r>
            <a:r>
              <a:rPr lang="en-SE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SE" sz="14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Nuno Elias</a:t>
            </a:r>
            <a:r>
              <a:rPr lang="en-SE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; Paolo Pierini; Henry Przybilzki; Marek Skiba, Emilio Asensi (Cecilia Maiano; Philippe Goudket; Mamad Eshraqi)</a:t>
            </a:r>
          </a:p>
          <a:p>
            <a:pPr lvl="2"/>
            <a:r>
              <a:rPr lang="en-SE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CERN:</a:t>
            </a:r>
            <a:r>
              <a:rPr lang="en-SE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SE" sz="14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Vittorio Parma</a:t>
            </a:r>
            <a:r>
              <a:rPr lang="en-SE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; Karin Canderan; (Eric Montesinos; Marco Garlasche; Alick Macpherson)</a:t>
            </a:r>
          </a:p>
          <a:p>
            <a:pPr lvl="2"/>
            <a:r>
              <a:rPr lang="en-SE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CNRS (IJCLAB)</a:t>
            </a:r>
            <a:r>
              <a:rPr lang="en-SE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en-SE" sz="14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Guillaume Olry</a:t>
            </a:r>
            <a:r>
              <a:rPr lang="en-SE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; Yolanda Gomez Martinez; Patxi Duthil; Frederic Bouly (Gilles Olivier; Denis Reynet; Sylvain Brault; Herve Saugnac)</a:t>
            </a:r>
          </a:p>
          <a:p>
            <a:pPr lvl="2"/>
            <a:r>
              <a:rPr lang="en-SE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EPFL</a:t>
            </a:r>
            <a:r>
              <a:rPr lang="en-SE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en-SE" sz="14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Mike Seidel; </a:t>
            </a:r>
            <a:r>
              <a:rPr lang="en-SE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Tatiana Pieloni</a:t>
            </a:r>
          </a:p>
          <a:p>
            <a:pPr lvl="2"/>
            <a:r>
              <a:rPr lang="en-SE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INFN: </a:t>
            </a:r>
            <a:r>
              <a:rPr lang="en-SE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Dario Giove; Cristian Pira; Giorgio Keppel; Giovanni Bisoffi; Giorgio Mauro; Maria Rosaria Masullo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GB" sz="2400" i="1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>
                <a:effectLst/>
                <a:latin typeface="Helvetica" pitchFamily="2" charset="0"/>
              </a:rPr>
              <a:t>Getting to know each other and sharing ambitions and expectations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>
                <a:effectLst/>
                <a:latin typeface="Helvetica" pitchFamily="2" charset="0"/>
              </a:rPr>
              <a:t>Setting up regular meetings to exchange with other WPs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>
                <a:latin typeface="Helvetica" pitchFamily="2" charset="0"/>
              </a:rPr>
              <a:t>Preparation of </a:t>
            </a:r>
            <a:r>
              <a:rPr lang="en-US" i="1" kern="100" dirty="0">
                <a:highlight>
                  <a:srgbClr val="A4C137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M 5.1: In-person meeting at ESS; 2-day Meeting ~first week of June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i="1" dirty="0">
              <a:effectLst/>
              <a:latin typeface="Helvetica" pitchFamily="2" charset="0"/>
            </a:endParaRPr>
          </a:p>
          <a:p>
            <a:pPr lvl="0"/>
            <a:r>
              <a:rPr lang="en-GB" dirty="0">
                <a:effectLst/>
                <a:latin typeface="Helvetica" pitchFamily="2" charset="0"/>
              </a:rPr>
              <a:t>	</a:t>
            </a:r>
            <a:endParaRPr lang="en-US" kern="100" dirty="0">
              <a:highlight>
                <a:srgbClr val="A4C137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b="1" i="1" dirty="0">
                <a:effectLst/>
                <a:latin typeface="Helvetica" pitchFamily="2" charset="0"/>
              </a:rPr>
              <a:t>(cont.)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4C8ADC-6FCE-3BDE-6033-38D1AB6BB18D}"/>
              </a:ext>
            </a:extLst>
          </p:cNvPr>
          <p:cNvSpPr txBox="1"/>
          <p:nvPr/>
        </p:nvSpPr>
        <p:spPr>
          <a:xfrm>
            <a:off x="3418115" y="315684"/>
            <a:ext cx="8043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>
                <a:solidFill>
                  <a:srgbClr val="002060"/>
                </a:solidFill>
              </a:rPr>
              <a:t>WP</a:t>
            </a:r>
            <a:r>
              <a:rPr lang="en-US" sz="2400" b="1" dirty="0">
                <a:solidFill>
                  <a:srgbClr val="002060"/>
                </a:solidFill>
              </a:rPr>
              <a:t>5 (INT#1)</a:t>
            </a:r>
            <a:r>
              <a:rPr lang="en-BE" sz="2400" b="1">
                <a:solidFill>
                  <a:srgbClr val="002060"/>
                </a:solidFill>
              </a:rPr>
              <a:t> – </a:t>
            </a:r>
            <a:r>
              <a:rPr lang="en-US" sz="2400" b="1" dirty="0">
                <a:solidFill>
                  <a:srgbClr val="002060"/>
                </a:solidFill>
              </a:rPr>
              <a:t>Design new CM</a:t>
            </a:r>
            <a:r>
              <a:rPr lang="en-BE" sz="2400" b="1">
                <a:solidFill>
                  <a:srgbClr val="002060"/>
                </a:solidFill>
              </a:rPr>
              <a:t>:</a:t>
            </a:r>
            <a:r>
              <a:rPr lang="en-BE" sz="2400" b="1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status/evolution </a:t>
            </a:r>
            <a:r>
              <a:rPr lang="en-BE" sz="2400" b="1">
                <a:solidFill>
                  <a:schemeClr val="bg2">
                    <a:lumMod val="50000"/>
                  </a:schemeClr>
                </a:solidFill>
              </a:rPr>
              <a:t>of Task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en-BE" sz="2400" b="1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BE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36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00" y="109460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17DD081-575B-7448-7F67-0E1DDC7FBF33}"/>
              </a:ext>
            </a:extLst>
          </p:cNvPr>
          <p:cNvSpPr txBox="1"/>
          <p:nvPr/>
        </p:nvSpPr>
        <p:spPr>
          <a:xfrm>
            <a:off x="382603" y="1145130"/>
            <a:ext cx="1171257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effectLst/>
                <a:latin typeface="Helvetica" pitchFamily="2" charset="0"/>
              </a:rPr>
              <a:t>Task 5.2: ESS cryomodules experience and benchmarking with other recent facilities– </a:t>
            </a:r>
            <a:r>
              <a:rPr lang="en-GB" b="1" i="1" dirty="0">
                <a:effectLst/>
                <a:highlight>
                  <a:srgbClr val="A4C137"/>
                </a:highlight>
                <a:latin typeface="Helvetica" pitchFamily="2" charset="0"/>
              </a:rPr>
              <a:t>M1-M36</a:t>
            </a:r>
          </a:p>
          <a:p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Continuing discussions on choice of ESS CM benchmarking parameters (against other module designs)</a:t>
            </a:r>
          </a:p>
          <a:p>
            <a:r>
              <a:rPr lang="en-US" sz="1400" b="1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- Design concept (segmented vs continuous)</a:t>
            </a:r>
            <a:br>
              <a:rPr lang="en-US" sz="2000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- Cryogenic distribution (included, excluded)</a:t>
            </a:r>
          </a:p>
          <a:p>
            <a:r>
              <a:rPr lang="en-US" sz="2000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- Circuits complexity (temperature/pressure levels)</a:t>
            </a:r>
          </a:p>
          <a:p>
            <a:r>
              <a:rPr lang="en-US" sz="2000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- Heat loads (static 2K, 4K, TS)</a:t>
            </a:r>
          </a:p>
          <a:p>
            <a:r>
              <a:rPr lang="en-US" sz="2000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- Heat exchanger design and performance</a:t>
            </a:r>
          </a:p>
          <a:p>
            <a:r>
              <a:rPr lang="en-US" sz="2000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- Coupler cooling concept (vapor, heat intercept, other), and heat extraction</a:t>
            </a:r>
          </a:p>
          <a:p>
            <a:r>
              <a:rPr lang="en-US" sz="2000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- Tuning systems (type, operating temperature)</a:t>
            </a:r>
            <a:br>
              <a:rPr lang="en-US" sz="2000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- Power Coupler antenna cooling (concept, specs)</a:t>
            </a:r>
          </a:p>
          <a:p>
            <a:r>
              <a:rPr lang="en-US" sz="2000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- Accessibility, Repairability, Interchangeability, End of life (reusable, recycling)</a:t>
            </a:r>
            <a:br>
              <a:rPr lang="en-US" sz="2000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- Design compromises (space availability…)</a:t>
            </a:r>
          </a:p>
          <a:p>
            <a:endParaRPr lang="en-US" sz="2000" i="1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(any additional tests needed at other operating setpoints..</a:t>
            </a:r>
            <a:endParaRPr lang="en-GB" sz="2000" i="1" dirty="0">
              <a:highlight>
                <a:srgbClr val="A4C137"/>
              </a:highlight>
              <a:latin typeface="Helvetica" pitchFamily="2" charset="0"/>
            </a:endParaRPr>
          </a:p>
          <a:p>
            <a:endParaRPr lang="en-GB" b="1" dirty="0">
              <a:effectLst/>
              <a:highlight>
                <a:srgbClr val="A4C137"/>
              </a:highlight>
              <a:latin typeface="Helvetica" pitchFamily="2" charset="0"/>
            </a:endParaRPr>
          </a:p>
          <a:p>
            <a:endParaRPr lang="en-GB" b="1" dirty="0">
              <a:effectLst/>
              <a:highlight>
                <a:srgbClr val="A4C137"/>
              </a:highlight>
              <a:latin typeface="Helvetica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4C8ADC-6FCE-3BDE-6033-38D1AB6BB18D}"/>
              </a:ext>
            </a:extLst>
          </p:cNvPr>
          <p:cNvSpPr txBox="1"/>
          <p:nvPr/>
        </p:nvSpPr>
        <p:spPr>
          <a:xfrm>
            <a:off x="3418115" y="315684"/>
            <a:ext cx="8043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>
                <a:solidFill>
                  <a:srgbClr val="002060"/>
                </a:solidFill>
              </a:rPr>
              <a:t>WP</a:t>
            </a:r>
            <a:r>
              <a:rPr lang="en-US" sz="2400" b="1" dirty="0">
                <a:solidFill>
                  <a:srgbClr val="002060"/>
                </a:solidFill>
              </a:rPr>
              <a:t>5 (INT#1)</a:t>
            </a:r>
            <a:r>
              <a:rPr lang="en-BE" sz="2400" b="1">
                <a:solidFill>
                  <a:srgbClr val="002060"/>
                </a:solidFill>
              </a:rPr>
              <a:t> – </a:t>
            </a:r>
            <a:r>
              <a:rPr lang="en-US" sz="2400" b="1" dirty="0">
                <a:solidFill>
                  <a:srgbClr val="002060"/>
                </a:solidFill>
              </a:rPr>
              <a:t>Design new CM</a:t>
            </a:r>
            <a:r>
              <a:rPr lang="en-BE" sz="2400" b="1">
                <a:solidFill>
                  <a:srgbClr val="002060"/>
                </a:solidFill>
              </a:rPr>
              <a:t>:</a:t>
            </a:r>
            <a:r>
              <a:rPr lang="en-BE" sz="2400" b="1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status/evolution </a:t>
            </a:r>
            <a:r>
              <a:rPr lang="en-BE" sz="2400" b="1">
                <a:solidFill>
                  <a:schemeClr val="bg2">
                    <a:lumMod val="50000"/>
                  </a:schemeClr>
                </a:solidFill>
              </a:rPr>
              <a:t>of Task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en-BE" sz="2400" b="1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BE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094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00" y="109460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17DD081-575B-7448-7F67-0E1DDC7FBF33}"/>
              </a:ext>
            </a:extLst>
          </p:cNvPr>
          <p:cNvSpPr txBox="1"/>
          <p:nvPr/>
        </p:nvSpPr>
        <p:spPr>
          <a:xfrm>
            <a:off x="371475" y="983571"/>
            <a:ext cx="1171257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>
              <a:effectLst/>
              <a:highlight>
                <a:srgbClr val="A4C137"/>
              </a:highlight>
              <a:latin typeface="Helvetica" pitchFamily="2" charset="0"/>
            </a:endParaRPr>
          </a:p>
          <a:p>
            <a:r>
              <a:rPr lang="en-GB" b="1" i="1" dirty="0">
                <a:effectLst/>
                <a:latin typeface="Helvetica" pitchFamily="2" charset="0"/>
              </a:rPr>
              <a:t>Task 5.3: Sustainable criteria for LINAC cryomodule design– </a:t>
            </a:r>
            <a:r>
              <a:rPr lang="en-GB" b="1" i="1" dirty="0">
                <a:effectLst/>
                <a:highlight>
                  <a:srgbClr val="A4C137"/>
                </a:highlight>
                <a:latin typeface="Helvetica" pitchFamily="2" charset="0"/>
              </a:rPr>
              <a:t>M24-M48</a:t>
            </a: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C0C0C0"/>
                </a:highlight>
                <a:latin typeface="Helvetica" pitchFamily="2" charset="0"/>
              </a:rPr>
              <a:t> (Not Started)</a:t>
            </a:r>
          </a:p>
          <a:p>
            <a:endParaRPr lang="en-GB" sz="1400" b="1" i="1" dirty="0">
              <a:solidFill>
                <a:schemeClr val="tx1">
                  <a:lumMod val="50000"/>
                  <a:lumOff val="50000"/>
                </a:schemeClr>
              </a:solidFill>
              <a:effectLst/>
              <a:highlight>
                <a:srgbClr val="C0C0C0"/>
              </a:highlight>
              <a:latin typeface="Helvetica" pitchFamily="2" charset="0"/>
            </a:endParaRPr>
          </a:p>
          <a:p>
            <a:pPr marL="0" indent="0">
              <a:buNone/>
            </a:pPr>
            <a:r>
              <a:rPr lang="en-GB" b="1" i="1" dirty="0">
                <a:effectLst/>
                <a:latin typeface="Helvetica" pitchFamily="2" charset="0"/>
              </a:rPr>
              <a:t>Task 5.4: Beam Dynamics for ERL-based accelerators with energy-efficient cryomodules – </a:t>
            </a:r>
            <a:r>
              <a:rPr lang="en-GB" b="1" i="1" dirty="0">
                <a:effectLst/>
                <a:highlight>
                  <a:srgbClr val="A4C137"/>
                </a:highlight>
                <a:latin typeface="Helvetica" pitchFamily="2" charset="0"/>
              </a:rPr>
              <a:t>M1-M48</a:t>
            </a:r>
            <a:br>
              <a:rPr lang="en-GB" b="1" i="1" dirty="0">
                <a:effectLst/>
                <a:highlight>
                  <a:srgbClr val="A4C137"/>
                </a:highlight>
                <a:latin typeface="Helvetica" pitchFamily="2" charset="0"/>
              </a:rPr>
            </a:br>
            <a:r>
              <a:rPr lang="en-CH" sz="1600">
                <a:hlinkClick r:id="rId3"/>
              </a:rPr>
              <a:t>PhD position opened on 29th March</a:t>
            </a:r>
            <a:r>
              <a:rPr lang="en-CH" sz="1600"/>
              <a:t>.</a:t>
            </a:r>
            <a:r>
              <a:rPr lang="en-GB" sz="1600" b="0" i="0" dirty="0">
                <a:effectLst/>
                <a:latin typeface="Calibri" panose="020F0502020204030204" pitchFamily="34" charset="0"/>
                <a:hlinkClick r:id="rId3" tooltip="https://www.epfl.ch/labs/lpap/lpap/openings/"/>
              </a:rPr>
              <a:t> </a:t>
            </a:r>
            <a:r>
              <a:rPr lang="en-GB" sz="1100" b="0" i="0" dirty="0">
                <a:effectLst/>
                <a:latin typeface="Calibri" panose="020F0502020204030204" pitchFamily="34" charset="0"/>
                <a:hlinkClick r:id="rId3" tooltip="https://www.epfl.ch/labs/lpap/lpap/openings/"/>
              </a:rPr>
              <a:t>https://www.epfl.ch/labs/lpap/lpap/openings/</a:t>
            </a:r>
            <a:r>
              <a:rPr lang="en-GB" sz="1100" b="0" i="0" dirty="0">
                <a:effectLst/>
                <a:latin typeface="Calibri" panose="020F0502020204030204" pitchFamily="34" charset="0"/>
              </a:rPr>
              <a:t> or </a:t>
            </a:r>
            <a:r>
              <a:rPr lang="en-GB" sz="1100" b="0" i="0" dirty="0">
                <a:effectLst/>
                <a:latin typeface="Calibri" panose="020F0502020204030204" pitchFamily="34" charset="0"/>
                <a:hlinkClick r:id="rId4" tooltip="https://inspirehep.net/jobs/2777023"/>
              </a:rPr>
              <a:t>https://inspirehep.net/jobs/2777023</a:t>
            </a:r>
            <a:r>
              <a:rPr lang="en-CH" sz="1100"/>
              <a:t> </a:t>
            </a:r>
            <a:r>
              <a:rPr lang="en-CH" sz="1600"/>
              <a:t>Hope to have Student by summer. Please advertise!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H" sz="1600"/>
              <a:t>Start modelling using </a:t>
            </a:r>
            <a:r>
              <a:rPr lang="en-CH" sz="1600" b="1">
                <a:hlinkClick r:id="rId5"/>
              </a:rPr>
              <a:t>RF T</a:t>
            </a:r>
            <a:r>
              <a:rPr lang="en-GB" sz="1600" b="1" dirty="0">
                <a:hlinkClick r:id="rId5"/>
              </a:rPr>
              <a:t>r</a:t>
            </a:r>
            <a:r>
              <a:rPr lang="en-CH" sz="1600" b="1">
                <a:hlinkClick r:id="rId5"/>
              </a:rPr>
              <a:t>ack software</a:t>
            </a:r>
            <a:r>
              <a:rPr lang="en-CH" sz="1600" b="1"/>
              <a:t> and/or PLACET2 </a:t>
            </a:r>
            <a:r>
              <a:rPr lang="en-CH" sz="1600"/>
              <a:t>already used for ERL studies and RF CM dynamics. Recently extended to link to collision effects. Need to extend some parts to allow a complete study of the dynamics. Possible benchmark on PERLE (BMAD based studies). </a:t>
            </a:r>
            <a:endParaRPr lang="en-US" sz="1600" dirty="0"/>
          </a:p>
          <a:p>
            <a:endParaRPr lang="en-CH" sz="140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H" b="1"/>
              <a:t>Modelling of RF CM and dynamics</a:t>
            </a:r>
            <a:r>
              <a:rPr lang="en-CH">
                <a:sym typeface="Wingdings" pitchFamily="2" charset="2"/>
              </a:rPr>
              <a:t> intensity limitation and allignment tollerances</a:t>
            </a:r>
          </a:p>
          <a:p>
            <a:pPr lvl="1"/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Study high intensity related collective effects such as HOM driven beam breakup instability and resulting intensity limitations; </a:t>
            </a:r>
          </a:p>
          <a:p>
            <a:pPr lvl="1"/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analyze the relation between such limits, alignment tolerances of cavities and higher order mode damping</a:t>
            </a:r>
            <a:r>
              <a:rPr lang="en-CH" sz="1600"/>
              <a:t> </a:t>
            </a:r>
          </a:p>
          <a:p>
            <a:pPr lvl="1"/>
            <a:endParaRPr lang="en-CH" sz="160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H" b="1"/>
              <a:t>Model a decellerated beam after collision </a:t>
            </a:r>
            <a:r>
              <a:rPr lang="en-CH">
                <a:sym typeface="Wingdings" pitchFamily="2" charset="2"/>
              </a:rPr>
              <a:t> collider applications</a:t>
            </a:r>
          </a:p>
          <a:p>
            <a:pPr lvl="1"/>
            <a:r>
              <a:rPr lang="en-CH" sz="1600"/>
              <a:t>Model a beam from collider with strong disruption factor (i.e. FCC-ee), decelleration with ERL concept and study possible </a:t>
            </a:r>
          </a:p>
          <a:p>
            <a:pPr lvl="1"/>
            <a:r>
              <a:rPr lang="en-CH" sz="1600"/>
              <a:t>limitations and efficiency constrains. Define key parameters to define recover capabilities as a function ofbeam properties and turns.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CH"/>
          </a:p>
          <a:p>
            <a:r>
              <a:rPr lang="en-CH"/>
              <a:t>Meeting fixed to rediscuss the PhD plans in mid June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4C8ADC-6FCE-3BDE-6033-38D1AB6BB18D}"/>
              </a:ext>
            </a:extLst>
          </p:cNvPr>
          <p:cNvSpPr txBox="1"/>
          <p:nvPr/>
        </p:nvSpPr>
        <p:spPr>
          <a:xfrm>
            <a:off x="3418115" y="315684"/>
            <a:ext cx="8043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>
                <a:solidFill>
                  <a:srgbClr val="002060"/>
                </a:solidFill>
              </a:rPr>
              <a:t>WP</a:t>
            </a:r>
            <a:r>
              <a:rPr lang="en-US" sz="2400" b="1" dirty="0">
                <a:solidFill>
                  <a:srgbClr val="002060"/>
                </a:solidFill>
              </a:rPr>
              <a:t>5 (INT#1)</a:t>
            </a:r>
            <a:r>
              <a:rPr lang="en-BE" sz="2400" b="1">
                <a:solidFill>
                  <a:srgbClr val="002060"/>
                </a:solidFill>
              </a:rPr>
              <a:t> – </a:t>
            </a:r>
            <a:r>
              <a:rPr lang="en-US" sz="2400" b="1" dirty="0">
                <a:solidFill>
                  <a:srgbClr val="002060"/>
                </a:solidFill>
              </a:rPr>
              <a:t>Design new CM</a:t>
            </a:r>
            <a:r>
              <a:rPr lang="en-BE" sz="2400" b="1">
                <a:solidFill>
                  <a:srgbClr val="002060"/>
                </a:solidFill>
              </a:rPr>
              <a:t>:</a:t>
            </a:r>
            <a:r>
              <a:rPr lang="en-BE" sz="2400" b="1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status/evolution </a:t>
            </a:r>
            <a:r>
              <a:rPr lang="en-BE" sz="2400" b="1">
                <a:solidFill>
                  <a:schemeClr val="bg2">
                    <a:lumMod val="50000"/>
                  </a:schemeClr>
                </a:solidFill>
              </a:rPr>
              <a:t>of Task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en-BE" sz="2400" b="1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BE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236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5939</TotalTime>
  <Words>623</Words>
  <Application>Microsoft Office PowerPoint</Application>
  <PresentationFormat>Grand écran</PresentationFormat>
  <Paragraphs>111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6" baseType="lpstr">
      <vt:lpstr>ＭＳ Ｐゴシック</vt:lpstr>
      <vt:lpstr>Aptos</vt:lpstr>
      <vt:lpstr>Aptos Display</vt:lpstr>
      <vt:lpstr>Arial</vt:lpstr>
      <vt:lpstr>Calibri</vt:lpstr>
      <vt:lpstr>Helvetica</vt:lpstr>
      <vt:lpstr>Times New Roman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Jorgen D'HONDT</dc:creator>
  <cp:lastModifiedBy>Ketel Turzo</cp:lastModifiedBy>
  <cp:revision>19</cp:revision>
  <dcterms:created xsi:type="dcterms:W3CDTF">2024-02-23T11:31:04Z</dcterms:created>
  <dcterms:modified xsi:type="dcterms:W3CDTF">2024-04-16T11:31:38Z</dcterms:modified>
</cp:coreProperties>
</file>