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780" r:id="rId3"/>
    <p:sldId id="2854" r:id="rId4"/>
    <p:sldId id="2855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9B7285A-9B90-32A9-7297-60D320454AF6}" name="Oscar Azzolini" initials="OA" userId="S::azzolini@infn.it::d936b28b-4b47-4e13-842b-f5cede8a7409" providerId="AD"/>
  <p188:author id="{3852999D-BDDD-6B11-222D-74BD0D3AB752}" name="Giorgio Keppel" initials="GK" userId="S::keppel@infn.it::044ce390-4901-4c7b-8ff0-4b7dea2a89e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C137"/>
    <a:srgbClr val="1B3C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B46C9-B019-4FA5-A59F-5C7C8CC11251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1174C-79E2-4DEF-8B3A-8871834E41AA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6069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40F507-DF3B-42E2-ACCC-BE556BD928BE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456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5B6FF4-F022-4155-0EE7-D097C1515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5B82921-4C83-B01C-C16C-422F19E3D2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D04ACE-6771-3575-0DF9-6A6EC696C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DD66-DC6A-4E04-8F30-381250DFE0F6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09084D-4EAB-0D1C-8EC9-7CC6FEEDC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74303E-EA62-6041-885F-7935AE016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D16-D24C-4448-BC84-31470142F07B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73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30A344-1460-A8F3-44F5-22B0CBF3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E93F046-E5E5-D2F8-53E2-DDE863F86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0F2725-4F5E-9812-47FF-A29886EDA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DD66-DC6A-4E04-8F30-381250DFE0F6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68A4C8-1D4F-F084-D02A-5AB034090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C3C472-125A-FDA3-302E-77F8F91AE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D16-D24C-4448-BC84-31470142F07B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99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2E154E0-7C25-8DFB-BD23-6E77249683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DC9C89C-FB66-D85B-B188-CBA7CAC82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3BD3019-46BA-23A6-BEF5-45CA55956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DD66-DC6A-4E04-8F30-381250DFE0F6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FB48AA-A122-7608-8D64-1D01FA67D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224FD5-B94B-53BE-BEBE-F96058ACF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D16-D24C-4448-BC84-31470142F07B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733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90AF346-4822-4A7E-B8A0-A3DBC92096D0}"/>
              </a:ext>
            </a:extLst>
          </p:cNvPr>
          <p:cNvSpPr/>
          <p:nvPr userDrawn="1"/>
        </p:nvSpPr>
        <p:spPr>
          <a:xfrm>
            <a:off x="-1" y="6499016"/>
            <a:ext cx="12192000" cy="365125"/>
          </a:xfrm>
          <a:prstGeom prst="rect">
            <a:avLst/>
          </a:prstGeom>
          <a:solidFill>
            <a:srgbClr val="A4C137"/>
          </a:solidFill>
          <a:ln>
            <a:solidFill>
              <a:srgbClr val="4399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792254" cy="853168"/>
          </a:xfrm>
        </p:spPr>
        <p:txBody>
          <a:bodyPr>
            <a:noAutofit/>
          </a:bodyPr>
          <a:lstStyle>
            <a:lvl1pPr algn="l">
              <a:defRPr sz="3500" b="1">
                <a:solidFill>
                  <a:srgbClr val="1B3C70"/>
                </a:solidFill>
                <a:latin typeface="Montserrat ExtraBold" panose="00000900000000000000" pitchFamily="2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654" y="978033"/>
            <a:ext cx="10515600" cy="4351338"/>
          </a:xfrm>
        </p:spPr>
        <p:txBody>
          <a:bodyPr/>
          <a:lstStyle>
            <a:lvl1pPr>
              <a:defRPr>
                <a:latin typeface="Montserrat" panose="00000500000000000000" pitchFamily="2" charset="0"/>
                <a:ea typeface="Yu Gothic" panose="020B0400000000000000" pitchFamily="34" charset="-128"/>
              </a:defRPr>
            </a:lvl1pPr>
            <a:lvl2pPr>
              <a:defRPr>
                <a:latin typeface="Montserrat" panose="00000500000000000000" pitchFamily="2" charset="0"/>
                <a:ea typeface="Yu Gothic" panose="020B0400000000000000" pitchFamily="34" charset="-128"/>
              </a:defRPr>
            </a:lvl2pPr>
            <a:lvl3pPr>
              <a:defRPr>
                <a:latin typeface="Montserrat" panose="00000500000000000000" pitchFamily="2" charset="0"/>
                <a:ea typeface="Yu Gothic" panose="020B0400000000000000" pitchFamily="34" charset="-128"/>
              </a:defRPr>
            </a:lvl3pPr>
            <a:lvl4pPr>
              <a:defRPr>
                <a:latin typeface="Montserrat" panose="00000500000000000000" pitchFamily="2" charset="0"/>
                <a:ea typeface="Yu Gothic" panose="020B0400000000000000" pitchFamily="34" charset="-128"/>
              </a:defRPr>
            </a:lvl4pPr>
            <a:lvl5pPr>
              <a:defRPr>
                <a:latin typeface="Montserrat" panose="00000500000000000000" pitchFamily="2" charset="0"/>
                <a:ea typeface="Yu Gothic" panose="020B0400000000000000" pitchFamily="34" charset="-128"/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29056" y="69885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swald" panose="02000503000000000000" pitchFamily="2" charset="0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20654" y="6499016"/>
            <a:ext cx="2743200" cy="365125"/>
          </a:xfrm>
        </p:spPr>
        <p:txBody>
          <a:bodyPr/>
          <a:lstStyle>
            <a:lvl1pPr>
              <a:defRPr sz="1200" b="1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fld id="{FC7CF1D8-012F-4C4A-942F-460B411F49CB}" type="slidenum">
              <a:rPr lang="it-IT" smtClean="0"/>
              <a:pPr/>
              <a:t>‹N°›</a:t>
            </a:fld>
            <a:endParaRPr lang="it-IT"/>
          </a:p>
        </p:txBody>
      </p:sp>
      <p:sp>
        <p:nvSpPr>
          <p:cNvPr id="7" name="Rettangolo 6"/>
          <p:cNvSpPr/>
          <p:nvPr userDrawn="1"/>
        </p:nvSpPr>
        <p:spPr>
          <a:xfrm>
            <a:off x="1" y="6573424"/>
            <a:ext cx="1219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i="0" baseline="0" dirty="0">
                <a:solidFill>
                  <a:schemeClr val="bg1"/>
                </a:solidFill>
                <a:latin typeface="Montserrat" panose="00000500000000000000" pitchFamily="2" charset="0"/>
              </a:rPr>
              <a:t>15/04/2024 - Oscar </a:t>
            </a:r>
            <a:r>
              <a:rPr lang="en-US" sz="1200" b="1" i="0" baseline="0" dirty="0" err="1">
                <a:solidFill>
                  <a:schemeClr val="bg1"/>
                </a:solidFill>
                <a:latin typeface="Montserrat" panose="00000500000000000000" pitchFamily="2" charset="0"/>
              </a:rPr>
              <a:t>Azzolini</a:t>
            </a:r>
            <a:r>
              <a:rPr lang="en-US" sz="1200" b="1" i="0" baseline="0" dirty="0">
                <a:solidFill>
                  <a:schemeClr val="bg1"/>
                </a:solidFill>
                <a:latin typeface="Montserrat" panose="00000500000000000000" pitchFamily="2" charset="0"/>
              </a:rPr>
              <a:t> - </a:t>
            </a:r>
            <a:r>
              <a:rPr lang="en-US" sz="1200" b="1" i="0" baseline="0" dirty="0" err="1">
                <a:solidFill>
                  <a:schemeClr val="bg1"/>
                </a:solidFill>
                <a:latin typeface="Montserrat" panose="00000500000000000000" pitchFamily="2" charset="0"/>
              </a:rPr>
              <a:t>azzolini</a:t>
            </a:r>
            <a:r>
              <a:rPr lang="en-US" sz="1200" b="1" i="0" dirty="0" err="1">
                <a:solidFill>
                  <a:schemeClr val="bg1"/>
                </a:solidFill>
                <a:latin typeface="Montserrat" panose="00000500000000000000" pitchFamily="2" charset="0"/>
              </a:rPr>
              <a:t>@infn.it</a:t>
            </a:r>
            <a:endParaRPr lang="en-US" sz="1200" b="1" i="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pic>
        <p:nvPicPr>
          <p:cNvPr id="9" name="Immagine 8" descr="Immagine che contiene logo&#10;&#10;Descrizione generata automaticamente">
            <a:extLst>
              <a:ext uri="{FF2B5EF4-FFF2-40B4-BE49-F238E27FC236}">
                <a16:creationId xmlns:a16="http://schemas.microsoft.com/office/drawing/2014/main" id="{2B9C9C43-C524-71D3-5412-21FBDCBD04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099" y="6431749"/>
            <a:ext cx="907267" cy="556801"/>
          </a:xfrm>
          <a:prstGeom prst="rect">
            <a:avLst/>
          </a:prstGeom>
        </p:spPr>
      </p:pic>
      <p:pic>
        <p:nvPicPr>
          <p:cNvPr id="4" name="Immagine 3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E1AD034A-380C-3083-DFB6-F58FC1EDD80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870" y="7578"/>
            <a:ext cx="1319129" cy="853168"/>
          </a:xfrm>
          <a:prstGeom prst="rect">
            <a:avLst/>
          </a:prstGeom>
        </p:spPr>
      </p:pic>
      <p:pic>
        <p:nvPicPr>
          <p:cNvPr id="8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0BCC5680-7C1C-724B-59EE-CD13DB66ED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206" y="132797"/>
            <a:ext cx="2292089" cy="72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714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5DAD58-2429-26F0-D942-9543C772C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B2E58F-837E-09C0-20B4-CF3D3E797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A23240-F2A6-4F71-2861-C8EC51DA0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DD66-DC6A-4E04-8F30-381250DFE0F6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5059DB-A377-6455-3922-FA39D515D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A59EF0-1323-0A9B-A214-7ABF6A5A7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D16-D24C-4448-BC84-31470142F07B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115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38811D-04E1-6D2F-B0B0-64BD3651C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BCD6F4A-6B7A-9D87-7212-F3837D376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DC2D79-BA93-C8EE-5523-02DE165E8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DD66-DC6A-4E04-8F30-381250DFE0F6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490AFE-2190-D5AD-C8B5-7DE59A993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E59FFF-05E9-E8AA-627D-60105998D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D16-D24C-4448-BC84-31470142F07B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78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03A4B0-4800-7224-F20A-D5B6A14CF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2A2C89-E72E-60F0-F7B7-4467AA310B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90F5954-0508-9369-51D5-DF2D35634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9C9999F-C2B6-B237-78F3-7DB1F0B5E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DD66-DC6A-4E04-8F30-381250DFE0F6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FF384F9-C0D3-2744-C6B1-35988A6D3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960255F-D8F2-ABE9-0DC7-F883E28C3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D16-D24C-4448-BC84-31470142F07B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533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8CA49D-AE3C-D06A-F837-CDE5FFF8A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05F267A-91E3-A810-BAA4-A6B825184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22FB137-7C97-D196-FD88-DE8841CAB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7ADDC20-F286-66B9-CB3B-FDBF899FC7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EF0A4C7-4FAD-98A0-B9A7-34DA7ECF3F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29FDD37-A3D3-5EC4-9603-5F3FBF7C8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DD66-DC6A-4E04-8F30-381250DFE0F6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523188B-E252-7961-0268-EB81D5803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20F5D23-F6E1-B329-4F41-A91863E8C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D16-D24C-4448-BC84-31470142F07B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168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A004C8-4D81-1013-F4E6-05EC9C799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D83186B-7222-B0A2-A819-894178A92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DD66-DC6A-4E04-8F30-381250DFE0F6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EAB171F-38D3-FD41-5AD9-573DBDBBF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59D145-CD65-1640-FC93-6D1A74B99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D16-D24C-4448-BC84-31470142F07B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405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37ED09C-D732-2517-9AB5-A31391DB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DD66-DC6A-4E04-8F30-381250DFE0F6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92B1D59-C8DD-D7F4-84BB-E106887FC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F1C7D7E-3B1A-2228-2D76-C04609E97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D16-D24C-4448-BC84-31470142F07B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460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8A2C4F-EAA6-A855-1D7F-C6A01BBD1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8A6FD0-F4E8-70E2-7BE8-A54832F98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36C1D20-0B70-1381-BBF1-6F7AA2C78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B3E16D8-99DC-90B7-F93A-698A79677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DD66-DC6A-4E04-8F30-381250DFE0F6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CCFAD60-670F-B0AC-C4E1-08CCD7986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4FBF5EE-3101-467F-8684-B86150F7C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D16-D24C-4448-BC84-31470142F07B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131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F9C1F1-B318-1450-3F6C-74CC6D47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8575730-D76C-D605-C068-F2B73AA8FD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99DC46E-FFAF-FF1A-185E-D95832D6EA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B5CEDA3-9C31-A911-ABD5-1E7F97B2C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DD66-DC6A-4E04-8F30-381250DFE0F6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10A96A3-D1A4-8250-C07C-B7108661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759BFA6-3B64-83EE-C489-F0DBA5B77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D16-D24C-4448-BC84-31470142F07B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330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24E62FB-CA9E-616F-3D38-43922A24B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77E5236-2586-0F84-B682-C183D2779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DB82F4-3FE6-51E2-25F1-5490A0487C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28DD66-DC6A-4E04-8F30-381250DFE0F6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82870A-66A6-D66C-6B88-6A13C8F1CC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595B83-5F40-DBBA-EF84-4F3E1F9A4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128D16-D24C-4448-BC84-31470142F07B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285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CF1D8-012F-4C4A-942F-460B411F49CB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423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Oswald" panose="02000503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swald" panose="02000503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swald" panose="02000503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swald" panose="02000503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swald" panose="02000503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swald" panose="02000503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DA97F5A-9B82-45B3-9DF1-3CBC3FC765E1}"/>
              </a:ext>
            </a:extLst>
          </p:cNvPr>
          <p:cNvSpPr/>
          <p:nvPr/>
        </p:nvSpPr>
        <p:spPr>
          <a:xfrm>
            <a:off x="165754" y="646545"/>
            <a:ext cx="843827" cy="506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itolo 1">
            <a:extLst>
              <a:ext uri="{FF2B5EF4-FFF2-40B4-BE49-F238E27FC236}">
                <a16:creationId xmlns:a16="http://schemas.microsoft.com/office/drawing/2014/main" id="{B41C4EA6-CE5B-45DD-99CF-4E6C4E3FBD27}"/>
              </a:ext>
            </a:extLst>
          </p:cNvPr>
          <p:cNvSpPr txBox="1">
            <a:spLocks/>
          </p:cNvSpPr>
          <p:nvPr/>
        </p:nvSpPr>
        <p:spPr>
          <a:xfrm>
            <a:off x="761806" y="1121800"/>
            <a:ext cx="5582581" cy="6730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>
                <a:ln>
                  <a:noFill/>
                </a:ln>
                <a:solidFill>
                  <a:srgbClr val="98C21F"/>
                </a:solidFill>
                <a:effectLst/>
                <a:uLnTx/>
                <a:uFillTx/>
                <a:latin typeface="Montserrat" panose="00000500000000000000" pitchFamily="2" charset="0"/>
                <a:ea typeface="+mj-ea"/>
                <a:cs typeface="+mj-cs"/>
              </a:rPr>
              <a:t>Giorgio </a:t>
            </a:r>
            <a:r>
              <a:rPr kumimoji="0" lang="en-US" sz="3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tserrat" panose="00000500000000000000" pitchFamily="2" charset="0"/>
                <a:ea typeface="+mj-ea"/>
                <a:cs typeface="+mj-cs"/>
              </a:rPr>
              <a:t>Keppel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400">
                <a:solidFill>
                  <a:srgbClr val="98C21F"/>
                </a:solidFill>
                <a:latin typeface="Montserrat" panose="00000500000000000000" pitchFamily="2" charset="0"/>
              </a:rPr>
              <a:t>Oscar</a:t>
            </a:r>
            <a:r>
              <a:rPr lang="en-US" sz="3400" b="1">
                <a:solidFill>
                  <a:srgbClr val="002060"/>
                </a:solidFill>
                <a:latin typeface="Montserrat" panose="00000500000000000000" pitchFamily="2" charset="0"/>
              </a:rPr>
              <a:t> </a:t>
            </a:r>
            <a:r>
              <a:rPr lang="en-US" sz="3400" b="1" err="1">
                <a:solidFill>
                  <a:srgbClr val="002060"/>
                </a:solidFill>
                <a:latin typeface="Montserrat" panose="00000500000000000000" pitchFamily="2" charset="0"/>
              </a:rPr>
              <a:t>Azzolini</a:t>
            </a:r>
            <a:endParaRPr kumimoji="0" lang="en-US" sz="34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ontserrat" panose="00000500000000000000" pitchFamily="2" charset="0"/>
              <a:ea typeface="+mj-ea"/>
              <a:cs typeface="+mj-cs"/>
            </a:endParaRPr>
          </a:p>
        </p:txBody>
      </p:sp>
      <p:sp>
        <p:nvSpPr>
          <p:cNvPr id="23" name="Titolo 1">
            <a:extLst>
              <a:ext uri="{FF2B5EF4-FFF2-40B4-BE49-F238E27FC236}">
                <a16:creationId xmlns:a16="http://schemas.microsoft.com/office/drawing/2014/main" id="{D9D2AF66-F158-4DC8-A2EC-9EAC36E662F8}"/>
              </a:ext>
            </a:extLst>
          </p:cNvPr>
          <p:cNvSpPr txBox="1">
            <a:spLocks/>
          </p:cNvSpPr>
          <p:nvPr/>
        </p:nvSpPr>
        <p:spPr>
          <a:xfrm>
            <a:off x="3332248" y="3969536"/>
            <a:ext cx="6379027" cy="12672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A0C919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Parallel Session</a:t>
            </a:r>
          </a:p>
        </p:txBody>
      </p:sp>
      <p:sp>
        <p:nvSpPr>
          <p:cNvPr id="25" name="Titolo 1">
            <a:extLst>
              <a:ext uri="{FF2B5EF4-FFF2-40B4-BE49-F238E27FC236}">
                <a16:creationId xmlns:a16="http://schemas.microsoft.com/office/drawing/2014/main" id="{2CC09327-CBBD-4369-A91B-D114EB7A52E4}"/>
              </a:ext>
            </a:extLst>
          </p:cNvPr>
          <p:cNvSpPr txBox="1">
            <a:spLocks/>
          </p:cNvSpPr>
          <p:nvPr/>
        </p:nvSpPr>
        <p:spPr>
          <a:xfrm>
            <a:off x="7328327" y="5770487"/>
            <a:ext cx="3834161" cy="6730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02060"/>
                </a:solidFill>
                <a:latin typeface="Oswald" panose="02000503000000000000" pitchFamily="2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err="1">
                <a:ln>
                  <a:noFill/>
                </a:ln>
                <a:solidFill>
                  <a:srgbClr val="012556"/>
                </a:solidFill>
                <a:effectLst/>
                <a:uLnTx/>
                <a:uFillTx/>
                <a:latin typeface="Franklin Gothic Book" panose="020B0503020102020204" pitchFamily="34" charset="0"/>
                <a:ea typeface="+mj-ea"/>
                <a:cs typeface="+mj-cs"/>
              </a:rPr>
              <a:t>IJCLab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12556"/>
                </a:solidFill>
                <a:effectLst/>
                <a:uLnTx/>
                <a:uFillTx/>
                <a:latin typeface="Franklin Gothic Book" panose="020B0503020102020204" pitchFamily="34" charset="0"/>
                <a:ea typeface="+mj-ea"/>
                <a:cs typeface="+mj-cs"/>
              </a:rPr>
              <a:t> - 15-16 April 2024</a:t>
            </a:r>
          </a:p>
        </p:txBody>
      </p:sp>
      <p:pic>
        <p:nvPicPr>
          <p:cNvPr id="11" name="Picture 3" descr="Logo&#10;&#10;Description automatically generated">
            <a:extLst>
              <a:ext uri="{FF2B5EF4-FFF2-40B4-BE49-F238E27FC236}">
                <a16:creationId xmlns:a16="http://schemas.microsoft.com/office/drawing/2014/main" id="{F3C321C7-3C37-40EC-BC2D-A73548E91B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815" y="683887"/>
            <a:ext cx="1076673" cy="621356"/>
          </a:xfrm>
          <a:prstGeom prst="rect">
            <a:avLst/>
          </a:prstGeom>
        </p:spPr>
      </p:pic>
      <p:sp>
        <p:nvSpPr>
          <p:cNvPr id="12" name="Titolo 1">
            <a:extLst>
              <a:ext uri="{FF2B5EF4-FFF2-40B4-BE49-F238E27FC236}">
                <a16:creationId xmlns:a16="http://schemas.microsoft.com/office/drawing/2014/main" id="{6DB63E4D-EF9F-4D58-AA13-89323270F9E9}"/>
              </a:ext>
            </a:extLst>
          </p:cNvPr>
          <p:cNvSpPr txBox="1">
            <a:spLocks/>
          </p:cNvSpPr>
          <p:nvPr/>
        </p:nvSpPr>
        <p:spPr>
          <a:xfrm>
            <a:off x="777523" y="1072073"/>
            <a:ext cx="5582581" cy="10719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ontserrat" panose="00000500000000000000" pitchFamily="2" charset="0"/>
              <a:ea typeface="+mj-ea"/>
              <a:cs typeface="+mj-cs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AC9D0B6C-F672-F48C-8B57-83E3072FA8DD}"/>
              </a:ext>
            </a:extLst>
          </p:cNvPr>
          <p:cNvSpPr txBox="1">
            <a:spLocks/>
          </p:cNvSpPr>
          <p:nvPr/>
        </p:nvSpPr>
        <p:spPr>
          <a:xfrm>
            <a:off x="7328327" y="5597970"/>
            <a:ext cx="4586214" cy="508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>
                <a:ln>
                  <a:noFill/>
                </a:ln>
                <a:solidFill>
                  <a:srgbClr val="013A72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Kick-off meeting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13A72"/>
              </a:solidFill>
              <a:effectLst/>
              <a:uLnTx/>
              <a:uFillTx/>
              <a:latin typeface="Montserrat ExtraBold" panose="00000900000000000000" pitchFamily="2" charset="0"/>
              <a:ea typeface="Yu Gothic Medium" panose="020B0500000000000000" pitchFamily="34" charset="-128"/>
              <a:cs typeface="+mj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3CFD43A-415C-7697-E3BB-2404C69C36D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628"/>
          <a:stretch/>
        </p:blipFill>
        <p:spPr>
          <a:xfrm>
            <a:off x="318662" y="1844536"/>
            <a:ext cx="6468868" cy="1943516"/>
          </a:xfrm>
          <a:prstGeom prst="rect">
            <a:avLst/>
          </a:prstGeom>
        </p:spPr>
      </p:pic>
      <p:sp>
        <p:nvSpPr>
          <p:cNvPr id="7" name="Titolo 1">
            <a:extLst>
              <a:ext uri="{FF2B5EF4-FFF2-40B4-BE49-F238E27FC236}">
                <a16:creationId xmlns:a16="http://schemas.microsoft.com/office/drawing/2014/main" id="{FA4E89F5-0FD3-F521-F557-C47350DD81CE}"/>
              </a:ext>
            </a:extLst>
          </p:cNvPr>
          <p:cNvSpPr txBox="1">
            <a:spLocks/>
          </p:cNvSpPr>
          <p:nvPr/>
        </p:nvSpPr>
        <p:spPr>
          <a:xfrm>
            <a:off x="6596329" y="1576819"/>
            <a:ext cx="3807760" cy="2541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A0C919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i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13A72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nnovate for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A0C919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S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13A72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ustainable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A0C919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A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13A72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ccelerating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A0C919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S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13A72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ystems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AF175F13-8E2D-4520-CB90-FF8ECFED1643}"/>
              </a:ext>
            </a:extLst>
          </p:cNvPr>
          <p:cNvSpPr txBox="1">
            <a:spLocks/>
          </p:cNvSpPr>
          <p:nvPr/>
        </p:nvSpPr>
        <p:spPr>
          <a:xfrm>
            <a:off x="777523" y="3983617"/>
            <a:ext cx="2775574" cy="12531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srgbClr val="013A72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WP7</a:t>
            </a:r>
          </a:p>
        </p:txBody>
      </p:sp>
    </p:spTree>
    <p:extLst>
      <p:ext uri="{BB962C8B-B14F-4D97-AF65-F5344CB8AC3E}">
        <p14:creationId xmlns:p14="http://schemas.microsoft.com/office/powerpoint/2010/main" val="1121008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C9CC60-B350-EF3E-1AD0-FA4FF1F74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Resume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F03EFC0-18A0-4A8F-4942-378678CE6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1D8-012F-4C4A-942F-460B411F49CB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1B066A8F-1D83-517D-4F99-2576373B58D8}"/>
              </a:ext>
            </a:extLst>
          </p:cNvPr>
          <p:cNvSpPr txBox="1">
            <a:spLocks/>
          </p:cNvSpPr>
          <p:nvPr/>
        </p:nvSpPr>
        <p:spPr>
          <a:xfrm>
            <a:off x="838200" y="1253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ontserrat" panose="00000500000000000000" pitchFamily="2" charset="0"/>
                <a:ea typeface="Yu Gothic" panose="020B04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ontserrat" panose="00000500000000000000" pitchFamily="2" charset="0"/>
                <a:ea typeface="Yu Gothic" panose="020B04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ontserrat" panose="00000500000000000000" pitchFamily="2" charset="0"/>
                <a:ea typeface="Yu Gothic" panose="020B04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2" charset="0"/>
                <a:ea typeface="Yu Gothic" panose="020B04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2" charset="0"/>
                <a:ea typeface="Yu Gothic" panose="020B04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Discussion about the IB composition and time schedule for the election (academic and industrial representatives).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Establish a shared NDA document among industry and research institutions (ex: starting from INFN format).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Discussion about the design review panels of the WPs (components of the consortium): 6 WPs interested WP5-WP6 could be merged in a single design review panel.</a:t>
            </a:r>
          </a:p>
        </p:txBody>
      </p:sp>
    </p:spTree>
    <p:extLst>
      <p:ext uri="{BB962C8B-B14F-4D97-AF65-F5344CB8AC3E}">
        <p14:creationId xmlns:p14="http://schemas.microsoft.com/office/powerpoint/2010/main" val="3440578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1F16EF-8B78-0529-60B6-82673E7CC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Resume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55DF42-94DD-3370-A19B-188FF13CC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789" y="1405544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GB" dirty="0"/>
              <a:t>Favourite alternative applications of the machine produced from the consortium: one possible way could be online seminars of experts on the field of nanolithography, waste treatments, medical applications, etc.</a:t>
            </a:r>
          </a:p>
          <a:p>
            <a:pPr marL="514350" indent="-514350">
              <a:buFont typeface="+mj-lt"/>
              <a:buAutoNum type="arabicPeriod" startAt="4"/>
            </a:pPr>
            <a:endParaRPr lang="en-GB" dirty="0"/>
          </a:p>
          <a:p>
            <a:pPr marL="514350" indent="-514350">
              <a:buFont typeface="+mj-lt"/>
              <a:buAutoNum type="arabicPeriod" startAt="4"/>
            </a:pPr>
            <a:r>
              <a:rPr lang="en-GB" dirty="0"/>
              <a:t> ISAS Documents Repository: share point could be an option</a:t>
            </a:r>
          </a:p>
          <a:p>
            <a:pPr marL="514350" indent="-514350">
              <a:buFont typeface="+mj-lt"/>
              <a:buAutoNum type="arabicPeriod" startAt="4"/>
            </a:pPr>
            <a:endParaRPr lang="en-GB" dirty="0"/>
          </a:p>
          <a:p>
            <a:pPr marL="514350" indent="-514350">
              <a:buFont typeface="+mj-lt"/>
              <a:buAutoNum type="arabicPeriod" startAt="4"/>
            </a:pPr>
            <a:r>
              <a:rPr lang="en-GB" dirty="0"/>
              <a:t>Industrial web Page: special section of the ISAS Web Page reporting the specific competency and knowhow of single research group presents in ISAS and a database of companies interacting with the project (all the companies)</a:t>
            </a:r>
          </a:p>
          <a:p>
            <a:pPr marL="514350" indent="-514350">
              <a:buFont typeface="+mj-lt"/>
              <a:buAutoNum type="arabicPeriod" startAt="4"/>
            </a:pPr>
            <a:endParaRPr lang="en-GB" dirty="0"/>
          </a:p>
          <a:p>
            <a:pPr marL="514350" indent="-514350">
              <a:buFont typeface="+mj-lt"/>
              <a:buAutoNum type="arabicPeriod" startAt="4"/>
            </a:pPr>
            <a:r>
              <a:rPr lang="en-GB" dirty="0"/>
              <a:t>Dissemination: planned communications made by the WPs and </a:t>
            </a:r>
            <a:r>
              <a:rPr lang="en-GB" dirty="0" err="1"/>
              <a:t>publicated</a:t>
            </a:r>
            <a:r>
              <a:rPr lang="en-GB" dirty="0"/>
              <a:t> in a newsletter (ex: Accelerating News)</a:t>
            </a:r>
          </a:p>
          <a:p>
            <a:pPr marL="514350" indent="-514350">
              <a:buFont typeface="+mj-lt"/>
              <a:buAutoNum type="arabicPeriod" startAt="4"/>
            </a:pPr>
            <a:endParaRPr lang="en-GB" dirty="0"/>
          </a:p>
          <a:p>
            <a:pPr marL="514350" indent="-514350">
              <a:buFont typeface="+mj-lt"/>
              <a:buAutoNum type="arabicPeriod" startAt="4"/>
            </a:pPr>
            <a:endParaRPr lang="en-GB" dirty="0"/>
          </a:p>
          <a:p>
            <a:pPr marL="514350" indent="-514350">
              <a:buFont typeface="+mj-lt"/>
              <a:buAutoNum type="arabicPeriod" startAt="4"/>
            </a:pPr>
            <a:endParaRPr lang="en-GB" dirty="0"/>
          </a:p>
          <a:p>
            <a:endParaRPr lang="en-GB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ECA0ED4-B61E-B1A2-E4E3-B6C09DFFC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1D8-012F-4C4A-942F-460B411F49CB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136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190</Words>
  <Application>Microsoft Office PowerPoint</Application>
  <PresentationFormat>Grand écran</PresentationFormat>
  <Paragraphs>27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15" baseType="lpstr">
      <vt:lpstr>Yu Gothic</vt:lpstr>
      <vt:lpstr>Yu Gothic Medium</vt:lpstr>
      <vt:lpstr>Aptos</vt:lpstr>
      <vt:lpstr>Aptos Display</vt:lpstr>
      <vt:lpstr>Arial</vt:lpstr>
      <vt:lpstr>Calibri</vt:lpstr>
      <vt:lpstr>Franklin Gothic Book</vt:lpstr>
      <vt:lpstr>Montserrat</vt:lpstr>
      <vt:lpstr>Montserrat ExtraBold</vt:lpstr>
      <vt:lpstr>Oswald</vt:lpstr>
      <vt:lpstr>Tema di Office</vt:lpstr>
      <vt:lpstr>1_Tema di Office</vt:lpstr>
      <vt:lpstr>Présentation PowerPoint</vt:lpstr>
      <vt:lpstr>Resume</vt:lpstr>
      <vt:lpstr>Resume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Giorgio Keppel</dc:creator>
  <cp:lastModifiedBy>Ketel Turzo</cp:lastModifiedBy>
  <cp:revision>4</cp:revision>
  <dcterms:created xsi:type="dcterms:W3CDTF">2024-04-12T16:11:33Z</dcterms:created>
  <dcterms:modified xsi:type="dcterms:W3CDTF">2024-04-16T11:52:32Z</dcterms:modified>
</cp:coreProperties>
</file>