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D"/>
    <a:srgbClr val="D95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6" y="206586"/>
            <a:ext cx="10515600" cy="876402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79657"/>
            <a:ext cx="12044516" cy="5171757"/>
          </a:xfrm>
        </p:spPr>
        <p:txBody>
          <a:bodyPr>
            <a:noAutofit/>
          </a:bodyPr>
          <a:lstStyle/>
          <a:p>
            <a:pPr lvl="1"/>
            <a:r>
              <a:rPr lang="fr-FR" sz="1800" dirty="0"/>
              <a:t>Ingénieur optique travaille sur le setup de test du télescope à focale variable pour optimiser le couplage CFP</a:t>
            </a:r>
          </a:p>
          <a:p>
            <a:pPr marL="457200" lvl="1" indent="0">
              <a:buNone/>
            </a:pPr>
            <a:r>
              <a:rPr lang="fr-FR" sz="1800" dirty="0"/>
              <a:t>=&gt; tests à faible puissance terminés</a:t>
            </a:r>
          </a:p>
          <a:p>
            <a:pPr marL="457200" lvl="1" indent="0">
              <a:buNone/>
            </a:pPr>
            <a:r>
              <a:rPr lang="fr-FR" sz="1800" dirty="0"/>
              <a:t>=&gt; tests à forte puissance en cours</a:t>
            </a:r>
          </a:p>
          <a:p>
            <a:pPr lvl="1"/>
            <a:endParaRPr lang="fr-FR" sz="1800" dirty="0"/>
          </a:p>
          <a:p>
            <a:pPr lvl="1"/>
            <a:r>
              <a:rPr lang="fr-FR" sz="1800" dirty="0"/>
              <a:t>Contrôle d’un 2</a:t>
            </a:r>
            <a:r>
              <a:rPr lang="fr-FR" sz="1800" baseline="30000" dirty="0"/>
              <a:t>e</a:t>
            </a:r>
            <a:r>
              <a:rPr lang="fr-FR" sz="1800" dirty="0"/>
              <a:t> moteur de la cavité-FP par un contrôleur IcePap qui permet de déplacer les miroirs sans compensation de backlash :</a:t>
            </a:r>
          </a:p>
          <a:p>
            <a:pPr marL="457200" lvl="1" indent="0">
              <a:buNone/>
            </a:pPr>
            <a:r>
              <a:rPr lang="fr-FR" sz="1800" dirty="0"/>
              <a:t>moteur 1 sert à allonger la cavité et moteur 2 sert à raccourcir la cavité =&gt; plus de problème de backlash</a:t>
            </a:r>
          </a:p>
          <a:p>
            <a:pPr marL="457200" lvl="1" indent="0">
              <a:buNone/>
            </a:pPr>
            <a:r>
              <a:rPr lang="fr-FR" sz="1800" dirty="0"/>
              <a:t>remettre les moteurs à leur position d’origine à la fin de chaque séance pour éviter les désalignements</a:t>
            </a:r>
          </a:p>
          <a:p>
            <a:pPr marL="457200" lvl="1" indent="0">
              <a:buNone/>
            </a:pPr>
            <a:r>
              <a:rPr lang="fr-FR" sz="1800" dirty="0"/>
              <a:t>=&gt; les pertes de lock sont beaucoup plus rapides à retrouver</a:t>
            </a:r>
          </a:p>
          <a:p>
            <a:pPr lvl="1"/>
            <a:endParaRPr lang="fr-FR" sz="1800" dirty="0"/>
          </a:p>
          <a:p>
            <a:pPr lvl="1"/>
            <a:r>
              <a:rPr lang="fr-FR" sz="1800" dirty="0"/>
              <a:t>Il reste 2 problèmes :</a:t>
            </a:r>
          </a:p>
          <a:p>
            <a:pPr marL="457200" lvl="1" indent="0">
              <a:buNone/>
            </a:pPr>
            <a:br>
              <a:rPr lang="fr-FR" sz="1800" dirty="0"/>
            </a:br>
            <a:r>
              <a:rPr lang="fr-FR" sz="1800" dirty="0"/>
              <a:t>	- qualité du lock RF : jitter actuel estimé à 10-20ps </a:t>
            </a:r>
            <a:r>
              <a:rPr lang="fr-FR" sz="1800" dirty="0" err="1"/>
              <a:t>rms</a:t>
            </a:r>
            <a:r>
              <a:rPr lang="fr-FR" sz="1800" dirty="0"/>
              <a:t> =&gt; on a déjà eu ~3ps </a:t>
            </a:r>
            <a:r>
              <a:rPr lang="fr-FR" sz="1800" dirty="0" err="1"/>
              <a:t>rms</a:t>
            </a:r>
            <a:r>
              <a:rPr lang="fr-FR" sz="1800" dirty="0"/>
              <a:t> </a:t>
            </a:r>
            <a:br>
              <a:rPr lang="fr-FR" sz="1800" dirty="0"/>
            </a:br>
            <a:r>
              <a:rPr lang="fr-FR" sz="1800" dirty="0"/>
              <a:t>	=&gt; Feedback rapide mal adapté ?</a:t>
            </a:r>
          </a:p>
          <a:p>
            <a:pPr marL="457200" lvl="1" indent="0">
              <a:buNone/>
            </a:pPr>
            <a:br>
              <a:rPr lang="fr-FR" sz="1800" dirty="0"/>
            </a:br>
            <a:r>
              <a:rPr lang="fr-FR" sz="1800" dirty="0"/>
              <a:t>	- beaucoup de pertes de locks liées à une instabilité autour de 20-30Hz</a:t>
            </a:r>
            <a:br>
              <a:rPr lang="fr-FR" sz="1800" dirty="0"/>
            </a:br>
            <a:r>
              <a:rPr lang="fr-FR" sz="1800" dirty="0"/>
              <a:t>	=&gt; problème mécanique dans la CFP ou bruit venant de l’anneau ?</a:t>
            </a:r>
            <a:br>
              <a:rPr lang="fr-FR" sz="1800" dirty="0"/>
            </a:br>
            <a:br>
              <a:rPr lang="fr-FR" sz="1800" dirty="0"/>
            </a:br>
            <a:endParaRPr lang="fr-FR" sz="1800" dirty="0"/>
          </a:p>
          <a:p>
            <a:pPr lvl="2">
              <a:buFont typeface="Symbol" panose="05050102010706020507" pitchFamily="18" charset="2"/>
              <a:buChar char="Þ"/>
            </a:pPr>
            <a:endParaRPr lang="fr-FR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E81C31-90AC-45DB-BD26-E23F3DDF3FA2}"/>
              </a:ext>
            </a:extLst>
          </p:cNvPr>
          <p:cNvSpPr/>
          <p:nvPr/>
        </p:nvSpPr>
        <p:spPr>
          <a:xfrm>
            <a:off x="0" y="60012"/>
            <a:ext cx="4097853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Laser et </a:t>
            </a:r>
            <a:r>
              <a:rPr lang="en-US" sz="1400" b="1" dirty="0" err="1">
                <a:solidFill>
                  <a:schemeClr val="accent6"/>
                </a:solidFill>
              </a:rPr>
              <a:t>cavité</a:t>
            </a:r>
            <a:r>
              <a:rPr lang="en-US" sz="1400" b="1" dirty="0">
                <a:solidFill>
                  <a:schemeClr val="accent6"/>
                </a:solidFill>
              </a:rPr>
              <a:t> FP à 500,25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50kW avec 17W </a:t>
            </a:r>
            <a:r>
              <a:rPr lang="en-US" sz="1400" b="1" dirty="0" err="1">
                <a:solidFill>
                  <a:schemeClr val="accent6"/>
                </a:solidFill>
              </a:rPr>
              <a:t>en</a:t>
            </a:r>
            <a:r>
              <a:rPr lang="en-US" sz="1400" b="1" dirty="0">
                <a:solidFill>
                  <a:schemeClr val="accent6"/>
                </a:solidFill>
              </a:rPr>
              <a:t> entrée et 25%  de </a:t>
            </a:r>
            <a:r>
              <a:rPr lang="en-US" sz="1400" b="1" dirty="0" err="1">
                <a:solidFill>
                  <a:schemeClr val="accent6"/>
                </a:solidFill>
              </a:rPr>
              <a:t>couplage</a:t>
            </a: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L-shape </a:t>
            </a:r>
            <a:r>
              <a:rPr lang="en-US" sz="1400" b="1" dirty="0" err="1">
                <a:solidFill>
                  <a:schemeClr val="accent6"/>
                </a:solidFill>
              </a:rPr>
              <a:t>positionné</a:t>
            </a:r>
            <a:r>
              <a:rPr lang="en-US" sz="1400" b="1" dirty="0">
                <a:solidFill>
                  <a:schemeClr val="accent6"/>
                </a:solidFill>
              </a:rPr>
              <a:t> pour </a:t>
            </a:r>
            <a:r>
              <a:rPr lang="en-US" sz="1400" b="1" dirty="0" err="1">
                <a:solidFill>
                  <a:schemeClr val="accent6"/>
                </a:solidFill>
              </a:rPr>
              <a:t>couper</a:t>
            </a:r>
            <a:r>
              <a:rPr lang="en-US" sz="1400" b="1" dirty="0">
                <a:solidFill>
                  <a:schemeClr val="accent6"/>
                </a:solidFill>
              </a:rPr>
              <a:t> les HOM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Synchro </a:t>
            </a:r>
            <a:r>
              <a:rPr lang="en-US" sz="1400" b="1" dirty="0" err="1">
                <a:solidFill>
                  <a:schemeClr val="accent6"/>
                </a:solidFill>
              </a:rPr>
              <a:t>Anneau</a:t>
            </a:r>
            <a:r>
              <a:rPr lang="en-US" sz="1400" b="1" dirty="0">
                <a:solidFill>
                  <a:schemeClr val="accent6"/>
                </a:solidFill>
              </a:rPr>
              <a:t> 500MHz avec 3 ps de jitter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chemeClr val="accent6"/>
                </a:solidFill>
              </a:rPr>
              <a:t>Sonde</a:t>
            </a:r>
            <a:r>
              <a:rPr lang="en-US" sz="1400" b="1" dirty="0">
                <a:solidFill>
                  <a:schemeClr val="accent6"/>
                </a:solidFill>
              </a:rPr>
              <a:t> de temperature </a:t>
            </a:r>
            <a:r>
              <a:rPr lang="en-US" sz="1400" b="1" dirty="0" err="1">
                <a:solidFill>
                  <a:schemeClr val="accent6"/>
                </a:solidFill>
              </a:rPr>
              <a:t>installée</a:t>
            </a:r>
            <a:endParaRPr lang="en-US" sz="1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206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Cavité FP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94</cp:revision>
  <dcterms:created xsi:type="dcterms:W3CDTF">2023-07-10T10:10:53Z</dcterms:created>
  <dcterms:modified xsi:type="dcterms:W3CDTF">2024-01-29T10:41:47Z</dcterms:modified>
</cp:coreProperties>
</file>