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9" r:id="rId2"/>
    <p:sldId id="280" r:id="rId3"/>
    <p:sldId id="281" r:id="rId4"/>
    <p:sldId id="282" r:id="rId5"/>
    <p:sldId id="283" r:id="rId6"/>
    <p:sldId id="284" r:id="rId7"/>
    <p:sldId id="286" r:id="rId8"/>
    <p:sldId id="290" r:id="rId9"/>
    <p:sldId id="285" r:id="rId10"/>
    <p:sldId id="287" r:id="rId11"/>
    <p:sldId id="271" r:id="rId12"/>
    <p:sldId id="289" r:id="rId13"/>
    <p:sldId id="262" r:id="rId14"/>
    <p:sldId id="264" r:id="rId15"/>
    <p:sldId id="260" r:id="rId16"/>
    <p:sldId id="288" r:id="rId17"/>
    <p:sldId id="269" r:id="rId18"/>
    <p:sldId id="266"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1" d="100"/>
          <a:sy n="51" d="100"/>
        </p:scale>
        <p:origin x="7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lal-data1.ijclab.in2p3.fr\expsi\jouvin\P2IO\VirtualData\Accounting\2023\Ressources%20Cloud@VD%20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[Ressources Cloud@VD 2023.xlsx]UPSaclay cloud!Tableau croisé dynamique2</c:name>
    <c:fmtId val="21"/>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3"/>
        <c:spPr>
          <a:solidFill>
            <a:schemeClr val="accent2">
              <a:lumMod val="60000"/>
              <a:lumOff val="40000"/>
            </a:schemeClr>
          </a:solidFill>
          <a:ln>
            <a:noFill/>
          </a:ln>
          <a:effectLst/>
        </c:spPr>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5"/>
        <c:spPr>
          <a:solidFill>
            <a:schemeClr val="accent1"/>
          </a:solidFill>
          <a:ln>
            <a:noFill/>
          </a:ln>
          <a:effectLst/>
        </c:spPr>
      </c:pivotFmt>
      <c:pivotFmt>
        <c:idx val="6"/>
        <c:spPr>
          <a:solidFill>
            <a:schemeClr val="accent1"/>
          </a:solidFill>
          <a:ln>
            <a:noFill/>
          </a:ln>
          <a:effectLst/>
        </c:spPr>
      </c:pivotFmt>
      <c:pivotFmt>
        <c:idx val="7"/>
        <c:spPr>
          <a:solidFill>
            <a:schemeClr val="accent1"/>
          </a:solidFill>
          <a:ln>
            <a:noFill/>
          </a:ln>
          <a:effectLst/>
        </c:spPr>
      </c:pivotFmt>
      <c:pivotFmt>
        <c:idx val="8"/>
        <c:spPr>
          <a:solidFill>
            <a:schemeClr val="accent1"/>
          </a:solidFill>
          <a:ln>
            <a:noFill/>
          </a:ln>
          <a:effectLst/>
        </c:spPr>
      </c:pivotFmt>
      <c:pivotFmt>
        <c:idx val="9"/>
        <c:spPr>
          <a:solidFill>
            <a:schemeClr val="accent1"/>
          </a:solidFill>
          <a:ln>
            <a:noFill/>
          </a:ln>
          <a:effectLst/>
        </c:spPr>
      </c:pivotFmt>
      <c:pivotFmt>
        <c:idx val="10"/>
        <c:spPr>
          <a:solidFill>
            <a:schemeClr val="accent1"/>
          </a:solidFill>
          <a:ln>
            <a:noFill/>
          </a:ln>
          <a:effectLst/>
        </c:spPr>
      </c:pivotFmt>
      <c:pivotFmt>
        <c:idx val="11"/>
        <c:spPr>
          <a:solidFill>
            <a:schemeClr val="accent1"/>
          </a:solidFill>
          <a:ln>
            <a:noFill/>
          </a:ln>
          <a:effectLst/>
        </c:spPr>
      </c:pivotFmt>
      <c:pivotFmt>
        <c:idx val="12"/>
        <c:spPr>
          <a:solidFill>
            <a:schemeClr val="accent1"/>
          </a:solidFill>
          <a:ln>
            <a:noFill/>
          </a:ln>
          <a:effectLst/>
        </c:spPr>
      </c:pivotFmt>
      <c:pivotFmt>
        <c:idx val="13"/>
        <c:spPr>
          <a:solidFill>
            <a:schemeClr val="accent2">
              <a:lumMod val="60000"/>
              <a:lumOff val="40000"/>
            </a:schemeClr>
          </a:solidFill>
          <a:ln>
            <a:noFill/>
          </a:ln>
          <a:effectLst/>
        </c:spPr>
      </c:pivotFmt>
      <c:pivotFmt>
        <c:idx val="14"/>
        <c:spPr>
          <a:solidFill>
            <a:schemeClr val="accent1"/>
          </a:solidFill>
          <a:ln>
            <a:noFill/>
          </a:ln>
          <a:effectLst/>
        </c:spPr>
      </c:pivotFmt>
      <c:pivotFmt>
        <c:idx val="15"/>
        <c:spPr>
          <a:solidFill>
            <a:schemeClr val="accent1"/>
          </a:solidFill>
          <a:ln>
            <a:noFill/>
          </a:ln>
          <a:effectLst/>
        </c:spPr>
      </c:pivotFmt>
      <c:pivotFmt>
        <c:idx val="16"/>
        <c:spPr>
          <a:solidFill>
            <a:schemeClr val="accent1"/>
          </a:solidFill>
          <a:ln>
            <a:noFill/>
          </a:ln>
          <a:effectLst/>
        </c:spPr>
      </c:pivotFmt>
      <c:pivotFmt>
        <c:idx val="17"/>
        <c:spPr>
          <a:solidFill>
            <a:schemeClr val="accent1"/>
          </a:solidFill>
          <a:ln>
            <a:noFill/>
          </a:ln>
          <a:effectLst/>
        </c:spPr>
      </c:pivotFmt>
      <c:pivotFmt>
        <c:idx val="18"/>
        <c:spPr>
          <a:solidFill>
            <a:schemeClr val="accent1"/>
          </a:solidFill>
          <a:ln>
            <a:noFill/>
          </a:ln>
          <a:effectLst/>
        </c:spPr>
      </c:pivotFmt>
      <c:pivotFmt>
        <c:idx val="19"/>
        <c:spPr>
          <a:solidFill>
            <a:schemeClr val="accent1"/>
          </a:solidFill>
          <a:ln>
            <a:noFill/>
          </a:ln>
          <a:effectLst/>
        </c:spPr>
      </c:pivotFmt>
      <c:pivotFmt>
        <c:idx val="20"/>
        <c:spPr>
          <a:solidFill>
            <a:schemeClr val="accent1"/>
          </a:solidFill>
          <a:ln>
            <a:noFill/>
          </a:ln>
          <a:effectLst/>
        </c:spPr>
      </c:pivotFmt>
      <c:pivotFmt>
        <c:idx val="21"/>
        <c:spPr>
          <a:solidFill>
            <a:schemeClr val="accent1"/>
          </a:solidFill>
          <a:ln>
            <a:noFill/>
          </a:ln>
          <a:effectLst/>
        </c:spPr>
      </c:pivotFmt>
      <c:pivotFmt>
        <c:idx val="22"/>
        <c:spPr>
          <a:solidFill>
            <a:schemeClr val="accent1"/>
          </a:solidFill>
          <a:ln>
            <a:noFill/>
          </a:ln>
          <a:effectLst/>
        </c:spPr>
      </c:pivotFmt>
      <c:pivotFmt>
        <c:idx val="23"/>
        <c:spPr>
          <a:solidFill>
            <a:schemeClr val="accent1"/>
          </a:solidFill>
          <a:ln>
            <a:noFill/>
          </a:ln>
          <a:effectLst/>
        </c:spPr>
      </c:pivotFmt>
      <c:pivotFmt>
        <c:idx val="24"/>
        <c:spPr>
          <a:solidFill>
            <a:schemeClr val="accent1"/>
          </a:solidFill>
          <a:ln>
            <a:noFill/>
          </a:ln>
          <a:effectLst/>
        </c:spPr>
      </c:pivotFmt>
      <c:pivotFmt>
        <c:idx val="25"/>
        <c:spPr>
          <a:solidFill>
            <a:schemeClr val="accent1"/>
          </a:solidFill>
          <a:ln>
            <a:noFill/>
          </a:ln>
          <a:effectLst/>
        </c:spPr>
      </c:pivotFmt>
      <c:pivotFmt>
        <c:idx val="26"/>
        <c:spPr>
          <a:solidFill>
            <a:schemeClr val="accent1"/>
          </a:solidFill>
          <a:ln>
            <a:noFill/>
          </a:ln>
          <a:effectLst/>
        </c:spPr>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1"/>
          <c:showCatName val="1"/>
          <c:showSerName val="0"/>
          <c:showPercent val="1"/>
          <c:showBubbleSize val="0"/>
          <c:separator>
</c:separator>
          <c:extLst>
            <c:ext xmlns:c15="http://schemas.microsoft.com/office/drawing/2012/chart" uri="{CE6537A1-D6FC-4f65-9D91-7224C49458BB}"/>
          </c:extLst>
        </c:dLbl>
      </c:pivotFmt>
      <c:pivotFmt>
        <c:idx val="28"/>
        <c:spPr>
          <a:solidFill>
            <a:schemeClr val="accent1"/>
          </a:solidFill>
          <a:ln>
            <a:noFill/>
          </a:ln>
          <a:effectLst/>
        </c:spPr>
      </c:pivotFmt>
      <c:pivotFmt>
        <c:idx val="29"/>
        <c:spPr>
          <a:solidFill>
            <a:schemeClr val="accent1"/>
          </a:solidFill>
          <a:ln>
            <a:noFill/>
          </a:ln>
          <a:effectLst/>
        </c:spPr>
      </c:pivotFmt>
      <c:pivotFmt>
        <c:idx val="30"/>
        <c:spPr>
          <a:solidFill>
            <a:schemeClr val="accent1"/>
          </a:solidFill>
          <a:ln>
            <a:noFill/>
          </a:ln>
          <a:effectLst/>
        </c:spPr>
      </c:pivotFmt>
      <c:pivotFmt>
        <c:idx val="31"/>
        <c:spPr>
          <a:solidFill>
            <a:schemeClr val="accent1"/>
          </a:solidFill>
          <a:ln>
            <a:noFill/>
          </a:ln>
          <a:effectLst/>
        </c:spPr>
      </c:pivotFmt>
      <c:pivotFmt>
        <c:idx val="32"/>
        <c:spPr>
          <a:solidFill>
            <a:schemeClr val="accent1"/>
          </a:solidFill>
          <a:ln>
            <a:noFill/>
          </a:ln>
          <a:effectLst/>
        </c:spPr>
      </c:pivotFmt>
      <c:pivotFmt>
        <c:idx val="33"/>
        <c:spPr>
          <a:solidFill>
            <a:schemeClr val="accent1"/>
          </a:solidFill>
          <a:ln>
            <a:noFill/>
          </a:ln>
          <a:effectLst/>
        </c:spPr>
      </c:pivotFmt>
      <c:pivotFmt>
        <c:idx val="34"/>
        <c:spPr>
          <a:solidFill>
            <a:schemeClr val="accent1"/>
          </a:solidFill>
          <a:ln>
            <a:noFill/>
          </a:ln>
          <a:effectLst/>
        </c:spPr>
      </c:pivotFmt>
      <c:pivotFmt>
        <c:idx val="35"/>
        <c:spPr>
          <a:solidFill>
            <a:schemeClr val="accent1"/>
          </a:solidFill>
          <a:ln>
            <a:noFill/>
          </a:ln>
          <a:effectLst/>
        </c:spPr>
      </c:pivotFmt>
      <c:pivotFmt>
        <c:idx val="36"/>
        <c:spPr>
          <a:solidFill>
            <a:schemeClr val="accent2">
              <a:lumMod val="60000"/>
              <a:lumOff val="40000"/>
            </a:schemeClr>
          </a:solidFill>
          <a:ln>
            <a:noFill/>
          </a:ln>
          <a:effectLst/>
        </c:spPr>
      </c:pivotFmt>
      <c:pivotFmt>
        <c:idx val="37"/>
        <c:spPr>
          <a:solidFill>
            <a:schemeClr val="accent1"/>
          </a:solidFill>
          <a:ln>
            <a:noFill/>
          </a:ln>
          <a:effectLst/>
        </c:spPr>
      </c:pivotFmt>
      <c:pivotFmt>
        <c:idx val="38"/>
        <c:spPr>
          <a:solidFill>
            <a:schemeClr val="accent1"/>
          </a:solidFill>
          <a:ln>
            <a:noFill/>
          </a:ln>
          <a:effectLst/>
        </c:spPr>
      </c:pivotFmt>
      <c:pivotFmt>
        <c:idx val="39"/>
        <c:spPr>
          <a:solidFill>
            <a:schemeClr val="accent1"/>
          </a:solidFill>
          <a:ln>
            <a:noFill/>
          </a:ln>
          <a:effectLst/>
        </c:spPr>
      </c:pivotFmt>
      <c:pivotFmt>
        <c:idx val="40"/>
        <c:spPr>
          <a:solidFill>
            <a:schemeClr val="accent1"/>
          </a:solidFill>
          <a:ln>
            <a:noFill/>
          </a:ln>
          <a:effectLst/>
        </c:spPr>
      </c:pivotFmt>
      <c:pivotFmt>
        <c:idx val="41"/>
        <c:spPr>
          <a:solidFill>
            <a:schemeClr val="accent1"/>
          </a:solidFill>
          <a:ln>
            <a:noFill/>
          </a:ln>
          <a:effectLst/>
        </c:spPr>
      </c:pivotFmt>
      <c:pivotFmt>
        <c:idx val="42"/>
        <c:spPr>
          <a:solidFill>
            <a:schemeClr val="accent1"/>
          </a:solidFill>
          <a:ln>
            <a:noFill/>
          </a:ln>
          <a:effectLst/>
        </c:spPr>
      </c:pivotFmt>
      <c:pivotFmt>
        <c:idx val="43"/>
        <c:spPr>
          <a:solidFill>
            <a:schemeClr val="accent1"/>
          </a:solidFill>
          <a:ln>
            <a:noFill/>
          </a:ln>
          <a:effectLst/>
        </c:spPr>
      </c:pivotFmt>
      <c:pivotFmt>
        <c:idx val="44"/>
        <c:spPr>
          <a:solidFill>
            <a:schemeClr val="accent1"/>
          </a:solidFill>
          <a:ln>
            <a:noFill/>
          </a:ln>
          <a:effectLst/>
        </c:spPr>
      </c:pivotFmt>
      <c:pivotFmt>
        <c:idx val="45"/>
        <c:spPr>
          <a:solidFill>
            <a:schemeClr val="accent1"/>
          </a:solidFill>
          <a:ln>
            <a:noFill/>
          </a:ln>
          <a:effectLst/>
        </c:spPr>
      </c:pivotFmt>
      <c:pivotFmt>
        <c:idx val="46"/>
        <c:spPr>
          <a:solidFill>
            <a:schemeClr val="accent1"/>
          </a:solidFill>
          <a:ln>
            <a:noFill/>
          </a:ln>
          <a:effectLst/>
        </c:spPr>
      </c:pivotFmt>
      <c:pivotFmt>
        <c:idx val="47"/>
        <c:spPr>
          <a:solidFill>
            <a:schemeClr val="accent1"/>
          </a:solidFill>
          <a:ln>
            <a:noFill/>
          </a:ln>
          <a:effectLst/>
        </c:spPr>
      </c:pivotFmt>
      <c:pivotFmt>
        <c:idx val="48"/>
        <c:spPr>
          <a:solidFill>
            <a:schemeClr val="accent1"/>
          </a:solidFill>
          <a:ln>
            <a:noFill/>
          </a:ln>
          <a:effectLst/>
        </c:spPr>
      </c:pivotFmt>
      <c:pivotFmt>
        <c:idx val="49"/>
        <c:spPr>
          <a:solidFill>
            <a:schemeClr val="accent1"/>
          </a:solidFill>
          <a:ln>
            <a:noFill/>
          </a:ln>
          <a:effectLst/>
        </c:spPr>
      </c:pivotFmt>
    </c:pivotFmts>
    <c:plotArea>
      <c:layout/>
      <c:pieChart>
        <c:varyColors val="1"/>
        <c:ser>
          <c:idx val="0"/>
          <c:order val="0"/>
          <c:tx>
            <c:strRef>
              <c:f>'UPSaclay cloud'!$B$5</c:f>
              <c:strCache>
                <c:ptCount val="1"/>
                <c:pt idx="0">
                  <c:v>Total</c:v>
                </c:pt>
              </c:strCache>
            </c:strRef>
          </c:tx>
          <c:dPt>
            <c:idx val="0"/>
            <c:bubble3D val="0"/>
            <c:spPr>
              <a:solidFill>
                <a:schemeClr val="accent1"/>
              </a:solidFill>
              <a:ln>
                <a:noFill/>
              </a:ln>
              <a:effectLst/>
            </c:spPr>
            <c:extLst>
              <c:ext xmlns:c16="http://schemas.microsoft.com/office/drawing/2014/chart" uri="{C3380CC4-5D6E-409C-BE32-E72D297353CC}">
                <c16:uniqueId val="{00000001-0DD9-4DA7-A89E-C7E04D5FD39A}"/>
              </c:ext>
            </c:extLst>
          </c:dPt>
          <c:dPt>
            <c:idx val="1"/>
            <c:bubble3D val="0"/>
            <c:spPr>
              <a:solidFill>
                <a:schemeClr val="accent2"/>
              </a:solidFill>
              <a:ln>
                <a:noFill/>
              </a:ln>
              <a:effectLst/>
            </c:spPr>
            <c:extLst>
              <c:ext xmlns:c16="http://schemas.microsoft.com/office/drawing/2014/chart" uri="{C3380CC4-5D6E-409C-BE32-E72D297353CC}">
                <c16:uniqueId val="{00000003-0DD9-4DA7-A89E-C7E04D5FD39A}"/>
              </c:ext>
            </c:extLst>
          </c:dPt>
          <c:dPt>
            <c:idx val="2"/>
            <c:bubble3D val="0"/>
            <c:spPr>
              <a:solidFill>
                <a:schemeClr val="accent3"/>
              </a:solidFill>
              <a:ln>
                <a:noFill/>
              </a:ln>
              <a:effectLst/>
            </c:spPr>
            <c:extLst>
              <c:ext xmlns:c16="http://schemas.microsoft.com/office/drawing/2014/chart" uri="{C3380CC4-5D6E-409C-BE32-E72D297353CC}">
                <c16:uniqueId val="{00000005-0DD9-4DA7-A89E-C7E04D5FD39A}"/>
              </c:ext>
            </c:extLst>
          </c:dPt>
          <c:dPt>
            <c:idx val="3"/>
            <c:bubble3D val="0"/>
            <c:spPr>
              <a:solidFill>
                <a:schemeClr val="accent4"/>
              </a:solidFill>
              <a:ln>
                <a:noFill/>
              </a:ln>
              <a:effectLst/>
            </c:spPr>
            <c:extLst>
              <c:ext xmlns:c16="http://schemas.microsoft.com/office/drawing/2014/chart" uri="{C3380CC4-5D6E-409C-BE32-E72D297353CC}">
                <c16:uniqueId val="{00000007-0DD9-4DA7-A89E-C7E04D5FD39A}"/>
              </c:ext>
            </c:extLst>
          </c:dPt>
          <c:dPt>
            <c:idx val="4"/>
            <c:bubble3D val="0"/>
            <c:spPr>
              <a:solidFill>
                <a:schemeClr val="accent5"/>
              </a:solidFill>
              <a:ln>
                <a:noFill/>
              </a:ln>
              <a:effectLst/>
            </c:spPr>
            <c:extLst>
              <c:ext xmlns:c16="http://schemas.microsoft.com/office/drawing/2014/chart" uri="{C3380CC4-5D6E-409C-BE32-E72D297353CC}">
                <c16:uniqueId val="{00000009-0DD9-4DA7-A89E-C7E04D5FD39A}"/>
              </c:ext>
            </c:extLst>
          </c:dPt>
          <c:dPt>
            <c:idx val="5"/>
            <c:bubble3D val="0"/>
            <c:spPr>
              <a:solidFill>
                <a:schemeClr val="accent6"/>
              </a:solidFill>
              <a:ln>
                <a:noFill/>
              </a:ln>
              <a:effectLst/>
            </c:spPr>
            <c:extLst>
              <c:ext xmlns:c16="http://schemas.microsoft.com/office/drawing/2014/chart" uri="{C3380CC4-5D6E-409C-BE32-E72D297353CC}">
                <c16:uniqueId val="{0000000B-0DD9-4DA7-A89E-C7E04D5FD39A}"/>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0DD9-4DA7-A89E-C7E04D5FD39A}"/>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0DD9-4DA7-A89E-C7E04D5FD39A}"/>
              </c:ext>
            </c:extLst>
          </c:dPt>
          <c:dPt>
            <c:idx val="8"/>
            <c:bubble3D val="0"/>
            <c:spPr>
              <a:solidFill>
                <a:schemeClr val="accent2">
                  <a:lumMod val="60000"/>
                  <a:lumOff val="40000"/>
                </a:schemeClr>
              </a:solidFill>
              <a:ln>
                <a:noFill/>
              </a:ln>
              <a:effectLst/>
            </c:spPr>
            <c:extLst>
              <c:ext xmlns:c16="http://schemas.microsoft.com/office/drawing/2014/chart" uri="{C3380CC4-5D6E-409C-BE32-E72D297353CC}">
                <c16:uniqueId val="{00000011-0DD9-4DA7-A89E-C7E04D5FD39A}"/>
              </c:ext>
            </c:extLst>
          </c:dPt>
          <c:dPt>
            <c:idx val="9"/>
            <c:bubble3D val="0"/>
            <c:spPr>
              <a:solidFill>
                <a:schemeClr val="accent4">
                  <a:lumMod val="60000"/>
                </a:schemeClr>
              </a:solidFill>
              <a:ln>
                <a:noFill/>
              </a:ln>
              <a:effectLst/>
            </c:spPr>
            <c:extLst>
              <c:ext xmlns:c16="http://schemas.microsoft.com/office/drawing/2014/chart" uri="{C3380CC4-5D6E-409C-BE32-E72D297353CC}">
                <c16:uniqueId val="{00000013-0DD9-4DA7-A89E-C7E04D5FD39A}"/>
              </c:ext>
            </c:extLst>
          </c:dPt>
          <c:dPt>
            <c:idx val="10"/>
            <c:bubble3D val="0"/>
            <c:spPr>
              <a:solidFill>
                <a:schemeClr val="accent5">
                  <a:lumMod val="60000"/>
                </a:schemeClr>
              </a:solidFill>
              <a:ln>
                <a:noFill/>
              </a:ln>
              <a:effectLst/>
            </c:spPr>
            <c:extLst>
              <c:ext xmlns:c16="http://schemas.microsoft.com/office/drawing/2014/chart" uri="{C3380CC4-5D6E-409C-BE32-E72D297353CC}">
                <c16:uniqueId val="{00000015-0DD9-4DA7-A89E-C7E04D5FD39A}"/>
              </c:ext>
            </c:extLst>
          </c:dPt>
          <c:dPt>
            <c:idx val="11"/>
            <c:bubble3D val="0"/>
            <c:spPr>
              <a:solidFill>
                <a:schemeClr val="accent6">
                  <a:lumMod val="60000"/>
                </a:schemeClr>
              </a:solidFill>
              <a:ln>
                <a:noFill/>
              </a:ln>
              <a:effectLst/>
            </c:spPr>
            <c:extLst>
              <c:ext xmlns:c16="http://schemas.microsoft.com/office/drawing/2014/chart" uri="{C3380CC4-5D6E-409C-BE32-E72D297353CC}">
                <c16:uniqueId val="{00000017-0DD9-4DA7-A89E-C7E04D5FD39A}"/>
              </c:ext>
            </c:extLst>
          </c:dPt>
          <c:dPt>
            <c:idx val="12"/>
            <c:bubble3D val="0"/>
            <c:spPr>
              <a:solidFill>
                <a:schemeClr val="accent1">
                  <a:lumMod val="80000"/>
                  <a:lumOff val="20000"/>
                </a:schemeClr>
              </a:solidFill>
              <a:ln>
                <a:noFill/>
              </a:ln>
              <a:effectLst/>
            </c:spPr>
            <c:extLst>
              <c:ext xmlns:c16="http://schemas.microsoft.com/office/drawing/2014/chart" uri="{C3380CC4-5D6E-409C-BE32-E72D297353CC}">
                <c16:uniqueId val="{00000019-0DD9-4DA7-A89E-C7E04D5FD39A}"/>
              </c:ext>
            </c:extLst>
          </c:dPt>
          <c:dPt>
            <c:idx val="13"/>
            <c:bubble3D val="0"/>
            <c:spPr>
              <a:solidFill>
                <a:schemeClr val="accent2">
                  <a:lumMod val="80000"/>
                  <a:lumOff val="20000"/>
                </a:schemeClr>
              </a:solidFill>
              <a:ln>
                <a:noFill/>
              </a:ln>
              <a:effectLst/>
            </c:spPr>
            <c:extLst>
              <c:ext xmlns:c16="http://schemas.microsoft.com/office/drawing/2014/chart" uri="{C3380CC4-5D6E-409C-BE32-E72D297353CC}">
                <c16:uniqueId val="{0000001B-0DD9-4DA7-A89E-C7E04D5FD39A}"/>
              </c:ext>
            </c:extLst>
          </c:dPt>
          <c:dPt>
            <c:idx val="14"/>
            <c:bubble3D val="0"/>
            <c:spPr>
              <a:solidFill>
                <a:schemeClr val="accent3">
                  <a:lumMod val="80000"/>
                  <a:lumOff val="20000"/>
                </a:schemeClr>
              </a:solidFill>
              <a:ln>
                <a:noFill/>
              </a:ln>
              <a:effectLst/>
            </c:spPr>
            <c:extLst>
              <c:ext xmlns:c16="http://schemas.microsoft.com/office/drawing/2014/chart" uri="{C3380CC4-5D6E-409C-BE32-E72D297353CC}">
                <c16:uniqueId val="{0000001D-0DD9-4DA7-A89E-C7E04D5FD39A}"/>
              </c:ext>
            </c:extLst>
          </c:dPt>
          <c:dPt>
            <c:idx val="15"/>
            <c:bubble3D val="0"/>
            <c:spPr>
              <a:solidFill>
                <a:schemeClr val="accent4">
                  <a:lumMod val="80000"/>
                  <a:lumOff val="20000"/>
                </a:schemeClr>
              </a:solidFill>
              <a:ln>
                <a:noFill/>
              </a:ln>
              <a:effectLst/>
            </c:spPr>
            <c:extLst>
              <c:ext xmlns:c16="http://schemas.microsoft.com/office/drawing/2014/chart" uri="{C3380CC4-5D6E-409C-BE32-E72D297353CC}">
                <c16:uniqueId val="{0000001F-0DD9-4DA7-A89E-C7E04D5FD39A}"/>
              </c:ext>
            </c:extLst>
          </c:dPt>
          <c:dPt>
            <c:idx val="16"/>
            <c:bubble3D val="0"/>
            <c:spPr>
              <a:solidFill>
                <a:schemeClr val="accent5">
                  <a:lumMod val="80000"/>
                  <a:lumOff val="20000"/>
                </a:schemeClr>
              </a:solidFill>
              <a:ln>
                <a:noFill/>
              </a:ln>
              <a:effectLst/>
            </c:spPr>
            <c:extLst>
              <c:ext xmlns:c16="http://schemas.microsoft.com/office/drawing/2014/chart" uri="{C3380CC4-5D6E-409C-BE32-E72D297353CC}">
                <c16:uniqueId val="{00000021-0DD9-4DA7-A89E-C7E04D5FD39A}"/>
              </c:ext>
            </c:extLst>
          </c:dPt>
          <c:dPt>
            <c:idx val="17"/>
            <c:bubble3D val="0"/>
            <c:spPr>
              <a:solidFill>
                <a:schemeClr val="accent6">
                  <a:lumMod val="80000"/>
                  <a:lumOff val="20000"/>
                </a:schemeClr>
              </a:solidFill>
              <a:ln>
                <a:noFill/>
              </a:ln>
              <a:effectLst/>
            </c:spPr>
            <c:extLst>
              <c:ext xmlns:c16="http://schemas.microsoft.com/office/drawing/2014/chart" uri="{C3380CC4-5D6E-409C-BE32-E72D297353CC}">
                <c16:uniqueId val="{00000023-0DD9-4DA7-A89E-C7E04D5FD39A}"/>
              </c:ext>
            </c:extLst>
          </c:dPt>
          <c:dPt>
            <c:idx val="18"/>
            <c:bubble3D val="0"/>
            <c:spPr>
              <a:solidFill>
                <a:schemeClr val="accent1">
                  <a:lumMod val="80000"/>
                </a:schemeClr>
              </a:solidFill>
              <a:ln>
                <a:noFill/>
              </a:ln>
              <a:effectLst/>
            </c:spPr>
            <c:extLst>
              <c:ext xmlns:c16="http://schemas.microsoft.com/office/drawing/2014/chart" uri="{C3380CC4-5D6E-409C-BE32-E72D297353CC}">
                <c16:uniqueId val="{00000025-0DD9-4DA7-A89E-C7E04D5FD39A}"/>
              </c:ext>
            </c:extLst>
          </c:dPt>
          <c:dPt>
            <c:idx val="19"/>
            <c:bubble3D val="0"/>
            <c:spPr>
              <a:solidFill>
                <a:schemeClr val="accent2">
                  <a:lumMod val="80000"/>
                </a:schemeClr>
              </a:solidFill>
              <a:ln>
                <a:noFill/>
              </a:ln>
              <a:effectLst/>
            </c:spPr>
            <c:extLst>
              <c:ext xmlns:c16="http://schemas.microsoft.com/office/drawing/2014/chart" uri="{C3380CC4-5D6E-409C-BE32-E72D297353CC}">
                <c16:uniqueId val="{00000027-0DD9-4DA7-A89E-C7E04D5FD39A}"/>
              </c:ext>
            </c:extLst>
          </c:dPt>
          <c:dPt>
            <c:idx val="20"/>
            <c:bubble3D val="0"/>
            <c:spPr>
              <a:solidFill>
                <a:schemeClr val="accent3">
                  <a:lumMod val="80000"/>
                </a:schemeClr>
              </a:solidFill>
              <a:ln>
                <a:noFill/>
              </a:ln>
              <a:effectLst/>
            </c:spPr>
            <c:extLst>
              <c:ext xmlns:c16="http://schemas.microsoft.com/office/drawing/2014/chart" uri="{C3380CC4-5D6E-409C-BE32-E72D297353CC}">
                <c16:uniqueId val="{00000029-0DD9-4DA7-A89E-C7E04D5FD39A}"/>
              </c:ext>
            </c:extLst>
          </c:dPt>
          <c:dPt>
            <c:idx val="21"/>
            <c:bubble3D val="0"/>
            <c:spPr>
              <a:solidFill>
                <a:schemeClr val="accent4">
                  <a:lumMod val="80000"/>
                </a:schemeClr>
              </a:solidFill>
              <a:ln>
                <a:noFill/>
              </a:ln>
              <a:effectLst/>
            </c:spPr>
            <c:extLst>
              <c:ext xmlns:c16="http://schemas.microsoft.com/office/drawing/2014/chart" uri="{C3380CC4-5D6E-409C-BE32-E72D297353CC}">
                <c16:uniqueId val="{0000002B-0DD9-4DA7-A89E-C7E04D5FD39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'UPSaclay cloud'!$A$6:$A$28</c:f>
              <c:strCache>
                <c:ptCount val="22"/>
                <c:pt idx="0">
                  <c:v>APHP Bicêtre</c:v>
                </c:pt>
                <c:pt idx="1">
                  <c:v>DiBiSo</c:v>
                </c:pt>
                <c:pt idx="2">
                  <c:v>DSI</c:v>
                </c:pt>
                <c:pt idx="3">
                  <c:v>ENS</c:v>
                </c:pt>
                <c:pt idx="4">
                  <c:v>Enseignement</c:v>
                </c:pt>
                <c:pt idx="5">
                  <c:v>ESE</c:v>
                </c:pt>
                <c:pt idx="6">
                  <c:v>GEOPS</c:v>
                </c:pt>
                <c:pt idx="7">
                  <c:v>I2BC</c:v>
                </c:pt>
                <c:pt idx="8">
                  <c:v>IAS</c:v>
                </c:pt>
                <c:pt idx="9">
                  <c:v>ICCMO</c:v>
                </c:pt>
                <c:pt idx="10">
                  <c:v>ICP</c:v>
                </c:pt>
                <c:pt idx="11">
                  <c:v>IGPS</c:v>
                </c:pt>
                <c:pt idx="12">
                  <c:v>IGR CESP</c:v>
                </c:pt>
                <c:pt idx="13">
                  <c:v>IPS2</c:v>
                </c:pt>
                <c:pt idx="14">
                  <c:v>ISMO</c:v>
                </c:pt>
                <c:pt idx="15">
                  <c:v>L2S</c:v>
                </c:pt>
                <c:pt idx="16">
                  <c:v>LISN</c:v>
                </c:pt>
                <c:pt idx="17">
                  <c:v>Mésocentre</c:v>
                </c:pt>
                <c:pt idx="18">
                  <c:v>Pharmacie</c:v>
                </c:pt>
                <c:pt idx="19">
                  <c:v>STAPS</c:v>
                </c:pt>
                <c:pt idx="20">
                  <c:v>UMR996 INSERM</c:v>
                </c:pt>
                <c:pt idx="21">
                  <c:v>(vide)</c:v>
                </c:pt>
              </c:strCache>
            </c:strRef>
          </c:cat>
          <c:val>
            <c:numRef>
              <c:f>'UPSaclay cloud'!$B$6:$B$28</c:f>
              <c:numCache>
                <c:formatCode>0</c:formatCode>
                <c:ptCount val="22"/>
                <c:pt idx="0">
                  <c:v>105120</c:v>
                </c:pt>
                <c:pt idx="1">
                  <c:v>49503.47111111111</c:v>
                </c:pt>
                <c:pt idx="2">
                  <c:v>58033.669444444473</c:v>
                </c:pt>
                <c:pt idx="3">
                  <c:v>78840</c:v>
                </c:pt>
                <c:pt idx="4">
                  <c:v>126368.60722222223</c:v>
                </c:pt>
                <c:pt idx="5">
                  <c:v>2799154.3969444446</c:v>
                </c:pt>
                <c:pt idx="6">
                  <c:v>183161.99027777778</c:v>
                </c:pt>
                <c:pt idx="7">
                  <c:v>80193.832222222205</c:v>
                </c:pt>
                <c:pt idx="8">
                  <c:v>3127371.7644444443</c:v>
                </c:pt>
                <c:pt idx="9">
                  <c:v>880946.28722222231</c:v>
                </c:pt>
                <c:pt idx="10">
                  <c:v>35040</c:v>
                </c:pt>
                <c:pt idx="11">
                  <c:v>298744.70777777786</c:v>
                </c:pt>
                <c:pt idx="12">
                  <c:v>116069.13305555552</c:v>
                </c:pt>
                <c:pt idx="13">
                  <c:v>81403.707777777789</c:v>
                </c:pt>
                <c:pt idx="14">
                  <c:v>249901.0355555556</c:v>
                </c:pt>
                <c:pt idx="15">
                  <c:v>560.694444444444</c:v>
                </c:pt>
                <c:pt idx="16">
                  <c:v>4142579.7236111099</c:v>
                </c:pt>
                <c:pt idx="17">
                  <c:v>1022496.5711111112</c:v>
                </c:pt>
                <c:pt idx="18">
                  <c:v>348731.88944444456</c:v>
                </c:pt>
                <c:pt idx="19">
                  <c:v>70080</c:v>
                </c:pt>
                <c:pt idx="20">
                  <c:v>167466.53111111111</c:v>
                </c:pt>
                <c:pt idx="21">
                  <c:v>52405.036666666652</c:v>
                </c:pt>
              </c:numCache>
            </c:numRef>
          </c:val>
          <c:extLst>
            <c:ext xmlns:c16="http://schemas.microsoft.com/office/drawing/2014/chart" uri="{C3380CC4-5D6E-409C-BE32-E72D297353CC}">
              <c16:uniqueId val="{0000002C-0DD9-4DA7-A89E-C7E04D5FD39A}"/>
            </c:ext>
          </c:extLst>
        </c:ser>
        <c:dLbls>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82068456994056849"/>
          <c:y val="3.0100600941942619E-2"/>
          <c:w val="0.15119394524503335"/>
          <c:h val="0.9475242431966346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79231-AEAF-45EC-96E9-2250E264CCCA}" type="datetimeFigureOut">
              <a:rPr lang="fr-FR" smtClean="0"/>
              <a:t>08/02/2024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2F464-AE36-4186-8880-3BD37E8C8832}" type="slidenum">
              <a:rPr lang="fr-FR" smtClean="0"/>
              <a:t>‹N°›</a:t>
            </a:fld>
            <a:endParaRPr lang="fr-FR"/>
          </a:p>
        </p:txBody>
      </p:sp>
    </p:spTree>
    <p:extLst>
      <p:ext uri="{BB962C8B-B14F-4D97-AF65-F5344CB8AC3E}">
        <p14:creationId xmlns:p14="http://schemas.microsoft.com/office/powerpoint/2010/main" val="37428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30ec2edb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30ec2edb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2856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32bd70bfb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32bd70bfb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3797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30ec2edb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30ec2edb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13915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30ec2edb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30ec2edb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7188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30ec2edb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30ec2edb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1940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30ec2edb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30ec2edb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8812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30ec2edb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30ec2edb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7640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30ec2edb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30ec2edb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8342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30ec2edb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30ec2edb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31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30ec2edb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30ec2edb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64750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32bd70bfbb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232bd70bfbb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9822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976986D-4D6F-4E6C-8150-93DF6F00342A}" type="datetimeFigureOut">
              <a:rPr lang="fr-FR" smtClean="0"/>
              <a:t>08/02/2024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273132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76986D-4D6F-4E6C-8150-93DF6F00342A}" type="datetimeFigureOut">
              <a:rPr lang="fr-FR" smtClean="0"/>
              <a:t>08/02/2024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82546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76986D-4D6F-4E6C-8150-93DF6F00342A}" type="datetimeFigureOut">
              <a:rPr lang="fr-FR" smtClean="0"/>
              <a:t>08/02/2024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3694847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Contenu" type="tx">
  <p:cSld name="Contenu">
    <p:spTree>
      <p:nvGrpSpPr>
        <p:cNvPr id="1" name="Shape 67"/>
        <p:cNvGrpSpPr/>
        <p:nvPr/>
      </p:nvGrpSpPr>
      <p:grpSpPr>
        <a:xfrm>
          <a:off x="0" y="0"/>
          <a:ext cx="0" cy="0"/>
          <a:chOff x="0" y="0"/>
          <a:chExt cx="0" cy="0"/>
        </a:xfrm>
      </p:grpSpPr>
      <p:pic>
        <p:nvPicPr>
          <p:cNvPr id="68" name="Google Shape;68;p15" descr="Image 6"/>
          <p:cNvPicPr preferRelativeResize="0"/>
          <p:nvPr/>
        </p:nvPicPr>
        <p:blipFill rotWithShape="1">
          <a:blip r:embed="rId2">
            <a:alphaModFix/>
          </a:blip>
          <a:srcRect/>
          <a:stretch/>
        </p:blipFill>
        <p:spPr>
          <a:xfrm rot="-5400000">
            <a:off x="4459655" y="2173654"/>
            <a:ext cx="224693" cy="9144001"/>
          </a:xfrm>
          <a:prstGeom prst="rect">
            <a:avLst/>
          </a:prstGeom>
          <a:noFill/>
          <a:ln>
            <a:noFill/>
          </a:ln>
        </p:spPr>
      </p:pic>
      <p:pic>
        <p:nvPicPr>
          <p:cNvPr id="69" name="Google Shape;69;p15" descr="Image 7"/>
          <p:cNvPicPr preferRelativeResize="0"/>
          <p:nvPr/>
        </p:nvPicPr>
        <p:blipFill rotWithShape="1">
          <a:blip r:embed="rId3">
            <a:alphaModFix/>
          </a:blip>
          <a:srcRect/>
          <a:stretch/>
        </p:blipFill>
        <p:spPr>
          <a:xfrm>
            <a:off x="10310442" y="6141908"/>
            <a:ext cx="1279287" cy="453081"/>
          </a:xfrm>
          <a:prstGeom prst="rect">
            <a:avLst/>
          </a:prstGeom>
          <a:noFill/>
          <a:ln>
            <a:noFill/>
          </a:ln>
        </p:spPr>
      </p:pic>
      <p:sp>
        <p:nvSpPr>
          <p:cNvPr id="70" name="Google Shape;70;p15"/>
          <p:cNvSpPr txBox="1">
            <a:spLocks noGrp="1"/>
          </p:cNvSpPr>
          <p:nvPr>
            <p:ph type="title"/>
          </p:nvPr>
        </p:nvSpPr>
        <p:spPr>
          <a:xfrm>
            <a:off x="623391" y="274640"/>
            <a:ext cx="10177133" cy="562073"/>
          </a:xfrm>
          <a:prstGeom prst="rect">
            <a:avLst/>
          </a:prstGeom>
          <a:noFill/>
          <a:ln>
            <a:noFill/>
          </a:ln>
        </p:spPr>
        <p:txBody>
          <a:bodyPr spcFirstLastPara="1" wrap="square" lIns="45700" tIns="45700" rIns="45700" bIns="45700" anchor="ctr" anchorCtr="0">
            <a:normAutofit/>
          </a:bodyPr>
          <a:lstStyle>
            <a:lvl1pPr lvl="0" algn="l">
              <a:lnSpc>
                <a:spcPct val="90000"/>
              </a:lnSpc>
              <a:spcBef>
                <a:spcPts val="0"/>
              </a:spcBef>
              <a:spcAft>
                <a:spcPts val="0"/>
              </a:spcAft>
              <a:buClr>
                <a:srgbClr val="303E48"/>
              </a:buClr>
              <a:buSzPts val="3400"/>
              <a:buFont typeface="Open Sans"/>
              <a:buNone/>
              <a:defRPr sz="4533">
                <a:solidFill>
                  <a:srgbClr val="303E48"/>
                </a:solidFill>
              </a:defRPr>
            </a:lvl1pPr>
            <a:lvl2pPr lvl="1" algn="l">
              <a:lnSpc>
                <a:spcPct val="90000"/>
              </a:lnSpc>
              <a:spcBef>
                <a:spcPts val="0"/>
              </a:spcBef>
              <a:spcAft>
                <a:spcPts val="0"/>
              </a:spcAft>
              <a:buClr>
                <a:srgbClr val="63003C"/>
              </a:buClr>
              <a:buSzPts val="1800"/>
              <a:buNone/>
              <a:defRPr/>
            </a:lvl2pPr>
            <a:lvl3pPr lvl="2" algn="l">
              <a:lnSpc>
                <a:spcPct val="90000"/>
              </a:lnSpc>
              <a:spcBef>
                <a:spcPts val="0"/>
              </a:spcBef>
              <a:spcAft>
                <a:spcPts val="0"/>
              </a:spcAft>
              <a:buClr>
                <a:srgbClr val="63003C"/>
              </a:buClr>
              <a:buSzPts val="1800"/>
              <a:buNone/>
              <a:defRPr/>
            </a:lvl3pPr>
            <a:lvl4pPr lvl="3" algn="l">
              <a:lnSpc>
                <a:spcPct val="90000"/>
              </a:lnSpc>
              <a:spcBef>
                <a:spcPts val="0"/>
              </a:spcBef>
              <a:spcAft>
                <a:spcPts val="0"/>
              </a:spcAft>
              <a:buClr>
                <a:srgbClr val="63003C"/>
              </a:buClr>
              <a:buSzPts val="1800"/>
              <a:buNone/>
              <a:defRPr/>
            </a:lvl4pPr>
            <a:lvl5pPr lvl="4" algn="l">
              <a:lnSpc>
                <a:spcPct val="90000"/>
              </a:lnSpc>
              <a:spcBef>
                <a:spcPts val="0"/>
              </a:spcBef>
              <a:spcAft>
                <a:spcPts val="0"/>
              </a:spcAft>
              <a:buClr>
                <a:srgbClr val="63003C"/>
              </a:buClr>
              <a:buSzPts val="1800"/>
              <a:buNone/>
              <a:defRPr/>
            </a:lvl5pPr>
            <a:lvl6pPr lvl="5" algn="l">
              <a:lnSpc>
                <a:spcPct val="90000"/>
              </a:lnSpc>
              <a:spcBef>
                <a:spcPts val="0"/>
              </a:spcBef>
              <a:spcAft>
                <a:spcPts val="0"/>
              </a:spcAft>
              <a:buClr>
                <a:srgbClr val="63003C"/>
              </a:buClr>
              <a:buSzPts val="1800"/>
              <a:buNone/>
              <a:defRPr/>
            </a:lvl6pPr>
            <a:lvl7pPr lvl="6" algn="l">
              <a:lnSpc>
                <a:spcPct val="90000"/>
              </a:lnSpc>
              <a:spcBef>
                <a:spcPts val="0"/>
              </a:spcBef>
              <a:spcAft>
                <a:spcPts val="0"/>
              </a:spcAft>
              <a:buClr>
                <a:srgbClr val="63003C"/>
              </a:buClr>
              <a:buSzPts val="1800"/>
              <a:buNone/>
              <a:defRPr/>
            </a:lvl7pPr>
            <a:lvl8pPr lvl="7" algn="l">
              <a:lnSpc>
                <a:spcPct val="90000"/>
              </a:lnSpc>
              <a:spcBef>
                <a:spcPts val="0"/>
              </a:spcBef>
              <a:spcAft>
                <a:spcPts val="0"/>
              </a:spcAft>
              <a:buClr>
                <a:srgbClr val="63003C"/>
              </a:buClr>
              <a:buSzPts val="1800"/>
              <a:buNone/>
              <a:defRPr/>
            </a:lvl8pPr>
            <a:lvl9pPr lvl="8" algn="l">
              <a:lnSpc>
                <a:spcPct val="90000"/>
              </a:lnSpc>
              <a:spcBef>
                <a:spcPts val="0"/>
              </a:spcBef>
              <a:spcAft>
                <a:spcPts val="0"/>
              </a:spcAft>
              <a:buClr>
                <a:srgbClr val="63003C"/>
              </a:buClr>
              <a:buSzPts val="1800"/>
              <a:buNone/>
              <a:defRPr/>
            </a:lvl9pPr>
          </a:lstStyle>
          <a:p>
            <a:endParaRPr/>
          </a:p>
        </p:txBody>
      </p:sp>
      <p:sp>
        <p:nvSpPr>
          <p:cNvPr id="71" name="Google Shape;71;p15"/>
          <p:cNvSpPr txBox="1">
            <a:spLocks noGrp="1"/>
          </p:cNvSpPr>
          <p:nvPr>
            <p:ph type="body" idx="1"/>
          </p:nvPr>
        </p:nvSpPr>
        <p:spPr>
          <a:xfrm>
            <a:off x="623391" y="1556792"/>
            <a:ext cx="10177133" cy="4366931"/>
          </a:xfrm>
          <a:prstGeom prst="rect">
            <a:avLst/>
          </a:prstGeom>
          <a:solidFill>
            <a:srgbClr val="FFFFFF"/>
          </a:solidFill>
          <a:ln>
            <a:noFill/>
          </a:ln>
        </p:spPr>
        <p:txBody>
          <a:bodyPr spcFirstLastPara="1" wrap="square" lIns="45700" tIns="45700" rIns="45700" bIns="45700" anchor="t" anchorCtr="0">
            <a:normAutofit/>
          </a:bodyPr>
          <a:lstStyle>
            <a:lvl1pPr marL="609585" lvl="0" indent="-457189" algn="l">
              <a:lnSpc>
                <a:spcPct val="90000"/>
              </a:lnSpc>
              <a:spcBef>
                <a:spcPts val="1333"/>
              </a:spcBef>
              <a:spcAft>
                <a:spcPts val="0"/>
              </a:spcAft>
              <a:buClr>
                <a:srgbClr val="63003C"/>
              </a:buClr>
              <a:buSzPts val="1800"/>
              <a:buChar char="•"/>
              <a:defRPr/>
            </a:lvl1pPr>
            <a:lvl2pPr marL="1219170" lvl="1" indent="-457189" algn="l">
              <a:lnSpc>
                <a:spcPct val="90000"/>
              </a:lnSpc>
              <a:spcBef>
                <a:spcPts val="1333"/>
              </a:spcBef>
              <a:spcAft>
                <a:spcPts val="0"/>
              </a:spcAft>
              <a:buClr>
                <a:srgbClr val="63003C"/>
              </a:buClr>
              <a:buSzPts val="1800"/>
              <a:buChar char="•"/>
              <a:defRPr/>
            </a:lvl2pPr>
            <a:lvl3pPr marL="1828754" lvl="2" indent="-457189" algn="l">
              <a:lnSpc>
                <a:spcPct val="90000"/>
              </a:lnSpc>
              <a:spcBef>
                <a:spcPts val="1333"/>
              </a:spcBef>
              <a:spcAft>
                <a:spcPts val="0"/>
              </a:spcAft>
              <a:buClr>
                <a:srgbClr val="63003C"/>
              </a:buClr>
              <a:buSzPts val="1800"/>
              <a:buChar char="•"/>
              <a:defRPr/>
            </a:lvl3pPr>
            <a:lvl4pPr marL="2438339" lvl="3" indent="-457189" algn="l">
              <a:lnSpc>
                <a:spcPct val="90000"/>
              </a:lnSpc>
              <a:spcBef>
                <a:spcPts val="1333"/>
              </a:spcBef>
              <a:spcAft>
                <a:spcPts val="0"/>
              </a:spcAft>
              <a:buClr>
                <a:srgbClr val="63003C"/>
              </a:buClr>
              <a:buSzPts val="1800"/>
              <a:buChar char="•"/>
              <a:defRPr/>
            </a:lvl4pPr>
            <a:lvl5pPr marL="3047924" lvl="4" indent="-457189" algn="l">
              <a:lnSpc>
                <a:spcPct val="90000"/>
              </a:lnSpc>
              <a:spcBef>
                <a:spcPts val="1333"/>
              </a:spcBef>
              <a:spcAft>
                <a:spcPts val="0"/>
              </a:spcAft>
              <a:buClr>
                <a:srgbClr val="63003C"/>
              </a:buClr>
              <a:buSzPts val="1800"/>
              <a:buChar char="•"/>
              <a:defRPr/>
            </a:lvl5pPr>
            <a:lvl6pPr marL="3657509" lvl="5" indent="-457189" algn="l">
              <a:lnSpc>
                <a:spcPct val="90000"/>
              </a:lnSpc>
              <a:spcBef>
                <a:spcPts val="1333"/>
              </a:spcBef>
              <a:spcAft>
                <a:spcPts val="0"/>
              </a:spcAft>
              <a:buClr>
                <a:srgbClr val="63003C"/>
              </a:buClr>
              <a:buSzPts val="1800"/>
              <a:buChar char="•"/>
              <a:defRPr/>
            </a:lvl6pPr>
            <a:lvl7pPr marL="4267093" lvl="6" indent="-457189" algn="l">
              <a:lnSpc>
                <a:spcPct val="90000"/>
              </a:lnSpc>
              <a:spcBef>
                <a:spcPts val="1333"/>
              </a:spcBef>
              <a:spcAft>
                <a:spcPts val="0"/>
              </a:spcAft>
              <a:buClr>
                <a:srgbClr val="63003C"/>
              </a:buClr>
              <a:buSzPts val="1800"/>
              <a:buChar char="•"/>
              <a:defRPr/>
            </a:lvl7pPr>
            <a:lvl8pPr marL="4876678" lvl="7" indent="-457189" algn="l">
              <a:lnSpc>
                <a:spcPct val="90000"/>
              </a:lnSpc>
              <a:spcBef>
                <a:spcPts val="1333"/>
              </a:spcBef>
              <a:spcAft>
                <a:spcPts val="0"/>
              </a:spcAft>
              <a:buClr>
                <a:srgbClr val="63003C"/>
              </a:buClr>
              <a:buSzPts val="1800"/>
              <a:buChar char="•"/>
              <a:defRPr/>
            </a:lvl8pPr>
            <a:lvl9pPr marL="5486263" lvl="8" indent="-457189" algn="l">
              <a:lnSpc>
                <a:spcPct val="90000"/>
              </a:lnSpc>
              <a:spcBef>
                <a:spcPts val="1333"/>
              </a:spcBef>
              <a:spcAft>
                <a:spcPts val="0"/>
              </a:spcAft>
              <a:buClr>
                <a:srgbClr val="63003C"/>
              </a:buClr>
              <a:buSzPts val="1800"/>
              <a:buChar char="•"/>
              <a:defRPr/>
            </a:lvl9pPr>
          </a:lstStyle>
          <a:p>
            <a:endParaRPr/>
          </a:p>
        </p:txBody>
      </p:sp>
      <p:sp>
        <p:nvSpPr>
          <p:cNvPr id="72" name="Google Shape;72;p15"/>
          <p:cNvSpPr txBox="1">
            <a:spLocks noGrp="1"/>
          </p:cNvSpPr>
          <p:nvPr>
            <p:ph type="sldNum" idx="12"/>
          </p:nvPr>
        </p:nvSpPr>
        <p:spPr>
          <a:xfrm>
            <a:off x="8737600" y="6187094"/>
            <a:ext cx="2844800" cy="338514"/>
          </a:xfrm>
          <a:prstGeom prst="rect">
            <a:avLst/>
          </a:prstGeom>
          <a:noFill/>
          <a:ln>
            <a:noFill/>
          </a:ln>
        </p:spPr>
        <p:txBody>
          <a:bodyPr spcFirstLastPara="1" wrap="square" lIns="45700" tIns="45700" rIns="45700" bIns="45700" anchor="ctr" anchorCtr="0">
            <a:spAutoFit/>
          </a:bodyPr>
          <a:lstStyle>
            <a:lvl1pPr marL="0" lvl="0" indent="0" algn="l">
              <a:lnSpc>
                <a:spcPct val="100000"/>
              </a:lnSpc>
              <a:spcBef>
                <a:spcPts val="0"/>
              </a:spcBef>
              <a:spcAft>
                <a:spcPts val="0"/>
              </a:spcAft>
              <a:buClr>
                <a:srgbClr val="63003C"/>
              </a:buClr>
              <a:buSzPts val="1200"/>
              <a:buFont typeface="Open Sans"/>
              <a:buNone/>
              <a:defRPr sz="1600"/>
            </a:lvl1pPr>
            <a:lvl2pPr marL="0" lvl="1" indent="0" algn="l">
              <a:lnSpc>
                <a:spcPct val="100000"/>
              </a:lnSpc>
              <a:spcBef>
                <a:spcPts val="0"/>
              </a:spcBef>
              <a:spcAft>
                <a:spcPts val="0"/>
              </a:spcAft>
              <a:buClr>
                <a:srgbClr val="63003C"/>
              </a:buClr>
              <a:buSzPts val="1200"/>
              <a:buFont typeface="Open Sans"/>
              <a:buNone/>
              <a:defRPr sz="1600"/>
            </a:lvl2pPr>
            <a:lvl3pPr marL="0" lvl="2" indent="0" algn="l">
              <a:lnSpc>
                <a:spcPct val="100000"/>
              </a:lnSpc>
              <a:spcBef>
                <a:spcPts val="0"/>
              </a:spcBef>
              <a:spcAft>
                <a:spcPts val="0"/>
              </a:spcAft>
              <a:buClr>
                <a:srgbClr val="63003C"/>
              </a:buClr>
              <a:buSzPts val="1200"/>
              <a:buFont typeface="Open Sans"/>
              <a:buNone/>
              <a:defRPr sz="1600"/>
            </a:lvl3pPr>
            <a:lvl4pPr marL="0" lvl="3" indent="0" algn="l">
              <a:lnSpc>
                <a:spcPct val="100000"/>
              </a:lnSpc>
              <a:spcBef>
                <a:spcPts val="0"/>
              </a:spcBef>
              <a:spcAft>
                <a:spcPts val="0"/>
              </a:spcAft>
              <a:buClr>
                <a:srgbClr val="63003C"/>
              </a:buClr>
              <a:buSzPts val="1200"/>
              <a:buFont typeface="Open Sans"/>
              <a:buNone/>
              <a:defRPr sz="1600"/>
            </a:lvl4pPr>
            <a:lvl5pPr marL="0" lvl="4" indent="0" algn="l">
              <a:lnSpc>
                <a:spcPct val="100000"/>
              </a:lnSpc>
              <a:spcBef>
                <a:spcPts val="0"/>
              </a:spcBef>
              <a:spcAft>
                <a:spcPts val="0"/>
              </a:spcAft>
              <a:buClr>
                <a:srgbClr val="63003C"/>
              </a:buClr>
              <a:buSzPts val="1200"/>
              <a:buFont typeface="Open Sans"/>
              <a:buNone/>
              <a:defRPr sz="1600"/>
            </a:lvl5pPr>
            <a:lvl6pPr marL="0" lvl="5" indent="0" algn="l">
              <a:lnSpc>
                <a:spcPct val="100000"/>
              </a:lnSpc>
              <a:spcBef>
                <a:spcPts val="0"/>
              </a:spcBef>
              <a:spcAft>
                <a:spcPts val="0"/>
              </a:spcAft>
              <a:buClr>
                <a:srgbClr val="63003C"/>
              </a:buClr>
              <a:buSzPts val="1200"/>
              <a:buFont typeface="Open Sans"/>
              <a:buNone/>
              <a:defRPr sz="1600"/>
            </a:lvl6pPr>
            <a:lvl7pPr marL="0" lvl="6" indent="0" algn="l">
              <a:lnSpc>
                <a:spcPct val="100000"/>
              </a:lnSpc>
              <a:spcBef>
                <a:spcPts val="0"/>
              </a:spcBef>
              <a:spcAft>
                <a:spcPts val="0"/>
              </a:spcAft>
              <a:buClr>
                <a:srgbClr val="63003C"/>
              </a:buClr>
              <a:buSzPts val="1200"/>
              <a:buFont typeface="Open Sans"/>
              <a:buNone/>
              <a:defRPr sz="1600"/>
            </a:lvl7pPr>
            <a:lvl8pPr marL="0" lvl="7" indent="0" algn="l">
              <a:lnSpc>
                <a:spcPct val="100000"/>
              </a:lnSpc>
              <a:spcBef>
                <a:spcPts val="0"/>
              </a:spcBef>
              <a:spcAft>
                <a:spcPts val="0"/>
              </a:spcAft>
              <a:buClr>
                <a:srgbClr val="63003C"/>
              </a:buClr>
              <a:buSzPts val="1200"/>
              <a:buFont typeface="Open Sans"/>
              <a:buNone/>
              <a:defRPr sz="1600"/>
            </a:lvl8pPr>
            <a:lvl9pPr marL="0" lvl="8" indent="0" algn="l">
              <a:lnSpc>
                <a:spcPct val="100000"/>
              </a:lnSpc>
              <a:spcBef>
                <a:spcPts val="0"/>
              </a:spcBef>
              <a:spcAft>
                <a:spcPts val="0"/>
              </a:spcAft>
              <a:buClr>
                <a:srgbClr val="63003C"/>
              </a:buClr>
              <a:buSzPts val="1200"/>
              <a:buFont typeface="Open Sans"/>
              <a:buNone/>
              <a:defRPr sz="1600"/>
            </a:lvl9pPr>
          </a:lstStyle>
          <a:p>
            <a:fld id="{00000000-1234-1234-1234-123412341234}" type="slidenum">
              <a:rPr lang="fr-FR" smtClean="0"/>
              <a:pPr/>
              <a:t>‹N°›</a:t>
            </a:fld>
            <a:endParaRPr lang="fr-FR"/>
          </a:p>
        </p:txBody>
      </p:sp>
    </p:spTree>
    <p:extLst>
      <p:ext uri="{BB962C8B-B14F-4D97-AF65-F5344CB8AC3E}">
        <p14:creationId xmlns:p14="http://schemas.microsoft.com/office/powerpoint/2010/main" val="271025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76986D-4D6F-4E6C-8150-93DF6F00342A}" type="datetimeFigureOut">
              <a:rPr lang="fr-FR" smtClean="0"/>
              <a:t>08/02/2024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422660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976986D-4D6F-4E6C-8150-93DF6F00342A}" type="datetimeFigureOut">
              <a:rPr lang="fr-FR" smtClean="0"/>
              <a:t>08/02/2024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3600854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976986D-4D6F-4E6C-8150-93DF6F00342A}" type="datetimeFigureOut">
              <a:rPr lang="fr-FR" smtClean="0"/>
              <a:t>08/02/2024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382672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976986D-4D6F-4E6C-8150-93DF6F00342A}" type="datetimeFigureOut">
              <a:rPr lang="fr-FR" smtClean="0"/>
              <a:t>08/02/2024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142330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976986D-4D6F-4E6C-8150-93DF6F00342A}" type="datetimeFigureOut">
              <a:rPr lang="fr-FR" smtClean="0"/>
              <a:t>08/02/2024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1805370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76986D-4D6F-4E6C-8150-93DF6F00342A}" type="datetimeFigureOut">
              <a:rPr lang="fr-FR" smtClean="0"/>
              <a:t>08/02/2024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344289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976986D-4D6F-4E6C-8150-93DF6F00342A}" type="datetimeFigureOut">
              <a:rPr lang="fr-FR" smtClean="0"/>
              <a:t>08/02/2024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420988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976986D-4D6F-4E6C-8150-93DF6F00342A}" type="datetimeFigureOut">
              <a:rPr lang="fr-FR" smtClean="0"/>
              <a:t>08/02/2024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5B5B8F-CCDF-469E-8F1A-04F6996FC3BB}" type="slidenum">
              <a:rPr lang="fr-FR" smtClean="0"/>
              <a:t>‹N°›</a:t>
            </a:fld>
            <a:endParaRPr lang="fr-FR"/>
          </a:p>
        </p:txBody>
      </p:sp>
    </p:spTree>
    <p:extLst>
      <p:ext uri="{BB962C8B-B14F-4D97-AF65-F5344CB8AC3E}">
        <p14:creationId xmlns:p14="http://schemas.microsoft.com/office/powerpoint/2010/main" val="274065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6986D-4D6F-4E6C-8150-93DF6F00342A}" type="datetimeFigureOut">
              <a:rPr lang="fr-FR" smtClean="0"/>
              <a:t>08/02/2024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B5B8F-CCDF-469E-8F1A-04F6996FC3BB}" type="slidenum">
              <a:rPr lang="fr-FR" smtClean="0"/>
              <a:t>‹N°›</a:t>
            </a:fld>
            <a:endParaRPr lang="fr-FR"/>
          </a:p>
        </p:txBody>
      </p:sp>
    </p:spTree>
    <p:extLst>
      <p:ext uri="{BB962C8B-B14F-4D97-AF65-F5344CB8AC3E}">
        <p14:creationId xmlns:p14="http://schemas.microsoft.com/office/powerpoint/2010/main" val="789013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elixir-europe.org/"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hyperlink" Target="https://recherche.data.gouv.fr/fr" TargetMode="External"/><Relationship Id="rId5" Type="http://schemas.openxmlformats.org/officeDocument/2006/relationships/hyperlink" Target="https://www.huma-num.fr/" TargetMode="External"/><Relationship Id="rId4" Type="http://schemas.openxmlformats.org/officeDocument/2006/relationships/hyperlink" Target="https://www.gaia-data.org/"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rucio.cern.ch/"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mesocentre.universite-paris-saclay.fr"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6" name="ZoneTexte 5"/>
          <p:cNvSpPr txBox="1"/>
          <p:nvPr/>
        </p:nvSpPr>
        <p:spPr>
          <a:xfrm>
            <a:off x="2234107" y="2639264"/>
            <a:ext cx="6699847" cy="646331"/>
          </a:xfrm>
          <a:prstGeom prst="rect">
            <a:avLst/>
          </a:prstGeom>
          <a:noFill/>
        </p:spPr>
        <p:txBody>
          <a:bodyPr wrap="none" rtlCol="0">
            <a:spAutoFit/>
          </a:bodyPr>
          <a:lstStyle/>
          <a:p>
            <a:r>
              <a:rPr lang="fr-FR" sz="3600" dirty="0" smtClean="0"/>
              <a:t>Comité des tutelles du </a:t>
            </a:r>
            <a:r>
              <a:rPr lang="fr-FR" sz="3600" dirty="0" err="1" smtClean="0"/>
              <a:t>mésocentre</a:t>
            </a:r>
            <a:endParaRPr lang="fr-FR" sz="3600" dirty="0"/>
          </a:p>
        </p:txBody>
      </p:sp>
      <p:sp>
        <p:nvSpPr>
          <p:cNvPr id="7" name="ZoneTexte 6"/>
          <p:cNvSpPr txBox="1"/>
          <p:nvPr/>
        </p:nvSpPr>
        <p:spPr>
          <a:xfrm>
            <a:off x="4505644" y="3615698"/>
            <a:ext cx="1927814" cy="461665"/>
          </a:xfrm>
          <a:prstGeom prst="rect">
            <a:avLst/>
          </a:prstGeom>
          <a:noFill/>
        </p:spPr>
        <p:txBody>
          <a:bodyPr wrap="square" rtlCol="0">
            <a:spAutoFit/>
          </a:bodyPr>
          <a:lstStyle/>
          <a:p>
            <a:r>
              <a:rPr lang="fr-FR" sz="2400" smtClean="0"/>
              <a:t>08/02/2024</a:t>
            </a:r>
            <a:endParaRPr lang="fr-FR" sz="3600" dirty="0"/>
          </a:p>
        </p:txBody>
      </p:sp>
    </p:spTree>
    <p:extLst>
      <p:ext uri="{BB962C8B-B14F-4D97-AF65-F5344CB8AC3E}">
        <p14:creationId xmlns:p14="http://schemas.microsoft.com/office/powerpoint/2010/main" val="3848582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198" y="0"/>
            <a:ext cx="6889517" cy="562073"/>
          </a:xfrm>
        </p:spPr>
        <p:txBody>
          <a:bodyPr>
            <a:noAutofit/>
          </a:bodyPr>
          <a:lstStyle/>
          <a:p>
            <a:r>
              <a:rPr lang="en-GB" sz="3600" b="1" dirty="0" err="1" smtClean="0">
                <a:solidFill>
                  <a:srgbClr val="FF0000"/>
                </a:solidFill>
              </a:rPr>
              <a:t>Plateforme</a:t>
            </a:r>
            <a:r>
              <a:rPr lang="en-GB" sz="3600" b="1" dirty="0" smtClean="0">
                <a:solidFill>
                  <a:srgbClr val="FF0000"/>
                </a:solidFill>
              </a:rPr>
              <a:t> </a:t>
            </a:r>
            <a:r>
              <a:rPr lang="en-GB" sz="3600" b="1" dirty="0" err="1" smtClean="0">
                <a:solidFill>
                  <a:srgbClr val="FF0000"/>
                </a:solidFill>
              </a:rPr>
              <a:t>globale</a:t>
            </a:r>
            <a:r>
              <a:rPr lang="en-GB" sz="3600" b="1" dirty="0" smtClean="0">
                <a:solidFill>
                  <a:srgbClr val="FF0000"/>
                </a:solidFill>
              </a:rPr>
              <a:t> de </a:t>
            </a:r>
            <a:r>
              <a:rPr lang="en-GB" sz="3600" b="1" dirty="0" err="1" smtClean="0">
                <a:solidFill>
                  <a:srgbClr val="FF0000"/>
                </a:solidFill>
              </a:rPr>
              <a:t>stockage</a:t>
            </a:r>
            <a:endParaRPr lang="en-GB" sz="3600" b="1" dirty="0">
              <a:solidFill>
                <a:srgbClr val="FF0000"/>
              </a:solidFill>
            </a:endParaRPr>
          </a:p>
        </p:txBody>
      </p:sp>
      <p:sp>
        <p:nvSpPr>
          <p:cNvPr id="3" name="Espace réservé du texte 2"/>
          <p:cNvSpPr>
            <a:spLocks noGrp="1"/>
          </p:cNvSpPr>
          <p:nvPr>
            <p:ph type="body" idx="1"/>
          </p:nvPr>
        </p:nvSpPr>
        <p:spPr>
          <a:xfrm>
            <a:off x="148281" y="562073"/>
            <a:ext cx="12043719" cy="5832549"/>
          </a:xfrm>
        </p:spPr>
        <p:txBody>
          <a:bodyPr>
            <a:noAutofit/>
          </a:bodyPr>
          <a:lstStyle/>
          <a:p>
            <a:pPr marL="152396" indent="0">
              <a:buNone/>
            </a:pPr>
            <a:r>
              <a:rPr lang="en-GB" sz="1800" u="sng" dirty="0" smtClean="0"/>
              <a:t>La nouvelle </a:t>
            </a:r>
            <a:r>
              <a:rPr lang="en-GB" sz="1800" u="sng" dirty="0" err="1" smtClean="0"/>
              <a:t>plateforme</a:t>
            </a:r>
            <a:r>
              <a:rPr lang="en-GB" sz="1800" u="sng" dirty="0" smtClean="0"/>
              <a:t> </a:t>
            </a:r>
            <a:r>
              <a:rPr lang="en-GB" sz="1800" u="sng" dirty="0" err="1" smtClean="0"/>
              <a:t>apportée</a:t>
            </a:r>
            <a:r>
              <a:rPr lang="en-GB" sz="1800" u="sng" dirty="0" smtClean="0"/>
              <a:t> par le mésocentre</a:t>
            </a:r>
          </a:p>
          <a:p>
            <a:pPr lvl="1"/>
            <a:r>
              <a:rPr lang="en-GB" sz="1800" dirty="0" err="1" smtClean="0"/>
              <a:t>Financement</a:t>
            </a:r>
            <a:r>
              <a:rPr lang="en-GB" sz="1800" dirty="0" smtClean="0"/>
              <a:t> CPER = 1 M€ (1/2 </a:t>
            </a:r>
            <a:r>
              <a:rPr lang="en-GB" sz="1800" dirty="0" err="1" smtClean="0"/>
              <a:t>engagé</a:t>
            </a:r>
            <a:r>
              <a:rPr lang="en-GB" sz="1800" dirty="0" smtClean="0"/>
              <a:t> </a:t>
            </a:r>
            <a:r>
              <a:rPr lang="en-GB" sz="1800" dirty="0" err="1" smtClean="0"/>
              <a:t>en</a:t>
            </a:r>
            <a:r>
              <a:rPr lang="en-GB" sz="1800" dirty="0" smtClean="0"/>
              <a:t> 2023)</a:t>
            </a:r>
          </a:p>
          <a:p>
            <a:pPr marL="152396" indent="0">
              <a:buNone/>
            </a:pPr>
            <a:r>
              <a:rPr lang="en-GB" sz="1800" u="sng" dirty="0" err="1" smtClean="0"/>
              <a:t>Objectifs</a:t>
            </a:r>
            <a:endParaRPr lang="en-GB" sz="1800" u="sng" dirty="0" smtClean="0"/>
          </a:p>
          <a:p>
            <a:pPr lvl="1">
              <a:lnSpc>
                <a:spcPct val="50000"/>
              </a:lnSpc>
            </a:pPr>
            <a:r>
              <a:rPr lang="en-GB" sz="1800" dirty="0" err="1" smtClean="0"/>
              <a:t>Stockage</a:t>
            </a:r>
            <a:r>
              <a:rPr lang="en-GB" sz="1800" dirty="0" smtClean="0"/>
              <a:t> “</a:t>
            </a:r>
            <a:r>
              <a:rPr lang="en-GB" sz="1800" dirty="0" err="1" smtClean="0"/>
              <a:t>tiède</a:t>
            </a:r>
            <a:r>
              <a:rPr lang="en-GB" sz="1800" dirty="0" smtClean="0"/>
              <a:t>” utilisable par les 2 </a:t>
            </a:r>
            <a:r>
              <a:rPr lang="en-GB" sz="1800" dirty="0" err="1" smtClean="0"/>
              <a:t>plateformes</a:t>
            </a:r>
            <a:endParaRPr lang="en-GB" sz="1800" dirty="0" smtClean="0"/>
          </a:p>
          <a:p>
            <a:pPr lvl="1">
              <a:lnSpc>
                <a:spcPct val="50000"/>
              </a:lnSpc>
            </a:pPr>
            <a:r>
              <a:rPr lang="en-GB" sz="1800" dirty="0" err="1" smtClean="0"/>
              <a:t>Stockage</a:t>
            </a:r>
            <a:r>
              <a:rPr lang="en-GB" sz="1800" dirty="0" smtClean="0"/>
              <a:t> </a:t>
            </a:r>
            <a:r>
              <a:rPr lang="en-GB" sz="1800" dirty="0" err="1" smtClean="0"/>
              <a:t>pérenne</a:t>
            </a:r>
            <a:r>
              <a:rPr lang="en-GB" sz="1800" dirty="0" smtClean="0"/>
              <a:t> </a:t>
            </a:r>
            <a:r>
              <a:rPr lang="en-GB" sz="1800" dirty="0" err="1" smtClean="0"/>
              <a:t>mais</a:t>
            </a:r>
            <a:r>
              <a:rPr lang="en-GB" sz="1800" dirty="0" smtClean="0"/>
              <a:t> non </a:t>
            </a:r>
            <a:r>
              <a:rPr lang="en-GB" sz="1800" dirty="0" err="1" smtClean="0"/>
              <a:t>archivé</a:t>
            </a:r>
            <a:r>
              <a:rPr lang="en-GB" sz="1800" dirty="0" smtClean="0"/>
              <a:t> de </a:t>
            </a:r>
            <a:r>
              <a:rPr lang="en-GB" sz="1800" dirty="0" err="1" smtClean="0"/>
              <a:t>données</a:t>
            </a:r>
            <a:r>
              <a:rPr lang="en-GB" sz="1800" dirty="0" smtClean="0"/>
              <a:t> </a:t>
            </a:r>
            <a:r>
              <a:rPr lang="en-GB" sz="1800" dirty="0" err="1" smtClean="0"/>
              <a:t>scientifiques</a:t>
            </a:r>
            <a:endParaRPr lang="en-GB" sz="1800" dirty="0" smtClean="0"/>
          </a:p>
          <a:p>
            <a:pPr lvl="1">
              <a:lnSpc>
                <a:spcPct val="50000"/>
              </a:lnSpc>
            </a:pPr>
            <a:endParaRPr lang="en-GB" sz="1600" dirty="0" smtClean="0"/>
          </a:p>
          <a:p>
            <a:pPr marL="152396" indent="0">
              <a:buNone/>
            </a:pPr>
            <a:r>
              <a:rPr lang="en-GB" sz="1800" u="sng" dirty="0" smtClean="0"/>
              <a:t>2 modes </a:t>
            </a:r>
            <a:r>
              <a:rPr lang="en-GB" sz="1800" u="sng" dirty="0" err="1" smtClean="0"/>
              <a:t>d’accès</a:t>
            </a:r>
            <a:r>
              <a:rPr lang="en-GB" sz="1800" u="sng" dirty="0" smtClean="0"/>
              <a:t> </a:t>
            </a:r>
            <a:r>
              <a:rPr lang="en-GB" sz="1800" u="sng" dirty="0" err="1" smtClean="0"/>
              <a:t>principaux</a:t>
            </a:r>
            <a:r>
              <a:rPr lang="en-GB" sz="1800" u="sng" dirty="0" smtClean="0"/>
              <a:t> </a:t>
            </a:r>
            <a:r>
              <a:rPr lang="en-GB" sz="1800" u="sng" dirty="0" err="1" smtClean="0"/>
              <a:t>envisagés</a:t>
            </a:r>
            <a:endParaRPr lang="en-GB" sz="1800" u="sng" dirty="0" smtClean="0"/>
          </a:p>
          <a:p>
            <a:pPr lvl="1">
              <a:lnSpc>
                <a:spcPct val="50000"/>
              </a:lnSpc>
            </a:pPr>
            <a:r>
              <a:rPr lang="en-GB" sz="1800" dirty="0" smtClean="0"/>
              <a:t>Staging (push/pull) : </a:t>
            </a:r>
            <a:r>
              <a:rPr lang="en-GB" sz="1800" dirty="0" err="1" smtClean="0"/>
              <a:t>protocole</a:t>
            </a:r>
            <a:r>
              <a:rPr lang="en-GB" sz="1800" dirty="0" smtClean="0"/>
              <a:t> S3, </a:t>
            </a:r>
            <a:r>
              <a:rPr lang="en-GB" sz="1800" dirty="0" err="1" smtClean="0"/>
              <a:t>adapté</a:t>
            </a:r>
            <a:r>
              <a:rPr lang="en-GB" sz="1800" dirty="0" smtClean="0"/>
              <a:t> aux </a:t>
            </a:r>
            <a:r>
              <a:rPr lang="en-GB" sz="1800" dirty="0" err="1" smtClean="0"/>
              <a:t>données</a:t>
            </a:r>
            <a:r>
              <a:rPr lang="en-GB" sz="1800" dirty="0" smtClean="0"/>
              <a:t> </a:t>
            </a:r>
            <a:r>
              <a:rPr lang="en-GB" sz="1800" dirty="0" err="1" smtClean="0"/>
              <a:t>volumineuses</a:t>
            </a:r>
            <a:r>
              <a:rPr lang="en-GB" sz="1800" dirty="0" smtClean="0"/>
              <a:t>, </a:t>
            </a:r>
            <a:r>
              <a:rPr lang="en-GB" sz="1800" dirty="0" err="1" smtClean="0"/>
              <a:t>fortement</a:t>
            </a:r>
            <a:r>
              <a:rPr lang="en-GB" sz="1800" dirty="0" smtClean="0"/>
              <a:t> </a:t>
            </a:r>
            <a:r>
              <a:rPr lang="en-GB" sz="1800" dirty="0" err="1" smtClean="0"/>
              <a:t>parallélisable</a:t>
            </a:r>
            <a:r>
              <a:rPr lang="en-GB" sz="1800" dirty="0" smtClean="0"/>
              <a:t>. API </a:t>
            </a:r>
            <a:r>
              <a:rPr lang="en-GB" sz="1800" dirty="0" err="1" smtClean="0"/>
              <a:t>ou</a:t>
            </a:r>
            <a:r>
              <a:rPr lang="en-GB" sz="1800" dirty="0" smtClean="0"/>
              <a:t> </a:t>
            </a:r>
            <a:r>
              <a:rPr lang="en-GB" sz="1800" dirty="0" err="1" smtClean="0"/>
              <a:t>utilitaires</a:t>
            </a:r>
            <a:r>
              <a:rPr lang="en-GB" sz="1800" dirty="0" smtClean="0"/>
              <a:t>.</a:t>
            </a:r>
          </a:p>
          <a:p>
            <a:pPr lvl="1">
              <a:lnSpc>
                <a:spcPct val="50000"/>
              </a:lnSpc>
            </a:pPr>
            <a:r>
              <a:rPr lang="en-GB" sz="1800" dirty="0" smtClean="0"/>
              <a:t>Dropbox-like : </a:t>
            </a:r>
            <a:r>
              <a:rPr lang="en-GB" sz="1800" dirty="0" err="1" smtClean="0"/>
              <a:t>évaluation</a:t>
            </a:r>
            <a:r>
              <a:rPr lang="en-GB" sz="1800" dirty="0" smtClean="0"/>
              <a:t> de la solution </a:t>
            </a:r>
            <a:r>
              <a:rPr lang="en-GB" sz="1800" dirty="0" err="1" smtClean="0"/>
              <a:t>CERNBox</a:t>
            </a:r>
            <a:r>
              <a:rPr lang="en-GB" sz="1800" dirty="0" smtClean="0"/>
              <a:t> (</a:t>
            </a:r>
            <a:r>
              <a:rPr lang="en-GB" sz="1800" dirty="0" err="1" smtClean="0"/>
              <a:t>owncloud</a:t>
            </a:r>
            <a:r>
              <a:rPr lang="en-GB" sz="1800" dirty="0" smtClean="0"/>
              <a:t>)</a:t>
            </a:r>
          </a:p>
          <a:p>
            <a:pPr lvl="1">
              <a:lnSpc>
                <a:spcPct val="50000"/>
              </a:lnSpc>
            </a:pPr>
            <a:endParaRPr lang="en-GB" sz="1600" dirty="0" smtClean="0"/>
          </a:p>
          <a:p>
            <a:pPr marL="152396" indent="0">
              <a:buNone/>
            </a:pPr>
            <a:r>
              <a:rPr lang="en-GB" sz="1800" u="sng" dirty="0" err="1" smtClean="0"/>
              <a:t>Statut</a:t>
            </a:r>
            <a:endParaRPr lang="en-GB" sz="1800" u="sng" dirty="0" smtClean="0"/>
          </a:p>
          <a:p>
            <a:pPr lvl="1">
              <a:lnSpc>
                <a:spcPct val="100000"/>
              </a:lnSpc>
            </a:pPr>
            <a:r>
              <a:rPr lang="en-GB" sz="1800" dirty="0" err="1" smtClean="0"/>
              <a:t>Plateforme</a:t>
            </a:r>
            <a:r>
              <a:rPr lang="en-GB" sz="1800" dirty="0" smtClean="0"/>
              <a:t>, </a:t>
            </a:r>
            <a:r>
              <a:rPr lang="en-GB" sz="1800" dirty="0" err="1" smtClean="0"/>
              <a:t>basée</a:t>
            </a:r>
            <a:r>
              <a:rPr lang="en-GB" sz="1800" dirty="0" smtClean="0"/>
              <a:t> sur Ceph, </a:t>
            </a:r>
            <a:r>
              <a:rPr lang="en-GB" sz="1800" dirty="0" err="1" smtClean="0"/>
              <a:t>opérationelle</a:t>
            </a:r>
            <a:r>
              <a:rPr lang="en-GB" sz="1800" dirty="0" smtClean="0"/>
              <a:t> </a:t>
            </a:r>
            <a:r>
              <a:rPr lang="en-GB" sz="1800" dirty="0" err="1" smtClean="0"/>
              <a:t>depuis</a:t>
            </a:r>
            <a:r>
              <a:rPr lang="en-GB" sz="1800" dirty="0" smtClean="0"/>
              <a:t> </a:t>
            </a:r>
            <a:r>
              <a:rPr lang="en-GB" sz="1800" dirty="0" err="1" smtClean="0"/>
              <a:t>l’été</a:t>
            </a:r>
            <a:r>
              <a:rPr lang="en-GB" sz="1800" dirty="0" smtClean="0"/>
              <a:t> : 1 à 2 PB </a:t>
            </a:r>
            <a:r>
              <a:rPr lang="en-GB" sz="1800" dirty="0" err="1" smtClean="0"/>
              <a:t>actuellement</a:t>
            </a:r>
            <a:r>
              <a:rPr lang="en-GB" sz="1800" dirty="0" smtClean="0"/>
              <a:t> </a:t>
            </a:r>
            <a:r>
              <a:rPr lang="en-GB" sz="1800" dirty="0" err="1" smtClean="0"/>
              <a:t>suivant</a:t>
            </a:r>
            <a:r>
              <a:rPr lang="en-GB" sz="1800" dirty="0" smtClean="0"/>
              <a:t> mode de replication, 3 à 4 </a:t>
            </a:r>
            <a:r>
              <a:rPr lang="en-GB" sz="1800" dirty="0" err="1" smtClean="0"/>
              <a:t>prochainement</a:t>
            </a:r>
            <a:endParaRPr lang="en-GB" sz="1800" dirty="0" smtClean="0"/>
          </a:p>
          <a:p>
            <a:pPr lvl="1">
              <a:lnSpc>
                <a:spcPct val="50000"/>
              </a:lnSpc>
            </a:pPr>
            <a:r>
              <a:rPr lang="en-GB" sz="1800" dirty="0" smtClean="0"/>
              <a:t>Tests de </a:t>
            </a:r>
            <a:r>
              <a:rPr lang="en-GB" sz="1800" dirty="0" err="1" smtClean="0"/>
              <a:t>perfs</a:t>
            </a:r>
            <a:r>
              <a:rPr lang="en-GB" sz="1800" dirty="0" smtClean="0"/>
              <a:t> S3 </a:t>
            </a:r>
            <a:r>
              <a:rPr lang="en-GB" sz="1800" dirty="0" err="1" smtClean="0"/>
              <a:t>effectués</a:t>
            </a:r>
            <a:r>
              <a:rPr lang="en-GB" sz="1800" dirty="0" smtClean="0"/>
              <a:t> avec le service Fink (Vera Rubin Observatory) </a:t>
            </a:r>
            <a:r>
              <a:rPr lang="en-GB" sz="1800" dirty="0" err="1" smtClean="0"/>
              <a:t>assez</a:t>
            </a:r>
            <a:r>
              <a:rPr lang="en-GB" sz="1800" dirty="0" smtClean="0"/>
              <a:t> </a:t>
            </a:r>
            <a:r>
              <a:rPr lang="en-GB" sz="1800" dirty="0" err="1" smtClean="0"/>
              <a:t>exigeant</a:t>
            </a:r>
            <a:r>
              <a:rPr lang="en-GB" sz="1800" dirty="0" smtClean="0"/>
              <a:t> : idem HDFS</a:t>
            </a:r>
          </a:p>
          <a:p>
            <a:pPr lvl="1">
              <a:lnSpc>
                <a:spcPct val="50000"/>
              </a:lnSpc>
            </a:pPr>
            <a:r>
              <a:rPr lang="en-GB" sz="1800" dirty="0" err="1" smtClean="0"/>
              <a:t>CERNBox</a:t>
            </a:r>
            <a:r>
              <a:rPr lang="en-GB" sz="1800" dirty="0" smtClean="0"/>
              <a:t> </a:t>
            </a:r>
            <a:r>
              <a:rPr lang="en-GB" sz="1800" dirty="0" err="1" smtClean="0"/>
              <a:t>en</a:t>
            </a:r>
            <a:r>
              <a:rPr lang="en-GB" sz="1800" dirty="0" smtClean="0"/>
              <a:t> </a:t>
            </a:r>
            <a:r>
              <a:rPr lang="en-GB" sz="1800" dirty="0" err="1" smtClean="0"/>
              <a:t>cours</a:t>
            </a:r>
            <a:r>
              <a:rPr lang="en-GB" sz="1800" dirty="0" smtClean="0"/>
              <a:t> de </a:t>
            </a:r>
            <a:r>
              <a:rPr lang="en-GB" sz="1800" dirty="0" err="1" smtClean="0"/>
              <a:t>déploiement</a:t>
            </a:r>
            <a:r>
              <a:rPr lang="en-GB" sz="1800" dirty="0" smtClean="0"/>
              <a:t> : </a:t>
            </a:r>
            <a:r>
              <a:rPr lang="en-GB" sz="1800" dirty="0" err="1" smtClean="0"/>
              <a:t>chimistes</a:t>
            </a:r>
            <a:r>
              <a:rPr lang="en-GB" sz="1800" dirty="0" smtClean="0"/>
              <a:t> ENS </a:t>
            </a:r>
            <a:r>
              <a:rPr lang="en-GB" sz="1800" dirty="0" err="1" smtClean="0"/>
              <a:t>intéressés</a:t>
            </a:r>
            <a:r>
              <a:rPr lang="en-GB" sz="1800" dirty="0" smtClean="0"/>
              <a:t> par tester</a:t>
            </a:r>
          </a:p>
          <a:p>
            <a:pPr lvl="1">
              <a:lnSpc>
                <a:spcPct val="50000"/>
              </a:lnSpc>
            </a:pPr>
            <a:r>
              <a:rPr lang="en-GB" sz="1800" dirty="0" smtClean="0"/>
              <a:t>Contacts avec I2BC </a:t>
            </a:r>
            <a:r>
              <a:rPr lang="en-GB" sz="1800" smtClean="0"/>
              <a:t>et </a:t>
            </a:r>
            <a:r>
              <a:rPr lang="en-GB" sz="1800" b="1" smtClean="0"/>
              <a:t>MSH</a:t>
            </a:r>
            <a:r>
              <a:rPr lang="en-GB" sz="1800"/>
              <a:t>:</a:t>
            </a:r>
            <a:r>
              <a:rPr lang="en-GB" sz="1800" smtClean="0"/>
              <a:t> </a:t>
            </a:r>
            <a:r>
              <a:rPr lang="en-GB" sz="1800" dirty="0" err="1" smtClean="0"/>
              <a:t>Intéressés</a:t>
            </a:r>
            <a:r>
              <a:rPr lang="en-GB" sz="1800" dirty="0" smtClean="0"/>
              <a:t> par </a:t>
            </a:r>
            <a:r>
              <a:rPr lang="en-GB" sz="1800" dirty="0" err="1" smtClean="0"/>
              <a:t>investir</a:t>
            </a:r>
            <a:r>
              <a:rPr lang="en-GB" sz="1800" dirty="0" smtClean="0"/>
              <a:t> (</a:t>
            </a:r>
            <a:r>
              <a:rPr lang="en-GB" sz="1800" dirty="0" err="1" smtClean="0"/>
              <a:t>prochainement</a:t>
            </a:r>
            <a:r>
              <a:rPr lang="en-GB" sz="1800" dirty="0" smtClean="0"/>
              <a:t>) </a:t>
            </a:r>
            <a:r>
              <a:rPr lang="en-GB" sz="1800" dirty="0" err="1" smtClean="0"/>
              <a:t>dans</a:t>
            </a:r>
            <a:r>
              <a:rPr lang="en-GB" sz="1800" dirty="0" smtClean="0"/>
              <a:t> la </a:t>
            </a:r>
            <a:r>
              <a:rPr lang="en-GB" sz="1800" dirty="0" err="1" smtClean="0"/>
              <a:t>plateforme</a:t>
            </a:r>
            <a:r>
              <a:rPr lang="en-GB" sz="1800" dirty="0" smtClean="0"/>
              <a:t> (</a:t>
            </a:r>
            <a:r>
              <a:rPr lang="en-GB" sz="1800" dirty="0" err="1" smtClean="0"/>
              <a:t>gros</a:t>
            </a:r>
            <a:r>
              <a:rPr lang="en-GB" sz="1800" dirty="0" smtClean="0"/>
              <a:t> </a:t>
            </a:r>
            <a:r>
              <a:rPr lang="en-GB" sz="1800" dirty="0" err="1" smtClean="0"/>
              <a:t>besoins</a:t>
            </a:r>
            <a:r>
              <a:rPr lang="en-GB" sz="1800" dirty="0" smtClean="0"/>
              <a:t>) </a:t>
            </a:r>
            <a:r>
              <a:rPr lang="en-GB" sz="1800" dirty="0" smtClean="0"/>
              <a:t>:</a:t>
            </a:r>
          </a:p>
          <a:p>
            <a:pPr marL="761981" lvl="1" indent="0">
              <a:lnSpc>
                <a:spcPct val="50000"/>
              </a:lnSpc>
              <a:buNone/>
            </a:pPr>
            <a:r>
              <a:rPr lang="en-GB" sz="1800" b="1" dirty="0" err="1" smtClean="0"/>
              <a:t>Projet</a:t>
            </a:r>
            <a:r>
              <a:rPr lang="en-GB" sz="1800" b="1" dirty="0" smtClean="0"/>
              <a:t> </a:t>
            </a:r>
            <a:r>
              <a:rPr lang="en-GB" sz="1800" b="1" dirty="0" err="1" smtClean="0"/>
              <a:t>Covado</a:t>
            </a:r>
            <a:r>
              <a:rPr lang="en-GB" sz="1800" b="1" dirty="0" smtClean="0"/>
              <a:t>-SHS (SESAME </a:t>
            </a:r>
            <a:r>
              <a:rPr lang="en-GB" sz="1800" b="1" dirty="0" err="1" smtClean="0"/>
              <a:t>IdF</a:t>
            </a:r>
            <a:r>
              <a:rPr lang="en-GB" sz="1800" b="1" dirty="0" smtClean="0"/>
              <a:t>, </a:t>
            </a:r>
            <a:r>
              <a:rPr lang="en-GB" sz="1800" b="1" dirty="0" err="1" smtClean="0"/>
              <a:t>en</a:t>
            </a:r>
            <a:r>
              <a:rPr lang="en-GB" sz="1800" b="1" dirty="0" smtClean="0"/>
              <a:t> lien avec </a:t>
            </a:r>
            <a:r>
              <a:rPr lang="en-GB" sz="1800" b="1" dirty="0" err="1" smtClean="0"/>
              <a:t>l’IR</a:t>
            </a:r>
            <a:r>
              <a:rPr lang="en-GB" sz="1800" b="1" dirty="0" smtClean="0"/>
              <a:t> PROGEDO)</a:t>
            </a:r>
            <a:endParaRPr lang="en-GB" sz="1800" b="1" dirty="0" smtClean="0"/>
          </a:p>
          <a:p>
            <a:pPr lvl="1">
              <a:lnSpc>
                <a:spcPct val="50000"/>
              </a:lnSpc>
            </a:pPr>
            <a:r>
              <a:rPr lang="en-GB" sz="1800" dirty="0" smtClean="0"/>
              <a:t>+ </a:t>
            </a:r>
            <a:r>
              <a:rPr lang="fr-FR" sz="1800" dirty="0"/>
              <a:t>C</a:t>
            </a:r>
            <a:r>
              <a:rPr lang="fr-FR" sz="1800" dirty="0" smtClean="0"/>
              <a:t>himistes </a:t>
            </a:r>
            <a:r>
              <a:rPr lang="fr-FR" sz="1800" dirty="0"/>
              <a:t>de l'ENS dont la plateforme est saturée et "obsolète"</a:t>
            </a:r>
            <a:endParaRPr lang="en-GB" sz="1800" dirty="0"/>
          </a:p>
        </p:txBody>
      </p:sp>
    </p:spTree>
    <p:extLst>
      <p:ext uri="{BB962C8B-B14F-4D97-AF65-F5344CB8AC3E}">
        <p14:creationId xmlns:p14="http://schemas.microsoft.com/office/powerpoint/2010/main" val="1677806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23238" y="801745"/>
            <a:ext cx="11658830" cy="4610514"/>
          </a:xfrm>
        </p:spPr>
        <p:txBody>
          <a:bodyPr>
            <a:normAutofit/>
          </a:bodyPr>
          <a:lstStyle/>
          <a:p>
            <a:pPr marL="180000" indent="0">
              <a:lnSpc>
                <a:spcPct val="100000"/>
              </a:lnSpc>
              <a:spcBef>
                <a:spcPts val="1200"/>
              </a:spcBef>
              <a:spcAft>
                <a:spcPts val="600"/>
              </a:spcAft>
              <a:buNone/>
            </a:pPr>
            <a:r>
              <a:rPr lang="fr-FR" sz="2000" dirty="0" smtClean="0"/>
              <a:t>Les acteurs du </a:t>
            </a:r>
            <a:r>
              <a:rPr lang="fr-FR" sz="2000" dirty="0" err="1" smtClean="0"/>
              <a:t>mésocentre</a:t>
            </a:r>
            <a:r>
              <a:rPr lang="fr-FR" sz="2000" dirty="0" smtClean="0"/>
              <a:t> explorent toutes </a:t>
            </a:r>
            <a:r>
              <a:rPr lang="fr-FR" sz="2000" b="1" dirty="0" smtClean="0"/>
              <a:t>les voies permettant de réduire la facture énergétique </a:t>
            </a:r>
            <a:r>
              <a:rPr lang="fr-FR" sz="2000" dirty="0" smtClean="0"/>
              <a:t>et l'impact écologique des calculs effectués sur l'ensemble de l'Université.</a:t>
            </a:r>
          </a:p>
          <a:p>
            <a:pPr marL="180000" indent="0">
              <a:lnSpc>
                <a:spcPct val="100000"/>
              </a:lnSpc>
              <a:spcBef>
                <a:spcPts val="1200"/>
              </a:spcBef>
              <a:spcAft>
                <a:spcPts val="600"/>
              </a:spcAft>
              <a:buNone/>
            </a:pPr>
            <a:endParaRPr lang="fr-FR" sz="2000" kern="1400" dirty="0" smtClean="0">
              <a:cs typeface="Arial" panose="020B0604020202020204" pitchFamily="34" charset="0"/>
            </a:endParaRPr>
          </a:p>
          <a:p>
            <a:pPr marL="180000" indent="0">
              <a:lnSpc>
                <a:spcPct val="100000"/>
              </a:lnSpc>
              <a:spcBef>
                <a:spcPts val="1200"/>
              </a:spcBef>
              <a:buNone/>
            </a:pPr>
            <a:r>
              <a:rPr lang="fr-FR" sz="2000" dirty="0" smtClean="0"/>
              <a:t>Une possibilité prometteuse coté cloud : agir directement au niveau des composants électroniques et  intégrer des nouveaux </a:t>
            </a:r>
            <a:r>
              <a:rPr lang="fr-FR" sz="2000" b="1" dirty="0" smtClean="0"/>
              <a:t>processeurs</a:t>
            </a:r>
            <a:r>
              <a:rPr lang="fr-FR" sz="2000" dirty="0" smtClean="0"/>
              <a:t> de type </a:t>
            </a:r>
            <a:r>
              <a:rPr lang="fr-FR" sz="2000" b="1" dirty="0" smtClean="0"/>
              <a:t>ARM</a:t>
            </a:r>
            <a:r>
              <a:rPr lang="fr-FR" sz="2000" dirty="0" smtClean="0"/>
              <a:t>, issus des technologies de téléphonie mobile, composants bien plus frugaux énergétiquement que les processeurs ‘classiques’ (CISC). Des études menées sur des cas d’usage comparables au notre montrent une </a:t>
            </a:r>
            <a:r>
              <a:rPr lang="fr-FR" sz="2000" b="1" dirty="0" smtClean="0"/>
              <a:t>réduction de la consommation de l’ordre du 30% </a:t>
            </a:r>
            <a:r>
              <a:rPr lang="fr-FR" sz="2000" dirty="0" smtClean="0"/>
              <a:t>(en allant potentiellement jusqu’à 60% ).</a:t>
            </a:r>
          </a:p>
          <a:p>
            <a:pPr marL="180000" indent="0">
              <a:lnSpc>
                <a:spcPct val="100000"/>
              </a:lnSpc>
              <a:spcBef>
                <a:spcPts val="1200"/>
              </a:spcBef>
              <a:buNone/>
            </a:pPr>
            <a:endParaRPr lang="fr-FR" sz="2000" dirty="0" smtClean="0"/>
          </a:p>
          <a:p>
            <a:pPr marL="180000" indent="0">
              <a:lnSpc>
                <a:spcPct val="100000"/>
              </a:lnSpc>
              <a:spcBef>
                <a:spcPts val="1200"/>
              </a:spcBef>
              <a:buNone/>
            </a:pPr>
            <a:r>
              <a:rPr lang="fr-FR" sz="2000" kern="1400" dirty="0" smtClean="0">
                <a:cs typeface="Arial" panose="020B0604020202020204" pitchFamily="34" charset="0"/>
              </a:rPr>
              <a:t>Demande de subvention de </a:t>
            </a:r>
            <a:r>
              <a:rPr lang="fr-FR" sz="2000" b="1" kern="1400" dirty="0" smtClean="0">
                <a:cs typeface="Arial" panose="020B0604020202020204" pitchFamily="34" charset="0"/>
              </a:rPr>
              <a:t>50K€</a:t>
            </a:r>
            <a:r>
              <a:rPr lang="fr-FR" sz="2000" kern="1400" dirty="0" smtClean="0">
                <a:cs typeface="Arial" panose="020B0604020202020204" pitchFamily="34" charset="0"/>
              </a:rPr>
              <a:t> pour achat d’une serveur ARM  (</a:t>
            </a:r>
            <a:r>
              <a:rPr lang="fr-FR" sz="2000" b="1" kern="1400" dirty="0" smtClean="0">
                <a:cs typeface="Arial" panose="020B0604020202020204" pitchFamily="34" charset="0"/>
              </a:rPr>
              <a:t>environ 1000 </a:t>
            </a:r>
            <a:r>
              <a:rPr lang="fr-FR" sz="2000" b="1" kern="1400" dirty="0" err="1" smtClean="0">
                <a:cs typeface="Arial" panose="020B0604020202020204" pitchFamily="34" charset="0"/>
              </a:rPr>
              <a:t>coeurs</a:t>
            </a:r>
            <a:r>
              <a:rPr lang="fr-FR" sz="2000" kern="1400" dirty="0" smtClean="0">
                <a:cs typeface="Arial" panose="020B0604020202020204" pitchFamily="34" charset="0"/>
              </a:rPr>
              <a:t>) présentée au département de l’Essonne en juin 2023 (projet auditionné mi juin 2023)</a:t>
            </a:r>
          </a:p>
          <a:p>
            <a:pPr marL="180000" indent="0">
              <a:lnSpc>
                <a:spcPct val="100000"/>
              </a:lnSpc>
              <a:spcBef>
                <a:spcPts val="1200"/>
              </a:spcBef>
              <a:buNone/>
            </a:pPr>
            <a:endParaRPr lang="fr-FR" sz="2000" kern="1400" dirty="0">
              <a:cs typeface="Arial" panose="020B0604020202020204" pitchFamily="34" charset="0"/>
            </a:endParaRPr>
          </a:p>
        </p:txBody>
      </p:sp>
      <p:sp>
        <p:nvSpPr>
          <p:cNvPr id="2" name="Titre 1"/>
          <p:cNvSpPr>
            <a:spLocks noGrp="1"/>
          </p:cNvSpPr>
          <p:nvPr>
            <p:ph type="title"/>
          </p:nvPr>
        </p:nvSpPr>
        <p:spPr>
          <a:xfrm>
            <a:off x="1734796" y="229253"/>
            <a:ext cx="8635299" cy="572492"/>
          </a:xfrm>
        </p:spPr>
        <p:txBody>
          <a:bodyPr>
            <a:noAutofit/>
          </a:bodyPr>
          <a:lstStyle/>
          <a:p>
            <a:r>
              <a:rPr lang="fr-FR" sz="2800" b="1" dirty="0" smtClean="0">
                <a:solidFill>
                  <a:srgbClr val="FF0000"/>
                </a:solidFill>
              </a:rPr>
              <a:t>Demande de subvention département Essonne pour des processeurs ARM dans le </a:t>
            </a:r>
            <a:r>
              <a:rPr lang="fr-FR" sz="2800" b="1" dirty="0" err="1" smtClean="0">
                <a:solidFill>
                  <a:srgbClr val="FF0000"/>
                </a:solidFill>
              </a:rPr>
              <a:t>cloud@VirtualData</a:t>
            </a:r>
            <a:endParaRPr lang="fr-FR" sz="2800" b="1" dirty="0">
              <a:solidFill>
                <a:srgbClr val="FF0000"/>
              </a:solidFill>
            </a:endParaRPr>
          </a:p>
        </p:txBody>
      </p:sp>
      <p:sp>
        <p:nvSpPr>
          <p:cNvPr id="4" name="Rectangle 3"/>
          <p:cNvSpPr/>
          <p:nvPr/>
        </p:nvSpPr>
        <p:spPr>
          <a:xfrm>
            <a:off x="3523638" y="5584641"/>
            <a:ext cx="4805675" cy="861774"/>
          </a:xfrm>
          <a:prstGeom prst="rect">
            <a:avLst/>
          </a:prstGeom>
        </p:spPr>
        <p:txBody>
          <a:bodyPr wrap="none">
            <a:spAutoFit/>
          </a:bodyPr>
          <a:lstStyle/>
          <a:p>
            <a:pPr marL="180000" indent="0">
              <a:lnSpc>
                <a:spcPct val="100000"/>
              </a:lnSpc>
              <a:spcBef>
                <a:spcPts val="1200"/>
              </a:spcBef>
              <a:buNone/>
            </a:pPr>
            <a:r>
              <a:rPr lang="fr-FR" sz="2000" b="1" kern="1400" dirty="0" smtClean="0">
                <a:solidFill>
                  <a:srgbClr val="FF0000"/>
                </a:solidFill>
                <a:cs typeface="Arial" panose="020B0604020202020204" pitchFamily="34" charset="0"/>
              </a:rPr>
              <a:t>Accord obtenu fin septembre 2023</a:t>
            </a:r>
          </a:p>
          <a:p>
            <a:pPr marL="180000" indent="0">
              <a:lnSpc>
                <a:spcPct val="100000"/>
              </a:lnSpc>
              <a:spcBef>
                <a:spcPts val="1200"/>
              </a:spcBef>
              <a:buNone/>
            </a:pPr>
            <a:r>
              <a:rPr lang="fr-FR" sz="2000" b="1" kern="1400" dirty="0" smtClean="0">
                <a:solidFill>
                  <a:srgbClr val="FF0000"/>
                </a:solidFill>
                <a:cs typeface="Arial" panose="020B0604020202020204" pitchFamily="34" charset="0"/>
              </a:rPr>
              <a:t>Achat sur le point d’être lancé début 2024</a:t>
            </a:r>
            <a:endParaRPr lang="fr-FR" sz="2000" kern="1400" dirty="0">
              <a:solidFill>
                <a:srgbClr val="FF0000"/>
              </a:solidFill>
              <a:cs typeface="Arial" panose="020B0604020202020204" pitchFamily="34" charset="0"/>
            </a:endParaRPr>
          </a:p>
        </p:txBody>
      </p:sp>
    </p:spTree>
    <p:extLst>
      <p:ext uri="{BB962C8B-B14F-4D97-AF65-F5344CB8AC3E}">
        <p14:creationId xmlns:p14="http://schemas.microsoft.com/office/powerpoint/2010/main" val="3819926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178;p31"/>
          <p:cNvSpPr txBox="1"/>
          <p:nvPr/>
        </p:nvSpPr>
        <p:spPr>
          <a:xfrm>
            <a:off x="561546" y="1670979"/>
            <a:ext cx="10365600" cy="4980810"/>
          </a:xfrm>
          <a:prstGeom prst="rect">
            <a:avLst/>
          </a:prstGeom>
          <a:noFill/>
          <a:ln>
            <a:noFill/>
          </a:ln>
        </p:spPr>
        <p:txBody>
          <a:bodyPr spcFirstLastPara="1" wrap="square" lIns="121900" tIns="121900" rIns="121900" bIns="121900" anchor="t" anchorCtr="0">
            <a:spAutoFit/>
          </a:bodyPr>
          <a:lstStyle/>
          <a:p>
            <a:pPr>
              <a:lnSpc>
                <a:spcPct val="115000"/>
              </a:lnSpc>
            </a:pPr>
            <a:r>
              <a:rPr lang="it" sz="1600" dirty="0"/>
              <a:t>E</a:t>
            </a:r>
            <a:r>
              <a:rPr lang="it" sz="1600" dirty="0" smtClean="0"/>
              <a:t>volution prix kWh 2023 </a:t>
            </a:r>
            <a:r>
              <a:rPr lang="it" sz="1600" dirty="0"/>
              <a:t>/ 2022 : </a:t>
            </a:r>
            <a:r>
              <a:rPr lang="it" sz="1600" dirty="0" smtClean="0"/>
              <a:t>x3, pas spécifique à Pais Saclay</a:t>
            </a:r>
            <a:endParaRPr sz="1600" dirty="0"/>
          </a:p>
          <a:p>
            <a:pPr marL="609585" indent="-406390">
              <a:lnSpc>
                <a:spcPct val="115000"/>
              </a:lnSpc>
              <a:buSzPts val="1200"/>
              <a:buChar char="●"/>
            </a:pPr>
            <a:r>
              <a:rPr lang="it" sz="1600" dirty="0"/>
              <a:t>En 2022 : +20% </a:t>
            </a:r>
            <a:r>
              <a:rPr lang="it" sz="1600" dirty="0" smtClean="0"/>
              <a:t>finalement</a:t>
            </a:r>
          </a:p>
          <a:p>
            <a:pPr marL="609585" indent="-406390">
              <a:lnSpc>
                <a:spcPct val="115000"/>
              </a:lnSpc>
              <a:buSzPts val="1200"/>
              <a:buChar char="●"/>
            </a:pPr>
            <a:r>
              <a:rPr lang="it" sz="1600" dirty="0" smtClean="0"/>
              <a:t>Un problème spécifique à l’université : prix kWh +40% par rapport à IDRIS, discussion en cours... </a:t>
            </a:r>
            <a:r>
              <a:rPr lang="fr-FR" sz="1600" dirty="0" smtClean="0"/>
              <a:t>P</a:t>
            </a:r>
            <a:r>
              <a:rPr lang="it" sz="1600" dirty="0" smtClean="0"/>
              <a:t>as nouveau... Affecte le bat. 206</a:t>
            </a:r>
          </a:p>
          <a:p>
            <a:pPr marL="609585" indent="-406390">
              <a:lnSpc>
                <a:spcPct val="115000"/>
              </a:lnSpc>
              <a:buSzPts val="1200"/>
              <a:buChar char="●"/>
            </a:pPr>
            <a:r>
              <a:rPr lang="it" sz="1600" dirty="0" smtClean="0"/>
              <a:t>kWh 2023 </a:t>
            </a:r>
            <a:r>
              <a:rPr lang="it" sz="1600" dirty="0"/>
              <a:t>= </a:t>
            </a:r>
            <a:r>
              <a:rPr lang="it" sz="1600" dirty="0" smtClean="0"/>
              <a:t>IDRIS (RUCHE): 0,31€ soit 2,7 </a:t>
            </a:r>
            <a:r>
              <a:rPr lang="it" sz="1600" dirty="0"/>
              <a:t>k€</a:t>
            </a:r>
            <a:r>
              <a:rPr lang="it" sz="1600" dirty="0" smtClean="0"/>
              <a:t>/kWan </a:t>
            </a:r>
            <a:r>
              <a:rPr lang="it" sz="1600" dirty="0"/>
              <a:t>(8,76 </a:t>
            </a:r>
            <a:r>
              <a:rPr lang="it" sz="1600" dirty="0" smtClean="0"/>
              <a:t>MWh); VD: 0,45€ </a:t>
            </a:r>
            <a:r>
              <a:rPr lang="it" sz="1600" dirty="0"/>
              <a:t>soit </a:t>
            </a:r>
            <a:r>
              <a:rPr lang="it" sz="1600" dirty="0" smtClean="0"/>
              <a:t>3,95 </a:t>
            </a:r>
            <a:r>
              <a:rPr lang="it" sz="1600" dirty="0"/>
              <a:t>k€/kWan </a:t>
            </a:r>
            <a:endParaRPr sz="1600" dirty="0"/>
          </a:p>
          <a:p>
            <a:pPr marL="609585" indent="-406390">
              <a:lnSpc>
                <a:spcPct val="115000"/>
              </a:lnSpc>
              <a:buSzPts val="1200"/>
              <a:buChar char="●"/>
            </a:pPr>
            <a:r>
              <a:rPr lang="it" sz="1600" dirty="0"/>
              <a:t>Au-delà du coût, 1 kWh = </a:t>
            </a:r>
            <a:r>
              <a:rPr lang="it" sz="1600" dirty="0" smtClean="0"/>
              <a:t>70 </a:t>
            </a:r>
            <a:r>
              <a:rPr lang="it" sz="1600" dirty="0"/>
              <a:t>gCO2 (source : </a:t>
            </a:r>
            <a:r>
              <a:rPr lang="it" sz="1600" dirty="0" smtClean="0"/>
              <a:t>Electricity Maps 2022)</a:t>
            </a:r>
            <a:endParaRPr sz="1600" dirty="0"/>
          </a:p>
          <a:p>
            <a:pPr marL="609585" indent="-406390">
              <a:lnSpc>
                <a:spcPct val="115000"/>
              </a:lnSpc>
              <a:buSzPts val="1200"/>
              <a:buChar char="●"/>
            </a:pPr>
            <a:r>
              <a:rPr lang="it" sz="1600" b="1" dirty="0"/>
              <a:t>Les ressources mutualisées restent la voie la plus efficace de la sobriété énergétique</a:t>
            </a:r>
            <a:r>
              <a:rPr lang="it" sz="1600" dirty="0"/>
              <a:t> : maximisation de l’utilisation des ressources, hébergement au PUE </a:t>
            </a:r>
            <a:r>
              <a:rPr lang="it" sz="1600" dirty="0" smtClean="0"/>
              <a:t>optimisé</a:t>
            </a:r>
            <a:endParaRPr sz="1600" dirty="0"/>
          </a:p>
          <a:p>
            <a:pPr>
              <a:lnSpc>
                <a:spcPct val="115000"/>
              </a:lnSpc>
              <a:spcBef>
                <a:spcPts val="600"/>
              </a:spcBef>
            </a:pPr>
            <a:r>
              <a:rPr lang="it" sz="1600" b="1" dirty="0">
                <a:solidFill>
                  <a:srgbClr val="6B062E"/>
                </a:solidFill>
              </a:rPr>
              <a:t>VirtualData: </a:t>
            </a:r>
            <a:endParaRPr sz="1600" b="1" dirty="0">
              <a:solidFill>
                <a:srgbClr val="6B062E"/>
              </a:solidFill>
            </a:endParaRPr>
          </a:p>
          <a:p>
            <a:pPr marL="609585" indent="-406390">
              <a:lnSpc>
                <a:spcPct val="115000"/>
              </a:lnSpc>
              <a:buSzPts val="1200"/>
              <a:buChar char="●"/>
            </a:pPr>
            <a:r>
              <a:rPr lang="it" sz="1600" dirty="0"/>
              <a:t>PUE=1,25 (Power Usage Effectiveness, ratio consommation réelle / consommation des </a:t>
            </a:r>
            <a:r>
              <a:rPr lang="it" sz="1600" dirty="0" smtClean="0"/>
              <a:t>machines)</a:t>
            </a:r>
            <a:endParaRPr sz="1600" dirty="0"/>
          </a:p>
          <a:p>
            <a:pPr marL="609585" indent="-406390">
              <a:lnSpc>
                <a:spcPct val="115000"/>
              </a:lnSpc>
              <a:buSzPts val="1200"/>
              <a:buChar char="●"/>
            </a:pPr>
            <a:r>
              <a:rPr lang="it" sz="1600" dirty="0"/>
              <a:t>~</a:t>
            </a:r>
            <a:r>
              <a:rPr lang="it" sz="1600" dirty="0" smtClean="0"/>
              <a:t>262 </a:t>
            </a:r>
            <a:r>
              <a:rPr lang="it" sz="1600" dirty="0"/>
              <a:t>kW </a:t>
            </a:r>
            <a:r>
              <a:rPr lang="it" sz="1600" dirty="0" smtClean="0"/>
              <a:t>(210 </a:t>
            </a:r>
            <a:r>
              <a:rPr lang="it" sz="1600" dirty="0"/>
              <a:t>kW IT) actuellement, soit </a:t>
            </a:r>
            <a:r>
              <a:rPr lang="it" sz="1600" dirty="0" smtClean="0"/>
              <a:t>2,3 </a:t>
            </a:r>
            <a:r>
              <a:rPr lang="it" sz="1600" dirty="0"/>
              <a:t>GWh/an (300 k€</a:t>
            </a:r>
            <a:r>
              <a:rPr lang="it" sz="1600" dirty="0" smtClean="0"/>
              <a:t>) : stable malgré évolution des ressources</a:t>
            </a:r>
            <a:endParaRPr sz="1600" dirty="0"/>
          </a:p>
          <a:p>
            <a:pPr marL="609585" indent="-406390">
              <a:lnSpc>
                <a:spcPct val="115000"/>
              </a:lnSpc>
              <a:buSzPts val="1200"/>
              <a:buChar char="●"/>
            </a:pPr>
            <a:r>
              <a:rPr lang="it" sz="1600" dirty="0" smtClean="0"/>
              <a:t>~</a:t>
            </a:r>
            <a:r>
              <a:rPr lang="it" sz="1600" dirty="0"/>
              <a:t>5</a:t>
            </a:r>
            <a:r>
              <a:rPr lang="it" sz="1600" dirty="0" smtClean="0"/>
              <a:t>0</a:t>
            </a:r>
            <a:r>
              <a:rPr lang="it" sz="1600" dirty="0"/>
              <a:t>% consommés par les ressources non </a:t>
            </a:r>
            <a:r>
              <a:rPr lang="it" sz="1600" dirty="0" smtClean="0"/>
              <a:t>mutualisées dont DSI Paris Saclay (déménagement salle historique)</a:t>
            </a:r>
            <a:endParaRPr sz="1600" dirty="0"/>
          </a:p>
          <a:p>
            <a:pPr marL="609585" indent="-406390">
              <a:lnSpc>
                <a:spcPct val="115000"/>
              </a:lnSpc>
              <a:buSzPts val="1200"/>
              <a:buChar char="●"/>
            </a:pPr>
            <a:r>
              <a:rPr lang="it" sz="1600" dirty="0"/>
              <a:t>Fort renouvellement des ressources mutualisées : pas forcément le cas des ressources de laboratoire</a:t>
            </a:r>
            <a:endParaRPr sz="1600" dirty="0"/>
          </a:p>
          <a:p>
            <a:pPr>
              <a:lnSpc>
                <a:spcPct val="115000"/>
              </a:lnSpc>
              <a:spcBef>
                <a:spcPts val="1600"/>
              </a:spcBef>
            </a:pPr>
            <a:r>
              <a:rPr lang="it" sz="1600" b="1" dirty="0">
                <a:solidFill>
                  <a:srgbClr val="6B062E"/>
                </a:solidFill>
              </a:rPr>
              <a:t>Ruche/LabIA:  </a:t>
            </a:r>
            <a:endParaRPr sz="1600" b="1" dirty="0">
              <a:solidFill>
                <a:srgbClr val="6B062E"/>
              </a:solidFill>
            </a:endParaRPr>
          </a:p>
          <a:p>
            <a:pPr marL="609585" indent="-406390">
              <a:lnSpc>
                <a:spcPct val="115000"/>
              </a:lnSpc>
              <a:spcBef>
                <a:spcPts val="1600"/>
              </a:spcBef>
              <a:buSzPts val="1200"/>
              <a:buChar char="●"/>
            </a:pPr>
            <a:r>
              <a:rPr lang="it" sz="1600" dirty="0" smtClean="0"/>
              <a:t>+150 </a:t>
            </a:r>
            <a:r>
              <a:rPr lang="it" sz="1600" dirty="0"/>
              <a:t>k€ d’électricité en 2023 à périmètre </a:t>
            </a:r>
            <a:r>
              <a:rPr lang="it" sz="1600" dirty="0" smtClean="0"/>
              <a:t>constant, réduit à +100 k€ par arrêt de 30% RUCHE</a:t>
            </a:r>
            <a:endParaRPr sz="1600" dirty="0"/>
          </a:p>
        </p:txBody>
      </p:sp>
      <p:sp>
        <p:nvSpPr>
          <p:cNvPr id="8" name="Google Shape;177;p31"/>
          <p:cNvSpPr txBox="1">
            <a:spLocks noGrp="1"/>
          </p:cNvSpPr>
          <p:nvPr>
            <p:ph type="title"/>
          </p:nvPr>
        </p:nvSpPr>
        <p:spPr>
          <a:xfrm>
            <a:off x="561546" y="1282598"/>
            <a:ext cx="4348657" cy="562000"/>
          </a:xfrm>
          <a:prstGeom prst="rect">
            <a:avLst/>
          </a:prstGeom>
          <a:noFill/>
          <a:ln>
            <a:noFill/>
          </a:ln>
        </p:spPr>
        <p:txBody>
          <a:bodyPr spcFirstLastPara="1" vert="horz" wrap="square" lIns="60933" tIns="60933" rIns="60933" bIns="60933" rtlCol="0" anchor="ctr" anchorCtr="0">
            <a:normAutofit/>
          </a:bodyPr>
          <a:lstStyle/>
          <a:p>
            <a:pPr>
              <a:buSzPct val="100000"/>
            </a:pPr>
            <a:r>
              <a:rPr lang="it" sz="2400" b="1" dirty="0" smtClean="0">
                <a:solidFill>
                  <a:srgbClr val="0070C0"/>
                </a:solidFill>
              </a:rPr>
              <a:t>Impacts coûts électriques 2023</a:t>
            </a:r>
            <a:endParaRPr sz="3200" b="1" dirty="0">
              <a:solidFill>
                <a:srgbClr val="0070C0"/>
              </a:solidFill>
            </a:endParaRPr>
          </a:p>
        </p:txBody>
      </p:sp>
      <p:sp>
        <p:nvSpPr>
          <p:cNvPr id="2" name="Rectangle 1"/>
          <p:cNvSpPr/>
          <p:nvPr/>
        </p:nvSpPr>
        <p:spPr>
          <a:xfrm>
            <a:off x="561546" y="644048"/>
            <a:ext cx="11061885" cy="729430"/>
          </a:xfrm>
          <a:prstGeom prst="rect">
            <a:avLst/>
          </a:prstGeom>
        </p:spPr>
        <p:txBody>
          <a:bodyPr wrap="square">
            <a:spAutoFit/>
          </a:bodyPr>
          <a:lstStyle/>
          <a:p>
            <a:pPr marL="609585" indent="-406390">
              <a:lnSpc>
                <a:spcPct val="115000"/>
              </a:lnSpc>
              <a:buSzPts val="1200"/>
              <a:buChar char="●"/>
            </a:pPr>
            <a:r>
              <a:rPr lang="fr-FR" dirty="0"/>
              <a:t>Sensibilisation sobriété énergétique / </a:t>
            </a:r>
            <a:r>
              <a:rPr lang="fr-FR" dirty="0" smtClean="0"/>
              <a:t>hébergement </a:t>
            </a:r>
            <a:r>
              <a:rPr lang="fr-FR" dirty="0"/>
              <a:t>mésocentre : réunion avec les </a:t>
            </a:r>
            <a:r>
              <a:rPr lang="fr-FR" dirty="0" err="1"/>
              <a:t>DUs</a:t>
            </a:r>
            <a:r>
              <a:rPr lang="fr-FR" dirty="0"/>
              <a:t> périmètre composantes le 21/4/2023</a:t>
            </a:r>
          </a:p>
        </p:txBody>
      </p:sp>
      <p:sp>
        <p:nvSpPr>
          <p:cNvPr id="9" name="ZoneTexte 8"/>
          <p:cNvSpPr txBox="1"/>
          <p:nvPr/>
        </p:nvSpPr>
        <p:spPr>
          <a:xfrm>
            <a:off x="4211255" y="182383"/>
            <a:ext cx="2778902" cy="461665"/>
          </a:xfrm>
          <a:prstGeom prst="rect">
            <a:avLst/>
          </a:prstGeom>
          <a:noFill/>
        </p:spPr>
        <p:txBody>
          <a:bodyPr wrap="none" rtlCol="0">
            <a:spAutoFit/>
          </a:bodyPr>
          <a:lstStyle/>
          <a:p>
            <a:pPr algn="ctr"/>
            <a:r>
              <a:rPr lang="fr-FR" sz="2400" b="1" dirty="0" smtClean="0">
                <a:solidFill>
                  <a:srgbClr val="FF0000"/>
                </a:solidFill>
              </a:rPr>
              <a:t>Enjeux énergétiques</a:t>
            </a:r>
            <a:endParaRPr lang="fr-FR" sz="2400" b="1" dirty="0">
              <a:solidFill>
                <a:srgbClr val="FF0000"/>
              </a:solidFill>
            </a:endParaRPr>
          </a:p>
        </p:txBody>
      </p:sp>
    </p:spTree>
    <p:extLst>
      <p:ext uri="{BB962C8B-B14F-4D97-AF65-F5344CB8AC3E}">
        <p14:creationId xmlns:p14="http://schemas.microsoft.com/office/powerpoint/2010/main" val="1479746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4" name="Google Shape;190;p33"/>
          <p:cNvSpPr txBox="1">
            <a:spLocks/>
          </p:cNvSpPr>
          <p:nvPr/>
        </p:nvSpPr>
        <p:spPr>
          <a:xfrm>
            <a:off x="1553228" y="3207603"/>
            <a:ext cx="10749600" cy="3280879"/>
          </a:xfrm>
          <a:prstGeom prst="rect">
            <a:avLst/>
          </a:prstGeom>
          <a:solidFill>
            <a:srgbClr val="FFFFFF"/>
          </a:solidFill>
          <a:ln>
            <a:noFill/>
          </a:ln>
        </p:spPr>
        <p:txBody>
          <a:bodyPr spcFirstLastPara="1" vert="horz" wrap="square" lIns="60933" tIns="60933" rIns="60933" bIns="60933" rtlCol="0" anchor="t" anchorCtr="0">
            <a:normAutofit/>
          </a:bodyPr>
          <a:lstStyle>
            <a:lvl1pPr marL="609585" lvl="0"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800" kern="1200">
                <a:solidFill>
                  <a:schemeClr val="tx1"/>
                </a:solidFill>
                <a:latin typeface="+mn-lt"/>
                <a:ea typeface="+mn-ea"/>
                <a:cs typeface="+mn-cs"/>
              </a:defRPr>
            </a:lvl1pPr>
            <a:lvl2pPr marL="1219170" lvl="1"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400" kern="1200">
                <a:solidFill>
                  <a:schemeClr val="tx1"/>
                </a:solidFill>
                <a:latin typeface="+mn-lt"/>
                <a:ea typeface="+mn-ea"/>
                <a:cs typeface="+mn-cs"/>
              </a:defRPr>
            </a:lvl2pPr>
            <a:lvl3pPr marL="1828754" lvl="2"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000" kern="1200">
                <a:solidFill>
                  <a:schemeClr val="tx1"/>
                </a:solidFill>
                <a:latin typeface="+mn-lt"/>
                <a:ea typeface="+mn-ea"/>
                <a:cs typeface="+mn-cs"/>
              </a:defRPr>
            </a:lvl3pPr>
            <a:lvl4pPr marL="2438339" lvl="3"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4pPr>
            <a:lvl5pPr marL="3047924" lvl="4"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5pPr>
            <a:lvl6pPr marL="3657509" lvl="5"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6pPr>
            <a:lvl7pPr marL="4267093" lvl="6"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7pPr>
            <a:lvl8pPr marL="4876678" lvl="7"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8pPr>
            <a:lvl9pPr marL="5486263" lvl="8"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9pPr>
          </a:lstStyle>
          <a:p>
            <a:pPr indent="-431789">
              <a:lnSpc>
                <a:spcPct val="100000"/>
              </a:lnSpc>
              <a:spcBef>
                <a:spcPts val="133"/>
              </a:spcBef>
              <a:buClr>
                <a:srgbClr val="000000"/>
              </a:buClr>
              <a:buSzPts val="1500"/>
              <a:buFont typeface="Arial" panose="020B0604020202020204" pitchFamily="34" charset="0"/>
              <a:buChar char="●"/>
            </a:pPr>
            <a:r>
              <a:rPr lang="fr-FR" sz="1800" dirty="0" smtClean="0">
                <a:solidFill>
                  <a:srgbClr val="000000"/>
                </a:solidFill>
              </a:rPr>
              <a:t>Renouvellement important des ressources ces dernières années dans le cadre de différents projets</a:t>
            </a:r>
          </a:p>
          <a:p>
            <a:pPr lvl="1" indent="-423323">
              <a:lnSpc>
                <a:spcPct val="100000"/>
              </a:lnSpc>
              <a:spcBef>
                <a:spcPts val="133"/>
              </a:spcBef>
              <a:buClr>
                <a:srgbClr val="000000"/>
              </a:buClr>
              <a:buSzPts val="1400"/>
              <a:buFont typeface="Arial" panose="020B0604020202020204" pitchFamily="34" charset="0"/>
              <a:buChar char="○"/>
            </a:pPr>
            <a:r>
              <a:rPr lang="fr-FR" sz="1800" dirty="0" smtClean="0">
                <a:solidFill>
                  <a:srgbClr val="000000"/>
                </a:solidFill>
              </a:rPr>
              <a:t>Gain énergétique par </a:t>
            </a:r>
            <a:r>
              <a:rPr lang="fr-FR" sz="1800" dirty="0" err="1" smtClean="0">
                <a:solidFill>
                  <a:srgbClr val="000000"/>
                </a:solidFill>
              </a:rPr>
              <a:t>coeur</a:t>
            </a:r>
            <a:r>
              <a:rPr lang="fr-FR" sz="1800" dirty="0" smtClean="0">
                <a:solidFill>
                  <a:srgbClr val="000000"/>
                </a:solidFill>
              </a:rPr>
              <a:t> de l’ordre de x10 par rapport à une machine de 10 ans</a:t>
            </a:r>
          </a:p>
          <a:p>
            <a:pPr lvl="1" indent="-423323">
              <a:lnSpc>
                <a:spcPct val="100000"/>
              </a:lnSpc>
              <a:spcBef>
                <a:spcPts val="133"/>
              </a:spcBef>
              <a:buClr>
                <a:srgbClr val="000000"/>
              </a:buClr>
              <a:buSzPts val="1400"/>
              <a:buFont typeface="Arial" panose="020B0604020202020204" pitchFamily="34" charset="0"/>
              <a:buChar char="○"/>
            </a:pPr>
            <a:r>
              <a:rPr lang="fr-FR" sz="1800" dirty="0" smtClean="0">
                <a:solidFill>
                  <a:srgbClr val="000000"/>
                </a:solidFill>
              </a:rPr>
              <a:t>Tendance à conserver les anciennes ressources allumées pour les besoins de test : machines arrêtées cet automne, sans impact sur les utilisateurs</a:t>
            </a:r>
          </a:p>
          <a:p>
            <a:pPr lvl="1" indent="-423323">
              <a:lnSpc>
                <a:spcPct val="100000"/>
              </a:lnSpc>
              <a:spcBef>
                <a:spcPts val="133"/>
              </a:spcBef>
              <a:buClr>
                <a:srgbClr val="000000"/>
              </a:buClr>
              <a:buSzPts val="1400"/>
              <a:buFont typeface="Arial" panose="020B0604020202020204" pitchFamily="34" charset="0"/>
              <a:buChar char="○"/>
            </a:pPr>
            <a:r>
              <a:rPr lang="fr-FR" sz="1800" b="1" dirty="0" smtClean="0">
                <a:solidFill>
                  <a:srgbClr val="000000"/>
                </a:solidFill>
              </a:rPr>
              <a:t>Augmentation considérable des ressources du cloud en 3 ans sans impact énergétique majeur</a:t>
            </a:r>
          </a:p>
          <a:p>
            <a:pPr indent="-431789">
              <a:lnSpc>
                <a:spcPct val="100000"/>
              </a:lnSpc>
              <a:spcBef>
                <a:spcPts val="133"/>
              </a:spcBef>
              <a:buClr>
                <a:srgbClr val="000000"/>
              </a:buClr>
              <a:buSzPts val="1500"/>
              <a:buFont typeface="Arial" panose="020B0604020202020204" pitchFamily="34" charset="0"/>
              <a:buChar char="●"/>
            </a:pPr>
            <a:r>
              <a:rPr lang="fr-FR" sz="1800" dirty="0" smtClean="0">
                <a:solidFill>
                  <a:srgbClr val="000000"/>
                </a:solidFill>
              </a:rPr>
              <a:t>Autres actions possibles</a:t>
            </a:r>
          </a:p>
          <a:p>
            <a:pPr lvl="1" indent="-423323">
              <a:lnSpc>
                <a:spcPct val="100000"/>
              </a:lnSpc>
              <a:spcBef>
                <a:spcPts val="133"/>
              </a:spcBef>
              <a:buClr>
                <a:srgbClr val="000000"/>
              </a:buClr>
              <a:buSzPts val="1400"/>
              <a:buFont typeface="Arial" panose="020B0604020202020204" pitchFamily="34" charset="0"/>
              <a:buChar char="○"/>
            </a:pPr>
            <a:r>
              <a:rPr lang="fr-FR" sz="1800" dirty="0" smtClean="0">
                <a:solidFill>
                  <a:srgbClr val="000000"/>
                </a:solidFill>
              </a:rPr>
              <a:t>Eteindre une partie des ressource : contrairement à une machine HPC (batch), pas de système de queues donc besoin de garder un peu de marge (actuellement 20%)</a:t>
            </a:r>
          </a:p>
          <a:p>
            <a:pPr lvl="1" indent="-423323">
              <a:lnSpc>
                <a:spcPct val="100000"/>
              </a:lnSpc>
              <a:spcBef>
                <a:spcPts val="133"/>
              </a:spcBef>
              <a:buClr>
                <a:srgbClr val="000000"/>
              </a:buClr>
              <a:buSzPts val="1400"/>
              <a:buFont typeface="Arial" panose="020B0604020202020204" pitchFamily="34" charset="0"/>
              <a:buChar char="○"/>
            </a:pPr>
            <a:r>
              <a:rPr lang="fr-FR" sz="1800" dirty="0" smtClean="0">
                <a:solidFill>
                  <a:srgbClr val="000000"/>
                </a:solidFill>
              </a:rPr>
              <a:t>Avoir une politique de réclamation des ressources démarrées mais pas utilisées plus agressives</a:t>
            </a:r>
          </a:p>
          <a:p>
            <a:pPr lvl="1" indent="-423323">
              <a:lnSpc>
                <a:spcPct val="100000"/>
              </a:lnSpc>
              <a:spcBef>
                <a:spcPts val="133"/>
              </a:spcBef>
              <a:buClr>
                <a:srgbClr val="000000"/>
              </a:buClr>
              <a:buSzPts val="1400"/>
              <a:buFont typeface="Arial" panose="020B0604020202020204" pitchFamily="34" charset="0"/>
              <a:buChar char="○"/>
            </a:pPr>
            <a:r>
              <a:rPr lang="fr-FR" sz="1800" dirty="0" smtClean="0">
                <a:solidFill>
                  <a:srgbClr val="000000"/>
                </a:solidFill>
              </a:rPr>
              <a:t>Diminuer les fréquences d’horloge dans les périodes où l'électricité est particulièrement chère : nécessite de recevoir une notification ou d’avoir un planning</a:t>
            </a:r>
            <a:endParaRPr lang="fr-FR" sz="1800" dirty="0">
              <a:solidFill>
                <a:srgbClr val="000000"/>
              </a:solidFill>
            </a:endParaRPr>
          </a:p>
        </p:txBody>
      </p:sp>
      <p:sp>
        <p:nvSpPr>
          <p:cNvPr id="183" name="Google Shape;183;p32"/>
          <p:cNvSpPr txBox="1">
            <a:spLocks noGrp="1"/>
          </p:cNvSpPr>
          <p:nvPr>
            <p:ph type="title"/>
          </p:nvPr>
        </p:nvSpPr>
        <p:spPr>
          <a:xfrm>
            <a:off x="174353" y="957667"/>
            <a:ext cx="1378875" cy="562000"/>
          </a:xfrm>
          <a:prstGeom prst="rect">
            <a:avLst/>
          </a:prstGeom>
        </p:spPr>
        <p:txBody>
          <a:bodyPr spcFirstLastPara="1" vert="horz" wrap="square" lIns="60933" tIns="60933" rIns="60933" bIns="60933" rtlCol="0" anchor="ctr" anchorCtr="0">
            <a:noAutofit/>
          </a:bodyPr>
          <a:lstStyle/>
          <a:p>
            <a:r>
              <a:rPr lang="it" sz="2800" b="1" dirty="0" smtClean="0">
                <a:solidFill>
                  <a:srgbClr val="FF0000"/>
                </a:solidFill>
              </a:rPr>
              <a:t>RUCHE:</a:t>
            </a:r>
            <a:endParaRPr sz="2800" b="1" dirty="0">
              <a:solidFill>
                <a:srgbClr val="FF0000"/>
              </a:solidFill>
            </a:endParaRPr>
          </a:p>
        </p:txBody>
      </p:sp>
      <p:sp>
        <p:nvSpPr>
          <p:cNvPr id="184" name="Google Shape;184;p32"/>
          <p:cNvSpPr txBox="1">
            <a:spLocks noGrp="1"/>
          </p:cNvSpPr>
          <p:nvPr>
            <p:ph type="body" idx="1"/>
          </p:nvPr>
        </p:nvSpPr>
        <p:spPr>
          <a:xfrm>
            <a:off x="1553228" y="194628"/>
            <a:ext cx="10749600" cy="2968664"/>
          </a:xfrm>
          <a:prstGeom prst="rect">
            <a:avLst/>
          </a:prstGeom>
        </p:spPr>
        <p:txBody>
          <a:bodyPr spcFirstLastPara="1" vert="horz" wrap="square" lIns="60933" tIns="60933" rIns="60933" bIns="60933" rtlCol="0" anchor="t" anchorCtr="0">
            <a:normAutofit/>
          </a:bodyPr>
          <a:lstStyle/>
          <a:p>
            <a:pPr indent="-431789">
              <a:lnSpc>
                <a:spcPct val="100000"/>
              </a:lnSpc>
              <a:spcBef>
                <a:spcPts val="133"/>
              </a:spcBef>
              <a:buClr>
                <a:srgbClr val="000000"/>
              </a:buClr>
              <a:buSzPts val="1500"/>
              <a:buChar char="●"/>
            </a:pPr>
            <a:r>
              <a:rPr lang="it" sz="1800" dirty="0">
                <a:solidFill>
                  <a:srgbClr val="000000"/>
                </a:solidFill>
              </a:rPr>
              <a:t>Machine récente et homogène : pas de possibilité d’arrêter les plus vieilles ressources</a:t>
            </a:r>
            <a:endParaRPr sz="1800" dirty="0">
              <a:solidFill>
                <a:srgbClr val="000000"/>
              </a:solidFill>
            </a:endParaRPr>
          </a:p>
          <a:p>
            <a:pPr indent="-431789">
              <a:lnSpc>
                <a:spcPct val="100000"/>
              </a:lnSpc>
              <a:spcBef>
                <a:spcPts val="133"/>
              </a:spcBef>
              <a:buClr>
                <a:srgbClr val="000000"/>
              </a:buClr>
              <a:buSzPts val="1500"/>
              <a:buChar char="●"/>
            </a:pPr>
            <a:r>
              <a:rPr lang="it" sz="1800" dirty="0">
                <a:solidFill>
                  <a:srgbClr val="000000"/>
                </a:solidFill>
              </a:rPr>
              <a:t>Des possibilités d’éteindre les GPUs inutilisés et de les allumer à la </a:t>
            </a:r>
            <a:r>
              <a:rPr lang="it" sz="1800" dirty="0" smtClean="0">
                <a:solidFill>
                  <a:srgbClr val="000000"/>
                </a:solidFill>
              </a:rPr>
              <a:t>demande</a:t>
            </a:r>
            <a:endParaRPr lang="it" sz="1800" dirty="0">
              <a:solidFill>
                <a:srgbClr val="000000"/>
              </a:solidFill>
            </a:endParaRPr>
          </a:p>
          <a:p>
            <a:pPr marL="177796" indent="0">
              <a:lnSpc>
                <a:spcPct val="100000"/>
              </a:lnSpc>
              <a:spcBef>
                <a:spcPts val="133"/>
              </a:spcBef>
              <a:buClr>
                <a:srgbClr val="000000"/>
              </a:buClr>
              <a:buSzPts val="1500"/>
              <a:buNone/>
            </a:pPr>
            <a:r>
              <a:rPr lang="it" sz="1800" dirty="0">
                <a:solidFill>
                  <a:srgbClr val="000000"/>
                </a:solidFill>
              </a:rPr>
              <a:t> </a:t>
            </a:r>
            <a:r>
              <a:rPr lang="it" sz="1800" dirty="0" smtClean="0">
                <a:solidFill>
                  <a:srgbClr val="000000"/>
                </a:solidFill>
              </a:rPr>
              <a:t>          (un </a:t>
            </a:r>
            <a:r>
              <a:rPr lang="it" sz="1800" dirty="0">
                <a:solidFill>
                  <a:srgbClr val="000000"/>
                </a:solidFill>
              </a:rPr>
              <a:t>GPU est très efficace énergétiquement quand il est utilisé mais c’est un désastre quand il ne l’est </a:t>
            </a:r>
            <a:r>
              <a:rPr lang="it" sz="1800" dirty="0" smtClean="0">
                <a:solidFill>
                  <a:srgbClr val="000000"/>
                </a:solidFill>
              </a:rPr>
              <a:t>pas)</a:t>
            </a:r>
            <a:endParaRPr sz="1800" dirty="0">
              <a:solidFill>
                <a:srgbClr val="000000"/>
              </a:solidFill>
            </a:endParaRPr>
          </a:p>
          <a:p>
            <a:pPr indent="-431789">
              <a:lnSpc>
                <a:spcPct val="100000"/>
              </a:lnSpc>
              <a:spcBef>
                <a:spcPts val="133"/>
              </a:spcBef>
              <a:buClr>
                <a:srgbClr val="000000"/>
              </a:buClr>
              <a:buSzPts val="1500"/>
              <a:buChar char="●"/>
            </a:pPr>
            <a:r>
              <a:rPr lang="it" sz="1800" dirty="0">
                <a:solidFill>
                  <a:srgbClr val="000000"/>
                </a:solidFill>
              </a:rPr>
              <a:t>Objectif : réduire la consommation électrique annuelle d’environ 30%</a:t>
            </a:r>
            <a:endParaRPr sz="1800" dirty="0">
              <a:solidFill>
                <a:srgbClr val="000000"/>
              </a:solidFill>
            </a:endParaRPr>
          </a:p>
          <a:p>
            <a:pPr lvl="1" indent="-431789">
              <a:lnSpc>
                <a:spcPct val="100000"/>
              </a:lnSpc>
              <a:spcBef>
                <a:spcPts val="133"/>
              </a:spcBef>
              <a:buClr>
                <a:srgbClr val="000000"/>
              </a:buClr>
              <a:buSzPts val="1500"/>
              <a:buChar char="○"/>
            </a:pPr>
            <a:r>
              <a:rPr lang="it" sz="1800" dirty="0">
                <a:solidFill>
                  <a:srgbClr val="000000"/>
                </a:solidFill>
              </a:rPr>
              <a:t>Actuellement extinction d’une partie de la machine en réduisant les ressources disponibles : temps d’attente augmenté mais supportable</a:t>
            </a:r>
            <a:endParaRPr sz="1800" dirty="0">
              <a:solidFill>
                <a:srgbClr val="000000"/>
              </a:solidFill>
            </a:endParaRPr>
          </a:p>
          <a:p>
            <a:pPr lvl="1" indent="-431789">
              <a:lnSpc>
                <a:spcPct val="100000"/>
              </a:lnSpc>
              <a:spcBef>
                <a:spcPts val="133"/>
              </a:spcBef>
              <a:buClr>
                <a:srgbClr val="000000"/>
              </a:buClr>
              <a:buSzPts val="1500"/>
              <a:buChar char="○"/>
            </a:pPr>
            <a:r>
              <a:rPr lang="it" sz="1800" dirty="0">
                <a:solidFill>
                  <a:srgbClr val="000000"/>
                </a:solidFill>
              </a:rPr>
              <a:t>Réflexion sur un arrêt plus significatif pendant les périodes de vacances</a:t>
            </a:r>
            <a:endParaRPr sz="1800" dirty="0">
              <a:solidFill>
                <a:srgbClr val="000000"/>
              </a:solidFill>
            </a:endParaRPr>
          </a:p>
          <a:p>
            <a:pPr lvl="1" indent="-431789">
              <a:lnSpc>
                <a:spcPct val="100000"/>
              </a:lnSpc>
              <a:spcBef>
                <a:spcPts val="133"/>
              </a:spcBef>
              <a:buClr>
                <a:srgbClr val="000000"/>
              </a:buClr>
              <a:buSzPts val="1500"/>
              <a:buChar char="○"/>
            </a:pPr>
            <a:r>
              <a:rPr lang="it" sz="1800" b="1" dirty="0">
                <a:solidFill>
                  <a:srgbClr val="000000"/>
                </a:solidFill>
              </a:rPr>
              <a:t>La diminution des ressources “allumées” ne doit pas déporter les usages vers des machines de laboratoire moins efficaces</a:t>
            </a:r>
            <a:endParaRPr sz="1800" b="1" dirty="0">
              <a:solidFill>
                <a:srgbClr val="000000"/>
              </a:solidFill>
            </a:endParaRPr>
          </a:p>
        </p:txBody>
      </p:sp>
      <p:sp>
        <p:nvSpPr>
          <p:cNvPr id="5" name="Google Shape;183;p32"/>
          <p:cNvSpPr txBox="1">
            <a:spLocks/>
          </p:cNvSpPr>
          <p:nvPr/>
        </p:nvSpPr>
        <p:spPr>
          <a:xfrm>
            <a:off x="174353" y="4141365"/>
            <a:ext cx="1629395" cy="562000"/>
          </a:xfrm>
          <a:prstGeom prst="rect">
            <a:avLst/>
          </a:prstGeom>
          <a:noFill/>
          <a:ln>
            <a:noFill/>
          </a:ln>
        </p:spPr>
        <p:txBody>
          <a:bodyPr spcFirstLastPara="1" vert="horz" wrap="square" lIns="60933" tIns="60933" rIns="60933" bIns="60933" rtlCol="0" anchor="ctr" anchorCtr="0">
            <a:noAutofit/>
          </a:bodyPr>
          <a:lstStyle>
            <a:lvl1pPr lvl="0" algn="l" defTabSz="914400" rtl="0" eaLnBrk="1" latinLnBrk="0" hangingPunct="1">
              <a:lnSpc>
                <a:spcPct val="90000"/>
              </a:lnSpc>
              <a:spcBef>
                <a:spcPts val="0"/>
              </a:spcBef>
              <a:spcAft>
                <a:spcPts val="0"/>
              </a:spcAft>
              <a:buClr>
                <a:srgbClr val="303E48"/>
              </a:buClr>
              <a:buSzPts val="3400"/>
              <a:buFont typeface="Open Sans"/>
              <a:buNone/>
              <a:defRPr sz="4533" kern="1200">
                <a:solidFill>
                  <a:srgbClr val="303E48"/>
                </a:solidFill>
                <a:latin typeface="+mj-lt"/>
                <a:ea typeface="+mj-ea"/>
                <a:cs typeface="+mj-cs"/>
              </a:defRPr>
            </a:lvl1pPr>
            <a:lvl2pPr lvl="1" algn="l">
              <a:lnSpc>
                <a:spcPct val="90000"/>
              </a:lnSpc>
              <a:spcBef>
                <a:spcPts val="0"/>
              </a:spcBef>
              <a:spcAft>
                <a:spcPts val="0"/>
              </a:spcAft>
              <a:buClr>
                <a:srgbClr val="63003C"/>
              </a:buClr>
              <a:buSzPts val="1800"/>
              <a:buNone/>
              <a:defRPr/>
            </a:lvl2pPr>
            <a:lvl3pPr lvl="2" algn="l">
              <a:lnSpc>
                <a:spcPct val="90000"/>
              </a:lnSpc>
              <a:spcBef>
                <a:spcPts val="0"/>
              </a:spcBef>
              <a:spcAft>
                <a:spcPts val="0"/>
              </a:spcAft>
              <a:buClr>
                <a:srgbClr val="63003C"/>
              </a:buClr>
              <a:buSzPts val="1800"/>
              <a:buNone/>
              <a:defRPr/>
            </a:lvl3pPr>
            <a:lvl4pPr lvl="3" algn="l">
              <a:lnSpc>
                <a:spcPct val="90000"/>
              </a:lnSpc>
              <a:spcBef>
                <a:spcPts val="0"/>
              </a:spcBef>
              <a:spcAft>
                <a:spcPts val="0"/>
              </a:spcAft>
              <a:buClr>
                <a:srgbClr val="63003C"/>
              </a:buClr>
              <a:buSzPts val="1800"/>
              <a:buNone/>
              <a:defRPr/>
            </a:lvl4pPr>
            <a:lvl5pPr lvl="4" algn="l">
              <a:lnSpc>
                <a:spcPct val="90000"/>
              </a:lnSpc>
              <a:spcBef>
                <a:spcPts val="0"/>
              </a:spcBef>
              <a:spcAft>
                <a:spcPts val="0"/>
              </a:spcAft>
              <a:buClr>
                <a:srgbClr val="63003C"/>
              </a:buClr>
              <a:buSzPts val="1800"/>
              <a:buNone/>
              <a:defRPr/>
            </a:lvl5pPr>
            <a:lvl6pPr lvl="5" algn="l">
              <a:lnSpc>
                <a:spcPct val="90000"/>
              </a:lnSpc>
              <a:spcBef>
                <a:spcPts val="0"/>
              </a:spcBef>
              <a:spcAft>
                <a:spcPts val="0"/>
              </a:spcAft>
              <a:buClr>
                <a:srgbClr val="63003C"/>
              </a:buClr>
              <a:buSzPts val="1800"/>
              <a:buNone/>
              <a:defRPr/>
            </a:lvl6pPr>
            <a:lvl7pPr lvl="6" algn="l">
              <a:lnSpc>
                <a:spcPct val="90000"/>
              </a:lnSpc>
              <a:spcBef>
                <a:spcPts val="0"/>
              </a:spcBef>
              <a:spcAft>
                <a:spcPts val="0"/>
              </a:spcAft>
              <a:buClr>
                <a:srgbClr val="63003C"/>
              </a:buClr>
              <a:buSzPts val="1800"/>
              <a:buNone/>
              <a:defRPr/>
            </a:lvl7pPr>
            <a:lvl8pPr lvl="7" algn="l">
              <a:lnSpc>
                <a:spcPct val="90000"/>
              </a:lnSpc>
              <a:spcBef>
                <a:spcPts val="0"/>
              </a:spcBef>
              <a:spcAft>
                <a:spcPts val="0"/>
              </a:spcAft>
              <a:buClr>
                <a:srgbClr val="63003C"/>
              </a:buClr>
              <a:buSzPts val="1800"/>
              <a:buNone/>
              <a:defRPr/>
            </a:lvl8pPr>
            <a:lvl9pPr lvl="8" algn="l">
              <a:lnSpc>
                <a:spcPct val="90000"/>
              </a:lnSpc>
              <a:spcBef>
                <a:spcPts val="0"/>
              </a:spcBef>
              <a:spcAft>
                <a:spcPts val="0"/>
              </a:spcAft>
              <a:buClr>
                <a:srgbClr val="63003C"/>
              </a:buClr>
              <a:buSzPts val="1800"/>
              <a:buNone/>
              <a:defRPr/>
            </a:lvl9pPr>
          </a:lstStyle>
          <a:p>
            <a:r>
              <a:rPr lang="fr-FR" sz="2800" b="1" dirty="0" smtClean="0">
                <a:solidFill>
                  <a:srgbClr val="FF0000"/>
                </a:solidFill>
              </a:rPr>
              <a:t>Cloud/VD:</a:t>
            </a:r>
            <a:endParaRPr lang="fr-FR" sz="2800" b="1" dirty="0">
              <a:solidFill>
                <a:srgbClr val="FF0000"/>
              </a:solidFill>
            </a:endParaRPr>
          </a:p>
        </p:txBody>
      </p:sp>
      <p:cxnSp>
        <p:nvCxnSpPr>
          <p:cNvPr id="3" name="Connecteur droit 2"/>
          <p:cNvCxnSpPr/>
          <p:nvPr/>
        </p:nvCxnSpPr>
        <p:spPr>
          <a:xfrm flipV="1">
            <a:off x="174353" y="3093929"/>
            <a:ext cx="11838107" cy="25052"/>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765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4"/>
          <p:cNvSpPr txBox="1">
            <a:spLocks noGrp="1"/>
          </p:cNvSpPr>
          <p:nvPr>
            <p:ph type="title"/>
          </p:nvPr>
        </p:nvSpPr>
        <p:spPr>
          <a:xfrm>
            <a:off x="623400" y="274633"/>
            <a:ext cx="10848400" cy="562000"/>
          </a:xfrm>
          <a:prstGeom prst="rect">
            <a:avLst/>
          </a:prstGeom>
        </p:spPr>
        <p:txBody>
          <a:bodyPr spcFirstLastPara="1" vert="horz" wrap="square" lIns="60933" tIns="60933" rIns="60933" bIns="60933" rtlCol="0" anchor="ctr" anchorCtr="0">
            <a:normAutofit fontScale="90000"/>
          </a:bodyPr>
          <a:lstStyle/>
          <a:p>
            <a:r>
              <a:rPr lang="it" b="1" dirty="0">
                <a:solidFill>
                  <a:srgbClr val="FF0000"/>
                </a:solidFill>
              </a:rPr>
              <a:t>Sobriété énergétique : </a:t>
            </a:r>
            <a:r>
              <a:rPr lang="it" b="1" dirty="0" smtClean="0">
                <a:solidFill>
                  <a:srgbClr val="FF0000"/>
                </a:solidFill>
              </a:rPr>
              <a:t>ressources laboratoires</a:t>
            </a:r>
            <a:endParaRPr b="1" dirty="0">
              <a:solidFill>
                <a:srgbClr val="FF0000"/>
              </a:solidFill>
            </a:endParaRPr>
          </a:p>
        </p:txBody>
      </p:sp>
      <p:sp>
        <p:nvSpPr>
          <p:cNvPr id="196" name="Google Shape;196;p34"/>
          <p:cNvSpPr txBox="1">
            <a:spLocks noGrp="1"/>
          </p:cNvSpPr>
          <p:nvPr>
            <p:ph type="body" idx="1"/>
          </p:nvPr>
        </p:nvSpPr>
        <p:spPr>
          <a:xfrm>
            <a:off x="623400" y="1368911"/>
            <a:ext cx="10848400" cy="4366800"/>
          </a:xfrm>
          <a:prstGeom prst="rect">
            <a:avLst/>
          </a:prstGeom>
        </p:spPr>
        <p:txBody>
          <a:bodyPr spcFirstLastPara="1" vert="horz" wrap="square" lIns="60933" tIns="60933" rIns="60933" bIns="60933" rtlCol="0" anchor="t" anchorCtr="0">
            <a:normAutofit/>
          </a:bodyPr>
          <a:lstStyle/>
          <a:p>
            <a:pPr indent="-422264">
              <a:lnSpc>
                <a:spcPct val="100000"/>
              </a:lnSpc>
              <a:spcBef>
                <a:spcPts val="133"/>
              </a:spcBef>
              <a:buClr>
                <a:srgbClr val="000000"/>
              </a:buClr>
              <a:buSzPct val="100000"/>
              <a:buChar char="●"/>
            </a:pPr>
            <a:r>
              <a:rPr lang="it" sz="2000" b="1" dirty="0" smtClean="0">
                <a:solidFill>
                  <a:srgbClr val="000000"/>
                </a:solidFill>
              </a:rPr>
              <a:t>Le </a:t>
            </a:r>
            <a:r>
              <a:rPr lang="it" sz="2000" b="1" dirty="0">
                <a:solidFill>
                  <a:srgbClr val="000000"/>
                </a:solidFill>
              </a:rPr>
              <a:t>plus gros gisement : </a:t>
            </a:r>
            <a:r>
              <a:rPr lang="it" sz="2000" b="1" dirty="0" smtClean="0">
                <a:solidFill>
                  <a:srgbClr val="000000"/>
                </a:solidFill>
              </a:rPr>
              <a:t>50</a:t>
            </a:r>
            <a:r>
              <a:rPr lang="it" sz="2000" b="1" dirty="0">
                <a:solidFill>
                  <a:srgbClr val="000000"/>
                </a:solidFill>
              </a:rPr>
              <a:t>% de l’électricité mais pas de la puissance délivrée</a:t>
            </a:r>
            <a:endParaRPr sz="2000" b="1" dirty="0">
              <a:solidFill>
                <a:srgbClr val="000000"/>
              </a:solidFill>
            </a:endParaRPr>
          </a:p>
          <a:p>
            <a:pPr indent="-422264">
              <a:lnSpc>
                <a:spcPct val="100000"/>
              </a:lnSpc>
              <a:spcBef>
                <a:spcPts val="133"/>
              </a:spcBef>
              <a:buClr>
                <a:srgbClr val="000000"/>
              </a:buClr>
              <a:buSzPct val="100000"/>
              <a:buChar char="●"/>
            </a:pPr>
            <a:r>
              <a:rPr lang="it" sz="2000" dirty="0">
                <a:solidFill>
                  <a:srgbClr val="000000"/>
                </a:solidFill>
              </a:rPr>
              <a:t>Beaucoup de matériel des laboratoires hors IJCLab sont présents depuis ~10 ans (et ils n’étaient pas forcément neufs quand ils ont été installés)</a:t>
            </a:r>
            <a:endParaRPr sz="2000" dirty="0">
              <a:solidFill>
                <a:srgbClr val="000000"/>
              </a:solidFill>
            </a:endParaRPr>
          </a:p>
          <a:p>
            <a:pPr indent="-422264">
              <a:lnSpc>
                <a:spcPct val="100000"/>
              </a:lnSpc>
              <a:spcBef>
                <a:spcPts val="133"/>
              </a:spcBef>
              <a:buClr>
                <a:srgbClr val="000000"/>
              </a:buClr>
              <a:buSzPct val="100000"/>
              <a:buChar char="●"/>
            </a:pPr>
            <a:r>
              <a:rPr lang="it" sz="2000" dirty="0">
                <a:solidFill>
                  <a:srgbClr val="000000"/>
                </a:solidFill>
              </a:rPr>
              <a:t>Favoriser une évaluation de l’utilisation des ressources mutualisées en remplacement des ressources spécifiques : un investissement, des personnes pour aider (Marco Leoni, Etienne Fayen)</a:t>
            </a:r>
            <a:endParaRPr sz="2000" dirty="0">
              <a:solidFill>
                <a:srgbClr val="000000"/>
              </a:solidFill>
            </a:endParaRPr>
          </a:p>
          <a:p>
            <a:pPr indent="-422264">
              <a:lnSpc>
                <a:spcPct val="100000"/>
              </a:lnSpc>
              <a:spcBef>
                <a:spcPts val="133"/>
              </a:spcBef>
              <a:buClr>
                <a:srgbClr val="000000"/>
              </a:buClr>
              <a:buSzPct val="100000"/>
              <a:buChar char="●"/>
            </a:pPr>
            <a:r>
              <a:rPr lang="it" sz="2000" dirty="0">
                <a:solidFill>
                  <a:srgbClr val="000000"/>
                </a:solidFill>
              </a:rPr>
              <a:t>Le matériel au bat. 206 est la partie émergée de l’iceberg dans une salle efficace énergétiquement</a:t>
            </a:r>
            <a:endParaRPr sz="2000" dirty="0">
              <a:solidFill>
                <a:srgbClr val="000000"/>
              </a:solidFill>
            </a:endParaRPr>
          </a:p>
          <a:p>
            <a:pPr indent="-422264">
              <a:lnSpc>
                <a:spcPct val="100000"/>
              </a:lnSpc>
              <a:spcBef>
                <a:spcPts val="133"/>
              </a:spcBef>
              <a:buClr>
                <a:srgbClr val="000000"/>
              </a:buClr>
              <a:buSzPct val="100000"/>
              <a:buChar char="●"/>
            </a:pPr>
            <a:r>
              <a:rPr lang="it" sz="2000" dirty="0">
                <a:solidFill>
                  <a:srgbClr val="000000"/>
                </a:solidFill>
              </a:rPr>
              <a:t>Sans doute beaucoup de clusters dans les laboratoires qui sont plus problématiques encore et gagneraient à être hébergés au bat. 206</a:t>
            </a:r>
            <a:endParaRPr sz="2000" dirty="0">
              <a:solidFill>
                <a:srgbClr val="000000"/>
              </a:solidFill>
            </a:endParaRPr>
          </a:p>
          <a:p>
            <a:pPr indent="-422264">
              <a:lnSpc>
                <a:spcPct val="100000"/>
              </a:lnSpc>
              <a:spcBef>
                <a:spcPts val="133"/>
              </a:spcBef>
              <a:buClr>
                <a:srgbClr val="000000"/>
              </a:buClr>
              <a:buSzPct val="100000"/>
              <a:buChar char="●"/>
            </a:pPr>
            <a:r>
              <a:rPr lang="it" sz="2000" b="1" dirty="0">
                <a:solidFill>
                  <a:srgbClr val="000000"/>
                </a:solidFill>
              </a:rPr>
              <a:t>Hébergement bat. 206 : bénéficier d’une infrastructure résiliente et redondante, aucun arrêt pour problème technique depuis 10 ans</a:t>
            </a:r>
            <a:endParaRPr sz="2000" b="1" dirty="0">
              <a:solidFill>
                <a:srgbClr val="000000"/>
              </a:solidFill>
            </a:endParaRPr>
          </a:p>
        </p:txBody>
      </p:sp>
    </p:spTree>
    <p:extLst>
      <p:ext uri="{BB962C8B-B14F-4D97-AF65-F5344CB8AC3E}">
        <p14:creationId xmlns:p14="http://schemas.microsoft.com/office/powerpoint/2010/main" val="2078657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6" name="Titre 1"/>
          <p:cNvSpPr>
            <a:spLocks noGrp="1"/>
          </p:cNvSpPr>
          <p:nvPr>
            <p:ph type="title"/>
          </p:nvPr>
        </p:nvSpPr>
        <p:spPr>
          <a:xfrm>
            <a:off x="1991545" y="54089"/>
            <a:ext cx="8212992" cy="314086"/>
          </a:xfrm>
        </p:spPr>
        <p:txBody>
          <a:bodyPr>
            <a:noAutofit/>
          </a:bodyPr>
          <a:lstStyle/>
          <a:p>
            <a:r>
              <a:rPr lang="fr-FR" sz="2800" b="1" dirty="0" err="1">
                <a:solidFill>
                  <a:srgbClr val="FF0000"/>
                </a:solidFill>
                <a:latin typeface="Calibri" panose="020F0502020204030204" pitchFamily="34" charset="0"/>
                <a:cs typeface="Calibri" panose="020F0502020204030204" pitchFamily="34" charset="0"/>
              </a:rPr>
              <a:t>Mésocentre</a:t>
            </a:r>
            <a:r>
              <a:rPr lang="fr-FR" sz="2800" b="1" dirty="0">
                <a:solidFill>
                  <a:srgbClr val="FF0000"/>
                </a:solidFill>
                <a:latin typeface="Calibri" panose="020F0502020204030204" pitchFamily="34" charset="0"/>
                <a:cs typeface="Calibri" panose="020F0502020204030204" pitchFamily="34" charset="0"/>
              </a:rPr>
              <a:t> et partage des données de la recherche</a:t>
            </a:r>
          </a:p>
        </p:txBody>
      </p:sp>
      <p:sp>
        <p:nvSpPr>
          <p:cNvPr id="7" name="Espace réservé du contenu 2"/>
          <p:cNvSpPr txBox="1">
            <a:spLocks/>
          </p:cNvSpPr>
          <p:nvPr/>
        </p:nvSpPr>
        <p:spPr>
          <a:xfrm>
            <a:off x="-14759" y="338208"/>
            <a:ext cx="12192000" cy="6557842"/>
          </a:xfrm>
          <a:prstGeom prst="rect">
            <a:avLst/>
          </a:prstGeom>
          <a:noFill/>
          <a:ln>
            <a:noFill/>
          </a:ln>
        </p:spPr>
        <p:txBody>
          <a:bodyPr spcFirstLastPara="1" vert="horz" wrap="square" lIns="45700" tIns="45700" rIns="45700" bIns="45700" rtlCol="0" anchor="t" anchorCtr="0">
            <a:noAutofit/>
          </a:bodyPr>
          <a:lstStyle>
            <a:lvl1pPr marL="609585" lvl="0"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800" kern="1200">
                <a:solidFill>
                  <a:schemeClr val="tx1"/>
                </a:solidFill>
                <a:latin typeface="+mn-lt"/>
                <a:ea typeface="+mn-ea"/>
                <a:cs typeface="+mn-cs"/>
              </a:defRPr>
            </a:lvl1pPr>
            <a:lvl2pPr marL="1219170" lvl="1"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400" kern="1200">
                <a:solidFill>
                  <a:schemeClr val="tx1"/>
                </a:solidFill>
                <a:latin typeface="+mn-lt"/>
                <a:ea typeface="+mn-ea"/>
                <a:cs typeface="+mn-cs"/>
              </a:defRPr>
            </a:lvl2pPr>
            <a:lvl3pPr marL="1828754" lvl="2"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000" kern="1200">
                <a:solidFill>
                  <a:schemeClr val="tx1"/>
                </a:solidFill>
                <a:latin typeface="+mn-lt"/>
                <a:ea typeface="+mn-ea"/>
                <a:cs typeface="+mn-cs"/>
              </a:defRPr>
            </a:lvl3pPr>
            <a:lvl4pPr marL="2438339" lvl="3"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4pPr>
            <a:lvl5pPr marL="3047924" lvl="4"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5pPr>
            <a:lvl6pPr marL="3657509" lvl="5"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6pPr>
            <a:lvl7pPr marL="4267093" lvl="6"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7pPr>
            <a:lvl8pPr marL="4876678" lvl="7"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8pPr>
            <a:lvl9pPr marL="5486263" lvl="8"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fr-FR" sz="1800" dirty="0" smtClean="0"/>
              <a:t>Partage de données </a:t>
            </a:r>
            <a:r>
              <a:rPr lang="fr-FR" sz="1800" b="1" dirty="0" smtClean="0"/>
              <a:t>stables</a:t>
            </a:r>
            <a:r>
              <a:rPr lang="fr-FR" sz="1800" dirty="0" smtClean="0"/>
              <a:t> et </a:t>
            </a:r>
            <a:r>
              <a:rPr lang="fr-FR" sz="1800" b="1" dirty="0" smtClean="0"/>
              <a:t>significatives</a:t>
            </a:r>
            <a:r>
              <a:rPr lang="fr-FR" sz="1800" dirty="0" smtClean="0"/>
              <a:t>, </a:t>
            </a:r>
            <a:r>
              <a:rPr lang="fr-FR" sz="1800" b="1" dirty="0" smtClean="0"/>
              <a:t>mises en forme</a:t>
            </a:r>
            <a:r>
              <a:rPr lang="fr-FR" sz="1800" dirty="0" smtClean="0"/>
              <a:t>	</a:t>
            </a:r>
          </a:p>
          <a:p>
            <a:pPr marL="761981" lvl="1" indent="0">
              <a:spcBef>
                <a:spcPts val="0"/>
              </a:spcBef>
              <a:buNone/>
            </a:pPr>
            <a:r>
              <a:rPr lang="fr-FR" sz="1600" dirty="0" smtClean="0"/>
              <a:t>Par exemple, associées à une publication, associées à un résultat non publié (« négatif »),…</a:t>
            </a:r>
          </a:p>
          <a:p>
            <a:pPr marL="761981" lvl="1" indent="0">
              <a:spcBef>
                <a:spcPts val="0"/>
              </a:spcBef>
              <a:buNone/>
            </a:pPr>
            <a:endParaRPr lang="fr-FR" sz="1600" dirty="0" smtClean="0"/>
          </a:p>
          <a:p>
            <a:pPr>
              <a:spcBef>
                <a:spcPts val="0"/>
              </a:spcBef>
            </a:pPr>
            <a:r>
              <a:rPr lang="fr-FR" sz="1800" b="1" dirty="0" smtClean="0"/>
              <a:t>Entrepôts thématiques </a:t>
            </a:r>
            <a:r>
              <a:rPr lang="fr-FR" sz="1800" dirty="0" smtClean="0"/>
              <a:t>(au plan national, européen, mondial)</a:t>
            </a:r>
          </a:p>
          <a:p>
            <a:pPr marL="761981" lvl="1" indent="0">
              <a:spcBef>
                <a:spcPts val="0"/>
              </a:spcBef>
              <a:buNone/>
            </a:pPr>
            <a:r>
              <a:rPr lang="fr-FR" sz="1600" dirty="0" smtClean="0"/>
              <a:t>Elixir (</a:t>
            </a:r>
            <a:r>
              <a:rPr lang="fr-FR" sz="1600" dirty="0" smtClean="0">
                <a:hlinkClick r:id="rId3"/>
              </a:rPr>
              <a:t>https://elixir-europe.org/</a:t>
            </a:r>
            <a:r>
              <a:rPr lang="fr-FR" sz="1600" dirty="0" smtClean="0"/>
              <a:t>) : bio-informatique</a:t>
            </a:r>
          </a:p>
          <a:p>
            <a:pPr marL="761981" lvl="1" indent="0">
              <a:spcBef>
                <a:spcPts val="0"/>
              </a:spcBef>
              <a:buNone/>
            </a:pPr>
            <a:r>
              <a:rPr lang="fr-FR" sz="1600" dirty="0" smtClean="0"/>
              <a:t>GAIA-Data (</a:t>
            </a:r>
            <a:r>
              <a:rPr lang="fr-FR" sz="1600" dirty="0" smtClean="0">
                <a:hlinkClick r:id="rId4"/>
              </a:rPr>
              <a:t>https://www.gaia-data.org/</a:t>
            </a:r>
            <a:r>
              <a:rPr lang="fr-FR" sz="1600" dirty="0" smtClean="0"/>
              <a:t>): observation du système Terre</a:t>
            </a:r>
          </a:p>
          <a:p>
            <a:pPr marL="761981" lvl="1" indent="0">
              <a:spcBef>
                <a:spcPts val="0"/>
              </a:spcBef>
              <a:buNone/>
            </a:pPr>
            <a:r>
              <a:rPr lang="fr-FR" sz="1600" dirty="0" smtClean="0"/>
              <a:t>Humanités Numériques (</a:t>
            </a:r>
            <a:r>
              <a:rPr lang="fr-FR" sz="1600" dirty="0" smtClean="0">
                <a:hlinkClick r:id="rId5"/>
              </a:rPr>
              <a:t>https://www.huma-num.fr/</a:t>
            </a:r>
            <a:r>
              <a:rPr lang="fr-FR" sz="1600" dirty="0" smtClean="0"/>
              <a:t>),</a:t>
            </a:r>
            <a:r>
              <a:rPr lang="it-IT" sz="1600" dirty="0" smtClean="0"/>
              <a:t> </a:t>
            </a:r>
            <a:r>
              <a:rPr lang="it-IT" sz="1600" dirty="0"/>
              <a:t>PROGEDO </a:t>
            </a:r>
            <a:r>
              <a:rPr lang="it-IT" sz="1600" dirty="0" smtClean="0"/>
              <a:t>(</a:t>
            </a:r>
            <a:r>
              <a:rPr lang="it-IT" sz="1600" u="sng" dirty="0" smtClean="0">
                <a:solidFill>
                  <a:srgbClr val="0070C0"/>
                </a:solidFill>
              </a:rPr>
              <a:t>https</a:t>
            </a:r>
            <a:r>
              <a:rPr lang="it-IT" sz="1600" u="sng" dirty="0">
                <a:solidFill>
                  <a:srgbClr val="0070C0"/>
                </a:solidFill>
              </a:rPr>
              <a:t>://www.progedo.fr/ </a:t>
            </a:r>
            <a:r>
              <a:rPr lang="it-IT" sz="1600" dirty="0" smtClean="0"/>
              <a:t>) (</a:t>
            </a:r>
            <a:r>
              <a:rPr lang="fr-FR" sz="1600" dirty="0" smtClean="0"/>
              <a:t>associé </a:t>
            </a:r>
            <a:r>
              <a:rPr lang="fr-FR" sz="1600" dirty="0"/>
              <a:t>à un réseau </a:t>
            </a:r>
            <a:endParaRPr lang="fr-FR" sz="1600" dirty="0" smtClean="0"/>
          </a:p>
          <a:p>
            <a:pPr marL="761981" lvl="1" indent="0">
              <a:spcBef>
                <a:spcPts val="0"/>
              </a:spcBef>
              <a:buNone/>
            </a:pPr>
            <a:r>
              <a:rPr lang="fr-FR" sz="1600" dirty="0" smtClean="0"/>
              <a:t>de </a:t>
            </a:r>
            <a:r>
              <a:rPr lang="fr-FR" sz="1600" dirty="0"/>
              <a:t>"Pôles Universitaires de Données" (en sciences sociales), dont l'un vient de démarrer à </a:t>
            </a:r>
            <a:r>
              <a:rPr lang="fr-FR" sz="1600" dirty="0" smtClean="0"/>
              <a:t>l'ENS-PS)</a:t>
            </a:r>
            <a:r>
              <a:rPr lang="it-IT" sz="1600" dirty="0" smtClean="0"/>
              <a:t>,</a:t>
            </a:r>
            <a:r>
              <a:rPr lang="fr-FR" sz="1600" dirty="0" smtClean="0"/>
              <a:t> …</a:t>
            </a:r>
          </a:p>
          <a:p>
            <a:pPr lvl="1">
              <a:spcBef>
                <a:spcPts val="0"/>
              </a:spcBef>
            </a:pPr>
            <a:endParaRPr lang="fr-FR" sz="1600" dirty="0" smtClean="0"/>
          </a:p>
          <a:p>
            <a:pPr>
              <a:spcBef>
                <a:spcPts val="0"/>
              </a:spcBef>
            </a:pPr>
            <a:r>
              <a:rPr lang="fr-FR" sz="1800" b="1" dirty="0" smtClean="0"/>
              <a:t>Entrepôt généraliste national</a:t>
            </a:r>
            <a:r>
              <a:rPr lang="fr-FR" sz="1800" dirty="0" smtClean="0"/>
              <a:t>: Recherche Data Gouv </a:t>
            </a:r>
          </a:p>
          <a:p>
            <a:pPr marL="761981" lvl="1" indent="0">
              <a:spcBef>
                <a:spcPts val="0"/>
              </a:spcBef>
              <a:buNone/>
            </a:pPr>
            <a:r>
              <a:rPr lang="fr-FR" sz="1600" dirty="0" smtClean="0"/>
              <a:t>(</a:t>
            </a:r>
            <a:r>
              <a:rPr lang="fr-FR" sz="1600" dirty="0" smtClean="0">
                <a:hlinkClick r:id="rId6"/>
              </a:rPr>
              <a:t>https://recherche.data.gouv.fr/fr</a:t>
            </a:r>
            <a:r>
              <a:rPr lang="fr-FR" sz="1600" dirty="0" smtClean="0"/>
              <a:t>)</a:t>
            </a:r>
          </a:p>
          <a:p>
            <a:pPr lvl="1">
              <a:spcBef>
                <a:spcPts val="0"/>
              </a:spcBef>
            </a:pPr>
            <a:endParaRPr lang="fr-FR" sz="1600" dirty="0" smtClean="0"/>
          </a:p>
          <a:p>
            <a:pPr>
              <a:spcBef>
                <a:spcPts val="0"/>
              </a:spcBef>
            </a:pPr>
            <a:r>
              <a:rPr lang="fr-FR" sz="1800" dirty="0" smtClean="0"/>
              <a:t>Besoin d’un stockage pour des </a:t>
            </a:r>
            <a:r>
              <a:rPr lang="fr-FR" sz="1800" b="1" dirty="0" smtClean="0"/>
              <a:t>données en cours d’élaboration</a:t>
            </a:r>
          </a:p>
          <a:p>
            <a:pPr marL="761981" lvl="1" indent="0">
              <a:spcBef>
                <a:spcPts val="0"/>
              </a:spcBef>
              <a:buNone/>
            </a:pPr>
            <a:r>
              <a:rPr lang="fr-FR" sz="1600" dirty="0" smtClean="0"/>
              <a:t>Partagées entre quelques collaborateurs</a:t>
            </a:r>
          </a:p>
          <a:p>
            <a:pPr marL="761981" lvl="1" indent="0">
              <a:spcBef>
                <a:spcPts val="0"/>
              </a:spcBef>
              <a:buNone/>
            </a:pPr>
            <a:r>
              <a:rPr lang="fr-FR" sz="1600" dirty="0" smtClean="0"/>
              <a:t>Stockage sécurisé, local  </a:t>
            </a:r>
            <a:r>
              <a:rPr lang="fr-FR" sz="1600" dirty="0" smtClean="0">
                <a:sym typeface="Wingdings" panose="05000000000000000000" pitchFamily="2" charset="2"/>
              </a:rPr>
              <a:t> </a:t>
            </a:r>
            <a:r>
              <a:rPr lang="fr-FR" sz="1600" dirty="0" err="1" smtClean="0">
                <a:sym typeface="Wingdings" panose="05000000000000000000" pitchFamily="2" charset="2"/>
              </a:rPr>
              <a:t>Mésocentre</a:t>
            </a:r>
            <a:endParaRPr lang="fr-FR" sz="1600" dirty="0">
              <a:sym typeface="Wingdings" panose="05000000000000000000" pitchFamily="2" charset="2"/>
            </a:endParaRPr>
          </a:p>
          <a:p>
            <a:pPr marL="761981" lvl="1" indent="0">
              <a:spcBef>
                <a:spcPts val="0"/>
              </a:spcBef>
              <a:buNone/>
            </a:pPr>
            <a:endParaRPr lang="fr-FR" sz="1600" dirty="0" smtClean="0">
              <a:sym typeface="Wingdings" panose="05000000000000000000" pitchFamily="2" charset="2"/>
            </a:endParaRPr>
          </a:p>
          <a:p>
            <a:pPr>
              <a:spcBef>
                <a:spcPts val="0"/>
              </a:spcBef>
            </a:pPr>
            <a:r>
              <a:rPr lang="fr-FR" sz="1800" dirty="0" smtClean="0">
                <a:sym typeface="Wingdings" panose="05000000000000000000" pitchFamily="2" charset="2"/>
              </a:rPr>
              <a:t>Données décrites par un </a:t>
            </a:r>
            <a:r>
              <a:rPr lang="fr-FR" sz="1800" b="1" dirty="0" smtClean="0">
                <a:sym typeface="Wingdings" panose="05000000000000000000" pitchFamily="2" charset="2"/>
              </a:rPr>
              <a:t>Plan de Gestion de Données</a:t>
            </a:r>
            <a:r>
              <a:rPr lang="fr-FR" sz="1800" dirty="0" smtClean="0">
                <a:sym typeface="Wingdings" panose="05000000000000000000" pitchFamily="2" charset="2"/>
              </a:rPr>
              <a:t>, </a:t>
            </a:r>
            <a:r>
              <a:rPr lang="fr-FR" sz="1800" b="1" dirty="0" smtClean="0">
                <a:sym typeface="Wingdings" panose="05000000000000000000" pitchFamily="2" charset="2"/>
              </a:rPr>
              <a:t>mises en forme</a:t>
            </a:r>
          </a:p>
          <a:p>
            <a:pPr>
              <a:spcBef>
                <a:spcPts val="0"/>
              </a:spcBef>
            </a:pPr>
            <a:endParaRPr lang="fr-FR" sz="1800" b="1" dirty="0" smtClean="0">
              <a:sym typeface="Wingdings" panose="05000000000000000000" pitchFamily="2" charset="2"/>
            </a:endParaRPr>
          </a:p>
          <a:p>
            <a:pPr>
              <a:spcBef>
                <a:spcPts val="0"/>
              </a:spcBef>
            </a:pPr>
            <a:r>
              <a:rPr lang="fr-FR" sz="1800" dirty="0" smtClean="0">
                <a:sym typeface="Wingdings" panose="05000000000000000000" pitchFamily="2" charset="2"/>
              </a:rPr>
              <a:t>Services aux utilisateurs: </a:t>
            </a:r>
            <a:r>
              <a:rPr lang="fr-FR" sz="1800" b="1" dirty="0" smtClean="0">
                <a:sym typeface="Wingdings" panose="05000000000000000000" pitchFamily="2" charset="2"/>
              </a:rPr>
              <a:t>Atelier de la Donnée Paris-Saclay</a:t>
            </a:r>
          </a:p>
          <a:p>
            <a:pPr>
              <a:spcBef>
                <a:spcPts val="0"/>
              </a:spcBef>
            </a:pPr>
            <a:endParaRPr lang="fr-FR" sz="1800" b="1" dirty="0" smtClean="0">
              <a:sym typeface="Wingdings" panose="05000000000000000000" pitchFamily="2" charset="2"/>
            </a:endParaRPr>
          </a:p>
          <a:p>
            <a:pPr>
              <a:spcBef>
                <a:spcPts val="0"/>
              </a:spcBef>
            </a:pPr>
            <a:r>
              <a:rPr lang="fr-FR" sz="1800" dirty="0" smtClean="0">
                <a:sym typeface="Wingdings" panose="05000000000000000000" pitchFamily="2" charset="2"/>
              </a:rPr>
              <a:t>Renfort de trois recrutements en septembre 2022 pour accompagner les chercheurs en matière d’ouverture des données</a:t>
            </a:r>
          </a:p>
          <a:p>
            <a:pPr marL="761981" lvl="1" indent="0">
              <a:spcBef>
                <a:spcPts val="0"/>
              </a:spcBef>
              <a:buNone/>
            </a:pPr>
            <a:r>
              <a:rPr lang="fr-FR" sz="1600" dirty="0" smtClean="0">
                <a:sym typeface="Wingdings" panose="05000000000000000000" pitchFamily="2" charset="2"/>
              </a:rPr>
              <a:t>Déposer ses données, savoir repérer et utiliser les données des autres</a:t>
            </a:r>
          </a:p>
          <a:p>
            <a:pPr marL="761981" lvl="1" indent="0">
              <a:spcBef>
                <a:spcPts val="0"/>
              </a:spcBef>
              <a:buNone/>
            </a:pPr>
            <a:endParaRPr lang="fr-FR" sz="1600" dirty="0" smtClean="0">
              <a:sym typeface="Wingdings" panose="05000000000000000000" pitchFamily="2" charset="2"/>
            </a:endParaRPr>
          </a:p>
          <a:p>
            <a:pPr>
              <a:spcBef>
                <a:spcPts val="0"/>
              </a:spcBef>
            </a:pPr>
            <a:r>
              <a:rPr lang="fr-FR" sz="1800" b="1" dirty="0" smtClean="0">
                <a:sym typeface="Wingdings" panose="05000000000000000000" pitchFamily="2" charset="2"/>
              </a:rPr>
              <a:t>Renfort de deux recrutements en septembre 2023</a:t>
            </a:r>
          </a:p>
          <a:p>
            <a:pPr lvl="1">
              <a:spcBef>
                <a:spcPts val="0"/>
              </a:spcBef>
              <a:buFont typeface="Wingdings" panose="05000000000000000000" pitchFamily="2" charset="2"/>
              <a:buChar char="Ø"/>
            </a:pPr>
            <a:r>
              <a:rPr lang="fr-FR" sz="1600" b="1" dirty="0" smtClean="0">
                <a:sym typeface="Wingdings" panose="05000000000000000000" pitchFamily="2" charset="2"/>
              </a:rPr>
              <a:t>Aspects juridiques</a:t>
            </a:r>
            <a:r>
              <a:rPr lang="fr-FR" sz="1600" dirty="0" smtClean="0">
                <a:sym typeface="Wingdings" panose="05000000000000000000" pitchFamily="2" charset="2"/>
              </a:rPr>
              <a:t>: mes données sont-elles partageables telles quelles ?</a:t>
            </a:r>
          </a:p>
          <a:p>
            <a:pPr lvl="1">
              <a:spcBef>
                <a:spcPts val="0"/>
              </a:spcBef>
              <a:buFont typeface="Wingdings" panose="05000000000000000000" pitchFamily="2" charset="2"/>
              <a:buChar char="Ø"/>
            </a:pPr>
            <a:r>
              <a:rPr lang="fr-FR" sz="1600" b="1" dirty="0" smtClean="0">
                <a:sym typeface="Wingdings" panose="05000000000000000000" pitchFamily="2" charset="2"/>
              </a:rPr>
              <a:t>Aspect informatique / « records management »</a:t>
            </a:r>
            <a:r>
              <a:rPr lang="fr-FR" sz="1600" dirty="0" smtClean="0">
                <a:sym typeface="Wingdings" panose="05000000000000000000" pitchFamily="2" charset="2"/>
              </a:rPr>
              <a:t>: quelle organisation pour les jeux de données dans l’espace de stockage ?</a:t>
            </a:r>
          </a:p>
          <a:p>
            <a:pPr lvl="1">
              <a:spcBef>
                <a:spcPts val="0"/>
              </a:spcBef>
              <a:buFont typeface="Wingdings" panose="05000000000000000000" pitchFamily="2" charset="2"/>
              <a:buChar char="Ø"/>
            </a:pPr>
            <a:r>
              <a:rPr lang="fr-FR" sz="1600" dirty="0" smtClean="0">
                <a:sym typeface="Wingdings" panose="05000000000000000000" pitchFamily="2" charset="2"/>
              </a:rPr>
              <a:t>Une montée en compétence indispensable dès l’automne 2023, synchrone avec le déploiement du système </a:t>
            </a:r>
          </a:p>
          <a:p>
            <a:pPr marL="761981" lvl="1" indent="0">
              <a:spcBef>
                <a:spcPts val="0"/>
              </a:spcBef>
              <a:buNone/>
            </a:pPr>
            <a:r>
              <a:rPr lang="fr-FR" sz="1600" dirty="0">
                <a:sym typeface="Wingdings" panose="05000000000000000000" pitchFamily="2" charset="2"/>
              </a:rPr>
              <a:t>	</a:t>
            </a:r>
            <a:r>
              <a:rPr lang="fr-FR" sz="1600" dirty="0" smtClean="0">
                <a:sym typeface="Wingdings" panose="05000000000000000000" pitchFamily="2" charset="2"/>
              </a:rPr>
              <a:t>									de stockage</a:t>
            </a:r>
          </a:p>
        </p:txBody>
      </p:sp>
    </p:spTree>
    <p:extLst>
      <p:ext uri="{BB962C8B-B14F-4D97-AF65-F5344CB8AC3E}">
        <p14:creationId xmlns:p14="http://schemas.microsoft.com/office/powerpoint/2010/main" val="3566955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68884" y="286996"/>
            <a:ext cx="3441982" cy="562073"/>
          </a:xfrm>
        </p:spPr>
        <p:txBody>
          <a:bodyPr>
            <a:noAutofit/>
          </a:bodyPr>
          <a:lstStyle/>
          <a:p>
            <a:r>
              <a:rPr lang="en-GB" sz="3600" b="1" dirty="0" err="1" smtClean="0">
                <a:solidFill>
                  <a:srgbClr val="FF0000"/>
                </a:solidFill>
              </a:rPr>
              <a:t>Projet</a:t>
            </a:r>
            <a:r>
              <a:rPr lang="en-GB" sz="3600" b="1" dirty="0" smtClean="0">
                <a:solidFill>
                  <a:srgbClr val="FF0000"/>
                </a:solidFill>
              </a:rPr>
              <a:t> </a:t>
            </a:r>
            <a:r>
              <a:rPr lang="en-GB" sz="3600" b="1" dirty="0" err="1" smtClean="0">
                <a:solidFill>
                  <a:srgbClr val="FF0000"/>
                </a:solidFill>
              </a:rPr>
              <a:t>MesoNET</a:t>
            </a:r>
            <a:endParaRPr lang="en-GB" sz="3600" b="1" dirty="0">
              <a:solidFill>
                <a:srgbClr val="FF0000"/>
              </a:solidFill>
            </a:endParaRPr>
          </a:p>
        </p:txBody>
      </p:sp>
      <p:sp>
        <p:nvSpPr>
          <p:cNvPr id="3" name="Espace réservé du texte 2"/>
          <p:cNvSpPr>
            <a:spLocks noGrp="1"/>
          </p:cNvSpPr>
          <p:nvPr>
            <p:ph type="body" idx="1"/>
          </p:nvPr>
        </p:nvSpPr>
        <p:spPr/>
        <p:txBody>
          <a:bodyPr>
            <a:normAutofit fontScale="77500" lnSpcReduction="20000"/>
          </a:bodyPr>
          <a:lstStyle/>
          <a:p>
            <a:r>
              <a:rPr lang="en-GB" dirty="0" err="1" smtClean="0"/>
              <a:t>Fédération</a:t>
            </a:r>
            <a:r>
              <a:rPr lang="en-GB" dirty="0" smtClean="0"/>
              <a:t> des </a:t>
            </a:r>
            <a:r>
              <a:rPr lang="en-GB" dirty="0" err="1" smtClean="0"/>
              <a:t>mésocentres</a:t>
            </a:r>
            <a:r>
              <a:rPr lang="en-GB" dirty="0" smtClean="0"/>
              <a:t> : </a:t>
            </a:r>
            <a:r>
              <a:rPr lang="en-GB" dirty="0" err="1"/>
              <a:t>E</a:t>
            </a:r>
            <a:r>
              <a:rPr lang="en-GB" dirty="0" err="1" smtClean="0"/>
              <a:t>quipex</a:t>
            </a:r>
            <a:r>
              <a:rPr lang="en-GB" dirty="0" smtClean="0"/>
              <a:t>+ </a:t>
            </a:r>
            <a:r>
              <a:rPr lang="en-GB" dirty="0" smtClean="0">
                <a:solidFill>
                  <a:srgbClr val="0070C0"/>
                </a:solidFill>
              </a:rPr>
              <a:t>(http://mesonet.fr)</a:t>
            </a:r>
          </a:p>
          <a:p>
            <a:pPr lvl="1"/>
            <a:r>
              <a:rPr lang="en-GB" dirty="0" smtClean="0"/>
              <a:t>Des machines </a:t>
            </a:r>
            <a:r>
              <a:rPr lang="en-GB" dirty="0" err="1" smtClean="0"/>
              <a:t>achetées</a:t>
            </a:r>
            <a:r>
              <a:rPr lang="en-GB" dirty="0" smtClean="0"/>
              <a:t> par le </a:t>
            </a:r>
            <a:r>
              <a:rPr lang="en-GB" dirty="0" err="1" smtClean="0"/>
              <a:t>projet</a:t>
            </a:r>
            <a:r>
              <a:rPr lang="en-GB" dirty="0" smtClean="0"/>
              <a:t> : pas pour </a:t>
            </a:r>
            <a:r>
              <a:rPr lang="en-GB" dirty="0" err="1" smtClean="0"/>
              <a:t>UPSaclay</a:t>
            </a:r>
            <a:endParaRPr lang="en-GB" dirty="0" smtClean="0"/>
          </a:p>
          <a:p>
            <a:pPr lvl="1"/>
            <a:r>
              <a:rPr lang="en-GB" dirty="0" smtClean="0"/>
              <a:t>Un </a:t>
            </a:r>
            <a:r>
              <a:rPr lang="en-GB" dirty="0" err="1" smtClean="0"/>
              <a:t>portail</a:t>
            </a:r>
            <a:r>
              <a:rPr lang="en-GB" dirty="0" smtClean="0"/>
              <a:t> </a:t>
            </a:r>
            <a:r>
              <a:rPr lang="en-GB" dirty="0" err="1" smtClean="0"/>
              <a:t>d’accès</a:t>
            </a:r>
            <a:r>
              <a:rPr lang="en-GB" dirty="0" smtClean="0"/>
              <a:t> aux </a:t>
            </a:r>
            <a:r>
              <a:rPr lang="en-GB" dirty="0" err="1" smtClean="0"/>
              <a:t>ressources</a:t>
            </a:r>
            <a:r>
              <a:rPr lang="en-GB" dirty="0" smtClean="0"/>
              <a:t> avec un service </a:t>
            </a:r>
            <a:r>
              <a:rPr lang="en-GB" dirty="0" err="1" smtClean="0"/>
              <a:t>d’autorisation</a:t>
            </a:r>
            <a:r>
              <a:rPr lang="en-GB" dirty="0" smtClean="0"/>
              <a:t> global </a:t>
            </a:r>
            <a:r>
              <a:rPr lang="en-GB" dirty="0" err="1" smtClean="0"/>
              <a:t>basé</a:t>
            </a:r>
            <a:r>
              <a:rPr lang="en-GB" dirty="0" smtClean="0"/>
              <a:t> sur </a:t>
            </a:r>
            <a:r>
              <a:rPr lang="en-GB" dirty="0" err="1" smtClean="0"/>
              <a:t>OpenID</a:t>
            </a:r>
            <a:r>
              <a:rPr lang="en-GB" dirty="0" smtClean="0"/>
              <a:t> Connect (+ </a:t>
            </a:r>
            <a:r>
              <a:rPr lang="en-GB" dirty="0" err="1" smtClean="0"/>
              <a:t>clés</a:t>
            </a:r>
            <a:r>
              <a:rPr lang="en-GB" dirty="0" smtClean="0"/>
              <a:t> SSH pour </a:t>
            </a:r>
            <a:r>
              <a:rPr lang="en-GB" dirty="0" err="1" smtClean="0"/>
              <a:t>accès</a:t>
            </a:r>
            <a:r>
              <a:rPr lang="en-GB" dirty="0" smtClean="0"/>
              <a:t> aux machines)</a:t>
            </a:r>
          </a:p>
          <a:p>
            <a:pPr lvl="1"/>
            <a:r>
              <a:rPr lang="en-GB" dirty="0" err="1" smtClean="0"/>
              <a:t>Une</a:t>
            </a:r>
            <a:r>
              <a:rPr lang="en-GB" dirty="0" smtClean="0"/>
              <a:t> </a:t>
            </a:r>
            <a:r>
              <a:rPr lang="en-GB" dirty="0" err="1" smtClean="0"/>
              <a:t>plateforme</a:t>
            </a:r>
            <a:r>
              <a:rPr lang="en-GB" dirty="0" smtClean="0"/>
              <a:t> </a:t>
            </a:r>
            <a:r>
              <a:rPr lang="en-GB" dirty="0" err="1" smtClean="0"/>
              <a:t>globale</a:t>
            </a:r>
            <a:r>
              <a:rPr lang="en-GB" dirty="0" smtClean="0"/>
              <a:t> de </a:t>
            </a:r>
            <a:r>
              <a:rPr lang="en-GB" dirty="0" err="1" smtClean="0"/>
              <a:t>stockage</a:t>
            </a:r>
            <a:r>
              <a:rPr lang="en-GB" dirty="0" smtClean="0"/>
              <a:t> </a:t>
            </a:r>
            <a:r>
              <a:rPr lang="en-GB" dirty="0" err="1" smtClean="0"/>
              <a:t>basée</a:t>
            </a:r>
            <a:r>
              <a:rPr lang="en-GB" dirty="0" smtClean="0"/>
              <a:t> sur </a:t>
            </a:r>
            <a:r>
              <a:rPr lang="en-GB" dirty="0" err="1" smtClean="0"/>
              <a:t>iRods</a:t>
            </a:r>
            <a:r>
              <a:rPr lang="en-GB" dirty="0" smtClean="0"/>
              <a:t> avec R/D sur la solution </a:t>
            </a:r>
            <a:r>
              <a:rPr lang="en-GB" dirty="0" err="1" smtClean="0"/>
              <a:t>Rucio</a:t>
            </a:r>
            <a:r>
              <a:rPr lang="en-GB" dirty="0"/>
              <a:t> (</a:t>
            </a:r>
            <a:r>
              <a:rPr lang="en-GB" dirty="0">
                <a:hlinkClick r:id="rId2"/>
              </a:rPr>
              <a:t>https://</a:t>
            </a:r>
            <a:r>
              <a:rPr lang="en-GB" dirty="0" smtClean="0">
                <a:hlinkClick r:id="rId2"/>
              </a:rPr>
              <a:t>rucio.cern.ch</a:t>
            </a:r>
            <a:r>
              <a:rPr lang="en-GB" dirty="0" smtClean="0"/>
              <a:t>)</a:t>
            </a:r>
          </a:p>
          <a:p>
            <a:pPr lvl="1"/>
            <a:r>
              <a:rPr lang="en-GB" dirty="0" err="1" smtClean="0"/>
              <a:t>Réfléchir</a:t>
            </a:r>
            <a:r>
              <a:rPr lang="en-GB" dirty="0" smtClean="0"/>
              <a:t> à </a:t>
            </a:r>
            <a:r>
              <a:rPr lang="en-GB" dirty="0" err="1" smtClean="0"/>
              <a:t>une</a:t>
            </a:r>
            <a:r>
              <a:rPr lang="en-GB" dirty="0" smtClean="0"/>
              <a:t> structure </a:t>
            </a:r>
            <a:r>
              <a:rPr lang="en-GB" dirty="0" err="1" smtClean="0"/>
              <a:t>pérenne</a:t>
            </a:r>
            <a:r>
              <a:rPr lang="en-GB" dirty="0" smtClean="0"/>
              <a:t> de coordination de </a:t>
            </a:r>
            <a:r>
              <a:rPr lang="en-GB" dirty="0" err="1" smtClean="0"/>
              <a:t>l’informatique</a:t>
            </a:r>
            <a:r>
              <a:rPr lang="en-GB" dirty="0" smtClean="0"/>
              <a:t> </a:t>
            </a:r>
            <a:r>
              <a:rPr lang="en-GB" dirty="0" err="1" smtClean="0"/>
              <a:t>scientifique</a:t>
            </a:r>
            <a:r>
              <a:rPr lang="en-GB" dirty="0" smtClean="0"/>
              <a:t> </a:t>
            </a:r>
            <a:r>
              <a:rPr lang="en-GB" dirty="0" err="1" smtClean="0"/>
              <a:t>en</a:t>
            </a:r>
            <a:r>
              <a:rPr lang="en-GB" dirty="0" smtClean="0"/>
              <a:t> France</a:t>
            </a:r>
          </a:p>
          <a:p>
            <a:r>
              <a:rPr lang="en-GB" dirty="0" smtClean="0"/>
              <a:t>Mésocentre </a:t>
            </a:r>
            <a:r>
              <a:rPr lang="en-GB" dirty="0" err="1" smtClean="0"/>
              <a:t>UPSaclay</a:t>
            </a:r>
            <a:r>
              <a:rPr lang="en-GB" dirty="0" smtClean="0"/>
              <a:t> </a:t>
            </a:r>
            <a:r>
              <a:rPr lang="en-GB" dirty="0" err="1" smtClean="0"/>
              <a:t>très</a:t>
            </a:r>
            <a:r>
              <a:rPr lang="en-GB" dirty="0" smtClean="0"/>
              <a:t> </a:t>
            </a:r>
            <a:r>
              <a:rPr lang="en-GB" dirty="0" err="1" smtClean="0"/>
              <a:t>actif</a:t>
            </a:r>
            <a:r>
              <a:rPr lang="en-GB" dirty="0" smtClean="0"/>
              <a:t> </a:t>
            </a:r>
            <a:r>
              <a:rPr lang="en-GB" dirty="0" err="1" smtClean="0"/>
              <a:t>dans</a:t>
            </a:r>
            <a:r>
              <a:rPr lang="en-GB" dirty="0" smtClean="0"/>
              <a:t> le </a:t>
            </a:r>
            <a:r>
              <a:rPr lang="en-GB" dirty="0" err="1" smtClean="0"/>
              <a:t>projet</a:t>
            </a:r>
            <a:r>
              <a:rPr lang="en-GB" dirty="0" smtClean="0"/>
              <a:t> : </a:t>
            </a:r>
            <a:r>
              <a:rPr lang="en-GB" dirty="0" err="1" smtClean="0"/>
              <a:t>gouvernance</a:t>
            </a:r>
            <a:r>
              <a:rPr lang="en-GB" dirty="0" smtClean="0"/>
              <a:t> et </a:t>
            </a:r>
            <a:r>
              <a:rPr lang="en-GB" dirty="0" err="1" smtClean="0"/>
              <a:t>activités</a:t>
            </a:r>
            <a:r>
              <a:rPr lang="en-GB" dirty="0" smtClean="0"/>
              <a:t> techniques</a:t>
            </a:r>
          </a:p>
          <a:p>
            <a:pPr lvl="1"/>
            <a:r>
              <a:rPr lang="en-GB" dirty="0" err="1" smtClean="0"/>
              <a:t>Héberge</a:t>
            </a:r>
            <a:r>
              <a:rPr lang="en-GB" dirty="0" smtClean="0"/>
              <a:t> le service </a:t>
            </a:r>
            <a:r>
              <a:rPr lang="en-GB" dirty="0" err="1" smtClean="0"/>
              <a:t>d’autenthification</a:t>
            </a:r>
            <a:r>
              <a:rPr lang="en-GB" dirty="0" smtClean="0"/>
              <a:t> (INDIGO IAM)</a:t>
            </a:r>
          </a:p>
          <a:p>
            <a:pPr lvl="1"/>
            <a:r>
              <a:rPr lang="en-GB" dirty="0" smtClean="0"/>
              <a:t>Leader de la R/D </a:t>
            </a:r>
            <a:r>
              <a:rPr lang="en-GB" dirty="0" err="1" smtClean="0"/>
              <a:t>Rucio</a:t>
            </a:r>
            <a:r>
              <a:rPr lang="en-GB" dirty="0" smtClean="0"/>
              <a:t>, </a:t>
            </a:r>
            <a:r>
              <a:rPr lang="en-GB" dirty="0" err="1" smtClean="0"/>
              <a:t>hébergement</a:t>
            </a:r>
            <a:r>
              <a:rPr lang="en-GB" dirty="0" smtClean="0"/>
              <a:t> de </a:t>
            </a:r>
            <a:r>
              <a:rPr lang="en-GB" dirty="0" err="1" smtClean="0"/>
              <a:t>l’instance</a:t>
            </a:r>
            <a:r>
              <a:rPr lang="en-GB" dirty="0" smtClean="0"/>
              <a:t> </a:t>
            </a:r>
            <a:r>
              <a:rPr lang="en-GB" dirty="0" err="1" smtClean="0"/>
              <a:t>PoC</a:t>
            </a:r>
            <a:endParaRPr lang="en-GB" dirty="0" smtClean="0"/>
          </a:p>
          <a:p>
            <a:pPr lvl="1"/>
            <a:r>
              <a:rPr lang="en-GB" dirty="0" smtClean="0"/>
              <a:t>Participation aux </a:t>
            </a:r>
            <a:r>
              <a:rPr lang="en-GB" dirty="0" err="1" smtClean="0"/>
              <a:t>Groupes</a:t>
            </a:r>
            <a:r>
              <a:rPr lang="en-GB" dirty="0" smtClean="0"/>
              <a:t> “Support </a:t>
            </a:r>
            <a:r>
              <a:rPr lang="en-GB" dirty="0" err="1" smtClean="0"/>
              <a:t>Mutualisé</a:t>
            </a:r>
            <a:r>
              <a:rPr lang="en-GB" dirty="0" smtClean="0"/>
              <a:t>” (E. </a:t>
            </a:r>
            <a:r>
              <a:rPr lang="en-GB" dirty="0" err="1" smtClean="0"/>
              <a:t>Fayen</a:t>
            </a:r>
            <a:r>
              <a:rPr lang="en-GB" dirty="0" smtClean="0"/>
              <a:t>), “IR” (G. </a:t>
            </a:r>
            <a:r>
              <a:rPr lang="en-GB" dirty="0" err="1" smtClean="0"/>
              <a:t>Bernadat</a:t>
            </a:r>
            <a:r>
              <a:rPr lang="en-GB" dirty="0" smtClean="0"/>
              <a:t>), “</a:t>
            </a:r>
            <a:r>
              <a:rPr lang="en-GB" dirty="0" err="1" smtClean="0"/>
              <a:t>Stockage</a:t>
            </a:r>
            <a:r>
              <a:rPr lang="en-GB" dirty="0" smtClean="0"/>
              <a:t> (M. </a:t>
            </a:r>
            <a:r>
              <a:rPr lang="en-GB" dirty="0" err="1" smtClean="0"/>
              <a:t>Jouvin</a:t>
            </a:r>
            <a:r>
              <a:rPr lang="en-GB" dirty="0" smtClean="0"/>
              <a:t>),…</a:t>
            </a:r>
            <a:endParaRPr lang="en-GB" dirty="0"/>
          </a:p>
        </p:txBody>
      </p:sp>
    </p:spTree>
    <p:extLst>
      <p:ext uri="{BB962C8B-B14F-4D97-AF65-F5344CB8AC3E}">
        <p14:creationId xmlns:p14="http://schemas.microsoft.com/office/powerpoint/2010/main" val="1552565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51776" y="324744"/>
            <a:ext cx="7506000" cy="562073"/>
          </a:xfrm>
        </p:spPr>
        <p:txBody>
          <a:bodyPr>
            <a:noAutofit/>
          </a:bodyPr>
          <a:lstStyle/>
          <a:p>
            <a:r>
              <a:rPr lang="fr-FR" sz="4000" b="1" dirty="0" smtClean="0">
                <a:solidFill>
                  <a:srgbClr val="FF0000"/>
                </a:solidFill>
              </a:rPr>
              <a:t>Nouvelles diverses du </a:t>
            </a:r>
            <a:r>
              <a:rPr lang="fr-FR" sz="4000" b="1" dirty="0" err="1" smtClean="0">
                <a:solidFill>
                  <a:srgbClr val="FF0000"/>
                </a:solidFill>
              </a:rPr>
              <a:t>mésocentre</a:t>
            </a:r>
            <a:endParaRPr lang="fr-FR" sz="4000" b="1" dirty="0">
              <a:solidFill>
                <a:srgbClr val="FF0000"/>
              </a:solidFill>
            </a:endParaRPr>
          </a:p>
        </p:txBody>
      </p:sp>
      <p:sp>
        <p:nvSpPr>
          <p:cNvPr id="3" name="Espace réservé du texte 2"/>
          <p:cNvSpPr>
            <a:spLocks noGrp="1"/>
          </p:cNvSpPr>
          <p:nvPr>
            <p:ph type="body" idx="1"/>
          </p:nvPr>
        </p:nvSpPr>
        <p:spPr>
          <a:xfrm>
            <a:off x="205225" y="1268694"/>
            <a:ext cx="11599102" cy="4366931"/>
          </a:xfrm>
        </p:spPr>
        <p:txBody>
          <a:bodyPr>
            <a:normAutofit fontScale="92500" lnSpcReduction="10000"/>
          </a:bodyPr>
          <a:lstStyle/>
          <a:p>
            <a:r>
              <a:rPr lang="fr-FR" sz="2000" b="1" dirty="0"/>
              <a:t>R</a:t>
            </a:r>
            <a:r>
              <a:rPr lang="fr-FR" sz="2000" b="1" dirty="0" smtClean="0"/>
              <a:t>apport cabinet </a:t>
            </a:r>
            <a:r>
              <a:rPr lang="fr-FR" sz="2000" b="1" dirty="0"/>
              <a:t>chaleur fatale </a:t>
            </a:r>
            <a:r>
              <a:rPr lang="fr-FR" sz="2000" b="1" dirty="0" smtClean="0"/>
              <a:t>VD: </a:t>
            </a:r>
            <a:r>
              <a:rPr lang="fr-FR" sz="2000" dirty="0" smtClean="0"/>
              <a:t>un </a:t>
            </a:r>
            <a:r>
              <a:rPr lang="fr-FR" sz="2000" dirty="0"/>
              <a:t>cabinet extérieur, contacté par les services du patrimoine de l’Université, a rendu un rapport en mars dernier sur l’utilisation de la chaleur fatale de VD pour chauffer des bâtiments de l’Université, où il apparait qu’un investissement de 200 à 300k€ serait rentabilisé au bout de 5 à 6 ans. </a:t>
            </a:r>
            <a:endParaRPr lang="fr-FR" sz="2000" dirty="0" smtClean="0"/>
          </a:p>
          <a:p>
            <a:r>
              <a:rPr lang="fr-FR" sz="2000" b="1" dirty="0" smtClean="0"/>
              <a:t>hébergement CS et </a:t>
            </a:r>
            <a:r>
              <a:rPr lang="fr-FR" sz="2000" b="1" dirty="0" err="1"/>
              <a:t>AgroParisTech</a:t>
            </a:r>
            <a:r>
              <a:rPr lang="fr-FR" sz="2000" b="1" dirty="0"/>
              <a:t> à </a:t>
            </a:r>
            <a:r>
              <a:rPr lang="fr-FR" sz="2000" b="1" dirty="0" smtClean="0"/>
              <a:t>VD</a:t>
            </a:r>
            <a:r>
              <a:rPr lang="fr-FR" sz="2000" dirty="0" smtClean="0"/>
              <a:t>: convention en cours de rédaction entre CS et </a:t>
            </a:r>
            <a:r>
              <a:rPr lang="fr-FR" sz="2000" dirty="0" err="1" smtClean="0"/>
              <a:t>UPSaclay</a:t>
            </a:r>
            <a:r>
              <a:rPr lang="fr-FR" sz="2000" dirty="0"/>
              <a:t>/DSI </a:t>
            </a:r>
            <a:r>
              <a:rPr lang="fr-FR" sz="2000" dirty="0" smtClean="0"/>
              <a:t>(modèle économique: consommation </a:t>
            </a:r>
            <a:r>
              <a:rPr lang="fr-FR" sz="2000" dirty="0"/>
              <a:t>électrique </a:t>
            </a:r>
            <a:r>
              <a:rPr lang="fr-FR" sz="2000" dirty="0" smtClean="0"/>
              <a:t>+ coût </a:t>
            </a:r>
            <a:r>
              <a:rPr lang="fr-FR" sz="2000" dirty="0"/>
              <a:t>d’hébergement hors </a:t>
            </a:r>
            <a:r>
              <a:rPr lang="fr-FR" sz="2000" dirty="0" smtClean="0"/>
              <a:t>électricité: frais de maintenance, coût d’opération, d’amortissement construction de la salle)</a:t>
            </a:r>
          </a:p>
          <a:p>
            <a:r>
              <a:rPr lang="fr-FR" sz="2000" b="1" dirty="0" smtClean="0"/>
              <a:t>Mise en opération (juin 2023) du </a:t>
            </a:r>
            <a:r>
              <a:rPr lang="fr-FR" sz="2000" b="1" dirty="0"/>
              <a:t>3ème site de stockage à </a:t>
            </a:r>
            <a:r>
              <a:rPr lang="fr-FR" sz="2000" b="1" dirty="0" smtClean="0"/>
              <a:t>Digiteo</a:t>
            </a:r>
            <a:r>
              <a:rPr lang="fr-FR" sz="2000" dirty="0" smtClean="0"/>
              <a:t>: fonctionnement </a:t>
            </a:r>
            <a:r>
              <a:rPr lang="fr-FR" sz="2000" dirty="0"/>
              <a:t>d’une dizaine de k€/</a:t>
            </a:r>
            <a:r>
              <a:rPr lang="fr-FR" sz="2000" dirty="0" smtClean="0"/>
              <a:t>an (principalement </a:t>
            </a:r>
            <a:r>
              <a:rPr lang="fr-FR" sz="2000" dirty="0"/>
              <a:t>dû à </a:t>
            </a:r>
            <a:r>
              <a:rPr lang="fr-FR" sz="2000" dirty="0" smtClean="0"/>
              <a:t>l’électricité… sans les </a:t>
            </a:r>
            <a:r>
              <a:rPr lang="fr-FR" sz="2000" dirty="0"/>
              <a:t>coûts en </a:t>
            </a:r>
            <a:r>
              <a:rPr lang="fr-FR" sz="2000" dirty="0" smtClean="0"/>
              <a:t>personnel…); arrivée </a:t>
            </a:r>
            <a:r>
              <a:rPr lang="fr-FR" sz="2000" dirty="0"/>
              <a:t>prochaine de ~3PB </a:t>
            </a:r>
            <a:r>
              <a:rPr lang="fr-FR" sz="2000" dirty="0" smtClean="0"/>
              <a:t>de stockage financés </a:t>
            </a:r>
            <a:r>
              <a:rPr lang="fr-FR" sz="2000" dirty="0"/>
              <a:t>par le </a:t>
            </a:r>
            <a:r>
              <a:rPr lang="fr-FR" sz="2000" dirty="0" smtClean="0"/>
              <a:t>CPER.</a:t>
            </a:r>
            <a:endParaRPr lang="fr-FR" sz="2000" dirty="0"/>
          </a:p>
          <a:p>
            <a:r>
              <a:rPr lang="fr-FR" sz="2000" b="1" dirty="0" smtClean="0"/>
              <a:t>Projet de cloud commun avec IPP</a:t>
            </a:r>
          </a:p>
          <a:p>
            <a:r>
              <a:rPr lang="fr-FR" sz="2000" b="1" dirty="0" smtClean="0"/>
              <a:t>T. Schmitt </a:t>
            </a:r>
            <a:r>
              <a:rPr lang="fr-FR" sz="2000" dirty="0" smtClean="0"/>
              <a:t>a remplacé </a:t>
            </a:r>
            <a:r>
              <a:rPr lang="fr-FR" sz="2000" b="1" dirty="0" smtClean="0"/>
              <a:t>R. </a:t>
            </a:r>
            <a:r>
              <a:rPr lang="fr-FR" sz="2000" b="1" dirty="0" err="1" smtClean="0"/>
              <a:t>Vicquelin</a:t>
            </a:r>
            <a:r>
              <a:rPr lang="fr-FR" sz="2000" b="1" dirty="0" smtClean="0"/>
              <a:t> </a:t>
            </a:r>
            <a:r>
              <a:rPr lang="fr-FR" sz="2000" dirty="0" smtClean="0"/>
              <a:t>dans le COPIL comme représentant </a:t>
            </a:r>
            <a:r>
              <a:rPr lang="fr-FR" sz="2000" b="1" dirty="0" smtClean="0"/>
              <a:t>RUCHE-CS</a:t>
            </a:r>
          </a:p>
          <a:p>
            <a:r>
              <a:rPr lang="fr-FR" sz="2000" b="1" dirty="0" smtClean="0"/>
              <a:t>Projet d’héberger avec IPP les JCAD </a:t>
            </a:r>
            <a:r>
              <a:rPr lang="fr-FR" sz="2000" dirty="0" smtClean="0"/>
              <a:t>2024 (ou 2025): demande soumise</a:t>
            </a:r>
          </a:p>
          <a:p>
            <a:pPr marL="152396" indent="0">
              <a:buNone/>
            </a:pPr>
            <a:endParaRPr lang="fr-FR" sz="2000" b="1" dirty="0"/>
          </a:p>
          <a:p>
            <a:pPr marL="152396" indent="0">
              <a:buNone/>
            </a:pPr>
            <a:endParaRPr lang="fr-FR" sz="2000" b="1" dirty="0" smtClean="0"/>
          </a:p>
          <a:p>
            <a:endParaRPr lang="fr-FR" sz="2000" b="1" dirty="0"/>
          </a:p>
        </p:txBody>
      </p:sp>
    </p:spTree>
    <p:extLst>
      <p:ext uri="{BB962C8B-B14F-4D97-AF65-F5344CB8AC3E}">
        <p14:creationId xmlns:p14="http://schemas.microsoft.com/office/powerpoint/2010/main" val="1325693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623391" y="1334370"/>
            <a:ext cx="10763066" cy="4881078"/>
          </a:xfrm>
        </p:spPr>
        <p:txBody>
          <a:bodyPr>
            <a:normAutofit fontScale="92500" lnSpcReduction="20000"/>
          </a:bodyPr>
          <a:lstStyle/>
          <a:p>
            <a:r>
              <a:rPr lang="fr-FR" sz="2400" dirty="0" smtClean="0"/>
              <a:t>Continuer à travailler sur le modèle économique du </a:t>
            </a:r>
            <a:r>
              <a:rPr lang="fr-FR" sz="2400" dirty="0" err="1" smtClean="0"/>
              <a:t>mésocentre</a:t>
            </a:r>
            <a:r>
              <a:rPr lang="fr-FR" sz="2400" dirty="0" smtClean="0"/>
              <a:t>; actuellement:</a:t>
            </a:r>
          </a:p>
          <a:p>
            <a:pPr lvl="1">
              <a:buFont typeface="Wingdings" panose="05000000000000000000" pitchFamily="2" charset="2"/>
              <a:buChar char="Ø"/>
            </a:pPr>
            <a:r>
              <a:rPr lang="fr-FR" sz="1800" dirty="0" smtClean="0"/>
              <a:t>VD: électricité payée par l’Université; frais de fonctionnement par les hébergés (moins cher que si l’hébergement était local)</a:t>
            </a:r>
          </a:p>
          <a:p>
            <a:pPr lvl="1">
              <a:buFont typeface="Wingdings" panose="05000000000000000000" pitchFamily="2" charset="2"/>
              <a:buChar char="Ø"/>
            </a:pPr>
            <a:r>
              <a:rPr lang="fr-FR" sz="1800" dirty="0" smtClean="0"/>
              <a:t>Ruche: électricité + frais de fonctionnement payés par ENS, CS et </a:t>
            </a:r>
            <a:r>
              <a:rPr lang="fr-FR" sz="1800" dirty="0" err="1" smtClean="0"/>
              <a:t>UPSaclay</a:t>
            </a:r>
            <a:endParaRPr lang="fr-FR" sz="1600" dirty="0" smtClean="0"/>
          </a:p>
          <a:p>
            <a:endParaRPr lang="fr-FR" sz="2400" dirty="0" smtClean="0"/>
          </a:p>
          <a:p>
            <a:r>
              <a:rPr lang="fr-FR" sz="2400" dirty="0" smtClean="0"/>
              <a:t>Questions:</a:t>
            </a:r>
          </a:p>
          <a:p>
            <a:pPr lvl="1"/>
            <a:r>
              <a:rPr lang="fr-FR" sz="2000" dirty="0" smtClean="0"/>
              <a:t>Comment gérer les augmentations du prix de l’électricité (tutelles, labos,…)</a:t>
            </a:r>
          </a:p>
          <a:p>
            <a:pPr marL="761981" lvl="1" indent="0">
              <a:buNone/>
            </a:pPr>
            <a:r>
              <a:rPr lang="fr-FR" sz="2000" dirty="0" smtClean="0"/>
              <a:t>1/3 des machines de Ruche ont été à l’arrêt en 2023 </a:t>
            </a:r>
            <a:r>
              <a:rPr lang="fr-FR" sz="2000" i="1" dirty="0" smtClean="0"/>
              <a:t>–remise en marche début février 2024-</a:t>
            </a:r>
            <a:r>
              <a:rPr lang="fr-FR" sz="2000" dirty="0" smtClean="0"/>
              <a:t>; l'arrêt d’1/3 de machines récentes </a:t>
            </a:r>
            <a:r>
              <a:rPr lang="fr-FR" sz="2000" dirty="0"/>
              <a:t>fragilise les scénarios de croissance et de renouvellement et ne peut </a:t>
            </a:r>
            <a:r>
              <a:rPr lang="fr-FR" sz="2000" dirty="0" smtClean="0"/>
              <a:t>pas </a:t>
            </a:r>
            <a:r>
              <a:rPr lang="fr-FR" sz="2000" dirty="0"/>
              <a:t>être </a:t>
            </a:r>
            <a:r>
              <a:rPr lang="fr-FR" sz="2000" dirty="0" err="1" smtClean="0"/>
              <a:t>pérénisé</a:t>
            </a:r>
            <a:r>
              <a:rPr lang="fr-FR" sz="2000" dirty="0" smtClean="0"/>
              <a:t>. </a:t>
            </a:r>
          </a:p>
          <a:p>
            <a:pPr marL="761981" lvl="1" indent="0">
              <a:buNone/>
            </a:pPr>
            <a:r>
              <a:rPr lang="fr-FR" sz="2000" dirty="0" smtClean="0"/>
              <a:t>Mise à contribution de certains labos forts consommateurs de Ruche + contribution « préciput      site »; tarif de l’électricité de VD en cours de discussion avec la DAPI d’</a:t>
            </a:r>
            <a:r>
              <a:rPr lang="fr-FR" sz="2000" dirty="0" err="1" smtClean="0"/>
              <a:t>UPSaclay</a:t>
            </a:r>
            <a:r>
              <a:rPr lang="fr-FR" sz="2000" dirty="0" smtClean="0"/>
              <a:t> car « gonflé »)</a:t>
            </a:r>
          </a:p>
          <a:p>
            <a:pPr lvl="1"/>
            <a:r>
              <a:rPr lang="fr-FR" sz="2000" dirty="0"/>
              <a:t>Prolongation </a:t>
            </a:r>
            <a:r>
              <a:rPr lang="fr-FR" sz="2000" dirty="0" smtClean="0"/>
              <a:t>du </a:t>
            </a:r>
            <a:r>
              <a:rPr lang="fr-FR" sz="2000" dirty="0"/>
              <a:t>Ruche </a:t>
            </a:r>
            <a:r>
              <a:rPr lang="fr-FR" sz="2000" dirty="0" smtClean="0"/>
              <a:t>actuel de </a:t>
            </a:r>
            <a:r>
              <a:rPr lang="fr-FR" sz="2000" dirty="0"/>
              <a:t>2 ou 3 ans: </a:t>
            </a:r>
            <a:r>
              <a:rPr lang="fr-FR" sz="2000" dirty="0" smtClean="0"/>
              <a:t>maintenance de </a:t>
            </a:r>
            <a:r>
              <a:rPr lang="fr-FR" sz="2000" dirty="0"/>
              <a:t>120 à 140k€/</a:t>
            </a:r>
            <a:r>
              <a:rPr lang="fr-FR" sz="2000" dirty="0" smtClean="0"/>
              <a:t>an à prévoir?</a:t>
            </a:r>
            <a:endParaRPr lang="fr-FR" sz="2000" dirty="0"/>
          </a:p>
          <a:p>
            <a:pPr lvl="1"/>
            <a:r>
              <a:rPr lang="fr-FR" sz="2000" dirty="0" smtClean="0"/>
              <a:t>Qui paye le stockage? (forfait, seulement gros projets, tutelles,…)</a:t>
            </a:r>
          </a:p>
          <a:p>
            <a:endParaRPr lang="fr-FR" dirty="0"/>
          </a:p>
        </p:txBody>
      </p:sp>
      <p:sp>
        <p:nvSpPr>
          <p:cNvPr id="4" name="Titre 1"/>
          <p:cNvSpPr>
            <a:spLocks noGrp="1"/>
          </p:cNvSpPr>
          <p:nvPr>
            <p:ph type="title"/>
          </p:nvPr>
        </p:nvSpPr>
        <p:spPr>
          <a:xfrm>
            <a:off x="977030" y="450004"/>
            <a:ext cx="9532307" cy="562073"/>
          </a:xfrm>
        </p:spPr>
        <p:txBody>
          <a:bodyPr>
            <a:noAutofit/>
          </a:bodyPr>
          <a:lstStyle/>
          <a:p>
            <a:r>
              <a:rPr lang="fr-FR" sz="4000" b="1" dirty="0" smtClean="0">
                <a:solidFill>
                  <a:srgbClr val="FF0000"/>
                </a:solidFill>
              </a:rPr>
              <a:t>A travailler: modèle économique à consolider</a:t>
            </a:r>
            <a:endParaRPr lang="fr-FR" sz="4000" b="1" dirty="0">
              <a:solidFill>
                <a:srgbClr val="FF0000"/>
              </a:solidFill>
            </a:endParaRPr>
          </a:p>
        </p:txBody>
      </p:sp>
    </p:spTree>
    <p:extLst>
      <p:ext uri="{BB962C8B-B14F-4D97-AF65-F5344CB8AC3E}">
        <p14:creationId xmlns:p14="http://schemas.microsoft.com/office/powerpoint/2010/main" val="264991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2" name="Espace réservé du contenu 2"/>
          <p:cNvSpPr txBox="1">
            <a:spLocks/>
          </p:cNvSpPr>
          <p:nvPr/>
        </p:nvSpPr>
        <p:spPr>
          <a:xfrm>
            <a:off x="700414" y="1187475"/>
            <a:ext cx="10515600" cy="4351338"/>
          </a:xfrm>
          <a:prstGeom prst="rect">
            <a:avLst/>
          </a:prstGeom>
          <a:solidFill>
            <a:srgbClr val="FFFFFF"/>
          </a:solidFill>
          <a:ln>
            <a:noFill/>
          </a:ln>
        </p:spPr>
        <p:txBody>
          <a:bodyPr spcFirstLastPara="1" vert="horz" wrap="square" lIns="45700" tIns="45700" rIns="45700" bIns="45700" rtlCol="0" anchor="t" anchorCtr="0">
            <a:normAutofit fontScale="85000" lnSpcReduction="20000"/>
          </a:bodyPr>
          <a:lstStyle>
            <a:lvl1pPr marL="609585" lvl="0"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800" kern="1200">
                <a:solidFill>
                  <a:schemeClr val="tx1"/>
                </a:solidFill>
                <a:latin typeface="+mn-lt"/>
                <a:ea typeface="+mn-ea"/>
                <a:cs typeface="+mn-cs"/>
              </a:defRPr>
            </a:lvl1pPr>
            <a:lvl2pPr marL="1219170" lvl="1"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400" kern="1200">
                <a:solidFill>
                  <a:schemeClr val="tx1"/>
                </a:solidFill>
                <a:latin typeface="+mn-lt"/>
                <a:ea typeface="+mn-ea"/>
                <a:cs typeface="+mn-cs"/>
              </a:defRPr>
            </a:lvl2pPr>
            <a:lvl3pPr marL="1828754" lvl="2"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000" kern="1200">
                <a:solidFill>
                  <a:schemeClr val="tx1"/>
                </a:solidFill>
                <a:latin typeface="+mn-lt"/>
                <a:ea typeface="+mn-ea"/>
                <a:cs typeface="+mn-cs"/>
              </a:defRPr>
            </a:lvl3pPr>
            <a:lvl4pPr marL="2438339" lvl="3"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4pPr>
            <a:lvl5pPr marL="3047924" lvl="4"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5pPr>
            <a:lvl6pPr marL="3657509" lvl="5"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6pPr>
            <a:lvl7pPr marL="4267093" lvl="6"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7pPr>
            <a:lvl8pPr marL="4876678" lvl="7"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8pPr>
            <a:lvl9pPr marL="5486263" lvl="8"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9pPr>
          </a:lstStyle>
          <a:p>
            <a:r>
              <a:rPr lang="fr-FR" dirty="0" smtClean="0"/>
              <a:t>Journée lancement </a:t>
            </a:r>
            <a:r>
              <a:rPr lang="fr-FR" dirty="0" err="1" smtClean="0"/>
              <a:t>mésocentre</a:t>
            </a:r>
            <a:endParaRPr lang="fr-FR" dirty="0" smtClean="0"/>
          </a:p>
          <a:p>
            <a:r>
              <a:rPr lang="fr-FR" dirty="0" smtClean="0"/>
              <a:t>Comité des tutelles</a:t>
            </a:r>
          </a:p>
          <a:p>
            <a:r>
              <a:rPr lang="fr-FR" dirty="0" smtClean="0"/>
              <a:t>Demandes d’accès/consommations</a:t>
            </a:r>
          </a:p>
          <a:p>
            <a:r>
              <a:rPr lang="fr-FR" dirty="0" smtClean="0"/>
              <a:t>Embauches</a:t>
            </a:r>
          </a:p>
          <a:p>
            <a:r>
              <a:rPr lang="fr-FR" dirty="0" smtClean="0"/>
              <a:t>Plateforme stockage</a:t>
            </a:r>
          </a:p>
          <a:p>
            <a:r>
              <a:rPr lang="fr-FR" dirty="0" smtClean="0"/>
              <a:t>Demande subvention département Essonne</a:t>
            </a:r>
          </a:p>
          <a:p>
            <a:r>
              <a:rPr lang="fr-FR" dirty="0" smtClean="0"/>
              <a:t>Sobriété énergétique</a:t>
            </a:r>
          </a:p>
          <a:p>
            <a:r>
              <a:rPr lang="fr-FR" dirty="0" smtClean="0"/>
              <a:t>Science ouverte/données</a:t>
            </a:r>
          </a:p>
          <a:p>
            <a:r>
              <a:rPr lang="fr-FR" dirty="0" smtClean="0"/>
              <a:t>Projet </a:t>
            </a:r>
            <a:r>
              <a:rPr lang="fr-FR" dirty="0" err="1" smtClean="0"/>
              <a:t>MesoNet</a:t>
            </a:r>
            <a:endParaRPr lang="fr-FR" dirty="0" smtClean="0"/>
          </a:p>
          <a:p>
            <a:r>
              <a:rPr lang="fr-FR" dirty="0" smtClean="0"/>
              <a:t>Nouvelles diverses</a:t>
            </a:r>
            <a:endParaRPr lang="fr-FR" dirty="0"/>
          </a:p>
        </p:txBody>
      </p:sp>
    </p:spTree>
    <p:extLst>
      <p:ext uri="{BB962C8B-B14F-4D97-AF65-F5344CB8AC3E}">
        <p14:creationId xmlns:p14="http://schemas.microsoft.com/office/powerpoint/2010/main" val="640451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2" name="Google Shape;115;p23"/>
          <p:cNvSpPr txBox="1">
            <a:spLocks noGrp="1"/>
          </p:cNvSpPr>
          <p:nvPr>
            <p:ph type="title"/>
          </p:nvPr>
        </p:nvSpPr>
        <p:spPr>
          <a:xfrm>
            <a:off x="2853024" y="250833"/>
            <a:ext cx="10177200" cy="562000"/>
          </a:xfrm>
          <a:prstGeom prst="rect">
            <a:avLst/>
          </a:prstGeom>
        </p:spPr>
        <p:txBody>
          <a:bodyPr spcFirstLastPara="1" vert="horz" wrap="square" lIns="60933" tIns="60933" rIns="60933" bIns="60933" rtlCol="0" anchor="ctr" anchorCtr="0">
            <a:normAutofit fontScale="90000"/>
          </a:bodyPr>
          <a:lstStyle/>
          <a:p>
            <a:pPr>
              <a:lnSpc>
                <a:spcPct val="115000"/>
              </a:lnSpc>
            </a:pPr>
            <a:r>
              <a:rPr lang="it" sz="3400" dirty="0">
                <a:solidFill>
                  <a:srgbClr val="242F38"/>
                </a:solidFill>
                <a:latin typeface="Arial"/>
                <a:ea typeface="Arial"/>
                <a:cs typeface="Arial"/>
                <a:sym typeface="Arial"/>
              </a:rPr>
              <a:t>Le </a:t>
            </a:r>
            <a:r>
              <a:rPr lang="it" sz="3400" dirty="0" smtClean="0">
                <a:solidFill>
                  <a:srgbClr val="242F38"/>
                </a:solidFill>
                <a:latin typeface="Arial"/>
                <a:ea typeface="Arial"/>
                <a:cs typeface="Arial"/>
                <a:sym typeface="Arial"/>
              </a:rPr>
              <a:t>M</a:t>
            </a:r>
            <a:r>
              <a:rPr lang="it" sz="3400" dirty="0" smtClean="0">
                <a:solidFill>
                  <a:srgbClr val="000000"/>
                </a:solidFill>
                <a:latin typeface="Arial"/>
                <a:ea typeface="Arial"/>
                <a:cs typeface="Arial"/>
                <a:sym typeface="Arial"/>
              </a:rPr>
              <a:t>ésocentre </a:t>
            </a:r>
            <a:r>
              <a:rPr lang="it" sz="3400" dirty="0">
                <a:solidFill>
                  <a:srgbClr val="000000"/>
                </a:solidFill>
                <a:latin typeface="Arial"/>
                <a:ea typeface="Arial"/>
                <a:cs typeface="Arial"/>
                <a:sym typeface="Arial"/>
              </a:rPr>
              <a:t>Paris Saclay</a:t>
            </a:r>
            <a:endParaRPr sz="3400" dirty="0">
              <a:solidFill>
                <a:srgbClr val="000000"/>
              </a:solidFill>
              <a:latin typeface="Arial"/>
              <a:ea typeface="Arial"/>
              <a:cs typeface="Arial"/>
              <a:sym typeface="Arial"/>
            </a:endParaRPr>
          </a:p>
          <a:p>
            <a:endParaRPr dirty="0"/>
          </a:p>
        </p:txBody>
      </p:sp>
      <p:sp>
        <p:nvSpPr>
          <p:cNvPr id="3" name="Google Shape;116;p23"/>
          <p:cNvSpPr txBox="1">
            <a:spLocks noGrp="1"/>
          </p:cNvSpPr>
          <p:nvPr>
            <p:ph type="body" idx="1"/>
          </p:nvPr>
        </p:nvSpPr>
        <p:spPr>
          <a:xfrm>
            <a:off x="623400" y="463462"/>
            <a:ext cx="11267600" cy="6024423"/>
          </a:xfrm>
          <a:prstGeom prst="rect">
            <a:avLst/>
          </a:prstGeom>
        </p:spPr>
        <p:txBody>
          <a:bodyPr spcFirstLastPara="1" vert="horz" wrap="square" lIns="60933" tIns="60933" rIns="60933" bIns="60933" rtlCol="0" anchor="t" anchorCtr="0">
            <a:noAutofit/>
          </a:bodyPr>
          <a:lstStyle/>
          <a:p>
            <a:pPr marL="0" indent="0">
              <a:lnSpc>
                <a:spcPct val="105000"/>
              </a:lnSpc>
              <a:spcBef>
                <a:spcPts val="0"/>
              </a:spcBef>
              <a:buSzPts val="358"/>
              <a:buNone/>
            </a:pPr>
            <a:r>
              <a:rPr lang="it" sz="1600" dirty="0" smtClean="0">
                <a:solidFill>
                  <a:srgbClr val="000000"/>
                </a:solidFill>
                <a:latin typeface="Arial"/>
                <a:ea typeface="Arial"/>
                <a:cs typeface="Arial"/>
                <a:sym typeface="Arial"/>
              </a:rPr>
              <a:t>Le </a:t>
            </a:r>
            <a:r>
              <a:rPr lang="it" sz="1600" dirty="0">
                <a:solidFill>
                  <a:srgbClr val="000000"/>
                </a:solidFill>
                <a:latin typeface="Arial"/>
                <a:ea typeface="Arial"/>
                <a:cs typeface="Arial"/>
                <a:sym typeface="Arial"/>
              </a:rPr>
              <a:t>mésocentre, un </a:t>
            </a:r>
            <a:r>
              <a:rPr lang="it" sz="1600" b="1" dirty="0">
                <a:solidFill>
                  <a:srgbClr val="000000"/>
                </a:solidFill>
                <a:latin typeface="Arial"/>
                <a:ea typeface="Arial"/>
                <a:cs typeface="Arial"/>
                <a:sym typeface="Arial"/>
              </a:rPr>
              <a:t>outil d’appui à la recherche</a:t>
            </a:r>
            <a:r>
              <a:rPr lang="it" sz="1600" dirty="0">
                <a:solidFill>
                  <a:srgbClr val="000000"/>
                </a:solidFill>
                <a:latin typeface="Arial"/>
                <a:ea typeface="Arial"/>
                <a:cs typeface="Arial"/>
                <a:sym typeface="Arial"/>
              </a:rPr>
              <a:t> (enseignement) dans les domaines de </a:t>
            </a:r>
            <a:endParaRPr sz="1600" dirty="0">
              <a:solidFill>
                <a:srgbClr val="000000"/>
              </a:solidFill>
              <a:latin typeface="Arial"/>
              <a:ea typeface="Arial"/>
              <a:cs typeface="Arial"/>
              <a:sym typeface="Arial"/>
            </a:endParaRPr>
          </a:p>
          <a:p>
            <a:pPr marL="0" indent="0">
              <a:lnSpc>
                <a:spcPct val="105000"/>
              </a:lnSpc>
              <a:spcBef>
                <a:spcPts val="0"/>
              </a:spcBef>
              <a:buSzPts val="358"/>
              <a:buNone/>
            </a:pPr>
            <a:r>
              <a:rPr lang="it" sz="1600" dirty="0">
                <a:solidFill>
                  <a:srgbClr val="000000"/>
                </a:solidFill>
                <a:latin typeface="Arial"/>
                <a:ea typeface="Arial"/>
                <a:cs typeface="Arial"/>
                <a:sym typeface="Arial"/>
              </a:rPr>
              <a:t>    	</a:t>
            </a:r>
            <a:r>
              <a:rPr lang="it" sz="1600" dirty="0" smtClean="0">
                <a:solidFill>
                  <a:srgbClr val="000000"/>
                </a:solidFill>
                <a:latin typeface="Arial"/>
                <a:ea typeface="Arial"/>
                <a:cs typeface="Arial"/>
                <a:sym typeface="Arial"/>
              </a:rPr>
              <a:t>- </a:t>
            </a:r>
            <a:r>
              <a:rPr lang="it" sz="1600" dirty="0">
                <a:solidFill>
                  <a:srgbClr val="000000"/>
                </a:solidFill>
                <a:latin typeface="Arial"/>
                <a:ea typeface="Arial"/>
                <a:cs typeface="Arial"/>
                <a:sym typeface="Arial"/>
              </a:rPr>
              <a:t>la simulation </a:t>
            </a:r>
            <a:r>
              <a:rPr lang="it" sz="1600" dirty="0" smtClean="0">
                <a:solidFill>
                  <a:srgbClr val="000000"/>
                </a:solidFill>
                <a:latin typeface="Arial"/>
                <a:ea typeface="Arial"/>
                <a:cs typeface="Arial"/>
                <a:sym typeface="Arial"/>
              </a:rPr>
              <a:t>numérique</a:t>
            </a:r>
            <a:endParaRPr lang="it" sz="1600" dirty="0">
              <a:solidFill>
                <a:srgbClr val="000000"/>
              </a:solidFill>
              <a:latin typeface="Arial"/>
              <a:ea typeface="Arial"/>
              <a:cs typeface="Arial"/>
              <a:sym typeface="Arial"/>
            </a:endParaRPr>
          </a:p>
          <a:p>
            <a:pPr marL="0" indent="0">
              <a:lnSpc>
                <a:spcPct val="105000"/>
              </a:lnSpc>
              <a:spcBef>
                <a:spcPts val="0"/>
              </a:spcBef>
              <a:buSzPts val="358"/>
              <a:buNone/>
            </a:pPr>
            <a:r>
              <a:rPr lang="it" sz="1600" dirty="0">
                <a:solidFill>
                  <a:srgbClr val="000000"/>
                </a:solidFill>
                <a:latin typeface="Arial"/>
                <a:ea typeface="Arial"/>
                <a:cs typeface="Arial"/>
                <a:sym typeface="Arial"/>
              </a:rPr>
              <a:t>	</a:t>
            </a:r>
            <a:r>
              <a:rPr lang="it" sz="1600" dirty="0" smtClean="0">
                <a:solidFill>
                  <a:srgbClr val="000000"/>
                </a:solidFill>
                <a:latin typeface="Arial"/>
                <a:ea typeface="Arial"/>
                <a:cs typeface="Arial"/>
                <a:sym typeface="Arial"/>
              </a:rPr>
              <a:t>- </a:t>
            </a:r>
            <a:r>
              <a:rPr lang="it" sz="1600" dirty="0">
                <a:solidFill>
                  <a:srgbClr val="000000"/>
                </a:solidFill>
                <a:latin typeface="Arial"/>
                <a:ea typeface="Arial"/>
                <a:cs typeface="Arial"/>
                <a:sym typeface="Arial"/>
              </a:rPr>
              <a:t>l’hébergement de données, et traitement de données </a:t>
            </a:r>
          </a:p>
          <a:p>
            <a:pPr marL="0" indent="0">
              <a:lnSpc>
                <a:spcPct val="105000"/>
              </a:lnSpc>
              <a:spcBef>
                <a:spcPts val="0"/>
              </a:spcBef>
              <a:buSzPts val="358"/>
              <a:buNone/>
            </a:pPr>
            <a:r>
              <a:rPr lang="it" sz="1600" dirty="0">
                <a:solidFill>
                  <a:srgbClr val="000000"/>
                </a:solidFill>
                <a:latin typeface="Arial"/>
                <a:ea typeface="Arial"/>
                <a:cs typeface="Arial"/>
                <a:sym typeface="Arial"/>
              </a:rPr>
              <a:t>	</a:t>
            </a:r>
            <a:r>
              <a:rPr lang="it" sz="1600" dirty="0" smtClean="0">
                <a:solidFill>
                  <a:srgbClr val="000000"/>
                </a:solidFill>
                <a:latin typeface="Arial"/>
                <a:ea typeface="Arial"/>
                <a:cs typeface="Arial"/>
                <a:sym typeface="Arial"/>
              </a:rPr>
              <a:t>- </a:t>
            </a:r>
            <a:r>
              <a:rPr lang="it" sz="1600" dirty="0">
                <a:solidFill>
                  <a:srgbClr val="000000"/>
                </a:solidFill>
                <a:latin typeface="Arial"/>
                <a:ea typeface="Arial"/>
                <a:cs typeface="Arial"/>
                <a:sym typeface="Arial"/>
              </a:rPr>
              <a:t>l’IA </a:t>
            </a:r>
            <a:endParaRPr sz="1600" dirty="0">
              <a:solidFill>
                <a:srgbClr val="000000"/>
              </a:solidFill>
              <a:latin typeface="Arial"/>
              <a:ea typeface="Arial"/>
              <a:cs typeface="Arial"/>
              <a:sym typeface="Arial"/>
            </a:endParaRPr>
          </a:p>
          <a:p>
            <a:pPr marL="0" indent="0">
              <a:lnSpc>
                <a:spcPct val="105000"/>
              </a:lnSpc>
              <a:spcBef>
                <a:spcPts val="0"/>
              </a:spcBef>
              <a:buSzPts val="358"/>
              <a:buNone/>
            </a:pPr>
            <a:endParaRPr sz="1600" dirty="0">
              <a:solidFill>
                <a:srgbClr val="000000"/>
              </a:solidFill>
              <a:latin typeface="Arial"/>
              <a:ea typeface="Arial"/>
              <a:cs typeface="Arial"/>
              <a:sym typeface="Arial"/>
            </a:endParaRPr>
          </a:p>
          <a:p>
            <a:pPr marL="0" indent="0">
              <a:lnSpc>
                <a:spcPct val="105000"/>
              </a:lnSpc>
              <a:spcBef>
                <a:spcPts val="0"/>
              </a:spcBef>
              <a:buSzPts val="358"/>
              <a:buNone/>
            </a:pPr>
            <a:r>
              <a:rPr lang="it" sz="1600" dirty="0">
                <a:solidFill>
                  <a:srgbClr val="000000"/>
                </a:solidFill>
                <a:latin typeface="Arial"/>
                <a:ea typeface="Arial"/>
                <a:cs typeface="Arial"/>
                <a:sym typeface="Arial"/>
              </a:rPr>
              <a:t>Objectif de </a:t>
            </a:r>
            <a:r>
              <a:rPr lang="it" sz="1600" b="1" dirty="0">
                <a:solidFill>
                  <a:srgbClr val="000000"/>
                </a:solidFill>
                <a:latin typeface="Arial"/>
                <a:ea typeface="Arial"/>
                <a:cs typeface="Arial"/>
                <a:sym typeface="Arial"/>
              </a:rPr>
              <a:t>mutualiser</a:t>
            </a:r>
            <a:r>
              <a:rPr lang="it" sz="1600" dirty="0">
                <a:solidFill>
                  <a:srgbClr val="000000"/>
                </a:solidFill>
                <a:latin typeface="Arial"/>
                <a:ea typeface="Arial"/>
                <a:cs typeface="Arial"/>
                <a:sym typeface="Arial"/>
              </a:rPr>
              <a:t> les </a:t>
            </a:r>
            <a:r>
              <a:rPr lang="it" sz="1600" dirty="0">
                <a:solidFill>
                  <a:schemeClr val="dk1"/>
                </a:solidFill>
                <a:latin typeface="Arial"/>
                <a:ea typeface="Arial"/>
                <a:cs typeface="Arial"/>
                <a:sym typeface="Arial"/>
              </a:rPr>
              <a:t>moyens de calcul, de stockage et “moyens” humains</a:t>
            </a:r>
            <a:r>
              <a:rPr lang="it" sz="1600" dirty="0">
                <a:solidFill>
                  <a:srgbClr val="000000"/>
                </a:solidFill>
                <a:latin typeface="Arial"/>
                <a:ea typeface="Arial"/>
                <a:cs typeface="Arial"/>
                <a:sym typeface="Arial"/>
              </a:rPr>
              <a:t> autour d’un objet </a:t>
            </a:r>
            <a:r>
              <a:rPr lang="it" sz="1600" dirty="0" smtClean="0">
                <a:solidFill>
                  <a:srgbClr val="000000"/>
                </a:solidFill>
                <a:latin typeface="Arial"/>
                <a:ea typeface="Arial"/>
                <a:cs typeface="Arial"/>
                <a:sym typeface="Arial"/>
              </a:rPr>
              <a:t>commun, </a:t>
            </a:r>
            <a:r>
              <a:rPr lang="it" sz="1600" dirty="0">
                <a:solidFill>
                  <a:srgbClr val="000000"/>
                </a:solidFill>
                <a:latin typeface="Arial"/>
                <a:ea typeface="Arial"/>
                <a:cs typeface="Arial"/>
                <a:sym typeface="Arial"/>
              </a:rPr>
              <a:t>au bénéfice des diverses communautés de l’Université Paris-Saclay, à partir des plateformes</a:t>
            </a:r>
            <a:endParaRPr sz="1600" dirty="0">
              <a:solidFill>
                <a:srgbClr val="000000"/>
              </a:solidFill>
              <a:latin typeface="Arial"/>
              <a:ea typeface="Arial"/>
              <a:cs typeface="Arial"/>
              <a:sym typeface="Arial"/>
            </a:endParaRPr>
          </a:p>
          <a:p>
            <a:pPr indent="0">
              <a:lnSpc>
                <a:spcPct val="105000"/>
              </a:lnSpc>
              <a:spcBef>
                <a:spcPts val="0"/>
              </a:spcBef>
              <a:buNone/>
            </a:pPr>
            <a:r>
              <a:rPr lang="it" sz="1600" dirty="0" smtClean="0">
                <a:solidFill>
                  <a:schemeClr val="dk1"/>
                </a:solidFill>
                <a:latin typeface="Arial"/>
                <a:ea typeface="Arial"/>
                <a:cs typeface="Arial"/>
                <a:sym typeface="Arial"/>
              </a:rPr>
              <a:t>	- cloud@VirtualData</a:t>
            </a:r>
            <a:r>
              <a:rPr lang="it" sz="1600" dirty="0" smtClean="0">
                <a:solidFill>
                  <a:srgbClr val="000000"/>
                </a:solidFill>
                <a:latin typeface="Arial"/>
                <a:ea typeface="Arial"/>
                <a:cs typeface="Arial"/>
                <a:sym typeface="Arial"/>
              </a:rPr>
              <a:t>  </a:t>
            </a:r>
            <a:r>
              <a:rPr lang="it" sz="1600" dirty="0">
                <a:solidFill>
                  <a:srgbClr val="000000"/>
                </a:solidFill>
                <a:latin typeface="Arial"/>
                <a:ea typeface="Arial"/>
                <a:cs typeface="Arial"/>
                <a:sym typeface="Arial"/>
              </a:rPr>
              <a:t>(CNRS/IN2P3, UPSaclay</a:t>
            </a:r>
            <a:r>
              <a:rPr lang="it" sz="1600" dirty="0" smtClean="0">
                <a:solidFill>
                  <a:srgbClr val="000000"/>
                </a:solidFill>
                <a:latin typeface="Arial"/>
                <a:ea typeface="Arial"/>
                <a:cs typeface="Arial"/>
                <a:sym typeface="Arial"/>
              </a:rPr>
              <a:t>)</a:t>
            </a:r>
            <a:endParaRPr lang="it" sz="1600" dirty="0">
              <a:solidFill>
                <a:srgbClr val="000000"/>
              </a:solidFill>
              <a:latin typeface="Arial"/>
              <a:ea typeface="Arial"/>
              <a:cs typeface="Arial"/>
              <a:sym typeface="Arial"/>
            </a:endParaRPr>
          </a:p>
          <a:p>
            <a:pPr indent="0">
              <a:lnSpc>
                <a:spcPct val="105000"/>
              </a:lnSpc>
              <a:spcBef>
                <a:spcPts val="0"/>
              </a:spcBef>
              <a:buNone/>
            </a:pPr>
            <a:r>
              <a:rPr lang="it" sz="1600" dirty="0">
                <a:solidFill>
                  <a:srgbClr val="000000"/>
                </a:solidFill>
                <a:latin typeface="Arial"/>
                <a:ea typeface="Arial"/>
                <a:cs typeface="Arial"/>
                <a:sym typeface="Arial"/>
              </a:rPr>
              <a:t>	</a:t>
            </a:r>
            <a:r>
              <a:rPr lang="it" sz="1600" dirty="0" smtClean="0">
                <a:solidFill>
                  <a:srgbClr val="000000"/>
                </a:solidFill>
                <a:latin typeface="Arial"/>
                <a:ea typeface="Arial"/>
                <a:cs typeface="Arial"/>
                <a:sym typeface="Arial"/>
              </a:rPr>
              <a:t>- </a:t>
            </a:r>
            <a:r>
              <a:rPr lang="it" sz="1600" dirty="0">
                <a:solidFill>
                  <a:schemeClr val="dk1"/>
                </a:solidFill>
                <a:latin typeface="Arial"/>
                <a:ea typeface="Arial"/>
                <a:cs typeface="Arial"/>
                <a:sym typeface="Arial"/>
              </a:rPr>
              <a:t>Ruche</a:t>
            </a:r>
            <a:r>
              <a:rPr lang="it" sz="1600" dirty="0">
                <a:solidFill>
                  <a:srgbClr val="000000"/>
                </a:solidFill>
                <a:latin typeface="Arial"/>
                <a:ea typeface="Arial"/>
                <a:cs typeface="Arial"/>
                <a:sym typeface="Arial"/>
              </a:rPr>
              <a:t> (ENS, CS)</a:t>
            </a:r>
            <a:endParaRPr sz="1600" dirty="0">
              <a:solidFill>
                <a:srgbClr val="000000"/>
              </a:solidFill>
              <a:latin typeface="Arial"/>
              <a:ea typeface="Arial"/>
              <a:cs typeface="Arial"/>
              <a:sym typeface="Arial"/>
            </a:endParaRPr>
          </a:p>
          <a:p>
            <a:pPr marL="0" indent="0">
              <a:lnSpc>
                <a:spcPct val="105000"/>
              </a:lnSpc>
              <a:spcBef>
                <a:spcPts val="0"/>
              </a:spcBef>
              <a:buSzPts val="358"/>
              <a:buNone/>
            </a:pPr>
            <a:r>
              <a:rPr lang="it" sz="1600" dirty="0">
                <a:solidFill>
                  <a:srgbClr val="000000"/>
                </a:solidFill>
                <a:latin typeface="Arial"/>
                <a:ea typeface="Arial"/>
                <a:cs typeface="Arial"/>
                <a:sym typeface="Arial"/>
              </a:rPr>
              <a:t>	</a:t>
            </a:r>
            <a:r>
              <a:rPr lang="it" sz="1600" dirty="0" smtClean="0">
                <a:solidFill>
                  <a:srgbClr val="000000"/>
                </a:solidFill>
                <a:latin typeface="Arial"/>
                <a:ea typeface="Arial"/>
                <a:cs typeface="Arial"/>
                <a:sym typeface="Arial"/>
              </a:rPr>
              <a:t>- </a:t>
            </a:r>
            <a:r>
              <a:rPr lang="it" sz="1600" dirty="0">
                <a:solidFill>
                  <a:schemeClr val="dk1"/>
                </a:solidFill>
                <a:latin typeface="Arial"/>
                <a:ea typeface="Arial"/>
                <a:cs typeface="Arial"/>
                <a:sym typeface="Arial"/>
              </a:rPr>
              <a:t>LabIA</a:t>
            </a:r>
            <a:r>
              <a:rPr lang="it" sz="1600" dirty="0">
                <a:solidFill>
                  <a:srgbClr val="000000"/>
                </a:solidFill>
                <a:latin typeface="Arial"/>
                <a:ea typeface="Arial"/>
                <a:cs typeface="Arial"/>
                <a:sym typeface="Arial"/>
              </a:rPr>
              <a:t> (CNRS/INS2I, UPSaclay)</a:t>
            </a:r>
            <a:endParaRPr sz="1600" dirty="0">
              <a:solidFill>
                <a:srgbClr val="000000"/>
              </a:solidFill>
              <a:latin typeface="Arial"/>
              <a:ea typeface="Arial"/>
              <a:cs typeface="Arial"/>
              <a:sym typeface="Arial"/>
            </a:endParaRPr>
          </a:p>
          <a:p>
            <a:pPr marL="0" indent="0">
              <a:lnSpc>
                <a:spcPct val="105000"/>
              </a:lnSpc>
              <a:spcBef>
                <a:spcPts val="0"/>
              </a:spcBef>
              <a:buSzPts val="358"/>
              <a:buNone/>
            </a:pPr>
            <a:endParaRPr sz="1600" dirty="0">
              <a:solidFill>
                <a:srgbClr val="000000"/>
              </a:solidFill>
              <a:latin typeface="Arial"/>
              <a:ea typeface="Arial"/>
              <a:cs typeface="Arial"/>
              <a:sym typeface="Arial"/>
            </a:endParaRPr>
          </a:p>
          <a:p>
            <a:pPr marL="0" indent="0">
              <a:lnSpc>
                <a:spcPct val="105000"/>
              </a:lnSpc>
              <a:spcBef>
                <a:spcPts val="0"/>
              </a:spcBef>
              <a:buSzPts val="358"/>
              <a:buNone/>
            </a:pPr>
            <a:r>
              <a:rPr lang="it" sz="1600" b="1" dirty="0">
                <a:solidFill>
                  <a:srgbClr val="000000"/>
                </a:solidFill>
                <a:latin typeface="Arial"/>
                <a:ea typeface="Arial"/>
                <a:cs typeface="Arial"/>
                <a:sym typeface="Arial"/>
              </a:rPr>
              <a:t>Hébergement sur 2 sites</a:t>
            </a:r>
            <a:r>
              <a:rPr lang="it" sz="1600" dirty="0">
                <a:solidFill>
                  <a:srgbClr val="000000"/>
                </a:solidFill>
                <a:latin typeface="Arial"/>
                <a:ea typeface="Arial"/>
                <a:cs typeface="Arial"/>
                <a:sym typeface="Arial"/>
              </a:rPr>
              <a:t>: bâtiment 206, VirtualData, qui héberge le cloud et autres services spécifiques à un établissement/laboratoire;  IDRIS qui héberge Fusion/Ruche et LabIA</a:t>
            </a:r>
            <a:endParaRPr sz="1600" dirty="0">
              <a:solidFill>
                <a:srgbClr val="000000"/>
              </a:solidFill>
              <a:latin typeface="Arial"/>
              <a:ea typeface="Arial"/>
              <a:cs typeface="Arial"/>
              <a:sym typeface="Arial"/>
            </a:endParaRPr>
          </a:p>
          <a:p>
            <a:pPr marL="0" indent="0">
              <a:lnSpc>
                <a:spcPct val="105000"/>
              </a:lnSpc>
              <a:spcBef>
                <a:spcPts val="0"/>
              </a:spcBef>
              <a:buSzPts val="358"/>
              <a:buNone/>
            </a:pPr>
            <a:endParaRPr sz="1600" dirty="0">
              <a:solidFill>
                <a:srgbClr val="000000"/>
              </a:solidFill>
              <a:latin typeface="Arial"/>
              <a:ea typeface="Arial"/>
              <a:cs typeface="Arial"/>
              <a:sym typeface="Arial"/>
            </a:endParaRPr>
          </a:p>
          <a:p>
            <a:pPr marL="0" indent="0">
              <a:lnSpc>
                <a:spcPct val="105000"/>
              </a:lnSpc>
              <a:spcBef>
                <a:spcPts val="0"/>
              </a:spcBef>
              <a:buSzPts val="358"/>
              <a:buNone/>
            </a:pPr>
            <a:r>
              <a:rPr lang="it" sz="1600" b="1" dirty="0">
                <a:solidFill>
                  <a:srgbClr val="000000"/>
                </a:solidFill>
                <a:latin typeface="Arial"/>
                <a:ea typeface="Arial"/>
                <a:cs typeface="Arial"/>
                <a:sym typeface="Arial"/>
              </a:rPr>
              <a:t>Mise en </a:t>
            </a:r>
            <a:r>
              <a:rPr lang="it" sz="1600" b="1" dirty="0" smtClean="0">
                <a:solidFill>
                  <a:srgbClr val="000000"/>
                </a:solidFill>
                <a:latin typeface="Arial"/>
                <a:ea typeface="Arial"/>
                <a:cs typeface="Arial"/>
                <a:sym typeface="Arial"/>
              </a:rPr>
              <a:t>commun </a:t>
            </a:r>
            <a:r>
              <a:rPr lang="it" sz="1600" b="1" dirty="0">
                <a:solidFill>
                  <a:srgbClr val="000000"/>
                </a:solidFill>
                <a:latin typeface="Arial"/>
                <a:ea typeface="Arial"/>
                <a:cs typeface="Arial"/>
                <a:sym typeface="Arial"/>
              </a:rPr>
              <a:t>des Plateformes</a:t>
            </a:r>
            <a:r>
              <a:rPr lang="it" sz="1600" dirty="0">
                <a:solidFill>
                  <a:srgbClr val="000000"/>
                </a:solidFill>
                <a:latin typeface="Arial"/>
                <a:ea typeface="Arial"/>
                <a:cs typeface="Arial"/>
                <a:sym typeface="Arial"/>
              </a:rPr>
              <a:t> et création officielle du mésocentre en 2022 : ressources ouvertes (Ruche, VirtualData) à tous les membres de Paris Saclay (</a:t>
            </a:r>
            <a:r>
              <a:rPr lang="it" sz="1600" u="sng" dirty="0">
                <a:solidFill>
                  <a:schemeClr val="hlink"/>
                </a:solidFill>
                <a:latin typeface="Arial"/>
                <a:ea typeface="Arial"/>
                <a:cs typeface="Arial"/>
                <a:sym typeface="Arial"/>
                <a:hlinkClick r:id="rId3"/>
              </a:rPr>
              <a:t>https://mesocentre.universite-paris-saclay.fr</a:t>
            </a:r>
            <a:r>
              <a:rPr lang="it" sz="1600" dirty="0">
                <a:solidFill>
                  <a:srgbClr val="000000"/>
                </a:solidFill>
                <a:latin typeface="Arial"/>
                <a:ea typeface="Arial"/>
                <a:cs typeface="Arial"/>
                <a:sym typeface="Arial"/>
              </a:rPr>
              <a:t>) </a:t>
            </a:r>
            <a:endParaRPr sz="1600" dirty="0">
              <a:solidFill>
                <a:srgbClr val="000000"/>
              </a:solidFill>
              <a:latin typeface="Arial"/>
              <a:ea typeface="Arial"/>
              <a:cs typeface="Arial"/>
              <a:sym typeface="Arial"/>
            </a:endParaRPr>
          </a:p>
          <a:p>
            <a:pPr marL="0" indent="0">
              <a:lnSpc>
                <a:spcPct val="105000"/>
              </a:lnSpc>
              <a:spcBef>
                <a:spcPts val="0"/>
              </a:spcBef>
              <a:buSzPts val="358"/>
              <a:buNone/>
            </a:pPr>
            <a:endParaRPr lang="fr-FR" sz="1600" dirty="0" smtClean="0">
              <a:solidFill>
                <a:srgbClr val="000000"/>
              </a:solidFill>
              <a:latin typeface="Arial"/>
              <a:ea typeface="Arial"/>
              <a:cs typeface="Arial"/>
              <a:sym typeface="Arial"/>
            </a:endParaRPr>
          </a:p>
          <a:p>
            <a:pPr marL="0" indent="0">
              <a:lnSpc>
                <a:spcPct val="105000"/>
              </a:lnSpc>
              <a:spcBef>
                <a:spcPts val="0"/>
              </a:spcBef>
              <a:buSzPts val="358"/>
              <a:buNone/>
            </a:pPr>
            <a:r>
              <a:rPr lang="fr-FR" sz="1600" b="1" dirty="0" smtClean="0">
                <a:solidFill>
                  <a:srgbClr val="000000"/>
                </a:solidFill>
                <a:latin typeface="Arial"/>
                <a:ea typeface="Arial"/>
                <a:cs typeface="Arial"/>
                <a:sym typeface="Arial"/>
              </a:rPr>
              <a:t>Réunion du COPIL du </a:t>
            </a:r>
            <a:r>
              <a:rPr lang="fr-FR" sz="1600" b="1" dirty="0" err="1" smtClean="0">
                <a:solidFill>
                  <a:srgbClr val="000000"/>
                </a:solidFill>
                <a:latin typeface="Arial"/>
                <a:ea typeface="Arial"/>
                <a:cs typeface="Arial"/>
                <a:sym typeface="Arial"/>
              </a:rPr>
              <a:t>mésocentre</a:t>
            </a:r>
            <a:r>
              <a:rPr lang="fr-FR" sz="1600" b="1" dirty="0" smtClean="0">
                <a:solidFill>
                  <a:srgbClr val="000000"/>
                </a:solidFill>
                <a:latin typeface="Arial"/>
                <a:ea typeface="Arial"/>
                <a:cs typeface="Arial"/>
                <a:sym typeface="Arial"/>
              </a:rPr>
              <a:t> </a:t>
            </a:r>
            <a:r>
              <a:rPr lang="fr-FR" sz="1600" dirty="0" smtClean="0">
                <a:solidFill>
                  <a:srgbClr val="000000"/>
                </a:solidFill>
                <a:latin typeface="Arial"/>
                <a:ea typeface="Arial"/>
                <a:cs typeface="Arial"/>
                <a:sym typeface="Arial"/>
              </a:rPr>
              <a:t>tous les 2 à 3 mois pour discuter les affaires communes</a:t>
            </a:r>
          </a:p>
          <a:p>
            <a:pPr marL="0" indent="0">
              <a:lnSpc>
                <a:spcPct val="105000"/>
              </a:lnSpc>
              <a:spcBef>
                <a:spcPts val="0"/>
              </a:spcBef>
              <a:buSzPts val="358"/>
              <a:buNone/>
            </a:pPr>
            <a:endParaRPr sz="1600" dirty="0">
              <a:solidFill>
                <a:srgbClr val="000000"/>
              </a:solidFill>
              <a:latin typeface="Arial"/>
              <a:ea typeface="Arial"/>
              <a:cs typeface="Arial"/>
              <a:sym typeface="Arial"/>
            </a:endParaRPr>
          </a:p>
          <a:p>
            <a:pPr marL="0" indent="0">
              <a:lnSpc>
                <a:spcPct val="105000"/>
              </a:lnSpc>
              <a:spcBef>
                <a:spcPts val="0"/>
              </a:spcBef>
              <a:buSzPts val="358"/>
              <a:buNone/>
            </a:pPr>
            <a:r>
              <a:rPr lang="it" sz="1600" b="1" dirty="0">
                <a:solidFill>
                  <a:srgbClr val="000000"/>
                </a:solidFill>
                <a:latin typeface="Arial"/>
                <a:ea typeface="Arial"/>
                <a:cs typeface="Arial"/>
                <a:sym typeface="Arial"/>
              </a:rPr>
              <a:t>Financement CPER 2022-2027</a:t>
            </a:r>
            <a:r>
              <a:rPr lang="it" sz="1600" dirty="0">
                <a:solidFill>
                  <a:srgbClr val="000000"/>
                </a:solidFill>
                <a:latin typeface="Arial"/>
                <a:ea typeface="Arial"/>
                <a:cs typeface="Arial"/>
                <a:sym typeface="Arial"/>
              </a:rPr>
              <a:t> </a:t>
            </a:r>
            <a:r>
              <a:rPr lang="it" sz="1600" i="1" dirty="0" smtClean="0">
                <a:solidFill>
                  <a:srgbClr val="000000"/>
                </a:solidFill>
                <a:latin typeface="Arial"/>
                <a:ea typeface="Arial"/>
                <a:cs typeface="Arial"/>
                <a:sym typeface="Arial"/>
              </a:rPr>
              <a:t>(500k€ en nouveaux serveurs ont été dépensés en 2023) </a:t>
            </a:r>
            <a:r>
              <a:rPr lang="it" sz="1600" dirty="0" smtClean="0">
                <a:solidFill>
                  <a:srgbClr val="000000"/>
                </a:solidFill>
                <a:latin typeface="Arial"/>
                <a:ea typeface="Arial"/>
                <a:cs typeface="Arial"/>
                <a:sym typeface="Arial"/>
              </a:rPr>
              <a:t>va </a:t>
            </a:r>
            <a:r>
              <a:rPr lang="it" sz="1600" dirty="0">
                <a:solidFill>
                  <a:srgbClr val="000000"/>
                </a:solidFill>
                <a:latin typeface="Arial"/>
                <a:ea typeface="Arial"/>
                <a:cs typeface="Arial"/>
                <a:sym typeface="Arial"/>
              </a:rPr>
              <a:t>permettre :</a:t>
            </a:r>
            <a:endParaRPr sz="1600" dirty="0">
              <a:solidFill>
                <a:srgbClr val="000000"/>
              </a:solidFill>
              <a:latin typeface="Arial"/>
              <a:ea typeface="Arial"/>
              <a:cs typeface="Arial"/>
              <a:sym typeface="Arial"/>
            </a:endParaRPr>
          </a:p>
          <a:p>
            <a:pPr marL="0" indent="609585">
              <a:lnSpc>
                <a:spcPct val="105000"/>
              </a:lnSpc>
              <a:spcBef>
                <a:spcPts val="0"/>
              </a:spcBef>
              <a:buSzPts val="358"/>
              <a:buNone/>
            </a:pPr>
            <a:r>
              <a:rPr lang="it" sz="1600" dirty="0" smtClean="0">
                <a:solidFill>
                  <a:srgbClr val="000000"/>
                </a:solidFill>
                <a:latin typeface="Arial"/>
                <a:ea typeface="Arial"/>
                <a:cs typeface="Arial"/>
                <a:sym typeface="Arial"/>
              </a:rPr>
              <a:t>- création </a:t>
            </a:r>
            <a:r>
              <a:rPr lang="it" sz="1600" dirty="0">
                <a:solidFill>
                  <a:srgbClr val="000000"/>
                </a:solidFill>
                <a:latin typeface="Arial"/>
                <a:ea typeface="Arial"/>
                <a:cs typeface="Arial"/>
                <a:sym typeface="Arial"/>
              </a:rPr>
              <a:t>d’une plateforme de stockage commune aux plateformes</a:t>
            </a:r>
            <a:endParaRPr sz="1600" dirty="0">
              <a:solidFill>
                <a:srgbClr val="000000"/>
              </a:solidFill>
              <a:latin typeface="Arial"/>
              <a:ea typeface="Arial"/>
              <a:cs typeface="Arial"/>
              <a:sym typeface="Arial"/>
            </a:endParaRPr>
          </a:p>
          <a:p>
            <a:pPr marL="0" indent="609585">
              <a:lnSpc>
                <a:spcPct val="105000"/>
              </a:lnSpc>
              <a:spcBef>
                <a:spcPts val="0"/>
              </a:spcBef>
              <a:buSzPts val="358"/>
              <a:buNone/>
            </a:pPr>
            <a:r>
              <a:rPr lang="it" sz="1600" dirty="0">
                <a:solidFill>
                  <a:srgbClr val="000000"/>
                </a:solidFill>
                <a:latin typeface="Arial"/>
                <a:ea typeface="Arial"/>
                <a:cs typeface="Arial"/>
                <a:sym typeface="Arial"/>
              </a:rPr>
              <a:t>- une évolution des ressources du cloud,</a:t>
            </a:r>
            <a:endParaRPr sz="1600" dirty="0">
              <a:solidFill>
                <a:srgbClr val="000000"/>
              </a:solidFill>
              <a:latin typeface="Arial"/>
              <a:ea typeface="Arial"/>
              <a:cs typeface="Arial"/>
              <a:sym typeface="Arial"/>
            </a:endParaRPr>
          </a:p>
          <a:p>
            <a:pPr marL="0" indent="609585">
              <a:lnSpc>
                <a:spcPct val="105000"/>
              </a:lnSpc>
              <a:spcBef>
                <a:spcPts val="0"/>
              </a:spcBef>
              <a:buSzPts val="358"/>
              <a:buNone/>
            </a:pPr>
            <a:r>
              <a:rPr lang="it" sz="1600" dirty="0">
                <a:solidFill>
                  <a:srgbClr val="000000"/>
                </a:solidFill>
                <a:latin typeface="Arial"/>
                <a:ea typeface="Arial"/>
                <a:cs typeface="Arial"/>
                <a:sym typeface="Arial"/>
              </a:rPr>
              <a:t>- l’évolution (renouvellement) de la plateforme Ruche/Lab-IA</a:t>
            </a:r>
            <a:endParaRPr sz="1600" dirty="0">
              <a:solidFill>
                <a:srgbClr val="000000"/>
              </a:solidFill>
              <a:latin typeface="Arial"/>
              <a:ea typeface="Arial"/>
              <a:cs typeface="Arial"/>
              <a:sym typeface="Arial"/>
            </a:endParaRPr>
          </a:p>
          <a:p>
            <a:pPr marL="0" indent="0">
              <a:lnSpc>
                <a:spcPct val="80000"/>
              </a:lnSpc>
              <a:buSzPts val="358"/>
              <a:buNone/>
            </a:pPr>
            <a:endParaRPr sz="1213" dirty="0"/>
          </a:p>
        </p:txBody>
      </p:sp>
    </p:spTree>
    <p:extLst>
      <p:ext uri="{BB962C8B-B14F-4D97-AF65-F5344CB8AC3E}">
        <p14:creationId xmlns:p14="http://schemas.microsoft.com/office/powerpoint/2010/main" val="2189248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2" name="Rectangle 1"/>
          <p:cNvSpPr/>
          <p:nvPr/>
        </p:nvSpPr>
        <p:spPr>
          <a:xfrm>
            <a:off x="0" y="677706"/>
            <a:ext cx="12480099" cy="5909310"/>
          </a:xfrm>
          <a:prstGeom prst="rect">
            <a:avLst/>
          </a:prstGeom>
        </p:spPr>
        <p:txBody>
          <a:bodyPr wrap="square">
            <a:spAutoFit/>
          </a:bodyPr>
          <a:lstStyle/>
          <a:p>
            <a:r>
              <a:rPr lang="fr-FR" sz="2000" b="1" u="sng" dirty="0" smtClean="0"/>
              <a:t>Conclusions:</a:t>
            </a:r>
          </a:p>
          <a:p>
            <a:r>
              <a:rPr lang="fr-FR" dirty="0" smtClean="0"/>
              <a:t>Compte tenu des moyens mis à disposition, la mise en place du </a:t>
            </a:r>
            <a:r>
              <a:rPr lang="fr-FR" dirty="0" err="1" smtClean="0"/>
              <a:t>mésocentre</a:t>
            </a:r>
            <a:r>
              <a:rPr lang="fr-FR" dirty="0" smtClean="0"/>
              <a:t> est </a:t>
            </a:r>
            <a:r>
              <a:rPr lang="fr-FR" b="1" dirty="0" smtClean="0"/>
              <a:t>un succès </a:t>
            </a:r>
            <a:r>
              <a:rPr lang="fr-FR" dirty="0" smtClean="0"/>
              <a:t>et traduit des </a:t>
            </a:r>
            <a:r>
              <a:rPr lang="fr-FR" b="1" dirty="0" smtClean="0"/>
              <a:t>efforts de rationalisation </a:t>
            </a:r>
          </a:p>
          <a:p>
            <a:r>
              <a:rPr lang="fr-FR" b="1" dirty="0" smtClean="0"/>
              <a:t>et de coopération plus que louables </a:t>
            </a:r>
            <a:r>
              <a:rPr lang="fr-FR" dirty="0" smtClean="0"/>
              <a:t>qui doivent être encouragés. Un équilibre doit être trouvé entre volonté de mutualisation et proximité des utilisateurs. S'il est souhaitable de rationaliser les moyens matériels autres que les postes individuels au sein d'une même machine et/ou un même lieu d'hébergement (machine Ruche hébergée à IDRIS, cloud Virtual Data hébergé au bât. 206), </a:t>
            </a:r>
          </a:p>
          <a:p>
            <a:r>
              <a:rPr lang="fr-FR" dirty="0" smtClean="0"/>
              <a:t>le support humain aux utilisateurs, principale valeur ajoutée, doit rester à proximité de ces derniers, notamment pour</a:t>
            </a:r>
          </a:p>
          <a:p>
            <a:r>
              <a:rPr lang="fr-FR" dirty="0" smtClean="0"/>
              <a:t>l’acculturation au calcul numérique des communautés non encore sensibilisées à ces technologies. </a:t>
            </a:r>
            <a:r>
              <a:rPr lang="fr-FR" b="1" dirty="0" smtClean="0"/>
              <a:t>Il s’agit en particulier de répondre à la montée en puissance des besoins dans le domaine des sciences humaines. </a:t>
            </a:r>
            <a:r>
              <a:rPr lang="fr-FR" dirty="0" smtClean="0"/>
              <a:t>Dans ce cadre, au-delà des moyens de calcul et de stockage, le </a:t>
            </a:r>
            <a:r>
              <a:rPr lang="fr-FR" dirty="0" err="1" smtClean="0"/>
              <a:t>mésocentre</a:t>
            </a:r>
            <a:r>
              <a:rPr lang="fr-FR" dirty="0" smtClean="0"/>
              <a:t> doit avoir un rôle de sensibilisation, d’animation, de formation et de support</a:t>
            </a:r>
          </a:p>
          <a:p>
            <a:r>
              <a:rPr lang="fr-FR" dirty="0" smtClean="0"/>
              <a:t>utilisateurs de proximité pour trouver sa place dans l’écosystème existant (GENCI/</a:t>
            </a:r>
            <a:r>
              <a:rPr lang="fr-FR" dirty="0" err="1" smtClean="0"/>
              <a:t>MesoNet</a:t>
            </a:r>
            <a:r>
              <a:rPr lang="fr-FR" dirty="0" smtClean="0"/>
              <a:t>/IDRIS/Maison de la Simulation). Bien entendu, </a:t>
            </a:r>
            <a:r>
              <a:rPr lang="fr-FR" b="1" dirty="0" smtClean="0"/>
              <a:t>ceci implique des moyens humains </a:t>
            </a:r>
            <a:r>
              <a:rPr lang="fr-FR" dirty="0" smtClean="0"/>
              <a:t>alors que l’embauche de personnel est aujourd’hui particulièrement difficile, en </a:t>
            </a:r>
          </a:p>
          <a:p>
            <a:r>
              <a:rPr lang="fr-FR" dirty="0"/>
              <a:t>r</a:t>
            </a:r>
            <a:r>
              <a:rPr lang="fr-FR" dirty="0" smtClean="0"/>
              <a:t>aison de l’inadéquation des diplômes recherchés avec les salaires proposés et le coût de la vie en région parisienne, face à la concurrence des employeurs privés. Ces personnels n’ont pas vocation à faire de la recherche en informatique tandis qu’un fort intérêt pour la technique et des valeurs comme le sens du service sont à privilégier. </a:t>
            </a:r>
            <a:r>
              <a:rPr lang="fr-FR" b="1" dirty="0" smtClean="0"/>
              <a:t>L'université doit prendre en compte ce </a:t>
            </a:r>
          </a:p>
          <a:p>
            <a:r>
              <a:rPr lang="fr-FR" b="1" dirty="0" smtClean="0"/>
              <a:t>contexte dans les propositions financières de recrutement afin de pouvoir bénéficier des profils adéquats</a:t>
            </a:r>
            <a:r>
              <a:rPr lang="fr-FR" dirty="0" smtClean="0"/>
              <a:t>.</a:t>
            </a:r>
          </a:p>
          <a:p>
            <a:endParaRPr lang="fr-FR" dirty="0" smtClean="0"/>
          </a:p>
          <a:p>
            <a:r>
              <a:rPr lang="fr-FR" dirty="0" smtClean="0"/>
              <a:t>Par ailleurs, le </a:t>
            </a:r>
            <a:r>
              <a:rPr lang="fr-FR" dirty="0" err="1" smtClean="0"/>
              <a:t>mésocentre</a:t>
            </a:r>
            <a:r>
              <a:rPr lang="fr-FR" dirty="0" smtClean="0"/>
              <a:t> repose aujourd’hui sur deux piliers qui se sont développés indépendamment, Virtual Data et la </a:t>
            </a:r>
          </a:p>
          <a:p>
            <a:r>
              <a:rPr lang="fr-FR" dirty="0" smtClean="0"/>
              <a:t>machine de calcul Ruche hébergée à IDRIS. </a:t>
            </a:r>
            <a:r>
              <a:rPr lang="fr-FR" b="1" dirty="0" smtClean="0"/>
              <a:t>Une gouvernance plus intégrée et un modèle économique global</a:t>
            </a:r>
            <a:r>
              <a:rPr lang="fr-FR" dirty="0" smtClean="0"/>
              <a:t>, indispensable </a:t>
            </a:r>
          </a:p>
          <a:p>
            <a:r>
              <a:rPr lang="fr-FR" dirty="0" smtClean="0"/>
              <a:t>pour faire face en particulier aux hausses du coût de l’électricité, </a:t>
            </a:r>
            <a:r>
              <a:rPr lang="fr-FR" b="1" dirty="0" smtClean="0"/>
              <a:t>devront progressivement se mettre en place</a:t>
            </a:r>
            <a:r>
              <a:rPr lang="fr-FR" dirty="0" smtClean="0"/>
              <a:t>. </a:t>
            </a:r>
          </a:p>
          <a:p>
            <a:r>
              <a:rPr lang="fr-FR" b="1" dirty="0" smtClean="0"/>
              <a:t>Il faudra aussi encourager toutes les infrastructures numériques significatives de l’Université, en particulier celles nécessitées </a:t>
            </a:r>
          </a:p>
          <a:p>
            <a:r>
              <a:rPr lang="fr-FR" b="1" dirty="0" smtClean="0"/>
              <a:t>par le développement de la science ouverte, à rejoindre le </a:t>
            </a:r>
            <a:r>
              <a:rPr lang="fr-FR" b="1" dirty="0" err="1" smtClean="0"/>
              <a:t>mésocentre</a:t>
            </a:r>
            <a:r>
              <a:rPr lang="fr-FR" b="1" dirty="0" smtClean="0"/>
              <a:t>.</a:t>
            </a:r>
            <a:endParaRPr lang="fr-FR" b="1" dirty="0"/>
          </a:p>
        </p:txBody>
      </p:sp>
      <p:sp>
        <p:nvSpPr>
          <p:cNvPr id="3" name="ZoneTexte 2"/>
          <p:cNvSpPr txBox="1"/>
          <p:nvPr/>
        </p:nvSpPr>
        <p:spPr>
          <a:xfrm>
            <a:off x="2154477" y="0"/>
            <a:ext cx="6688178" cy="584775"/>
          </a:xfrm>
          <a:prstGeom prst="rect">
            <a:avLst/>
          </a:prstGeom>
          <a:noFill/>
        </p:spPr>
        <p:txBody>
          <a:bodyPr wrap="none" rtlCol="0">
            <a:spAutoFit/>
          </a:bodyPr>
          <a:lstStyle/>
          <a:p>
            <a:r>
              <a:rPr lang="fr-FR" sz="3200" dirty="0" smtClean="0"/>
              <a:t>Retour Comité des tutelles 28/11/2022</a:t>
            </a:r>
            <a:endParaRPr lang="fr-FR" sz="3200" dirty="0"/>
          </a:p>
        </p:txBody>
      </p:sp>
    </p:spTree>
    <p:extLst>
      <p:ext uri="{BB962C8B-B14F-4D97-AF65-F5344CB8AC3E}">
        <p14:creationId xmlns:p14="http://schemas.microsoft.com/office/powerpoint/2010/main" val="2667746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5140" y="0"/>
            <a:ext cx="6875518" cy="6858000"/>
          </a:xfrm>
          <a:prstGeom prst="rect">
            <a:avLst/>
          </a:prstGeom>
        </p:spPr>
      </p:pic>
      <p:sp>
        <p:nvSpPr>
          <p:cNvPr id="3" name="Rectangle 2"/>
          <p:cNvSpPr/>
          <p:nvPr/>
        </p:nvSpPr>
        <p:spPr>
          <a:xfrm>
            <a:off x="5686817" y="3244334"/>
            <a:ext cx="818366" cy="369332"/>
          </a:xfrm>
          <a:prstGeom prst="rect">
            <a:avLst/>
          </a:prstGeom>
        </p:spPr>
        <p:txBody>
          <a:bodyPr wrap="none">
            <a:spAutoFit/>
          </a:bodyPr>
          <a:lstStyle/>
          <a:p>
            <a:r>
              <a:rPr lang="fr-FR" dirty="0"/>
              <a:t>Retour</a:t>
            </a:r>
          </a:p>
        </p:txBody>
      </p:sp>
      <p:sp>
        <p:nvSpPr>
          <p:cNvPr id="4" name="ZoneTexte 3"/>
          <p:cNvSpPr txBox="1"/>
          <p:nvPr/>
        </p:nvSpPr>
        <p:spPr>
          <a:xfrm>
            <a:off x="541342" y="2192055"/>
            <a:ext cx="2972160" cy="954107"/>
          </a:xfrm>
          <a:prstGeom prst="rect">
            <a:avLst/>
          </a:prstGeom>
          <a:noFill/>
        </p:spPr>
        <p:txBody>
          <a:bodyPr wrap="none" rtlCol="0">
            <a:spAutoFit/>
          </a:bodyPr>
          <a:lstStyle/>
          <a:p>
            <a:r>
              <a:rPr lang="fr-FR" sz="2800" dirty="0" smtClean="0"/>
              <a:t>Journée lancement</a:t>
            </a:r>
          </a:p>
          <a:p>
            <a:r>
              <a:rPr lang="fr-FR" sz="2800" dirty="0" smtClean="0"/>
              <a:t>06/12/2022</a:t>
            </a:r>
            <a:endParaRPr lang="fr-FR" sz="2800" dirty="0"/>
          </a:p>
        </p:txBody>
      </p:sp>
      <p:sp>
        <p:nvSpPr>
          <p:cNvPr id="5" name="ZoneTexte 4"/>
          <p:cNvSpPr txBox="1"/>
          <p:nvPr/>
        </p:nvSpPr>
        <p:spPr>
          <a:xfrm>
            <a:off x="541342" y="4148006"/>
            <a:ext cx="1846980" cy="523220"/>
          </a:xfrm>
          <a:prstGeom prst="rect">
            <a:avLst/>
          </a:prstGeom>
          <a:noFill/>
        </p:spPr>
        <p:txBody>
          <a:bodyPr wrap="none" rtlCol="0">
            <a:spAutoFit/>
          </a:bodyPr>
          <a:lstStyle/>
          <a:p>
            <a:r>
              <a:rPr lang="fr-FR" sz="2800" dirty="0" smtClean="0"/>
              <a:t>130 inscrits</a:t>
            </a:r>
          </a:p>
        </p:txBody>
      </p:sp>
    </p:spTree>
    <p:extLst>
      <p:ext uri="{BB962C8B-B14F-4D97-AF65-F5344CB8AC3E}">
        <p14:creationId xmlns:p14="http://schemas.microsoft.com/office/powerpoint/2010/main" val="180757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3" name="Content Placeholder 2"/>
          <p:cNvSpPr txBox="1">
            <a:spLocks/>
          </p:cNvSpPr>
          <p:nvPr/>
        </p:nvSpPr>
        <p:spPr bwMode="auto">
          <a:xfrm>
            <a:off x="-62780" y="102247"/>
            <a:ext cx="7139836" cy="6034457"/>
          </a:xfrm>
          <a:prstGeom prst="rect">
            <a:avLst/>
          </a:prstGeom>
          <a:solidFill>
            <a:srgbClr val="FFFFFF"/>
          </a:solidFill>
          <a:ln>
            <a:noFill/>
          </a:ln>
        </p:spPr>
        <p:txBody>
          <a:bodyPr spcFirstLastPara="1" vertOverflow="overflow" horzOverflow="overflow" vert="horz" wrap="square" lIns="91440" tIns="45720" rIns="91440" bIns="45720" numCol="1" spcCol="0" rtlCol="0" fromWordArt="0" anchor="t" anchorCtr="0" forceAA="0" compatLnSpc="0">
            <a:noAutofit/>
          </a:bodyPr>
          <a:lstStyle>
            <a:lvl1pPr marL="609585" lvl="0"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800" kern="1200">
                <a:solidFill>
                  <a:schemeClr val="tx1"/>
                </a:solidFill>
                <a:latin typeface="+mn-lt"/>
                <a:ea typeface="+mn-ea"/>
                <a:cs typeface="+mn-cs"/>
              </a:defRPr>
            </a:lvl1pPr>
            <a:lvl2pPr marL="1219170" lvl="1"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400" kern="1200">
                <a:solidFill>
                  <a:schemeClr val="tx1"/>
                </a:solidFill>
                <a:latin typeface="+mn-lt"/>
                <a:ea typeface="+mn-ea"/>
                <a:cs typeface="+mn-cs"/>
              </a:defRPr>
            </a:lvl2pPr>
            <a:lvl3pPr marL="1828754" lvl="2"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2000" kern="1200">
                <a:solidFill>
                  <a:schemeClr val="tx1"/>
                </a:solidFill>
                <a:latin typeface="+mn-lt"/>
                <a:ea typeface="+mn-ea"/>
                <a:cs typeface="+mn-cs"/>
              </a:defRPr>
            </a:lvl3pPr>
            <a:lvl4pPr marL="2438339" lvl="3"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4pPr>
            <a:lvl5pPr marL="3047924" lvl="4"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5pPr>
            <a:lvl6pPr marL="3657509" lvl="5"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6pPr>
            <a:lvl7pPr marL="4267093" lvl="6"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7pPr>
            <a:lvl8pPr marL="4876678" lvl="7"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8pPr>
            <a:lvl9pPr marL="5486263" lvl="8" indent="-457189" algn="l" defTabSz="914400" rtl="0" eaLnBrk="1" latinLnBrk="0" hangingPunct="1">
              <a:lnSpc>
                <a:spcPct val="90000"/>
              </a:lnSpc>
              <a:spcBef>
                <a:spcPts val="1333"/>
              </a:spcBef>
              <a:spcAft>
                <a:spcPts val="0"/>
              </a:spcAft>
              <a:buClr>
                <a:srgbClr val="63003C"/>
              </a:buClr>
              <a:buSzPts val="1800"/>
              <a:buFont typeface="Arial" panose="020B0604020202020204" pitchFamily="34" charset="0"/>
              <a:buChar char="•"/>
              <a:defRPr sz="1800" kern="1200">
                <a:solidFill>
                  <a:schemeClr val="tx1"/>
                </a:solidFill>
                <a:latin typeface="+mn-lt"/>
                <a:ea typeface="+mn-ea"/>
                <a:cs typeface="+mn-cs"/>
              </a:defRPr>
            </a:lvl9pPr>
          </a:lstStyle>
          <a:p>
            <a:pPr>
              <a:defRPr/>
            </a:pPr>
            <a:r>
              <a:rPr lang="fr-FR" sz="1600" b="1" u="sng" dirty="0" smtClean="0">
                <a:solidFill>
                  <a:srgbClr val="0070C0"/>
                </a:solidFill>
              </a:rPr>
              <a:t>Novembre 2022:</a:t>
            </a:r>
          </a:p>
          <a:p>
            <a:pPr marL="761981" lvl="1" indent="0">
              <a:lnSpc>
                <a:spcPct val="100000"/>
              </a:lnSpc>
              <a:spcBef>
                <a:spcPts val="0"/>
              </a:spcBef>
              <a:buNone/>
              <a:defRPr/>
            </a:pPr>
            <a:r>
              <a:rPr lang="fr-FR" sz="1600" dirty="0" smtClean="0"/>
              <a:t>DAVID (UVSQ): IA pour le TDS de données mécaniques (propulsion).</a:t>
            </a:r>
          </a:p>
          <a:p>
            <a:pPr marL="761981" lvl="1" indent="0">
              <a:lnSpc>
                <a:spcPct val="100000"/>
              </a:lnSpc>
              <a:spcBef>
                <a:spcPts val="0"/>
              </a:spcBef>
              <a:buNone/>
              <a:defRPr/>
            </a:pPr>
            <a:r>
              <a:rPr lang="fr-FR" sz="1600" dirty="0" smtClean="0">
                <a:cs typeface="Arial"/>
              </a:rPr>
              <a:t>CMBC (Institut Curie/</a:t>
            </a:r>
            <a:r>
              <a:rPr lang="fr-FR" sz="1600" dirty="0" err="1" smtClean="0">
                <a:cs typeface="Arial"/>
              </a:rPr>
              <a:t>UPSay</a:t>
            </a:r>
            <a:r>
              <a:rPr lang="fr-FR" sz="1600" dirty="0" smtClean="0">
                <a:cs typeface="Arial"/>
              </a:rPr>
              <a:t>): chimie numérique.</a:t>
            </a:r>
            <a:endParaRPr lang="fr-FR" sz="1600" dirty="0" smtClean="0"/>
          </a:p>
          <a:p>
            <a:pPr>
              <a:defRPr/>
            </a:pPr>
            <a:r>
              <a:rPr lang="fr-FR" sz="1600" b="1" u="sng" dirty="0" smtClean="0">
                <a:solidFill>
                  <a:srgbClr val="0070C0"/>
                </a:solidFill>
              </a:rPr>
              <a:t>Décembre 2022:</a:t>
            </a:r>
          </a:p>
          <a:p>
            <a:pPr marL="761981" lvl="1" indent="0">
              <a:buNone/>
              <a:defRPr/>
            </a:pPr>
            <a:r>
              <a:rPr lang="fr-FR" sz="1600" dirty="0" smtClean="0"/>
              <a:t>Centre Borelli (ENS): IA appliquée à l’imagerie médicale.</a:t>
            </a:r>
          </a:p>
          <a:p>
            <a:pPr>
              <a:defRPr/>
            </a:pPr>
            <a:r>
              <a:rPr lang="fr-FR" sz="1600" b="1" u="sng" dirty="0" smtClean="0">
                <a:solidFill>
                  <a:srgbClr val="0070C0"/>
                </a:solidFill>
              </a:rPr>
              <a:t>Janvier 2023:</a:t>
            </a:r>
          </a:p>
          <a:p>
            <a:pPr marL="761981" lvl="1" indent="0">
              <a:spcBef>
                <a:spcPts val="0"/>
              </a:spcBef>
              <a:buNone/>
              <a:defRPr/>
            </a:pPr>
            <a:r>
              <a:rPr lang="fr-FR" sz="1600" dirty="0" smtClean="0"/>
              <a:t>LISN (</a:t>
            </a:r>
            <a:r>
              <a:rPr lang="fr-FR" sz="1600" dirty="0" err="1" smtClean="0"/>
              <a:t>UPSay</a:t>
            </a:r>
            <a:r>
              <a:rPr lang="fr-FR" sz="1600" dirty="0" smtClean="0"/>
              <a:t>): post-traitement de données CFD.</a:t>
            </a:r>
          </a:p>
          <a:p>
            <a:pPr marL="761981" lvl="1" indent="0">
              <a:spcBef>
                <a:spcPts val="0"/>
              </a:spcBef>
              <a:buNone/>
              <a:defRPr/>
            </a:pPr>
            <a:r>
              <a:rPr lang="fr-FR" sz="1600" dirty="0" smtClean="0"/>
              <a:t>L2S (CS): simulation de réseaux </a:t>
            </a:r>
            <a:r>
              <a:rPr lang="fr-FR" sz="1600" dirty="0" err="1" smtClean="0"/>
              <a:t>IoT</a:t>
            </a:r>
            <a:r>
              <a:rPr lang="fr-FR" sz="1600" dirty="0" smtClean="0"/>
              <a:t>.</a:t>
            </a:r>
          </a:p>
          <a:p>
            <a:pPr>
              <a:defRPr/>
            </a:pPr>
            <a:r>
              <a:rPr lang="fr-FR" sz="1600" b="1" u="sng" dirty="0" smtClean="0">
                <a:solidFill>
                  <a:srgbClr val="0070C0"/>
                </a:solidFill>
                <a:ea typeface="Arial"/>
                <a:cs typeface="Arial"/>
              </a:rPr>
              <a:t>Février 2023:</a:t>
            </a:r>
            <a:endParaRPr lang="fr-FR" sz="1600" b="1" u="sng" dirty="0" smtClean="0">
              <a:solidFill>
                <a:srgbClr val="0070C0"/>
              </a:solidFill>
            </a:endParaRPr>
          </a:p>
          <a:p>
            <a:pPr marL="152396" indent="0">
              <a:buNone/>
              <a:defRPr/>
            </a:pPr>
            <a:r>
              <a:rPr lang="fr-FR" sz="1600" dirty="0">
                <a:ea typeface="Arial"/>
                <a:cs typeface="Arial"/>
              </a:rPr>
              <a:t> </a:t>
            </a:r>
            <a:r>
              <a:rPr lang="fr-FR" sz="1600" dirty="0" smtClean="0">
                <a:ea typeface="Arial"/>
                <a:cs typeface="Arial"/>
              </a:rPr>
              <a:t>             IBISC (Évry): IA appliquée à l’analyse d’image en écologie.</a:t>
            </a:r>
            <a:endParaRPr lang="fr-FR" sz="1600" dirty="0" smtClean="0"/>
          </a:p>
          <a:p>
            <a:pPr>
              <a:defRPr/>
            </a:pPr>
            <a:r>
              <a:rPr lang="fr-FR" sz="1600" b="1" u="sng" dirty="0" smtClean="0">
                <a:solidFill>
                  <a:srgbClr val="0070C0"/>
                </a:solidFill>
              </a:rPr>
              <a:t>Mars 2023 :</a:t>
            </a:r>
          </a:p>
          <a:p>
            <a:pPr marL="761981" lvl="1" indent="0">
              <a:spcBef>
                <a:spcPts val="0"/>
              </a:spcBef>
              <a:buNone/>
              <a:defRPr/>
            </a:pPr>
            <a:r>
              <a:rPr lang="fr-FR" sz="1600" dirty="0" smtClean="0"/>
              <a:t>CS: GPU pour bases de données / graphes.</a:t>
            </a:r>
          </a:p>
          <a:p>
            <a:pPr marL="761981" lvl="1" indent="0">
              <a:spcBef>
                <a:spcPts val="0"/>
              </a:spcBef>
              <a:buNone/>
              <a:defRPr/>
            </a:pPr>
            <a:r>
              <a:rPr lang="fr-FR" sz="1600" dirty="0" smtClean="0"/>
              <a:t>MICS (CS): IA pour l’analyse d’images.</a:t>
            </a:r>
          </a:p>
          <a:p>
            <a:pPr marL="761981" lvl="1" indent="0">
              <a:spcBef>
                <a:spcPts val="0"/>
              </a:spcBef>
              <a:buNone/>
              <a:defRPr/>
            </a:pPr>
            <a:r>
              <a:rPr lang="fr-FR" sz="1600" dirty="0" smtClean="0"/>
              <a:t>Centre Borelli (ENS): IA pour l’analyse d’EEG.</a:t>
            </a:r>
          </a:p>
          <a:p>
            <a:pPr marL="761981" lvl="1" indent="0">
              <a:spcBef>
                <a:spcPts val="0"/>
              </a:spcBef>
              <a:buNone/>
              <a:defRPr/>
            </a:pPr>
            <a:r>
              <a:rPr lang="fr-FR" sz="1600" dirty="0" smtClean="0"/>
              <a:t>L2S (CS): IA pour l’analyse d’images.</a:t>
            </a:r>
          </a:p>
          <a:p>
            <a:pPr marL="761981" lvl="1" indent="0">
              <a:spcBef>
                <a:spcPts val="0"/>
              </a:spcBef>
              <a:buNone/>
              <a:defRPr/>
            </a:pPr>
            <a:r>
              <a:rPr lang="fr-FR" sz="1600" dirty="0" smtClean="0"/>
              <a:t>LISN/LRI (</a:t>
            </a:r>
            <a:r>
              <a:rPr lang="fr-FR" sz="1600" dirty="0" err="1" smtClean="0"/>
              <a:t>UPSay</a:t>
            </a:r>
            <a:r>
              <a:rPr lang="fr-FR" sz="1600" dirty="0" smtClean="0"/>
              <a:t>): IA appliquée à la </a:t>
            </a:r>
            <a:r>
              <a:rPr lang="fr-FR" sz="1600" dirty="0" err="1" smtClean="0"/>
              <a:t>cybersécurité</a:t>
            </a:r>
            <a:r>
              <a:rPr lang="fr-FR" sz="1600" dirty="0" smtClean="0"/>
              <a:t>.</a:t>
            </a:r>
          </a:p>
          <a:p>
            <a:pPr marL="761981" lvl="1" indent="0">
              <a:spcBef>
                <a:spcPts val="0"/>
              </a:spcBef>
              <a:buNone/>
              <a:defRPr/>
            </a:pPr>
            <a:r>
              <a:rPr lang="fr-FR" sz="1600" dirty="0" smtClean="0">
                <a:ea typeface="Arial"/>
                <a:cs typeface="Arial"/>
              </a:rPr>
              <a:t>LIDYL</a:t>
            </a:r>
            <a:r>
              <a:rPr lang="fr-FR" sz="1600" dirty="0" smtClean="0"/>
              <a:t> (CEA)/</a:t>
            </a:r>
            <a:r>
              <a:rPr lang="fr-FR" sz="1600" dirty="0" smtClean="0">
                <a:ea typeface="Arial"/>
                <a:cs typeface="Arial"/>
              </a:rPr>
              <a:t>LCF</a:t>
            </a:r>
            <a:r>
              <a:rPr lang="fr-FR" sz="1600" dirty="0" smtClean="0"/>
              <a:t> (IOGS): IA pour analyse de données Laser ultra-</a:t>
            </a:r>
            <a:r>
              <a:rPr lang="fr-FR" sz="1600" dirty="0" err="1" smtClean="0"/>
              <a:t>fast</a:t>
            </a:r>
            <a:r>
              <a:rPr lang="fr-FR" sz="1600" dirty="0" smtClean="0"/>
              <a:t>.</a:t>
            </a:r>
          </a:p>
          <a:p>
            <a:pPr marL="761981" lvl="1" indent="0">
              <a:spcBef>
                <a:spcPts val="0"/>
              </a:spcBef>
              <a:buNone/>
              <a:defRPr/>
            </a:pPr>
            <a:endParaRPr lang="fr-FR" sz="1600" dirty="0" smtClean="0"/>
          </a:p>
          <a:p>
            <a:pPr marL="285750" lvl="0" indent="-285750">
              <a:lnSpc>
                <a:spcPct val="100000"/>
              </a:lnSpc>
              <a:spcBef>
                <a:spcPts val="0"/>
              </a:spcBef>
              <a:buClrTx/>
              <a:buSzTx/>
              <a:defRPr/>
            </a:pPr>
            <a:r>
              <a:rPr lang="fr-FR" sz="1600" b="1" u="sng" dirty="0">
                <a:solidFill>
                  <a:srgbClr val="0070C0"/>
                </a:solidFill>
              </a:rPr>
              <a:t>Avril 2023:</a:t>
            </a:r>
          </a:p>
          <a:p>
            <a:pPr marL="457200" lvl="1" indent="0">
              <a:lnSpc>
                <a:spcPct val="100000"/>
              </a:lnSpc>
              <a:spcBef>
                <a:spcPts val="0"/>
              </a:spcBef>
              <a:buClrTx/>
              <a:buSzTx/>
              <a:buNone/>
              <a:defRPr/>
            </a:pPr>
            <a:r>
              <a:rPr lang="fr-FR" sz="1600" dirty="0" smtClean="0">
                <a:solidFill>
                  <a:prstClr val="black"/>
                </a:solidFill>
              </a:rPr>
              <a:t>LMPS </a:t>
            </a:r>
            <a:r>
              <a:rPr lang="fr-FR" sz="1600" dirty="0">
                <a:solidFill>
                  <a:prstClr val="black"/>
                </a:solidFill>
              </a:rPr>
              <a:t>(CS</a:t>
            </a:r>
            <a:r>
              <a:rPr lang="fr-FR" sz="1600" dirty="0" smtClean="0">
                <a:solidFill>
                  <a:prstClr val="black"/>
                </a:solidFill>
              </a:rPr>
              <a:t>): </a:t>
            </a:r>
            <a:r>
              <a:rPr lang="fr-FR" sz="1600" dirty="0">
                <a:solidFill>
                  <a:prstClr val="black"/>
                </a:solidFill>
              </a:rPr>
              <a:t>mécanique des milieux continus (2 projets).</a:t>
            </a:r>
          </a:p>
          <a:p>
            <a:pPr marL="457200" lvl="1" indent="0">
              <a:lnSpc>
                <a:spcPct val="100000"/>
              </a:lnSpc>
              <a:spcBef>
                <a:spcPts val="0"/>
              </a:spcBef>
              <a:buClrTx/>
              <a:buSzTx/>
              <a:buNone/>
              <a:defRPr/>
            </a:pPr>
            <a:r>
              <a:rPr lang="fr-FR" sz="1600" dirty="0">
                <a:solidFill>
                  <a:prstClr val="black"/>
                </a:solidFill>
              </a:rPr>
              <a:t>C2N (</a:t>
            </a:r>
            <a:r>
              <a:rPr lang="fr-FR" sz="1600" dirty="0" err="1">
                <a:solidFill>
                  <a:prstClr val="black"/>
                </a:solidFill>
              </a:rPr>
              <a:t>UPSay</a:t>
            </a:r>
            <a:r>
              <a:rPr lang="fr-FR" sz="1600" dirty="0" smtClean="0">
                <a:solidFill>
                  <a:prstClr val="black"/>
                </a:solidFill>
              </a:rPr>
              <a:t>): </a:t>
            </a:r>
            <a:r>
              <a:rPr lang="fr-FR" sz="1600" dirty="0">
                <a:solidFill>
                  <a:prstClr val="black"/>
                </a:solidFill>
              </a:rPr>
              <a:t>structure électronique périodique.</a:t>
            </a:r>
          </a:p>
          <a:p>
            <a:pPr marL="457200" lvl="1" indent="0">
              <a:lnSpc>
                <a:spcPct val="100000"/>
              </a:lnSpc>
              <a:spcBef>
                <a:spcPts val="0"/>
              </a:spcBef>
              <a:buClrTx/>
              <a:buSzTx/>
              <a:buNone/>
              <a:defRPr/>
            </a:pPr>
            <a:r>
              <a:rPr lang="fr-FR" sz="1600" dirty="0">
                <a:solidFill>
                  <a:prstClr val="black"/>
                </a:solidFill>
              </a:rPr>
              <a:t>IPS (ENS</a:t>
            </a:r>
            <a:r>
              <a:rPr lang="fr-FR" sz="1600" dirty="0" smtClean="0">
                <a:solidFill>
                  <a:prstClr val="black"/>
                </a:solidFill>
              </a:rPr>
              <a:t>): </a:t>
            </a:r>
            <a:r>
              <a:rPr lang="fr-FR" sz="1600" dirty="0">
                <a:solidFill>
                  <a:prstClr val="black"/>
                </a:solidFill>
              </a:rPr>
              <a:t>reconstitution historique en réalité virtuelle.</a:t>
            </a:r>
          </a:p>
          <a:p>
            <a:pPr marL="457200" lvl="1" indent="0">
              <a:lnSpc>
                <a:spcPct val="100000"/>
              </a:lnSpc>
              <a:spcBef>
                <a:spcPts val="0"/>
              </a:spcBef>
              <a:buClrTx/>
              <a:buSzTx/>
              <a:buNone/>
              <a:defRPr/>
            </a:pPr>
            <a:r>
              <a:rPr lang="fr-FR" sz="1600" dirty="0" err="1">
                <a:solidFill>
                  <a:prstClr val="black"/>
                </a:solidFill>
              </a:rPr>
              <a:t>SayFood</a:t>
            </a:r>
            <a:r>
              <a:rPr lang="fr-FR" sz="1600" dirty="0">
                <a:solidFill>
                  <a:prstClr val="black"/>
                </a:solidFill>
              </a:rPr>
              <a:t> (</a:t>
            </a:r>
            <a:r>
              <a:rPr lang="fr-FR" sz="1600" dirty="0" err="1">
                <a:solidFill>
                  <a:prstClr val="black"/>
                </a:solidFill>
              </a:rPr>
              <a:t>AgroParisTech</a:t>
            </a:r>
            <a:r>
              <a:rPr lang="fr-FR" sz="1600" dirty="0" smtClean="0">
                <a:solidFill>
                  <a:prstClr val="black"/>
                </a:solidFill>
              </a:rPr>
              <a:t>): </a:t>
            </a:r>
            <a:r>
              <a:rPr lang="fr-FR" sz="1600" dirty="0">
                <a:solidFill>
                  <a:prstClr val="black"/>
                </a:solidFill>
              </a:rPr>
              <a:t>hébergement données scientifiques.</a:t>
            </a:r>
          </a:p>
          <a:p>
            <a:pPr marL="457200" lvl="1" indent="0">
              <a:spcBef>
                <a:spcPts val="0"/>
              </a:spcBef>
              <a:buFont typeface="Arial" panose="020B0604020202020204" pitchFamily="34" charset="0"/>
              <a:buNone/>
              <a:defRPr/>
            </a:pPr>
            <a:endParaRPr lang="fr-FR" sz="1400" dirty="0" smtClean="0"/>
          </a:p>
          <a:p>
            <a:pPr marL="457200" lvl="1" indent="0">
              <a:buFont typeface="Arial" panose="020B0604020202020204" pitchFamily="34" charset="0"/>
              <a:buNone/>
              <a:defRPr/>
            </a:pPr>
            <a:endParaRPr lang="fr-FR" sz="1400" dirty="0"/>
          </a:p>
        </p:txBody>
      </p:sp>
      <p:sp>
        <p:nvSpPr>
          <p:cNvPr id="2" name="Title 1"/>
          <p:cNvSpPr>
            <a:spLocks noGrp="1"/>
          </p:cNvSpPr>
          <p:nvPr>
            <p:ph type="title"/>
          </p:nvPr>
        </p:nvSpPr>
        <p:spPr bwMode="auto">
          <a:xfrm>
            <a:off x="3510717" y="-13233"/>
            <a:ext cx="4555597" cy="561801"/>
          </a:xfrm>
        </p:spPr>
        <p:txBody>
          <a:bodyPr>
            <a:normAutofit/>
          </a:bodyPr>
          <a:lstStyle/>
          <a:p>
            <a:pPr>
              <a:defRPr/>
            </a:pPr>
            <a:r>
              <a:rPr lang="fr-FR" sz="2800" b="1" dirty="0" smtClean="0">
                <a:solidFill>
                  <a:srgbClr val="FF0000"/>
                </a:solidFill>
              </a:rPr>
              <a:t>Demandes depuis Nov. 2022</a:t>
            </a:r>
            <a:endParaRPr lang="fr-FR" sz="2800" b="1" dirty="0">
              <a:solidFill>
                <a:srgbClr val="FF0000"/>
              </a:solidFill>
            </a:endParaRPr>
          </a:p>
        </p:txBody>
      </p:sp>
      <p:sp>
        <p:nvSpPr>
          <p:cNvPr id="4" name="Rectangle 3"/>
          <p:cNvSpPr/>
          <p:nvPr/>
        </p:nvSpPr>
        <p:spPr bwMode="auto">
          <a:xfrm>
            <a:off x="6317293" y="433082"/>
            <a:ext cx="6096000" cy="1815882"/>
          </a:xfrm>
          <a:prstGeom prst="rect">
            <a:avLst/>
          </a:prstGeom>
        </p:spPr>
        <p:txBody>
          <a:bodyPr>
            <a:spAutoFit/>
          </a:bodyPr>
          <a:lstStyle/>
          <a:p>
            <a:pPr marL="285750" indent="-285750">
              <a:buFont typeface="Arial" panose="020B0604020202020204" pitchFamily="34" charset="0"/>
              <a:buChar char="•"/>
              <a:defRPr/>
            </a:pPr>
            <a:r>
              <a:rPr lang="fr-FR" sz="1600" b="1" u="sng" dirty="0" smtClean="0">
                <a:solidFill>
                  <a:srgbClr val="0070C0"/>
                </a:solidFill>
              </a:rPr>
              <a:t>Mai</a:t>
            </a:r>
            <a:r>
              <a:rPr lang="fr-FR" sz="1600" b="1" u="sng" dirty="0">
                <a:solidFill>
                  <a:srgbClr val="0070C0"/>
                </a:solidFill>
              </a:rPr>
              <a:t> </a:t>
            </a:r>
            <a:r>
              <a:rPr lang="fr-FR" sz="1600" b="1" u="sng" dirty="0" smtClean="0">
                <a:solidFill>
                  <a:srgbClr val="0070C0"/>
                </a:solidFill>
              </a:rPr>
              <a:t>2023:</a:t>
            </a:r>
            <a:endParaRPr lang="fr-FR" sz="1600" b="1" u="sng" dirty="0">
              <a:solidFill>
                <a:srgbClr val="0070C0"/>
              </a:solidFill>
            </a:endParaRPr>
          </a:p>
          <a:p>
            <a:pPr lvl="1">
              <a:defRPr/>
            </a:pPr>
            <a:r>
              <a:rPr lang="fr-FR" sz="1600" dirty="0"/>
              <a:t>LGI (CS</a:t>
            </a:r>
            <a:r>
              <a:rPr lang="fr-FR" sz="1600" dirty="0" smtClean="0"/>
              <a:t>): </a:t>
            </a:r>
            <a:r>
              <a:rPr lang="fr-FR" sz="1600" dirty="0"/>
              <a:t>urbanisme (simulation de trafic).</a:t>
            </a:r>
          </a:p>
          <a:p>
            <a:pPr lvl="1">
              <a:defRPr/>
            </a:pPr>
            <a:r>
              <a:rPr lang="fr-FR" sz="1600" dirty="0"/>
              <a:t>SONDRA (CS</a:t>
            </a:r>
            <a:r>
              <a:rPr lang="fr-FR" sz="1600" dirty="0" smtClean="0"/>
              <a:t>): </a:t>
            </a:r>
            <a:r>
              <a:rPr lang="fr-FR" sz="1600" dirty="0"/>
              <a:t>spatial</a:t>
            </a:r>
            <a:r>
              <a:rPr lang="fr-FR" sz="1600" dirty="0" smtClean="0"/>
              <a:t>.</a:t>
            </a:r>
          </a:p>
          <a:p>
            <a:pPr marL="285750" indent="-285750">
              <a:buFont typeface="Arial" panose="020B0604020202020204" pitchFamily="34" charset="0"/>
              <a:buChar char="•"/>
              <a:defRPr/>
            </a:pPr>
            <a:r>
              <a:rPr lang="fr-FR" sz="1600" b="1" u="sng" dirty="0">
                <a:solidFill>
                  <a:srgbClr val="0070C0"/>
                </a:solidFill>
              </a:rPr>
              <a:t>Juin </a:t>
            </a:r>
            <a:r>
              <a:rPr lang="fr-FR" sz="1600" b="1" u="sng" dirty="0" smtClean="0">
                <a:solidFill>
                  <a:srgbClr val="0070C0"/>
                </a:solidFill>
              </a:rPr>
              <a:t>2023:</a:t>
            </a:r>
            <a:endParaRPr lang="fr-FR" sz="1600" b="1" u="sng" dirty="0">
              <a:solidFill>
                <a:srgbClr val="0070C0"/>
              </a:solidFill>
            </a:endParaRPr>
          </a:p>
          <a:p>
            <a:pPr lvl="1">
              <a:defRPr/>
            </a:pPr>
            <a:r>
              <a:rPr lang="fr-FR" sz="1600" dirty="0"/>
              <a:t>LPS (</a:t>
            </a:r>
            <a:r>
              <a:rPr lang="fr-FR" sz="1600" dirty="0" err="1"/>
              <a:t>UPSay</a:t>
            </a:r>
            <a:r>
              <a:rPr lang="fr-FR" sz="1600" dirty="0" smtClean="0"/>
              <a:t>): </a:t>
            </a:r>
            <a:r>
              <a:rPr lang="fr-FR" sz="1600" dirty="0"/>
              <a:t>structure électronique périodique.</a:t>
            </a:r>
          </a:p>
          <a:p>
            <a:pPr lvl="1">
              <a:defRPr/>
            </a:pPr>
            <a:r>
              <a:rPr lang="fr-FR" sz="1600" dirty="0"/>
              <a:t>LORIA (CS</a:t>
            </a:r>
            <a:r>
              <a:rPr lang="fr-FR" sz="1600" dirty="0" smtClean="0"/>
              <a:t>): </a:t>
            </a:r>
            <a:r>
              <a:rPr lang="fr-FR" sz="1600" dirty="0"/>
              <a:t>méthodologie </a:t>
            </a:r>
            <a:r>
              <a:rPr lang="fr-FR" sz="1600" dirty="0" err="1"/>
              <a:t>bioinformatique</a:t>
            </a:r>
            <a:r>
              <a:rPr lang="fr-FR" sz="1600" dirty="0"/>
              <a:t>.</a:t>
            </a:r>
          </a:p>
          <a:p>
            <a:pPr lvl="1">
              <a:defRPr/>
            </a:pPr>
            <a:r>
              <a:rPr lang="fr-FR" sz="1600" dirty="0"/>
              <a:t>LPS (</a:t>
            </a:r>
            <a:r>
              <a:rPr lang="fr-FR" sz="1600" dirty="0" err="1"/>
              <a:t>UPSay</a:t>
            </a:r>
            <a:r>
              <a:rPr lang="fr-FR" sz="1600" dirty="0" smtClean="0"/>
              <a:t>): </a:t>
            </a:r>
            <a:r>
              <a:rPr lang="fr-FR" sz="1600" dirty="0"/>
              <a:t>cahier de laboratoire électronique</a:t>
            </a:r>
            <a:r>
              <a:rPr lang="fr-FR" sz="1600" dirty="0" smtClean="0"/>
              <a:t>.</a:t>
            </a:r>
            <a:endParaRPr lang="fr-FR" sz="1600" dirty="0"/>
          </a:p>
        </p:txBody>
      </p:sp>
      <p:sp>
        <p:nvSpPr>
          <p:cNvPr id="5" name="Rectangle 4"/>
          <p:cNvSpPr/>
          <p:nvPr/>
        </p:nvSpPr>
        <p:spPr bwMode="auto">
          <a:xfrm>
            <a:off x="6219615" y="3869723"/>
            <a:ext cx="6096000" cy="2308324"/>
          </a:xfrm>
          <a:prstGeom prst="rect">
            <a:avLst/>
          </a:prstGeom>
        </p:spPr>
        <p:txBody>
          <a:bodyPr>
            <a:spAutoFit/>
          </a:bodyPr>
          <a:lstStyle/>
          <a:p>
            <a:pPr marL="285750" indent="-285750">
              <a:buFont typeface="Wingdings" panose="05000000000000000000" pitchFamily="2" charset="2"/>
              <a:buChar char="Ø"/>
            </a:pPr>
            <a:r>
              <a:rPr lang="fr-FR" sz="1600" dirty="0"/>
              <a:t>Beaucoup de demandes en lien avec l’apprentissage profond (importance des ressources GPU</a:t>
            </a:r>
            <a:r>
              <a:rPr lang="fr-FR" sz="1600" dirty="0" smtClean="0"/>
              <a:t>...).</a:t>
            </a:r>
          </a:p>
          <a:p>
            <a:pPr marL="285750" indent="-285750">
              <a:buFont typeface="Wingdings" panose="05000000000000000000" pitchFamily="2" charset="2"/>
              <a:buChar char="Ø"/>
            </a:pPr>
            <a:r>
              <a:rPr lang="fr-FR" sz="1600" dirty="0"/>
              <a:t>Une majorité d’origines automatiquement éligibles, mais quelques cas nécessitant de préciser/confirmer notre politique d’ouverture/facturation (UVSQ, Évry, CEA</a:t>
            </a:r>
            <a:r>
              <a:rPr lang="fr-FR" sz="1600" dirty="0" smtClean="0"/>
              <a:t>).</a:t>
            </a:r>
          </a:p>
          <a:p>
            <a:pPr marL="285750" indent="-285750">
              <a:buFont typeface="Wingdings" panose="05000000000000000000" pitchFamily="2" charset="2"/>
              <a:buChar char="Ø"/>
            </a:pPr>
            <a:r>
              <a:rPr lang="fr-FR" sz="1600" dirty="0"/>
              <a:t>Augmentation progressive de la proportion des demandes émanant du périmètre </a:t>
            </a:r>
            <a:r>
              <a:rPr lang="fr-FR" sz="1600" dirty="0" smtClean="0"/>
              <a:t>employeur</a:t>
            </a:r>
          </a:p>
          <a:p>
            <a:pPr marL="285750" indent="-285750">
              <a:buFont typeface="Wingdings" panose="05000000000000000000" pitchFamily="2" charset="2"/>
              <a:buChar char="Ø"/>
            </a:pPr>
            <a:r>
              <a:rPr lang="fr-FR" sz="1600" dirty="0"/>
              <a:t>Majoritairement HPC/GPU ce trimestre, avec en plus des demandes émergentes en lien avec le stockage/les données scientifiques</a:t>
            </a:r>
            <a:r>
              <a:rPr lang="fr-FR" sz="1600" dirty="0" smtClean="0"/>
              <a:t>.</a:t>
            </a:r>
            <a:endParaRPr lang="fr-FR" sz="1600" dirty="0"/>
          </a:p>
        </p:txBody>
      </p:sp>
      <p:sp>
        <p:nvSpPr>
          <p:cNvPr id="6" name="Rectangle 5"/>
          <p:cNvSpPr/>
          <p:nvPr/>
        </p:nvSpPr>
        <p:spPr>
          <a:xfrm>
            <a:off x="6077807" y="2564899"/>
            <a:ext cx="7835776" cy="584775"/>
          </a:xfrm>
          <a:prstGeom prst="rect">
            <a:avLst/>
          </a:prstGeom>
        </p:spPr>
        <p:txBody>
          <a:bodyPr wrap="square">
            <a:spAutoFit/>
          </a:bodyPr>
          <a:lstStyle/>
          <a:p>
            <a:r>
              <a:rPr lang="fr-FR" sz="1600" dirty="0" smtClean="0"/>
              <a:t>Etc…. (quinzaine </a:t>
            </a:r>
            <a:r>
              <a:rPr lang="fr-FR" sz="1600" dirty="0"/>
              <a:t>de </a:t>
            </a:r>
            <a:r>
              <a:rPr lang="fr-FR" sz="1600" dirty="0" smtClean="0"/>
              <a:t>demandes de juin </a:t>
            </a:r>
            <a:r>
              <a:rPr lang="fr-FR" sz="1600" dirty="0"/>
              <a:t>à </a:t>
            </a:r>
            <a:r>
              <a:rPr lang="fr-FR" sz="1600" dirty="0" smtClean="0"/>
              <a:t>janvier 2024: majorité </a:t>
            </a:r>
          </a:p>
          <a:p>
            <a:r>
              <a:rPr lang="fr-FR" sz="1600" dirty="0" smtClean="0"/>
              <a:t>pour accéder </a:t>
            </a:r>
            <a:r>
              <a:rPr lang="fr-FR" sz="1600" dirty="0"/>
              <a:t>à Ruche et </a:t>
            </a:r>
            <a:r>
              <a:rPr lang="fr-FR" sz="1600" dirty="0" err="1"/>
              <a:t>GPUs</a:t>
            </a:r>
            <a:r>
              <a:rPr lang="fr-FR" sz="1600" dirty="0"/>
              <a:t>, une </a:t>
            </a:r>
            <a:r>
              <a:rPr lang="fr-FR" sz="1600" dirty="0" smtClean="0"/>
              <a:t>pour </a:t>
            </a:r>
            <a:r>
              <a:rPr lang="fr-FR" sz="1600" dirty="0"/>
              <a:t>cloud et </a:t>
            </a:r>
            <a:r>
              <a:rPr lang="fr-FR" sz="1600" dirty="0" smtClean="0"/>
              <a:t>2 </a:t>
            </a:r>
            <a:r>
              <a:rPr lang="fr-FR" sz="1600" dirty="0"/>
              <a:t>pour </a:t>
            </a:r>
            <a:r>
              <a:rPr lang="fr-FR" sz="1600" dirty="0" err="1" smtClean="0"/>
              <a:t>LabIA</a:t>
            </a:r>
            <a:r>
              <a:rPr lang="fr-FR" sz="1600" dirty="0" smtClean="0"/>
              <a:t>)</a:t>
            </a:r>
            <a:endParaRPr lang="fr-FR" sz="1600" dirty="0"/>
          </a:p>
        </p:txBody>
      </p:sp>
    </p:spTree>
    <p:extLst>
      <p:ext uri="{BB962C8B-B14F-4D97-AF65-F5344CB8AC3E}">
        <p14:creationId xmlns:p14="http://schemas.microsoft.com/office/powerpoint/2010/main" val="3616945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8490" y="3831516"/>
            <a:ext cx="6670876" cy="3026484"/>
          </a:xfrm>
          <a:prstGeom prst="rect">
            <a:avLst/>
          </a:prstGeom>
        </p:spPr>
      </p:pic>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912" y="842283"/>
            <a:ext cx="5733745" cy="3409254"/>
          </a:xfrm>
          <a:prstGeom prst="rect">
            <a:avLst/>
          </a:prstGeom>
        </p:spPr>
      </p:pic>
      <p:sp>
        <p:nvSpPr>
          <p:cNvPr id="7" name="Title 1"/>
          <p:cNvSpPr>
            <a:spLocks noGrp="1"/>
          </p:cNvSpPr>
          <p:nvPr>
            <p:ph type="title"/>
          </p:nvPr>
        </p:nvSpPr>
        <p:spPr bwMode="auto">
          <a:xfrm>
            <a:off x="2617343" y="280482"/>
            <a:ext cx="6624628" cy="561801"/>
          </a:xfrm>
        </p:spPr>
        <p:txBody>
          <a:bodyPr>
            <a:normAutofit/>
          </a:bodyPr>
          <a:lstStyle/>
          <a:p>
            <a:pPr>
              <a:defRPr/>
            </a:pPr>
            <a:r>
              <a:rPr lang="fr-FR" sz="2800" b="1" dirty="0" smtClean="0">
                <a:solidFill>
                  <a:srgbClr val="FF0000"/>
                </a:solidFill>
              </a:rPr>
              <a:t>Consommation à RUCHE par labo en 2023</a:t>
            </a:r>
            <a:endParaRPr lang="fr-FR" sz="2800" b="1" dirty="0">
              <a:solidFill>
                <a:srgbClr val="FF0000"/>
              </a:solidFill>
            </a:endParaRPr>
          </a:p>
        </p:txBody>
      </p:sp>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9656" y="842283"/>
            <a:ext cx="5831619" cy="3409254"/>
          </a:xfrm>
          <a:prstGeom prst="rect">
            <a:avLst/>
          </a:prstGeom>
        </p:spPr>
      </p:pic>
      <p:sp>
        <p:nvSpPr>
          <p:cNvPr id="5" name="Rectangle 4"/>
          <p:cNvSpPr/>
          <p:nvPr/>
        </p:nvSpPr>
        <p:spPr>
          <a:xfrm>
            <a:off x="679622" y="3422822"/>
            <a:ext cx="457200" cy="23477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862944" y="3831516"/>
            <a:ext cx="291618" cy="23477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518380" y="5973353"/>
            <a:ext cx="361641" cy="24209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1081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226552" y="182383"/>
            <a:ext cx="2748317" cy="461665"/>
          </a:xfrm>
          <a:prstGeom prst="rect">
            <a:avLst/>
          </a:prstGeom>
          <a:noFill/>
        </p:spPr>
        <p:txBody>
          <a:bodyPr wrap="none" rtlCol="0">
            <a:spAutoFit/>
          </a:bodyPr>
          <a:lstStyle/>
          <a:p>
            <a:pPr algn="ctr"/>
            <a:r>
              <a:rPr lang="fr-FR" sz="2400" b="1" dirty="0" err="1" smtClean="0">
                <a:solidFill>
                  <a:srgbClr val="FF0000"/>
                </a:solidFill>
              </a:rPr>
              <a:t>Accounting</a:t>
            </a:r>
            <a:r>
              <a:rPr lang="fr-FR" sz="2400" b="1" dirty="0" smtClean="0">
                <a:solidFill>
                  <a:srgbClr val="FF0000"/>
                </a:solidFill>
              </a:rPr>
              <a:t> 2023 VD</a:t>
            </a:r>
            <a:endParaRPr lang="fr-FR" sz="2400" b="1" dirty="0">
              <a:solidFill>
                <a:srgbClr val="FF0000"/>
              </a:solidFill>
            </a:endParaRPr>
          </a:p>
        </p:txBody>
      </p:sp>
      <p:sp>
        <p:nvSpPr>
          <p:cNvPr id="9" name="ZoneTexte 8"/>
          <p:cNvSpPr txBox="1"/>
          <p:nvPr/>
        </p:nvSpPr>
        <p:spPr>
          <a:xfrm>
            <a:off x="668215" y="716216"/>
            <a:ext cx="5656385" cy="923330"/>
          </a:xfrm>
          <a:prstGeom prst="rect">
            <a:avLst/>
          </a:prstGeom>
          <a:noFill/>
          <a:scene3d>
            <a:camera prst="orthographicFront"/>
            <a:lightRig rig="threePt" dir="t"/>
          </a:scene3d>
          <a:sp3d contourW="12700"/>
        </p:spPr>
        <p:txBody>
          <a:bodyPr wrap="square" rtlCol="0">
            <a:spAutoFit/>
          </a:bodyPr>
          <a:lstStyle/>
          <a:p>
            <a:r>
              <a:rPr lang="en-GB" dirty="0" err="1" smtClean="0"/>
              <a:t>Nombre</a:t>
            </a:r>
            <a:r>
              <a:rPr lang="en-GB" dirty="0" smtClean="0"/>
              <a:t> de </a:t>
            </a:r>
            <a:r>
              <a:rPr lang="en-GB" dirty="0" err="1" smtClean="0"/>
              <a:t>coeurs</a:t>
            </a:r>
            <a:r>
              <a:rPr lang="en-GB" dirty="0" smtClean="0"/>
              <a:t> = 13000</a:t>
            </a:r>
          </a:p>
          <a:p>
            <a:r>
              <a:rPr lang="en-GB" dirty="0" err="1" smtClean="0"/>
              <a:t>vCPUxh</a:t>
            </a:r>
            <a:r>
              <a:rPr lang="en-GB" dirty="0" smtClean="0"/>
              <a:t> </a:t>
            </a:r>
            <a:r>
              <a:rPr lang="en-GB" dirty="0" err="1" smtClean="0"/>
              <a:t>délivrés</a:t>
            </a:r>
            <a:r>
              <a:rPr lang="en-GB" dirty="0" smtClean="0"/>
              <a:t> = </a:t>
            </a:r>
            <a:r>
              <a:rPr lang="fr" dirty="0">
                <a:solidFill>
                  <a:schemeClr val="dk1"/>
                </a:solidFill>
                <a:ea typeface="Calibri"/>
                <a:cs typeface="Calibri"/>
                <a:sym typeface="Calibri"/>
              </a:rPr>
              <a:t>74 MheuresxCPU (11600 joursxCPU</a:t>
            </a:r>
            <a:r>
              <a:rPr lang="fr" dirty="0" smtClean="0">
                <a:solidFill>
                  <a:schemeClr val="dk1"/>
                </a:solidFill>
                <a:ea typeface="Calibri"/>
                <a:cs typeface="Calibri"/>
                <a:sym typeface="Calibri"/>
              </a:rPr>
              <a:t>)</a:t>
            </a:r>
          </a:p>
          <a:p>
            <a:r>
              <a:rPr lang="en-GB" dirty="0" err="1"/>
              <a:t>Taux</a:t>
            </a:r>
            <a:r>
              <a:rPr lang="en-GB" dirty="0"/>
              <a:t> </a:t>
            </a:r>
            <a:r>
              <a:rPr lang="en-GB" dirty="0" err="1"/>
              <a:t>d’utilisation</a:t>
            </a:r>
            <a:r>
              <a:rPr lang="en-GB" dirty="0"/>
              <a:t> = 80</a:t>
            </a:r>
            <a:r>
              <a:rPr lang="en-GB" dirty="0" smtClean="0"/>
              <a:t>% </a:t>
            </a:r>
            <a:r>
              <a:rPr lang="en-GB" dirty="0" err="1" smtClean="0"/>
              <a:t>dont</a:t>
            </a:r>
            <a:r>
              <a:rPr lang="en-GB" dirty="0" smtClean="0"/>
              <a:t> </a:t>
            </a:r>
            <a:r>
              <a:rPr lang="en-GB" dirty="0" err="1" smtClean="0"/>
              <a:t>UPSaclay</a:t>
            </a:r>
            <a:r>
              <a:rPr lang="en-GB" dirty="0" smtClean="0"/>
              <a:t> 20% et IJCLab 50%</a:t>
            </a:r>
            <a:endParaRPr lang="en-GB" dirty="0"/>
          </a:p>
        </p:txBody>
      </p:sp>
      <p:sp>
        <p:nvSpPr>
          <p:cNvPr id="2" name="ZoneTexte 1"/>
          <p:cNvSpPr txBox="1"/>
          <p:nvPr/>
        </p:nvSpPr>
        <p:spPr>
          <a:xfrm>
            <a:off x="8134349" y="2513009"/>
            <a:ext cx="3667126" cy="2031325"/>
          </a:xfrm>
          <a:prstGeom prst="rect">
            <a:avLst/>
          </a:prstGeom>
          <a:noFill/>
        </p:spPr>
        <p:txBody>
          <a:bodyPr wrap="square" rtlCol="0">
            <a:spAutoFit/>
          </a:bodyPr>
          <a:lstStyle/>
          <a:p>
            <a:r>
              <a:rPr lang="en-GB" b="1" dirty="0" err="1" smtClean="0"/>
              <a:t>vCPUXh</a:t>
            </a:r>
            <a:r>
              <a:rPr lang="en-GB" b="1" dirty="0" smtClean="0"/>
              <a:t> par </a:t>
            </a:r>
            <a:r>
              <a:rPr lang="en-GB" b="1" dirty="0" err="1" smtClean="0"/>
              <a:t>laboratoire</a:t>
            </a:r>
            <a:r>
              <a:rPr lang="en-GB" b="1" dirty="0" smtClean="0"/>
              <a:t> (hors IJCLab)</a:t>
            </a:r>
          </a:p>
          <a:p>
            <a:pPr marL="285750" indent="-285750">
              <a:buFontTx/>
              <a:buChar char="-"/>
            </a:pPr>
            <a:r>
              <a:rPr lang="en-GB" dirty="0" smtClean="0"/>
              <a:t>Mésocentre : services/</a:t>
            </a:r>
            <a:r>
              <a:rPr lang="en-GB" dirty="0" err="1" smtClean="0"/>
              <a:t>activités</a:t>
            </a:r>
            <a:r>
              <a:rPr lang="en-GB" dirty="0" smtClean="0"/>
              <a:t> </a:t>
            </a:r>
            <a:r>
              <a:rPr lang="en-GB" dirty="0" err="1" smtClean="0"/>
              <a:t>communs</a:t>
            </a:r>
            <a:r>
              <a:rPr lang="en-GB" dirty="0" smtClean="0"/>
              <a:t> (formation, …)</a:t>
            </a:r>
          </a:p>
          <a:p>
            <a:pPr marL="285750" indent="-285750">
              <a:buFontTx/>
              <a:buChar char="-"/>
            </a:pPr>
            <a:r>
              <a:rPr lang="en-GB" dirty="0" err="1" smtClean="0"/>
              <a:t>Enseignement</a:t>
            </a:r>
            <a:r>
              <a:rPr lang="en-GB" dirty="0" smtClean="0"/>
              <a:t> : </a:t>
            </a:r>
            <a:r>
              <a:rPr lang="en-GB" dirty="0" err="1" smtClean="0"/>
              <a:t>JupyterHub</a:t>
            </a:r>
            <a:endParaRPr lang="en-GB" dirty="0" smtClean="0"/>
          </a:p>
          <a:p>
            <a:pPr marL="285750" indent="-285750">
              <a:buFontTx/>
              <a:buChar char="-"/>
            </a:pPr>
            <a:r>
              <a:rPr lang="en-GB" dirty="0" smtClean="0"/>
              <a:t>Vide : </a:t>
            </a:r>
            <a:r>
              <a:rPr lang="en-GB" dirty="0" err="1" smtClean="0"/>
              <a:t>projets</a:t>
            </a:r>
            <a:r>
              <a:rPr lang="en-GB" dirty="0" smtClean="0"/>
              <a:t> à </a:t>
            </a:r>
            <a:r>
              <a:rPr lang="en-GB" dirty="0" err="1" smtClean="0"/>
              <a:t>l’affectation</a:t>
            </a:r>
            <a:r>
              <a:rPr lang="en-GB" dirty="0" smtClean="0"/>
              <a:t> </a:t>
            </a:r>
            <a:r>
              <a:rPr lang="en-GB" dirty="0" err="1" smtClean="0"/>
              <a:t>inconnue</a:t>
            </a:r>
            <a:endParaRPr lang="en-GB" dirty="0" smtClean="0"/>
          </a:p>
          <a:p>
            <a:pPr marL="285750" indent="-285750">
              <a:buFontTx/>
              <a:buChar char="-"/>
            </a:pPr>
            <a:r>
              <a:rPr lang="en-GB" dirty="0" smtClean="0"/>
              <a:t>0% </a:t>
            </a:r>
            <a:r>
              <a:rPr lang="en-GB" dirty="0" err="1" smtClean="0"/>
              <a:t>n’est</a:t>
            </a:r>
            <a:r>
              <a:rPr lang="en-GB" dirty="0" smtClean="0"/>
              <a:t> pas 0…</a:t>
            </a:r>
            <a:endParaRPr lang="en-GB" dirty="0"/>
          </a:p>
        </p:txBody>
      </p:sp>
      <p:sp>
        <p:nvSpPr>
          <p:cNvPr id="3" name="ZoneTexte 2"/>
          <p:cNvSpPr txBox="1"/>
          <p:nvPr/>
        </p:nvSpPr>
        <p:spPr>
          <a:xfrm>
            <a:off x="6793894" y="716216"/>
            <a:ext cx="5007581" cy="646331"/>
          </a:xfrm>
          <a:prstGeom prst="rect">
            <a:avLst/>
          </a:prstGeom>
          <a:noFill/>
          <a:scene3d>
            <a:camera prst="orthographicFront"/>
            <a:lightRig rig="threePt" dir="t"/>
          </a:scene3d>
          <a:sp3d contourW="12700"/>
        </p:spPr>
        <p:txBody>
          <a:bodyPr wrap="square" rtlCol="0">
            <a:spAutoFit/>
          </a:bodyPr>
          <a:lstStyle/>
          <a:p>
            <a:pPr marL="285750" indent="-285750">
              <a:buFontTx/>
              <a:buChar char="-"/>
            </a:pPr>
            <a:r>
              <a:rPr lang="en-GB" dirty="0"/>
              <a:t>3</a:t>
            </a:r>
            <a:r>
              <a:rPr lang="en-GB" dirty="0" smtClean="0"/>
              <a:t> </a:t>
            </a:r>
            <a:r>
              <a:rPr lang="en-GB" dirty="0" err="1" smtClean="0"/>
              <a:t>gros</a:t>
            </a:r>
            <a:r>
              <a:rPr lang="en-GB" dirty="0" smtClean="0"/>
              <a:t> </a:t>
            </a:r>
            <a:r>
              <a:rPr lang="en-GB" dirty="0" err="1" smtClean="0"/>
              <a:t>consommateurs</a:t>
            </a:r>
            <a:r>
              <a:rPr lang="en-GB" dirty="0" smtClean="0"/>
              <a:t> : ESE, IAS et LISN</a:t>
            </a:r>
          </a:p>
          <a:p>
            <a:pPr marL="285750" indent="-285750">
              <a:buFontTx/>
              <a:buChar char="-"/>
            </a:pPr>
            <a:r>
              <a:rPr lang="en-GB" dirty="0" smtClean="0"/>
              <a:t>Grande </a:t>
            </a:r>
            <a:r>
              <a:rPr lang="en-GB" dirty="0" err="1" smtClean="0"/>
              <a:t>diversité</a:t>
            </a:r>
            <a:r>
              <a:rPr lang="en-GB" dirty="0" smtClean="0"/>
              <a:t> de “</a:t>
            </a:r>
            <a:r>
              <a:rPr lang="en-GB" dirty="0" err="1" smtClean="0"/>
              <a:t>petits</a:t>
            </a:r>
            <a:r>
              <a:rPr lang="en-GB" dirty="0" smtClean="0"/>
              <a:t>” </a:t>
            </a:r>
            <a:r>
              <a:rPr lang="en-GB" dirty="0" err="1" smtClean="0"/>
              <a:t>utilisateurs</a:t>
            </a:r>
            <a:endParaRPr lang="en-GB" dirty="0"/>
          </a:p>
        </p:txBody>
      </p:sp>
      <p:graphicFrame>
        <p:nvGraphicFramePr>
          <p:cNvPr id="12" name="Graphique 11"/>
          <p:cNvGraphicFramePr>
            <a:graphicFrameLocks/>
          </p:cNvGraphicFramePr>
          <p:nvPr>
            <p:extLst/>
          </p:nvPr>
        </p:nvGraphicFramePr>
        <p:xfrm>
          <a:off x="668214" y="1794510"/>
          <a:ext cx="7466135" cy="48348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3011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2" name="Titre 1"/>
          <p:cNvSpPr>
            <a:spLocks noGrp="1"/>
          </p:cNvSpPr>
          <p:nvPr>
            <p:ph type="title"/>
          </p:nvPr>
        </p:nvSpPr>
        <p:spPr>
          <a:xfrm>
            <a:off x="1988686" y="0"/>
            <a:ext cx="8635299" cy="572492"/>
          </a:xfrm>
        </p:spPr>
        <p:txBody>
          <a:bodyPr>
            <a:noAutofit/>
          </a:bodyPr>
          <a:lstStyle/>
          <a:p>
            <a:r>
              <a:rPr lang="fr-FR" sz="3600" b="1" dirty="0" smtClean="0">
                <a:solidFill>
                  <a:srgbClr val="FF0000"/>
                </a:solidFill>
              </a:rPr>
              <a:t>Nouvelles forces au sein du </a:t>
            </a:r>
            <a:r>
              <a:rPr lang="fr-FR" sz="3600" b="1" dirty="0" err="1" smtClean="0">
                <a:solidFill>
                  <a:srgbClr val="FF0000"/>
                </a:solidFill>
              </a:rPr>
              <a:t>mésocentre</a:t>
            </a:r>
            <a:endParaRPr lang="fr-FR" sz="3600" b="1" dirty="0">
              <a:solidFill>
                <a:srgbClr val="FF0000"/>
              </a:solidFill>
            </a:endParaRPr>
          </a:p>
        </p:txBody>
      </p:sp>
      <p:sp>
        <p:nvSpPr>
          <p:cNvPr id="3" name="Espace réservé du texte 2"/>
          <p:cNvSpPr>
            <a:spLocks noGrp="1"/>
          </p:cNvSpPr>
          <p:nvPr>
            <p:ph type="body" idx="1"/>
          </p:nvPr>
        </p:nvSpPr>
        <p:spPr>
          <a:xfrm>
            <a:off x="0" y="572492"/>
            <a:ext cx="12192000" cy="5213134"/>
          </a:xfrm>
        </p:spPr>
        <p:txBody>
          <a:bodyPr>
            <a:noAutofit/>
          </a:bodyPr>
          <a:lstStyle/>
          <a:p>
            <a:pPr marL="465750" indent="-285750">
              <a:lnSpc>
                <a:spcPct val="120000"/>
              </a:lnSpc>
              <a:spcBef>
                <a:spcPts val="1200"/>
              </a:spcBef>
              <a:buFont typeface="Wingdings" panose="05000000000000000000" pitchFamily="2" charset="2"/>
              <a:buChar char="Ø"/>
            </a:pPr>
            <a:r>
              <a:rPr lang="fr-FR" sz="1800" dirty="0" smtClean="0">
                <a:cs typeface="Arial" panose="020B0604020202020204" pitchFamily="34" charset="0"/>
              </a:rPr>
              <a:t>Poste </a:t>
            </a:r>
            <a:r>
              <a:rPr lang="fr-FR" sz="1800" b="1" dirty="0" err="1" smtClean="0">
                <a:cs typeface="Arial" panose="020B0604020202020204" pitchFamily="34" charset="0"/>
              </a:rPr>
              <a:t>Equipex</a:t>
            </a:r>
            <a:r>
              <a:rPr lang="fr-FR" sz="1800" b="1" dirty="0" smtClean="0">
                <a:cs typeface="Arial" panose="020B0604020202020204" pitchFamily="34" charset="0"/>
              </a:rPr>
              <a:t> </a:t>
            </a:r>
            <a:r>
              <a:rPr lang="fr-FR" sz="1800" b="1" dirty="0" err="1" smtClean="0">
                <a:cs typeface="Arial" panose="020B0604020202020204" pitchFamily="34" charset="0"/>
              </a:rPr>
              <a:t>MesoNet</a:t>
            </a:r>
            <a:r>
              <a:rPr lang="fr-FR" sz="1800" dirty="0" smtClean="0">
                <a:cs typeface="Arial" panose="020B0604020202020204" pitchFamily="34" charset="0"/>
              </a:rPr>
              <a:t> (profil </a:t>
            </a:r>
            <a:r>
              <a:rPr lang="fr-FR" sz="1800" i="1" dirty="0" smtClean="0">
                <a:cs typeface="Arial" panose="020B0604020202020204" pitchFamily="34" charset="0"/>
              </a:rPr>
              <a:t>Ingénieur en informatique scientifique - Analyse de données, HPC, IA; engagement de pérennisation par </a:t>
            </a:r>
            <a:r>
              <a:rPr lang="fr-FR" sz="1800" i="1" dirty="0" err="1" smtClean="0">
                <a:cs typeface="Arial" panose="020B0604020202020204" pitchFamily="34" charset="0"/>
              </a:rPr>
              <a:t>UPSaclay</a:t>
            </a:r>
            <a:r>
              <a:rPr lang="fr-FR" sz="1800" dirty="0" smtClean="0">
                <a:cs typeface="Arial" panose="020B0604020202020204" pitchFamily="34" charset="0"/>
              </a:rPr>
              <a:t>), arrivée le 1er avril d’</a:t>
            </a:r>
            <a:r>
              <a:rPr lang="fr-FR" sz="1800" b="1" dirty="0" smtClean="0">
                <a:cs typeface="Arial" panose="020B0604020202020204" pitchFamily="34" charset="0"/>
              </a:rPr>
              <a:t>Etienne </a:t>
            </a:r>
            <a:r>
              <a:rPr lang="fr-FR" sz="1800" b="1" dirty="0" err="1" smtClean="0">
                <a:cs typeface="Arial" panose="020B0604020202020204" pitchFamily="34" charset="0"/>
              </a:rPr>
              <a:t>Fayen</a:t>
            </a:r>
            <a:r>
              <a:rPr lang="fr-FR" sz="1800" dirty="0" smtClean="0">
                <a:cs typeface="Arial" panose="020B0604020202020204" pitchFamily="34" charset="0"/>
              </a:rPr>
              <a:t>. </a:t>
            </a:r>
          </a:p>
          <a:p>
            <a:pPr marL="180000" indent="0">
              <a:lnSpc>
                <a:spcPct val="120000"/>
              </a:lnSpc>
              <a:spcBef>
                <a:spcPts val="1200"/>
              </a:spcBef>
              <a:buNone/>
            </a:pPr>
            <a:r>
              <a:rPr lang="fr-FR" sz="1800" i="1" kern="1800" dirty="0" smtClean="0">
                <a:cs typeface="Arial" panose="020B0604020202020204" pitchFamily="34" charset="0"/>
              </a:rPr>
              <a:t>Etienne est docteur en physique du LPS (« </a:t>
            </a:r>
            <a:r>
              <a:rPr lang="fr-FR" sz="1800" i="1" kern="1800" dirty="0" err="1" smtClean="0">
                <a:cs typeface="Arial" panose="020B0604020202020204" pitchFamily="34" charset="0"/>
              </a:rPr>
              <a:t>Numerical</a:t>
            </a:r>
            <a:r>
              <a:rPr lang="fr-FR" sz="1800" i="1" kern="1800" dirty="0" smtClean="0">
                <a:cs typeface="Arial" panose="020B0604020202020204" pitchFamily="34" charset="0"/>
              </a:rPr>
              <a:t> </a:t>
            </a:r>
            <a:r>
              <a:rPr lang="fr-FR" sz="1800" i="1" kern="1800" dirty="0" err="1" smtClean="0">
                <a:cs typeface="Arial" panose="020B0604020202020204" pitchFamily="34" charset="0"/>
              </a:rPr>
              <a:t>study</a:t>
            </a:r>
            <a:r>
              <a:rPr lang="fr-FR" sz="1800" i="1" kern="1800" dirty="0" smtClean="0">
                <a:cs typeface="Arial" panose="020B0604020202020204" pitchFamily="34" charset="0"/>
              </a:rPr>
              <a:t> of </a:t>
            </a:r>
            <a:r>
              <a:rPr lang="fr-FR" sz="1800" i="1" kern="1800" dirty="0" err="1" smtClean="0">
                <a:cs typeface="Arial" panose="020B0604020202020204" pitchFamily="34" charset="0"/>
              </a:rPr>
              <a:t>quasicrystals</a:t>
            </a:r>
            <a:r>
              <a:rPr lang="fr-FR" sz="1800" i="1" kern="1800" dirty="0" smtClean="0">
                <a:cs typeface="Arial" panose="020B0604020202020204" pitchFamily="34" charset="0"/>
              </a:rPr>
              <a:t> self-</a:t>
            </a:r>
            <a:r>
              <a:rPr lang="fr-FR" sz="1800" i="1" kern="1800" dirty="0" err="1" smtClean="0">
                <a:cs typeface="Arial" panose="020B0604020202020204" pitchFamily="34" charset="0"/>
              </a:rPr>
              <a:t>assembly</a:t>
            </a:r>
            <a:r>
              <a:rPr lang="fr-FR" sz="1800" i="1" kern="1800" dirty="0" smtClean="0">
                <a:cs typeface="Arial" panose="020B0604020202020204" pitchFamily="34" charset="0"/>
              </a:rPr>
              <a:t>”, soutenue fin 2022); même si pas informaticien de formation, expérience de travail au sein de l’université, du monde de la recherche et du calcul numérique</a:t>
            </a:r>
            <a:r>
              <a:rPr lang="fr-FR" sz="1800" i="1" dirty="0" smtClean="0">
                <a:cs typeface="Arial" panose="020B0604020202020204" pitchFamily="34" charset="0"/>
              </a:rPr>
              <a:t>. Assure </a:t>
            </a:r>
            <a:r>
              <a:rPr lang="fr-FR" sz="1800" i="1" dirty="0">
                <a:cs typeface="Arial" panose="020B0604020202020204" pitchFamily="34" charset="0"/>
              </a:rPr>
              <a:t>le support utilisateurs et </a:t>
            </a:r>
            <a:r>
              <a:rPr lang="fr-FR" sz="1800" i="1" dirty="0" smtClean="0">
                <a:cs typeface="Arial" panose="020B0604020202020204" pitchFamily="34" charset="0"/>
              </a:rPr>
              <a:t>a </a:t>
            </a:r>
            <a:r>
              <a:rPr lang="fr-FR" sz="1800" i="1" dirty="0">
                <a:cs typeface="Arial" panose="020B0604020202020204" pitchFamily="34" charset="0"/>
              </a:rPr>
              <a:t>commencé à prendre en charge aussi d'autres taches, par exemple l'animation </a:t>
            </a:r>
            <a:r>
              <a:rPr lang="fr-FR" sz="1800" i="1" dirty="0" smtClean="0">
                <a:cs typeface="Arial" panose="020B0604020202020204" pitchFamily="34" charset="0"/>
              </a:rPr>
              <a:t>au sein </a:t>
            </a:r>
            <a:r>
              <a:rPr lang="fr-FR" sz="1800" i="1" dirty="0">
                <a:cs typeface="Arial" panose="020B0604020202020204" pitchFamily="34" charset="0"/>
              </a:rPr>
              <a:t>du </a:t>
            </a:r>
            <a:r>
              <a:rPr lang="fr-FR" sz="1800" i="1" dirty="0" smtClean="0">
                <a:cs typeface="Arial" panose="020B0604020202020204" pitchFamily="34" charset="0"/>
              </a:rPr>
              <a:t>GT-Support </a:t>
            </a:r>
            <a:r>
              <a:rPr lang="fr-FR" sz="1800" i="1" dirty="0" err="1">
                <a:cs typeface="Arial" panose="020B0604020202020204" pitchFamily="34" charset="0"/>
              </a:rPr>
              <a:t>Mesonet</a:t>
            </a:r>
            <a:r>
              <a:rPr lang="fr-FR" sz="1800" i="1" dirty="0">
                <a:cs typeface="Arial" panose="020B0604020202020204" pitchFamily="34" charset="0"/>
              </a:rPr>
              <a:t>.</a:t>
            </a:r>
            <a:endParaRPr lang="fr-FR" sz="1800" b="1" i="1" dirty="0" smtClean="0"/>
          </a:p>
          <a:p>
            <a:pPr marL="465750" indent="-285750">
              <a:lnSpc>
                <a:spcPct val="120000"/>
              </a:lnSpc>
              <a:spcBef>
                <a:spcPts val="1200"/>
              </a:spcBef>
              <a:buFont typeface="Wingdings" panose="05000000000000000000" pitchFamily="2" charset="2"/>
              <a:buChar char="Ø"/>
            </a:pPr>
            <a:r>
              <a:rPr lang="fr-FR" sz="1800" kern="1400" dirty="0" smtClean="0">
                <a:cs typeface="Arial" panose="020B0604020202020204" pitchFamily="34" charset="0"/>
              </a:rPr>
              <a:t>Poste </a:t>
            </a:r>
            <a:r>
              <a:rPr lang="fr-FR" sz="1800" b="1" kern="1400" dirty="0" err="1" smtClean="0">
                <a:cs typeface="Arial" panose="020B0604020202020204" pitchFamily="34" charset="0"/>
              </a:rPr>
              <a:t>Springboard</a:t>
            </a:r>
            <a:r>
              <a:rPr lang="fr-FR" sz="1800" b="1" kern="1400" dirty="0" smtClean="0">
                <a:cs typeface="Arial" panose="020B0604020202020204" pitchFamily="34" charset="0"/>
              </a:rPr>
              <a:t>/action 2.4 </a:t>
            </a:r>
            <a:r>
              <a:rPr lang="fr-FR" sz="1800" kern="1400" dirty="0" smtClean="0">
                <a:cs typeface="Arial" panose="020B0604020202020204" pitchFamily="34" charset="0"/>
              </a:rPr>
              <a:t>(profil </a:t>
            </a:r>
            <a:r>
              <a:rPr lang="fr-FR" sz="1800" i="1" kern="1400" dirty="0" smtClean="0">
                <a:cs typeface="Arial" panose="020B0604020202020204" pitchFamily="34" charset="0"/>
              </a:rPr>
              <a:t>Administrateur système de plateformes de calculs scientifiques</a:t>
            </a:r>
            <a:r>
              <a:rPr lang="fr-FR" sz="1800" kern="1400" dirty="0" smtClean="0">
                <a:cs typeface="Arial" panose="020B0604020202020204" pitchFamily="34" charset="0"/>
              </a:rPr>
              <a:t>), arrivée le 1er septembre de </a:t>
            </a:r>
            <a:r>
              <a:rPr lang="fr-FR" sz="1800" b="1" kern="1400" dirty="0" smtClean="0">
                <a:cs typeface="Arial" panose="020B0604020202020204" pitchFamily="34" charset="0"/>
              </a:rPr>
              <a:t>William </a:t>
            </a:r>
            <a:r>
              <a:rPr lang="fr-FR" sz="1800" b="1" kern="1400" dirty="0" err="1" smtClean="0">
                <a:cs typeface="Arial" panose="020B0604020202020204" pitchFamily="34" charset="0"/>
              </a:rPr>
              <a:t>Smondack</a:t>
            </a:r>
            <a:r>
              <a:rPr lang="fr-FR" sz="1800" kern="1400" dirty="0" smtClean="0">
                <a:cs typeface="Arial" panose="020B0604020202020204" pitchFamily="34" charset="0"/>
              </a:rPr>
              <a:t>. </a:t>
            </a:r>
          </a:p>
          <a:p>
            <a:pPr marL="180000" indent="0">
              <a:lnSpc>
                <a:spcPct val="120000"/>
              </a:lnSpc>
              <a:spcBef>
                <a:spcPts val="1200"/>
              </a:spcBef>
              <a:buNone/>
            </a:pPr>
            <a:r>
              <a:rPr lang="fr-FR" sz="1800" i="1" kern="1400" dirty="0" smtClean="0">
                <a:cs typeface="Arial" panose="020B0604020202020204" pitchFamily="34" charset="0"/>
              </a:rPr>
              <a:t>William est titulaire d'un diplôme d'ingénieur et d'un M2 en Electronique. Il a développé et affiné ses compétences</a:t>
            </a:r>
            <a:br>
              <a:rPr lang="fr-FR" sz="1800" i="1" kern="1400" dirty="0" smtClean="0">
                <a:cs typeface="Arial" panose="020B0604020202020204" pitchFamily="34" charset="0"/>
              </a:rPr>
            </a:br>
            <a:r>
              <a:rPr lang="fr-FR" sz="1800" i="1" kern="1400" dirty="0" smtClean="0">
                <a:cs typeface="Arial" panose="020B0604020202020204" pitchFamily="34" charset="0"/>
              </a:rPr>
              <a:t>en informatique en travaillant dans le contexte de la recherche universitaire, en qualité d'ingénieur de recherche,</a:t>
            </a:r>
            <a:br>
              <a:rPr lang="fr-FR" sz="1800" i="1" kern="1400" dirty="0" smtClean="0">
                <a:cs typeface="Arial" panose="020B0604020202020204" pitchFamily="34" charset="0"/>
              </a:rPr>
            </a:br>
            <a:r>
              <a:rPr lang="fr-FR" sz="1800" i="1" kern="1400" dirty="0" smtClean="0">
                <a:cs typeface="Arial" panose="020B0604020202020204" pitchFamily="34" charset="0"/>
              </a:rPr>
              <a:t>à deux occasions :  au sein du LISV, Vélizy-Villacoublay (UVSQ) et au sein du LIMSI (</a:t>
            </a:r>
            <a:r>
              <a:rPr lang="fr-FR" sz="1800" i="1" kern="1400" dirty="0" err="1" smtClean="0">
                <a:cs typeface="Arial" panose="020B0604020202020204" pitchFamily="34" charset="0"/>
              </a:rPr>
              <a:t>UPSud</a:t>
            </a:r>
            <a:r>
              <a:rPr lang="fr-FR" sz="1800" i="1" kern="1400" dirty="0" smtClean="0">
                <a:cs typeface="Arial" panose="020B0604020202020204" pitchFamily="34" charset="0"/>
              </a:rPr>
              <a:t>/</a:t>
            </a:r>
            <a:r>
              <a:rPr lang="fr-FR" sz="1800" i="1" kern="1400" dirty="0" err="1" smtClean="0">
                <a:cs typeface="Arial" panose="020B0604020202020204" pitchFamily="34" charset="0"/>
              </a:rPr>
              <a:t>UPSaclay</a:t>
            </a:r>
            <a:r>
              <a:rPr lang="fr-FR" sz="1800" i="1" kern="1400" dirty="0" smtClean="0">
                <a:cs typeface="Arial" panose="020B0604020202020204" pitchFamily="34" charset="0"/>
              </a:rPr>
              <a:t>) ou il</a:t>
            </a:r>
            <a:r>
              <a:rPr lang="fr-FR" sz="1800" i="1" kern="1400" dirty="0">
                <a:cs typeface="Arial" panose="020B0604020202020204" pitchFamily="34" charset="0"/>
              </a:rPr>
              <a:t> </a:t>
            </a:r>
            <a:r>
              <a:rPr lang="fr-FR" sz="1800" i="1" kern="1400" dirty="0" smtClean="0">
                <a:cs typeface="Arial" panose="020B0604020202020204" pitchFamily="34" charset="0"/>
              </a:rPr>
              <a:t>a contribué fortement à la mise en place de </a:t>
            </a:r>
            <a:r>
              <a:rPr lang="fr-FR" sz="1800" i="1" kern="1400" dirty="0" err="1" smtClean="0">
                <a:cs typeface="Arial" panose="020B0604020202020204" pitchFamily="34" charset="0"/>
              </a:rPr>
              <a:t>LabIA</a:t>
            </a:r>
            <a:r>
              <a:rPr lang="fr-FR" sz="1800" i="1" kern="1400" dirty="0" smtClean="0">
                <a:cs typeface="Arial" panose="020B0604020202020204" pitchFamily="34" charset="0"/>
              </a:rPr>
              <a:t>, qui fait partie du </a:t>
            </a:r>
            <a:r>
              <a:rPr lang="fr-FR" sz="1800" i="1" kern="1400" dirty="0" err="1" smtClean="0">
                <a:cs typeface="Arial" panose="020B0604020202020204" pitchFamily="34" charset="0"/>
              </a:rPr>
              <a:t>mésocentre</a:t>
            </a:r>
            <a:r>
              <a:rPr lang="fr-FR" sz="1800" i="1" kern="1400" dirty="0" smtClean="0">
                <a:cs typeface="Arial" panose="020B0604020202020204" pitchFamily="34" charset="0"/>
              </a:rPr>
              <a:t>. William a travaillé chez Atos en tant qu'Ingénieur HPC, avec un contrat CDI, a souhaité retourner travailler dans le milieu universitaire et y rester sur le long terme. Travaille principalement </a:t>
            </a:r>
            <a:r>
              <a:rPr lang="fr-FR" sz="1800" i="1" kern="1400" dirty="0">
                <a:cs typeface="Arial" panose="020B0604020202020204" pitchFamily="34" charset="0"/>
              </a:rPr>
              <a:t>sur la plateforme de stockage CEPH du </a:t>
            </a:r>
            <a:r>
              <a:rPr lang="fr-FR" sz="1800" i="1" kern="1400" dirty="0" err="1" smtClean="0">
                <a:cs typeface="Arial" panose="020B0604020202020204" pitchFamily="34" charset="0"/>
              </a:rPr>
              <a:t>mésocentre</a:t>
            </a:r>
            <a:r>
              <a:rPr lang="fr-FR" sz="1800" i="1" kern="1400" dirty="0" smtClean="0">
                <a:cs typeface="Arial" panose="020B0604020202020204" pitchFamily="34" charset="0"/>
              </a:rPr>
              <a:t>.</a:t>
            </a:r>
            <a:endParaRPr lang="fr-FR" sz="1800" i="1" kern="1400" dirty="0">
              <a:cs typeface="Arial" panose="020B0604020202020204" pitchFamily="34" charset="0"/>
            </a:endParaRPr>
          </a:p>
        </p:txBody>
      </p:sp>
      <p:sp>
        <p:nvSpPr>
          <p:cNvPr id="5" name="Rectangle 4"/>
          <p:cNvSpPr/>
          <p:nvPr/>
        </p:nvSpPr>
        <p:spPr>
          <a:xfrm>
            <a:off x="-190500" y="6163749"/>
            <a:ext cx="12573000" cy="461665"/>
          </a:xfrm>
          <a:prstGeom prst="rect">
            <a:avLst/>
          </a:prstGeom>
          <a:solidFill>
            <a:schemeClr val="bg1"/>
          </a:solidFill>
        </p:spPr>
        <p:txBody>
          <a:bodyPr wrap="square">
            <a:spAutoFit/>
          </a:bodyPr>
          <a:lstStyle/>
          <a:p>
            <a:pPr marL="180000" indent="0">
              <a:lnSpc>
                <a:spcPct val="120000"/>
              </a:lnSpc>
              <a:spcBef>
                <a:spcPts val="1200"/>
              </a:spcBef>
              <a:buNone/>
            </a:pPr>
            <a:r>
              <a:rPr lang="fr-FR" sz="2000" b="1" u="sng" dirty="0">
                <a:solidFill>
                  <a:srgbClr val="0070C0"/>
                </a:solidFill>
                <a:cs typeface="Arial" panose="020B0604020202020204" pitchFamily="34" charset="0"/>
              </a:rPr>
              <a:t>Intégration pleinement satisfaisante d</a:t>
            </a:r>
            <a:r>
              <a:rPr lang="fr-FR" sz="2000" b="1" u="sng" dirty="0" smtClean="0">
                <a:solidFill>
                  <a:srgbClr val="0070C0"/>
                </a:solidFill>
                <a:cs typeface="Arial" panose="020B0604020202020204" pitchFamily="34" charset="0"/>
              </a:rPr>
              <a:t>es </a:t>
            </a:r>
            <a:r>
              <a:rPr lang="fr-FR" sz="2000" b="1" u="sng" dirty="0">
                <a:solidFill>
                  <a:srgbClr val="0070C0"/>
                </a:solidFill>
                <a:cs typeface="Arial" panose="020B0604020202020204" pitchFamily="34" charset="0"/>
              </a:rPr>
              <a:t>2 collègues qui participent activement à la dynamique du </a:t>
            </a:r>
            <a:r>
              <a:rPr lang="fr-FR" sz="2000" b="1" u="sng" dirty="0" err="1">
                <a:solidFill>
                  <a:srgbClr val="0070C0"/>
                </a:solidFill>
                <a:cs typeface="Arial" panose="020B0604020202020204" pitchFamily="34" charset="0"/>
              </a:rPr>
              <a:t>mésocentre</a:t>
            </a:r>
            <a:endParaRPr lang="fr-FR" sz="2000" b="1" u="sng" dirty="0">
              <a:solidFill>
                <a:srgbClr val="0070C0"/>
              </a:solidFill>
              <a:cs typeface="Arial" panose="020B0604020202020204" pitchFamily="34" charset="0"/>
            </a:endParaRPr>
          </a:p>
        </p:txBody>
      </p:sp>
    </p:spTree>
    <p:extLst>
      <p:ext uri="{BB962C8B-B14F-4D97-AF65-F5344CB8AC3E}">
        <p14:creationId xmlns:p14="http://schemas.microsoft.com/office/powerpoint/2010/main" val="237876935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707</TotalTime>
  <Words>3010</Words>
  <Application>Microsoft Office PowerPoint</Application>
  <PresentationFormat>Grand écran</PresentationFormat>
  <Paragraphs>231</Paragraphs>
  <Slides>18</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Calibri Light</vt:lpstr>
      <vt:lpstr>Open Sans</vt:lpstr>
      <vt:lpstr>Wingdings</vt:lpstr>
      <vt:lpstr>Thème Office</vt:lpstr>
      <vt:lpstr>Présentation PowerPoint</vt:lpstr>
      <vt:lpstr>Présentation PowerPoint</vt:lpstr>
      <vt:lpstr>Le Mésocentre Paris Saclay </vt:lpstr>
      <vt:lpstr>Présentation PowerPoint</vt:lpstr>
      <vt:lpstr>Présentation PowerPoint</vt:lpstr>
      <vt:lpstr>Demandes depuis Nov. 2022</vt:lpstr>
      <vt:lpstr>Consommation à RUCHE par labo en 2023</vt:lpstr>
      <vt:lpstr>Présentation PowerPoint</vt:lpstr>
      <vt:lpstr>Nouvelles forces au sein du mésocentre</vt:lpstr>
      <vt:lpstr>Plateforme globale de stockage</vt:lpstr>
      <vt:lpstr>Demande de subvention département Essonne pour des processeurs ARM dans le cloud@VirtualData</vt:lpstr>
      <vt:lpstr>Impacts coûts électriques 2023</vt:lpstr>
      <vt:lpstr>RUCHE:</vt:lpstr>
      <vt:lpstr>Sobriété énergétique : ressources laboratoires</vt:lpstr>
      <vt:lpstr>Mésocentre et partage des données de la recherche</vt:lpstr>
      <vt:lpstr>Projet MesoNET</vt:lpstr>
      <vt:lpstr>Nouvelles diverses du mésocentre</vt:lpstr>
      <vt:lpstr>A travailler: modèle économique à consolider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dc:creator>
  <cp:lastModifiedBy>Michel GUIDAL</cp:lastModifiedBy>
  <cp:revision>45</cp:revision>
  <dcterms:created xsi:type="dcterms:W3CDTF">2023-07-06T05:25:38Z</dcterms:created>
  <dcterms:modified xsi:type="dcterms:W3CDTF">2024-02-08T08:52:17Z</dcterms:modified>
</cp:coreProperties>
</file>