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5" r:id="rId2"/>
  </p:sldMasterIdLst>
  <p:notesMasterIdLst>
    <p:notesMasterId r:id="rId23"/>
  </p:notesMasterIdLst>
  <p:sldIdLst>
    <p:sldId id="260" r:id="rId3"/>
    <p:sldId id="261" r:id="rId4"/>
    <p:sldId id="276" r:id="rId5"/>
    <p:sldId id="259" r:id="rId6"/>
    <p:sldId id="284" r:id="rId7"/>
    <p:sldId id="288" r:id="rId8"/>
    <p:sldId id="293" r:id="rId9"/>
    <p:sldId id="273" r:id="rId10"/>
    <p:sldId id="292" r:id="rId11"/>
    <p:sldId id="267" r:id="rId12"/>
    <p:sldId id="270" r:id="rId13"/>
    <p:sldId id="274" r:id="rId14"/>
    <p:sldId id="286" r:id="rId15"/>
    <p:sldId id="285" r:id="rId16"/>
    <p:sldId id="287" r:id="rId17"/>
    <p:sldId id="275" r:id="rId18"/>
    <p:sldId id="289" r:id="rId19"/>
    <p:sldId id="271" r:id="rId20"/>
    <p:sldId id="297" r:id="rId21"/>
    <p:sldId id="303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4"/>
    <a:srgbClr val="4F81BD"/>
    <a:srgbClr val="BD4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964ED-9026-CF28-FE30-CF05ECD34D9F}" v="65" dt="2024-10-13T11:59:36.426"/>
    <p1510:client id="{47BFA88F-692A-1704-DE18-01D9F84777E3}" v="12" dt="2024-10-15T09:48:42.911"/>
    <p1510:client id="{99701A3F-CDCF-C6C7-2B02-00C0CC547F63}" v="135" dt="2024-10-14T15:35:50.516"/>
    <p1510:client id="{A75FDAB8-D426-8B97-BC4C-E91E7A71D57C}" v="4" dt="2024-10-15T09:28:28.714"/>
    <p1510:client id="{E62D2F01-FD1A-ADF5-BDC6-74DE5F42CB4E}" v="64" dt="2024-10-14T09:54:23.991"/>
    <p1510:client id="{EDC4FED8-10FB-4AE5-D42C-BCC2AC757241}" v="35" dt="2024-10-14T11:02:54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F5352-05CB-4805-A638-553B6D02FBB1}" type="datetimeFigureOut">
              <a:t>15/10/2024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946B5-7C23-417B-9C3A-D2409A3152D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57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00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8800" y="781055"/>
            <a:ext cx="10363200" cy="1656184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146779" y="6356351"/>
            <a:ext cx="6816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XXXXXXX</a:t>
            </a:r>
          </a:p>
        </p:txBody>
      </p:sp>
    </p:spTree>
    <p:extLst>
      <p:ext uri="{BB962C8B-B14F-4D97-AF65-F5344CB8AC3E}">
        <p14:creationId xmlns:p14="http://schemas.microsoft.com/office/powerpoint/2010/main" val="162184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89451" y="620689"/>
            <a:ext cx="10363200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07701" y="2132856"/>
            <a:ext cx="8534400" cy="1752600"/>
          </a:xfrm>
          <a:prstGeom prst="rect">
            <a:avLst/>
          </a:prstGeom>
          <a:effectLst>
            <a:glow rad="139700">
              <a:schemeClr val="bg1">
                <a:alpha val="0"/>
              </a:schemeClr>
            </a:glow>
            <a:softEdge rad="0"/>
          </a:effectLst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99618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2159563" y="743602"/>
            <a:ext cx="10032444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20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19.jpeg"/><Relationship Id="rId3" Type="http://schemas.openxmlformats.org/officeDocument/2006/relationships/hyperlink" Target="http://chemistry.stackexchange.com/questions/69346/a-unit-cell-for-graphene/69354" TargetMode="External"/><Relationship Id="rId7" Type="http://schemas.openxmlformats.org/officeDocument/2006/relationships/hyperlink" Target="https://www.flickr.com/photos/alachuacounty/50802098581/" TargetMode="External"/><Relationship Id="rId12" Type="http://schemas.openxmlformats.org/officeDocument/2006/relationships/hyperlink" Target="https://pxhere.com/fr/photo/1233552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hyperlink" Target="https://www.wallpaperflare.com/medication-tablet-and-capsule-pills-tablets-medicine-health-wallpaper-amrgo" TargetMode="External"/><Relationship Id="rId10" Type="http://schemas.openxmlformats.org/officeDocument/2006/relationships/hyperlink" Target="https://pixabay.com/fr/plan%C3%A8te-terre-cosmos-continents-1457453/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hyperlink" Target="https://www.publicdomainpictures.net/es/view-image.php?image=31530&amp;picture=estructura-de-ad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E91BBB-4B82-6497-968A-4498CC561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10772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07950"/>
            <a:r>
              <a:rPr lang="fr-FR" sz="3200">
                <a:solidFill>
                  <a:srgbClr val="FFFFFF"/>
                </a:solidFill>
                <a:latin typeface="Arial"/>
                <a:cs typeface="Arial"/>
              </a:rPr>
              <a:t>Remise du prix </a:t>
            </a:r>
            <a:r>
              <a:rPr lang="fr-FR" sz="3200">
                <a:solidFill>
                  <a:srgbClr val="FFFFFF"/>
                </a:solidFill>
              </a:rPr>
              <a:t>Jean-Louis </a:t>
            </a:r>
            <a:r>
              <a:rPr lang="fr-FR" sz="3200" err="1">
                <a:solidFill>
                  <a:srgbClr val="FFFFFF"/>
                </a:solidFill>
              </a:rPr>
              <a:t>Laclare</a:t>
            </a:r>
            <a:r>
              <a:rPr lang="fr-FR" sz="3200">
                <a:solidFill>
                  <a:srgbClr val="FFFFFF"/>
                </a:solidFill>
              </a:rPr>
              <a:t> 2024</a:t>
            </a:r>
            <a:br>
              <a:rPr lang="fr-FR" sz="3200">
                <a:solidFill>
                  <a:srgbClr val="FFFFFF"/>
                </a:solidFill>
              </a:rPr>
            </a:br>
            <a:r>
              <a:rPr lang="fr-FR" sz="3200" b="0" i="1">
                <a:solidFill>
                  <a:srgbClr val="FFFFFF"/>
                </a:solidFill>
                <a:latin typeface="Arial"/>
                <a:cs typeface="Arial"/>
              </a:rPr>
              <a:t>Alexis Gamelin</a:t>
            </a:r>
          </a:p>
          <a:p>
            <a:pPr marL="107950"/>
            <a:endParaRPr lang="fr-FR" sz="3200">
              <a:cs typeface="Arial"/>
            </a:endParaRPr>
          </a:p>
          <a:p>
            <a:pPr marL="107950"/>
            <a:endParaRPr lang="fr-FR" sz="3200">
              <a:cs typeface="Arial"/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9099621C-1A9C-95AE-6E77-5A0A47943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9915" y="5148169"/>
            <a:ext cx="9855511" cy="490465"/>
          </a:xfrm>
        </p:spPr>
        <p:txBody>
          <a:bodyPr lIns="91440" tIns="45720" rIns="91440" bIns="45720" anchor="t"/>
          <a:lstStyle/>
          <a:p>
            <a:pPr marL="107950"/>
            <a:r>
              <a:rPr lang="fr-FR">
                <a:solidFill>
                  <a:srgbClr val="FFFFFF"/>
                </a:solidFill>
                <a:latin typeface="Arial"/>
                <a:cs typeface="Arial"/>
              </a:rPr>
              <a:t>15/10/2024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45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mbtrack2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E5AAF7-1DDB-72A1-B8CD-A21D9BCBDC43}"/>
              </a:ext>
            </a:extLst>
          </p:cNvPr>
          <p:cNvSpPr txBox="1"/>
          <p:nvPr/>
        </p:nvSpPr>
        <p:spPr>
          <a:xfrm>
            <a:off x="327460" y="798384"/>
            <a:ext cx="916586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b="1" dirty="0">
                <a:latin typeface="Calibri"/>
                <a:ea typeface="Calibri"/>
                <a:cs typeface="Calibri"/>
              </a:rPr>
              <a:t>mbtrack2</a:t>
            </a:r>
            <a:r>
              <a:rPr lang="fr-FR" sz="1600" dirty="0">
                <a:latin typeface="Calibri"/>
                <a:ea typeface="Calibri"/>
                <a:cs typeface="Calibri"/>
              </a:rPr>
              <a:t> est une bibliothèque python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"open-source"</a:t>
            </a:r>
            <a:r>
              <a:rPr lang="fr-FR" sz="1600" dirty="0">
                <a:latin typeface="Calibri"/>
                <a:ea typeface="Calibri"/>
                <a:cs typeface="Calibri"/>
              </a:rPr>
              <a:t> conçue pour travailler sur les effets collectifs dans les synchrotrons. Elle contient: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Des implémentations de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méthodes analytiques</a:t>
            </a:r>
            <a:r>
              <a:rPr lang="fr-FR" sz="1600" dirty="0">
                <a:latin typeface="Calibri"/>
                <a:ea typeface="Calibri"/>
                <a:cs typeface="Calibri"/>
              </a:rPr>
              <a:t> pour les effets collectifs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Des outils permettant de gérer et d'utiliser un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modèle d'impédance </a:t>
            </a:r>
            <a:r>
              <a:rPr lang="fr-FR" sz="1600" dirty="0">
                <a:latin typeface="Calibri"/>
                <a:ea typeface="Calibri"/>
                <a:cs typeface="Calibri"/>
              </a:rPr>
              <a:t>complexe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Des classes permettant des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simulations (</a:t>
            </a:r>
            <a:r>
              <a:rPr lang="fr-FR" sz="1600" b="1" dirty="0" err="1">
                <a:latin typeface="Calibri"/>
                <a:ea typeface="Calibri"/>
                <a:cs typeface="Calibri"/>
              </a:rPr>
              <a:t>tracking</a:t>
            </a:r>
            <a:r>
              <a:rPr lang="fr-FR" sz="1600" b="1" dirty="0">
                <a:latin typeface="Calibri"/>
                <a:ea typeface="Calibri"/>
                <a:cs typeface="Calibri"/>
              </a:rPr>
              <a:t>) mono ou multi-paquets</a:t>
            </a:r>
            <a:r>
              <a:rPr lang="fr-FR" sz="1600" dirty="0">
                <a:latin typeface="Calibri"/>
                <a:ea typeface="Calibri"/>
                <a:cs typeface="Calibri"/>
              </a:rPr>
              <a:t> en utilisant la parallélisation MPI de manière transparente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ea typeface="Calibri"/>
                <a:cs typeface="Calibri"/>
              </a:rPr>
              <a:t>L'accent est mis sur un code lisible, documenté,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facile à utiliser</a:t>
            </a:r>
            <a:r>
              <a:rPr lang="fr-FR" sz="1600" dirty="0">
                <a:latin typeface="Calibri"/>
                <a:ea typeface="Calibri"/>
                <a:cs typeface="Calibri"/>
              </a:rPr>
              <a:t>.</a:t>
            </a:r>
          </a:p>
        </p:txBody>
      </p:sp>
      <p:pic>
        <p:nvPicPr>
          <p:cNvPr id="4" name="Image 3" descr="Une image contenant texte, capture d’écran, logiciel, Police&#10;&#10;Description générée automatiquement">
            <a:extLst>
              <a:ext uri="{FF2B5EF4-FFF2-40B4-BE49-F238E27FC236}">
                <a16:creationId xmlns:a16="http://schemas.microsoft.com/office/drawing/2014/main" id="{BF6F61F6-2067-B637-F082-45C19437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174" y="3430823"/>
            <a:ext cx="2717831" cy="3217424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EBC56D3-5C11-B304-3A5F-6E9967B421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9335" b="-372"/>
          <a:stretch/>
        </p:blipFill>
        <p:spPr>
          <a:xfrm>
            <a:off x="9838312" y="796146"/>
            <a:ext cx="2076854" cy="2881633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7BDC0E4-E65A-5D25-8F36-B6617FCA4D9C}"/>
              </a:ext>
            </a:extLst>
          </p:cNvPr>
          <p:cNvSpPr/>
          <p:nvPr/>
        </p:nvSpPr>
        <p:spPr>
          <a:xfrm>
            <a:off x="9692073" y="2856984"/>
            <a:ext cx="2306594" cy="937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822EDCD-7F1F-40BA-78B6-224528667199}"/>
              </a:ext>
            </a:extLst>
          </p:cNvPr>
          <p:cNvSpPr txBox="1"/>
          <p:nvPr/>
        </p:nvSpPr>
        <p:spPr>
          <a:xfrm>
            <a:off x="8439905" y="4127042"/>
            <a:ext cx="3471241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u="sng" dirty="0" err="1">
                <a:cs typeface="Arial"/>
              </a:rPr>
              <a:t>Contributeurs</a:t>
            </a:r>
            <a:r>
              <a:rPr lang="en-US" sz="1400" dirty="0">
                <a:cs typeface="Arial"/>
              </a:rPr>
              <a:t>:</a:t>
            </a:r>
          </a:p>
          <a:p>
            <a:pPr>
              <a:buFont typeface=""/>
              <a:buChar char="•"/>
            </a:pPr>
            <a:r>
              <a:rPr lang="en-US" sz="1400" dirty="0"/>
              <a:t>Alexis Gamelin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Ryutaro Nagaoka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 err="1"/>
              <a:t>Watanyu</a:t>
            </a:r>
            <a:r>
              <a:rPr lang="en-US" sz="1400" dirty="0"/>
              <a:t> </a:t>
            </a:r>
            <a:r>
              <a:rPr lang="en-US" sz="1400" dirty="0" err="1"/>
              <a:t>Foosang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Naoto Yamamoto (KEK)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David Amorim (SOLEIL now CERN)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Antonin Sauret (SOLEIL now ESRF)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Vadim </a:t>
            </a:r>
            <a:r>
              <a:rPr lang="en-US" sz="1400" dirty="0" err="1"/>
              <a:t>Gubaidulin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Keon </a:t>
            </a:r>
            <a:r>
              <a:rPr lang="en-US" sz="1400" dirty="0" err="1"/>
              <a:t>Hee</a:t>
            </a:r>
            <a:r>
              <a:rPr lang="en-US" sz="1400" dirty="0"/>
              <a:t> Kim (Korea U.)</a:t>
            </a:r>
            <a:endParaRPr lang="en-US" sz="1400" dirty="0">
              <a:cs typeface="Arial"/>
            </a:endParaRPr>
          </a:p>
          <a:p>
            <a:pPr>
              <a:buFont typeface=""/>
              <a:buChar char="•"/>
            </a:pPr>
            <a:r>
              <a:rPr lang="en-US" sz="1400" dirty="0"/>
              <a:t>Salah </a:t>
            </a:r>
            <a:r>
              <a:rPr lang="en-US" sz="1400" dirty="0" err="1">
                <a:ea typeface="+mn-lt"/>
                <a:cs typeface="+mn-lt"/>
              </a:rPr>
              <a:t>Feddaoui</a:t>
            </a:r>
            <a:r>
              <a:rPr lang="en-US" sz="1400" dirty="0">
                <a:ea typeface="+mn-lt"/>
                <a:cs typeface="+mn-lt"/>
              </a:rPr>
              <a:t> </a:t>
            </a:r>
            <a:r>
              <a:rPr lang="en-US" sz="1400" dirty="0" err="1">
                <a:ea typeface="+mn-lt"/>
                <a:cs typeface="+mn-lt"/>
              </a:rPr>
              <a:t>Dellalou</a:t>
            </a:r>
            <a:r>
              <a:rPr lang="en-US" sz="1400" dirty="0"/>
              <a:t> (SOLEIL)</a:t>
            </a:r>
            <a:endParaRPr lang="en-US" sz="1400" dirty="0">
              <a:cs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9BC7BC-E4BF-E7F4-1AA0-274ED65BFC0C}"/>
              </a:ext>
            </a:extLst>
          </p:cNvPr>
          <p:cNvSpPr txBox="1"/>
          <p:nvPr/>
        </p:nvSpPr>
        <p:spPr>
          <a:xfrm>
            <a:off x="552940" y="2941104"/>
            <a:ext cx="8340137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latin typeface="Calibri"/>
                <a:ea typeface="Calibri"/>
                <a:cs typeface="Arial"/>
              </a:rPr>
              <a:t>Depuis le lancement en 2021, mbtrack2 a été utilisé dans différents projets pour des accélérateurs futurs ou existants :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ea typeface="Calibri"/>
                <a:cs typeface="Arial"/>
              </a:rPr>
              <a:t>SOLEIL &amp; SOLEIL II (France)</a:t>
            </a:r>
          </a:p>
          <a:p>
            <a:pPr marL="285750" indent="-285750">
              <a:buFont typeface="Arial,Sans-Serif"/>
              <a:buChar char="•"/>
            </a:pPr>
            <a:r>
              <a:rPr lang="fr-FR" sz="1600">
                <a:latin typeface="Calibri"/>
                <a:ea typeface="Calibri"/>
                <a:cs typeface="Arial"/>
              </a:rPr>
              <a:t>PF &amp; PF-HLS (KEK, Japon) 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ea typeface="Calibri"/>
                <a:cs typeface="Arial"/>
              </a:rPr>
              <a:t>MAX IV (Suède)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ea typeface="+mn-lt"/>
                <a:cs typeface="+mn-lt"/>
              </a:rPr>
              <a:t>Electron-Ion </a:t>
            </a:r>
            <a:r>
              <a:rPr lang="fr-FR" sz="1600" err="1">
                <a:latin typeface="Calibri"/>
                <a:ea typeface="+mn-lt"/>
                <a:cs typeface="+mn-lt"/>
              </a:rPr>
              <a:t>Collider</a:t>
            </a:r>
            <a:r>
              <a:rPr lang="fr-FR" sz="1600">
                <a:latin typeface="Calibri"/>
                <a:ea typeface="Calibri"/>
                <a:cs typeface="Arial"/>
              </a:rPr>
              <a:t> (BLN, US)</a:t>
            </a:r>
          </a:p>
          <a:p>
            <a:pPr marL="285750" indent="-285750">
              <a:buFont typeface="Arial"/>
              <a:buChar char="•"/>
            </a:pPr>
            <a:r>
              <a:rPr lang="fr-FR" sz="1600" err="1">
                <a:latin typeface="Calibri"/>
                <a:ea typeface="Calibri"/>
                <a:cs typeface="Arial"/>
              </a:rPr>
              <a:t>Elettra</a:t>
            </a:r>
            <a:r>
              <a:rPr lang="fr-FR" sz="1600">
                <a:latin typeface="Calibri"/>
                <a:ea typeface="Calibri"/>
                <a:cs typeface="Arial"/>
              </a:rPr>
              <a:t> 2.0 (Italie)</a:t>
            </a:r>
          </a:p>
          <a:p>
            <a:pPr marL="285750" indent="-285750">
              <a:buFont typeface="Arial,Sans-Serif"/>
              <a:buChar char="•"/>
            </a:pPr>
            <a:r>
              <a:rPr lang="fr-FR" sz="1600">
                <a:latin typeface="Calibri"/>
                <a:ea typeface="Calibri"/>
                <a:cs typeface="Arial"/>
              </a:rPr>
              <a:t>ESRF-EBS (France)</a:t>
            </a:r>
            <a:endParaRPr lang="en-US" sz="16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ea typeface="Calibri"/>
                <a:cs typeface="Arial"/>
              </a:rPr>
              <a:t>Bessy II (HZB, Allemagne)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Shanghai Synchrotron Radiation Facility (SSRF, Chine)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ea typeface="+mn-lt"/>
                <a:cs typeface="+mn-lt"/>
              </a:rPr>
              <a:t>ILSF (Iran) </a:t>
            </a:r>
            <a:endParaRPr lang="fr-FR" sz="1600"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err="1">
                <a:solidFill>
                  <a:srgbClr val="000000"/>
                </a:solidFill>
                <a:latin typeface="Calibri"/>
                <a:ea typeface="Roboto Light"/>
                <a:cs typeface="Arial"/>
              </a:rPr>
              <a:t>Ochang</a:t>
            </a:r>
            <a:r>
              <a:rPr lang="fr-FR" sz="1600">
                <a:solidFill>
                  <a:srgbClr val="000000"/>
                </a:solidFill>
                <a:latin typeface="Calibri"/>
                <a:ea typeface="Roboto Light"/>
                <a:cs typeface="Arial"/>
              </a:rPr>
              <a:t> 4GSR (Corée)</a:t>
            </a:r>
            <a:endParaRPr lang="fr-FR" sz="1600">
              <a:solidFill>
                <a:srgbClr val="000000"/>
              </a:solidFill>
              <a:latin typeface="Calibri"/>
              <a:ea typeface="Calibri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ea typeface="Roboto Light"/>
                <a:cs typeface="Arial"/>
              </a:rPr>
              <a:t>Taiwan Photon Source (TPS, Taiwan)</a:t>
            </a:r>
          </a:p>
          <a:p>
            <a:pPr marL="285750" indent="-285750">
              <a:buFont typeface="Arial"/>
              <a:buChar char="•"/>
            </a:pPr>
            <a:endParaRPr lang="fr-FR" sz="1600">
              <a:latin typeface="Calibri"/>
              <a:ea typeface="Roboto Light"/>
              <a:cs typeface="Arial"/>
            </a:endParaRP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3479BB99-8ADA-AA23-42BE-7240A9F258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291797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De la charge d'espace dans les synchrotrons d'électrons ...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2523CC-63C9-7C2B-3932-8ECBCD762FA3}"/>
              </a:ext>
            </a:extLst>
          </p:cNvPr>
          <p:cNvSpPr txBox="1"/>
          <p:nvPr/>
        </p:nvSpPr>
        <p:spPr>
          <a:xfrm>
            <a:off x="548672" y="6550711"/>
            <a:ext cx="994400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Antipov, S. A., </a:t>
            </a:r>
            <a:r>
              <a:rPr lang="en-US" sz="1200" b="1">
                <a:latin typeface="Calibri"/>
                <a:cs typeface="Calibri"/>
              </a:rPr>
              <a:t>V. </a:t>
            </a:r>
            <a:r>
              <a:rPr lang="en-US" sz="1200" b="1" err="1">
                <a:latin typeface="Calibri"/>
                <a:cs typeface="Calibri"/>
              </a:rPr>
              <a:t>Gubaidulin</a:t>
            </a:r>
            <a:r>
              <a:rPr lang="en-US" sz="1200">
                <a:latin typeface="Calibri"/>
                <a:cs typeface="Calibri"/>
              </a:rPr>
              <a:t>, I. Agapov, E. C. Cortes Garcia, et A. Gamelin. « Space Charge and Future Light Sources ». </a:t>
            </a:r>
            <a:r>
              <a:rPr lang="en-US" sz="1200" err="1">
                <a:latin typeface="Calibri"/>
                <a:cs typeface="Calibri"/>
              </a:rPr>
              <a:t>arXiv</a:t>
            </a:r>
            <a:r>
              <a:rPr lang="en-US" sz="1200">
                <a:latin typeface="Calibri"/>
                <a:cs typeface="Calibri"/>
              </a:rPr>
              <a:t>, 13 </a:t>
            </a:r>
            <a:r>
              <a:rPr lang="en-US" sz="1200" err="1">
                <a:latin typeface="Calibri"/>
                <a:cs typeface="Calibri"/>
              </a:rPr>
              <a:t>septembre</a:t>
            </a:r>
            <a:r>
              <a:rPr lang="en-US" sz="1200">
                <a:latin typeface="Calibri"/>
                <a:cs typeface="Calibri"/>
              </a:rPr>
              <a:t> 2024. Under review.</a:t>
            </a:r>
          </a:p>
        </p:txBody>
      </p:sp>
      <p:pic>
        <p:nvPicPr>
          <p:cNvPr id="9" name="Image 8" descr="Une image contenant habits, personne, jeans, chaussures&#10;&#10;Description générée automatiquement">
            <a:extLst>
              <a:ext uri="{FF2B5EF4-FFF2-40B4-BE49-F238E27FC236}">
                <a16:creationId xmlns:a16="http://schemas.microsoft.com/office/drawing/2014/main" id="{7804B932-6A69-84A2-8BB5-B26888B1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051" b="-287"/>
          <a:stretch/>
        </p:blipFill>
        <p:spPr>
          <a:xfrm>
            <a:off x="10725381" y="1992359"/>
            <a:ext cx="1151385" cy="3109442"/>
          </a:xfrm>
          <a:prstGeom prst="rect">
            <a:avLst/>
          </a:prstGeom>
        </p:spPr>
      </p:pic>
      <p:pic>
        <p:nvPicPr>
          <p:cNvPr id="10" name="Image 9" descr="Une image contenant texte, Police, ligne, écriture manuscrite&#10;&#10;Description générée automatiquement">
            <a:extLst>
              <a:ext uri="{FF2B5EF4-FFF2-40B4-BE49-F238E27FC236}">
                <a16:creationId xmlns:a16="http://schemas.microsoft.com/office/drawing/2014/main" id="{BFC2E519-AFB7-8873-BD4C-F35D0587F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50" y="1010353"/>
            <a:ext cx="4053442" cy="766652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C99C1F0-5502-3546-8D36-C3F9F715F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0181"/>
              </p:ext>
            </p:extLst>
          </p:nvPr>
        </p:nvGraphicFramePr>
        <p:xfrm>
          <a:off x="706137" y="1887752"/>
          <a:ext cx="9363149" cy="1044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834">
                  <a:extLst>
                    <a:ext uri="{9D8B030D-6E8A-4147-A177-3AD203B41FA5}">
                      <a16:colId xmlns:a16="http://schemas.microsoft.com/office/drawing/2014/main" val="511045160"/>
                    </a:ext>
                  </a:extLst>
                </a:gridCol>
                <a:gridCol w="1784425">
                  <a:extLst>
                    <a:ext uri="{9D8B030D-6E8A-4147-A177-3AD203B41FA5}">
                      <a16:colId xmlns:a16="http://schemas.microsoft.com/office/drawing/2014/main" val="2782390536"/>
                    </a:ext>
                  </a:extLst>
                </a:gridCol>
                <a:gridCol w="1872630">
                  <a:extLst>
                    <a:ext uri="{9D8B030D-6E8A-4147-A177-3AD203B41FA5}">
                      <a16:colId xmlns:a16="http://schemas.microsoft.com/office/drawing/2014/main" val="3229693237"/>
                    </a:ext>
                  </a:extLst>
                </a:gridCol>
                <a:gridCol w="1872630">
                  <a:extLst>
                    <a:ext uri="{9D8B030D-6E8A-4147-A177-3AD203B41FA5}">
                      <a16:colId xmlns:a16="http://schemas.microsoft.com/office/drawing/2014/main" val="575587662"/>
                    </a:ext>
                  </a:extLst>
                </a:gridCol>
                <a:gridCol w="1872630">
                  <a:extLst>
                    <a:ext uri="{9D8B030D-6E8A-4147-A177-3AD203B41FA5}">
                      <a16:colId xmlns:a16="http://schemas.microsoft.com/office/drawing/2014/main" val="1265796856"/>
                    </a:ext>
                  </a:extLst>
                </a:gridCol>
              </a:tblGrid>
              <a:tr h="52585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fr-FR" sz="140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/>
                        </a:rPr>
                        <a:t>SOLEIL</a:t>
                      </a:r>
                    </a:p>
                    <a:p>
                      <a:pPr lvl="0" algn="ctr">
                        <a:buNone/>
                      </a:pPr>
                      <a:r>
                        <a:rPr lang="fr-FR" sz="1400" dirty="0">
                          <a:latin typeface="Calibri"/>
                        </a:rPr>
                        <a:t>(uniforme – 1.4 </a:t>
                      </a:r>
                      <a:r>
                        <a:rPr lang="fr-FR" sz="1400" dirty="0" err="1">
                          <a:latin typeface="Calibri"/>
                        </a:rPr>
                        <a:t>nC</a:t>
                      </a:r>
                      <a:r>
                        <a:rPr lang="fr-FR" sz="1400" dirty="0">
                          <a:latin typeface="Calibri"/>
                        </a:rPr>
                        <a:t>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/>
                        </a:rPr>
                        <a:t>SOLEIL</a:t>
                      </a:r>
                    </a:p>
                    <a:p>
                      <a:pPr lvl="0" algn="ctr">
                        <a:buNone/>
                      </a:pPr>
                      <a:r>
                        <a:rPr lang="fr-FR" sz="1400" dirty="0">
                          <a:latin typeface="Calibri"/>
                        </a:rPr>
                        <a:t>(1 paquet @ 25 </a:t>
                      </a:r>
                      <a:r>
                        <a:rPr lang="fr-FR" sz="1400" dirty="0" err="1">
                          <a:latin typeface="Calibri"/>
                        </a:rPr>
                        <a:t>nC</a:t>
                      </a:r>
                      <a:r>
                        <a:rPr lang="fr-FR" sz="1400" dirty="0">
                          <a:latin typeface="Calibri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latin typeface="Calibri"/>
                        </a:rPr>
                        <a:t>SOLEIL II</a:t>
                      </a:r>
                    </a:p>
                    <a:p>
                      <a:pPr lvl="0" algn="ctr">
                        <a:buNone/>
                      </a:pPr>
                      <a:r>
                        <a:rPr lang="fr-FR" sz="1400" b="1" i="0" u="none" strike="noStrike" noProof="0" dirty="0">
                          <a:solidFill>
                            <a:schemeClr val="bg1"/>
                          </a:solidFill>
                          <a:latin typeface="Calibri"/>
                        </a:rPr>
                        <a:t>(uniforme – 1.4 </a:t>
                      </a:r>
                      <a:r>
                        <a:rPr lang="fr-FR" sz="1400" b="1" i="0" u="none" strike="noStrike" noProof="0" err="1">
                          <a:solidFill>
                            <a:schemeClr val="bg1"/>
                          </a:solidFill>
                          <a:latin typeface="Calibri"/>
                        </a:rPr>
                        <a:t>nC</a:t>
                      </a:r>
                      <a:r>
                        <a:rPr lang="fr-FR" sz="1400" b="1" i="0" u="none" strike="noStrike" noProof="0" dirty="0">
                          <a:solidFill>
                            <a:schemeClr val="bg1"/>
                          </a:solidFill>
                          <a:latin typeface="Calibri"/>
                        </a:rPr>
                        <a:t>/b)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/>
                        </a:rPr>
                        <a:t>SOLEIL II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i="0" u="none" strike="noStrike" noProof="0" dirty="0">
                          <a:solidFill>
                            <a:srgbClr val="FFFFFF"/>
                          </a:solidFill>
                          <a:latin typeface="Calibri"/>
                        </a:rPr>
                        <a:t>(1 paquet @ 7.4 </a:t>
                      </a:r>
                      <a:r>
                        <a:rPr lang="fr-FR" sz="1400" b="1" i="0" u="none" strike="noStrike" noProof="0" dirty="0" err="1">
                          <a:solidFill>
                            <a:srgbClr val="FFFFFF"/>
                          </a:solidFill>
                          <a:latin typeface="Calibri"/>
                        </a:rPr>
                        <a:t>nC</a:t>
                      </a:r>
                      <a:r>
                        <a:rPr lang="fr-FR" sz="1400" b="1" i="0" u="none" strike="noStrike" noProof="0" dirty="0">
                          <a:solidFill>
                            <a:srgbClr val="FFFFFF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36730"/>
                  </a:ext>
                </a:extLst>
              </a:tr>
              <a:tr h="22640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400" dirty="0">
                          <a:latin typeface="Calibri"/>
                        </a:rPr>
                        <a:t>Variation du nombre d'onde vertical [x 10</a:t>
                      </a:r>
                      <a:r>
                        <a:rPr lang="fr-FR" sz="1400" baseline="30000" dirty="0">
                          <a:latin typeface="Calibri"/>
                        </a:rPr>
                        <a:t>-3</a:t>
                      </a:r>
                      <a:r>
                        <a:rPr lang="fr-FR" sz="1400" dirty="0">
                          <a:latin typeface="Calibri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800" b="0" i="0" u="none" strike="noStrike" noProof="0" dirty="0">
                          <a:latin typeface="Calibri"/>
                        </a:rPr>
                        <a:t>− 1.4</a:t>
                      </a:r>
                      <a:endParaRPr lang="fr-FR" sz="18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800" b="0" i="0" u="none" strike="noStrike" noProof="0" dirty="0">
                          <a:latin typeface="Calibri"/>
                        </a:rPr>
                        <a:t>−5</a:t>
                      </a:r>
                      <a:endParaRPr lang="fr-FR" sz="18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800" b="0" i="0" u="none" strike="noStrike" noProof="0" dirty="0">
                          <a:latin typeface="Calibri"/>
                        </a:rPr>
                        <a:t>−18</a:t>
                      </a:r>
                      <a:endParaRPr lang="fr-FR" sz="1800" b="0"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1800" b="0" i="0" u="none" strike="noStrike" noProof="0" dirty="0">
                          <a:latin typeface="Calibri"/>
                        </a:rPr>
                        <a:t>−54</a:t>
                      </a:r>
                      <a:endParaRPr lang="fr-FR" sz="1800" b="0">
                        <a:latin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81050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C3A49E5-F0DE-F28B-57CB-C574BAA8025E}"/>
              </a:ext>
            </a:extLst>
          </p:cNvPr>
          <p:cNvSpPr txBox="1"/>
          <p:nvPr/>
        </p:nvSpPr>
        <p:spPr>
          <a:xfrm>
            <a:off x="511261" y="701503"/>
            <a:ext cx="111648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cs typeface="Calibri"/>
              </a:rPr>
              <a:t>Il est traditionnellement admis que </a:t>
            </a:r>
            <a:r>
              <a:rPr lang="fr-FR" sz="1600" b="1" dirty="0">
                <a:latin typeface="Calibri"/>
                <a:cs typeface="Calibri"/>
              </a:rPr>
              <a:t>la charge d'espace (SC) ne joue aucun rôle dans les synchrotrons d'électrons</a:t>
            </a:r>
            <a:r>
              <a:rPr lang="fr-FR" sz="1600" dirty="0">
                <a:latin typeface="Calibri"/>
                <a:cs typeface="Calibri"/>
              </a:rPr>
              <a:t> de haute énergie du fait la </a:t>
            </a:r>
            <a:r>
              <a:rPr lang="fr-FR" sz="1600" b="1" dirty="0">
                <a:latin typeface="Calibri"/>
                <a:cs typeface="Calibri"/>
              </a:rPr>
              <a:t>dépendance en 1/</a:t>
            </a:r>
            <a:r>
              <a:rPr lang="fr-FR" sz="1600" b="1" dirty="0">
                <a:solidFill>
                  <a:srgbClr val="000000"/>
                </a:solidFill>
                <a:latin typeface="Calibri"/>
                <a:cs typeface="Calibri"/>
              </a:rPr>
              <a:t>γ</a:t>
            </a:r>
            <a:r>
              <a:rPr lang="fr-FR" sz="1600" b="1" baseline="30000" dirty="0">
                <a:solidFill>
                  <a:srgbClr val="000000"/>
                </a:solidFill>
                <a:latin typeface="Calibri"/>
                <a:cs typeface="Calibri"/>
              </a:rPr>
              <a:t>3</a:t>
            </a:r>
            <a:r>
              <a:rPr lang="fr-FR" sz="1600" dirty="0">
                <a:solidFill>
                  <a:srgbClr val="000000"/>
                </a:solidFill>
                <a:latin typeface="Calibri"/>
                <a:cs typeface="Calibri"/>
              </a:rPr>
              <a:t> de cet effet.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9616B6-020F-D06D-D9DE-254E3C480E44}"/>
              </a:ext>
            </a:extLst>
          </p:cNvPr>
          <p:cNvSpPr txBox="1"/>
          <p:nvPr/>
        </p:nvSpPr>
        <p:spPr>
          <a:xfrm>
            <a:off x="7557186" y="3322423"/>
            <a:ext cx="3023801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u="sng" dirty="0">
                <a:latin typeface="Calibri"/>
                <a:cs typeface="Calibri"/>
              </a:rPr>
              <a:t>Pour SOLEIL II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Effets incohérents importants, peut exciter des résonances</a:t>
            </a:r>
            <a:endParaRPr lang="fr-FR" sz="1600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La charge d'espace est plutôt bénéfique pour les seuils d'instabilités.</a:t>
            </a:r>
            <a:endParaRPr lang="fr-FR" sz="1600" dirty="0">
              <a:latin typeface="Calibri"/>
              <a:ea typeface="Calibri"/>
              <a:cs typeface="Calibri"/>
            </a:endParaRPr>
          </a:p>
          <a:p>
            <a:endParaRPr lang="fr-FR" sz="160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fr-FR" sz="1600">
              <a:latin typeface="Calibri"/>
              <a:cs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6B6B7E-CCC4-507F-250A-01B41D480EB8}"/>
              </a:ext>
            </a:extLst>
          </p:cNvPr>
          <p:cNvSpPr txBox="1"/>
          <p:nvPr/>
        </p:nvSpPr>
        <p:spPr>
          <a:xfrm>
            <a:off x="7558215" y="5303622"/>
            <a:ext cx="445255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fr-FR" sz="1400" dirty="0">
                <a:solidFill>
                  <a:srgbClr val="FF0000"/>
                </a:solidFill>
                <a:latin typeface="Calibri"/>
                <a:cs typeface="Calibri"/>
              </a:rPr>
              <a:t> - TMCI: Couplage en mode 0 et -1</a:t>
            </a:r>
            <a:endParaRPr lang="fr-FR" sz="1400">
              <a:solidFill>
                <a:srgbClr val="FF0000"/>
              </a:solidFill>
              <a:cs typeface="Arial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Calibri"/>
                <a:cs typeface="Calibri"/>
              </a:rPr>
              <a:t>2 </a:t>
            </a:r>
            <a:r>
              <a:rPr lang="fr-FR" sz="1400" dirty="0">
                <a:solidFill>
                  <a:srgbClr val="FF0000"/>
                </a:solidFill>
                <a:latin typeface="Calibri"/>
                <a:cs typeface="Calibri"/>
              </a:rPr>
              <a:t>- La charge d'espace empêche le couplage entre mode 0 et mode –1, l'instabilité se déclenche seulement lors du passage au couplage entre les modes –2 et -3</a:t>
            </a:r>
            <a:endParaRPr lang="fr-FR" sz="1400" dirty="0">
              <a:solidFill>
                <a:srgbClr val="FF0000"/>
              </a:solidFill>
              <a:cs typeface="Arial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3F2C6A2-CADC-FFC2-2797-09664B8CC2B4}"/>
              </a:ext>
            </a:extLst>
          </p:cNvPr>
          <p:cNvGrpSpPr/>
          <p:nvPr/>
        </p:nvGrpSpPr>
        <p:grpSpPr>
          <a:xfrm>
            <a:off x="4171950" y="3062288"/>
            <a:ext cx="3200400" cy="3429000"/>
            <a:chOff x="4314825" y="2947988"/>
            <a:chExt cx="3105150" cy="3324225"/>
          </a:xfrm>
        </p:grpSpPr>
        <p:pic>
          <p:nvPicPr>
            <p:cNvPr id="4" name="Image 3" descr="Une image contenant texte, diagramme, ligne, Tracé&#10;&#10;Description générée automatiquement">
              <a:extLst>
                <a:ext uri="{FF2B5EF4-FFF2-40B4-BE49-F238E27FC236}">
                  <a16:creationId xmlns:a16="http://schemas.microsoft.com/office/drawing/2014/main" id="{15FB9E66-7C56-BF37-68D4-D447E5807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4825" y="2947988"/>
              <a:ext cx="3105150" cy="3324225"/>
            </a:xfrm>
            <a:prstGeom prst="rect">
              <a:avLst/>
            </a:prstGeom>
          </p:spPr>
        </p:pic>
        <p:pic>
          <p:nvPicPr>
            <p:cNvPr id="13" name="Image 12" descr="Une image contenant texte, Police, capture d’écran, ligne&#10;&#10;Description générée automatiquement">
              <a:extLst>
                <a:ext uri="{FF2B5EF4-FFF2-40B4-BE49-F238E27FC236}">
                  <a16:creationId xmlns:a16="http://schemas.microsoft.com/office/drawing/2014/main" id="{8E18B5FF-968B-3032-9370-00CA78B04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8725" y="3552825"/>
              <a:ext cx="1476375" cy="695325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B2F23C5-E1C0-ABE0-70F0-7441C91A3CB3}"/>
                </a:ext>
              </a:extLst>
            </p:cNvPr>
            <p:cNvSpPr txBox="1"/>
            <p:nvPr/>
          </p:nvSpPr>
          <p:spPr>
            <a:xfrm>
              <a:off x="4949396" y="4738301"/>
              <a:ext cx="57664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rgbClr val="FF0000"/>
                  </a:solidFill>
                  <a:latin typeface="Calibri"/>
                  <a:cs typeface="Arial"/>
                </a:rPr>
                <a:t>1</a:t>
              </a:r>
              <a:endParaRPr lang="fr-FR" b="1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2A813F4-A54A-D3A8-4631-DFCB6A2AD55B}"/>
                </a:ext>
              </a:extLst>
            </p:cNvPr>
            <p:cNvSpPr txBox="1"/>
            <p:nvPr/>
          </p:nvSpPr>
          <p:spPr>
            <a:xfrm>
              <a:off x="6597221" y="5252650"/>
              <a:ext cx="57664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rgbClr val="FF0000"/>
                  </a:solidFill>
                  <a:latin typeface="Calibri"/>
                  <a:cs typeface="Arial"/>
                </a:rPr>
                <a:t>2</a:t>
              </a:r>
              <a:endParaRPr lang="fr-FR" b="1">
                <a:solidFill>
                  <a:srgbClr val="FF0000"/>
                </a:solidFill>
                <a:latin typeface="Calibri"/>
              </a:endParaRPr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F7176732-8FF6-2134-B2AC-8BB258B73B78}"/>
                </a:ext>
              </a:extLst>
            </p:cNvPr>
            <p:cNvCxnSpPr/>
            <p:nvPr/>
          </p:nvCxnSpPr>
          <p:spPr>
            <a:xfrm>
              <a:off x="5086350" y="5067300"/>
              <a:ext cx="95250" cy="6762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8CE8ECF-79D0-D92B-4DEE-4F08CE372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7425" y="5476874"/>
              <a:ext cx="561975" cy="2762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1346C89-CE4C-8D26-671D-9F0CCB3E7158}"/>
              </a:ext>
            </a:extLst>
          </p:cNvPr>
          <p:cNvSpPr txBox="1"/>
          <p:nvPr/>
        </p:nvSpPr>
        <p:spPr>
          <a:xfrm>
            <a:off x="10686535" y="1655806"/>
            <a:ext cx="1219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latin typeface="Calibri"/>
              </a:rPr>
              <a:t>Vadim </a:t>
            </a:r>
            <a:r>
              <a:rPr lang="en-US" sz="1100" dirty="0" err="1">
                <a:latin typeface="Calibri"/>
              </a:rPr>
              <a:t>Gubaidulin</a:t>
            </a:r>
            <a:endParaRPr lang="fr-FR" dirty="0" err="1"/>
          </a:p>
        </p:txBody>
      </p:sp>
      <p:sp>
        <p:nvSpPr>
          <p:cNvPr id="23" name="Espace réservé du pied de page 5">
            <a:extLst>
              <a:ext uri="{FF2B5EF4-FFF2-40B4-BE49-F238E27FC236}">
                <a16:creationId xmlns:a16="http://schemas.microsoft.com/office/drawing/2014/main" id="{F4034936-70FD-322D-9031-9D596E1A92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E821E90-8E09-C4A5-0BE9-4216B5B93B77}"/>
              </a:ext>
            </a:extLst>
          </p:cNvPr>
          <p:cNvGrpSpPr/>
          <p:nvPr/>
        </p:nvGrpSpPr>
        <p:grpSpPr>
          <a:xfrm>
            <a:off x="548846" y="2981986"/>
            <a:ext cx="3398623" cy="3502094"/>
            <a:chOff x="710771" y="2991511"/>
            <a:chExt cx="3284323" cy="3368744"/>
          </a:xfrm>
        </p:grpSpPr>
        <p:pic>
          <p:nvPicPr>
            <p:cNvPr id="15" name="Image 14" descr="Une image contenant ligne, diagramme, origami&#10;&#10;Description générée automatiquement">
              <a:extLst>
                <a:ext uri="{FF2B5EF4-FFF2-40B4-BE49-F238E27FC236}">
                  <a16:creationId xmlns:a16="http://schemas.microsoft.com/office/drawing/2014/main" id="{A06A5A52-B1DC-B9B5-F95C-2F8AE5448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0771" y="3041178"/>
              <a:ext cx="3284323" cy="3319077"/>
            </a:xfrm>
            <a:prstGeom prst="rect">
              <a:avLst/>
            </a:prstGeom>
          </p:spPr>
        </p:pic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356D2761-37EB-3250-E73D-466A2C61DF35}"/>
                </a:ext>
              </a:extLst>
            </p:cNvPr>
            <p:cNvCxnSpPr/>
            <p:nvPr/>
          </p:nvCxnSpPr>
          <p:spPr>
            <a:xfrm flipH="1">
              <a:off x="2732902" y="3352800"/>
              <a:ext cx="980302" cy="143955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Losange 5">
              <a:extLst>
                <a:ext uri="{FF2B5EF4-FFF2-40B4-BE49-F238E27FC236}">
                  <a16:creationId xmlns:a16="http://schemas.microsoft.com/office/drawing/2014/main" id="{ADAAAB23-D083-AF06-6084-A93882411B3C}"/>
                </a:ext>
              </a:extLst>
            </p:cNvPr>
            <p:cNvSpPr/>
            <p:nvPr/>
          </p:nvSpPr>
          <p:spPr>
            <a:xfrm rot="2100000">
              <a:off x="2901816" y="2991511"/>
              <a:ext cx="635600" cy="2168868"/>
            </a:xfrm>
            <a:prstGeom prst="diamond">
              <a:avLst/>
            </a:prstGeom>
            <a:solidFill>
              <a:srgbClr val="FF0004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8251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Dynamique longitudinale avec un double système RF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5F0967-CB37-3530-1193-1AA7F8464812}"/>
              </a:ext>
            </a:extLst>
          </p:cNvPr>
          <p:cNvSpPr txBox="1"/>
          <p:nvPr/>
        </p:nvSpPr>
        <p:spPr>
          <a:xfrm>
            <a:off x="659799" y="786198"/>
            <a:ext cx="113664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Calibri"/>
                <a:cs typeface="Calibri"/>
              </a:rPr>
              <a:t>Dans les sources de lumière de 4ème génération, les faisceaux sont si </a:t>
            </a:r>
            <a:r>
              <a:rPr lang="fr-FR" b="1" dirty="0">
                <a:latin typeface="Calibri"/>
                <a:cs typeface="Calibri"/>
              </a:rPr>
              <a:t>comprimés transversalement</a:t>
            </a:r>
            <a:r>
              <a:rPr lang="fr-FR" dirty="0">
                <a:latin typeface="Calibri"/>
                <a:cs typeface="Calibri"/>
              </a:rPr>
              <a:t> qu'il faut les </a:t>
            </a:r>
            <a:r>
              <a:rPr lang="fr-FR" b="1" dirty="0">
                <a:latin typeface="Calibri"/>
                <a:cs typeface="Calibri"/>
              </a:rPr>
              <a:t>allonger </a:t>
            </a:r>
            <a:r>
              <a:rPr lang="fr-FR" dirty="0">
                <a:latin typeface="Calibri"/>
                <a:cs typeface="Calibri"/>
              </a:rPr>
              <a:t>en utilisant </a:t>
            </a:r>
            <a:r>
              <a:rPr lang="fr-FR" b="1" dirty="0">
                <a:latin typeface="Calibri"/>
                <a:cs typeface="Calibri"/>
              </a:rPr>
              <a:t>une cavité harmonique</a:t>
            </a:r>
            <a:r>
              <a:rPr lang="fr-FR" dirty="0">
                <a:latin typeface="Calibri"/>
                <a:cs typeface="Calibri"/>
              </a:rPr>
              <a:t> pour:</a:t>
            </a:r>
          </a:p>
          <a:p>
            <a:pPr marL="285750" indent="-285750">
              <a:buFont typeface="Arial"/>
              <a:buChar char="•"/>
            </a:pPr>
            <a:r>
              <a:rPr lang="fr-FR" dirty="0">
                <a:latin typeface="Calibri"/>
                <a:cs typeface="Calibri"/>
              </a:rPr>
              <a:t>Augmenter la </a:t>
            </a:r>
            <a:r>
              <a:rPr lang="fr-FR" b="1" dirty="0">
                <a:latin typeface="Calibri"/>
                <a:cs typeface="Calibri"/>
              </a:rPr>
              <a:t>durée de vie </a:t>
            </a:r>
            <a:r>
              <a:rPr lang="fr-FR" b="1" dirty="0" err="1">
                <a:latin typeface="Calibri"/>
                <a:cs typeface="Calibri"/>
              </a:rPr>
              <a:t>Touschek</a:t>
            </a:r>
            <a:endParaRPr lang="fr-FR" b="1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dirty="0">
                <a:latin typeface="Calibri"/>
                <a:cs typeface="Calibri"/>
              </a:rPr>
              <a:t>Eviter l'augmentation de l'émittance transverse et de la dispersion en énergie par l'effet </a:t>
            </a:r>
            <a:r>
              <a:rPr lang="fr-FR" b="1" dirty="0">
                <a:latin typeface="Calibri"/>
                <a:cs typeface="Calibri"/>
              </a:rPr>
              <a:t>intra-</a:t>
            </a:r>
            <a:r>
              <a:rPr lang="fr-FR" b="1" dirty="0" err="1">
                <a:latin typeface="Calibri"/>
                <a:cs typeface="Calibri"/>
              </a:rPr>
              <a:t>beam</a:t>
            </a:r>
            <a:r>
              <a:rPr lang="fr-FR" b="1" dirty="0">
                <a:latin typeface="Calibri"/>
                <a:cs typeface="Calibri"/>
              </a:rPr>
              <a:t> </a:t>
            </a:r>
            <a:r>
              <a:rPr lang="fr-FR" b="1" dirty="0" err="1">
                <a:latin typeface="Calibri"/>
                <a:cs typeface="Calibri"/>
              </a:rPr>
              <a:t>scattering</a:t>
            </a:r>
            <a:r>
              <a:rPr lang="fr-FR" dirty="0">
                <a:latin typeface="Calibri"/>
                <a:cs typeface="Calibri"/>
              </a:rPr>
              <a:t> (IBS)</a:t>
            </a:r>
          </a:p>
        </p:txBody>
      </p:sp>
      <p:pic>
        <p:nvPicPr>
          <p:cNvPr id="19" name="Image 18" descr="Une image contenant diagramme, texte, Tracé, ligne&#10;&#10;Description générée automatiquement">
            <a:extLst>
              <a:ext uri="{FF2B5EF4-FFF2-40B4-BE49-F238E27FC236}">
                <a16:creationId xmlns:a16="http://schemas.microsoft.com/office/drawing/2014/main" id="{30C98FF0-49FA-59BF-8871-12F7D358F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2343150"/>
            <a:ext cx="4410075" cy="3095625"/>
          </a:xfrm>
          <a:prstGeom prst="rect">
            <a:avLst/>
          </a:prstGeom>
        </p:spPr>
      </p:pic>
      <p:pic>
        <p:nvPicPr>
          <p:cNvPr id="20" name="Image 19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F793D720-FA3E-2F2E-B409-4EF2C6D77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75" y="2519363"/>
            <a:ext cx="4505325" cy="2647950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4513AB86-5FFD-61A5-59B6-B9CB5F60F210}"/>
              </a:ext>
            </a:extLst>
          </p:cNvPr>
          <p:cNvSpPr/>
          <p:nvPr/>
        </p:nvSpPr>
        <p:spPr>
          <a:xfrm>
            <a:off x="3612807" y="3513695"/>
            <a:ext cx="473675" cy="185351"/>
          </a:xfrm>
          <a:prstGeom prst="ellipse">
            <a:avLst/>
          </a:prstGeom>
          <a:solidFill>
            <a:srgbClr val="BD4F5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E39982C-DEA9-AE75-2A09-C64B1D9E0039}"/>
              </a:ext>
            </a:extLst>
          </p:cNvPr>
          <p:cNvSpPr txBox="1"/>
          <p:nvPr/>
        </p:nvSpPr>
        <p:spPr>
          <a:xfrm>
            <a:off x="787485" y="5708821"/>
            <a:ext cx="106098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latin typeface="Calibri"/>
                <a:cs typeface="Calibri"/>
              </a:rPr>
              <a:t>L'aplatissement du potentiel RF induit une </a:t>
            </a:r>
            <a:r>
              <a:rPr lang="fr-FR" b="1">
                <a:latin typeface="Calibri"/>
                <a:cs typeface="Calibri"/>
              </a:rPr>
              <a:t>diminution de la focalisation</a:t>
            </a:r>
            <a:r>
              <a:rPr lang="fr-FR">
                <a:latin typeface="Calibri"/>
                <a:cs typeface="Calibri"/>
              </a:rPr>
              <a:t> longitudinale et l'allongement des paquets, mais vient cependant avec une </a:t>
            </a:r>
            <a:r>
              <a:rPr lang="fr-FR" b="1">
                <a:latin typeface="Calibri"/>
                <a:cs typeface="Calibri"/>
              </a:rPr>
              <a:t>zoologie complète d'instabilités possibles</a:t>
            </a:r>
            <a:r>
              <a:rPr lang="fr-FR">
                <a:latin typeface="Calibri"/>
                <a:cs typeface="Calibri"/>
              </a:rPr>
              <a:t> ...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6B0CFC7-22E0-B60B-F397-5A55665A8829}"/>
              </a:ext>
            </a:extLst>
          </p:cNvPr>
          <p:cNvSpPr txBox="1"/>
          <p:nvPr/>
        </p:nvSpPr>
        <p:spPr>
          <a:xfrm>
            <a:off x="7467857" y="2210314"/>
            <a:ext cx="31097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Profil longitudinal du paquet</a:t>
            </a:r>
            <a:endParaRPr lang="fr-FR" sz="140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AC3B251-26D1-38AC-477C-34CEAA96C8BF}"/>
              </a:ext>
            </a:extLst>
          </p:cNvPr>
          <p:cNvSpPr txBox="1"/>
          <p:nvPr/>
        </p:nvSpPr>
        <p:spPr>
          <a:xfrm>
            <a:off x="2295782" y="2191264"/>
            <a:ext cx="31097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Tension RF</a:t>
            </a:r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B37327-41C2-2DBF-9E40-0B3E84031482}"/>
              </a:ext>
            </a:extLst>
          </p:cNvPr>
          <p:cNvSpPr txBox="1"/>
          <p:nvPr/>
        </p:nvSpPr>
        <p:spPr>
          <a:xfrm>
            <a:off x="4457957" y="3038989"/>
            <a:ext cx="9571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Paquet</a:t>
            </a:r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F91AA1F-62F1-B986-FAF3-2BA73F398D52}"/>
              </a:ext>
            </a:extLst>
          </p:cNvPr>
          <p:cNvCxnSpPr/>
          <p:nvPr/>
        </p:nvCxnSpPr>
        <p:spPr>
          <a:xfrm flipH="1">
            <a:off x="4000500" y="3238500"/>
            <a:ext cx="59055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8CC79F7A-AA53-6A41-0F47-2DB6AF16E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220748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diagramme, Police, ligne&#10;&#10;Description générée automatiquement">
            <a:extLst>
              <a:ext uri="{FF2B5EF4-FFF2-40B4-BE49-F238E27FC236}">
                <a16:creationId xmlns:a16="http://schemas.microsoft.com/office/drawing/2014/main" id="{61A9CCDB-E02D-2810-18B4-3335E66C0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4724400"/>
            <a:ext cx="3714750" cy="1466850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Dynamique longitudinale avec un double système RF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4" name="図 53" descr="Une image contenant capture d’écran, diagramme, Graphique, conception&#10;&#10;Description générée automatiquement">
            <a:extLst>
              <a:ext uri="{FF2B5EF4-FFF2-40B4-BE49-F238E27FC236}">
                <a16:creationId xmlns:a16="http://schemas.microsoft.com/office/drawing/2014/main" id="{05FA93EB-BD74-02CC-A54A-B31E4D035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2" y="4018898"/>
            <a:ext cx="3078676" cy="2168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CD3303-3CD3-5E9E-4F35-4B9CA9A66683}"/>
                  </a:ext>
                </a:extLst>
              </p:cNvPr>
              <p:cNvSpPr txBox="1"/>
              <p:nvPr/>
            </p:nvSpPr>
            <p:spPr>
              <a:xfrm>
                <a:off x="390104" y="4141365"/>
                <a:ext cx="1487907" cy="405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fr-FR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e>
                      </m:acc>
                      <m:r>
                        <a:rPr lang="fr-FR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fr-FR" sz="1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e>
                      </m:acc>
                      <m:r>
                        <a:rPr lang="fr-FR" sz="1800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̃"/>
                          <m:ctrlPr>
                            <a:rPr lang="fr-FR" sz="1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8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80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5CD3303-3CD3-5E9E-4F35-4B9CA9A66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04" y="4141365"/>
                <a:ext cx="1487907" cy="405111"/>
              </a:xfrm>
              <a:prstGeom prst="rect">
                <a:avLst/>
              </a:prstGeom>
              <a:blipFill>
                <a:blip r:embed="rId4"/>
                <a:stretch>
                  <a:fillRect t="-5970" r="-38115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 descr="Une image contenant texte, capture d’écran, ligne, Police&#10;&#10;Description générée automatiquement">
            <a:extLst>
              <a:ext uri="{FF2B5EF4-FFF2-40B4-BE49-F238E27FC236}">
                <a16:creationId xmlns:a16="http://schemas.microsoft.com/office/drawing/2014/main" id="{1C2D4347-D5DA-A7DE-00E5-EEABAFDF4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700" y="2314575"/>
            <a:ext cx="4152900" cy="34099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C9E77E5-8EC0-BAD7-61E8-0F81FF74FE44}"/>
              </a:ext>
            </a:extLst>
          </p:cNvPr>
          <p:cNvSpPr txBox="1"/>
          <p:nvPr/>
        </p:nvSpPr>
        <p:spPr>
          <a:xfrm>
            <a:off x="551420" y="2169897"/>
            <a:ext cx="67962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latin typeface="Calibri"/>
                <a:cs typeface="Arial"/>
              </a:rPr>
              <a:t>Simulations très complexes nécessaires pour apporter des réponses: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Multi-paquets (~10</a:t>
            </a:r>
            <a:r>
              <a:rPr lang="fr-FR" sz="1600" baseline="30000">
                <a:latin typeface="Calibri"/>
                <a:cs typeface="Arial"/>
              </a:rPr>
              <a:t>5</a:t>
            </a:r>
            <a:r>
              <a:rPr lang="fr-FR" sz="1600">
                <a:latin typeface="Calibri"/>
                <a:cs typeface="Arial"/>
              </a:rPr>
              <a:t> macro-particules par paquets x 416 paquets)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Physique des cavités (</a:t>
            </a:r>
            <a:r>
              <a:rPr lang="fr-FR" sz="1600" err="1">
                <a:latin typeface="Calibri"/>
                <a:cs typeface="Arial"/>
              </a:rPr>
              <a:t>beam</a:t>
            </a:r>
            <a:r>
              <a:rPr lang="fr-FR" sz="1600">
                <a:latin typeface="Calibri"/>
                <a:cs typeface="Arial"/>
              </a:rPr>
              <a:t> </a:t>
            </a:r>
            <a:r>
              <a:rPr lang="fr-FR" sz="1600" err="1">
                <a:latin typeface="Calibri"/>
                <a:cs typeface="Arial"/>
              </a:rPr>
              <a:t>loading</a:t>
            </a:r>
            <a:r>
              <a:rPr lang="fr-FR" sz="1600">
                <a:latin typeface="Calibri"/>
                <a:cs typeface="Arial"/>
              </a:rPr>
              <a:t>)</a:t>
            </a:r>
            <a:endParaRPr lang="fr-FR" sz="160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Système de feedback type "Low </a:t>
            </a:r>
            <a:r>
              <a:rPr lang="fr-FR" sz="1600" err="1">
                <a:latin typeface="Calibri"/>
                <a:cs typeface="Arial"/>
              </a:rPr>
              <a:t>level</a:t>
            </a:r>
            <a:r>
              <a:rPr lang="fr-FR" sz="1600">
                <a:latin typeface="Calibri"/>
                <a:cs typeface="Arial"/>
              </a:rPr>
              <a:t> RF"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Impédance de la machine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latin typeface="Calibri"/>
                <a:cs typeface="Arial"/>
              </a:rPr>
              <a:t>Dynamique "longue" ~ 350 ms à simuler = 300 000 tours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8924F7-FD8F-B02E-DEC1-934ADCE3052C}"/>
              </a:ext>
            </a:extLst>
          </p:cNvPr>
          <p:cNvSpPr txBox="1"/>
          <p:nvPr/>
        </p:nvSpPr>
        <p:spPr>
          <a:xfrm>
            <a:off x="648730" y="6273114"/>
            <a:ext cx="84391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Gamelin, Alexis, et. al. « Beam Dynamics Using Superconducting Passive Harmonic Cavities with High Current per Bunch ». FLS'2023</a:t>
            </a:r>
          </a:p>
          <a:p>
            <a:r>
              <a:rPr lang="en-US" sz="1200">
                <a:latin typeface="Calibri"/>
                <a:cs typeface="Calibri"/>
              </a:rPr>
              <a:t>Gamelin, Alexis, et. al.  « Beam Dynamics with a Superconducting Harmonic Cavity for the SOLEIL Upgrade » IPAC2022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4DF37A-EB70-01A8-D53F-5ED97D7608EA}"/>
              </a:ext>
            </a:extLst>
          </p:cNvPr>
          <p:cNvSpPr txBox="1"/>
          <p:nvPr/>
        </p:nvSpPr>
        <p:spPr>
          <a:xfrm>
            <a:off x="414981" y="705622"/>
            <a:ext cx="113718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Calibri"/>
                <a:cs typeface="Calibri"/>
              </a:rPr>
              <a:t>La cavité harmonique (HC) est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une cavité dite "passive"</a:t>
            </a:r>
            <a:r>
              <a:rPr lang="fr-FR" sz="1600" dirty="0">
                <a:latin typeface="Calibri"/>
                <a:ea typeface="Calibri"/>
                <a:cs typeface="Calibri"/>
              </a:rPr>
              <a:t>, la tension est induite par le faisceau et on contrôle uniquement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la "distance à la résonance du faisceau"</a:t>
            </a:r>
            <a:r>
              <a:rPr lang="fr-FR" sz="1600" dirty="0">
                <a:latin typeface="Calibri"/>
                <a:ea typeface="Calibri"/>
                <a:cs typeface="Calibri"/>
              </a:rPr>
              <a:t> de la cavité en déformant mécaniquement celle-ci.</a:t>
            </a:r>
            <a:endParaRPr lang="fr-FR" sz="1600" dirty="0">
              <a:latin typeface="Calibri"/>
              <a:cs typeface="Calibri"/>
            </a:endParaRPr>
          </a:p>
          <a:p>
            <a:endParaRPr lang="fr-FR" sz="1600" dirty="0">
              <a:latin typeface="Calibri"/>
              <a:cs typeface="Calibri"/>
            </a:endParaRPr>
          </a:p>
          <a:p>
            <a:r>
              <a:rPr lang="fr-FR" sz="1600" dirty="0">
                <a:latin typeface="Calibri"/>
                <a:cs typeface="Calibri"/>
              </a:rPr>
              <a:t>On cherche à s'assurer de la </a:t>
            </a:r>
            <a:r>
              <a:rPr lang="fr-FR" sz="1600" b="1" dirty="0">
                <a:latin typeface="Calibri"/>
                <a:cs typeface="Calibri"/>
              </a:rPr>
              <a:t>stabilité du système</a:t>
            </a:r>
            <a:r>
              <a:rPr lang="fr-FR" sz="1600" dirty="0">
                <a:latin typeface="Calibri"/>
                <a:cs typeface="Calibri"/>
              </a:rPr>
              <a:t> et d'optimiser les paramètres de la cavité harmonique: impédance </a:t>
            </a:r>
            <a:r>
              <a:rPr lang="fr-FR" sz="1600" dirty="0" err="1">
                <a:latin typeface="Calibri"/>
                <a:cs typeface="Calibri"/>
              </a:rPr>
              <a:t>Rs</a:t>
            </a:r>
            <a:r>
              <a:rPr lang="fr-FR" sz="1600" dirty="0">
                <a:latin typeface="Calibri"/>
                <a:cs typeface="Calibri"/>
              </a:rPr>
              <a:t> et facteur de qualité Q0.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E20679-3D27-BED5-E27B-C4C50AD23707}"/>
              </a:ext>
            </a:extLst>
          </p:cNvPr>
          <p:cNvSpPr txBox="1"/>
          <p:nvPr/>
        </p:nvSpPr>
        <p:spPr>
          <a:xfrm>
            <a:off x="8084923" y="2033458"/>
            <a:ext cx="376881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latin typeface="Calibri"/>
                <a:cs typeface="Calibri"/>
              </a:rPr>
              <a:t>Comparaison simulation/théorie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DDCC35-337F-6BFA-2EAD-53F5EF364888}"/>
              </a:ext>
            </a:extLst>
          </p:cNvPr>
          <p:cNvSpPr txBox="1"/>
          <p:nvPr/>
        </p:nvSpPr>
        <p:spPr>
          <a:xfrm rot="16200000">
            <a:off x="6627083" y="3554884"/>
            <a:ext cx="2391289" cy="52322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cs typeface="Arial"/>
              </a:rPr>
              <a:t>Distance à la résonance de la cavité harmonique [Hz]</a:t>
            </a:r>
            <a:endParaRPr lang="fr-FR" sz="1400" dirty="0"/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A8A9564D-F877-087F-3536-595763444F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578302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>
                <a:latin typeface="Arial"/>
                <a:cs typeface="Arial"/>
              </a:rPr>
              <a:t>Algorithmes semi-analytiques pour l'étude des instabilités longitudinales</a:t>
            </a:r>
            <a:endParaRPr lang="fr-FR" sz="200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3" name="Image 2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A727C92E-EB2E-60AF-1E5D-C82DF3266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35" y="1076325"/>
            <a:ext cx="2241430" cy="4914900"/>
          </a:xfrm>
          <a:prstGeom prst="rect">
            <a:avLst/>
          </a:prstGeom>
        </p:spPr>
      </p:pic>
      <p:pic>
        <p:nvPicPr>
          <p:cNvPr id="4" name="Image 3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CF57044C-7C8E-4D8D-6985-BACE587D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1190625"/>
            <a:ext cx="2724150" cy="46958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04219CA-D732-13F4-0407-C8D98AC4A006}"/>
              </a:ext>
            </a:extLst>
          </p:cNvPr>
          <p:cNvSpPr txBox="1"/>
          <p:nvPr/>
        </p:nvSpPr>
        <p:spPr>
          <a:xfrm>
            <a:off x="4471859" y="769980"/>
            <a:ext cx="24507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cs typeface="Arial"/>
              </a:rPr>
              <a:t>Nouvel algorithme</a:t>
            </a:r>
            <a:endParaRPr lang="fr-FR" sz="1600"/>
          </a:p>
        </p:txBody>
      </p:sp>
      <p:pic>
        <p:nvPicPr>
          <p:cNvPr id="10" name="Image 9" descr="Une image contenant Visage humain, personne, habits, cravate&#10;&#10;Description générée automatiquement">
            <a:extLst>
              <a:ext uri="{FF2B5EF4-FFF2-40B4-BE49-F238E27FC236}">
                <a16:creationId xmlns:a16="http://schemas.microsoft.com/office/drawing/2014/main" id="{BD6BEAE0-1800-BB2A-1375-E943800A8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13" y="766763"/>
            <a:ext cx="1114425" cy="12382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D6F88E8-02DE-AAED-BD08-20EA2939AA44}"/>
              </a:ext>
            </a:extLst>
          </p:cNvPr>
          <p:cNvSpPr txBox="1"/>
          <p:nvPr/>
        </p:nvSpPr>
        <p:spPr>
          <a:xfrm>
            <a:off x="4634" y="636630"/>
            <a:ext cx="24507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Algorithme de Bosch </a:t>
            </a:r>
          </a:p>
          <a:p>
            <a:pPr algn="ctr"/>
            <a:r>
              <a:rPr lang="fr-FR" sz="1400">
                <a:cs typeface="Arial"/>
              </a:rPr>
              <a:t>(1993-2005)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404677-735D-DCE1-98F3-8E94408A464C}"/>
              </a:ext>
            </a:extLst>
          </p:cNvPr>
          <p:cNvSpPr txBox="1"/>
          <p:nvPr/>
        </p:nvSpPr>
        <p:spPr>
          <a:xfrm>
            <a:off x="2914135" y="2107342"/>
            <a:ext cx="127454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latin typeface="Calibri"/>
                <a:cs typeface="Calibri"/>
              </a:rPr>
              <a:t>Equation d'</a:t>
            </a:r>
            <a:r>
              <a:rPr lang="fr-FR" sz="1600" err="1">
                <a:latin typeface="Calibri"/>
                <a:cs typeface="Calibri"/>
              </a:rPr>
              <a:t>Haissinski</a:t>
            </a:r>
            <a:endParaRPr lang="fr-FR" sz="1600">
              <a:latin typeface="Calibri"/>
              <a:cs typeface="Calibri"/>
            </a:endParaRPr>
          </a:p>
          <a:p>
            <a:pPr algn="ctr"/>
            <a:r>
              <a:rPr lang="fr-FR" sz="1600">
                <a:latin typeface="Calibri"/>
                <a:cs typeface="Calibri"/>
              </a:rPr>
              <a:t>couplée entre tous les paquets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5B500209-D9EC-38AC-A9A7-82BF04E0C4C6}"/>
              </a:ext>
            </a:extLst>
          </p:cNvPr>
          <p:cNvSpPr/>
          <p:nvPr/>
        </p:nvSpPr>
        <p:spPr>
          <a:xfrm>
            <a:off x="2280079" y="768435"/>
            <a:ext cx="545756" cy="316127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2B3BA3F-DFAF-9FF7-EB42-02F4E97CDE8F}"/>
              </a:ext>
            </a:extLst>
          </p:cNvPr>
          <p:cNvCxnSpPr/>
          <p:nvPr/>
        </p:nvCxnSpPr>
        <p:spPr>
          <a:xfrm flipV="1">
            <a:off x="4057650" y="2066925"/>
            <a:ext cx="59055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B489B0B-4A4D-382D-2329-7126B5D418B5}"/>
              </a:ext>
            </a:extLst>
          </p:cNvPr>
          <p:cNvSpPr txBox="1"/>
          <p:nvPr/>
        </p:nvSpPr>
        <p:spPr>
          <a:xfrm>
            <a:off x="7455243" y="638432"/>
            <a:ext cx="4633783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cs typeface="Arial"/>
              </a:rPr>
              <a:t>1 point sur le graphe :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~30h avec 416 cœurs (HPC) en </a:t>
            </a:r>
            <a:r>
              <a:rPr lang="fr-FR" sz="1600" dirty="0" err="1">
                <a:cs typeface="Arial"/>
              </a:rPr>
              <a:t>tracking</a:t>
            </a:r>
            <a:endParaRPr lang="fr-FR" sz="16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Ou 200 ms (et beaucoup d'équations)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4E5E0BA-9807-328A-C7A9-D6BE1A4CF586}"/>
              </a:ext>
            </a:extLst>
          </p:cNvPr>
          <p:cNvCxnSpPr>
            <a:cxnSpLocks/>
          </p:cNvCxnSpPr>
          <p:nvPr/>
        </p:nvCxnSpPr>
        <p:spPr>
          <a:xfrm>
            <a:off x="4219575" y="5362574"/>
            <a:ext cx="504825" cy="3333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D5D011E-6797-AC0E-E822-307E8B787B94}"/>
              </a:ext>
            </a:extLst>
          </p:cNvPr>
          <p:cNvSpPr txBox="1"/>
          <p:nvPr/>
        </p:nvSpPr>
        <p:spPr>
          <a:xfrm>
            <a:off x="2634048" y="3935369"/>
            <a:ext cx="2116866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dirty="0">
                <a:cs typeface="Arial"/>
              </a:rPr>
              <a:t>"</a:t>
            </a:r>
            <a:r>
              <a:rPr lang="fr-FR" sz="1200" dirty="0" err="1">
                <a:cs typeface="Arial"/>
              </a:rPr>
              <a:t>Periodic</a:t>
            </a:r>
            <a:r>
              <a:rPr lang="fr-FR" sz="1200" dirty="0">
                <a:cs typeface="Arial"/>
              </a:rPr>
              <a:t> Transient Beam </a:t>
            </a:r>
            <a:r>
              <a:rPr lang="fr-FR" sz="1200" dirty="0" err="1">
                <a:cs typeface="Arial"/>
              </a:rPr>
              <a:t>Loading</a:t>
            </a:r>
            <a:r>
              <a:rPr lang="fr-FR" sz="1200" dirty="0">
                <a:cs typeface="Arial"/>
              </a:rPr>
              <a:t> </a:t>
            </a:r>
            <a:r>
              <a:rPr lang="fr-FR" sz="1200" dirty="0" err="1">
                <a:cs typeface="Arial"/>
              </a:rPr>
              <a:t>Instability</a:t>
            </a:r>
            <a:r>
              <a:rPr lang="fr-FR" sz="1200" dirty="0">
                <a:cs typeface="Arial"/>
              </a:rPr>
              <a:t>" (PTBL)</a:t>
            </a:r>
          </a:p>
          <a:p>
            <a:endParaRPr lang="fr-FR" sz="1200">
              <a:cs typeface="Arial"/>
            </a:endParaRPr>
          </a:p>
          <a:p>
            <a:r>
              <a:rPr lang="fr-FR" sz="1200" dirty="0">
                <a:cs typeface="Arial"/>
              </a:rPr>
              <a:t>Nouvelle instabilité: "découverte" entre 2018 et 2022 (</a:t>
            </a:r>
            <a:r>
              <a:rPr lang="fr-FR" sz="1200" dirty="0" err="1">
                <a:cs typeface="Arial"/>
              </a:rPr>
              <a:t>Venturini</a:t>
            </a:r>
            <a:r>
              <a:rPr lang="fr-FR" sz="1200" dirty="0">
                <a:cs typeface="Arial"/>
              </a:rPr>
              <a:t>, He) et observée à MAX IV en 2024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9C9DC1E-99A0-B5DA-65C5-F56287A92C63}"/>
              </a:ext>
            </a:extLst>
          </p:cNvPr>
          <p:cNvSpPr txBox="1"/>
          <p:nvPr/>
        </p:nvSpPr>
        <p:spPr>
          <a:xfrm>
            <a:off x="552964" y="6550883"/>
            <a:ext cx="109537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lphaUcPeriod"/>
            </a:pPr>
            <a:r>
              <a:rPr lang="fr-FR" sz="1200" dirty="0">
                <a:latin typeface="Calibri"/>
                <a:ea typeface="+mn-lt"/>
                <a:cs typeface="Calibri"/>
              </a:rPr>
              <a:t>Gamelin, V.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Gubaidulin</a:t>
            </a:r>
            <a:r>
              <a:rPr lang="fr-FR" sz="1200" dirty="0">
                <a:latin typeface="Calibri"/>
                <a:ea typeface="+mn-lt"/>
                <a:cs typeface="Calibri"/>
              </a:rPr>
              <a:t>, M. Alves, T. Olsson "Semi-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analytical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algorithms</a:t>
            </a:r>
            <a:r>
              <a:rPr lang="fr-FR" sz="1200" dirty="0">
                <a:latin typeface="Calibri"/>
                <a:ea typeface="+mn-lt"/>
                <a:cs typeface="Calibri"/>
              </a:rPr>
              <a:t> to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study</a:t>
            </a:r>
            <a:r>
              <a:rPr lang="fr-FR" sz="1200" dirty="0">
                <a:latin typeface="Calibri"/>
                <a:ea typeface="+mn-lt"/>
                <a:cs typeface="Calibri"/>
              </a:rPr>
              <a:t> longitudinal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beam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instabilities</a:t>
            </a:r>
            <a:r>
              <a:rPr lang="fr-FR" sz="1200" dirty="0">
                <a:latin typeface="Calibri"/>
                <a:ea typeface="+mn-lt"/>
                <a:cs typeface="Calibri"/>
              </a:rPr>
              <a:t> in double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rf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systems</a:t>
            </a:r>
            <a:r>
              <a:rPr lang="fr-FR" sz="1200" dirty="0">
                <a:latin typeface="Calibri"/>
                <a:ea typeface="+mn-lt"/>
                <a:cs typeface="Calibri"/>
              </a:rPr>
              <a:t>". To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be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submitted</a:t>
            </a:r>
            <a:r>
              <a:rPr lang="fr-FR" sz="1200" dirty="0">
                <a:latin typeface="Calibri"/>
                <a:ea typeface="+mn-lt"/>
                <a:cs typeface="Calibri"/>
              </a:rPr>
              <a:t>.</a:t>
            </a:r>
            <a:endParaRPr lang="fr-FR" sz="1200" dirty="0">
              <a:latin typeface="Calibri"/>
              <a:cs typeface="Calibri"/>
            </a:endParaRPr>
          </a:p>
        </p:txBody>
      </p:sp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7191D97C-914D-82AB-BC26-6F2EB5FB27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pic>
        <p:nvPicPr>
          <p:cNvPr id="5" name="Image 4" descr="Une image contenant texte, capture d’écran, ligne, Caractère coloré&#10;&#10;Description générée automatiquement">
            <a:extLst>
              <a:ext uri="{FF2B5EF4-FFF2-40B4-BE49-F238E27FC236}">
                <a16:creationId xmlns:a16="http://schemas.microsoft.com/office/drawing/2014/main" id="{29A2152E-0871-7AC2-9F3E-211CB72E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391" y="1451122"/>
            <a:ext cx="4273403" cy="49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8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>
                <a:latin typeface="Arial"/>
                <a:cs typeface="Arial"/>
              </a:rPr>
              <a:t>Algorithmes semi-analytiques pour l'étude des instabilités longitudinales</a:t>
            </a:r>
            <a:endParaRPr lang="fr-FR" sz="200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AB8387B-CD88-5AF7-BC4F-36D768F92C9E}"/>
              </a:ext>
            </a:extLst>
          </p:cNvPr>
          <p:cNvSpPr txBox="1"/>
          <p:nvPr/>
        </p:nvSpPr>
        <p:spPr>
          <a:xfrm>
            <a:off x="1228725" y="6186154"/>
            <a:ext cx="90281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Arial"/>
              </a:rPr>
              <a:t>Présentation complète sur ce thème ce jeudi 17/10 au </a:t>
            </a:r>
            <a:r>
              <a:rPr lang="fr-FR" dirty="0" err="1">
                <a:cs typeface="Arial"/>
              </a:rPr>
              <a:t>GdR</a:t>
            </a:r>
            <a:r>
              <a:rPr lang="fr-FR" dirty="0">
                <a:cs typeface="Arial"/>
              </a:rPr>
              <a:t> </a:t>
            </a:r>
            <a:r>
              <a:rPr lang="fr-FR" dirty="0">
                <a:solidFill>
                  <a:srgbClr val="000000"/>
                </a:solidFill>
                <a:latin typeface="Arial"/>
                <a:ea typeface="Roboto"/>
                <a:cs typeface="Arial"/>
              </a:rPr>
              <a:t>SCIPAC (Atelier Calcul)</a:t>
            </a:r>
            <a:endParaRPr lang="fr-FR" sz="1200" dirty="0">
              <a:solidFill>
                <a:srgbClr val="E6994D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Image 2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A727C92E-EB2E-60AF-1E5D-C82DF3266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35" y="1076325"/>
            <a:ext cx="2241430" cy="4914900"/>
          </a:xfrm>
          <a:prstGeom prst="rect">
            <a:avLst/>
          </a:prstGeom>
        </p:spPr>
      </p:pic>
      <p:pic>
        <p:nvPicPr>
          <p:cNvPr id="4" name="Image 3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CF57044C-7C8E-4D8D-6985-BACE587D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1190625"/>
            <a:ext cx="2724150" cy="46958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04219CA-D732-13F4-0407-C8D98AC4A006}"/>
              </a:ext>
            </a:extLst>
          </p:cNvPr>
          <p:cNvSpPr txBox="1"/>
          <p:nvPr/>
        </p:nvSpPr>
        <p:spPr>
          <a:xfrm>
            <a:off x="4471859" y="769980"/>
            <a:ext cx="245075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cs typeface="Arial"/>
              </a:rPr>
              <a:t>Nouvel algorithme</a:t>
            </a:r>
            <a:endParaRPr lang="fr-FR" sz="1600"/>
          </a:p>
        </p:txBody>
      </p:sp>
      <p:pic>
        <p:nvPicPr>
          <p:cNvPr id="10" name="Image 9" descr="Une image contenant Visage humain, personne, habits, cravate&#10;&#10;Description générée automatiquement">
            <a:extLst>
              <a:ext uri="{FF2B5EF4-FFF2-40B4-BE49-F238E27FC236}">
                <a16:creationId xmlns:a16="http://schemas.microsoft.com/office/drawing/2014/main" id="{BD6BEAE0-1800-BB2A-1375-E943800A8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613" y="766763"/>
            <a:ext cx="1114425" cy="12382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D6F88E8-02DE-AAED-BD08-20EA2939AA44}"/>
              </a:ext>
            </a:extLst>
          </p:cNvPr>
          <p:cNvSpPr txBox="1"/>
          <p:nvPr/>
        </p:nvSpPr>
        <p:spPr>
          <a:xfrm>
            <a:off x="4634" y="636630"/>
            <a:ext cx="24507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cs typeface="Arial"/>
              </a:rPr>
              <a:t>Algorithme de Bosch </a:t>
            </a:r>
          </a:p>
          <a:p>
            <a:pPr algn="ctr"/>
            <a:r>
              <a:rPr lang="fr-FR" sz="1400">
                <a:cs typeface="Arial"/>
              </a:rPr>
              <a:t>(1993-2005)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3404677-735D-DCE1-98F3-8E94408A464C}"/>
              </a:ext>
            </a:extLst>
          </p:cNvPr>
          <p:cNvSpPr txBox="1"/>
          <p:nvPr/>
        </p:nvSpPr>
        <p:spPr>
          <a:xfrm>
            <a:off x="2914135" y="2107342"/>
            <a:ext cx="127454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>
                <a:latin typeface="Calibri"/>
                <a:cs typeface="Calibri"/>
              </a:rPr>
              <a:t>Equation d'</a:t>
            </a:r>
            <a:r>
              <a:rPr lang="fr-FR" sz="1600" err="1">
                <a:latin typeface="Calibri"/>
                <a:cs typeface="Calibri"/>
              </a:rPr>
              <a:t>Haissinski</a:t>
            </a:r>
            <a:endParaRPr lang="fr-FR" sz="1600">
              <a:latin typeface="Calibri"/>
              <a:cs typeface="Calibri"/>
            </a:endParaRPr>
          </a:p>
          <a:p>
            <a:pPr algn="ctr"/>
            <a:r>
              <a:rPr lang="fr-FR" sz="1600">
                <a:latin typeface="Calibri"/>
                <a:cs typeface="Calibri"/>
              </a:rPr>
              <a:t>couplée entre tous les paquets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5B500209-D9EC-38AC-A9A7-82BF04E0C4C6}"/>
              </a:ext>
            </a:extLst>
          </p:cNvPr>
          <p:cNvSpPr/>
          <p:nvPr/>
        </p:nvSpPr>
        <p:spPr>
          <a:xfrm>
            <a:off x="2280079" y="768435"/>
            <a:ext cx="545756" cy="316127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2B3BA3F-DFAF-9FF7-EB42-02F4E97CDE8F}"/>
              </a:ext>
            </a:extLst>
          </p:cNvPr>
          <p:cNvCxnSpPr/>
          <p:nvPr/>
        </p:nvCxnSpPr>
        <p:spPr>
          <a:xfrm flipV="1">
            <a:off x="4057650" y="2066925"/>
            <a:ext cx="59055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B489B0B-4A4D-382D-2329-7126B5D418B5}"/>
              </a:ext>
            </a:extLst>
          </p:cNvPr>
          <p:cNvSpPr txBox="1"/>
          <p:nvPr/>
        </p:nvSpPr>
        <p:spPr>
          <a:xfrm>
            <a:off x="7388568" y="924182"/>
            <a:ext cx="479570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600">
                <a:latin typeface="Calibri"/>
                <a:cs typeface="Arial"/>
              </a:rPr>
              <a:t>Un algorithme d'optimisation, branché sur cette méthode semi-analytique, répond à la question de l'optimum des paramètres de la cavité harmonique pour maximiser la durée de vie </a:t>
            </a:r>
            <a:r>
              <a:rPr lang="fr-FR" sz="1600" err="1">
                <a:latin typeface="Calibri"/>
                <a:cs typeface="Arial"/>
              </a:rPr>
              <a:t>Touschek</a:t>
            </a:r>
            <a:r>
              <a:rPr lang="fr-FR" sz="1600">
                <a:latin typeface="Calibri"/>
                <a:cs typeface="Arial"/>
              </a:rPr>
              <a:t>.</a:t>
            </a:r>
            <a:endParaRPr lang="fr-FR"/>
          </a:p>
          <a:p>
            <a:pPr algn="just"/>
            <a:endParaRPr lang="fr-FR" sz="1600">
              <a:latin typeface="Calibri"/>
              <a:cs typeface="Arial"/>
            </a:endParaRPr>
          </a:p>
          <a:p>
            <a:pPr algn="just"/>
            <a:r>
              <a:rPr lang="fr-FR" sz="1600">
                <a:latin typeface="Calibri"/>
                <a:cs typeface="Arial"/>
              </a:rPr>
              <a:t>Impossible à faire en </a:t>
            </a:r>
            <a:r>
              <a:rPr lang="fr-FR" sz="1600" err="1">
                <a:latin typeface="Calibri"/>
                <a:cs typeface="Arial"/>
              </a:rPr>
              <a:t>tracking</a:t>
            </a:r>
            <a:r>
              <a:rPr lang="fr-FR" sz="1600">
                <a:latin typeface="Calibri"/>
                <a:cs typeface="Arial"/>
              </a:rPr>
              <a:t> ...</a:t>
            </a:r>
            <a:endParaRPr lang="fr-FR" sz="1600">
              <a:latin typeface="Calibri"/>
              <a:cs typeface="Calibri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4E5E0BA-9807-328A-C7A9-D6BE1A4CF586}"/>
              </a:ext>
            </a:extLst>
          </p:cNvPr>
          <p:cNvCxnSpPr>
            <a:cxnSpLocks/>
          </p:cNvCxnSpPr>
          <p:nvPr/>
        </p:nvCxnSpPr>
        <p:spPr>
          <a:xfrm>
            <a:off x="4219575" y="5362574"/>
            <a:ext cx="504825" cy="3333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D5D011E-6797-AC0E-E822-307E8B787B94}"/>
              </a:ext>
            </a:extLst>
          </p:cNvPr>
          <p:cNvSpPr txBox="1"/>
          <p:nvPr/>
        </p:nvSpPr>
        <p:spPr>
          <a:xfrm>
            <a:off x="2634048" y="3935369"/>
            <a:ext cx="2116866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dirty="0">
                <a:cs typeface="Arial"/>
              </a:rPr>
              <a:t>"</a:t>
            </a:r>
            <a:r>
              <a:rPr lang="fr-FR" sz="1200" dirty="0" err="1">
                <a:cs typeface="Arial"/>
              </a:rPr>
              <a:t>Periodic</a:t>
            </a:r>
            <a:r>
              <a:rPr lang="fr-FR" sz="1200" dirty="0">
                <a:cs typeface="Arial"/>
              </a:rPr>
              <a:t> Transient Beam </a:t>
            </a:r>
            <a:r>
              <a:rPr lang="fr-FR" sz="1200" dirty="0" err="1">
                <a:cs typeface="Arial"/>
              </a:rPr>
              <a:t>Loading</a:t>
            </a:r>
            <a:r>
              <a:rPr lang="fr-FR" sz="1200" dirty="0">
                <a:cs typeface="Arial"/>
              </a:rPr>
              <a:t> </a:t>
            </a:r>
            <a:r>
              <a:rPr lang="fr-FR" sz="1200" dirty="0" err="1">
                <a:cs typeface="Arial"/>
              </a:rPr>
              <a:t>Instability</a:t>
            </a:r>
            <a:r>
              <a:rPr lang="fr-FR" sz="1200" dirty="0">
                <a:cs typeface="Arial"/>
              </a:rPr>
              <a:t>" (PTBL)</a:t>
            </a:r>
          </a:p>
          <a:p>
            <a:endParaRPr lang="fr-FR" sz="1200">
              <a:cs typeface="Arial"/>
            </a:endParaRPr>
          </a:p>
          <a:p>
            <a:r>
              <a:rPr lang="fr-FR" sz="1200" dirty="0">
                <a:cs typeface="Arial"/>
              </a:rPr>
              <a:t>Nouvelle instabilité: "découverte" entre 2018 et 2022 (</a:t>
            </a:r>
            <a:r>
              <a:rPr lang="fr-FR" sz="1200" dirty="0" err="1">
                <a:cs typeface="Arial"/>
              </a:rPr>
              <a:t>Venturini</a:t>
            </a:r>
            <a:r>
              <a:rPr lang="fr-FR" sz="1200" dirty="0">
                <a:cs typeface="Arial"/>
              </a:rPr>
              <a:t>, He) et observée à MAX IV en 2024</a:t>
            </a:r>
            <a:endParaRPr lang="fr-FR" dirty="0"/>
          </a:p>
        </p:txBody>
      </p:sp>
      <p:pic>
        <p:nvPicPr>
          <p:cNvPr id="20" name="Image 19" descr="Une image contenant text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7C2F9E1C-1031-6017-D8E2-B4F203F2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0950" y="2667000"/>
            <a:ext cx="638175" cy="3514725"/>
          </a:xfrm>
          <a:prstGeom prst="rect">
            <a:avLst/>
          </a:prstGeom>
        </p:spPr>
      </p:pic>
      <p:pic>
        <p:nvPicPr>
          <p:cNvPr id="24" name="Image 23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066978E5-BBA9-164E-9E0E-DF7B795EC9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2771775"/>
            <a:ext cx="4152900" cy="3219450"/>
          </a:xfrm>
          <a:prstGeom prst="rect">
            <a:avLst/>
          </a:prstGeom>
        </p:spPr>
      </p:pic>
      <p:sp>
        <p:nvSpPr>
          <p:cNvPr id="11" name="Espace réservé du pied de page 5">
            <a:extLst>
              <a:ext uri="{FF2B5EF4-FFF2-40B4-BE49-F238E27FC236}">
                <a16:creationId xmlns:a16="http://schemas.microsoft.com/office/drawing/2014/main" id="{0E4D39AA-73A4-E5B0-73A3-382BC6E754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54E61C5-B0E5-4BD9-84CC-EA2469CD2C20}"/>
              </a:ext>
            </a:extLst>
          </p:cNvPr>
          <p:cNvSpPr txBox="1"/>
          <p:nvPr/>
        </p:nvSpPr>
        <p:spPr>
          <a:xfrm>
            <a:off x="552964" y="6550883"/>
            <a:ext cx="109537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lphaUcPeriod"/>
            </a:pPr>
            <a:r>
              <a:rPr lang="fr-FR" sz="1200" dirty="0">
                <a:latin typeface="Calibri"/>
                <a:ea typeface="+mn-lt"/>
                <a:cs typeface="Calibri"/>
              </a:rPr>
              <a:t>Gamelin, V.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Gubaidulin</a:t>
            </a:r>
            <a:r>
              <a:rPr lang="fr-FR" sz="1200" dirty="0">
                <a:latin typeface="Calibri"/>
                <a:ea typeface="+mn-lt"/>
                <a:cs typeface="Calibri"/>
              </a:rPr>
              <a:t>, M. Alves, T. Olsson "Semi-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analytical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algorithms</a:t>
            </a:r>
            <a:r>
              <a:rPr lang="fr-FR" sz="1200" dirty="0">
                <a:latin typeface="Calibri"/>
                <a:ea typeface="+mn-lt"/>
                <a:cs typeface="Calibri"/>
              </a:rPr>
              <a:t> to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study</a:t>
            </a:r>
            <a:r>
              <a:rPr lang="fr-FR" sz="1200" dirty="0">
                <a:latin typeface="Calibri"/>
                <a:ea typeface="+mn-lt"/>
                <a:cs typeface="Calibri"/>
              </a:rPr>
              <a:t> longitudinal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beam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instabilities</a:t>
            </a:r>
            <a:r>
              <a:rPr lang="fr-FR" sz="1200" dirty="0">
                <a:latin typeface="Calibri"/>
                <a:ea typeface="+mn-lt"/>
                <a:cs typeface="Calibri"/>
              </a:rPr>
              <a:t> in double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rf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systems</a:t>
            </a:r>
            <a:r>
              <a:rPr lang="fr-FR" sz="1200" dirty="0">
                <a:latin typeface="Calibri"/>
                <a:ea typeface="+mn-lt"/>
                <a:cs typeface="Calibri"/>
              </a:rPr>
              <a:t>". To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be</a:t>
            </a:r>
            <a:r>
              <a:rPr lang="fr-FR" sz="1200" dirty="0">
                <a:latin typeface="Calibri"/>
                <a:ea typeface="+mn-lt"/>
                <a:cs typeface="Calibri"/>
              </a:rPr>
              <a:t> </a:t>
            </a:r>
            <a:r>
              <a:rPr lang="fr-FR" sz="1200" dirty="0" err="1">
                <a:latin typeface="Calibri"/>
                <a:ea typeface="+mn-lt"/>
                <a:cs typeface="Calibri"/>
              </a:rPr>
              <a:t>submitted</a:t>
            </a:r>
            <a:r>
              <a:rPr lang="fr-FR" sz="1200" dirty="0">
                <a:latin typeface="Calibri"/>
                <a:ea typeface="+mn-lt"/>
                <a:cs typeface="Calibri"/>
              </a:rPr>
              <a:t>.</a:t>
            </a:r>
            <a:endParaRPr lang="fr-FR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1636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4" name="Image 3" descr="Une image contenant habits, personne, homme, intérieur&#10;&#10;Description générée automatiquement">
            <a:extLst>
              <a:ext uri="{FF2B5EF4-FFF2-40B4-BE49-F238E27FC236}">
                <a16:creationId xmlns:a16="http://schemas.microsoft.com/office/drawing/2014/main" id="{31F342FD-39A3-6C28-3E3E-CFF119410C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27"/>
          <a:stretch/>
        </p:blipFill>
        <p:spPr>
          <a:xfrm>
            <a:off x="1166565" y="1714327"/>
            <a:ext cx="3996479" cy="31022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3132CF7-A991-E9E7-C869-84D43E88FC01}"/>
              </a:ext>
            </a:extLst>
          </p:cNvPr>
          <p:cNvSpPr txBox="1"/>
          <p:nvPr/>
        </p:nvSpPr>
        <p:spPr>
          <a:xfrm>
            <a:off x="1162822" y="971034"/>
            <a:ext cx="100501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>
                <a:latin typeface="Constantia"/>
                <a:cs typeface="Arial"/>
              </a:rPr>
              <a:t>Un grand merci à tous mes collègues (ex-LAL et SOLEIL) et collaborateurs !</a:t>
            </a:r>
            <a:endParaRPr lang="fr-FR" sz="2000" b="1">
              <a:latin typeface="Constantia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D311D2-6849-E54E-50E6-281EC98A58BD}"/>
              </a:ext>
            </a:extLst>
          </p:cNvPr>
          <p:cNvSpPr txBox="1"/>
          <p:nvPr/>
        </p:nvSpPr>
        <p:spPr>
          <a:xfrm>
            <a:off x="1067572" y="5523984"/>
            <a:ext cx="100501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latin typeface="Constantia"/>
                <a:cs typeface="Arial"/>
              </a:rPr>
              <a:t>En particulier à Christelle Bruni et </a:t>
            </a:r>
            <a:r>
              <a:rPr lang="fr-FR" sz="2000" b="1" dirty="0" err="1">
                <a:latin typeface="Constantia"/>
                <a:cs typeface="Arial"/>
              </a:rPr>
              <a:t>Ryutaro</a:t>
            </a:r>
            <a:r>
              <a:rPr lang="fr-FR" sz="2000" b="1" dirty="0">
                <a:latin typeface="Constantia"/>
                <a:cs typeface="Arial"/>
              </a:rPr>
              <a:t> Nagaoka pour m'avoir montré la voie ...</a:t>
            </a:r>
          </a:p>
        </p:txBody>
      </p:sp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CEB493EA-0310-5C90-6A2A-D8FC4D1F08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pic>
        <p:nvPicPr>
          <p:cNvPr id="6" name="Image 5" descr="Une image contenant habits, personne, chaussures, jeans&#10;&#10;Description générée automatiquement">
            <a:extLst>
              <a:ext uri="{FF2B5EF4-FFF2-40B4-BE49-F238E27FC236}">
                <a16:creationId xmlns:a16="http://schemas.microsoft.com/office/drawing/2014/main" id="{BF59356E-F177-8578-E784-524C3F83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955" y="1532105"/>
            <a:ext cx="5228792" cy="34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459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6349F93-6800-E1AB-0148-C0F90DB6F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</p:spPr>
        <p:txBody>
          <a:bodyPr/>
          <a:lstStyle/>
          <a:p>
            <a:r>
              <a:rPr lang="fr-FR" sz="2000">
                <a:latin typeface="Arial"/>
                <a:cs typeface="Arial"/>
              </a:rPr>
              <a:t>Backup</a:t>
            </a:r>
            <a:endParaRPr lang="fr-FR"/>
          </a:p>
        </p:txBody>
      </p:sp>
      <p:sp>
        <p:nvSpPr>
          <p:cNvPr id="3" name="Espace réservé du pied de page 5">
            <a:extLst>
              <a:ext uri="{FF2B5EF4-FFF2-40B4-BE49-F238E27FC236}">
                <a16:creationId xmlns:a16="http://schemas.microsoft.com/office/drawing/2014/main" id="{A5A5613A-6020-A446-9DF3-D262C81CE6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242078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Effet de la résistivité du NEG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5FC735-023A-8DCF-73D0-B4166E967471}"/>
              </a:ext>
            </a:extLst>
          </p:cNvPr>
          <p:cNvSpPr txBox="1"/>
          <p:nvPr/>
        </p:nvSpPr>
        <p:spPr>
          <a:xfrm>
            <a:off x="717397" y="6327014"/>
            <a:ext cx="91391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/>
                <a:cs typeface="Calibri"/>
              </a:rPr>
              <a:t>Malyshev, Oleg B.,  et. al.  « RF surface resistance study of non-evaporable getter coatings ». NIMA (2017).</a:t>
            </a:r>
            <a:endParaRPr lang="fr-FR"/>
          </a:p>
          <a:p>
            <a:r>
              <a:rPr lang="en-US" sz="1200">
                <a:latin typeface="Calibri"/>
                <a:cs typeface="Calibri"/>
              </a:rPr>
              <a:t>Gamelin, A., et W. </a:t>
            </a:r>
            <a:r>
              <a:rPr lang="en-US" sz="1200" err="1">
                <a:latin typeface="Calibri"/>
                <a:cs typeface="Calibri"/>
              </a:rPr>
              <a:t>Foosang</a:t>
            </a:r>
            <a:r>
              <a:rPr lang="en-US" sz="1200">
                <a:latin typeface="Calibri"/>
                <a:cs typeface="Calibri"/>
              </a:rPr>
              <a:t>. « Influence of the coating resistivity on beam dynamics ». </a:t>
            </a:r>
            <a:r>
              <a:rPr lang="en-US" sz="1200" i="1">
                <a:latin typeface="Calibri"/>
                <a:cs typeface="Calibri"/>
              </a:rPr>
              <a:t>Physical Review Accelerators and Beams</a:t>
            </a:r>
            <a:r>
              <a:rPr lang="en-US" sz="1200">
                <a:latin typeface="Calibri"/>
                <a:cs typeface="Calibri"/>
              </a:rPr>
              <a:t> 26, (2023)</a:t>
            </a:r>
            <a:endParaRPr lang="en-US"/>
          </a:p>
        </p:txBody>
      </p:sp>
      <p:pic>
        <p:nvPicPr>
          <p:cNvPr id="4" name="Image 3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1063D271-69D4-20B0-CA75-F0FB8CAB1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536" y="3275767"/>
            <a:ext cx="3268329" cy="2914076"/>
          </a:xfrm>
          <a:prstGeom prst="rect">
            <a:avLst/>
          </a:prstGeom>
        </p:spPr>
      </p:pic>
      <p:pic>
        <p:nvPicPr>
          <p:cNvPr id="9" name="Image 8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2246E1FA-554A-C76D-B1A4-D5C23702C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35" y="3208101"/>
            <a:ext cx="3439011" cy="305751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3E3FB2A-D4AD-5D1E-28A8-919642EF4860}"/>
              </a:ext>
            </a:extLst>
          </p:cNvPr>
          <p:cNvSpPr txBox="1"/>
          <p:nvPr/>
        </p:nvSpPr>
        <p:spPr>
          <a:xfrm>
            <a:off x="389861" y="620231"/>
            <a:ext cx="11554046" cy="24776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cs typeface="Arial"/>
              </a:rPr>
              <a:t>L'effet d'une </a:t>
            </a:r>
            <a:r>
              <a:rPr lang="fr-FR" sz="1600" b="1">
                <a:cs typeface="Arial"/>
              </a:rPr>
              <a:t>couche mince d'épaisseur Δ de dépôt NEG</a:t>
            </a:r>
            <a:r>
              <a:rPr lang="fr-FR" sz="1600">
                <a:cs typeface="Arial"/>
              </a:rPr>
              <a:t> sur l'impédance est connue depuis les années ~ 2000:</a:t>
            </a:r>
          </a:p>
          <a:p>
            <a:pPr marL="285750" indent="-285750">
              <a:buFont typeface="Arial"/>
              <a:buChar char="•"/>
            </a:pPr>
            <a:r>
              <a:rPr lang="fr-FR" sz="1600">
                <a:cs typeface="Arial"/>
              </a:rPr>
              <a:t>Une augmentation de la partie imaginaire de l'impédance proportionnelle à Δ, qui peut allonger le faisceau et réduire les seuils d'instabilités transverses.</a:t>
            </a:r>
          </a:p>
          <a:p>
            <a:endParaRPr lang="fr-FR" sz="1600">
              <a:cs typeface="Arial"/>
            </a:endParaRPr>
          </a:p>
          <a:p>
            <a:r>
              <a:rPr lang="fr-FR" sz="1600">
                <a:cs typeface="Arial"/>
              </a:rPr>
              <a:t>Un </a:t>
            </a:r>
            <a:r>
              <a:rPr lang="fr-FR" sz="1600" b="1">
                <a:cs typeface="Arial"/>
              </a:rPr>
              <a:t>effet contre-intuitif</a:t>
            </a:r>
            <a:r>
              <a:rPr lang="fr-FR" sz="1600">
                <a:cs typeface="Arial"/>
              </a:rPr>
              <a:t> entre en jeu quand on considère la </a:t>
            </a:r>
            <a:r>
              <a:rPr lang="fr-FR" sz="1600" b="1">
                <a:cs typeface="Arial"/>
              </a:rPr>
              <a:t>résistivité </a:t>
            </a:r>
            <a:r>
              <a:rPr lang="fr-FR" sz="1500" b="1">
                <a:solidFill>
                  <a:srgbClr val="040C28"/>
                </a:solidFill>
                <a:cs typeface="Arial"/>
              </a:rPr>
              <a:t>ρ du dépôt NEG sur du cuivre</a:t>
            </a:r>
            <a:r>
              <a:rPr lang="fr-FR" sz="1500">
                <a:solidFill>
                  <a:srgbClr val="040C28"/>
                </a:solidFill>
                <a:cs typeface="Arial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040C28"/>
                </a:solidFill>
                <a:cs typeface="Arial"/>
              </a:rPr>
              <a:t>On pourrait attendre qu'une résistivité ρ plus faible du NEG génère une impédance plus faible</a:t>
            </a:r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040C28"/>
                </a:solidFill>
                <a:cs typeface="Arial"/>
              </a:rPr>
              <a:t>En fait, </a:t>
            </a:r>
            <a:r>
              <a:rPr lang="fr-FR" sz="1500">
                <a:solidFill>
                  <a:srgbClr val="040C28"/>
                </a:solidFill>
                <a:ea typeface="+mn-lt"/>
                <a:cs typeface="+mn-lt"/>
              </a:rPr>
              <a:t>lorsque </a:t>
            </a:r>
            <a:r>
              <a:rPr lang="fr-FR" sz="1500" b="1">
                <a:solidFill>
                  <a:srgbClr val="040C28"/>
                </a:solidFill>
                <a:ea typeface="+mn-lt"/>
                <a:cs typeface="+mn-lt"/>
              </a:rPr>
              <a:t>la résistivité ρ du NEG est importante</a:t>
            </a:r>
            <a:r>
              <a:rPr lang="fr-FR" sz="1500">
                <a:solidFill>
                  <a:srgbClr val="040C28"/>
                </a:solidFill>
                <a:ea typeface="+mn-lt"/>
                <a:cs typeface="+mn-lt"/>
              </a:rPr>
              <a:t>, l’épaisseur de peau du NEG est grande et </a:t>
            </a:r>
            <a:r>
              <a:rPr lang="fr-FR" sz="1500" b="1">
                <a:solidFill>
                  <a:srgbClr val="040C28"/>
                </a:solidFill>
                <a:ea typeface="+mn-lt"/>
                <a:cs typeface="+mn-lt"/>
              </a:rPr>
              <a:t>le faisceau « voit » uniquement la très faible résistivité du cuivre</a:t>
            </a:r>
            <a:r>
              <a:rPr lang="fr-FR" sz="1500">
                <a:solidFill>
                  <a:srgbClr val="040C28"/>
                </a:solidFill>
                <a:ea typeface="+mn-lt"/>
                <a:cs typeface="+mn-lt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fr-FR" sz="1500">
                <a:solidFill>
                  <a:srgbClr val="040C28"/>
                </a:solidFill>
                <a:ea typeface="+mn-lt"/>
                <a:cs typeface="+mn-lt"/>
              </a:rPr>
              <a:t>Lorsque la résistivité ρ du NEG est faible (mais plus importante que celle du cuivre), l’épaisseur de peau du NEG est plus faible et le faisceau « voit » la résistivité du NEG à la place de celle du cuivre.</a:t>
            </a:r>
            <a:endParaRPr lang="fr-FR" sz="1500">
              <a:solidFill>
                <a:srgbClr val="040C28"/>
              </a:solidFill>
              <a:cs typeface="Arial"/>
            </a:endParaRPr>
          </a:p>
        </p:txBody>
      </p:sp>
      <p:pic>
        <p:nvPicPr>
          <p:cNvPr id="12" name="Image 11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C357329B-0339-350C-2BCB-CCFE867D4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974" y="3203723"/>
            <a:ext cx="1747727" cy="248846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73E7155-96BA-2F6C-D6D9-EF29CB7DBD31}"/>
              </a:ext>
            </a:extLst>
          </p:cNvPr>
          <p:cNvSpPr txBox="1"/>
          <p:nvPr/>
        </p:nvSpPr>
        <p:spPr>
          <a:xfrm>
            <a:off x="4483395" y="3588488"/>
            <a:ext cx="159488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err="1">
                <a:solidFill>
                  <a:srgbClr val="FF0000"/>
                </a:solidFill>
                <a:latin typeface="Calibri"/>
                <a:cs typeface="Calibri"/>
              </a:rPr>
              <a:t>Columnar</a:t>
            </a:r>
            <a:r>
              <a:rPr lang="fr-FR" sz="1600" b="1">
                <a:solidFill>
                  <a:srgbClr val="FF0000"/>
                </a:solidFill>
                <a:latin typeface="Calibri"/>
                <a:cs typeface="Calibri"/>
              </a:rPr>
              <a:t> NEG</a:t>
            </a:r>
            <a:endParaRPr lang="fr-FR" sz="1400" b="1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fr-FR" sz="1400" b="1">
                <a:solidFill>
                  <a:srgbClr val="FF0000"/>
                </a:solidFill>
                <a:latin typeface="Calibri"/>
                <a:cs typeface="Calibri"/>
              </a:rPr>
              <a:t>ρ = 7.1E-5 </a:t>
            </a:r>
            <a:r>
              <a:rPr lang="fr-FR" sz="1400" b="1" err="1">
                <a:solidFill>
                  <a:srgbClr val="FF0000"/>
                </a:solidFill>
                <a:latin typeface="Calibri"/>
                <a:cs typeface="Calibri"/>
              </a:rPr>
              <a:t>ohm.m</a:t>
            </a:r>
            <a:endParaRPr lang="fr-FR" sz="1400" b="1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161218-93C7-9456-1D40-9EA7E1314F66}"/>
              </a:ext>
            </a:extLst>
          </p:cNvPr>
          <p:cNvSpPr txBox="1"/>
          <p:nvPr/>
        </p:nvSpPr>
        <p:spPr>
          <a:xfrm>
            <a:off x="4483395" y="4802371"/>
            <a:ext cx="159488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>
                <a:solidFill>
                  <a:srgbClr val="FF0000"/>
                </a:solidFill>
                <a:latin typeface="Calibri"/>
                <a:cs typeface="Calibri"/>
              </a:rPr>
              <a:t>Dense NEG</a:t>
            </a:r>
            <a:endParaRPr lang="fr-FR" sz="1400" b="1">
              <a:solidFill>
                <a:srgbClr val="FF0000"/>
              </a:solidFill>
              <a:latin typeface="Calibri"/>
              <a:cs typeface="Calibri"/>
            </a:endParaRPr>
          </a:p>
          <a:p>
            <a:pPr algn="ctr"/>
            <a:r>
              <a:rPr lang="fr-FR" sz="1400" b="1">
                <a:solidFill>
                  <a:srgbClr val="FF0000"/>
                </a:solidFill>
                <a:latin typeface="Calibri"/>
                <a:cs typeface="Calibri"/>
              </a:rPr>
              <a:t>ρ = 1.25E-6 </a:t>
            </a:r>
            <a:r>
              <a:rPr lang="fr-FR" sz="1400" b="1" err="1">
                <a:solidFill>
                  <a:srgbClr val="FF0000"/>
                </a:solidFill>
                <a:latin typeface="Calibri"/>
                <a:cs typeface="Calibri"/>
              </a:rPr>
              <a:t>ohm.m</a:t>
            </a:r>
            <a:endParaRPr lang="fr-FR" sz="1400" b="1">
              <a:solidFill>
                <a:srgbClr val="FF0000"/>
              </a:solidFill>
              <a:latin typeface="Calibri"/>
              <a:cs typeface="Calibri"/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2B963CE7-10A3-83A7-FA12-1D088BA950B1}"/>
              </a:ext>
            </a:extLst>
          </p:cNvPr>
          <p:cNvCxnSpPr/>
          <p:nvPr/>
        </p:nvCxnSpPr>
        <p:spPr>
          <a:xfrm>
            <a:off x="2441280" y="4842467"/>
            <a:ext cx="1959935" cy="3207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F4E064-9768-E38E-50F6-03ECDBA3BF47}"/>
              </a:ext>
            </a:extLst>
          </p:cNvPr>
          <p:cNvCxnSpPr>
            <a:cxnSpLocks/>
          </p:cNvCxnSpPr>
          <p:nvPr/>
        </p:nvCxnSpPr>
        <p:spPr>
          <a:xfrm flipV="1">
            <a:off x="3672884" y="3931610"/>
            <a:ext cx="701749" cy="7425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D4E57C3-EEE2-BC02-DEFE-9B5982D7E1B9}"/>
              </a:ext>
            </a:extLst>
          </p:cNvPr>
          <p:cNvSpPr txBox="1"/>
          <p:nvPr/>
        </p:nvSpPr>
        <p:spPr>
          <a:xfrm>
            <a:off x="6255488" y="3207488"/>
            <a:ext cx="2418906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latin typeface="Calibri"/>
                <a:cs typeface="Calibri"/>
              </a:rPr>
              <a:t>Un NEG "</a:t>
            </a:r>
            <a:r>
              <a:rPr lang="fr-FR" sz="1400" err="1">
                <a:latin typeface="Calibri"/>
                <a:cs typeface="Calibri"/>
              </a:rPr>
              <a:t>columnar</a:t>
            </a:r>
            <a:r>
              <a:rPr lang="fr-FR" sz="1400">
                <a:latin typeface="Calibri"/>
                <a:cs typeface="Calibri"/>
              </a:rPr>
              <a:t>" n'augmente pas l'énergie dissipée dans la chambre.</a:t>
            </a:r>
          </a:p>
          <a:p>
            <a:endParaRPr lang="fr-FR" sz="1400">
              <a:latin typeface="Calibri"/>
              <a:cs typeface="Calibri"/>
            </a:endParaRPr>
          </a:p>
          <a:p>
            <a:r>
              <a:rPr lang="fr-FR" sz="1400">
                <a:latin typeface="Calibri"/>
                <a:cs typeface="Calibri"/>
              </a:rPr>
              <a:t>Un NEG "dense" pourrait l'augmenter d'un facteur 2.</a:t>
            </a:r>
          </a:p>
          <a:p>
            <a:endParaRPr lang="fr-FR" sz="1400">
              <a:latin typeface="Calibri"/>
              <a:cs typeface="Calibri"/>
            </a:endParaRPr>
          </a:p>
          <a:p>
            <a:r>
              <a:rPr lang="fr-FR" sz="1400">
                <a:latin typeface="Calibri"/>
                <a:cs typeface="Calibri"/>
              </a:rPr>
              <a:t>Les deux sont potentiellement (?)  susceptible de générer des instabilités longitudinales à haute fréquence. Mais quel NEG devrait être adopté ?</a:t>
            </a:r>
          </a:p>
          <a:p>
            <a:r>
              <a:rPr lang="fr-FR" sz="1400">
                <a:latin typeface="Calibri"/>
                <a:cs typeface="Calibri"/>
              </a:rPr>
              <a:t>Débats encore en cours ...</a:t>
            </a:r>
            <a:endParaRPr lang="fr-FR"/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4F301E35-05A1-AEE7-FED9-E4A7D4E702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233910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Arial"/>
                <a:cs typeface="Arial"/>
              </a:rPr>
              <a:t>Instabilité "</a:t>
            </a:r>
            <a:r>
              <a:rPr lang="fr-FR" dirty="0" err="1">
                <a:latin typeface="Arial"/>
                <a:cs typeface="Arial"/>
              </a:rPr>
              <a:t>Periodic</a:t>
            </a:r>
            <a:r>
              <a:rPr lang="fr-FR" dirty="0">
                <a:latin typeface="Arial"/>
                <a:cs typeface="Arial"/>
              </a:rPr>
              <a:t> Transient Beam </a:t>
            </a:r>
            <a:r>
              <a:rPr lang="fr-FR" dirty="0" err="1">
                <a:latin typeface="Arial"/>
                <a:cs typeface="Arial"/>
              </a:rPr>
              <a:t>Loading</a:t>
            </a:r>
            <a:r>
              <a:rPr lang="fr-FR" dirty="0">
                <a:latin typeface="Arial"/>
                <a:cs typeface="Arial"/>
              </a:rPr>
              <a:t>" (PTBL)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3FEBF89-CFAB-49B5-BB64-FACBE4ED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658" y="2206582"/>
            <a:ext cx="3845212" cy="32096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4C04EB-0394-4950-9695-73EBFA20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268" y="2834847"/>
            <a:ext cx="1180714" cy="76559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FBB90E-2D73-4767-8329-5758E7D37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842" y="3896798"/>
            <a:ext cx="867067" cy="553384"/>
          </a:xfrm>
          <a:prstGeom prst="rect">
            <a:avLst/>
          </a:prstGeom>
        </p:spPr>
      </p:pic>
      <p:sp>
        <p:nvSpPr>
          <p:cNvPr id="18" name="ZoneTexte 6">
            <a:extLst>
              <a:ext uri="{FF2B5EF4-FFF2-40B4-BE49-F238E27FC236}">
                <a16:creationId xmlns:a16="http://schemas.microsoft.com/office/drawing/2014/main" id="{F3B6D89E-23EF-45AD-9237-200C3BD3AF53}"/>
              </a:ext>
            </a:extLst>
          </p:cNvPr>
          <p:cNvSpPr txBox="1"/>
          <p:nvPr/>
        </p:nvSpPr>
        <p:spPr>
          <a:xfrm>
            <a:off x="7754414" y="1899416"/>
            <a:ext cx="352811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A un instant donné pendant l'instabilité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608193-DE97-6E28-0E89-10CBED36D368}"/>
              </a:ext>
            </a:extLst>
          </p:cNvPr>
          <p:cNvSpPr txBox="1"/>
          <p:nvPr/>
        </p:nvSpPr>
        <p:spPr>
          <a:xfrm>
            <a:off x="525294" y="809016"/>
            <a:ext cx="11668327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cs typeface="Calibri"/>
              </a:rPr>
              <a:t>Nouvelle instabilité </a:t>
            </a:r>
            <a:r>
              <a:rPr lang="fr-FR" sz="1600" b="1" dirty="0">
                <a:solidFill>
                  <a:srgbClr val="000000"/>
                </a:solidFill>
                <a:latin typeface="Calibri"/>
                <a:cs typeface="Calibri"/>
              </a:rPr>
              <a:t>"</a:t>
            </a:r>
            <a:r>
              <a:rPr lang="fr-FR" sz="1600" b="1" err="1">
                <a:solidFill>
                  <a:srgbClr val="000000"/>
                </a:solidFill>
                <a:latin typeface="Calibri"/>
                <a:cs typeface="Calibri"/>
              </a:rPr>
              <a:t>Periodic</a:t>
            </a:r>
            <a:r>
              <a:rPr lang="fr-FR" sz="1600" b="1" dirty="0">
                <a:solidFill>
                  <a:srgbClr val="000000"/>
                </a:solidFill>
                <a:latin typeface="Calibri"/>
                <a:cs typeface="Calibri"/>
              </a:rPr>
              <a:t> Transient Beam </a:t>
            </a:r>
            <a:r>
              <a:rPr lang="fr-FR" sz="1600" b="1" err="1">
                <a:solidFill>
                  <a:srgbClr val="000000"/>
                </a:solidFill>
                <a:latin typeface="Calibri"/>
                <a:cs typeface="Calibri"/>
              </a:rPr>
              <a:t>Loading</a:t>
            </a:r>
            <a:r>
              <a:rPr lang="fr-FR" sz="1600" b="1" dirty="0">
                <a:solidFill>
                  <a:srgbClr val="000000"/>
                </a:solidFill>
                <a:latin typeface="Calibri"/>
                <a:cs typeface="Calibri"/>
              </a:rPr>
              <a:t>"</a:t>
            </a:r>
            <a:r>
              <a:rPr lang="fr-FR" sz="1600" b="1" dirty="0">
                <a:latin typeface="Calibri"/>
                <a:cs typeface="Calibri"/>
              </a:rPr>
              <a:t> PTBL</a:t>
            </a:r>
            <a:r>
              <a:rPr lang="fr-FR" sz="1600" dirty="0">
                <a:latin typeface="Calibri"/>
                <a:cs typeface="Calibri"/>
              </a:rPr>
              <a:t>: </a:t>
            </a:r>
            <a:endParaRPr lang="fr-FR"/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Calibri"/>
              </a:rPr>
              <a:t>"Découverte" entre 2018 (</a:t>
            </a:r>
            <a:r>
              <a:rPr lang="fr-FR" sz="1600" err="1">
                <a:latin typeface="Calibri"/>
                <a:cs typeface="Calibri"/>
              </a:rPr>
              <a:t>Venturini</a:t>
            </a:r>
            <a:r>
              <a:rPr lang="fr-FR" sz="1600" dirty="0">
                <a:latin typeface="Calibri"/>
                <a:cs typeface="Calibri"/>
              </a:rPr>
              <a:t>, théorie) et observé à MAX IV en 2024</a:t>
            </a:r>
            <a:r>
              <a:rPr lang="fr-FR" sz="1600" dirty="0">
                <a:latin typeface="Calibri"/>
                <a:cs typeface="Arial"/>
              </a:rPr>
              <a:t>​.</a:t>
            </a:r>
            <a:endParaRPr lang="fr-FR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Arial"/>
              </a:rPr>
              <a:t>Il s'agit d'une instabilité particulière car elle mélange plusieurs modes (modes azimutaux et mode couplées).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latin typeface="Calibri"/>
                <a:cs typeface="Arial"/>
              </a:rPr>
              <a:t>Elle est caractérisée par une variation lente dans "l'espace des paquets" du profil longitudinal du faisceau.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0166BE86-6829-532A-59CE-60CEE2A951A5}"/>
              </a:ext>
            </a:extLst>
          </p:cNvPr>
          <p:cNvGrpSpPr/>
          <p:nvPr/>
        </p:nvGrpSpPr>
        <p:grpSpPr>
          <a:xfrm>
            <a:off x="1916044" y="3945983"/>
            <a:ext cx="3690634" cy="2605798"/>
            <a:chOff x="8311981" y="3556877"/>
            <a:chExt cx="3690634" cy="2605798"/>
          </a:xfrm>
        </p:grpSpPr>
        <p:pic>
          <p:nvPicPr>
            <p:cNvPr id="3" name="Image 2" descr="Une image contenant texte, diagramme, ligne, Tracé&#10;&#10;Description générée automatiquement">
              <a:extLst>
                <a:ext uri="{FF2B5EF4-FFF2-40B4-BE49-F238E27FC236}">
                  <a16:creationId xmlns:a16="http://schemas.microsoft.com/office/drawing/2014/main" id="{33FF597C-0E9E-3303-BF63-824C74B56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11981" y="3556877"/>
              <a:ext cx="3690634" cy="2605798"/>
            </a:xfrm>
            <a:prstGeom prst="rect">
              <a:avLst/>
            </a:prstGeom>
          </p:spPr>
        </p:pic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1564C54D-079D-9360-07BA-DB30730E2910}"/>
                </a:ext>
              </a:extLst>
            </p:cNvPr>
            <p:cNvCxnSpPr/>
            <p:nvPr/>
          </p:nvCxnSpPr>
          <p:spPr>
            <a:xfrm flipH="1" flipV="1">
              <a:off x="9020180" y="3948926"/>
              <a:ext cx="702889" cy="19036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4337CF3-4694-E55D-B5CF-23558AD25C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1179" y="4333845"/>
              <a:ext cx="459698" cy="3770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09404C8-08F6-E12D-BCF6-89AD154C6E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7326" y="4536503"/>
              <a:ext cx="354316" cy="55542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5079A9B-3CE4-6EFC-E837-275EC8F0454A}"/>
                </a:ext>
              </a:extLst>
            </p:cNvPr>
            <p:cNvSpPr txBox="1"/>
            <p:nvPr/>
          </p:nvSpPr>
          <p:spPr>
            <a:xfrm>
              <a:off x="9763182" y="4054738"/>
              <a:ext cx="2032606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dirty="0">
                  <a:latin typeface="Calibri"/>
                  <a:cs typeface="Arial"/>
                </a:rPr>
                <a:t>Plusieurs modes couplés sont excités en même temps</a:t>
              </a:r>
              <a:endParaRPr lang="fr-FR"/>
            </a:p>
          </p:txBody>
        </p:sp>
      </p:grpSp>
      <p:sp>
        <p:nvSpPr>
          <p:cNvPr id="14" name="ZoneTexte 6">
            <a:extLst>
              <a:ext uri="{FF2B5EF4-FFF2-40B4-BE49-F238E27FC236}">
                <a16:creationId xmlns:a16="http://schemas.microsoft.com/office/drawing/2014/main" id="{482A7022-21B5-33F2-2C9F-51691050CA4B}"/>
              </a:ext>
            </a:extLst>
          </p:cNvPr>
          <p:cNvSpPr txBox="1"/>
          <p:nvPr/>
        </p:nvSpPr>
        <p:spPr>
          <a:xfrm>
            <a:off x="1844861" y="2004799"/>
            <a:ext cx="384426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 dirty="0"/>
              <a:t>Cas stable (pour un remplissage uniforme)</a:t>
            </a:r>
            <a:endParaRPr lang="fr-FR" dirty="0">
              <a:cs typeface="Arial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5B3A6C0-24F4-738F-D0BF-607EF2969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033" y="2453862"/>
            <a:ext cx="867067" cy="5533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C86F5C9-255E-0354-71FC-A01E966C6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837" y="2453861"/>
            <a:ext cx="867067" cy="55338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BB13193-A114-BEFB-89B1-6ADCD794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388" y="2453860"/>
            <a:ext cx="867067" cy="55338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33AB524-3035-D820-0FF6-51ADE336826A}"/>
              </a:ext>
            </a:extLst>
          </p:cNvPr>
          <p:cNvSpPr txBox="1"/>
          <p:nvPr/>
        </p:nvSpPr>
        <p:spPr>
          <a:xfrm>
            <a:off x="1332180" y="3055559"/>
            <a:ext cx="13270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Paquet n°1</a:t>
            </a:r>
            <a:endParaRPr lang="fr-FR" sz="1400">
              <a:latin typeface="Calibri"/>
              <a:cs typeface="Calibri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4AA179B-E646-8C29-F34E-EC8383CB3489}"/>
              </a:ext>
            </a:extLst>
          </p:cNvPr>
          <p:cNvSpPr txBox="1"/>
          <p:nvPr/>
        </p:nvSpPr>
        <p:spPr>
          <a:xfrm>
            <a:off x="3156115" y="3055558"/>
            <a:ext cx="13270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Paquet </a:t>
            </a:r>
            <a:r>
              <a:rPr lang="fr-FR" sz="1400" dirty="0" err="1">
                <a:latin typeface="Calibri"/>
                <a:cs typeface="Calibri"/>
              </a:rPr>
              <a:t>n°N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930A401-0793-1539-4511-15D1361B5E7C}"/>
              </a:ext>
            </a:extLst>
          </p:cNvPr>
          <p:cNvSpPr txBox="1"/>
          <p:nvPr/>
        </p:nvSpPr>
        <p:spPr>
          <a:xfrm>
            <a:off x="4874667" y="3055557"/>
            <a:ext cx="132707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Paquet n°416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D4F6869-E6E2-E099-4C1E-43DCF8011B44}"/>
              </a:ext>
            </a:extLst>
          </p:cNvPr>
          <p:cNvSpPr txBox="1"/>
          <p:nvPr/>
        </p:nvSpPr>
        <p:spPr>
          <a:xfrm>
            <a:off x="6485" y="2365442"/>
            <a:ext cx="133269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dirty="0">
                <a:latin typeface="Calibri"/>
                <a:cs typeface="Calibri"/>
              </a:rPr>
              <a:t>Profil longitudinal d'un paquet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64EC20B-7ADB-E2D1-6CD2-D6D6A10B17C3}"/>
              </a:ext>
            </a:extLst>
          </p:cNvPr>
          <p:cNvSpPr txBox="1"/>
          <p:nvPr/>
        </p:nvSpPr>
        <p:spPr>
          <a:xfrm>
            <a:off x="2578467" y="2550959"/>
            <a:ext cx="676382" cy="368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cs typeface="Arial"/>
              </a:rPr>
              <a:t>...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48D22F9-E9FF-FDAF-6DBA-5270C23C44A5}"/>
              </a:ext>
            </a:extLst>
          </p:cNvPr>
          <p:cNvSpPr txBox="1"/>
          <p:nvPr/>
        </p:nvSpPr>
        <p:spPr>
          <a:xfrm>
            <a:off x="4353764" y="2550959"/>
            <a:ext cx="676382" cy="368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cs typeface="Arial"/>
              </a:rPr>
              <a:t>...</a:t>
            </a: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5F8BC170-2139-D33A-7529-D746806DBD99}"/>
              </a:ext>
            </a:extLst>
          </p:cNvPr>
          <p:cNvSpPr/>
          <p:nvPr/>
        </p:nvSpPr>
        <p:spPr>
          <a:xfrm>
            <a:off x="8007102" y="5910191"/>
            <a:ext cx="3013752" cy="462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16FF27B-8E22-896F-3DEB-0BCDD57B5B40}"/>
              </a:ext>
            </a:extLst>
          </p:cNvPr>
          <p:cNvCxnSpPr/>
          <p:nvPr/>
        </p:nvCxnSpPr>
        <p:spPr>
          <a:xfrm flipV="1">
            <a:off x="9640383" y="2447625"/>
            <a:ext cx="626557" cy="2957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EB0EBF9-4489-AE47-1B95-2B6D0835BA0A}"/>
              </a:ext>
            </a:extLst>
          </p:cNvPr>
          <p:cNvCxnSpPr>
            <a:cxnSpLocks/>
          </p:cNvCxnSpPr>
          <p:nvPr/>
        </p:nvCxnSpPr>
        <p:spPr>
          <a:xfrm>
            <a:off x="9032403" y="4453821"/>
            <a:ext cx="10474" cy="3284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A1290731-53FF-991F-6951-5711BD1889DC}"/>
              </a:ext>
            </a:extLst>
          </p:cNvPr>
          <p:cNvSpPr txBox="1"/>
          <p:nvPr/>
        </p:nvSpPr>
        <p:spPr>
          <a:xfrm>
            <a:off x="8006738" y="5479550"/>
            <a:ext cx="30174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 dirty="0">
                <a:cs typeface="Arial"/>
              </a:rPr>
              <a:t>Variation lente (~Hz) dans l'espace des paquets</a:t>
            </a:r>
            <a:endParaRPr lang="fr-FR" sz="1200" b="1">
              <a:cs typeface="Arial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75716CE-40CF-79E7-C619-C8F2B5E07255}"/>
              </a:ext>
            </a:extLst>
          </p:cNvPr>
          <p:cNvSpPr txBox="1"/>
          <p:nvPr/>
        </p:nvSpPr>
        <p:spPr>
          <a:xfrm>
            <a:off x="2580198" y="3776118"/>
            <a:ext cx="28666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>
                <a:cs typeface="Arial"/>
              </a:rPr>
              <a:t>Spectre du faisceau</a:t>
            </a:r>
            <a:endParaRPr lang="fr-FR" sz="1600" dirty="0"/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490634EF-B147-5E63-9312-022EAA258F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883244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Prix Jean-Louis </a:t>
            </a:r>
            <a:r>
              <a:rPr lang="fr-FR" err="1">
                <a:latin typeface="Arial"/>
                <a:cs typeface="Arial"/>
              </a:rPr>
              <a:t>Laclare</a:t>
            </a:r>
            <a:r>
              <a:rPr lang="fr-FR">
                <a:latin typeface="Arial"/>
                <a:cs typeface="Arial"/>
              </a:rPr>
              <a:t> 2024: Alexis Gamelin</a:t>
            </a:r>
            <a:endParaRPr lang="fr-FR" err="1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AAE284-0886-58C8-A212-3E0A337BFB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1C70F4-B4B9-433F-C118-33388C782B33}"/>
              </a:ext>
            </a:extLst>
          </p:cNvPr>
          <p:cNvSpPr txBox="1"/>
          <p:nvPr/>
        </p:nvSpPr>
        <p:spPr>
          <a:xfrm>
            <a:off x="167218" y="1028756"/>
            <a:ext cx="779324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latin typeface="Calibri"/>
                <a:ea typeface="Calibri"/>
                <a:cs typeface="Calibri"/>
              </a:rPr>
              <a:t>(2015 - 2018) - LAL &amp; U. Paris-Saclay - Doctorat en physique des accélérateurs </a:t>
            </a:r>
          </a:p>
          <a:p>
            <a:pPr marL="742950" lvl="1" indent="-285750">
              <a:buFont typeface="Courier New"/>
              <a:buChar char="o"/>
            </a:pPr>
            <a:r>
              <a:rPr lang="fr-FR">
                <a:latin typeface="Calibri"/>
                <a:ea typeface="Calibri"/>
                <a:cs typeface="Calibri"/>
              </a:rPr>
              <a:t>Sujet : "</a:t>
            </a:r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Effets collectifs dans un régime de micro-paquet transitoire et atténuation du nuage d'ion dans </a:t>
            </a:r>
            <a:r>
              <a:rPr lang="fr-FR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ThomX</a:t>
            </a:r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"</a:t>
            </a:r>
            <a:endParaRPr lang="fr-FR">
              <a:latin typeface="Calibri"/>
              <a:ea typeface="Calibri"/>
              <a:cs typeface="Calibri"/>
            </a:endParaRPr>
          </a:p>
          <a:p>
            <a:pPr marL="1200150" lvl="2" indent="-285750">
              <a:buFont typeface="Wingdings"/>
              <a:buChar char="§"/>
            </a:pPr>
            <a:r>
              <a:rPr lang="fr-FR">
                <a:latin typeface="Calibri"/>
                <a:ea typeface="Calibri"/>
                <a:cs typeface="Calibri"/>
              </a:rPr>
              <a:t>Christelle Bruni (Directrice de thèse)</a:t>
            </a:r>
          </a:p>
          <a:p>
            <a:pPr marL="1200150" lvl="2" indent="-285750">
              <a:buFont typeface="Wingdings"/>
              <a:buChar char="§"/>
            </a:pPr>
            <a:r>
              <a:rPr lang="fr-FR">
                <a:latin typeface="Calibri"/>
                <a:ea typeface="Calibri"/>
                <a:cs typeface="Calibri"/>
              </a:rPr>
              <a:t>Pierre </a:t>
            </a:r>
            <a:r>
              <a:rPr lang="fr-FR" err="1">
                <a:latin typeface="Calibri"/>
                <a:ea typeface="Calibri"/>
                <a:cs typeface="Calibri"/>
              </a:rPr>
              <a:t>Lepercq</a:t>
            </a:r>
            <a:r>
              <a:rPr lang="fr-FR">
                <a:latin typeface="Calibri"/>
                <a:ea typeface="Calibri"/>
                <a:cs typeface="Calibri"/>
              </a:rPr>
              <a:t> (Co-encadrant)</a:t>
            </a:r>
          </a:p>
          <a:p>
            <a:pPr marL="742950" lvl="1" indent="-285750">
              <a:buFont typeface="Courier New"/>
              <a:buChar char="o"/>
            </a:pPr>
            <a:r>
              <a:rPr lang="fr-FR">
                <a:latin typeface="Calibri"/>
                <a:ea typeface="Calibri"/>
                <a:cs typeface="Calibri"/>
              </a:rPr>
              <a:t>Prix de la meilleure thèse de l'école doctorale </a:t>
            </a:r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PHENIICS</a:t>
            </a:r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4423FA66-7840-52F4-8FEA-5181D6CB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212" y="1030019"/>
            <a:ext cx="4012659" cy="20417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D6A36F2-D1E8-BD87-FBB8-9F49E2F66CD6}"/>
              </a:ext>
            </a:extLst>
          </p:cNvPr>
          <p:cNvSpPr txBox="1"/>
          <p:nvPr/>
        </p:nvSpPr>
        <p:spPr>
          <a:xfrm>
            <a:off x="530006" y="3896985"/>
            <a:ext cx="79799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fr-FR" dirty="0">
                <a:latin typeface="Calibri"/>
                <a:ea typeface="Calibri"/>
                <a:cs typeface="Calibri"/>
              </a:rPr>
              <a:t>(2018 – aujourd'hui) - Synchrotron SOLEIL – Physicien des Accélérateurs</a:t>
            </a:r>
            <a:r>
              <a:rPr lang="en-US" dirty="0">
                <a:latin typeface="Calibri"/>
                <a:ea typeface="Calibri"/>
                <a:cs typeface="Calibri"/>
              </a:rPr>
              <a:t>​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latin typeface="Calibri"/>
                <a:ea typeface="Calibri"/>
                <a:cs typeface="Calibri"/>
              </a:rPr>
              <a:t>Etudes des effets collectifs pour les accélérateurs de SOLEIL et le projet SOLEIL II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 err="1">
                <a:latin typeface="Calibri"/>
                <a:ea typeface="Calibri"/>
                <a:cs typeface="Calibri"/>
              </a:rPr>
              <a:t>Watanyu</a:t>
            </a:r>
            <a:r>
              <a:rPr lang="fr-FR" dirty="0">
                <a:latin typeface="Calibri"/>
                <a:ea typeface="Calibri"/>
                <a:cs typeface="Calibri"/>
              </a:rPr>
              <a:t> </a:t>
            </a:r>
            <a:r>
              <a:rPr lang="fr-FR" dirty="0" err="1">
                <a:latin typeface="Calibri"/>
                <a:ea typeface="Calibri"/>
                <a:cs typeface="Calibri"/>
              </a:rPr>
              <a:t>Foosang</a:t>
            </a:r>
            <a:r>
              <a:rPr lang="fr-FR" dirty="0">
                <a:latin typeface="Calibri"/>
                <a:ea typeface="Calibri"/>
                <a:cs typeface="Calibri"/>
              </a:rPr>
              <a:t> (doctorant puis post-doc)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latin typeface="Calibri"/>
                <a:ea typeface="Calibri"/>
                <a:cs typeface="Calibri"/>
              </a:rPr>
              <a:t>Vadim </a:t>
            </a:r>
            <a:r>
              <a:rPr lang="fr-FR" dirty="0" err="1">
                <a:latin typeface="Calibri"/>
                <a:ea typeface="Calibri"/>
                <a:cs typeface="Calibri"/>
              </a:rPr>
              <a:t>Gubaidulin</a:t>
            </a:r>
            <a:r>
              <a:rPr lang="fr-FR" dirty="0">
                <a:latin typeface="Calibri"/>
                <a:ea typeface="Calibri"/>
                <a:cs typeface="Calibri"/>
              </a:rPr>
              <a:t> (post-doc puis permanent)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 err="1">
                <a:latin typeface="Calibri"/>
                <a:ea typeface="Calibri"/>
                <a:cs typeface="Calibri"/>
              </a:rPr>
              <a:t>Ryutaro</a:t>
            </a:r>
            <a:r>
              <a:rPr lang="fr-FR" dirty="0">
                <a:latin typeface="Calibri"/>
                <a:ea typeface="Calibri"/>
                <a:cs typeface="Calibri"/>
              </a:rPr>
              <a:t> Nagaoka (chef du groupe physique accélérateur)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latin typeface="Calibri"/>
                <a:ea typeface="Calibri"/>
                <a:cs typeface="Calibri"/>
              </a:rPr>
              <a:t>Participation et amélioration de l'opération de SOLEIL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latin typeface="Calibri"/>
                <a:ea typeface="Calibri"/>
                <a:cs typeface="Calibri"/>
              </a:rPr>
              <a:t>Master</a:t>
            </a:r>
            <a:r>
              <a:rPr lang="fr-F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2 "Grands Instruments" de l'U. Paris-Saclay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217E22B-49B9-F21B-0A28-31BC238A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51" y="4483278"/>
            <a:ext cx="2781706" cy="12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83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2" name="Image 1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0570C3B1-9062-F650-904E-AEC7E5C3A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7" y="818743"/>
            <a:ext cx="5680785" cy="5552873"/>
          </a:xfrm>
          <a:prstGeom prst="rect">
            <a:avLst/>
          </a:prstGeom>
        </p:spPr>
      </p:pic>
      <p:sp>
        <p:nvSpPr>
          <p:cNvPr id="13" name="Titre 7">
            <a:extLst>
              <a:ext uri="{FF2B5EF4-FFF2-40B4-BE49-F238E27FC236}">
                <a16:creationId xmlns:a16="http://schemas.microsoft.com/office/drawing/2014/main" id="{6983101A-DE6A-86E1-BFBC-E914ABF4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</p:spPr>
        <p:txBody>
          <a:bodyPr/>
          <a:lstStyle/>
          <a:p>
            <a:r>
              <a:rPr lang="fr-FR" sz="2400" dirty="0">
                <a:latin typeface="Arial"/>
                <a:cs typeface="Arial"/>
              </a:rPr>
              <a:t>Comparaison avec le </a:t>
            </a:r>
            <a:r>
              <a:rPr lang="fr-FR" sz="2400" dirty="0" err="1">
                <a:latin typeface="Arial"/>
                <a:cs typeface="Arial"/>
              </a:rPr>
              <a:t>tracking</a:t>
            </a:r>
            <a:r>
              <a:rPr lang="fr-FR" sz="2400" dirty="0">
                <a:latin typeface="Arial"/>
                <a:cs typeface="Arial"/>
              </a:rPr>
              <a:t>: cas de l'instabilité "fast mode </a:t>
            </a:r>
            <a:r>
              <a:rPr lang="fr-FR" sz="2400" dirty="0" err="1">
                <a:latin typeface="Arial"/>
                <a:cs typeface="Arial"/>
              </a:rPr>
              <a:t>coupling</a:t>
            </a:r>
            <a:r>
              <a:rPr lang="fr-FR" sz="2400" dirty="0">
                <a:latin typeface="Arial"/>
                <a:cs typeface="Arial"/>
              </a:rPr>
              <a:t>"</a:t>
            </a:r>
            <a:endParaRPr lang="fr-FR" sz="2400" dirty="0" err="1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97B7DA-DBC4-D43F-1DD7-3088AD62D924}"/>
              </a:ext>
            </a:extLst>
          </p:cNvPr>
          <p:cNvSpPr txBox="1"/>
          <p:nvPr/>
        </p:nvSpPr>
        <p:spPr>
          <a:xfrm>
            <a:off x="6377837" y="962020"/>
            <a:ext cx="559981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latin typeface="Calibri"/>
                <a:ea typeface="Calibri"/>
                <a:cs typeface="Arial"/>
              </a:rPr>
              <a:t>L'instabilité "</a:t>
            </a:r>
            <a:r>
              <a:rPr lang="fr-FR" sz="1600" b="1" dirty="0">
                <a:latin typeface="Calibri"/>
                <a:ea typeface="Calibri"/>
                <a:cs typeface="Arial"/>
              </a:rPr>
              <a:t>fast mode </a:t>
            </a:r>
            <a:r>
              <a:rPr lang="fr-FR" sz="1600" b="1" dirty="0" err="1">
                <a:latin typeface="Calibri"/>
                <a:ea typeface="Calibri"/>
                <a:cs typeface="Arial"/>
              </a:rPr>
              <a:t>coupling</a:t>
            </a:r>
            <a:r>
              <a:rPr lang="fr-FR" sz="1600" dirty="0">
                <a:latin typeface="Calibri"/>
                <a:ea typeface="Calibri"/>
                <a:cs typeface="Arial"/>
              </a:rPr>
              <a:t>" résulte du couplage entre les modes </a:t>
            </a:r>
            <a:r>
              <a:rPr lang="fr-FR" sz="1600" b="1" dirty="0">
                <a:latin typeface="Calibri"/>
                <a:ea typeface="Calibri"/>
                <a:cs typeface="Arial"/>
              </a:rPr>
              <a:t>dipolaires</a:t>
            </a:r>
            <a:r>
              <a:rPr lang="fr-FR" sz="1600" dirty="0">
                <a:latin typeface="Calibri"/>
                <a:ea typeface="Calibri"/>
                <a:cs typeface="Arial"/>
              </a:rPr>
              <a:t> et </a:t>
            </a:r>
            <a:r>
              <a:rPr lang="fr-FR" sz="1600" b="1" dirty="0">
                <a:latin typeface="Calibri"/>
                <a:ea typeface="Calibri"/>
                <a:cs typeface="Arial"/>
              </a:rPr>
              <a:t>quadripolaires</a:t>
            </a:r>
            <a:r>
              <a:rPr lang="fr-FR" sz="1600" dirty="0">
                <a:latin typeface="Calibri"/>
                <a:ea typeface="Calibri"/>
                <a:cs typeface="Arial"/>
              </a:rPr>
              <a:t> des paquets.</a:t>
            </a:r>
          </a:p>
          <a:p>
            <a:r>
              <a:rPr lang="fr-FR" sz="1600" dirty="0">
                <a:latin typeface="Calibri"/>
                <a:ea typeface="Calibri"/>
                <a:cs typeface="Calibri"/>
              </a:rPr>
              <a:t>Elle induit des oscillations importantes</a:t>
            </a:r>
            <a:r>
              <a:rPr lang="fr-FR" sz="1600" b="1" dirty="0">
                <a:latin typeface="Calibri"/>
                <a:ea typeface="Calibri"/>
                <a:cs typeface="Calibri"/>
              </a:rPr>
              <a:t> </a:t>
            </a:r>
            <a:r>
              <a:rPr lang="fr-FR" sz="1600" dirty="0">
                <a:latin typeface="Calibri"/>
                <a:ea typeface="Calibri"/>
                <a:cs typeface="Calibri"/>
              </a:rPr>
              <a:t>du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centre de masse</a:t>
            </a:r>
            <a:r>
              <a:rPr lang="fr-FR" sz="1600" dirty="0">
                <a:latin typeface="Calibri"/>
                <a:ea typeface="Calibri"/>
                <a:cs typeface="Calibri"/>
              </a:rPr>
              <a:t> et de la </a:t>
            </a:r>
            <a:r>
              <a:rPr lang="fr-FR" sz="1600" b="1" dirty="0">
                <a:latin typeface="Calibri"/>
                <a:ea typeface="Calibri"/>
                <a:cs typeface="Calibri"/>
              </a:rPr>
              <a:t>longueur </a:t>
            </a:r>
            <a:r>
              <a:rPr lang="fr-FR" sz="1600" dirty="0">
                <a:latin typeface="Calibri"/>
                <a:ea typeface="Calibri"/>
                <a:cs typeface="Calibri"/>
              </a:rPr>
              <a:t>des paquets: </a:t>
            </a:r>
          </a:p>
        </p:txBody>
      </p:sp>
      <p:pic>
        <p:nvPicPr>
          <p:cNvPr id="17" name="Image 16" descr="Une image contenant capture d’écran, texte, Caractère coloré&#10;&#10;Description générée automatiquement">
            <a:extLst>
              <a:ext uri="{FF2B5EF4-FFF2-40B4-BE49-F238E27FC236}">
                <a16:creationId xmlns:a16="http://schemas.microsoft.com/office/drawing/2014/main" id="{BA32E382-A236-08CE-74A2-4C00B3E2D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588" y="2564758"/>
            <a:ext cx="4556396" cy="345514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B225BE1-1B6F-566C-4FD2-46EBFECE2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71043" y="2156197"/>
            <a:ext cx="1535146" cy="60007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E4EE18B-2006-557C-0A98-1334E76E26E9}"/>
              </a:ext>
            </a:extLst>
          </p:cNvPr>
          <p:cNvSpPr txBox="1"/>
          <p:nvPr/>
        </p:nvSpPr>
        <p:spPr>
          <a:xfrm>
            <a:off x="6796731" y="6002304"/>
            <a:ext cx="483781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dirty="0">
                <a:latin typeface="Calibri"/>
                <a:ea typeface="Calibri"/>
                <a:cs typeface="Arial"/>
              </a:rPr>
              <a:t>Simulation numérique du profil d'un paquet au cours du temps.</a:t>
            </a:r>
            <a:endParaRPr lang="fr-FR" dirty="0"/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EA60B27A-F516-0B6A-B516-10102C6AA0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1012699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Prix Jean-Louis </a:t>
            </a:r>
            <a:r>
              <a:rPr lang="fr-FR" err="1">
                <a:latin typeface="Arial"/>
                <a:cs typeface="Arial"/>
              </a:rPr>
              <a:t>Laclare</a:t>
            </a:r>
            <a:r>
              <a:rPr lang="fr-FR">
                <a:latin typeface="Arial"/>
                <a:cs typeface="Arial"/>
              </a:rPr>
              <a:t> 2024: Alexis Gamelin</a:t>
            </a:r>
            <a:endParaRPr lang="fr-FR" err="1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1C70F4-B4B9-433F-C118-33388C782B33}"/>
              </a:ext>
            </a:extLst>
          </p:cNvPr>
          <p:cNvSpPr txBox="1"/>
          <p:nvPr/>
        </p:nvSpPr>
        <p:spPr>
          <a:xfrm>
            <a:off x="167218" y="1028756"/>
            <a:ext cx="779324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>
                <a:latin typeface="Calibri"/>
                <a:ea typeface="Calibri"/>
                <a:cs typeface="Calibri"/>
              </a:rPr>
              <a:t>(2015 - 2018) - LAL &amp; U. Paris-Saclay - Doctorat en physique des accélérateurs </a:t>
            </a:r>
          </a:p>
          <a:p>
            <a:pPr marL="742950" lvl="1" indent="-285750">
              <a:buFont typeface="Courier New"/>
              <a:buChar char="o"/>
            </a:pPr>
            <a:r>
              <a:rPr lang="fr-FR">
                <a:latin typeface="Calibri"/>
                <a:ea typeface="Calibri"/>
                <a:cs typeface="Calibri"/>
              </a:rPr>
              <a:t>Sujet : "</a:t>
            </a:r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Effets collectifs dans un régime de micro-paquet transitoire et atténuation du nuage d'ion dans </a:t>
            </a:r>
            <a:r>
              <a:rPr lang="fr-FR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ThomX</a:t>
            </a:r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"</a:t>
            </a:r>
            <a:endParaRPr lang="fr-FR">
              <a:latin typeface="Calibri"/>
              <a:ea typeface="Calibri"/>
              <a:cs typeface="Calibri"/>
            </a:endParaRPr>
          </a:p>
          <a:p>
            <a:pPr marL="1200150" lvl="2" indent="-285750">
              <a:buFont typeface="Wingdings"/>
              <a:buChar char="§"/>
            </a:pPr>
            <a:r>
              <a:rPr lang="fr-FR">
                <a:latin typeface="Calibri"/>
                <a:ea typeface="Calibri"/>
                <a:cs typeface="Calibri"/>
              </a:rPr>
              <a:t>Christelle Bruni (Directrice de thèse)</a:t>
            </a:r>
          </a:p>
          <a:p>
            <a:pPr marL="1200150" lvl="2" indent="-285750">
              <a:buFont typeface="Wingdings"/>
              <a:buChar char="§"/>
            </a:pPr>
            <a:r>
              <a:rPr lang="fr-FR">
                <a:latin typeface="Calibri"/>
                <a:ea typeface="Calibri"/>
                <a:cs typeface="Calibri"/>
              </a:rPr>
              <a:t>Pierre </a:t>
            </a:r>
            <a:r>
              <a:rPr lang="fr-FR" err="1">
                <a:latin typeface="Calibri"/>
                <a:ea typeface="Calibri"/>
                <a:cs typeface="Calibri"/>
              </a:rPr>
              <a:t>Lepercq</a:t>
            </a:r>
            <a:r>
              <a:rPr lang="fr-FR">
                <a:latin typeface="Calibri"/>
                <a:ea typeface="Calibri"/>
                <a:cs typeface="Calibri"/>
              </a:rPr>
              <a:t> (Co-encadrant)</a:t>
            </a:r>
          </a:p>
          <a:p>
            <a:pPr marL="742950" lvl="1" indent="-285750">
              <a:buFont typeface="Courier New"/>
              <a:buChar char="o"/>
            </a:pPr>
            <a:r>
              <a:rPr lang="fr-FR">
                <a:latin typeface="Calibri"/>
                <a:ea typeface="Calibri"/>
                <a:cs typeface="Calibri"/>
              </a:rPr>
              <a:t>Prix de la meilleure thèse de l'école doctorale </a:t>
            </a:r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PHENIICS</a:t>
            </a:r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4423FA66-7840-52F4-8FEA-5181D6CB4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212" y="1030019"/>
            <a:ext cx="4012659" cy="20417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D6A36F2-D1E8-BD87-FBB8-9F49E2F66CD6}"/>
              </a:ext>
            </a:extLst>
          </p:cNvPr>
          <p:cNvSpPr txBox="1"/>
          <p:nvPr/>
        </p:nvSpPr>
        <p:spPr>
          <a:xfrm>
            <a:off x="530006" y="3896985"/>
            <a:ext cx="797992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fr-FR" dirty="0">
                <a:latin typeface="Calibri"/>
                <a:ea typeface="Calibri"/>
                <a:cs typeface="Calibri"/>
              </a:rPr>
              <a:t>(2018 – aujourd'hui) - Synchrotron SOLEIL – Physicien des Accélérateurs</a:t>
            </a:r>
            <a:r>
              <a:rPr lang="en-US" dirty="0">
                <a:latin typeface="Calibri"/>
                <a:ea typeface="Calibri"/>
                <a:cs typeface="Calibri"/>
              </a:rPr>
              <a:t>​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latin typeface="Calibri"/>
                <a:ea typeface="Calibri"/>
                <a:cs typeface="Calibri"/>
              </a:rPr>
              <a:t>Etudes des effets collectifs pour les accélérateurs de SOLEIL et le projet SOLEIL II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 err="1">
                <a:latin typeface="Calibri"/>
                <a:ea typeface="Calibri"/>
                <a:cs typeface="Calibri"/>
              </a:rPr>
              <a:t>Watanyu</a:t>
            </a:r>
            <a:r>
              <a:rPr lang="fr-FR" dirty="0">
                <a:latin typeface="Calibri"/>
                <a:ea typeface="Calibri"/>
                <a:cs typeface="Calibri"/>
              </a:rPr>
              <a:t> </a:t>
            </a:r>
            <a:r>
              <a:rPr lang="fr-FR" dirty="0" err="1">
                <a:latin typeface="Calibri"/>
                <a:ea typeface="Calibri"/>
                <a:cs typeface="Calibri"/>
              </a:rPr>
              <a:t>Foosang</a:t>
            </a:r>
            <a:r>
              <a:rPr lang="fr-FR" dirty="0">
                <a:latin typeface="Calibri"/>
                <a:ea typeface="Calibri"/>
                <a:cs typeface="Calibri"/>
              </a:rPr>
              <a:t> (doctorant puis post-doc)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>
                <a:latin typeface="Calibri"/>
                <a:ea typeface="Calibri"/>
                <a:cs typeface="Calibri"/>
              </a:rPr>
              <a:t>Vadim </a:t>
            </a:r>
            <a:r>
              <a:rPr lang="fr-FR" dirty="0" err="1">
                <a:latin typeface="Calibri"/>
                <a:ea typeface="Calibri"/>
                <a:cs typeface="Calibri"/>
              </a:rPr>
              <a:t>Gubaidulin</a:t>
            </a:r>
            <a:r>
              <a:rPr lang="fr-FR" dirty="0">
                <a:latin typeface="Calibri"/>
                <a:ea typeface="Calibri"/>
                <a:cs typeface="Calibri"/>
              </a:rPr>
              <a:t> (post-doc puis permanant)</a:t>
            </a:r>
          </a:p>
          <a:p>
            <a:pPr marL="1200150" lvl="2" indent="-285750">
              <a:buFont typeface="Wingdings"/>
              <a:buChar char="§"/>
            </a:pPr>
            <a:r>
              <a:rPr lang="fr-FR" dirty="0" err="1">
                <a:latin typeface="Calibri"/>
                <a:ea typeface="Calibri"/>
                <a:cs typeface="Calibri"/>
              </a:rPr>
              <a:t>Ryutaro</a:t>
            </a:r>
            <a:r>
              <a:rPr lang="fr-FR" dirty="0">
                <a:latin typeface="Calibri"/>
                <a:ea typeface="Calibri"/>
                <a:cs typeface="Calibri"/>
              </a:rPr>
              <a:t> Nagaoka (chef du groupe physique accélérateur)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latin typeface="Calibri"/>
                <a:ea typeface="Calibri"/>
                <a:cs typeface="Calibri"/>
              </a:rPr>
              <a:t>Participation et amélioration de l'opération de SOLEIL</a:t>
            </a:r>
          </a:p>
          <a:p>
            <a:pPr marL="742950" lvl="1" indent="-285750">
              <a:buFont typeface="Courier New"/>
              <a:buChar char="o"/>
            </a:pPr>
            <a:r>
              <a:rPr lang="fr-FR" dirty="0">
                <a:latin typeface="Calibri"/>
                <a:ea typeface="Calibri"/>
                <a:cs typeface="Calibri"/>
              </a:rPr>
              <a:t>Master</a:t>
            </a:r>
            <a:r>
              <a:rPr lang="fr-FR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2 "Grands Instruments" de l'U. Paris-Saclay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Imag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2217E22B-49B9-F21B-0A28-31BC238AF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51" y="4483278"/>
            <a:ext cx="2781706" cy="1205825"/>
          </a:xfrm>
          <a:prstGeom prst="rect">
            <a:avLst/>
          </a:prstGeom>
        </p:spPr>
      </p:pic>
      <p:sp>
        <p:nvSpPr>
          <p:cNvPr id="4" name="Flèche : virage 3">
            <a:extLst>
              <a:ext uri="{FF2B5EF4-FFF2-40B4-BE49-F238E27FC236}">
                <a16:creationId xmlns:a16="http://schemas.microsoft.com/office/drawing/2014/main" id="{5CB6C375-484D-9F6D-93BB-D0936F9FDC54}"/>
              </a:ext>
            </a:extLst>
          </p:cNvPr>
          <p:cNvSpPr/>
          <p:nvPr/>
        </p:nvSpPr>
        <p:spPr>
          <a:xfrm rot="10800000" flipH="1">
            <a:off x="1278544" y="2881348"/>
            <a:ext cx="1197482" cy="726558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75EA27-69E8-D8EB-AA6F-982044D0404A}"/>
              </a:ext>
            </a:extLst>
          </p:cNvPr>
          <p:cNvSpPr txBox="1"/>
          <p:nvPr/>
        </p:nvSpPr>
        <p:spPr>
          <a:xfrm>
            <a:off x="2668508" y="3243306"/>
            <a:ext cx="54983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Constantia"/>
                <a:ea typeface="MS Mincho"/>
                <a:cs typeface="Arial"/>
              </a:rPr>
              <a:t>Déjà présenté dans ce même amphi il y a 6 ans ...</a:t>
            </a:r>
            <a:endParaRPr lang="fr-FR" b="1">
              <a:latin typeface="Constantia"/>
              <a:ea typeface="MS Mincho"/>
            </a:endParaRPr>
          </a:p>
        </p:txBody>
      </p:sp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7F5DE73D-82AA-6F8D-CAD9-92D30ABB27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397699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Jean-Louis </a:t>
            </a:r>
            <a:r>
              <a:rPr lang="fr-FR" err="1">
                <a:latin typeface="Arial"/>
                <a:cs typeface="Arial"/>
              </a:rPr>
              <a:t>Laclare</a:t>
            </a:r>
            <a:endParaRPr lang="fr-FR" err="1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9" name="Image 8" descr="Une image contenant Visage humain, homme, portrait, Menton&#10;&#10;Description générée automatiquement">
            <a:extLst>
              <a:ext uri="{FF2B5EF4-FFF2-40B4-BE49-F238E27FC236}">
                <a16:creationId xmlns:a16="http://schemas.microsoft.com/office/drawing/2014/main" id="{4AAFE1E8-416B-5FCB-1C60-05CCD0B7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366" y="1009752"/>
            <a:ext cx="2441846" cy="2861756"/>
          </a:xfrm>
          <a:prstGeom prst="rect">
            <a:avLst/>
          </a:prstGeom>
        </p:spPr>
      </p:pic>
      <p:pic>
        <p:nvPicPr>
          <p:cNvPr id="11" name="Image 10" descr="Une image contenant texte, Police, blanc, logo&#10;&#10;Description générée automatiquement">
            <a:extLst>
              <a:ext uri="{FF2B5EF4-FFF2-40B4-BE49-F238E27FC236}">
                <a16:creationId xmlns:a16="http://schemas.microsoft.com/office/drawing/2014/main" id="{BFC723BC-FF1D-DEA5-E530-A38568865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366" y="4723892"/>
            <a:ext cx="1648839" cy="1421252"/>
          </a:xfrm>
          <a:prstGeom prst="rect">
            <a:avLst/>
          </a:prstGeom>
        </p:spPr>
      </p:pic>
      <p:pic>
        <p:nvPicPr>
          <p:cNvPr id="12" name="Image 11" descr="Une image contenant texte, Police, capture d’écran, blanc&#10;&#10;Description générée automatiquement">
            <a:extLst>
              <a:ext uri="{FF2B5EF4-FFF2-40B4-BE49-F238E27FC236}">
                <a16:creationId xmlns:a16="http://schemas.microsoft.com/office/drawing/2014/main" id="{8E628EE7-B06D-C389-B812-FD4052AAB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55" y="2070370"/>
            <a:ext cx="7848600" cy="20574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01D115-7FFF-808D-CC03-DA8851131EE6}"/>
              </a:ext>
            </a:extLst>
          </p:cNvPr>
          <p:cNvSpPr txBox="1"/>
          <p:nvPr/>
        </p:nvSpPr>
        <p:spPr>
          <a:xfrm>
            <a:off x="440384" y="927899"/>
            <a:ext cx="87786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>
                <a:latin typeface="Calibri"/>
                <a:ea typeface="Calibri"/>
                <a:cs typeface="Calibri"/>
              </a:rPr>
              <a:t>Laclare</a:t>
            </a:r>
            <a:r>
              <a:rPr lang="fr-FR" dirty="0">
                <a:latin typeface="Calibri"/>
                <a:ea typeface="Calibri"/>
                <a:cs typeface="Calibri"/>
              </a:rPr>
              <a:t> a marqué durablement le domaine des effets collectifs avec des théories très élégantes sur les instabilités longitudinales et transverses dans les synchrotrons.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059834-8CF1-F24A-9DDA-EFB32E3985ED}"/>
              </a:ext>
            </a:extLst>
          </p:cNvPr>
          <p:cNvSpPr txBox="1"/>
          <p:nvPr/>
        </p:nvSpPr>
        <p:spPr>
          <a:xfrm>
            <a:off x="1306349" y="5279200"/>
            <a:ext cx="47092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fr-FR">
                <a:latin typeface="Calibri"/>
                <a:ea typeface="Calibri"/>
                <a:cs typeface="Calibri"/>
              </a:rPr>
              <a:t>Direction</a:t>
            </a:r>
            <a:r>
              <a:rPr lang="fr-FR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de l’avant-projet détaillé du synchrotron </a:t>
            </a:r>
            <a:r>
              <a:rPr lang="fr-FR">
                <a:latin typeface="Calibri"/>
                <a:ea typeface="Calibri"/>
                <a:cs typeface="Calibri"/>
              </a:rPr>
              <a:t>SOLEIL (1996-1998)</a:t>
            </a:r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D75A70D6-81AB-4367-2FD2-08FA2F4549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2182267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2" name="Image 1" descr="Une image contenant motif, art, conception&#10;&#10;Description générée automatiquement">
            <a:extLst>
              <a:ext uri="{FF2B5EF4-FFF2-40B4-BE49-F238E27FC236}">
                <a16:creationId xmlns:a16="http://schemas.microsoft.com/office/drawing/2014/main" id="{1E55B21D-4C5C-CE7D-9001-743BF6D891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825" t="48280" r="3943" b="-740"/>
          <a:stretch/>
        </p:blipFill>
        <p:spPr>
          <a:xfrm>
            <a:off x="614400" y="1085662"/>
            <a:ext cx="1225726" cy="1200798"/>
          </a:xfrm>
          <a:prstGeom prst="ellipse">
            <a:avLst/>
          </a:prstGeom>
        </p:spPr>
      </p:pic>
      <p:pic>
        <p:nvPicPr>
          <p:cNvPr id="3" name="Image 2" descr="Une image contenant médicament, Médicament, médecine, pilule&#10;&#10;Description générée automatiquement">
            <a:extLst>
              <a:ext uri="{FF2B5EF4-FFF2-40B4-BE49-F238E27FC236}">
                <a16:creationId xmlns:a16="http://schemas.microsoft.com/office/drawing/2014/main" id="{E629BD53-E99B-5DD1-41EB-B19B98C4CA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293" t="955" r="19162" b="2433"/>
          <a:stretch/>
        </p:blipFill>
        <p:spPr>
          <a:xfrm>
            <a:off x="5406160" y="2252591"/>
            <a:ext cx="796289" cy="771126"/>
          </a:xfrm>
          <a:prstGeom prst="ellipse">
            <a:avLst/>
          </a:prstGeom>
        </p:spPr>
      </p:pic>
      <p:pic>
        <p:nvPicPr>
          <p:cNvPr id="4" name="Image 3" descr="Une image contenant Équipement médical, médical, seringue, Équipement de laboratoire&#10;&#10;Description générée automatiquement">
            <a:extLst>
              <a:ext uri="{FF2B5EF4-FFF2-40B4-BE49-F238E27FC236}">
                <a16:creationId xmlns:a16="http://schemas.microsoft.com/office/drawing/2014/main" id="{BD840406-2A4B-5392-1861-CC59707CB1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7028" t="1418" r="7905" b="1087"/>
          <a:stretch/>
        </p:blipFill>
        <p:spPr>
          <a:xfrm>
            <a:off x="3213648" y="1081353"/>
            <a:ext cx="949717" cy="949173"/>
          </a:xfrm>
          <a:prstGeom prst="ellipse">
            <a:avLst/>
          </a:prstGeom>
        </p:spPr>
      </p:pic>
      <p:pic>
        <p:nvPicPr>
          <p:cNvPr id="5" name="Image 4" descr="Une image contenant Photographie aérienne, Vue plongeante, aérien, herbe&#10;&#10;Description générée automatiquement">
            <a:extLst>
              <a:ext uri="{FF2B5EF4-FFF2-40B4-BE49-F238E27FC236}">
                <a16:creationId xmlns:a16="http://schemas.microsoft.com/office/drawing/2014/main" id="{49D41268-CBF8-AB42-95A2-A5166D900D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12425" r="13587" b="1685"/>
          <a:stretch/>
        </p:blipFill>
        <p:spPr>
          <a:xfrm>
            <a:off x="1433389" y="1839304"/>
            <a:ext cx="4091197" cy="2756564"/>
          </a:xfrm>
          <a:prstGeom prst="roundRect">
            <a:avLst/>
          </a:prstGeom>
        </p:spPr>
      </p:pic>
      <p:sp>
        <p:nvSpPr>
          <p:cNvPr id="9" name="ZoneTexte 43">
            <a:extLst>
              <a:ext uri="{FF2B5EF4-FFF2-40B4-BE49-F238E27FC236}">
                <a16:creationId xmlns:a16="http://schemas.microsoft.com/office/drawing/2014/main" id="{91785226-4703-2FBE-A48A-3B686703E31E}"/>
              </a:ext>
            </a:extLst>
          </p:cNvPr>
          <p:cNvSpPr txBox="1"/>
          <p:nvPr/>
        </p:nvSpPr>
        <p:spPr>
          <a:xfrm>
            <a:off x="6616452" y="1254646"/>
            <a:ext cx="5290864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latin typeface="Calibri"/>
                <a:cs typeface="Calibri"/>
              </a:rPr>
              <a:t>SOLEIL </a:t>
            </a:r>
            <a:r>
              <a:rPr lang="fr-FR">
                <a:latin typeface="Calibri"/>
                <a:cs typeface="Calibri"/>
              </a:rPr>
              <a:t>est la </a:t>
            </a:r>
            <a:r>
              <a:rPr lang="fr-FR" b="1">
                <a:latin typeface="Calibri"/>
                <a:cs typeface="Calibri"/>
              </a:rPr>
              <a:t>source de rayonnement synchrotron nationale française</a:t>
            </a:r>
            <a:r>
              <a:rPr lang="fr-FR">
                <a:latin typeface="Calibri"/>
                <a:cs typeface="Calibri"/>
              </a:rPr>
              <a:t> mise en service en 2006. </a:t>
            </a:r>
          </a:p>
          <a:p>
            <a:endParaRPr lang="fr-FR">
              <a:latin typeface="Calibri"/>
              <a:cs typeface="Calibri"/>
            </a:endParaRPr>
          </a:p>
          <a:p>
            <a:r>
              <a:rPr lang="fr-FR">
                <a:latin typeface="Calibri"/>
                <a:cs typeface="Calibri"/>
              </a:rPr>
              <a:t>Il s'agit d'un accélérateur de particules à grande échelle qui fournit du </a:t>
            </a:r>
            <a:r>
              <a:rPr lang="fr-FR" b="1">
                <a:latin typeface="Calibri"/>
                <a:cs typeface="Calibri"/>
              </a:rPr>
              <a:t>rayonnement synchrotron</a:t>
            </a:r>
            <a:r>
              <a:rPr lang="fr-FR">
                <a:latin typeface="Calibri"/>
                <a:cs typeface="Calibri"/>
              </a:rPr>
              <a:t> pour de vastes domaines de la recherche scientifique.</a:t>
            </a:r>
            <a:endParaRPr lang="en-US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Calibri"/>
                <a:cs typeface="Calibri"/>
              </a:rPr>
              <a:t>matériaux avancés</a:t>
            </a:r>
            <a:endParaRPr lang="en-US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Calibri"/>
                <a:cs typeface="Calibri"/>
              </a:rPr>
              <a:t>énergies renouvelables</a:t>
            </a:r>
            <a:endParaRPr lang="en-US" err="1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Calibri"/>
                <a:cs typeface="Calibri"/>
              </a:rPr>
              <a:t>sciences de la santé</a:t>
            </a:r>
            <a:endParaRPr lang="en-US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>
                <a:latin typeface="Calibri"/>
                <a:cs typeface="Calibri"/>
              </a:rPr>
              <a:t>sciences de l'environnement</a:t>
            </a:r>
            <a:endParaRPr lang="en-US">
              <a:latin typeface="Calibri"/>
              <a:cs typeface="Calibri"/>
            </a:endParaRPr>
          </a:p>
          <a:p>
            <a:endParaRPr lang="en-US">
              <a:latin typeface="Calibri"/>
              <a:cs typeface="Calibri"/>
            </a:endParaRPr>
          </a:p>
          <a:p>
            <a:r>
              <a:rPr lang="fr-FR">
                <a:latin typeface="Calibri"/>
                <a:cs typeface="Calibri"/>
              </a:rPr>
              <a:t>Avec </a:t>
            </a:r>
            <a:r>
              <a:rPr lang="fr-FR" b="1">
                <a:latin typeface="Calibri"/>
                <a:cs typeface="Calibri"/>
              </a:rPr>
              <a:t>29 lignes de lumière</a:t>
            </a:r>
            <a:r>
              <a:rPr lang="fr-FR">
                <a:latin typeface="Calibri"/>
                <a:cs typeface="Calibri"/>
              </a:rPr>
              <a:t>, SOLEIL peut fournir un rayonnement synchrotron allant du </a:t>
            </a:r>
            <a:r>
              <a:rPr lang="fr-FR" b="1" err="1">
                <a:latin typeface="Calibri"/>
                <a:cs typeface="Calibri"/>
              </a:rPr>
              <a:t>THz</a:t>
            </a:r>
            <a:r>
              <a:rPr lang="fr-FR" b="1">
                <a:latin typeface="Calibri"/>
                <a:cs typeface="Calibri"/>
              </a:rPr>
              <a:t> aux rayons X durs</a:t>
            </a:r>
            <a:r>
              <a:rPr lang="fr-FR">
                <a:latin typeface="Calibri"/>
                <a:cs typeface="Calibri"/>
              </a:rPr>
              <a:t>, avec une spécialisation dans la gamme des </a:t>
            </a:r>
            <a:r>
              <a:rPr lang="fr-FR" b="1">
                <a:latin typeface="Calibri"/>
                <a:cs typeface="Calibri"/>
              </a:rPr>
              <a:t>rayons X mous</a:t>
            </a:r>
            <a:r>
              <a:rPr lang="fr-FR">
                <a:latin typeface="Calibri"/>
                <a:cs typeface="Calibri"/>
              </a:rPr>
              <a:t>.</a:t>
            </a:r>
            <a:endParaRPr lang="en-US">
              <a:latin typeface="Calibri"/>
              <a:cs typeface="Calibri"/>
            </a:endParaRPr>
          </a:p>
        </p:txBody>
      </p:sp>
      <p:pic>
        <p:nvPicPr>
          <p:cNvPr id="10" name="Image 9" descr="Une image contenant carte, Terre, planète, Monde&#10;&#10;Description générée automatiquement">
            <a:extLst>
              <a:ext uri="{FF2B5EF4-FFF2-40B4-BE49-F238E27FC236}">
                <a16:creationId xmlns:a16="http://schemas.microsoft.com/office/drawing/2014/main" id="{F5FF2915-1796-B878-3771-974B43C03E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644704" y="4020378"/>
            <a:ext cx="2204237" cy="2204237"/>
          </a:xfrm>
          <a:prstGeom prst="rect">
            <a:avLst/>
          </a:prstGeom>
        </p:spPr>
      </p:pic>
      <p:pic>
        <p:nvPicPr>
          <p:cNvPr id="11" name="Image 10" descr="Une image contenant générateur, moulin à vent, ciel, appareil&#10;&#10;Description générée automatiquement">
            <a:extLst>
              <a:ext uri="{FF2B5EF4-FFF2-40B4-BE49-F238E27FC236}">
                <a16:creationId xmlns:a16="http://schemas.microsoft.com/office/drawing/2014/main" id="{74F9B558-D651-8BC4-A1C6-3E6E94787C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r="32900"/>
          <a:stretch/>
        </p:blipFill>
        <p:spPr>
          <a:xfrm>
            <a:off x="4163365" y="4208129"/>
            <a:ext cx="2132845" cy="2131621"/>
          </a:xfrm>
          <a:prstGeom prst="ellipse">
            <a:avLst/>
          </a:prstGeom>
        </p:spPr>
      </p:pic>
      <p:pic>
        <p:nvPicPr>
          <p:cNvPr id="12" name="Image 11" descr="Une image contenant invertébré, Bioluminescence, aquarium&#10;&#10;Description générée automatiquement">
            <a:extLst>
              <a:ext uri="{FF2B5EF4-FFF2-40B4-BE49-F238E27FC236}">
                <a16:creationId xmlns:a16="http://schemas.microsoft.com/office/drawing/2014/main" id="{7A9DC461-FBD4-EA74-1877-F3F06BB1BC4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 l="19608" t="1" r="25103" b="1"/>
          <a:stretch/>
        </p:blipFill>
        <p:spPr>
          <a:xfrm>
            <a:off x="446298" y="2984232"/>
            <a:ext cx="1387210" cy="1411563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Espace réservé du pied de page 5">
            <a:extLst>
              <a:ext uri="{FF2B5EF4-FFF2-40B4-BE49-F238E27FC236}">
                <a16:creationId xmlns:a16="http://schemas.microsoft.com/office/drawing/2014/main" id="{E7A496CE-8EB9-E58C-2F53-758B35DDBE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317246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 II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1" name="Image 10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2655F6B6-1680-4771-6894-749A5A8C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638175"/>
            <a:ext cx="5762625" cy="36861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81FB34B-4D67-38E8-A904-D7A70D1FBF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002" y="1150228"/>
            <a:ext cx="5028987" cy="2297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0">
            <a:extLst>
              <a:ext uri="{FF2B5EF4-FFF2-40B4-BE49-F238E27FC236}">
                <a16:creationId xmlns:a16="http://schemas.microsoft.com/office/drawing/2014/main" id="{B07AFCF5-7199-DC07-FEA4-707A7B7A7527}"/>
              </a:ext>
            </a:extLst>
          </p:cNvPr>
          <p:cNvSpPr txBox="1"/>
          <p:nvPr/>
        </p:nvSpPr>
        <p:spPr>
          <a:xfrm>
            <a:off x="1228855" y="3579336"/>
            <a:ext cx="15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</a:t>
            </a:r>
          </a:p>
        </p:txBody>
      </p:sp>
      <p:sp>
        <p:nvSpPr>
          <p:cNvPr id="18" name="ZoneTexte 11">
            <a:extLst>
              <a:ext uri="{FF2B5EF4-FFF2-40B4-BE49-F238E27FC236}">
                <a16:creationId xmlns:a16="http://schemas.microsoft.com/office/drawing/2014/main" id="{D5453BCF-71EB-9A03-9136-C23F85341790}"/>
              </a:ext>
            </a:extLst>
          </p:cNvPr>
          <p:cNvSpPr txBox="1"/>
          <p:nvPr/>
        </p:nvSpPr>
        <p:spPr>
          <a:xfrm>
            <a:off x="3661156" y="3579336"/>
            <a:ext cx="187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II </a:t>
            </a:r>
          </a:p>
        </p:txBody>
      </p:sp>
      <p:sp>
        <p:nvSpPr>
          <p:cNvPr id="19" name="Flèche vers la droite 16">
            <a:extLst>
              <a:ext uri="{FF2B5EF4-FFF2-40B4-BE49-F238E27FC236}">
                <a16:creationId xmlns:a16="http://schemas.microsoft.com/office/drawing/2014/main" id="{F1BBBEDF-6114-0C29-AABA-C1806524D457}"/>
              </a:ext>
            </a:extLst>
          </p:cNvPr>
          <p:cNvSpPr/>
          <p:nvPr/>
        </p:nvSpPr>
        <p:spPr>
          <a:xfrm>
            <a:off x="2708226" y="3657623"/>
            <a:ext cx="898134" cy="366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ZoneTexte 8">
            <a:extLst>
              <a:ext uri="{FF2B5EF4-FFF2-40B4-BE49-F238E27FC236}">
                <a16:creationId xmlns:a16="http://schemas.microsoft.com/office/drawing/2014/main" id="{F1A0A14D-7BAF-4BDD-9E4C-6A16F2266CA6}"/>
              </a:ext>
            </a:extLst>
          </p:cNvPr>
          <p:cNvSpPr txBox="1"/>
          <p:nvPr/>
        </p:nvSpPr>
        <p:spPr>
          <a:xfrm>
            <a:off x="1558511" y="132996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400 </a:t>
            </a:r>
            <a:r>
              <a:rPr lang="en-US">
                <a:latin typeface="Symbol" panose="05050102010706020507" pitchFamily="18" charset="2"/>
              </a:rPr>
              <a:t>m</a:t>
            </a:r>
            <a:r>
              <a:rPr lang="en-US"/>
              <a:t>m </a:t>
            </a:r>
          </a:p>
        </p:txBody>
      </p:sp>
      <p:sp>
        <p:nvSpPr>
          <p:cNvPr id="21" name="ZoneTexte 9">
            <a:extLst>
              <a:ext uri="{FF2B5EF4-FFF2-40B4-BE49-F238E27FC236}">
                <a16:creationId xmlns:a16="http://schemas.microsoft.com/office/drawing/2014/main" id="{C5466182-949A-20E1-DCEA-82309B4E30E3}"/>
              </a:ext>
            </a:extLst>
          </p:cNvPr>
          <p:cNvSpPr txBox="1"/>
          <p:nvPr/>
        </p:nvSpPr>
        <p:spPr>
          <a:xfrm>
            <a:off x="4049606" y="132996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 </a:t>
            </a:r>
            <a:r>
              <a:rPr lang="en-US">
                <a:latin typeface="Symbol" panose="05050102010706020507" pitchFamily="18" charset="2"/>
              </a:rPr>
              <a:t>m</a:t>
            </a:r>
            <a:r>
              <a:rPr lang="en-US"/>
              <a:t>m</a:t>
            </a:r>
          </a:p>
        </p:txBody>
      </p:sp>
      <p:sp>
        <p:nvSpPr>
          <p:cNvPr id="22" name="ZoneTexte 19">
            <a:extLst>
              <a:ext uri="{FF2B5EF4-FFF2-40B4-BE49-F238E27FC236}">
                <a16:creationId xmlns:a16="http://schemas.microsoft.com/office/drawing/2014/main" id="{F6EBEBC2-7C92-77B3-353B-3A0C994F2F80}"/>
              </a:ext>
            </a:extLst>
          </p:cNvPr>
          <p:cNvSpPr txBox="1"/>
          <p:nvPr/>
        </p:nvSpPr>
        <p:spPr>
          <a:xfrm>
            <a:off x="1107271" y="667231"/>
            <a:ext cx="191590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3ème </a:t>
            </a:r>
            <a:r>
              <a:rPr lang="en-US" err="1"/>
              <a:t>génération</a:t>
            </a:r>
            <a:endParaRPr lang="fr-FR" err="1"/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584F499D-4DFE-7743-E94D-C2BD0B566E11}"/>
              </a:ext>
            </a:extLst>
          </p:cNvPr>
          <p:cNvSpPr txBox="1"/>
          <p:nvPr/>
        </p:nvSpPr>
        <p:spPr>
          <a:xfrm>
            <a:off x="3612345" y="667231"/>
            <a:ext cx="1915909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4ème </a:t>
            </a:r>
            <a:r>
              <a:rPr lang="en-US" err="1"/>
              <a:t>génération</a:t>
            </a:r>
            <a:endParaRPr lang="fr-FR" err="1"/>
          </a:p>
        </p:txBody>
      </p:sp>
      <p:pic>
        <p:nvPicPr>
          <p:cNvPr id="26" name="Image 25" descr="Une image contenant machine, bleu, ingénierie, intérieur&#10;&#10;Description générée automatiquement">
            <a:extLst>
              <a:ext uri="{FF2B5EF4-FFF2-40B4-BE49-F238E27FC236}">
                <a16:creationId xmlns:a16="http://schemas.microsoft.com/office/drawing/2014/main" id="{4CCCA26D-3105-3657-1981-0EAB6B99B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467" y="4555562"/>
            <a:ext cx="1526414" cy="1917675"/>
          </a:xfrm>
          <a:prstGeom prst="rect">
            <a:avLst/>
          </a:prstGeom>
        </p:spPr>
      </p:pic>
      <p:sp>
        <p:nvSpPr>
          <p:cNvPr id="28" name="ZoneTexte 3">
            <a:extLst>
              <a:ext uri="{FF2B5EF4-FFF2-40B4-BE49-F238E27FC236}">
                <a16:creationId xmlns:a16="http://schemas.microsoft.com/office/drawing/2014/main" id="{855AA6A1-2224-93AF-DC6D-3B4FCA1D3CAF}"/>
              </a:ext>
            </a:extLst>
          </p:cNvPr>
          <p:cNvSpPr txBox="1"/>
          <p:nvPr/>
        </p:nvSpPr>
        <p:spPr>
          <a:xfrm>
            <a:off x="6559035" y="6552786"/>
            <a:ext cx="1917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Quadrupole SOLEIL/SOLEIL II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67C2029-BC01-6E5C-4AF2-BA56EAAE8D01}"/>
              </a:ext>
            </a:extLst>
          </p:cNvPr>
          <p:cNvSpPr txBox="1"/>
          <p:nvPr/>
        </p:nvSpPr>
        <p:spPr>
          <a:xfrm>
            <a:off x="937825" y="4637388"/>
            <a:ext cx="5200135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CDR (2018-2020)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TDR (2021-2024)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>
                <a:cs typeface="Arial"/>
              </a:rPr>
              <a:t>Construction (2025-2030)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cs typeface="Arial"/>
              </a:rPr>
              <a:t>Fin-2028 : Arrêt de SOLEIL</a:t>
            </a:r>
          </a:p>
          <a:p>
            <a:pPr marL="742950" lvl="1" indent="-285750">
              <a:buFont typeface="Courier New"/>
              <a:buChar char="o"/>
            </a:pPr>
            <a:r>
              <a:rPr lang="fr-FR" sz="1600" dirty="0">
                <a:cs typeface="Arial"/>
              </a:rPr>
              <a:t>2030 : Mise en route de SOLEIL II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C794425-1055-1F77-F0FD-73AA5E604991}"/>
              </a:ext>
            </a:extLst>
          </p:cNvPr>
          <p:cNvSpPr txBox="1"/>
          <p:nvPr/>
        </p:nvSpPr>
        <p:spPr>
          <a:xfrm>
            <a:off x="858537" y="6089306"/>
            <a:ext cx="5354594" cy="64633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cs typeface="Arial"/>
              </a:rPr>
              <a:t>Financement reçu pour les deux premières années de la phase de construction</a:t>
            </a:r>
            <a:endParaRPr lang="fr-FR"/>
          </a:p>
        </p:txBody>
      </p:sp>
      <p:pic>
        <p:nvPicPr>
          <p:cNvPr id="3" name="Image 2" descr="Une image contenant texte, diagramme, Tracé&#10;&#10;Description générée automatiquement">
            <a:extLst>
              <a:ext uri="{FF2B5EF4-FFF2-40B4-BE49-F238E27FC236}">
                <a16:creationId xmlns:a16="http://schemas.microsoft.com/office/drawing/2014/main" id="{AC6CEA1E-EE96-A19B-27D9-28C74B8E3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488" y="4772025"/>
            <a:ext cx="3457575" cy="17049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BD06B16-48A7-3BEA-D814-0410D4889E0C}"/>
              </a:ext>
            </a:extLst>
          </p:cNvPr>
          <p:cNvSpPr txBox="1"/>
          <p:nvPr/>
        </p:nvSpPr>
        <p:spPr>
          <a:xfrm>
            <a:off x="8715375" y="4410075"/>
            <a:ext cx="338137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>
                <a:latin typeface="Calibri"/>
                <a:cs typeface="Calibri"/>
              </a:rPr>
              <a:t>Brillance des photons entre SOLEIL II (gris, faisceau rond) et SOLEIL (gris clair, couplage à 1 %).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CE36A-55D0-6282-15F4-353D9FF1CCEF}"/>
              </a:ext>
            </a:extLst>
          </p:cNvPr>
          <p:cNvSpPr txBox="1"/>
          <p:nvPr/>
        </p:nvSpPr>
        <p:spPr>
          <a:xfrm>
            <a:off x="1228725" y="4076700"/>
            <a:ext cx="1571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ε = 3.9 </a:t>
            </a:r>
            <a:r>
              <a:rPr lang="fr-FR" b="1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nm.rad</a:t>
            </a:r>
            <a:endParaRPr lang="fr-FR" b="1">
              <a:solidFill>
                <a:srgbClr val="F7964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CE26C1-F5F9-4B6F-E184-7AB2CE8B8520}"/>
              </a:ext>
            </a:extLst>
          </p:cNvPr>
          <p:cNvSpPr txBox="1"/>
          <p:nvPr/>
        </p:nvSpPr>
        <p:spPr>
          <a:xfrm>
            <a:off x="3810000" y="4105274"/>
            <a:ext cx="15716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ε = 84 </a:t>
            </a:r>
            <a:r>
              <a:rPr lang="fr-FR" b="1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pm.rad</a:t>
            </a:r>
          </a:p>
        </p:txBody>
      </p:sp>
      <p:sp>
        <p:nvSpPr>
          <p:cNvPr id="4" name="Espace réservé du pied de page 5">
            <a:extLst>
              <a:ext uri="{FF2B5EF4-FFF2-40B4-BE49-F238E27FC236}">
                <a16:creationId xmlns:a16="http://schemas.microsoft.com/office/drawing/2014/main" id="{F1B59A20-7A0B-E214-4239-B3B2D0A356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87A3C44-1CD1-53BC-62DF-85C4F1043B82}"/>
              </a:ext>
            </a:extLst>
          </p:cNvPr>
          <p:cNvSpPr txBox="1"/>
          <p:nvPr/>
        </p:nvSpPr>
        <p:spPr>
          <a:xfrm>
            <a:off x="8563357" y="2503931"/>
            <a:ext cx="80592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dirty="0">
                <a:cs typeface="Arial"/>
              </a:rPr>
              <a:t>SOLEIL II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047596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 II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5DDCBB2-F22A-297C-94C0-E0A014883DB1}"/>
              </a:ext>
            </a:extLst>
          </p:cNvPr>
          <p:cNvSpPr txBox="1"/>
          <p:nvPr/>
        </p:nvSpPr>
        <p:spPr>
          <a:xfrm>
            <a:off x="384603" y="725959"/>
            <a:ext cx="114122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dirty="0">
                <a:latin typeface="Calibri"/>
                <a:ea typeface="Calibri"/>
                <a:cs typeface="Calibri"/>
              </a:rPr>
              <a:t>La réalisation de </a:t>
            </a:r>
            <a:r>
              <a:rPr lang="fr-FR" b="1" dirty="0">
                <a:latin typeface="Calibri"/>
                <a:ea typeface="Calibri"/>
                <a:cs typeface="Calibri"/>
              </a:rPr>
              <a:t>SOLEIL II</a:t>
            </a:r>
            <a:r>
              <a:rPr lang="fr-FR" dirty="0">
                <a:latin typeface="Calibri"/>
                <a:ea typeface="Calibri"/>
                <a:cs typeface="Calibri"/>
              </a:rPr>
              <a:t> nécessite des </a:t>
            </a:r>
            <a:r>
              <a:rPr lang="fr-FR" b="1" dirty="0">
                <a:latin typeface="Calibri"/>
                <a:ea typeface="Calibri"/>
                <a:cs typeface="Calibri"/>
              </a:rPr>
              <a:t>aimants de très forte focalisation</a:t>
            </a:r>
            <a:r>
              <a:rPr lang="fr-FR" dirty="0">
                <a:latin typeface="Calibri"/>
                <a:ea typeface="Calibri"/>
                <a:cs typeface="Calibri"/>
              </a:rPr>
              <a:t>, qui ne peuvent être réalisés qu'en diminuant drastiquement les </a:t>
            </a:r>
            <a:r>
              <a:rPr lang="fr-FR" b="1" dirty="0">
                <a:latin typeface="Calibri"/>
                <a:ea typeface="Calibri"/>
                <a:cs typeface="Calibri"/>
              </a:rPr>
              <a:t>dimensions des chambres à vide.</a:t>
            </a:r>
            <a:endParaRPr lang="fr-FR" dirty="0">
              <a:latin typeface="Calibri"/>
              <a:ea typeface="Calibri"/>
              <a:cs typeface="Calibri"/>
            </a:endParaRPr>
          </a:p>
        </p:txBody>
      </p:sp>
      <p:pic>
        <p:nvPicPr>
          <p:cNvPr id="12" name="Image 11" descr="Une image contenant métal, cercle, Pièce auto, Quincaillerie&#10;&#10;Description générée automatiquement">
            <a:extLst>
              <a:ext uri="{FF2B5EF4-FFF2-40B4-BE49-F238E27FC236}">
                <a16:creationId xmlns:a16="http://schemas.microsoft.com/office/drawing/2014/main" id="{D42F638C-23A7-FC02-4E26-8DBC7DDFF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32" y="1594577"/>
            <a:ext cx="2340141" cy="2117700"/>
          </a:xfrm>
          <a:prstGeom prst="rect">
            <a:avLst/>
          </a:prstGeom>
        </p:spPr>
      </p:pic>
      <p:sp>
        <p:nvSpPr>
          <p:cNvPr id="14" name="ZoneTexte 8">
            <a:extLst>
              <a:ext uri="{FF2B5EF4-FFF2-40B4-BE49-F238E27FC236}">
                <a16:creationId xmlns:a16="http://schemas.microsoft.com/office/drawing/2014/main" id="{971D9A18-23DF-FFF6-5860-E307645CBFAD}"/>
              </a:ext>
            </a:extLst>
          </p:cNvPr>
          <p:cNvSpPr txBox="1"/>
          <p:nvPr/>
        </p:nvSpPr>
        <p:spPr>
          <a:xfrm>
            <a:off x="804836" y="3795883"/>
            <a:ext cx="293131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Chambre à vide BPM SOLEIL/SOLEIL II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F6F23A3-2EFC-536B-AD31-CBC76BFBEC5E}"/>
                  </a:ext>
                </a:extLst>
              </p:cNvPr>
              <p:cNvSpPr txBox="1"/>
              <p:nvPr/>
            </p:nvSpPr>
            <p:spPr>
              <a:xfrm>
                <a:off x="8376794" y="2572979"/>
                <a:ext cx="1601808" cy="664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⊥,</m:t>
                          </m:r>
                          <m:r>
                            <a:rPr lang="fr-FR" b="0" i="1" smtClean="0">
                              <a:latin typeface="Cambria Math"/>
                            </a:rPr>
                            <m:t>𝑅𝑊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∝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0" i="1" smtClean="0">
                                  <a:latin typeface="Cambria Math"/>
                                </a:rPr>
                                <m:t>𝜎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F6F23A3-2EFC-536B-AD31-CBC76BFB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794" y="2572979"/>
                <a:ext cx="1601808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ZoneTexte 29">
            <a:extLst>
              <a:ext uri="{FF2B5EF4-FFF2-40B4-BE49-F238E27FC236}">
                <a16:creationId xmlns:a16="http://schemas.microsoft.com/office/drawing/2014/main" id="{601CF48C-1E7B-92FD-D92B-2F3241588EBE}"/>
              </a:ext>
            </a:extLst>
          </p:cNvPr>
          <p:cNvSpPr txBox="1"/>
          <p:nvPr/>
        </p:nvSpPr>
        <p:spPr>
          <a:xfrm>
            <a:off x="6393076" y="1592476"/>
            <a:ext cx="5583452" cy="9328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dirty="0">
                <a:latin typeface="Calibri"/>
                <a:ea typeface="Calibri"/>
                <a:cs typeface="Calibri"/>
              </a:rPr>
              <a:t>L'amplitude des </a:t>
            </a:r>
            <a:r>
              <a:rPr lang="fr-FR" b="1" dirty="0">
                <a:latin typeface="Calibri"/>
                <a:ea typeface="Calibri"/>
                <a:cs typeface="Calibri"/>
              </a:rPr>
              <a:t>champs de sillages</a:t>
            </a:r>
            <a:r>
              <a:rPr lang="fr-FR" dirty="0">
                <a:latin typeface="Calibri"/>
                <a:ea typeface="Calibri"/>
                <a:cs typeface="Calibri"/>
              </a:rPr>
              <a:t> (et de l'instabilité associée) transverse est proportionnelle à l'inverse du </a:t>
            </a:r>
            <a:r>
              <a:rPr lang="fr-FR" b="1" dirty="0">
                <a:latin typeface="Calibri"/>
                <a:ea typeface="Calibri"/>
                <a:cs typeface="Calibri"/>
              </a:rPr>
              <a:t>cube du rayon des chambres</a:t>
            </a:r>
            <a:r>
              <a:rPr lang="fr-FR" dirty="0">
                <a:latin typeface="Calibri"/>
                <a:ea typeface="Calibri"/>
                <a:cs typeface="Calibri"/>
              </a:rPr>
              <a:t> :</a:t>
            </a:r>
            <a:endParaRPr lang="fr-FR" dirty="0" err="1">
              <a:latin typeface="Calibri"/>
              <a:ea typeface="Calibri"/>
              <a:cs typeface="Calibri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63C91D3-316C-83FB-3AF1-B9E70BE90B3F}"/>
              </a:ext>
            </a:extLst>
          </p:cNvPr>
          <p:cNvSpPr txBox="1"/>
          <p:nvPr/>
        </p:nvSpPr>
        <p:spPr>
          <a:xfrm>
            <a:off x="4228842" y="1922505"/>
            <a:ext cx="143364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r = 6 mm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4BE8792-3D26-34AF-F7DA-9D1B6DE8E082}"/>
              </a:ext>
            </a:extLst>
          </p:cNvPr>
          <p:cNvSpPr txBox="1"/>
          <p:nvPr/>
        </p:nvSpPr>
        <p:spPr>
          <a:xfrm>
            <a:off x="4124066" y="3427455"/>
            <a:ext cx="164319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r</a:t>
            </a:r>
            <a:r>
              <a:rPr lang="fr-FR" sz="2000" b="1" baseline="-25000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y</a:t>
            </a:r>
            <a:r>
              <a:rPr lang="fr-FR" sz="2000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 = 12.5 mm</a:t>
            </a:r>
          </a:p>
          <a:p>
            <a:pPr algn="ctr"/>
            <a:r>
              <a:rPr lang="fr-FR" sz="2000" b="1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r</a:t>
            </a:r>
            <a:r>
              <a:rPr lang="fr-FR" sz="2000" b="1" baseline="-25000" err="1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x</a:t>
            </a:r>
            <a:r>
              <a:rPr lang="fr-FR" sz="2000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 = 40 mm</a:t>
            </a:r>
          </a:p>
        </p:txBody>
      </p:sp>
      <p:sp>
        <p:nvSpPr>
          <p:cNvPr id="36" name="ZoneTexte 10">
            <a:extLst>
              <a:ext uri="{FF2B5EF4-FFF2-40B4-BE49-F238E27FC236}">
                <a16:creationId xmlns:a16="http://schemas.microsoft.com/office/drawing/2014/main" id="{BE221B5B-8CC6-41FB-5D2B-F55EC80A919B}"/>
              </a:ext>
            </a:extLst>
          </p:cNvPr>
          <p:cNvSpPr txBox="1"/>
          <p:nvPr/>
        </p:nvSpPr>
        <p:spPr>
          <a:xfrm>
            <a:off x="4191130" y="2903061"/>
            <a:ext cx="15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</a:t>
            </a:r>
          </a:p>
        </p:txBody>
      </p:sp>
      <p:sp>
        <p:nvSpPr>
          <p:cNvPr id="38" name="ZoneTexte 11">
            <a:extLst>
              <a:ext uri="{FF2B5EF4-FFF2-40B4-BE49-F238E27FC236}">
                <a16:creationId xmlns:a16="http://schemas.microsoft.com/office/drawing/2014/main" id="{6DBB6614-1290-194B-BEB3-30780F9FBD6D}"/>
              </a:ext>
            </a:extLst>
          </p:cNvPr>
          <p:cNvSpPr txBox="1"/>
          <p:nvPr/>
        </p:nvSpPr>
        <p:spPr>
          <a:xfrm>
            <a:off x="4004056" y="1598136"/>
            <a:ext cx="187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II </a:t>
            </a:r>
          </a:p>
        </p:txBody>
      </p:sp>
      <p:sp>
        <p:nvSpPr>
          <p:cNvPr id="40" name="Flèche vers la droite 16">
            <a:extLst>
              <a:ext uri="{FF2B5EF4-FFF2-40B4-BE49-F238E27FC236}">
                <a16:creationId xmlns:a16="http://schemas.microsoft.com/office/drawing/2014/main" id="{AFA87F56-66A9-06ED-FD56-BA37D29D9DB4}"/>
              </a:ext>
            </a:extLst>
          </p:cNvPr>
          <p:cNvSpPr/>
          <p:nvPr/>
        </p:nvSpPr>
        <p:spPr>
          <a:xfrm rot="-5400000">
            <a:off x="4660851" y="2419373"/>
            <a:ext cx="555234" cy="3856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2E714306-F63F-644D-955F-9EFF7A0E5003}"/>
              </a:ext>
            </a:extLst>
          </p:cNvPr>
          <p:cNvCxnSpPr>
            <a:cxnSpLocks/>
          </p:cNvCxnSpPr>
          <p:nvPr/>
        </p:nvCxnSpPr>
        <p:spPr>
          <a:xfrm flipV="1">
            <a:off x="8825424" y="3158602"/>
            <a:ext cx="465941" cy="1764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D2D80F1F-1AB5-C87C-278E-E8610610BEA2}"/>
              </a:ext>
            </a:extLst>
          </p:cNvPr>
          <p:cNvCxnSpPr>
            <a:cxnSpLocks/>
          </p:cNvCxnSpPr>
          <p:nvPr/>
        </p:nvCxnSpPr>
        <p:spPr>
          <a:xfrm flipH="1" flipV="1">
            <a:off x="9948589" y="3130027"/>
            <a:ext cx="629434" cy="1002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99353ADA-48B1-CA2D-4149-E014185A8B1B}"/>
              </a:ext>
            </a:extLst>
          </p:cNvPr>
          <p:cNvSpPr txBox="1"/>
          <p:nvPr/>
        </p:nvSpPr>
        <p:spPr>
          <a:xfrm>
            <a:off x="7194978" y="3162814"/>
            <a:ext cx="19904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latin typeface="Calibri"/>
                <a:ea typeface="Calibri"/>
                <a:cs typeface="Arial"/>
              </a:rPr>
              <a:t>Rayon de la chambre</a:t>
            </a:r>
            <a:endParaRPr lang="fr-FR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47BE35D-708B-901E-0C08-79B73FFAAA99}"/>
              </a:ext>
            </a:extLst>
          </p:cNvPr>
          <p:cNvSpPr txBox="1"/>
          <p:nvPr/>
        </p:nvSpPr>
        <p:spPr>
          <a:xfrm>
            <a:off x="10643028" y="2981838"/>
            <a:ext cx="19904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dirty="0">
                <a:latin typeface="Calibri"/>
                <a:ea typeface="Calibri"/>
                <a:cs typeface="Arial"/>
              </a:rPr>
              <a:t>Conductivité de la chambre</a:t>
            </a:r>
            <a:endParaRPr lang="fr-FR" sz="1400" dirty="0">
              <a:latin typeface="Calibri"/>
              <a:ea typeface="Calibri"/>
              <a:cs typeface="Calibri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E9A480F-1F0B-6ABB-C68E-83D166D306A2}"/>
              </a:ext>
            </a:extLst>
          </p:cNvPr>
          <p:cNvSpPr txBox="1"/>
          <p:nvPr/>
        </p:nvSpPr>
        <p:spPr>
          <a:xfrm>
            <a:off x="479853" y="4288309"/>
            <a:ext cx="1141223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dirty="0">
                <a:latin typeface="Calibri"/>
                <a:ea typeface="Calibri"/>
                <a:cs typeface="Calibri"/>
              </a:rPr>
              <a:t>Les faisceaux de </a:t>
            </a:r>
            <a:r>
              <a:rPr lang="fr-FR" b="1" dirty="0">
                <a:latin typeface="Calibri"/>
                <a:ea typeface="Calibri"/>
                <a:cs typeface="Calibri"/>
              </a:rPr>
              <a:t>très petites dimensions</a:t>
            </a:r>
            <a:r>
              <a:rPr lang="fr-FR" dirty="0">
                <a:latin typeface="Calibri"/>
                <a:ea typeface="Calibri"/>
                <a:cs typeface="Calibri"/>
              </a:rPr>
              <a:t> de SOLEIL II entrainent un renforcement important des effets collectifs dit "statistiques" dues aux </a:t>
            </a:r>
            <a:r>
              <a:rPr lang="fr-FR" b="1" dirty="0">
                <a:latin typeface="Calibri"/>
                <a:ea typeface="Calibri"/>
                <a:cs typeface="Calibri"/>
              </a:rPr>
              <a:t>collisions intra-paquets </a:t>
            </a:r>
            <a:r>
              <a:rPr lang="fr-FR" dirty="0">
                <a:latin typeface="Calibri"/>
                <a:ea typeface="Calibri"/>
                <a:cs typeface="Calibri"/>
              </a:rPr>
              <a:t>: diminution de la durée de vie </a:t>
            </a:r>
            <a:r>
              <a:rPr lang="fr-FR" dirty="0" err="1">
                <a:latin typeface="Calibri"/>
                <a:ea typeface="Calibri"/>
                <a:cs typeface="Calibri"/>
              </a:rPr>
              <a:t>Touschek</a:t>
            </a:r>
            <a:r>
              <a:rPr lang="fr-FR" dirty="0">
                <a:latin typeface="Calibri"/>
                <a:ea typeface="Calibri"/>
                <a:cs typeface="Calibri"/>
              </a:rPr>
              <a:t> des paquets et augmentation de l'émittance via l'IBS (intra-</a:t>
            </a:r>
            <a:r>
              <a:rPr lang="fr-FR" dirty="0" err="1">
                <a:latin typeface="Calibri"/>
                <a:ea typeface="Calibri"/>
                <a:cs typeface="Calibri"/>
              </a:rPr>
              <a:t>beam</a:t>
            </a:r>
            <a:r>
              <a:rPr lang="fr-FR" dirty="0">
                <a:latin typeface="Calibri"/>
                <a:ea typeface="Calibri"/>
                <a:cs typeface="Calibri"/>
              </a:rPr>
              <a:t> </a:t>
            </a:r>
            <a:r>
              <a:rPr lang="fr-FR" dirty="0" err="1">
                <a:latin typeface="Calibri"/>
                <a:ea typeface="Calibri"/>
                <a:cs typeface="Calibri"/>
              </a:rPr>
              <a:t>scattering</a:t>
            </a:r>
            <a:r>
              <a:rPr lang="fr-FR" dirty="0">
                <a:latin typeface="Calibri"/>
                <a:ea typeface="Calibri"/>
                <a:cs typeface="Calibri"/>
              </a:rPr>
              <a:t>).</a:t>
            </a:r>
            <a:endParaRPr lang="fr-FR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F06A772-4379-A319-FC26-E5C8957509EC}"/>
              </a:ext>
            </a:extLst>
          </p:cNvPr>
          <p:cNvGrpSpPr/>
          <p:nvPr/>
        </p:nvGrpSpPr>
        <p:grpSpPr>
          <a:xfrm>
            <a:off x="803703" y="5421011"/>
            <a:ext cx="3264243" cy="1266567"/>
            <a:chOff x="1603803" y="5344811"/>
            <a:chExt cx="3264243" cy="1266567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EA803F3A-FB88-59D0-27F3-57C133BF8CEB}"/>
                </a:ext>
              </a:extLst>
            </p:cNvPr>
            <p:cNvSpPr/>
            <p:nvPr/>
          </p:nvSpPr>
          <p:spPr>
            <a:xfrm>
              <a:off x="1603803" y="5344811"/>
              <a:ext cx="3264243" cy="1266567"/>
            </a:xfrm>
            <a:prstGeom prst="ellipse">
              <a:avLst/>
            </a:prstGeom>
            <a:solidFill>
              <a:srgbClr val="4F81BD">
                <a:alpha val="25000"/>
              </a:srgbClr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25A5C740-C2C1-88C2-6E12-0407327ABCF3}"/>
                </a:ext>
              </a:extLst>
            </p:cNvPr>
            <p:cNvCxnSpPr/>
            <p:nvPr/>
          </p:nvCxnSpPr>
          <p:spPr>
            <a:xfrm flipV="1">
              <a:off x="2628900" y="5895975"/>
              <a:ext cx="590550" cy="1714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34E54FDD-A061-E71A-DAC1-78FFFD427E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48025" y="5895974"/>
              <a:ext cx="695325" cy="20955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B42522B-7238-310F-261C-F81187E85703}"/>
                </a:ext>
              </a:extLst>
            </p:cNvPr>
            <p:cNvSpPr/>
            <p:nvPr/>
          </p:nvSpPr>
          <p:spPr>
            <a:xfrm>
              <a:off x="2438914" y="5996116"/>
              <a:ext cx="236837" cy="236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12F4B77E-331A-5BA8-5E1B-AD16697F8179}"/>
                </a:ext>
              </a:extLst>
            </p:cNvPr>
            <p:cNvSpPr/>
            <p:nvPr/>
          </p:nvSpPr>
          <p:spPr>
            <a:xfrm>
              <a:off x="3924813" y="6034215"/>
              <a:ext cx="236837" cy="2368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396ECC1-A87E-4B0E-89A7-A500D89A0F9C}"/>
                </a:ext>
              </a:extLst>
            </p:cNvPr>
            <p:cNvSpPr txBox="1"/>
            <p:nvPr/>
          </p:nvSpPr>
          <p:spPr>
            <a:xfrm>
              <a:off x="4118403" y="5858388"/>
              <a:ext cx="333117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>
                  <a:latin typeface="Calibri"/>
                  <a:ea typeface="Calibri"/>
                  <a:cs typeface="Arial"/>
                </a:rPr>
                <a:t>e-</a:t>
              </a:r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D359B30-3B1C-8FFF-4E97-E73E95FCE8F2}"/>
                </a:ext>
              </a:extLst>
            </p:cNvPr>
            <p:cNvSpPr txBox="1"/>
            <p:nvPr/>
          </p:nvSpPr>
          <p:spPr>
            <a:xfrm>
              <a:off x="2175303" y="5848863"/>
              <a:ext cx="380742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r-FR" sz="1400" dirty="0">
                  <a:latin typeface="Calibri"/>
                  <a:ea typeface="Calibri"/>
                  <a:cs typeface="Arial"/>
                </a:rPr>
                <a:t>e-</a:t>
              </a:r>
              <a:endParaRPr lang="fr-FR" dirty="0"/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D66E4D3-B108-7A3A-CD3F-A07E361520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3700" y="5524499"/>
              <a:ext cx="266700" cy="2952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5DF3E5FF-C822-2BAC-56CC-4AC6A3B741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7074" y="5505449"/>
              <a:ext cx="428625" cy="3143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0">
            <a:extLst>
              <a:ext uri="{FF2B5EF4-FFF2-40B4-BE49-F238E27FC236}">
                <a16:creationId xmlns:a16="http://schemas.microsoft.com/office/drawing/2014/main" id="{C1812253-1ED5-E6FA-F457-7112E1D2620D}"/>
              </a:ext>
            </a:extLst>
          </p:cNvPr>
          <p:cNvSpPr txBox="1"/>
          <p:nvPr/>
        </p:nvSpPr>
        <p:spPr>
          <a:xfrm>
            <a:off x="4543555" y="5208111"/>
            <a:ext cx="1572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</a:t>
            </a:r>
          </a:p>
        </p:txBody>
      </p:sp>
      <p:sp>
        <p:nvSpPr>
          <p:cNvPr id="22" name="ZoneTexte 11">
            <a:extLst>
              <a:ext uri="{FF2B5EF4-FFF2-40B4-BE49-F238E27FC236}">
                <a16:creationId xmlns:a16="http://schemas.microsoft.com/office/drawing/2014/main" id="{3BA734DB-895E-FF82-B4AB-3EF86E71511F}"/>
              </a:ext>
            </a:extLst>
          </p:cNvPr>
          <p:cNvSpPr txBox="1"/>
          <p:nvPr/>
        </p:nvSpPr>
        <p:spPr>
          <a:xfrm>
            <a:off x="9766681" y="5208111"/>
            <a:ext cx="187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SOLEIL II </a:t>
            </a:r>
          </a:p>
        </p:txBody>
      </p:sp>
      <p:sp>
        <p:nvSpPr>
          <p:cNvPr id="25" name="Flèche vers la droite 16">
            <a:extLst>
              <a:ext uri="{FF2B5EF4-FFF2-40B4-BE49-F238E27FC236}">
                <a16:creationId xmlns:a16="http://schemas.microsoft.com/office/drawing/2014/main" id="{FCE4FD67-5988-8DA9-23EC-459A4AEBCD6A}"/>
              </a:ext>
            </a:extLst>
          </p:cNvPr>
          <p:cNvSpPr/>
          <p:nvPr/>
        </p:nvSpPr>
        <p:spPr>
          <a:xfrm>
            <a:off x="6318201" y="5286398"/>
            <a:ext cx="3203184" cy="36664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DDC9E32-2499-B8B1-62B9-D3F9A7A7B693}"/>
              </a:ext>
            </a:extLst>
          </p:cNvPr>
          <p:cNvSpPr txBox="1"/>
          <p:nvPr/>
        </p:nvSpPr>
        <p:spPr>
          <a:xfrm>
            <a:off x="4124325" y="5734049"/>
            <a:ext cx="24098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~ 20 h de durée de vie</a:t>
            </a:r>
          </a:p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IBS négligeable</a:t>
            </a:r>
            <a:endParaRPr lang="fr-FR" dirty="0">
              <a:cs typeface="Arial"/>
            </a:endParaRPr>
          </a:p>
        </p:txBody>
      </p:sp>
      <p:sp>
        <p:nvSpPr>
          <p:cNvPr id="35" name="Espace réservé du pied de page 5">
            <a:extLst>
              <a:ext uri="{FF2B5EF4-FFF2-40B4-BE49-F238E27FC236}">
                <a16:creationId xmlns:a16="http://schemas.microsoft.com/office/drawing/2014/main" id="{0F7F5452-115D-1989-EC87-36F61DEAA7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sp>
        <p:nvSpPr>
          <p:cNvPr id="3" name="ZoneTexte 32">
            <a:extLst>
              <a:ext uri="{FF2B5EF4-FFF2-40B4-BE49-F238E27FC236}">
                <a16:creationId xmlns:a16="http://schemas.microsoft.com/office/drawing/2014/main" id="{E1AC5FF8-B8DA-2CA6-9FC2-9A105A4648A5}"/>
              </a:ext>
            </a:extLst>
          </p:cNvPr>
          <p:cNvSpPr txBox="1"/>
          <p:nvPr/>
        </p:nvSpPr>
        <p:spPr>
          <a:xfrm>
            <a:off x="8724900" y="5725942"/>
            <a:ext cx="34671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~ 3 h de durée de vie </a:t>
            </a:r>
            <a:r>
              <a:rPr lang="fr-FR" sz="900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(sans cavité harmonique)</a:t>
            </a:r>
          </a:p>
          <a:p>
            <a:pPr algn="ctr"/>
            <a:r>
              <a:rPr lang="fr-FR" b="1" dirty="0">
                <a:solidFill>
                  <a:srgbClr val="F79646"/>
                </a:solidFill>
                <a:latin typeface="Calibri"/>
                <a:ea typeface="Calibri"/>
                <a:cs typeface="Calibri"/>
              </a:rPr>
              <a:t>IBS augmente de ~20% l'émittance</a:t>
            </a:r>
            <a:endParaRPr lang="fr-FR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258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 II Booster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9A0CAFCB-FEE9-1FF0-2F05-57DE1FC9D2DA}"/>
              </a:ext>
            </a:extLst>
          </p:cNvPr>
          <p:cNvSpPr txBox="1"/>
          <p:nvPr/>
        </p:nvSpPr>
        <p:spPr>
          <a:xfrm>
            <a:off x="285922" y="765375"/>
            <a:ext cx="1164347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latin typeface="Calibri"/>
                <a:ea typeface="+mn-lt"/>
                <a:cs typeface="Calibri"/>
              </a:rPr>
              <a:t>Le booster qui sert d'</a:t>
            </a:r>
            <a:r>
              <a:rPr lang="fr-FR" sz="1400" b="1">
                <a:latin typeface="Calibri"/>
                <a:ea typeface="+mn-lt"/>
                <a:cs typeface="Calibri"/>
              </a:rPr>
              <a:t>injecteur à l'anneau de stockage</a:t>
            </a:r>
            <a:r>
              <a:rPr lang="fr-FR" sz="1400">
                <a:latin typeface="Calibri"/>
                <a:ea typeface="+mn-lt"/>
                <a:cs typeface="Calibri"/>
              </a:rPr>
              <a:t> doit également être </a:t>
            </a:r>
            <a:r>
              <a:rPr lang="fr-FR" sz="1400" b="1">
                <a:latin typeface="Calibri"/>
                <a:ea typeface="+mn-lt"/>
                <a:cs typeface="Calibri"/>
              </a:rPr>
              <a:t>amélioré pour produire un faisceau de faible émittance</a:t>
            </a:r>
            <a:r>
              <a:rPr lang="fr-FR" sz="1400">
                <a:latin typeface="Calibri"/>
                <a:ea typeface="+mn-lt"/>
                <a:cs typeface="Calibri"/>
              </a:rPr>
              <a:t> qui sera injecté dans une ouverture dynamique beaucoup plus petite.</a:t>
            </a:r>
            <a:endParaRPr lang="fr-FR">
              <a:latin typeface="Calibri"/>
              <a:ea typeface="+mn-lt"/>
              <a:cs typeface="Calibri"/>
            </a:endParaRP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7012513A-5A6A-9C75-9221-FCF7CEB474A6}"/>
              </a:ext>
            </a:extLst>
          </p:cNvPr>
          <p:cNvSpPr txBox="1"/>
          <p:nvPr/>
        </p:nvSpPr>
        <p:spPr>
          <a:xfrm>
            <a:off x="1339137" y="23494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140 nm rad</a:t>
            </a:r>
            <a:endParaRPr lang="en-US"/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35F175C9-D362-715C-C739-159F715A008F}"/>
              </a:ext>
            </a:extLst>
          </p:cNvPr>
          <p:cNvSpPr txBox="1"/>
          <p:nvPr/>
        </p:nvSpPr>
        <p:spPr>
          <a:xfrm>
            <a:off x="3366632" y="232659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5.2 nm rad</a:t>
            </a:r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25A747-3E64-AD4B-7610-41524EABB4B9}"/>
              </a:ext>
            </a:extLst>
          </p:cNvPr>
          <p:cNvSpPr txBox="1"/>
          <p:nvPr/>
        </p:nvSpPr>
        <p:spPr>
          <a:xfrm>
            <a:off x="183778" y="2301326"/>
            <a:ext cx="16177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FC9804"/>
                </a:solidFill>
              </a:rPr>
              <a:t>Emittance à </a:t>
            </a:r>
            <a:r>
              <a:rPr lang="en-US" sz="1200" b="1" err="1">
                <a:solidFill>
                  <a:srgbClr val="FC9804"/>
                </a:solidFill>
              </a:rPr>
              <a:t>l'extraction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576C77-F742-2E85-7442-B5239FAC31AA}"/>
              </a:ext>
            </a:extLst>
          </p:cNvPr>
          <p:cNvSpPr txBox="1"/>
          <p:nvPr/>
        </p:nvSpPr>
        <p:spPr>
          <a:xfrm>
            <a:off x="1351398" y="1378100"/>
            <a:ext cx="144016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FC9804"/>
                </a:solidFill>
              </a:rPr>
              <a:t>SOLEIL Booster</a:t>
            </a:r>
            <a:endParaRPr lang="en-US" sz="1200" b="1">
              <a:solidFill>
                <a:srgbClr val="FC9804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7EDF6C-23A7-CF65-CC82-305A873C15D3}"/>
              </a:ext>
            </a:extLst>
          </p:cNvPr>
          <p:cNvSpPr txBox="1"/>
          <p:nvPr/>
        </p:nvSpPr>
        <p:spPr>
          <a:xfrm>
            <a:off x="3136707" y="1374855"/>
            <a:ext cx="155073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>
                <a:solidFill>
                  <a:srgbClr val="FC9804"/>
                </a:solidFill>
              </a:rPr>
              <a:t>SOLEIL II Booster</a:t>
            </a:r>
            <a:endParaRPr lang="en-US" sz="1200" b="1">
              <a:solidFill>
                <a:srgbClr val="FC9804"/>
              </a:solidFill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B90FEBF0-A359-5014-D8E9-EE9B32920A90}"/>
              </a:ext>
            </a:extLst>
          </p:cNvPr>
          <p:cNvSpPr/>
          <p:nvPr/>
        </p:nvSpPr>
        <p:spPr>
          <a:xfrm>
            <a:off x="2793009" y="2376902"/>
            <a:ext cx="432048" cy="276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D954C0-225A-ACAC-0612-53711D254DFB}"/>
              </a:ext>
            </a:extLst>
          </p:cNvPr>
          <p:cNvSpPr txBox="1"/>
          <p:nvPr/>
        </p:nvSpPr>
        <p:spPr>
          <a:xfrm>
            <a:off x="1691102" y="2968404"/>
            <a:ext cx="37032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>
                <a:solidFill>
                  <a:srgbClr val="3F6BAE"/>
                </a:solidFill>
              </a:rPr>
              <a:t>Valeur proche de l'émittance naturelle du synchrotron actuel (3.9 nm rad)</a:t>
            </a:r>
            <a:endParaRPr lang="en-US" sz="1200">
              <a:solidFill>
                <a:srgbClr val="3F6BAE"/>
              </a:solidFill>
            </a:endParaRPr>
          </a:p>
        </p:txBody>
      </p:sp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C4C9E492-82F2-E69C-FE8C-B7335FE882F5}"/>
              </a:ext>
            </a:extLst>
          </p:cNvPr>
          <p:cNvSpPr/>
          <p:nvPr/>
        </p:nvSpPr>
        <p:spPr>
          <a:xfrm rot="16200000">
            <a:off x="3877657" y="2167849"/>
            <a:ext cx="270443" cy="1213797"/>
          </a:xfrm>
          <a:prstGeom prst="leftBrace">
            <a:avLst>
              <a:gd name="adj1" fmla="val 430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ZoneTexte 38">
            <a:extLst>
              <a:ext uri="{FF2B5EF4-FFF2-40B4-BE49-F238E27FC236}">
                <a16:creationId xmlns:a16="http://schemas.microsoft.com/office/drawing/2014/main" id="{BF643E6A-1EC6-98F7-E49D-B6C22F207153}"/>
              </a:ext>
            </a:extLst>
          </p:cNvPr>
          <p:cNvSpPr txBox="1"/>
          <p:nvPr/>
        </p:nvSpPr>
        <p:spPr>
          <a:xfrm>
            <a:off x="1310267" y="177828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FODO</a:t>
            </a:r>
            <a:endParaRPr lang="en-US"/>
          </a:p>
        </p:txBody>
      </p:sp>
      <p:sp>
        <p:nvSpPr>
          <p:cNvPr id="22" name="ZoneTexte 39">
            <a:extLst>
              <a:ext uri="{FF2B5EF4-FFF2-40B4-BE49-F238E27FC236}">
                <a16:creationId xmlns:a16="http://schemas.microsoft.com/office/drawing/2014/main" id="{17F21BA1-2CBC-6024-42FC-378A68B825F2}"/>
              </a:ext>
            </a:extLst>
          </p:cNvPr>
          <p:cNvSpPr txBox="1"/>
          <p:nvPr/>
        </p:nvSpPr>
        <p:spPr>
          <a:xfrm>
            <a:off x="3337762" y="17554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16BA</a:t>
            </a:r>
            <a:endParaRPr lang="en-US"/>
          </a:p>
        </p:txBody>
      </p:sp>
      <p:sp>
        <p:nvSpPr>
          <p:cNvPr id="23" name="ZoneTexte 40">
            <a:extLst>
              <a:ext uri="{FF2B5EF4-FFF2-40B4-BE49-F238E27FC236}">
                <a16:creationId xmlns:a16="http://schemas.microsoft.com/office/drawing/2014/main" id="{00811448-D53F-A311-2A2D-D4EC16859658}"/>
              </a:ext>
            </a:extLst>
          </p:cNvPr>
          <p:cNvSpPr txBox="1"/>
          <p:nvPr/>
        </p:nvSpPr>
        <p:spPr>
          <a:xfrm>
            <a:off x="114374" y="1778783"/>
            <a:ext cx="194817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FC9804"/>
                </a:solidFill>
              </a:rPr>
              <a:t>Type de </a:t>
            </a:r>
            <a:r>
              <a:rPr lang="en-US" sz="1200" b="1" err="1">
                <a:solidFill>
                  <a:srgbClr val="FC9804"/>
                </a:solidFill>
              </a:rPr>
              <a:t>maille</a:t>
            </a:r>
            <a:endParaRPr lang="fr-FR" err="1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B75D969D-618B-58DD-3EFF-61D5FEB5DFD9}"/>
              </a:ext>
            </a:extLst>
          </p:cNvPr>
          <p:cNvSpPr/>
          <p:nvPr/>
        </p:nvSpPr>
        <p:spPr>
          <a:xfrm>
            <a:off x="2764139" y="1805721"/>
            <a:ext cx="432048" cy="276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5CAE77-F17A-5799-1A96-C75D1DA263AC}"/>
              </a:ext>
            </a:extLst>
          </p:cNvPr>
          <p:cNvSpPr txBox="1"/>
          <p:nvPr/>
        </p:nvSpPr>
        <p:spPr>
          <a:xfrm>
            <a:off x="5100794" y="1065335"/>
            <a:ext cx="691191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latin typeface="Calibri"/>
                <a:cs typeface="Arial"/>
              </a:rPr>
              <a:t>Le </a:t>
            </a:r>
            <a:r>
              <a:rPr lang="fr-FR" sz="1400" b="1">
                <a:latin typeface="Calibri"/>
                <a:cs typeface="Arial"/>
              </a:rPr>
              <a:t>booster de SOLEIL II est une machine très complexe</a:t>
            </a:r>
            <a:r>
              <a:rPr lang="fr-FR" sz="1400">
                <a:latin typeface="Calibri"/>
                <a:cs typeface="Arial"/>
              </a:rPr>
              <a:t> du point de vue des effets collectifs:</a:t>
            </a:r>
          </a:p>
          <a:p>
            <a:pPr marL="285750" indent="-285750">
              <a:buFont typeface="Arial"/>
              <a:buChar char="•"/>
            </a:pPr>
            <a:endParaRPr lang="fr-FR" sz="1400">
              <a:latin typeface="Calibri"/>
              <a:ea typeface="Calibri"/>
              <a:cs typeface="Arial"/>
            </a:endParaRPr>
          </a:p>
          <a:p>
            <a:r>
              <a:rPr lang="fr-FR" sz="1400">
                <a:latin typeface="Calibri"/>
                <a:cs typeface="Arial"/>
              </a:rPr>
              <a:t>On a montré que, pour bien simuler la dynamique, </a:t>
            </a:r>
            <a:r>
              <a:rPr lang="fr-FR" sz="1400" b="1">
                <a:latin typeface="Calibri"/>
                <a:cs typeface="Arial"/>
              </a:rPr>
              <a:t>plusieurs effets doivent être pris en compte simultanément</a:t>
            </a:r>
            <a:r>
              <a:rPr lang="fr-FR" sz="1400">
                <a:latin typeface="Calibri"/>
                <a:cs typeface="Arial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fr-FR" sz="1400">
                <a:latin typeface="Calibri"/>
                <a:cs typeface="Arial"/>
              </a:rPr>
              <a:t>Dynamique complète le long de la </a:t>
            </a:r>
            <a:r>
              <a:rPr lang="fr-FR" sz="1400" b="1">
                <a:latin typeface="Calibri"/>
                <a:cs typeface="Arial"/>
              </a:rPr>
              <a:t>rampe en énergie</a:t>
            </a:r>
            <a:r>
              <a:rPr lang="fr-FR" sz="1400">
                <a:latin typeface="Calibri"/>
                <a:cs typeface="Arial"/>
              </a:rPr>
              <a:t> (de 150 MeV à 2.75 </a:t>
            </a:r>
            <a:r>
              <a:rPr lang="fr-FR" sz="1400" err="1">
                <a:latin typeface="Calibri"/>
                <a:cs typeface="Arial"/>
              </a:rPr>
              <a:t>GeV</a:t>
            </a:r>
            <a:r>
              <a:rPr lang="fr-FR" sz="1400">
                <a:latin typeface="Calibri"/>
                <a:cs typeface="Arial"/>
              </a:rPr>
              <a:t>) car l'</a:t>
            </a:r>
            <a:r>
              <a:rPr lang="fr-FR" sz="1400" b="1">
                <a:latin typeface="Calibri"/>
                <a:cs typeface="Arial"/>
              </a:rPr>
              <a:t>amortissement synchrotron à haute énergie uniquement</a:t>
            </a:r>
            <a:endParaRPr lang="fr-FR" sz="1400" b="1">
              <a:latin typeface="Calibri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1400" b="1">
                <a:latin typeface="Calibri"/>
                <a:cs typeface="Arial"/>
              </a:rPr>
              <a:t>Non-linéarités des aimants (ADTS)</a:t>
            </a:r>
            <a:r>
              <a:rPr lang="fr-FR" sz="1400">
                <a:latin typeface="Calibri"/>
                <a:cs typeface="Arial"/>
              </a:rPr>
              <a:t> induit de l'amortissement Landau au début de la rampe en énergie quand le faisceau est "gros"</a:t>
            </a:r>
            <a:endParaRPr lang="fr-FR" sz="1400">
              <a:latin typeface="Calibri"/>
              <a:ea typeface="Calibri"/>
              <a:cs typeface="Arial"/>
            </a:endParaRPr>
          </a:p>
        </p:txBody>
      </p:sp>
      <p:pic>
        <p:nvPicPr>
          <p:cNvPr id="19" name="Image 18" descr="Une image contenant texte, diagramme, capture d’écran, cercle&#10;&#10;Description générée automatiquement">
            <a:extLst>
              <a:ext uri="{FF2B5EF4-FFF2-40B4-BE49-F238E27FC236}">
                <a16:creationId xmlns:a16="http://schemas.microsoft.com/office/drawing/2014/main" id="{562CC33C-F290-B711-5312-80587012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68" y="3605720"/>
            <a:ext cx="2287824" cy="234598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D7046A3-638E-6103-3105-2B30050E39FE}"/>
              </a:ext>
            </a:extLst>
          </p:cNvPr>
          <p:cNvSpPr txBox="1"/>
          <p:nvPr/>
        </p:nvSpPr>
        <p:spPr>
          <a:xfrm>
            <a:off x="2904969" y="3516798"/>
            <a:ext cx="30229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latin typeface="Calibri"/>
                <a:cs typeface="Calibri"/>
              </a:rPr>
              <a:t>Taux de croissance de l'instabilité</a:t>
            </a:r>
            <a:endParaRPr lang="fr-FR"/>
          </a:p>
        </p:txBody>
      </p:sp>
      <p:pic>
        <p:nvPicPr>
          <p:cNvPr id="26" name="Image 25" descr="Une image contenant Visage humain, personne, sourcil, sourire&#10;&#10;Description générée automatiquement">
            <a:extLst>
              <a:ext uri="{FF2B5EF4-FFF2-40B4-BE49-F238E27FC236}">
                <a16:creationId xmlns:a16="http://schemas.microsoft.com/office/drawing/2014/main" id="{6383418E-3867-803A-289E-D5CE3E271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5412" y="3023745"/>
            <a:ext cx="1217376" cy="1216971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7E49ECB3-1EDF-BA4E-4AC1-094900014D9B}"/>
              </a:ext>
            </a:extLst>
          </p:cNvPr>
          <p:cNvGrpSpPr/>
          <p:nvPr/>
        </p:nvGrpSpPr>
        <p:grpSpPr>
          <a:xfrm>
            <a:off x="2450390" y="3736147"/>
            <a:ext cx="3478766" cy="2498033"/>
            <a:chOff x="5982364" y="3588520"/>
            <a:chExt cx="3319604" cy="2381923"/>
          </a:xfrm>
        </p:grpSpPr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D0211960-4C92-C82F-5382-C973F203E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2364" y="3588520"/>
              <a:ext cx="3319604" cy="238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AB6815EC-056D-261F-5815-6EC14B12B4F9}"/>
                </a:ext>
              </a:extLst>
            </p:cNvPr>
            <p:cNvCxnSpPr>
              <a:cxnSpLocks/>
            </p:cNvCxnSpPr>
            <p:nvPr/>
          </p:nvCxnSpPr>
          <p:spPr>
            <a:xfrm>
              <a:off x="7998588" y="3720698"/>
              <a:ext cx="0" cy="185592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57F85059-3038-D0C4-FA59-127C660B1C06}"/>
                </a:ext>
              </a:extLst>
            </p:cNvPr>
            <p:cNvCxnSpPr>
              <a:cxnSpLocks/>
            </p:cNvCxnSpPr>
            <p:nvPr/>
          </p:nvCxnSpPr>
          <p:spPr>
            <a:xfrm>
              <a:off x="6490125" y="4116060"/>
              <a:ext cx="1567418" cy="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ZoneTexte 17">
              <a:extLst>
                <a:ext uri="{FF2B5EF4-FFF2-40B4-BE49-F238E27FC236}">
                  <a16:creationId xmlns:a16="http://schemas.microsoft.com/office/drawing/2014/main" id="{F3567273-16D1-9F21-0943-C4F51081F312}"/>
                </a:ext>
              </a:extLst>
            </p:cNvPr>
            <p:cNvSpPr txBox="1"/>
            <p:nvPr/>
          </p:nvSpPr>
          <p:spPr>
            <a:xfrm>
              <a:off x="6625815" y="3895943"/>
              <a:ext cx="1351245" cy="2641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/>
                <a:t>Faisceau excité</a:t>
              </a:r>
              <a:endParaRPr lang="fr-FR" sz="1200">
                <a:cs typeface="Arial"/>
              </a:endParaRPr>
            </a:p>
          </p:txBody>
        </p:sp>
        <p:sp>
          <p:nvSpPr>
            <p:cNvPr id="42" name="ZoneTexte 18">
              <a:extLst>
                <a:ext uri="{FF2B5EF4-FFF2-40B4-BE49-F238E27FC236}">
                  <a16:creationId xmlns:a16="http://schemas.microsoft.com/office/drawing/2014/main" id="{3B682FA0-6A78-11EA-583D-B1809E85D61F}"/>
                </a:ext>
              </a:extLst>
            </p:cNvPr>
            <p:cNvSpPr txBox="1"/>
            <p:nvPr/>
          </p:nvSpPr>
          <p:spPr>
            <a:xfrm>
              <a:off x="7939033" y="3901144"/>
              <a:ext cx="1327526" cy="26412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>
                  <a:cs typeface="Arial"/>
                </a:rPr>
                <a:t>Faisceau amorti</a:t>
              </a:r>
            </a:p>
          </p:txBody>
        </p:sp>
      </p:grp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F2B1146-33C7-BFC6-FA9F-FA238D76E71B}"/>
              </a:ext>
            </a:extLst>
          </p:cNvPr>
          <p:cNvCxnSpPr>
            <a:cxnSpLocks/>
          </p:cNvCxnSpPr>
          <p:nvPr/>
        </p:nvCxnSpPr>
        <p:spPr>
          <a:xfrm>
            <a:off x="4679434" y="4289404"/>
            <a:ext cx="113368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8F5B298-D5D4-4837-C2AA-8901C535E047}"/>
              </a:ext>
            </a:extLst>
          </p:cNvPr>
          <p:cNvCxnSpPr>
            <a:cxnSpLocks/>
          </p:cNvCxnSpPr>
          <p:nvPr/>
        </p:nvCxnSpPr>
        <p:spPr>
          <a:xfrm>
            <a:off x="3314634" y="5890024"/>
            <a:ext cx="0" cy="17279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ZoneTexte 25">
            <a:extLst>
              <a:ext uri="{FF2B5EF4-FFF2-40B4-BE49-F238E27FC236}">
                <a16:creationId xmlns:a16="http://schemas.microsoft.com/office/drawing/2014/main" id="{870FF688-CA4C-F7AF-0D40-C2AA08277CDB}"/>
              </a:ext>
            </a:extLst>
          </p:cNvPr>
          <p:cNvSpPr txBox="1"/>
          <p:nvPr/>
        </p:nvSpPr>
        <p:spPr>
          <a:xfrm>
            <a:off x="2884808" y="6040004"/>
            <a:ext cx="105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rgbClr val="C00000"/>
                </a:solidFill>
              </a:rPr>
              <a:t>150 MeV</a:t>
            </a:r>
            <a:endParaRPr lang="en-US" sz="1400">
              <a:solidFill>
                <a:srgbClr val="C000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B3239AD-1CC2-2475-20E5-908D070C0B02}"/>
              </a:ext>
            </a:extLst>
          </p:cNvPr>
          <p:cNvCxnSpPr>
            <a:cxnSpLocks/>
          </p:cNvCxnSpPr>
          <p:nvPr/>
        </p:nvCxnSpPr>
        <p:spPr>
          <a:xfrm>
            <a:off x="5619443" y="5859132"/>
            <a:ext cx="0" cy="19538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ZoneTexte 27">
            <a:extLst>
              <a:ext uri="{FF2B5EF4-FFF2-40B4-BE49-F238E27FC236}">
                <a16:creationId xmlns:a16="http://schemas.microsoft.com/office/drawing/2014/main" id="{207B217E-45DF-43FA-4874-3813995907C1}"/>
              </a:ext>
            </a:extLst>
          </p:cNvPr>
          <p:cNvSpPr txBox="1"/>
          <p:nvPr/>
        </p:nvSpPr>
        <p:spPr>
          <a:xfrm>
            <a:off x="5186476" y="6050301"/>
            <a:ext cx="105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rgbClr val="C00000"/>
                </a:solidFill>
              </a:rPr>
              <a:t>2.75 GeV</a:t>
            </a:r>
            <a:endParaRPr lang="en-US" sz="1400">
              <a:solidFill>
                <a:srgbClr val="C00000"/>
              </a:solidFill>
            </a:endParaRPr>
          </a:p>
        </p:txBody>
      </p:sp>
      <p:pic>
        <p:nvPicPr>
          <p:cNvPr id="44" name="Image 43" descr="Une image contenant Police, texte, blanc, calligraphie&#10;&#10;Description générée automatiquement">
            <a:extLst>
              <a:ext uri="{FF2B5EF4-FFF2-40B4-BE49-F238E27FC236}">
                <a16:creationId xmlns:a16="http://schemas.microsoft.com/office/drawing/2014/main" id="{BE39C95F-48A0-0818-EB8D-63E340932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973" y="3305689"/>
            <a:ext cx="1609725" cy="514350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B2D5C717-2AD2-B957-2438-858442ABE9BB}"/>
              </a:ext>
            </a:extLst>
          </p:cNvPr>
          <p:cNvGrpSpPr/>
          <p:nvPr/>
        </p:nvGrpSpPr>
        <p:grpSpPr>
          <a:xfrm>
            <a:off x="6347737" y="3147351"/>
            <a:ext cx="4019656" cy="3166140"/>
            <a:chOff x="1559494" y="3459524"/>
            <a:chExt cx="3168352" cy="2552247"/>
          </a:xfrm>
        </p:grpSpPr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BC2F3399-883D-7E03-7F7C-BF7F28E80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494" y="3626061"/>
              <a:ext cx="3168352" cy="2385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ZoneTexte 9">
              <a:extLst>
                <a:ext uri="{FF2B5EF4-FFF2-40B4-BE49-F238E27FC236}">
                  <a16:creationId xmlns:a16="http://schemas.microsoft.com/office/drawing/2014/main" id="{52766B9C-5989-85E8-6CE8-6BEECB266803}"/>
                </a:ext>
              </a:extLst>
            </p:cNvPr>
            <p:cNvSpPr txBox="1"/>
            <p:nvPr/>
          </p:nvSpPr>
          <p:spPr>
            <a:xfrm>
              <a:off x="1935344" y="3459524"/>
              <a:ext cx="2735687" cy="24810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>
                  <a:latin typeface="Calibri"/>
                  <a:ea typeface="Calibri"/>
                  <a:cs typeface="Calibri"/>
                </a:rPr>
                <a:t>Amplitude d'oscillation verticale </a:t>
              </a:r>
            </a:p>
          </p:txBody>
        </p:sp>
      </p:grp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8999981-45BE-CC3D-414A-A5BD5EA9828B}"/>
              </a:ext>
            </a:extLst>
          </p:cNvPr>
          <p:cNvCxnSpPr>
            <a:cxnSpLocks/>
          </p:cNvCxnSpPr>
          <p:nvPr/>
        </p:nvCxnSpPr>
        <p:spPr>
          <a:xfrm>
            <a:off x="7043816" y="5843973"/>
            <a:ext cx="0" cy="17279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ZoneTexte 6">
            <a:extLst>
              <a:ext uri="{FF2B5EF4-FFF2-40B4-BE49-F238E27FC236}">
                <a16:creationId xmlns:a16="http://schemas.microsoft.com/office/drawing/2014/main" id="{45FD8DCC-A4A5-71E1-405A-31807E3DE2CF}"/>
              </a:ext>
            </a:extLst>
          </p:cNvPr>
          <p:cNvSpPr txBox="1"/>
          <p:nvPr/>
        </p:nvSpPr>
        <p:spPr>
          <a:xfrm>
            <a:off x="6563763" y="6045440"/>
            <a:ext cx="105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rgbClr val="C00000"/>
                </a:solidFill>
              </a:rPr>
              <a:t>150 MeV</a:t>
            </a:r>
            <a:endParaRPr lang="en-US" sz="1400">
              <a:solidFill>
                <a:srgbClr val="C00000"/>
              </a:solidFill>
            </a:endParaRP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9B656715-1C21-F85E-75C1-4895901BE129}"/>
              </a:ext>
            </a:extLst>
          </p:cNvPr>
          <p:cNvCxnSpPr>
            <a:cxnSpLocks/>
          </p:cNvCxnSpPr>
          <p:nvPr/>
        </p:nvCxnSpPr>
        <p:spPr>
          <a:xfrm>
            <a:off x="10164163" y="5843973"/>
            <a:ext cx="0" cy="19538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ZoneTexte 23">
            <a:extLst>
              <a:ext uri="{FF2B5EF4-FFF2-40B4-BE49-F238E27FC236}">
                <a16:creationId xmlns:a16="http://schemas.microsoft.com/office/drawing/2014/main" id="{83C2994C-254E-4CA6-9E4C-C8600C055D47}"/>
              </a:ext>
            </a:extLst>
          </p:cNvPr>
          <p:cNvSpPr txBox="1"/>
          <p:nvPr/>
        </p:nvSpPr>
        <p:spPr>
          <a:xfrm>
            <a:off x="9638520" y="6045440"/>
            <a:ext cx="105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solidFill>
                  <a:srgbClr val="C00000"/>
                </a:solidFill>
              </a:rPr>
              <a:t>2.75 GeV</a:t>
            </a:r>
            <a:endParaRPr lang="en-US" sz="1400">
              <a:solidFill>
                <a:srgbClr val="C00000"/>
              </a:solidFill>
            </a:endParaRP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13E2F719-FBFC-509E-6595-5F8110F6F835}"/>
              </a:ext>
            </a:extLst>
          </p:cNvPr>
          <p:cNvCxnSpPr/>
          <p:nvPr/>
        </p:nvCxnSpPr>
        <p:spPr>
          <a:xfrm flipH="1">
            <a:off x="6891722" y="5297701"/>
            <a:ext cx="3461953" cy="823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11B7FE58-AA92-8522-83DC-EE42DA4C5033}"/>
              </a:ext>
            </a:extLst>
          </p:cNvPr>
          <p:cNvSpPr txBox="1"/>
          <p:nvPr/>
        </p:nvSpPr>
        <p:spPr>
          <a:xfrm>
            <a:off x="8361405" y="5045675"/>
            <a:ext cx="23992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cs typeface="Arial"/>
              </a:rPr>
              <a:t>Chambre à vide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AC00AF2-1156-6225-6AC0-AFE7B3B8D7AE}"/>
              </a:ext>
            </a:extLst>
          </p:cNvPr>
          <p:cNvSpPr txBox="1"/>
          <p:nvPr/>
        </p:nvSpPr>
        <p:spPr>
          <a:xfrm>
            <a:off x="10707130" y="4291914"/>
            <a:ext cx="1219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latin typeface="Calibri"/>
              </a:rPr>
              <a:t>Watanyu</a:t>
            </a:r>
            <a:r>
              <a:rPr lang="en-US" sz="1100">
                <a:latin typeface="Calibri"/>
              </a:rPr>
              <a:t> </a:t>
            </a:r>
            <a:r>
              <a:rPr lang="en-US" sz="1100" err="1">
                <a:latin typeface="Calibri"/>
              </a:rPr>
              <a:t>Foosang</a:t>
            </a:r>
            <a:endParaRPr lang="fr-FR" err="1"/>
          </a:p>
        </p:txBody>
      </p:sp>
      <p:pic>
        <p:nvPicPr>
          <p:cNvPr id="57" name="Image 56" descr="Une image contenant Police, texte, blanc, calligraphie&#10;&#10;Description générée automatiquement">
            <a:extLst>
              <a:ext uri="{FF2B5EF4-FFF2-40B4-BE49-F238E27FC236}">
                <a16:creationId xmlns:a16="http://schemas.microsoft.com/office/drawing/2014/main" id="{0D813F44-7418-9215-53F6-28508E366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4381" y="4088284"/>
            <a:ext cx="1609725" cy="514350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BB218F99-CD10-D100-8BDE-6963E68FF45B}"/>
              </a:ext>
            </a:extLst>
          </p:cNvPr>
          <p:cNvSpPr txBox="1"/>
          <p:nvPr/>
        </p:nvSpPr>
        <p:spPr>
          <a:xfrm>
            <a:off x="8660027" y="3511378"/>
            <a:ext cx="1554891" cy="306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>
                <a:latin typeface="Calibri"/>
                <a:ea typeface="Calibri"/>
                <a:cs typeface="Calibri"/>
              </a:rPr>
              <a:t>Taux de croissance</a:t>
            </a:r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CC05E7E9-1F88-455A-65E5-6403C8C0A9E0}"/>
              </a:ext>
            </a:extLst>
          </p:cNvPr>
          <p:cNvCxnSpPr/>
          <p:nvPr/>
        </p:nvCxnSpPr>
        <p:spPr>
          <a:xfrm>
            <a:off x="9493851" y="3830336"/>
            <a:ext cx="18532" cy="32745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71B62678-B031-7987-2754-8091ED1F32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C0D63F-9A68-A3D0-4836-C5EC25B395B3}"/>
              </a:ext>
            </a:extLst>
          </p:cNvPr>
          <p:cNvSpPr txBox="1"/>
          <p:nvPr/>
        </p:nvSpPr>
        <p:spPr>
          <a:xfrm>
            <a:off x="554638" y="6332984"/>
            <a:ext cx="996544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alibri"/>
                <a:ea typeface="+mn-lt"/>
                <a:cs typeface="Calibri"/>
              </a:rPr>
              <a:t>Foosang</a:t>
            </a:r>
            <a:r>
              <a:rPr lang="en-US" sz="1100" dirty="0">
                <a:latin typeface="Calibri"/>
                <a:ea typeface="+mn-lt"/>
                <a:cs typeface="Calibri"/>
              </a:rPr>
              <a:t>, W., A. Gamelin, V. </a:t>
            </a:r>
            <a:r>
              <a:rPr lang="en-US" sz="1100" dirty="0" err="1">
                <a:latin typeface="Calibri"/>
                <a:ea typeface="+mn-lt"/>
                <a:cs typeface="Calibri"/>
              </a:rPr>
              <a:t>Gubaidulin</a:t>
            </a:r>
            <a:r>
              <a:rPr lang="en-US" sz="1100" dirty="0">
                <a:latin typeface="Calibri"/>
                <a:ea typeface="+mn-lt"/>
                <a:cs typeface="Calibri"/>
              </a:rPr>
              <a:t>, et R. Nagaoka. « Transverse beam instabilities in low-emittance booster synchrotrons ». </a:t>
            </a:r>
            <a:r>
              <a:rPr lang="en-US" sz="1100" dirty="0" err="1">
                <a:latin typeface="Calibri"/>
                <a:ea typeface="+mn-lt"/>
                <a:cs typeface="Calibri"/>
              </a:rPr>
              <a:t>arXiv</a:t>
            </a:r>
            <a:r>
              <a:rPr lang="en-US" sz="1100" dirty="0">
                <a:latin typeface="Calibri"/>
                <a:ea typeface="+mn-lt"/>
                <a:cs typeface="Calibri"/>
              </a:rPr>
              <a:t>, 5 </a:t>
            </a:r>
            <a:r>
              <a:rPr lang="en-US" sz="1100" dirty="0" err="1">
                <a:latin typeface="Calibri"/>
                <a:ea typeface="+mn-lt"/>
                <a:cs typeface="Calibri"/>
              </a:rPr>
              <a:t>octobre</a:t>
            </a:r>
            <a:r>
              <a:rPr lang="en-US" sz="1100" dirty="0">
                <a:latin typeface="Calibri"/>
                <a:ea typeface="+mn-lt"/>
                <a:cs typeface="Calibri"/>
              </a:rPr>
              <a:t> 2024. Submitted.</a:t>
            </a:r>
            <a:endParaRPr lang="fr-FR" dirty="0">
              <a:cs typeface="Arial"/>
            </a:endParaRPr>
          </a:p>
          <a:p>
            <a:r>
              <a:rPr lang="en-US" sz="1100" dirty="0" err="1">
                <a:latin typeface="Calibri"/>
                <a:ea typeface="Calibri"/>
                <a:cs typeface="Calibri"/>
              </a:rPr>
              <a:t>Foosang</a:t>
            </a:r>
            <a:r>
              <a:rPr lang="en-US" sz="1100" dirty="0">
                <a:latin typeface="Calibri"/>
                <a:ea typeface="Calibri"/>
                <a:cs typeface="Calibri"/>
              </a:rPr>
              <a:t>, </a:t>
            </a:r>
            <a:r>
              <a:rPr lang="en-US" sz="1100" dirty="0" err="1">
                <a:latin typeface="Calibri"/>
                <a:ea typeface="Calibri"/>
                <a:cs typeface="Calibri"/>
              </a:rPr>
              <a:t>Watanyu</a:t>
            </a:r>
            <a:r>
              <a:rPr lang="en-US" sz="1100" dirty="0">
                <a:latin typeface="Calibri"/>
                <a:ea typeface="Calibri"/>
                <a:cs typeface="Calibri"/>
              </a:rPr>
              <a:t>. « Study of transverse beam instabilities in the SOLEIL II synchrotron booster ». PhD Thesis, Université Paris-</a:t>
            </a:r>
            <a:r>
              <a:rPr lang="en-US" sz="1100" dirty="0" err="1">
                <a:latin typeface="Calibri"/>
                <a:ea typeface="Calibri"/>
                <a:cs typeface="Calibri"/>
              </a:rPr>
              <a:t>Saclay</a:t>
            </a:r>
            <a:r>
              <a:rPr lang="en-US" sz="1100" dirty="0">
                <a:latin typeface="Calibri"/>
                <a:ea typeface="Calibri"/>
                <a:cs typeface="Calibri"/>
              </a:rPr>
              <a:t>, 2023.</a:t>
            </a:r>
            <a:endParaRPr lang="en-US" sz="11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76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2764780E-48EC-E65E-A650-B753584F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Arial"/>
                <a:cs typeface="Arial"/>
              </a:rPr>
              <a:t>SOLEIL II Booster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ZoneTexte 7">
            <a:extLst>
              <a:ext uri="{FF2B5EF4-FFF2-40B4-BE49-F238E27FC236}">
                <a16:creationId xmlns:a16="http://schemas.microsoft.com/office/drawing/2014/main" id="{9A0CAFCB-FEE9-1FF0-2F05-57DE1FC9D2DA}"/>
              </a:ext>
            </a:extLst>
          </p:cNvPr>
          <p:cNvSpPr txBox="1"/>
          <p:nvPr/>
        </p:nvSpPr>
        <p:spPr>
          <a:xfrm>
            <a:off x="285922" y="765375"/>
            <a:ext cx="1164347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>
                <a:latin typeface="Calibri"/>
                <a:ea typeface="+mn-lt"/>
                <a:cs typeface="Calibri"/>
              </a:rPr>
              <a:t>Le booster qui sert d'</a:t>
            </a:r>
            <a:r>
              <a:rPr lang="fr-FR" sz="1400" b="1">
                <a:latin typeface="Calibri"/>
                <a:ea typeface="+mn-lt"/>
                <a:cs typeface="Calibri"/>
              </a:rPr>
              <a:t>injecteur à l'anneau de stockage</a:t>
            </a:r>
            <a:r>
              <a:rPr lang="fr-FR" sz="1400">
                <a:latin typeface="Calibri"/>
                <a:ea typeface="+mn-lt"/>
                <a:cs typeface="Calibri"/>
              </a:rPr>
              <a:t> doit également être </a:t>
            </a:r>
            <a:r>
              <a:rPr lang="fr-FR" sz="1400" b="1">
                <a:latin typeface="Calibri"/>
                <a:ea typeface="+mn-lt"/>
                <a:cs typeface="Calibri"/>
              </a:rPr>
              <a:t>amélioré pour produire un faisceau de faible émittance</a:t>
            </a:r>
            <a:r>
              <a:rPr lang="fr-FR" sz="1400">
                <a:latin typeface="Calibri"/>
                <a:ea typeface="+mn-lt"/>
                <a:cs typeface="Calibri"/>
              </a:rPr>
              <a:t> qui sera injecté dans une ouverture dynamique beaucoup plus petite.</a:t>
            </a:r>
            <a:endParaRPr lang="fr-FR">
              <a:latin typeface="Calibri"/>
              <a:ea typeface="+mn-lt"/>
              <a:cs typeface="Calibri"/>
            </a:endParaRP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7012513A-5A6A-9C75-9221-FCF7CEB474A6}"/>
              </a:ext>
            </a:extLst>
          </p:cNvPr>
          <p:cNvSpPr txBox="1"/>
          <p:nvPr/>
        </p:nvSpPr>
        <p:spPr>
          <a:xfrm>
            <a:off x="1339137" y="23494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140 nm rad</a:t>
            </a:r>
            <a:endParaRPr lang="en-US"/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35F175C9-D362-715C-C739-159F715A008F}"/>
              </a:ext>
            </a:extLst>
          </p:cNvPr>
          <p:cNvSpPr txBox="1"/>
          <p:nvPr/>
        </p:nvSpPr>
        <p:spPr>
          <a:xfrm>
            <a:off x="3366632" y="232659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5.2 nm rad</a:t>
            </a:r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025A747-3E64-AD4B-7610-41524EABB4B9}"/>
              </a:ext>
            </a:extLst>
          </p:cNvPr>
          <p:cNvSpPr txBox="1"/>
          <p:nvPr/>
        </p:nvSpPr>
        <p:spPr>
          <a:xfrm>
            <a:off x="183778" y="2301326"/>
            <a:ext cx="16177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FC9804"/>
                </a:solidFill>
              </a:rPr>
              <a:t>Emittance à </a:t>
            </a:r>
            <a:r>
              <a:rPr lang="en-US" sz="1200" b="1" err="1">
                <a:solidFill>
                  <a:srgbClr val="FC9804"/>
                </a:solidFill>
              </a:rPr>
              <a:t>l'extraction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3576C77-F742-2E85-7442-B5239FAC31AA}"/>
              </a:ext>
            </a:extLst>
          </p:cNvPr>
          <p:cNvSpPr txBox="1"/>
          <p:nvPr/>
        </p:nvSpPr>
        <p:spPr>
          <a:xfrm>
            <a:off x="1351398" y="1378100"/>
            <a:ext cx="144016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1">
                <a:solidFill>
                  <a:srgbClr val="FC9804"/>
                </a:solidFill>
              </a:rPr>
              <a:t>SOLEIL Booster</a:t>
            </a:r>
            <a:endParaRPr lang="en-US" sz="1200" b="1">
              <a:solidFill>
                <a:srgbClr val="FC9804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7EDF6C-23A7-CF65-CC82-305A873C15D3}"/>
              </a:ext>
            </a:extLst>
          </p:cNvPr>
          <p:cNvSpPr txBox="1"/>
          <p:nvPr/>
        </p:nvSpPr>
        <p:spPr>
          <a:xfrm>
            <a:off x="3136707" y="1374855"/>
            <a:ext cx="155073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>
                <a:solidFill>
                  <a:srgbClr val="FC9804"/>
                </a:solidFill>
              </a:rPr>
              <a:t>SOLEIL II Booster</a:t>
            </a:r>
            <a:endParaRPr lang="en-US" sz="1200" b="1">
              <a:solidFill>
                <a:srgbClr val="FC9804"/>
              </a:solidFill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B90FEBF0-A359-5014-D8E9-EE9B32920A90}"/>
              </a:ext>
            </a:extLst>
          </p:cNvPr>
          <p:cNvSpPr/>
          <p:nvPr/>
        </p:nvSpPr>
        <p:spPr>
          <a:xfrm>
            <a:off x="2793009" y="2376902"/>
            <a:ext cx="432048" cy="276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8D954C0-225A-ACAC-0612-53711D254DFB}"/>
              </a:ext>
            </a:extLst>
          </p:cNvPr>
          <p:cNvSpPr txBox="1"/>
          <p:nvPr/>
        </p:nvSpPr>
        <p:spPr>
          <a:xfrm>
            <a:off x="1691102" y="2968404"/>
            <a:ext cx="370321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>
                <a:solidFill>
                  <a:srgbClr val="3F6BAE"/>
                </a:solidFill>
              </a:rPr>
              <a:t>Valeur proche de l'émittance naturelle du synchrotron actuel (3.9 nm rad)</a:t>
            </a:r>
            <a:endParaRPr lang="en-US" sz="1200">
              <a:solidFill>
                <a:srgbClr val="3F6BAE"/>
              </a:solidFill>
            </a:endParaRPr>
          </a:p>
        </p:txBody>
      </p:sp>
      <p:sp>
        <p:nvSpPr>
          <p:cNvPr id="20" name="Accolade ouvrante 19">
            <a:extLst>
              <a:ext uri="{FF2B5EF4-FFF2-40B4-BE49-F238E27FC236}">
                <a16:creationId xmlns:a16="http://schemas.microsoft.com/office/drawing/2014/main" id="{C4C9E492-82F2-E69C-FE8C-B7335FE882F5}"/>
              </a:ext>
            </a:extLst>
          </p:cNvPr>
          <p:cNvSpPr/>
          <p:nvPr/>
        </p:nvSpPr>
        <p:spPr>
          <a:xfrm rot="16200000">
            <a:off x="3877657" y="2167849"/>
            <a:ext cx="270443" cy="1213797"/>
          </a:xfrm>
          <a:prstGeom prst="leftBrace">
            <a:avLst>
              <a:gd name="adj1" fmla="val 43027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ZoneTexte 38">
            <a:extLst>
              <a:ext uri="{FF2B5EF4-FFF2-40B4-BE49-F238E27FC236}">
                <a16:creationId xmlns:a16="http://schemas.microsoft.com/office/drawing/2014/main" id="{BF643E6A-1EC6-98F7-E49D-B6C22F207153}"/>
              </a:ext>
            </a:extLst>
          </p:cNvPr>
          <p:cNvSpPr txBox="1"/>
          <p:nvPr/>
        </p:nvSpPr>
        <p:spPr>
          <a:xfrm>
            <a:off x="1310267" y="177828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FODO</a:t>
            </a:r>
            <a:endParaRPr lang="en-US"/>
          </a:p>
        </p:txBody>
      </p:sp>
      <p:sp>
        <p:nvSpPr>
          <p:cNvPr id="22" name="ZoneTexte 39">
            <a:extLst>
              <a:ext uri="{FF2B5EF4-FFF2-40B4-BE49-F238E27FC236}">
                <a16:creationId xmlns:a16="http://schemas.microsoft.com/office/drawing/2014/main" id="{17F21BA1-2CBC-6024-42FC-378A68B825F2}"/>
              </a:ext>
            </a:extLst>
          </p:cNvPr>
          <p:cNvSpPr txBox="1"/>
          <p:nvPr/>
        </p:nvSpPr>
        <p:spPr>
          <a:xfrm>
            <a:off x="3337762" y="17554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/>
              <a:t>16BA</a:t>
            </a:r>
            <a:endParaRPr lang="en-US"/>
          </a:p>
        </p:txBody>
      </p:sp>
      <p:sp>
        <p:nvSpPr>
          <p:cNvPr id="23" name="ZoneTexte 40">
            <a:extLst>
              <a:ext uri="{FF2B5EF4-FFF2-40B4-BE49-F238E27FC236}">
                <a16:creationId xmlns:a16="http://schemas.microsoft.com/office/drawing/2014/main" id="{00811448-D53F-A311-2A2D-D4EC16859658}"/>
              </a:ext>
            </a:extLst>
          </p:cNvPr>
          <p:cNvSpPr txBox="1"/>
          <p:nvPr/>
        </p:nvSpPr>
        <p:spPr>
          <a:xfrm>
            <a:off x="114374" y="1778783"/>
            <a:ext cx="194817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FC9804"/>
                </a:solidFill>
              </a:rPr>
              <a:t>Type de </a:t>
            </a:r>
            <a:r>
              <a:rPr lang="en-US" sz="1200" b="1" err="1">
                <a:solidFill>
                  <a:srgbClr val="FC9804"/>
                </a:solidFill>
              </a:rPr>
              <a:t>maille</a:t>
            </a:r>
            <a:endParaRPr lang="fr-FR" err="1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B75D969D-618B-58DD-3EFF-61D5FEB5DFD9}"/>
              </a:ext>
            </a:extLst>
          </p:cNvPr>
          <p:cNvSpPr/>
          <p:nvPr/>
        </p:nvSpPr>
        <p:spPr>
          <a:xfrm>
            <a:off x="2764139" y="1805721"/>
            <a:ext cx="432048" cy="27699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367623B-032A-9F52-05E3-69AFFBF152FC}"/>
              </a:ext>
            </a:extLst>
          </p:cNvPr>
          <p:cNvSpPr txBox="1"/>
          <p:nvPr/>
        </p:nvSpPr>
        <p:spPr>
          <a:xfrm>
            <a:off x="554638" y="6332984"/>
            <a:ext cx="996544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latin typeface="Calibri"/>
                <a:ea typeface="+mn-lt"/>
                <a:cs typeface="Calibri"/>
              </a:rPr>
              <a:t>Foosang</a:t>
            </a:r>
            <a:r>
              <a:rPr lang="en-US" sz="1100" dirty="0">
                <a:latin typeface="Calibri"/>
                <a:ea typeface="+mn-lt"/>
                <a:cs typeface="Calibri"/>
              </a:rPr>
              <a:t>, W., A. Gamelin, V. </a:t>
            </a:r>
            <a:r>
              <a:rPr lang="en-US" sz="1100" dirty="0" err="1">
                <a:latin typeface="Calibri"/>
                <a:ea typeface="+mn-lt"/>
                <a:cs typeface="Calibri"/>
              </a:rPr>
              <a:t>Gubaidulin</a:t>
            </a:r>
            <a:r>
              <a:rPr lang="en-US" sz="1100" dirty="0">
                <a:latin typeface="Calibri"/>
                <a:ea typeface="+mn-lt"/>
                <a:cs typeface="Calibri"/>
              </a:rPr>
              <a:t>, et R. Nagaoka. « Transverse beam instabilities in low-emittance booster synchrotrons ». </a:t>
            </a:r>
            <a:r>
              <a:rPr lang="en-US" sz="1100" dirty="0" err="1">
                <a:latin typeface="Calibri"/>
                <a:ea typeface="+mn-lt"/>
                <a:cs typeface="Calibri"/>
              </a:rPr>
              <a:t>arXiv</a:t>
            </a:r>
            <a:r>
              <a:rPr lang="en-US" sz="1100" dirty="0">
                <a:latin typeface="Calibri"/>
                <a:ea typeface="+mn-lt"/>
                <a:cs typeface="Calibri"/>
              </a:rPr>
              <a:t>, 5 </a:t>
            </a:r>
            <a:r>
              <a:rPr lang="en-US" sz="1100" dirty="0" err="1">
                <a:latin typeface="Calibri"/>
                <a:ea typeface="+mn-lt"/>
                <a:cs typeface="Calibri"/>
              </a:rPr>
              <a:t>octobre</a:t>
            </a:r>
            <a:r>
              <a:rPr lang="en-US" sz="1100" dirty="0">
                <a:latin typeface="Calibri"/>
                <a:ea typeface="+mn-lt"/>
                <a:cs typeface="Calibri"/>
              </a:rPr>
              <a:t> 2024. Submitted.</a:t>
            </a:r>
            <a:endParaRPr lang="fr-FR" dirty="0">
              <a:cs typeface="Arial"/>
            </a:endParaRPr>
          </a:p>
          <a:p>
            <a:r>
              <a:rPr lang="en-US" sz="1100" dirty="0" err="1">
                <a:latin typeface="Calibri"/>
                <a:ea typeface="Calibri"/>
                <a:cs typeface="Calibri"/>
              </a:rPr>
              <a:t>Foosang</a:t>
            </a:r>
            <a:r>
              <a:rPr lang="en-US" sz="1100" dirty="0">
                <a:latin typeface="Calibri"/>
                <a:ea typeface="Calibri"/>
                <a:cs typeface="Calibri"/>
              </a:rPr>
              <a:t>, </a:t>
            </a:r>
            <a:r>
              <a:rPr lang="en-US" sz="1100" dirty="0" err="1">
                <a:latin typeface="Calibri"/>
                <a:ea typeface="Calibri"/>
                <a:cs typeface="Calibri"/>
              </a:rPr>
              <a:t>Watanyu</a:t>
            </a:r>
            <a:r>
              <a:rPr lang="en-US" sz="1100" dirty="0">
                <a:latin typeface="Calibri"/>
                <a:ea typeface="Calibri"/>
                <a:cs typeface="Calibri"/>
              </a:rPr>
              <a:t>. « Study of transverse beam instabilities in the SOLEIL II synchrotron booster ». PhD Thesis, Université Paris-</a:t>
            </a:r>
            <a:r>
              <a:rPr lang="en-US" sz="1100" dirty="0" err="1">
                <a:latin typeface="Calibri"/>
                <a:ea typeface="Calibri"/>
                <a:cs typeface="Calibri"/>
              </a:rPr>
              <a:t>Saclay</a:t>
            </a:r>
            <a:r>
              <a:rPr lang="en-US" sz="1100" dirty="0">
                <a:latin typeface="Calibri"/>
                <a:ea typeface="Calibri"/>
                <a:cs typeface="Calibri"/>
              </a:rPr>
              <a:t>, 2023.</a:t>
            </a:r>
            <a:endParaRPr lang="en-US" sz="1100" dirty="0">
              <a:latin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35CAE77-F17A-5799-1A96-C75D1DA263AC}"/>
              </a:ext>
            </a:extLst>
          </p:cNvPr>
          <p:cNvSpPr txBox="1"/>
          <p:nvPr/>
        </p:nvSpPr>
        <p:spPr>
          <a:xfrm>
            <a:off x="5100794" y="1065335"/>
            <a:ext cx="691191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latin typeface="Calibri"/>
                <a:cs typeface="Arial"/>
              </a:rPr>
              <a:t>Le </a:t>
            </a:r>
            <a:r>
              <a:rPr lang="fr-FR" sz="1400" b="1">
                <a:latin typeface="Calibri"/>
                <a:cs typeface="Arial"/>
              </a:rPr>
              <a:t>booster de SOLEIL II est une machine très complexe</a:t>
            </a:r>
            <a:r>
              <a:rPr lang="fr-FR" sz="1400">
                <a:latin typeface="Calibri"/>
                <a:cs typeface="Arial"/>
              </a:rPr>
              <a:t> du point de vue des effets collectifs:</a:t>
            </a:r>
          </a:p>
          <a:p>
            <a:pPr marL="285750" indent="-285750">
              <a:buFont typeface="Arial"/>
              <a:buChar char="•"/>
            </a:pPr>
            <a:endParaRPr lang="fr-FR" sz="1400">
              <a:latin typeface="Calibri"/>
              <a:ea typeface="Calibri"/>
              <a:cs typeface="Arial"/>
            </a:endParaRPr>
          </a:p>
          <a:p>
            <a:r>
              <a:rPr lang="fr-FR" sz="1400">
                <a:latin typeface="Calibri"/>
                <a:cs typeface="Arial"/>
              </a:rPr>
              <a:t>On a montré que, pour bien simuler la dynamique, </a:t>
            </a:r>
            <a:r>
              <a:rPr lang="fr-FR" sz="1400" b="1">
                <a:latin typeface="Calibri"/>
                <a:cs typeface="Arial"/>
              </a:rPr>
              <a:t>plusieurs effets doivent être pris en compte simultanément</a:t>
            </a:r>
            <a:r>
              <a:rPr lang="fr-FR" sz="1400">
                <a:latin typeface="Calibri"/>
                <a:cs typeface="Arial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fr-FR" sz="1400">
                <a:latin typeface="Calibri"/>
                <a:cs typeface="Arial"/>
              </a:rPr>
              <a:t>Dynamique complète le long de la </a:t>
            </a:r>
            <a:r>
              <a:rPr lang="fr-FR" sz="1400" b="1">
                <a:latin typeface="Calibri"/>
                <a:cs typeface="Arial"/>
              </a:rPr>
              <a:t>rampe en énergie</a:t>
            </a:r>
            <a:r>
              <a:rPr lang="fr-FR" sz="1400">
                <a:latin typeface="Calibri"/>
                <a:cs typeface="Arial"/>
              </a:rPr>
              <a:t> (de 150 MeV à 2.75 </a:t>
            </a:r>
            <a:r>
              <a:rPr lang="fr-FR" sz="1400" err="1">
                <a:latin typeface="Calibri"/>
                <a:cs typeface="Arial"/>
              </a:rPr>
              <a:t>GeV</a:t>
            </a:r>
            <a:r>
              <a:rPr lang="fr-FR" sz="1400">
                <a:latin typeface="Calibri"/>
                <a:cs typeface="Arial"/>
              </a:rPr>
              <a:t>) car l'</a:t>
            </a:r>
            <a:r>
              <a:rPr lang="fr-FR" sz="1400" b="1">
                <a:latin typeface="Calibri"/>
                <a:cs typeface="Arial"/>
              </a:rPr>
              <a:t>amortissement synchrotron à haute énergie uniquement</a:t>
            </a:r>
            <a:endParaRPr lang="fr-FR" sz="1400" b="1">
              <a:latin typeface="Calibri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fr-FR" sz="1400" b="1">
                <a:latin typeface="Calibri"/>
                <a:cs typeface="Arial"/>
              </a:rPr>
              <a:t>Non-linéarités des aimants (ADTS)</a:t>
            </a:r>
            <a:r>
              <a:rPr lang="fr-FR" sz="1400">
                <a:latin typeface="Calibri"/>
                <a:cs typeface="Arial"/>
              </a:rPr>
              <a:t> induit de l'amortissement Landau au début de la rampe en énergie quand le faisceau est "gros"</a:t>
            </a:r>
            <a:endParaRPr lang="fr-FR" sz="1400">
              <a:latin typeface="Calibri"/>
              <a:ea typeface="Calibri"/>
              <a:cs typeface="Arial"/>
            </a:endParaRPr>
          </a:p>
        </p:txBody>
      </p:sp>
      <p:pic>
        <p:nvPicPr>
          <p:cNvPr id="19" name="Image 18" descr="Une image contenant texte, diagramme, capture d’écran, cercle&#10;&#10;Description générée automatiquement">
            <a:extLst>
              <a:ext uri="{FF2B5EF4-FFF2-40B4-BE49-F238E27FC236}">
                <a16:creationId xmlns:a16="http://schemas.microsoft.com/office/drawing/2014/main" id="{562CC33C-F290-B711-5312-80587012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68" y="3605720"/>
            <a:ext cx="2287824" cy="2345987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10744C0-C9F3-1E44-8D03-212087301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/>
          <a:stretch/>
        </p:blipFill>
        <p:spPr bwMode="auto">
          <a:xfrm>
            <a:off x="2803616" y="3521831"/>
            <a:ext cx="3551582" cy="260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1A8605E0-BD4B-E787-774D-979BF0DA8F11}"/>
              </a:ext>
            </a:extLst>
          </p:cNvPr>
          <p:cNvSpPr txBox="1"/>
          <p:nvPr/>
        </p:nvSpPr>
        <p:spPr>
          <a:xfrm rot="16200000">
            <a:off x="2227302" y="4532975"/>
            <a:ext cx="14363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/>
              <a:t>V emittance (m)</a:t>
            </a:r>
            <a:endParaRPr lang="en-US" sz="1200"/>
          </a:p>
        </p:txBody>
      </p:sp>
      <p:sp>
        <p:nvSpPr>
          <p:cNvPr id="10" name="ZoneTexte 7">
            <a:extLst>
              <a:ext uri="{FF2B5EF4-FFF2-40B4-BE49-F238E27FC236}">
                <a16:creationId xmlns:a16="http://schemas.microsoft.com/office/drawing/2014/main" id="{6EFCE0A9-7AA1-7BBD-65EA-D9882F019C3C}"/>
              </a:ext>
            </a:extLst>
          </p:cNvPr>
          <p:cNvSpPr txBox="1"/>
          <p:nvPr/>
        </p:nvSpPr>
        <p:spPr>
          <a:xfrm>
            <a:off x="4094763" y="5981208"/>
            <a:ext cx="144299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/>
              <a:t>Tours</a:t>
            </a:r>
            <a:endParaRPr lang="en-US" sz="1200"/>
          </a:p>
        </p:txBody>
      </p:sp>
      <p:pic>
        <p:nvPicPr>
          <p:cNvPr id="28" name="Image 27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C0451124-B876-F4D8-9F9B-3ACC8ECAA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912" y="3461627"/>
            <a:ext cx="3800881" cy="2650382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ADB6A479-DC2B-03E5-4F9C-9A1043626817}"/>
              </a:ext>
            </a:extLst>
          </p:cNvPr>
          <p:cNvSpPr/>
          <p:nvPr/>
        </p:nvSpPr>
        <p:spPr>
          <a:xfrm>
            <a:off x="9005117" y="4781729"/>
            <a:ext cx="1208982" cy="5847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ZoneTexte 12">
            <a:extLst>
              <a:ext uri="{FF2B5EF4-FFF2-40B4-BE49-F238E27FC236}">
                <a16:creationId xmlns:a16="http://schemas.microsoft.com/office/drawing/2014/main" id="{F6D136A8-A1A8-E406-0E18-374B4A36E2A8}"/>
              </a:ext>
            </a:extLst>
          </p:cNvPr>
          <p:cNvSpPr txBox="1"/>
          <p:nvPr/>
        </p:nvSpPr>
        <p:spPr>
          <a:xfrm>
            <a:off x="10402432" y="4818508"/>
            <a:ext cx="1620521" cy="9541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>
                <a:latin typeface="Calibri"/>
                <a:cs typeface="Arial"/>
              </a:rPr>
              <a:t>Instabilité "dent de scie" car perte de l'amortissement Landau</a:t>
            </a:r>
          </a:p>
        </p:txBody>
      </p:sp>
      <p:sp>
        <p:nvSpPr>
          <p:cNvPr id="43" name="ZoneTexte 28">
            <a:extLst>
              <a:ext uri="{FF2B5EF4-FFF2-40B4-BE49-F238E27FC236}">
                <a16:creationId xmlns:a16="http://schemas.microsoft.com/office/drawing/2014/main" id="{ABDFA273-F0B5-DC26-546E-AE6177750C3E}"/>
              </a:ext>
            </a:extLst>
          </p:cNvPr>
          <p:cNvSpPr txBox="1"/>
          <p:nvPr/>
        </p:nvSpPr>
        <p:spPr>
          <a:xfrm>
            <a:off x="4689863" y="3146161"/>
            <a:ext cx="501628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b="1">
                <a:latin typeface="Calibri"/>
                <a:cs typeface="Arial"/>
              </a:rPr>
              <a:t>Emittance V en fonction de la chromaticité le long de la rampe</a:t>
            </a:r>
            <a:endParaRPr lang="fr-FR" sz="1400" b="1">
              <a:cs typeface="Arial"/>
            </a:endParaRPr>
          </a:p>
        </p:txBody>
      </p:sp>
      <p:pic>
        <p:nvPicPr>
          <p:cNvPr id="54" name="Image 53" descr="Une image contenant Visage humain, personne, sourcil, sourire&#10;&#10;Description générée automatiquement">
            <a:extLst>
              <a:ext uri="{FF2B5EF4-FFF2-40B4-BE49-F238E27FC236}">
                <a16:creationId xmlns:a16="http://schemas.microsoft.com/office/drawing/2014/main" id="{30148058-0B99-BA0E-0205-9C977F7D7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5412" y="3023745"/>
            <a:ext cx="1217376" cy="1216971"/>
          </a:xfrm>
          <a:prstGeom prst="rect">
            <a:avLst/>
          </a:prstGeom>
        </p:spPr>
      </p:pic>
      <p:sp>
        <p:nvSpPr>
          <p:cNvPr id="62" name="ZoneTexte 61">
            <a:extLst>
              <a:ext uri="{FF2B5EF4-FFF2-40B4-BE49-F238E27FC236}">
                <a16:creationId xmlns:a16="http://schemas.microsoft.com/office/drawing/2014/main" id="{4030A378-0361-A1DA-B785-FC5152128DEE}"/>
              </a:ext>
            </a:extLst>
          </p:cNvPr>
          <p:cNvSpPr txBox="1"/>
          <p:nvPr/>
        </p:nvSpPr>
        <p:spPr>
          <a:xfrm>
            <a:off x="10707130" y="4291914"/>
            <a:ext cx="1219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err="1">
                <a:latin typeface="Calibri"/>
              </a:rPr>
              <a:t>Watanyu</a:t>
            </a:r>
            <a:r>
              <a:rPr lang="en-US" sz="1100">
                <a:latin typeface="Calibri"/>
              </a:rPr>
              <a:t> </a:t>
            </a:r>
            <a:r>
              <a:rPr lang="en-US" sz="1100" err="1">
                <a:latin typeface="Calibri"/>
              </a:rPr>
              <a:t>Foosang</a:t>
            </a:r>
            <a:endParaRPr lang="fr-FR" err="1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9EE90BB1-86AF-932A-29C5-CC824A53E647}"/>
              </a:ext>
            </a:extLst>
          </p:cNvPr>
          <p:cNvSpPr txBox="1"/>
          <p:nvPr/>
        </p:nvSpPr>
        <p:spPr>
          <a:xfrm>
            <a:off x="3535062" y="5202194"/>
            <a:ext cx="13785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Calibri"/>
                <a:ea typeface="Calibri"/>
                <a:cs typeface="Calibri"/>
              </a:rPr>
              <a:t>Q = 0.5 </a:t>
            </a:r>
            <a:r>
              <a:rPr lang="fr-FR" b="1" err="1">
                <a:latin typeface="Calibri"/>
                <a:ea typeface="Calibri"/>
                <a:cs typeface="Calibri"/>
              </a:rPr>
              <a:t>nC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2C6D60F-7E84-9117-3961-FC50E2E8DD51}"/>
              </a:ext>
            </a:extLst>
          </p:cNvPr>
          <p:cNvSpPr txBox="1"/>
          <p:nvPr/>
        </p:nvSpPr>
        <p:spPr>
          <a:xfrm>
            <a:off x="7335537" y="4735469"/>
            <a:ext cx="1216625" cy="9233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Calibri"/>
                <a:ea typeface="Calibri"/>
                <a:cs typeface="Calibri"/>
              </a:rPr>
              <a:t>Q = 1.5 </a:t>
            </a:r>
            <a:r>
              <a:rPr lang="fr-FR" b="1" err="1">
                <a:latin typeface="Calibri"/>
                <a:ea typeface="Calibri"/>
                <a:cs typeface="Calibri"/>
              </a:rPr>
              <a:t>nC</a:t>
            </a:r>
            <a:endParaRPr lang="fr-FR" b="1">
              <a:latin typeface="Calibri"/>
              <a:ea typeface="Calibri"/>
              <a:cs typeface="Calibri"/>
            </a:endParaRPr>
          </a:p>
          <a:p>
            <a:endParaRPr lang="fr-FR" b="1">
              <a:latin typeface="Calibri"/>
              <a:ea typeface="Calibri"/>
              <a:cs typeface="Calibri"/>
            </a:endParaRPr>
          </a:p>
          <a:p>
            <a:endParaRPr lang="fr-FR" b="1">
              <a:latin typeface="Calibri"/>
              <a:ea typeface="Calibri"/>
              <a:cs typeface="Calibri"/>
            </a:endParaRPr>
          </a:p>
        </p:txBody>
      </p:sp>
      <p:sp>
        <p:nvSpPr>
          <p:cNvPr id="13" name="Espace réservé du pied de page 5">
            <a:extLst>
              <a:ext uri="{FF2B5EF4-FFF2-40B4-BE49-F238E27FC236}">
                <a16:creationId xmlns:a16="http://schemas.microsoft.com/office/drawing/2014/main" id="{14F95252-343F-59C1-5B65-AFE8F962F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</p:spPr>
        <p:txBody>
          <a:bodyPr lIns="91440" tIns="45720" rIns="91440" bIns="45720" anchor="ctr"/>
          <a:lstStyle/>
          <a:p>
            <a:r>
              <a:rPr lang="fr-FR" dirty="0"/>
              <a:t>Remise du prix Jean-Louis </a:t>
            </a:r>
            <a:r>
              <a:rPr lang="fr-FR" dirty="0" err="1"/>
              <a:t>Laclare</a:t>
            </a:r>
            <a:r>
              <a:rPr lang="fr-FR" dirty="0"/>
              <a:t> 2024 – Alexis Gamelin</a:t>
            </a:r>
          </a:p>
        </p:txBody>
      </p:sp>
    </p:spTree>
    <p:extLst>
      <p:ext uri="{BB962C8B-B14F-4D97-AF65-F5344CB8AC3E}">
        <p14:creationId xmlns:p14="http://schemas.microsoft.com/office/powerpoint/2010/main" val="3370835933"/>
      </p:ext>
    </p:extLst>
  </p:cSld>
  <p:clrMapOvr>
    <a:masterClrMapping/>
  </p:clrMapOvr>
</p:sld>
</file>

<file path=ppt/theme/theme1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Grand écran</PresentationFormat>
  <Slides>20</Slides>
  <Notes>1</Notes>
  <HiddenSlides>0</HiddenSlide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22" baseType="lpstr">
      <vt:lpstr>Diapositive - Fond blanc</vt:lpstr>
      <vt:lpstr>Couverture</vt:lpstr>
      <vt:lpstr>Remise du prix Jean-Louis Laclare 2024 Alexis Gamelin  </vt:lpstr>
      <vt:lpstr>Prix Jean-Louis Laclare 2024: Alexis Gamelin</vt:lpstr>
      <vt:lpstr>Prix Jean-Louis Laclare 2024: Alexis Gamelin</vt:lpstr>
      <vt:lpstr>Jean-Louis Laclare</vt:lpstr>
      <vt:lpstr>SOLEIL</vt:lpstr>
      <vt:lpstr>SOLEIL II</vt:lpstr>
      <vt:lpstr>SOLEIL II</vt:lpstr>
      <vt:lpstr>SOLEIL II Booster</vt:lpstr>
      <vt:lpstr>SOLEIL II Booster</vt:lpstr>
      <vt:lpstr>mbtrack2</vt:lpstr>
      <vt:lpstr>De la charge d'espace dans les synchrotrons d'électrons ...</vt:lpstr>
      <vt:lpstr>Dynamique longitudinale avec un double système RF</vt:lpstr>
      <vt:lpstr>Dynamique longitudinale avec un double système RF</vt:lpstr>
      <vt:lpstr>Algorithmes semi-analytiques pour l'étude des instabilités longitudinales</vt:lpstr>
      <vt:lpstr>Algorithmes semi-analytiques pour l'étude des instabilités longitudinales</vt:lpstr>
      <vt:lpstr>Présentation PowerPoint</vt:lpstr>
      <vt:lpstr>Backup</vt:lpstr>
      <vt:lpstr>Effet de la résistivité du NEG</vt:lpstr>
      <vt:lpstr>Instabilité "Periodic Transient Beam Loading" (PTBL)</vt:lpstr>
      <vt:lpstr>Comparaison avec le tracking: cas de l'instabilité "fast mode coupling"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474</cp:revision>
  <dcterms:created xsi:type="dcterms:W3CDTF">2024-09-25T15:12:03Z</dcterms:created>
  <dcterms:modified xsi:type="dcterms:W3CDTF">2024-10-15T09:50:51Z</dcterms:modified>
</cp:coreProperties>
</file>