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1" r:id="rId1"/>
  </p:sldMasterIdLst>
  <p:notesMasterIdLst>
    <p:notesMasterId r:id="rId7"/>
  </p:notesMasterIdLst>
  <p:handoutMasterIdLst>
    <p:handoutMasterId r:id="rId8"/>
  </p:handoutMasterIdLst>
  <p:sldIdLst>
    <p:sldId id="396" r:id="rId2"/>
    <p:sldId id="475" r:id="rId3"/>
    <p:sldId id="476" r:id="rId4"/>
    <p:sldId id="480" r:id="rId5"/>
    <p:sldId id="482" r:id="rId6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9933"/>
    <a:srgbClr val="0000FF"/>
    <a:srgbClr val="FF6600"/>
    <a:srgbClr val="CC0000"/>
    <a:srgbClr val="FF6699"/>
    <a:srgbClr val="FF3300"/>
    <a:srgbClr val="6600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58961" autoAdjust="0"/>
  </p:normalViewPr>
  <p:slideViewPr>
    <p:cSldViewPr>
      <p:cViewPr varScale="1">
        <p:scale>
          <a:sx n="119" d="100"/>
          <a:sy n="119" d="100"/>
        </p:scale>
        <p:origin x="140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732" y="-102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7137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99" tIns="49500" rIns="98999" bIns="49500" numCol="1" anchor="t" anchorCtr="0" compatLnSpc="1">
            <a:prstTxWarp prst="textNoShape">
              <a:avLst/>
            </a:prstTxWarp>
          </a:bodyPr>
          <a:lstStyle>
            <a:lvl1pPr defTabSz="990112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507" y="1"/>
            <a:ext cx="3077137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99" tIns="49500" rIns="98999" bIns="49500" numCol="1" anchor="t" anchorCtr="0" compatLnSpc="1">
            <a:prstTxWarp prst="textNoShape">
              <a:avLst/>
            </a:prstTxWarp>
          </a:bodyPr>
          <a:lstStyle>
            <a:lvl1pPr algn="r" defTabSz="990112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675"/>
            <a:ext cx="3077137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99" tIns="49500" rIns="98999" bIns="49500" numCol="1" anchor="b" anchorCtr="0" compatLnSpc="1">
            <a:prstTxWarp prst="textNoShape">
              <a:avLst/>
            </a:prstTxWarp>
          </a:bodyPr>
          <a:lstStyle>
            <a:lvl1pPr defTabSz="990112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507" y="9720675"/>
            <a:ext cx="3077137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99" tIns="49500" rIns="98999" bIns="49500" numCol="1" anchor="b" anchorCtr="0" compatLnSpc="1">
            <a:prstTxWarp prst="textNoShape">
              <a:avLst/>
            </a:prstTxWarp>
          </a:bodyPr>
          <a:lstStyle>
            <a:lvl1pPr algn="r" defTabSz="990112">
              <a:defRPr sz="1300">
                <a:latin typeface="Arial" charset="0"/>
              </a:defRPr>
            </a:lvl1pPr>
          </a:lstStyle>
          <a:p>
            <a:pPr>
              <a:defRPr/>
            </a:pPr>
            <a:fld id="{19E14790-E3AA-44A9-AC30-9F3910EB56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2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7137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71" tIns="46235" rIns="92471" bIns="46235" numCol="1" anchor="t" anchorCtr="0" compatLnSpc="1">
            <a:prstTxWarp prst="textNoShape">
              <a:avLst/>
            </a:prstTxWarp>
          </a:bodyPr>
          <a:lstStyle>
            <a:lvl1pPr defTabSz="92432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507" y="1"/>
            <a:ext cx="3077137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71" tIns="46235" rIns="92471" bIns="46235" numCol="1" anchor="t" anchorCtr="0" compatLnSpc="1">
            <a:prstTxWarp prst="textNoShape">
              <a:avLst/>
            </a:prstTxWarp>
          </a:bodyPr>
          <a:lstStyle>
            <a:lvl1pPr algn="r" defTabSz="92432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6512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00" y="4861155"/>
            <a:ext cx="5680104" cy="460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71" tIns="46235" rIns="92471" bIns="462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675"/>
            <a:ext cx="3077137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71" tIns="46235" rIns="92471" bIns="46235" numCol="1" anchor="b" anchorCtr="0" compatLnSpc="1">
            <a:prstTxWarp prst="textNoShape">
              <a:avLst/>
            </a:prstTxWarp>
          </a:bodyPr>
          <a:lstStyle>
            <a:lvl1pPr defTabSz="92432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507" y="9720675"/>
            <a:ext cx="3077137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71" tIns="46235" rIns="92471" bIns="46235" numCol="1" anchor="b" anchorCtr="0" compatLnSpc="1">
            <a:prstTxWarp prst="textNoShape">
              <a:avLst/>
            </a:prstTxWarp>
          </a:bodyPr>
          <a:lstStyle>
            <a:lvl1pPr algn="r" defTabSz="924324">
              <a:defRPr sz="1200">
                <a:latin typeface="Arial" charset="0"/>
              </a:defRPr>
            </a:lvl1pPr>
          </a:lstStyle>
          <a:p>
            <a:pPr>
              <a:defRPr/>
            </a:pPr>
            <a:fld id="{9831BB6A-A0DD-468D-BA33-5CDE4EAAAC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368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 </a:t>
            </a:r>
            <a:r>
              <a:rPr lang="fr-FR" dirty="0" err="1" smtClean="0"/>
              <a:t>will</a:t>
            </a:r>
            <a:r>
              <a:rPr lang="fr-FR" dirty="0" smtClean="0"/>
              <a:t> talk about SPACIROC </a:t>
            </a:r>
            <a:r>
              <a:rPr lang="fr-FR" dirty="0" err="1" smtClean="0"/>
              <a:t>asic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SPACIROC stands for Spatial…….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31BB6A-A0DD-468D-BA33-5CDE4EAAACD5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373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7"/>
          <p:cNvSpPr>
            <a:spLocks/>
          </p:cNvSpPr>
          <p:nvPr/>
        </p:nvSpPr>
        <p:spPr bwMode="auto">
          <a:xfrm flipV="1">
            <a:off x="8788400" y="6181725"/>
            <a:ext cx="147638" cy="10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495800" y="5562600"/>
            <a:ext cx="317500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559300" y="5603875"/>
            <a:ext cx="354013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513263" y="5595938"/>
            <a:ext cx="346075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387850" y="5651500"/>
            <a:ext cx="620713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0" y="836613"/>
            <a:ext cx="395288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8748713" y="836613"/>
            <a:ext cx="395287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7338" y="1476375"/>
            <a:ext cx="8578850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92100" y="3697288"/>
            <a:ext cx="8580438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pic>
        <p:nvPicPr>
          <p:cNvPr id="31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print">
            <a:lum bright="5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t="11342" b="10225"/>
          <a:stretch/>
        </p:blipFill>
        <p:spPr bwMode="auto">
          <a:xfrm>
            <a:off x="0" y="1628800"/>
            <a:ext cx="9143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5"/>
            <a:ext cx="9157931" cy="1341677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>
            <a:off x="-13932" y="6334780"/>
            <a:ext cx="9157931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0" y="63347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latin typeface="Bryant Medium Compressed" pitchFamily="34" charset="0"/>
              </a:rPr>
              <a:t>rganization</a:t>
            </a:r>
            <a:r>
              <a:rPr lang="fr-FR" sz="2400" dirty="0" smtClean="0"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latin typeface="Bryant Medium Compressed" pitchFamily="34" charset="0"/>
              </a:rPr>
              <a:t>lectronics</a:t>
            </a:r>
            <a:r>
              <a:rPr lang="fr-FR" sz="2400" dirty="0" smtClean="0">
                <a:latin typeface="Bryant Medium Compressed" pitchFamily="34" charset="0"/>
              </a:rPr>
              <a:t> </a:t>
            </a:r>
            <a:r>
              <a:rPr lang="fr-FR" sz="2400" dirty="0" err="1" smtClean="0"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latin typeface="Bryant Medium Compressed" pitchFamily="34" charset="0"/>
              </a:rPr>
              <a:t>n</a:t>
            </a:r>
            <a:r>
              <a:rPr lang="fr-FR" sz="2400" dirty="0" smtClean="0"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latin typeface="Bryant Medium Compressed" pitchFamily="34" charset="0"/>
              </a:rPr>
              <a:t>pplications</a:t>
            </a:r>
            <a:endParaRPr lang="en-US" sz="2800" dirty="0">
              <a:latin typeface="Bryant Medium Compressed" pitchFamily="34" charset="0"/>
            </a:endParaRPr>
          </a:p>
        </p:txBody>
      </p:sp>
      <p:pic>
        <p:nvPicPr>
          <p:cNvPr id="36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26718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print">
            <a:lum bright="5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t="11342" b="10225"/>
          <a:stretch/>
        </p:blipFill>
        <p:spPr bwMode="auto">
          <a:xfrm>
            <a:off x="0" y="1628800"/>
            <a:ext cx="9143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5"/>
            <a:ext cx="9157931" cy="1341677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-13932" y="6334780"/>
            <a:ext cx="9157931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63347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latin typeface="Bryant Medium Compressed" pitchFamily="34" charset="0"/>
              </a:rPr>
              <a:t>rganization</a:t>
            </a:r>
            <a:r>
              <a:rPr lang="fr-FR" sz="2400" dirty="0" smtClean="0"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latin typeface="Bryant Medium Compressed" pitchFamily="34" charset="0"/>
              </a:rPr>
              <a:t>lectronics</a:t>
            </a:r>
            <a:r>
              <a:rPr lang="fr-FR" sz="2400" dirty="0" smtClean="0">
                <a:latin typeface="Bryant Medium Compressed" pitchFamily="34" charset="0"/>
              </a:rPr>
              <a:t> </a:t>
            </a:r>
            <a:r>
              <a:rPr lang="fr-FR" sz="2400" dirty="0" err="1" smtClean="0"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latin typeface="Bryant Medium Compressed" pitchFamily="34" charset="0"/>
              </a:rPr>
              <a:t>n</a:t>
            </a:r>
            <a:r>
              <a:rPr lang="fr-FR" sz="2400" dirty="0" smtClean="0"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latin typeface="Bryant Medium Compressed" pitchFamily="34" charset="0"/>
              </a:rPr>
              <a:t>pplications</a:t>
            </a:r>
            <a:endParaRPr lang="en-US" sz="2800" dirty="0">
              <a:latin typeface="Bryant Medium Compressed" pitchFamily="34" charset="0"/>
            </a:endParaRPr>
          </a:p>
        </p:txBody>
      </p:sp>
      <p:pic>
        <p:nvPicPr>
          <p:cNvPr id="22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26718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hipembeded 012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5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t="11342" b="10225"/>
          <a:stretch/>
        </p:blipFill>
        <p:spPr bwMode="auto">
          <a:xfrm>
            <a:off x="0" y="1628800"/>
            <a:ext cx="9143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5"/>
            <a:ext cx="9157931" cy="1341677"/>
          </a:xfrm>
          <a:prstGeom prst="rect">
            <a:avLst/>
          </a:prstGeom>
        </p:spPr>
      </p:pic>
      <p:cxnSp>
        <p:nvCxnSpPr>
          <p:cNvPr id="25" name="Connecteur droit 24"/>
          <p:cNvCxnSpPr/>
          <p:nvPr userDrawn="1"/>
        </p:nvCxnSpPr>
        <p:spPr>
          <a:xfrm>
            <a:off x="-13932" y="6334780"/>
            <a:ext cx="9157931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 userDrawn="1"/>
        </p:nvSpPr>
        <p:spPr>
          <a:xfrm>
            <a:off x="0" y="63347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latin typeface="Bryant Medium Compressed" pitchFamily="34" charset="0"/>
              </a:rPr>
              <a:t>rganization</a:t>
            </a:r>
            <a:r>
              <a:rPr lang="fr-FR" sz="2400" dirty="0" smtClean="0"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latin typeface="Bryant Medium Compressed" pitchFamily="34" charset="0"/>
              </a:rPr>
              <a:t>lectronics</a:t>
            </a:r>
            <a:r>
              <a:rPr lang="fr-FR" sz="2400" dirty="0" smtClean="0">
                <a:latin typeface="Bryant Medium Compressed" pitchFamily="34" charset="0"/>
              </a:rPr>
              <a:t> </a:t>
            </a:r>
            <a:r>
              <a:rPr lang="fr-FR" sz="2400" dirty="0" err="1" smtClean="0"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latin typeface="Bryant Medium Compressed" pitchFamily="34" charset="0"/>
              </a:rPr>
              <a:t>n</a:t>
            </a:r>
            <a:r>
              <a:rPr lang="fr-FR" sz="2400" dirty="0" smtClean="0"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latin typeface="Bryant Medium Compressed" pitchFamily="34" charset="0"/>
              </a:rPr>
              <a:t>pplications</a:t>
            </a:r>
            <a:endParaRPr lang="en-US" sz="2800" dirty="0">
              <a:latin typeface="Bryant Medium Compressed" pitchFamily="34" charset="0"/>
            </a:endParaRPr>
          </a:p>
        </p:txBody>
      </p:sp>
      <p:pic>
        <p:nvPicPr>
          <p:cNvPr id="28" name="Picture 4" descr="http://www.cenbg.in2p3.fr/joliot-curie/IMG/logoCNRSIN2P3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26718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606"/>
            <a:ext cx="936104" cy="13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9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04038" y="0"/>
            <a:ext cx="2239962" cy="61579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572250" cy="61579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TWEPP 2022 BERGEN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9160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TWEPP 2022 BERGEN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6840537" cy="62071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TWEPP 2022 BERGEN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71A504-AE2C-4488-80ED-9ED6A4A5747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42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0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23863" y="892175"/>
            <a:ext cx="4283075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59338" y="892175"/>
            <a:ext cx="4284662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TWEPP 2022 BERGEN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88350" y="6597352"/>
            <a:ext cx="755650" cy="249237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996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TWEPP 2022 BERGEN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5578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TWEPP 2022 BERGEN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TWEPP 2022 BERGEN</a:t>
            </a: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0591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TWEPP 2022 BERGEN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065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TWEPP 2022 BERGEN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8481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TWEPP 2022 BERGEN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895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0"/>
            <a:ext cx="6840537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3863" y="892175"/>
            <a:ext cx="8324601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97650"/>
            <a:ext cx="7634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latin typeface="Arial" charset="0"/>
              </a:defRPr>
            </a:lvl1pPr>
          </a:lstStyle>
          <a:p>
            <a:r>
              <a:rPr lang="en-US" smtClean="0"/>
              <a:t>CdLT    PETIROC2  IEEE NSS/MIC Seattle</a:t>
            </a:r>
            <a:endParaRPr lang="fr-FR" dirty="0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608763"/>
            <a:ext cx="7556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42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nforti@omega.in2p3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verplancke@omega.in2p3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51520" y="1700808"/>
            <a:ext cx="8621018" cy="237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 b="1" dirty="0" smtClean="0"/>
              <a:t>EICROC0 Meeting</a:t>
            </a:r>
          </a:p>
          <a:p>
            <a:pPr algn="ctr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06/02/2024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51520" y="4725144"/>
            <a:ext cx="8621018" cy="135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lnSpc>
                <a:spcPct val="80000"/>
              </a:lnSpc>
            </a:pPr>
            <a:r>
              <a:rPr lang="en-US" sz="1200" b="1" dirty="0" smtClean="0"/>
              <a:t>S. CONFORTI DI LORENZO</a:t>
            </a:r>
            <a:endParaRPr lang="en-US" sz="1200" dirty="0"/>
          </a:p>
          <a:p>
            <a:pPr algn="ctr">
              <a:lnSpc>
                <a:spcPct val="80000"/>
              </a:lnSpc>
            </a:pPr>
            <a:r>
              <a:rPr lang="en-US" sz="1200" b="1" dirty="0" smtClean="0"/>
              <a:t>A. VERPLANCKE</a:t>
            </a:r>
          </a:p>
          <a:p>
            <a:pPr algn="ctr">
              <a:lnSpc>
                <a:spcPct val="80000"/>
              </a:lnSpc>
            </a:pPr>
            <a:endParaRPr lang="en-US" sz="1200" dirty="0"/>
          </a:p>
          <a:p>
            <a:pPr algn="ctr">
              <a:lnSpc>
                <a:spcPct val="80000"/>
              </a:lnSpc>
            </a:pPr>
            <a:r>
              <a:rPr lang="en-US" sz="1200" dirty="0" smtClean="0"/>
              <a:t>OMEGA </a:t>
            </a:r>
            <a:r>
              <a:rPr lang="en-US" sz="1200" dirty="0"/>
              <a:t>microelectronics </a:t>
            </a:r>
            <a:r>
              <a:rPr lang="en-US" sz="1200" dirty="0" smtClean="0"/>
              <a:t>group</a:t>
            </a:r>
          </a:p>
          <a:p>
            <a:pPr algn="ctr">
              <a:lnSpc>
                <a:spcPct val="80000"/>
              </a:lnSpc>
            </a:pPr>
            <a:r>
              <a:rPr lang="fr-FR" sz="1200" dirty="0" smtClean="0"/>
              <a:t>Ecole Polytechnique &amp; CNRS IN2P3</a:t>
            </a:r>
            <a:endParaRPr lang="en-US" sz="1200" dirty="0"/>
          </a:p>
          <a:p>
            <a:pPr algn="ctr">
              <a:lnSpc>
                <a:spcPct val="80000"/>
              </a:lnSpc>
            </a:pPr>
            <a:r>
              <a:rPr lang="fr-FR" sz="1200" b="1" i="1" dirty="0" smtClean="0">
                <a:hlinkClick r:id="rId3"/>
              </a:rPr>
              <a:t>conforti@omega.in2p3.fr</a:t>
            </a:r>
            <a:endParaRPr lang="fr-FR" sz="1200" b="1" i="1" dirty="0" smtClean="0"/>
          </a:p>
          <a:p>
            <a:pPr algn="ctr">
              <a:lnSpc>
                <a:spcPct val="80000"/>
              </a:lnSpc>
            </a:pPr>
            <a:r>
              <a:rPr lang="fr-FR" sz="1200" b="1" i="1" dirty="0" smtClean="0">
                <a:hlinkClick r:id="rId4"/>
              </a:rPr>
              <a:t>verplancke@omega.in2p3.fr</a:t>
            </a:r>
            <a:endParaRPr lang="fr-FR" sz="12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41683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693438"/>
            <a:ext cx="65722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5 </a:t>
            </a:r>
            <a:r>
              <a:rPr lang="en-US" sz="2100" dirty="0" err="1"/>
              <a:t>fC</a:t>
            </a:r>
            <a:r>
              <a:rPr lang="en-US" sz="2100" dirty="0"/>
              <a:t> injected in one </a:t>
            </a:r>
            <a:r>
              <a:rPr lang="en-US" sz="2100" dirty="0" smtClean="0"/>
              <a:t>pixel: PIXEL 0. </a:t>
            </a:r>
            <a:r>
              <a:rPr lang="en-US" sz="2100" dirty="0"/>
              <a:t>Only one pixel ON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" y="1154566"/>
            <a:ext cx="3068052" cy="230103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40092" y="1726866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Threshold 150</a:t>
            </a:r>
            <a:endParaRPr lang="en-US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19" y="1076059"/>
            <a:ext cx="3222056" cy="241654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533223" y="174677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Threshold 160</a:t>
            </a:r>
            <a:endParaRPr lang="en-US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799" y="1141029"/>
            <a:ext cx="3086102" cy="231457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460600" y="1766522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Threshold 170</a:t>
            </a:r>
            <a:endParaRPr lang="en-US" b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" y="3455805"/>
            <a:ext cx="3116731" cy="233755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67544" y="3910215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Threshold 173</a:t>
            </a:r>
            <a:endParaRPr lang="en-US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4440855" y="4509120"/>
            <a:ext cx="329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distributions observed at low threshold.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7812360" cy="620713"/>
          </a:xfrm>
        </p:spPr>
        <p:txBody>
          <a:bodyPr/>
          <a:lstStyle/>
          <a:p>
            <a:r>
              <a:rPr lang="fr-FR" dirty="0" smtClean="0"/>
              <a:t>TDC </a:t>
            </a:r>
            <a:r>
              <a:rPr lang="fr-FR" dirty="0" err="1" smtClean="0"/>
              <a:t>measurements</a:t>
            </a:r>
            <a:r>
              <a:rPr lang="fr-FR" dirty="0" smtClean="0"/>
              <a:t> </a:t>
            </a:r>
            <a:r>
              <a:rPr lang="en-US" dirty="0" smtClean="0"/>
              <a:t>BOARD </a:t>
            </a:r>
            <a:r>
              <a:rPr lang="en-US" dirty="0"/>
              <a:t>ASIC alone (3B</a:t>
            </a:r>
            <a:r>
              <a:rPr lang="en-US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2609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12" y="1369801"/>
            <a:ext cx="2916454" cy="218734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45" y="611856"/>
            <a:ext cx="544411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dirty="0"/>
              <a:t>5 </a:t>
            </a:r>
            <a:r>
              <a:rPr lang="fr-FR" sz="2100" dirty="0" err="1"/>
              <a:t>fC</a:t>
            </a:r>
            <a:r>
              <a:rPr lang="fr-FR" sz="2100" dirty="0"/>
              <a:t> </a:t>
            </a:r>
            <a:r>
              <a:rPr lang="fr-FR" sz="2100" dirty="0" err="1"/>
              <a:t>injected</a:t>
            </a:r>
            <a:r>
              <a:rPr lang="fr-FR" sz="2100" dirty="0"/>
              <a:t> in one pixel. </a:t>
            </a:r>
            <a:r>
              <a:rPr lang="fr-FR" sz="2100" dirty="0" err="1"/>
              <a:t>Only</a:t>
            </a:r>
            <a:r>
              <a:rPr lang="fr-FR" sz="2100" dirty="0"/>
              <a:t> one pixel 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393489" y="1781148"/>
            <a:ext cx="1749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Threshold</a:t>
            </a:r>
            <a:r>
              <a:rPr lang="fr-FR" b="1" dirty="0" smtClean="0"/>
              <a:t> 175</a:t>
            </a:r>
          </a:p>
          <a:p>
            <a:r>
              <a:rPr lang="fr-FR" b="1" dirty="0" err="1" smtClean="0"/>
              <a:t>Mean</a:t>
            </a:r>
            <a:r>
              <a:rPr lang="fr-FR" b="1" dirty="0" smtClean="0"/>
              <a:t>= 182</a:t>
            </a:r>
          </a:p>
          <a:p>
            <a:r>
              <a:rPr lang="fr-FR" b="1" dirty="0" err="1" smtClean="0"/>
              <a:t>Std</a:t>
            </a:r>
            <a:r>
              <a:rPr lang="fr-FR" b="1" dirty="0" smtClean="0"/>
              <a:t>= 2.15</a:t>
            </a:r>
            <a:endParaRPr lang="fr-FR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067" y="1369801"/>
            <a:ext cx="2916454" cy="218734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959922" y="1655001"/>
            <a:ext cx="1749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Threshold</a:t>
            </a:r>
            <a:r>
              <a:rPr lang="fr-FR" b="1" dirty="0" smtClean="0"/>
              <a:t> 180</a:t>
            </a:r>
          </a:p>
          <a:p>
            <a:r>
              <a:rPr lang="fr-FR" b="1" dirty="0" err="1" smtClean="0"/>
              <a:t>Mean</a:t>
            </a:r>
            <a:r>
              <a:rPr lang="fr-FR" b="1" dirty="0" smtClean="0"/>
              <a:t>= 184</a:t>
            </a:r>
          </a:p>
          <a:p>
            <a:r>
              <a:rPr lang="fr-FR" b="1" dirty="0" err="1" smtClean="0"/>
              <a:t>Std</a:t>
            </a:r>
            <a:r>
              <a:rPr lang="fr-FR" b="1" dirty="0" smtClean="0"/>
              <a:t>= 2.06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52" y="3451653"/>
            <a:ext cx="3369381" cy="252703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825840" y="4022673"/>
            <a:ext cx="1749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Threshold</a:t>
            </a:r>
            <a:r>
              <a:rPr lang="fr-FR" b="1" dirty="0" smtClean="0"/>
              <a:t> 185</a:t>
            </a:r>
          </a:p>
          <a:p>
            <a:r>
              <a:rPr lang="fr-FR" b="1" dirty="0" err="1" smtClean="0"/>
              <a:t>Mean</a:t>
            </a:r>
            <a:r>
              <a:rPr lang="fr-FR" b="1" dirty="0" smtClean="0"/>
              <a:t>= 186</a:t>
            </a:r>
          </a:p>
          <a:p>
            <a:r>
              <a:rPr lang="fr-FR" b="1" dirty="0" err="1" smtClean="0"/>
              <a:t>Std</a:t>
            </a:r>
            <a:r>
              <a:rPr lang="fr-FR" b="1" dirty="0" smtClean="0"/>
              <a:t>= 3.57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57472"/>
            <a:ext cx="3361623" cy="2521217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344524" y="4143806"/>
            <a:ext cx="1749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Threshold</a:t>
            </a:r>
            <a:r>
              <a:rPr lang="fr-FR" b="1" dirty="0" smtClean="0"/>
              <a:t> 190</a:t>
            </a:r>
          </a:p>
          <a:p>
            <a:r>
              <a:rPr lang="fr-FR" b="1" dirty="0" err="1" smtClean="0"/>
              <a:t>Mean</a:t>
            </a:r>
            <a:r>
              <a:rPr lang="fr-FR" b="1" dirty="0" smtClean="0"/>
              <a:t>= 187</a:t>
            </a:r>
          </a:p>
          <a:p>
            <a:r>
              <a:rPr lang="fr-FR" b="1" dirty="0" err="1" smtClean="0"/>
              <a:t>Std</a:t>
            </a:r>
            <a:r>
              <a:rPr lang="fr-FR" b="1" dirty="0" smtClean="0"/>
              <a:t>= 3.29</a:t>
            </a:r>
          </a:p>
        </p:txBody>
      </p:sp>
      <p:sp>
        <p:nvSpPr>
          <p:cNvPr id="14" name="Ellipse 13"/>
          <p:cNvSpPr/>
          <p:nvPr/>
        </p:nvSpPr>
        <p:spPr>
          <a:xfrm>
            <a:off x="2613259" y="5275246"/>
            <a:ext cx="536111" cy="7034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7452320" y="5275245"/>
            <a:ext cx="536111" cy="7034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6878542" y="2240047"/>
            <a:ext cx="1393278" cy="3366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987824" y="6074888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Under investigation!!!!</a:t>
            </a:r>
            <a:endParaRPr lang="fr-FR" dirty="0"/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7812360" cy="620713"/>
          </a:xfrm>
        </p:spPr>
        <p:txBody>
          <a:bodyPr/>
          <a:lstStyle/>
          <a:p>
            <a:r>
              <a:rPr lang="fr-FR" dirty="0" smtClean="0"/>
              <a:t>TDC </a:t>
            </a:r>
            <a:r>
              <a:rPr lang="fr-FR" dirty="0" err="1" smtClean="0"/>
              <a:t>measurements</a:t>
            </a:r>
            <a:r>
              <a:rPr lang="fr-FR" dirty="0" smtClean="0"/>
              <a:t> </a:t>
            </a:r>
            <a:r>
              <a:rPr lang="en-US" dirty="0" smtClean="0"/>
              <a:t>BOARD </a:t>
            </a:r>
            <a:r>
              <a:rPr lang="en-US" dirty="0"/>
              <a:t>ASIC alone (3B</a:t>
            </a:r>
            <a:r>
              <a:rPr lang="en-US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065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Scurves</a:t>
            </a:r>
            <a:r>
              <a:rPr lang="fr-FR" dirty="0" smtClean="0"/>
              <a:t> </a:t>
            </a:r>
            <a:r>
              <a:rPr lang="fr-FR" dirty="0" err="1" smtClean="0"/>
              <a:t>Pedestal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1823"/>
            <a:ext cx="9144000" cy="54864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692696"/>
            <a:ext cx="3275761" cy="72697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285031" y="620713"/>
            <a:ext cx="419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Allows</a:t>
            </a:r>
            <a:r>
              <a:rPr lang="fr-FR" dirty="0" smtClean="0"/>
              <a:t> to </a:t>
            </a:r>
            <a:r>
              <a:rPr lang="fr-FR" dirty="0" err="1" smtClean="0"/>
              <a:t>define</a:t>
            </a:r>
            <a:r>
              <a:rPr lang="fr-FR" dirty="0" smtClean="0"/>
              <a:t> the Minimum </a:t>
            </a:r>
            <a:r>
              <a:rPr lang="fr-FR" dirty="0" err="1" smtClean="0"/>
              <a:t>threshold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860032" y="1091734"/>
            <a:ext cx="1719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0,11 </a:t>
            </a:r>
            <a:r>
              <a:rPr lang="fr-FR" dirty="0" err="1">
                <a:solidFill>
                  <a:srgbClr val="FF0000"/>
                </a:solidFill>
              </a:rPr>
              <a:t>fC</a:t>
            </a:r>
            <a:r>
              <a:rPr lang="fr-FR" dirty="0">
                <a:solidFill>
                  <a:srgbClr val="FF0000"/>
                </a:solidFill>
              </a:rPr>
              <a:t> / </a:t>
            </a:r>
            <a:r>
              <a:rPr lang="fr-FR" dirty="0" err="1">
                <a:solidFill>
                  <a:srgbClr val="FF0000"/>
                </a:solidFill>
              </a:rPr>
              <a:t>DACu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3758" y="713046"/>
            <a:ext cx="7312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0,14 </a:t>
            </a:r>
            <a:r>
              <a:rPr lang="fr-FR" sz="1200" b="1" dirty="0" err="1">
                <a:solidFill>
                  <a:srgbClr val="FF0000"/>
                </a:solidFill>
              </a:rPr>
              <a:t>fC</a:t>
            </a:r>
            <a:r>
              <a:rPr lang="fr-FR" sz="1200" b="1" dirty="0">
                <a:solidFill>
                  <a:srgbClr val="FF0000"/>
                </a:solidFill>
              </a:rPr>
              <a:t> </a:t>
            </a:r>
            <a:endParaRPr lang="fr-FR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3598376" y="931340"/>
            <a:ext cx="7312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0,18 </a:t>
            </a:r>
            <a:r>
              <a:rPr lang="fr-FR" sz="1200" b="1" dirty="0" err="1">
                <a:solidFill>
                  <a:srgbClr val="FF0000"/>
                </a:solidFill>
              </a:rPr>
              <a:t>fC</a:t>
            </a:r>
            <a:r>
              <a:rPr lang="fr-FR" sz="1200" b="1" dirty="0">
                <a:solidFill>
                  <a:srgbClr val="FF0000"/>
                </a:solidFill>
              </a:rPr>
              <a:t> 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1476566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6840537" cy="620713"/>
          </a:xfrm>
        </p:spPr>
        <p:txBody>
          <a:bodyPr/>
          <a:lstStyle/>
          <a:p>
            <a:r>
              <a:rPr lang="fr-FR" dirty="0" err="1" smtClean="0"/>
              <a:t>Scurves</a:t>
            </a:r>
            <a:r>
              <a:rPr lang="fr-FR" dirty="0" smtClean="0"/>
              <a:t> Charge 5 </a:t>
            </a:r>
            <a:r>
              <a:rPr lang="fr-FR" dirty="0" err="1" smtClean="0"/>
              <a:t>fC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56" y="1382446"/>
            <a:ext cx="9144000" cy="54864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980728"/>
            <a:ext cx="3070688" cy="707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44208" y="692696"/>
            <a:ext cx="1719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0,11 </a:t>
            </a:r>
            <a:r>
              <a:rPr lang="fr-FR" dirty="0" err="1">
                <a:solidFill>
                  <a:srgbClr val="FF0000"/>
                </a:solidFill>
              </a:rPr>
              <a:t>fC</a:t>
            </a:r>
            <a:r>
              <a:rPr lang="fr-FR" dirty="0">
                <a:solidFill>
                  <a:srgbClr val="FF0000"/>
                </a:solidFill>
              </a:rPr>
              <a:t> / </a:t>
            </a:r>
            <a:r>
              <a:rPr lang="fr-FR" dirty="0" err="1">
                <a:solidFill>
                  <a:srgbClr val="FF0000"/>
                </a:solidFill>
              </a:rPr>
              <a:t>DACu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2342" y="1105447"/>
            <a:ext cx="8162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0,275 </a:t>
            </a:r>
            <a:r>
              <a:rPr lang="fr-FR" sz="1200" b="1" dirty="0" err="1">
                <a:solidFill>
                  <a:srgbClr val="FF0000"/>
                </a:solidFill>
              </a:rPr>
              <a:t>fC</a:t>
            </a:r>
            <a:r>
              <a:rPr lang="fr-FR" sz="1200" b="1" dirty="0">
                <a:solidFill>
                  <a:srgbClr val="FF0000"/>
                </a:solidFill>
              </a:rPr>
              <a:t> </a:t>
            </a:r>
            <a:endParaRPr lang="fr-FR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5792342" y="1287178"/>
            <a:ext cx="7312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0,15 </a:t>
            </a:r>
            <a:r>
              <a:rPr lang="fr-FR" sz="1200" b="1" dirty="0" err="1">
                <a:solidFill>
                  <a:srgbClr val="FF0000"/>
                </a:solidFill>
              </a:rPr>
              <a:t>fC</a:t>
            </a:r>
            <a:r>
              <a:rPr lang="fr-FR" sz="1200" b="1" dirty="0">
                <a:solidFill>
                  <a:srgbClr val="FF0000"/>
                </a:solidFill>
              </a:rPr>
              <a:t> </a:t>
            </a:r>
            <a:endParaRPr lang="fr-FR" sz="1200" b="1" dirty="0"/>
          </a:p>
        </p:txBody>
      </p:sp>
      <p:sp>
        <p:nvSpPr>
          <p:cNvPr id="13" name="Rectangle 12"/>
          <p:cNvSpPr/>
          <p:nvPr/>
        </p:nvSpPr>
        <p:spPr>
          <a:xfrm>
            <a:off x="5794162" y="1454748"/>
            <a:ext cx="7312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0,45 </a:t>
            </a:r>
            <a:r>
              <a:rPr lang="fr-FR" sz="1200" b="1" dirty="0" err="1">
                <a:solidFill>
                  <a:srgbClr val="FF0000"/>
                </a:solidFill>
              </a:rPr>
              <a:t>fC</a:t>
            </a:r>
            <a:r>
              <a:rPr lang="fr-FR" sz="1200" b="1" dirty="0">
                <a:solidFill>
                  <a:srgbClr val="FF0000"/>
                </a:solidFill>
              </a:rPr>
              <a:t> 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3950270619"/>
      </p:ext>
    </p:extLst>
  </p:cSld>
  <p:clrMapOvr>
    <a:masterClrMapping/>
  </p:clrMapOvr>
</p:sld>
</file>

<file path=ppt/theme/theme1.xml><?xml version="1.0" encoding="utf-8"?>
<a:theme xmlns:a="http://schemas.openxmlformats.org/drawingml/2006/main" name="OMEGA">
  <a:themeElements>
    <a:clrScheme name="omeg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meg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omega2013</Template>
  <TotalTime>18888</TotalTime>
  <Words>156</Words>
  <Application>Microsoft Office PowerPoint</Application>
  <PresentationFormat>Affichage à l'écran (4:3)</PresentationFormat>
  <Paragraphs>47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Bryant Medium Compressed</vt:lpstr>
      <vt:lpstr>Calibri</vt:lpstr>
      <vt:lpstr>OMEGA</vt:lpstr>
      <vt:lpstr>Présentation PowerPoint</vt:lpstr>
      <vt:lpstr>TDC measurements BOARD ASIC alone (3B)</vt:lpstr>
      <vt:lpstr>TDC measurements BOARD ASIC alone (3B)</vt:lpstr>
      <vt:lpstr>Scurves Pedestal</vt:lpstr>
      <vt:lpstr>Scurves Charge 5 fC</vt:lpstr>
    </vt:vector>
  </TitlesOfParts>
  <Company>LAL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blin</dc:creator>
  <cp:lastModifiedBy>Compte Microsoft</cp:lastModifiedBy>
  <cp:revision>722</cp:revision>
  <cp:lastPrinted>2022-09-17T13:11:44Z</cp:lastPrinted>
  <dcterms:created xsi:type="dcterms:W3CDTF">2013-06-17T16:24:05Z</dcterms:created>
  <dcterms:modified xsi:type="dcterms:W3CDTF">2024-02-06T11:58:15Z</dcterms:modified>
</cp:coreProperties>
</file>