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480" r:id="rId3"/>
    <p:sldId id="537" r:id="rId4"/>
    <p:sldId id="545" r:id="rId5"/>
    <p:sldId id="546" r:id="rId6"/>
    <p:sldId id="548" r:id="rId7"/>
    <p:sldId id="526" r:id="rId8"/>
    <p:sldId id="547" r:id="rId9"/>
    <p:sldId id="551" r:id="rId10"/>
    <p:sldId id="552" r:id="rId11"/>
    <p:sldId id="553" r:id="rId12"/>
    <p:sldId id="554" r:id="rId13"/>
    <p:sldId id="450" r:id="rId14"/>
    <p:sldId id="525" r:id="rId15"/>
    <p:sldId id="575" r:id="rId16"/>
    <p:sldId id="578" r:id="rId17"/>
    <p:sldId id="535" r:id="rId18"/>
    <p:sldId id="557" r:id="rId19"/>
    <p:sldId id="576" r:id="rId20"/>
    <p:sldId id="558" r:id="rId21"/>
    <p:sldId id="561" r:id="rId22"/>
    <p:sldId id="543" r:id="rId23"/>
    <p:sldId id="564" r:id="rId24"/>
    <p:sldId id="562" r:id="rId25"/>
    <p:sldId id="563" r:id="rId26"/>
    <p:sldId id="574" r:id="rId27"/>
    <p:sldId id="580" r:id="rId28"/>
    <p:sldId id="577" r:id="rId29"/>
    <p:sldId id="567" r:id="rId30"/>
    <p:sldId id="573" r:id="rId31"/>
    <p:sldId id="569" r:id="rId32"/>
    <p:sldId id="579" r:id="rId33"/>
    <p:sldId id="475" r:id="rId34"/>
    <p:sldId id="527" r:id="rId35"/>
    <p:sldId id="559" r:id="rId36"/>
    <p:sldId id="571" r:id="rId37"/>
  </p:sldIdLst>
  <p:sldSz cx="10160000" cy="5715000"/>
  <p:notesSz cx="9866313" cy="6735763"/>
  <p:embeddedFontLst>
    <p:embeddedFont>
      <p:font typeface="Vrinda" panose="020B0604020202020204" charset="0"/>
      <p:regular r:id="rId40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omic Sans MS" panose="030F0702030302020204" pitchFamily="66" charset="0"/>
      <p:regular r:id="rId46"/>
      <p:bold r:id="rId47"/>
      <p:italic r:id="rId48"/>
      <p:boldItalic r:id="rId49"/>
    </p:embeddedFont>
    <p:embeddedFont>
      <p:font typeface="Corbel" panose="020B0503020204020204" pitchFamily="34" charset="0"/>
      <p:regular r:id="rId50"/>
      <p:bold r:id="rId51"/>
      <p:italic r:id="rId52"/>
      <p:boldItalic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Yu Gothic UI" panose="020B0500000000000000" pitchFamily="34" charset="-128"/>
      <p:regular r:id="rId56"/>
      <p:bold r:id="rId57"/>
    </p:embeddedFont>
    <p:embeddedFont>
      <p:font typeface="Yu Gothic UI Light" panose="020B0300000000000000" pitchFamily="34" charset="-128"/>
      <p:regular r:id="rId58"/>
    </p:embeddedFont>
    <p:embeddedFont>
      <p:font typeface="Georgia" panose="02040502050405020303" pitchFamily="18" charset="0"/>
      <p:regular r:id="rId59"/>
      <p:bold r:id="rId60"/>
      <p:italic r:id="rId61"/>
      <p:boldItalic r:id="rId62"/>
    </p:embeddedFont>
    <p:embeddedFont>
      <p:font typeface="Yu Gothic" panose="020B0400000000000000" pitchFamily="34" charset="-128"/>
      <p:regular r:id="rId63"/>
      <p:bold r:id="rId64"/>
    </p:embeddedFont>
    <p:embeddedFont>
      <p:font typeface="Eras Medium ITC" panose="020B0602030504020804" pitchFamily="34" charset="0"/>
      <p:regular r:id="rId65"/>
    </p:embeddedFont>
    <p:embeddedFont>
      <p:font typeface="Cambria" panose="02040503050406030204" pitchFamily="18" charset="0"/>
      <p:regular r:id="rId66"/>
      <p:bold r:id="rId67"/>
      <p:italic r:id="rId68"/>
      <p:boldItalic r:id="rId69"/>
    </p:embeddedFont>
    <p:embeddedFont>
      <p:font typeface="ＭＳ Ｐゴシック" panose="020B0600070205080204" pitchFamily="34" charset="-128"/>
      <p:regular r:id="rId70"/>
    </p:embeddedFont>
  </p:embeddedFontLst>
  <p:defaultTextStyle>
    <a:defPPr>
      <a:defRPr lang="en-US"/>
    </a:defPPr>
    <a:lvl1pPr marL="0" algn="l" defTabSz="914364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1" algn="l" defTabSz="914364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4" algn="l" defTabSz="914364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4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4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4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4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4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4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320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B6F2"/>
    <a:srgbClr val="CCCCFF"/>
    <a:srgbClr val="0742B9"/>
    <a:srgbClr val="9966FF"/>
    <a:srgbClr val="57298A"/>
    <a:srgbClr val="AE9AC5"/>
    <a:srgbClr val="77933C"/>
    <a:srgbClr val="E46C0A"/>
    <a:srgbClr val="385D8A"/>
    <a:srgbClr val="88A3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02" autoAdjust="0"/>
    <p:restoredTop sz="96395" autoAdjust="0"/>
  </p:normalViewPr>
  <p:slideViewPr>
    <p:cSldViewPr snapToGrid="0">
      <p:cViewPr varScale="1">
        <p:scale>
          <a:sx n="77" d="100"/>
          <a:sy n="77" d="100"/>
        </p:scale>
        <p:origin x="440" y="60"/>
      </p:cViewPr>
      <p:guideLst>
        <p:guide orient="horz" pos="1800"/>
        <p:guide pos="32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63" Type="http://schemas.openxmlformats.org/officeDocument/2006/relationships/font" Target="fonts/font24.fntdata"/><Relationship Id="rId68" Type="http://schemas.openxmlformats.org/officeDocument/2006/relationships/font" Target="fonts/font2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font" Target="fonts/font27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2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font" Target="fonts/font25.fntdata"/><Relationship Id="rId69" Type="http://schemas.openxmlformats.org/officeDocument/2006/relationships/font" Target="fonts/font30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font" Target="fonts/font28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70" Type="http://schemas.openxmlformats.org/officeDocument/2006/relationships/font" Target="fonts/font3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font" Target="fonts/font26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handoutMaster" Target="handoutMasters/handoutMaster1.xml"/><Relationship Id="rId34" Type="http://schemas.openxmlformats.org/officeDocument/2006/relationships/slide" Target="slides/slide33.xml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6255" cy="338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587733" y="0"/>
            <a:ext cx="4276254" cy="338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2014A-2533-48A5-ACCC-92B85AC13F06}" type="datetimeFigureOut">
              <a:rPr lang="fr-FR" smtClean="0"/>
              <a:t>27/05/2024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6397620"/>
            <a:ext cx="4276255" cy="3381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587733" y="6397620"/>
            <a:ext cx="4276254" cy="3381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8072EA-684F-490B-98E3-D1C784CE88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46192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6255" cy="338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587733" y="0"/>
            <a:ext cx="4276254" cy="338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9C3B6F-4EB8-4215-A8E5-17CC0A5D1B65}" type="datetimeFigureOut">
              <a:rPr lang="fr-FR" smtClean="0"/>
              <a:t>27/05/2024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13063" y="841375"/>
            <a:ext cx="4040187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85934" y="3241620"/>
            <a:ext cx="7894446" cy="26520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6397620"/>
            <a:ext cx="4276255" cy="3381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587733" y="6397620"/>
            <a:ext cx="4276254" cy="3381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AFF7F6-FE62-4483-BD51-9AE86A3DFA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2612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F7F6-FE62-4483-BD51-9AE86A3DFAA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3276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FF7F6-FE62-4483-BD51-9AE86A3DFAA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9713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1FA21D-AEDC-8E46-A0FF-5E676B49C9E1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237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Yu Gothic UI Light" panose="020B0300000000000000" pitchFamily="34" charset="-128"/>
                <a:ea typeface="Yu Gothic UI Light" panose="020B0300000000000000" pitchFamily="34" charset="-128"/>
                <a:cs typeface="Calibri" panose="020F0502020204030204" pitchFamily="34" charset="0"/>
              </a:defRPr>
            </a:lvl1pPr>
          </a:lstStyle>
          <a:p>
            <a:fld id="{49BBC286-B2FE-44AC-8F25-02BBF4E9D127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8" name="Espace réservé du pied de page 8"/>
          <p:cNvSpPr>
            <a:spLocks noGrp="1"/>
          </p:cNvSpPr>
          <p:nvPr>
            <p:ph type="ftr" sz="quarter" idx="3"/>
          </p:nvPr>
        </p:nvSpPr>
        <p:spPr>
          <a:xfrm>
            <a:off x="3471334" y="5454001"/>
            <a:ext cx="353362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Calibri" panose="020F0502020204030204" pitchFamily="34" charset="0"/>
              </a:defRPr>
            </a:lvl1pPr>
          </a:lstStyle>
          <a:p>
            <a:r>
              <a:rPr lang="fr-FR" dirty="0" smtClean="0"/>
              <a:t>Pont-l’Évêque – novembre 2023</a:t>
            </a:r>
            <a:endParaRPr lang="fr-FR" dirty="0"/>
          </a:p>
        </p:txBody>
      </p:sp>
      <p:sp>
        <p:nvSpPr>
          <p:cNvPr id="14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103209" y="5482876"/>
            <a:ext cx="2370667" cy="300673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fr-FR" dirty="0" smtClean="0">
                <a:solidFill>
                  <a:srgbClr val="818181"/>
                </a:solidFill>
                <a:latin typeface="Eras Medium ITC" panose="020B0602030504020804" pitchFamily="34" charset="0"/>
              </a:rPr>
              <a:t>Formation Opération</a:t>
            </a:r>
            <a:endParaRPr lang="fr-FR" dirty="0">
              <a:solidFill>
                <a:srgbClr val="818181"/>
              </a:solidFill>
              <a:latin typeface="Eras Medium ITC" panose="020B0602030504020804" pitchFamily="34" charset="0"/>
            </a:endParaRPr>
          </a:p>
        </p:txBody>
      </p:sp>
      <p:sp>
        <p:nvSpPr>
          <p:cNvPr id="7" name="TextBox 19"/>
          <p:cNvSpPr txBox="1"/>
          <p:nvPr userDrawn="1"/>
        </p:nvSpPr>
        <p:spPr>
          <a:xfrm>
            <a:off x="1" y="400"/>
            <a:ext cx="8239224" cy="49244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72410">
                <a:srgbClr val="8969AD">
                  <a:alpha val="89000"/>
                </a:srgbClr>
              </a:gs>
              <a:gs pos="87000">
                <a:srgbClr val="BBA9D1">
                  <a:alpha val="65000"/>
                </a:srgbClr>
              </a:gs>
              <a:gs pos="54000">
                <a:srgbClr val="522386">
                  <a:alpha val="88000"/>
                </a:srgbClr>
              </a:gs>
              <a:gs pos="100000">
                <a:schemeClr val="accent4">
                  <a:shade val="94000"/>
                  <a:satMod val="135000"/>
                  <a:lumMod val="3000"/>
                  <a:lumOff val="97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endParaRPr lang="fr-FR" sz="2000" b="1" i="1" dirty="0">
              <a:solidFill>
                <a:srgbClr val="D6C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Espace réservé du contenu 1"/>
          <p:cNvSpPr>
            <a:spLocks noGrp="1"/>
          </p:cNvSpPr>
          <p:nvPr>
            <p:ph idx="4294967295"/>
          </p:nvPr>
        </p:nvSpPr>
        <p:spPr>
          <a:xfrm>
            <a:off x="199459" y="673890"/>
            <a:ext cx="9761084" cy="476389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103209" y="5482876"/>
            <a:ext cx="2370667" cy="300673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fr-FR" dirty="0" smtClean="0">
                <a:solidFill>
                  <a:srgbClr val="818181"/>
                </a:solidFill>
                <a:latin typeface="Eras Medium ITC" panose="020B0602030504020804" pitchFamily="34" charset="0"/>
              </a:rPr>
              <a:t>Formation Opération</a:t>
            </a:r>
            <a:endParaRPr lang="fr-FR" dirty="0">
              <a:solidFill>
                <a:srgbClr val="818181"/>
              </a:solidFill>
              <a:latin typeface="Eras Medium ITC" panose="020B0602030504020804" pitchFamily="34" charset="0"/>
            </a:endParaRPr>
          </a:p>
        </p:txBody>
      </p:sp>
      <p:sp>
        <p:nvSpPr>
          <p:cNvPr id="5" name="TextBox 19"/>
          <p:cNvSpPr txBox="1"/>
          <p:nvPr userDrawn="1"/>
        </p:nvSpPr>
        <p:spPr>
          <a:xfrm>
            <a:off x="1" y="400"/>
            <a:ext cx="8239224" cy="40011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72410">
                <a:srgbClr val="8969AD">
                  <a:alpha val="89000"/>
                </a:srgbClr>
              </a:gs>
              <a:gs pos="87000">
                <a:srgbClr val="BBA9D1">
                  <a:alpha val="65000"/>
                </a:srgbClr>
              </a:gs>
              <a:gs pos="54000">
                <a:srgbClr val="522386">
                  <a:alpha val="88000"/>
                </a:srgbClr>
              </a:gs>
              <a:gs pos="100000">
                <a:schemeClr val="accent4">
                  <a:shade val="94000"/>
                  <a:satMod val="135000"/>
                  <a:lumMod val="3000"/>
                  <a:lumOff val="97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FR" sz="2000" b="1" i="1" dirty="0">
              <a:solidFill>
                <a:srgbClr val="D6C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6" name="Espace réservé du pied de page 8"/>
          <p:cNvSpPr>
            <a:spLocks noGrp="1"/>
          </p:cNvSpPr>
          <p:nvPr>
            <p:ph type="ftr" sz="quarter" idx="3"/>
          </p:nvPr>
        </p:nvSpPr>
        <p:spPr>
          <a:xfrm>
            <a:off x="3471334" y="5454001"/>
            <a:ext cx="353362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Calibri" panose="020F0502020204030204" pitchFamily="34" charset="0"/>
              </a:defRPr>
            </a:lvl1pPr>
          </a:lstStyle>
          <a:p>
            <a:r>
              <a:rPr lang="fr-FR" dirty="0" smtClean="0"/>
              <a:t>Pont-l’Évêque – novembre 2023</a:t>
            </a:r>
            <a:endParaRPr lang="fr-FR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1888" y="5454117"/>
            <a:ext cx="1010516" cy="304271"/>
          </a:xfrm>
        </p:spPr>
        <p:txBody>
          <a:bodyPr/>
          <a:lstStyle>
            <a:lvl1pPr>
              <a:defRPr>
                <a:latin typeface="Yu Gothic UI Light" panose="020B0300000000000000" pitchFamily="34" charset="-128"/>
                <a:ea typeface="Yu Gothic UI Light" panose="020B0300000000000000" pitchFamily="34" charset="-128"/>
                <a:cs typeface="Calibri" panose="020F0502020204030204" pitchFamily="34" charset="0"/>
              </a:defRPr>
            </a:lvl1pPr>
          </a:lstStyle>
          <a:p>
            <a:fld id="{49BBC286-B2FE-44AC-8F25-02BBF4E9D127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8" name="Espace réservé du contenu 1"/>
          <p:cNvSpPr>
            <a:spLocks noGrp="1"/>
          </p:cNvSpPr>
          <p:nvPr>
            <p:ph idx="4294967295"/>
          </p:nvPr>
        </p:nvSpPr>
        <p:spPr>
          <a:xfrm>
            <a:off x="199459" y="673890"/>
            <a:ext cx="9761084" cy="476389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64877"/>
      </p:ext>
    </p:extLst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1888" y="5454117"/>
            <a:ext cx="1010516" cy="304271"/>
          </a:xfrm>
          <a:prstGeom prst="rect">
            <a:avLst/>
          </a:prstGeom>
        </p:spPr>
        <p:txBody>
          <a:bodyPr vert="horz" rtlCol="0" anchor="ctr"/>
          <a:lstStyle>
            <a:lvl1pPr algn="r" latinLnBrk="0">
              <a:defRPr lang="fr-FR" sz="1111">
                <a:solidFill>
                  <a:schemeClr val="tx1">
                    <a:lumMod val="50000"/>
                    <a:lumOff val="50000"/>
                  </a:schemeClr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defRPr>
            </a:lvl1pPr>
          </a:lstStyle>
          <a:p>
            <a:fld id="{49BBC286-B2FE-44AC-8F25-02BBF4E9D127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3"/>
          </p:nvPr>
        </p:nvSpPr>
        <p:spPr>
          <a:xfrm>
            <a:off x="3471334" y="5454117"/>
            <a:ext cx="321733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defRPr>
            </a:lvl1pPr>
          </a:lstStyle>
          <a:p>
            <a:r>
              <a:rPr lang="fr-FR" dirty="0" smtClean="0"/>
              <a:t>Pont-l’Évêque – novembre 2023</a:t>
            </a:r>
            <a:endParaRPr lang="fr-FR" dirty="0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5362223" y="444502"/>
            <a:ext cx="4797778" cy="3042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rgbClr val="FFFFFF"/>
              </a:gs>
            </a:gsLst>
            <a:lin ang="1080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000" noProof="0" dirty="0">
              <a:solidFill>
                <a:schemeClr val="tx1"/>
              </a:solidFill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5362223" y="481544"/>
            <a:ext cx="4797778" cy="30428"/>
          </a:xfrm>
          <a:prstGeom prst="rect">
            <a:avLst/>
          </a:prstGeom>
          <a:gradFill flip="none" rotWithShape="1">
            <a:gsLst>
              <a:gs pos="0">
                <a:srgbClr val="502185"/>
              </a:gs>
              <a:gs pos="100000">
                <a:srgbClr val="FFFFFF"/>
              </a:gs>
            </a:gsLst>
            <a:lin ang="1080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000" noProof="0" dirty="0" smtClean="0">
                <a:solidFill>
                  <a:schemeClr val="tx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endParaRPr lang="en-US" sz="2000" noProof="0" dirty="0">
              <a:solidFill>
                <a:schemeClr val="tx1"/>
              </a:solidFill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0" y="5455710"/>
            <a:ext cx="4797778" cy="3042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000" noProof="0" dirty="0">
              <a:solidFill>
                <a:schemeClr val="tx1"/>
              </a:solidFill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0" y="5494074"/>
            <a:ext cx="4797778" cy="30427"/>
          </a:xfrm>
          <a:prstGeom prst="rect">
            <a:avLst/>
          </a:prstGeom>
          <a:gradFill flip="none" rotWithShape="1">
            <a:gsLst>
              <a:gs pos="0">
                <a:srgbClr val="502185"/>
              </a:gs>
              <a:gs pos="100000">
                <a:srgbClr val="FFFFFF"/>
              </a:gs>
            </a:gsLst>
            <a:lin ang="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000" noProof="0" dirty="0">
              <a:solidFill>
                <a:schemeClr val="tx1"/>
              </a:solidFill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pic>
        <p:nvPicPr>
          <p:cNvPr id="14" name="Image 6" descr="logo couleur HD.pdf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9409" y="17202"/>
            <a:ext cx="1966470" cy="42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103209" y="5482876"/>
            <a:ext cx="2370667" cy="300673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fr-FR" dirty="0" smtClean="0">
                <a:solidFill>
                  <a:srgbClr val="818181"/>
                </a:solidFill>
                <a:latin typeface="Eras Medium ITC" panose="020B0602030504020804" pitchFamily="34" charset="0"/>
              </a:rPr>
              <a:t>Formation Opération</a:t>
            </a:r>
            <a:endParaRPr lang="fr-FR" dirty="0">
              <a:solidFill>
                <a:srgbClr val="818181"/>
              </a:solidFill>
              <a:latin typeface="Eras Medium ITC" panose="020B0602030504020804" pitchFamily="34" charset="0"/>
            </a:endParaRPr>
          </a:p>
        </p:txBody>
      </p:sp>
      <p:sp>
        <p:nvSpPr>
          <p:cNvPr id="16" name="TextBox 19"/>
          <p:cNvSpPr txBox="1"/>
          <p:nvPr userDrawn="1"/>
        </p:nvSpPr>
        <p:spPr>
          <a:xfrm>
            <a:off x="1" y="400"/>
            <a:ext cx="8239224" cy="49244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72410">
                <a:srgbClr val="8969AD">
                  <a:alpha val="89000"/>
                </a:srgbClr>
              </a:gs>
              <a:gs pos="87000">
                <a:srgbClr val="BBA9D1">
                  <a:alpha val="65000"/>
                </a:srgbClr>
              </a:gs>
              <a:gs pos="54000">
                <a:srgbClr val="522386">
                  <a:alpha val="88000"/>
                </a:srgbClr>
              </a:gs>
              <a:gs pos="100000">
                <a:schemeClr val="accent4">
                  <a:shade val="94000"/>
                  <a:satMod val="135000"/>
                  <a:lumMod val="3000"/>
                  <a:lumOff val="97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endParaRPr lang="fr-FR" sz="2000" b="1" i="1" dirty="0">
              <a:solidFill>
                <a:srgbClr val="D6C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lang="fr-FR" sz="3111" b="1" kern="1200" cap="none" spc="167">
          <a:ln w="11430"/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Yu Gothic UI" panose="020B0500000000000000" pitchFamily="34" charset="-128"/>
          <a:ea typeface="Yu Gothic UI" panose="020B0500000000000000" pitchFamily="34" charset="-128"/>
          <a:cs typeface="Vrinda" pitchFamily="34" charset="0"/>
        </a:defRPr>
      </a:lvl1pPr>
    </p:titleStyle>
    <p:bodyStyle>
      <a:lvl1pPr marL="380996" indent="-380996" algn="l" rtl="0" eaLnBrk="1" latinLnBrk="0" hangingPunct="1">
        <a:spcBef>
          <a:spcPct val="20000"/>
        </a:spcBef>
        <a:buClr>
          <a:srgbClr val="7030A0"/>
        </a:buClr>
        <a:buSzPct val="100000"/>
        <a:buFont typeface="Wingdings" panose="05000000000000000000" pitchFamily="2" charset="2"/>
        <a:buChar char=""/>
        <a:defRPr lang="fr-FR" sz="3111" kern="1200">
          <a:solidFill>
            <a:schemeClr val="tx1"/>
          </a:solidFill>
          <a:latin typeface="Yu Gothic UI Light" panose="020B0300000000000000" pitchFamily="34" charset="-128"/>
          <a:ea typeface="Yu Gothic UI Light" panose="020B0300000000000000" pitchFamily="34" charset="-128"/>
          <a:cs typeface="Vrinda" pitchFamily="34" charset="0"/>
        </a:defRPr>
      </a:lvl1pPr>
      <a:lvl2pPr marL="825492" indent="-317497" algn="l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SzPct val="75000"/>
        <a:buFont typeface="Wingdings" panose="05000000000000000000" pitchFamily="2" charset="2"/>
        <a:buChar char=""/>
        <a:defRPr lang="fr-FR" sz="2667" kern="1200">
          <a:solidFill>
            <a:schemeClr val="tx1"/>
          </a:solidFill>
          <a:latin typeface="Yu Gothic UI Light" panose="020B0300000000000000" pitchFamily="34" charset="-128"/>
          <a:ea typeface="Yu Gothic UI Light" panose="020B0300000000000000" pitchFamily="34" charset="-128"/>
          <a:cs typeface="Vrinda" pitchFamily="34" charset="0"/>
        </a:defRPr>
      </a:lvl2pPr>
      <a:lvl3pPr marL="1269987" indent="-253997" algn="l" rtl="0" eaLnBrk="1" latinLnBrk="0" hangingPunct="1">
        <a:spcBef>
          <a:spcPct val="20000"/>
        </a:spcBef>
        <a:buFontTx/>
        <a:buBlip>
          <a:blip r:embed="rId6"/>
        </a:buBlip>
        <a:defRPr lang="fr-FR" sz="2222" kern="1200">
          <a:solidFill>
            <a:schemeClr val="tx1"/>
          </a:solidFill>
          <a:latin typeface="Yu Gothic UI Light" panose="020B0300000000000000" pitchFamily="34" charset="-128"/>
          <a:ea typeface="Yu Gothic UI Light" panose="020B0300000000000000" pitchFamily="34" charset="-128"/>
          <a:cs typeface="Vrinda" pitchFamily="34" charset="0"/>
        </a:defRPr>
      </a:lvl3pPr>
      <a:lvl4pPr marL="1777982" indent="-253997" algn="l" rtl="0" eaLnBrk="1" latinLnBrk="0" hangingPunct="1">
        <a:spcBef>
          <a:spcPct val="20000"/>
        </a:spcBef>
        <a:buFontTx/>
        <a:buBlip>
          <a:blip r:embed="rId7"/>
        </a:buBlip>
        <a:defRPr lang="fr-FR" sz="2000" kern="1200">
          <a:solidFill>
            <a:schemeClr val="tx1"/>
          </a:solidFill>
          <a:latin typeface="Yu Gothic UI Light" panose="020B0300000000000000" pitchFamily="34" charset="-128"/>
          <a:ea typeface="Yu Gothic UI Light" panose="020B0300000000000000" pitchFamily="34" charset="-128"/>
          <a:cs typeface="Vrinda" pitchFamily="34" charset="0"/>
        </a:defRPr>
      </a:lvl4pPr>
      <a:lvl5pPr marL="2285977" indent="-253997" algn="l" rtl="0" eaLnBrk="1" latinLnBrk="0" hangingPunct="1">
        <a:spcBef>
          <a:spcPct val="20000"/>
        </a:spcBef>
        <a:buFontTx/>
        <a:buBlip>
          <a:blip r:embed="rId8"/>
        </a:buBlip>
        <a:defRPr lang="fr-FR" sz="2000" kern="1200">
          <a:solidFill>
            <a:schemeClr val="tx1"/>
          </a:solidFill>
          <a:latin typeface="Yu Gothic UI Light" panose="020B0300000000000000" pitchFamily="34" charset="-128"/>
          <a:ea typeface="Yu Gothic UI Light" panose="020B0300000000000000" pitchFamily="34" charset="-128"/>
          <a:cs typeface="Vrinda" pitchFamily="34" charset="0"/>
        </a:defRPr>
      </a:lvl5pPr>
      <a:lvl6pPr marL="2793972" indent="-253997" algn="l" rtl="0" eaLnBrk="1" latinLnBrk="0" hangingPunct="1">
        <a:spcBef>
          <a:spcPct val="20000"/>
        </a:spcBef>
        <a:buFont typeface="Arial"/>
        <a:buChar char="•"/>
        <a:defRPr lang="fr-FR"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rtl="0" eaLnBrk="1" latinLnBrk="0" hangingPunct="1">
        <a:spcBef>
          <a:spcPct val="20000"/>
        </a:spcBef>
        <a:buFont typeface="Arial"/>
        <a:buChar char="•"/>
        <a:defRPr lang="fr-FR"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rtl="0" eaLnBrk="1" latinLnBrk="0" hangingPunct="1">
        <a:spcBef>
          <a:spcPct val="20000"/>
        </a:spcBef>
        <a:buFont typeface="Arial"/>
        <a:buChar char="•"/>
        <a:defRPr lang="fr-FR"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rtl="0" eaLnBrk="1" latinLnBrk="0" hangingPunct="1">
        <a:spcBef>
          <a:spcPct val="20000"/>
        </a:spcBef>
        <a:buFont typeface="Arial"/>
        <a:buChar char="•"/>
        <a:defRPr lang="fr-FR"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rtl="0" eaLnBrk="1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rtl="0" eaLnBrk="1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rtl="0" eaLnBrk="1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rtl="0" eaLnBrk="1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rtl="0" eaLnBrk="1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rtl="0" eaLnBrk="1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rtl="0" eaLnBrk="1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rtl="0" eaLnBrk="1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3.jpe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32.emf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6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emf"/><Relationship Id="rId4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emf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0.jpeg"/><Relationship Id="rId3" Type="http://schemas.openxmlformats.org/officeDocument/2006/relationships/image" Target="../media/image61.jpg"/><Relationship Id="rId7" Type="http://schemas.openxmlformats.org/officeDocument/2006/relationships/image" Target="../media/image65.jpe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eg"/><Relationship Id="rId11" Type="http://schemas.openxmlformats.org/officeDocument/2006/relationships/image" Target="../media/image68.png"/><Relationship Id="rId5" Type="http://schemas.openxmlformats.org/officeDocument/2006/relationships/image" Target="../media/image63.png"/><Relationship Id="rId10" Type="http://schemas.microsoft.com/office/2007/relationships/hdphoto" Target="../media/hdphoto1.wdp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emf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-90660"/>
            <a:ext cx="10159999" cy="5714999"/>
          </a:xfrm>
          <a:prstGeom prst="rect">
            <a:avLst/>
          </a:prstGeom>
          <a:solidFill>
            <a:srgbClr val="522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753" y="2887396"/>
            <a:ext cx="2146864" cy="438274"/>
          </a:xfrm>
          <a:prstGeom prst="rect">
            <a:avLst/>
          </a:prstGeom>
        </p:spPr>
      </p:pic>
      <p:sp>
        <p:nvSpPr>
          <p:cNvPr id="15" name="Espace réservé du texte 17"/>
          <p:cNvSpPr txBox="1">
            <a:spLocks/>
          </p:cNvSpPr>
          <p:nvPr/>
        </p:nvSpPr>
        <p:spPr>
          <a:xfrm>
            <a:off x="334036" y="2337189"/>
            <a:ext cx="8047964" cy="892552"/>
          </a:xfrm>
          <a:prstGeom prst="rect">
            <a:avLst/>
          </a:prstGeom>
        </p:spPr>
        <p:txBody>
          <a:bodyPr vert="horz" wrap="square" rtlCol="0">
            <a:sp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rgbClr val="7030A0"/>
              </a:buClr>
              <a:buSzPct val="100000"/>
              <a:buFont typeface="Wingdings" panose="05000000000000000000" pitchFamily="2" charset="2"/>
              <a:buNone/>
              <a:defRPr lang="fr-FR" sz="3111" kern="1200">
                <a:solidFill>
                  <a:srgbClr val="404656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defRPr>
            </a:lvl1pPr>
            <a:lvl2pPr marL="507995" indent="0" algn="ctr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" panose="05000000000000000000" pitchFamily="2" charset="2"/>
              <a:buNone/>
              <a:defRPr lang="fr-FR" sz="2667" kern="1200">
                <a:solidFill>
                  <a:schemeClr val="tx1">
                    <a:tint val="75000"/>
                  </a:schemeClr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defRPr>
            </a:lvl2pPr>
            <a:lvl3pPr marL="1015990" indent="0" algn="ctr" rtl="0" eaLnBrk="1" latinLnBrk="0" hangingPunct="1">
              <a:spcBef>
                <a:spcPct val="20000"/>
              </a:spcBef>
              <a:buFontTx/>
              <a:buNone/>
              <a:defRPr lang="fr-FR" sz="2222" kern="1200">
                <a:solidFill>
                  <a:schemeClr val="tx1">
                    <a:tint val="75000"/>
                  </a:schemeClr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defRPr>
            </a:lvl3pPr>
            <a:lvl4pPr marL="1523985" indent="0" algn="ctr" rtl="0" eaLnBrk="1" latinLnBrk="0" hangingPunct="1">
              <a:spcBef>
                <a:spcPct val="20000"/>
              </a:spcBef>
              <a:buFontTx/>
              <a:buNone/>
              <a:defRPr lang="fr-FR" sz="2000" kern="1200">
                <a:solidFill>
                  <a:schemeClr val="tx1">
                    <a:tint val="75000"/>
                  </a:schemeClr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defRPr>
            </a:lvl4pPr>
            <a:lvl5pPr marL="2031980" indent="0" algn="ctr" rtl="0" eaLnBrk="1" latinLnBrk="0" hangingPunct="1">
              <a:spcBef>
                <a:spcPct val="20000"/>
              </a:spcBef>
              <a:buFontTx/>
              <a:buNone/>
              <a:defRPr lang="fr-FR" sz="2000" kern="1200">
                <a:solidFill>
                  <a:schemeClr val="tx1">
                    <a:tint val="75000"/>
                  </a:schemeClr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defRPr>
            </a:lvl5pPr>
            <a:lvl6pPr marL="2539975" indent="0" algn="ctr" rtl="0" eaLnBrk="1" latinLnBrk="0" hangingPunct="1">
              <a:spcBef>
                <a:spcPct val="20000"/>
              </a:spcBef>
              <a:buFont typeface="Arial"/>
              <a:buNone/>
              <a:defRPr lang="fr-FR" sz="2222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47970" indent="0" algn="ctr" rtl="0" eaLnBrk="1" latinLnBrk="0" hangingPunct="1">
              <a:spcBef>
                <a:spcPct val="20000"/>
              </a:spcBef>
              <a:buFont typeface="Arial"/>
              <a:buNone/>
              <a:defRPr lang="fr-FR" sz="2222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55964" indent="0" algn="ctr" rtl="0" eaLnBrk="1" latinLnBrk="0" hangingPunct="1">
              <a:spcBef>
                <a:spcPct val="20000"/>
              </a:spcBef>
              <a:buFont typeface="Arial"/>
              <a:buNone/>
              <a:defRPr lang="fr-FR" sz="2222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63959" indent="0" algn="ctr" rtl="0" eaLnBrk="1" latinLnBrk="0" hangingPunct="1">
              <a:spcBef>
                <a:spcPct val="20000"/>
              </a:spcBef>
              <a:buFont typeface="Arial"/>
              <a:buNone/>
              <a:defRPr lang="fr-FR" sz="2222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400"/>
            <a:r>
              <a:rPr lang="fr-FR" sz="2800" dirty="0" smtClean="0">
                <a:solidFill>
                  <a:schemeClr val="bg1"/>
                </a:solidFill>
                <a:latin typeface="Georgia" panose="02040502050405020303" pitchFamily="18" charset="0"/>
                <a:cs typeface="+mn-cs"/>
              </a:rPr>
              <a:t> Heavy Ion </a:t>
            </a:r>
            <a:r>
              <a:rPr lang="fr-FR" sz="2800" dirty="0" err="1" smtClean="0">
                <a:solidFill>
                  <a:schemeClr val="bg1"/>
                </a:solidFill>
                <a:latin typeface="Georgia" panose="02040502050405020303" pitchFamily="18" charset="0"/>
                <a:cs typeface="+mn-cs"/>
              </a:rPr>
              <a:t>Accelerators</a:t>
            </a:r>
            <a:r>
              <a:rPr lang="fr-FR" sz="2800" dirty="0" smtClean="0">
                <a:solidFill>
                  <a:schemeClr val="bg1"/>
                </a:solidFill>
                <a:latin typeface="Georgia" panose="02040502050405020303" pitchFamily="18" charset="0"/>
                <a:cs typeface="+mn-cs"/>
              </a:rPr>
              <a:t> in the world/ in France</a:t>
            </a:r>
          </a:p>
          <a:p>
            <a:pPr algn="l" defTabSz="914400"/>
            <a:r>
              <a:rPr lang="fr-FR" sz="2000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  <a:cs typeface="+mn-cs"/>
              </a:rPr>
              <a:t>B. Jacquot CNRS, </a:t>
            </a:r>
            <a:endParaRPr lang="fr-FR" sz="2000" i="1" dirty="0">
              <a:solidFill>
                <a:schemeClr val="accent4">
                  <a:lumMod val="40000"/>
                  <a:lumOff val="60000"/>
                </a:schemeClr>
              </a:solidFill>
              <a:latin typeface="Georgia" panose="02040502050405020303" pitchFamily="18" charset="0"/>
              <a:cs typeface="+mn-cs"/>
            </a:endParaRPr>
          </a:p>
        </p:txBody>
      </p:sp>
      <p:sp>
        <p:nvSpPr>
          <p:cNvPr id="9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2753816" y="4431735"/>
            <a:ext cx="4986403" cy="892740"/>
          </a:xfrm>
        </p:spPr>
        <p:txBody>
          <a:bodyPr/>
          <a:lstStyle/>
          <a:p>
            <a:pPr algn="ctr"/>
            <a:r>
              <a:rPr lang="fr-FR" sz="2400" dirty="0" err="1" smtClean="0">
                <a:solidFill>
                  <a:schemeClr val="bg1">
                    <a:lumMod val="85000"/>
                  </a:schemeClr>
                </a:solidFill>
                <a:latin typeface="Eras Medium ITC" panose="020B0602030504020804" pitchFamily="34" charset="0"/>
              </a:rPr>
              <a:t>GdR</a:t>
            </a:r>
            <a:r>
              <a:rPr lang="fr-FR" sz="2400" dirty="0" smtClean="0">
                <a:solidFill>
                  <a:schemeClr val="bg1">
                    <a:lumMod val="85000"/>
                  </a:schemeClr>
                </a:solidFill>
                <a:latin typeface="Eras Medium ITC" panose="020B0602030504020804" pitchFamily="34" charset="0"/>
              </a:rPr>
              <a:t> SCIPAC meeting</a:t>
            </a:r>
          </a:p>
          <a:p>
            <a:pPr algn="ctr"/>
            <a:r>
              <a:rPr lang="fr-FR" sz="2000" dirty="0" smtClean="0">
                <a:solidFill>
                  <a:srgbClr val="AE9AC5"/>
                </a:solidFill>
                <a:latin typeface="Eras Medium ITC" panose="020B0602030504020804" pitchFamily="34" charset="0"/>
              </a:rPr>
              <a:t>Strasbourg - 27 mai 2024</a:t>
            </a:r>
            <a:endParaRPr lang="fr-FR" sz="2000" dirty="0">
              <a:solidFill>
                <a:srgbClr val="AE9AC5"/>
              </a:solidFill>
              <a:latin typeface="Eras Medium ITC" panose="020B06020305040208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2289" y="217502"/>
            <a:ext cx="7614458" cy="1810245"/>
          </a:xfrm>
          <a:prstGeom prst="rect">
            <a:avLst/>
          </a:prstGeom>
          <a:solidFill>
            <a:srgbClr val="CDB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95" y="417872"/>
            <a:ext cx="6313902" cy="131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9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0" y="5486400"/>
            <a:ext cx="2370667" cy="228600"/>
          </a:xfrm>
        </p:spPr>
        <p:txBody>
          <a:bodyPr/>
          <a:lstStyle/>
          <a:p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GdR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</a:t>
            </a:r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SCiPAC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  HI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498803" y="5486400"/>
            <a:ext cx="3533623" cy="304271"/>
          </a:xfrm>
        </p:spPr>
        <p:txBody>
          <a:bodyPr/>
          <a:lstStyle/>
          <a:p>
            <a:r>
              <a:rPr lang="fr-FR" dirty="0" smtClean="0"/>
              <a:t>Mai 2024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0" y="0"/>
            <a:ext cx="5889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2800" b="1" dirty="0" err="1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Leading</a:t>
            </a:r>
            <a:r>
              <a:rPr lang="fr-FR" sz="2800" b="1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facilities</a:t>
            </a:r>
            <a:r>
              <a:rPr lang="fr-FR" sz="2800" b="1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with</a:t>
            </a:r>
            <a:r>
              <a:rPr lang="fr-FR" sz="2800" b="1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Heavy </a:t>
            </a:r>
            <a:r>
              <a:rPr lang="fr-FR" sz="2800" b="1" dirty="0" smtClean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Ions </a:t>
            </a:r>
            <a:r>
              <a:rPr lang="fr-FR" sz="2800" b="1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: RIBF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56945" y="197226"/>
            <a:ext cx="9858895" cy="1588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endParaRPr lang="fr-FR" sz="3111" dirty="0" smtClean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28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RIBF: </a:t>
            </a:r>
            <a:r>
              <a:rPr lang="fr-FR" sz="2800" dirty="0" err="1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optimizing</a:t>
            </a:r>
            <a:r>
              <a:rPr lang="fr-FR" sz="28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stripping </a:t>
            </a:r>
            <a:r>
              <a:rPr lang="fr-FR" sz="2800" dirty="0" err="1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from</a:t>
            </a:r>
            <a:r>
              <a:rPr lang="fr-FR" sz="28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800" dirty="0" smtClean="0">
                <a:solidFill>
                  <a:prstClr val="black"/>
                </a:solidFill>
                <a:latin typeface="Symbol" panose="05050102010706020507" pitchFamily="18" charset="2"/>
                <a:ea typeface="Yu Gothic UI Light" panose="020B0300000000000000" pitchFamily="34" charset="-128"/>
                <a:cs typeface="Vrinda" pitchFamily="34" charset="0"/>
              </a:rPr>
              <a:t>e</a:t>
            </a:r>
            <a:r>
              <a:rPr lang="fr-FR" sz="28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=5% (2024) to 65% </a:t>
            </a:r>
            <a:endParaRPr lang="fr-FR" sz="2800" dirty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2400" b="1" dirty="0" smtClean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50 m </a:t>
            </a:r>
            <a:r>
              <a:rPr lang="fr-FR" sz="2400" b="1" dirty="0" err="1" smtClean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isochronous</a:t>
            </a:r>
            <a:r>
              <a:rPr lang="fr-FR" sz="2400" b="1" dirty="0" smtClean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ring : </a:t>
            </a:r>
            <a:r>
              <a:rPr lang="fr-FR" sz="2400" b="1" dirty="0" err="1" smtClean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recirculate</a:t>
            </a:r>
            <a:r>
              <a:rPr lang="fr-FR" sz="2400" b="1" dirty="0" smtClean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400" b="1" dirty="0" err="1" smtClean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unused</a:t>
            </a:r>
            <a:r>
              <a:rPr lang="fr-FR" sz="2400" b="1" dirty="0" smtClean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charge states</a:t>
            </a:r>
          </a:p>
        </p:txBody>
      </p:sp>
      <p:sp>
        <p:nvSpPr>
          <p:cNvPr id="6" name="Rectangle 5"/>
          <p:cNvSpPr/>
          <p:nvPr/>
        </p:nvSpPr>
        <p:spPr>
          <a:xfrm>
            <a:off x="7132178" y="3793125"/>
            <a:ext cx="2202873" cy="368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647" y="2172129"/>
            <a:ext cx="7891353" cy="348303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5" y="1921070"/>
            <a:ext cx="3855398" cy="146600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26" y="3539207"/>
            <a:ext cx="2269238" cy="179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45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0" y="5486400"/>
            <a:ext cx="2370667" cy="228600"/>
          </a:xfrm>
        </p:spPr>
        <p:txBody>
          <a:bodyPr/>
          <a:lstStyle/>
          <a:p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GdR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</a:t>
            </a:r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SCiPAC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  HI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498803" y="5486400"/>
            <a:ext cx="3533623" cy="304271"/>
          </a:xfrm>
        </p:spPr>
        <p:txBody>
          <a:bodyPr/>
          <a:lstStyle/>
          <a:p>
            <a:r>
              <a:rPr lang="fr-FR" dirty="0" smtClean="0"/>
              <a:t>Mai 2024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0" y="0"/>
            <a:ext cx="5083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2400" b="1" dirty="0" err="1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Leading</a:t>
            </a:r>
            <a:r>
              <a:rPr lang="fr-FR" sz="2400" b="1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400" b="1" dirty="0" err="1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facilities</a:t>
            </a:r>
            <a:r>
              <a:rPr lang="fr-FR" sz="2400" b="1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400" b="1" dirty="0" err="1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with</a:t>
            </a:r>
            <a:r>
              <a:rPr lang="fr-FR" sz="2400" b="1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Heavy ions : </a:t>
            </a:r>
            <a:r>
              <a:rPr lang="fr-FR" sz="2400" b="1" dirty="0" smtClean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FRIB</a:t>
            </a:r>
            <a:endParaRPr lang="fr-FR" sz="2400" b="1" dirty="0">
              <a:solidFill>
                <a:schemeClr val="bg1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17980" y="16218"/>
            <a:ext cx="9428589" cy="1014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endParaRPr lang="fr-FR" sz="3111" dirty="0" smtClean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marL="380996" lvl="0" indent="-380996" defTabSz="914400">
              <a:spcBef>
                <a:spcPct val="20000"/>
              </a:spcBef>
              <a:buClr>
                <a:srgbClr val="7030A0"/>
              </a:buClr>
              <a:buSzPct val="100000"/>
              <a:buFont typeface="Wingdings" panose="05000000000000000000" pitchFamily="2" charset="2"/>
              <a:buChar char=""/>
            </a:pPr>
            <a:r>
              <a:rPr lang="fr-FR" sz="24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FRIB : </a:t>
            </a:r>
            <a:r>
              <a:rPr lang="fr-FR" sz="2400" dirty="0" err="1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Linac</a:t>
            </a:r>
            <a:r>
              <a:rPr lang="fr-FR" sz="24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  </a:t>
            </a:r>
            <a:r>
              <a:rPr lang="fr-FR" sz="2400" baseline="300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238</a:t>
            </a:r>
            <a:r>
              <a:rPr lang="fr-FR" sz="24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U   200 MeV/A (2022) </a:t>
            </a:r>
            <a:r>
              <a:rPr lang="fr-FR" sz="2400" dirty="0" err="1" smtClean="0">
                <a:solidFill>
                  <a:srgbClr val="00B05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then</a:t>
            </a:r>
            <a:r>
              <a:rPr lang="fr-FR" sz="2400" dirty="0" smtClean="0">
                <a:solidFill>
                  <a:srgbClr val="00B05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400MeV/A</a:t>
            </a:r>
            <a:endParaRPr lang="fr-FR" sz="2400" dirty="0" smtClean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32178" y="3793125"/>
            <a:ext cx="2202873" cy="368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3" y="945715"/>
            <a:ext cx="8126922" cy="326033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0" y="4325053"/>
            <a:ext cx="68410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solidFill>
                  <a:srgbClr val="0070C0"/>
                </a:solidFill>
              </a:rPr>
              <a:t>Linac</a:t>
            </a:r>
            <a:r>
              <a:rPr lang="fr-FR" sz="2000" dirty="0" smtClean="0"/>
              <a:t> : 4 </a:t>
            </a:r>
            <a:r>
              <a:rPr lang="fr-FR" sz="2000" dirty="0" err="1" smtClean="0"/>
              <a:t>cavity</a:t>
            </a:r>
            <a:r>
              <a:rPr lang="fr-FR" sz="2000" dirty="0" smtClean="0"/>
              <a:t> </a:t>
            </a:r>
            <a:r>
              <a:rPr lang="fr-FR" sz="2000" dirty="0" err="1" smtClean="0"/>
              <a:t>families</a:t>
            </a:r>
            <a:r>
              <a:rPr lang="fr-FR" sz="2000" dirty="0" smtClean="0"/>
              <a:t>  80.5 MHz ‘QWR) &amp;  322 Mhz (HWR)</a:t>
            </a:r>
          </a:p>
          <a:p>
            <a:endParaRPr lang="fr-FR" dirty="0"/>
          </a:p>
          <a:p>
            <a:r>
              <a:rPr lang="fr-FR" dirty="0" smtClean="0"/>
              <a:t>Multi charge state </a:t>
            </a:r>
            <a:r>
              <a:rPr lang="fr-FR" dirty="0" err="1" smtClean="0"/>
              <a:t>operation</a:t>
            </a:r>
            <a:r>
              <a:rPr lang="fr-FR" dirty="0" smtClean="0"/>
              <a:t> : </a:t>
            </a:r>
            <a:r>
              <a:rPr lang="fr-FR" dirty="0" err="1" smtClean="0"/>
              <a:t>increase</a:t>
            </a:r>
            <a:r>
              <a:rPr lang="fr-FR" dirty="0" smtClean="0"/>
              <a:t> </a:t>
            </a:r>
            <a:r>
              <a:rPr lang="fr-FR" dirty="0" err="1" smtClean="0"/>
              <a:t>acceleration</a:t>
            </a:r>
            <a:r>
              <a:rPr lang="fr-FR" dirty="0" smtClean="0"/>
              <a:t> </a:t>
            </a:r>
            <a:r>
              <a:rPr lang="fr-FR" dirty="0" err="1" smtClean="0"/>
              <a:t>efficiency</a:t>
            </a:r>
            <a:endParaRPr lang="en-GB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917" y="4117737"/>
            <a:ext cx="1981519" cy="132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5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0" y="5486400"/>
            <a:ext cx="2370667" cy="228600"/>
          </a:xfrm>
        </p:spPr>
        <p:txBody>
          <a:bodyPr/>
          <a:lstStyle/>
          <a:p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GdR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</a:t>
            </a:r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SCiPAC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  HI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498803" y="5486400"/>
            <a:ext cx="3533623" cy="304271"/>
          </a:xfrm>
        </p:spPr>
        <p:txBody>
          <a:bodyPr/>
          <a:lstStyle/>
          <a:p>
            <a:r>
              <a:rPr lang="fr-FR" dirty="0" smtClean="0"/>
              <a:t>Mai 2024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0" y="0"/>
            <a:ext cx="5083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2400" b="1" dirty="0" err="1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Leading</a:t>
            </a:r>
            <a:r>
              <a:rPr lang="fr-FR" sz="2400" b="1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400" b="1" dirty="0" err="1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facilities</a:t>
            </a:r>
            <a:r>
              <a:rPr lang="fr-FR" sz="2400" b="1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400" b="1" dirty="0" err="1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with</a:t>
            </a:r>
            <a:r>
              <a:rPr lang="fr-FR" sz="2400" b="1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Heavy </a:t>
            </a:r>
            <a:r>
              <a:rPr lang="fr-FR" sz="2400" b="1" dirty="0" smtClean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Ions </a:t>
            </a:r>
            <a:r>
              <a:rPr lang="fr-FR" sz="2400" b="1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: </a:t>
            </a:r>
            <a:r>
              <a:rPr lang="fr-FR" sz="2400" b="1" dirty="0" smtClean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FRIB</a:t>
            </a:r>
            <a:endParaRPr lang="fr-FR" sz="2400" b="1" dirty="0">
              <a:solidFill>
                <a:schemeClr val="bg1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9576" y="4802"/>
            <a:ext cx="9460420" cy="1662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endParaRPr lang="fr-FR" sz="3111" dirty="0" smtClean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marL="380996" lvl="0" indent="-380996" defTabSz="914400">
              <a:spcBef>
                <a:spcPct val="20000"/>
              </a:spcBef>
              <a:buClr>
                <a:srgbClr val="7030A0"/>
              </a:buClr>
              <a:buSzPct val="100000"/>
              <a:buFont typeface="Wingdings" panose="05000000000000000000" pitchFamily="2" charset="2"/>
              <a:buChar char=""/>
            </a:pPr>
            <a:r>
              <a:rPr lang="fr-FR" sz="28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FRIB  : High power </a:t>
            </a:r>
            <a:r>
              <a:rPr lang="fr-FR" sz="2800" dirty="0" err="1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target</a:t>
            </a:r>
            <a:r>
              <a:rPr lang="fr-FR" sz="28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,  C Multi-Slices &gt; 100kWatts</a:t>
            </a:r>
          </a:p>
          <a:p>
            <a:pPr marL="380996" lvl="0" indent="-380996" defTabSz="914400">
              <a:spcBef>
                <a:spcPct val="20000"/>
              </a:spcBef>
              <a:buClr>
                <a:srgbClr val="7030A0"/>
              </a:buClr>
              <a:buSzPct val="100000"/>
              <a:buFont typeface="Wingdings" panose="05000000000000000000" pitchFamily="2" charset="2"/>
              <a:buChar char=""/>
            </a:pPr>
            <a:endParaRPr lang="fr-FR" sz="3111" dirty="0" smtClean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32178" y="3793125"/>
            <a:ext cx="2202873" cy="368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059" y="1868392"/>
            <a:ext cx="5405992" cy="337428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5" y="1256249"/>
            <a:ext cx="2607864" cy="88966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77" y="2300539"/>
            <a:ext cx="2565485" cy="298484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835498" y="4624642"/>
            <a:ext cx="5602942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RIB  production  ~  </a:t>
            </a:r>
            <a:r>
              <a:rPr lang="fr-FR" dirty="0" smtClean="0">
                <a:solidFill>
                  <a:srgbClr val="FF0000"/>
                </a:solidFill>
              </a:rPr>
              <a:t>&lt;</a:t>
            </a:r>
            <a:r>
              <a:rPr lang="fr-FR" dirty="0" err="1" smtClean="0">
                <a:solidFill>
                  <a:srgbClr val="FF0000"/>
                </a:solidFill>
              </a:rPr>
              <a:t>Beam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Intensity</a:t>
            </a:r>
            <a:r>
              <a:rPr lang="fr-FR" dirty="0" smtClean="0">
                <a:solidFill>
                  <a:srgbClr val="FF0000"/>
                </a:solidFill>
              </a:rPr>
              <a:t>&gt; </a:t>
            </a:r>
            <a:r>
              <a:rPr lang="fr-FR" dirty="0" smtClean="0"/>
              <a:t> </a:t>
            </a:r>
            <a:r>
              <a:rPr lang="fr-FR" dirty="0"/>
              <a:t>x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rgbClr val="0070C0"/>
                </a:solidFill>
              </a:rPr>
              <a:t>Target </a:t>
            </a:r>
            <a:r>
              <a:rPr lang="fr-FR" dirty="0" err="1" smtClean="0">
                <a:solidFill>
                  <a:srgbClr val="0070C0"/>
                </a:solidFill>
              </a:rPr>
              <a:t>Thickness</a:t>
            </a:r>
            <a:endParaRPr lang="fr-FR" dirty="0" smtClean="0">
              <a:solidFill>
                <a:srgbClr val="0070C0"/>
              </a:solidFill>
            </a:endParaRPr>
          </a:p>
          <a:p>
            <a:r>
              <a:rPr lang="fr-FR" dirty="0"/>
              <a:t> </a:t>
            </a:r>
            <a:r>
              <a:rPr lang="fr-FR" dirty="0" smtClean="0"/>
              <a:t>                                </a:t>
            </a:r>
            <a:r>
              <a:rPr lang="fr-FR" sz="2000" dirty="0" smtClean="0"/>
              <a:t> ~    </a:t>
            </a:r>
            <a:r>
              <a:rPr lang="fr-FR" sz="2000" dirty="0" smtClean="0">
                <a:solidFill>
                  <a:srgbClr val="FF0000"/>
                </a:solidFill>
              </a:rPr>
              <a:t>&lt; I &gt; </a:t>
            </a:r>
            <a:r>
              <a:rPr lang="fr-FR" sz="2000" dirty="0" smtClean="0"/>
              <a:t>x   </a:t>
            </a:r>
            <a:r>
              <a:rPr lang="fr-FR" sz="2000" dirty="0" err="1" smtClean="0">
                <a:solidFill>
                  <a:srgbClr val="0070C0"/>
                </a:solidFill>
              </a:rPr>
              <a:t>beam</a:t>
            </a:r>
            <a:r>
              <a:rPr lang="fr-FR" sz="2000" dirty="0" smtClean="0">
                <a:solidFill>
                  <a:srgbClr val="0070C0"/>
                </a:solidFill>
              </a:rPr>
              <a:t> </a:t>
            </a:r>
            <a:r>
              <a:rPr lang="fr-FR" sz="2000" dirty="0" err="1" smtClean="0">
                <a:solidFill>
                  <a:srgbClr val="0070C0"/>
                </a:solidFill>
              </a:rPr>
              <a:t>Energy</a:t>
            </a:r>
            <a:r>
              <a:rPr lang="fr-FR" sz="2000" dirty="0" smtClean="0">
                <a:solidFill>
                  <a:srgbClr val="0070C0"/>
                </a:solidFill>
              </a:rPr>
              <a:t> </a:t>
            </a:r>
            <a:r>
              <a:rPr lang="fr-FR" sz="3200" baseline="30000" dirty="0" smtClean="0">
                <a:solidFill>
                  <a:srgbClr val="0070C0"/>
                </a:solidFill>
              </a:rPr>
              <a:t>2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0923" y="1380565"/>
            <a:ext cx="2990791" cy="145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117890" y="5473109"/>
            <a:ext cx="2370667" cy="300673"/>
          </a:xfrm>
        </p:spPr>
        <p:txBody>
          <a:bodyPr/>
          <a:lstStyle/>
          <a:p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GdR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</a:t>
            </a:r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SCiPAC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  HI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556992" y="5410729"/>
            <a:ext cx="3533623" cy="304271"/>
          </a:xfrm>
        </p:spPr>
        <p:txBody>
          <a:bodyPr/>
          <a:lstStyle/>
          <a:p>
            <a:r>
              <a:rPr lang="fr-FR" dirty="0"/>
              <a:t>Mai 2024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-1" y="-4822"/>
            <a:ext cx="5998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Leading</a:t>
            </a:r>
            <a:r>
              <a:rPr lang="fr-FR" sz="2400" b="1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400" b="1" dirty="0" err="1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facilities</a:t>
            </a:r>
            <a:r>
              <a:rPr lang="fr-FR" sz="2400" b="1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400" b="1" dirty="0" err="1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with</a:t>
            </a:r>
            <a:r>
              <a:rPr lang="fr-FR" sz="2400" b="1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Heavy </a:t>
            </a:r>
            <a:r>
              <a:rPr lang="fr-FR" sz="2400" b="1" dirty="0" smtClean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Ions </a:t>
            </a:r>
            <a:r>
              <a:rPr lang="fr-FR" sz="2400" dirty="0" smtClean="0">
                <a:solidFill>
                  <a:schemeClr val="bg1"/>
                </a:solidFill>
              </a:rPr>
              <a:t>: FAIR @ GSI</a:t>
            </a:r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500" y="2851430"/>
            <a:ext cx="7283500" cy="242875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-1" y="550706"/>
            <a:ext cx="10076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FAIR : Facility Antiprotons and Ion </a:t>
            </a:r>
            <a:r>
              <a:rPr lang="fr-FR" sz="2000" dirty="0" err="1" smtClean="0">
                <a:latin typeface="Yu Gothic" panose="020B0400000000000000" pitchFamily="34" charset="-128"/>
                <a:ea typeface="Yu Gothic" panose="020B0400000000000000" pitchFamily="34" charset="-128"/>
              </a:rPr>
              <a:t>Research</a:t>
            </a:r>
            <a:r>
              <a:rPr lang="fr-FR" sz="20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fr-FR" sz="2000" dirty="0">
                <a:latin typeface="Yu Gothic" panose="020B0400000000000000" pitchFamily="34" charset="-128"/>
                <a:ea typeface="Yu Gothic" panose="020B0400000000000000" pitchFamily="34" charset="-128"/>
              </a:rPr>
              <a:t>;</a:t>
            </a:r>
            <a:r>
              <a:rPr lang="fr-FR" sz="20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   A </a:t>
            </a:r>
            <a:r>
              <a:rPr lang="fr-FR" sz="2000" dirty="0" err="1" smtClean="0">
                <a:latin typeface="Yu Gothic" panose="020B0400000000000000" pitchFamily="34" charset="-128"/>
                <a:ea typeface="Yu Gothic" panose="020B0400000000000000" pitchFamily="34" charset="-128"/>
              </a:rPr>
              <a:t>very</a:t>
            </a:r>
            <a:r>
              <a:rPr lang="fr-FR" sz="20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fr-FR" sz="2000" dirty="0" err="1" smtClean="0">
                <a:latin typeface="Yu Gothic" panose="020B0400000000000000" pitchFamily="34" charset="-128"/>
                <a:ea typeface="Yu Gothic" panose="020B0400000000000000" pitchFamily="34" charset="-128"/>
              </a:rPr>
              <a:t>ambitious</a:t>
            </a:r>
            <a:r>
              <a:rPr lang="fr-FR" sz="20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fr-FR" sz="2000" dirty="0" err="1" smtClean="0">
                <a:latin typeface="Yu Gothic" panose="020B0400000000000000" pitchFamily="34" charset="-128"/>
                <a:ea typeface="Yu Gothic" panose="020B0400000000000000" pitchFamily="34" charset="-128"/>
              </a:rPr>
              <a:t>scientific</a:t>
            </a:r>
            <a:r>
              <a:rPr lang="fr-FR" sz="20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 program</a:t>
            </a:r>
            <a:endParaRPr lang="en-GB" sz="20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4305" y="3131489"/>
            <a:ext cx="41273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r>
              <a:rPr lang="fr-FR" dirty="0" smtClean="0"/>
              <a:t>Facility in construction</a:t>
            </a:r>
          </a:p>
          <a:p>
            <a:r>
              <a:rPr lang="fr-FR" dirty="0" smtClean="0"/>
              <a:t>Civil engineering </a:t>
            </a:r>
          </a:p>
          <a:p>
            <a:r>
              <a:rPr lang="fr-FR" dirty="0"/>
              <a:t> </a:t>
            </a:r>
            <a:r>
              <a:rPr lang="fr-FR" dirty="0" smtClean="0"/>
              <a:t> </a:t>
            </a:r>
            <a:r>
              <a:rPr lang="fr-FR" sz="1600" dirty="0" err="1" smtClean="0"/>
              <a:t>many</a:t>
            </a:r>
            <a:r>
              <a:rPr lang="fr-FR" sz="1600" dirty="0" smtClean="0"/>
              <a:t> components </a:t>
            </a:r>
            <a:r>
              <a:rPr lang="fr-FR" sz="1600" dirty="0" err="1" smtClean="0"/>
              <a:t>constructed</a:t>
            </a:r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Main synchrotron </a:t>
            </a:r>
            <a:r>
              <a:rPr lang="fr-FR" dirty="0" err="1" smtClean="0"/>
              <a:t>assembling</a:t>
            </a:r>
            <a:r>
              <a:rPr lang="fr-FR" dirty="0" smtClean="0"/>
              <a:t>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start</a:t>
            </a:r>
            <a:endParaRPr lang="fr-FR" dirty="0" smtClean="0"/>
          </a:p>
          <a:p>
            <a:r>
              <a:rPr lang="fr-FR" dirty="0"/>
              <a:t> </a:t>
            </a:r>
            <a:r>
              <a:rPr lang="fr-FR" dirty="0" smtClean="0"/>
              <a:t> </a:t>
            </a:r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5401479" y="1799899"/>
            <a:ext cx="467485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PANDA: </a:t>
            </a:r>
            <a:r>
              <a:rPr lang="fr-FR" b="1" dirty="0" smtClean="0">
                <a:solidFill>
                  <a:srgbClr val="0070C0"/>
                </a:solidFill>
              </a:rPr>
              <a:t>p-</a:t>
            </a:r>
            <a:r>
              <a:rPr lang="fr-FR" b="1" dirty="0" err="1" smtClean="0">
                <a:solidFill>
                  <a:srgbClr val="0070C0"/>
                </a:solidFill>
              </a:rPr>
              <a:t>pbar</a:t>
            </a:r>
            <a:r>
              <a:rPr lang="fr-FR" b="1" dirty="0" smtClean="0">
                <a:solidFill>
                  <a:srgbClr val="0070C0"/>
                </a:solidFill>
              </a:rPr>
              <a:t> </a:t>
            </a:r>
            <a:r>
              <a:rPr lang="fr-FR" b="1" dirty="0" err="1" smtClean="0">
                <a:solidFill>
                  <a:srgbClr val="0070C0"/>
                </a:solidFill>
              </a:rPr>
              <a:t>annhilation</a:t>
            </a:r>
            <a:r>
              <a:rPr lang="fr-FR" b="1" dirty="0" smtClean="0">
                <a:solidFill>
                  <a:srgbClr val="0070C0"/>
                </a:solidFill>
              </a:rPr>
              <a:t>  (</a:t>
            </a:r>
            <a:r>
              <a:rPr lang="fr-FR" b="1" dirty="0" err="1" smtClean="0">
                <a:solidFill>
                  <a:srgbClr val="0070C0"/>
                </a:solidFill>
              </a:rPr>
              <a:t>after</a:t>
            </a:r>
            <a:r>
              <a:rPr lang="fr-FR" b="1" dirty="0" smtClean="0">
                <a:solidFill>
                  <a:srgbClr val="0070C0"/>
                </a:solidFill>
              </a:rPr>
              <a:t> 2028) </a:t>
            </a:r>
            <a:r>
              <a:rPr lang="fr-FR" b="1" dirty="0" smtClean="0"/>
              <a:t>Collector ring + H.E. ring+ detector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62947" y="1782605"/>
            <a:ext cx="442746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APPA : </a:t>
            </a:r>
            <a:r>
              <a:rPr lang="fr-FR" sz="2000" b="1" dirty="0" smtClean="0">
                <a:solidFill>
                  <a:srgbClr val="0070C0"/>
                </a:solidFill>
              </a:rPr>
              <a:t>Atomic, Plasma, Applications, </a:t>
            </a:r>
            <a:r>
              <a:rPr lang="fr-FR" sz="2000" b="1" dirty="0" err="1" smtClean="0">
                <a:solidFill>
                  <a:srgbClr val="0070C0"/>
                </a:solidFill>
              </a:rPr>
              <a:t>biophysics</a:t>
            </a:r>
            <a:r>
              <a:rPr lang="fr-FR" sz="2000" b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fr-FR" dirty="0" smtClean="0"/>
              <a:t> </a:t>
            </a:r>
            <a:r>
              <a:rPr lang="fr-FR" b="1" dirty="0" smtClean="0"/>
              <a:t>SFRS, CRYRING,HITRAP,…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0" y="993839"/>
            <a:ext cx="515335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NUSTAR : </a:t>
            </a:r>
            <a:r>
              <a:rPr lang="fr-FR" sz="2000" b="1" dirty="0" err="1" smtClean="0">
                <a:solidFill>
                  <a:srgbClr val="0070C0"/>
                </a:solidFill>
              </a:rPr>
              <a:t>Nuclear</a:t>
            </a:r>
            <a:r>
              <a:rPr lang="fr-FR" sz="2000" b="1" dirty="0" smtClean="0">
                <a:solidFill>
                  <a:srgbClr val="0070C0"/>
                </a:solidFill>
              </a:rPr>
              <a:t> structure , N. </a:t>
            </a:r>
            <a:r>
              <a:rPr lang="fr-FR" sz="2000" b="1" dirty="0" err="1" smtClean="0">
                <a:solidFill>
                  <a:srgbClr val="0070C0"/>
                </a:solidFill>
              </a:rPr>
              <a:t>Astrophysics</a:t>
            </a:r>
            <a:endParaRPr lang="fr-FR" sz="2000" b="1" dirty="0" smtClean="0">
              <a:solidFill>
                <a:srgbClr val="0070C0"/>
              </a:solidFill>
            </a:endParaRPr>
          </a:p>
          <a:p>
            <a:r>
              <a:rPr lang="fr-FR" sz="2000" b="1" dirty="0" smtClean="0"/>
              <a:t>                            Super FRS</a:t>
            </a:r>
          </a:p>
          <a:p>
            <a:endParaRPr lang="fr-FR" dirty="0" smtClean="0">
              <a:solidFill>
                <a:srgbClr val="0070C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401479" y="989930"/>
            <a:ext cx="431626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CBM : </a:t>
            </a:r>
            <a:r>
              <a:rPr lang="fr-FR" sz="2000" b="1" dirty="0" smtClean="0">
                <a:solidFill>
                  <a:srgbClr val="0070C0"/>
                </a:solidFill>
              </a:rPr>
              <a:t>Compressed </a:t>
            </a:r>
            <a:r>
              <a:rPr lang="fr-FR" sz="2000" b="1" dirty="0" err="1" smtClean="0">
                <a:solidFill>
                  <a:srgbClr val="0070C0"/>
                </a:solidFill>
              </a:rPr>
              <a:t>baryonic</a:t>
            </a:r>
            <a:r>
              <a:rPr lang="fr-FR" sz="2000" b="1" dirty="0">
                <a:solidFill>
                  <a:srgbClr val="0070C0"/>
                </a:solidFill>
              </a:rPr>
              <a:t> </a:t>
            </a:r>
            <a:r>
              <a:rPr lang="fr-FR" sz="2000" b="1" dirty="0" err="1" smtClean="0">
                <a:solidFill>
                  <a:srgbClr val="0070C0"/>
                </a:solidFill>
              </a:rPr>
              <a:t>matter</a:t>
            </a:r>
            <a:endParaRPr lang="fr-FR" sz="2000" b="1" dirty="0" smtClean="0">
              <a:solidFill>
                <a:srgbClr val="0070C0"/>
              </a:solidFill>
            </a:endParaRPr>
          </a:p>
          <a:p>
            <a:r>
              <a:rPr lang="fr-FR" sz="2000" b="1" dirty="0">
                <a:solidFill>
                  <a:srgbClr val="0070C0"/>
                </a:solidFill>
              </a:rPr>
              <a:t> </a:t>
            </a:r>
            <a:r>
              <a:rPr lang="fr-FR" sz="2000" b="1" dirty="0" smtClean="0">
                <a:solidFill>
                  <a:srgbClr val="0070C0"/>
                </a:solidFill>
              </a:rPr>
              <a:t>      </a:t>
            </a:r>
            <a:r>
              <a:rPr lang="fr-FR" sz="2000" b="1" dirty="0" smtClean="0"/>
              <a:t>CBM detector</a:t>
            </a:r>
          </a:p>
          <a:p>
            <a:r>
              <a:rPr lang="fr-FR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043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81420" y="5471695"/>
            <a:ext cx="2370667" cy="300673"/>
          </a:xfrm>
        </p:spPr>
        <p:txBody>
          <a:bodyPr/>
          <a:lstStyle/>
          <a:p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GdR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</a:t>
            </a:r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SCiPAC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  HI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515427" y="5422377"/>
            <a:ext cx="3533623" cy="304271"/>
          </a:xfrm>
        </p:spPr>
        <p:txBody>
          <a:bodyPr/>
          <a:lstStyle/>
          <a:p>
            <a:r>
              <a:rPr lang="fr-FR" dirty="0"/>
              <a:t>Mai 2024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8" y="672957"/>
            <a:ext cx="6890537" cy="327179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1420" y="4040682"/>
            <a:ext cx="88464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SiS100  :  110 </a:t>
            </a:r>
            <a:r>
              <a:rPr lang="fr-FR" sz="2000" dirty="0" err="1" smtClean="0">
                <a:latin typeface="Yu Gothic" panose="020B0400000000000000" pitchFamily="34" charset="-128"/>
                <a:ea typeface="Yu Gothic" panose="020B0400000000000000" pitchFamily="34" charset="-128"/>
              </a:rPr>
              <a:t>Superconducting</a:t>
            </a:r>
            <a:r>
              <a:rPr lang="fr-FR" sz="20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fr-FR" sz="2000" dirty="0" err="1" smtClean="0">
                <a:latin typeface="Yu Gothic" panose="020B0400000000000000" pitchFamily="34" charset="-128"/>
                <a:ea typeface="Yu Gothic" panose="020B0400000000000000" pitchFamily="34" charset="-128"/>
              </a:rPr>
              <a:t>dipole</a:t>
            </a:r>
            <a:r>
              <a:rPr lang="fr-FR" sz="20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fr-FR" sz="2000" dirty="0" err="1" smtClean="0">
                <a:latin typeface="Yu Gothic" panose="020B0400000000000000" pitchFamily="34" charset="-128"/>
                <a:ea typeface="Yu Gothic" panose="020B0400000000000000" pitchFamily="34" charset="-128"/>
              </a:rPr>
              <a:t>magnets</a:t>
            </a:r>
            <a:endParaRPr lang="fr-FR" sz="2000" dirty="0" smtClean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fr-FR" sz="2000" dirty="0"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fr-FR" sz="2000" dirty="0" err="1" smtClean="0">
                <a:latin typeface="Yu Gothic" panose="020B0400000000000000" pitchFamily="34" charset="-128"/>
                <a:ea typeface="Yu Gothic" panose="020B0400000000000000" pitchFamily="34" charset="-128"/>
              </a:rPr>
              <a:t>Circumference</a:t>
            </a:r>
            <a:r>
              <a:rPr lang="fr-FR" sz="20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 ~ 1.1 km</a:t>
            </a:r>
          </a:p>
          <a:p>
            <a:r>
              <a:rPr lang="fr-FR" sz="20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1.5 </a:t>
            </a:r>
            <a:r>
              <a:rPr lang="fr-FR" sz="2000" dirty="0" err="1" smtClean="0">
                <a:latin typeface="Yu Gothic" panose="020B0400000000000000" pitchFamily="34" charset="-128"/>
                <a:ea typeface="Yu Gothic" panose="020B0400000000000000" pitchFamily="34" charset="-128"/>
              </a:rPr>
              <a:t>GeV</a:t>
            </a:r>
            <a:r>
              <a:rPr lang="fr-FR" sz="20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/u for U</a:t>
            </a:r>
            <a:r>
              <a:rPr lang="fr-FR" sz="2000" baseline="300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28+          </a:t>
            </a:r>
            <a:r>
              <a:rPr lang="fr-FR" sz="20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cycle  : 0.5 Hz         </a:t>
            </a:r>
            <a:r>
              <a:rPr lang="fr-FR" sz="20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ions </a:t>
            </a:r>
            <a:r>
              <a:rPr lang="fr-FR" sz="20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per cycle :  ~ 4. 10</a:t>
            </a:r>
            <a:r>
              <a:rPr lang="fr-FR" sz="2000" baseline="300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11</a:t>
            </a:r>
          </a:p>
          <a:p>
            <a:r>
              <a:rPr lang="fr-FR" sz="20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29 </a:t>
            </a:r>
            <a:r>
              <a:rPr lang="fr-FR" sz="2000" dirty="0" err="1" smtClean="0">
                <a:latin typeface="Yu Gothic" panose="020B0400000000000000" pitchFamily="34" charset="-128"/>
                <a:ea typeface="Yu Gothic" panose="020B0400000000000000" pitchFamily="34" charset="-128"/>
              </a:rPr>
              <a:t>GeV</a:t>
            </a:r>
            <a:r>
              <a:rPr lang="fr-FR" sz="20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fr-FR" sz="20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for </a:t>
            </a:r>
            <a:r>
              <a:rPr lang="fr-FR" sz="20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protons  :  ~  10</a:t>
            </a:r>
            <a:r>
              <a:rPr lang="fr-FR" sz="2000" baseline="300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11</a:t>
            </a:r>
            <a:r>
              <a:rPr lang="fr-FR" sz="20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fr-FR" sz="2000" dirty="0" err="1" smtClean="0">
                <a:latin typeface="Yu Gothic" panose="020B0400000000000000" pitchFamily="34" charset="-128"/>
                <a:ea typeface="Yu Gothic" panose="020B0400000000000000" pitchFamily="34" charset="-128"/>
              </a:rPr>
              <a:t>pps</a:t>
            </a:r>
            <a:endParaRPr lang="fr-FR" sz="2000" dirty="0" smtClean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-17195" y="6578"/>
            <a:ext cx="8537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Leading</a:t>
            </a:r>
            <a:r>
              <a:rPr lang="fr-FR" sz="2400" b="1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400" b="1" dirty="0" err="1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facilities</a:t>
            </a:r>
            <a:r>
              <a:rPr lang="fr-FR" sz="2400" b="1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400" b="1" dirty="0" err="1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with</a:t>
            </a:r>
            <a:r>
              <a:rPr lang="fr-FR" sz="2400" b="1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Heavy </a:t>
            </a:r>
            <a:r>
              <a:rPr lang="fr-FR" sz="2400" b="1" dirty="0" smtClean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Ions </a:t>
            </a:r>
            <a:r>
              <a:rPr lang="fr-FR" sz="2400" b="1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: </a:t>
            </a:r>
            <a:r>
              <a:rPr lang="fr-FR" sz="2400" dirty="0" smtClean="0">
                <a:solidFill>
                  <a:schemeClr val="bg1"/>
                </a:solidFill>
              </a:rPr>
              <a:t>FAIR </a:t>
            </a:r>
            <a:r>
              <a:rPr lang="fr-FR" sz="2400" dirty="0" err="1" smtClean="0">
                <a:solidFill>
                  <a:schemeClr val="bg1"/>
                </a:solidFill>
              </a:rPr>
              <a:t>project</a:t>
            </a:r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936" y="2626822"/>
            <a:ext cx="3952276" cy="131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8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81420" y="5471695"/>
            <a:ext cx="2370667" cy="300673"/>
          </a:xfrm>
        </p:spPr>
        <p:txBody>
          <a:bodyPr/>
          <a:lstStyle/>
          <a:p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GdR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</a:t>
            </a:r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SCiPAC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  HI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515427" y="5422377"/>
            <a:ext cx="3533623" cy="304271"/>
          </a:xfrm>
        </p:spPr>
        <p:txBody>
          <a:bodyPr/>
          <a:lstStyle/>
          <a:p>
            <a:r>
              <a:rPr lang="fr-FR" dirty="0"/>
              <a:t>Mai 2024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-17195" y="6578"/>
            <a:ext cx="6554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Heavy Ion </a:t>
            </a:r>
            <a:r>
              <a:rPr lang="fr-FR" sz="2400" dirty="0" err="1" smtClean="0">
                <a:solidFill>
                  <a:schemeClr val="bg1"/>
                </a:solidFill>
              </a:rPr>
              <a:t>Accelerators</a:t>
            </a:r>
            <a:r>
              <a:rPr lang="fr-FR" sz="2400" dirty="0" smtClean="0">
                <a:solidFill>
                  <a:schemeClr val="bg1"/>
                </a:solidFill>
              </a:rPr>
              <a:t> : </a:t>
            </a:r>
            <a:r>
              <a:rPr lang="fr-FR" sz="2400" dirty="0" err="1" smtClean="0">
                <a:solidFill>
                  <a:schemeClr val="bg1"/>
                </a:solidFill>
              </a:rPr>
              <a:t>What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</a:rPr>
              <a:t>is</a:t>
            </a:r>
            <a:r>
              <a:rPr lang="fr-FR" sz="2400" dirty="0" smtClean="0">
                <a:solidFill>
                  <a:schemeClr val="bg1"/>
                </a:solidFill>
              </a:rPr>
              <a:t> the best for R.I.B. 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-17195" y="517987"/>
            <a:ext cx="9319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For Radioactive Ion </a:t>
            </a:r>
            <a:r>
              <a:rPr lang="fr-FR" sz="2400" dirty="0" err="1" smtClean="0"/>
              <a:t>Beam</a:t>
            </a:r>
            <a:r>
              <a:rPr lang="fr-FR" sz="2400" dirty="0" smtClean="0"/>
              <a:t> production in flight </a:t>
            </a:r>
            <a:r>
              <a:rPr lang="fr-FR" sz="2400" dirty="0" err="1" smtClean="0"/>
              <a:t>method</a:t>
            </a:r>
            <a:r>
              <a:rPr lang="fr-FR" sz="2400" dirty="0" smtClean="0"/>
              <a:t>  : « </a:t>
            </a:r>
            <a:r>
              <a:rPr lang="fr-FR" sz="2400" dirty="0" err="1" smtClean="0"/>
              <a:t>thin</a:t>
            </a:r>
            <a:r>
              <a:rPr lang="fr-FR" sz="2400" dirty="0" smtClean="0"/>
              <a:t> Target » </a:t>
            </a:r>
            <a:endParaRPr lang="en-GB" sz="2400" dirty="0"/>
          </a:p>
        </p:txBody>
      </p:sp>
      <p:sp>
        <p:nvSpPr>
          <p:cNvPr id="10" name="ZoneTexte 9"/>
          <p:cNvSpPr txBox="1"/>
          <p:nvPr/>
        </p:nvSpPr>
        <p:spPr>
          <a:xfrm>
            <a:off x="-69753" y="1109419"/>
            <a:ext cx="78255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RIB  production </a:t>
            </a:r>
            <a:r>
              <a:rPr lang="fr-FR" dirty="0"/>
              <a:t>in flight</a:t>
            </a:r>
            <a:r>
              <a:rPr lang="fr-FR" dirty="0" smtClean="0"/>
              <a:t>  : </a:t>
            </a:r>
          </a:p>
          <a:p>
            <a:r>
              <a:rPr lang="fr-FR" dirty="0" smtClean="0"/>
              <a:t>~ </a:t>
            </a:r>
            <a:r>
              <a:rPr lang="fr-FR" sz="2000" dirty="0" smtClean="0">
                <a:latin typeface="Symbol" panose="05050102010706020507" pitchFamily="18" charset="2"/>
              </a:rPr>
              <a:t>s</a:t>
            </a:r>
            <a:r>
              <a:rPr lang="fr-FR" dirty="0" smtClean="0"/>
              <a:t> .</a:t>
            </a:r>
            <a:r>
              <a:rPr lang="fr-FR" dirty="0" smtClean="0">
                <a:solidFill>
                  <a:srgbClr val="FF0000"/>
                </a:solidFill>
              </a:rPr>
              <a:t>&lt;</a:t>
            </a:r>
            <a:r>
              <a:rPr lang="fr-FR" dirty="0" err="1" smtClean="0">
                <a:solidFill>
                  <a:srgbClr val="FF0000"/>
                </a:solidFill>
              </a:rPr>
              <a:t>Beam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Intensity</a:t>
            </a:r>
            <a:r>
              <a:rPr lang="fr-FR" dirty="0" smtClean="0">
                <a:solidFill>
                  <a:srgbClr val="FF0000"/>
                </a:solidFill>
              </a:rPr>
              <a:t>&gt; </a:t>
            </a:r>
            <a:r>
              <a:rPr lang="fr-FR" dirty="0" smtClean="0"/>
              <a:t> </a:t>
            </a:r>
            <a:r>
              <a:rPr lang="fr-FR" dirty="0"/>
              <a:t>x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rgbClr val="00B050"/>
                </a:solidFill>
              </a:rPr>
              <a:t>Target </a:t>
            </a:r>
            <a:r>
              <a:rPr lang="fr-FR" dirty="0" err="1" smtClean="0">
                <a:solidFill>
                  <a:srgbClr val="00B050"/>
                </a:solidFill>
              </a:rPr>
              <a:t>Thickness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r>
              <a:rPr lang="fr-FR" dirty="0" smtClean="0"/>
              <a:t>x </a:t>
            </a:r>
            <a:r>
              <a:rPr lang="fr-FR" dirty="0" err="1" smtClean="0"/>
              <a:t>Separator</a:t>
            </a:r>
            <a:r>
              <a:rPr lang="fr-FR" dirty="0" smtClean="0"/>
              <a:t> Transmission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762309" y="1638479"/>
            <a:ext cx="4397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Optimal </a:t>
            </a:r>
            <a:r>
              <a:rPr lang="fr-FR" dirty="0" err="1" smtClean="0">
                <a:solidFill>
                  <a:srgbClr val="00B050"/>
                </a:solidFill>
              </a:rPr>
              <a:t>prod</a:t>
            </a:r>
            <a:r>
              <a:rPr lang="fr-FR" dirty="0" smtClean="0">
                <a:solidFill>
                  <a:srgbClr val="00B050"/>
                </a:solidFill>
              </a:rPr>
              <a:t>. 30% </a:t>
            </a:r>
            <a:r>
              <a:rPr lang="fr-FR" dirty="0" err="1" smtClean="0">
                <a:solidFill>
                  <a:srgbClr val="00B050"/>
                </a:solidFill>
              </a:rPr>
              <a:t>energy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r>
              <a:rPr lang="fr-FR" dirty="0" err="1" smtClean="0">
                <a:solidFill>
                  <a:srgbClr val="00B050"/>
                </a:solidFill>
              </a:rPr>
              <a:t>loss</a:t>
            </a:r>
            <a:r>
              <a:rPr lang="fr-FR" dirty="0" smtClean="0">
                <a:solidFill>
                  <a:srgbClr val="00B050"/>
                </a:solidFill>
              </a:rPr>
              <a:t> in </a:t>
            </a:r>
            <a:r>
              <a:rPr lang="fr-FR" dirty="0" err="1" smtClean="0">
                <a:solidFill>
                  <a:srgbClr val="00B050"/>
                </a:solidFill>
              </a:rPr>
              <a:t>target</a:t>
            </a:r>
            <a:endParaRPr lang="fr-FR" dirty="0" smtClean="0">
              <a:solidFill>
                <a:srgbClr val="00B050"/>
              </a:solidFill>
            </a:endParaRPr>
          </a:p>
          <a:p>
            <a:r>
              <a:rPr lang="fr-FR" dirty="0" smtClean="0"/>
              <a:t>      </a:t>
            </a:r>
            <a:r>
              <a:rPr lang="fr-FR" dirty="0" err="1" smtClean="0"/>
              <a:t>dE</a:t>
            </a:r>
            <a:r>
              <a:rPr lang="fr-FR" dirty="0" smtClean="0"/>
              <a:t>/</a:t>
            </a:r>
            <a:r>
              <a:rPr lang="fr-FR" dirty="0" smtClean="0">
                <a:solidFill>
                  <a:srgbClr val="00B050"/>
                </a:solidFill>
              </a:rPr>
              <a:t>dx</a:t>
            </a:r>
            <a:r>
              <a:rPr lang="fr-FR" dirty="0" smtClean="0"/>
              <a:t>~  (</a:t>
            </a:r>
            <a:r>
              <a:rPr lang="fr-FR" dirty="0" err="1" smtClean="0"/>
              <a:t>Z</a:t>
            </a:r>
            <a:r>
              <a:rPr lang="fr-FR" sz="1600" dirty="0" err="1" smtClean="0"/>
              <a:t>target</a:t>
            </a:r>
            <a:r>
              <a:rPr lang="fr-FR" dirty="0" smtClean="0"/>
              <a:t>. </a:t>
            </a:r>
            <a:r>
              <a:rPr lang="fr-FR" dirty="0" smtClean="0">
                <a:solidFill>
                  <a:srgbClr val="0070C0"/>
                </a:solidFill>
              </a:rPr>
              <a:t>Z</a:t>
            </a:r>
            <a:r>
              <a:rPr lang="fr-FR" sz="1600" dirty="0" smtClean="0">
                <a:solidFill>
                  <a:srgbClr val="0070C0"/>
                </a:solidFill>
              </a:rPr>
              <a:t>beam</a:t>
            </a:r>
            <a:r>
              <a:rPr lang="fr-FR" sz="2400" baseline="30000" dirty="0" smtClean="0">
                <a:solidFill>
                  <a:srgbClr val="0070C0"/>
                </a:solidFill>
              </a:rPr>
              <a:t>2 </a:t>
            </a:r>
            <a:r>
              <a:rPr lang="fr-FR" dirty="0" smtClean="0"/>
              <a:t>)/ </a:t>
            </a:r>
            <a:r>
              <a:rPr lang="fr-FR" dirty="0" err="1" smtClean="0">
                <a:solidFill>
                  <a:srgbClr val="0070C0"/>
                </a:solidFill>
              </a:rPr>
              <a:t>Ek</a:t>
            </a:r>
            <a:r>
              <a:rPr lang="fr-FR" sz="1400" dirty="0"/>
              <a:t> </a:t>
            </a:r>
            <a:r>
              <a:rPr lang="fr-FR" dirty="0" smtClean="0"/>
              <a:t>…</a:t>
            </a:r>
          </a:p>
          <a:p>
            <a:r>
              <a:rPr lang="fr-FR" dirty="0" smtClean="0">
                <a:solidFill>
                  <a:srgbClr val="0070C0"/>
                </a:solidFill>
              </a:rPr>
              <a:t>Range</a:t>
            </a:r>
            <a:r>
              <a:rPr lang="fr-FR" dirty="0" smtClean="0"/>
              <a:t>~ ∫dx/</a:t>
            </a:r>
            <a:r>
              <a:rPr lang="fr-FR" dirty="0" err="1" smtClean="0"/>
              <a:t>dE</a:t>
            </a:r>
            <a:r>
              <a:rPr lang="fr-FR" dirty="0" smtClean="0"/>
              <a:t> .</a:t>
            </a:r>
            <a:r>
              <a:rPr lang="fr-FR" dirty="0" err="1" smtClean="0"/>
              <a:t>dE</a:t>
            </a:r>
            <a:r>
              <a:rPr lang="fr-FR" dirty="0" smtClean="0"/>
              <a:t> </a:t>
            </a:r>
            <a:r>
              <a:rPr lang="fr-FR" dirty="0"/>
              <a:t>~</a:t>
            </a:r>
            <a:r>
              <a:rPr lang="fr-FR" dirty="0" smtClean="0"/>
              <a:t> </a:t>
            </a:r>
            <a:r>
              <a:rPr lang="fr-FR" dirty="0" smtClean="0">
                <a:solidFill>
                  <a:srgbClr val="0070C0"/>
                </a:solidFill>
              </a:rPr>
              <a:t>E</a:t>
            </a:r>
            <a:r>
              <a:rPr lang="fr-FR" sz="1200" dirty="0" smtClean="0">
                <a:solidFill>
                  <a:srgbClr val="0070C0"/>
                </a:solidFill>
              </a:rPr>
              <a:t>k</a:t>
            </a:r>
            <a:r>
              <a:rPr lang="fr-FR" sz="2400" baseline="30000" dirty="0" smtClean="0">
                <a:solidFill>
                  <a:srgbClr val="0070C0"/>
                </a:solidFill>
              </a:rPr>
              <a:t>2</a:t>
            </a:r>
            <a:r>
              <a:rPr lang="fr-FR" dirty="0" smtClean="0"/>
              <a:t>/ (</a:t>
            </a:r>
            <a:r>
              <a:rPr lang="fr-FR" dirty="0" err="1" smtClean="0"/>
              <a:t>Z</a:t>
            </a:r>
            <a:r>
              <a:rPr lang="fr-FR" sz="1600" dirty="0" err="1" smtClean="0"/>
              <a:t>target</a:t>
            </a:r>
            <a:r>
              <a:rPr lang="fr-FR" dirty="0" smtClean="0"/>
              <a:t>. </a:t>
            </a:r>
            <a:r>
              <a:rPr lang="fr-FR" dirty="0" smtClean="0">
                <a:solidFill>
                  <a:srgbClr val="0070C0"/>
                </a:solidFill>
              </a:rPr>
              <a:t>Zbeam</a:t>
            </a:r>
            <a:r>
              <a:rPr lang="fr-FR" sz="2400" baseline="30000" dirty="0" smtClean="0">
                <a:solidFill>
                  <a:srgbClr val="0070C0"/>
                </a:solidFill>
              </a:rPr>
              <a:t>2 </a:t>
            </a:r>
            <a:r>
              <a:rPr lang="fr-FR" dirty="0" smtClean="0"/>
              <a:t>) </a:t>
            </a:r>
          </a:p>
        </p:txBody>
      </p:sp>
      <p:sp>
        <p:nvSpPr>
          <p:cNvPr id="5" name="Rectangle 4"/>
          <p:cNvSpPr/>
          <p:nvPr/>
        </p:nvSpPr>
        <p:spPr>
          <a:xfrm>
            <a:off x="981573" y="2727289"/>
            <a:ext cx="60674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 </a:t>
            </a:r>
            <a:r>
              <a:rPr lang="fr-FR" dirty="0" smtClean="0"/>
              <a:t>N</a:t>
            </a:r>
            <a:r>
              <a:rPr lang="fr-FR" sz="1400" dirty="0" smtClean="0"/>
              <a:t>RIB  </a:t>
            </a:r>
            <a:r>
              <a:rPr lang="fr-FR" dirty="0" smtClean="0"/>
              <a:t>~ </a:t>
            </a:r>
            <a:r>
              <a:rPr lang="fr-FR" sz="2000" dirty="0">
                <a:latin typeface="Symbol" panose="05050102010706020507" pitchFamily="18" charset="2"/>
              </a:rPr>
              <a:t>s</a:t>
            </a:r>
            <a:r>
              <a:rPr lang="fr-FR" dirty="0">
                <a:latin typeface="Symbol" panose="05050102010706020507" pitchFamily="18" charset="2"/>
              </a:rPr>
              <a:t> .</a:t>
            </a:r>
            <a:r>
              <a:rPr lang="fr-FR" dirty="0">
                <a:solidFill>
                  <a:srgbClr val="FF0000"/>
                </a:solidFill>
              </a:rPr>
              <a:t>&lt;</a:t>
            </a:r>
            <a:r>
              <a:rPr lang="fr-FR" dirty="0" err="1">
                <a:solidFill>
                  <a:srgbClr val="FF0000"/>
                </a:solidFill>
              </a:rPr>
              <a:t>Beam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Intensity</a:t>
            </a:r>
            <a:r>
              <a:rPr lang="fr-FR" dirty="0">
                <a:solidFill>
                  <a:srgbClr val="FF0000"/>
                </a:solidFill>
              </a:rPr>
              <a:t>&gt; </a:t>
            </a:r>
            <a:r>
              <a:rPr lang="fr-FR" dirty="0"/>
              <a:t>x   </a:t>
            </a:r>
            <a:r>
              <a:rPr lang="fr-FR" dirty="0" err="1">
                <a:solidFill>
                  <a:srgbClr val="0070C0"/>
                </a:solidFill>
              </a:rPr>
              <a:t>beam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Energy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sz="2800" baseline="30000" dirty="0">
                <a:solidFill>
                  <a:srgbClr val="0070C0"/>
                </a:solidFill>
              </a:rPr>
              <a:t>2</a:t>
            </a:r>
            <a:r>
              <a:rPr lang="fr-FR" sz="2800" dirty="0"/>
              <a:t> </a:t>
            </a:r>
            <a:r>
              <a:rPr lang="fr-FR" dirty="0"/>
              <a:t>x Transmission</a:t>
            </a:r>
            <a:r>
              <a:rPr lang="fr-FR" baseline="30000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766" y="3812115"/>
            <a:ext cx="3323032" cy="18588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14986" y="3473561"/>
            <a:ext cx="30923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u="sng" dirty="0" smtClean="0">
                <a:latin typeface="Symbol" panose="05050102010706020507" pitchFamily="18" charset="2"/>
              </a:rPr>
              <a:t>s  </a:t>
            </a:r>
            <a:r>
              <a:rPr lang="fr-FR" sz="1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Fission cross section at RIBF</a:t>
            </a:r>
            <a:endParaRPr lang="en-GB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49207" y="3391052"/>
            <a:ext cx="6065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 "/>
            </a:pPr>
            <a:r>
              <a:rPr lang="fr-FR" u="sng" dirty="0" smtClean="0">
                <a:latin typeface="Symbol" panose="05050102010706020507" pitchFamily="18" charset="2"/>
              </a:rPr>
              <a:t>s  </a:t>
            </a:r>
            <a:r>
              <a:rPr lang="fr-FR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Cross section </a:t>
            </a:r>
            <a:r>
              <a:rPr lang="fr-FR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depend</a:t>
            </a:r>
            <a:r>
              <a:rPr lang="fr-FR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on the </a:t>
            </a:r>
            <a:r>
              <a:rPr lang="fr-FR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reaction</a:t>
            </a:r>
            <a:r>
              <a:rPr lang="fr-FR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endParaRPr lang="fr-FR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 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Projectile fragmentation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populates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the chart close to the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 "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 "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In flight fission @ E&gt;300MeV/u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populate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all the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chart on the neutron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rich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side</a:t>
            </a:r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lèche vers le bas 11"/>
          <p:cNvSpPr/>
          <p:nvPr/>
        </p:nvSpPr>
        <p:spPr>
          <a:xfrm rot="4377155">
            <a:off x="5198220" y="2272087"/>
            <a:ext cx="220138" cy="6687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78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9" grpId="0"/>
      <p:bldP spid="20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81420" y="5471695"/>
            <a:ext cx="2370667" cy="300673"/>
          </a:xfrm>
        </p:spPr>
        <p:txBody>
          <a:bodyPr/>
          <a:lstStyle/>
          <a:p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GdR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</a:t>
            </a:r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SCiPAC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  HI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515427" y="5422377"/>
            <a:ext cx="3533623" cy="304271"/>
          </a:xfrm>
        </p:spPr>
        <p:txBody>
          <a:bodyPr/>
          <a:lstStyle/>
          <a:p>
            <a:r>
              <a:rPr lang="fr-FR" dirty="0"/>
              <a:t>Mai 2024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-17195" y="6578"/>
            <a:ext cx="6554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Heavy Ion </a:t>
            </a:r>
            <a:r>
              <a:rPr lang="fr-FR" sz="2400" dirty="0" err="1" smtClean="0">
                <a:solidFill>
                  <a:schemeClr val="bg1"/>
                </a:solidFill>
              </a:rPr>
              <a:t>Accelerators</a:t>
            </a:r>
            <a:r>
              <a:rPr lang="fr-FR" sz="2400" dirty="0" smtClean="0">
                <a:solidFill>
                  <a:schemeClr val="bg1"/>
                </a:solidFill>
              </a:rPr>
              <a:t> : </a:t>
            </a:r>
            <a:r>
              <a:rPr lang="fr-FR" sz="2400" dirty="0" err="1" smtClean="0">
                <a:solidFill>
                  <a:schemeClr val="bg1"/>
                </a:solidFill>
              </a:rPr>
              <a:t>What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</a:rPr>
              <a:t>is</a:t>
            </a:r>
            <a:r>
              <a:rPr lang="fr-FR" sz="2400" dirty="0" smtClean="0">
                <a:solidFill>
                  <a:schemeClr val="bg1"/>
                </a:solidFill>
              </a:rPr>
              <a:t> the best for R.I.B. 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-17195" y="517987"/>
            <a:ext cx="9319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Exemple of production </a:t>
            </a:r>
            <a:r>
              <a:rPr lang="fr-FR" sz="2400" dirty="0" err="1" smtClean="0"/>
              <a:t>with</a:t>
            </a:r>
            <a:r>
              <a:rPr lang="fr-FR" sz="2400" dirty="0" smtClean="0"/>
              <a:t> in flight </a:t>
            </a:r>
            <a:r>
              <a:rPr lang="fr-FR" sz="2400" dirty="0" err="1" smtClean="0"/>
              <a:t>method</a:t>
            </a:r>
            <a:r>
              <a:rPr lang="fr-FR" sz="2400" dirty="0" smtClean="0"/>
              <a:t>  : </a:t>
            </a:r>
            <a:r>
              <a:rPr lang="fr-FR" sz="2400" baseline="30000" dirty="0">
                <a:solidFill>
                  <a:srgbClr val="0070C0"/>
                </a:solidFill>
              </a:rPr>
              <a:t>80</a:t>
            </a:r>
            <a:r>
              <a:rPr lang="fr-FR" sz="2400" dirty="0">
                <a:solidFill>
                  <a:srgbClr val="0070C0"/>
                </a:solidFill>
              </a:rPr>
              <a:t>Ga</a:t>
            </a:r>
            <a:r>
              <a:rPr lang="fr-FR" sz="2400" dirty="0" smtClean="0">
                <a:solidFill>
                  <a:srgbClr val="0070C0"/>
                </a:solidFill>
              </a:rPr>
              <a:t>*  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20945" y="1283104"/>
            <a:ext cx="8806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70C0"/>
                </a:solidFill>
              </a:rPr>
              <a:t>RIBF-RIKEN </a:t>
            </a:r>
            <a:r>
              <a:rPr lang="fr-FR" sz="2000" b="1" dirty="0">
                <a:solidFill>
                  <a:srgbClr val="0070C0"/>
                </a:solidFill>
              </a:rPr>
              <a:t>:</a:t>
            </a:r>
            <a:r>
              <a:rPr lang="fr-FR" sz="2000" dirty="0"/>
              <a:t>    </a:t>
            </a:r>
            <a:r>
              <a:rPr lang="fr-FR" sz="2000" dirty="0" err="1"/>
              <a:t>today</a:t>
            </a:r>
            <a:r>
              <a:rPr lang="fr-FR" sz="2000" dirty="0"/>
              <a:t>  238U @ </a:t>
            </a:r>
            <a:r>
              <a:rPr lang="fr-FR" sz="2000" dirty="0">
                <a:solidFill>
                  <a:srgbClr val="0070C0"/>
                </a:solidFill>
              </a:rPr>
              <a:t>340 MeV/u  </a:t>
            </a:r>
            <a:r>
              <a:rPr lang="fr-FR" sz="2400" dirty="0" smtClean="0">
                <a:solidFill>
                  <a:srgbClr val="0070C0"/>
                </a:solidFill>
              </a:rPr>
              <a:t>production of 80Ga*  ? </a:t>
            </a:r>
            <a:endParaRPr lang="fr-FR" sz="2000" dirty="0">
              <a:solidFill>
                <a:srgbClr val="0070C0"/>
              </a:solidFill>
            </a:endParaRPr>
          </a:p>
          <a:p>
            <a:r>
              <a:rPr lang="fr-FR" dirty="0"/>
              <a:t>   </a:t>
            </a:r>
            <a:r>
              <a:rPr lang="fr-FR" dirty="0" smtClean="0"/>
              <a:t> </a:t>
            </a:r>
            <a:r>
              <a:rPr lang="fr-FR" dirty="0">
                <a:latin typeface="Symbol" panose="05050102010706020507" pitchFamily="18" charset="2"/>
              </a:rPr>
              <a:t>s= 5 10</a:t>
            </a:r>
            <a:r>
              <a:rPr lang="fr-FR" baseline="30000" dirty="0">
                <a:latin typeface="Symbol" panose="05050102010706020507" pitchFamily="18" charset="2"/>
              </a:rPr>
              <a:t>-2</a:t>
            </a:r>
            <a:r>
              <a:rPr lang="fr-FR" dirty="0"/>
              <a:t>mb  </a:t>
            </a:r>
            <a:r>
              <a:rPr lang="fr-FR" dirty="0" err="1" smtClean="0">
                <a:solidFill>
                  <a:srgbClr val="00B050"/>
                </a:solidFill>
              </a:rPr>
              <a:t>target</a:t>
            </a:r>
            <a:r>
              <a:rPr lang="fr-FR" dirty="0" smtClean="0"/>
              <a:t> </a:t>
            </a:r>
            <a:r>
              <a:rPr lang="fr-FR" dirty="0" err="1" smtClean="0">
                <a:solidFill>
                  <a:srgbClr val="00B050"/>
                </a:solidFill>
                <a:latin typeface="Symbol" panose="05050102010706020507" pitchFamily="18" charset="2"/>
              </a:rPr>
              <a:t>D</a:t>
            </a:r>
            <a:r>
              <a:rPr lang="fr-FR" dirty="0" err="1" smtClean="0">
                <a:solidFill>
                  <a:srgbClr val="00B050"/>
                </a:solidFill>
              </a:rPr>
              <a:t>x</a:t>
            </a:r>
            <a:r>
              <a:rPr lang="fr-FR" dirty="0" smtClean="0">
                <a:solidFill>
                  <a:srgbClr val="00B050"/>
                </a:solidFill>
              </a:rPr>
              <a:t>=1000mg/cm2 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rgbClr val="FF0000"/>
                </a:solidFill>
              </a:rPr>
              <a:t>I=7 10</a:t>
            </a:r>
            <a:r>
              <a:rPr lang="fr-FR" baseline="30000" dirty="0" smtClean="0">
                <a:solidFill>
                  <a:srgbClr val="FF0000"/>
                </a:solidFill>
              </a:rPr>
              <a:t>11</a:t>
            </a:r>
            <a:r>
              <a:rPr lang="fr-FR" dirty="0" smtClean="0">
                <a:solidFill>
                  <a:srgbClr val="FF0000"/>
                </a:solidFill>
              </a:rPr>
              <a:t>pps   </a:t>
            </a:r>
            <a:r>
              <a:rPr lang="fr-FR" dirty="0" smtClean="0">
                <a:solidFill>
                  <a:srgbClr val="0070C0"/>
                </a:solidFill>
              </a:rPr>
              <a:t>Transmission in </a:t>
            </a:r>
            <a:r>
              <a:rPr lang="fr-FR" dirty="0" err="1" smtClean="0">
                <a:solidFill>
                  <a:srgbClr val="0070C0"/>
                </a:solidFill>
              </a:rPr>
              <a:t>separator</a:t>
            </a:r>
            <a:r>
              <a:rPr lang="fr-FR" dirty="0" smtClean="0">
                <a:solidFill>
                  <a:srgbClr val="0070C0"/>
                </a:solidFill>
              </a:rPr>
              <a:t> (~ </a:t>
            </a:r>
            <a:r>
              <a:rPr lang="fr-FR" dirty="0" smtClean="0">
                <a:solidFill>
                  <a:srgbClr val="0070C0"/>
                </a:solidFill>
              </a:rPr>
              <a:t>5-10% </a:t>
            </a:r>
            <a:r>
              <a:rPr lang="fr-FR" dirty="0" smtClean="0">
                <a:solidFill>
                  <a:srgbClr val="0070C0"/>
                </a:solidFill>
              </a:rPr>
              <a:t>)     </a:t>
            </a:r>
            <a:endParaRPr lang="fr-FR" dirty="0" smtClean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rgbClr val="FF0000"/>
                </a:solidFill>
              </a:rPr>
              <a:t>                                                                                        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(GANIL_LISE 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x 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10000)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009" y="4665006"/>
            <a:ext cx="2770531" cy="92386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957" y="1982815"/>
            <a:ext cx="3178043" cy="84032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21214" y="2553098"/>
            <a:ext cx="762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  <a:p>
            <a:r>
              <a:rPr lang="fr-FR" sz="2000" b="1" dirty="0">
                <a:solidFill>
                  <a:srgbClr val="00B050"/>
                </a:solidFill>
              </a:rPr>
              <a:t>FRIB</a:t>
            </a:r>
            <a:r>
              <a:rPr lang="fr-FR" sz="2000" dirty="0"/>
              <a:t> </a:t>
            </a:r>
            <a:r>
              <a:rPr lang="fr-FR" sz="2000" dirty="0" smtClean="0">
                <a:solidFill>
                  <a:srgbClr val="00B050"/>
                </a:solidFill>
              </a:rPr>
              <a:t>: </a:t>
            </a:r>
            <a:r>
              <a:rPr lang="fr-FR" sz="2000" dirty="0" smtClean="0"/>
              <a:t>   </a:t>
            </a:r>
            <a:r>
              <a:rPr lang="fr-FR" sz="2000" dirty="0" err="1"/>
              <a:t>today</a:t>
            </a:r>
            <a:r>
              <a:rPr lang="fr-FR" sz="2000" dirty="0"/>
              <a:t>    86Kr @ 230 MeV/u </a:t>
            </a:r>
          </a:p>
          <a:p>
            <a:r>
              <a:rPr lang="fr-FR" dirty="0">
                <a:latin typeface="Symbol" panose="05050102010706020507" pitchFamily="18" charset="2"/>
              </a:rPr>
              <a:t>                s= 4 10</a:t>
            </a:r>
            <a:r>
              <a:rPr lang="fr-FR" baseline="30000" dirty="0">
                <a:latin typeface="Symbol" panose="05050102010706020507" pitchFamily="18" charset="2"/>
              </a:rPr>
              <a:t>-4</a:t>
            </a:r>
            <a:r>
              <a:rPr lang="fr-FR" dirty="0"/>
              <a:t>mb    </a:t>
            </a:r>
            <a:r>
              <a:rPr lang="fr-FR" dirty="0" err="1">
                <a:solidFill>
                  <a:srgbClr val="00B050"/>
                </a:solidFill>
                <a:latin typeface="Symbol" panose="05050102010706020507" pitchFamily="18" charset="2"/>
              </a:rPr>
              <a:t>D</a:t>
            </a:r>
            <a:r>
              <a:rPr lang="fr-FR" dirty="0" err="1">
                <a:solidFill>
                  <a:srgbClr val="00B050"/>
                </a:solidFill>
              </a:rPr>
              <a:t>x</a:t>
            </a:r>
            <a:r>
              <a:rPr lang="fr-FR" dirty="0">
                <a:solidFill>
                  <a:srgbClr val="00B050"/>
                </a:solidFill>
              </a:rPr>
              <a:t>=400mg/cm2      </a:t>
            </a:r>
            <a:r>
              <a:rPr lang="fr-FR" dirty="0">
                <a:solidFill>
                  <a:srgbClr val="FF0000"/>
                </a:solidFill>
              </a:rPr>
              <a:t>I=3 10</a:t>
            </a:r>
            <a:r>
              <a:rPr lang="fr-FR" baseline="30000" dirty="0">
                <a:solidFill>
                  <a:srgbClr val="FF0000"/>
                </a:solidFill>
              </a:rPr>
              <a:t>12</a:t>
            </a:r>
            <a:r>
              <a:rPr lang="fr-FR" dirty="0">
                <a:solidFill>
                  <a:srgbClr val="FF0000"/>
                </a:solidFill>
              </a:rPr>
              <a:t>pps    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</a:rPr>
              <a:t>RIBF/25</a:t>
            </a:r>
            <a:endParaRPr lang="fr-FR" sz="20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fr-FR" dirty="0">
                <a:solidFill>
                  <a:srgbClr val="00B050"/>
                </a:solidFill>
              </a:rPr>
              <a:t>                 </a:t>
            </a:r>
            <a:r>
              <a:rPr lang="fr-FR" sz="1600" dirty="0" err="1"/>
              <a:t>tomorow</a:t>
            </a:r>
            <a:r>
              <a:rPr lang="fr-FR" sz="1600" dirty="0"/>
              <a:t>     238U @ </a:t>
            </a:r>
            <a:r>
              <a:rPr lang="fr-FR" sz="1600" dirty="0">
                <a:solidFill>
                  <a:srgbClr val="0070C0"/>
                </a:solidFill>
              </a:rPr>
              <a:t>400  MeV/u   </a:t>
            </a:r>
            <a:r>
              <a:rPr lang="fr-FR" sz="1600" dirty="0"/>
              <a:t>2. 10</a:t>
            </a:r>
            <a:r>
              <a:rPr lang="fr-FR" sz="1600" baseline="30000" dirty="0"/>
              <a:t>11</a:t>
            </a:r>
            <a:r>
              <a:rPr lang="fr-FR" sz="1600" dirty="0"/>
              <a:t>pps  </a:t>
            </a:r>
          </a:p>
          <a:p>
            <a:r>
              <a:rPr lang="fr-FR" sz="1400" dirty="0"/>
              <a:t>                          </a:t>
            </a:r>
            <a:r>
              <a:rPr lang="fr-FR" sz="1600" dirty="0">
                <a:latin typeface="Symbol" panose="05050102010706020507" pitchFamily="18" charset="2"/>
              </a:rPr>
              <a:t>s= 5 10</a:t>
            </a:r>
            <a:r>
              <a:rPr lang="fr-FR" sz="1600" baseline="30000" dirty="0">
                <a:latin typeface="Symbol" panose="05050102010706020507" pitchFamily="18" charset="2"/>
              </a:rPr>
              <a:t>-2</a:t>
            </a:r>
            <a:r>
              <a:rPr lang="fr-FR" sz="1600" dirty="0"/>
              <a:t>mb    </a:t>
            </a:r>
            <a:r>
              <a:rPr lang="fr-FR" dirty="0" err="1">
                <a:solidFill>
                  <a:srgbClr val="00B050"/>
                </a:solidFill>
                <a:latin typeface="Symbol" panose="05050102010706020507" pitchFamily="18" charset="2"/>
              </a:rPr>
              <a:t>D</a:t>
            </a:r>
            <a:r>
              <a:rPr lang="fr-FR" dirty="0" err="1">
                <a:solidFill>
                  <a:srgbClr val="00B050"/>
                </a:solidFill>
              </a:rPr>
              <a:t>x</a:t>
            </a:r>
            <a:r>
              <a:rPr lang="fr-FR" dirty="0">
                <a:solidFill>
                  <a:srgbClr val="00B050"/>
                </a:solidFill>
              </a:rPr>
              <a:t>=1200mg/cm</a:t>
            </a:r>
            <a:r>
              <a:rPr lang="fr-FR" sz="1600" dirty="0">
                <a:solidFill>
                  <a:srgbClr val="00B050"/>
                </a:solidFill>
              </a:rPr>
              <a:t>2      </a:t>
            </a:r>
            <a:r>
              <a:rPr lang="fr-FR" sz="1600" dirty="0" smtClean="0">
                <a:solidFill>
                  <a:srgbClr val="FF0000"/>
                </a:solidFill>
              </a:rPr>
              <a:t>I=  </a:t>
            </a:r>
            <a:r>
              <a:rPr lang="fr-FR" sz="1600" dirty="0">
                <a:solidFill>
                  <a:srgbClr val="FF0000"/>
                </a:solidFill>
              </a:rPr>
              <a:t>3. 10</a:t>
            </a:r>
            <a:r>
              <a:rPr lang="fr-FR" sz="1600" baseline="30000" dirty="0">
                <a:solidFill>
                  <a:srgbClr val="FF0000"/>
                </a:solidFill>
              </a:rPr>
              <a:t>12</a:t>
            </a:r>
            <a:r>
              <a:rPr lang="fr-FR" sz="1600" dirty="0">
                <a:solidFill>
                  <a:srgbClr val="FF0000"/>
                </a:solidFill>
              </a:rPr>
              <a:t>pps ???      </a:t>
            </a:r>
            <a:r>
              <a:rPr lang="fr-FR" sz="2000" dirty="0" err="1" smtClean="0">
                <a:solidFill>
                  <a:srgbClr val="C00000"/>
                </a:solidFill>
              </a:rPr>
              <a:t>RIBFx</a:t>
            </a:r>
            <a:r>
              <a:rPr lang="fr-FR" sz="2000" dirty="0" smtClean="0">
                <a:solidFill>
                  <a:srgbClr val="C00000"/>
                </a:solidFill>
              </a:rPr>
              <a:t> 5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214" y="4728778"/>
            <a:ext cx="643405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FAIR</a:t>
            </a:r>
            <a:r>
              <a:rPr lang="fr-FR" dirty="0" smtClean="0"/>
              <a:t> </a:t>
            </a:r>
            <a:r>
              <a:rPr lang="fr-FR" dirty="0"/>
              <a:t>:  </a:t>
            </a:r>
            <a:r>
              <a:rPr lang="fr-FR" dirty="0" err="1"/>
              <a:t>after</a:t>
            </a:r>
            <a:r>
              <a:rPr lang="fr-FR" dirty="0"/>
              <a:t> </a:t>
            </a:r>
            <a:r>
              <a:rPr lang="fr-FR" dirty="0" err="1"/>
              <a:t>tomorow</a:t>
            </a:r>
            <a:r>
              <a:rPr lang="fr-FR" dirty="0"/>
              <a:t>     238U @ </a:t>
            </a:r>
            <a:r>
              <a:rPr lang="fr-FR" dirty="0">
                <a:solidFill>
                  <a:srgbClr val="0070C0"/>
                </a:solidFill>
              </a:rPr>
              <a:t>1500  MeV/u</a:t>
            </a:r>
            <a:endParaRPr lang="fr-FR" dirty="0"/>
          </a:p>
          <a:p>
            <a:r>
              <a:rPr lang="fr-FR" dirty="0"/>
              <a:t>                   </a:t>
            </a:r>
            <a:r>
              <a:rPr lang="fr-FR" dirty="0">
                <a:latin typeface="Symbol" panose="05050102010706020507" pitchFamily="18" charset="2"/>
              </a:rPr>
              <a:t>s= 5 10</a:t>
            </a:r>
            <a:r>
              <a:rPr lang="fr-FR" baseline="30000" dirty="0">
                <a:latin typeface="Symbol" panose="05050102010706020507" pitchFamily="18" charset="2"/>
              </a:rPr>
              <a:t>-2</a:t>
            </a:r>
            <a:r>
              <a:rPr lang="fr-FR" dirty="0"/>
              <a:t>mb  </a:t>
            </a:r>
            <a:r>
              <a:rPr lang="fr-FR" sz="2000" dirty="0" err="1" smtClean="0">
                <a:solidFill>
                  <a:srgbClr val="00B050"/>
                </a:solidFill>
                <a:latin typeface="Symbol" panose="05050102010706020507" pitchFamily="18" charset="2"/>
              </a:rPr>
              <a:t>D</a:t>
            </a:r>
            <a:r>
              <a:rPr lang="fr-FR" sz="2000" dirty="0" err="1" smtClean="0">
                <a:solidFill>
                  <a:srgbClr val="00B050"/>
                </a:solidFill>
              </a:rPr>
              <a:t>x</a:t>
            </a:r>
            <a:r>
              <a:rPr lang="fr-FR" sz="2000" dirty="0" smtClean="0">
                <a:solidFill>
                  <a:srgbClr val="00B050"/>
                </a:solidFill>
              </a:rPr>
              <a:t>=4000mg/cm2 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>
                <a:solidFill>
                  <a:srgbClr val="FF0000"/>
                </a:solidFill>
              </a:rPr>
              <a:t>&lt;I&gt;=2 </a:t>
            </a:r>
            <a:r>
              <a:rPr lang="fr-FR" dirty="0" smtClean="0">
                <a:solidFill>
                  <a:srgbClr val="FF0000"/>
                </a:solidFill>
              </a:rPr>
              <a:t>10</a:t>
            </a:r>
            <a:r>
              <a:rPr lang="fr-FR" baseline="30000" dirty="0" smtClean="0">
                <a:solidFill>
                  <a:srgbClr val="FF0000"/>
                </a:solidFill>
              </a:rPr>
              <a:t>11</a:t>
            </a:r>
            <a:r>
              <a:rPr lang="fr-FR" dirty="0" smtClean="0">
                <a:solidFill>
                  <a:srgbClr val="FF0000"/>
                </a:solidFill>
              </a:rPr>
              <a:t>pps   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RIBF 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</a:rPr>
              <a:t>/5</a:t>
            </a:r>
            <a:endParaRPr lang="fr-FR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533" y="3076121"/>
            <a:ext cx="2422278" cy="97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7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172240" y="5518341"/>
            <a:ext cx="2370667" cy="300673"/>
          </a:xfrm>
        </p:spPr>
        <p:txBody>
          <a:bodyPr/>
          <a:lstStyle/>
          <a:p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GdR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</a:t>
            </a:r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SCiPAC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  HI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532053" y="5443377"/>
            <a:ext cx="3533623" cy="304271"/>
          </a:xfrm>
        </p:spPr>
        <p:txBody>
          <a:bodyPr/>
          <a:lstStyle/>
          <a:p>
            <a:r>
              <a:rPr lang="fr-FR" dirty="0"/>
              <a:t>Mai 2024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0" y="0"/>
            <a:ext cx="7536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Accelerator for </a:t>
            </a:r>
            <a:r>
              <a:rPr lang="fr-FR" sz="2400" dirty="0" err="1" smtClean="0">
                <a:solidFill>
                  <a:schemeClr val="bg1"/>
                </a:solidFill>
              </a:rPr>
              <a:t>medical</a:t>
            </a:r>
            <a:r>
              <a:rPr lang="fr-FR" sz="2400" dirty="0" smtClean="0">
                <a:solidFill>
                  <a:schemeClr val="bg1"/>
                </a:solidFill>
              </a:rPr>
              <a:t> applications : Heavy Ion versus </a:t>
            </a:r>
            <a:r>
              <a:rPr lang="fr-FR" sz="2400" dirty="0" smtClean="0">
                <a:solidFill>
                  <a:srgbClr val="FF0000"/>
                </a:solidFill>
              </a:rPr>
              <a:t>e</a:t>
            </a:r>
            <a:r>
              <a:rPr lang="fr-FR" sz="2400" dirty="0" smtClean="0">
                <a:solidFill>
                  <a:schemeClr val="bg1"/>
                </a:solidFill>
              </a:rPr>
              <a:t>/p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72240" y="3170713"/>
            <a:ext cx="5713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7030A0"/>
                </a:solidFill>
              </a:rPr>
              <a:t>R&amp;D  C400  :  cyclotron 400MeV/A </a:t>
            </a:r>
            <a:r>
              <a:rPr lang="fr-FR" sz="2000" baseline="30000" dirty="0" smtClean="0">
                <a:solidFill>
                  <a:srgbClr val="7030A0"/>
                </a:solidFill>
              </a:rPr>
              <a:t>12</a:t>
            </a:r>
            <a:r>
              <a:rPr lang="fr-FR" sz="2000" dirty="0" smtClean="0">
                <a:solidFill>
                  <a:srgbClr val="7030A0"/>
                </a:solidFill>
              </a:rPr>
              <a:t>C</a:t>
            </a:r>
            <a:r>
              <a:rPr lang="fr-FR" sz="2000" baseline="30000" dirty="0" smtClean="0">
                <a:solidFill>
                  <a:srgbClr val="7030A0"/>
                </a:solidFill>
              </a:rPr>
              <a:t>6+</a:t>
            </a:r>
          </a:p>
          <a:p>
            <a:r>
              <a:rPr lang="fr-FR" sz="2000" dirty="0" smtClean="0"/>
              <a:t>Hadron </a:t>
            </a:r>
            <a:r>
              <a:rPr lang="fr-FR" sz="2000" dirty="0" err="1" smtClean="0"/>
              <a:t>therapy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a </a:t>
            </a:r>
            <a:r>
              <a:rPr lang="fr-FR" sz="2000" dirty="0" err="1" smtClean="0"/>
              <a:t>very</a:t>
            </a:r>
            <a:r>
              <a:rPr lang="fr-FR" sz="2000" dirty="0" smtClean="0"/>
              <a:t> compact machine</a:t>
            </a:r>
            <a:endParaRPr lang="fr-FR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0" y="625432"/>
            <a:ext cx="63449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Radio Isotopes production </a:t>
            </a:r>
            <a:r>
              <a:rPr lang="fr-FR" sz="2000" dirty="0" smtClean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(&gt;700 </a:t>
            </a:r>
            <a:r>
              <a:rPr lang="fr-FR" sz="2000" dirty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in the world </a:t>
            </a:r>
            <a:r>
              <a:rPr lang="fr-FR" sz="20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)</a:t>
            </a:r>
            <a:r>
              <a:rPr lang="fr-FR" sz="2000" b="1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: </a:t>
            </a:r>
          </a:p>
          <a:p>
            <a:r>
              <a:rPr lang="fr-FR" dirty="0" smtClean="0">
                <a:solidFill>
                  <a:srgbClr val="00B050"/>
                </a:solidFill>
              </a:rPr>
              <a:t>    </a:t>
            </a:r>
            <a:r>
              <a:rPr lang="fr-FR" dirty="0" err="1" smtClean="0">
                <a:solidFill>
                  <a:srgbClr val="00B050"/>
                </a:solidFill>
              </a:rPr>
              <a:t>Mainly</a:t>
            </a:r>
            <a:r>
              <a:rPr lang="fr-FR" dirty="0" smtClean="0">
                <a:solidFill>
                  <a:srgbClr val="00B050"/>
                </a:solidFill>
              </a:rPr>
              <a:t>  Proton /D</a:t>
            </a:r>
            <a:r>
              <a:rPr lang="fr-FR" dirty="0" smtClean="0"/>
              <a:t>    </a:t>
            </a:r>
            <a:r>
              <a:rPr lang="fr-FR" dirty="0" smtClean="0">
                <a:solidFill>
                  <a:srgbClr val="00B050"/>
                </a:solidFill>
              </a:rPr>
              <a:t>cyclotrons</a:t>
            </a:r>
            <a:endParaRPr lang="fr-FR" dirty="0" smtClean="0"/>
          </a:p>
          <a:p>
            <a:endParaRPr lang="en-GB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22" y="3968032"/>
            <a:ext cx="2127485" cy="1147085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130" y="2730973"/>
            <a:ext cx="3826332" cy="2449288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4" name="ZoneTexte 13"/>
          <p:cNvSpPr txBox="1"/>
          <p:nvPr/>
        </p:nvSpPr>
        <p:spPr>
          <a:xfrm>
            <a:off x="101932" y="1469977"/>
            <a:ext cx="96284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Cancer </a:t>
            </a:r>
            <a:r>
              <a:rPr lang="fr-FR" b="1" dirty="0" err="1" smtClean="0">
                <a:latin typeface="Yu Gothic" panose="020B0400000000000000" pitchFamily="34" charset="-128"/>
                <a:ea typeface="Yu Gothic" panose="020B0400000000000000" pitchFamily="34" charset="-128"/>
              </a:rPr>
              <a:t>Treatment</a:t>
            </a:r>
            <a:r>
              <a:rPr lang="fr-FR" b="1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fr-FR" b="1" dirty="0" smtClean="0">
                <a:solidFill>
                  <a:srgbClr val="FF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(&gt;10 000 </a:t>
            </a:r>
            <a:r>
              <a:rPr lang="fr-FR" b="1" dirty="0" err="1" smtClean="0">
                <a:solidFill>
                  <a:srgbClr val="FF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electron</a:t>
            </a:r>
            <a:r>
              <a:rPr lang="fr-FR" b="1" dirty="0" smtClean="0">
                <a:solidFill>
                  <a:srgbClr val="FF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linac</a:t>
            </a:r>
            <a:r>
              <a:rPr lang="fr-FR" b="1" dirty="0" smtClean="0">
                <a:solidFill>
                  <a:srgbClr val="FF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fr-FR" b="1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// </a:t>
            </a:r>
            <a:r>
              <a:rPr lang="fr-FR" b="1" dirty="0" smtClean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60 protons  </a:t>
            </a:r>
            <a:r>
              <a:rPr lang="fr-FR" b="1" dirty="0" err="1" smtClean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facilities</a:t>
            </a:r>
            <a:r>
              <a:rPr lang="fr-FR" b="1" dirty="0" smtClean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 </a:t>
            </a:r>
            <a:r>
              <a:rPr lang="fr-FR" b="1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// </a:t>
            </a:r>
            <a:r>
              <a:rPr lang="fr-FR" b="1" dirty="0" smtClean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 </a:t>
            </a:r>
            <a:r>
              <a:rPr lang="fr-FR" b="1" dirty="0" err="1" smtClean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heavy</a:t>
            </a:r>
            <a:r>
              <a:rPr lang="fr-FR" b="1" dirty="0" smtClean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ions  </a:t>
            </a:r>
            <a:r>
              <a:rPr lang="fr-FR" b="1" dirty="0" smtClean="0"/>
              <a:t>)</a:t>
            </a:r>
          </a:p>
          <a:p>
            <a:r>
              <a:rPr lang="fr-FR" b="1" dirty="0" smtClean="0"/>
              <a:t>  </a:t>
            </a:r>
            <a:r>
              <a:rPr lang="fr-FR" b="1" dirty="0" smtClean="0">
                <a:solidFill>
                  <a:srgbClr val="FF0000"/>
                </a:solidFill>
              </a:rPr>
              <a:t>X ray </a:t>
            </a:r>
            <a:r>
              <a:rPr lang="fr-FR" b="1" dirty="0" err="1" smtClean="0">
                <a:solidFill>
                  <a:srgbClr val="FF0000"/>
                </a:solidFill>
              </a:rPr>
              <a:t>therapy</a:t>
            </a:r>
            <a:r>
              <a:rPr lang="fr-FR" b="1" dirty="0" smtClean="0">
                <a:solidFill>
                  <a:srgbClr val="FF0000"/>
                </a:solidFill>
              </a:rPr>
              <a:t>  </a:t>
            </a:r>
            <a:r>
              <a:rPr lang="fr-FR" b="1" dirty="0" err="1" smtClean="0">
                <a:solidFill>
                  <a:srgbClr val="FF0000"/>
                </a:solidFill>
              </a:rPr>
              <a:t>with</a:t>
            </a:r>
            <a:r>
              <a:rPr lang="fr-FR" b="1" dirty="0" smtClean="0">
                <a:solidFill>
                  <a:srgbClr val="FF0000"/>
                </a:solidFill>
              </a:rPr>
              <a:t> 5-25MeV  </a:t>
            </a:r>
            <a:r>
              <a:rPr lang="fr-FR" b="1" dirty="0" err="1" smtClean="0">
                <a:solidFill>
                  <a:srgbClr val="FF0000"/>
                </a:solidFill>
              </a:rPr>
              <a:t>electrons-linac</a:t>
            </a:r>
            <a:r>
              <a:rPr lang="fr-FR" b="1" dirty="0" smtClean="0">
                <a:solidFill>
                  <a:srgbClr val="FF0000"/>
                </a:solidFill>
              </a:rPr>
              <a:t> ( 600 in France)</a:t>
            </a:r>
            <a:endParaRPr lang="fr-FR" b="1" dirty="0">
              <a:solidFill>
                <a:srgbClr val="FF0000"/>
              </a:solidFill>
            </a:endParaRPr>
          </a:p>
          <a:p>
            <a:pPr lvl="1"/>
            <a:r>
              <a:rPr lang="fr-FR" dirty="0" smtClean="0"/>
              <a:t>  </a:t>
            </a:r>
            <a:r>
              <a:rPr lang="fr-FR" dirty="0" smtClean="0">
                <a:solidFill>
                  <a:srgbClr val="00B050"/>
                </a:solidFill>
              </a:rPr>
              <a:t>Proton </a:t>
            </a:r>
            <a:r>
              <a:rPr lang="fr-FR" dirty="0" err="1" smtClean="0">
                <a:solidFill>
                  <a:srgbClr val="00B050"/>
                </a:solidFill>
              </a:rPr>
              <a:t>Isochronous</a:t>
            </a:r>
            <a:r>
              <a:rPr lang="fr-FR" dirty="0" smtClean="0">
                <a:solidFill>
                  <a:srgbClr val="00B050"/>
                </a:solidFill>
              </a:rPr>
              <a:t> proton cyclotron  (PSI,…,), proton synchrotron</a:t>
            </a:r>
          </a:p>
          <a:p>
            <a:pPr lvl="1"/>
            <a:r>
              <a:rPr lang="fr-FR" dirty="0"/>
              <a:t> </a:t>
            </a:r>
            <a:r>
              <a:rPr lang="fr-FR" dirty="0" smtClean="0"/>
              <a:t> </a:t>
            </a:r>
            <a:r>
              <a:rPr lang="fr-FR" dirty="0" smtClean="0">
                <a:solidFill>
                  <a:srgbClr val="00B050"/>
                </a:solidFill>
              </a:rPr>
              <a:t>250 MeV proton </a:t>
            </a:r>
            <a:r>
              <a:rPr lang="fr-FR" dirty="0" err="1" smtClean="0">
                <a:solidFill>
                  <a:srgbClr val="00B050"/>
                </a:solidFill>
              </a:rPr>
              <a:t>Synchro-cyclotron</a:t>
            </a:r>
            <a:r>
              <a:rPr lang="fr-FR" dirty="0" smtClean="0">
                <a:solidFill>
                  <a:srgbClr val="00B050"/>
                </a:solidFill>
              </a:rPr>
              <a:t> (IBA)  : …  Orsay</a:t>
            </a:r>
            <a:r>
              <a:rPr lang="fr-FR" dirty="0" smtClean="0">
                <a:solidFill>
                  <a:srgbClr val="00B050"/>
                </a:solidFill>
              </a:rPr>
              <a:t>, </a:t>
            </a:r>
            <a:r>
              <a:rPr lang="fr-FR" dirty="0" err="1" smtClean="0">
                <a:solidFill>
                  <a:srgbClr val="00B050"/>
                </a:solidFill>
              </a:rPr>
              <a:t>Nice,Caen</a:t>
            </a:r>
            <a:r>
              <a:rPr lang="fr-FR" dirty="0" smtClean="0"/>
              <a:t>,…</a:t>
            </a:r>
          </a:p>
          <a:p>
            <a:r>
              <a:rPr lang="fr-FR" dirty="0"/>
              <a:t> </a:t>
            </a:r>
            <a:r>
              <a:rPr lang="fr-FR" dirty="0" smtClean="0"/>
              <a:t> </a:t>
            </a:r>
            <a:r>
              <a:rPr lang="fr-FR" dirty="0" err="1" smtClean="0">
                <a:solidFill>
                  <a:srgbClr val="7030A0"/>
                </a:solidFill>
              </a:rPr>
              <a:t>C,Ne</a:t>
            </a:r>
            <a:r>
              <a:rPr lang="fr-FR" dirty="0" smtClean="0">
                <a:solidFill>
                  <a:srgbClr val="7030A0"/>
                </a:solidFill>
              </a:rPr>
              <a:t>,..       400 MeV/A HI Synchrotrons  ( 4 in EU, 0 in Fr )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207130" y="4809894"/>
            <a:ext cx="1828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CNAO Pavie (It)</a:t>
            </a:r>
            <a:endParaRPr lang="en-GB" dirty="0"/>
          </a:p>
        </p:txBody>
      </p:sp>
      <p:cxnSp>
        <p:nvCxnSpPr>
          <p:cNvPr id="6" name="Connecteur en angle 5"/>
          <p:cNvCxnSpPr/>
          <p:nvPr/>
        </p:nvCxnSpPr>
        <p:spPr>
          <a:xfrm>
            <a:off x="5298864" y="2850250"/>
            <a:ext cx="752801" cy="51291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>
            <a:off x="3360855" y="3878599"/>
            <a:ext cx="814647" cy="623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54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172240" y="5518341"/>
            <a:ext cx="2370667" cy="300673"/>
          </a:xfrm>
        </p:spPr>
        <p:txBody>
          <a:bodyPr/>
          <a:lstStyle/>
          <a:p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GdR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</a:t>
            </a:r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SCiPAC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  HI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532053" y="5443377"/>
            <a:ext cx="3533623" cy="304271"/>
          </a:xfrm>
        </p:spPr>
        <p:txBody>
          <a:bodyPr/>
          <a:lstStyle/>
          <a:p>
            <a:r>
              <a:rPr lang="fr-FR" dirty="0"/>
              <a:t>Mai 2024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0" y="0"/>
            <a:ext cx="5940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New </a:t>
            </a:r>
            <a:r>
              <a:rPr lang="fr-FR" sz="2400" dirty="0" smtClean="0">
                <a:solidFill>
                  <a:schemeClr val="bg1"/>
                </a:solidFill>
              </a:rPr>
              <a:t>H.I. </a:t>
            </a:r>
            <a:r>
              <a:rPr lang="fr-FR" sz="2400" dirty="0" smtClean="0">
                <a:solidFill>
                  <a:schemeClr val="bg1"/>
                </a:solidFill>
              </a:rPr>
              <a:t>Accelerator for </a:t>
            </a:r>
            <a:r>
              <a:rPr lang="fr-FR" sz="2400" dirty="0" err="1" smtClean="0">
                <a:solidFill>
                  <a:schemeClr val="bg1"/>
                </a:solidFill>
              </a:rPr>
              <a:t>medical</a:t>
            </a:r>
            <a:r>
              <a:rPr lang="fr-FR" sz="2400" dirty="0" smtClean="0">
                <a:solidFill>
                  <a:schemeClr val="bg1"/>
                </a:solidFill>
              </a:rPr>
              <a:t> applications</a:t>
            </a:r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036" y="2796448"/>
            <a:ext cx="4778332" cy="257635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0" y="740714"/>
            <a:ext cx="751242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C400_IBA :  400MeV/A </a:t>
            </a:r>
            <a:r>
              <a:rPr lang="fr-FR" sz="2400" baseline="30000" dirty="0" smtClean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12</a:t>
            </a:r>
            <a:r>
              <a:rPr lang="fr-FR" sz="2400" dirty="0" smtClean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C</a:t>
            </a:r>
            <a:r>
              <a:rPr lang="fr-FR" sz="2400" baseline="30000" dirty="0" smtClean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6+  </a:t>
            </a:r>
            <a:r>
              <a:rPr lang="fr-FR" sz="2400" dirty="0" smtClean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/ </a:t>
            </a:r>
            <a:r>
              <a:rPr lang="fr-FR" sz="2400" dirty="0" smtClean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250  MeV Proton</a:t>
            </a:r>
            <a:endParaRPr lang="fr-FR" sz="2400" dirty="0">
              <a:solidFill>
                <a:srgbClr val="00B050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fr-FR" sz="2000" dirty="0" smtClean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Hadron </a:t>
            </a:r>
            <a:r>
              <a:rPr lang="fr-FR" sz="2000" dirty="0" err="1" smtClean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therapy</a:t>
            </a:r>
            <a:r>
              <a:rPr lang="fr-FR" sz="2000" dirty="0" smtClean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fr-FR" sz="2000" dirty="0" err="1" smtClean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with</a:t>
            </a:r>
            <a:r>
              <a:rPr lang="fr-FR" sz="2000" dirty="0" smtClean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a </a:t>
            </a:r>
            <a:r>
              <a:rPr lang="fr-FR" sz="2000" dirty="0" err="1" smtClean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very</a:t>
            </a:r>
            <a:r>
              <a:rPr lang="fr-FR" sz="2000" dirty="0" smtClean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compact machine</a:t>
            </a:r>
          </a:p>
          <a:p>
            <a:endParaRPr lang="fr-FR" sz="2000" dirty="0" smtClean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fr-FR" sz="2000" dirty="0" err="1" smtClean="0">
                <a:latin typeface="Yu Gothic" panose="020B0400000000000000" pitchFamily="34" charset="-128"/>
                <a:ea typeface="Yu Gothic" panose="020B0400000000000000" pitchFamily="34" charset="-128"/>
              </a:rPr>
              <a:t>Isochronous</a:t>
            </a:r>
            <a:r>
              <a:rPr lang="fr-FR" sz="20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 cyclotron  K=1600 MeV; 660 tons   </a:t>
            </a:r>
          </a:p>
          <a:p>
            <a:r>
              <a:rPr lang="fr-FR" sz="2000" dirty="0" err="1" smtClean="0">
                <a:latin typeface="Yu Gothic" panose="020B0400000000000000" pitchFamily="34" charset="-128"/>
                <a:ea typeface="Yu Gothic" panose="020B0400000000000000" pitchFamily="34" charset="-128"/>
              </a:rPr>
              <a:t>Diameter</a:t>
            </a:r>
            <a:r>
              <a:rPr lang="fr-FR" sz="20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 total 6.9 m;   </a:t>
            </a:r>
            <a:r>
              <a:rPr lang="fr-FR" sz="2000" dirty="0" err="1" smtClean="0">
                <a:latin typeface="Yu Gothic" panose="020B0400000000000000" pitchFamily="34" charset="-128"/>
                <a:ea typeface="Yu Gothic" panose="020B0400000000000000" pitchFamily="34" charset="-128"/>
              </a:rPr>
              <a:t>Rextraction</a:t>
            </a:r>
            <a:r>
              <a:rPr lang="fr-FR" sz="20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: 1.8m   </a:t>
            </a:r>
          </a:p>
          <a:p>
            <a:r>
              <a:rPr lang="fr-FR" sz="2000" dirty="0" err="1" smtClean="0">
                <a:latin typeface="Yu Gothic" panose="020B0400000000000000" pitchFamily="34" charset="-128"/>
                <a:ea typeface="Yu Gothic" panose="020B0400000000000000" pitchFamily="34" charset="-128"/>
              </a:rPr>
              <a:t>Bfield</a:t>
            </a:r>
            <a:r>
              <a:rPr lang="fr-FR" sz="20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 4,5 T (Hill) // 2.5 T (</a:t>
            </a:r>
            <a:r>
              <a:rPr lang="fr-FR" sz="2000" dirty="0" err="1" smtClean="0">
                <a:latin typeface="Yu Gothic" panose="020B0400000000000000" pitchFamily="34" charset="-128"/>
                <a:ea typeface="Yu Gothic" panose="020B0400000000000000" pitchFamily="34" charset="-128"/>
              </a:rPr>
              <a:t>Valleys</a:t>
            </a:r>
            <a:r>
              <a:rPr lang="fr-FR" sz="20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)</a:t>
            </a:r>
          </a:p>
          <a:p>
            <a:r>
              <a:rPr lang="fr-FR" sz="20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RF =75 MHz;  </a:t>
            </a:r>
            <a:r>
              <a:rPr lang="fr-FR" sz="2000" dirty="0" err="1" smtClean="0">
                <a:latin typeface="Yu Gothic" panose="020B0400000000000000" pitchFamily="34" charset="-128"/>
                <a:ea typeface="Yu Gothic" panose="020B0400000000000000" pitchFamily="34" charset="-128"/>
              </a:rPr>
              <a:t>Harmonic</a:t>
            </a:r>
            <a:r>
              <a:rPr lang="fr-FR" sz="20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 H=F</a:t>
            </a:r>
            <a:r>
              <a:rPr lang="fr-FR" sz="14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RF</a:t>
            </a:r>
            <a:r>
              <a:rPr lang="fr-FR" sz="20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/</a:t>
            </a:r>
            <a:r>
              <a:rPr lang="fr-FR" sz="2000" dirty="0" err="1" smtClean="0">
                <a:latin typeface="Yu Gothic" panose="020B0400000000000000" pitchFamily="34" charset="-128"/>
                <a:ea typeface="Yu Gothic" panose="020B0400000000000000" pitchFamily="34" charset="-128"/>
              </a:rPr>
              <a:t>F</a:t>
            </a:r>
            <a:r>
              <a:rPr lang="fr-FR" sz="1600" dirty="0" err="1" smtClean="0">
                <a:latin typeface="Yu Gothic" panose="020B0400000000000000" pitchFamily="34" charset="-128"/>
                <a:ea typeface="Yu Gothic" panose="020B0400000000000000" pitchFamily="34" charset="-128"/>
              </a:rPr>
              <a:t>revol</a:t>
            </a:r>
            <a:r>
              <a:rPr lang="fr-FR" sz="16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.</a:t>
            </a:r>
            <a:r>
              <a:rPr lang="fr-FR" sz="20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=</a:t>
            </a:r>
            <a:r>
              <a:rPr lang="fr-FR" sz="20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4</a:t>
            </a:r>
          </a:p>
          <a:p>
            <a:r>
              <a:rPr lang="fr-FR" sz="20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Transmission ~ 0.5%</a:t>
            </a:r>
            <a:endParaRPr lang="fr-FR" sz="2000" dirty="0" smtClean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endParaRPr lang="fr-FR" sz="20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424" y="740714"/>
            <a:ext cx="2454950" cy="149493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72240" y="3976929"/>
            <a:ext cx="6137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70C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2024 : </a:t>
            </a:r>
          </a:p>
          <a:p>
            <a:r>
              <a:rPr lang="fr-FR" dirty="0">
                <a:solidFill>
                  <a:srgbClr val="0070C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First model </a:t>
            </a:r>
            <a:r>
              <a:rPr lang="fr-FR" dirty="0" smtClean="0">
                <a:solidFill>
                  <a:srgbClr val="0070C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C400 </a:t>
            </a:r>
            <a:r>
              <a:rPr lang="fr-FR" dirty="0" err="1" smtClean="0">
                <a:solidFill>
                  <a:srgbClr val="0070C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being</a:t>
            </a:r>
            <a:r>
              <a:rPr lang="fr-FR" dirty="0" smtClean="0">
                <a:solidFill>
                  <a:srgbClr val="0070C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fr-FR" dirty="0" err="1">
                <a:solidFill>
                  <a:srgbClr val="0070C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installed</a:t>
            </a:r>
            <a:r>
              <a:rPr lang="fr-FR" dirty="0">
                <a:solidFill>
                  <a:srgbClr val="0070C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in </a:t>
            </a:r>
            <a:r>
              <a:rPr lang="fr-FR" b="1" dirty="0">
                <a:solidFill>
                  <a:srgbClr val="0070C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France</a:t>
            </a:r>
            <a:r>
              <a:rPr lang="fr-FR" dirty="0">
                <a:solidFill>
                  <a:srgbClr val="0070C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                        (Caen , </a:t>
            </a:r>
            <a:r>
              <a:rPr lang="fr-FR" dirty="0" err="1">
                <a:solidFill>
                  <a:srgbClr val="0070C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Normandy</a:t>
            </a:r>
            <a:r>
              <a:rPr lang="fr-FR" dirty="0">
                <a:solidFill>
                  <a:srgbClr val="0070C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940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130678" y="5450913"/>
            <a:ext cx="2370667" cy="300673"/>
          </a:xfrm>
        </p:spPr>
        <p:txBody>
          <a:bodyPr/>
          <a:lstStyle/>
          <a:p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GdR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</a:t>
            </a:r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SCiPAC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  HI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573617" y="5447315"/>
            <a:ext cx="3533623" cy="304271"/>
          </a:xfrm>
        </p:spPr>
        <p:txBody>
          <a:bodyPr/>
          <a:lstStyle/>
          <a:p>
            <a:r>
              <a:rPr lang="fr-FR" dirty="0"/>
              <a:t>Mai 2024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0" y="0"/>
            <a:ext cx="4353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Heavy Ion </a:t>
            </a:r>
            <a:r>
              <a:rPr lang="fr-FR" sz="2400" dirty="0" err="1" smtClean="0">
                <a:solidFill>
                  <a:schemeClr val="bg1"/>
                </a:solidFill>
              </a:rPr>
              <a:t>Accelerators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smtClean="0">
                <a:solidFill>
                  <a:schemeClr val="bg1"/>
                </a:solidFill>
              </a:rPr>
              <a:t>in Europe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70967"/>
            <a:ext cx="9231085" cy="1719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3111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endParaRPr lang="fr-FR" sz="3111" dirty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marL="380996" lvl="0" indent="-380996" defTabSz="914400">
              <a:spcBef>
                <a:spcPct val="20000"/>
              </a:spcBef>
              <a:buClr>
                <a:srgbClr val="7030A0"/>
              </a:buClr>
              <a:buSzPct val="100000"/>
              <a:buFont typeface="Wingdings" panose="05000000000000000000" pitchFamily="2" charset="2"/>
              <a:buChar char=""/>
            </a:pPr>
            <a:endParaRPr lang="fr-FR" sz="3111" dirty="0" smtClean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marL="380996" lvl="0" indent="-380996" defTabSz="914400">
              <a:spcBef>
                <a:spcPct val="20000"/>
              </a:spcBef>
              <a:buClr>
                <a:srgbClr val="7030A0"/>
              </a:buClr>
              <a:buSzPct val="100000"/>
              <a:buFont typeface="Wingdings" panose="05000000000000000000" pitchFamily="2" charset="2"/>
              <a:buChar char=""/>
            </a:pPr>
            <a:endParaRPr lang="fr-FR" sz="3111" dirty="0" smtClean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92403" y="790014"/>
            <a:ext cx="853868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CERN  : HI  LINAC3 +LEIR … for  ALICE  //  Isolde </a:t>
            </a:r>
            <a:r>
              <a:rPr lang="fr-FR" sz="2400" b="1" dirty="0" err="1" smtClean="0"/>
              <a:t>Linac</a:t>
            </a:r>
            <a:endParaRPr lang="fr-FR" sz="2400" b="1" dirty="0"/>
          </a:p>
          <a:p>
            <a:r>
              <a:rPr lang="fr-FR" sz="2400" b="1" dirty="0" smtClean="0"/>
              <a:t>GSI-</a:t>
            </a:r>
            <a:r>
              <a:rPr lang="fr-FR" sz="2400" b="1" dirty="0" err="1" smtClean="0"/>
              <a:t>Fair</a:t>
            </a:r>
            <a:r>
              <a:rPr lang="fr-FR" sz="2400" b="1" dirty="0" smtClean="0"/>
              <a:t> (Germany)</a:t>
            </a:r>
            <a:endParaRPr lang="fr-FR" sz="2400" b="1" dirty="0"/>
          </a:p>
          <a:p>
            <a:endParaRPr lang="fr-FR" sz="2000" b="1" dirty="0" smtClean="0"/>
          </a:p>
          <a:p>
            <a:r>
              <a:rPr lang="fr-FR" sz="2000" b="1" dirty="0" smtClean="0"/>
              <a:t> </a:t>
            </a:r>
            <a:r>
              <a:rPr lang="fr-FR" sz="2000" b="1" dirty="0" err="1" smtClean="0"/>
              <a:t>Dubna</a:t>
            </a:r>
            <a:r>
              <a:rPr lang="fr-FR" sz="2000" b="1" dirty="0" smtClean="0"/>
              <a:t> </a:t>
            </a:r>
            <a:r>
              <a:rPr lang="fr-FR" sz="2000" b="1" dirty="0"/>
              <a:t>(</a:t>
            </a:r>
            <a:r>
              <a:rPr lang="fr-FR" sz="2000" b="1" dirty="0" err="1"/>
              <a:t>Russia</a:t>
            </a:r>
            <a:r>
              <a:rPr lang="fr-FR" sz="2000" b="1" dirty="0" smtClean="0"/>
              <a:t>)</a:t>
            </a:r>
          </a:p>
          <a:p>
            <a:r>
              <a:rPr lang="fr-FR" sz="2000" b="1" dirty="0" err="1" smtClean="0">
                <a:solidFill>
                  <a:srgbClr val="0070C0"/>
                </a:solidFill>
              </a:rPr>
              <a:t>Ganil</a:t>
            </a:r>
            <a:r>
              <a:rPr lang="fr-FR" sz="2000" b="1" dirty="0" smtClean="0">
                <a:solidFill>
                  <a:srgbClr val="0070C0"/>
                </a:solidFill>
              </a:rPr>
              <a:t> (Fr), Alto(Fr),…</a:t>
            </a:r>
          </a:p>
          <a:p>
            <a:r>
              <a:rPr lang="fr-FR" sz="2000" b="1" dirty="0" smtClean="0"/>
              <a:t>LNL </a:t>
            </a:r>
            <a:r>
              <a:rPr lang="fr-FR" sz="2000" b="1" dirty="0" err="1" smtClean="0"/>
              <a:t>Legnaro</a:t>
            </a:r>
            <a:r>
              <a:rPr lang="fr-FR" sz="2000" b="1" dirty="0" smtClean="0"/>
              <a:t> (</a:t>
            </a:r>
            <a:r>
              <a:rPr lang="fr-FR" sz="2000" b="1" dirty="0" err="1" smtClean="0"/>
              <a:t>it</a:t>
            </a:r>
            <a:r>
              <a:rPr lang="fr-FR" sz="2000" b="1" dirty="0" smtClean="0"/>
              <a:t>),LNS  </a:t>
            </a:r>
            <a:r>
              <a:rPr lang="fr-FR" sz="2000" b="1" dirty="0" err="1" smtClean="0"/>
              <a:t>Catania</a:t>
            </a:r>
            <a:r>
              <a:rPr lang="fr-FR" sz="2000" b="1" dirty="0" smtClean="0"/>
              <a:t>  (</a:t>
            </a:r>
            <a:r>
              <a:rPr lang="fr-FR" sz="2000" b="1" dirty="0" err="1" smtClean="0"/>
              <a:t>it</a:t>
            </a:r>
            <a:r>
              <a:rPr lang="fr-FR" sz="2000" b="1" dirty="0" smtClean="0"/>
              <a:t>)</a:t>
            </a:r>
          </a:p>
          <a:p>
            <a:endParaRPr lang="fr-FR" sz="2000" b="1" dirty="0" smtClean="0"/>
          </a:p>
          <a:p>
            <a:r>
              <a:rPr lang="en-GB" sz="2000" b="1" dirty="0"/>
              <a:t>Warsaw cyclotron </a:t>
            </a:r>
            <a:r>
              <a:rPr lang="en-GB" sz="2000" b="1" dirty="0" smtClean="0"/>
              <a:t>facility (Po)</a:t>
            </a:r>
          </a:p>
          <a:p>
            <a:endParaRPr lang="fr-FR" sz="2000" b="1" dirty="0" smtClean="0"/>
          </a:p>
          <a:p>
            <a:r>
              <a:rPr lang="fr-FR" sz="2000" b="1" dirty="0" smtClean="0"/>
              <a:t>UCL Louvain (Bel.)</a:t>
            </a:r>
          </a:p>
          <a:p>
            <a:r>
              <a:rPr lang="fr-FR" sz="2000" b="1" dirty="0" smtClean="0"/>
              <a:t>RADEEF  </a:t>
            </a:r>
            <a:r>
              <a:rPr lang="fr-FR" sz="2000" b="1" dirty="0" err="1" smtClean="0"/>
              <a:t>Jyvaskyla</a:t>
            </a:r>
            <a:r>
              <a:rPr lang="fr-FR" sz="2000" b="1" dirty="0" smtClean="0"/>
              <a:t> (Fin.)</a:t>
            </a:r>
          </a:p>
          <a:p>
            <a:r>
              <a:rPr lang="fr-FR" sz="2000" dirty="0" smtClean="0"/>
              <a:t>…etc…</a:t>
            </a:r>
            <a:endParaRPr lang="en-GB" sz="20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604" y="4296002"/>
            <a:ext cx="980748" cy="115131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497" y="1261160"/>
            <a:ext cx="4701991" cy="1716227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254" y="3729179"/>
            <a:ext cx="2619375" cy="1743075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798" y="2744847"/>
            <a:ext cx="2585259" cy="155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6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818181"/>
                </a:solidFill>
                <a:latin typeface="Eras Medium ITC" panose="020B0602030504020804" pitchFamily="34" charset="0"/>
              </a:rPr>
              <a:t>GdR</a:t>
            </a:r>
            <a:r>
              <a:rPr lang="fr-FR" dirty="0" smtClean="0">
                <a:solidFill>
                  <a:srgbClr val="818181"/>
                </a:solidFill>
                <a:latin typeface="Eras Medium ITC" panose="020B0602030504020804" pitchFamily="34" charset="0"/>
              </a:rPr>
              <a:t> </a:t>
            </a:r>
            <a:r>
              <a:rPr lang="fr-FR" dirty="0" err="1" smtClean="0">
                <a:solidFill>
                  <a:srgbClr val="818181"/>
                </a:solidFill>
                <a:latin typeface="Eras Medium ITC" panose="020B0602030504020804" pitchFamily="34" charset="0"/>
              </a:rPr>
              <a:t>SCiPAC</a:t>
            </a:r>
            <a:r>
              <a:rPr lang="fr-FR" dirty="0" smtClean="0">
                <a:solidFill>
                  <a:srgbClr val="818181"/>
                </a:solidFill>
                <a:latin typeface="Eras Medium ITC" panose="020B0602030504020804" pitchFamily="34" charset="0"/>
              </a:rPr>
              <a:t>   HI , B.JACQUOT</a:t>
            </a:r>
            <a:endParaRPr lang="fr-FR" dirty="0">
              <a:solidFill>
                <a:srgbClr val="818181"/>
              </a:solidFill>
              <a:latin typeface="Eras Medium ITC" panose="020B0602030504020804" pitchFamily="34" charset="0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smtClean="0"/>
              <a:t>Mai 2024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C286-B2FE-44AC-8F25-02BBF4E9D12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03209" y="0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solidFill>
                  <a:schemeClr val="bg1"/>
                </a:solidFill>
              </a:rPr>
              <a:t>Overview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1909" y="676161"/>
            <a:ext cx="9231085" cy="2179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endParaRPr lang="fr-FR" sz="3111" dirty="0" smtClean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marL="380996" lvl="0" indent="-380996" defTabSz="914400">
              <a:spcBef>
                <a:spcPct val="20000"/>
              </a:spcBef>
              <a:buClr>
                <a:srgbClr val="7030A0"/>
              </a:buClr>
              <a:buSzPct val="100000"/>
              <a:buFont typeface="Wingdings" panose="05000000000000000000" pitchFamily="2" charset="2"/>
              <a:buChar char=""/>
            </a:pPr>
            <a:r>
              <a:rPr lang="fr-FR" sz="3111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800" dirty="0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Heavy Ions (HI) in the world of </a:t>
            </a:r>
            <a:r>
              <a:rPr lang="fr-FR" sz="2800" dirty="0" err="1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particle</a:t>
            </a:r>
            <a:r>
              <a:rPr lang="fr-FR" sz="2800" dirty="0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800" dirty="0" err="1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Accelerators</a:t>
            </a:r>
            <a:endParaRPr lang="fr-FR" sz="2800" dirty="0" smtClean="0">
              <a:solidFill>
                <a:srgbClr val="7030A0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marL="380996" indent="-380996" defTabSz="914400">
              <a:spcBef>
                <a:spcPct val="20000"/>
              </a:spcBef>
              <a:buClr>
                <a:srgbClr val="7030A0"/>
              </a:buClr>
              <a:buSzPct val="100000"/>
              <a:buFont typeface="Wingdings" panose="05000000000000000000" pitchFamily="2" charset="2"/>
              <a:buChar char=""/>
            </a:pPr>
            <a:r>
              <a:rPr lang="fr-FR" sz="28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Technologies and Challenges, </a:t>
            </a:r>
            <a:r>
              <a:rPr lang="fr-FR" sz="2800" dirty="0" err="1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specificity</a:t>
            </a:r>
            <a:r>
              <a:rPr lang="fr-FR" sz="28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</a:p>
          <a:p>
            <a:pPr marL="380996" indent="-380996" defTabSz="914400">
              <a:spcBef>
                <a:spcPct val="20000"/>
              </a:spcBef>
              <a:buClr>
                <a:srgbClr val="7030A0"/>
              </a:buClr>
              <a:buSzPct val="100000"/>
              <a:buFont typeface="Wingdings" panose="05000000000000000000" pitchFamily="2" charset="2"/>
              <a:buChar char=""/>
            </a:pPr>
            <a:r>
              <a:rPr lang="en-US" sz="28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Leading</a:t>
            </a:r>
            <a:r>
              <a:rPr lang="fr-FR" sz="28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800" dirty="0" err="1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Facilities</a:t>
            </a:r>
            <a:r>
              <a:rPr lang="fr-FR" sz="28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800" dirty="0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HI</a:t>
            </a:r>
            <a:r>
              <a:rPr lang="fr-FR" sz="28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in the world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145" y="0"/>
            <a:ext cx="2553854" cy="531085"/>
          </a:xfrm>
          <a:prstGeom prst="rect">
            <a:avLst/>
          </a:prstGeom>
          <a:solidFill>
            <a:srgbClr val="CCCCFF"/>
          </a:solidFill>
        </p:spPr>
      </p:pic>
      <p:sp>
        <p:nvSpPr>
          <p:cNvPr id="9" name="Rectangle 8"/>
          <p:cNvSpPr/>
          <p:nvPr/>
        </p:nvSpPr>
        <p:spPr>
          <a:xfrm>
            <a:off x="282633" y="3129289"/>
            <a:ext cx="9459883" cy="1557349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pPr marL="380996" indent="-380996" defTabSz="914400">
              <a:spcBef>
                <a:spcPct val="20000"/>
              </a:spcBef>
              <a:buClr>
                <a:srgbClr val="7030A0"/>
              </a:buClr>
              <a:buSzPct val="100000"/>
              <a:buFont typeface="Wingdings" panose="05000000000000000000" pitchFamily="2" charset="2"/>
              <a:buChar char=""/>
            </a:pPr>
            <a:r>
              <a:rPr lang="fr-FR" sz="2800" dirty="0" err="1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Medical</a:t>
            </a:r>
            <a:r>
              <a:rPr lang="fr-FR" sz="28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Applications </a:t>
            </a:r>
            <a:r>
              <a:rPr lang="fr-FR" sz="2800" dirty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of </a:t>
            </a:r>
            <a:r>
              <a:rPr lang="fr-FR" sz="2800" dirty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HI</a:t>
            </a:r>
            <a:r>
              <a:rPr lang="fr-FR" sz="2800" dirty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endParaRPr lang="fr-FR" sz="2800" dirty="0" smtClean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marL="380996" indent="-380996" defTabSz="914400">
              <a:spcBef>
                <a:spcPct val="20000"/>
              </a:spcBef>
              <a:buClr>
                <a:srgbClr val="7030A0"/>
              </a:buClr>
              <a:buSzPct val="100000"/>
              <a:buFont typeface="Wingdings" panose="05000000000000000000" pitchFamily="2" charset="2"/>
              <a:buChar char=""/>
            </a:pPr>
            <a:r>
              <a:rPr lang="fr-FR" sz="28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French </a:t>
            </a:r>
            <a:r>
              <a:rPr lang="fr-FR" sz="2800" dirty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Heavy Ions </a:t>
            </a:r>
            <a:r>
              <a:rPr lang="fr-FR" sz="2800" dirty="0" err="1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Facilities</a:t>
            </a:r>
            <a:r>
              <a:rPr lang="fr-FR" sz="2800" dirty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</a:p>
          <a:p>
            <a:pPr marL="380996" lvl="0" indent="-380996" defTabSz="914400">
              <a:spcBef>
                <a:spcPct val="20000"/>
              </a:spcBef>
              <a:buClr>
                <a:srgbClr val="7030A0"/>
              </a:buClr>
              <a:buSzPct val="100000"/>
              <a:buFont typeface="Wingdings" panose="05000000000000000000" pitchFamily="2" charset="2"/>
              <a:buChar char=""/>
            </a:pPr>
            <a:r>
              <a:rPr lang="fr-FR" sz="2800" dirty="0" err="1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What</a:t>
            </a:r>
            <a:r>
              <a:rPr lang="fr-FR" sz="2800" dirty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to do </a:t>
            </a:r>
            <a:r>
              <a:rPr lang="fr-FR" sz="2800" dirty="0" err="1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with</a:t>
            </a:r>
            <a:r>
              <a:rPr lang="fr-FR" sz="2800" dirty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800" dirty="0" err="1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GdR</a:t>
            </a:r>
            <a:r>
              <a:rPr lang="fr-FR" sz="2800" dirty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800" dirty="0" err="1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SCiPAC</a:t>
            </a:r>
            <a:r>
              <a:rPr lang="fr-FR" sz="2800" dirty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?</a:t>
            </a:r>
            <a:endParaRPr lang="fr-FR" sz="3200" dirty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08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130678" y="5450913"/>
            <a:ext cx="2370667" cy="300673"/>
          </a:xfrm>
        </p:spPr>
        <p:txBody>
          <a:bodyPr/>
          <a:lstStyle/>
          <a:p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GdR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</a:t>
            </a:r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SCiPAC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  HI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573617" y="5447315"/>
            <a:ext cx="3533623" cy="304271"/>
          </a:xfrm>
        </p:spPr>
        <p:txBody>
          <a:bodyPr/>
          <a:lstStyle/>
          <a:p>
            <a:r>
              <a:rPr lang="fr-FR" dirty="0"/>
              <a:t>Mai 2024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0" y="0"/>
            <a:ext cx="430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Heavy Ion </a:t>
            </a:r>
            <a:r>
              <a:rPr lang="fr-FR" sz="2400" dirty="0" err="1" smtClean="0">
                <a:solidFill>
                  <a:schemeClr val="bg1"/>
                </a:solidFill>
              </a:rPr>
              <a:t>Accelerators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smtClean="0">
                <a:solidFill>
                  <a:schemeClr val="bg1"/>
                </a:solidFill>
              </a:rPr>
              <a:t>in France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70967"/>
            <a:ext cx="9231085" cy="1719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3111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endParaRPr lang="fr-FR" sz="3111" dirty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marL="380996" lvl="0" indent="-380996" defTabSz="914400">
              <a:spcBef>
                <a:spcPct val="20000"/>
              </a:spcBef>
              <a:buClr>
                <a:srgbClr val="7030A0"/>
              </a:buClr>
              <a:buSzPct val="100000"/>
              <a:buFont typeface="Wingdings" panose="05000000000000000000" pitchFamily="2" charset="2"/>
              <a:buChar char=""/>
            </a:pPr>
            <a:endParaRPr lang="fr-FR" sz="3111" dirty="0" smtClean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marL="380996" lvl="0" indent="-380996" defTabSz="914400">
              <a:spcBef>
                <a:spcPct val="20000"/>
              </a:spcBef>
              <a:buClr>
                <a:srgbClr val="7030A0"/>
              </a:buClr>
              <a:buSzPct val="100000"/>
              <a:buFont typeface="Wingdings" panose="05000000000000000000" pitchFamily="2" charset="2"/>
              <a:buChar char=""/>
            </a:pPr>
            <a:endParaRPr lang="fr-FR" sz="3111" dirty="0" smtClean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697" y="2833195"/>
            <a:ext cx="4625419" cy="248690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42" y="685421"/>
            <a:ext cx="8450109" cy="130687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4" y="4121653"/>
            <a:ext cx="1569628" cy="98101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792" y="4477284"/>
            <a:ext cx="2127485" cy="1147085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42" y="2112750"/>
            <a:ext cx="2847975" cy="16002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299628" y="4518105"/>
            <a:ext cx="1596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Iba</a:t>
            </a:r>
            <a:r>
              <a:rPr lang="fr-FR" dirty="0" smtClean="0"/>
              <a:t> C400</a:t>
            </a:r>
            <a:endParaRPr lang="en-GB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438" y="3968766"/>
            <a:ext cx="1702468" cy="113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6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130678" y="5450913"/>
            <a:ext cx="2370667" cy="300673"/>
          </a:xfrm>
        </p:spPr>
        <p:txBody>
          <a:bodyPr/>
          <a:lstStyle/>
          <a:p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GdR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</a:t>
            </a:r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SCiPAC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  HI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573617" y="5447315"/>
            <a:ext cx="3533623" cy="304271"/>
          </a:xfrm>
        </p:spPr>
        <p:txBody>
          <a:bodyPr/>
          <a:lstStyle/>
          <a:p>
            <a:r>
              <a:rPr lang="fr-FR" dirty="0"/>
              <a:t>Mai 2024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0" y="0"/>
            <a:ext cx="4297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 Heavy Ion Accelerator in France 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65894"/>
            <a:ext cx="9231085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endParaRPr lang="fr-FR" sz="2000" dirty="0" smtClean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marL="380996" lvl="0" indent="-380996" defTabSz="914400">
              <a:spcBef>
                <a:spcPct val="20000"/>
              </a:spcBef>
              <a:buClr>
                <a:srgbClr val="7030A0"/>
              </a:buClr>
              <a:buSzPct val="100000"/>
              <a:buFont typeface="Wingdings" panose="05000000000000000000" pitchFamily="2" charset="2"/>
              <a:buChar char=""/>
            </a:pPr>
            <a:r>
              <a:rPr lang="fr-FR" sz="2000" dirty="0" err="1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Low</a:t>
            </a:r>
            <a:r>
              <a:rPr lang="fr-FR" sz="2000" dirty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000" dirty="0" err="1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energy</a:t>
            </a:r>
            <a:r>
              <a:rPr lang="fr-FR" sz="2000" dirty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000" dirty="0" err="1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plateforms</a:t>
            </a:r>
            <a:r>
              <a:rPr lang="fr-FR" sz="2000" dirty="0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:</a:t>
            </a:r>
            <a:endParaRPr lang="fr-FR" sz="2000" dirty="0">
              <a:solidFill>
                <a:srgbClr val="7030A0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marL="285750" lvl="0" indent="-285750" defTabSz="914400">
              <a:spcBef>
                <a:spcPct val="20000"/>
              </a:spcBef>
              <a:buClr>
                <a:srgbClr val="7030A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dirty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(2-4MV </a:t>
            </a:r>
            <a:r>
              <a:rPr lang="fr-FR" dirty="0" err="1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electrostatics</a:t>
            </a:r>
            <a:r>
              <a:rPr lang="fr-FR" dirty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 ) ANDROMEDE, ARTEMIS, ASTER</a:t>
            </a:r>
            <a:r>
              <a:rPr lang="fr-FR" sz="2000" dirty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, </a:t>
            </a:r>
            <a:r>
              <a:rPr lang="fr-FR" dirty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New </a:t>
            </a:r>
            <a:r>
              <a:rPr lang="fr-FR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AGLAE,…</a:t>
            </a:r>
            <a:endParaRPr lang="fr-FR" dirty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marL="285750" lvl="0" indent="-285750" defTabSz="914400">
              <a:spcBef>
                <a:spcPct val="20000"/>
              </a:spcBef>
              <a:buClr>
                <a:srgbClr val="7030A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7MVtandem&amp;4MV DAM-</a:t>
            </a:r>
            <a:r>
              <a:rPr lang="fr-FR" dirty="0" err="1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Bruyere</a:t>
            </a:r>
            <a:endParaRPr lang="fr-FR" dirty="0" smtClean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78" y="3127367"/>
            <a:ext cx="3927080" cy="211143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805" y="1723882"/>
            <a:ext cx="1702468" cy="113390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862" y="525992"/>
            <a:ext cx="2022411" cy="113633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5052" y="3056400"/>
            <a:ext cx="1401630" cy="1540538"/>
          </a:xfrm>
          <a:prstGeom prst="rect">
            <a:avLst/>
          </a:prstGeom>
        </p:spPr>
      </p:pic>
      <p:pic>
        <p:nvPicPr>
          <p:cNvPr id="11" name="Picture 5" descr="Linac01c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398908" y="4722766"/>
            <a:ext cx="4990048" cy="620291"/>
          </a:xfrm>
          <a:prstGeom prst="rect">
            <a:avLst/>
          </a:prstGeom>
          <a:noFill/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6975" y="3519028"/>
            <a:ext cx="1997342" cy="1098373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130678" y="1554298"/>
            <a:ext cx="7665618" cy="128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6" indent="-380996" defTabSz="914400">
              <a:spcBef>
                <a:spcPct val="20000"/>
              </a:spcBef>
              <a:buClr>
                <a:srgbClr val="7030A0"/>
              </a:buClr>
              <a:buSzPct val="100000"/>
              <a:buFont typeface="Wingdings" panose="05000000000000000000" pitchFamily="2" charset="2"/>
              <a:buChar char=""/>
            </a:pPr>
            <a:r>
              <a:rPr lang="fr-FR" sz="2000" dirty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ALTO (Tandem-14.5MV</a:t>
            </a:r>
            <a:r>
              <a:rPr lang="fr-FR" sz="2000" dirty="0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)</a:t>
            </a:r>
          </a:p>
          <a:p>
            <a:pPr marL="380996" indent="-380996" defTabSz="914400">
              <a:spcBef>
                <a:spcPct val="20000"/>
              </a:spcBef>
              <a:buClr>
                <a:srgbClr val="7030A0"/>
              </a:buClr>
              <a:buSzPct val="100000"/>
              <a:buFont typeface="Wingdings" panose="05000000000000000000" pitchFamily="2" charset="2"/>
              <a:buChar char=""/>
            </a:pPr>
            <a:r>
              <a:rPr lang="fr-FR" sz="2000" dirty="0" err="1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Ganil_Cyclotrons</a:t>
            </a:r>
            <a:r>
              <a:rPr lang="fr-FR" sz="2400" dirty="0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dirty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(C-U  up to 95 MeV/A, RIB-ISOL up 20 MeV/u)</a:t>
            </a:r>
            <a:endParaRPr lang="fr-FR" sz="2400" dirty="0">
              <a:solidFill>
                <a:srgbClr val="7030A0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marL="380996" lvl="0" indent="-380996" defTabSz="914400">
              <a:spcBef>
                <a:spcPct val="20000"/>
              </a:spcBef>
              <a:buClr>
                <a:srgbClr val="7030A0"/>
              </a:buClr>
              <a:buSzPct val="100000"/>
              <a:buFont typeface="Wingdings" panose="05000000000000000000" pitchFamily="2" charset="2"/>
              <a:buChar char=""/>
            </a:pPr>
            <a:r>
              <a:rPr lang="fr-FR" sz="2000" dirty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Ganil_Spiral2</a:t>
            </a:r>
            <a:r>
              <a:rPr lang="fr-FR" sz="2400" dirty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dirty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( </a:t>
            </a:r>
            <a:r>
              <a:rPr lang="fr-FR" dirty="0" err="1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Cw</a:t>
            </a:r>
            <a:r>
              <a:rPr lang="fr-FR" dirty="0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dirty="0" err="1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Linac</a:t>
            </a:r>
            <a:r>
              <a:rPr lang="fr-FR" dirty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proton 33 MeV, </a:t>
            </a:r>
            <a:r>
              <a:rPr lang="fr-FR" dirty="0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Heavy Ions </a:t>
            </a:r>
            <a:r>
              <a:rPr lang="fr-FR" dirty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: 10MeV/A )</a:t>
            </a:r>
          </a:p>
        </p:txBody>
      </p:sp>
    </p:spTree>
    <p:extLst>
      <p:ext uri="{BB962C8B-B14F-4D97-AF65-F5344CB8AC3E}">
        <p14:creationId xmlns:p14="http://schemas.microsoft.com/office/powerpoint/2010/main" val="399513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GdR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</a:t>
            </a:r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SCiPAC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  HI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Mai 2024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C286-B2FE-44AC-8F25-02BBF4E9D127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0"/>
            <a:ext cx="6104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France HI  </a:t>
            </a:r>
            <a:r>
              <a:rPr lang="fr-FR" sz="2400" dirty="0" err="1" smtClean="0">
                <a:solidFill>
                  <a:schemeClr val="bg1"/>
                </a:solidFill>
              </a:rPr>
              <a:t>Accelerators</a:t>
            </a:r>
            <a:r>
              <a:rPr lang="fr-FR" sz="2400" dirty="0" smtClean="0">
                <a:solidFill>
                  <a:schemeClr val="bg1"/>
                </a:solidFill>
              </a:rPr>
              <a:t> : </a:t>
            </a:r>
            <a:r>
              <a:rPr lang="fr-FR" sz="2400" dirty="0" err="1" smtClean="0">
                <a:solidFill>
                  <a:schemeClr val="bg1"/>
                </a:solidFill>
              </a:rPr>
              <a:t>Low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</a:rPr>
              <a:t>energy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</a:rPr>
              <a:t>platforms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1909" y="676161"/>
            <a:ext cx="92310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6" lvl="0" indent="-380996" defTabSz="914400">
              <a:spcBef>
                <a:spcPct val="20000"/>
              </a:spcBef>
              <a:buClr>
                <a:srgbClr val="7030A0"/>
              </a:buClr>
              <a:buSzPct val="100000"/>
              <a:buFont typeface="Wingdings" panose="05000000000000000000" pitchFamily="2" charset="2"/>
              <a:buChar char=""/>
            </a:pPr>
            <a:r>
              <a:rPr lang="fr-FR" sz="28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Small, </a:t>
            </a:r>
            <a:r>
              <a:rPr lang="fr-FR" sz="2800" dirty="0" err="1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Multidisciplinary</a:t>
            </a:r>
            <a:r>
              <a:rPr lang="fr-FR" sz="28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: </a:t>
            </a:r>
            <a:r>
              <a:rPr lang="fr-FR" sz="20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ANDROMEDE et ARAMIS @IJCLAB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9" y="1511990"/>
            <a:ext cx="3593936" cy="269545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863" y="1432569"/>
            <a:ext cx="4751401" cy="199337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-1" y="4211495"/>
            <a:ext cx="7476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r>
              <a:rPr lang="fr-FR" dirty="0" err="1" smtClean="0">
                <a:solidFill>
                  <a:srgbClr val="7030A0"/>
                </a:solidFill>
              </a:rPr>
              <a:t>Beam</a:t>
            </a:r>
            <a:r>
              <a:rPr lang="fr-FR" dirty="0" smtClean="0">
                <a:solidFill>
                  <a:srgbClr val="7030A0"/>
                </a:solidFill>
              </a:rPr>
              <a:t> :  </a:t>
            </a:r>
            <a:r>
              <a:rPr lang="en-GB" dirty="0"/>
              <a:t>from hydrogen to </a:t>
            </a:r>
            <a:r>
              <a:rPr lang="en-GB" dirty="0" err="1"/>
              <a:t>nano</a:t>
            </a:r>
            <a:r>
              <a:rPr lang="en-GB" dirty="0"/>
              <a:t>-particles (Au</a:t>
            </a:r>
            <a:r>
              <a:rPr lang="en-GB" baseline="-25000" dirty="0"/>
              <a:t>400</a:t>
            </a:r>
            <a:r>
              <a:rPr lang="en-GB" baseline="30000" dirty="0"/>
              <a:t>+4</a:t>
            </a:r>
            <a:r>
              <a:rPr lang="en-GB" dirty="0" smtClean="0"/>
              <a:t>) : 4MVolts</a:t>
            </a:r>
          </a:p>
          <a:p>
            <a:r>
              <a:rPr lang="en-GB" b="1" dirty="0"/>
              <a:t>Surface </a:t>
            </a:r>
            <a:r>
              <a:rPr lang="en-GB" b="1" dirty="0" smtClean="0"/>
              <a:t>analysis, Material science, </a:t>
            </a:r>
            <a:r>
              <a:rPr lang="en-GB" dirty="0" smtClean="0"/>
              <a:t>Secondary </a:t>
            </a:r>
            <a:r>
              <a:rPr lang="en-GB" dirty="0"/>
              <a:t>Ion Mass </a:t>
            </a:r>
            <a:r>
              <a:rPr lang="en-GB" dirty="0" smtClean="0"/>
              <a:t>Spectrometry (SIMS), Ion Beam Analysis,…</a:t>
            </a:r>
            <a:endParaRPr lang="en-GB" dirty="0"/>
          </a:p>
        </p:txBody>
      </p:sp>
      <p:sp>
        <p:nvSpPr>
          <p:cNvPr id="12" name="ZoneTexte 11"/>
          <p:cNvSpPr txBox="1"/>
          <p:nvPr/>
        </p:nvSpPr>
        <p:spPr>
          <a:xfrm>
            <a:off x="3923607" y="3023388"/>
            <a:ext cx="6120733" cy="958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7030A0"/>
                </a:solidFill>
              </a:rPr>
              <a:t>Beams</a:t>
            </a:r>
            <a:r>
              <a:rPr lang="fr-FR" dirty="0" smtClean="0">
                <a:solidFill>
                  <a:srgbClr val="7030A0"/>
                </a:solidFill>
              </a:rPr>
              <a:t> : </a:t>
            </a:r>
            <a:r>
              <a:rPr lang="fr-FR" dirty="0" smtClean="0"/>
              <a:t>2MVolts HI ARAMIS+ IRMA 190kV</a:t>
            </a:r>
          </a:p>
          <a:p>
            <a:r>
              <a:rPr lang="fr-FR" dirty="0" err="1" smtClean="0"/>
              <a:t>Analysis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ion </a:t>
            </a:r>
            <a:r>
              <a:rPr lang="fr-FR" dirty="0" err="1" smtClean="0"/>
              <a:t>Beam</a:t>
            </a:r>
            <a:r>
              <a:rPr lang="fr-FR" dirty="0" smtClean="0"/>
              <a:t> (</a:t>
            </a:r>
            <a:r>
              <a:rPr lang="de-DE" dirty="0"/>
              <a:t>RBS, RBS/C, PIXE, PIGE, </a:t>
            </a:r>
            <a:r>
              <a:rPr lang="de-DE" dirty="0" smtClean="0"/>
              <a:t>ERDA,TEM) </a:t>
            </a:r>
          </a:p>
          <a:p>
            <a:r>
              <a:rPr lang="de-DE" dirty="0" smtClean="0"/>
              <a:t>solid </a:t>
            </a:r>
            <a:r>
              <a:rPr lang="de-DE" dirty="0" err="1" smtClean="0"/>
              <a:t>state</a:t>
            </a:r>
            <a:r>
              <a:rPr lang="de-DE" dirty="0" smtClean="0"/>
              <a:t> </a:t>
            </a:r>
            <a:r>
              <a:rPr lang="de-DE" dirty="0" err="1" smtClean="0"/>
              <a:t>physics</a:t>
            </a:r>
            <a:r>
              <a:rPr lang="de-DE" dirty="0" smtClean="0"/>
              <a:t>, Ion </a:t>
            </a:r>
            <a:r>
              <a:rPr lang="de-DE" dirty="0" err="1" smtClean="0"/>
              <a:t>implantation</a:t>
            </a:r>
            <a:r>
              <a:rPr lang="de-DE" dirty="0" smtClean="0"/>
              <a:t>, Material </a:t>
            </a:r>
            <a:r>
              <a:rPr lang="de-DE" dirty="0" err="1" smtClean="0"/>
              <a:t>science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23342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GdR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</a:t>
            </a:r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SCiPAC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  HI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Mai 2024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C286-B2FE-44AC-8F25-02BBF4E9D127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0"/>
            <a:ext cx="7258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Heavy Ion Accelerator in France: </a:t>
            </a:r>
            <a:r>
              <a:rPr lang="fr-FR" sz="2400" dirty="0" err="1">
                <a:solidFill>
                  <a:schemeClr val="bg1"/>
                </a:solidFill>
              </a:rPr>
              <a:t>Low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</a:rPr>
              <a:t>energy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</a:rPr>
              <a:t>plateforms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735293"/>
            <a:ext cx="101723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6" lvl="0" indent="-380996" defTabSz="914400">
              <a:spcBef>
                <a:spcPct val="20000"/>
              </a:spcBef>
              <a:buClr>
                <a:srgbClr val="7030A0"/>
              </a:buClr>
              <a:buSzPct val="100000"/>
              <a:buFont typeface="Wingdings" panose="05000000000000000000" pitchFamily="2" charset="2"/>
              <a:buChar char=""/>
            </a:pPr>
            <a:r>
              <a:rPr lang="fr-FR" sz="2400" dirty="0">
                <a:latin typeface="Yu Gothic" panose="020B0400000000000000" pitchFamily="34" charset="-128"/>
                <a:ea typeface="Yu Gothic" panose="020B0400000000000000" pitchFamily="34" charset="-128"/>
              </a:rPr>
              <a:t>Accelerator Mass </a:t>
            </a:r>
            <a:r>
              <a:rPr lang="fr-FR" sz="2400" dirty="0" err="1">
                <a:latin typeface="Yu Gothic" panose="020B0400000000000000" pitchFamily="34" charset="-128"/>
                <a:ea typeface="Yu Gothic" panose="020B0400000000000000" pitchFamily="34" charset="-128"/>
              </a:rPr>
              <a:t>Spectrometry</a:t>
            </a:r>
            <a:r>
              <a:rPr lang="fr-FR" sz="2400" dirty="0"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fr-FR" sz="20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(</a:t>
            </a:r>
            <a:r>
              <a:rPr lang="fr-FR" sz="2000" dirty="0">
                <a:latin typeface="Yu Gothic" panose="020B0400000000000000" pitchFamily="34" charset="-128"/>
                <a:ea typeface="Yu Gothic" panose="020B0400000000000000" pitchFamily="34" charset="-128"/>
              </a:rPr>
              <a:t>environnement, Datation </a:t>
            </a:r>
            <a:r>
              <a:rPr lang="fr-FR" sz="2000" baseline="300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14</a:t>
            </a:r>
            <a:r>
              <a:rPr lang="fr-FR" sz="20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C,…</a:t>
            </a:r>
            <a:r>
              <a:rPr lang="en-GB" sz="2000" baseline="30000" dirty="0">
                <a:latin typeface="Yu Gothic" panose="020B0400000000000000" pitchFamily="34" charset="-128"/>
                <a:ea typeface="Yu Gothic" panose="020B0400000000000000" pitchFamily="34" charset="-128"/>
              </a:rPr>
              <a:t>26</a:t>
            </a:r>
            <a:r>
              <a:rPr lang="en-GB" sz="2000" dirty="0">
                <a:latin typeface="Yu Gothic" panose="020B0400000000000000" pitchFamily="34" charset="-128"/>
                <a:ea typeface="Yu Gothic" panose="020B0400000000000000" pitchFamily="34" charset="-128"/>
              </a:rPr>
              <a:t>Al</a:t>
            </a:r>
            <a:r>
              <a:rPr lang="fr-FR" sz="2000" dirty="0"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fr-FR" sz="2000" baseline="30000" dirty="0">
                <a:latin typeface="Yu Gothic" panose="020B0400000000000000" pitchFamily="34" charset="-128"/>
                <a:ea typeface="Yu Gothic" panose="020B0400000000000000" pitchFamily="34" charset="-128"/>
              </a:rPr>
              <a:t>36</a:t>
            </a:r>
            <a:r>
              <a:rPr lang="fr-FR" sz="2000" dirty="0">
                <a:latin typeface="Yu Gothic" panose="020B0400000000000000" pitchFamily="34" charset="-128"/>
                <a:ea typeface="Yu Gothic" panose="020B0400000000000000" pitchFamily="34" charset="-128"/>
              </a:rPr>
              <a:t>Cl)</a:t>
            </a:r>
            <a:endParaRPr lang="fr-FR" sz="2400" dirty="0" smtClean="0">
              <a:solidFill>
                <a:prstClr val="black"/>
              </a:solidFill>
              <a:latin typeface="Yu Gothic" panose="020B0400000000000000" pitchFamily="34" charset="-128"/>
              <a:ea typeface="Yu Gothic" panose="020B0400000000000000" pitchFamily="34" charset="-128"/>
              <a:cs typeface="Vrind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4228" y="1287991"/>
            <a:ext cx="9590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dirty="0">
                <a:solidFill>
                  <a:prstClr val="black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ARTEMIS </a:t>
            </a:r>
            <a:r>
              <a:rPr lang="en-GB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LMC_14@Saclay </a:t>
            </a:r>
            <a:r>
              <a:rPr lang="en-GB" dirty="0"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fr-FR" dirty="0">
                <a:latin typeface="Yu Gothic" panose="020B0400000000000000" pitchFamily="34" charset="-128"/>
                <a:ea typeface="Yu Gothic" panose="020B0400000000000000" pitchFamily="34" charset="-128"/>
              </a:rPr>
              <a:t> ASTER </a:t>
            </a:r>
            <a:r>
              <a:rPr lang="fr-FR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@Aix </a:t>
            </a:r>
            <a:r>
              <a:rPr lang="fr-FR" dirty="0">
                <a:latin typeface="Yu Gothic" panose="020B0400000000000000" pitchFamily="34" charset="-128"/>
                <a:ea typeface="Yu Gothic" panose="020B0400000000000000" pitchFamily="34" charset="-128"/>
              </a:rPr>
              <a:t>en </a:t>
            </a:r>
            <a:r>
              <a:rPr lang="fr-FR" dirty="0" err="1">
                <a:latin typeface="Yu Gothic" panose="020B0400000000000000" pitchFamily="34" charset="-128"/>
                <a:ea typeface="Yu Gothic" panose="020B0400000000000000" pitchFamily="34" charset="-128"/>
              </a:rPr>
              <a:t>provence</a:t>
            </a:r>
            <a:r>
              <a:rPr lang="fr-FR" dirty="0">
                <a:latin typeface="Yu Gothic" panose="020B0400000000000000" pitchFamily="34" charset="-128"/>
                <a:ea typeface="Yu Gothic" panose="020B0400000000000000" pitchFamily="34" charset="-128"/>
              </a:rPr>
              <a:t>, </a:t>
            </a:r>
            <a:r>
              <a:rPr lang="en-GB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en-GB" dirty="0" err="1">
                <a:latin typeface="Yu Gothic" panose="020B0400000000000000" pitchFamily="34" charset="-128"/>
                <a:ea typeface="Yu Gothic" panose="020B0400000000000000" pitchFamily="34" charset="-128"/>
              </a:rPr>
              <a:t>ECHoMICADAS</a:t>
            </a:r>
            <a:r>
              <a:rPr lang="en-GB" dirty="0"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en-GB" dirty="0" err="1" smtClean="0">
                <a:latin typeface="Yu Gothic" panose="020B0400000000000000" pitchFamily="34" charset="-128"/>
                <a:ea typeface="Yu Gothic" panose="020B0400000000000000" pitchFamily="34" charset="-128"/>
              </a:rPr>
              <a:t>MHSN@Paris</a:t>
            </a:r>
            <a:endParaRPr lang="en-GB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28" y="2143926"/>
            <a:ext cx="4164183" cy="276103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092" y="2822544"/>
            <a:ext cx="5212174" cy="129742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574320" y="4119971"/>
            <a:ext cx="5409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dirty="0" err="1" smtClean="0"/>
              <a:t>ASTERisques</a:t>
            </a:r>
            <a:r>
              <a:rPr lang="fr-FR" dirty="0" smtClean="0"/>
              <a:t> 5MV  </a:t>
            </a:r>
            <a:r>
              <a:rPr lang="fr-FR" dirty="0"/>
              <a:t>(Accélérateur pour les Sciences de la Terre et les Risques</a:t>
            </a:r>
            <a:r>
              <a:rPr lang="fr-FR" dirty="0" smtClean="0"/>
              <a:t>)@ Aix en Provence 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234228" y="4904960"/>
            <a:ext cx="2451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ARTEMIS@Saclay</a:t>
            </a:r>
            <a:r>
              <a:rPr lang="fr-FR" b="1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: 3MV</a:t>
            </a:r>
            <a:endParaRPr lang="en-GB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11" y="1599897"/>
            <a:ext cx="1069255" cy="60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7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130678" y="5450913"/>
            <a:ext cx="2370667" cy="300673"/>
          </a:xfrm>
        </p:spPr>
        <p:txBody>
          <a:bodyPr/>
          <a:lstStyle/>
          <a:p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GdR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</a:t>
            </a:r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SCiPAC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  HI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573617" y="5447315"/>
            <a:ext cx="3533623" cy="304271"/>
          </a:xfrm>
        </p:spPr>
        <p:txBody>
          <a:bodyPr/>
          <a:lstStyle/>
          <a:p>
            <a:r>
              <a:rPr lang="fr-FR" dirty="0"/>
              <a:t>Mai 2024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0" y="-42908"/>
            <a:ext cx="7244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>
                <a:solidFill>
                  <a:schemeClr val="bg1"/>
                </a:solidFill>
              </a:rPr>
              <a:t>Heavy Ion Accelerator in France: GANIL_Spiral2 (</a:t>
            </a:r>
            <a:r>
              <a:rPr lang="fr-FR" sz="2400" dirty="0" err="1">
                <a:solidFill>
                  <a:schemeClr val="bg1"/>
                </a:solidFill>
              </a:rPr>
              <a:t>Linac</a:t>
            </a:r>
            <a:r>
              <a:rPr lang="fr-FR" sz="2400" dirty="0">
                <a:solidFill>
                  <a:schemeClr val="bg1"/>
                </a:solidFill>
              </a:rPr>
              <a:t>) </a:t>
            </a:r>
          </a:p>
          <a:p>
            <a:r>
              <a:rPr lang="fr-FR" sz="24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5760" y="95905"/>
            <a:ext cx="8707383" cy="4691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endParaRPr lang="fr-FR" sz="3111" dirty="0" smtClean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24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LINAC proton 33 MeV, </a:t>
            </a:r>
            <a:r>
              <a:rPr lang="fr-FR" sz="24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H.I. </a:t>
            </a:r>
            <a:r>
              <a:rPr lang="fr-FR" sz="24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14 MeV/A </a:t>
            </a:r>
          </a:p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24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1 RFQ, 26 RF </a:t>
            </a:r>
            <a:r>
              <a:rPr lang="fr-FR" sz="2400" dirty="0" err="1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Accelerating</a:t>
            </a:r>
            <a:r>
              <a:rPr lang="fr-FR" sz="24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400" dirty="0" err="1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cavities</a:t>
            </a:r>
            <a:endParaRPr lang="fr-FR" sz="2400" dirty="0" smtClean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endParaRPr lang="fr-FR" sz="2400" dirty="0" smtClean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2400" dirty="0" err="1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Achievements</a:t>
            </a:r>
            <a:r>
              <a:rPr lang="fr-FR" sz="2400" dirty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endParaRPr lang="fr-FR" sz="2400" dirty="0" smtClean="0">
              <a:solidFill>
                <a:srgbClr val="7030A0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marL="342900" lvl="0" indent="-342900" defTabSz="914400">
              <a:spcBef>
                <a:spcPct val="20000"/>
              </a:spcBef>
              <a:buClr>
                <a:srgbClr val="7030A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400" dirty="0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1-2 </a:t>
            </a:r>
            <a:r>
              <a:rPr lang="fr-FR" sz="2400" dirty="0" err="1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kWatt</a:t>
            </a:r>
            <a:r>
              <a:rPr lang="fr-FR" sz="2400" dirty="0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D </a:t>
            </a:r>
            <a:r>
              <a:rPr lang="fr-FR" sz="2400" dirty="0" err="1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beam</a:t>
            </a:r>
            <a:r>
              <a:rPr lang="fr-FR" sz="2400" dirty="0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on NFS for neutron TOF </a:t>
            </a:r>
          </a:p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2400" dirty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400" dirty="0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         </a:t>
            </a:r>
            <a:r>
              <a:rPr lang="fr-FR" sz="2000" dirty="0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5mA + </a:t>
            </a:r>
            <a:r>
              <a:rPr lang="fr-FR" sz="2000" dirty="0" err="1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bunch</a:t>
            </a:r>
            <a:r>
              <a:rPr lang="fr-FR" sz="2000" dirty="0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000" dirty="0" err="1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selector</a:t>
            </a:r>
            <a:r>
              <a:rPr lang="fr-FR" sz="2000" dirty="0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F~1 MHz</a:t>
            </a:r>
          </a:p>
          <a:p>
            <a:pPr marL="342900" lvl="0" indent="-342900" defTabSz="914400">
              <a:spcBef>
                <a:spcPct val="20000"/>
              </a:spcBef>
              <a:buClr>
                <a:srgbClr val="7030A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4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16 </a:t>
            </a:r>
            <a:r>
              <a:rPr lang="fr-FR" sz="2400" dirty="0" err="1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kWatt</a:t>
            </a:r>
            <a:r>
              <a:rPr lang="fr-FR" sz="24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Deutons</a:t>
            </a:r>
          </a:p>
          <a:p>
            <a:pPr marL="342900" lvl="0" indent="-342900" defTabSz="914400">
              <a:spcBef>
                <a:spcPct val="20000"/>
              </a:spcBef>
              <a:buClr>
                <a:srgbClr val="7030A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4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Heavy ions </a:t>
            </a:r>
            <a:r>
              <a:rPr lang="fr-FR" sz="2400" dirty="0" err="1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tested</a:t>
            </a:r>
            <a:r>
              <a:rPr lang="fr-FR" sz="24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for </a:t>
            </a:r>
            <a:r>
              <a:rPr lang="fr-FR" sz="2400" b="1" dirty="0" smtClean="0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S</a:t>
            </a:r>
            <a:r>
              <a:rPr lang="fr-FR" sz="2400" b="1" baseline="30000" dirty="0" smtClean="0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3</a:t>
            </a:r>
            <a:endParaRPr lang="fr-FR" sz="2400" dirty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endParaRPr lang="fr-FR" sz="3111" dirty="0" smtClean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520" y="2846539"/>
            <a:ext cx="4572536" cy="2458469"/>
          </a:xfrm>
          <a:prstGeom prst="rect">
            <a:avLst/>
          </a:prstGeom>
        </p:spPr>
      </p:pic>
      <p:pic>
        <p:nvPicPr>
          <p:cNvPr id="8" name="Picture 5" descr="Linac01c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99334" y="1579168"/>
            <a:ext cx="4375266" cy="543870"/>
          </a:xfrm>
          <a:prstGeom prst="rect">
            <a:avLst/>
          </a:prstGeom>
          <a:noFill/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1568" y="600653"/>
            <a:ext cx="1997342" cy="109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7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130678" y="5450913"/>
            <a:ext cx="2370667" cy="300673"/>
          </a:xfrm>
        </p:spPr>
        <p:txBody>
          <a:bodyPr/>
          <a:lstStyle/>
          <a:p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GdR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</a:t>
            </a:r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SCiPAC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  HI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573617" y="5447315"/>
            <a:ext cx="3533623" cy="304271"/>
          </a:xfrm>
        </p:spPr>
        <p:txBody>
          <a:bodyPr/>
          <a:lstStyle/>
          <a:p>
            <a:r>
              <a:rPr lang="fr-FR" dirty="0"/>
              <a:t>Mai 2024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0" y="0"/>
            <a:ext cx="7244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 Heavy Ion Accelerator in France: GANIL_Spiral2 (</a:t>
            </a:r>
            <a:r>
              <a:rPr lang="fr-FR" sz="2400" dirty="0" err="1" smtClean="0">
                <a:solidFill>
                  <a:schemeClr val="bg1"/>
                </a:solidFill>
              </a:rPr>
              <a:t>Linac</a:t>
            </a:r>
            <a:r>
              <a:rPr lang="fr-FR" sz="2400" dirty="0" smtClean="0">
                <a:solidFill>
                  <a:schemeClr val="bg1"/>
                </a:solidFill>
              </a:rPr>
              <a:t>) 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1509" y="0"/>
            <a:ext cx="9550020" cy="940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endParaRPr lang="fr-FR" sz="3111" dirty="0" smtClean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marL="342900" lvl="0" indent="-342900" defTabSz="914400">
              <a:spcBef>
                <a:spcPct val="20000"/>
              </a:spcBef>
              <a:buClr>
                <a:srgbClr val="7030A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000" b="1" dirty="0" err="1" smtClean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Operation</a:t>
            </a:r>
            <a:r>
              <a:rPr lang="fr-FR" sz="2000" b="1" dirty="0" smtClean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:  D/H </a:t>
            </a:r>
            <a:r>
              <a:rPr lang="fr-FR" sz="2000" b="1" dirty="0" err="1" smtClean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beam</a:t>
            </a:r>
            <a:r>
              <a:rPr lang="fr-FR" sz="2000" b="1" dirty="0" smtClean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for NFS  (Neutron TOF </a:t>
            </a:r>
            <a:r>
              <a:rPr lang="fr-FR" sz="2000" b="1" dirty="0" err="1" smtClean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facility</a:t>
            </a:r>
            <a:r>
              <a:rPr lang="fr-FR" sz="2000" b="1" dirty="0" smtClean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)</a:t>
            </a:r>
            <a:endParaRPr lang="fr-FR" sz="2000" b="1" dirty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635" y="4825067"/>
            <a:ext cx="7201147" cy="6222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850792"/>
            <a:ext cx="9030556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>
              <a:spcBef>
                <a:spcPct val="20000"/>
              </a:spcBef>
              <a:buClr>
                <a:srgbClr val="7030A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Project New gain: </a:t>
            </a:r>
            <a:r>
              <a:rPr lang="fr-FR" sz="2000" b="1" dirty="0" smtClean="0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( </a:t>
            </a:r>
            <a:r>
              <a:rPr lang="fr-FR" sz="2000" b="1" dirty="0" smtClean="0">
                <a:solidFill>
                  <a:srgbClr val="FF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New RFQ </a:t>
            </a:r>
            <a:r>
              <a:rPr lang="fr-FR" sz="2000" b="1" dirty="0" smtClean="0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+  </a:t>
            </a:r>
            <a:r>
              <a:rPr lang="fr-FR" sz="2000" b="1" dirty="0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New SC </a:t>
            </a:r>
            <a:r>
              <a:rPr lang="fr-FR" sz="2000" b="1" dirty="0" smtClean="0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ECRIS@28Ghz </a:t>
            </a:r>
            <a:r>
              <a:rPr lang="fr-FR" sz="2400" b="1" dirty="0" smtClean="0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)</a:t>
            </a:r>
            <a:endParaRPr lang="fr-FR" sz="2400" b="1" dirty="0">
              <a:solidFill>
                <a:srgbClr val="0742B9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dirty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    </a:t>
            </a:r>
            <a:r>
              <a:rPr lang="fr-FR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existing</a:t>
            </a:r>
            <a:r>
              <a:rPr lang="fr-FR" dirty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dirty="0" err="1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Linac</a:t>
            </a:r>
            <a:r>
              <a:rPr lang="fr-FR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dirty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A/Q&lt;3: good for light </a:t>
            </a:r>
            <a:r>
              <a:rPr lang="fr-FR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Ions, </a:t>
            </a:r>
            <a:r>
              <a:rPr lang="fr-FR" dirty="0" smtClean="0">
                <a:solidFill>
                  <a:srgbClr val="FF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New RFQ+SC ECRIS </a:t>
            </a:r>
            <a:r>
              <a:rPr lang="fr-FR" dirty="0" smtClean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good for </a:t>
            </a:r>
            <a:r>
              <a:rPr lang="fr-FR" dirty="0" err="1" smtClean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heavier</a:t>
            </a:r>
            <a:r>
              <a:rPr lang="fr-FR" dirty="0" smtClean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Ions</a:t>
            </a:r>
          </a:p>
          <a:p>
            <a:pPr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dirty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dirty="0" smtClean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     </a:t>
            </a:r>
            <a:endParaRPr lang="fr-FR" dirty="0">
              <a:solidFill>
                <a:srgbClr val="0070C0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116" y="598725"/>
            <a:ext cx="3428930" cy="162225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0394" y="2695138"/>
            <a:ext cx="3795788" cy="221829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156246" y="3682939"/>
            <a:ext cx="2089086" cy="369332"/>
          </a:xfrm>
          <a:prstGeom prst="rect">
            <a:avLst/>
          </a:prstGeom>
          <a:solidFill>
            <a:srgbClr val="CDB6F2"/>
          </a:solidFill>
        </p:spPr>
        <p:txBody>
          <a:bodyPr wrap="square" rtlCol="0">
            <a:spAutoFit/>
          </a:bodyPr>
          <a:lstStyle/>
          <a:p>
            <a:r>
              <a:rPr lang="fr-FR" dirty="0" err="1" smtClean="0"/>
              <a:t>Asterics</a:t>
            </a:r>
            <a:r>
              <a:rPr lang="fr-FR" dirty="0" smtClean="0"/>
              <a:t>  SC ECRIS</a:t>
            </a:r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>
            <a:off x="6849687" y="2718294"/>
            <a:ext cx="124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New RFQ</a:t>
            </a:r>
            <a:endParaRPr lang="en-GB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013" y="850949"/>
            <a:ext cx="1358096" cy="101857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849" y="842287"/>
            <a:ext cx="1369645" cy="102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0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GdR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</a:t>
            </a:r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SCiPAC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  HI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smtClean="0"/>
              <a:t>Mai 2023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C286-B2FE-44AC-8F25-02BBF4E9D127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-63047" y="0"/>
            <a:ext cx="8450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</a:rPr>
              <a:t>S</a:t>
            </a:r>
            <a:r>
              <a:rPr lang="fr-FR" sz="2800" baseline="30000" dirty="0" smtClean="0">
                <a:solidFill>
                  <a:schemeClr val="bg1"/>
                </a:solidFill>
              </a:rPr>
              <a:t>3</a:t>
            </a:r>
            <a:r>
              <a:rPr lang="fr-FR" sz="2800" dirty="0" smtClean="0">
                <a:solidFill>
                  <a:schemeClr val="bg1"/>
                </a:solidFill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</a:rPr>
              <a:t>project</a:t>
            </a:r>
            <a:r>
              <a:rPr lang="fr-FR" sz="2800" dirty="0" smtClean="0">
                <a:solidFill>
                  <a:schemeClr val="bg1"/>
                </a:solidFill>
              </a:rPr>
              <a:t> : CEA+ IN2P3 +…. </a:t>
            </a:r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919" y="-4940"/>
            <a:ext cx="5089081" cy="2568266"/>
          </a:xfrm>
          <a:prstGeom prst="rect">
            <a:avLst/>
          </a:prstGeom>
        </p:spPr>
      </p:pic>
      <p:pic>
        <p:nvPicPr>
          <p:cNvPr id="10" name="Image 9" descr="Capture d’écran 2015-10-11 à 15.10.08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1142"/>
            <a:ext cx="6109855" cy="730055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03208" y="791032"/>
            <a:ext cx="3712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International collaboration :</a:t>
            </a:r>
            <a:endParaRPr lang="en-GB" sz="2000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24" y="3196368"/>
            <a:ext cx="3884076" cy="2257633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6870069" y="3068309"/>
            <a:ext cx="3092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7  SC </a:t>
            </a:r>
            <a:r>
              <a:rPr lang="fr-FR" dirty="0" err="1" smtClean="0"/>
              <a:t>Multipole</a:t>
            </a:r>
            <a:r>
              <a:rPr lang="fr-FR" dirty="0" smtClean="0"/>
              <a:t> Triplets</a:t>
            </a:r>
            <a:endParaRPr lang="en-GB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063583"/>
            <a:ext cx="6492547" cy="322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6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75" y="746778"/>
            <a:ext cx="2522931" cy="18872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3376" y="813973"/>
            <a:ext cx="3951966" cy="2535127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618461" y="2270552"/>
            <a:ext cx="723275" cy="2632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111" b="1"/>
              <a:t>Cold box</a:t>
            </a:r>
            <a:endParaRPr lang="en-US" sz="1111" b="1"/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09" y="785501"/>
            <a:ext cx="783913" cy="213796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741" y="158035"/>
            <a:ext cx="1061006" cy="237434"/>
          </a:xfrm>
          <a:prstGeom prst="rect">
            <a:avLst/>
          </a:prstGeom>
        </p:spPr>
      </p:pic>
      <p:pic>
        <p:nvPicPr>
          <p:cNvPr id="5" name="Image 6" descr="S3-logo3_white.jpg">
            <a:extLst>
              <a:ext uri="{FF2B5EF4-FFF2-40B4-BE49-F238E27FC236}">
                <a16:creationId xmlns:a16="http://schemas.microsoft.com/office/drawing/2014/main" id="{71604CCF-4ABA-8A21-D1C5-6C38ADBEC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87" y="10002"/>
            <a:ext cx="536966" cy="67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numéro de diapositive 7">
            <a:extLst>
              <a:ext uri="{FF2B5EF4-FFF2-40B4-BE49-F238E27FC236}">
                <a16:creationId xmlns:a16="http://schemas.microsoft.com/office/drawing/2014/main" id="{2E752C85-2869-EE9B-8CDF-3E9912F5484F}"/>
              </a:ext>
            </a:extLst>
          </p:cNvPr>
          <p:cNvSpPr txBox="1">
            <a:spLocks/>
          </p:cNvSpPr>
          <p:nvPr/>
        </p:nvSpPr>
        <p:spPr>
          <a:xfrm>
            <a:off x="8388190" y="5429596"/>
            <a:ext cx="1778000" cy="30427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64D272E9-6C58-4C0D-94B6-65E77E8EC60D}" type="slidenum">
              <a:rPr lang="fr-FR" sz="1167"/>
              <a:pPr algn="r"/>
              <a:t>27</a:t>
            </a:fld>
            <a:endParaRPr lang="fr-FR" sz="1167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BE88F3B-C94A-CAE4-E060-8316694514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4634" y="2995571"/>
            <a:ext cx="3106486" cy="22573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AD489DB-0DF9-4942-1610-6F5A6E62AEFA}"/>
              </a:ext>
            </a:extLst>
          </p:cNvPr>
          <p:cNvSpPr txBox="1"/>
          <p:nvPr/>
        </p:nvSpPr>
        <p:spPr>
          <a:xfrm>
            <a:off x="7995807" y="4879463"/>
            <a:ext cx="1576072" cy="2632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11" b="1"/>
              <a:t>PSS connected to SMT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8FCCD42-F35D-2F3E-4F4D-E55CAE841C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815" y="2991225"/>
            <a:ext cx="4832592" cy="22665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EDAF2A3-F4F5-0D36-FBC6-10AC5F4E40DF}"/>
              </a:ext>
            </a:extLst>
          </p:cNvPr>
          <p:cNvSpPr txBox="1"/>
          <p:nvPr/>
        </p:nvSpPr>
        <p:spPr>
          <a:xfrm>
            <a:off x="2768848" y="4879464"/>
            <a:ext cx="1792478" cy="2632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111" b="1"/>
              <a:t>2 </a:t>
            </a:r>
            <a:r>
              <a:rPr lang="fr-FR" sz="1111" b="1" err="1"/>
              <a:t>SMT’s</a:t>
            </a:r>
            <a:r>
              <a:rPr lang="fr-FR" sz="1111" b="1"/>
              <a:t> on the central line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72B43C8-E0ED-56BB-72BB-37A7B8C211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0355" y="3088982"/>
            <a:ext cx="1367667" cy="21485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55EF116-1160-10BD-08F5-E96EEA7D60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7732" y="3113690"/>
            <a:ext cx="544509" cy="19014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F41CF34-5E12-E6A3-7FB5-E1702B38BD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93640" y="3088982"/>
            <a:ext cx="516696" cy="180433"/>
          </a:xfrm>
          <a:prstGeom prst="rect">
            <a:avLst/>
          </a:prstGeom>
        </p:spPr>
      </p:pic>
      <p:pic>
        <p:nvPicPr>
          <p:cNvPr id="20" name="Picture 2" descr="CRYO DIFFUSION-A Chart Industries Company">
            <a:extLst>
              <a:ext uri="{FF2B5EF4-FFF2-40B4-BE49-F238E27FC236}">
                <a16:creationId xmlns:a16="http://schemas.microsoft.com/office/drawing/2014/main" id="{FAD3C7A0-5562-26C7-A717-FD475DADC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782" y="808656"/>
            <a:ext cx="413832" cy="41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re 3">
            <a:extLst>
              <a:ext uri="{FF2B5EF4-FFF2-40B4-BE49-F238E27FC236}">
                <a16:creationId xmlns:a16="http://schemas.microsoft.com/office/drawing/2014/main" id="{673C4E38-9BA4-3D80-449D-4D6F9E0895F1}"/>
              </a:ext>
            </a:extLst>
          </p:cNvPr>
          <p:cNvSpPr txBox="1">
            <a:spLocks/>
          </p:cNvSpPr>
          <p:nvPr/>
        </p:nvSpPr>
        <p:spPr bwMode="auto">
          <a:xfrm>
            <a:off x="839965" y="45566"/>
            <a:ext cx="7260807" cy="3600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42333" tIns="42333" bIns="42333" anchor="ctr"/>
          <a:lstStyle/>
          <a:p>
            <a:pPr>
              <a:defRPr/>
            </a:pPr>
            <a:r>
              <a:rPr lang="fr-FR" sz="2667" b="1" err="1"/>
              <a:t>SMT's</a:t>
            </a:r>
            <a:r>
              <a:rPr lang="fr-FR" sz="2667" b="1"/>
              <a:t>, PSS and </a:t>
            </a:r>
            <a:r>
              <a:rPr lang="fr-FR" sz="2667" b="1" err="1"/>
              <a:t>Cryogenics</a:t>
            </a:r>
            <a:endParaRPr lang="fr-FR" sz="2667" b="1" baseline="3000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F8DB5F9-AE47-1F84-FF5B-FB349623C084}"/>
              </a:ext>
            </a:extLst>
          </p:cNvPr>
          <p:cNvSpPr txBox="1"/>
          <p:nvPr/>
        </p:nvSpPr>
        <p:spPr>
          <a:xfrm>
            <a:off x="7320249" y="831842"/>
            <a:ext cx="2420919" cy="18363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7497" indent="-317497">
              <a:buFont typeface="Arial" panose="020B0604020202020204" pitchFamily="34" charset="0"/>
              <a:buChar char="•"/>
            </a:pPr>
            <a:r>
              <a:rPr lang="fr-FR" sz="1556" dirty="0"/>
              <a:t>Cold box in </a:t>
            </a:r>
            <a:r>
              <a:rPr lang="fr-FR" sz="1556" dirty="0" err="1"/>
              <a:t>operation</a:t>
            </a:r>
            <a:r>
              <a:rPr lang="fr-FR" sz="1556" dirty="0"/>
              <a:t> </a:t>
            </a:r>
          </a:p>
          <a:p>
            <a:r>
              <a:rPr lang="fr-FR" sz="1556" dirty="0"/>
              <a:t>      </a:t>
            </a:r>
            <a:r>
              <a:rPr lang="fr-FR" sz="1556" dirty="0" err="1"/>
              <a:t>since</a:t>
            </a:r>
            <a:r>
              <a:rPr lang="fr-FR" sz="1556" dirty="0"/>
              <a:t> 2018</a:t>
            </a:r>
          </a:p>
          <a:p>
            <a:endParaRPr lang="fr-FR" sz="1111" dirty="0"/>
          </a:p>
          <a:p>
            <a:pPr marL="317497" indent="-317497">
              <a:buFont typeface="Arial" panose="020B0604020202020204" pitchFamily="34" charset="0"/>
              <a:buChar char="•"/>
            </a:pPr>
            <a:r>
              <a:rPr lang="fr-FR" sz="1556" dirty="0"/>
              <a:t>Central </a:t>
            </a:r>
            <a:r>
              <a:rPr lang="fr-FR" sz="1556" dirty="0" err="1"/>
              <a:t>cryoline</a:t>
            </a:r>
            <a:endParaRPr lang="fr-FR" sz="1556" dirty="0"/>
          </a:p>
          <a:p>
            <a:pPr marL="698493" lvl="1" indent="-190498">
              <a:buFont typeface="Courier New" panose="02070309020205020404" pitchFamily="49" charset="0"/>
              <a:buChar char="o"/>
            </a:pPr>
            <a:r>
              <a:rPr lang="fr-FR" sz="1333" dirty="0"/>
              <a:t>In use </a:t>
            </a:r>
            <a:r>
              <a:rPr lang="fr-FR" sz="1333" dirty="0" err="1"/>
              <a:t>since</a:t>
            </a:r>
            <a:r>
              <a:rPr lang="fr-FR" sz="1333" dirty="0"/>
              <a:t> 2019</a:t>
            </a:r>
          </a:p>
          <a:p>
            <a:endParaRPr lang="fr-FR" sz="1333" dirty="0"/>
          </a:p>
          <a:p>
            <a:pPr marL="317497" indent="-317497">
              <a:buFont typeface="Arial" panose="020B0604020202020204" pitchFamily="34" charset="0"/>
              <a:buChar char="•"/>
            </a:pPr>
            <a:r>
              <a:rPr lang="fr-FR" sz="1556" dirty="0"/>
              <a:t>West &amp; East </a:t>
            </a:r>
            <a:r>
              <a:rPr lang="fr-FR" sz="1556" dirty="0" err="1"/>
              <a:t>cryolines</a:t>
            </a:r>
            <a:endParaRPr lang="fr-FR" sz="1556" dirty="0"/>
          </a:p>
          <a:p>
            <a:pPr marL="698493" lvl="1" indent="-190498">
              <a:buFont typeface="Courier New" panose="02070309020205020404" pitchFamily="49" charset="0"/>
              <a:buChar char="o"/>
            </a:pPr>
            <a:r>
              <a:rPr lang="fr-FR" sz="1333" dirty="0"/>
              <a:t>Cold </a:t>
            </a:r>
            <a:r>
              <a:rPr lang="fr-FR" sz="1333" dirty="0" err="1"/>
              <a:t>tested</a:t>
            </a:r>
            <a:r>
              <a:rPr lang="fr-FR" sz="1333" dirty="0"/>
              <a:t> April 2023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004" y="2953597"/>
            <a:ext cx="1205113" cy="70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1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GdR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</a:t>
            </a:r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SCiPAC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  HI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smtClean="0"/>
              <a:t>Mai 2023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C286-B2FE-44AC-8F25-02BBF4E9D127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-63047" y="0"/>
            <a:ext cx="8450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</a:rPr>
              <a:t>S</a:t>
            </a:r>
            <a:r>
              <a:rPr lang="fr-FR" sz="2800" baseline="30000" dirty="0" smtClean="0">
                <a:solidFill>
                  <a:schemeClr val="bg1"/>
                </a:solidFill>
              </a:rPr>
              <a:t>3</a:t>
            </a:r>
            <a:r>
              <a:rPr lang="fr-FR" sz="2800" dirty="0" smtClean="0">
                <a:solidFill>
                  <a:schemeClr val="bg1"/>
                </a:solidFill>
              </a:rPr>
              <a:t>  </a:t>
            </a:r>
            <a:r>
              <a:rPr lang="fr-FR" sz="2800" dirty="0" err="1" smtClean="0">
                <a:solidFill>
                  <a:schemeClr val="bg1"/>
                </a:solidFill>
              </a:rPr>
              <a:t>project</a:t>
            </a:r>
            <a:r>
              <a:rPr lang="fr-FR" sz="2800" dirty="0" smtClean="0">
                <a:solidFill>
                  <a:schemeClr val="bg1"/>
                </a:solidFill>
              </a:rPr>
              <a:t>  </a:t>
            </a:r>
            <a:r>
              <a:rPr lang="fr-FR" sz="2800" dirty="0" err="1" smtClean="0">
                <a:solidFill>
                  <a:schemeClr val="bg1"/>
                </a:solidFill>
              </a:rPr>
              <a:t>status</a:t>
            </a:r>
            <a:r>
              <a:rPr lang="fr-FR" sz="2800" dirty="0" smtClean="0">
                <a:solidFill>
                  <a:schemeClr val="bg1"/>
                </a:solidFill>
              </a:rPr>
              <a:t> 2024</a:t>
            </a:r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608" y="523220"/>
            <a:ext cx="4738538" cy="23913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144" y="3424324"/>
            <a:ext cx="1903463" cy="112707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" y="523220"/>
            <a:ext cx="4399925" cy="2557472"/>
          </a:xfrm>
          <a:prstGeom prst="rect">
            <a:avLst/>
          </a:prstGeom>
        </p:spPr>
      </p:pic>
      <p:pic>
        <p:nvPicPr>
          <p:cNvPr id="17" name="Image 1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697" y="3433890"/>
            <a:ext cx="1291841" cy="1313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ZoneTexte 17"/>
          <p:cNvSpPr txBox="1"/>
          <p:nvPr/>
        </p:nvSpPr>
        <p:spPr>
          <a:xfrm>
            <a:off x="103209" y="2799495"/>
            <a:ext cx="3092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7  SC </a:t>
            </a:r>
            <a:r>
              <a:rPr lang="fr-FR" dirty="0" err="1" smtClean="0"/>
              <a:t>Multipole</a:t>
            </a:r>
            <a:r>
              <a:rPr lang="fr-FR" dirty="0" smtClean="0"/>
              <a:t> Triplets</a:t>
            </a:r>
            <a:endParaRPr lang="en-GB" dirty="0"/>
          </a:p>
        </p:txBody>
      </p:sp>
      <p:sp>
        <p:nvSpPr>
          <p:cNvPr id="5" name="ZoneTexte 4"/>
          <p:cNvSpPr txBox="1"/>
          <p:nvPr/>
        </p:nvSpPr>
        <p:spPr>
          <a:xfrm>
            <a:off x="3897951" y="2400982"/>
            <a:ext cx="61006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 </a:t>
            </a:r>
            <a:r>
              <a:rPr lang="fr-FR" sz="2000" dirty="0" smtClean="0">
                <a:solidFill>
                  <a:srgbClr val="0070C0"/>
                </a:solidFill>
              </a:rPr>
              <a:t>Construction ~ </a:t>
            </a:r>
            <a:r>
              <a:rPr lang="fr-FR" sz="2000" dirty="0" err="1" smtClean="0">
                <a:solidFill>
                  <a:srgbClr val="0070C0"/>
                </a:solidFill>
              </a:rPr>
              <a:t>done</a:t>
            </a:r>
            <a:r>
              <a:rPr lang="fr-FR" sz="2000" dirty="0" smtClean="0">
                <a:solidFill>
                  <a:srgbClr val="0070C0"/>
                </a:solidFill>
              </a:rPr>
              <a:t> </a:t>
            </a:r>
          </a:p>
          <a:p>
            <a:r>
              <a:rPr lang="fr-FR" sz="2000" dirty="0" smtClean="0">
                <a:solidFill>
                  <a:srgbClr val="0070C0"/>
                </a:solidFill>
              </a:rPr>
              <a:t>         Installa</a:t>
            </a:r>
            <a:r>
              <a:rPr lang="fr-FR" sz="2000" dirty="0" smtClean="0">
                <a:solidFill>
                  <a:srgbClr val="FF0000"/>
                </a:solidFill>
              </a:rPr>
              <a:t>tion</a:t>
            </a:r>
            <a:r>
              <a:rPr lang="fr-FR" sz="2000" dirty="0" smtClean="0">
                <a:solidFill>
                  <a:srgbClr val="0070C0"/>
                </a:solidFill>
              </a:rPr>
              <a:t>  ~  </a:t>
            </a:r>
            <a:r>
              <a:rPr lang="fr-FR" sz="2000" dirty="0" err="1" smtClean="0">
                <a:solidFill>
                  <a:srgbClr val="0070C0"/>
                </a:solidFill>
              </a:rPr>
              <a:t>done</a:t>
            </a:r>
            <a:endParaRPr lang="fr-FR" sz="2000" dirty="0" smtClean="0">
              <a:solidFill>
                <a:srgbClr val="0070C0"/>
              </a:solidFill>
            </a:endParaRPr>
          </a:p>
          <a:p>
            <a:endParaRPr lang="fr-FR" sz="1400" dirty="0" smtClean="0"/>
          </a:p>
          <a:p>
            <a:r>
              <a:rPr lang="fr-FR" b="1" dirty="0" err="1" smtClean="0">
                <a:solidFill>
                  <a:srgbClr val="FF0000"/>
                </a:solidFill>
              </a:rPr>
              <a:t>Still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m</a:t>
            </a:r>
            <a:r>
              <a:rPr lang="fr-FR" b="1" dirty="0" err="1" smtClean="0">
                <a:solidFill>
                  <a:srgbClr val="FF0000"/>
                </a:solidFill>
              </a:rPr>
              <a:t>any</a:t>
            </a:r>
            <a:r>
              <a:rPr lang="fr-FR" b="1" dirty="0" smtClean="0">
                <a:solidFill>
                  <a:srgbClr val="FF0000"/>
                </a:solidFill>
              </a:rPr>
              <a:t> tests  to </a:t>
            </a:r>
            <a:r>
              <a:rPr lang="fr-FR" b="1" dirty="0" err="1" smtClean="0">
                <a:solidFill>
                  <a:srgbClr val="FF0000"/>
                </a:solidFill>
              </a:rPr>
              <a:t>be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realised</a:t>
            </a:r>
            <a:endParaRPr lang="fr-FR" b="1" dirty="0" smtClean="0">
              <a:solidFill>
                <a:srgbClr val="FF0000"/>
              </a:solidFill>
            </a:endParaRPr>
          </a:p>
          <a:p>
            <a:r>
              <a:rPr lang="fr-FR" dirty="0" smtClean="0"/>
              <a:t>  </a:t>
            </a:r>
            <a:r>
              <a:rPr lang="fr-FR" dirty="0" err="1" smtClean="0"/>
              <a:t>Cryogenics</a:t>
            </a:r>
            <a:r>
              <a:rPr lang="fr-FR" dirty="0" smtClean="0"/>
              <a:t> + </a:t>
            </a:r>
            <a:r>
              <a:rPr lang="fr-FR" dirty="0" smtClean="0"/>
              <a:t>SC. </a:t>
            </a:r>
            <a:r>
              <a:rPr lang="fr-FR" dirty="0" err="1" smtClean="0"/>
              <a:t>Magnets</a:t>
            </a:r>
            <a:r>
              <a:rPr lang="fr-FR" dirty="0" smtClean="0"/>
              <a:t> </a:t>
            </a:r>
            <a:r>
              <a:rPr lang="fr-FR" dirty="0" smtClean="0"/>
              <a:t>+ </a:t>
            </a:r>
            <a:r>
              <a:rPr lang="fr-FR" dirty="0" err="1" smtClean="0"/>
              <a:t>Deflector</a:t>
            </a:r>
            <a:r>
              <a:rPr lang="fr-FR" dirty="0" smtClean="0"/>
              <a:t> (+/-250 kV)</a:t>
            </a:r>
          </a:p>
        </p:txBody>
      </p:sp>
      <p:sp>
        <p:nvSpPr>
          <p:cNvPr id="6" name="Rectangle 5"/>
          <p:cNvSpPr/>
          <p:nvPr/>
        </p:nvSpPr>
        <p:spPr>
          <a:xfrm>
            <a:off x="3897950" y="4008561"/>
            <a:ext cx="59526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Serious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problems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detected</a:t>
            </a:r>
            <a:r>
              <a:rPr lang="fr-FR" b="1" dirty="0" smtClean="0">
                <a:solidFill>
                  <a:srgbClr val="FF0000"/>
                </a:solidFill>
              </a:rPr>
              <a:t> :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endParaRPr lang="fr-FR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FF0000"/>
                </a:solidFill>
              </a:rPr>
              <a:t>   </a:t>
            </a:r>
            <a:r>
              <a:rPr lang="fr-FR" dirty="0" err="1">
                <a:solidFill>
                  <a:srgbClr val="0070C0"/>
                </a:solidFill>
              </a:rPr>
              <a:t>Cryo</a:t>
            </a:r>
            <a:r>
              <a:rPr lang="fr-FR" dirty="0" err="1">
                <a:solidFill>
                  <a:srgbClr val="FF0000"/>
                </a:solidFill>
              </a:rPr>
              <a:t>genic</a:t>
            </a:r>
            <a:r>
              <a:rPr lang="fr-FR" dirty="0">
                <a:solidFill>
                  <a:srgbClr val="FF0000"/>
                </a:solidFill>
              </a:rPr>
              <a:t>, LTC, </a:t>
            </a:r>
            <a:r>
              <a:rPr lang="fr-FR" dirty="0" smtClean="0">
                <a:solidFill>
                  <a:srgbClr val="FF0000"/>
                </a:solidFill>
              </a:rPr>
              <a:t>  </a:t>
            </a:r>
            <a:r>
              <a:rPr lang="fr-FR" dirty="0" err="1">
                <a:solidFill>
                  <a:srgbClr val="FF0000"/>
                </a:solidFill>
              </a:rPr>
              <a:t>Magnets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rgbClr val="FF0000"/>
                </a:solidFill>
              </a:rPr>
              <a:t>: HTS, Alignement</a:t>
            </a:r>
            <a:r>
              <a:rPr lang="fr-FR" dirty="0">
                <a:solidFill>
                  <a:srgbClr val="FF0000"/>
                </a:solidFill>
              </a:rPr>
              <a:t>, </a:t>
            </a:r>
            <a:r>
              <a:rPr lang="fr-FR" dirty="0" err="1" smtClean="0">
                <a:solidFill>
                  <a:srgbClr val="FF0000"/>
                </a:solidFill>
              </a:rPr>
              <a:t>quenches</a:t>
            </a:r>
            <a:endParaRPr lang="fr-FR" dirty="0" smtClean="0">
              <a:solidFill>
                <a:srgbClr val="FF0000"/>
              </a:solidFill>
            </a:endParaRPr>
          </a:p>
          <a:p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smtClean="0">
                <a:solidFill>
                  <a:srgbClr val="FF0000"/>
                </a:solidFill>
              </a:rPr>
              <a:t> 1 </a:t>
            </a:r>
            <a:r>
              <a:rPr lang="fr-FR" b="1" dirty="0" err="1" smtClean="0">
                <a:solidFill>
                  <a:srgbClr val="FF0000"/>
                </a:solidFill>
              </a:rPr>
              <a:t>magnet</a:t>
            </a:r>
            <a:r>
              <a:rPr lang="fr-FR" b="1" dirty="0" smtClean="0">
                <a:solidFill>
                  <a:srgbClr val="FF0000"/>
                </a:solidFill>
              </a:rPr>
              <a:t> to </a:t>
            </a:r>
            <a:r>
              <a:rPr lang="fr-FR" b="1" dirty="0" err="1" smtClean="0">
                <a:solidFill>
                  <a:srgbClr val="FF0000"/>
                </a:solidFill>
              </a:rPr>
              <a:t>be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repaired</a:t>
            </a:r>
            <a:r>
              <a:rPr lang="fr-FR" b="1" dirty="0" smtClean="0">
                <a:solidFill>
                  <a:srgbClr val="FF0000"/>
                </a:solidFill>
              </a:rPr>
              <a:t> in US</a:t>
            </a:r>
            <a:endParaRPr lang="fr-FR" b="1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FF0000"/>
                </a:solidFill>
              </a:rPr>
              <a:t>  </a:t>
            </a:r>
            <a:r>
              <a:rPr lang="fr-FR" dirty="0">
                <a:solidFill>
                  <a:srgbClr val="0070C0"/>
                </a:solidFill>
              </a:rPr>
              <a:t>Expert </a:t>
            </a:r>
            <a:r>
              <a:rPr lang="fr-FR" dirty="0" err="1" smtClean="0">
                <a:solidFill>
                  <a:srgbClr val="0070C0"/>
                </a:solidFill>
              </a:rPr>
              <a:t>committee</a:t>
            </a:r>
            <a:r>
              <a:rPr lang="fr-FR" dirty="0" smtClean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working</a:t>
            </a:r>
            <a:r>
              <a:rPr lang="fr-FR" dirty="0">
                <a:solidFill>
                  <a:srgbClr val="0070C0"/>
                </a:solidFill>
              </a:rPr>
              <a:t> on the </a:t>
            </a:r>
            <a:r>
              <a:rPr lang="fr-FR" dirty="0" err="1">
                <a:solidFill>
                  <a:srgbClr val="0070C0"/>
                </a:solidFill>
              </a:rPr>
              <a:t>different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smtClean="0">
                <a:solidFill>
                  <a:srgbClr val="0070C0"/>
                </a:solidFill>
              </a:rPr>
              <a:t>topics</a:t>
            </a:r>
            <a:endParaRPr lang="fr-FR" dirty="0">
              <a:solidFill>
                <a:srgbClr val="0070C0"/>
              </a:solidFill>
            </a:endParaRPr>
          </a:p>
          <a:p>
            <a:r>
              <a:rPr lang="fr-FR" b="1" dirty="0">
                <a:solidFill>
                  <a:srgbClr val="FF0000"/>
                </a:solidFill>
              </a:rPr>
              <a:t>   </a:t>
            </a:r>
            <a:r>
              <a:rPr lang="fr-FR" b="1" dirty="0" smtClean="0">
                <a:solidFill>
                  <a:srgbClr val="FF0000"/>
                </a:solidFill>
              </a:rPr>
              <a:t>…</a:t>
            </a:r>
            <a:r>
              <a:rPr lang="fr-FR" b="1" dirty="0" err="1" smtClean="0"/>
              <a:t>Operation</a:t>
            </a:r>
            <a:r>
              <a:rPr lang="fr-FR" b="1" dirty="0" smtClean="0"/>
              <a:t> </a:t>
            </a:r>
            <a:r>
              <a:rPr lang="fr-FR" b="1" dirty="0" err="1"/>
              <a:t>very</a:t>
            </a:r>
            <a:r>
              <a:rPr lang="fr-FR" b="1" dirty="0"/>
              <a:t> </a:t>
            </a:r>
            <a:r>
              <a:rPr lang="fr-FR" b="1" dirty="0" err="1"/>
              <a:t>difficult</a:t>
            </a:r>
            <a:endParaRPr lang="fr-FR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103209" y="4879571"/>
            <a:ext cx="336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7030A0"/>
                </a:solidFill>
              </a:rPr>
              <a:t>Quad</a:t>
            </a:r>
            <a:r>
              <a:rPr lang="fr-FR" dirty="0" err="1" smtClean="0"/>
              <a:t>+</a:t>
            </a:r>
            <a:r>
              <a:rPr lang="fr-FR" dirty="0" err="1" smtClean="0">
                <a:solidFill>
                  <a:srgbClr val="C00000"/>
                </a:solidFill>
              </a:rPr>
              <a:t>Hexa</a:t>
            </a:r>
            <a:r>
              <a:rPr lang="fr-FR" dirty="0" err="1" smtClean="0"/>
              <a:t>+</a:t>
            </a:r>
            <a:r>
              <a:rPr lang="fr-FR" dirty="0" err="1" smtClean="0">
                <a:solidFill>
                  <a:srgbClr val="FF0000"/>
                </a:solidFill>
              </a:rPr>
              <a:t>Octupole</a:t>
            </a:r>
            <a:r>
              <a:rPr lang="fr-FR" dirty="0" err="1" smtClean="0"/>
              <a:t>+Steerer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867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130678" y="5450913"/>
            <a:ext cx="2370667" cy="300673"/>
          </a:xfrm>
        </p:spPr>
        <p:txBody>
          <a:bodyPr/>
          <a:lstStyle/>
          <a:p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GdR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</a:t>
            </a:r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SCiPAC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  </a:t>
            </a:r>
            <a:r>
              <a:rPr lang="fr-FR" dirty="0" smtClean="0">
                <a:solidFill>
                  <a:srgbClr val="818181"/>
                </a:solidFill>
                <a:latin typeface="Eras Medium ITC" panose="020B0602030504020804" pitchFamily="34" charset="0"/>
              </a:rPr>
              <a:t>HI,  B. JACQUOT</a:t>
            </a:r>
            <a:endParaRPr lang="fr-FR" dirty="0">
              <a:solidFill>
                <a:srgbClr val="818181"/>
              </a:solidFill>
              <a:latin typeface="Eras Medium ITC" panose="020B0602030504020804" pitchFamily="34" charset="0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573617" y="5447315"/>
            <a:ext cx="3533623" cy="304271"/>
          </a:xfrm>
        </p:spPr>
        <p:txBody>
          <a:bodyPr/>
          <a:lstStyle/>
          <a:p>
            <a:r>
              <a:rPr lang="fr-FR" dirty="0"/>
              <a:t>Mai 2024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0" y="0"/>
            <a:ext cx="71124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 Heavy Ion Accelerator in France: </a:t>
            </a:r>
            <a:r>
              <a:rPr lang="fr-FR" sz="2400" b="1" dirty="0" err="1" smtClean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G</a:t>
            </a:r>
            <a:r>
              <a:rPr lang="fr-FR" sz="2400" b="1" dirty="0" err="1" smtClean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ANIL_Cyclotrons</a:t>
            </a:r>
            <a:endParaRPr lang="fr-FR" sz="240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  <a:cs typeface="Vrinda" pitchFamily="34" charset="0"/>
            </a:endParaRPr>
          </a:p>
          <a:p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70571" y="605803"/>
            <a:ext cx="9281078" cy="1163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>
              <a:spcBef>
                <a:spcPct val="20000"/>
              </a:spcBef>
              <a:buClr>
                <a:srgbClr val="7030A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400" b="1" dirty="0" err="1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Operation</a:t>
            </a:r>
            <a:r>
              <a:rPr lang="fr-FR" sz="2400" b="1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: </a:t>
            </a:r>
            <a:r>
              <a:rPr lang="fr-FR" sz="2400" b="1" dirty="0" err="1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experiments</a:t>
            </a:r>
            <a:r>
              <a:rPr lang="fr-FR" sz="2400" b="1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4000h/</a:t>
            </a:r>
            <a:r>
              <a:rPr lang="fr-FR" sz="2400" b="1" dirty="0" err="1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year</a:t>
            </a:r>
            <a:r>
              <a:rPr lang="fr-FR" sz="2400" b="1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 </a:t>
            </a:r>
          </a:p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20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  </a:t>
            </a:r>
            <a:r>
              <a:rPr lang="fr-FR" sz="14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b="1" dirty="0" smtClean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up to 3 </a:t>
            </a:r>
            <a:r>
              <a:rPr lang="fr-FR" b="1" dirty="0" err="1" smtClean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experiments</a:t>
            </a:r>
            <a:r>
              <a:rPr lang="fr-FR" b="1" dirty="0" smtClean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in </a:t>
            </a:r>
            <a:r>
              <a:rPr lang="fr-FR" b="1" dirty="0" err="1" smtClean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parallele</a:t>
            </a:r>
            <a:r>
              <a:rPr lang="fr-FR" b="1" dirty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, operating </a:t>
            </a:r>
            <a:r>
              <a:rPr lang="fr-FR" dirty="0" err="1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since</a:t>
            </a:r>
            <a:r>
              <a:rPr lang="fr-FR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1983</a:t>
            </a:r>
          </a:p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  (</a:t>
            </a:r>
            <a:r>
              <a:rPr lang="fr-FR" dirty="0" err="1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Nuclear</a:t>
            </a:r>
            <a:r>
              <a:rPr lang="fr-FR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dirty="0" err="1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Physics</a:t>
            </a:r>
            <a:r>
              <a:rPr lang="fr-FR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, Atomic </a:t>
            </a:r>
            <a:r>
              <a:rPr lang="fr-FR" dirty="0" err="1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Physics</a:t>
            </a:r>
            <a:r>
              <a:rPr lang="fr-FR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, </a:t>
            </a:r>
            <a:r>
              <a:rPr lang="fr-FR" dirty="0" err="1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Radiobiology</a:t>
            </a:r>
            <a:r>
              <a:rPr lang="fr-FR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, </a:t>
            </a:r>
            <a:r>
              <a:rPr lang="fr-FR" dirty="0" err="1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Material</a:t>
            </a:r>
            <a:r>
              <a:rPr lang="fr-FR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dirty="0" err="1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physics</a:t>
            </a:r>
            <a:r>
              <a:rPr lang="fr-FR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, </a:t>
            </a:r>
            <a:r>
              <a:rPr lang="fr-FR" dirty="0" err="1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Industrial</a:t>
            </a:r>
            <a:r>
              <a:rPr lang="fr-FR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Applications</a:t>
            </a:r>
            <a:endParaRPr lang="fr-FR" sz="2000" b="1" dirty="0" smtClean="0">
              <a:solidFill>
                <a:srgbClr val="0742B9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4963207"/>
            <a:ext cx="9139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  </a:t>
            </a:r>
            <a:r>
              <a:rPr lang="fr-FR" dirty="0" smtClean="0">
                <a:solidFill>
                  <a:srgbClr val="0070C0"/>
                </a:solidFill>
              </a:rPr>
              <a:t>A New </a:t>
            </a:r>
            <a:r>
              <a:rPr lang="fr-FR" dirty="0" err="1" smtClean="0">
                <a:solidFill>
                  <a:srgbClr val="0070C0"/>
                </a:solidFill>
              </a:rPr>
              <a:t>opportinity</a:t>
            </a:r>
            <a:r>
              <a:rPr lang="fr-FR" dirty="0" smtClean="0">
                <a:solidFill>
                  <a:srgbClr val="0070C0"/>
                </a:solidFill>
              </a:rPr>
              <a:t> : The SAGA </a:t>
            </a:r>
            <a:r>
              <a:rPr lang="fr-FR" dirty="0" err="1" smtClean="0">
                <a:solidFill>
                  <a:srgbClr val="0070C0"/>
                </a:solidFill>
              </a:rPr>
              <a:t>project</a:t>
            </a:r>
            <a:r>
              <a:rPr lang="fr-FR" dirty="0" smtClean="0">
                <a:solidFill>
                  <a:srgbClr val="0070C0"/>
                </a:solidFill>
              </a:rPr>
              <a:t> </a:t>
            </a:r>
            <a:r>
              <a:rPr lang="fr-FR" dirty="0" err="1" smtClean="0">
                <a:solidFill>
                  <a:srgbClr val="0070C0"/>
                </a:solidFill>
              </a:rPr>
              <a:t>try</a:t>
            </a:r>
            <a:r>
              <a:rPr lang="fr-FR" dirty="0" smtClean="0">
                <a:solidFill>
                  <a:srgbClr val="0070C0"/>
                </a:solidFill>
              </a:rPr>
              <a:t> to </a:t>
            </a:r>
            <a:r>
              <a:rPr lang="fr-FR" dirty="0" err="1" smtClean="0">
                <a:solidFill>
                  <a:srgbClr val="0070C0"/>
                </a:solidFill>
              </a:rPr>
              <a:t>increase</a:t>
            </a:r>
            <a:r>
              <a:rPr lang="fr-FR" dirty="0" smtClean="0">
                <a:solidFill>
                  <a:srgbClr val="0070C0"/>
                </a:solidFill>
              </a:rPr>
              <a:t> the </a:t>
            </a:r>
            <a:r>
              <a:rPr lang="fr-FR" dirty="0" err="1" smtClean="0">
                <a:solidFill>
                  <a:srgbClr val="0070C0"/>
                </a:solidFill>
              </a:rPr>
              <a:t>beam</a:t>
            </a:r>
            <a:r>
              <a:rPr lang="fr-FR" dirty="0" smtClean="0">
                <a:solidFill>
                  <a:srgbClr val="0070C0"/>
                </a:solidFill>
              </a:rPr>
              <a:t> time for SPACE APPLICATION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027" y="2527156"/>
            <a:ext cx="4621351" cy="24360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70571" y="3170541"/>
            <a:ext cx="5312598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914400">
              <a:spcBef>
                <a:spcPct val="20000"/>
              </a:spcBef>
              <a:buClr>
                <a:srgbClr val="7030A0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2800" b="1" dirty="0" err="1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Projects</a:t>
            </a:r>
            <a:endParaRPr lang="fr-FR" sz="2000" b="1" dirty="0">
              <a:solidFill>
                <a:srgbClr val="0070C0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2000" dirty="0" smtClean="0">
                <a:solidFill>
                  <a:srgbClr val="FF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     </a:t>
            </a:r>
            <a:r>
              <a:rPr lang="fr-FR" sz="2000" b="1" dirty="0" err="1" smtClean="0">
                <a:solidFill>
                  <a:srgbClr val="FF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with</a:t>
            </a:r>
            <a:r>
              <a:rPr lang="fr-FR" sz="2000" b="1" dirty="0" smtClean="0">
                <a:solidFill>
                  <a:srgbClr val="FF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strong</a:t>
            </a:r>
            <a:r>
              <a:rPr lang="fr-FR" sz="2000" b="1" dirty="0">
                <a:solidFill>
                  <a:srgbClr val="FF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support of French </a:t>
            </a:r>
            <a:r>
              <a:rPr lang="fr-FR" sz="2000" b="1" dirty="0" err="1">
                <a:solidFill>
                  <a:srgbClr val="FF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community</a:t>
            </a:r>
            <a:endParaRPr lang="fr-FR" b="1" dirty="0">
              <a:solidFill>
                <a:srgbClr val="FF0000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b="1" dirty="0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     Project  CYREN (</a:t>
            </a:r>
            <a:r>
              <a:rPr lang="fr-FR" b="1" dirty="0" err="1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renovation</a:t>
            </a:r>
            <a:r>
              <a:rPr lang="fr-FR" b="1" dirty="0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)</a:t>
            </a:r>
          </a:p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b="1" dirty="0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     Project  DESIR (</a:t>
            </a:r>
            <a:r>
              <a:rPr lang="fr-FR" b="1" dirty="0" err="1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Low</a:t>
            </a:r>
            <a:r>
              <a:rPr lang="fr-FR" b="1" dirty="0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b="1" dirty="0" err="1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energy</a:t>
            </a:r>
            <a:r>
              <a:rPr lang="fr-FR" b="1" dirty="0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b="1" dirty="0" err="1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Radioctive</a:t>
            </a:r>
            <a:r>
              <a:rPr lang="fr-FR" b="1" dirty="0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Ion </a:t>
            </a:r>
            <a:r>
              <a:rPr lang="fr-FR" b="1" dirty="0" err="1" smtClean="0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Beams</a:t>
            </a:r>
            <a:r>
              <a:rPr lang="fr-FR" b="1" dirty="0" smtClean="0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)</a:t>
            </a:r>
            <a:endParaRPr lang="en-GB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34" y="1699601"/>
            <a:ext cx="1401630" cy="1540538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2475" y="1946331"/>
            <a:ext cx="1519170" cy="1047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788248" y="2835862"/>
            <a:ext cx="731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X</a:t>
            </a:r>
            <a:r>
              <a:rPr lang="fr-FR" sz="2400" dirty="0" smtClean="0"/>
              <a:t>2</a:t>
            </a:r>
            <a:endParaRPr lang="en-GB" sz="2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2221667" y="2880234"/>
            <a:ext cx="796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X</a:t>
            </a:r>
            <a:r>
              <a:rPr lang="fr-FR" sz="2400" dirty="0" smtClean="0"/>
              <a:t>2</a:t>
            </a:r>
            <a:endParaRPr lang="en-GB" sz="2400" dirty="0"/>
          </a:p>
        </p:txBody>
      </p:sp>
      <p:pic>
        <p:nvPicPr>
          <p:cNvPr id="17" name="Image 16" descr="cim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8531" y="1926466"/>
            <a:ext cx="1039756" cy="1024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945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GdR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</a:t>
            </a:r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SCiPAC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  HI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Mai 2024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C286-B2FE-44AC-8F25-02BBF4E9D12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0"/>
            <a:ext cx="4851008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2400" dirty="0" err="1" smtClean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Very</a:t>
            </a:r>
            <a:r>
              <a:rPr lang="fr-FR" sz="2400" dirty="0" smtClean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Large </a:t>
            </a:r>
            <a:r>
              <a:rPr lang="fr-FR" sz="2400" dirty="0" err="1" smtClean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Accelerators</a:t>
            </a:r>
            <a:r>
              <a:rPr lang="fr-FR" sz="2400" dirty="0" smtClean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in the world</a:t>
            </a:r>
            <a:endParaRPr lang="fr-FR" sz="2400" dirty="0">
              <a:solidFill>
                <a:schemeClr val="bg1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endParaRPr lang="fr-FR" sz="2400" dirty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6061" y="634597"/>
            <a:ext cx="9736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2000" u="sng" dirty="0" err="1" smtClean="0">
                <a:solidFill>
                  <a:prstClr val="black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Very</a:t>
            </a:r>
            <a:r>
              <a:rPr lang="fr-FR" sz="2000" u="sng" dirty="0" smtClean="0">
                <a:solidFill>
                  <a:prstClr val="black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Large </a:t>
            </a:r>
            <a:r>
              <a:rPr lang="fr-FR" sz="2000" u="sng" dirty="0" err="1" smtClean="0">
                <a:solidFill>
                  <a:prstClr val="black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accelerator</a:t>
            </a:r>
            <a:r>
              <a:rPr lang="fr-FR" sz="2000" u="sng" dirty="0" smtClean="0">
                <a:solidFill>
                  <a:prstClr val="black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</a:t>
            </a:r>
            <a:r>
              <a:rPr lang="fr-FR" sz="2000" u="sng" dirty="0" err="1" smtClean="0">
                <a:solidFill>
                  <a:prstClr val="black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facilities</a:t>
            </a:r>
            <a:r>
              <a:rPr lang="fr-FR" sz="2000" u="sng" dirty="0" smtClean="0">
                <a:solidFill>
                  <a:prstClr val="black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(&gt;0.5 billion Euros)  </a:t>
            </a:r>
            <a:endParaRPr lang="fr-FR" sz="2000" u="sng" dirty="0">
              <a:solidFill>
                <a:prstClr val="black"/>
              </a:solidFill>
              <a:latin typeface="Yu Gothic" panose="020B0400000000000000" pitchFamily="34" charset="-128"/>
              <a:ea typeface="Yu Gothic" panose="020B0400000000000000" pitchFamily="34" charset="-128"/>
              <a:cs typeface="Vrinda" pitchFamily="34" charset="0"/>
            </a:endParaRPr>
          </a:p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2000" dirty="0" smtClean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  ? Heavy Ion </a:t>
            </a:r>
            <a:r>
              <a:rPr lang="fr-FR" sz="2000" dirty="0" err="1" smtClean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Accelerators</a:t>
            </a:r>
            <a:r>
              <a:rPr lang="fr-FR" sz="2000" dirty="0" smtClean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</a:t>
            </a:r>
            <a:r>
              <a:rPr lang="fr-FR" sz="2000" dirty="0" smtClean="0">
                <a:solidFill>
                  <a:prstClr val="black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Versus  </a:t>
            </a:r>
            <a:r>
              <a:rPr lang="fr-FR" sz="2000" dirty="0" smtClean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p-</a:t>
            </a:r>
            <a:r>
              <a:rPr lang="fr-FR" sz="2000" dirty="0" err="1" smtClean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Accelerators</a:t>
            </a:r>
            <a:r>
              <a:rPr lang="fr-FR" sz="2000" dirty="0" smtClean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, </a:t>
            </a:r>
            <a:r>
              <a:rPr lang="fr-FR" sz="2000" dirty="0" err="1" smtClean="0">
                <a:solidFill>
                  <a:srgbClr val="FF000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electrons-Accerators</a:t>
            </a:r>
            <a:r>
              <a:rPr lang="fr-FR" sz="2000" dirty="0" smtClean="0">
                <a:solidFill>
                  <a:srgbClr val="FF000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 ?</a:t>
            </a:r>
            <a:endParaRPr lang="fr-FR" sz="2000" dirty="0" smtClean="0">
              <a:solidFill>
                <a:srgbClr val="00B050"/>
              </a:solidFill>
              <a:latin typeface="Yu Gothic" panose="020B0400000000000000" pitchFamily="34" charset="-128"/>
              <a:ea typeface="Yu Gothic" panose="020B0400000000000000" pitchFamily="34" charset="-128"/>
              <a:cs typeface="Vrinda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287" y="1562637"/>
            <a:ext cx="1750122" cy="1154066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12" name="Triangle isocèle 11"/>
          <p:cNvSpPr/>
          <p:nvPr/>
        </p:nvSpPr>
        <p:spPr>
          <a:xfrm>
            <a:off x="8794865" y="1903615"/>
            <a:ext cx="45719" cy="45719"/>
          </a:xfrm>
          <a:prstGeom prst="triangl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ZoneTexte 12"/>
          <p:cNvSpPr txBox="1"/>
          <p:nvPr/>
        </p:nvSpPr>
        <p:spPr>
          <a:xfrm>
            <a:off x="8296103" y="1267262"/>
            <a:ext cx="1708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rgbClr val="00B050"/>
                </a:solidFill>
              </a:rPr>
              <a:t>Higher</a:t>
            </a:r>
            <a:r>
              <a:rPr lang="fr-FR" sz="1600" dirty="0" smtClean="0">
                <a:solidFill>
                  <a:srgbClr val="00B050"/>
                </a:solidFill>
              </a:rPr>
              <a:t> </a:t>
            </a:r>
            <a:r>
              <a:rPr lang="fr-FR" sz="1600" dirty="0" err="1" smtClean="0">
                <a:solidFill>
                  <a:srgbClr val="00B050"/>
                </a:solidFill>
              </a:rPr>
              <a:t>Power:PSI</a:t>
            </a:r>
            <a:endParaRPr lang="en-GB" sz="1600" dirty="0">
              <a:solidFill>
                <a:srgbClr val="00B050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932" y="2865979"/>
            <a:ext cx="1419319" cy="119103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8308571" y="3975109"/>
            <a:ext cx="18514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rgbClr val="FF0000"/>
                </a:solidFill>
              </a:rPr>
              <a:t>Higher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luminonisity</a:t>
            </a:r>
            <a:endParaRPr lang="en-GB" sz="1600" dirty="0">
              <a:solidFill>
                <a:srgbClr val="FF0000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9" y="3366655"/>
            <a:ext cx="1894016" cy="947008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753269" y="3971298"/>
            <a:ext cx="1299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B050"/>
                </a:solidFill>
              </a:rPr>
              <a:t>The </a:t>
            </a:r>
            <a:r>
              <a:rPr lang="fr-FR" sz="1600" dirty="0" err="1" smtClean="0">
                <a:solidFill>
                  <a:srgbClr val="00B050"/>
                </a:solidFill>
              </a:rPr>
              <a:t>largest</a:t>
            </a:r>
            <a:endParaRPr lang="en-GB" sz="1600" dirty="0">
              <a:solidFill>
                <a:srgbClr val="00B05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9605850" y="3718463"/>
            <a:ext cx="581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FF0000"/>
                </a:solidFill>
              </a:rPr>
              <a:t>KEK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99505" y="1685726"/>
            <a:ext cx="9472746" cy="1966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dirty="0" smtClean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CERN</a:t>
            </a:r>
            <a:r>
              <a:rPr lang="fr-FR" dirty="0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(Pb-Pb)</a:t>
            </a:r>
            <a:r>
              <a:rPr lang="fr-FR" dirty="0" smtClean="0"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, </a:t>
            </a:r>
            <a:r>
              <a:rPr lang="en-GB" dirty="0" err="1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Fermilab</a:t>
            </a:r>
            <a:r>
              <a:rPr lang="fr-FR" dirty="0">
                <a:solidFill>
                  <a:prstClr val="black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,</a:t>
            </a:r>
            <a:r>
              <a:rPr lang="en-GB" dirty="0"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rgbClr val="FF000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XFEL</a:t>
            </a:r>
            <a:r>
              <a:rPr lang="en-GB" dirty="0"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, </a:t>
            </a:r>
            <a:r>
              <a:rPr lang="en-GB" dirty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J-PARC</a:t>
            </a:r>
            <a:r>
              <a:rPr lang="en-GB" dirty="0"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 /</a:t>
            </a:r>
            <a:r>
              <a:rPr lang="en-GB" dirty="0">
                <a:solidFill>
                  <a:srgbClr val="FF000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Super </a:t>
            </a:r>
            <a:r>
              <a:rPr lang="en-GB" dirty="0" smtClean="0">
                <a:solidFill>
                  <a:srgbClr val="FF000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KEKB</a:t>
            </a:r>
            <a:r>
              <a:rPr lang="en-GB" dirty="0" smtClean="0"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, </a:t>
            </a:r>
            <a:r>
              <a:rPr lang="en-GB" dirty="0" smtClean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BNL(RHIC), </a:t>
            </a:r>
          </a:p>
          <a:p>
            <a:pPr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en-GB" dirty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GB" dirty="0" smtClean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GB" dirty="0" smtClean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SNS</a:t>
            </a:r>
            <a:r>
              <a:rPr lang="en-GB" dirty="0"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,</a:t>
            </a:r>
            <a:r>
              <a:rPr lang="en-GB" dirty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Los </a:t>
            </a:r>
            <a:r>
              <a:rPr lang="en-GB" dirty="0" smtClean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Alamos</a:t>
            </a:r>
            <a:r>
              <a:rPr lang="en-GB" dirty="0" smtClean="0"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, </a:t>
            </a:r>
            <a:r>
              <a:rPr lang="en-GB" dirty="0" smtClean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RIBF</a:t>
            </a:r>
            <a:r>
              <a:rPr lang="en-GB" dirty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,</a:t>
            </a:r>
            <a:r>
              <a:rPr lang="en-GB" dirty="0"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FRIB, </a:t>
            </a:r>
            <a:r>
              <a:rPr lang="en-GB" dirty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PSI</a:t>
            </a:r>
            <a:r>
              <a:rPr lang="en-GB" dirty="0"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, </a:t>
            </a:r>
            <a:r>
              <a:rPr lang="en-GB" dirty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GSI, RAON, HIRFL </a:t>
            </a:r>
          </a:p>
          <a:p>
            <a:pPr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en-GB" dirty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                   </a:t>
            </a:r>
            <a:r>
              <a:rPr lang="en-GB" dirty="0"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+ </a:t>
            </a:r>
            <a:r>
              <a:rPr lang="fr-FR" dirty="0">
                <a:solidFill>
                  <a:srgbClr val="FF000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70 Synchrotron light sources</a:t>
            </a:r>
            <a:endParaRPr lang="en-GB" dirty="0">
              <a:solidFill>
                <a:srgbClr val="FF0000"/>
              </a:solidFill>
              <a:latin typeface="Yu Gothic" panose="020B0400000000000000" pitchFamily="34" charset="-128"/>
              <a:ea typeface="Yu Gothic" panose="020B0400000000000000" pitchFamily="34" charset="-128"/>
              <a:cs typeface="Arial" panose="020B0604020202020204" pitchFamily="34" charset="0"/>
            </a:endParaRPr>
          </a:p>
          <a:p>
            <a:pPr defTabSz="914400">
              <a:spcBef>
                <a:spcPct val="20000"/>
              </a:spcBef>
              <a:buClr>
                <a:srgbClr val="7030A0"/>
              </a:buClr>
              <a:buSzPct val="100000"/>
            </a:pPr>
            <a:endParaRPr lang="en-GB" sz="1050" dirty="0">
              <a:solidFill>
                <a:srgbClr val="7030A0"/>
              </a:solidFill>
              <a:latin typeface="Yu Gothic" panose="020B0400000000000000" pitchFamily="34" charset="-128"/>
              <a:ea typeface="Yu Gothic" panose="020B0400000000000000" pitchFamily="34" charset="-128"/>
              <a:cs typeface="Arial" panose="020B0604020202020204" pitchFamily="34" charset="0"/>
            </a:endParaRPr>
          </a:p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2000" dirty="0"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          </a:t>
            </a:r>
            <a:r>
              <a:rPr lang="fr-FR" sz="2000" dirty="0" err="1" smtClean="0"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Projects</a:t>
            </a:r>
            <a:r>
              <a:rPr lang="fr-FR" sz="2000" dirty="0" smtClean="0"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fr-FR" sz="2000" dirty="0"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: </a:t>
            </a:r>
            <a:r>
              <a:rPr lang="fr-FR" sz="2000" dirty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ESS</a:t>
            </a:r>
            <a:r>
              <a:rPr lang="fr-FR" sz="2000" dirty="0"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, </a:t>
            </a:r>
            <a:r>
              <a:rPr lang="en-GB" sz="2000" dirty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GSI_FAIR, HIAF, </a:t>
            </a:r>
            <a:r>
              <a:rPr lang="en-GB" sz="2000" dirty="0" smtClean="0">
                <a:solidFill>
                  <a:srgbClr val="FF000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E</a:t>
            </a:r>
            <a:r>
              <a:rPr lang="en-GB" sz="2000" dirty="0" smtClean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IC@RHIC, </a:t>
            </a:r>
            <a:r>
              <a:rPr lang="en-GB" sz="2000" dirty="0" smtClean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PIPII</a:t>
            </a:r>
            <a:r>
              <a:rPr lang="en-GB" sz="2000" dirty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, </a:t>
            </a:r>
            <a:r>
              <a:rPr lang="en-GB" sz="2000" dirty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MYRRHA</a:t>
            </a:r>
            <a:r>
              <a:rPr lang="en-GB" sz="2000" dirty="0"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   </a:t>
            </a:r>
            <a:r>
              <a:rPr lang="en-GB" sz="2000" dirty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</a:p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en-GB" sz="2000" dirty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                              </a:t>
            </a:r>
            <a:r>
              <a:rPr lang="en-GB" sz="2000" dirty="0" err="1" smtClean="0"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Futur</a:t>
            </a:r>
            <a:r>
              <a:rPr lang="en-GB" sz="2000" dirty="0" smtClean="0"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 :  </a:t>
            </a:r>
            <a:r>
              <a:rPr lang="en-GB" sz="2000" dirty="0"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CERN</a:t>
            </a:r>
            <a:r>
              <a:rPr lang="en-GB" sz="2000" dirty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_</a:t>
            </a:r>
            <a:r>
              <a:rPr lang="fr-FR" sz="2000" dirty="0" err="1">
                <a:solidFill>
                  <a:srgbClr val="FF000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FCCee</a:t>
            </a:r>
            <a:r>
              <a:rPr lang="fr-FR" sz="2000" dirty="0"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,  </a:t>
            </a:r>
            <a:r>
              <a:rPr lang="fr-FR" sz="2000" dirty="0" err="1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FCChh</a:t>
            </a:r>
            <a:r>
              <a:rPr lang="fr-FR" sz="2000" dirty="0"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, </a:t>
            </a:r>
            <a:r>
              <a:rPr lang="fr-FR" sz="2000" dirty="0" smtClean="0">
                <a:solidFill>
                  <a:srgbClr val="FF000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ILC</a:t>
            </a:r>
            <a:endParaRPr lang="fr-FR" sz="2000" dirty="0">
              <a:solidFill>
                <a:srgbClr val="FF0000"/>
              </a:solidFill>
              <a:latin typeface="Yu Gothic" panose="020B0400000000000000" pitchFamily="34" charset="-128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98320" y="4475272"/>
            <a:ext cx="996168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dirty="0" err="1">
                <a:solidFill>
                  <a:prstClr val="black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Biggest</a:t>
            </a:r>
            <a:r>
              <a:rPr lang="fr-FR" dirty="0">
                <a:solidFill>
                  <a:prstClr val="black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facility</a:t>
            </a:r>
            <a:r>
              <a:rPr lang="fr-FR" dirty="0">
                <a:solidFill>
                  <a:prstClr val="black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 are </a:t>
            </a:r>
            <a:r>
              <a:rPr lang="fr-FR" dirty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proton </a:t>
            </a:r>
            <a:r>
              <a:rPr lang="fr-FR" dirty="0" err="1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accelerators</a:t>
            </a:r>
            <a:r>
              <a:rPr lang="fr-FR" dirty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prstClr val="black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and </a:t>
            </a:r>
            <a:r>
              <a:rPr lang="fr-FR" dirty="0" err="1">
                <a:solidFill>
                  <a:srgbClr val="FF000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electron</a:t>
            </a:r>
            <a:r>
              <a:rPr lang="fr-FR" dirty="0">
                <a:solidFill>
                  <a:srgbClr val="FF000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FF000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accelerators</a:t>
            </a:r>
            <a:endParaRPr lang="fr-FR" dirty="0">
              <a:solidFill>
                <a:srgbClr val="FF0000"/>
              </a:solidFill>
              <a:latin typeface="Yu Gothic" panose="020B0400000000000000" pitchFamily="34" charset="-128"/>
              <a:ea typeface="Yu Gothic" panose="020B0400000000000000" pitchFamily="34" charset="-128"/>
              <a:cs typeface="Arial" panose="020B0604020202020204" pitchFamily="34" charset="0"/>
            </a:endParaRPr>
          </a:p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dirty="0" smtClean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     But </a:t>
            </a:r>
            <a:r>
              <a:rPr lang="fr-FR" dirty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Heavy Ion </a:t>
            </a:r>
            <a:r>
              <a:rPr lang="fr-FR" dirty="0" err="1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accelerators</a:t>
            </a:r>
            <a:r>
              <a:rPr lang="fr-FR" dirty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are </a:t>
            </a:r>
            <a:r>
              <a:rPr lang="fr-FR" dirty="0" err="1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however</a:t>
            </a:r>
            <a:r>
              <a:rPr lang="fr-FR" dirty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</a:t>
            </a:r>
            <a:r>
              <a:rPr lang="fr-FR" dirty="0" err="1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well</a:t>
            </a:r>
            <a:r>
              <a:rPr lang="fr-FR" dirty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</a:t>
            </a:r>
            <a:r>
              <a:rPr lang="fr-FR" dirty="0" err="1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represented</a:t>
            </a:r>
            <a:endParaRPr lang="fr-FR" dirty="0">
              <a:solidFill>
                <a:srgbClr val="7030A0"/>
              </a:solidFill>
              <a:latin typeface="Yu Gothic" panose="020B0400000000000000" pitchFamily="34" charset="-128"/>
              <a:ea typeface="Yu Gothic" panose="020B0400000000000000" pitchFamily="34" charset="-128"/>
              <a:cs typeface="Vrinda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13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8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130678" y="5450913"/>
            <a:ext cx="2370667" cy="300673"/>
          </a:xfrm>
        </p:spPr>
        <p:txBody>
          <a:bodyPr/>
          <a:lstStyle/>
          <a:p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GdR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</a:t>
            </a:r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SCiPAC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  HI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573617" y="5447315"/>
            <a:ext cx="3533623" cy="304271"/>
          </a:xfrm>
        </p:spPr>
        <p:txBody>
          <a:bodyPr/>
          <a:lstStyle/>
          <a:p>
            <a:r>
              <a:rPr lang="fr-FR" dirty="0"/>
              <a:t>Mai 2024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0" y="0"/>
            <a:ext cx="3716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solidFill>
                  <a:schemeClr val="bg1"/>
                </a:solidFill>
              </a:rPr>
              <a:t>GdR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</a:rPr>
              <a:t>SCiPAC</a:t>
            </a:r>
            <a:r>
              <a:rPr lang="fr-FR" sz="2400" dirty="0" smtClean="0">
                <a:solidFill>
                  <a:schemeClr val="bg1"/>
                </a:solidFill>
              </a:rPr>
              <a:t>:  </a:t>
            </a:r>
            <a:r>
              <a:rPr lang="fr-FR" sz="2400" dirty="0" err="1" smtClean="0">
                <a:solidFill>
                  <a:schemeClr val="bg1"/>
                </a:solidFill>
              </a:rPr>
              <a:t>What</a:t>
            </a:r>
            <a:r>
              <a:rPr lang="fr-FR" sz="2400" dirty="0" smtClean="0">
                <a:solidFill>
                  <a:schemeClr val="bg1"/>
                </a:solidFill>
              </a:rPr>
              <a:t>  to do  ?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2071163"/>
            <a:ext cx="97840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en-US" sz="2000" b="1" dirty="0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Transverse topics for R&amp;D laboratories,  Facilities, Universities  </a:t>
            </a:r>
          </a:p>
          <a:p>
            <a:pPr marL="380996" lvl="0" indent="-380996" defTabSz="914400">
              <a:spcBef>
                <a:spcPct val="20000"/>
              </a:spcBef>
              <a:buClr>
                <a:srgbClr val="7030A0"/>
              </a:buClr>
              <a:buSzPct val="100000"/>
              <a:buFont typeface="Wingdings" panose="05000000000000000000" pitchFamily="2" charset="2"/>
              <a:buChar char=""/>
            </a:pPr>
            <a:r>
              <a:rPr lang="en-US" b="1" dirty="0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Maintain critical </a:t>
            </a:r>
            <a:r>
              <a:rPr lang="en-US" b="1" dirty="0" err="1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skillls</a:t>
            </a:r>
            <a:r>
              <a:rPr lang="en-US" b="1" dirty="0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: </a:t>
            </a:r>
          </a:p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en-US" sz="1600" b="1" dirty="0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        </a:t>
            </a:r>
            <a:r>
              <a:rPr lang="en-US" sz="16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create/ maintain training program (Master </a:t>
            </a:r>
            <a:r>
              <a:rPr lang="en-US" sz="1600" dirty="0" err="1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Gd</a:t>
            </a:r>
            <a:r>
              <a:rPr lang="en-US" sz="16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Instrument, option acc., 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Training period </a:t>
            </a:r>
            <a:r>
              <a:rPr lang="en-US" sz="16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)</a:t>
            </a:r>
            <a:endParaRPr lang="en-US" dirty="0" smtClean="0"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marL="380996" lvl="0" indent="-380996" defTabSz="914400">
              <a:spcBef>
                <a:spcPct val="20000"/>
              </a:spcBef>
              <a:buClr>
                <a:srgbClr val="7030A0"/>
              </a:buClr>
              <a:buSzPct val="100000"/>
              <a:buFont typeface="Wingdings" panose="05000000000000000000" pitchFamily="2" charset="2"/>
              <a:buChar char=""/>
            </a:pPr>
            <a:r>
              <a:rPr lang="en-US" b="1" dirty="0" smtClean="0"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C</a:t>
            </a:r>
            <a:r>
              <a:rPr lang="en-US" b="1" dirty="0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ommunication</a:t>
            </a:r>
            <a:r>
              <a:rPr lang="en-US" sz="1400" b="1" dirty="0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</a:p>
          <a:p>
            <a:pPr lvl="1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en-US" sz="1400" dirty="0" smtClean="0"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Help to attract new talents, to get new R&amp;D </a:t>
            </a:r>
            <a:r>
              <a:rPr lang="en-US" sz="14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bugdet</a:t>
            </a:r>
            <a:r>
              <a:rPr lang="en-US" sz="1400" dirty="0" smtClean="0"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, to get new position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s</a:t>
            </a:r>
            <a:endParaRPr lang="en-US" sz="2000" dirty="0" smtClean="0">
              <a:solidFill>
                <a:srgbClr val="FF0000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marL="380996" lvl="0" indent="-380996" defTabSz="914400">
              <a:spcBef>
                <a:spcPct val="20000"/>
              </a:spcBef>
              <a:buClr>
                <a:srgbClr val="7030A0"/>
              </a:buClr>
              <a:buSzPct val="100000"/>
              <a:buFont typeface="Wingdings" panose="05000000000000000000" pitchFamily="2" charset="2"/>
              <a:buChar char=""/>
            </a:pPr>
            <a:r>
              <a:rPr lang="en-US" b="1" dirty="0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Improve sustainability of our activities</a:t>
            </a:r>
            <a:r>
              <a:rPr lang="en-US" b="1" dirty="0" smtClean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endParaRPr lang="en-US" sz="1600" b="1" dirty="0" smtClean="0">
              <a:solidFill>
                <a:srgbClr val="0070C0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en-US" sz="16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             less energy</a:t>
            </a:r>
            <a:r>
              <a:rPr lang="en-US" sz="1600" dirty="0" smtClean="0">
                <a:solidFill>
                  <a:srgbClr val="FF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//  </a:t>
            </a:r>
            <a:r>
              <a:rPr lang="en-US" sz="16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societal applications (pollution, climate, space industry)</a:t>
            </a:r>
          </a:p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en-US" sz="16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             </a:t>
            </a:r>
            <a:r>
              <a:rPr lang="en-US" sz="1600" b="1" dirty="0" smtClean="0">
                <a:solidFill>
                  <a:srgbClr val="FF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Improve ratio beam time/ Budget   (BEAM SHARING)</a:t>
            </a:r>
            <a:endParaRPr lang="en-US" sz="1600" b="1" dirty="0" smtClean="0"/>
          </a:p>
          <a:p>
            <a:pPr marL="380996" lvl="0" indent="-380996" defTabSz="914400">
              <a:spcBef>
                <a:spcPct val="20000"/>
              </a:spcBef>
              <a:buClr>
                <a:srgbClr val="7030A0"/>
              </a:buClr>
              <a:buSzPct val="100000"/>
              <a:buFont typeface="Wingdings" panose="05000000000000000000" pitchFamily="2" charset="2"/>
              <a:buChar char=""/>
            </a:pPr>
            <a:r>
              <a:rPr lang="en-US" b="1" dirty="0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Develop societal applications  </a:t>
            </a:r>
            <a:r>
              <a:rPr lang="en-US" sz="1600" b="1" dirty="0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(Space applications, Medical,….) </a:t>
            </a:r>
          </a:p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en-US" sz="16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    The large accelerators make efforts :</a:t>
            </a:r>
            <a:r>
              <a:rPr lang="fr-FR" sz="16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 MEDICIS@CERN (isotopes), COMET@PSI (</a:t>
            </a:r>
            <a:r>
              <a:rPr lang="fr-FR" sz="1600" dirty="0" err="1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treatment</a:t>
            </a:r>
            <a:r>
              <a:rPr lang="fr-FR" sz="16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), </a:t>
            </a:r>
            <a:r>
              <a:rPr lang="fr-FR" sz="1600" b="1" dirty="0" smtClean="0">
                <a:solidFill>
                  <a:srgbClr val="FF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? </a:t>
            </a:r>
            <a:r>
              <a:rPr lang="fr-FR" sz="1600" b="1" dirty="0" err="1" smtClean="0">
                <a:solidFill>
                  <a:srgbClr val="FF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SAGA@Ganil</a:t>
            </a:r>
            <a:r>
              <a:rPr lang="fr-FR" sz="1600" b="1" dirty="0" smtClean="0">
                <a:solidFill>
                  <a:srgbClr val="FF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?</a:t>
            </a:r>
          </a:p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1600" dirty="0" smtClean="0"/>
              <a:t>           Nasa </a:t>
            </a:r>
            <a:r>
              <a:rPr lang="fr-FR" sz="1600" dirty="0" err="1" smtClean="0"/>
              <a:t>Space</a:t>
            </a:r>
            <a:r>
              <a:rPr lang="fr-FR" sz="1600" dirty="0" smtClean="0"/>
              <a:t> Radiation </a:t>
            </a:r>
            <a:r>
              <a:rPr lang="fr-FR" sz="1600" dirty="0" err="1" smtClean="0"/>
              <a:t>Lab</a:t>
            </a:r>
            <a:r>
              <a:rPr lang="en-GB" sz="1400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(NSRL@BNL) …</a:t>
            </a:r>
            <a:endParaRPr lang="fr-FR" sz="1400" dirty="0" smtClean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30678" y="537590"/>
            <a:ext cx="1002932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Accelerator Science are </a:t>
            </a:r>
            <a:r>
              <a:rPr lang="fr-FR" sz="2000" b="1" dirty="0" err="1" smtClean="0">
                <a:latin typeface="Yu Gothic" panose="020B0400000000000000" pitchFamily="34" charset="-128"/>
                <a:ea typeface="Yu Gothic" panose="020B0400000000000000" pitchFamily="34" charset="-128"/>
              </a:rPr>
              <a:t>already</a:t>
            </a:r>
            <a:r>
              <a:rPr lang="fr-FR" sz="2000" b="1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fr-FR" sz="2000" b="1" dirty="0" err="1" smtClean="0">
                <a:latin typeface="Yu Gothic" panose="020B0400000000000000" pitchFamily="34" charset="-128"/>
                <a:ea typeface="Yu Gothic" panose="020B0400000000000000" pitchFamily="34" charset="-128"/>
              </a:rPr>
              <a:t>structured</a:t>
            </a:r>
            <a:r>
              <a:rPr lang="fr-FR" sz="2000" b="1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fr-FR" dirty="0" smtClean="0"/>
              <a:t>:  Facility/</a:t>
            </a:r>
            <a:r>
              <a:rPr lang="fr-FR" dirty="0" err="1" smtClean="0"/>
              <a:t>University</a:t>
            </a:r>
            <a:r>
              <a:rPr lang="fr-FR" dirty="0" smtClean="0"/>
              <a:t>/</a:t>
            </a:r>
            <a:r>
              <a:rPr lang="fr-FR" dirty="0" err="1" smtClean="0"/>
              <a:t>Lab</a:t>
            </a:r>
            <a:r>
              <a:rPr lang="fr-FR" dirty="0" smtClean="0"/>
              <a:t>     CEA+IN2P3</a:t>
            </a:r>
          </a:p>
          <a:p>
            <a:r>
              <a:rPr lang="fr-FR" dirty="0" smtClean="0"/>
              <a:t>           </a:t>
            </a:r>
            <a:r>
              <a:rPr lang="fr-FR" dirty="0" err="1" smtClean="0"/>
              <a:t>Existing</a:t>
            </a:r>
            <a:r>
              <a:rPr lang="fr-FR" dirty="0" smtClean="0"/>
              <a:t> Collaborative </a:t>
            </a:r>
            <a:r>
              <a:rPr lang="fr-FR" dirty="0" err="1" smtClean="0"/>
              <a:t>projects</a:t>
            </a:r>
            <a:r>
              <a:rPr lang="fr-FR" dirty="0" smtClean="0"/>
              <a:t> (New Gain ,Perle , </a:t>
            </a:r>
            <a:r>
              <a:rPr lang="fr-FR" dirty="0" err="1" smtClean="0"/>
              <a:t>Asterics</a:t>
            </a:r>
            <a:r>
              <a:rPr lang="fr-FR" dirty="0" smtClean="0"/>
              <a:t>, S3,Desir…), SFP Roscoff meeting,…</a:t>
            </a:r>
          </a:p>
          <a:p>
            <a:endParaRPr lang="fr-FR" dirty="0" smtClean="0"/>
          </a:p>
          <a:p>
            <a:r>
              <a:rPr lang="fr-FR" sz="2000" b="1" dirty="0" err="1" smtClean="0">
                <a:latin typeface="Yu Gothic" panose="020B0400000000000000" pitchFamily="34" charset="-128"/>
                <a:ea typeface="Yu Gothic" panose="020B0400000000000000" pitchFamily="34" charset="-128"/>
              </a:rPr>
              <a:t>GdR</a:t>
            </a:r>
            <a:r>
              <a:rPr lang="fr-FR" sz="2000" b="1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fr-FR" sz="2000" b="1" dirty="0" err="1" smtClean="0">
                <a:latin typeface="Yu Gothic" panose="020B0400000000000000" pitchFamily="34" charset="-128"/>
                <a:ea typeface="Yu Gothic" panose="020B0400000000000000" pitchFamily="34" charset="-128"/>
              </a:rPr>
              <a:t>may</a:t>
            </a:r>
            <a:r>
              <a:rPr lang="fr-FR" sz="2000" b="1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fr-FR" sz="2000" b="1" dirty="0" err="1" smtClean="0">
                <a:latin typeface="Yu Gothic" panose="020B0400000000000000" pitchFamily="34" charset="-128"/>
                <a:ea typeface="Yu Gothic" panose="020B0400000000000000" pitchFamily="34" charset="-128"/>
              </a:rPr>
              <a:t>contribute</a:t>
            </a:r>
            <a:r>
              <a:rPr lang="fr-FR" sz="2000" b="1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 to transverse topics   </a:t>
            </a:r>
            <a:r>
              <a:rPr lang="fr-FR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-  </a:t>
            </a:r>
            <a:r>
              <a:rPr lang="fr-FR" dirty="0" err="1" smtClean="0">
                <a:latin typeface="Yu Gothic" panose="020B0400000000000000" pitchFamily="34" charset="-128"/>
                <a:ea typeface="Yu Gothic" panose="020B0400000000000000" pitchFamily="34" charset="-128"/>
              </a:rPr>
              <a:t>Improve</a:t>
            </a:r>
            <a:r>
              <a:rPr lang="fr-FR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 collaborations </a:t>
            </a:r>
          </a:p>
          <a:p>
            <a:r>
              <a:rPr lang="fr-FR" dirty="0"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fr-FR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                                                                               </a:t>
            </a:r>
            <a:r>
              <a:rPr lang="fr-FR" dirty="0" smtClean="0">
                <a:solidFill>
                  <a:srgbClr val="FF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-  </a:t>
            </a:r>
            <a:r>
              <a:rPr lang="fr-FR" dirty="0" err="1" smtClean="0">
                <a:solidFill>
                  <a:srgbClr val="FF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Make</a:t>
            </a:r>
            <a:r>
              <a:rPr lang="fr-FR" dirty="0" smtClean="0">
                <a:solidFill>
                  <a:srgbClr val="FF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emerging</a:t>
            </a:r>
            <a:r>
              <a:rPr lang="fr-FR" dirty="0" smtClean="0">
                <a:solidFill>
                  <a:srgbClr val="FF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new </a:t>
            </a:r>
            <a:r>
              <a:rPr lang="fr-FR" dirty="0" err="1" smtClean="0">
                <a:solidFill>
                  <a:srgbClr val="FF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ideas</a:t>
            </a:r>
            <a:r>
              <a:rPr lang="fr-FR" dirty="0" smtClean="0">
                <a:solidFill>
                  <a:srgbClr val="FF000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?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6716684" y="2076473"/>
            <a:ext cx="2236123" cy="2819723"/>
            <a:chOff x="6716684" y="2076473"/>
            <a:chExt cx="2236123" cy="2819723"/>
          </a:xfrm>
        </p:grpSpPr>
        <p:cxnSp>
          <p:nvCxnSpPr>
            <p:cNvPr id="7" name="Connecteur droit avec flèche 6"/>
            <p:cNvCxnSpPr/>
            <p:nvPr/>
          </p:nvCxnSpPr>
          <p:spPr>
            <a:xfrm>
              <a:off x="8188036" y="2076473"/>
              <a:ext cx="764771" cy="281972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/>
            <p:cNvCxnSpPr/>
            <p:nvPr/>
          </p:nvCxnSpPr>
          <p:spPr>
            <a:xfrm flipH="1">
              <a:off x="6716684" y="2114435"/>
              <a:ext cx="1471351" cy="244094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1484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130678" y="5450913"/>
            <a:ext cx="2370667" cy="300673"/>
          </a:xfrm>
        </p:spPr>
        <p:txBody>
          <a:bodyPr/>
          <a:lstStyle/>
          <a:p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GdR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</a:t>
            </a:r>
            <a:r>
              <a:rPr lang="fr-FR" dirty="0" err="1" smtClean="0">
                <a:solidFill>
                  <a:srgbClr val="818181"/>
                </a:solidFill>
                <a:latin typeface="Eras Medium ITC" panose="020B0602030504020804" pitchFamily="34" charset="0"/>
              </a:rPr>
              <a:t>SCiPAC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HI , B.JACQUOT</a:t>
            </a:r>
          </a:p>
          <a:p>
            <a:endParaRPr lang="fr-FR" dirty="0">
              <a:solidFill>
                <a:srgbClr val="818181"/>
              </a:solidFill>
              <a:latin typeface="Eras Medium ITC" panose="020B0602030504020804" pitchFamily="34" charset="0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573617" y="5447315"/>
            <a:ext cx="3533623" cy="304271"/>
          </a:xfrm>
        </p:spPr>
        <p:txBody>
          <a:bodyPr/>
          <a:lstStyle/>
          <a:p>
            <a:r>
              <a:rPr lang="fr-FR" dirty="0"/>
              <a:t>Mai 2024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0" y="0"/>
            <a:ext cx="6221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An important topic for GANIL:  </a:t>
            </a:r>
            <a:r>
              <a:rPr lang="fr-FR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BEAM SHARING</a:t>
            </a:r>
            <a:endParaRPr lang="fr-FR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53703" y="579795"/>
            <a:ext cx="103137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2000" b="1" dirty="0" err="1" smtClean="0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Strong</a:t>
            </a:r>
            <a:r>
              <a:rPr lang="fr-FR" sz="2000" b="1" dirty="0" smtClean="0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000" b="1" dirty="0" err="1" smtClean="0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demand</a:t>
            </a:r>
            <a:r>
              <a:rPr lang="fr-FR" sz="2000" b="1" dirty="0" smtClean="0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on </a:t>
            </a:r>
            <a:r>
              <a:rPr lang="fr-FR" sz="2000" b="1" dirty="0" err="1" smtClean="0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Space</a:t>
            </a:r>
            <a:r>
              <a:rPr lang="fr-FR" sz="2000" b="1" dirty="0" smtClean="0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applications at </a:t>
            </a:r>
            <a:r>
              <a:rPr lang="fr-FR" sz="2000" b="1" dirty="0" err="1" smtClean="0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Ganil</a:t>
            </a:r>
            <a:r>
              <a:rPr lang="fr-FR" sz="2000" b="1" dirty="0" smtClean="0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, </a:t>
            </a:r>
            <a:r>
              <a:rPr lang="fr-FR" sz="2000" b="1" dirty="0" err="1" smtClean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what</a:t>
            </a:r>
            <a:r>
              <a:rPr lang="fr-FR" sz="2000" b="1" dirty="0" smtClean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about ALTO ?</a:t>
            </a:r>
          </a:p>
          <a:p>
            <a:pPr lvl="1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2000" b="1" dirty="0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000" b="1" dirty="0" err="1" smtClean="0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Need</a:t>
            </a:r>
            <a:r>
              <a:rPr lang="fr-FR" sz="2000" b="1" dirty="0" smtClean="0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:  </a:t>
            </a:r>
            <a:r>
              <a:rPr lang="fr-FR" sz="2000" b="1" dirty="0" err="1" smtClean="0">
                <a:solidFill>
                  <a:srgbClr val="FF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increase</a:t>
            </a:r>
            <a:r>
              <a:rPr lang="fr-FR" sz="2000" b="1" dirty="0" smtClean="0">
                <a:solidFill>
                  <a:srgbClr val="FF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the </a:t>
            </a:r>
            <a:r>
              <a:rPr lang="fr-FR" sz="2000" b="1" dirty="0" err="1" smtClean="0">
                <a:solidFill>
                  <a:srgbClr val="FF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beam</a:t>
            </a:r>
            <a:r>
              <a:rPr lang="fr-FR" sz="2000" b="1" dirty="0" smtClean="0">
                <a:solidFill>
                  <a:srgbClr val="FF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time for </a:t>
            </a:r>
            <a:r>
              <a:rPr lang="fr-FR" sz="2000" b="1" dirty="0" err="1" smtClean="0">
                <a:solidFill>
                  <a:srgbClr val="FF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industry</a:t>
            </a:r>
            <a:r>
              <a:rPr lang="fr-FR" sz="2000" b="1" dirty="0" smtClean="0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.   </a:t>
            </a:r>
            <a:r>
              <a:rPr lang="fr-FR" sz="2000" b="1" dirty="0" smtClean="0">
                <a:solidFill>
                  <a:srgbClr val="FF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New</a:t>
            </a:r>
            <a:r>
              <a:rPr lang="fr-FR" sz="2000" b="1" dirty="0" smtClean="0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economic</a:t>
            </a:r>
            <a:r>
              <a:rPr lang="fr-FR" sz="2000" b="1" dirty="0" smtClean="0">
                <a:solidFill>
                  <a:srgbClr val="FF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model ?? </a:t>
            </a:r>
            <a:r>
              <a:rPr lang="fr-FR" sz="2000" b="1" u="sng" dirty="0" smtClean="0">
                <a:solidFill>
                  <a:srgbClr val="FF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New </a:t>
            </a:r>
            <a:r>
              <a:rPr lang="fr-FR" sz="2000" b="1" u="sng" dirty="0" err="1" smtClean="0">
                <a:solidFill>
                  <a:srgbClr val="FF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method</a:t>
            </a:r>
            <a:r>
              <a:rPr lang="fr-FR" sz="2000" b="1" u="sng" dirty="0" smtClean="0">
                <a:solidFill>
                  <a:srgbClr val="FF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000" b="1" dirty="0" smtClean="0">
                <a:solidFill>
                  <a:srgbClr val="FF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? </a:t>
            </a:r>
            <a:endParaRPr lang="fr-FR" sz="2000" b="1" dirty="0" smtClean="0">
              <a:solidFill>
                <a:srgbClr val="FF0000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</p:txBody>
      </p:sp>
      <p:pic>
        <p:nvPicPr>
          <p:cNvPr id="8" name="Imag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617" y="2861668"/>
            <a:ext cx="3164641" cy="2383713"/>
          </a:xfrm>
          <a:prstGeom prst="rect">
            <a:avLst/>
          </a:prstGeom>
        </p:spPr>
      </p:pic>
      <p:pic>
        <p:nvPicPr>
          <p:cNvPr id="9" name="Image 8" descr="C:\Users\jacquot\Downloads\DistributionQSortieG4D11_v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46" y="3821189"/>
            <a:ext cx="2986421" cy="1410482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79" y="2377440"/>
            <a:ext cx="1324886" cy="145684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283577" y="2323276"/>
            <a:ext cx="2435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Generates</a:t>
            </a:r>
            <a:r>
              <a:rPr lang="fr-FR" dirty="0" smtClean="0"/>
              <a:t> </a:t>
            </a:r>
            <a:r>
              <a:rPr lang="fr-FR" dirty="0" err="1" smtClean="0"/>
              <a:t>many</a:t>
            </a:r>
            <a:r>
              <a:rPr lang="fr-FR" dirty="0" smtClean="0"/>
              <a:t> charge states </a:t>
            </a:r>
            <a:r>
              <a:rPr lang="fr-FR" dirty="0" err="1" smtClean="0"/>
              <a:t>with</a:t>
            </a:r>
            <a:r>
              <a:rPr lang="fr-FR" dirty="0" smtClean="0"/>
              <a:t> a stripper</a:t>
            </a:r>
          </a:p>
          <a:p>
            <a:r>
              <a:rPr lang="fr-FR" dirty="0" err="1" smtClean="0">
                <a:solidFill>
                  <a:srgbClr val="0070C0"/>
                </a:solidFill>
              </a:rPr>
              <a:t>Many</a:t>
            </a:r>
            <a:r>
              <a:rPr lang="fr-FR" dirty="0" smtClean="0">
                <a:solidFill>
                  <a:srgbClr val="0070C0"/>
                </a:solidFill>
              </a:rPr>
              <a:t> B</a:t>
            </a:r>
            <a:r>
              <a:rPr lang="fr-FR" dirty="0" smtClean="0">
                <a:solidFill>
                  <a:srgbClr val="0070C0"/>
                </a:solidFill>
                <a:latin typeface="Symbol" panose="05050102010706020507" pitchFamily="18" charset="2"/>
              </a:rPr>
              <a:t>r </a:t>
            </a:r>
            <a:r>
              <a:rPr lang="fr-FR" dirty="0" err="1" smtClean="0">
                <a:solidFill>
                  <a:srgbClr val="0070C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separated</a:t>
            </a:r>
            <a:r>
              <a:rPr lang="fr-FR" dirty="0" smtClean="0">
                <a:solidFill>
                  <a:srgbClr val="0070C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in </a:t>
            </a:r>
          </a:p>
          <a:p>
            <a:r>
              <a:rPr lang="fr-FR" dirty="0" smtClean="0">
                <a:solidFill>
                  <a:srgbClr val="0070C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a </a:t>
            </a:r>
            <a:r>
              <a:rPr lang="fr-FR" dirty="0" err="1" smtClean="0">
                <a:solidFill>
                  <a:srgbClr val="0070C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magnet</a:t>
            </a:r>
            <a:r>
              <a:rPr lang="fr-FR" dirty="0" smtClean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683434" y="2818015"/>
            <a:ext cx="3399040" cy="16312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0070C0"/>
                </a:solidFill>
              </a:rPr>
              <a:t>? </a:t>
            </a:r>
            <a:r>
              <a:rPr lang="fr-FR" sz="2000" dirty="0" err="1" smtClean="0">
                <a:solidFill>
                  <a:srgbClr val="0070C0"/>
                </a:solidFill>
              </a:rPr>
              <a:t>Want</a:t>
            </a:r>
            <a:r>
              <a:rPr lang="fr-FR" sz="2000" dirty="0" smtClean="0">
                <a:solidFill>
                  <a:srgbClr val="0070C0"/>
                </a:solidFill>
              </a:rPr>
              <a:t> to </a:t>
            </a:r>
            <a:r>
              <a:rPr lang="fr-FR" sz="2000" dirty="0" err="1" smtClean="0">
                <a:solidFill>
                  <a:srgbClr val="0070C0"/>
                </a:solidFill>
              </a:rPr>
              <a:t>join</a:t>
            </a:r>
            <a:r>
              <a:rPr lang="fr-FR" sz="2000" dirty="0" smtClean="0">
                <a:solidFill>
                  <a:srgbClr val="0070C0"/>
                </a:solidFill>
              </a:rPr>
              <a:t> the R&amp;D about </a:t>
            </a:r>
            <a:r>
              <a:rPr lang="fr-FR" sz="2000" dirty="0" err="1" smtClean="0">
                <a:solidFill>
                  <a:srgbClr val="FF0000"/>
                </a:solidFill>
              </a:rPr>
              <a:t>beam</a:t>
            </a:r>
            <a:r>
              <a:rPr lang="fr-FR" sz="2000" dirty="0" smtClean="0">
                <a:solidFill>
                  <a:srgbClr val="FF0000"/>
                </a:solidFill>
              </a:rPr>
              <a:t> sharing?</a:t>
            </a:r>
            <a:endParaRPr lang="fr-FR" sz="2000" dirty="0">
              <a:solidFill>
                <a:srgbClr val="FF0000"/>
              </a:solidFill>
            </a:endParaRPr>
          </a:p>
          <a:p>
            <a:pPr algn="ctr"/>
            <a:endParaRPr lang="fr-FR" sz="2000" dirty="0" smtClean="0">
              <a:solidFill>
                <a:srgbClr val="FF0000"/>
              </a:solidFill>
            </a:endParaRPr>
          </a:p>
          <a:p>
            <a:pPr algn="ctr"/>
            <a:r>
              <a:rPr lang="fr-FR" sz="2000" b="1" dirty="0" smtClean="0">
                <a:solidFill>
                  <a:srgbClr val="0070C0"/>
                </a:solidFill>
              </a:rPr>
              <a:t>B. Jacquot</a:t>
            </a:r>
            <a:r>
              <a:rPr lang="fr-FR" sz="2000" dirty="0" smtClean="0">
                <a:solidFill>
                  <a:srgbClr val="0070C0"/>
                </a:solidFill>
              </a:rPr>
              <a:t>, M. Lalande, </a:t>
            </a:r>
          </a:p>
          <a:p>
            <a:pPr algn="ctr"/>
            <a:r>
              <a:rPr lang="fr-FR" sz="2000" dirty="0" smtClean="0">
                <a:solidFill>
                  <a:srgbClr val="0070C0"/>
                </a:solidFill>
              </a:rPr>
              <a:t>J.M. </a:t>
            </a:r>
            <a:r>
              <a:rPr lang="fr-FR" sz="2000" dirty="0" err="1" smtClean="0">
                <a:solidFill>
                  <a:srgbClr val="0070C0"/>
                </a:solidFill>
              </a:rPr>
              <a:t>Lagniel</a:t>
            </a:r>
            <a:r>
              <a:rPr lang="fr-FR" sz="2000" dirty="0" smtClean="0">
                <a:solidFill>
                  <a:srgbClr val="0070C0"/>
                </a:solidFill>
              </a:rPr>
              <a:t>,</a:t>
            </a:r>
            <a:r>
              <a:rPr lang="fr-FR" sz="2000" dirty="0">
                <a:solidFill>
                  <a:srgbClr val="0070C0"/>
                </a:solidFill>
              </a:rPr>
              <a:t> M.H. </a:t>
            </a:r>
            <a:r>
              <a:rPr lang="fr-FR" sz="2000" dirty="0" err="1" smtClean="0">
                <a:solidFill>
                  <a:srgbClr val="0070C0"/>
                </a:solidFill>
              </a:rPr>
              <a:t>Moscatello</a:t>
            </a:r>
            <a:endParaRPr lang="fr-FR" sz="2000" dirty="0" smtClean="0">
              <a:solidFill>
                <a:srgbClr val="0070C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-83128" y="1525273"/>
            <a:ext cx="9285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b="1" dirty="0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b="1" dirty="0">
                <a:solidFill>
                  <a:srgbClr val="FF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SAGA </a:t>
            </a:r>
            <a:r>
              <a:rPr lang="fr-FR" b="1" dirty="0" err="1">
                <a:solidFill>
                  <a:srgbClr val="FF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project</a:t>
            </a:r>
            <a:r>
              <a:rPr lang="fr-FR" b="1" dirty="0">
                <a:solidFill>
                  <a:srgbClr val="FF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b="1" dirty="0" smtClean="0">
                <a:solidFill>
                  <a:srgbClr val="FF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(</a:t>
            </a:r>
            <a:r>
              <a:rPr lang="fr-FR" dirty="0" smtClean="0"/>
              <a:t>E. </a:t>
            </a:r>
            <a:r>
              <a:rPr lang="fr-FR" dirty="0" err="1" smtClean="0"/>
              <a:t>Dessay</a:t>
            </a:r>
            <a:r>
              <a:rPr lang="fr-FR" dirty="0" smtClean="0"/>
              <a:t>) at GANIL </a:t>
            </a:r>
            <a:r>
              <a:rPr lang="fr-FR" b="1" dirty="0" smtClean="0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: </a:t>
            </a:r>
            <a:r>
              <a:rPr lang="fr-FR" b="1" dirty="0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More </a:t>
            </a:r>
            <a:r>
              <a:rPr lang="fr-FR" b="1" dirty="0" err="1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Beam</a:t>
            </a:r>
            <a:r>
              <a:rPr lang="fr-FR" b="1" dirty="0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time for </a:t>
            </a:r>
            <a:r>
              <a:rPr lang="fr-FR" b="1" dirty="0" err="1">
                <a:solidFill>
                  <a:srgbClr val="FF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S</a:t>
            </a:r>
            <a:r>
              <a:rPr lang="fr-FR" b="1" dirty="0" err="1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pace</a:t>
            </a:r>
            <a:r>
              <a:rPr lang="fr-FR" b="1" dirty="0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b="1" dirty="0">
                <a:solidFill>
                  <a:srgbClr val="FF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A</a:t>
            </a:r>
            <a:r>
              <a:rPr lang="fr-FR" b="1" dirty="0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pplications at </a:t>
            </a:r>
            <a:r>
              <a:rPr lang="fr-FR" b="1" dirty="0">
                <a:solidFill>
                  <a:srgbClr val="FF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GA</a:t>
            </a:r>
            <a:r>
              <a:rPr lang="fr-FR" b="1" dirty="0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NIL(€</a:t>
            </a:r>
            <a:r>
              <a:rPr lang="fr-FR" b="1" dirty="0" smtClean="0">
                <a:solidFill>
                  <a:srgbClr val="0742B9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!?)</a:t>
            </a:r>
            <a:endParaRPr lang="fr-FR" sz="2000" b="1" dirty="0">
              <a:solidFill>
                <a:srgbClr val="0742B9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" y="1851170"/>
            <a:ext cx="89444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b="1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Project </a:t>
            </a:r>
            <a:r>
              <a:rPr lang="fr-FR" b="1" dirty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of 3 HI </a:t>
            </a:r>
            <a:r>
              <a:rPr lang="fr-FR" b="1" dirty="0" err="1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beams</a:t>
            </a:r>
            <a:r>
              <a:rPr lang="fr-FR" b="1" dirty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at the </a:t>
            </a:r>
            <a:r>
              <a:rPr lang="fr-FR" b="1" dirty="0" err="1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same</a:t>
            </a:r>
            <a:r>
              <a:rPr lang="fr-FR" b="1" dirty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time</a:t>
            </a:r>
            <a:r>
              <a:rPr lang="fr-FR" dirty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:  </a:t>
            </a:r>
            <a:r>
              <a:rPr lang="fr-FR" dirty="0" err="1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with</a:t>
            </a:r>
            <a:r>
              <a:rPr lang="fr-FR" dirty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beam</a:t>
            </a:r>
            <a:r>
              <a:rPr lang="fr-FR" sz="2400" b="1" dirty="0">
                <a:solidFill>
                  <a:srgbClr val="FF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sharing  </a:t>
            </a:r>
            <a:r>
              <a:rPr lang="fr-FR" dirty="0">
                <a:solidFill>
                  <a:srgbClr val="FF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( 1 </a:t>
            </a:r>
            <a:r>
              <a:rPr lang="fr-FR" dirty="0" err="1">
                <a:solidFill>
                  <a:srgbClr val="FF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week</a:t>
            </a:r>
            <a:r>
              <a:rPr lang="fr-FR" dirty="0">
                <a:solidFill>
                  <a:srgbClr val="FF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=3 </a:t>
            </a:r>
            <a:r>
              <a:rPr lang="fr-FR" dirty="0" err="1">
                <a:solidFill>
                  <a:srgbClr val="FF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weeks</a:t>
            </a:r>
            <a:r>
              <a:rPr lang="fr-FR" dirty="0">
                <a:solidFill>
                  <a:srgbClr val="FF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)</a:t>
            </a:r>
            <a:endParaRPr lang="en-GB" dirty="0"/>
          </a:p>
        </p:txBody>
      </p:sp>
      <p:grpSp>
        <p:nvGrpSpPr>
          <p:cNvPr id="19" name="Groupe 18"/>
          <p:cNvGrpSpPr/>
          <p:nvPr/>
        </p:nvGrpSpPr>
        <p:grpSpPr>
          <a:xfrm>
            <a:off x="2049893" y="3458567"/>
            <a:ext cx="2896848" cy="1508787"/>
            <a:chOff x="2049893" y="3458567"/>
            <a:chExt cx="2896848" cy="1508787"/>
          </a:xfrm>
        </p:grpSpPr>
        <p:cxnSp>
          <p:nvCxnSpPr>
            <p:cNvPr id="14" name="Connecteur droit avec flèche 13"/>
            <p:cNvCxnSpPr/>
            <p:nvPr/>
          </p:nvCxnSpPr>
          <p:spPr>
            <a:xfrm>
              <a:off x="2049893" y="3469008"/>
              <a:ext cx="211169" cy="5845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/>
            <p:nvPr/>
          </p:nvCxnSpPr>
          <p:spPr>
            <a:xfrm>
              <a:off x="2049893" y="3458567"/>
              <a:ext cx="2896848" cy="15087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4088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114051" y="5503287"/>
            <a:ext cx="2370667" cy="300673"/>
          </a:xfrm>
        </p:spPr>
        <p:txBody>
          <a:bodyPr/>
          <a:lstStyle/>
          <a:p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GdR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</a:t>
            </a:r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SCiPAC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  </a:t>
            </a:r>
            <a:r>
              <a:rPr lang="fr-FR" dirty="0" smtClean="0">
                <a:solidFill>
                  <a:srgbClr val="818181"/>
                </a:solidFill>
                <a:latin typeface="Eras Medium ITC" panose="020B0602030504020804" pitchFamily="34" charset="0"/>
              </a:rPr>
              <a:t>HI 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, B.JACQUOT</a:t>
            </a:r>
          </a:p>
          <a:p>
            <a:endParaRPr lang="fr-FR" dirty="0">
              <a:solidFill>
                <a:srgbClr val="818181"/>
              </a:solidFill>
              <a:latin typeface="Eras Medium ITC" panose="020B0602030504020804" pitchFamily="34" charset="0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207857" y="5447315"/>
            <a:ext cx="3533623" cy="304271"/>
          </a:xfrm>
        </p:spPr>
        <p:txBody>
          <a:bodyPr/>
          <a:lstStyle/>
          <a:p>
            <a:r>
              <a:rPr lang="fr-FR" dirty="0"/>
              <a:t>Mai 2024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0" y="0"/>
            <a:ext cx="1925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  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</a:rPr>
              <a:t>GdR</a:t>
            </a:r>
            <a:r>
              <a:rPr lang="fr-FR" sz="2400" dirty="0" smtClean="0">
                <a:solidFill>
                  <a:schemeClr val="bg1"/>
                </a:solidFill>
              </a:rPr>
              <a:t>  </a:t>
            </a:r>
            <a:r>
              <a:rPr lang="fr-FR" sz="2400" dirty="0" err="1" smtClean="0">
                <a:solidFill>
                  <a:schemeClr val="bg1"/>
                </a:solidFill>
              </a:rPr>
              <a:t>SciPAC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301221" y="1867601"/>
            <a:ext cx="56716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7030A0"/>
                </a:solidFill>
              </a:rPr>
              <a:t>Heavy Ion </a:t>
            </a:r>
            <a:r>
              <a:rPr lang="fr-FR" sz="2800" dirty="0" err="1" smtClean="0">
                <a:solidFill>
                  <a:srgbClr val="7030A0"/>
                </a:solidFill>
              </a:rPr>
              <a:t>Accelerators</a:t>
            </a:r>
            <a:endParaRPr lang="fr-FR" sz="2800" dirty="0" smtClean="0">
              <a:solidFill>
                <a:srgbClr val="7030A0"/>
              </a:solidFill>
            </a:endParaRPr>
          </a:p>
          <a:p>
            <a:pPr algn="ctr"/>
            <a:endParaRPr lang="fr-FR" sz="2800" dirty="0">
              <a:solidFill>
                <a:srgbClr val="7030A0"/>
              </a:solidFill>
            </a:endParaRPr>
          </a:p>
          <a:p>
            <a:pPr algn="ctr"/>
            <a:r>
              <a:rPr lang="fr-FR" sz="2800" dirty="0" smtClean="0">
                <a:solidFill>
                  <a:srgbClr val="7030A0"/>
                </a:solidFill>
              </a:rPr>
              <a:t>Additive slides </a:t>
            </a:r>
            <a:endParaRPr lang="en-GB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75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>
                <a:solidFill>
                  <a:srgbClr val="818181"/>
                </a:solidFill>
                <a:latin typeface="Eras Medium ITC" panose="020B0602030504020804" pitchFamily="34" charset="0"/>
              </a:rPr>
              <a:t>Formation Opération</a:t>
            </a:r>
            <a:endParaRPr lang="fr-FR" dirty="0">
              <a:solidFill>
                <a:srgbClr val="818181"/>
              </a:solidFill>
              <a:latin typeface="Eras Medium ITC" panose="020B0602030504020804" pitchFamily="34" charset="0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Pont-l’Évêque – novembre 2023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C286-B2FE-44AC-8F25-02BBF4E9D127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215516" y="525382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fr-FR" sz="1600" b="1" dirty="0" smtClean="0">
                <a:solidFill>
                  <a:srgbClr val="7030A0"/>
                </a:solidFill>
                <a:latin typeface="Comic Sans MS" pitchFamily="66" charset="0"/>
              </a:rPr>
              <a:t>2 familles, cavités ¼ d’onde. T = </a:t>
            </a:r>
            <a:r>
              <a:rPr lang="fr-FR" sz="1600" b="1" kern="0" dirty="0" smtClean="0">
                <a:solidFill>
                  <a:srgbClr val="7030A0"/>
                </a:solidFill>
                <a:latin typeface="Comic Sans MS" pitchFamily="66" charset="0"/>
              </a:rPr>
              <a:t>4.5K. E =</a:t>
            </a:r>
            <a:r>
              <a:rPr lang="fr-FR" sz="1600" b="1" dirty="0" smtClean="0">
                <a:solidFill>
                  <a:srgbClr val="7030A0"/>
                </a:solidFill>
                <a:latin typeface="Comic Sans MS" pitchFamily="66" charset="0"/>
              </a:rPr>
              <a:t> 6.5 MV/m max (~8 à présent) :</a:t>
            </a:r>
          </a:p>
          <a:p>
            <a:r>
              <a:rPr lang="fr-FR" sz="1600" b="1" dirty="0" smtClean="0">
                <a:solidFill>
                  <a:srgbClr val="7030A0"/>
                </a:solidFill>
                <a:latin typeface="Comic Sans MS" pitchFamily="66" charset="0"/>
              </a:rPr>
              <a:t>12 Beta = 0.07 (1 cavité / </a:t>
            </a:r>
            <a:r>
              <a:rPr lang="fr-FR" sz="1600" b="1" dirty="0" err="1" smtClean="0">
                <a:solidFill>
                  <a:srgbClr val="7030A0"/>
                </a:solidFill>
                <a:latin typeface="Comic Sans MS" pitchFamily="66" charset="0"/>
              </a:rPr>
              <a:t>cryomodule</a:t>
            </a:r>
            <a:r>
              <a:rPr lang="fr-FR" sz="1600" b="1" dirty="0" smtClean="0">
                <a:solidFill>
                  <a:srgbClr val="7030A0"/>
                </a:solidFill>
                <a:latin typeface="Comic Sans MS" pitchFamily="66" charset="0"/>
              </a:rPr>
              <a:t>) </a:t>
            </a:r>
          </a:p>
          <a:p>
            <a:r>
              <a:rPr lang="fr-FR" sz="1600" b="1" dirty="0" smtClean="0">
                <a:solidFill>
                  <a:srgbClr val="7030A0"/>
                </a:solidFill>
                <a:latin typeface="Comic Sans MS" pitchFamily="66" charset="0"/>
              </a:rPr>
              <a:t>14 Beta = 0.12 (2 cavités / </a:t>
            </a:r>
            <a:r>
              <a:rPr lang="fr-FR" sz="1600" b="1" dirty="0" err="1" smtClean="0">
                <a:solidFill>
                  <a:srgbClr val="7030A0"/>
                </a:solidFill>
                <a:latin typeface="Comic Sans MS" pitchFamily="66" charset="0"/>
              </a:rPr>
              <a:t>cryomodule</a:t>
            </a:r>
            <a:r>
              <a:rPr lang="fr-FR" sz="1600" b="1" dirty="0" smtClean="0">
                <a:solidFill>
                  <a:srgbClr val="7030A0"/>
                </a:solidFill>
                <a:latin typeface="Comic Sans MS" pitchFamily="66" charset="0"/>
              </a:rPr>
              <a:t>)</a:t>
            </a:r>
            <a:endParaRPr lang="fr-FR" sz="16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7" name="Picture 2002" descr="P10202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5849" y="3355773"/>
            <a:ext cx="2552538" cy="1914403"/>
          </a:xfrm>
          <a:prstGeom prst="rect">
            <a:avLst/>
          </a:prstGeom>
          <a:noFill/>
        </p:spPr>
      </p:pic>
      <p:sp>
        <p:nvSpPr>
          <p:cNvPr id="8" name="Text Box 1979"/>
          <p:cNvSpPr txBox="1">
            <a:spLocks noChangeArrowheads="1"/>
          </p:cNvSpPr>
          <p:nvPr/>
        </p:nvSpPr>
        <p:spPr bwMode="auto">
          <a:xfrm>
            <a:off x="217758" y="2812475"/>
            <a:ext cx="43559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4171950"/>
            <a:r>
              <a:rPr lang="fr-FR" sz="1600" b="1" dirty="0" smtClean="0">
                <a:solidFill>
                  <a:srgbClr val="7030A0"/>
                </a:solidFill>
                <a:latin typeface="Comic Sans MS" pitchFamily="66" charset="0"/>
              </a:rPr>
              <a:t>40 </a:t>
            </a:r>
            <a:r>
              <a:rPr lang="fr-FR" sz="1600" b="1" dirty="0" err="1" smtClean="0">
                <a:solidFill>
                  <a:srgbClr val="7030A0"/>
                </a:solidFill>
                <a:latin typeface="Comic Sans MS" pitchFamily="66" charset="0"/>
              </a:rPr>
              <a:t>Quadrupôles</a:t>
            </a:r>
            <a:endParaRPr lang="fr-FR" sz="1600" b="1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defTabSz="4171950"/>
            <a:r>
              <a:rPr lang="fr-FR" sz="1600" b="1" dirty="0" smtClean="0">
                <a:solidFill>
                  <a:srgbClr val="7030A0"/>
                </a:solidFill>
                <a:latin typeface="Comic Sans MS" pitchFamily="66" charset="0"/>
              </a:rPr>
              <a:t>Diamètre : 56mm, Champ : 29 T/m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459193" y="2772952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7030A0"/>
                </a:solidFill>
                <a:latin typeface="Comic Sans MS" pitchFamily="66" charset="0"/>
              </a:rPr>
              <a:t>1 BPM par section chaude</a:t>
            </a:r>
            <a:endParaRPr lang="fr-FR" sz="16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468048" y="3070276"/>
            <a:ext cx="3751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7030A0"/>
                </a:solidFill>
                <a:latin typeface="Comic Sans MS" pitchFamily="66" charset="0"/>
              </a:rPr>
              <a:t>1 BEM </a:t>
            </a:r>
            <a:r>
              <a:rPr lang="fr-FR" sz="1600" b="1" dirty="0" smtClean="0">
                <a:solidFill>
                  <a:srgbClr val="7030A0"/>
                </a:solidFill>
                <a:latin typeface="Comic Sans MS" pitchFamily="66" charset="0"/>
              </a:rPr>
              <a:t>dans les 5 premières mailles</a:t>
            </a:r>
            <a:endParaRPr lang="fr-FR" sz="16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2" name="Picture 5" descr="Linac01c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275946"/>
            <a:ext cx="9144000" cy="1136650"/>
          </a:xfrm>
          <a:prstGeom prst="rect">
            <a:avLst/>
          </a:prstGeom>
          <a:noFill/>
        </p:spPr>
      </p:pic>
      <p:cxnSp>
        <p:nvCxnSpPr>
          <p:cNvPr id="13" name="Connecteur droit avec flèche 12"/>
          <p:cNvCxnSpPr/>
          <p:nvPr/>
        </p:nvCxnSpPr>
        <p:spPr>
          <a:xfrm>
            <a:off x="142844" y="2524692"/>
            <a:ext cx="8501122" cy="1588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4071934" y="2453254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L~35 m</a:t>
            </a:r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>
            <a:off x="1285852" y="2238940"/>
            <a:ext cx="3714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Section Beta 0.07 </a:t>
            </a:r>
            <a:endParaRPr lang="en-US" sz="1400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5643570" y="2238940"/>
            <a:ext cx="2705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Section Beta 0.12 </a:t>
            </a:r>
            <a:endParaRPr lang="en-US" sz="1400" b="1" dirty="0"/>
          </a:p>
        </p:txBody>
      </p:sp>
      <p:grpSp>
        <p:nvGrpSpPr>
          <p:cNvPr id="5" name="Groupe 4"/>
          <p:cNvGrpSpPr/>
          <p:nvPr/>
        </p:nvGrpSpPr>
        <p:grpSpPr>
          <a:xfrm>
            <a:off x="4572000" y="3458689"/>
            <a:ext cx="3386926" cy="1922293"/>
            <a:chOff x="5643570" y="4857305"/>
            <a:chExt cx="3386926" cy="1922293"/>
          </a:xfrm>
        </p:grpSpPr>
        <p:pic>
          <p:nvPicPr>
            <p:cNvPr id="11" name="Picture 11" descr="LINAC3D-015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5643570" y="4857305"/>
              <a:ext cx="3386926" cy="1899308"/>
            </a:xfrm>
            <a:prstGeom prst="rect">
              <a:avLst/>
            </a:prstGeom>
            <a:noFill/>
          </p:spPr>
        </p:pic>
        <p:cxnSp>
          <p:nvCxnSpPr>
            <p:cNvPr id="17" name="Connecteur droit avec flèche 16"/>
            <p:cNvCxnSpPr/>
            <p:nvPr/>
          </p:nvCxnSpPr>
          <p:spPr>
            <a:xfrm rot="60000" flipV="1">
              <a:off x="6374444" y="6005897"/>
              <a:ext cx="857256" cy="21431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/>
            <p:cNvCxnSpPr/>
            <p:nvPr/>
          </p:nvCxnSpPr>
          <p:spPr>
            <a:xfrm rot="60000" flipV="1">
              <a:off x="7803204" y="5664261"/>
              <a:ext cx="928694" cy="21431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ZoneTexte 18"/>
            <p:cNvSpPr txBox="1"/>
            <p:nvPr/>
          </p:nvSpPr>
          <p:spPr>
            <a:xfrm rot="20820000">
              <a:off x="6418564" y="6256378"/>
              <a:ext cx="1000132" cy="52322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 smtClean="0">
                  <a:solidFill>
                    <a:srgbClr val="FF0000"/>
                  </a:solidFill>
                </a:rPr>
                <a:t>maille</a:t>
              </a:r>
              <a:endParaRPr lang="en-US" sz="1400" b="1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en-US" sz="1400" b="1" dirty="0" smtClean="0">
                  <a:solidFill>
                    <a:srgbClr val="FF0000"/>
                  </a:solidFill>
                </a:rPr>
                <a:t>1190 mm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 rot="20820000">
              <a:off x="7852315" y="5914422"/>
              <a:ext cx="1000132" cy="52322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 smtClean="0">
                  <a:solidFill>
                    <a:srgbClr val="FF0000"/>
                  </a:solidFill>
                </a:rPr>
                <a:t>maille</a:t>
              </a:r>
              <a:endParaRPr lang="en-US" sz="1400" b="1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en-US" sz="1400" b="1" dirty="0" smtClean="0">
                  <a:solidFill>
                    <a:srgbClr val="FF0000"/>
                  </a:solidFill>
                </a:rPr>
                <a:t>1940 mm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0" y="0"/>
            <a:ext cx="5267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GANIL </a:t>
            </a:r>
            <a:r>
              <a:rPr lang="fr-FR" sz="2400" dirty="0" err="1" smtClean="0">
                <a:solidFill>
                  <a:schemeClr val="bg1"/>
                </a:solidFill>
              </a:rPr>
              <a:t>Linac</a:t>
            </a:r>
            <a:r>
              <a:rPr lang="fr-FR" sz="2400" dirty="0" smtClean="0">
                <a:solidFill>
                  <a:schemeClr val="bg1"/>
                </a:solidFill>
              </a:rPr>
              <a:t> : rappel de ses constituants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983105" y="3808178"/>
            <a:ext cx="2320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BEM très précis pour la longueur de paquet mais lent, peu utilisé hors </a:t>
            </a:r>
            <a:r>
              <a:rPr lang="fr-FR" dirty="0" err="1" smtClean="0">
                <a:solidFill>
                  <a:srgbClr val="FF0000"/>
                </a:solidFill>
              </a:rPr>
              <a:t>commissioning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76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114051" y="5503287"/>
            <a:ext cx="2370667" cy="300673"/>
          </a:xfrm>
        </p:spPr>
        <p:txBody>
          <a:bodyPr/>
          <a:lstStyle/>
          <a:p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GdR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</a:t>
            </a:r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SCiPAC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  HI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207857" y="5447315"/>
            <a:ext cx="3533623" cy="304271"/>
          </a:xfrm>
        </p:spPr>
        <p:txBody>
          <a:bodyPr/>
          <a:lstStyle/>
          <a:p>
            <a:r>
              <a:rPr lang="fr-FR" dirty="0"/>
              <a:t>Mai 2024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0" y="0"/>
            <a:ext cx="6358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  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</a:rPr>
              <a:t>Innovative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</a:rPr>
              <a:t>set-up</a:t>
            </a:r>
            <a:r>
              <a:rPr lang="fr-FR" sz="2400" dirty="0" smtClean="0">
                <a:solidFill>
                  <a:schemeClr val="bg1"/>
                </a:solidFill>
              </a:rPr>
              <a:t> : HITRAP </a:t>
            </a:r>
            <a:r>
              <a:rPr lang="fr-FR" sz="2400" dirty="0" err="1" smtClean="0">
                <a:solidFill>
                  <a:schemeClr val="bg1"/>
                </a:solidFill>
              </a:rPr>
              <a:t>Deccelerator</a:t>
            </a:r>
            <a:r>
              <a:rPr lang="fr-FR" sz="2400" dirty="0" smtClean="0">
                <a:solidFill>
                  <a:schemeClr val="bg1"/>
                </a:solidFill>
              </a:rPr>
              <a:t>  @GSI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051" y="3449709"/>
            <a:ext cx="100459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HITRAP is a ion trap facility </a:t>
            </a:r>
            <a:r>
              <a:rPr lang="en-GB" dirty="0"/>
              <a:t>which is designed for capturing and cooling of highly charged ions </a:t>
            </a:r>
            <a:r>
              <a:rPr lang="en-GB" dirty="0" smtClean="0"/>
              <a:t>produced </a:t>
            </a:r>
            <a:r>
              <a:rPr lang="en-GB" dirty="0"/>
              <a:t>at the </a:t>
            </a:r>
            <a:r>
              <a:rPr lang="en-GB" dirty="0" smtClean="0"/>
              <a:t>GSI.  up </a:t>
            </a:r>
            <a:r>
              <a:rPr lang="en-GB" dirty="0"/>
              <a:t>to uranium U</a:t>
            </a:r>
            <a:r>
              <a:rPr lang="en-GB" baseline="30000" dirty="0"/>
              <a:t>92</a:t>
            </a:r>
            <a:r>
              <a:rPr lang="en-GB" baseline="30000" dirty="0" smtClean="0"/>
              <a:t>+</a:t>
            </a:r>
            <a:r>
              <a:rPr lang="en-GB" dirty="0"/>
              <a:t> </a:t>
            </a:r>
            <a:r>
              <a:rPr lang="en-GB" dirty="0" smtClean="0"/>
              <a:t>, </a:t>
            </a:r>
            <a:r>
              <a:rPr lang="en-GB" dirty="0"/>
              <a:t>hydrogen-like ions or few-electron systems at low temperatures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7402" y="584269"/>
            <a:ext cx="5671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7030A0"/>
                </a:solidFill>
              </a:rPr>
              <a:t>Heavy Ion </a:t>
            </a:r>
            <a:r>
              <a:rPr lang="fr-FR" sz="2400" dirty="0" err="1" smtClean="0">
                <a:solidFill>
                  <a:srgbClr val="7030A0"/>
                </a:solidFill>
              </a:rPr>
              <a:t>deccelerator</a:t>
            </a:r>
            <a:r>
              <a:rPr lang="fr-FR" sz="2400" dirty="0" smtClean="0">
                <a:solidFill>
                  <a:srgbClr val="7030A0"/>
                </a:solidFill>
              </a:rPr>
              <a:t> : </a:t>
            </a:r>
            <a:endParaRPr lang="en-GB" sz="2400" dirty="0">
              <a:solidFill>
                <a:srgbClr val="7030A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51" y="4146546"/>
            <a:ext cx="3330423" cy="1246432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>
            <a:off x="1167477" y="990921"/>
            <a:ext cx="7209338" cy="2458788"/>
            <a:chOff x="579688" y="1149996"/>
            <a:chExt cx="7209338" cy="2458788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063" y="1149996"/>
              <a:ext cx="6820963" cy="2184491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579688" y="2839343"/>
              <a:ext cx="1805743" cy="769441"/>
            </a:xfrm>
            <a:prstGeom prst="rect">
              <a:avLst/>
            </a:prstGeom>
            <a:solidFill>
              <a:srgbClr val="CCCC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 err="1" smtClean="0">
                  <a:solidFill>
                    <a:srgbClr val="7030A0"/>
                  </a:solidFill>
                </a:rPr>
                <a:t>Experiments</a:t>
              </a:r>
              <a:endParaRPr lang="fr-FR" sz="2400" dirty="0" smtClean="0">
                <a:solidFill>
                  <a:srgbClr val="7030A0"/>
                </a:solidFill>
              </a:endParaRPr>
            </a:p>
            <a:p>
              <a:pPr algn="ctr"/>
              <a:r>
                <a:rPr lang="fr-FR" sz="2000" dirty="0" smtClean="0">
                  <a:solidFill>
                    <a:srgbClr val="7030A0"/>
                  </a:solidFill>
                </a:rPr>
                <a:t>At </a:t>
              </a:r>
              <a:r>
                <a:rPr lang="fr-FR" sz="2000" dirty="0" err="1" smtClean="0">
                  <a:solidFill>
                    <a:srgbClr val="7030A0"/>
                  </a:solidFill>
                </a:rPr>
                <a:t>rest</a:t>
              </a:r>
              <a:endParaRPr lang="en-GB" sz="2000" dirty="0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171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130678" y="5450913"/>
            <a:ext cx="2370667" cy="300673"/>
          </a:xfrm>
        </p:spPr>
        <p:txBody>
          <a:bodyPr/>
          <a:lstStyle/>
          <a:p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GdR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</a:t>
            </a:r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SCiPAC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  HI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573617" y="5447315"/>
            <a:ext cx="3533623" cy="304271"/>
          </a:xfrm>
        </p:spPr>
        <p:txBody>
          <a:bodyPr/>
          <a:lstStyle/>
          <a:p>
            <a:r>
              <a:rPr lang="fr-FR" dirty="0"/>
              <a:t>Mai 2024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0" y="0"/>
            <a:ext cx="3531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solidFill>
                  <a:schemeClr val="bg1"/>
                </a:solidFill>
              </a:rPr>
              <a:t>GdR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</a:rPr>
              <a:t>Scipac</a:t>
            </a:r>
            <a:r>
              <a:rPr lang="fr-FR" sz="2400" dirty="0" smtClean="0">
                <a:solidFill>
                  <a:schemeClr val="bg1"/>
                </a:solidFill>
              </a:rPr>
              <a:t> :  </a:t>
            </a:r>
            <a:r>
              <a:rPr lang="fr-FR" sz="2400" dirty="0" err="1" smtClean="0">
                <a:solidFill>
                  <a:schemeClr val="bg1"/>
                </a:solidFill>
              </a:rPr>
              <a:t>What</a:t>
            </a:r>
            <a:r>
              <a:rPr lang="fr-FR" sz="2400" dirty="0" smtClean="0">
                <a:solidFill>
                  <a:schemeClr val="bg1"/>
                </a:solidFill>
              </a:rPr>
              <a:t>  to do ?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0678" y="230832"/>
            <a:ext cx="9888071" cy="280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endParaRPr lang="fr-FR" dirty="0" smtClean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marL="380996" indent="-380996" defTabSz="914400">
              <a:spcBef>
                <a:spcPct val="20000"/>
              </a:spcBef>
              <a:buClr>
                <a:srgbClr val="7030A0"/>
              </a:buClr>
              <a:buSzPct val="100000"/>
              <a:buFont typeface="Wingdings" panose="05000000000000000000" pitchFamily="2" charset="2"/>
              <a:buChar char=""/>
            </a:pPr>
            <a:r>
              <a:rPr lang="fr-FR" sz="2400" b="1" dirty="0" err="1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Status</a:t>
            </a:r>
            <a:r>
              <a:rPr lang="fr-FR" sz="2400" b="1" dirty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of </a:t>
            </a:r>
            <a:r>
              <a:rPr lang="fr-FR" sz="2400" b="1" dirty="0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Ions </a:t>
            </a:r>
            <a:r>
              <a:rPr lang="fr-FR" sz="2400" b="1" dirty="0" err="1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Accelerators</a:t>
            </a:r>
            <a:endParaRPr lang="fr-FR" sz="2400" b="1" dirty="0" smtClean="0">
              <a:solidFill>
                <a:srgbClr val="7030A0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2400" b="1" dirty="0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1600" b="1" dirty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1600" b="1" dirty="0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            </a:t>
            </a:r>
            <a:r>
              <a:rPr lang="en-GB" sz="2000" b="1" dirty="0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Accelerators are an enabling technology for basic nuclear physics*/particle physics</a:t>
            </a:r>
          </a:p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b="1" dirty="0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                                                    </a:t>
            </a:r>
            <a:r>
              <a:rPr lang="fr-FR" sz="2400" b="1" dirty="0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but</a:t>
            </a:r>
            <a:endParaRPr lang="en-GB" sz="2400" b="1" dirty="0" smtClean="0">
              <a:solidFill>
                <a:srgbClr val="7030A0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en-GB" sz="2000" dirty="0" smtClean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Accelerator </a:t>
            </a:r>
            <a:r>
              <a:rPr lang="en-GB" sz="2000" dirty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has significant impact on medicine (Radio-isotope </a:t>
            </a:r>
            <a:r>
              <a:rPr lang="en-GB" sz="2000" dirty="0" smtClean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&amp; cancer </a:t>
            </a:r>
            <a:r>
              <a:rPr lang="en-GB" sz="2000" dirty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treatment )  *</a:t>
            </a:r>
          </a:p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en-GB" sz="2000" dirty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                                                        on industry (space application </a:t>
            </a:r>
            <a:r>
              <a:rPr lang="en-GB" sz="2000" dirty="0" smtClean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)*</a:t>
            </a:r>
          </a:p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2000" dirty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000" dirty="0" smtClean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                                                         on environnement, </a:t>
            </a:r>
            <a:r>
              <a:rPr lang="fr-FR" sz="2000" dirty="0" err="1" smtClean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climate</a:t>
            </a:r>
            <a:r>
              <a:rPr lang="fr-FR" sz="2000" dirty="0" smtClean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000" dirty="0" err="1" smtClean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study</a:t>
            </a:r>
            <a:endParaRPr lang="fr-FR" sz="2000" dirty="0" smtClean="0">
              <a:solidFill>
                <a:srgbClr val="0070C0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3268586"/>
            <a:ext cx="98880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r>
              <a:rPr lang="fr-FR" b="1" dirty="0" err="1" smtClean="0">
                <a:solidFill>
                  <a:srgbClr val="0070C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GdR</a:t>
            </a:r>
            <a:r>
              <a:rPr lang="fr-FR" b="1" dirty="0" smtClean="0">
                <a:solidFill>
                  <a:srgbClr val="0070C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fr-FR" b="1" dirty="0" err="1" smtClean="0">
                <a:solidFill>
                  <a:srgbClr val="0070C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SCiPAC</a:t>
            </a:r>
            <a:r>
              <a:rPr lang="fr-FR" b="1" dirty="0" smtClean="0">
                <a:solidFill>
                  <a:srgbClr val="0070C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 Heavy Ions/protons </a:t>
            </a:r>
            <a:r>
              <a:rPr lang="fr-FR" b="1" dirty="0" err="1" smtClean="0">
                <a:solidFill>
                  <a:srgbClr val="0070C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Find</a:t>
            </a:r>
            <a:r>
              <a:rPr lang="fr-FR" b="1" dirty="0" smtClean="0">
                <a:solidFill>
                  <a:srgbClr val="0070C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&amp; </a:t>
            </a:r>
            <a:r>
              <a:rPr lang="fr-FR" b="1" dirty="0" err="1" smtClean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develop</a:t>
            </a:r>
            <a:r>
              <a:rPr lang="fr-FR" b="1" dirty="0" smtClean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fr-FR" b="1" dirty="0" err="1" smtClean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activities</a:t>
            </a:r>
            <a:r>
              <a:rPr lang="fr-FR" b="1" dirty="0" smtClean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in </a:t>
            </a:r>
            <a:r>
              <a:rPr lang="fr-FR" b="1" dirty="0" err="1" smtClean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coherence</a:t>
            </a:r>
            <a:r>
              <a:rPr lang="fr-FR" b="1" dirty="0" smtClean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fr-FR" b="1" dirty="0" err="1" smtClean="0">
                <a:solidFill>
                  <a:srgbClr val="0070C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with</a:t>
            </a:r>
            <a:r>
              <a:rPr lang="fr-FR" b="1" dirty="0" smtClean="0">
                <a:solidFill>
                  <a:srgbClr val="0070C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the </a:t>
            </a:r>
          </a:p>
          <a:p>
            <a:r>
              <a:rPr lang="fr-FR" b="1" dirty="0">
                <a:solidFill>
                  <a:srgbClr val="0070C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fr-FR" b="1" dirty="0" smtClean="0">
                <a:solidFill>
                  <a:srgbClr val="0070C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     « french Accelerator </a:t>
            </a:r>
            <a:r>
              <a:rPr lang="fr-FR" b="1" dirty="0" err="1" smtClean="0">
                <a:solidFill>
                  <a:srgbClr val="0070C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strategy</a:t>
            </a:r>
            <a:r>
              <a:rPr lang="fr-FR" b="1" dirty="0" smtClean="0">
                <a:solidFill>
                  <a:srgbClr val="0070C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 » (</a:t>
            </a:r>
            <a:r>
              <a:rPr lang="fr-FR" b="1" dirty="0">
                <a:solidFill>
                  <a:srgbClr val="0070C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IN2P3 </a:t>
            </a:r>
            <a:r>
              <a:rPr lang="fr-FR" b="1" dirty="0" err="1">
                <a:solidFill>
                  <a:srgbClr val="0070C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strategy</a:t>
            </a:r>
            <a:r>
              <a:rPr lang="fr-FR" b="1" dirty="0">
                <a:solidFill>
                  <a:srgbClr val="0070C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fr-FR" b="1" dirty="0" smtClean="0">
                <a:solidFill>
                  <a:srgbClr val="0070C0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+ CEA)</a:t>
            </a:r>
          </a:p>
          <a:p>
            <a:r>
              <a:rPr lang="fr-FR" dirty="0"/>
              <a:t> </a:t>
            </a:r>
            <a:r>
              <a:rPr lang="fr-FR" dirty="0" smtClean="0"/>
              <a:t>        IN2P3 </a:t>
            </a:r>
            <a:r>
              <a:rPr lang="fr-FR" dirty="0" err="1" smtClean="0"/>
              <a:t>strategy</a:t>
            </a:r>
            <a:r>
              <a:rPr lang="fr-FR" dirty="0" smtClean="0"/>
              <a:t>   :  4 axes  - </a:t>
            </a:r>
            <a:r>
              <a:rPr lang="en-US" dirty="0" smtClean="0"/>
              <a:t>support to basic sciences (particle/nuclear) and Applied (</a:t>
            </a:r>
            <a:r>
              <a:rPr lang="en-US" dirty="0" err="1" smtClean="0"/>
              <a:t>medical,ADS</a:t>
            </a:r>
            <a:r>
              <a:rPr lang="en-US" dirty="0" smtClean="0"/>
              <a:t>)</a:t>
            </a:r>
          </a:p>
          <a:p>
            <a:r>
              <a:rPr lang="en-US" dirty="0" smtClean="0"/>
              <a:t>                                                            - support to IN2P3 platforms</a:t>
            </a:r>
          </a:p>
          <a:p>
            <a:r>
              <a:rPr lang="en-US" dirty="0" smtClean="0"/>
              <a:t>                                                             - support to project,  National/Regional (</a:t>
            </a:r>
            <a:r>
              <a:rPr lang="en-US" dirty="0" err="1" smtClean="0"/>
              <a:t>Equipex,Labex</a:t>
            </a:r>
            <a:r>
              <a:rPr lang="en-US" dirty="0" smtClean="0"/>
              <a:t>…)</a:t>
            </a:r>
          </a:p>
          <a:p>
            <a:r>
              <a:rPr lang="en-US" dirty="0" smtClean="0"/>
              <a:t>                                                            </a:t>
            </a:r>
            <a:r>
              <a:rPr lang="en-US" sz="2000" b="1" dirty="0" smtClean="0">
                <a:solidFill>
                  <a:srgbClr val="FF0000"/>
                </a:solidFill>
              </a:rPr>
              <a:t> - Increase the R&amp;D &gt; 30% of the activities</a:t>
            </a:r>
          </a:p>
          <a:p>
            <a:r>
              <a:rPr lang="fr-FR" dirty="0" smtClean="0"/>
              <a:t>          CEA </a:t>
            </a:r>
            <a:r>
              <a:rPr lang="fr-FR" dirty="0" err="1" smtClean="0"/>
              <a:t>strategy</a:t>
            </a:r>
            <a:r>
              <a:rPr lang="fr-FR" dirty="0" smtClean="0"/>
              <a:t>    :     …                                                      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032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130678" y="5450913"/>
            <a:ext cx="2370667" cy="300673"/>
          </a:xfrm>
        </p:spPr>
        <p:txBody>
          <a:bodyPr/>
          <a:lstStyle/>
          <a:p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GdR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</a:t>
            </a:r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SCiPAC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  HI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573617" y="5447315"/>
            <a:ext cx="3533623" cy="304271"/>
          </a:xfrm>
        </p:spPr>
        <p:txBody>
          <a:bodyPr/>
          <a:lstStyle/>
          <a:p>
            <a:r>
              <a:rPr lang="fr-FR" dirty="0"/>
              <a:t>Mai 2024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0" y="0"/>
            <a:ext cx="5727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 Accelerator in France : Accelerator </a:t>
            </a:r>
            <a:r>
              <a:rPr lang="fr-FR" sz="2400" dirty="0" err="1" smtClean="0">
                <a:solidFill>
                  <a:schemeClr val="bg1"/>
                </a:solidFill>
              </a:rPr>
              <a:t>Strategy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70967"/>
            <a:ext cx="9231085" cy="1719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3111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endParaRPr lang="fr-FR" sz="3111" dirty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marL="380996" lvl="0" indent="-380996" defTabSz="914400">
              <a:spcBef>
                <a:spcPct val="20000"/>
              </a:spcBef>
              <a:buClr>
                <a:srgbClr val="7030A0"/>
              </a:buClr>
              <a:buSzPct val="100000"/>
              <a:buFont typeface="Wingdings" panose="05000000000000000000" pitchFamily="2" charset="2"/>
              <a:buChar char=""/>
            </a:pPr>
            <a:endParaRPr lang="fr-FR" sz="3111" dirty="0" smtClean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marL="380996" lvl="0" indent="-380996" defTabSz="914400">
              <a:spcBef>
                <a:spcPct val="20000"/>
              </a:spcBef>
              <a:buClr>
                <a:srgbClr val="7030A0"/>
              </a:buClr>
              <a:buSzPct val="100000"/>
              <a:buFont typeface="Wingdings" panose="05000000000000000000" pitchFamily="2" charset="2"/>
              <a:buChar char=""/>
            </a:pPr>
            <a:endParaRPr lang="fr-FR" sz="3111" dirty="0" smtClean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164" y="711032"/>
            <a:ext cx="3935878" cy="290808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647118" y="3253042"/>
            <a:ext cx="1855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*</a:t>
            </a:r>
            <a:r>
              <a:rPr lang="fr-FR" dirty="0" smtClean="0"/>
              <a:t>A. </a:t>
            </a:r>
            <a:r>
              <a:rPr lang="fr-FR" dirty="0" err="1" smtClean="0"/>
              <a:t>lucotte</a:t>
            </a:r>
            <a:r>
              <a:rPr lang="fr-FR" dirty="0" smtClean="0"/>
              <a:t> 2022</a:t>
            </a:r>
            <a:endParaRPr lang="en-GB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34" y="2519216"/>
            <a:ext cx="2370667" cy="289202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234" y="598385"/>
            <a:ext cx="2628563" cy="1784111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699164" y="3235927"/>
            <a:ext cx="24563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RH IN2P3: 2022</a:t>
            </a:r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>
            <a:off x="364523" y="897618"/>
            <a:ext cx="2369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Accelerator Road </a:t>
            </a:r>
            <a:r>
              <a:rPr lang="fr-FR" dirty="0" err="1" smtClean="0">
                <a:solidFill>
                  <a:schemeClr val="bg1"/>
                </a:solidFill>
              </a:rPr>
              <a:t>map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573617" y="4064622"/>
            <a:ext cx="654592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RH DACM-CEA :</a:t>
            </a:r>
          </a:p>
          <a:p>
            <a:r>
              <a:rPr lang="fr-FR" dirty="0"/>
              <a:t>Département des </a:t>
            </a:r>
            <a:r>
              <a:rPr lang="fr-FR" dirty="0" smtClean="0"/>
              <a:t>Accélérateurs</a:t>
            </a:r>
            <a:r>
              <a:rPr lang="fr-FR" dirty="0"/>
              <a:t>, de </a:t>
            </a:r>
            <a:r>
              <a:rPr lang="fr-FR" dirty="0" smtClean="0"/>
              <a:t>Cryogénie </a:t>
            </a:r>
            <a:r>
              <a:rPr lang="fr-FR" dirty="0"/>
              <a:t>et de </a:t>
            </a:r>
            <a:r>
              <a:rPr lang="fr-FR" dirty="0" smtClean="0"/>
              <a:t>Magnétisme ~ ~150 agents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214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GdR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</a:t>
            </a:r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SCiPAC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  HI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Mai 2024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C286-B2FE-44AC-8F25-02BBF4E9D12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0"/>
            <a:ext cx="7004957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2400" dirty="0" smtClean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Large </a:t>
            </a:r>
            <a:r>
              <a:rPr lang="fr-FR" sz="2400" dirty="0" err="1" smtClean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Accelerators</a:t>
            </a:r>
            <a:r>
              <a:rPr lang="fr-FR" sz="2400" dirty="0" smtClean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in the world and science</a:t>
            </a:r>
            <a:endParaRPr lang="fr-FR" sz="2400" dirty="0">
              <a:solidFill>
                <a:schemeClr val="bg1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endParaRPr lang="fr-FR" sz="2400" dirty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47943"/>
            <a:ext cx="10160000" cy="223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2400" b="1" dirty="0" smtClean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Large protons </a:t>
            </a:r>
            <a:r>
              <a:rPr lang="fr-FR" sz="2400" b="1" dirty="0" err="1" smtClean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accelerators</a:t>
            </a:r>
            <a:r>
              <a:rPr lang="fr-FR" sz="2400" b="1" dirty="0" smtClean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: </a:t>
            </a:r>
          </a:p>
          <a:p>
            <a:pPr lvl="1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2400" dirty="0" smtClean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   </a:t>
            </a:r>
            <a:r>
              <a:rPr lang="fr-FR" sz="2400" dirty="0" err="1" smtClean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Particle</a:t>
            </a:r>
            <a:r>
              <a:rPr lang="fr-FR" sz="2400" dirty="0" smtClean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fr-FR" sz="2400" dirty="0" err="1" smtClean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physics</a:t>
            </a:r>
            <a:r>
              <a:rPr lang="fr-FR" dirty="0" smtClean="0">
                <a:solidFill>
                  <a:prstClr val="black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, </a:t>
            </a:r>
            <a:r>
              <a:rPr lang="fr-FR" sz="2000" dirty="0" smtClean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Applications </a:t>
            </a:r>
            <a:r>
              <a:rPr lang="fr-FR" sz="2000" dirty="0" err="1" smtClean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with</a:t>
            </a:r>
            <a:r>
              <a:rPr lang="fr-FR" sz="2000" dirty="0" smtClean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 neutrons</a:t>
            </a:r>
            <a:r>
              <a:rPr lang="fr-FR" dirty="0" smtClean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, </a:t>
            </a:r>
            <a:r>
              <a:rPr lang="fr-FR" sz="1600" dirty="0" err="1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Nuclear</a:t>
            </a:r>
            <a:r>
              <a:rPr lang="fr-FR" sz="1600" dirty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physics</a:t>
            </a:r>
            <a:r>
              <a:rPr lang="fr-FR" sz="1600" dirty="0" smtClean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endParaRPr lang="fr-FR" dirty="0" smtClean="0">
              <a:solidFill>
                <a:srgbClr val="00B050"/>
              </a:solidFill>
              <a:latin typeface="Yu Gothic" panose="020B0400000000000000" pitchFamily="34" charset="-128"/>
              <a:ea typeface="Yu Gothic" panose="020B0400000000000000" pitchFamily="34" charset="-128"/>
              <a:cs typeface="Arial" panose="020B0604020202020204" pitchFamily="34" charset="0"/>
            </a:endParaRPr>
          </a:p>
          <a:p>
            <a:pPr lvl="2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dirty="0" smtClean="0">
                <a:solidFill>
                  <a:prstClr val="black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Anti protons, </a:t>
            </a:r>
            <a:r>
              <a:rPr lang="fr-FR" dirty="0" err="1" smtClean="0">
                <a:solidFill>
                  <a:prstClr val="black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bosons,exotic</a:t>
            </a:r>
            <a:r>
              <a:rPr lang="fr-FR" dirty="0" smtClean="0">
                <a:solidFill>
                  <a:prstClr val="black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prstClr val="black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mesons</a:t>
            </a:r>
            <a:r>
              <a:rPr lang="fr-FR" dirty="0" smtClean="0">
                <a:solidFill>
                  <a:prstClr val="black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 hadrons, Neutrino(FERMILAB,PSI, J-PARK),</a:t>
            </a:r>
            <a:r>
              <a:rPr lang="en-GB" dirty="0"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endParaRPr lang="en-GB" dirty="0" smtClean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lvl="2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en-GB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Hadron </a:t>
            </a:r>
            <a:r>
              <a:rPr lang="en-GB" dirty="0">
                <a:latin typeface="Yu Gothic" panose="020B0400000000000000" pitchFamily="34" charset="-128"/>
                <a:ea typeface="Yu Gothic" panose="020B0400000000000000" pitchFamily="34" charset="-128"/>
              </a:rPr>
              <a:t>structure and </a:t>
            </a:r>
            <a:r>
              <a:rPr lang="en-GB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dynamics (FAIR, LHC, RHIC)</a:t>
            </a:r>
          </a:p>
          <a:p>
            <a:pPr lvl="2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dirty="0">
                <a:solidFill>
                  <a:prstClr val="black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Neutrons (</a:t>
            </a:r>
            <a:r>
              <a:rPr lang="fr-FR" dirty="0" smtClean="0">
                <a:solidFill>
                  <a:prstClr val="black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SNS,ESS,PSI,CERN, Los </a:t>
            </a:r>
            <a:r>
              <a:rPr lang="fr-FR" dirty="0" err="1" smtClean="0">
                <a:solidFill>
                  <a:prstClr val="black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Alamos</a:t>
            </a:r>
            <a:r>
              <a:rPr lang="fr-FR" dirty="0" smtClean="0">
                <a:solidFill>
                  <a:prstClr val="black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), </a:t>
            </a:r>
            <a:r>
              <a:rPr lang="fr-FR" dirty="0" err="1">
                <a:solidFill>
                  <a:prstClr val="black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Acc</a:t>
            </a:r>
            <a:r>
              <a:rPr lang="fr-FR" dirty="0">
                <a:solidFill>
                  <a:prstClr val="black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. </a:t>
            </a:r>
            <a:r>
              <a:rPr lang="fr-FR" dirty="0" err="1">
                <a:solidFill>
                  <a:prstClr val="black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Driven</a:t>
            </a:r>
            <a:r>
              <a:rPr lang="fr-FR" dirty="0">
                <a:solidFill>
                  <a:prstClr val="black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 System (MYRRHA</a:t>
            </a:r>
            <a:r>
              <a:rPr lang="fr-FR" dirty="0" smtClean="0">
                <a:solidFill>
                  <a:prstClr val="black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)</a:t>
            </a:r>
          </a:p>
          <a:p>
            <a:pPr lvl="2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dirty="0" smtClean="0">
                <a:solidFill>
                  <a:prstClr val="black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Muons (FERMILAB,PSI),</a:t>
            </a:r>
            <a:r>
              <a:rPr lang="fr-FR" dirty="0" smtClean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                          </a:t>
            </a:r>
            <a:endParaRPr lang="fr-FR" dirty="0" smtClean="0">
              <a:solidFill>
                <a:srgbClr val="57298A"/>
              </a:solidFill>
              <a:latin typeface="Yu Gothic" panose="020B0400000000000000" pitchFamily="34" charset="-128"/>
              <a:ea typeface="Yu Gothic" panose="020B0400000000000000" pitchFamily="34" charset="-128"/>
              <a:cs typeface="Vrind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2880" y="2782401"/>
            <a:ext cx="9651076" cy="2296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914400">
              <a:spcBef>
                <a:spcPct val="20000"/>
              </a:spcBef>
              <a:buClr>
                <a:srgbClr val="7030A0"/>
              </a:buClr>
              <a:buSzPct val="100000"/>
            </a:pPr>
            <a:endParaRPr lang="fr-FR" sz="1600" dirty="0">
              <a:solidFill>
                <a:srgbClr val="7030A0"/>
              </a:solidFill>
              <a:latin typeface="Yu Gothic" panose="020B0400000000000000" pitchFamily="34" charset="-128"/>
              <a:ea typeface="Yu Gothic" panose="020B0400000000000000" pitchFamily="34" charset="-128"/>
              <a:cs typeface="Vrinda" pitchFamily="34" charset="0"/>
            </a:endParaRPr>
          </a:p>
          <a:p>
            <a:pPr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2400" b="1" dirty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Large Heavy Ion </a:t>
            </a:r>
            <a:r>
              <a:rPr lang="fr-FR" sz="2400" b="1" dirty="0" err="1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accelerators</a:t>
            </a:r>
            <a:r>
              <a:rPr lang="fr-FR" sz="2400" b="1" dirty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:</a:t>
            </a:r>
            <a:endParaRPr lang="fr-FR" sz="2400" b="1" dirty="0">
              <a:latin typeface="Yu Gothic" panose="020B0400000000000000" pitchFamily="34" charset="-128"/>
              <a:ea typeface="Yu Gothic" panose="020B0400000000000000" pitchFamily="34" charset="-128"/>
              <a:cs typeface="Vrinda" pitchFamily="34" charset="0"/>
            </a:endParaRPr>
          </a:p>
          <a:p>
            <a:pPr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2000" dirty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         </a:t>
            </a:r>
            <a:r>
              <a:rPr lang="fr-FR" sz="2000" dirty="0" err="1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Nuclear</a:t>
            </a:r>
            <a:r>
              <a:rPr lang="fr-FR" sz="2000" dirty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</a:t>
            </a:r>
            <a:r>
              <a:rPr lang="fr-FR" sz="2000" dirty="0" err="1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Physics</a:t>
            </a:r>
            <a:r>
              <a:rPr lang="fr-FR" sz="2000" dirty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(…), Atomic </a:t>
            </a:r>
            <a:r>
              <a:rPr lang="fr-FR" sz="2000" dirty="0" err="1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physics</a:t>
            </a:r>
            <a:r>
              <a:rPr lang="fr-FR" sz="2000" dirty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,  </a:t>
            </a:r>
            <a:r>
              <a:rPr lang="fr-FR" sz="2000" dirty="0" err="1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Material</a:t>
            </a:r>
            <a:r>
              <a:rPr lang="fr-FR" sz="2000" dirty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science, </a:t>
            </a:r>
            <a:r>
              <a:rPr lang="fr-FR" sz="2000" dirty="0" err="1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Biophysics</a:t>
            </a:r>
            <a:r>
              <a:rPr lang="fr-FR" sz="2000" dirty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, </a:t>
            </a:r>
          </a:p>
          <a:p>
            <a:pPr defTabSz="914400">
              <a:spcBef>
                <a:spcPct val="20000"/>
              </a:spcBef>
              <a:buClr>
                <a:srgbClr val="7030A0"/>
              </a:buClr>
              <a:buSzPct val="100000"/>
            </a:pPr>
            <a:endParaRPr lang="fr-FR" sz="2400" dirty="0">
              <a:solidFill>
                <a:srgbClr val="7030A0"/>
              </a:solidFill>
              <a:latin typeface="Yu Gothic" panose="020B0400000000000000" pitchFamily="34" charset="-128"/>
              <a:ea typeface="Yu Gothic" panose="020B0400000000000000" pitchFamily="34" charset="-128"/>
              <a:cs typeface="Vrinda" pitchFamily="34" charset="0"/>
            </a:endParaRPr>
          </a:p>
          <a:p>
            <a:pPr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2000" dirty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 </a:t>
            </a:r>
            <a:r>
              <a:rPr lang="fr-FR" sz="2000" dirty="0" err="1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Nuclear</a:t>
            </a:r>
            <a:r>
              <a:rPr lang="fr-FR" sz="2000" dirty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structure </a:t>
            </a:r>
            <a:r>
              <a:rPr lang="fr-FR" dirty="0" err="1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with</a:t>
            </a:r>
            <a:r>
              <a:rPr lang="fr-FR" dirty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</a:t>
            </a:r>
            <a:r>
              <a:rPr lang="fr-FR" dirty="0" err="1"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RadioActive</a:t>
            </a:r>
            <a:r>
              <a:rPr lang="fr-FR" dirty="0"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Ion </a:t>
            </a:r>
            <a:r>
              <a:rPr lang="fr-FR" dirty="0" err="1"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Beams</a:t>
            </a:r>
            <a:r>
              <a:rPr lang="fr-FR" dirty="0"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</a:t>
            </a:r>
            <a:r>
              <a:rPr lang="fr-FR" sz="1600" dirty="0"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(Fragmentation, Fission, </a:t>
            </a:r>
            <a:r>
              <a:rPr lang="fr-FR" sz="1600" dirty="0" err="1"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Isol</a:t>
            </a:r>
            <a:r>
              <a:rPr lang="fr-FR" sz="1600" dirty="0"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)</a:t>
            </a:r>
          </a:p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dirty="0"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 QG Plasma (LHC_ALICE,RHIC) </a:t>
            </a:r>
          </a:p>
        </p:txBody>
      </p:sp>
    </p:spTree>
    <p:extLst>
      <p:ext uri="{BB962C8B-B14F-4D97-AF65-F5344CB8AC3E}">
        <p14:creationId xmlns:p14="http://schemas.microsoft.com/office/powerpoint/2010/main" val="280285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GdR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</a:t>
            </a:r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SCiPAC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  HI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Mai 2024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C286-B2FE-44AC-8F25-02BBF4E9D12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0"/>
            <a:ext cx="7004957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2400" dirty="0" smtClean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Heavy ion Accelerator Technologies</a:t>
            </a:r>
            <a:endParaRPr lang="fr-FR" sz="2400" dirty="0">
              <a:solidFill>
                <a:schemeClr val="bg1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endParaRPr lang="fr-FR" sz="2400" dirty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810" y="547159"/>
            <a:ext cx="9736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2400" b="1" dirty="0" smtClean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Heavy Ion </a:t>
            </a:r>
            <a:r>
              <a:rPr lang="fr-FR" sz="2400" b="1" dirty="0" err="1" smtClean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accelerators</a:t>
            </a:r>
            <a:r>
              <a:rPr lang="fr-FR" sz="2400" b="1" dirty="0" smtClean="0">
                <a:solidFill>
                  <a:srgbClr val="7030A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</a:t>
            </a:r>
            <a:r>
              <a:rPr lang="fr-FR" sz="2400" dirty="0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~ </a:t>
            </a:r>
            <a:r>
              <a:rPr lang="fr-FR" sz="2400" dirty="0" smtClean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protons </a:t>
            </a:r>
            <a:r>
              <a:rPr lang="fr-FR" sz="2400" dirty="0" err="1" smtClean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accelerators</a:t>
            </a:r>
            <a:r>
              <a:rPr lang="fr-FR" sz="2400" dirty="0" smtClean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: </a:t>
            </a:r>
            <a:r>
              <a:rPr lang="fr-FR" sz="2400" dirty="0" smtClean="0"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few </a:t>
            </a:r>
            <a:r>
              <a:rPr lang="fr-FR" sz="2400" dirty="0" err="1" smtClean="0"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specifities</a:t>
            </a:r>
            <a:endParaRPr lang="fr-FR" sz="2400" b="1" dirty="0" smtClean="0">
              <a:latin typeface="Yu Gothic" panose="020B0400000000000000" pitchFamily="34" charset="-128"/>
              <a:ea typeface="Yu Gothic" panose="020B0400000000000000" pitchFamily="34" charset="-128"/>
              <a:cs typeface="Vrinda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361709" y="1154052"/>
            <a:ext cx="4922981" cy="2363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b="1" dirty="0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</a:t>
            </a:r>
            <a:r>
              <a:rPr lang="fr-FR" b="1" dirty="0" err="1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Technology</a:t>
            </a:r>
            <a:endParaRPr lang="fr-FR" b="1" dirty="0">
              <a:solidFill>
                <a:srgbClr val="57298A"/>
              </a:solidFill>
              <a:latin typeface="Yu Gothic" panose="020B0400000000000000" pitchFamily="34" charset="-128"/>
              <a:ea typeface="Yu Gothic" panose="020B0400000000000000" pitchFamily="34" charset="-128"/>
              <a:cs typeface="Vrinda" pitchFamily="34" charset="0"/>
            </a:endParaRPr>
          </a:p>
          <a:p>
            <a:pPr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dirty="0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        High Voltage (DC) : </a:t>
            </a:r>
          </a:p>
          <a:p>
            <a:pPr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dirty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</a:t>
            </a:r>
            <a:r>
              <a:rPr lang="fr-FR" dirty="0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       Tandem Van de Graff, </a:t>
            </a:r>
            <a:r>
              <a:rPr lang="fr-FR" dirty="0" err="1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deflector</a:t>
            </a:r>
            <a:endParaRPr lang="fr-FR" dirty="0" smtClean="0">
              <a:solidFill>
                <a:srgbClr val="57298A"/>
              </a:solidFill>
              <a:latin typeface="Yu Gothic" panose="020B0400000000000000" pitchFamily="34" charset="-128"/>
              <a:ea typeface="Yu Gothic" panose="020B0400000000000000" pitchFamily="34" charset="-128"/>
              <a:cs typeface="Vrinda" pitchFamily="34" charset="0"/>
            </a:endParaRPr>
          </a:p>
          <a:p>
            <a:pPr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dirty="0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</a:t>
            </a:r>
            <a:r>
              <a:rPr lang="fr-FR" dirty="0" err="1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Magnet</a:t>
            </a:r>
            <a:r>
              <a:rPr lang="fr-FR" dirty="0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</a:t>
            </a:r>
            <a:r>
              <a:rPr lang="fr-FR" dirty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(Normal and </a:t>
            </a:r>
            <a:r>
              <a:rPr lang="fr-FR" dirty="0" err="1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Superconducting</a:t>
            </a:r>
            <a:r>
              <a:rPr lang="fr-FR" dirty="0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)</a:t>
            </a:r>
          </a:p>
          <a:p>
            <a:pPr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dirty="0" smtClean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SPECIFIC </a:t>
            </a:r>
            <a:r>
              <a:rPr lang="fr-FR" dirty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:</a:t>
            </a:r>
            <a:r>
              <a:rPr lang="fr-FR" dirty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</a:t>
            </a:r>
            <a:r>
              <a:rPr lang="fr-FR" dirty="0" smtClean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ECRIS </a:t>
            </a:r>
            <a:r>
              <a:rPr lang="fr-FR" dirty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Source</a:t>
            </a:r>
          </a:p>
          <a:p>
            <a:pPr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dirty="0" smtClean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«</a:t>
            </a:r>
            <a:r>
              <a:rPr lang="fr-FR" dirty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 </a:t>
            </a:r>
            <a:r>
              <a:rPr lang="fr-FR" dirty="0" err="1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Low</a:t>
            </a:r>
            <a:r>
              <a:rPr lang="fr-FR" dirty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RF » </a:t>
            </a:r>
            <a:r>
              <a:rPr lang="fr-FR" dirty="0" err="1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frequency</a:t>
            </a:r>
            <a:r>
              <a:rPr lang="fr-FR" dirty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(10-88 MHz)</a:t>
            </a:r>
          </a:p>
          <a:p>
            <a:pPr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dirty="0" smtClean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High Power </a:t>
            </a:r>
            <a:r>
              <a:rPr lang="fr-FR" dirty="0" err="1" smtClean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solid</a:t>
            </a:r>
            <a:r>
              <a:rPr lang="fr-FR" dirty="0" smtClean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</a:t>
            </a:r>
            <a:r>
              <a:rPr lang="fr-FR" dirty="0" err="1" smtClean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target</a:t>
            </a:r>
            <a:r>
              <a:rPr lang="fr-FR" dirty="0" smtClean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:1kW-100kWatts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9193" y="1195992"/>
            <a:ext cx="5342516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b="1" dirty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Accelerator </a:t>
            </a:r>
            <a:r>
              <a:rPr lang="fr-FR" b="1" dirty="0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Types</a:t>
            </a:r>
            <a:endParaRPr lang="fr-FR" b="1" dirty="0">
              <a:solidFill>
                <a:srgbClr val="57298A"/>
              </a:solidFill>
              <a:latin typeface="Yu Gothic" panose="020B0400000000000000" pitchFamily="34" charset="-128"/>
              <a:ea typeface="Yu Gothic" panose="020B0400000000000000" pitchFamily="34" charset="-128"/>
              <a:cs typeface="Vrinda" pitchFamily="34" charset="0"/>
            </a:endParaRPr>
          </a:p>
          <a:p>
            <a:pPr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dirty="0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</a:t>
            </a:r>
            <a:r>
              <a:rPr lang="fr-FR" dirty="0" err="1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Linac</a:t>
            </a:r>
            <a:r>
              <a:rPr lang="fr-FR" dirty="0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, Synchrotron =&gt; medium/large machine</a:t>
            </a:r>
            <a:endParaRPr lang="fr-FR" dirty="0">
              <a:solidFill>
                <a:srgbClr val="57298A"/>
              </a:solidFill>
              <a:latin typeface="Yu Gothic" panose="020B0400000000000000" pitchFamily="34" charset="-128"/>
              <a:ea typeface="Yu Gothic" panose="020B0400000000000000" pitchFamily="34" charset="-128"/>
              <a:cs typeface="Vrinda" pitchFamily="34" charset="0"/>
            </a:endParaRPr>
          </a:p>
          <a:p>
            <a:pPr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dirty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   </a:t>
            </a:r>
            <a:r>
              <a:rPr lang="fr-FR" dirty="0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Cyclotrons =&gt; </a:t>
            </a:r>
            <a:r>
              <a:rPr lang="fr-FR" dirty="0" err="1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small</a:t>
            </a:r>
            <a:r>
              <a:rPr lang="fr-FR" dirty="0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/ medium machine</a:t>
            </a:r>
          </a:p>
          <a:p>
            <a:pPr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dirty="0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</a:t>
            </a:r>
            <a:r>
              <a:rPr lang="fr-FR" dirty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Van de Graaf &amp; </a:t>
            </a:r>
            <a:r>
              <a:rPr lang="fr-FR" dirty="0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Tandem=&gt; </a:t>
            </a:r>
            <a:r>
              <a:rPr lang="fr-FR" dirty="0" err="1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small</a:t>
            </a:r>
            <a:r>
              <a:rPr lang="fr-FR" dirty="0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machine</a:t>
            </a:r>
            <a:endParaRPr lang="fr-FR" dirty="0">
              <a:solidFill>
                <a:srgbClr val="57298A"/>
              </a:solidFill>
              <a:latin typeface="Yu Gothic" panose="020B0400000000000000" pitchFamily="34" charset="-128"/>
              <a:ea typeface="Yu Gothic" panose="020B0400000000000000" pitchFamily="34" charset="-128"/>
              <a:cs typeface="Vrinda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0" y="3293719"/>
            <a:ext cx="7653454" cy="197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b="1" dirty="0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Heavy Ion </a:t>
            </a:r>
            <a:r>
              <a:rPr lang="fr-FR" b="1" dirty="0" err="1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Beam</a:t>
            </a:r>
            <a:r>
              <a:rPr lang="fr-FR" b="1" dirty="0" err="1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s</a:t>
            </a:r>
            <a:endParaRPr lang="fr-FR" b="1" dirty="0" smtClean="0">
              <a:solidFill>
                <a:srgbClr val="57298A"/>
              </a:solidFill>
              <a:latin typeface="Yu Gothic" panose="020B0400000000000000" pitchFamily="34" charset="-128"/>
              <a:ea typeface="Yu Gothic" panose="020B0400000000000000" pitchFamily="34" charset="-128"/>
              <a:cs typeface="Vrinda" pitchFamily="34" charset="0"/>
            </a:endParaRPr>
          </a:p>
          <a:p>
            <a:pPr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dirty="0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  large A/Q, </a:t>
            </a:r>
            <a:r>
              <a:rPr lang="fr-FR" dirty="0" err="1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higher</a:t>
            </a:r>
            <a:r>
              <a:rPr lang="fr-FR" dirty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</a:t>
            </a:r>
            <a:r>
              <a:rPr lang="fr-FR" dirty="0" err="1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Brho</a:t>
            </a:r>
            <a:r>
              <a:rPr lang="fr-FR" dirty="0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, </a:t>
            </a:r>
            <a:r>
              <a:rPr lang="fr-FR" dirty="0" err="1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small</a:t>
            </a:r>
            <a:r>
              <a:rPr lang="fr-FR" dirty="0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</a:t>
            </a:r>
            <a:r>
              <a:rPr lang="fr-FR" dirty="0" smtClean="0">
                <a:solidFill>
                  <a:srgbClr val="57298A"/>
                </a:solidFill>
                <a:latin typeface="Symbol" panose="05050102010706020507" pitchFamily="18" charset="2"/>
                <a:ea typeface="Yu Gothic" panose="020B0400000000000000" pitchFamily="34" charset="-128"/>
                <a:cs typeface="Vrinda" pitchFamily="34" charset="0"/>
              </a:rPr>
              <a:t>b </a:t>
            </a:r>
            <a:r>
              <a:rPr lang="fr-FR" dirty="0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&lt;&lt;1,  </a:t>
            </a:r>
            <a:r>
              <a:rPr lang="fr-FR" dirty="0" err="1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cost</a:t>
            </a:r>
            <a:r>
              <a:rPr lang="fr-FR" dirty="0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~ Q/A,</a:t>
            </a:r>
          </a:p>
          <a:p>
            <a:pPr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dirty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</a:t>
            </a:r>
            <a:r>
              <a:rPr lang="fr-FR" dirty="0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 </a:t>
            </a:r>
            <a:r>
              <a:rPr lang="fr-FR" b="1" dirty="0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No </a:t>
            </a:r>
            <a:r>
              <a:rPr lang="fr-FR" b="1" dirty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Synchrotron </a:t>
            </a:r>
            <a:r>
              <a:rPr lang="fr-FR" b="1" dirty="0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radiation</a:t>
            </a:r>
          </a:p>
          <a:p>
            <a:pPr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dirty="0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All Time structures :  </a:t>
            </a:r>
            <a:r>
              <a:rPr lang="fr-FR" dirty="0" err="1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Continuous</a:t>
            </a:r>
            <a:r>
              <a:rPr lang="fr-FR" dirty="0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(</a:t>
            </a:r>
            <a:r>
              <a:rPr lang="fr-FR" dirty="0" err="1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electrostatic</a:t>
            </a:r>
            <a:r>
              <a:rPr lang="fr-FR" dirty="0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),</a:t>
            </a:r>
          </a:p>
          <a:p>
            <a:pPr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dirty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</a:t>
            </a:r>
            <a:r>
              <a:rPr lang="fr-FR" dirty="0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      </a:t>
            </a:r>
            <a:r>
              <a:rPr lang="fr-FR" dirty="0" err="1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Cw</a:t>
            </a:r>
            <a:r>
              <a:rPr lang="fr-FR" dirty="0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(100% </a:t>
            </a:r>
            <a:r>
              <a:rPr lang="fr-FR" dirty="0" err="1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duty</a:t>
            </a:r>
            <a:r>
              <a:rPr lang="fr-FR" dirty="0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cycl</a:t>
            </a:r>
            <a:r>
              <a:rPr lang="fr-FR" dirty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e</a:t>
            </a:r>
            <a:r>
              <a:rPr lang="fr-FR" dirty="0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</a:t>
            </a:r>
            <a:r>
              <a:rPr lang="fr-FR" dirty="0" err="1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linac</a:t>
            </a:r>
            <a:r>
              <a:rPr lang="fr-FR" dirty="0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, cyclotron),  </a:t>
            </a:r>
            <a:r>
              <a:rPr lang="fr-FR" dirty="0" err="1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Pulsed</a:t>
            </a:r>
            <a:r>
              <a:rPr lang="fr-FR" dirty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 </a:t>
            </a:r>
            <a:r>
              <a:rPr lang="fr-FR" dirty="0" smtClean="0">
                <a:solidFill>
                  <a:srgbClr val="57298A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(synchrotron)   </a:t>
            </a:r>
            <a:r>
              <a:rPr lang="fr-FR" dirty="0" smtClean="0">
                <a:solidFill>
                  <a:srgbClr val="00B05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Vrinda" pitchFamily="34" charset="0"/>
              </a:rPr>
              <a:t>SPECIFIC : Charge state, STRIPPING</a:t>
            </a:r>
          </a:p>
        </p:txBody>
      </p:sp>
    </p:spTree>
    <p:extLst>
      <p:ext uri="{BB962C8B-B14F-4D97-AF65-F5344CB8AC3E}">
        <p14:creationId xmlns:p14="http://schemas.microsoft.com/office/powerpoint/2010/main" val="191017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91440" y="5447469"/>
            <a:ext cx="2509657" cy="235745"/>
          </a:xfrm>
        </p:spPr>
        <p:txBody>
          <a:bodyPr/>
          <a:lstStyle/>
          <a:p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GdR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</a:t>
            </a:r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SCiPAC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  HI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516775" y="5378943"/>
            <a:ext cx="3533623" cy="304271"/>
          </a:xfrm>
        </p:spPr>
        <p:txBody>
          <a:bodyPr/>
          <a:lstStyle/>
          <a:p>
            <a:r>
              <a:rPr lang="fr-FR" dirty="0"/>
              <a:t>Mai 2024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0" y="0"/>
            <a:ext cx="4307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24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Leading</a:t>
            </a:r>
            <a:r>
              <a:rPr lang="fr-FR" sz="2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4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facilities</a:t>
            </a:r>
            <a:r>
              <a:rPr lang="fr-FR" sz="2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4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with</a:t>
            </a:r>
            <a:r>
              <a:rPr lang="fr-FR" sz="2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Heavy </a:t>
            </a:r>
            <a:r>
              <a:rPr lang="fr-FR" sz="2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517" y="-38932"/>
            <a:ext cx="9231085" cy="5963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endParaRPr lang="fr-FR" sz="3111" dirty="0" smtClean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2800" b="1" dirty="0" smtClean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RIBF (</a:t>
            </a:r>
            <a:r>
              <a:rPr lang="fr-FR" sz="2800" b="1" dirty="0" err="1" smtClean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Japan</a:t>
            </a:r>
            <a:r>
              <a:rPr lang="fr-FR" sz="2800" b="1" dirty="0" smtClean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)</a:t>
            </a:r>
          </a:p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2400" dirty="0" smtClean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      </a:t>
            </a:r>
            <a:r>
              <a:rPr lang="fr-FR" sz="2000" dirty="0" smtClean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2023: 9kW </a:t>
            </a:r>
            <a:r>
              <a:rPr lang="fr-FR" sz="2000" dirty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U @ 340MeV/A</a:t>
            </a:r>
          </a:p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20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       2032:  </a:t>
            </a:r>
            <a:r>
              <a:rPr lang="fr-FR" sz="2000" dirty="0" smtClean="0">
                <a:solidFill>
                  <a:srgbClr val="00B05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&gt;100 kW U </a:t>
            </a:r>
            <a:r>
              <a:rPr lang="fr-FR" sz="2000" dirty="0" err="1" smtClean="0">
                <a:solidFill>
                  <a:srgbClr val="00B05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beam</a:t>
            </a:r>
            <a:r>
              <a:rPr lang="fr-FR" sz="2000" dirty="0" smtClean="0">
                <a:solidFill>
                  <a:srgbClr val="00B05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</a:p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endParaRPr lang="fr-FR" sz="2000" dirty="0" smtClean="0">
              <a:solidFill>
                <a:srgbClr val="00B050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2800" b="1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FRIB (USA)</a:t>
            </a:r>
          </a:p>
          <a:p>
            <a:pPr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2400" dirty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4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   </a:t>
            </a:r>
            <a:r>
              <a:rPr lang="fr-FR" sz="2000" dirty="0" smtClean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2023</a:t>
            </a:r>
            <a:r>
              <a:rPr lang="fr-FR" sz="2000" dirty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: 10kW </a:t>
            </a:r>
            <a:r>
              <a:rPr lang="fr-FR" sz="2000" baseline="30000" dirty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28</a:t>
            </a:r>
            <a:r>
              <a:rPr lang="fr-FR" sz="2000" dirty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Si @ </a:t>
            </a:r>
            <a:r>
              <a:rPr lang="fr-FR" sz="2000" dirty="0" smtClean="0">
                <a:solidFill>
                  <a:srgbClr val="0070C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298MeV/A,…</a:t>
            </a:r>
            <a:endParaRPr lang="fr-FR" sz="2000" dirty="0">
              <a:solidFill>
                <a:srgbClr val="0070C0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20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      2028 </a:t>
            </a:r>
            <a:r>
              <a:rPr lang="fr-FR" sz="2000" dirty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: </a:t>
            </a:r>
            <a:r>
              <a:rPr lang="fr-FR" sz="2000" b="1" dirty="0">
                <a:solidFill>
                  <a:srgbClr val="92D05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U @ 400 MeV/A</a:t>
            </a:r>
          </a:p>
          <a:p>
            <a:pPr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2000" b="1" dirty="0">
                <a:solidFill>
                  <a:srgbClr val="92D05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               </a:t>
            </a:r>
            <a:r>
              <a:rPr lang="fr-FR" sz="2000" dirty="0">
                <a:solidFill>
                  <a:srgbClr val="00B05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400kW for all </a:t>
            </a:r>
            <a:r>
              <a:rPr lang="fr-FR" sz="2000" dirty="0" err="1">
                <a:solidFill>
                  <a:srgbClr val="00B05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beams</a:t>
            </a:r>
            <a:r>
              <a:rPr lang="fr-FR" sz="2400" b="1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</a:p>
          <a:p>
            <a:pPr defTabSz="914400">
              <a:spcBef>
                <a:spcPct val="20000"/>
              </a:spcBef>
              <a:buClr>
                <a:srgbClr val="7030A0"/>
              </a:buClr>
              <a:buSzPct val="100000"/>
            </a:pPr>
            <a:endParaRPr lang="fr-FR" sz="2400" b="1" dirty="0" smtClean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2800" b="1" dirty="0" smtClean="0">
                <a:solidFill>
                  <a:srgbClr val="7030A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FAIR (Germany)</a:t>
            </a:r>
          </a:p>
          <a:p>
            <a:pPr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2800" b="1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   </a:t>
            </a:r>
            <a:r>
              <a:rPr lang="fr-FR" sz="2000" b="1" dirty="0" smtClean="0"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U28+ </a:t>
            </a:r>
            <a:r>
              <a:rPr lang="fr-FR" sz="2000" b="1" dirty="0"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@ </a:t>
            </a:r>
            <a:r>
              <a:rPr lang="fr-FR" sz="2000" b="1" dirty="0" smtClean="0"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1200 MeV/A,  p 29 </a:t>
            </a:r>
            <a:r>
              <a:rPr lang="fr-FR" sz="2000" b="1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GeV</a:t>
            </a:r>
            <a:endParaRPr lang="fr-FR" sz="2000" b="1" dirty="0"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defTabSz="914400">
              <a:spcBef>
                <a:spcPct val="20000"/>
              </a:spcBef>
              <a:buClr>
                <a:srgbClr val="7030A0"/>
              </a:buClr>
              <a:buSzPct val="100000"/>
            </a:pPr>
            <a:endParaRPr lang="fr-FR" sz="2400" b="1" dirty="0" smtClean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480649" y="4924302"/>
            <a:ext cx="3690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    </a:t>
            </a:r>
            <a:r>
              <a:rPr lang="fr-FR" sz="2400" dirty="0" err="1" smtClean="0"/>
              <a:t>Beam</a:t>
            </a:r>
            <a:r>
              <a:rPr lang="fr-FR" sz="2400" dirty="0" smtClean="0"/>
              <a:t> </a:t>
            </a:r>
            <a:r>
              <a:rPr lang="fr-FR" sz="2400" dirty="0" err="1" smtClean="0"/>
              <a:t>energy</a:t>
            </a:r>
            <a:r>
              <a:rPr lang="fr-FR" sz="2400" dirty="0" smtClean="0"/>
              <a:t>    </a:t>
            </a:r>
            <a:r>
              <a:rPr lang="fr-FR" sz="2400" dirty="0" err="1" smtClean="0"/>
              <a:t>GeV</a:t>
            </a:r>
            <a:r>
              <a:rPr lang="fr-FR" sz="2400" dirty="0" smtClean="0"/>
              <a:t>/u</a:t>
            </a:r>
            <a:endParaRPr lang="en-GB" sz="24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222" y="748844"/>
            <a:ext cx="4385218" cy="416539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 rot="16200000">
            <a:off x="3601381" y="2190025"/>
            <a:ext cx="3507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              A/Q</a:t>
            </a:r>
            <a:r>
              <a:rPr lang="en-GB" sz="2400" dirty="0" smtClean="0"/>
              <a:t> . </a:t>
            </a:r>
            <a:r>
              <a:rPr lang="fr-FR" sz="2400" dirty="0" smtClean="0"/>
              <a:t>&lt; I&gt; </a:t>
            </a:r>
            <a:r>
              <a:rPr lang="fr-FR" sz="3200" baseline="-25000" dirty="0" smtClean="0">
                <a:latin typeface="Symbol" panose="05050102010706020507" pitchFamily="18" charset="2"/>
              </a:rPr>
              <a:t>m</a:t>
            </a:r>
            <a:r>
              <a:rPr lang="fr-FR" sz="3200" baseline="-25000" dirty="0" smtClean="0"/>
              <a:t>A</a:t>
            </a:r>
            <a:endParaRPr lang="en-GB" sz="2400" dirty="0"/>
          </a:p>
        </p:txBody>
      </p:sp>
      <p:sp>
        <p:nvSpPr>
          <p:cNvPr id="7" name="Rectangle 6"/>
          <p:cNvSpPr/>
          <p:nvPr/>
        </p:nvSpPr>
        <p:spPr>
          <a:xfrm>
            <a:off x="9215718" y="5259987"/>
            <a:ext cx="9557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latin typeface="ArialMT"/>
              </a:rPr>
              <a:t>J. Wei</a:t>
            </a:r>
            <a:endParaRPr lang="en-GB" dirty="0"/>
          </a:p>
        </p:txBody>
      </p:sp>
      <p:sp>
        <p:nvSpPr>
          <p:cNvPr id="14" name="ZoneTexte 13"/>
          <p:cNvSpPr txBox="1"/>
          <p:nvPr/>
        </p:nvSpPr>
        <p:spPr>
          <a:xfrm>
            <a:off x="6814954" y="2569910"/>
            <a:ext cx="82754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b="1" dirty="0" smtClean="0">
              <a:solidFill>
                <a:srgbClr val="00B0F0"/>
              </a:solidFill>
            </a:endParaRPr>
          </a:p>
          <a:p>
            <a:r>
              <a:rPr lang="fr-FR" b="1" dirty="0" smtClean="0">
                <a:solidFill>
                  <a:srgbClr val="00B0F0"/>
                </a:solidFill>
              </a:rPr>
              <a:t>FRIB</a:t>
            </a:r>
          </a:p>
          <a:p>
            <a:endParaRPr lang="en-GB" b="1" dirty="0">
              <a:solidFill>
                <a:srgbClr val="00B0F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783805" y="1754480"/>
            <a:ext cx="11780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92D050"/>
                </a:solidFill>
              </a:rPr>
              <a:t>     FRIB</a:t>
            </a:r>
            <a:endParaRPr lang="en-GB" b="1" dirty="0">
              <a:solidFill>
                <a:srgbClr val="92D05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984358" y="2076630"/>
            <a:ext cx="66981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RIBF</a:t>
            </a:r>
          </a:p>
          <a:p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7448495" y="2847912"/>
            <a:ext cx="260969" cy="27771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ZoneTexte 17"/>
          <p:cNvSpPr txBox="1"/>
          <p:nvPr/>
        </p:nvSpPr>
        <p:spPr>
          <a:xfrm>
            <a:off x="7408065" y="3156655"/>
            <a:ext cx="6698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RIBF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7594929" y="2857980"/>
            <a:ext cx="296091" cy="30357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riangle isocèle 19"/>
          <p:cNvSpPr/>
          <p:nvPr/>
        </p:nvSpPr>
        <p:spPr>
          <a:xfrm>
            <a:off x="7654158" y="1846281"/>
            <a:ext cx="232353" cy="322803"/>
          </a:xfrm>
          <a:prstGeom prst="triangl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riangle isocèle 20"/>
          <p:cNvSpPr/>
          <p:nvPr/>
        </p:nvSpPr>
        <p:spPr>
          <a:xfrm>
            <a:off x="7620464" y="2212755"/>
            <a:ext cx="213182" cy="269658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Ellipse 21"/>
          <p:cNvSpPr/>
          <p:nvPr/>
        </p:nvSpPr>
        <p:spPr>
          <a:xfrm flipV="1">
            <a:off x="6926610" y="2651104"/>
            <a:ext cx="146446" cy="166477"/>
          </a:xfrm>
          <a:prstGeom prst="ellipse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riangle isocèle 22"/>
          <p:cNvSpPr/>
          <p:nvPr/>
        </p:nvSpPr>
        <p:spPr>
          <a:xfrm>
            <a:off x="343104" y="1378359"/>
            <a:ext cx="296091" cy="295216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Connecteur droit 7"/>
          <p:cNvCxnSpPr/>
          <p:nvPr/>
        </p:nvCxnSpPr>
        <p:spPr>
          <a:xfrm>
            <a:off x="6373538" y="2538170"/>
            <a:ext cx="2119745" cy="1781513"/>
          </a:xfrm>
          <a:prstGeom prst="line">
            <a:avLst/>
          </a:prstGeom>
          <a:ln>
            <a:solidFill>
              <a:srgbClr val="99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7467938" y="1298607"/>
            <a:ext cx="2119745" cy="1781513"/>
          </a:xfrm>
          <a:prstGeom prst="line">
            <a:avLst/>
          </a:prstGeom>
          <a:ln>
            <a:solidFill>
              <a:srgbClr val="99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/>
          <p:nvPr/>
        </p:nvSpPr>
        <p:spPr>
          <a:xfrm flipV="1">
            <a:off x="6903604" y="2272937"/>
            <a:ext cx="143509" cy="146479"/>
          </a:xfrm>
          <a:prstGeom prst="ellipse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ZoneTexte 3"/>
          <p:cNvSpPr txBox="1"/>
          <p:nvPr/>
        </p:nvSpPr>
        <p:spPr>
          <a:xfrm>
            <a:off x="6191948" y="1829911"/>
            <a:ext cx="78843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7030A0"/>
                </a:solidFill>
              </a:rPr>
              <a:t>Spiral2</a:t>
            </a:r>
            <a:endParaRPr lang="en-GB" sz="1600" dirty="0">
              <a:solidFill>
                <a:srgbClr val="7030A0"/>
              </a:solidFill>
            </a:endParaRPr>
          </a:p>
        </p:txBody>
      </p:sp>
      <p:sp>
        <p:nvSpPr>
          <p:cNvPr id="27" name="Triangle isocèle 26"/>
          <p:cNvSpPr/>
          <p:nvPr/>
        </p:nvSpPr>
        <p:spPr>
          <a:xfrm>
            <a:off x="6893442" y="1812073"/>
            <a:ext cx="177858" cy="217512"/>
          </a:xfrm>
          <a:prstGeom prst="triangle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riangle isocèle 27"/>
          <p:cNvSpPr/>
          <p:nvPr/>
        </p:nvSpPr>
        <p:spPr>
          <a:xfrm>
            <a:off x="131613" y="4993732"/>
            <a:ext cx="232353" cy="322803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Ellipse 28"/>
          <p:cNvSpPr/>
          <p:nvPr/>
        </p:nvSpPr>
        <p:spPr>
          <a:xfrm>
            <a:off x="226926" y="1009034"/>
            <a:ext cx="274080" cy="25197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en-GB" dirty="0"/>
          </a:p>
        </p:txBody>
      </p:sp>
      <p:sp>
        <p:nvSpPr>
          <p:cNvPr id="30" name="Ellipse 29"/>
          <p:cNvSpPr/>
          <p:nvPr/>
        </p:nvSpPr>
        <p:spPr>
          <a:xfrm>
            <a:off x="212619" y="2850284"/>
            <a:ext cx="260969" cy="27771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riangle isocèle 30"/>
          <p:cNvSpPr/>
          <p:nvPr/>
        </p:nvSpPr>
        <p:spPr>
          <a:xfrm>
            <a:off x="8119429" y="3390898"/>
            <a:ext cx="232353" cy="322803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riangle isocèle 31"/>
          <p:cNvSpPr/>
          <p:nvPr/>
        </p:nvSpPr>
        <p:spPr>
          <a:xfrm>
            <a:off x="226926" y="3170437"/>
            <a:ext cx="232353" cy="322803"/>
          </a:xfrm>
          <a:prstGeom prst="triangl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17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80801" y="5466362"/>
            <a:ext cx="2370667" cy="300673"/>
          </a:xfrm>
        </p:spPr>
        <p:txBody>
          <a:bodyPr/>
          <a:lstStyle/>
          <a:p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GdR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</a:t>
            </a:r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SCiPAC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  HI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612640" y="5462764"/>
            <a:ext cx="3533623" cy="304271"/>
          </a:xfrm>
        </p:spPr>
        <p:txBody>
          <a:bodyPr/>
          <a:lstStyle/>
          <a:p>
            <a:r>
              <a:rPr lang="fr-FR" dirty="0"/>
              <a:t>Mai 2024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0" y="0"/>
            <a:ext cx="5083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Leading</a:t>
            </a:r>
            <a:r>
              <a:rPr lang="fr-FR" sz="2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4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facilities</a:t>
            </a:r>
            <a:r>
              <a:rPr lang="fr-FR" sz="2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4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with</a:t>
            </a:r>
            <a:r>
              <a:rPr lang="fr-FR" sz="2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Heavy </a:t>
            </a:r>
            <a:r>
              <a:rPr lang="fr-FR" sz="2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ions : RIBF</a:t>
            </a:r>
            <a:endParaRPr lang="fr-FR" sz="2400" b="1" dirty="0">
              <a:solidFill>
                <a:schemeClr val="accent5">
                  <a:lumMod val="40000"/>
                  <a:lumOff val="60000"/>
                </a:schemeClr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3507" y="-8447"/>
            <a:ext cx="9231085" cy="2868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endParaRPr lang="fr-FR" sz="3111" dirty="0" smtClean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marL="380996" lvl="0" indent="-380996" defTabSz="914400">
              <a:spcBef>
                <a:spcPct val="20000"/>
              </a:spcBef>
              <a:buClr>
                <a:srgbClr val="7030A0"/>
              </a:buClr>
              <a:buSzPct val="100000"/>
              <a:buFont typeface="Wingdings" panose="05000000000000000000" pitchFamily="2" charset="2"/>
              <a:buChar char=""/>
            </a:pPr>
            <a:r>
              <a:rPr lang="fr-FR" sz="28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Rare Isotopes </a:t>
            </a:r>
            <a:r>
              <a:rPr lang="fr-FR" sz="2800" dirty="0" err="1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Beam</a:t>
            </a:r>
            <a:r>
              <a:rPr lang="fr-FR" sz="28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Facility (RIBF </a:t>
            </a:r>
            <a:r>
              <a:rPr lang="fr-FR" sz="2800" dirty="0" err="1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Riken</a:t>
            </a:r>
            <a:r>
              <a:rPr lang="fr-FR" sz="28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)</a:t>
            </a:r>
          </a:p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3111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endParaRPr lang="fr-FR" sz="3111" dirty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marL="380996" lvl="0" indent="-380996" defTabSz="914400">
              <a:spcBef>
                <a:spcPct val="20000"/>
              </a:spcBef>
              <a:buClr>
                <a:srgbClr val="7030A0"/>
              </a:buClr>
              <a:buSzPct val="100000"/>
              <a:buFont typeface="Wingdings" panose="05000000000000000000" pitchFamily="2" charset="2"/>
              <a:buChar char=""/>
            </a:pPr>
            <a:endParaRPr lang="fr-FR" sz="3111" dirty="0" smtClean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marL="380996" lvl="0" indent="-380996" defTabSz="914400">
              <a:spcBef>
                <a:spcPct val="20000"/>
              </a:spcBef>
              <a:buClr>
                <a:srgbClr val="7030A0"/>
              </a:buClr>
              <a:buSzPct val="100000"/>
              <a:buFont typeface="Wingdings" panose="05000000000000000000" pitchFamily="2" charset="2"/>
              <a:buChar char=""/>
            </a:pPr>
            <a:endParaRPr lang="fr-FR" sz="3111" dirty="0" smtClean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571104" y="4770624"/>
            <a:ext cx="6966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150 New isotopes </a:t>
            </a:r>
            <a:r>
              <a:rPr lang="fr-FR" sz="2000" dirty="0" err="1" smtClean="0">
                <a:solidFill>
                  <a:srgbClr val="FF0000"/>
                </a:solidFill>
              </a:rPr>
              <a:t>discovered</a:t>
            </a:r>
            <a:endParaRPr lang="en-GB" sz="2000" dirty="0" smtClean="0">
              <a:solidFill>
                <a:srgbClr val="FF0000"/>
              </a:solidFill>
            </a:endParaRPr>
          </a:p>
          <a:p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From</a:t>
            </a:r>
            <a:r>
              <a:rPr lang="fr-FR" sz="2000" dirty="0" smtClean="0">
                <a:solidFill>
                  <a:srgbClr val="FF0000"/>
                </a:solidFill>
              </a:rPr>
              <a:t> 2007 to 2024 :  impressive </a:t>
            </a:r>
            <a:r>
              <a:rPr lang="fr-FR" sz="2000" dirty="0" err="1" smtClean="0">
                <a:solidFill>
                  <a:srgbClr val="FF0000"/>
                </a:solidFill>
              </a:rPr>
              <a:t>evolution</a:t>
            </a:r>
            <a:r>
              <a:rPr lang="fr-FR" sz="2000" dirty="0" smtClean="0">
                <a:solidFill>
                  <a:srgbClr val="FF0000"/>
                </a:solidFill>
              </a:rPr>
              <a:t>.  2024  : 9 kW  </a:t>
            </a:r>
            <a:r>
              <a:rPr lang="fr-FR" sz="2000" baseline="30000" dirty="0" smtClean="0">
                <a:solidFill>
                  <a:srgbClr val="FF0000"/>
                </a:solidFill>
              </a:rPr>
              <a:t>238</a:t>
            </a:r>
            <a:r>
              <a:rPr lang="fr-FR" sz="2000" dirty="0" smtClean="0">
                <a:solidFill>
                  <a:srgbClr val="FF0000"/>
                </a:solidFill>
              </a:rPr>
              <a:t>U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083"/>
            <a:ext cx="5031526" cy="296868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7518" y="1148026"/>
            <a:ext cx="4383054" cy="390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26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0" y="5486400"/>
            <a:ext cx="2370667" cy="228600"/>
          </a:xfrm>
        </p:spPr>
        <p:txBody>
          <a:bodyPr/>
          <a:lstStyle/>
          <a:p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GdR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</a:t>
            </a:r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SCiPAC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  HI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498803" y="5486400"/>
            <a:ext cx="3533623" cy="304271"/>
          </a:xfrm>
        </p:spPr>
        <p:txBody>
          <a:bodyPr/>
          <a:lstStyle/>
          <a:p>
            <a:r>
              <a:rPr lang="fr-FR" dirty="0" smtClean="0"/>
              <a:t>Mai 2024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0" y="0"/>
            <a:ext cx="5173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24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Leading</a:t>
            </a:r>
            <a:r>
              <a:rPr lang="fr-FR" sz="2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4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facilities</a:t>
            </a:r>
            <a:r>
              <a:rPr lang="fr-FR" sz="2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4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with</a:t>
            </a:r>
            <a:r>
              <a:rPr lang="fr-FR" sz="2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Heavy </a:t>
            </a:r>
            <a:r>
              <a:rPr lang="fr-FR" sz="2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ions : </a:t>
            </a:r>
            <a:r>
              <a:rPr lang="fr-FR" sz="28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RIBF</a:t>
            </a:r>
            <a:endParaRPr lang="fr-FR" sz="2800" b="1" dirty="0">
              <a:solidFill>
                <a:schemeClr val="accent5">
                  <a:lumMod val="40000"/>
                  <a:lumOff val="60000"/>
                </a:schemeClr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5607" y="893746"/>
            <a:ext cx="9858895" cy="1610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2400" baseline="300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238</a:t>
            </a:r>
            <a:r>
              <a:rPr lang="fr-FR" sz="24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U 35+/64+/86+  340 MeV/A</a:t>
            </a:r>
            <a:endParaRPr lang="fr-FR" sz="2400" dirty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marL="380996" lvl="0" indent="-380996" defTabSz="914400">
              <a:spcBef>
                <a:spcPct val="20000"/>
              </a:spcBef>
              <a:buClr>
                <a:srgbClr val="7030A0"/>
              </a:buClr>
              <a:buSzPct val="100000"/>
              <a:buFont typeface="Wingdings" panose="05000000000000000000" pitchFamily="2" charset="2"/>
              <a:buChar char=""/>
            </a:pPr>
            <a:endParaRPr lang="fr-FR" sz="3111" dirty="0" smtClean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marL="380996" lvl="0" indent="-380996" defTabSz="914400">
              <a:spcBef>
                <a:spcPct val="20000"/>
              </a:spcBef>
              <a:buClr>
                <a:srgbClr val="7030A0"/>
              </a:buClr>
              <a:buSzPct val="100000"/>
              <a:buFont typeface="Wingdings" panose="05000000000000000000" pitchFamily="2" charset="2"/>
              <a:buChar char=""/>
            </a:pPr>
            <a:endParaRPr lang="fr-FR" sz="3111" dirty="0" smtClean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235" y="1355411"/>
            <a:ext cx="9442970" cy="24968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32178" y="3793125"/>
            <a:ext cx="2202873" cy="368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426" y="3618297"/>
            <a:ext cx="2864852" cy="198741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5" name="ZoneTexte 14"/>
          <p:cNvSpPr txBox="1"/>
          <p:nvPr/>
        </p:nvSpPr>
        <p:spPr>
          <a:xfrm>
            <a:off x="3666565" y="4079099"/>
            <a:ext cx="464762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rgbClr val="FF0000"/>
                </a:solidFill>
              </a:rPr>
              <a:t>Too</a:t>
            </a:r>
            <a:r>
              <a:rPr lang="fr-FR" sz="2000" b="1" dirty="0">
                <a:solidFill>
                  <a:srgbClr val="FF0000"/>
                </a:solidFill>
              </a:rPr>
              <a:t> high power for </a:t>
            </a:r>
            <a:r>
              <a:rPr lang="fr-FR" sz="2000" b="1" dirty="0" smtClean="0">
                <a:solidFill>
                  <a:srgbClr val="FF0000"/>
                </a:solidFill>
              </a:rPr>
              <a:t>C foil</a:t>
            </a:r>
          </a:p>
          <a:p>
            <a:r>
              <a:rPr lang="fr-FR" sz="2400" b="1" dirty="0" err="1" smtClean="0">
                <a:solidFill>
                  <a:srgbClr val="FF0000"/>
                </a:solidFill>
              </a:rPr>
              <a:t>Helium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</a:rPr>
              <a:t>gas</a:t>
            </a:r>
            <a:r>
              <a:rPr lang="fr-FR" sz="2400" b="1" dirty="0" smtClean="0">
                <a:solidFill>
                  <a:srgbClr val="FF0000"/>
                </a:solidFill>
              </a:rPr>
              <a:t> stripper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50 cm  long : no </a:t>
            </a:r>
            <a:r>
              <a:rPr lang="fr-FR" dirty="0" err="1" smtClean="0">
                <a:solidFill>
                  <a:srgbClr val="FF0000"/>
                </a:solidFill>
              </a:rPr>
              <a:t>window</a:t>
            </a:r>
            <a:endParaRPr lang="fr-FR" dirty="0">
              <a:solidFill>
                <a:srgbClr val="FF0000"/>
              </a:solidFill>
            </a:endParaRPr>
          </a:p>
          <a:p>
            <a:r>
              <a:rPr lang="fr-FR" dirty="0" err="1" smtClean="0">
                <a:solidFill>
                  <a:srgbClr val="FF0000"/>
                </a:solidFill>
              </a:rPr>
              <a:t>Differential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gas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pumping</a:t>
            </a:r>
            <a:r>
              <a:rPr lang="fr-FR" dirty="0" smtClean="0">
                <a:solidFill>
                  <a:srgbClr val="FF0000"/>
                </a:solidFill>
              </a:rPr>
              <a:t> system</a:t>
            </a:r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093681" y="523986"/>
            <a:ext cx="7864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0996" lvl="0" indent="-380996" defTabSz="914400">
              <a:spcBef>
                <a:spcPct val="20000"/>
              </a:spcBef>
              <a:buClr>
                <a:srgbClr val="7030A0"/>
              </a:buClr>
              <a:buSzPct val="100000"/>
              <a:buFont typeface="Wingdings" panose="05000000000000000000" pitchFamily="2" charset="2"/>
              <a:buChar char=""/>
            </a:pPr>
            <a:r>
              <a:rPr lang="fr-FR" sz="24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RIBF, Rare </a:t>
            </a:r>
            <a:r>
              <a:rPr lang="fr-FR" sz="2400" dirty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Isotopes </a:t>
            </a:r>
            <a:r>
              <a:rPr lang="fr-FR" sz="2400" dirty="0" err="1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Beam</a:t>
            </a:r>
            <a:r>
              <a:rPr lang="fr-FR" sz="2400" dirty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Facility (</a:t>
            </a:r>
            <a:r>
              <a:rPr lang="fr-FR" sz="2400" dirty="0" err="1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Riken</a:t>
            </a:r>
            <a:r>
              <a:rPr lang="fr-FR" sz="24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) :  U </a:t>
            </a:r>
            <a:r>
              <a:rPr lang="fr-FR" sz="2400" dirty="0" err="1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acceleration</a:t>
            </a:r>
            <a:endParaRPr lang="fr-FR" sz="2400" dirty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7" y="2839184"/>
            <a:ext cx="3218060" cy="2549167"/>
          </a:xfrm>
          <a:prstGeom prst="rect">
            <a:avLst/>
          </a:prstGeom>
        </p:spPr>
      </p:pic>
      <p:cxnSp>
        <p:nvCxnSpPr>
          <p:cNvPr id="9" name="Connecteur droit avec flèche 8"/>
          <p:cNvCxnSpPr/>
          <p:nvPr/>
        </p:nvCxnSpPr>
        <p:spPr>
          <a:xfrm flipH="1">
            <a:off x="3101788" y="3496235"/>
            <a:ext cx="397015" cy="3560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4441431" y="3611576"/>
            <a:ext cx="267657" cy="4855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055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0" y="5486400"/>
            <a:ext cx="2370667" cy="228600"/>
          </a:xfrm>
        </p:spPr>
        <p:txBody>
          <a:bodyPr/>
          <a:lstStyle/>
          <a:p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GdR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</a:t>
            </a:r>
            <a:r>
              <a:rPr lang="fr-FR" dirty="0" err="1">
                <a:solidFill>
                  <a:srgbClr val="818181"/>
                </a:solidFill>
                <a:latin typeface="Eras Medium ITC" panose="020B0602030504020804" pitchFamily="34" charset="0"/>
              </a:rPr>
              <a:t>SCiPAC</a:t>
            </a:r>
            <a:r>
              <a:rPr lang="fr-FR" dirty="0">
                <a:solidFill>
                  <a:srgbClr val="818181"/>
                </a:solidFill>
                <a:latin typeface="Eras Medium ITC" panose="020B0602030504020804" pitchFamily="34" charset="0"/>
              </a:rPr>
              <a:t>   HI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498803" y="5486400"/>
            <a:ext cx="3533623" cy="304271"/>
          </a:xfrm>
        </p:spPr>
        <p:txBody>
          <a:bodyPr/>
          <a:lstStyle/>
          <a:p>
            <a:r>
              <a:rPr lang="fr-FR" dirty="0" smtClean="0"/>
              <a:t>Mai 2024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1571140" y="605954"/>
            <a:ext cx="8287755" cy="1719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3111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Uranium </a:t>
            </a:r>
            <a:r>
              <a:rPr lang="fr-FR" sz="3111" dirty="0" err="1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Beam</a:t>
            </a:r>
            <a:r>
              <a:rPr lang="fr-FR" sz="3111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    </a:t>
            </a:r>
            <a:r>
              <a:rPr lang="fr-FR" sz="3110" baseline="30000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238</a:t>
            </a:r>
            <a:r>
              <a:rPr lang="fr-FR" sz="3111" dirty="0" smtClean="0">
                <a:solidFill>
                  <a:prstClr val="black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U @ 340 MeV/A</a:t>
            </a:r>
            <a:endParaRPr lang="fr-FR" sz="3111" dirty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marL="380996" lvl="0" indent="-380996" defTabSz="914400">
              <a:spcBef>
                <a:spcPct val="20000"/>
              </a:spcBef>
              <a:buClr>
                <a:srgbClr val="7030A0"/>
              </a:buClr>
              <a:buSzPct val="100000"/>
              <a:buFont typeface="Wingdings" panose="05000000000000000000" pitchFamily="2" charset="2"/>
              <a:buChar char=""/>
            </a:pPr>
            <a:endParaRPr lang="fr-FR" sz="3111" dirty="0" smtClean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  <a:p>
            <a:pPr marL="380996" lvl="0" indent="-380996" defTabSz="914400">
              <a:spcBef>
                <a:spcPct val="20000"/>
              </a:spcBef>
              <a:buClr>
                <a:srgbClr val="7030A0"/>
              </a:buClr>
              <a:buSzPct val="100000"/>
              <a:buFont typeface="Wingdings" panose="05000000000000000000" pitchFamily="2" charset="2"/>
              <a:buChar char=""/>
            </a:pPr>
            <a:endParaRPr lang="fr-FR" sz="3111" dirty="0" smtClean="0">
              <a:solidFill>
                <a:prstClr val="black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32178" y="3793125"/>
            <a:ext cx="2202873" cy="368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707" y="3035377"/>
            <a:ext cx="4824188" cy="230993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79" y="1271020"/>
            <a:ext cx="4483671" cy="40742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52070" y="1323012"/>
            <a:ext cx="458946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/>
              <a:t>Superconducting </a:t>
            </a:r>
            <a:r>
              <a:rPr lang="en-GB" sz="2000" dirty="0"/>
              <a:t>Ring Cyclotron (SRC</a:t>
            </a:r>
            <a:r>
              <a:rPr lang="en-GB" sz="2000" dirty="0" smtClean="0"/>
              <a:t>)</a:t>
            </a:r>
          </a:p>
          <a:p>
            <a:r>
              <a:rPr lang="fr-FR" dirty="0" smtClean="0"/>
              <a:t>8300 tons,    </a:t>
            </a:r>
            <a:r>
              <a:rPr lang="fr-FR" dirty="0" err="1" smtClean="0"/>
              <a:t>Bmax</a:t>
            </a:r>
            <a:r>
              <a:rPr lang="fr-FR" dirty="0" smtClean="0"/>
              <a:t> 3.8 T</a:t>
            </a:r>
          </a:p>
          <a:p>
            <a:r>
              <a:rPr lang="fr-FR" dirty="0"/>
              <a:t>World </a:t>
            </a:r>
            <a:r>
              <a:rPr lang="fr-FR" dirty="0" err="1"/>
              <a:t>Strongest</a:t>
            </a:r>
            <a:r>
              <a:rPr lang="fr-FR" dirty="0"/>
              <a:t> </a:t>
            </a:r>
            <a:r>
              <a:rPr lang="fr-FR" dirty="0">
                <a:solidFill>
                  <a:srgbClr val="7030A0"/>
                </a:solidFill>
              </a:rPr>
              <a:t>Cyclotron</a:t>
            </a:r>
            <a:r>
              <a:rPr lang="fr-FR" dirty="0"/>
              <a:t> </a:t>
            </a:r>
            <a:endParaRPr lang="fr-FR" dirty="0" smtClean="0"/>
          </a:p>
          <a:p>
            <a:r>
              <a:rPr lang="fr-FR" b="1" dirty="0" smtClean="0">
                <a:solidFill>
                  <a:srgbClr val="7030A0"/>
                </a:solidFill>
              </a:rPr>
              <a:t>K</a:t>
            </a:r>
            <a:r>
              <a:rPr lang="fr-FR" dirty="0" smtClean="0">
                <a:solidFill>
                  <a:srgbClr val="7030A0"/>
                </a:solidFill>
              </a:rPr>
              <a:t>  factor= 2600 MeV            E/A =</a:t>
            </a:r>
            <a:r>
              <a:rPr lang="fr-FR" b="1" dirty="0" smtClean="0">
                <a:solidFill>
                  <a:srgbClr val="7030A0"/>
                </a:solidFill>
              </a:rPr>
              <a:t>K</a:t>
            </a:r>
            <a:r>
              <a:rPr lang="fr-FR" dirty="0" smtClean="0">
                <a:solidFill>
                  <a:srgbClr val="7030A0"/>
                </a:solidFill>
              </a:rPr>
              <a:t> (Q/A)</a:t>
            </a:r>
            <a:r>
              <a:rPr lang="fr-FR" baseline="30000" dirty="0" smtClean="0">
                <a:solidFill>
                  <a:srgbClr val="7030A0"/>
                </a:solidFill>
              </a:rPr>
              <a:t>2</a:t>
            </a:r>
          </a:p>
          <a:p>
            <a:endParaRPr lang="en-GB" dirty="0"/>
          </a:p>
        </p:txBody>
      </p:sp>
      <p:sp>
        <p:nvSpPr>
          <p:cNvPr id="5" name="Flèche vers le bas 4"/>
          <p:cNvSpPr/>
          <p:nvPr/>
        </p:nvSpPr>
        <p:spPr>
          <a:xfrm rot="6468239">
            <a:off x="4699830" y="3188268"/>
            <a:ext cx="357447" cy="698269"/>
          </a:xfrm>
          <a:prstGeom prst="downArrow">
            <a:avLst/>
          </a:prstGeom>
          <a:solidFill>
            <a:srgbClr val="CDB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ZoneTexte 13"/>
          <p:cNvSpPr txBox="1"/>
          <p:nvPr/>
        </p:nvSpPr>
        <p:spPr>
          <a:xfrm>
            <a:off x="0" y="0"/>
            <a:ext cx="5083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spcBef>
                <a:spcPct val="20000"/>
              </a:spcBef>
              <a:buClr>
                <a:srgbClr val="7030A0"/>
              </a:buClr>
              <a:buSzPct val="100000"/>
            </a:pPr>
            <a:r>
              <a:rPr lang="fr-FR" sz="2400" b="1" dirty="0" err="1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Leading</a:t>
            </a:r>
            <a:r>
              <a:rPr lang="fr-FR" sz="2400" b="1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400" b="1" dirty="0" err="1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facilities</a:t>
            </a:r>
            <a:r>
              <a:rPr lang="fr-FR" sz="2400" b="1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</a:t>
            </a:r>
            <a:r>
              <a:rPr lang="fr-FR" sz="2400" b="1" dirty="0" err="1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with</a:t>
            </a:r>
            <a:r>
              <a:rPr lang="fr-FR" sz="2400" b="1" dirty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 Heavy </a:t>
            </a:r>
            <a:r>
              <a:rPr lang="fr-FR" sz="2400" b="1" dirty="0" smtClean="0">
                <a:solidFill>
                  <a:schemeClr val="bg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  <a:cs typeface="Vrinda" pitchFamily="34" charset="0"/>
              </a:rPr>
              <a:t>Ions : RIBF</a:t>
            </a:r>
            <a:endParaRPr lang="fr-FR" sz="2400" b="1" dirty="0">
              <a:solidFill>
                <a:schemeClr val="bg1"/>
              </a:solidFill>
              <a:latin typeface="Yu Gothic UI Light" panose="020B0300000000000000" pitchFamily="34" charset="-128"/>
              <a:ea typeface="Yu Gothic UI Light" panose="020B0300000000000000" pitchFamily="34" charset="-128"/>
              <a:cs typeface="Vrind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68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revue SP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lux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vue SP2" id="{4F70A4AB-7E30-4A74-B7F5-200798B06911}" vid="{4F2E9B66-0BFA-4D48-A817-8470FBC24D1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revue SP2</Template>
  <TotalTime>0</TotalTime>
  <Words>2645</Words>
  <Application>Microsoft Office PowerPoint</Application>
  <PresentationFormat>Personnalisé</PresentationFormat>
  <Paragraphs>445</Paragraphs>
  <Slides>36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54" baseType="lpstr">
      <vt:lpstr>Vrinda</vt:lpstr>
      <vt:lpstr>Calibri</vt:lpstr>
      <vt:lpstr>Comic Sans MS</vt:lpstr>
      <vt:lpstr>Corbel</vt:lpstr>
      <vt:lpstr>Courier New</vt:lpstr>
      <vt:lpstr>Calibri Light</vt:lpstr>
      <vt:lpstr>Yu Gothic UI</vt:lpstr>
      <vt:lpstr>Symbol</vt:lpstr>
      <vt:lpstr>Yu Gothic UI Light</vt:lpstr>
      <vt:lpstr>Georgia</vt:lpstr>
      <vt:lpstr>Yu Gothic</vt:lpstr>
      <vt:lpstr>Eras Medium ITC</vt:lpstr>
      <vt:lpstr>ArialMT</vt:lpstr>
      <vt:lpstr>Cambria</vt:lpstr>
      <vt:lpstr>ＭＳ Ｐゴシック</vt:lpstr>
      <vt:lpstr>Wingdings</vt:lpstr>
      <vt:lpstr>Arial</vt:lpstr>
      <vt:lpstr>revue SP2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2021-02-16T08:59:16Z</dcterms:created>
  <dcterms:modified xsi:type="dcterms:W3CDTF">2024-05-27T08:31:39Z</dcterms:modified>
</cp:coreProperties>
</file>