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90" r:id="rId2"/>
    <p:sldId id="319" r:id="rId3"/>
    <p:sldId id="358" r:id="rId4"/>
    <p:sldId id="360" r:id="rId5"/>
    <p:sldId id="372" r:id="rId6"/>
    <p:sldId id="373" r:id="rId7"/>
    <p:sldId id="365" r:id="rId8"/>
    <p:sldId id="361" r:id="rId9"/>
    <p:sldId id="363" r:id="rId10"/>
    <p:sldId id="388" r:id="rId11"/>
    <p:sldId id="381" r:id="rId12"/>
    <p:sldId id="367" r:id="rId13"/>
    <p:sldId id="387" r:id="rId14"/>
    <p:sldId id="368" r:id="rId15"/>
    <p:sldId id="292" r:id="rId16"/>
    <p:sldId id="296" r:id="rId17"/>
    <p:sldId id="341" r:id="rId18"/>
    <p:sldId id="389" r:id="rId19"/>
    <p:sldId id="303" r:id="rId20"/>
    <p:sldId id="377" r:id="rId21"/>
    <p:sldId id="375" r:id="rId22"/>
    <p:sldId id="386" r:id="rId23"/>
    <p:sldId id="304" r:id="rId24"/>
    <p:sldId id="385" r:id="rId25"/>
    <p:sldId id="300" r:id="rId26"/>
    <p:sldId id="307" r:id="rId27"/>
    <p:sldId id="370"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5827"/>
    <a:srgbClr val="CACDDE"/>
    <a:srgbClr val="60A4B4"/>
    <a:srgbClr val="261F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07" autoAdjust="0"/>
    <p:restoredTop sz="96327"/>
  </p:normalViewPr>
  <p:slideViewPr>
    <p:cSldViewPr snapToGrid="0" showGuides="1">
      <p:cViewPr varScale="1">
        <p:scale>
          <a:sx n="61" d="100"/>
          <a:sy n="61" d="100"/>
        </p:scale>
        <p:origin x="1048" y="52"/>
      </p:cViewPr>
      <p:guideLst>
        <p:guide orient="horz" pos="2160"/>
        <p:guide pos="3840"/>
      </p:guideLst>
    </p:cSldViewPr>
  </p:slideViewPr>
  <p:notesTextViewPr>
    <p:cViewPr>
      <p:scale>
        <a:sx n="3" d="2"/>
        <a:sy n="3" d="2"/>
      </p:scale>
      <p:origin x="0" y="0"/>
    </p:cViewPr>
  </p:notesTextViewPr>
  <p:notesViewPr>
    <p:cSldViewPr snapToGrid="0" showGuide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717882-08A5-CC49-947E-3A8C6181FCF8}" type="doc">
      <dgm:prSet loTypeId="urn:microsoft.com/office/officeart/2008/layout/RadialCluster" loCatId="" qsTypeId="urn:microsoft.com/office/officeart/2005/8/quickstyle/simple3" qsCatId="simple" csTypeId="urn:microsoft.com/office/officeart/2005/8/colors/colorful3" csCatId="colorful" phldr="1"/>
      <dgm:spPr/>
      <dgm:t>
        <a:bodyPr/>
        <a:lstStyle/>
        <a:p>
          <a:endParaRPr lang="en-US"/>
        </a:p>
      </dgm:t>
    </dgm:pt>
    <dgm:pt modelId="{B651CF6E-9931-184D-9D89-44A5A769CCF1}">
      <dgm:prSet phldrT="[Text]" custT="1"/>
      <dgm:spPr/>
      <dgm:t>
        <a:bodyPr/>
        <a:lstStyle/>
        <a:p>
          <a:r>
            <a:rPr lang="en-US" sz="1800" b="1" dirty="0" smtClean="0">
              <a:latin typeface="Times New Roman"/>
              <a:cs typeface="Times New Roman"/>
            </a:rPr>
            <a:t>TARGET</a:t>
          </a:r>
          <a:endParaRPr lang="en-US" sz="1800" b="1" dirty="0">
            <a:latin typeface="Times New Roman"/>
            <a:cs typeface="Times New Roman"/>
          </a:endParaRPr>
        </a:p>
      </dgm:t>
    </dgm:pt>
    <dgm:pt modelId="{A33637DE-5F49-3B41-B120-48A9284262FC}" type="parTrans" cxnId="{0068ADC0-BBFB-7545-AEDD-6066792F4787}">
      <dgm:prSet/>
      <dgm:spPr/>
      <dgm:t>
        <a:bodyPr/>
        <a:lstStyle/>
        <a:p>
          <a:endParaRPr lang="en-US" sz="1600"/>
        </a:p>
      </dgm:t>
    </dgm:pt>
    <dgm:pt modelId="{851D34BC-C872-3F46-875E-EA883614C28E}" type="sibTrans" cxnId="{0068ADC0-BBFB-7545-AEDD-6066792F4787}">
      <dgm:prSet/>
      <dgm:spPr/>
      <dgm:t>
        <a:bodyPr/>
        <a:lstStyle/>
        <a:p>
          <a:endParaRPr lang="en-US" sz="1600"/>
        </a:p>
      </dgm:t>
    </dgm:pt>
    <dgm:pt modelId="{19D93A4F-1423-2E4B-8894-179DC55C5C79}">
      <dgm:prSet phldrT="[Text]" custT="1"/>
      <dgm:spPr>
        <a:gradFill rotWithShape="0">
          <a:gsLst>
            <a:gs pos="0">
              <a:srgbClr val="00B050"/>
            </a:gs>
            <a:gs pos="100000">
              <a:srgbClr val="92D050"/>
            </a:gs>
          </a:gsLst>
        </a:gradFill>
      </dgm:spPr>
      <dgm:t>
        <a:bodyPr/>
        <a:lstStyle/>
        <a:p>
          <a:r>
            <a:rPr lang="en-US" sz="1800" b="1" dirty="0" smtClean="0">
              <a:latin typeface="Times New Roman"/>
              <a:cs typeface="Times New Roman"/>
            </a:rPr>
            <a:t>thickness</a:t>
          </a:r>
          <a:endParaRPr lang="en-US" sz="1800" b="1" dirty="0">
            <a:latin typeface="Times New Roman"/>
            <a:cs typeface="Times New Roman"/>
          </a:endParaRPr>
        </a:p>
      </dgm:t>
    </dgm:pt>
    <dgm:pt modelId="{1C18E248-BDF9-2745-B342-8FCB4BC69754}" type="parTrans" cxnId="{CE3C771E-AAB5-7549-9110-E7040EAEB87B}">
      <dgm:prSet/>
      <dgm:spPr/>
      <dgm:t>
        <a:bodyPr/>
        <a:lstStyle/>
        <a:p>
          <a:endParaRPr lang="en-US" sz="1600"/>
        </a:p>
      </dgm:t>
    </dgm:pt>
    <dgm:pt modelId="{A824DA4E-E58A-1A47-870B-6CE68B10BD34}" type="sibTrans" cxnId="{CE3C771E-AAB5-7549-9110-E7040EAEB87B}">
      <dgm:prSet/>
      <dgm:spPr/>
      <dgm:t>
        <a:bodyPr/>
        <a:lstStyle/>
        <a:p>
          <a:endParaRPr lang="en-US" sz="1600"/>
        </a:p>
      </dgm:t>
    </dgm:pt>
    <dgm:pt modelId="{7B1D1FFE-E355-8445-B5D2-3128D2DD7B5F}">
      <dgm:prSet phldrT="[Text]" custT="1"/>
      <dgm:spPr>
        <a:gradFill rotWithShape="0">
          <a:gsLst>
            <a:gs pos="0">
              <a:srgbClr val="00B050"/>
            </a:gs>
            <a:gs pos="100000">
              <a:srgbClr val="92D050"/>
            </a:gs>
          </a:gsLst>
        </a:gradFill>
      </dgm:spPr>
      <dgm:t>
        <a:bodyPr/>
        <a:lstStyle/>
        <a:p>
          <a:r>
            <a:rPr lang="en-US" sz="1800" b="1" dirty="0" smtClean="0">
              <a:latin typeface="Times New Roman"/>
              <a:cs typeface="Times New Roman"/>
            </a:rPr>
            <a:t>thickness uniformity</a:t>
          </a:r>
          <a:endParaRPr lang="en-US" sz="1800" b="1" dirty="0">
            <a:latin typeface="Times New Roman"/>
            <a:cs typeface="Times New Roman"/>
          </a:endParaRPr>
        </a:p>
      </dgm:t>
    </dgm:pt>
    <dgm:pt modelId="{B268D126-F667-FD40-8A0E-7B87FF0C786B}" type="parTrans" cxnId="{70388779-0E27-E64D-BDC0-28F41A2059AC}">
      <dgm:prSet/>
      <dgm:spPr/>
      <dgm:t>
        <a:bodyPr/>
        <a:lstStyle/>
        <a:p>
          <a:endParaRPr lang="en-US" sz="1600"/>
        </a:p>
      </dgm:t>
    </dgm:pt>
    <dgm:pt modelId="{FDF258EC-3774-EF41-8092-3ACC2096A216}" type="sibTrans" cxnId="{70388779-0E27-E64D-BDC0-28F41A2059AC}">
      <dgm:prSet/>
      <dgm:spPr/>
      <dgm:t>
        <a:bodyPr/>
        <a:lstStyle/>
        <a:p>
          <a:endParaRPr lang="en-US" sz="1600"/>
        </a:p>
      </dgm:t>
    </dgm:pt>
    <dgm:pt modelId="{AF275C0D-3E27-0E48-A99F-962C4D96F7AD}">
      <dgm:prSet phldrT="[Text]" custT="1"/>
      <dgm:spPr>
        <a:gradFill rotWithShape="0">
          <a:gsLst>
            <a:gs pos="0">
              <a:srgbClr val="0070C0"/>
            </a:gs>
            <a:gs pos="100000">
              <a:schemeClr val="accent6">
                <a:lumMod val="60000"/>
                <a:lumOff val="40000"/>
              </a:schemeClr>
            </a:gs>
          </a:gsLst>
        </a:gradFill>
      </dgm:spPr>
      <dgm:t>
        <a:bodyPr/>
        <a:lstStyle/>
        <a:p>
          <a:r>
            <a:rPr lang="en-US" sz="1800" b="1" dirty="0" smtClean="0">
              <a:latin typeface="Times New Roman"/>
              <a:cs typeface="Times New Roman"/>
            </a:rPr>
            <a:t>identification of impurities</a:t>
          </a:r>
          <a:endParaRPr lang="en-US" sz="1800" b="1" dirty="0">
            <a:latin typeface="Times New Roman"/>
            <a:cs typeface="Times New Roman"/>
          </a:endParaRPr>
        </a:p>
      </dgm:t>
    </dgm:pt>
    <dgm:pt modelId="{234FE6B6-8FCA-8044-8A1D-3323B4A6E7ED}" type="parTrans" cxnId="{8482B8B4-BE7D-6E4B-AD88-59904F08AC41}">
      <dgm:prSet/>
      <dgm:spPr/>
      <dgm:t>
        <a:bodyPr/>
        <a:lstStyle/>
        <a:p>
          <a:endParaRPr lang="en-US" sz="1600"/>
        </a:p>
      </dgm:t>
    </dgm:pt>
    <dgm:pt modelId="{DAC41E4B-C80E-3A4B-A6B2-E8DCA9FD6B96}" type="sibTrans" cxnId="{8482B8B4-BE7D-6E4B-AD88-59904F08AC41}">
      <dgm:prSet/>
      <dgm:spPr/>
      <dgm:t>
        <a:bodyPr/>
        <a:lstStyle/>
        <a:p>
          <a:endParaRPr lang="en-US" sz="1600"/>
        </a:p>
      </dgm:t>
    </dgm:pt>
    <dgm:pt modelId="{6A957132-18FD-D240-AD4F-5DD287168C5F}">
      <dgm:prSet phldrT="[Text]" custT="1"/>
      <dgm:spPr/>
      <dgm:t>
        <a:bodyPr/>
        <a:lstStyle/>
        <a:p>
          <a:r>
            <a:rPr lang="en-US" sz="1800" b="0" dirty="0" smtClean="0">
              <a:latin typeface="Times New Roman"/>
              <a:cs typeface="Times New Roman"/>
            </a:rPr>
            <a:t>surface roughness</a:t>
          </a:r>
          <a:endParaRPr lang="en-US" sz="1800" b="0" dirty="0">
            <a:latin typeface="Times New Roman"/>
            <a:cs typeface="Times New Roman"/>
          </a:endParaRPr>
        </a:p>
      </dgm:t>
    </dgm:pt>
    <dgm:pt modelId="{F513DA25-0285-EC43-9D3D-7BA0B5829A88}" type="parTrans" cxnId="{FB7EE2D0-354D-3447-B54A-91CECE436392}">
      <dgm:prSet/>
      <dgm:spPr/>
      <dgm:t>
        <a:bodyPr/>
        <a:lstStyle/>
        <a:p>
          <a:endParaRPr lang="en-US" sz="1600"/>
        </a:p>
      </dgm:t>
    </dgm:pt>
    <dgm:pt modelId="{051008D8-F9C8-8646-A56A-5C416B44DFE9}" type="sibTrans" cxnId="{FB7EE2D0-354D-3447-B54A-91CECE436392}">
      <dgm:prSet/>
      <dgm:spPr/>
      <dgm:t>
        <a:bodyPr/>
        <a:lstStyle/>
        <a:p>
          <a:endParaRPr lang="en-US" sz="1600"/>
        </a:p>
      </dgm:t>
    </dgm:pt>
    <dgm:pt modelId="{AAE30361-E83E-DE4C-8D20-4ACA129ED6CD}">
      <dgm:prSet phldrT="[Text]" custT="1"/>
      <dgm:spPr/>
      <dgm:t>
        <a:bodyPr/>
        <a:lstStyle/>
        <a:p>
          <a:r>
            <a:rPr lang="en-US" sz="1800" b="0" dirty="0" smtClean="0">
              <a:latin typeface="Times New Roman"/>
              <a:cs typeface="Times New Roman"/>
            </a:rPr>
            <a:t>surface morphology</a:t>
          </a:r>
          <a:endParaRPr lang="en-US" sz="1800" b="0" dirty="0">
            <a:latin typeface="Times New Roman"/>
            <a:cs typeface="Times New Roman"/>
          </a:endParaRPr>
        </a:p>
      </dgm:t>
    </dgm:pt>
    <dgm:pt modelId="{AEC47A92-70A1-464C-9BB8-0310BBB8CB29}" type="parTrans" cxnId="{B3CE78F8-53EA-824C-9B4B-3609B06F74DA}">
      <dgm:prSet/>
      <dgm:spPr/>
      <dgm:t>
        <a:bodyPr/>
        <a:lstStyle/>
        <a:p>
          <a:endParaRPr lang="en-US" sz="1600"/>
        </a:p>
      </dgm:t>
    </dgm:pt>
    <dgm:pt modelId="{8518E12C-423B-4F4D-8043-269B690B3BF2}" type="sibTrans" cxnId="{B3CE78F8-53EA-824C-9B4B-3609B06F74DA}">
      <dgm:prSet/>
      <dgm:spPr/>
      <dgm:t>
        <a:bodyPr/>
        <a:lstStyle/>
        <a:p>
          <a:endParaRPr lang="en-US" sz="1600"/>
        </a:p>
      </dgm:t>
    </dgm:pt>
    <dgm:pt modelId="{B8C143F6-DE4B-4759-A00C-CD5134070FE0}">
      <dgm:prSet phldrT="[Text]" custT="1"/>
      <dgm:spPr>
        <a:gradFill rotWithShape="0">
          <a:gsLst>
            <a:gs pos="0">
              <a:schemeClr val="accent3"/>
            </a:gs>
            <a:gs pos="100000">
              <a:schemeClr val="accent3">
                <a:lumMod val="60000"/>
                <a:lumOff val="40000"/>
              </a:schemeClr>
            </a:gs>
          </a:gsLst>
        </a:gradFill>
      </dgm:spPr>
      <dgm:t>
        <a:bodyPr/>
        <a:lstStyle/>
        <a:p>
          <a:r>
            <a:rPr lang="en-US" sz="1800" b="1" dirty="0" smtClean="0">
              <a:latin typeface="Times New Roman"/>
              <a:cs typeface="Times New Roman"/>
            </a:rPr>
            <a:t>Isotopic abundances</a:t>
          </a:r>
          <a:endParaRPr lang="en-US" sz="1800" b="1" dirty="0">
            <a:latin typeface="Times New Roman"/>
            <a:cs typeface="Times New Roman"/>
          </a:endParaRPr>
        </a:p>
      </dgm:t>
    </dgm:pt>
    <dgm:pt modelId="{3EE20DD7-8BC9-497B-B558-F403FAADFA5C}" type="parTrans" cxnId="{19EEB564-8FFA-4136-9B87-44873E72DFC5}">
      <dgm:prSet/>
      <dgm:spPr/>
      <dgm:t>
        <a:bodyPr/>
        <a:lstStyle/>
        <a:p>
          <a:endParaRPr lang="fr-FR" sz="1600"/>
        </a:p>
      </dgm:t>
    </dgm:pt>
    <dgm:pt modelId="{8681E4E7-374D-4B71-9618-CB8BE3875DE0}" type="sibTrans" cxnId="{19EEB564-8FFA-4136-9B87-44873E72DFC5}">
      <dgm:prSet/>
      <dgm:spPr/>
      <dgm:t>
        <a:bodyPr/>
        <a:lstStyle/>
        <a:p>
          <a:endParaRPr lang="fr-FR" sz="1600"/>
        </a:p>
      </dgm:t>
    </dgm:pt>
    <dgm:pt modelId="{218FC809-6548-854A-A6E4-67643F69E69B}" type="pres">
      <dgm:prSet presAssocID="{4C717882-08A5-CC49-947E-3A8C6181FCF8}" presName="Name0" presStyleCnt="0">
        <dgm:presLayoutVars>
          <dgm:chMax val="1"/>
          <dgm:chPref val="1"/>
          <dgm:dir/>
          <dgm:animOne val="branch"/>
          <dgm:animLvl val="lvl"/>
        </dgm:presLayoutVars>
      </dgm:prSet>
      <dgm:spPr/>
      <dgm:t>
        <a:bodyPr/>
        <a:lstStyle/>
        <a:p>
          <a:endParaRPr lang="en-US"/>
        </a:p>
      </dgm:t>
    </dgm:pt>
    <dgm:pt modelId="{D4D4B253-FADD-A74E-A5E2-F3B92DA8CFBC}" type="pres">
      <dgm:prSet presAssocID="{B651CF6E-9931-184D-9D89-44A5A769CCF1}" presName="singleCycle" presStyleCnt="0"/>
      <dgm:spPr/>
    </dgm:pt>
    <dgm:pt modelId="{5157C844-0C78-5C41-B880-2632C50003CD}" type="pres">
      <dgm:prSet presAssocID="{B651CF6E-9931-184D-9D89-44A5A769CCF1}" presName="singleCenter" presStyleLbl="node1" presStyleIdx="0" presStyleCnt="7" custLinFactNeighborX="-16290" custLinFactNeighborY="-710">
        <dgm:presLayoutVars>
          <dgm:chMax val="7"/>
          <dgm:chPref val="7"/>
        </dgm:presLayoutVars>
      </dgm:prSet>
      <dgm:spPr/>
      <dgm:t>
        <a:bodyPr/>
        <a:lstStyle/>
        <a:p>
          <a:endParaRPr lang="en-US"/>
        </a:p>
      </dgm:t>
    </dgm:pt>
    <dgm:pt modelId="{985AEFD0-9E18-0B40-9BB9-35C51ABFCEA8}" type="pres">
      <dgm:prSet presAssocID="{1C18E248-BDF9-2745-B342-8FCB4BC69754}" presName="Name56" presStyleLbl="parChTrans1D2" presStyleIdx="0" presStyleCnt="6"/>
      <dgm:spPr/>
      <dgm:t>
        <a:bodyPr/>
        <a:lstStyle/>
        <a:p>
          <a:endParaRPr lang="en-US"/>
        </a:p>
      </dgm:t>
    </dgm:pt>
    <dgm:pt modelId="{80468294-7266-C44D-8137-382BE4DB583C}" type="pres">
      <dgm:prSet presAssocID="{19D93A4F-1423-2E4B-8894-179DC55C5C79}" presName="text0" presStyleLbl="node1" presStyleIdx="1" presStyleCnt="7" custScaleX="210663" custScaleY="67155" custRadScaleRad="107888" custRadScaleInc="-53229">
        <dgm:presLayoutVars>
          <dgm:bulletEnabled val="1"/>
        </dgm:presLayoutVars>
      </dgm:prSet>
      <dgm:spPr/>
      <dgm:t>
        <a:bodyPr/>
        <a:lstStyle/>
        <a:p>
          <a:endParaRPr lang="en-US"/>
        </a:p>
      </dgm:t>
    </dgm:pt>
    <dgm:pt modelId="{EFD1C0BB-2F30-8444-93BB-2F6E2E2B5921}" type="pres">
      <dgm:prSet presAssocID="{B268D126-F667-FD40-8A0E-7B87FF0C786B}" presName="Name56" presStyleLbl="parChTrans1D2" presStyleIdx="1" presStyleCnt="6"/>
      <dgm:spPr/>
      <dgm:t>
        <a:bodyPr/>
        <a:lstStyle/>
        <a:p>
          <a:endParaRPr lang="en-US"/>
        </a:p>
      </dgm:t>
    </dgm:pt>
    <dgm:pt modelId="{5AE453D6-2A1C-A149-B0CB-B6CEA58E2603}" type="pres">
      <dgm:prSet presAssocID="{7B1D1FFE-E355-8445-B5D2-3128D2DD7B5F}" presName="text0" presStyleLbl="node1" presStyleIdx="2" presStyleCnt="7" custScaleX="216841" custScaleY="84468" custRadScaleRad="82097" custRadScaleInc="-19077">
        <dgm:presLayoutVars>
          <dgm:bulletEnabled val="1"/>
        </dgm:presLayoutVars>
      </dgm:prSet>
      <dgm:spPr/>
      <dgm:t>
        <a:bodyPr/>
        <a:lstStyle/>
        <a:p>
          <a:endParaRPr lang="en-US"/>
        </a:p>
      </dgm:t>
    </dgm:pt>
    <dgm:pt modelId="{0E7BD5AD-3B17-B542-9D16-8306DAC554A5}" type="pres">
      <dgm:prSet presAssocID="{234FE6B6-8FCA-8044-8A1D-3323B4A6E7ED}" presName="Name56" presStyleLbl="parChTrans1D2" presStyleIdx="2" presStyleCnt="6"/>
      <dgm:spPr/>
      <dgm:t>
        <a:bodyPr/>
        <a:lstStyle/>
        <a:p>
          <a:endParaRPr lang="en-US"/>
        </a:p>
      </dgm:t>
    </dgm:pt>
    <dgm:pt modelId="{AF98DC78-C296-2648-83E6-0B38E19CC99E}" type="pres">
      <dgm:prSet presAssocID="{AF275C0D-3E27-0E48-A99F-962C4D96F7AD}" presName="text0" presStyleLbl="node1" presStyleIdx="3" presStyleCnt="7" custScaleX="226408" custScaleY="77828" custRadScaleRad="125198" custRadScaleInc="27572">
        <dgm:presLayoutVars>
          <dgm:bulletEnabled val="1"/>
        </dgm:presLayoutVars>
      </dgm:prSet>
      <dgm:spPr/>
      <dgm:t>
        <a:bodyPr/>
        <a:lstStyle/>
        <a:p>
          <a:endParaRPr lang="en-US"/>
        </a:p>
      </dgm:t>
    </dgm:pt>
    <dgm:pt modelId="{7263C39F-2D39-470C-BA67-FF1D7875E924}" type="pres">
      <dgm:prSet presAssocID="{3EE20DD7-8BC9-497B-B558-F403FAADFA5C}" presName="Name56" presStyleLbl="parChTrans1D2" presStyleIdx="3" presStyleCnt="6"/>
      <dgm:spPr/>
      <dgm:t>
        <a:bodyPr/>
        <a:lstStyle/>
        <a:p>
          <a:endParaRPr lang="fr-FR"/>
        </a:p>
      </dgm:t>
    </dgm:pt>
    <dgm:pt modelId="{39F0630C-6AD3-4E77-859A-8CD3DDA9C42E}" type="pres">
      <dgm:prSet presAssocID="{B8C143F6-DE4B-4759-A00C-CD5134070FE0}" presName="text0" presStyleLbl="node1" presStyleIdx="4" presStyleCnt="7" custScaleX="226408" custScaleY="77828" custRadScaleRad="109748" custRadScaleInc="57397">
        <dgm:presLayoutVars>
          <dgm:bulletEnabled val="1"/>
        </dgm:presLayoutVars>
      </dgm:prSet>
      <dgm:spPr/>
      <dgm:t>
        <a:bodyPr/>
        <a:lstStyle/>
        <a:p>
          <a:endParaRPr lang="fr-FR"/>
        </a:p>
      </dgm:t>
    </dgm:pt>
    <dgm:pt modelId="{32DA7CEE-7F2C-7D42-B4F0-875FFA52E40A}" type="pres">
      <dgm:prSet presAssocID="{F513DA25-0285-EC43-9D3D-7BA0B5829A88}" presName="Name56" presStyleLbl="parChTrans1D2" presStyleIdx="4" presStyleCnt="6"/>
      <dgm:spPr/>
      <dgm:t>
        <a:bodyPr/>
        <a:lstStyle/>
        <a:p>
          <a:endParaRPr lang="en-US"/>
        </a:p>
      </dgm:t>
    </dgm:pt>
    <dgm:pt modelId="{2CBECF48-879B-224E-BE2D-CF3D3B834A5A}" type="pres">
      <dgm:prSet presAssocID="{6A957132-18FD-D240-AD4F-5DD287168C5F}" presName="text0" presStyleLbl="node1" presStyleIdx="5" presStyleCnt="7" custScaleX="204612" custScaleY="66742" custRadScaleRad="196467" custRadScaleInc="59811">
        <dgm:presLayoutVars>
          <dgm:bulletEnabled val="1"/>
        </dgm:presLayoutVars>
      </dgm:prSet>
      <dgm:spPr/>
      <dgm:t>
        <a:bodyPr/>
        <a:lstStyle/>
        <a:p>
          <a:endParaRPr lang="en-US"/>
        </a:p>
      </dgm:t>
    </dgm:pt>
    <dgm:pt modelId="{532A47BB-F0FC-204D-9CCA-91523689A90C}" type="pres">
      <dgm:prSet presAssocID="{AEC47A92-70A1-464C-9BB8-0310BBB8CB29}" presName="Name56" presStyleLbl="parChTrans1D2" presStyleIdx="5" presStyleCnt="6"/>
      <dgm:spPr/>
      <dgm:t>
        <a:bodyPr/>
        <a:lstStyle/>
        <a:p>
          <a:endParaRPr lang="en-US"/>
        </a:p>
      </dgm:t>
    </dgm:pt>
    <dgm:pt modelId="{E1D2DA43-4408-B145-AE47-FA17F8F4B6E3}" type="pres">
      <dgm:prSet presAssocID="{AAE30361-E83E-DE4C-8D20-4ACA129ED6CD}" presName="text0" presStyleLbl="node1" presStyleIdx="6" presStyleCnt="7" custScaleX="199207" custScaleY="65469" custRadScaleRad="155364" custRadScaleInc="-21566">
        <dgm:presLayoutVars>
          <dgm:bulletEnabled val="1"/>
        </dgm:presLayoutVars>
      </dgm:prSet>
      <dgm:spPr/>
      <dgm:t>
        <a:bodyPr/>
        <a:lstStyle/>
        <a:p>
          <a:endParaRPr lang="en-US"/>
        </a:p>
      </dgm:t>
    </dgm:pt>
  </dgm:ptLst>
  <dgm:cxnLst>
    <dgm:cxn modelId="{C22CC2AF-3528-6E47-B8D4-6A455896C894}" type="presOf" srcId="{4C717882-08A5-CC49-947E-3A8C6181FCF8}" destId="{218FC809-6548-854A-A6E4-67643F69E69B}" srcOrd="0" destOrd="0" presId="urn:microsoft.com/office/officeart/2008/layout/RadialCluster"/>
    <dgm:cxn modelId="{B3CE78F8-53EA-824C-9B4B-3609B06F74DA}" srcId="{B651CF6E-9931-184D-9D89-44A5A769CCF1}" destId="{AAE30361-E83E-DE4C-8D20-4ACA129ED6CD}" srcOrd="5" destOrd="0" parTransId="{AEC47A92-70A1-464C-9BB8-0310BBB8CB29}" sibTransId="{8518E12C-423B-4F4D-8043-269B690B3BF2}"/>
    <dgm:cxn modelId="{0068ADC0-BBFB-7545-AEDD-6066792F4787}" srcId="{4C717882-08A5-CC49-947E-3A8C6181FCF8}" destId="{B651CF6E-9931-184D-9D89-44A5A769CCF1}" srcOrd="0" destOrd="0" parTransId="{A33637DE-5F49-3B41-B120-48A9284262FC}" sibTransId="{851D34BC-C872-3F46-875E-EA883614C28E}"/>
    <dgm:cxn modelId="{8482B8B4-BE7D-6E4B-AD88-59904F08AC41}" srcId="{B651CF6E-9931-184D-9D89-44A5A769CCF1}" destId="{AF275C0D-3E27-0E48-A99F-962C4D96F7AD}" srcOrd="2" destOrd="0" parTransId="{234FE6B6-8FCA-8044-8A1D-3323B4A6E7ED}" sibTransId="{DAC41E4B-C80E-3A4B-A6B2-E8DCA9FD6B96}"/>
    <dgm:cxn modelId="{969A2ED4-C7BE-CA47-A451-879EB19CD359}" type="presOf" srcId="{1C18E248-BDF9-2745-B342-8FCB4BC69754}" destId="{985AEFD0-9E18-0B40-9BB9-35C51ABFCEA8}" srcOrd="0" destOrd="0" presId="urn:microsoft.com/office/officeart/2008/layout/RadialCluster"/>
    <dgm:cxn modelId="{6AA93A53-90B9-C746-8DF0-C281E3A12254}" type="presOf" srcId="{AF275C0D-3E27-0E48-A99F-962C4D96F7AD}" destId="{AF98DC78-C296-2648-83E6-0B38E19CC99E}" srcOrd="0" destOrd="0" presId="urn:microsoft.com/office/officeart/2008/layout/RadialCluster"/>
    <dgm:cxn modelId="{A079CBB6-2757-47B3-9040-7127EF63356C}" type="presOf" srcId="{3EE20DD7-8BC9-497B-B558-F403FAADFA5C}" destId="{7263C39F-2D39-470C-BA67-FF1D7875E924}" srcOrd="0" destOrd="0" presId="urn:microsoft.com/office/officeart/2008/layout/RadialCluster"/>
    <dgm:cxn modelId="{FB7EE2D0-354D-3447-B54A-91CECE436392}" srcId="{B651CF6E-9931-184D-9D89-44A5A769CCF1}" destId="{6A957132-18FD-D240-AD4F-5DD287168C5F}" srcOrd="4" destOrd="0" parTransId="{F513DA25-0285-EC43-9D3D-7BA0B5829A88}" sibTransId="{051008D8-F9C8-8646-A56A-5C416B44DFE9}"/>
    <dgm:cxn modelId="{19EEB564-8FFA-4136-9B87-44873E72DFC5}" srcId="{B651CF6E-9931-184D-9D89-44A5A769CCF1}" destId="{B8C143F6-DE4B-4759-A00C-CD5134070FE0}" srcOrd="3" destOrd="0" parTransId="{3EE20DD7-8BC9-497B-B558-F403FAADFA5C}" sibTransId="{8681E4E7-374D-4B71-9618-CB8BE3875DE0}"/>
    <dgm:cxn modelId="{CE3C771E-AAB5-7549-9110-E7040EAEB87B}" srcId="{B651CF6E-9931-184D-9D89-44A5A769CCF1}" destId="{19D93A4F-1423-2E4B-8894-179DC55C5C79}" srcOrd="0" destOrd="0" parTransId="{1C18E248-BDF9-2745-B342-8FCB4BC69754}" sibTransId="{A824DA4E-E58A-1A47-870B-6CE68B10BD34}"/>
    <dgm:cxn modelId="{4EBDFB04-2482-497B-8F5C-8FBF1832AC89}" type="presOf" srcId="{B8C143F6-DE4B-4759-A00C-CD5134070FE0}" destId="{39F0630C-6AD3-4E77-859A-8CD3DDA9C42E}" srcOrd="0" destOrd="0" presId="urn:microsoft.com/office/officeart/2008/layout/RadialCluster"/>
    <dgm:cxn modelId="{29071367-37A9-F04E-808E-E445BA853D21}" type="presOf" srcId="{AEC47A92-70A1-464C-9BB8-0310BBB8CB29}" destId="{532A47BB-F0FC-204D-9CCA-91523689A90C}" srcOrd="0" destOrd="0" presId="urn:microsoft.com/office/officeart/2008/layout/RadialCluster"/>
    <dgm:cxn modelId="{9F1FD0FF-7E14-3C48-B5A4-FCA375BF913B}" type="presOf" srcId="{6A957132-18FD-D240-AD4F-5DD287168C5F}" destId="{2CBECF48-879B-224E-BE2D-CF3D3B834A5A}" srcOrd="0" destOrd="0" presId="urn:microsoft.com/office/officeart/2008/layout/RadialCluster"/>
    <dgm:cxn modelId="{2DCEB287-6144-9047-A36D-1DF830CA70BE}" type="presOf" srcId="{B651CF6E-9931-184D-9D89-44A5A769CCF1}" destId="{5157C844-0C78-5C41-B880-2632C50003CD}" srcOrd="0" destOrd="0" presId="urn:microsoft.com/office/officeart/2008/layout/RadialCluster"/>
    <dgm:cxn modelId="{D0965D75-3C87-3E4F-A192-BD2BD80D53AB}" type="presOf" srcId="{F513DA25-0285-EC43-9D3D-7BA0B5829A88}" destId="{32DA7CEE-7F2C-7D42-B4F0-875FFA52E40A}" srcOrd="0" destOrd="0" presId="urn:microsoft.com/office/officeart/2008/layout/RadialCluster"/>
    <dgm:cxn modelId="{037B5F8C-39CF-B24D-8765-91216472D78C}" type="presOf" srcId="{7B1D1FFE-E355-8445-B5D2-3128D2DD7B5F}" destId="{5AE453D6-2A1C-A149-B0CB-B6CEA58E2603}" srcOrd="0" destOrd="0" presId="urn:microsoft.com/office/officeart/2008/layout/RadialCluster"/>
    <dgm:cxn modelId="{4FEB0249-1542-8A49-AE43-169623AC62B0}" type="presOf" srcId="{234FE6B6-8FCA-8044-8A1D-3323B4A6E7ED}" destId="{0E7BD5AD-3B17-B542-9D16-8306DAC554A5}" srcOrd="0" destOrd="0" presId="urn:microsoft.com/office/officeart/2008/layout/RadialCluster"/>
    <dgm:cxn modelId="{18C4FE7D-5BBA-164A-A6C2-CD71DF559EEA}" type="presOf" srcId="{19D93A4F-1423-2E4B-8894-179DC55C5C79}" destId="{80468294-7266-C44D-8137-382BE4DB583C}" srcOrd="0" destOrd="0" presId="urn:microsoft.com/office/officeart/2008/layout/RadialCluster"/>
    <dgm:cxn modelId="{70388779-0E27-E64D-BDC0-28F41A2059AC}" srcId="{B651CF6E-9931-184D-9D89-44A5A769CCF1}" destId="{7B1D1FFE-E355-8445-B5D2-3128D2DD7B5F}" srcOrd="1" destOrd="0" parTransId="{B268D126-F667-FD40-8A0E-7B87FF0C786B}" sibTransId="{FDF258EC-3774-EF41-8092-3ACC2096A216}"/>
    <dgm:cxn modelId="{ED4648D2-D2A0-2244-9119-0AB6A966667C}" type="presOf" srcId="{AAE30361-E83E-DE4C-8D20-4ACA129ED6CD}" destId="{E1D2DA43-4408-B145-AE47-FA17F8F4B6E3}" srcOrd="0" destOrd="0" presId="urn:microsoft.com/office/officeart/2008/layout/RadialCluster"/>
    <dgm:cxn modelId="{F09973CC-6841-DE46-9165-C47117C0AA12}" type="presOf" srcId="{B268D126-F667-FD40-8A0E-7B87FF0C786B}" destId="{EFD1C0BB-2F30-8444-93BB-2F6E2E2B5921}" srcOrd="0" destOrd="0" presId="urn:microsoft.com/office/officeart/2008/layout/RadialCluster"/>
    <dgm:cxn modelId="{CD5C3BA7-B505-334C-9B3B-C2CCF894AC58}" type="presParOf" srcId="{218FC809-6548-854A-A6E4-67643F69E69B}" destId="{D4D4B253-FADD-A74E-A5E2-F3B92DA8CFBC}" srcOrd="0" destOrd="0" presId="urn:microsoft.com/office/officeart/2008/layout/RadialCluster"/>
    <dgm:cxn modelId="{A13EECB2-877B-9844-B8AA-AD63AA146B10}" type="presParOf" srcId="{D4D4B253-FADD-A74E-A5E2-F3B92DA8CFBC}" destId="{5157C844-0C78-5C41-B880-2632C50003CD}" srcOrd="0" destOrd="0" presId="urn:microsoft.com/office/officeart/2008/layout/RadialCluster"/>
    <dgm:cxn modelId="{4C902C0E-69EA-1745-9125-821ACE2745DE}" type="presParOf" srcId="{D4D4B253-FADD-A74E-A5E2-F3B92DA8CFBC}" destId="{985AEFD0-9E18-0B40-9BB9-35C51ABFCEA8}" srcOrd="1" destOrd="0" presId="urn:microsoft.com/office/officeart/2008/layout/RadialCluster"/>
    <dgm:cxn modelId="{EBD1C530-9924-1A4F-9EFB-3F7AD82D7806}" type="presParOf" srcId="{D4D4B253-FADD-A74E-A5E2-F3B92DA8CFBC}" destId="{80468294-7266-C44D-8137-382BE4DB583C}" srcOrd="2" destOrd="0" presId="urn:microsoft.com/office/officeart/2008/layout/RadialCluster"/>
    <dgm:cxn modelId="{2A02BA38-6E2B-AA48-962B-6824CCBF34E7}" type="presParOf" srcId="{D4D4B253-FADD-A74E-A5E2-F3B92DA8CFBC}" destId="{EFD1C0BB-2F30-8444-93BB-2F6E2E2B5921}" srcOrd="3" destOrd="0" presId="urn:microsoft.com/office/officeart/2008/layout/RadialCluster"/>
    <dgm:cxn modelId="{1A233F3F-E2ED-D745-BE74-86FE09D7DA75}" type="presParOf" srcId="{D4D4B253-FADD-A74E-A5E2-F3B92DA8CFBC}" destId="{5AE453D6-2A1C-A149-B0CB-B6CEA58E2603}" srcOrd="4" destOrd="0" presId="urn:microsoft.com/office/officeart/2008/layout/RadialCluster"/>
    <dgm:cxn modelId="{AFEAA98C-6732-424D-9538-AE053822F921}" type="presParOf" srcId="{D4D4B253-FADD-A74E-A5E2-F3B92DA8CFBC}" destId="{0E7BD5AD-3B17-B542-9D16-8306DAC554A5}" srcOrd="5" destOrd="0" presId="urn:microsoft.com/office/officeart/2008/layout/RadialCluster"/>
    <dgm:cxn modelId="{6D4375EE-4119-B547-911A-E95488F673B5}" type="presParOf" srcId="{D4D4B253-FADD-A74E-A5E2-F3B92DA8CFBC}" destId="{AF98DC78-C296-2648-83E6-0B38E19CC99E}" srcOrd="6" destOrd="0" presId="urn:microsoft.com/office/officeart/2008/layout/RadialCluster"/>
    <dgm:cxn modelId="{27BB20BF-B482-4DC3-A420-1CCB808B4B7F}" type="presParOf" srcId="{D4D4B253-FADD-A74E-A5E2-F3B92DA8CFBC}" destId="{7263C39F-2D39-470C-BA67-FF1D7875E924}" srcOrd="7" destOrd="0" presId="urn:microsoft.com/office/officeart/2008/layout/RadialCluster"/>
    <dgm:cxn modelId="{BDF4F8B2-F0E3-450E-A94C-B8F48EB684FF}" type="presParOf" srcId="{D4D4B253-FADD-A74E-A5E2-F3B92DA8CFBC}" destId="{39F0630C-6AD3-4E77-859A-8CD3DDA9C42E}" srcOrd="8" destOrd="0" presId="urn:microsoft.com/office/officeart/2008/layout/RadialCluster"/>
    <dgm:cxn modelId="{D530FA00-01E4-6143-9CBA-D1BFF94AE0A8}" type="presParOf" srcId="{D4D4B253-FADD-A74E-A5E2-F3B92DA8CFBC}" destId="{32DA7CEE-7F2C-7D42-B4F0-875FFA52E40A}" srcOrd="9" destOrd="0" presId="urn:microsoft.com/office/officeart/2008/layout/RadialCluster"/>
    <dgm:cxn modelId="{805DBA94-7B87-B64F-89B0-11B7B2A3CA3A}" type="presParOf" srcId="{D4D4B253-FADD-A74E-A5E2-F3B92DA8CFBC}" destId="{2CBECF48-879B-224E-BE2D-CF3D3B834A5A}" srcOrd="10" destOrd="0" presId="urn:microsoft.com/office/officeart/2008/layout/RadialCluster"/>
    <dgm:cxn modelId="{BC648B7A-E28D-C84F-B00A-04D1D5118284}" type="presParOf" srcId="{D4D4B253-FADD-A74E-A5E2-F3B92DA8CFBC}" destId="{532A47BB-F0FC-204D-9CCA-91523689A90C}" srcOrd="11" destOrd="0" presId="urn:microsoft.com/office/officeart/2008/layout/RadialCluster"/>
    <dgm:cxn modelId="{9C17C45C-7482-3B4B-B94E-C1B648A13193}" type="presParOf" srcId="{D4D4B253-FADD-A74E-A5E2-F3B92DA8CFBC}" destId="{E1D2DA43-4408-B145-AE47-FA17F8F4B6E3}"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7C844-0C78-5C41-B880-2632C50003CD}">
      <dsp:nvSpPr>
        <dsp:cNvPr id="0" name=""/>
        <dsp:cNvSpPr/>
      </dsp:nvSpPr>
      <dsp:spPr>
        <a:xfrm>
          <a:off x="1954983" y="1355098"/>
          <a:ext cx="1199325" cy="119932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a:cs typeface="Times New Roman"/>
            </a:rPr>
            <a:t>TARGET</a:t>
          </a:r>
          <a:endParaRPr lang="en-US" sz="1800" b="1" kern="1200" dirty="0">
            <a:latin typeface="Times New Roman"/>
            <a:cs typeface="Times New Roman"/>
          </a:endParaRPr>
        </a:p>
      </dsp:txBody>
      <dsp:txXfrm>
        <a:off x="2013529" y="1413644"/>
        <a:ext cx="1082233" cy="1082233"/>
      </dsp:txXfrm>
    </dsp:sp>
    <dsp:sp modelId="{985AEFD0-9E18-0B40-9BB9-35C51ABFCEA8}">
      <dsp:nvSpPr>
        <dsp:cNvPr id="0" name=""/>
        <dsp:cNvSpPr/>
      </dsp:nvSpPr>
      <dsp:spPr>
        <a:xfrm rot="16297379">
          <a:off x="2200265" y="973055"/>
          <a:ext cx="764393" cy="0"/>
        </a:xfrm>
        <a:custGeom>
          <a:avLst/>
          <a:gdLst/>
          <a:ahLst/>
          <a:cxnLst/>
          <a:rect l="0" t="0" r="0" b="0"/>
          <a:pathLst>
            <a:path>
              <a:moveTo>
                <a:pt x="0" y="0"/>
              </a:moveTo>
              <a:lnTo>
                <a:pt x="764393"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468294-7266-C44D-8137-382BE4DB583C}">
      <dsp:nvSpPr>
        <dsp:cNvPr id="0" name=""/>
        <dsp:cNvSpPr/>
      </dsp:nvSpPr>
      <dsp:spPr>
        <a:xfrm>
          <a:off x="1754542" y="51389"/>
          <a:ext cx="1692779" cy="539622"/>
        </a:xfrm>
        <a:prstGeom prst="roundRect">
          <a:avLst/>
        </a:prstGeom>
        <a:gradFill rotWithShape="0">
          <a:gsLst>
            <a:gs pos="0">
              <a:srgbClr val="00B050"/>
            </a:gs>
            <a:gs pos="100000">
              <a:srgbClr val="92D050"/>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a:cs typeface="Times New Roman"/>
            </a:rPr>
            <a:t>thickness</a:t>
          </a:r>
          <a:endParaRPr lang="en-US" sz="1800" b="1" kern="1200" dirty="0">
            <a:latin typeface="Times New Roman"/>
            <a:cs typeface="Times New Roman"/>
          </a:endParaRPr>
        </a:p>
      </dsp:txBody>
      <dsp:txXfrm>
        <a:off x="1780884" y="77731"/>
        <a:ext cx="1640095" cy="486938"/>
      </dsp:txXfrm>
    </dsp:sp>
    <dsp:sp modelId="{EFD1C0BB-2F30-8444-93BB-2F6E2E2B5921}">
      <dsp:nvSpPr>
        <dsp:cNvPr id="0" name=""/>
        <dsp:cNvSpPr/>
      </dsp:nvSpPr>
      <dsp:spPr>
        <a:xfrm rot="20093120">
          <a:off x="3140693" y="1612545"/>
          <a:ext cx="288040" cy="0"/>
        </a:xfrm>
        <a:custGeom>
          <a:avLst/>
          <a:gdLst/>
          <a:ahLst/>
          <a:cxnLst/>
          <a:rect l="0" t="0" r="0" b="0"/>
          <a:pathLst>
            <a:path>
              <a:moveTo>
                <a:pt x="0" y="0"/>
              </a:moveTo>
              <a:lnTo>
                <a:pt x="288040"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E453D6-2A1C-A149-B0CB-B6CEA58E2603}">
      <dsp:nvSpPr>
        <dsp:cNvPr id="0" name=""/>
        <dsp:cNvSpPr/>
      </dsp:nvSpPr>
      <dsp:spPr>
        <a:xfrm>
          <a:off x="3267904" y="872677"/>
          <a:ext cx="1742422" cy="678741"/>
        </a:xfrm>
        <a:prstGeom prst="roundRect">
          <a:avLst/>
        </a:prstGeom>
        <a:gradFill rotWithShape="0">
          <a:gsLst>
            <a:gs pos="0">
              <a:srgbClr val="00B050"/>
            </a:gs>
            <a:gs pos="100000">
              <a:srgbClr val="92D050"/>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a:cs typeface="Times New Roman"/>
            </a:rPr>
            <a:t>thickness uniformity</a:t>
          </a:r>
          <a:endParaRPr lang="en-US" sz="1800" b="1" kern="1200" dirty="0">
            <a:latin typeface="Times New Roman"/>
            <a:cs typeface="Times New Roman"/>
          </a:endParaRPr>
        </a:p>
      </dsp:txBody>
      <dsp:txXfrm>
        <a:off x="3301037" y="905810"/>
        <a:ext cx="1676156" cy="612475"/>
      </dsp:txXfrm>
    </dsp:sp>
    <dsp:sp modelId="{0E7BD5AD-3B17-B542-9D16-8306DAC554A5}">
      <dsp:nvSpPr>
        <dsp:cNvPr id="0" name=""/>
        <dsp:cNvSpPr/>
      </dsp:nvSpPr>
      <dsp:spPr>
        <a:xfrm rot="1866386">
          <a:off x="3072707" y="2609782"/>
          <a:ext cx="1135007" cy="0"/>
        </a:xfrm>
        <a:custGeom>
          <a:avLst/>
          <a:gdLst/>
          <a:ahLst/>
          <a:cxnLst/>
          <a:rect l="0" t="0" r="0" b="0"/>
          <a:pathLst>
            <a:path>
              <a:moveTo>
                <a:pt x="0" y="0"/>
              </a:moveTo>
              <a:lnTo>
                <a:pt x="1135007"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98DC78-C296-2648-83E6-0B38E19CC99E}">
      <dsp:nvSpPr>
        <dsp:cNvPr id="0" name=""/>
        <dsp:cNvSpPr/>
      </dsp:nvSpPr>
      <dsp:spPr>
        <a:xfrm>
          <a:off x="3734690" y="2902971"/>
          <a:ext cx="1819297" cy="625385"/>
        </a:xfrm>
        <a:prstGeom prst="roundRect">
          <a:avLst/>
        </a:prstGeom>
        <a:gradFill rotWithShape="0">
          <a:gsLst>
            <a:gs pos="0">
              <a:srgbClr val="0070C0"/>
            </a:gs>
            <a:gs pos="100000">
              <a:schemeClr val="accent6">
                <a:lumMod val="60000"/>
                <a:lumOff val="4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a:cs typeface="Times New Roman"/>
            </a:rPr>
            <a:t>identification of impurities</a:t>
          </a:r>
          <a:endParaRPr lang="en-US" sz="1800" b="1" kern="1200" dirty="0">
            <a:latin typeface="Times New Roman"/>
            <a:cs typeface="Times New Roman"/>
          </a:endParaRPr>
        </a:p>
      </dsp:txBody>
      <dsp:txXfrm>
        <a:off x="3765219" y="2933500"/>
        <a:ext cx="1758239" cy="564327"/>
      </dsp:txXfrm>
    </dsp:sp>
    <dsp:sp modelId="{7263C39F-2D39-470C-BA67-FF1D7875E924}">
      <dsp:nvSpPr>
        <dsp:cNvPr id="0" name=""/>
        <dsp:cNvSpPr/>
      </dsp:nvSpPr>
      <dsp:spPr>
        <a:xfrm rot="5397033">
          <a:off x="2163409" y="2946517"/>
          <a:ext cx="784185" cy="0"/>
        </a:xfrm>
        <a:custGeom>
          <a:avLst/>
          <a:gdLst/>
          <a:ahLst/>
          <a:cxnLst/>
          <a:rect l="0" t="0" r="0" b="0"/>
          <a:pathLst>
            <a:path>
              <a:moveTo>
                <a:pt x="0" y="0"/>
              </a:moveTo>
              <a:lnTo>
                <a:pt x="784185"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F0630C-6AD3-4E77-859A-8CD3DDA9C42E}">
      <dsp:nvSpPr>
        <dsp:cNvPr id="0" name=""/>
        <dsp:cNvSpPr/>
      </dsp:nvSpPr>
      <dsp:spPr>
        <a:xfrm>
          <a:off x="1646461" y="3338610"/>
          <a:ext cx="1819297" cy="625385"/>
        </a:xfrm>
        <a:prstGeom prst="roundRect">
          <a:avLst/>
        </a:prstGeom>
        <a:gradFill rotWithShape="0">
          <a:gsLst>
            <a:gs pos="0">
              <a:schemeClr val="accent3"/>
            </a:gs>
            <a:gs pos="100000">
              <a:schemeClr val="accent3">
                <a:lumMod val="60000"/>
                <a:lumOff val="4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a:cs typeface="Times New Roman"/>
            </a:rPr>
            <a:t>Isotopic abundances</a:t>
          </a:r>
          <a:endParaRPr lang="en-US" sz="1800" b="1" kern="1200" dirty="0">
            <a:latin typeface="Times New Roman"/>
            <a:cs typeface="Times New Roman"/>
          </a:endParaRPr>
        </a:p>
      </dsp:txBody>
      <dsp:txXfrm>
        <a:off x="1676990" y="3369139"/>
        <a:ext cx="1758239" cy="564327"/>
      </dsp:txXfrm>
    </dsp:sp>
    <dsp:sp modelId="{32DA7CEE-7F2C-7D42-B4F0-875FFA52E40A}">
      <dsp:nvSpPr>
        <dsp:cNvPr id="0" name=""/>
        <dsp:cNvSpPr/>
      </dsp:nvSpPr>
      <dsp:spPr>
        <a:xfrm rot="9517781">
          <a:off x="1490842" y="2276984"/>
          <a:ext cx="480665" cy="0"/>
        </a:xfrm>
        <a:custGeom>
          <a:avLst/>
          <a:gdLst/>
          <a:ahLst/>
          <a:cxnLst/>
          <a:rect l="0" t="0" r="0" b="0"/>
          <a:pathLst>
            <a:path>
              <a:moveTo>
                <a:pt x="0" y="0"/>
              </a:moveTo>
              <a:lnTo>
                <a:pt x="480665"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BECF48-879B-224E-BE2D-CF3D3B834A5A}">
      <dsp:nvSpPr>
        <dsp:cNvPr id="0" name=""/>
        <dsp:cNvSpPr/>
      </dsp:nvSpPr>
      <dsp:spPr>
        <a:xfrm>
          <a:off x="0" y="2364560"/>
          <a:ext cx="1644156" cy="536304"/>
        </a:xfrm>
        <a:prstGeom prst="roundRect">
          <a:avLst/>
        </a:prstGeom>
        <a:gradFill rotWithShape="0">
          <a:gsLst>
            <a:gs pos="0">
              <a:schemeClr val="accent3">
                <a:hueOff val="2258833"/>
                <a:satOff val="83333"/>
                <a:lumOff val="-12255"/>
                <a:alphaOff val="0"/>
                <a:lumMod val="110000"/>
                <a:satMod val="105000"/>
                <a:tint val="67000"/>
              </a:schemeClr>
            </a:gs>
            <a:gs pos="50000">
              <a:schemeClr val="accent3">
                <a:hueOff val="2258833"/>
                <a:satOff val="83333"/>
                <a:lumOff val="-12255"/>
                <a:alphaOff val="0"/>
                <a:lumMod val="105000"/>
                <a:satMod val="103000"/>
                <a:tint val="73000"/>
              </a:schemeClr>
            </a:gs>
            <a:gs pos="100000">
              <a:schemeClr val="accent3">
                <a:hueOff val="2258833"/>
                <a:satOff val="83333"/>
                <a:lumOff val="-1225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0" kern="1200" dirty="0" smtClean="0">
              <a:latin typeface="Times New Roman"/>
              <a:cs typeface="Times New Roman"/>
            </a:rPr>
            <a:t>surface roughness</a:t>
          </a:r>
          <a:endParaRPr lang="en-US" sz="1800" b="0" kern="1200" dirty="0">
            <a:latin typeface="Times New Roman"/>
            <a:cs typeface="Times New Roman"/>
          </a:endParaRPr>
        </a:p>
      </dsp:txBody>
      <dsp:txXfrm>
        <a:off x="26180" y="2390740"/>
        <a:ext cx="1591796" cy="483944"/>
      </dsp:txXfrm>
    </dsp:sp>
    <dsp:sp modelId="{532A47BB-F0FC-204D-9CCA-91523689A90C}">
      <dsp:nvSpPr>
        <dsp:cNvPr id="0" name=""/>
        <dsp:cNvSpPr/>
      </dsp:nvSpPr>
      <dsp:spPr>
        <a:xfrm rot="12532979">
          <a:off x="1229043" y="1437012"/>
          <a:ext cx="774084" cy="0"/>
        </a:xfrm>
        <a:custGeom>
          <a:avLst/>
          <a:gdLst/>
          <a:ahLst/>
          <a:cxnLst/>
          <a:rect l="0" t="0" r="0" b="0"/>
          <a:pathLst>
            <a:path>
              <a:moveTo>
                <a:pt x="0" y="0"/>
              </a:moveTo>
              <a:lnTo>
                <a:pt x="774084"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D2DA43-4408-B145-AE47-FA17F8F4B6E3}">
      <dsp:nvSpPr>
        <dsp:cNvPr id="0" name=""/>
        <dsp:cNvSpPr/>
      </dsp:nvSpPr>
      <dsp:spPr>
        <a:xfrm>
          <a:off x="0" y="723987"/>
          <a:ext cx="1600724" cy="526075"/>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0" kern="1200" dirty="0" smtClean="0">
              <a:latin typeface="Times New Roman"/>
              <a:cs typeface="Times New Roman"/>
            </a:rPr>
            <a:t>surface morphology</a:t>
          </a:r>
          <a:endParaRPr lang="en-US" sz="1800" b="0" kern="1200" dirty="0">
            <a:latin typeface="Times New Roman"/>
            <a:cs typeface="Times New Roman"/>
          </a:endParaRPr>
        </a:p>
      </dsp:txBody>
      <dsp:txXfrm>
        <a:off x="25681" y="749668"/>
        <a:ext cx="1549362" cy="474713"/>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2B621ED-5418-3245-3465-427B3A0D3B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4" name="Espace réservé du pied de page 3">
            <a:extLst>
              <a:ext uri="{FF2B5EF4-FFF2-40B4-BE49-F238E27FC236}">
                <a16:creationId xmlns:a16="http://schemas.microsoft.com/office/drawing/2014/main" id="{ED675734-EAB5-D7E0-1871-9D38A8961E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43C6D6A-BF13-F9F3-A2A9-B5A5F3683A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8C7E8-D2B2-ED43-9D08-6ADD78CFDC08}" type="slidenum">
              <a:rPr lang="fr-FR" smtClean="0"/>
              <a:t>‹N°›</a:t>
            </a:fld>
            <a:endParaRPr lang="fr-FR"/>
          </a:p>
        </p:txBody>
      </p:sp>
      <p:sp>
        <p:nvSpPr>
          <p:cNvPr id="6" name="Espace réservé de la date 5">
            <a:extLst>
              <a:ext uri="{FF2B5EF4-FFF2-40B4-BE49-F238E27FC236}">
                <a16:creationId xmlns:a16="http://schemas.microsoft.com/office/drawing/2014/main" id="{2BBC4A8C-D77F-1D53-451A-57D959428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FFE2B1-9F4D-1849-B725-F1A2344A2365}" type="datetimeFigureOut">
              <a:rPr lang="fr-FR" smtClean="0"/>
              <a:t>27/05/2024</a:t>
            </a:fld>
            <a:endParaRPr lang="fr-FR"/>
          </a:p>
        </p:txBody>
      </p:sp>
    </p:spTree>
    <p:extLst>
      <p:ext uri="{BB962C8B-B14F-4D97-AF65-F5344CB8AC3E}">
        <p14:creationId xmlns:p14="http://schemas.microsoft.com/office/powerpoint/2010/main" val="1955294414"/>
      </p:ext>
    </p:extLst>
  </p:cSld>
  <p:clrMap bg1="lt1" tx1="dk1" bg2="lt2" tx2="dk2" accent1="accent1" accent2="accent2" accent3="accent3" accent4="accent4" accent5="accent5" accent6="accent6" hlink="hlink" folHlink="folHlink"/>
  <p:hf hdr="0" ftr="0" dt="0"/>
  <p:extLst mod="1">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69620-070F-D948-B6E5-ABE1BC2E8378}" type="datetimeFigureOut">
              <a:rPr lang="fr-FR" smtClean="0"/>
              <a:t>27/05/2024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FC862-3C35-3D4E-9084-D9ECACF1A1C6}" type="slidenum">
              <a:rPr lang="fr-FR" smtClean="0"/>
              <a:t>‹N°›</a:t>
            </a:fld>
            <a:endParaRPr lang="fr-FR"/>
          </a:p>
        </p:txBody>
      </p:sp>
    </p:spTree>
    <p:extLst>
      <p:ext uri="{BB962C8B-B14F-4D97-AF65-F5344CB8AC3E}">
        <p14:creationId xmlns:p14="http://schemas.microsoft.com/office/powerpoint/2010/main" val="3994560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A </a:t>
            </a:r>
            <a:r>
              <a:rPr lang="fr-FR" b="1" dirty="0" err="1" smtClean="0"/>
              <a:t>strong</a:t>
            </a:r>
            <a:r>
              <a:rPr lang="fr-FR" b="1" dirty="0" smtClean="0"/>
              <a:t> program for the </a:t>
            </a:r>
            <a:r>
              <a:rPr lang="fr-FR" b="1" dirty="0" err="1" smtClean="0"/>
              <a:t>next</a:t>
            </a:r>
            <a:r>
              <a:rPr lang="fr-FR" b="1" dirty="0" smtClean="0"/>
              <a:t> </a:t>
            </a:r>
            <a:r>
              <a:rPr lang="fr-FR" b="1" dirty="0" err="1" smtClean="0"/>
              <a:t>years</a:t>
            </a:r>
            <a:r>
              <a:rPr lang="fr-FR" b="1" dirty="0" smtClean="0"/>
              <a:t> </a:t>
            </a:r>
            <a:r>
              <a:rPr lang="fr-FR" b="1" dirty="0" err="1" smtClean="0"/>
              <a:t>with</a:t>
            </a:r>
            <a:r>
              <a:rPr lang="fr-FR" b="1" dirty="0" smtClean="0"/>
              <a:t> </a:t>
            </a:r>
            <a:r>
              <a:rPr lang="fr-FR" b="1" dirty="0" err="1" smtClean="0"/>
              <a:t>upgraded</a:t>
            </a:r>
            <a:r>
              <a:rPr lang="fr-FR" b="1" dirty="0" smtClean="0"/>
              <a:t> </a:t>
            </a:r>
            <a:r>
              <a:rPr lang="fr-FR" b="1" dirty="0" err="1" smtClean="0"/>
              <a:t>spectrometers</a:t>
            </a:r>
            <a:r>
              <a:rPr lang="fr-FR" b="1" dirty="0" smtClean="0"/>
              <a:t> and detectors</a:t>
            </a:r>
            <a:r>
              <a:rPr lang="fr-FR" dirty="0" smtClean="0"/>
              <a:t>:</a:t>
            </a:r>
          </a:p>
          <a:p>
            <a:r>
              <a:rPr lang="fr-FR" dirty="0" smtClean="0"/>
              <a:t>-VAMOS++ and the fission revival</a:t>
            </a:r>
          </a:p>
          <a:p>
            <a:r>
              <a:rPr lang="fr-FR" dirty="0" smtClean="0"/>
              <a:t>-LISE2022 and the « tandem » mode</a:t>
            </a:r>
          </a:p>
          <a:p>
            <a:r>
              <a:rPr lang="fr-FR" dirty="0" smtClean="0"/>
              <a:t>-MUST2/MUGAST </a:t>
            </a:r>
            <a:r>
              <a:rPr lang="fr-FR" dirty="0" err="1" smtClean="0"/>
              <a:t>campaign</a:t>
            </a:r>
            <a:r>
              <a:rPr lang="fr-FR" dirty="0" smtClean="0"/>
              <a:t> 2023-?</a:t>
            </a:r>
          </a:p>
          <a:p>
            <a:r>
              <a:rPr lang="fr-FR" dirty="0" smtClean="0"/>
              <a:t>-ACTAR active </a:t>
            </a:r>
            <a:r>
              <a:rPr lang="fr-FR" dirty="0" err="1" smtClean="0"/>
              <a:t>target</a:t>
            </a:r>
            <a:r>
              <a:rPr lang="fr-FR" dirty="0" smtClean="0"/>
              <a:t> </a:t>
            </a:r>
          </a:p>
          <a:p>
            <a:r>
              <a:rPr lang="fr-FR" dirty="0" smtClean="0"/>
              <a:t>-INDRA+FAZIA</a:t>
            </a:r>
          </a:p>
          <a:p>
            <a:r>
              <a:rPr lang="fr-FR" dirty="0" smtClean="0"/>
              <a:t>-AGATA@GANIL.2 ?</a:t>
            </a:r>
          </a:p>
          <a:p>
            <a:r>
              <a:rPr lang="fr-FR" dirty="0" smtClean="0"/>
              <a:t>-</a:t>
            </a:r>
            <a:r>
              <a:rPr lang="fr-FR" dirty="0" err="1" smtClean="0"/>
              <a:t>many</a:t>
            </a:r>
            <a:r>
              <a:rPr lang="fr-FR" dirty="0" smtClean="0"/>
              <a:t> new SPIRAL1 </a:t>
            </a:r>
            <a:r>
              <a:rPr lang="fr-FR" dirty="0" err="1" smtClean="0"/>
              <a:t>beams</a:t>
            </a:r>
            <a:endParaRPr lang="fr-FR" dirty="0" smtClean="0"/>
          </a:p>
          <a:p>
            <a:endParaRPr lang="fr-FR" dirty="0" smtClean="0"/>
          </a:p>
          <a:p>
            <a:r>
              <a:rPr lang="fr-FR" b="1" dirty="0" smtClean="0"/>
              <a:t>But an </a:t>
            </a:r>
            <a:r>
              <a:rPr lang="fr-FR" b="1" dirty="0" err="1" smtClean="0"/>
              <a:t>increase</a:t>
            </a:r>
            <a:r>
              <a:rPr lang="fr-FR" b="1" dirty="0" smtClean="0"/>
              <a:t> of </a:t>
            </a:r>
            <a:r>
              <a:rPr lang="fr-FR" b="1" dirty="0" err="1" smtClean="0"/>
              <a:t>accelerator</a:t>
            </a:r>
            <a:r>
              <a:rPr lang="fr-FR" b="1" dirty="0" smtClean="0"/>
              <a:t> </a:t>
            </a:r>
            <a:r>
              <a:rPr lang="fr-FR" b="1" dirty="0" err="1" smtClean="0"/>
              <a:t>failures</a:t>
            </a:r>
            <a:endParaRPr lang="fr-FR" b="1" dirty="0" smtClean="0"/>
          </a:p>
          <a:p>
            <a:r>
              <a:rPr lang="fr-FR" dirty="0" smtClean="0"/>
              <a:t>=&gt;Cyclotron </a:t>
            </a:r>
            <a:r>
              <a:rPr lang="fr-FR" dirty="0" err="1" smtClean="0"/>
              <a:t>refurbishing</a:t>
            </a:r>
            <a:r>
              <a:rPr lang="fr-FR" dirty="0" smtClean="0"/>
              <a:t> program </a:t>
            </a:r>
            <a:r>
              <a:rPr lang="fr-FR" dirty="0" smtClean="0">
                <a:solidFill>
                  <a:srgbClr val="7030A0"/>
                </a:solidFill>
              </a:rPr>
              <a:t>CYREN</a:t>
            </a:r>
          </a:p>
          <a:p>
            <a:endParaRPr lang="en-US" dirty="0"/>
          </a:p>
        </p:txBody>
      </p:sp>
      <p:sp>
        <p:nvSpPr>
          <p:cNvPr id="4" name="Espace réservé du numéro de diapositive 3"/>
          <p:cNvSpPr>
            <a:spLocks noGrp="1"/>
          </p:cNvSpPr>
          <p:nvPr>
            <p:ph type="sldNum" sz="quarter" idx="10"/>
          </p:nvPr>
        </p:nvSpPr>
        <p:spPr/>
        <p:txBody>
          <a:bodyPr/>
          <a:lstStyle/>
          <a:p>
            <a:fld id="{D617B344-1E06-144B-9A56-BB0A03E78A24}" type="slidenum">
              <a:rPr lang="fr-FR" smtClean="0"/>
              <a:t>5</a:t>
            </a:fld>
            <a:endParaRPr lang="fr-FR"/>
          </a:p>
        </p:txBody>
      </p:sp>
    </p:spTree>
    <p:extLst>
      <p:ext uri="{BB962C8B-B14F-4D97-AF65-F5344CB8AC3E}">
        <p14:creationId xmlns:p14="http://schemas.microsoft.com/office/powerpoint/2010/main" val="878120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2004: Strasbourg Target </a:t>
            </a:r>
            <a:r>
              <a:rPr lang="fr-FR" dirty="0" err="1" smtClean="0"/>
              <a:t>laboratory</a:t>
            </a:r>
            <a:r>
              <a:rPr lang="fr-FR" dirty="0" smtClean="0"/>
              <a:t> </a:t>
            </a:r>
            <a:r>
              <a:rPr lang="fr-FR" dirty="0" err="1" smtClean="0"/>
              <a:t>material</a:t>
            </a:r>
            <a:endParaRPr lang="en-US" dirty="0"/>
          </a:p>
        </p:txBody>
      </p:sp>
      <p:sp>
        <p:nvSpPr>
          <p:cNvPr id="4" name="Espace réservé du numéro de diapositive 3"/>
          <p:cNvSpPr>
            <a:spLocks noGrp="1"/>
          </p:cNvSpPr>
          <p:nvPr>
            <p:ph type="sldNum" sz="quarter" idx="10"/>
          </p:nvPr>
        </p:nvSpPr>
        <p:spPr/>
        <p:txBody>
          <a:bodyPr/>
          <a:lstStyle/>
          <a:p>
            <a:fld id="{D617B344-1E06-144B-9A56-BB0A03E78A24}" type="slidenum">
              <a:rPr lang="fr-FR" smtClean="0"/>
              <a:t>12</a:t>
            </a:fld>
            <a:endParaRPr lang="fr-FR"/>
          </a:p>
        </p:txBody>
      </p:sp>
    </p:spTree>
    <p:extLst>
      <p:ext uri="{BB962C8B-B14F-4D97-AF65-F5344CB8AC3E}">
        <p14:creationId xmlns:p14="http://schemas.microsoft.com/office/powerpoint/2010/main" val="284967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2004: Strasbourg Target </a:t>
            </a:r>
            <a:r>
              <a:rPr lang="fr-FR" dirty="0" err="1" smtClean="0"/>
              <a:t>laboratory</a:t>
            </a:r>
            <a:r>
              <a:rPr lang="fr-FR" dirty="0" smtClean="0"/>
              <a:t> </a:t>
            </a:r>
            <a:r>
              <a:rPr lang="fr-FR" dirty="0" err="1" smtClean="0"/>
              <a:t>material</a:t>
            </a:r>
            <a:endParaRPr lang="en-US" dirty="0"/>
          </a:p>
        </p:txBody>
      </p:sp>
      <p:sp>
        <p:nvSpPr>
          <p:cNvPr id="4" name="Espace réservé du numéro de diapositive 3"/>
          <p:cNvSpPr>
            <a:spLocks noGrp="1"/>
          </p:cNvSpPr>
          <p:nvPr>
            <p:ph type="sldNum" sz="quarter" idx="10"/>
          </p:nvPr>
        </p:nvSpPr>
        <p:spPr/>
        <p:txBody>
          <a:bodyPr/>
          <a:lstStyle/>
          <a:p>
            <a:fld id="{D617B344-1E06-144B-9A56-BB0A03E78A24}" type="slidenum">
              <a:rPr lang="fr-FR" smtClean="0"/>
              <a:t>13</a:t>
            </a:fld>
            <a:endParaRPr lang="fr-FR"/>
          </a:p>
        </p:txBody>
      </p:sp>
    </p:spTree>
    <p:extLst>
      <p:ext uri="{BB962C8B-B14F-4D97-AF65-F5344CB8AC3E}">
        <p14:creationId xmlns:p14="http://schemas.microsoft.com/office/powerpoint/2010/main" val="2775876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LNS (Sud, Catane)</a:t>
            </a:r>
          </a:p>
          <a:p>
            <a:r>
              <a:rPr lang="fr-FR" dirty="0" smtClean="0"/>
              <a:t>LNL (</a:t>
            </a:r>
            <a:r>
              <a:rPr lang="fr-FR" dirty="0" err="1" smtClean="0"/>
              <a:t>Legnaro</a:t>
            </a:r>
            <a:r>
              <a:rPr lang="fr-FR" dirty="0" smtClean="0"/>
              <a:t>)</a:t>
            </a:r>
          </a:p>
          <a:p>
            <a:r>
              <a:rPr lang="fr-FR" dirty="0" smtClean="0"/>
              <a:t>Turin </a:t>
            </a:r>
            <a:endParaRPr lang="en-US" dirty="0"/>
          </a:p>
        </p:txBody>
      </p:sp>
      <p:sp>
        <p:nvSpPr>
          <p:cNvPr id="4" name="Espace réservé du numéro de diapositive 3"/>
          <p:cNvSpPr>
            <a:spLocks noGrp="1"/>
          </p:cNvSpPr>
          <p:nvPr>
            <p:ph type="sldNum" sz="quarter" idx="10"/>
          </p:nvPr>
        </p:nvSpPr>
        <p:spPr/>
        <p:txBody>
          <a:bodyPr/>
          <a:lstStyle/>
          <a:p>
            <a:fld id="{D617B344-1E06-144B-9A56-BB0A03E78A24}" type="slidenum">
              <a:rPr lang="fr-FR" smtClean="0"/>
              <a:t>17</a:t>
            </a:fld>
            <a:endParaRPr lang="fr-FR"/>
          </a:p>
        </p:txBody>
      </p:sp>
    </p:spTree>
    <p:extLst>
      <p:ext uri="{BB962C8B-B14F-4D97-AF65-F5344CB8AC3E}">
        <p14:creationId xmlns:p14="http://schemas.microsoft.com/office/powerpoint/2010/main" val="156153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USIAS Project</a:t>
            </a:r>
          </a:p>
          <a:p>
            <a:endParaRPr lang="fr-FR" dirty="0" smtClean="0"/>
          </a:p>
          <a:p>
            <a:r>
              <a:rPr lang="fr-FR" dirty="0" smtClean="0"/>
              <a:t>Labo de matériaux Avancés VIRGO </a:t>
            </a:r>
            <a:r>
              <a:rPr lang="fr-FR" dirty="0" err="1" smtClean="0"/>
              <a:t>Mirrors</a:t>
            </a:r>
            <a:endParaRPr lang="fr-FR" dirty="0" smtClean="0"/>
          </a:p>
          <a:p>
            <a:r>
              <a:rPr lang="en-US" dirty="0" smtClean="0"/>
              <a:t>surface coatings for optical elements</a:t>
            </a:r>
          </a:p>
          <a:p>
            <a:r>
              <a:rPr lang="en-US" dirty="0" smtClean="0"/>
              <a:t>The LMA uses the latest technologies in the field of thin-film deposition. This enables it to process optics with different metallic or oxide coatings (150-200 nm) with extreme precision. The precision required (0.1%) mainly concerns the optical response of the coatings. This implies perfect control of the chemical composition of the deposited layers, their thickness and their homogeneity. However, these technologies are fairly slow. This is one of the reasons why they are rarely used in industry.</a:t>
            </a:r>
          </a:p>
          <a:p>
            <a:r>
              <a:rPr lang="en-US" dirty="0" smtClean="0"/>
              <a:t>sputtering machine and an ion bombardment assisted deposition (IAD) machine.</a:t>
            </a:r>
          </a:p>
          <a:p>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JANNuS</a:t>
            </a:r>
            <a:r>
              <a:rPr lang="en-GB" sz="1200" kern="1200" dirty="0" smtClean="0">
                <a:solidFill>
                  <a:schemeClr val="tx1"/>
                </a:solidFill>
                <a:effectLst/>
                <a:latin typeface="+mn-lt"/>
                <a:ea typeface="+mn-ea"/>
                <a:cs typeface="+mn-cs"/>
              </a:rPr>
              <a:t>-SCALP facility (IJCLab, </a:t>
            </a:r>
            <a:r>
              <a:rPr lang="en-GB" sz="1200" kern="1200" dirty="0" err="1" smtClean="0">
                <a:solidFill>
                  <a:schemeClr val="tx1"/>
                </a:solidFill>
                <a:effectLst/>
                <a:latin typeface="+mn-lt"/>
                <a:ea typeface="+mn-ea"/>
                <a:cs typeface="+mn-cs"/>
              </a:rPr>
              <a:t>Orsay</a:t>
            </a:r>
            <a:r>
              <a:rPr lang="en-GB" sz="1200" kern="1200" dirty="0" smtClean="0">
                <a:solidFill>
                  <a:schemeClr val="tx1"/>
                </a:solidFill>
                <a:effectLst/>
                <a:latin typeface="+mn-lt"/>
                <a:ea typeface="+mn-ea"/>
                <a:cs typeface="+mn-cs"/>
              </a:rPr>
              <a:t>) is centred around ion accelerators and microscopies for materials science, used for various topics and applications. It is open to external academics and industrial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CIME = Centre </a:t>
            </a:r>
            <a:r>
              <a:rPr lang="en-GB" sz="1200" kern="1200" dirty="0" err="1" smtClean="0">
                <a:solidFill>
                  <a:schemeClr val="tx1"/>
                </a:solidFill>
                <a:effectLst/>
                <a:latin typeface="+mn-lt"/>
                <a:ea typeface="+mn-ea"/>
                <a:cs typeface="+mn-cs"/>
              </a:rPr>
              <a:t>d’Innovation</a:t>
            </a:r>
            <a:r>
              <a:rPr lang="en-GB" sz="1200" kern="1200" dirty="0" smtClean="0">
                <a:solidFill>
                  <a:schemeClr val="tx1"/>
                </a:solidFill>
                <a:effectLst/>
                <a:latin typeface="+mn-lt"/>
                <a:ea typeface="+mn-ea"/>
                <a:cs typeface="+mn-cs"/>
              </a:rPr>
              <a:t> en </a:t>
            </a:r>
            <a:r>
              <a:rPr lang="en-GB" sz="1200" kern="1200" dirty="0" err="1" smtClean="0">
                <a:solidFill>
                  <a:schemeClr val="tx1"/>
                </a:solidFill>
                <a:effectLst/>
                <a:latin typeface="+mn-lt"/>
                <a:ea typeface="+mn-ea"/>
                <a:cs typeface="+mn-cs"/>
              </a:rPr>
              <a:t>métallurgie</a:t>
            </a:r>
            <a:r>
              <a:rPr lang="en-GB" sz="1200" kern="1200" dirty="0" smtClean="0">
                <a:solidFill>
                  <a:schemeClr val="tx1"/>
                </a:solidFill>
                <a:effectLst/>
                <a:latin typeface="+mn-lt"/>
                <a:ea typeface="+mn-ea"/>
                <a:cs typeface="+mn-cs"/>
              </a:rPr>
              <a:t> Extractive = Extractive Metallurgy Innovation Centre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LEA</a:t>
            </a:r>
            <a:r>
              <a:rPr lang="en-GB" sz="1200" kern="1200" baseline="0" dirty="0" smtClean="0">
                <a:solidFill>
                  <a:schemeClr val="tx1"/>
                </a:solidFill>
                <a:effectLst/>
                <a:latin typeface="+mn-lt"/>
                <a:ea typeface="+mn-ea"/>
                <a:cs typeface="+mn-cs"/>
              </a:rPr>
              <a:t> = </a:t>
            </a:r>
            <a:r>
              <a:rPr lang="en-GB" sz="1200" kern="1200" dirty="0" err="1" smtClean="0">
                <a:solidFill>
                  <a:schemeClr val="tx1"/>
                </a:solidFill>
                <a:effectLst/>
                <a:latin typeface="+mn-lt"/>
                <a:ea typeface="+mn-ea"/>
                <a:cs typeface="+mn-cs"/>
              </a:rPr>
              <a:t>Laboratoire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d’étalon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d’activité</a:t>
            </a:r>
            <a:r>
              <a:rPr lang="en-GB" sz="1200" kern="1200" dirty="0" smtClean="0">
                <a:solidFill>
                  <a:schemeClr val="tx1"/>
                </a:solidFill>
                <a:effectLst/>
                <a:latin typeface="+mn-lt"/>
                <a:ea typeface="+mn-ea"/>
                <a:cs typeface="+mn-cs"/>
              </a:rPr>
              <a:t> = Activity standard laboratory</a:t>
            </a:r>
            <a:endParaRPr lang="en-US" sz="1200" kern="1200" dirty="0" smtClean="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D617B344-1E06-144B-9A56-BB0A03E78A24}" type="slidenum">
              <a:rPr lang="fr-FR" smtClean="0"/>
              <a:t>18</a:t>
            </a:fld>
            <a:endParaRPr lang="fr-FR"/>
          </a:p>
        </p:txBody>
      </p:sp>
    </p:spTree>
    <p:extLst>
      <p:ext uri="{BB962C8B-B14F-4D97-AF65-F5344CB8AC3E}">
        <p14:creationId xmlns:p14="http://schemas.microsoft.com/office/powerpoint/2010/main" val="3237971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2_Logo seu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E2BA01-0E4B-D450-EA29-B3D7944C2193}"/>
              </a:ext>
            </a:extLst>
          </p:cNvPr>
          <p:cNvPicPr>
            <a:picLocks noChangeAspect="1"/>
          </p:cNvPicPr>
          <p:nvPr userDrawn="1"/>
        </p:nvPicPr>
        <p:blipFill>
          <a:blip r:embed="rId3"/>
          <a:srcRect/>
          <a:stretch/>
        </p:blipFill>
        <p:spPr>
          <a:xfrm>
            <a:off x="2495550" y="2668905"/>
            <a:ext cx="7200900" cy="1520190"/>
          </a:xfrm>
          <a:prstGeom prst="rect">
            <a:avLst/>
          </a:prstGeom>
        </p:spPr>
      </p:pic>
      <p:sp>
        <p:nvSpPr>
          <p:cNvPr id="2" name="ZoneTexte 1"/>
          <p:cNvSpPr txBox="1"/>
          <p:nvPr userDrawn="1"/>
        </p:nvSpPr>
        <p:spPr>
          <a:xfrm>
            <a:off x="11493224" y="6596390"/>
            <a:ext cx="708301" cy="215444"/>
          </a:xfrm>
          <a:prstGeom prst="rect">
            <a:avLst/>
          </a:prstGeom>
          <a:noFill/>
        </p:spPr>
        <p:txBody>
          <a:bodyPr wrap="square" rtlCol="0">
            <a:spAutoFit/>
          </a:bodyPr>
          <a:lstStyle/>
          <a:p>
            <a:r>
              <a:rPr lang="fr-FR" sz="800" dirty="0" smtClean="0">
                <a:solidFill>
                  <a:schemeClr val="bg1"/>
                </a:solidFill>
                <a:latin typeface="Arial" panose="020B0604020202020204" pitchFamily="34" charset="0"/>
                <a:cs typeface="Arial" panose="020B0604020202020204" pitchFamily="34" charset="0"/>
              </a:rPr>
              <a:t>© C. </a:t>
            </a:r>
            <a:r>
              <a:rPr lang="fr-FR" sz="800" dirty="0" err="1" smtClean="0">
                <a:solidFill>
                  <a:schemeClr val="bg1"/>
                </a:solidFill>
                <a:latin typeface="Arial" panose="020B0604020202020204" pitchFamily="34" charset="0"/>
                <a:cs typeface="Arial" panose="020B0604020202020204" pitchFamily="34" charset="0"/>
              </a:rPr>
              <a:t>Barué</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07613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de section">
    <p:bg>
      <p:bgPr>
        <a:solidFill>
          <a:srgbClr val="C95827"/>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bg1"/>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bg1"/>
                </a:solidFill>
              </a:defRPr>
            </a:lvl1pPr>
          </a:lstStyle>
          <a:p>
            <a:fld id="{1390B72B-2A0B-4E4A-8C7C-87AB40B5B577}" type="datetime1">
              <a:rPr lang="fr-FR" smtClean="0"/>
              <a:t>27/05/2024</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bg1"/>
                </a:solidFill>
              </a:defRPr>
            </a:lvl1pPr>
          </a:lstStyle>
          <a:p>
            <a:r>
              <a:rPr lang="fr-FR" smtClean="0"/>
              <a:t>ISOL France Workshop VI - GDR SCiPAC - 27 Mai 2024, IPHC, Strasbourg</a:t>
            </a:r>
            <a:endParaRPr lang="fr-F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bg1"/>
                </a:solidFill>
              </a:defRPr>
            </a:lvl1pPr>
          </a:lstStyle>
          <a:p>
            <a:fld id="{94B63599-5DA0-BE42-AE37-88D1760620F1}" type="slidenum">
              <a:rPr lang="fr-FR" smtClean="0"/>
              <a:pPr/>
              <a:t>‹N°›</a:t>
            </a:fld>
            <a:endParaRPr lang="fr-FR"/>
          </a:p>
        </p:txBody>
      </p:sp>
      <p:pic>
        <p:nvPicPr>
          <p:cNvPr id="11" name="Image 10" descr="Une image contenant logo, Police, Graphique, symbole&#10;&#10;Description générée automatiquement">
            <a:extLst>
              <a:ext uri="{FF2B5EF4-FFF2-40B4-BE49-F238E27FC236}">
                <a16:creationId xmlns:a16="http://schemas.microsoft.com/office/drawing/2014/main" id="{88301A21-9A79-DD79-75FC-B810BD27EA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7" name="Connecteur droit 6">
            <a:extLst>
              <a:ext uri="{FF2B5EF4-FFF2-40B4-BE49-F238E27FC236}">
                <a16:creationId xmlns:a16="http://schemas.microsoft.com/office/drawing/2014/main" id="{78610D1D-84AD-FFBB-5730-69FC2578F4E0}"/>
              </a:ext>
            </a:extLst>
          </p:cNvPr>
          <p:cNvCxnSpPr/>
          <p:nvPr userDrawn="1"/>
        </p:nvCxnSpPr>
        <p:spPr>
          <a:xfrm>
            <a:off x="11136674" y="928805"/>
            <a:ext cx="360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0770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re de section">
    <p:bg>
      <p:bgPr>
        <a:solidFill>
          <a:schemeClr val="bg2"/>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tx2"/>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tx2"/>
                </a:solidFill>
              </a:defRPr>
            </a:lvl1pPr>
          </a:lstStyle>
          <a:p>
            <a:fld id="{8A20E4E7-8F38-48BF-9E5B-C59A82CEC9FB}" type="datetime1">
              <a:rPr lang="fr-FR" smtClean="0"/>
              <a:t>27/05/2024</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tx2"/>
                </a:solidFill>
              </a:defRPr>
            </a:lvl1pPr>
          </a:lstStyle>
          <a:p>
            <a:r>
              <a:rPr lang="fr-FR" smtClean="0"/>
              <a:t>ISOL France Workshop VI - GDR SCiPAC - 27 Mai 2024, IPHC, Strasbourg</a:t>
            </a:r>
            <a:endParaRPr lang="fr-F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tx2"/>
                </a:solidFill>
              </a:defRPr>
            </a:lvl1pPr>
          </a:lstStyle>
          <a:p>
            <a:fld id="{94B63599-5DA0-BE42-AE37-88D1760620F1}" type="slidenum">
              <a:rPr lang="fr-FR" smtClean="0"/>
              <a:pPr/>
              <a:t>‹N°›</a:t>
            </a:fld>
            <a:endParaRPr lang="fr-FR"/>
          </a:p>
        </p:txBody>
      </p:sp>
      <p:pic>
        <p:nvPicPr>
          <p:cNvPr id="10" name="Image 9">
            <a:extLst>
              <a:ext uri="{FF2B5EF4-FFF2-40B4-BE49-F238E27FC236}">
                <a16:creationId xmlns:a16="http://schemas.microsoft.com/office/drawing/2014/main" id="{C19F34A1-9284-4A8D-88FE-89C9697BF9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2" name="Connecteur droit 11">
            <a:extLst>
              <a:ext uri="{FF2B5EF4-FFF2-40B4-BE49-F238E27FC236}">
                <a16:creationId xmlns:a16="http://schemas.microsoft.com/office/drawing/2014/main" id="{6927C20D-B4A5-20B7-AB48-75CA86D08432}"/>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9506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duotone>
              <a:prstClr val="black"/>
              <a:schemeClr val="accent5">
                <a:tint val="45000"/>
                <a:satMod val="400000"/>
              </a:schemeClr>
            </a:duotone>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1092478"/>
            <a:ext cx="7129463" cy="1793319"/>
          </a:xfrm>
        </p:spPr>
        <p:txBody>
          <a:bodyPr anchor="b"/>
          <a:lstStyle>
            <a:lvl1pPr>
              <a:defRPr sz="6000">
                <a:solidFill>
                  <a:schemeClr val="tx2"/>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3086101"/>
            <a:ext cx="10801349" cy="3043238"/>
          </a:xfrm>
        </p:spPr>
        <p:txBody>
          <a:bodyPr/>
          <a:lstStyle>
            <a:lvl1pPr marL="0" indent="0">
              <a:buFont typeface="Arial" panose="020B0604020202020204" pitchFamily="34" charse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tx2"/>
                </a:solidFill>
              </a:defRPr>
            </a:lvl1pPr>
          </a:lstStyle>
          <a:p>
            <a:fld id="{142EAFC4-6219-4312-B913-F5CA96A90B43}" type="datetime1">
              <a:rPr lang="fr-FR" smtClean="0"/>
              <a:t>27/05/2024</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tx2"/>
                </a:solidFill>
              </a:defRPr>
            </a:lvl1pPr>
          </a:lstStyle>
          <a:p>
            <a:r>
              <a:rPr lang="fr-FR" smtClean="0"/>
              <a:t>ISOL France Workshop VI - GDR SCiPAC - 27 Mai 2024, IPHC, Strasbourg</a:t>
            </a:r>
            <a:endParaRPr lang="fr-F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tx2"/>
                </a:solidFill>
              </a:defRPr>
            </a:lvl1pPr>
          </a:lstStyle>
          <a:p>
            <a:fld id="{94B63599-5DA0-BE42-AE37-88D1760620F1}" type="slidenum">
              <a:rPr lang="fr-FR" smtClean="0"/>
              <a:pPr/>
              <a:t>‹N°›</a:t>
            </a:fld>
            <a:endParaRPr lang="fr-FR"/>
          </a:p>
        </p:txBody>
      </p:sp>
      <p:pic>
        <p:nvPicPr>
          <p:cNvPr id="10" name="Image 9">
            <a:extLst>
              <a:ext uri="{FF2B5EF4-FFF2-40B4-BE49-F238E27FC236}">
                <a16:creationId xmlns:a16="http://schemas.microsoft.com/office/drawing/2014/main" id="{C19F34A1-9284-4A8D-88FE-89C9697BF9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2" name="Connecteur droit 11">
            <a:extLst>
              <a:ext uri="{FF2B5EF4-FFF2-40B4-BE49-F238E27FC236}">
                <a16:creationId xmlns:a16="http://schemas.microsoft.com/office/drawing/2014/main" id="{6927C20D-B4A5-20B7-AB48-75CA86D08432}"/>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88722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3" name="Image 12" descr="Une image contenant Visage humain, capture d’écran, usine, art&#10;&#10;Description générée automatiquement">
            <a:extLst>
              <a:ext uri="{FF2B5EF4-FFF2-40B4-BE49-F238E27FC236}">
                <a16:creationId xmlns:a16="http://schemas.microsoft.com/office/drawing/2014/main" id="{731E69DE-DF1D-85F3-70CF-82C3157B3E17}"/>
              </a:ext>
            </a:extLst>
          </p:cNvPr>
          <p:cNvPicPr>
            <a:picLocks noChangeAspect="1"/>
          </p:cNvPicPr>
          <p:nvPr userDrawn="1"/>
        </p:nvPicPr>
        <p:blipFill rotWithShape="1">
          <a:blip r:embed="rId2"/>
          <a:srcRect t="16789" b="75341"/>
          <a:stretch/>
        </p:blipFill>
        <p:spPr>
          <a:xfrm>
            <a:off x="0" y="6317999"/>
            <a:ext cx="12192000" cy="540001"/>
          </a:xfrm>
          <a:prstGeom prst="rect">
            <a:avLst/>
          </a:prstGeom>
        </p:spPr>
      </p:pic>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p:txBody>
          <a:bodyPr/>
          <a:lstStyle>
            <a:lvl1pPr>
              <a:defRPr>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bg1"/>
                </a:solidFill>
              </a:defRPr>
            </a:lvl1pPr>
          </a:lstStyle>
          <a:p>
            <a:fld id="{717CD91E-57CF-470B-A40D-958F0D651EA6}" type="datetime1">
              <a:rPr lang="fr-FR" smtClean="0"/>
              <a:t>27/05/2024</a:t>
            </a:fld>
            <a:endParaRPr lang="fr-FR" dirty="0"/>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bg1"/>
                </a:solidFill>
              </a:defRPr>
            </a:lvl1pPr>
          </a:lstStyle>
          <a:p>
            <a:r>
              <a:rPr lang="fr-FR" smtClean="0"/>
              <a:t>ISOL France Workshop VI - GDR SCiPAC - 27 Mai 2024, IPHC, Strasbourg</a:t>
            </a:r>
            <a:endParaRPr lang="fr-FR"/>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bg1"/>
                </a:solidFill>
              </a:defRPr>
            </a:lvl1pPr>
          </a:lstStyle>
          <a:p>
            <a:fld id="{94B63599-5DA0-BE42-AE37-88D1760620F1}" type="slidenum">
              <a:rPr lang="fr-FR" smtClean="0"/>
              <a:pPr/>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2049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31E69DE-DF1D-85F3-70CF-82C3157B3E17}"/>
              </a:ext>
            </a:extLst>
          </p:cNvPr>
          <p:cNvPicPr>
            <a:picLocks noChangeAspect="1"/>
          </p:cNvPicPr>
          <p:nvPr userDrawn="1"/>
        </p:nvPicPr>
        <p:blipFill rotWithShape="1">
          <a:blip r:embed="rId2"/>
          <a:srcRect l="-119" t="28724" r="119" b="63410"/>
          <a:stretch/>
        </p:blipFill>
        <p:spPr>
          <a:xfrm>
            <a:off x="-14514" y="6318001"/>
            <a:ext cx="12206514" cy="540644"/>
          </a:xfrm>
          <a:prstGeom prst="rect">
            <a:avLst/>
          </a:prstGeom>
        </p:spPr>
      </p:pic>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p:txBody>
          <a:bodyPr/>
          <a:lstStyle>
            <a:lvl1pPr>
              <a:defRPr>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bg1"/>
                </a:solidFill>
              </a:defRPr>
            </a:lvl1pPr>
          </a:lstStyle>
          <a:p>
            <a:fld id="{912DDBE3-D1AB-486E-9533-4900A55B9673}" type="datetime1">
              <a:rPr lang="fr-FR" smtClean="0"/>
              <a:t>27/05/2024</a:t>
            </a:fld>
            <a:endParaRPr lang="fr-FR" dirty="0"/>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bg1"/>
                </a:solidFill>
              </a:defRPr>
            </a:lvl1pPr>
          </a:lstStyle>
          <a:p>
            <a:r>
              <a:rPr lang="fr-FR" smtClean="0"/>
              <a:t>ISOL France Workshop VI - GDR SCiPAC - 27 Mai 2024, IPHC, Strasbourg</a:t>
            </a:r>
            <a:endParaRPr lang="fr-FR"/>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bg1"/>
                </a:solidFill>
              </a:defRPr>
            </a:lvl1pPr>
          </a:lstStyle>
          <a:p>
            <a:fld id="{94B63599-5DA0-BE42-AE37-88D1760620F1}" type="slidenum">
              <a:rPr lang="fr-FR" smtClean="0"/>
              <a:pPr/>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24564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re et contenu">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31E69DE-DF1D-85F3-70CF-82C3157B3E17}"/>
              </a:ext>
            </a:extLst>
          </p:cNvPr>
          <p:cNvPicPr>
            <a:picLocks noChangeAspect="1"/>
          </p:cNvPicPr>
          <p:nvPr userDrawn="1"/>
        </p:nvPicPr>
        <p:blipFill rotWithShape="1">
          <a:blip r:embed="rId2"/>
          <a:srcRect l="156" t="33966" r="-156" b="58168"/>
          <a:stretch/>
        </p:blipFill>
        <p:spPr>
          <a:xfrm>
            <a:off x="3175" y="6317999"/>
            <a:ext cx="12201525" cy="540001"/>
          </a:xfrm>
          <a:prstGeom prst="rect">
            <a:avLst/>
          </a:prstGeom>
        </p:spPr>
      </p:pic>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p:txBody>
          <a:bodyPr/>
          <a:lstStyle>
            <a:lvl1pPr>
              <a:defRPr>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bg1"/>
                </a:solidFill>
              </a:defRPr>
            </a:lvl1pPr>
          </a:lstStyle>
          <a:p>
            <a:fld id="{B0F1E97B-B4E5-4623-B0B9-FD7FEB0E437D}" type="datetime1">
              <a:rPr lang="fr-FR" smtClean="0"/>
              <a:t>27/05/2024</a:t>
            </a:fld>
            <a:endParaRPr lang="fr-FR" dirty="0"/>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bg1"/>
                </a:solidFill>
              </a:defRPr>
            </a:lvl1pPr>
          </a:lstStyle>
          <a:p>
            <a:r>
              <a:rPr lang="fr-FR" smtClean="0"/>
              <a:t>ISOL France Workshop VI - GDR SCiPAC - 27 Mai 2024, IPHC, Strasbourg</a:t>
            </a:r>
            <a:endParaRPr lang="fr-FR" dirty="0"/>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bg1"/>
                </a:solidFill>
              </a:defRPr>
            </a:lvl1pPr>
          </a:lstStyle>
          <a:p>
            <a:fld id="{94B63599-5DA0-BE42-AE37-88D1760620F1}" type="slidenum">
              <a:rPr lang="fr-FR" smtClean="0"/>
              <a:pPr/>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91388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re et conten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779C4B-6C33-8A68-E4D7-CC3F7053175D}"/>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p:txBody>
          <a:bodyPr/>
          <a:lstStyle>
            <a:lvl1pPr>
              <a:defRPr>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accent1"/>
                </a:solidFill>
              </a:defRPr>
            </a:lvl1pPr>
          </a:lstStyle>
          <a:p>
            <a:fld id="{B6581AFC-C943-4761-907C-98301DA84AFC}" type="datetime1">
              <a:rPr lang="fr-FR" smtClean="0"/>
              <a:t>27/05/2024</a:t>
            </a:fld>
            <a:endParaRPr lang="fr-FR" dirty="0"/>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accent1"/>
                </a:solidFill>
              </a:defRPr>
            </a:lvl1pPr>
          </a:lstStyle>
          <a:p>
            <a:r>
              <a:rPr lang="fr-FR" smtClean="0"/>
              <a:t>ISOL France Workshop VI - GDR SCiPAC - 27 Mai 2024, IPHC, Strasbourg</a:t>
            </a:r>
            <a:endParaRPr lang="fr-FR" dirty="0"/>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accent1"/>
                </a:solidFill>
              </a:defRPr>
            </a:lvl1pPr>
          </a:lstStyle>
          <a:p>
            <a:fld id="{94B63599-5DA0-BE42-AE37-88D1760620F1}" type="slidenum">
              <a:rPr lang="fr-FR" smtClean="0"/>
              <a:pPr/>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34643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colonn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744807-E470-CFFA-FCC2-F5FE905269DE}"/>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p:txBody>
          <a:bodyPr/>
          <a:lstStyle>
            <a:lvl1pPr>
              <a:defRPr>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D2E4176C-7890-FCDE-E3BA-7880D1541FEE}"/>
              </a:ext>
            </a:extLst>
          </p:cNvPr>
          <p:cNvSpPr>
            <a:spLocks noGrp="1"/>
          </p:cNvSpPr>
          <p:nvPr>
            <p:ph sz="half" idx="1"/>
          </p:nvPr>
        </p:nvSpPr>
        <p:spPr>
          <a:xfrm>
            <a:off x="695325" y="1989137"/>
            <a:ext cx="5292725" cy="414020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463A68C2-03F0-D3C1-1C1F-532C8A016E31}"/>
              </a:ext>
            </a:extLst>
          </p:cNvPr>
          <p:cNvSpPr>
            <a:spLocks noGrp="1"/>
          </p:cNvSpPr>
          <p:nvPr>
            <p:ph sz="half" idx="2"/>
          </p:nvPr>
        </p:nvSpPr>
        <p:spPr>
          <a:xfrm>
            <a:off x="6203950" y="1989138"/>
            <a:ext cx="5292724" cy="41402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C4CC9C30-C355-402F-855B-1BD9E6116DB5}" type="datetime1">
              <a:rPr lang="fr-FR" smtClean="0"/>
              <a:t>27/05/2024</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r>
              <a:rPr lang="fr-FR" smtClean="0"/>
              <a:t>ISOL France Workshop VI - GDR SCiPAC - 27 Mai 2024, IPHC, Strasbourg</a:t>
            </a:r>
            <a:endParaRPr lang="fr-F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94B63599-5DA0-BE42-AE37-88D1760620F1}" type="slidenum">
              <a:rPr lang="fr-FR" smtClean="0"/>
              <a:t>‹N°›</a:t>
            </a:fld>
            <a:endParaRPr lang="fr-FR"/>
          </a:p>
        </p:txBody>
      </p:sp>
      <p:pic>
        <p:nvPicPr>
          <p:cNvPr id="11" name="Image 10">
            <a:extLst>
              <a:ext uri="{FF2B5EF4-FFF2-40B4-BE49-F238E27FC236}">
                <a16:creationId xmlns:a16="http://schemas.microsoft.com/office/drawing/2014/main" id="{47ED1F4B-F8AF-6A32-996A-140828E4FD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2" name="Connecteur droit 11">
            <a:extLst>
              <a:ext uri="{FF2B5EF4-FFF2-40B4-BE49-F238E27FC236}">
                <a16:creationId xmlns:a16="http://schemas.microsoft.com/office/drawing/2014/main" id="{7A45FD47-8F02-E3D1-8836-A153070B3F16}"/>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16686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3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9090958-F7E7-8AD5-A483-0D1FBFEB2709}"/>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p:txBody>
          <a:bodyPr/>
          <a:lstStyle>
            <a:lvl1pPr>
              <a:defRPr>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D2E4176C-7890-FCDE-E3BA-7880D1541FEE}"/>
              </a:ext>
            </a:extLst>
          </p:cNvPr>
          <p:cNvSpPr>
            <a:spLocks noGrp="1"/>
          </p:cNvSpPr>
          <p:nvPr>
            <p:ph sz="half" idx="1"/>
          </p:nvPr>
        </p:nvSpPr>
        <p:spPr>
          <a:xfrm>
            <a:off x="695325" y="1989137"/>
            <a:ext cx="3455989" cy="414020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463A68C2-03F0-D3C1-1C1F-532C8A016E31}"/>
              </a:ext>
            </a:extLst>
          </p:cNvPr>
          <p:cNvSpPr>
            <a:spLocks noGrp="1"/>
          </p:cNvSpPr>
          <p:nvPr>
            <p:ph sz="half" idx="2"/>
          </p:nvPr>
        </p:nvSpPr>
        <p:spPr>
          <a:xfrm>
            <a:off x="4367213" y="1989138"/>
            <a:ext cx="3457575" cy="41402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2F9FF15C-63C2-44C7-A5EB-E97A4A6A8FD6}" type="datetime1">
              <a:rPr lang="fr-FR" smtClean="0"/>
              <a:t>27/05/2024</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r>
              <a:rPr lang="fr-FR" smtClean="0"/>
              <a:t>ISOL France Workshop VI - GDR SCiPAC - 27 Mai 2024, IPHC, Strasbourg</a:t>
            </a:r>
            <a:endParaRPr lang="fr-F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94B63599-5DA0-BE42-AE37-88D1760620F1}" type="slidenum">
              <a:rPr lang="fr-FR" smtClean="0"/>
              <a:t>‹N°›</a:t>
            </a:fld>
            <a:endParaRPr lang="fr-FR"/>
          </a:p>
        </p:txBody>
      </p:sp>
      <p:sp>
        <p:nvSpPr>
          <p:cNvPr id="9" name="Espace réservé du contenu 3">
            <a:extLst>
              <a:ext uri="{FF2B5EF4-FFF2-40B4-BE49-F238E27FC236}">
                <a16:creationId xmlns:a16="http://schemas.microsoft.com/office/drawing/2014/main" id="{5B376B07-EB61-361A-CDFD-5E75CD9A2FDF}"/>
              </a:ext>
            </a:extLst>
          </p:cNvPr>
          <p:cNvSpPr>
            <a:spLocks noGrp="1"/>
          </p:cNvSpPr>
          <p:nvPr>
            <p:ph sz="half" idx="13"/>
          </p:nvPr>
        </p:nvSpPr>
        <p:spPr>
          <a:xfrm>
            <a:off x="8040688" y="1989138"/>
            <a:ext cx="3457575" cy="41402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8" name="Image 7">
            <a:extLst>
              <a:ext uri="{FF2B5EF4-FFF2-40B4-BE49-F238E27FC236}">
                <a16:creationId xmlns:a16="http://schemas.microsoft.com/office/drawing/2014/main" id="{2812BC44-B713-09E9-A994-1EBF66495F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3" name="Connecteur droit 12">
            <a:extLst>
              <a:ext uri="{FF2B5EF4-FFF2-40B4-BE49-F238E27FC236}">
                <a16:creationId xmlns:a16="http://schemas.microsoft.com/office/drawing/2014/main" id="{01B42FC7-ECB4-B8DF-817A-1F225C02B422}"/>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150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3A245C0-7608-29FB-E211-F4BD5616FEBD}"/>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C96213AF-EDE7-ABD8-3C87-12C13108DCEE}"/>
              </a:ext>
            </a:extLst>
          </p:cNvPr>
          <p:cNvSpPr>
            <a:spLocks noGrp="1"/>
          </p:cNvSpPr>
          <p:nvPr>
            <p:ph type="title"/>
          </p:nvPr>
        </p:nvSpPr>
        <p:spPr>
          <a:xfrm>
            <a:off x="695325" y="549275"/>
            <a:ext cx="10801349" cy="1141413"/>
          </a:xfrm>
        </p:spPr>
        <p:txBody>
          <a:bodyPr anchor="ctr"/>
          <a:lstStyle>
            <a:lvl1pPr>
              <a:defRPr>
                <a:solidFill>
                  <a:schemeClr val="accent2"/>
                </a:solidFill>
              </a:defRPr>
            </a:lvl1pPr>
          </a:lstStyle>
          <a:p>
            <a:endParaRPr lang="fr-FR" dirty="0"/>
          </a:p>
        </p:txBody>
      </p:sp>
      <p:sp>
        <p:nvSpPr>
          <p:cNvPr id="3" name="Espace réservé du texte 2">
            <a:extLst>
              <a:ext uri="{FF2B5EF4-FFF2-40B4-BE49-F238E27FC236}">
                <a16:creationId xmlns:a16="http://schemas.microsoft.com/office/drawing/2014/main" id="{B339BCA0-00EB-4C04-FE5D-D57CFB42A343}"/>
              </a:ext>
            </a:extLst>
          </p:cNvPr>
          <p:cNvSpPr>
            <a:spLocks noGrp="1"/>
          </p:cNvSpPr>
          <p:nvPr>
            <p:ph type="body" idx="1"/>
          </p:nvPr>
        </p:nvSpPr>
        <p:spPr>
          <a:xfrm>
            <a:off x="695326" y="1989137"/>
            <a:ext cx="5302250" cy="583375"/>
          </a:xfrm>
        </p:spPr>
        <p:txBody>
          <a:bodyPr anchor="ctr">
            <a:normAutofit/>
          </a:bodyP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4" name="Espace réservé du contenu 3">
            <a:extLst>
              <a:ext uri="{FF2B5EF4-FFF2-40B4-BE49-F238E27FC236}">
                <a16:creationId xmlns:a16="http://schemas.microsoft.com/office/drawing/2014/main" id="{38039CBE-47B6-B221-F597-0A920B6452EB}"/>
              </a:ext>
            </a:extLst>
          </p:cNvPr>
          <p:cNvSpPr>
            <a:spLocks noGrp="1"/>
          </p:cNvSpPr>
          <p:nvPr>
            <p:ph sz="half" idx="2"/>
          </p:nvPr>
        </p:nvSpPr>
        <p:spPr>
          <a:xfrm>
            <a:off x="695326" y="2731009"/>
            <a:ext cx="5302250" cy="339833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5AB4248-870C-318C-3957-BD4B81DDCE0D}"/>
              </a:ext>
            </a:extLst>
          </p:cNvPr>
          <p:cNvSpPr>
            <a:spLocks noGrp="1"/>
          </p:cNvSpPr>
          <p:nvPr>
            <p:ph type="body" sz="quarter" idx="3"/>
          </p:nvPr>
        </p:nvSpPr>
        <p:spPr>
          <a:xfrm>
            <a:off x="6194424" y="1989138"/>
            <a:ext cx="5302250" cy="583374"/>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6" name="Espace réservé du contenu 5">
            <a:extLst>
              <a:ext uri="{FF2B5EF4-FFF2-40B4-BE49-F238E27FC236}">
                <a16:creationId xmlns:a16="http://schemas.microsoft.com/office/drawing/2014/main" id="{28C83028-6471-684E-6541-3C912C1C8817}"/>
              </a:ext>
            </a:extLst>
          </p:cNvPr>
          <p:cNvSpPr>
            <a:spLocks noGrp="1"/>
          </p:cNvSpPr>
          <p:nvPr>
            <p:ph sz="quarter" idx="4"/>
          </p:nvPr>
        </p:nvSpPr>
        <p:spPr>
          <a:xfrm>
            <a:off x="6203950" y="2731009"/>
            <a:ext cx="5302250" cy="339833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6">
            <a:extLst>
              <a:ext uri="{FF2B5EF4-FFF2-40B4-BE49-F238E27FC236}">
                <a16:creationId xmlns:a16="http://schemas.microsoft.com/office/drawing/2014/main" id="{5B6BE0A8-167A-EDED-938A-7034D719EABC}"/>
              </a:ext>
            </a:extLst>
          </p:cNvPr>
          <p:cNvSpPr>
            <a:spLocks noGrp="1"/>
          </p:cNvSpPr>
          <p:nvPr>
            <p:ph type="dt" sz="half" idx="10"/>
          </p:nvPr>
        </p:nvSpPr>
        <p:spPr/>
        <p:txBody>
          <a:bodyPr/>
          <a:lstStyle/>
          <a:p>
            <a:fld id="{B82C4F4B-8CDD-48A4-A8A7-7DB47399DE80}" type="datetime1">
              <a:rPr lang="fr-FR" smtClean="0"/>
              <a:t>27/05/2024</a:t>
            </a:fld>
            <a:endParaRPr lang="fr-FR"/>
          </a:p>
        </p:txBody>
      </p:sp>
      <p:sp>
        <p:nvSpPr>
          <p:cNvPr id="8" name="Espace réservé du pied de page 7">
            <a:extLst>
              <a:ext uri="{FF2B5EF4-FFF2-40B4-BE49-F238E27FC236}">
                <a16:creationId xmlns:a16="http://schemas.microsoft.com/office/drawing/2014/main" id="{C76D9B09-35F6-CD02-5B0F-09D34FE863F4}"/>
              </a:ext>
            </a:extLst>
          </p:cNvPr>
          <p:cNvSpPr>
            <a:spLocks noGrp="1"/>
          </p:cNvSpPr>
          <p:nvPr>
            <p:ph type="ftr" sz="quarter" idx="11"/>
          </p:nvPr>
        </p:nvSpPr>
        <p:spPr/>
        <p:txBody>
          <a:bodyPr/>
          <a:lstStyle/>
          <a:p>
            <a:r>
              <a:rPr lang="fr-FR" smtClean="0"/>
              <a:t>ISOL France Workshop VI - GDR SCiPAC - 27 Mai 2024, IPHC, Strasbourg</a:t>
            </a:r>
            <a:endParaRPr lang="fr-FR"/>
          </a:p>
        </p:txBody>
      </p:sp>
      <p:sp>
        <p:nvSpPr>
          <p:cNvPr id="9" name="Espace réservé du numéro de diapositive 8">
            <a:extLst>
              <a:ext uri="{FF2B5EF4-FFF2-40B4-BE49-F238E27FC236}">
                <a16:creationId xmlns:a16="http://schemas.microsoft.com/office/drawing/2014/main" id="{2EAAAD1C-47AE-9FCA-0448-17D1AFD6319E}"/>
              </a:ext>
            </a:extLst>
          </p:cNvPr>
          <p:cNvSpPr>
            <a:spLocks noGrp="1"/>
          </p:cNvSpPr>
          <p:nvPr>
            <p:ph type="sldNum" sz="quarter" idx="12"/>
          </p:nvPr>
        </p:nvSpPr>
        <p:spPr/>
        <p:txBody>
          <a:bodyPr/>
          <a:lstStyle/>
          <a:p>
            <a:fld id="{94B63599-5DA0-BE42-AE37-88D1760620F1}" type="slidenum">
              <a:rPr lang="fr-FR" smtClean="0"/>
              <a:t>‹N°›</a:t>
            </a:fld>
            <a:endParaRPr lang="fr-FR"/>
          </a:p>
        </p:txBody>
      </p:sp>
      <p:pic>
        <p:nvPicPr>
          <p:cNvPr id="10" name="Image 9">
            <a:extLst>
              <a:ext uri="{FF2B5EF4-FFF2-40B4-BE49-F238E27FC236}">
                <a16:creationId xmlns:a16="http://schemas.microsoft.com/office/drawing/2014/main" id="{4B145831-15F1-C839-875C-ABB8BFD272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3" name="Connecteur droit 12">
            <a:extLst>
              <a:ext uri="{FF2B5EF4-FFF2-40B4-BE49-F238E27FC236}">
                <a16:creationId xmlns:a16="http://schemas.microsoft.com/office/drawing/2014/main" id="{1F0FFB82-6432-211D-DD5B-E79E186C1CFE}"/>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764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ogo seu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E2BA01-0E4B-D450-EA29-B3D7944C2193}"/>
              </a:ext>
            </a:extLst>
          </p:cNvPr>
          <p:cNvPicPr>
            <a:picLocks noChangeAspect="1"/>
          </p:cNvPicPr>
          <p:nvPr userDrawn="1"/>
        </p:nvPicPr>
        <p:blipFill>
          <a:blip r:embed="rId3"/>
          <a:srcRect/>
          <a:stretch/>
        </p:blipFill>
        <p:spPr>
          <a:xfrm>
            <a:off x="2495550" y="2668905"/>
            <a:ext cx="7200900" cy="1520190"/>
          </a:xfrm>
          <a:prstGeom prst="rect">
            <a:avLst/>
          </a:prstGeom>
        </p:spPr>
      </p:pic>
    </p:spTree>
    <p:extLst>
      <p:ext uri="{BB962C8B-B14F-4D97-AF65-F5344CB8AC3E}">
        <p14:creationId xmlns:p14="http://schemas.microsoft.com/office/powerpoint/2010/main" val="407401261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5B9310-A98B-02B0-8DFD-5F4E8CAFFA50}"/>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424FF7A-7AC1-B304-B766-865CD6D61037}"/>
              </a:ext>
            </a:extLst>
          </p:cNvPr>
          <p:cNvSpPr>
            <a:spLocks noGrp="1"/>
          </p:cNvSpPr>
          <p:nvPr>
            <p:ph type="title"/>
          </p:nvPr>
        </p:nvSpPr>
        <p:spPr/>
        <p:txBody>
          <a:bodyPr anchor="ctr"/>
          <a:lstStyle>
            <a:lvl1pPr>
              <a:defRPr>
                <a:solidFill>
                  <a:schemeClr val="accent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D265603E-9229-B94A-80F8-4FD6A36214B9}"/>
              </a:ext>
            </a:extLst>
          </p:cNvPr>
          <p:cNvSpPr>
            <a:spLocks noGrp="1"/>
          </p:cNvSpPr>
          <p:nvPr>
            <p:ph type="dt" sz="half" idx="10"/>
          </p:nvPr>
        </p:nvSpPr>
        <p:spPr/>
        <p:txBody>
          <a:bodyPr/>
          <a:lstStyle/>
          <a:p>
            <a:fld id="{FDAA7D82-70E6-47F6-9B37-87AD18707DB0}" type="datetime1">
              <a:rPr lang="fr-FR" smtClean="0"/>
              <a:t>27/05/2024</a:t>
            </a:fld>
            <a:endParaRPr lang="fr-FR"/>
          </a:p>
        </p:txBody>
      </p:sp>
      <p:sp>
        <p:nvSpPr>
          <p:cNvPr id="4" name="Espace réservé du pied de page 3">
            <a:extLst>
              <a:ext uri="{FF2B5EF4-FFF2-40B4-BE49-F238E27FC236}">
                <a16:creationId xmlns:a16="http://schemas.microsoft.com/office/drawing/2014/main" id="{CC332EF9-A7AF-0E36-B432-A2F119BA702B}"/>
              </a:ext>
            </a:extLst>
          </p:cNvPr>
          <p:cNvSpPr>
            <a:spLocks noGrp="1"/>
          </p:cNvSpPr>
          <p:nvPr>
            <p:ph type="ftr" sz="quarter" idx="11"/>
          </p:nvPr>
        </p:nvSpPr>
        <p:spPr/>
        <p:txBody>
          <a:bodyPr/>
          <a:lstStyle/>
          <a:p>
            <a:r>
              <a:rPr lang="fr-FR" smtClean="0"/>
              <a:t>ISOL France Workshop VI - GDR SCiPAC - 27 Mai 2024, IPHC, Strasbourg</a:t>
            </a:r>
            <a:endParaRPr lang="fr-FR"/>
          </a:p>
        </p:txBody>
      </p:sp>
      <p:sp>
        <p:nvSpPr>
          <p:cNvPr id="5" name="Espace réservé du numéro de diapositive 4">
            <a:extLst>
              <a:ext uri="{FF2B5EF4-FFF2-40B4-BE49-F238E27FC236}">
                <a16:creationId xmlns:a16="http://schemas.microsoft.com/office/drawing/2014/main" id="{1264E45D-D49D-03B1-DAB7-55D30C0FBBFD}"/>
              </a:ext>
            </a:extLst>
          </p:cNvPr>
          <p:cNvSpPr>
            <a:spLocks noGrp="1"/>
          </p:cNvSpPr>
          <p:nvPr>
            <p:ph type="sldNum" sz="quarter" idx="12"/>
          </p:nvPr>
        </p:nvSpPr>
        <p:spPr/>
        <p:txBody>
          <a:bodyPr/>
          <a:lstStyle/>
          <a:p>
            <a:fld id="{94B63599-5DA0-BE42-AE37-88D1760620F1}" type="slidenum">
              <a:rPr lang="fr-FR" smtClean="0"/>
              <a:t>‹N°›</a:t>
            </a:fld>
            <a:endParaRPr lang="fr-FR"/>
          </a:p>
        </p:txBody>
      </p:sp>
      <p:pic>
        <p:nvPicPr>
          <p:cNvPr id="6" name="Image 5">
            <a:extLst>
              <a:ext uri="{FF2B5EF4-FFF2-40B4-BE49-F238E27FC236}">
                <a16:creationId xmlns:a16="http://schemas.microsoft.com/office/drawing/2014/main" id="{DC24615F-94DA-228D-98B8-8CFF9A1CF9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8" name="Connecteur droit 7">
            <a:extLst>
              <a:ext uri="{FF2B5EF4-FFF2-40B4-BE49-F238E27FC236}">
                <a16:creationId xmlns:a16="http://schemas.microsoft.com/office/drawing/2014/main" id="{ECA7C713-6E9F-9E06-96FE-1CBF92D19B1B}"/>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107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bg>
      <p:bgPr>
        <a:solidFill>
          <a:schemeClr val="bg2"/>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3F002E4-6434-1420-E8D9-7B0AE58D3D79}"/>
              </a:ext>
            </a:extLst>
          </p:cNvPr>
          <p:cNvSpPr>
            <a:spLocks noGrp="1"/>
          </p:cNvSpPr>
          <p:nvPr>
            <p:ph type="dt" sz="half" idx="10"/>
          </p:nvPr>
        </p:nvSpPr>
        <p:spPr/>
        <p:txBody>
          <a:bodyPr/>
          <a:lstStyle>
            <a:lvl1pPr>
              <a:defRPr>
                <a:solidFill>
                  <a:schemeClr val="tx2"/>
                </a:solidFill>
              </a:defRPr>
            </a:lvl1pPr>
          </a:lstStyle>
          <a:p>
            <a:fld id="{CF775208-B8A9-4BFF-B38F-83A6E384DFDB}" type="datetime1">
              <a:rPr lang="fr-FR" smtClean="0"/>
              <a:t>27/05/2024</a:t>
            </a:fld>
            <a:endParaRPr lang="fr-FR"/>
          </a:p>
        </p:txBody>
      </p:sp>
      <p:sp>
        <p:nvSpPr>
          <p:cNvPr id="3" name="Espace réservé du pied de page 2">
            <a:extLst>
              <a:ext uri="{FF2B5EF4-FFF2-40B4-BE49-F238E27FC236}">
                <a16:creationId xmlns:a16="http://schemas.microsoft.com/office/drawing/2014/main" id="{B6450D56-F435-4A27-B920-5376803E8D52}"/>
              </a:ext>
            </a:extLst>
          </p:cNvPr>
          <p:cNvSpPr>
            <a:spLocks noGrp="1"/>
          </p:cNvSpPr>
          <p:nvPr>
            <p:ph type="ftr" sz="quarter" idx="11"/>
          </p:nvPr>
        </p:nvSpPr>
        <p:spPr/>
        <p:txBody>
          <a:bodyPr/>
          <a:lstStyle>
            <a:lvl1pPr>
              <a:defRPr>
                <a:solidFill>
                  <a:schemeClr val="tx2"/>
                </a:solidFill>
              </a:defRPr>
            </a:lvl1pPr>
          </a:lstStyle>
          <a:p>
            <a:r>
              <a:rPr lang="fr-FR" smtClean="0"/>
              <a:t>ISOL France Workshop VI - GDR SCiPAC - 27 Mai 2024, IPHC, Strasbourg</a:t>
            </a:r>
            <a:endParaRPr lang="fr-FR"/>
          </a:p>
        </p:txBody>
      </p:sp>
      <p:sp>
        <p:nvSpPr>
          <p:cNvPr id="4" name="Espace réservé du numéro de diapositive 3">
            <a:extLst>
              <a:ext uri="{FF2B5EF4-FFF2-40B4-BE49-F238E27FC236}">
                <a16:creationId xmlns:a16="http://schemas.microsoft.com/office/drawing/2014/main" id="{13F17099-300B-92B2-0055-CA9B48CA887F}"/>
              </a:ext>
            </a:extLst>
          </p:cNvPr>
          <p:cNvSpPr>
            <a:spLocks noGrp="1"/>
          </p:cNvSpPr>
          <p:nvPr>
            <p:ph type="sldNum" sz="quarter" idx="12"/>
          </p:nvPr>
        </p:nvSpPr>
        <p:spPr/>
        <p:txBody>
          <a:bodyPr/>
          <a:lstStyle>
            <a:lvl1pPr>
              <a:defRPr>
                <a:solidFill>
                  <a:schemeClr val="tx2"/>
                </a:solidFill>
              </a:defRPr>
            </a:lvl1pPr>
          </a:lstStyle>
          <a:p>
            <a:fld id="{94B63599-5DA0-BE42-AE37-88D1760620F1}" type="slidenum">
              <a:rPr lang="fr-FR" smtClean="0"/>
              <a:pPr/>
              <a:t>‹N°›</a:t>
            </a:fld>
            <a:endParaRPr lang="fr-FR"/>
          </a:p>
        </p:txBody>
      </p:sp>
      <p:pic>
        <p:nvPicPr>
          <p:cNvPr id="5" name="Image 4">
            <a:extLst>
              <a:ext uri="{FF2B5EF4-FFF2-40B4-BE49-F238E27FC236}">
                <a16:creationId xmlns:a16="http://schemas.microsoft.com/office/drawing/2014/main" id="{9B5172B8-E3F5-93A5-63F0-42E8B9ECA0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8" name="Connecteur droit 7">
            <a:extLst>
              <a:ext uri="{FF2B5EF4-FFF2-40B4-BE49-F238E27FC236}">
                <a16:creationId xmlns:a16="http://schemas.microsoft.com/office/drawing/2014/main" id="{09B1BF06-95A7-3FD5-5A3D-E19DB4A323A8}"/>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3836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3F002E4-6434-1420-E8D9-7B0AE58D3D79}"/>
              </a:ext>
            </a:extLst>
          </p:cNvPr>
          <p:cNvSpPr>
            <a:spLocks noGrp="1"/>
          </p:cNvSpPr>
          <p:nvPr>
            <p:ph type="dt" sz="half" idx="10"/>
          </p:nvPr>
        </p:nvSpPr>
        <p:spPr/>
        <p:txBody>
          <a:bodyPr/>
          <a:lstStyle>
            <a:lvl1pPr>
              <a:defRPr>
                <a:solidFill>
                  <a:schemeClr val="tx2"/>
                </a:solidFill>
              </a:defRPr>
            </a:lvl1pPr>
          </a:lstStyle>
          <a:p>
            <a:fld id="{1E204BC5-1CD1-4629-BC96-2A3D4CFEF253}" type="datetime1">
              <a:rPr lang="fr-FR" smtClean="0"/>
              <a:t>27/05/2024</a:t>
            </a:fld>
            <a:endParaRPr lang="fr-FR"/>
          </a:p>
        </p:txBody>
      </p:sp>
      <p:sp>
        <p:nvSpPr>
          <p:cNvPr id="3" name="Espace réservé du pied de page 2">
            <a:extLst>
              <a:ext uri="{FF2B5EF4-FFF2-40B4-BE49-F238E27FC236}">
                <a16:creationId xmlns:a16="http://schemas.microsoft.com/office/drawing/2014/main" id="{B6450D56-F435-4A27-B920-5376803E8D52}"/>
              </a:ext>
            </a:extLst>
          </p:cNvPr>
          <p:cNvSpPr>
            <a:spLocks noGrp="1"/>
          </p:cNvSpPr>
          <p:nvPr>
            <p:ph type="ftr" sz="quarter" idx="11"/>
          </p:nvPr>
        </p:nvSpPr>
        <p:spPr>
          <a:xfrm>
            <a:off x="1244498" y="6318001"/>
            <a:ext cx="4716464" cy="540000"/>
          </a:xfrm>
        </p:spPr>
        <p:txBody>
          <a:bodyPr/>
          <a:lstStyle>
            <a:lvl1pPr>
              <a:defRPr>
                <a:solidFill>
                  <a:schemeClr val="tx2"/>
                </a:solidFill>
              </a:defRPr>
            </a:lvl1pPr>
          </a:lstStyle>
          <a:p>
            <a:r>
              <a:rPr lang="fr-FR" smtClean="0"/>
              <a:t>ISOL France Workshop VI - GDR SCiPAC - 27 Mai 2024, IPHC, Strasbourg</a:t>
            </a:r>
            <a:endParaRPr lang="fr-FR"/>
          </a:p>
        </p:txBody>
      </p:sp>
      <p:sp>
        <p:nvSpPr>
          <p:cNvPr id="4" name="Espace réservé du numéro de diapositive 3">
            <a:extLst>
              <a:ext uri="{FF2B5EF4-FFF2-40B4-BE49-F238E27FC236}">
                <a16:creationId xmlns:a16="http://schemas.microsoft.com/office/drawing/2014/main" id="{13F17099-300B-92B2-0055-CA9B48CA887F}"/>
              </a:ext>
            </a:extLst>
          </p:cNvPr>
          <p:cNvSpPr>
            <a:spLocks noGrp="1"/>
          </p:cNvSpPr>
          <p:nvPr>
            <p:ph type="sldNum" sz="quarter" idx="12"/>
          </p:nvPr>
        </p:nvSpPr>
        <p:spPr/>
        <p:txBody>
          <a:bodyPr/>
          <a:lstStyle>
            <a:lvl1pPr>
              <a:defRPr>
                <a:solidFill>
                  <a:schemeClr val="tx2"/>
                </a:solidFill>
              </a:defRPr>
            </a:lvl1pPr>
          </a:lstStyle>
          <a:p>
            <a:fld id="{94B63599-5DA0-BE42-AE37-88D1760620F1}" type="slidenum">
              <a:rPr lang="fr-FR" smtClean="0"/>
              <a:pPr/>
              <a:t>‹N°›</a:t>
            </a:fld>
            <a:endParaRPr lang="fr-FR"/>
          </a:p>
        </p:txBody>
      </p:sp>
      <p:pic>
        <p:nvPicPr>
          <p:cNvPr id="6" name="Image 5">
            <a:extLst>
              <a:ext uri="{FF2B5EF4-FFF2-40B4-BE49-F238E27FC236}">
                <a16:creationId xmlns:a16="http://schemas.microsoft.com/office/drawing/2014/main" id="{FD0E8317-6100-4728-184D-31EFF1753D61}"/>
              </a:ext>
            </a:extLst>
          </p:cNvPr>
          <p:cNvPicPr>
            <a:picLocks noChangeAspect="1"/>
          </p:cNvPicPr>
          <p:nvPr userDrawn="1"/>
        </p:nvPicPr>
        <p:blipFill>
          <a:blip r:embed="rId2">
            <a:alphaModFix amt="16000"/>
            <a:duotone>
              <a:prstClr val="black"/>
              <a:schemeClr val="accent5">
                <a:tint val="45000"/>
                <a:satMod val="400000"/>
              </a:schemeClr>
            </a:duotone>
          </a:blip>
          <a:stretch>
            <a:fillRect/>
          </a:stretch>
        </p:blipFill>
        <p:spPr>
          <a:xfrm>
            <a:off x="7556500" y="2222500"/>
            <a:ext cx="4635500" cy="4635500"/>
          </a:xfrm>
          <a:prstGeom prst="rect">
            <a:avLst/>
          </a:prstGeom>
        </p:spPr>
      </p:pic>
      <p:pic>
        <p:nvPicPr>
          <p:cNvPr id="5" name="Image 4">
            <a:extLst>
              <a:ext uri="{FF2B5EF4-FFF2-40B4-BE49-F238E27FC236}">
                <a16:creationId xmlns:a16="http://schemas.microsoft.com/office/drawing/2014/main" id="{9B5172B8-E3F5-93A5-63F0-42E8B9ECA0C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8" name="Connecteur droit 7">
            <a:extLst>
              <a:ext uri="{FF2B5EF4-FFF2-40B4-BE49-F238E27FC236}">
                <a16:creationId xmlns:a16="http://schemas.microsoft.com/office/drawing/2014/main" id="{09B1BF06-95A7-3FD5-5A3D-E19DB4A323A8}"/>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6141" y="6417973"/>
            <a:ext cx="1635237" cy="340055"/>
          </a:xfrm>
          <a:prstGeom prst="rect">
            <a:avLst/>
          </a:prstGeom>
        </p:spPr>
      </p:pic>
    </p:spTree>
    <p:extLst>
      <p:ext uri="{BB962C8B-B14F-4D97-AF65-F5344CB8AC3E}">
        <p14:creationId xmlns:p14="http://schemas.microsoft.com/office/powerpoint/2010/main" val="6758127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509CBF-AC4F-6A85-985B-A7A28D9035B6}"/>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e la date 4">
            <a:extLst>
              <a:ext uri="{FF2B5EF4-FFF2-40B4-BE49-F238E27FC236}">
                <a16:creationId xmlns:a16="http://schemas.microsoft.com/office/drawing/2014/main" id="{F31C3DA6-1B9F-AE68-9F5A-FD8A36CFB859}"/>
              </a:ext>
            </a:extLst>
          </p:cNvPr>
          <p:cNvSpPr>
            <a:spLocks noGrp="1"/>
          </p:cNvSpPr>
          <p:nvPr>
            <p:ph type="dt" sz="half" idx="10"/>
          </p:nvPr>
        </p:nvSpPr>
        <p:spPr/>
        <p:txBody>
          <a:bodyPr/>
          <a:lstStyle/>
          <a:p>
            <a:fld id="{881FA866-D7AA-4B2B-9DB5-883D0A73EBD5}" type="datetime1">
              <a:rPr lang="fr-FR" smtClean="0"/>
              <a:t>27/05/2024</a:t>
            </a:fld>
            <a:endParaRPr lang="fr-FR"/>
          </a:p>
        </p:txBody>
      </p:sp>
      <p:sp>
        <p:nvSpPr>
          <p:cNvPr id="6" name="Espace réservé du pied de page 5">
            <a:extLst>
              <a:ext uri="{FF2B5EF4-FFF2-40B4-BE49-F238E27FC236}">
                <a16:creationId xmlns:a16="http://schemas.microsoft.com/office/drawing/2014/main" id="{4FBE1939-A96A-8869-5F61-1052CDEF920D}"/>
              </a:ext>
            </a:extLst>
          </p:cNvPr>
          <p:cNvSpPr>
            <a:spLocks noGrp="1"/>
          </p:cNvSpPr>
          <p:nvPr>
            <p:ph type="ftr" sz="quarter" idx="11"/>
          </p:nvPr>
        </p:nvSpPr>
        <p:spPr/>
        <p:txBody>
          <a:bodyPr/>
          <a:lstStyle/>
          <a:p>
            <a:r>
              <a:rPr lang="fr-FR" smtClean="0"/>
              <a:t>ISOL France Workshop VI - GDR SCiPAC - 27 Mai 2024, IPHC, Strasbourg</a:t>
            </a:r>
            <a:endParaRPr lang="fr-FR"/>
          </a:p>
        </p:txBody>
      </p:sp>
      <p:sp>
        <p:nvSpPr>
          <p:cNvPr id="7" name="Espace réservé du numéro de diapositive 6">
            <a:extLst>
              <a:ext uri="{FF2B5EF4-FFF2-40B4-BE49-F238E27FC236}">
                <a16:creationId xmlns:a16="http://schemas.microsoft.com/office/drawing/2014/main" id="{563CACE9-C05D-2E68-0F2C-D1EA945D98E0}"/>
              </a:ext>
            </a:extLst>
          </p:cNvPr>
          <p:cNvSpPr>
            <a:spLocks noGrp="1"/>
          </p:cNvSpPr>
          <p:nvPr>
            <p:ph type="sldNum" sz="quarter" idx="12"/>
          </p:nvPr>
        </p:nvSpPr>
        <p:spPr/>
        <p:txBody>
          <a:bodyPr/>
          <a:lstStyle/>
          <a:p>
            <a:fld id="{94B63599-5DA0-BE42-AE37-88D1760620F1}" type="slidenum">
              <a:rPr lang="fr-FR" smtClean="0"/>
              <a:t>‹N°›</a:t>
            </a:fld>
            <a:endParaRPr lang="fr-FR"/>
          </a:p>
        </p:txBody>
      </p:sp>
      <p:sp>
        <p:nvSpPr>
          <p:cNvPr id="8" name="Espace réservé du texte 3">
            <a:extLst>
              <a:ext uri="{FF2B5EF4-FFF2-40B4-BE49-F238E27FC236}">
                <a16:creationId xmlns:a16="http://schemas.microsoft.com/office/drawing/2014/main" id="{26178BC9-AFF1-066B-B74E-64F49DDF17C5}"/>
              </a:ext>
            </a:extLst>
          </p:cNvPr>
          <p:cNvSpPr>
            <a:spLocks noGrp="1"/>
          </p:cNvSpPr>
          <p:nvPr>
            <p:ph type="body" sz="half" idx="2"/>
          </p:nvPr>
        </p:nvSpPr>
        <p:spPr>
          <a:xfrm>
            <a:off x="695326" y="1989139"/>
            <a:ext cx="3455988" cy="41401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fr-FR" dirty="0"/>
          </a:p>
        </p:txBody>
      </p:sp>
      <p:sp>
        <p:nvSpPr>
          <p:cNvPr id="9" name="Titre 1">
            <a:extLst>
              <a:ext uri="{FF2B5EF4-FFF2-40B4-BE49-F238E27FC236}">
                <a16:creationId xmlns:a16="http://schemas.microsoft.com/office/drawing/2014/main" id="{A07CDDF1-8217-8011-188E-6C6B607E26F5}"/>
              </a:ext>
            </a:extLst>
          </p:cNvPr>
          <p:cNvSpPr>
            <a:spLocks noGrp="1"/>
          </p:cNvSpPr>
          <p:nvPr>
            <p:ph type="title"/>
          </p:nvPr>
        </p:nvSpPr>
        <p:spPr>
          <a:xfrm>
            <a:off x="695325" y="549275"/>
            <a:ext cx="3455988" cy="1141413"/>
          </a:xfrm>
        </p:spPr>
        <p:txBody>
          <a:bodyPr anchor="ctr">
            <a:normAutofit/>
          </a:bodyPr>
          <a:lstStyle>
            <a:lvl1pPr>
              <a:defRPr sz="3200">
                <a:solidFill>
                  <a:schemeClr val="accent2"/>
                </a:solidFill>
              </a:defRPr>
            </a:lvl1pPr>
          </a:lstStyle>
          <a:p>
            <a:endParaRPr lang="fr-FR" dirty="0"/>
          </a:p>
        </p:txBody>
      </p:sp>
      <p:sp>
        <p:nvSpPr>
          <p:cNvPr id="10" name="Espace réservé du contenu 2">
            <a:extLst>
              <a:ext uri="{FF2B5EF4-FFF2-40B4-BE49-F238E27FC236}">
                <a16:creationId xmlns:a16="http://schemas.microsoft.com/office/drawing/2014/main" id="{3E014FF3-6B7D-01A9-4EDB-BCA4CB4309D7}"/>
              </a:ext>
            </a:extLst>
          </p:cNvPr>
          <p:cNvSpPr>
            <a:spLocks noGrp="1"/>
          </p:cNvSpPr>
          <p:nvPr>
            <p:ph idx="1"/>
          </p:nvPr>
        </p:nvSpPr>
        <p:spPr>
          <a:xfrm>
            <a:off x="4367213" y="549275"/>
            <a:ext cx="7129462" cy="558006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3" name="Image 2">
            <a:extLst>
              <a:ext uri="{FF2B5EF4-FFF2-40B4-BE49-F238E27FC236}">
                <a16:creationId xmlns:a16="http://schemas.microsoft.com/office/drawing/2014/main" id="{1BCE8E76-9657-A6B5-7E77-FBC3EAE1C0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1" name="Connecteur droit 10">
            <a:extLst>
              <a:ext uri="{FF2B5EF4-FFF2-40B4-BE49-F238E27FC236}">
                <a16:creationId xmlns:a16="http://schemas.microsoft.com/office/drawing/2014/main" id="{A54ED51A-2B1B-B7F8-2B0A-F32A5685FC5E}"/>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65964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et image">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a:xfrm>
            <a:off x="695325" y="549275"/>
            <a:ext cx="10801350" cy="1141413"/>
          </a:xfrm>
        </p:spPr>
        <p:txBody>
          <a:bodyPr/>
          <a:lstStyle>
            <a:lvl1pPr>
              <a:defRPr>
                <a:solidFill>
                  <a:schemeClr val="bg1"/>
                </a:solidFill>
              </a:defRPr>
            </a:lvl1pPr>
          </a:lstStyle>
          <a:p>
            <a:endParaRPr lang="fr-FR" dirty="0"/>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D85D5FE6-E77F-490D-B2D3-EE53BFE9EFD2}" type="datetime1">
              <a:rPr lang="fr-FR" smtClean="0"/>
              <a:t>27/05/2024</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r>
              <a:rPr lang="fr-FR" smtClean="0"/>
              <a:t>ISOL France Workshop VI - GDR SCiPAC - 27 Mai 2024, IPHC, Strasbourg</a:t>
            </a:r>
            <a:endParaRPr lang="fr-F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94B63599-5DA0-BE42-AE37-88D1760620F1}" type="slidenum">
              <a:rPr lang="fr-FR" smtClean="0"/>
              <a:t>‹N°›</a:t>
            </a:fld>
            <a:endParaRPr lang="fr-FR"/>
          </a:p>
        </p:txBody>
      </p:sp>
      <p:sp>
        <p:nvSpPr>
          <p:cNvPr id="9" name="Espace réservé pour une image  8">
            <a:extLst>
              <a:ext uri="{FF2B5EF4-FFF2-40B4-BE49-F238E27FC236}">
                <a16:creationId xmlns:a16="http://schemas.microsoft.com/office/drawing/2014/main" id="{71CAEE75-82CA-0EE9-8A64-25E8B567C7C2}"/>
              </a:ext>
            </a:extLst>
          </p:cNvPr>
          <p:cNvSpPr>
            <a:spLocks noGrp="1"/>
          </p:cNvSpPr>
          <p:nvPr>
            <p:ph type="pic" sz="quarter" idx="13"/>
          </p:nvPr>
        </p:nvSpPr>
        <p:spPr>
          <a:xfrm>
            <a:off x="0" y="1989138"/>
            <a:ext cx="12192000" cy="4868862"/>
          </a:xfrm>
          <a:pattFill prst="pct5">
            <a:fgClr>
              <a:schemeClr val="bg1"/>
            </a:fgClr>
            <a:bgClr>
              <a:schemeClr val="bg2"/>
            </a:bgClr>
          </a:pattFill>
        </p:spPr>
        <p:txBody>
          <a:bodyPr/>
          <a:lstStyle>
            <a:lvl1pPr marL="0" indent="0">
              <a:buNone/>
              <a:defRPr>
                <a:solidFill>
                  <a:schemeClr val="accent1"/>
                </a:solidFill>
              </a:defRPr>
            </a:lvl1pPr>
          </a:lstStyle>
          <a:p>
            <a:endParaRPr lang="fr-FR" dirty="0"/>
          </a:p>
        </p:txBody>
      </p:sp>
      <p:pic>
        <p:nvPicPr>
          <p:cNvPr id="4" name="Image 3" descr="Une image contenant logo, Police, Graphique, symbole&#10;&#10;Description générée automatiquement">
            <a:extLst>
              <a:ext uri="{FF2B5EF4-FFF2-40B4-BE49-F238E27FC236}">
                <a16:creationId xmlns:a16="http://schemas.microsoft.com/office/drawing/2014/main" id="{B82D3D8F-3630-17C3-D58D-6A3635BC6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8" name="Connecteur droit 7">
            <a:extLst>
              <a:ext uri="{FF2B5EF4-FFF2-40B4-BE49-F238E27FC236}">
                <a16:creationId xmlns:a16="http://schemas.microsoft.com/office/drawing/2014/main" id="{CE3B2C7A-E65D-05D7-72D2-8FDF998E7166}"/>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96383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re et image">
    <p:bg>
      <p:bgPr>
        <a:solidFill>
          <a:srgbClr val="CACDDE"/>
        </a:solidFill>
        <a:effectLst/>
      </p:bgPr>
    </p:bg>
    <p:spTree>
      <p:nvGrpSpPr>
        <p:cNvPr id="1" name=""/>
        <p:cNvGrpSpPr/>
        <p:nvPr/>
      </p:nvGrpSpPr>
      <p:grpSpPr>
        <a:xfrm>
          <a:off x="0" y="0"/>
          <a:ext cx="0" cy="0"/>
          <a:chOff x="0" y="0"/>
          <a:chExt cx="0" cy="0"/>
        </a:xfrm>
      </p:grpSpPr>
      <p:pic>
        <p:nvPicPr>
          <p:cNvPr id="4" name="Image 3" descr="Une image contenant nuage, plein air, arbre, ciel&#10;&#10;Description générée automatiquement">
            <a:extLst>
              <a:ext uri="{FF2B5EF4-FFF2-40B4-BE49-F238E27FC236}">
                <a16:creationId xmlns:a16="http://schemas.microsoft.com/office/drawing/2014/main" id="{3B74FEEB-0659-65A4-17DA-8B87A72902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59" t="35139" b="10140"/>
          <a:stretch/>
        </p:blipFill>
        <p:spPr>
          <a:xfrm>
            <a:off x="0" y="1989138"/>
            <a:ext cx="12192000" cy="4868862"/>
          </a:xfrm>
          <a:prstGeom prst="rect">
            <a:avLst/>
          </a:prstGeom>
        </p:spPr>
      </p:pic>
      <p:sp>
        <p:nvSpPr>
          <p:cNvPr id="13" name="Rectangle 12">
            <a:extLst>
              <a:ext uri="{FF2B5EF4-FFF2-40B4-BE49-F238E27FC236}">
                <a16:creationId xmlns:a16="http://schemas.microsoft.com/office/drawing/2014/main" id="{E5E7EC10-206A-72F4-91BB-2E65EF32210F}"/>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a:xfrm>
            <a:off x="695325" y="549275"/>
            <a:ext cx="10801350" cy="1141413"/>
          </a:xfrm>
        </p:spPr>
        <p:txBody>
          <a:bodyPr anchor="ctr"/>
          <a:lstStyle>
            <a:lvl1pPr>
              <a:defRPr>
                <a:solidFill>
                  <a:schemeClr val="bg1"/>
                </a:solidFill>
              </a:defRPr>
            </a:lvl1pPr>
          </a:lstStyle>
          <a:p>
            <a:endParaRPr lang="fr-FR" dirty="0"/>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9B864DC4-469E-4728-BBAA-B4203E3BDF0F}" type="datetime1">
              <a:rPr lang="fr-FR" smtClean="0"/>
              <a:t>27/05/2024</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r>
              <a:rPr lang="fr-FR" smtClean="0"/>
              <a:t>ISOL France Workshop VI - GDR SCiPAC - 27 Mai 2024, IPHC, Strasbourg</a:t>
            </a:r>
            <a:endParaRPr lang="fr-F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94B63599-5DA0-BE42-AE37-88D1760620F1}" type="slidenum">
              <a:rPr lang="fr-FR" smtClean="0"/>
              <a:t>‹N°›</a:t>
            </a:fld>
            <a:endParaRPr lang="fr-FR"/>
          </a:p>
        </p:txBody>
      </p:sp>
      <p:pic>
        <p:nvPicPr>
          <p:cNvPr id="8" name="Image 7" descr="Une image contenant logo, Police, Graphique, symbole&#10;&#10;Description générée automatiquement">
            <a:extLst>
              <a:ext uri="{FF2B5EF4-FFF2-40B4-BE49-F238E27FC236}">
                <a16:creationId xmlns:a16="http://schemas.microsoft.com/office/drawing/2014/main" id="{AE507065-CF76-8E92-00FE-38DBC2ED04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10" name="Connecteur droit 9">
            <a:extLst>
              <a:ext uri="{FF2B5EF4-FFF2-40B4-BE49-F238E27FC236}">
                <a16:creationId xmlns:a16="http://schemas.microsoft.com/office/drawing/2014/main" id="{B2946AB7-A2AE-FE87-1FF5-759E09BE9A03}"/>
              </a:ext>
            </a:extLst>
          </p:cNvPr>
          <p:cNvCxnSpPr/>
          <p:nvPr userDrawn="1"/>
        </p:nvCxnSpPr>
        <p:spPr>
          <a:xfrm>
            <a:off x="11136674" y="928805"/>
            <a:ext cx="360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userDrawn="1"/>
        </p:nvSpPr>
        <p:spPr>
          <a:xfrm rot="16200000">
            <a:off x="11273066" y="5939065"/>
            <a:ext cx="1622425" cy="215444"/>
          </a:xfrm>
          <a:prstGeom prst="rect">
            <a:avLst/>
          </a:prstGeom>
          <a:noFill/>
        </p:spPr>
        <p:txBody>
          <a:bodyPr wrap="square" rtlCol="0">
            <a:spAutoFit/>
          </a:bodyPr>
          <a:lstStyle/>
          <a:p>
            <a:r>
              <a:rPr lang="fr-FR" sz="800" dirty="0" smtClean="0">
                <a:solidFill>
                  <a:schemeClr val="bg1"/>
                </a:solidFill>
                <a:latin typeface="Arial" panose="020B0604020202020204" pitchFamily="34" charset="0"/>
                <a:cs typeface="Arial" panose="020B0604020202020204" pitchFamily="34" charset="0"/>
              </a:rPr>
              <a:t>© O. Naves/</a:t>
            </a:r>
            <a:r>
              <a:rPr lang="fr-FR" sz="800" dirty="0" err="1" smtClean="0">
                <a:solidFill>
                  <a:schemeClr val="bg1"/>
                </a:solidFill>
                <a:latin typeface="Arial" panose="020B0604020202020204" pitchFamily="34" charset="0"/>
                <a:cs typeface="Arial" panose="020B0604020202020204" pitchFamily="34" charset="0"/>
              </a:rPr>
              <a:t>Drakodrone</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73833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12" name="Image 11" descr="Une image contenant carte, diagramme, Plan&#10;&#10;Description générée automatiquement">
            <a:extLst>
              <a:ext uri="{FF2B5EF4-FFF2-40B4-BE49-F238E27FC236}">
                <a16:creationId xmlns:a16="http://schemas.microsoft.com/office/drawing/2014/main" id="{A1CBB1D1-9CE9-D73F-D21D-A5DAF8E7D9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26427" y="1265572"/>
            <a:ext cx="7870248" cy="4863766"/>
          </a:xfrm>
          <a:prstGeom prst="rect">
            <a:avLst/>
          </a:prstGeom>
        </p:spPr>
      </p:pic>
      <p:sp>
        <p:nvSpPr>
          <p:cNvPr id="3" name="Rectangle 2">
            <a:extLst>
              <a:ext uri="{FF2B5EF4-FFF2-40B4-BE49-F238E27FC236}">
                <a16:creationId xmlns:a16="http://schemas.microsoft.com/office/drawing/2014/main" id="{4941D318-D2A0-774E-EEB5-5F2E5D4207E3}"/>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texte 3">
            <a:extLst>
              <a:ext uri="{FF2B5EF4-FFF2-40B4-BE49-F238E27FC236}">
                <a16:creationId xmlns:a16="http://schemas.microsoft.com/office/drawing/2014/main" id="{F6341167-FF0D-D71B-6A48-B5C37ACF55E9}"/>
              </a:ext>
            </a:extLst>
          </p:cNvPr>
          <p:cNvSpPr>
            <a:spLocks noGrp="1"/>
          </p:cNvSpPr>
          <p:nvPr>
            <p:ph type="body" sz="half" idx="2"/>
          </p:nvPr>
        </p:nvSpPr>
        <p:spPr>
          <a:xfrm>
            <a:off x="695326" y="1989139"/>
            <a:ext cx="3455988" cy="4140199"/>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fr-FR" dirty="0"/>
          </a:p>
        </p:txBody>
      </p:sp>
      <p:sp>
        <p:nvSpPr>
          <p:cNvPr id="5" name="Espace réservé de la date 4">
            <a:extLst>
              <a:ext uri="{FF2B5EF4-FFF2-40B4-BE49-F238E27FC236}">
                <a16:creationId xmlns:a16="http://schemas.microsoft.com/office/drawing/2014/main" id="{F461AF02-3051-6181-2F34-CA165C73A796}"/>
              </a:ext>
            </a:extLst>
          </p:cNvPr>
          <p:cNvSpPr>
            <a:spLocks noGrp="1"/>
          </p:cNvSpPr>
          <p:nvPr>
            <p:ph type="dt" sz="half" idx="10"/>
          </p:nvPr>
        </p:nvSpPr>
        <p:spPr/>
        <p:txBody>
          <a:bodyPr/>
          <a:lstStyle/>
          <a:p>
            <a:fld id="{C4D693A7-DC4D-427B-B36D-D1D43DED6814}" type="datetime1">
              <a:rPr lang="fr-FR" smtClean="0"/>
              <a:t>27/05/2024</a:t>
            </a:fld>
            <a:endParaRPr lang="fr-FR"/>
          </a:p>
        </p:txBody>
      </p:sp>
      <p:sp>
        <p:nvSpPr>
          <p:cNvPr id="6" name="Espace réservé du pied de page 5">
            <a:extLst>
              <a:ext uri="{FF2B5EF4-FFF2-40B4-BE49-F238E27FC236}">
                <a16:creationId xmlns:a16="http://schemas.microsoft.com/office/drawing/2014/main" id="{0982B163-7A6B-8D00-78F2-898E7BC1BE9F}"/>
              </a:ext>
            </a:extLst>
          </p:cNvPr>
          <p:cNvSpPr>
            <a:spLocks noGrp="1"/>
          </p:cNvSpPr>
          <p:nvPr>
            <p:ph type="ftr" sz="quarter" idx="11"/>
          </p:nvPr>
        </p:nvSpPr>
        <p:spPr/>
        <p:txBody>
          <a:bodyPr/>
          <a:lstStyle/>
          <a:p>
            <a:r>
              <a:rPr lang="fr-FR" smtClean="0"/>
              <a:t>ISOL France Workshop VI - GDR SCiPAC - 27 Mai 2024, IPHC, Strasbourg</a:t>
            </a:r>
            <a:endParaRPr lang="fr-FR"/>
          </a:p>
        </p:txBody>
      </p:sp>
      <p:sp>
        <p:nvSpPr>
          <p:cNvPr id="7" name="Espace réservé du numéro de diapositive 6">
            <a:extLst>
              <a:ext uri="{FF2B5EF4-FFF2-40B4-BE49-F238E27FC236}">
                <a16:creationId xmlns:a16="http://schemas.microsoft.com/office/drawing/2014/main" id="{BB554EF3-BE24-DB3A-DB8F-3CA03B630590}"/>
              </a:ext>
            </a:extLst>
          </p:cNvPr>
          <p:cNvSpPr>
            <a:spLocks noGrp="1"/>
          </p:cNvSpPr>
          <p:nvPr>
            <p:ph type="sldNum" sz="quarter" idx="12"/>
          </p:nvPr>
        </p:nvSpPr>
        <p:spPr/>
        <p:txBody>
          <a:bodyPr/>
          <a:lstStyle/>
          <a:p>
            <a:fld id="{94B63599-5DA0-BE42-AE37-88D1760620F1}" type="slidenum">
              <a:rPr lang="fr-FR" smtClean="0"/>
              <a:t>‹N°›</a:t>
            </a:fld>
            <a:endParaRPr lang="fr-FR"/>
          </a:p>
        </p:txBody>
      </p:sp>
      <p:sp>
        <p:nvSpPr>
          <p:cNvPr id="9" name="Titre 1">
            <a:extLst>
              <a:ext uri="{FF2B5EF4-FFF2-40B4-BE49-F238E27FC236}">
                <a16:creationId xmlns:a16="http://schemas.microsoft.com/office/drawing/2014/main" id="{50AC1D9F-B01A-B9BD-1811-BDADB88055A4}"/>
              </a:ext>
            </a:extLst>
          </p:cNvPr>
          <p:cNvSpPr>
            <a:spLocks noGrp="1"/>
          </p:cNvSpPr>
          <p:nvPr>
            <p:ph type="title"/>
          </p:nvPr>
        </p:nvSpPr>
        <p:spPr>
          <a:xfrm>
            <a:off x="695325" y="549275"/>
            <a:ext cx="3455990" cy="1141413"/>
          </a:xfrm>
        </p:spPr>
        <p:txBody>
          <a:bodyPr anchor="ctr">
            <a:normAutofit/>
          </a:bodyPr>
          <a:lstStyle>
            <a:lvl1pPr>
              <a:defRPr sz="3200">
                <a:solidFill>
                  <a:schemeClr val="accent2"/>
                </a:solidFill>
              </a:defRPr>
            </a:lvl1pPr>
          </a:lstStyle>
          <a:p>
            <a:endParaRPr lang="fr-FR" dirty="0"/>
          </a:p>
        </p:txBody>
      </p:sp>
      <p:pic>
        <p:nvPicPr>
          <p:cNvPr id="10" name="Image 9">
            <a:extLst>
              <a:ext uri="{FF2B5EF4-FFF2-40B4-BE49-F238E27FC236}">
                <a16:creationId xmlns:a16="http://schemas.microsoft.com/office/drawing/2014/main" id="{1BCE8E76-9657-A6B5-7E77-FBC3EAE1C08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1" name="Connecteur droit 10">
            <a:extLst>
              <a:ext uri="{FF2B5EF4-FFF2-40B4-BE49-F238E27FC236}">
                <a16:creationId xmlns:a16="http://schemas.microsoft.com/office/drawing/2014/main" id="{A54ED51A-2B1B-B7F8-2B0A-F32A5685FC5E}"/>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41091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apositive de titr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2E092-44B4-6B96-043F-72E6A77F24E8}"/>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3429000"/>
            <a:ext cx="10801350" cy="1439863"/>
          </a:xfrm>
        </p:spPr>
        <p:txBody>
          <a:bodyPr anchor="ctr">
            <a:normAutofit/>
          </a:bodyPr>
          <a:lstStyle>
            <a:lvl1pPr algn="ctr">
              <a:defRPr sz="4000">
                <a:solidFill>
                  <a:schemeClr val="bg1"/>
                </a:solidFill>
              </a:defRPr>
            </a:lvl1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67213" y="1989138"/>
            <a:ext cx="3457575" cy="729933"/>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accent1"/>
                </a:solidFill>
                <a:latin typeface="Arial" panose="020B0604020202020204" pitchFamily="34" charset="0"/>
              </a:defRPr>
            </a:lvl1pPr>
          </a:lstStyle>
          <a:p>
            <a:fld id="{753A4CEC-6701-450E-BBAC-AD5F8F0ACEBC}" type="datetime1">
              <a:rPr lang="fr-FR" smtClean="0"/>
              <a:t>27/05/2024</a:t>
            </a:fld>
            <a:endParaRPr lang="fr-FR" dirty="0"/>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r>
              <a:rPr lang="fr-FR" smtClean="0"/>
              <a:t>ISOL France Workshop VI - GDR SCiPAC - 27 Mai 2024, IPHC, Strasbourg</a:t>
            </a:r>
            <a:endParaRPr lang="fr-FR" dirty="0"/>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94B63599-5DA0-BE42-AE37-88D1760620F1}" type="slidenum">
              <a:rPr lang="fr-FR" smtClean="0"/>
              <a:pPr/>
              <a:t>‹N°›</a:t>
            </a:fld>
            <a:endParaRPr lang="fr-FR" dirty="0"/>
          </a:p>
        </p:txBody>
      </p:sp>
    </p:spTree>
    <p:extLst>
      <p:ext uri="{BB962C8B-B14F-4D97-AF65-F5344CB8AC3E}">
        <p14:creationId xmlns:p14="http://schemas.microsoft.com/office/powerpoint/2010/main" val="26268716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Logo seul">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E2BA01-0E4B-D450-EA29-B3D7944C2193}"/>
              </a:ext>
            </a:extLst>
          </p:cNvPr>
          <p:cNvPicPr>
            <a:picLocks noChangeAspect="1"/>
          </p:cNvPicPr>
          <p:nvPr userDrawn="1"/>
        </p:nvPicPr>
        <p:blipFill>
          <a:blip r:embed="rId2"/>
          <a:srcRect/>
          <a:stretch/>
        </p:blipFill>
        <p:spPr>
          <a:xfrm>
            <a:off x="2495550" y="2668905"/>
            <a:ext cx="7200900" cy="1520190"/>
          </a:xfrm>
          <a:prstGeom prst="rect">
            <a:avLst/>
          </a:prstGeom>
        </p:spPr>
      </p:pic>
    </p:spTree>
    <p:extLst>
      <p:ext uri="{BB962C8B-B14F-4D97-AF65-F5344CB8AC3E}">
        <p14:creationId xmlns:p14="http://schemas.microsoft.com/office/powerpoint/2010/main" val="17875992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84648E8-20C0-A703-5721-F09140286C60}"/>
              </a:ext>
            </a:extLst>
          </p:cNvPr>
          <p:cNvPicPr>
            <a:picLocks noChangeAspect="1"/>
          </p:cNvPicPr>
          <p:nvPr userDrawn="1"/>
        </p:nvPicPr>
        <p:blipFill>
          <a:blip r:embed="rId3">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1989137"/>
            <a:ext cx="10801350" cy="1520825"/>
          </a:xfrm>
        </p:spPr>
        <p:txBody>
          <a:bodyPr anchor="b"/>
          <a:lstStyle>
            <a:lvl1pPr algn="ctr">
              <a:defRPr sz="6000">
                <a:solidFill>
                  <a:schemeClr val="bg1"/>
                </a:solidFill>
              </a:defRPr>
            </a:lvl1pPr>
          </a:lstStyle>
          <a:p>
            <a:endParaRPr lang="fr-FR" dirty="0"/>
          </a:p>
        </p:txBody>
      </p:sp>
      <p:sp>
        <p:nvSpPr>
          <p:cNvPr id="3" name="Sous-titre 2">
            <a:extLst>
              <a:ext uri="{FF2B5EF4-FFF2-40B4-BE49-F238E27FC236}">
                <a16:creationId xmlns:a16="http://schemas.microsoft.com/office/drawing/2014/main" id="{A0D27957-9A42-116F-EBAE-1D9AFFD38474}"/>
              </a:ext>
            </a:extLst>
          </p:cNvPr>
          <p:cNvSpPr>
            <a:spLocks noGrp="1"/>
          </p:cNvSpPr>
          <p:nvPr>
            <p:ph type="subTitle" idx="1"/>
          </p:nvPr>
        </p:nvSpPr>
        <p:spPr>
          <a:xfrm>
            <a:off x="695325" y="3945698"/>
            <a:ext cx="10801350" cy="13121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16500" y="549275"/>
            <a:ext cx="2159000" cy="455789"/>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tx2"/>
                </a:solidFill>
                <a:latin typeface="Arial" panose="020B0604020202020204" pitchFamily="34" charset="0"/>
              </a:defRPr>
            </a:lvl1pPr>
          </a:lstStyle>
          <a:p>
            <a:fld id="{ABD0A74A-1F2D-402D-8181-088BB2E46C9A}" type="datetime1">
              <a:rPr lang="fr-FR" smtClean="0"/>
              <a:t>27/05/2024</a:t>
            </a:fld>
            <a:endParaRPr lang="fr-FR" dirty="0"/>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tx2"/>
                </a:solidFill>
                <a:latin typeface="Arial" panose="020B0604020202020204" pitchFamily="34" charset="0"/>
              </a:defRPr>
            </a:lvl1pPr>
          </a:lstStyle>
          <a:p>
            <a:r>
              <a:rPr lang="fr-FR" smtClean="0"/>
              <a:t>ISOL France Workshop VI - GDR SCiPAC - 27 Mai 2024, IPHC, Strasbourg</a:t>
            </a:r>
            <a:endParaRPr lang="fr-FR" dirty="0"/>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tx2"/>
                </a:solidFill>
                <a:latin typeface="Arial" panose="020B0604020202020204" pitchFamily="34" charset="0"/>
              </a:defRPr>
            </a:lvl1pPr>
          </a:lstStyle>
          <a:p>
            <a:fld id="{94B63599-5DA0-BE42-AE37-88D1760620F1}" type="slidenum">
              <a:rPr lang="fr-FR" smtClean="0"/>
              <a:pPr/>
              <a:t>‹N°›</a:t>
            </a:fld>
            <a:endParaRPr lang="fr-FR" dirty="0"/>
          </a:p>
        </p:txBody>
      </p:sp>
    </p:spTree>
    <p:extLst>
      <p:ext uri="{BB962C8B-B14F-4D97-AF65-F5344CB8AC3E}">
        <p14:creationId xmlns:p14="http://schemas.microsoft.com/office/powerpoint/2010/main" val="278031331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FE161-F273-FD72-F1A1-439897F66E30}"/>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1989137"/>
            <a:ext cx="10801350" cy="1520825"/>
          </a:xfrm>
        </p:spPr>
        <p:txBody>
          <a:bodyPr anchor="b"/>
          <a:lstStyle>
            <a:lvl1pPr algn="ctr">
              <a:defRPr sz="6000">
                <a:solidFill>
                  <a:schemeClr val="bg1"/>
                </a:solidFill>
              </a:defRPr>
            </a:lvl1pPr>
          </a:lstStyle>
          <a:p>
            <a:endParaRPr lang="fr-FR" dirty="0"/>
          </a:p>
        </p:txBody>
      </p:sp>
      <p:sp>
        <p:nvSpPr>
          <p:cNvPr id="3" name="Sous-titre 2">
            <a:extLst>
              <a:ext uri="{FF2B5EF4-FFF2-40B4-BE49-F238E27FC236}">
                <a16:creationId xmlns:a16="http://schemas.microsoft.com/office/drawing/2014/main" id="{A0D27957-9A42-116F-EBAE-1D9AFFD38474}"/>
              </a:ext>
            </a:extLst>
          </p:cNvPr>
          <p:cNvSpPr>
            <a:spLocks noGrp="1"/>
          </p:cNvSpPr>
          <p:nvPr>
            <p:ph type="subTitle" idx="1"/>
          </p:nvPr>
        </p:nvSpPr>
        <p:spPr>
          <a:xfrm>
            <a:off x="695325" y="3945698"/>
            <a:ext cx="10801350" cy="13121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16500" y="549275"/>
            <a:ext cx="2159000" cy="455789"/>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defRPr>
            </a:lvl1pPr>
          </a:lstStyle>
          <a:p>
            <a:fld id="{5B3008E1-1EF1-4B8F-BBBA-41D55B93AAA9}" type="datetime1">
              <a:rPr lang="fr-FR" smtClean="0"/>
              <a:t>27/05/2024</a:t>
            </a:fld>
            <a:endParaRPr lang="fr-FR" dirty="0"/>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r>
              <a:rPr lang="fr-FR" smtClean="0"/>
              <a:t>ISOL France Workshop VI - GDR SCiPAC - 27 Mai 2024, IPHC, Strasbourg</a:t>
            </a:r>
            <a:endParaRPr lang="fr-FR" dirty="0"/>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fld id="{94B63599-5DA0-BE42-AE37-88D1760620F1}" type="slidenum">
              <a:rPr lang="fr-FR" smtClean="0"/>
              <a:pPr/>
              <a:t>‹N°›</a:t>
            </a:fld>
            <a:endParaRPr lang="fr-FR" dirty="0"/>
          </a:p>
        </p:txBody>
      </p:sp>
      <p:sp>
        <p:nvSpPr>
          <p:cNvPr id="11" name="ZoneTexte 10"/>
          <p:cNvSpPr txBox="1"/>
          <p:nvPr userDrawn="1"/>
        </p:nvSpPr>
        <p:spPr>
          <a:xfrm rot="16200000">
            <a:off x="11273066" y="5939065"/>
            <a:ext cx="1622425" cy="215444"/>
          </a:xfrm>
          <a:prstGeom prst="rect">
            <a:avLst/>
          </a:prstGeom>
          <a:noFill/>
        </p:spPr>
        <p:txBody>
          <a:bodyPr wrap="square" rtlCol="0">
            <a:spAutoFit/>
          </a:bodyPr>
          <a:lstStyle/>
          <a:p>
            <a:r>
              <a:rPr lang="fr-FR" sz="800" dirty="0" smtClean="0">
                <a:solidFill>
                  <a:schemeClr val="bg1"/>
                </a:solidFill>
                <a:latin typeface="Arial" panose="020B0604020202020204" pitchFamily="34" charset="0"/>
                <a:cs typeface="Arial" panose="020B0604020202020204" pitchFamily="34" charset="0"/>
              </a:rPr>
              <a:t>© Ph.</a:t>
            </a:r>
            <a:r>
              <a:rPr lang="fr-FR" sz="800" baseline="0" dirty="0" smtClean="0">
                <a:solidFill>
                  <a:schemeClr val="bg1"/>
                </a:solidFill>
                <a:latin typeface="Arial" panose="020B0604020202020204" pitchFamily="34" charset="0"/>
                <a:cs typeface="Arial" panose="020B0604020202020204" pitchFamily="34" charset="0"/>
              </a:rPr>
              <a:t> </a:t>
            </a:r>
            <a:r>
              <a:rPr lang="fr-FR" sz="800" baseline="0" dirty="0" err="1" smtClean="0">
                <a:solidFill>
                  <a:schemeClr val="bg1"/>
                </a:solidFill>
                <a:latin typeface="Arial" panose="020B0604020202020204" pitchFamily="34" charset="0"/>
                <a:cs typeface="Arial" panose="020B0604020202020204" pitchFamily="34" charset="0"/>
              </a:rPr>
              <a:t>Stroppa</a:t>
            </a:r>
            <a:r>
              <a:rPr lang="fr-FR" sz="800" baseline="0" dirty="0" smtClean="0">
                <a:solidFill>
                  <a:schemeClr val="bg1"/>
                </a:solidFill>
                <a:latin typeface="Arial" panose="020B0604020202020204" pitchFamily="34" charset="0"/>
                <a:cs typeface="Arial" panose="020B0604020202020204" pitchFamily="34" charset="0"/>
              </a:rPr>
              <a:t>/CEA</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86709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2E092-44B4-6B96-043F-72E6A77F24E8}"/>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1989137"/>
            <a:ext cx="10801350" cy="1520825"/>
          </a:xfrm>
        </p:spPr>
        <p:txBody>
          <a:bodyPr anchor="b"/>
          <a:lstStyle>
            <a:lvl1pPr algn="ctr">
              <a:defRPr sz="6000">
                <a:solidFill>
                  <a:schemeClr val="bg1"/>
                </a:solidFill>
              </a:defRPr>
            </a:lvl1pPr>
          </a:lstStyle>
          <a:p>
            <a:endParaRPr lang="fr-FR" dirty="0"/>
          </a:p>
        </p:txBody>
      </p:sp>
      <p:sp>
        <p:nvSpPr>
          <p:cNvPr id="3" name="Sous-titre 2">
            <a:extLst>
              <a:ext uri="{FF2B5EF4-FFF2-40B4-BE49-F238E27FC236}">
                <a16:creationId xmlns:a16="http://schemas.microsoft.com/office/drawing/2014/main" id="{A0D27957-9A42-116F-EBAE-1D9AFFD38474}"/>
              </a:ext>
            </a:extLst>
          </p:cNvPr>
          <p:cNvSpPr>
            <a:spLocks noGrp="1"/>
          </p:cNvSpPr>
          <p:nvPr>
            <p:ph type="subTitle" idx="1"/>
          </p:nvPr>
        </p:nvSpPr>
        <p:spPr>
          <a:xfrm>
            <a:off x="695325" y="3945698"/>
            <a:ext cx="10801350" cy="13121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16500" y="549275"/>
            <a:ext cx="2159000" cy="455789"/>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defRPr>
            </a:lvl1pPr>
          </a:lstStyle>
          <a:p>
            <a:fld id="{0CFE8C2C-A031-4989-B3FA-77F82C54234E}" type="datetime1">
              <a:rPr lang="fr-FR" smtClean="0"/>
              <a:t>27/05/2024</a:t>
            </a:fld>
            <a:endParaRPr lang="fr-FR" dirty="0"/>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r>
              <a:rPr lang="fr-FR" smtClean="0"/>
              <a:t>ISOL France Workshop VI - GDR SCiPAC - 27 Mai 2024, IPHC, Strasbourg</a:t>
            </a:r>
            <a:endParaRPr lang="fr-FR" dirty="0"/>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fld id="{94B63599-5DA0-BE42-AE37-88D1760620F1}" type="slidenum">
              <a:rPr lang="fr-FR" smtClean="0"/>
              <a:pPr/>
              <a:t>‹N°›</a:t>
            </a:fld>
            <a:endParaRPr lang="fr-FR" dirty="0"/>
          </a:p>
        </p:txBody>
      </p:sp>
      <p:sp>
        <p:nvSpPr>
          <p:cNvPr id="11" name="ZoneTexte 10"/>
          <p:cNvSpPr txBox="1"/>
          <p:nvPr userDrawn="1"/>
        </p:nvSpPr>
        <p:spPr>
          <a:xfrm rot="16200000">
            <a:off x="11273066" y="5939065"/>
            <a:ext cx="1622425" cy="215444"/>
          </a:xfrm>
          <a:prstGeom prst="rect">
            <a:avLst/>
          </a:prstGeom>
          <a:noFill/>
        </p:spPr>
        <p:txBody>
          <a:bodyPr wrap="square" rtlCol="0">
            <a:spAutoFit/>
          </a:bodyPr>
          <a:lstStyle/>
          <a:p>
            <a:r>
              <a:rPr lang="fr-FR" sz="800" dirty="0" smtClean="0">
                <a:solidFill>
                  <a:schemeClr val="bg1"/>
                </a:solidFill>
                <a:latin typeface="Arial" panose="020B0604020202020204" pitchFamily="34" charset="0"/>
                <a:cs typeface="Arial" panose="020B0604020202020204" pitchFamily="34" charset="0"/>
              </a:rPr>
              <a:t>© Ph.</a:t>
            </a:r>
            <a:r>
              <a:rPr lang="fr-FR" sz="800" baseline="0" dirty="0" smtClean="0">
                <a:solidFill>
                  <a:schemeClr val="bg1"/>
                </a:solidFill>
                <a:latin typeface="Arial" panose="020B0604020202020204" pitchFamily="34" charset="0"/>
                <a:cs typeface="Arial" panose="020B0604020202020204" pitchFamily="34" charset="0"/>
              </a:rPr>
              <a:t> </a:t>
            </a:r>
            <a:r>
              <a:rPr lang="fr-FR" sz="800" baseline="0" dirty="0" err="1" smtClean="0">
                <a:solidFill>
                  <a:schemeClr val="bg1"/>
                </a:solidFill>
                <a:latin typeface="Arial" panose="020B0604020202020204" pitchFamily="34" charset="0"/>
                <a:cs typeface="Arial" panose="020B0604020202020204" pitchFamily="34" charset="0"/>
              </a:rPr>
              <a:t>Stroppa</a:t>
            </a:r>
            <a:r>
              <a:rPr lang="fr-FR" sz="800" baseline="0" dirty="0" smtClean="0">
                <a:solidFill>
                  <a:schemeClr val="bg1"/>
                </a:solidFill>
                <a:latin typeface="Arial" panose="020B0604020202020204" pitchFamily="34" charset="0"/>
                <a:cs typeface="Arial" panose="020B0604020202020204" pitchFamily="34" charset="0"/>
              </a:rPr>
              <a:t>/CEA</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970175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760A5-4195-9E50-D0C2-1CD72DFF81EC}"/>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1989137"/>
            <a:ext cx="10801350" cy="1520825"/>
          </a:xfrm>
        </p:spPr>
        <p:txBody>
          <a:bodyPr anchor="b"/>
          <a:lstStyle>
            <a:lvl1pPr algn="ctr">
              <a:defRPr sz="6000">
                <a:solidFill>
                  <a:schemeClr val="bg1"/>
                </a:solidFill>
              </a:defRPr>
            </a:lvl1pPr>
          </a:lstStyle>
          <a:p>
            <a:endParaRPr lang="fr-FR" dirty="0"/>
          </a:p>
        </p:txBody>
      </p:sp>
      <p:sp>
        <p:nvSpPr>
          <p:cNvPr id="3" name="Sous-titre 2">
            <a:extLst>
              <a:ext uri="{FF2B5EF4-FFF2-40B4-BE49-F238E27FC236}">
                <a16:creationId xmlns:a16="http://schemas.microsoft.com/office/drawing/2014/main" id="{A0D27957-9A42-116F-EBAE-1D9AFFD38474}"/>
              </a:ext>
            </a:extLst>
          </p:cNvPr>
          <p:cNvSpPr>
            <a:spLocks noGrp="1"/>
          </p:cNvSpPr>
          <p:nvPr>
            <p:ph type="subTitle" idx="1"/>
          </p:nvPr>
        </p:nvSpPr>
        <p:spPr>
          <a:xfrm>
            <a:off x="695325" y="3945698"/>
            <a:ext cx="10801350" cy="13121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16500" y="549275"/>
            <a:ext cx="2159000" cy="455789"/>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defRPr>
            </a:lvl1pPr>
          </a:lstStyle>
          <a:p>
            <a:fld id="{5FCC17B0-3C6A-4615-B76A-81BD6E1BA382}" type="datetime1">
              <a:rPr lang="fr-FR" smtClean="0"/>
              <a:t>27/05/2024</a:t>
            </a:fld>
            <a:endParaRPr lang="fr-FR" dirty="0"/>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r>
              <a:rPr lang="fr-FR" smtClean="0"/>
              <a:t>ISOL France Workshop VI - GDR SCiPAC - 27 Mai 2024, IPHC, Strasbourg</a:t>
            </a:r>
            <a:endParaRPr lang="fr-FR" dirty="0"/>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fld id="{94B63599-5DA0-BE42-AE37-88D1760620F1}" type="slidenum">
              <a:rPr lang="fr-FR" smtClean="0"/>
              <a:pPr/>
              <a:t>‹N°›</a:t>
            </a:fld>
            <a:endParaRPr lang="fr-FR" dirty="0"/>
          </a:p>
        </p:txBody>
      </p:sp>
      <p:sp>
        <p:nvSpPr>
          <p:cNvPr id="11" name="ZoneTexte 10"/>
          <p:cNvSpPr txBox="1"/>
          <p:nvPr userDrawn="1"/>
        </p:nvSpPr>
        <p:spPr>
          <a:xfrm rot="16200000">
            <a:off x="11273066" y="5939065"/>
            <a:ext cx="1622425" cy="215444"/>
          </a:xfrm>
          <a:prstGeom prst="rect">
            <a:avLst/>
          </a:prstGeom>
          <a:noFill/>
        </p:spPr>
        <p:txBody>
          <a:bodyPr wrap="square" rtlCol="0">
            <a:spAutoFit/>
          </a:bodyPr>
          <a:lstStyle/>
          <a:p>
            <a:r>
              <a:rPr lang="fr-FR" sz="800" dirty="0" smtClean="0">
                <a:solidFill>
                  <a:schemeClr val="bg1"/>
                </a:solidFill>
                <a:latin typeface="Arial" panose="020B0604020202020204" pitchFamily="34" charset="0"/>
                <a:cs typeface="Arial" panose="020B0604020202020204" pitchFamily="34" charset="0"/>
              </a:rPr>
              <a:t>© Ph.</a:t>
            </a:r>
            <a:r>
              <a:rPr lang="fr-FR" sz="800" baseline="0" dirty="0" smtClean="0">
                <a:solidFill>
                  <a:schemeClr val="bg1"/>
                </a:solidFill>
                <a:latin typeface="Arial" panose="020B0604020202020204" pitchFamily="34" charset="0"/>
                <a:cs typeface="Arial" panose="020B0604020202020204" pitchFamily="34" charset="0"/>
              </a:rPr>
              <a:t> </a:t>
            </a:r>
            <a:r>
              <a:rPr lang="fr-FR" sz="800" baseline="0" dirty="0" err="1" smtClean="0">
                <a:solidFill>
                  <a:schemeClr val="bg1"/>
                </a:solidFill>
                <a:latin typeface="Arial" panose="020B0604020202020204" pitchFamily="34" charset="0"/>
                <a:cs typeface="Arial" panose="020B0604020202020204" pitchFamily="34" charset="0"/>
              </a:rPr>
              <a:t>Stroppa</a:t>
            </a:r>
            <a:r>
              <a:rPr lang="fr-FR" sz="800" baseline="0" dirty="0" smtClean="0">
                <a:solidFill>
                  <a:schemeClr val="bg1"/>
                </a:solidFill>
                <a:latin typeface="Arial" panose="020B0604020202020204" pitchFamily="34" charset="0"/>
                <a:cs typeface="Arial" panose="020B0604020202020204" pitchFamily="34" charset="0"/>
              </a:rPr>
              <a:t>/CEA</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6823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re de section">
    <p:bg>
      <p:bgPr>
        <a:solidFill>
          <a:schemeClr val="accent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bg1"/>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bg1"/>
                </a:solidFill>
              </a:defRPr>
            </a:lvl1pPr>
          </a:lstStyle>
          <a:p>
            <a:fld id="{C74FCDD9-BF2F-4BF2-BACC-3DDC46F894F3}" type="datetime1">
              <a:rPr lang="fr-FR" smtClean="0"/>
              <a:t>27/05/2024</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bg1"/>
                </a:solidFill>
              </a:defRPr>
            </a:lvl1pPr>
          </a:lstStyle>
          <a:p>
            <a:r>
              <a:rPr lang="fr-FR" smtClean="0"/>
              <a:t>ISOL France Workshop VI - GDR SCiPAC - 27 Mai 2024, IPHC, Strasbourg</a:t>
            </a:r>
            <a:endParaRPr lang="fr-F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bg1"/>
                </a:solidFill>
              </a:defRPr>
            </a:lvl1pPr>
          </a:lstStyle>
          <a:p>
            <a:fld id="{94B63599-5DA0-BE42-AE37-88D1760620F1}" type="slidenum">
              <a:rPr lang="fr-FR" smtClean="0"/>
              <a:pPr/>
              <a:t>‹N°›</a:t>
            </a:fld>
            <a:endParaRPr lang="fr-FR"/>
          </a:p>
        </p:txBody>
      </p:sp>
      <p:pic>
        <p:nvPicPr>
          <p:cNvPr id="11" name="Image 10" descr="Une image contenant logo, Police, Graphique, symbole&#10;&#10;Description générée automatiquement">
            <a:extLst>
              <a:ext uri="{FF2B5EF4-FFF2-40B4-BE49-F238E27FC236}">
                <a16:creationId xmlns:a16="http://schemas.microsoft.com/office/drawing/2014/main" id="{88301A21-9A79-DD79-75FC-B810BD27EA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7" name="Connecteur droit 6">
            <a:extLst>
              <a:ext uri="{FF2B5EF4-FFF2-40B4-BE49-F238E27FC236}">
                <a16:creationId xmlns:a16="http://schemas.microsoft.com/office/drawing/2014/main" id="{78610D1D-84AD-FFBB-5730-69FC2578F4E0}"/>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2418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de section">
    <p:bg>
      <p:bgPr>
        <a:solidFill>
          <a:srgbClr val="261F4D"/>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bg1"/>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bg1"/>
                </a:solidFill>
              </a:defRPr>
            </a:lvl1pPr>
          </a:lstStyle>
          <a:p>
            <a:fld id="{2A330E16-19C6-4ACD-A345-83B529DDBD7A}" type="datetime1">
              <a:rPr lang="fr-FR" smtClean="0"/>
              <a:t>27/05/2024</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bg1"/>
                </a:solidFill>
              </a:defRPr>
            </a:lvl1pPr>
          </a:lstStyle>
          <a:p>
            <a:r>
              <a:rPr lang="fr-FR" smtClean="0"/>
              <a:t>ISOL France Workshop VI - GDR SCiPAC - 27 Mai 2024, IPHC, Strasbourg</a:t>
            </a:r>
            <a:endParaRPr lang="fr-F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bg1"/>
                </a:solidFill>
              </a:defRPr>
            </a:lvl1pPr>
          </a:lstStyle>
          <a:p>
            <a:fld id="{94B63599-5DA0-BE42-AE37-88D1760620F1}" type="slidenum">
              <a:rPr lang="fr-FR" smtClean="0"/>
              <a:pPr/>
              <a:t>‹N°›</a:t>
            </a:fld>
            <a:endParaRPr lang="fr-FR"/>
          </a:p>
        </p:txBody>
      </p:sp>
      <p:pic>
        <p:nvPicPr>
          <p:cNvPr id="11" name="Image 10" descr="Une image contenant logo, Police, Graphique, symbole&#10;&#10;Description générée automatiquement">
            <a:extLst>
              <a:ext uri="{FF2B5EF4-FFF2-40B4-BE49-F238E27FC236}">
                <a16:creationId xmlns:a16="http://schemas.microsoft.com/office/drawing/2014/main" id="{88301A21-9A79-DD79-75FC-B810BD27EA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7" name="Connecteur droit 6">
            <a:extLst>
              <a:ext uri="{FF2B5EF4-FFF2-40B4-BE49-F238E27FC236}">
                <a16:creationId xmlns:a16="http://schemas.microsoft.com/office/drawing/2014/main" id="{78610D1D-84AD-FFBB-5730-69FC2578F4E0}"/>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7710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D8250EB-B0C5-1B57-C3BE-6BA2B94C3AB8}"/>
              </a:ext>
            </a:extLst>
          </p:cNvPr>
          <p:cNvSpPr>
            <a:spLocks noGrp="1"/>
          </p:cNvSpPr>
          <p:nvPr>
            <p:ph type="title"/>
          </p:nvPr>
        </p:nvSpPr>
        <p:spPr>
          <a:xfrm>
            <a:off x="695325" y="549275"/>
            <a:ext cx="10801350" cy="1141413"/>
          </a:xfrm>
          <a:prstGeom prst="rect">
            <a:avLst/>
          </a:prstGeom>
        </p:spPr>
        <p:txBody>
          <a:bodyPr vert="horz" lIns="91440" tIns="45720" rIns="91440" bIns="45720" rtlCol="0" anchor="ctr">
            <a:normAutofit/>
          </a:bodyPr>
          <a:lstStyle/>
          <a:p>
            <a:endParaRPr lang="fr-FR" dirty="0"/>
          </a:p>
        </p:txBody>
      </p:sp>
      <p:sp>
        <p:nvSpPr>
          <p:cNvPr id="3" name="Espace réservé du texte 2">
            <a:extLst>
              <a:ext uri="{FF2B5EF4-FFF2-40B4-BE49-F238E27FC236}">
                <a16:creationId xmlns:a16="http://schemas.microsoft.com/office/drawing/2014/main" id="{D1290FDB-4BF6-552E-F9DE-E0BE6EB81249}"/>
              </a:ext>
            </a:extLst>
          </p:cNvPr>
          <p:cNvSpPr>
            <a:spLocks noGrp="1"/>
          </p:cNvSpPr>
          <p:nvPr>
            <p:ph type="body" idx="1"/>
          </p:nvPr>
        </p:nvSpPr>
        <p:spPr>
          <a:xfrm>
            <a:off x="695325" y="1989138"/>
            <a:ext cx="10801350" cy="41402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8DA5BD8-C4D6-207B-4C7D-26B9235883C3}"/>
              </a:ext>
            </a:extLst>
          </p:cNvPr>
          <p:cNvSpPr>
            <a:spLocks noGrp="1"/>
          </p:cNvSpPr>
          <p:nvPr>
            <p:ph type="dt" sz="half" idx="2"/>
          </p:nvPr>
        </p:nvSpPr>
        <p:spPr>
          <a:xfrm>
            <a:off x="9696450" y="6318001"/>
            <a:ext cx="1800225" cy="540000"/>
          </a:xfrm>
          <a:prstGeom prst="rect">
            <a:avLst/>
          </a:prstGeom>
        </p:spPr>
        <p:txBody>
          <a:bodyPr vert="horz" lIns="91440" tIns="45720" rIns="91440" bIns="45720" rtlCol="0" anchor="ctr"/>
          <a:lstStyle>
            <a:lvl1pPr algn="r">
              <a:defRPr sz="1000" b="0" i="0">
                <a:solidFill>
                  <a:schemeClr val="accent1"/>
                </a:solidFill>
                <a:latin typeface="Arial" panose="020B0604020202020204" pitchFamily="34" charset="0"/>
              </a:defRPr>
            </a:lvl1pPr>
          </a:lstStyle>
          <a:p>
            <a:fld id="{20269601-EB28-4931-9DD4-F0E8F9D62304}" type="datetime1">
              <a:rPr lang="fr-FR" smtClean="0"/>
              <a:t>27/05/2024</a:t>
            </a:fld>
            <a:endParaRPr lang="fr-FR" dirty="0"/>
          </a:p>
        </p:txBody>
      </p:sp>
      <p:sp>
        <p:nvSpPr>
          <p:cNvPr id="5" name="Espace réservé du pied de page 4">
            <a:extLst>
              <a:ext uri="{FF2B5EF4-FFF2-40B4-BE49-F238E27FC236}">
                <a16:creationId xmlns:a16="http://schemas.microsoft.com/office/drawing/2014/main" id="{3004228E-A1D3-107C-CD03-5E01B1840B23}"/>
              </a:ext>
            </a:extLst>
          </p:cNvPr>
          <p:cNvSpPr>
            <a:spLocks noGrp="1"/>
          </p:cNvSpPr>
          <p:nvPr>
            <p:ph type="ftr" sz="quarter" idx="3"/>
          </p:nvPr>
        </p:nvSpPr>
        <p:spPr>
          <a:xfrm>
            <a:off x="1244498" y="6318001"/>
            <a:ext cx="2906816"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r>
              <a:rPr lang="fr-FR" smtClean="0"/>
              <a:t>ISOL France Workshop VI - GDR SCiPAC - 27 Mai 2024, IPHC, Strasbourg</a:t>
            </a:r>
            <a:endParaRPr lang="fr-FR" dirty="0"/>
          </a:p>
        </p:txBody>
      </p:sp>
      <p:sp>
        <p:nvSpPr>
          <p:cNvPr id="6" name="Espace réservé du numéro de diapositive 5">
            <a:extLst>
              <a:ext uri="{FF2B5EF4-FFF2-40B4-BE49-F238E27FC236}">
                <a16:creationId xmlns:a16="http://schemas.microsoft.com/office/drawing/2014/main" id="{351C997C-4506-BCCC-5373-325AA0E6A1C7}"/>
              </a:ext>
            </a:extLst>
          </p:cNvPr>
          <p:cNvSpPr>
            <a:spLocks noGrp="1"/>
          </p:cNvSpPr>
          <p:nvPr>
            <p:ph type="sldNum" sz="quarter" idx="4"/>
          </p:nvPr>
        </p:nvSpPr>
        <p:spPr>
          <a:xfrm>
            <a:off x="695325" y="6318001"/>
            <a:ext cx="504083"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94B63599-5DA0-BE42-AE37-88D1760620F1}" type="slidenum">
              <a:rPr lang="fr-FR" smtClean="0"/>
              <a:pPr/>
              <a:t>‹N°›</a:t>
            </a:fld>
            <a:endParaRPr lang="fr-FR" dirty="0"/>
          </a:p>
        </p:txBody>
      </p:sp>
    </p:spTree>
    <p:extLst>
      <p:ext uri="{BB962C8B-B14F-4D97-AF65-F5344CB8AC3E}">
        <p14:creationId xmlns:p14="http://schemas.microsoft.com/office/powerpoint/2010/main" val="1194605756"/>
      </p:ext>
    </p:extLst>
  </p:cSld>
  <p:clrMap bg1="lt1" tx1="dk1" bg2="lt2" tx2="dk2" accent1="accent1" accent2="accent2" accent3="accent3" accent4="accent4" accent5="accent5" accent6="accent6" hlink="hlink" folHlink="folHlink"/>
  <p:sldLayoutIdLst>
    <p:sldLayoutId id="2147483666" r:id="rId1"/>
    <p:sldLayoutId id="2147483662" r:id="rId2"/>
    <p:sldLayoutId id="2147483665" r:id="rId3"/>
    <p:sldLayoutId id="2147483649" r:id="rId4"/>
    <p:sldLayoutId id="2147483667" r:id="rId5"/>
    <p:sldLayoutId id="2147483669" r:id="rId6"/>
    <p:sldLayoutId id="2147483668" r:id="rId7"/>
    <p:sldLayoutId id="2147483671" r:id="rId8"/>
    <p:sldLayoutId id="2147483672" r:id="rId9"/>
    <p:sldLayoutId id="2147483651" r:id="rId10"/>
    <p:sldLayoutId id="2147483670" r:id="rId11"/>
    <p:sldLayoutId id="2147483678" r:id="rId12"/>
    <p:sldLayoutId id="2147483650" r:id="rId13"/>
    <p:sldLayoutId id="2147483673" r:id="rId14"/>
    <p:sldLayoutId id="2147483674" r:id="rId15"/>
    <p:sldLayoutId id="2147483675" r:id="rId16"/>
    <p:sldLayoutId id="2147483652" r:id="rId17"/>
    <p:sldLayoutId id="2147483664" r:id="rId18"/>
    <p:sldLayoutId id="2147483653" r:id="rId19"/>
    <p:sldLayoutId id="2147483654" r:id="rId20"/>
    <p:sldLayoutId id="2147483655" r:id="rId21"/>
    <p:sldLayoutId id="2147483679" r:id="rId22"/>
    <p:sldLayoutId id="2147483656" r:id="rId23"/>
    <p:sldLayoutId id="2147483660" r:id="rId24"/>
    <p:sldLayoutId id="2147483676" r:id="rId25"/>
    <p:sldLayoutId id="2147483657" r:id="rId26"/>
    <p:sldLayoutId id="2147483677" r:id="rId27"/>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46" userDrawn="1">
          <p15:clr>
            <a:srgbClr val="547EBF"/>
          </p15:clr>
        </p15:guide>
        <p15:guide id="2" orient="horz" pos="3861" userDrawn="1">
          <p15:clr>
            <a:srgbClr val="547EBF"/>
          </p15:clr>
        </p15:guide>
        <p15:guide id="3" pos="7242" userDrawn="1">
          <p15:clr>
            <a:srgbClr val="547EBF"/>
          </p15:clr>
        </p15:guide>
        <p15:guide id="4" pos="438" userDrawn="1">
          <p15:clr>
            <a:srgbClr val="547EBF"/>
          </p15:clr>
        </p15:guide>
        <p15:guide id="5" pos="2751" userDrawn="1">
          <p15:clr>
            <a:srgbClr val="F26B43"/>
          </p15:clr>
        </p15:guide>
        <p15:guide id="6" pos="5065" userDrawn="1">
          <p15:clr>
            <a:srgbClr val="F26B43"/>
          </p15:clr>
        </p15:guide>
        <p15:guide id="7" pos="3840" userDrawn="1">
          <p15:clr>
            <a:srgbClr val="FDE53C"/>
          </p15:clr>
        </p15:guide>
        <p15:guide id="8" orient="horz" pos="2160" userDrawn="1">
          <p15:clr>
            <a:srgbClr val="FDE53C"/>
          </p15:clr>
        </p15:guide>
        <p15:guide id="9" orient="horz" pos="1253" userDrawn="1">
          <p15:clr>
            <a:srgbClr val="F26B43"/>
          </p15:clr>
        </p15:guide>
        <p15:guide id="10" pos="1572" userDrawn="1">
          <p15:clr>
            <a:srgbClr val="9FCC3B"/>
          </p15:clr>
        </p15:guide>
        <p15:guide id="11" pos="6108" userDrawn="1">
          <p15:clr>
            <a:srgbClr val="9FCC3B"/>
          </p15:clr>
        </p15:guide>
        <p15:guide id="12" orient="horz" pos="3067" userDrawn="1">
          <p15:clr>
            <a:srgbClr val="F26B43"/>
          </p15:clr>
        </p15:guide>
        <p15:guide id="13" pos="2615" userDrawn="1">
          <p15:clr>
            <a:srgbClr val="F26B43"/>
          </p15:clr>
        </p15:guide>
        <p15:guide id="14" pos="4929" userDrawn="1">
          <p15:clr>
            <a:srgbClr val="F26B43"/>
          </p15:clr>
        </p15:guide>
        <p15:guide id="15" pos="3772" userDrawn="1">
          <p15:clr>
            <a:srgbClr val="FBAE40"/>
          </p15:clr>
        </p15:guide>
        <p15:guide id="16" pos="3908"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2.xml"/><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jpeg"/><Relationship Id="rId7" Type="http://schemas.openxmlformats.org/officeDocument/2006/relationships/image" Target="../media/image75.jpeg"/><Relationship Id="rId12"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hyperlink" Target="https://link.springer.com/journal/10967" TargetMode="External"/><Relationship Id="rId10" Type="http://schemas.openxmlformats.org/officeDocument/2006/relationships/image" Target="../media/image78.jpeg"/><Relationship Id="rId4" Type="http://schemas.openxmlformats.org/officeDocument/2006/relationships/image" Target="../media/image73.jpg"/><Relationship Id="rId9" Type="http://schemas.openxmlformats.org/officeDocument/2006/relationships/image" Target="../media/image77.jpeg"/></Relationships>
</file>

<file path=ppt/slides/_rels/slide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hyperlink" Target="https://tandem.nipne.ro/target_lab.php" TargetMode="External"/><Relationship Id="rId13" Type="http://schemas.openxmlformats.org/officeDocument/2006/relationships/image" Target="../media/image56.png"/><Relationship Id="rId3" Type="http://schemas.openxmlformats.org/officeDocument/2006/relationships/image" Target="../media/image82.png"/><Relationship Id="rId7" Type="http://schemas.openxmlformats.org/officeDocument/2006/relationships/image" Target="../media/image86.jpeg"/><Relationship Id="rId12" Type="http://schemas.openxmlformats.org/officeDocument/2006/relationships/image" Target="../media/image89.png"/><Relationship Id="rId17" Type="http://schemas.openxmlformats.org/officeDocument/2006/relationships/image" Target="../media/image92.png"/><Relationship Id="rId2" Type="http://schemas.openxmlformats.org/officeDocument/2006/relationships/notesSlide" Target="../notesSlides/notesSlide4.xml"/><Relationship Id="rId16" Type="http://schemas.openxmlformats.org/officeDocument/2006/relationships/image" Target="../media/image91.gif"/><Relationship Id="rId1" Type="http://schemas.openxmlformats.org/officeDocument/2006/relationships/slideLayout" Target="../slideLayouts/slideLayout22.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jpg"/><Relationship Id="rId15" Type="http://schemas.openxmlformats.org/officeDocument/2006/relationships/image" Target="../media/image90.png"/><Relationship Id="rId10" Type="http://schemas.openxmlformats.org/officeDocument/2006/relationships/hyperlink" Target="https://www.technologysi.stfc.ac.uk/Pages/Target-manufacture.aspx" TargetMode="External"/><Relationship Id="rId4" Type="http://schemas.openxmlformats.org/officeDocument/2006/relationships/image" Target="../media/image83.png"/><Relationship Id="rId9" Type="http://schemas.openxmlformats.org/officeDocument/2006/relationships/image" Target="../media/image87.jpeg"/><Relationship Id="rId14" Type="http://schemas.openxmlformats.org/officeDocument/2006/relationships/hyperlink" Target="https://www.intds.or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g"/><Relationship Id="rId7" Type="http://schemas.openxmlformats.org/officeDocument/2006/relationships/image" Target="../media/image97.jpg"/><Relationship Id="rId12"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96.png"/><Relationship Id="rId11" Type="http://schemas.openxmlformats.org/officeDocument/2006/relationships/image" Target="../media/image101.jp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jpg"/><Relationship Id="rId9" Type="http://schemas.openxmlformats.org/officeDocument/2006/relationships/image" Target="../media/image99.jpeg"/></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22.xml"/><Relationship Id="rId4" Type="http://schemas.openxmlformats.org/officeDocument/2006/relationships/image" Target="../media/image105.emf"/></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indico.in2p3.fr/event/28990/" TargetMode="External"/><Relationship Id="rId1" Type="http://schemas.openxmlformats.org/officeDocument/2006/relationships/slideLayout" Target="../slideLayouts/slideLayout22.xml"/><Relationship Id="rId5" Type="http://schemas.openxmlformats.org/officeDocument/2006/relationships/image" Target="../media/image108.jp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jp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jp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2.xml"/><Relationship Id="rId5" Type="http://schemas.openxmlformats.org/officeDocument/2006/relationships/image" Target="../media/image113.jpg"/><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hyperlink" Target="https://emploi.cnrs.fr/Offres/CDD/UAR3266-AURAHI-004/Default.aspx?lang=EN" TargetMode="External"/><Relationship Id="rId2" Type="http://schemas.openxmlformats.org/officeDocument/2006/relationships/image" Target="../media/image114.emf"/><Relationship Id="rId1" Type="http://schemas.openxmlformats.org/officeDocument/2006/relationships/slideLayout" Target="../slideLayouts/slideLayout22.xml"/><Relationship Id="rId4" Type="http://schemas.openxmlformats.org/officeDocument/2006/relationships/hyperlink" Target="https://intds2024.ornl.gov/" TargetMode="Externa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5.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2.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jpeg"/></Relationships>
</file>

<file path=ppt/slides/_rels/slide6.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png"/><Relationship Id="rId1" Type="http://schemas.openxmlformats.org/officeDocument/2006/relationships/slideLayout" Target="../slideLayouts/slideLayout2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image" Target="../media/image46.jpeg"/><Relationship Id="rId16" Type="http://schemas.openxmlformats.org/officeDocument/2006/relationships/image" Target="../media/image59.jpeg"/><Relationship Id="rId1" Type="http://schemas.openxmlformats.org/officeDocument/2006/relationships/slideLayout" Target="../slideLayouts/slideLayout22.xml"/><Relationship Id="rId6" Type="http://schemas.openxmlformats.org/officeDocument/2006/relationships/image" Target="../media/image50.JPG"/><Relationship Id="rId11" Type="http://schemas.openxmlformats.org/officeDocument/2006/relationships/image" Target="../media/image55.emf"/><Relationship Id="rId5" Type="http://schemas.openxmlformats.org/officeDocument/2006/relationships/image" Target="../media/image49.JPG"/><Relationship Id="rId15" Type="http://schemas.microsoft.com/office/2007/relationships/hdphoto" Target="../media/hdphoto2.wdp"/><Relationship Id="rId10" Type="http://schemas.openxmlformats.org/officeDocument/2006/relationships/image" Target="../media/image54.png"/><Relationship Id="rId4" Type="http://schemas.openxmlformats.org/officeDocument/2006/relationships/image" Target="../media/image48.jpg"/><Relationship Id="rId9" Type="http://schemas.openxmlformats.org/officeDocument/2006/relationships/image" Target="../media/image53.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46.jpeg"/><Relationship Id="rId1" Type="http://schemas.openxmlformats.org/officeDocument/2006/relationships/slideLayout" Target="../slideLayouts/slideLayout2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smtClean="0"/>
              <a:t>Projet PALAIS : « Nouveau » Laboratoire de production de cibles à GANIL</a:t>
            </a:r>
            <a:endParaRPr lang="en-US" dirty="0"/>
          </a:p>
        </p:txBody>
      </p:sp>
      <p:sp>
        <p:nvSpPr>
          <p:cNvPr id="3" name="Sous-titre 2"/>
          <p:cNvSpPr>
            <a:spLocks noGrp="1"/>
          </p:cNvSpPr>
          <p:nvPr>
            <p:ph type="subTitle" idx="1"/>
          </p:nvPr>
        </p:nvSpPr>
        <p:spPr/>
        <p:txBody>
          <a:bodyPr>
            <a:normAutofit/>
          </a:bodyPr>
          <a:lstStyle/>
          <a:p>
            <a:r>
              <a:rPr lang="fr-FR" i="1" dirty="0" smtClean="0"/>
              <a:t>G</a:t>
            </a:r>
            <a:r>
              <a:rPr lang="fr-FR" i="1" dirty="0"/>
              <a:t>. Frémont, expert Cibles</a:t>
            </a:r>
          </a:p>
          <a:p>
            <a:r>
              <a:rPr lang="fr-FR" i="1" dirty="0" smtClean="0"/>
              <a:t>F</a:t>
            </a:r>
            <a:r>
              <a:rPr lang="fr-FR" i="1" dirty="0"/>
              <a:t>. </a:t>
            </a:r>
            <a:r>
              <a:rPr lang="fr-FR" i="1" dirty="0" err="1"/>
              <a:t>Pérocheau</a:t>
            </a:r>
            <a:r>
              <a:rPr lang="fr-FR" i="1" dirty="0"/>
              <a:t>, chef du projet &amp; Ch. Stodel, pilote </a:t>
            </a:r>
            <a:r>
              <a:rPr lang="fr-FR" i="1" dirty="0" smtClean="0"/>
              <a:t>stratégique</a:t>
            </a:r>
            <a:endParaRPr lang="en-US" dirty="0"/>
          </a:p>
        </p:txBody>
      </p:sp>
      <p:sp>
        <p:nvSpPr>
          <p:cNvPr id="4" name="Espace réservé du pied de page 3"/>
          <p:cNvSpPr>
            <a:spLocks noGrp="1"/>
          </p:cNvSpPr>
          <p:nvPr>
            <p:ph type="ftr" sz="quarter" idx="3"/>
          </p:nvPr>
        </p:nvSpPr>
        <p:spPr/>
        <p:txBody>
          <a:bodyPr/>
          <a:lstStyle/>
          <a:p>
            <a:r>
              <a:rPr lang="fr-FR" smtClean="0"/>
              <a:t>ISOL France Workshop VI - GDR SCiPAC - 27 Mai 2024, IPHC, Strasbourg</a:t>
            </a:r>
            <a:endParaRPr lang="fr-FR" dirty="0"/>
          </a:p>
        </p:txBody>
      </p:sp>
      <p:pic>
        <p:nvPicPr>
          <p:cNvPr id="5" name="Picture 16" descr="PPP_LT3_442_3D_people-Bullsey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2493" y="2821138"/>
            <a:ext cx="1495849" cy="11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3655" y="6273083"/>
            <a:ext cx="2518771" cy="523790"/>
          </a:xfrm>
          <a:prstGeom prst="rect">
            <a:avLst/>
          </a:prstGeom>
        </p:spPr>
      </p:pic>
      <p:sp>
        <p:nvSpPr>
          <p:cNvPr id="7" name="Espace réservé du numéro de diapositive 6"/>
          <p:cNvSpPr>
            <a:spLocks noGrp="1"/>
          </p:cNvSpPr>
          <p:nvPr>
            <p:ph type="sldNum" sz="quarter" idx="4"/>
          </p:nvPr>
        </p:nvSpPr>
        <p:spPr/>
        <p:txBody>
          <a:bodyPr/>
          <a:lstStyle/>
          <a:p>
            <a:fld id="{94B63599-5DA0-BE42-AE37-88D1760620F1}" type="slidenum">
              <a:rPr lang="fr-FR" smtClean="0"/>
              <a:pPr/>
              <a:t>1</a:t>
            </a:fld>
            <a:endParaRPr lang="fr-FR" dirty="0"/>
          </a:p>
        </p:txBody>
      </p:sp>
    </p:spTree>
    <p:extLst>
      <p:ext uri="{BB962C8B-B14F-4D97-AF65-F5344CB8AC3E}">
        <p14:creationId xmlns:p14="http://schemas.microsoft.com/office/powerpoint/2010/main" val="1156786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lgn="r"/>
            <a:r>
              <a:rPr lang="en-US" smtClean="0"/>
              <a:t>ISOL France Workshop VI - GDR SCiPAC - 27 Mai 2024, IPHC, Strasbourg</a:t>
            </a:r>
            <a:endParaRPr lang="fr-FR" dirty="0"/>
          </a:p>
        </p:txBody>
      </p:sp>
      <p:sp>
        <p:nvSpPr>
          <p:cNvPr id="2" name="Titre 1"/>
          <p:cNvSpPr>
            <a:spLocks noGrp="1"/>
          </p:cNvSpPr>
          <p:nvPr>
            <p:ph type="title" idx="4294967295"/>
          </p:nvPr>
        </p:nvSpPr>
        <p:spPr>
          <a:xfrm>
            <a:off x="0" y="122238"/>
            <a:ext cx="10801350" cy="1141412"/>
          </a:xfrm>
        </p:spPr>
        <p:txBody>
          <a:bodyPr/>
          <a:lstStyle/>
          <a:p>
            <a:r>
              <a:rPr lang="fr-FR" dirty="0" smtClean="0"/>
              <a:t>S3 </a:t>
            </a:r>
            <a:r>
              <a:rPr lang="fr-FR" dirty="0" err="1" smtClean="0"/>
              <a:t>Needs</a:t>
            </a:r>
            <a:endParaRPr lang="en-US" dirty="0"/>
          </a:p>
        </p:txBody>
      </p:sp>
      <p:sp>
        <p:nvSpPr>
          <p:cNvPr id="6" name="Espace réservé du texte vertical 1"/>
          <p:cNvSpPr txBox="1">
            <a:spLocks/>
          </p:cNvSpPr>
          <p:nvPr/>
        </p:nvSpPr>
        <p:spPr>
          <a:xfrm>
            <a:off x="274998" y="1021079"/>
            <a:ext cx="11210001" cy="2608730"/>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defRPr/>
            </a:pPr>
            <a:r>
              <a:rPr lang="en-US" b="1" dirty="0" smtClean="0">
                <a:solidFill>
                  <a:srgbClr val="0070C0"/>
                </a:solidFill>
              </a:rPr>
              <a:t>Stable</a:t>
            </a:r>
            <a:r>
              <a:rPr lang="en-US" dirty="0" smtClean="0">
                <a:solidFill>
                  <a:srgbClr val="0070C0"/>
                </a:solidFill>
              </a:rPr>
              <a:t> Targets @ S3 &gt; 2025, 0,2-1 mg/cm² </a:t>
            </a:r>
            <a:r>
              <a:rPr lang="en-US" dirty="0" smtClean="0">
                <a:solidFill>
                  <a:srgbClr val="0070C0"/>
                </a:solidFill>
                <a:sym typeface="Symbol" panose="05050102010706020507" pitchFamily="18" charset="2"/>
              </a:rPr>
              <a:t> 5% </a:t>
            </a:r>
            <a:r>
              <a:rPr lang="en-US" dirty="0">
                <a:solidFill>
                  <a:srgbClr val="0070C0"/>
                </a:solidFill>
                <a:cs typeface="Calibri" panose="020F0502020204030204" pitchFamily="34" charset="0"/>
                <a:sym typeface="Symbol" pitchFamily="18" charset="2"/>
              </a:rPr>
              <a:t> </a:t>
            </a:r>
            <a:r>
              <a:rPr lang="en-US" dirty="0" smtClean="0">
                <a:solidFill>
                  <a:srgbClr val="0070C0"/>
                </a:solidFill>
                <a:cs typeface="Calibri" panose="020F0502020204030204" pitchFamily="34" charset="0"/>
                <a:sym typeface="Symbol" pitchFamily="18" charset="2"/>
              </a:rPr>
              <a:t>22 </a:t>
            </a:r>
            <a:r>
              <a:rPr lang="en-US" dirty="0">
                <a:solidFill>
                  <a:srgbClr val="0070C0"/>
                </a:solidFill>
                <a:cs typeface="Calibri" panose="020F0502020204030204" pitchFamily="34" charset="0"/>
                <a:sym typeface="Symbol" pitchFamily="18" charset="2"/>
              </a:rPr>
              <a:t>cm² </a:t>
            </a:r>
            <a:r>
              <a:rPr lang="en-US" dirty="0" smtClean="0">
                <a:solidFill>
                  <a:srgbClr val="0070C0"/>
                </a:solidFill>
                <a:cs typeface="Calibri" panose="020F0502020204030204" pitchFamily="34" charset="0"/>
                <a:sym typeface="Symbol" pitchFamily="18" charset="2"/>
              </a:rPr>
              <a:t>- 1 wheel = 18 targets</a:t>
            </a:r>
            <a:endParaRPr lang="en-US" dirty="0" smtClean="0">
              <a:solidFill>
                <a:srgbClr val="0070C0"/>
              </a:solidFill>
              <a:sym typeface="Symbol" panose="05050102010706020507" pitchFamily="18" charset="2"/>
            </a:endParaRPr>
          </a:p>
          <a:p>
            <a:pPr lvl="1">
              <a:defRPr/>
            </a:pPr>
            <a:r>
              <a:rPr lang="en-US" dirty="0">
                <a:solidFill>
                  <a:srgbClr val="0070C0"/>
                </a:solidFill>
              </a:rPr>
              <a:t>Equilibrium charge states </a:t>
            </a:r>
            <a:r>
              <a:rPr lang="en-US" dirty="0" smtClean="0">
                <a:solidFill>
                  <a:srgbClr val="0070C0"/>
                </a:solidFill>
              </a:rPr>
              <a:t>foils + backings: </a:t>
            </a:r>
            <a:r>
              <a:rPr lang="en-US" dirty="0">
                <a:solidFill>
                  <a:schemeClr val="tx1">
                    <a:lumMod val="50000"/>
                    <a:lumOff val="50000"/>
                  </a:schemeClr>
                </a:solidFill>
              </a:rPr>
              <a:t>C @ 30 </a:t>
            </a:r>
            <a:r>
              <a:rPr lang="en-US" dirty="0" smtClean="0">
                <a:solidFill>
                  <a:schemeClr val="tx1">
                    <a:lumMod val="50000"/>
                    <a:lumOff val="50000"/>
                  </a:schemeClr>
                </a:solidFill>
              </a:rPr>
              <a:t>µg/cm²</a:t>
            </a:r>
          </a:p>
          <a:p>
            <a:pPr lvl="1">
              <a:defRPr/>
            </a:pPr>
            <a:r>
              <a:rPr lang="en-US" sz="1800" dirty="0" smtClean="0">
                <a:solidFill>
                  <a:srgbClr val="0070C0"/>
                </a:solidFill>
              </a:rPr>
              <a:t>Commissioning:</a:t>
            </a:r>
            <a:r>
              <a:rPr lang="en-US" sz="1800" dirty="0" smtClean="0"/>
              <a:t> </a:t>
            </a:r>
            <a:r>
              <a:rPr lang="en-US" sz="1800" b="0" baseline="30000" dirty="0" smtClean="0">
                <a:solidFill>
                  <a:srgbClr val="008000"/>
                </a:solidFill>
              </a:rPr>
              <a:t>116</a:t>
            </a:r>
            <a:r>
              <a:rPr lang="en-US" sz="1800" b="0" dirty="0" smtClean="0">
                <a:solidFill>
                  <a:srgbClr val="008000"/>
                </a:solidFill>
              </a:rPr>
              <a:t>Sn, </a:t>
            </a:r>
            <a:r>
              <a:rPr lang="en-US" sz="1800" baseline="30000" dirty="0">
                <a:solidFill>
                  <a:srgbClr val="008000"/>
                </a:solidFill>
              </a:rPr>
              <a:t>174</a:t>
            </a:r>
            <a:r>
              <a:rPr lang="en-US" sz="1800" dirty="0">
                <a:solidFill>
                  <a:srgbClr val="008000"/>
                </a:solidFill>
              </a:rPr>
              <a:t>Yb, </a:t>
            </a:r>
            <a:r>
              <a:rPr lang="en-US" sz="1800" baseline="30000" dirty="0">
                <a:solidFill>
                  <a:srgbClr val="008000"/>
                </a:solidFill>
              </a:rPr>
              <a:t>180</a:t>
            </a:r>
            <a:r>
              <a:rPr lang="en-US" sz="1800" dirty="0">
                <a:solidFill>
                  <a:srgbClr val="008000"/>
                </a:solidFill>
              </a:rPr>
              <a:t>Hf, </a:t>
            </a:r>
            <a:r>
              <a:rPr lang="en-US" sz="1800" baseline="30000" dirty="0" smtClean="0">
                <a:solidFill>
                  <a:srgbClr val="008000"/>
                </a:solidFill>
              </a:rPr>
              <a:t>175</a:t>
            </a:r>
            <a:r>
              <a:rPr lang="en-US" sz="1800" dirty="0" smtClean="0">
                <a:solidFill>
                  <a:srgbClr val="008000"/>
                </a:solidFill>
              </a:rPr>
              <a:t>Lu</a:t>
            </a:r>
            <a:r>
              <a:rPr lang="en-US" sz="1800" b="0" dirty="0" smtClean="0">
                <a:solidFill>
                  <a:srgbClr val="008000"/>
                </a:solidFill>
              </a:rPr>
              <a:t>, </a:t>
            </a:r>
            <a:r>
              <a:rPr lang="en-US" sz="1800" baseline="30000" dirty="0" smtClean="0">
                <a:solidFill>
                  <a:srgbClr val="008000"/>
                </a:solidFill>
              </a:rPr>
              <a:t>58</a:t>
            </a:r>
            <a:r>
              <a:rPr lang="en-US" sz="1800" dirty="0" smtClean="0">
                <a:solidFill>
                  <a:srgbClr val="008000"/>
                </a:solidFill>
              </a:rPr>
              <a:t>Ni</a:t>
            </a:r>
            <a:r>
              <a:rPr lang="en-US" sz="1800" dirty="0">
                <a:solidFill>
                  <a:srgbClr val="008000"/>
                </a:solidFill>
              </a:rPr>
              <a:t>, </a:t>
            </a:r>
            <a:r>
              <a:rPr lang="en-US" sz="1800" baseline="30000" dirty="0" smtClean="0">
                <a:solidFill>
                  <a:srgbClr val="008000"/>
                </a:solidFill>
              </a:rPr>
              <a:t>197</a:t>
            </a:r>
            <a:r>
              <a:rPr lang="en-US" sz="1800" dirty="0" smtClean="0">
                <a:solidFill>
                  <a:srgbClr val="008000"/>
                </a:solidFill>
              </a:rPr>
              <a:t>Au, </a:t>
            </a:r>
            <a:r>
              <a:rPr lang="en-US" sz="1800" baseline="30000" dirty="0" smtClean="0">
                <a:solidFill>
                  <a:srgbClr val="008000"/>
                </a:solidFill>
              </a:rPr>
              <a:t>206</a:t>
            </a:r>
            <a:r>
              <a:rPr lang="en-US" sz="1800" dirty="0" smtClean="0">
                <a:solidFill>
                  <a:srgbClr val="008000"/>
                </a:solidFill>
              </a:rPr>
              <a:t>Pb, </a:t>
            </a:r>
            <a:r>
              <a:rPr lang="en-US" sz="1800" baseline="30000" dirty="0" smtClean="0">
                <a:solidFill>
                  <a:srgbClr val="008000"/>
                </a:solidFill>
              </a:rPr>
              <a:t>209</a:t>
            </a:r>
            <a:r>
              <a:rPr lang="en-US" sz="1800" dirty="0" smtClean="0">
                <a:solidFill>
                  <a:srgbClr val="008000"/>
                </a:solidFill>
              </a:rPr>
              <a:t>Bi, </a:t>
            </a:r>
            <a:endParaRPr lang="en-US" sz="1800" dirty="0" smtClean="0">
              <a:solidFill>
                <a:srgbClr val="008000"/>
              </a:solidFill>
            </a:endParaRPr>
          </a:p>
          <a:p>
            <a:pPr lvl="1">
              <a:defRPr/>
            </a:pPr>
            <a:r>
              <a:rPr lang="en-US" sz="1800" dirty="0" smtClean="0">
                <a:solidFill>
                  <a:srgbClr val="0070C0"/>
                </a:solidFill>
              </a:rPr>
              <a:t>Low Energy Branch : </a:t>
            </a:r>
            <a:r>
              <a:rPr lang="en-US" sz="1800" b="0" baseline="30000" dirty="0" smtClean="0">
                <a:solidFill>
                  <a:srgbClr val="008000"/>
                </a:solidFill>
              </a:rPr>
              <a:t>50</a:t>
            </a:r>
            <a:r>
              <a:rPr lang="en-US" sz="1800" b="0" dirty="0" smtClean="0">
                <a:solidFill>
                  <a:srgbClr val="008000"/>
                </a:solidFill>
              </a:rPr>
              <a:t>Cr, </a:t>
            </a:r>
            <a:r>
              <a:rPr lang="en-US" sz="1800" b="0" baseline="30000" dirty="0" smtClean="0">
                <a:solidFill>
                  <a:srgbClr val="008000"/>
                </a:solidFill>
              </a:rPr>
              <a:t>58</a:t>
            </a:r>
            <a:r>
              <a:rPr lang="en-US" sz="1800" b="0" dirty="0" smtClean="0">
                <a:solidFill>
                  <a:srgbClr val="008000"/>
                </a:solidFill>
              </a:rPr>
              <a:t>Ni, </a:t>
            </a:r>
            <a:r>
              <a:rPr lang="en-US" sz="1800" b="0" baseline="30000" dirty="0" err="1" smtClean="0">
                <a:solidFill>
                  <a:srgbClr val="008000"/>
                </a:solidFill>
              </a:rPr>
              <a:t>nat</a:t>
            </a:r>
            <a:r>
              <a:rPr lang="en-US" sz="1800" b="0" dirty="0" err="1" smtClean="0">
                <a:solidFill>
                  <a:srgbClr val="008000"/>
                </a:solidFill>
              </a:rPr>
              <a:t>Zn</a:t>
            </a:r>
            <a:r>
              <a:rPr lang="en-US" sz="1800" b="0" dirty="0" smtClean="0">
                <a:solidFill>
                  <a:srgbClr val="008000"/>
                </a:solidFill>
              </a:rPr>
              <a:t>, </a:t>
            </a:r>
            <a:r>
              <a:rPr lang="en-US" sz="1800" b="0" baseline="30000" dirty="0" smtClean="0">
                <a:solidFill>
                  <a:srgbClr val="008000"/>
                </a:solidFill>
              </a:rPr>
              <a:t>96</a:t>
            </a:r>
            <a:r>
              <a:rPr lang="en-US" sz="1800" b="0" dirty="0" smtClean="0">
                <a:solidFill>
                  <a:srgbClr val="008000"/>
                </a:solidFill>
              </a:rPr>
              <a:t>Mo, </a:t>
            </a:r>
            <a:r>
              <a:rPr lang="en-US" sz="1800" b="0" baseline="30000" dirty="0" smtClean="0">
                <a:solidFill>
                  <a:srgbClr val="008000"/>
                </a:solidFill>
              </a:rPr>
              <a:t>175</a:t>
            </a:r>
            <a:r>
              <a:rPr lang="en-US" sz="1800" b="0" dirty="0" smtClean="0">
                <a:solidFill>
                  <a:srgbClr val="008000"/>
                </a:solidFill>
              </a:rPr>
              <a:t>Lu, </a:t>
            </a:r>
            <a:r>
              <a:rPr lang="en-US" sz="1800" b="0" baseline="30000" dirty="0" smtClean="0">
                <a:solidFill>
                  <a:srgbClr val="008000"/>
                </a:solidFill>
              </a:rPr>
              <a:t>178,180</a:t>
            </a:r>
            <a:r>
              <a:rPr lang="en-US" sz="1800" b="0" dirty="0" smtClean="0">
                <a:solidFill>
                  <a:srgbClr val="008000"/>
                </a:solidFill>
              </a:rPr>
              <a:t>Hf, </a:t>
            </a:r>
            <a:r>
              <a:rPr lang="en-US" sz="1800" b="0" baseline="30000" dirty="0" smtClean="0">
                <a:solidFill>
                  <a:srgbClr val="008000"/>
                </a:solidFill>
              </a:rPr>
              <a:t>206-208</a:t>
            </a:r>
            <a:r>
              <a:rPr lang="en-US" sz="1800" b="0" dirty="0" smtClean="0">
                <a:solidFill>
                  <a:srgbClr val="008000"/>
                </a:solidFill>
              </a:rPr>
              <a:t>Pb, </a:t>
            </a:r>
            <a:r>
              <a:rPr lang="en-US" sz="1800" b="0" baseline="30000" dirty="0" smtClean="0">
                <a:solidFill>
                  <a:srgbClr val="008000"/>
                </a:solidFill>
              </a:rPr>
              <a:t>209</a:t>
            </a:r>
            <a:r>
              <a:rPr lang="en-US" sz="1800" b="0" dirty="0" smtClean="0">
                <a:solidFill>
                  <a:srgbClr val="008000"/>
                </a:solidFill>
              </a:rPr>
              <a:t>Bi, </a:t>
            </a:r>
            <a:r>
              <a:rPr lang="en-US" sz="1800" b="0" baseline="30000" dirty="0" smtClean="0">
                <a:solidFill>
                  <a:srgbClr val="008000"/>
                </a:solidFill>
              </a:rPr>
              <a:t>208</a:t>
            </a:r>
            <a:r>
              <a:rPr lang="en-US" sz="1800" b="0" dirty="0" smtClean="0">
                <a:solidFill>
                  <a:srgbClr val="008000"/>
                </a:solidFill>
              </a:rPr>
              <a:t>Pb, </a:t>
            </a:r>
            <a:r>
              <a:rPr lang="en-US" sz="1800" b="0" baseline="30000" dirty="0" smtClean="0">
                <a:solidFill>
                  <a:schemeClr val="accent2">
                    <a:lumMod val="75000"/>
                  </a:schemeClr>
                </a:solidFill>
              </a:rPr>
              <a:t>238</a:t>
            </a:r>
            <a:r>
              <a:rPr lang="en-US" sz="1800" b="0" dirty="0" smtClean="0">
                <a:solidFill>
                  <a:schemeClr val="accent2">
                    <a:lumMod val="75000"/>
                  </a:schemeClr>
                </a:solidFill>
              </a:rPr>
              <a:t>U,</a:t>
            </a:r>
          </a:p>
          <a:p>
            <a:pPr lvl="1">
              <a:defRPr/>
            </a:pPr>
            <a:r>
              <a:rPr lang="en-US" sz="1800" dirty="0" smtClean="0">
                <a:solidFill>
                  <a:srgbClr val="0070C0"/>
                </a:solidFill>
              </a:rPr>
              <a:t>SIRIUS:</a:t>
            </a:r>
            <a:r>
              <a:rPr lang="en-US" sz="1800" dirty="0" smtClean="0"/>
              <a:t> </a:t>
            </a:r>
            <a:r>
              <a:rPr lang="en-US" sz="1800" b="0" baseline="30000" dirty="0" smtClean="0">
                <a:solidFill>
                  <a:srgbClr val="008000"/>
                </a:solidFill>
              </a:rPr>
              <a:t>58</a:t>
            </a:r>
            <a:r>
              <a:rPr lang="en-US" sz="1800" b="0" dirty="0" smtClean="0">
                <a:solidFill>
                  <a:srgbClr val="008000"/>
                </a:solidFill>
              </a:rPr>
              <a:t>Ni, </a:t>
            </a:r>
            <a:r>
              <a:rPr lang="en-US" sz="1800" b="0" baseline="30000" dirty="0" smtClean="0">
                <a:solidFill>
                  <a:srgbClr val="008000"/>
                </a:solidFill>
              </a:rPr>
              <a:t>174</a:t>
            </a:r>
            <a:r>
              <a:rPr lang="en-US" sz="1800" b="0" dirty="0" smtClean="0">
                <a:solidFill>
                  <a:srgbClr val="008000"/>
                </a:solidFill>
              </a:rPr>
              <a:t>Yb/</a:t>
            </a:r>
            <a:r>
              <a:rPr lang="en-US" sz="1800" b="0" baseline="30000" dirty="0" smtClean="0">
                <a:solidFill>
                  <a:srgbClr val="008000"/>
                </a:solidFill>
              </a:rPr>
              <a:t>170</a:t>
            </a:r>
            <a:r>
              <a:rPr lang="en-US" sz="1800" b="0" dirty="0" smtClean="0">
                <a:solidFill>
                  <a:srgbClr val="008000"/>
                </a:solidFill>
              </a:rPr>
              <a:t>Er</a:t>
            </a:r>
            <a:r>
              <a:rPr lang="en-US" sz="1800" b="0" dirty="0" smtClean="0">
                <a:solidFill>
                  <a:srgbClr val="008000"/>
                </a:solidFill>
              </a:rPr>
              <a:t>, </a:t>
            </a:r>
            <a:r>
              <a:rPr lang="en-US" sz="1800" b="0" baseline="30000" dirty="0" smtClean="0">
                <a:solidFill>
                  <a:srgbClr val="008000"/>
                </a:solidFill>
              </a:rPr>
              <a:t>96</a:t>
            </a:r>
            <a:r>
              <a:rPr lang="en-US" sz="1800" b="0" dirty="0" smtClean="0">
                <a:solidFill>
                  <a:srgbClr val="008000"/>
                </a:solidFill>
              </a:rPr>
              <a:t>Ru, </a:t>
            </a:r>
            <a:r>
              <a:rPr lang="en-US" sz="1800" b="0" baseline="30000" dirty="0" smtClean="0">
                <a:solidFill>
                  <a:srgbClr val="008000"/>
                </a:solidFill>
              </a:rPr>
              <a:t>92</a:t>
            </a:r>
            <a:r>
              <a:rPr lang="en-US" sz="1800" b="0" dirty="0" smtClean="0">
                <a:solidFill>
                  <a:srgbClr val="008000"/>
                </a:solidFill>
              </a:rPr>
              <a:t>Mo, </a:t>
            </a:r>
            <a:r>
              <a:rPr lang="en-US" sz="1800" b="0" baseline="30000" dirty="0" smtClean="0">
                <a:solidFill>
                  <a:srgbClr val="008000"/>
                </a:solidFill>
              </a:rPr>
              <a:t>206</a:t>
            </a:r>
            <a:r>
              <a:rPr lang="en-US" sz="1800" b="0" dirty="0" smtClean="0">
                <a:solidFill>
                  <a:srgbClr val="008000"/>
                </a:solidFill>
              </a:rPr>
              <a:t>Pb, </a:t>
            </a:r>
            <a:r>
              <a:rPr lang="en-US" sz="1800" b="0" baseline="30000" dirty="0" smtClean="0">
                <a:solidFill>
                  <a:srgbClr val="008000"/>
                </a:solidFill>
              </a:rPr>
              <a:t>209</a:t>
            </a:r>
            <a:r>
              <a:rPr lang="en-US" sz="1800" b="0" dirty="0" smtClean="0">
                <a:solidFill>
                  <a:srgbClr val="008000"/>
                </a:solidFill>
              </a:rPr>
              <a:t>Bi, </a:t>
            </a:r>
            <a:r>
              <a:rPr lang="en-US" sz="1800" b="0" baseline="30000" dirty="0" smtClean="0">
                <a:solidFill>
                  <a:srgbClr val="008000"/>
                </a:solidFill>
              </a:rPr>
              <a:t>204, 207, 208</a:t>
            </a:r>
            <a:r>
              <a:rPr lang="en-US" sz="1800" b="0" dirty="0" smtClean="0">
                <a:solidFill>
                  <a:srgbClr val="008000"/>
                </a:solidFill>
              </a:rPr>
              <a:t>Pb (</a:t>
            </a:r>
            <a:r>
              <a:rPr lang="en-US" sz="1800" b="0" dirty="0" err="1" smtClean="0">
                <a:solidFill>
                  <a:srgbClr val="008000"/>
                </a:solidFill>
              </a:rPr>
              <a:t>PbS</a:t>
            </a:r>
            <a:r>
              <a:rPr lang="en-US" sz="1800" b="0" dirty="0" smtClean="0">
                <a:solidFill>
                  <a:srgbClr val="008000"/>
                </a:solidFill>
              </a:rPr>
              <a:t>), </a:t>
            </a:r>
            <a:r>
              <a:rPr lang="en-US" sz="1800" b="0" baseline="30000" dirty="0" smtClean="0">
                <a:solidFill>
                  <a:srgbClr val="008000"/>
                </a:solidFill>
              </a:rPr>
              <a:t>209</a:t>
            </a:r>
            <a:r>
              <a:rPr lang="en-US" sz="1800" b="0" dirty="0" smtClean="0">
                <a:solidFill>
                  <a:srgbClr val="008000"/>
                </a:solidFill>
              </a:rPr>
              <a:t>Bi (Bi203),</a:t>
            </a:r>
            <a:r>
              <a:rPr lang="en-US" sz="1800" b="0" baseline="30000" dirty="0" smtClean="0">
                <a:solidFill>
                  <a:srgbClr val="008000"/>
                </a:solidFill>
                <a:cs typeface="Calibri" panose="020F0502020204030204" pitchFamily="34" charset="0"/>
              </a:rPr>
              <a:t> </a:t>
            </a:r>
            <a:r>
              <a:rPr lang="en-US" sz="1800" baseline="30000" dirty="0" smtClean="0">
                <a:solidFill>
                  <a:schemeClr val="accent2">
                    <a:lumMod val="75000"/>
                  </a:schemeClr>
                </a:solidFill>
                <a:cs typeface="Calibri" panose="020F0502020204030204" pitchFamily="34" charset="0"/>
              </a:rPr>
              <a:t>232</a:t>
            </a:r>
            <a:r>
              <a:rPr lang="en-US" sz="1800" dirty="0" smtClean="0">
                <a:solidFill>
                  <a:schemeClr val="accent2">
                    <a:lumMod val="75000"/>
                  </a:schemeClr>
                </a:solidFill>
                <a:cs typeface="Calibri" panose="020F0502020204030204" pitchFamily="34" charset="0"/>
              </a:rPr>
              <a:t>Th,</a:t>
            </a:r>
            <a:r>
              <a:rPr lang="en-US" sz="1800" baseline="30000" dirty="0" smtClean="0">
                <a:solidFill>
                  <a:schemeClr val="accent2">
                    <a:lumMod val="75000"/>
                  </a:schemeClr>
                </a:solidFill>
                <a:cs typeface="Calibri" panose="020F0502020204030204" pitchFamily="34" charset="0"/>
              </a:rPr>
              <a:t>238</a:t>
            </a:r>
            <a:r>
              <a:rPr lang="en-US" sz="1800" dirty="0" smtClean="0">
                <a:solidFill>
                  <a:schemeClr val="accent2">
                    <a:lumMod val="75000"/>
                  </a:schemeClr>
                </a:solidFill>
                <a:cs typeface="Calibri" panose="020F0502020204030204" pitchFamily="34" charset="0"/>
              </a:rPr>
              <a:t>U</a:t>
            </a:r>
          </a:p>
          <a:p>
            <a:pPr lvl="1">
              <a:defRPr/>
            </a:pPr>
            <a:r>
              <a:rPr lang="en-US" sz="1800" baseline="30000" dirty="0">
                <a:solidFill>
                  <a:srgbClr val="008000"/>
                </a:solidFill>
              </a:rPr>
              <a:t>45</a:t>
            </a:r>
            <a:r>
              <a:rPr lang="en-US" sz="1800" dirty="0">
                <a:solidFill>
                  <a:srgbClr val="008000"/>
                </a:solidFill>
              </a:rPr>
              <a:t>Sc, </a:t>
            </a:r>
            <a:r>
              <a:rPr lang="en-US" sz="1800" baseline="30000" dirty="0">
                <a:solidFill>
                  <a:srgbClr val="008000"/>
                </a:solidFill>
              </a:rPr>
              <a:t>170</a:t>
            </a:r>
            <a:r>
              <a:rPr lang="en-US" sz="1800" dirty="0">
                <a:solidFill>
                  <a:srgbClr val="008000"/>
                </a:solidFill>
              </a:rPr>
              <a:t>Er, </a:t>
            </a:r>
            <a:r>
              <a:rPr lang="en-US" sz="1800" baseline="30000" dirty="0">
                <a:solidFill>
                  <a:srgbClr val="008000"/>
                </a:solidFill>
              </a:rPr>
              <a:t>160</a:t>
            </a:r>
            <a:r>
              <a:rPr lang="en-US" sz="1800" dirty="0">
                <a:solidFill>
                  <a:srgbClr val="008000"/>
                </a:solidFill>
              </a:rPr>
              <a:t>Gd, </a:t>
            </a:r>
            <a:r>
              <a:rPr lang="en-US" sz="1800" baseline="30000" dirty="0">
                <a:solidFill>
                  <a:srgbClr val="008000"/>
                </a:solidFill>
              </a:rPr>
              <a:t>184,186</a:t>
            </a:r>
            <a:r>
              <a:rPr lang="en-US" sz="1800" dirty="0">
                <a:solidFill>
                  <a:srgbClr val="008000"/>
                </a:solidFill>
              </a:rPr>
              <a:t>W, </a:t>
            </a:r>
            <a:r>
              <a:rPr lang="en-US" sz="1800" baseline="30000" dirty="0" smtClean="0">
                <a:solidFill>
                  <a:srgbClr val="008000"/>
                </a:solidFill>
              </a:rPr>
              <a:t>181</a:t>
            </a:r>
            <a:r>
              <a:rPr lang="en-US" sz="1800" dirty="0" smtClean="0">
                <a:solidFill>
                  <a:srgbClr val="008000"/>
                </a:solidFill>
              </a:rPr>
              <a:t>Ta, </a:t>
            </a:r>
            <a:r>
              <a:rPr lang="en-US" sz="1800" baseline="30000" dirty="0" smtClean="0">
                <a:solidFill>
                  <a:srgbClr val="008000"/>
                </a:solidFill>
              </a:rPr>
              <a:t>144,148</a:t>
            </a:r>
            <a:r>
              <a:rPr lang="en-US" sz="1800" dirty="0" smtClean="0">
                <a:solidFill>
                  <a:srgbClr val="008000"/>
                </a:solidFill>
              </a:rPr>
              <a:t>Sm, </a:t>
            </a:r>
            <a:r>
              <a:rPr lang="en-US" sz="1800" baseline="30000" dirty="0">
                <a:solidFill>
                  <a:srgbClr val="008000"/>
                </a:solidFill>
              </a:rPr>
              <a:t>160, 164</a:t>
            </a:r>
            <a:r>
              <a:rPr lang="en-US" sz="1800" dirty="0">
                <a:solidFill>
                  <a:srgbClr val="008000"/>
                </a:solidFill>
              </a:rPr>
              <a:t>Dy,</a:t>
            </a:r>
            <a:r>
              <a:rPr lang="en-US" sz="1800" dirty="0" smtClean="0">
                <a:solidFill>
                  <a:srgbClr val="008000"/>
                </a:solidFill>
              </a:rPr>
              <a:t> …….</a:t>
            </a:r>
            <a:r>
              <a:rPr lang="en-US" sz="1800" baseline="30000" dirty="0" smtClean="0">
                <a:solidFill>
                  <a:srgbClr val="008000"/>
                </a:solidFill>
                <a:cs typeface="Calibri" panose="020F0502020204030204" pitchFamily="34" charset="0"/>
              </a:rPr>
              <a:t>         </a:t>
            </a:r>
            <a:endParaRPr lang="en-US" sz="1800" b="0" dirty="0" smtClean="0">
              <a:solidFill>
                <a:schemeClr val="tx2">
                  <a:lumMod val="60000"/>
                  <a:lumOff val="40000"/>
                </a:schemeClr>
              </a:solidFill>
              <a:cs typeface="Calibri" panose="020F0502020204030204" pitchFamily="34" charset="0"/>
            </a:endParaRPr>
          </a:p>
          <a:p>
            <a:pPr marL="324000" lvl="1" indent="0">
              <a:buNone/>
              <a:defRPr/>
            </a:pPr>
            <a:r>
              <a:rPr lang="fr-FR" sz="1800" dirty="0" smtClean="0">
                <a:solidFill>
                  <a:schemeClr val="accent4">
                    <a:lumMod val="75000"/>
                  </a:schemeClr>
                </a:solidFill>
              </a:rPr>
              <a:t>					</a:t>
            </a:r>
            <a:r>
              <a:rPr lang="fr-FR" sz="2800" b="1" dirty="0" smtClean="0">
                <a:solidFill>
                  <a:srgbClr val="002060"/>
                </a:solidFill>
              </a:rPr>
              <a:t>2025 </a:t>
            </a:r>
            <a:r>
              <a:rPr lang="fr-FR" sz="2800" b="1" dirty="0">
                <a:solidFill>
                  <a:srgbClr val="002060"/>
                </a:solidFill>
              </a:rPr>
              <a:t>– 2027 ≈ 600/</a:t>
            </a:r>
            <a:r>
              <a:rPr lang="fr-FR" sz="2800" b="1" dirty="0" err="1">
                <a:solidFill>
                  <a:srgbClr val="002060"/>
                </a:solidFill>
              </a:rPr>
              <a:t>year</a:t>
            </a:r>
            <a:r>
              <a:rPr lang="fr-FR" sz="2800" b="1" dirty="0">
                <a:solidFill>
                  <a:srgbClr val="002060"/>
                </a:solidFill>
              </a:rPr>
              <a:t> (</a:t>
            </a:r>
            <a:r>
              <a:rPr lang="fr-FR" sz="2800" b="1" dirty="0" smtClean="0">
                <a:solidFill>
                  <a:srgbClr val="002060"/>
                </a:solidFill>
              </a:rPr>
              <a:t>15g</a:t>
            </a:r>
            <a:r>
              <a:rPr lang="fr-FR" sz="2800" b="1" dirty="0">
                <a:solidFill>
                  <a:srgbClr val="002060"/>
                </a:solidFill>
              </a:rPr>
              <a:t>)</a:t>
            </a:r>
            <a:endParaRPr lang="en-US" sz="1800" b="0" dirty="0" smtClean="0">
              <a:solidFill>
                <a:srgbClr val="002060"/>
              </a:solidFill>
            </a:endParaRPr>
          </a:p>
          <a:p>
            <a:pPr lvl="1">
              <a:buFont typeface="Wingdings 2" panose="05020102010507070707" pitchFamily="18" charset="2"/>
              <a:buNone/>
              <a:defRPr/>
            </a:pPr>
            <a:endParaRPr lang="en-US" sz="1800" dirty="0" smtClean="0">
              <a:solidFill>
                <a:srgbClr val="00B050"/>
              </a:solidFill>
            </a:endParaRPr>
          </a:p>
          <a:p>
            <a:pPr lvl="1">
              <a:buFont typeface="Wingdings 2" panose="05020102010507070707" pitchFamily="18" charset="2"/>
              <a:buNone/>
              <a:defRPr/>
            </a:pPr>
            <a:endParaRPr lang="en-US" sz="1800" dirty="0" smtClean="0">
              <a:solidFill>
                <a:srgbClr val="00B050"/>
              </a:solidFill>
            </a:endParaRPr>
          </a:p>
          <a:p>
            <a:pPr lvl="1">
              <a:buFont typeface="Wingdings 2" panose="05020102010507070707" pitchFamily="18" charset="2"/>
              <a:buNone/>
              <a:defRPr/>
            </a:pPr>
            <a:endParaRPr lang="en-US" sz="1800" strike="sngStrike"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278407" y="1246824"/>
            <a:ext cx="2110762" cy="1583072"/>
          </a:xfrm>
          <a:prstGeom prst="rect">
            <a:avLst/>
          </a:prstGeom>
        </p:spPr>
      </p:pic>
      <p:grpSp>
        <p:nvGrpSpPr>
          <p:cNvPr id="14" name="Groupe 13"/>
          <p:cNvGrpSpPr>
            <a:grpSpLocks noChangeAspect="1"/>
          </p:cNvGrpSpPr>
          <p:nvPr/>
        </p:nvGrpSpPr>
        <p:grpSpPr>
          <a:xfrm>
            <a:off x="8129575" y="3439722"/>
            <a:ext cx="2322528" cy="1320234"/>
            <a:chOff x="2544733" y="2128401"/>
            <a:chExt cx="5061311" cy="2877088"/>
          </a:xfrm>
        </p:grpSpPr>
        <p:pic>
          <p:nvPicPr>
            <p:cNvPr id="15" name="Picture 11" descr="PICT0008_1.jpg                                                 0004EDD2Macintosh HD                   BC453060:"/>
            <p:cNvPicPr>
              <a:picLocks noChangeAspect="1" noChangeArrowheads="1"/>
            </p:cNvPicPr>
            <p:nvPr/>
          </p:nvPicPr>
          <p:blipFill>
            <a:blip r:embed="rId3" cstate="print"/>
            <a:srcRect l="22702" t="28959" r="7896" b="18429"/>
            <a:stretch>
              <a:fillRect/>
            </a:stretch>
          </p:blipFill>
          <p:spPr bwMode="auto">
            <a:xfrm>
              <a:off x="2544733" y="2128401"/>
              <a:ext cx="5061311" cy="2877088"/>
            </a:xfrm>
            <a:prstGeom prst="rect">
              <a:avLst/>
            </a:prstGeom>
            <a:noFill/>
            <a:ln w="9525">
              <a:noFill/>
              <a:miter lim="800000"/>
              <a:headEnd/>
              <a:tailEnd/>
            </a:ln>
            <a:effectLst/>
          </p:spPr>
        </p:pic>
        <p:sp>
          <p:nvSpPr>
            <p:cNvPr id="16" name="Line 13"/>
            <p:cNvSpPr>
              <a:spLocks noChangeShapeType="1"/>
            </p:cNvSpPr>
            <p:nvPr/>
          </p:nvSpPr>
          <p:spPr bwMode="auto">
            <a:xfrm>
              <a:off x="2699792" y="2901950"/>
              <a:ext cx="0" cy="1092200"/>
            </a:xfrm>
            <a:prstGeom prst="line">
              <a:avLst/>
            </a:prstGeom>
            <a:noFill/>
            <a:ln w="28575">
              <a:solidFill>
                <a:schemeClr val="accent2"/>
              </a:solidFill>
              <a:round/>
              <a:headEnd type="triangle" w="med" len="med"/>
              <a:tailEnd type="triangle" w="med" len="med"/>
            </a:ln>
            <a:effectLst/>
          </p:spPr>
          <p:txBody>
            <a:bodyPr/>
            <a:lstStyle/>
            <a:p>
              <a:endParaRPr lang="fr-FR" sz="1200"/>
            </a:p>
          </p:txBody>
        </p:sp>
        <p:sp>
          <p:nvSpPr>
            <p:cNvPr id="17" name="Text Box 14"/>
            <p:cNvSpPr txBox="1">
              <a:spLocks noChangeArrowheads="1"/>
            </p:cNvSpPr>
            <p:nvPr/>
          </p:nvSpPr>
          <p:spPr bwMode="auto">
            <a:xfrm>
              <a:off x="4244974" y="4365104"/>
              <a:ext cx="1170727" cy="461665"/>
            </a:xfrm>
            <a:prstGeom prst="rect">
              <a:avLst/>
            </a:prstGeom>
            <a:noFill/>
            <a:ln w="9525">
              <a:noFill/>
              <a:miter lim="800000"/>
              <a:headEnd/>
              <a:tailEnd/>
            </a:ln>
            <a:effectLst/>
          </p:spPr>
          <p:txBody>
            <a:bodyPr wrap="none">
              <a:spAutoFit/>
            </a:bodyPr>
            <a:lstStyle/>
            <a:p>
              <a:r>
                <a:rPr lang="fr-FR" sz="1200" dirty="0">
                  <a:solidFill>
                    <a:schemeClr val="accent2"/>
                  </a:solidFill>
                </a:rPr>
                <a:t>110 mm</a:t>
              </a:r>
              <a:endParaRPr lang="en-GB" sz="1200" dirty="0">
                <a:solidFill>
                  <a:schemeClr val="accent2"/>
                </a:solidFill>
              </a:endParaRPr>
            </a:p>
          </p:txBody>
        </p:sp>
        <p:sp>
          <p:nvSpPr>
            <p:cNvPr id="18" name="Line 15"/>
            <p:cNvSpPr>
              <a:spLocks noChangeShapeType="1"/>
            </p:cNvSpPr>
            <p:nvPr/>
          </p:nvSpPr>
          <p:spPr bwMode="auto">
            <a:xfrm rot="5400000">
              <a:off x="4963319" y="2271415"/>
              <a:ext cx="0" cy="4043362"/>
            </a:xfrm>
            <a:prstGeom prst="line">
              <a:avLst/>
            </a:prstGeom>
            <a:noFill/>
            <a:ln w="28575">
              <a:solidFill>
                <a:schemeClr val="accent2"/>
              </a:solidFill>
              <a:round/>
              <a:headEnd type="triangle" w="med" len="med"/>
              <a:tailEnd type="triangle" w="med" len="med"/>
            </a:ln>
            <a:effectLst/>
          </p:spPr>
          <p:txBody>
            <a:bodyPr/>
            <a:lstStyle/>
            <a:p>
              <a:endParaRPr lang="fr-FR" sz="1200"/>
            </a:p>
          </p:txBody>
        </p:sp>
        <p:sp>
          <p:nvSpPr>
            <p:cNvPr id="19" name="Line 16"/>
            <p:cNvSpPr>
              <a:spLocks noChangeShapeType="1"/>
            </p:cNvSpPr>
            <p:nvPr/>
          </p:nvSpPr>
          <p:spPr bwMode="auto">
            <a:xfrm>
              <a:off x="7020272" y="3501008"/>
              <a:ext cx="0" cy="547687"/>
            </a:xfrm>
            <a:prstGeom prst="line">
              <a:avLst/>
            </a:prstGeom>
            <a:noFill/>
            <a:ln w="28575">
              <a:solidFill>
                <a:schemeClr val="folHlink"/>
              </a:solidFill>
              <a:round/>
              <a:headEnd type="triangle" w="med" len="med"/>
              <a:tailEnd type="triangle" w="med" len="med"/>
            </a:ln>
            <a:effectLst/>
          </p:spPr>
          <p:txBody>
            <a:bodyPr/>
            <a:lstStyle/>
            <a:p>
              <a:endParaRPr lang="fr-FR" sz="1200"/>
            </a:p>
          </p:txBody>
        </p:sp>
        <p:sp>
          <p:nvSpPr>
            <p:cNvPr id="20" name="Text Box 17"/>
            <p:cNvSpPr txBox="1">
              <a:spLocks noChangeArrowheads="1"/>
            </p:cNvSpPr>
            <p:nvPr/>
          </p:nvSpPr>
          <p:spPr bwMode="auto">
            <a:xfrm rot="16200000">
              <a:off x="6368924" y="3429248"/>
              <a:ext cx="1039815" cy="461665"/>
            </a:xfrm>
            <a:prstGeom prst="rect">
              <a:avLst/>
            </a:prstGeom>
            <a:noFill/>
            <a:ln w="9525">
              <a:noFill/>
              <a:miter lim="800000"/>
              <a:headEnd/>
              <a:tailEnd/>
            </a:ln>
            <a:effectLst/>
          </p:spPr>
          <p:txBody>
            <a:bodyPr wrap="none">
              <a:spAutoFit/>
            </a:bodyPr>
            <a:lstStyle/>
            <a:p>
              <a:r>
                <a:rPr lang="fr-FR" sz="1200" dirty="0">
                  <a:solidFill>
                    <a:schemeClr val="folHlink"/>
                  </a:solidFill>
                </a:rPr>
                <a:t>15 mm</a:t>
              </a:r>
              <a:endParaRPr lang="en-GB" sz="1200" dirty="0">
                <a:solidFill>
                  <a:schemeClr val="folHlink"/>
                </a:solidFill>
              </a:endParaRPr>
            </a:p>
          </p:txBody>
        </p:sp>
        <p:sp>
          <p:nvSpPr>
            <p:cNvPr id="21" name="Text Box 18"/>
            <p:cNvSpPr txBox="1">
              <a:spLocks noChangeArrowheads="1"/>
            </p:cNvSpPr>
            <p:nvPr/>
          </p:nvSpPr>
          <p:spPr bwMode="auto">
            <a:xfrm rot="16200000">
              <a:off x="2383330" y="3213224"/>
              <a:ext cx="1039815" cy="461665"/>
            </a:xfrm>
            <a:prstGeom prst="rect">
              <a:avLst/>
            </a:prstGeom>
            <a:noFill/>
            <a:ln w="9525">
              <a:noFill/>
              <a:miter lim="800000"/>
              <a:headEnd/>
              <a:tailEnd/>
            </a:ln>
            <a:effectLst/>
          </p:spPr>
          <p:txBody>
            <a:bodyPr wrap="none">
              <a:spAutoFit/>
            </a:bodyPr>
            <a:lstStyle/>
            <a:p>
              <a:r>
                <a:rPr lang="fr-FR" sz="1200" dirty="0">
                  <a:solidFill>
                    <a:schemeClr val="accent2"/>
                  </a:solidFill>
                </a:rPr>
                <a:t>30 mm</a:t>
              </a:r>
              <a:endParaRPr lang="en-GB" sz="1200" dirty="0">
                <a:solidFill>
                  <a:schemeClr val="accent2"/>
                </a:solidFill>
              </a:endParaRPr>
            </a:p>
          </p:txBody>
        </p:sp>
      </p:grpSp>
      <p:grpSp>
        <p:nvGrpSpPr>
          <p:cNvPr id="7" name="Groupe 6"/>
          <p:cNvGrpSpPr/>
          <p:nvPr/>
        </p:nvGrpSpPr>
        <p:grpSpPr>
          <a:xfrm>
            <a:off x="384792" y="3588713"/>
            <a:ext cx="11210001" cy="2694434"/>
            <a:chOff x="384792" y="3588713"/>
            <a:chExt cx="11210001" cy="2694434"/>
          </a:xfrm>
        </p:grpSpPr>
        <p:grpSp>
          <p:nvGrpSpPr>
            <p:cNvPr id="9" name="Groupe 8"/>
            <p:cNvGrpSpPr>
              <a:grpSpLocks noChangeAspect="1"/>
            </p:cNvGrpSpPr>
            <p:nvPr/>
          </p:nvGrpSpPr>
          <p:grpSpPr bwMode="auto">
            <a:xfrm>
              <a:off x="10567258" y="3908838"/>
              <a:ext cx="1027535" cy="1466011"/>
              <a:chOff x="4340071" y="1533525"/>
              <a:chExt cx="2946554" cy="4203533"/>
            </a:xfrm>
          </p:grpSpPr>
          <p:pic>
            <p:nvPicPr>
              <p:cNvPr id="10" name="Image 9" descr="Ima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0071" y="1533525"/>
                <a:ext cx="2946554" cy="420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cteur droit avec flèche 10"/>
              <p:cNvCxnSpPr/>
              <p:nvPr/>
            </p:nvCxnSpPr>
            <p:spPr>
              <a:xfrm rot="10800000" flipV="1">
                <a:off x="5391051" y="3047940"/>
                <a:ext cx="514377" cy="2190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rot="10800000" flipV="1">
                <a:off x="4886200" y="1914510"/>
                <a:ext cx="752514" cy="3333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a:off x="4914776" y="3314629"/>
                <a:ext cx="228612" cy="419083"/>
              </a:xfrm>
              <a:prstGeom prst="arc">
                <a:avLst>
                  <a:gd name="adj1" fmla="val 16200000"/>
                  <a:gd name="adj2" fmla="val 10110206"/>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fr-FR"/>
              </a:p>
            </p:txBody>
          </p:sp>
        </p:grpSp>
        <p:sp>
          <p:nvSpPr>
            <p:cNvPr id="22" name="Espace réservé du texte vertical 1"/>
            <p:cNvSpPr txBox="1">
              <a:spLocks/>
            </p:cNvSpPr>
            <p:nvPr/>
          </p:nvSpPr>
          <p:spPr>
            <a:xfrm>
              <a:off x="384792" y="3588713"/>
              <a:ext cx="11210001" cy="2694434"/>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4000" lvl="1" indent="0">
                <a:buNone/>
                <a:defRPr/>
              </a:pPr>
              <a:endParaRPr lang="en-US" sz="1800" baseline="30000" dirty="0">
                <a:solidFill>
                  <a:srgbClr val="7030A0"/>
                </a:solidFill>
                <a:cs typeface="Calibri" panose="020F0502020204030204" pitchFamily="34" charset="0"/>
              </a:endParaRPr>
            </a:p>
            <a:p>
              <a:pPr lvl="0">
                <a:buClr>
                  <a:srgbClr val="C0504D"/>
                </a:buClr>
                <a:defRPr/>
              </a:pPr>
              <a:r>
                <a:rPr lang="en-GB" b="1" dirty="0" smtClean="0">
                  <a:solidFill>
                    <a:srgbClr val="D53FC0"/>
                  </a:solidFill>
                </a:rPr>
                <a:t>Actinide </a:t>
              </a:r>
              <a:r>
                <a:rPr lang="en-GB" dirty="0" smtClean="0">
                  <a:solidFill>
                    <a:srgbClr val="D53FC0"/>
                  </a:solidFill>
                </a:rPr>
                <a:t>Targets </a:t>
              </a:r>
              <a:r>
                <a:rPr lang="en-GB" dirty="0">
                  <a:solidFill>
                    <a:srgbClr val="D53FC0"/>
                  </a:solidFill>
                </a:rPr>
                <a:t>@ S3, &gt; </a:t>
              </a:r>
              <a:r>
                <a:rPr lang="en-GB" dirty="0" smtClean="0">
                  <a:solidFill>
                    <a:srgbClr val="D53FC0"/>
                  </a:solidFill>
                </a:rPr>
                <a:t>2027-2028 Experiments </a:t>
              </a:r>
              <a:r>
                <a:rPr lang="en-GB" sz="2000" b="1" dirty="0" smtClean="0">
                  <a:solidFill>
                    <a:srgbClr val="002060"/>
                  </a:solidFill>
                </a:rPr>
                <a:t>+ for NFS</a:t>
              </a:r>
              <a:endParaRPr lang="en-GB" sz="2000" b="1" dirty="0">
                <a:solidFill>
                  <a:srgbClr val="002060"/>
                </a:solidFill>
              </a:endParaRPr>
            </a:p>
            <a:p>
              <a:pPr marL="0" indent="0">
                <a:buClr>
                  <a:srgbClr val="C0504D"/>
                </a:buClr>
                <a:buNone/>
                <a:defRPr/>
              </a:pPr>
              <a:r>
                <a:rPr lang="en-GB" dirty="0" smtClean="0">
                  <a:solidFill>
                    <a:srgbClr val="D53FC0"/>
                  </a:solidFill>
                </a:rPr>
                <a:t>			1 </a:t>
              </a:r>
              <a:r>
                <a:rPr lang="en-GB" dirty="0">
                  <a:solidFill>
                    <a:srgbClr val="D53FC0"/>
                  </a:solidFill>
                </a:rPr>
                <a:t>isotope per year </a:t>
              </a:r>
            </a:p>
            <a:p>
              <a:pPr marL="324000" lvl="1" indent="0">
                <a:buNone/>
                <a:defRPr/>
              </a:pPr>
              <a:r>
                <a:rPr lang="en-US" sz="1800" baseline="30000" dirty="0">
                  <a:solidFill>
                    <a:srgbClr val="D53FC0"/>
                  </a:solidFill>
                  <a:cs typeface="Calibri" panose="020F0502020204030204" pitchFamily="34" charset="0"/>
                </a:rPr>
                <a:t>226</a:t>
              </a:r>
              <a:r>
                <a:rPr lang="en-US" sz="1800" dirty="0">
                  <a:solidFill>
                    <a:srgbClr val="D53FC0"/>
                  </a:solidFill>
                  <a:cs typeface="Calibri" panose="020F0502020204030204" pitchFamily="34" charset="0"/>
                </a:rPr>
                <a:t>Ra*, </a:t>
              </a:r>
              <a:r>
                <a:rPr lang="en-US" sz="1800" dirty="0" smtClean="0">
                  <a:solidFill>
                    <a:srgbClr val="D53FC0"/>
                  </a:solidFill>
                  <a:cs typeface="Calibri" panose="020F0502020204030204" pitchFamily="34" charset="0"/>
                </a:rPr>
                <a:t>(</a:t>
              </a:r>
              <a:r>
                <a:rPr lang="en-US" sz="1800" baseline="30000" dirty="0" smtClean="0">
                  <a:solidFill>
                    <a:srgbClr val="D53FC0"/>
                  </a:solidFill>
                  <a:cs typeface="Calibri" panose="020F0502020204030204" pitchFamily="34" charset="0"/>
                </a:rPr>
                <a:t>237</a:t>
              </a:r>
              <a:r>
                <a:rPr lang="en-US" sz="1800" dirty="0" smtClean="0">
                  <a:solidFill>
                    <a:srgbClr val="D53FC0"/>
                  </a:solidFill>
                  <a:cs typeface="Calibri" panose="020F0502020204030204" pitchFamily="34" charset="0"/>
                </a:rPr>
                <a:t>Np), </a:t>
              </a:r>
              <a:r>
                <a:rPr lang="en-US" sz="1800" baseline="30000" dirty="0">
                  <a:solidFill>
                    <a:srgbClr val="D53FC0"/>
                  </a:solidFill>
                  <a:cs typeface="Calibri" panose="020F0502020204030204" pitchFamily="34" charset="0"/>
                </a:rPr>
                <a:t>243</a:t>
              </a:r>
              <a:r>
                <a:rPr lang="en-US" sz="1800" dirty="0">
                  <a:solidFill>
                    <a:srgbClr val="D53FC0"/>
                  </a:solidFill>
                  <a:cs typeface="Calibri" panose="020F0502020204030204" pitchFamily="34" charset="0"/>
                </a:rPr>
                <a:t>Am*, </a:t>
              </a:r>
              <a:r>
                <a:rPr lang="en-US" sz="1800" baseline="30000" dirty="0">
                  <a:solidFill>
                    <a:srgbClr val="D53FC0"/>
                  </a:solidFill>
                  <a:cs typeface="Calibri" panose="020F0502020204030204" pitchFamily="34" charset="0"/>
                </a:rPr>
                <a:t>248</a:t>
              </a:r>
              <a:r>
                <a:rPr lang="en-US" sz="1800" dirty="0">
                  <a:solidFill>
                    <a:srgbClr val="D53FC0"/>
                  </a:solidFill>
                  <a:cs typeface="Calibri" panose="020F0502020204030204" pitchFamily="34" charset="0"/>
                </a:rPr>
                <a:t>Cm*, </a:t>
              </a:r>
              <a:r>
                <a:rPr lang="en-US" sz="1800" baseline="30000" dirty="0">
                  <a:solidFill>
                    <a:srgbClr val="D53FC0"/>
                  </a:solidFill>
                  <a:cs typeface="Calibri" panose="020F0502020204030204" pitchFamily="34" charset="0"/>
                </a:rPr>
                <a:t>239/242/244</a:t>
              </a:r>
              <a:r>
                <a:rPr lang="en-US" sz="1800" dirty="0">
                  <a:solidFill>
                    <a:srgbClr val="D53FC0"/>
                  </a:solidFill>
                  <a:cs typeface="Calibri" panose="020F0502020204030204" pitchFamily="34" charset="0"/>
                </a:rPr>
                <a:t>Pu* ( </a:t>
              </a:r>
              <a:r>
                <a:rPr lang="en-US" sz="1800" dirty="0">
                  <a:solidFill>
                    <a:srgbClr val="D53FC0"/>
                  </a:solidFill>
                  <a:cs typeface="Calibri" panose="020F0502020204030204" pitchFamily="34" charset="0"/>
                  <a:sym typeface="Symbol" pitchFamily="18" charset="2"/>
                </a:rPr>
                <a:t> 25 mg   10</a:t>
              </a:r>
              <a:r>
                <a:rPr lang="en-US" sz="1800" baseline="30000" dirty="0">
                  <a:solidFill>
                    <a:srgbClr val="D53FC0"/>
                  </a:solidFill>
                  <a:cs typeface="Calibri" panose="020F0502020204030204" pitchFamily="34" charset="0"/>
                  <a:sym typeface="Symbol" pitchFamily="18" charset="2"/>
                </a:rPr>
                <a:t>2</a:t>
              </a:r>
              <a:r>
                <a:rPr lang="en-US" sz="1800" dirty="0">
                  <a:solidFill>
                    <a:srgbClr val="D53FC0"/>
                  </a:solidFill>
                  <a:cs typeface="Calibri" panose="020F0502020204030204" pitchFamily="34" charset="0"/>
                  <a:sym typeface="Symbol" pitchFamily="18" charset="2"/>
                </a:rPr>
                <a:t> –10</a:t>
              </a:r>
              <a:r>
                <a:rPr lang="en-US" sz="1800" baseline="30000" dirty="0">
                  <a:solidFill>
                    <a:srgbClr val="D53FC0"/>
                  </a:solidFill>
                  <a:cs typeface="Calibri" panose="020F0502020204030204" pitchFamily="34" charset="0"/>
                  <a:sym typeface="Symbol" pitchFamily="18" charset="2"/>
                </a:rPr>
                <a:t>8</a:t>
              </a:r>
              <a:r>
                <a:rPr lang="en-US" sz="1800" dirty="0">
                  <a:solidFill>
                    <a:srgbClr val="D53FC0"/>
                  </a:solidFill>
                  <a:cs typeface="Calibri" panose="020F0502020204030204" pitchFamily="34" charset="0"/>
                  <a:sym typeface="Symbol" pitchFamily="18" charset="2"/>
                </a:rPr>
                <a:t> </a:t>
              </a:r>
              <a:r>
                <a:rPr lang="en-US" sz="1800" dirty="0" err="1">
                  <a:solidFill>
                    <a:srgbClr val="D53FC0"/>
                  </a:solidFill>
                  <a:cs typeface="Calibri" panose="020F0502020204030204" pitchFamily="34" charset="0"/>
                  <a:sym typeface="Symbol" pitchFamily="18" charset="2"/>
                </a:rPr>
                <a:t>Bq</a:t>
              </a:r>
              <a:r>
                <a:rPr lang="en-US" sz="1800" dirty="0">
                  <a:solidFill>
                    <a:srgbClr val="D53FC0"/>
                  </a:solidFill>
                  <a:cs typeface="Calibri" panose="020F0502020204030204" pitchFamily="34" charset="0"/>
                  <a:sym typeface="Symbol" pitchFamily="18" charset="2"/>
                </a:rPr>
                <a:t>)</a:t>
              </a:r>
              <a:endParaRPr lang="en-US" sz="1800" dirty="0">
                <a:solidFill>
                  <a:srgbClr val="D53FC0"/>
                </a:solidFill>
                <a:sym typeface="Symbol" pitchFamily="18" charset="2"/>
              </a:endParaRPr>
            </a:p>
            <a:p>
              <a:pPr marL="0" lvl="0" indent="0" algn="ctr">
                <a:spcBef>
                  <a:spcPts val="0"/>
                </a:spcBef>
                <a:spcAft>
                  <a:spcPts val="0"/>
                </a:spcAft>
                <a:buClr>
                  <a:srgbClr val="C0504D"/>
                </a:buClr>
                <a:buNone/>
                <a:defRPr/>
              </a:pPr>
              <a:r>
                <a:rPr lang="en-US" dirty="0">
                  <a:solidFill>
                    <a:srgbClr val="D53FC0"/>
                  </a:solidFill>
                  <a:latin typeface="Calibri" panose="020F0502020204030204" pitchFamily="34" charset="0"/>
                  <a:cs typeface="Calibri" panose="020F0502020204030204" pitchFamily="34" charset="0"/>
                </a:rPr>
                <a:t>		</a:t>
              </a:r>
              <a:r>
                <a:rPr lang="en-US" dirty="0">
                  <a:solidFill>
                    <a:srgbClr val="D53FC0"/>
                  </a:solidFill>
                  <a:cs typeface="Calibri" panose="020F0502020204030204" pitchFamily="34" charset="0"/>
                </a:rPr>
                <a:t>0,3 - 0,5 mg/cm² ; 1 wheel </a:t>
              </a:r>
              <a:r>
                <a:rPr lang="en-US" dirty="0">
                  <a:solidFill>
                    <a:srgbClr val="D53FC0"/>
                  </a:solidFill>
                  <a:cs typeface="Calibri" panose="020F0502020204030204" pitchFamily="34" charset="0"/>
                  <a:sym typeface="Symbol" pitchFamily="18" charset="2"/>
                </a:rPr>
                <a:t> 12 targets of  3 cm² </a:t>
              </a:r>
              <a:r>
                <a:rPr lang="fr-FR" dirty="0" smtClean="0">
                  <a:solidFill>
                    <a:srgbClr val="D53FC0"/>
                  </a:solidFill>
                  <a:cs typeface="Calibri" panose="020F0502020204030204" pitchFamily="34" charset="0"/>
                  <a:sym typeface="Symbol" pitchFamily="18" charset="2"/>
                </a:rPr>
                <a:t>or </a:t>
              </a:r>
              <a:r>
                <a:rPr lang="fr-FR" dirty="0">
                  <a:solidFill>
                    <a:srgbClr val="D53FC0"/>
                  </a:solidFill>
                  <a:cs typeface="Calibri" panose="020F0502020204030204" pitchFamily="34" charset="0"/>
                  <a:sym typeface="Symbol" pitchFamily="18" charset="2"/>
                </a:rPr>
                <a:t>6 </a:t>
              </a:r>
              <a:r>
                <a:rPr lang="fr-FR" dirty="0" err="1">
                  <a:solidFill>
                    <a:srgbClr val="D53FC0"/>
                  </a:solidFill>
                  <a:cs typeface="Calibri" panose="020F0502020204030204" pitchFamily="34" charset="0"/>
                  <a:sym typeface="Symbol" pitchFamily="18" charset="2"/>
                </a:rPr>
                <a:t>targets</a:t>
              </a:r>
              <a:r>
                <a:rPr lang="fr-FR" dirty="0">
                  <a:solidFill>
                    <a:srgbClr val="D53FC0"/>
                  </a:solidFill>
                  <a:cs typeface="Calibri" panose="020F0502020204030204" pitchFamily="34" charset="0"/>
                  <a:sym typeface="Symbol" pitchFamily="18" charset="2"/>
                </a:rPr>
                <a:t> of </a:t>
              </a:r>
              <a:r>
                <a:rPr lang="en-US" dirty="0">
                  <a:solidFill>
                    <a:srgbClr val="D53FC0"/>
                  </a:solidFill>
                  <a:cs typeface="Calibri" panose="020F0502020204030204" pitchFamily="34" charset="0"/>
                  <a:sym typeface="Symbol" pitchFamily="18" charset="2"/>
                </a:rPr>
                <a:t> </a:t>
              </a:r>
              <a:r>
                <a:rPr lang="fr-FR" dirty="0">
                  <a:solidFill>
                    <a:srgbClr val="D53FC0"/>
                  </a:solidFill>
                  <a:cs typeface="Calibri" panose="020F0502020204030204" pitchFamily="34" charset="0"/>
                  <a:sym typeface="Symbol" pitchFamily="18" charset="2"/>
                </a:rPr>
                <a:t>6 cm² </a:t>
              </a:r>
              <a:r>
                <a:rPr lang="en-US" dirty="0" smtClean="0">
                  <a:solidFill>
                    <a:srgbClr val="D53FC0"/>
                  </a:solidFill>
                  <a:cs typeface="Calibri" panose="020F0502020204030204" pitchFamily="34" charset="0"/>
                  <a:sym typeface="Symbol" pitchFamily="18" charset="2"/>
                </a:rPr>
                <a:t> 36 cm²</a:t>
              </a:r>
            </a:p>
            <a:p>
              <a:pPr marL="0" lvl="0" indent="0" algn="ctr">
                <a:spcBef>
                  <a:spcPts val="0"/>
                </a:spcBef>
                <a:spcAft>
                  <a:spcPts val="0"/>
                </a:spcAft>
                <a:buClr>
                  <a:srgbClr val="C0504D"/>
                </a:buClr>
                <a:buNone/>
                <a:defRPr/>
              </a:pPr>
              <a:r>
                <a:rPr lang="en-US" dirty="0">
                  <a:solidFill>
                    <a:srgbClr val="D53FC0"/>
                  </a:solidFill>
                  <a:cs typeface="Calibri" panose="020F0502020204030204" pitchFamily="34" charset="0"/>
                  <a:sym typeface="Symbol" pitchFamily="18" charset="2"/>
                </a:rPr>
                <a:t> </a:t>
              </a:r>
              <a:r>
                <a:rPr lang="en-US" b="1" dirty="0">
                  <a:solidFill>
                    <a:srgbClr val="D53FC0"/>
                  </a:solidFill>
                  <a:cs typeface="Calibri" panose="020F0502020204030204" pitchFamily="34" charset="0"/>
                  <a:sym typeface="Symbol" pitchFamily="18" charset="2"/>
                </a:rPr>
                <a:t>20 mg </a:t>
              </a:r>
              <a:r>
                <a:rPr lang="en-US" dirty="0">
                  <a:solidFill>
                    <a:srgbClr val="D53FC0"/>
                  </a:solidFill>
                  <a:cs typeface="Calibri" panose="020F0502020204030204" pitchFamily="34" charset="0"/>
                  <a:sym typeface="Symbol" pitchFamily="18" charset="2"/>
                </a:rPr>
                <a:t>  10</a:t>
              </a:r>
              <a:r>
                <a:rPr lang="en-US" baseline="30000" dirty="0">
                  <a:solidFill>
                    <a:srgbClr val="D53FC0"/>
                  </a:solidFill>
                  <a:cs typeface="Calibri" panose="020F0502020204030204" pitchFamily="34" charset="0"/>
                  <a:sym typeface="Symbol" pitchFamily="18" charset="2"/>
                </a:rPr>
                <a:t>2</a:t>
              </a:r>
              <a:r>
                <a:rPr lang="en-US" dirty="0">
                  <a:solidFill>
                    <a:srgbClr val="D53FC0"/>
                  </a:solidFill>
                  <a:cs typeface="Calibri" panose="020F0502020204030204" pitchFamily="34" charset="0"/>
                  <a:sym typeface="Symbol" pitchFamily="18" charset="2"/>
                </a:rPr>
                <a:t> –10</a:t>
              </a:r>
              <a:r>
                <a:rPr lang="en-US" baseline="30000" dirty="0">
                  <a:solidFill>
                    <a:srgbClr val="D53FC0"/>
                  </a:solidFill>
                  <a:cs typeface="Calibri" panose="020F0502020204030204" pitchFamily="34" charset="0"/>
                  <a:sym typeface="Symbol" pitchFamily="18" charset="2"/>
                </a:rPr>
                <a:t>8</a:t>
              </a:r>
              <a:r>
                <a:rPr lang="en-US" dirty="0">
                  <a:solidFill>
                    <a:srgbClr val="D53FC0"/>
                  </a:solidFill>
                  <a:cs typeface="Calibri" panose="020F0502020204030204" pitchFamily="34" charset="0"/>
                  <a:sym typeface="Symbol" pitchFamily="18" charset="2"/>
                </a:rPr>
                <a:t> </a:t>
              </a:r>
              <a:r>
                <a:rPr lang="en-US" dirty="0" err="1">
                  <a:solidFill>
                    <a:srgbClr val="D53FC0"/>
                  </a:solidFill>
                  <a:cs typeface="Calibri" panose="020F0502020204030204" pitchFamily="34" charset="0"/>
                  <a:sym typeface="Symbol" pitchFamily="18" charset="2"/>
                </a:rPr>
                <a:t>Bq</a:t>
              </a:r>
              <a:r>
                <a:rPr lang="en-US" dirty="0">
                  <a:solidFill>
                    <a:srgbClr val="D53FC0"/>
                  </a:solidFill>
                  <a:cs typeface="Calibri" panose="020F0502020204030204" pitchFamily="34" charset="0"/>
                  <a:sym typeface="Symbol" pitchFamily="18" charset="2"/>
                </a:rPr>
                <a:t> &lt; 1 </a:t>
              </a:r>
              <a:r>
                <a:rPr lang="en-US" dirty="0" err="1">
                  <a:solidFill>
                    <a:srgbClr val="D53FC0"/>
                  </a:solidFill>
                  <a:cs typeface="Calibri" panose="020F0502020204030204" pitchFamily="34" charset="0"/>
                  <a:sym typeface="Symbol" pitchFamily="18" charset="2"/>
                </a:rPr>
                <a:t>GBq</a:t>
              </a:r>
              <a:endParaRPr lang="en-US" dirty="0">
                <a:solidFill>
                  <a:srgbClr val="D53FC0"/>
                </a:solidFill>
                <a:cs typeface="Calibri" panose="020F0502020204030204" pitchFamily="34" charset="0"/>
                <a:sym typeface="Symbol" pitchFamily="18" charset="2"/>
              </a:endParaRPr>
            </a:p>
            <a:p>
              <a:pPr marL="0" lvl="0" indent="0" algn="just">
                <a:spcBef>
                  <a:spcPts val="0"/>
                </a:spcBef>
                <a:spcAft>
                  <a:spcPts val="0"/>
                </a:spcAft>
                <a:buClr>
                  <a:srgbClr val="C0504D"/>
                </a:buClr>
                <a:buNone/>
                <a:defRPr/>
              </a:pPr>
              <a:r>
                <a:rPr lang="fr-FR" dirty="0" err="1">
                  <a:solidFill>
                    <a:srgbClr val="D53FC0"/>
                  </a:solidFill>
                  <a:cs typeface="Calibri" panose="020F0502020204030204" pitchFamily="34" charset="0"/>
                  <a:sym typeface="Symbol" pitchFamily="18" charset="2"/>
                </a:rPr>
                <a:t>Isotopic</a:t>
              </a:r>
              <a:r>
                <a:rPr lang="fr-FR" dirty="0">
                  <a:solidFill>
                    <a:srgbClr val="D53FC0"/>
                  </a:solidFill>
                  <a:cs typeface="Calibri" panose="020F0502020204030204" pitchFamily="34" charset="0"/>
                  <a:sym typeface="Symbol" pitchFamily="18" charset="2"/>
                </a:rPr>
                <a:t> </a:t>
              </a:r>
              <a:r>
                <a:rPr lang="fr-FR" dirty="0" err="1">
                  <a:solidFill>
                    <a:srgbClr val="D53FC0"/>
                  </a:solidFill>
                  <a:cs typeface="Calibri" panose="020F0502020204030204" pitchFamily="34" charset="0"/>
                  <a:sym typeface="Symbol" pitchFamily="18" charset="2"/>
                </a:rPr>
                <a:t>enrichment</a:t>
              </a:r>
              <a:r>
                <a:rPr lang="fr-FR" dirty="0">
                  <a:solidFill>
                    <a:srgbClr val="D53FC0"/>
                  </a:solidFill>
                  <a:cs typeface="Calibri" panose="020F0502020204030204" pitchFamily="34" charset="0"/>
                  <a:sym typeface="Symbol" pitchFamily="18" charset="2"/>
                </a:rPr>
                <a:t> &gt;</a:t>
              </a:r>
              <a:r>
                <a:rPr lang="en-US" dirty="0">
                  <a:solidFill>
                    <a:srgbClr val="D53FC0"/>
                  </a:solidFill>
                  <a:cs typeface="Calibri" panose="020F0502020204030204" pitchFamily="34" charset="0"/>
                  <a:sym typeface="Symbol" pitchFamily="18" charset="2"/>
                </a:rPr>
                <a:t> </a:t>
              </a:r>
              <a:r>
                <a:rPr lang="fr-FR" dirty="0">
                  <a:solidFill>
                    <a:srgbClr val="D53FC0"/>
                  </a:solidFill>
                  <a:cs typeface="Calibri" panose="020F0502020204030204" pitchFamily="34" charset="0"/>
                  <a:sym typeface="Symbol" pitchFamily="18" charset="2"/>
                </a:rPr>
                <a:t>97</a:t>
              </a:r>
              <a:r>
                <a:rPr lang="fr-FR" dirty="0" smtClean="0">
                  <a:solidFill>
                    <a:srgbClr val="D53FC0"/>
                  </a:solidFill>
                  <a:cs typeface="Calibri" panose="020F0502020204030204" pitchFamily="34" charset="0"/>
                  <a:sym typeface="Symbol" pitchFamily="18" charset="2"/>
                </a:rPr>
                <a:t>%                                            </a:t>
              </a:r>
              <a:endParaRPr lang="fr-FR" dirty="0">
                <a:solidFill>
                  <a:srgbClr val="D53FC0"/>
                </a:solidFill>
                <a:cs typeface="Calibri" panose="020F0502020204030204" pitchFamily="34" charset="0"/>
                <a:sym typeface="Symbol" pitchFamily="18" charset="2"/>
              </a:endParaRPr>
            </a:p>
            <a:p>
              <a:pPr marL="0" indent="0" algn="just">
                <a:spcBef>
                  <a:spcPts val="0"/>
                </a:spcBef>
                <a:spcAft>
                  <a:spcPts val="0"/>
                </a:spcAft>
                <a:buClr>
                  <a:srgbClr val="C0504D"/>
                </a:buClr>
                <a:buNone/>
                <a:defRPr/>
              </a:pPr>
              <a:r>
                <a:rPr lang="fr-FR" dirty="0" smtClean="0">
                  <a:solidFill>
                    <a:srgbClr val="D53FC0"/>
                  </a:solidFill>
                  <a:cs typeface="Calibri" panose="020F0502020204030204" pitchFamily="34" charset="0"/>
                  <a:sym typeface="Symbol" pitchFamily="18" charset="2"/>
                </a:rPr>
                <a:t>						</a:t>
              </a:r>
              <a:r>
                <a:rPr lang="fr-FR" sz="2800" b="1" dirty="0" err="1" smtClean="0">
                  <a:solidFill>
                    <a:srgbClr val="D53FC0"/>
                  </a:solidFill>
                  <a:sym typeface="Symbol" pitchFamily="18" charset="2"/>
                </a:rPr>
                <a:t>Preparation</a:t>
              </a:r>
              <a:r>
                <a:rPr lang="fr-FR" sz="2800" b="1" dirty="0" smtClean="0">
                  <a:solidFill>
                    <a:srgbClr val="D53FC0"/>
                  </a:solidFill>
                  <a:sym typeface="Symbol" pitchFamily="18" charset="2"/>
                </a:rPr>
                <a:t> </a:t>
              </a:r>
              <a:r>
                <a:rPr lang="fr-FR" sz="2800" b="1" dirty="0">
                  <a:solidFill>
                    <a:srgbClr val="D53FC0"/>
                  </a:solidFill>
                  <a:sym typeface="Symbol" pitchFamily="18" charset="2"/>
                </a:rPr>
                <a:t>of </a:t>
              </a:r>
              <a:r>
                <a:rPr lang="fr-FR" sz="2800" b="1" dirty="0" smtClean="0">
                  <a:solidFill>
                    <a:srgbClr val="D53FC0"/>
                  </a:solidFill>
                  <a:sym typeface="Symbol" pitchFamily="18" charset="2"/>
                </a:rPr>
                <a:t>3 </a:t>
              </a:r>
              <a:r>
                <a:rPr lang="fr-FR" sz="2800" b="1" dirty="0" err="1" smtClean="0">
                  <a:solidFill>
                    <a:srgbClr val="D53FC0"/>
                  </a:solidFill>
                  <a:sym typeface="Symbol" pitchFamily="18" charset="2"/>
                </a:rPr>
                <a:t>wheels</a:t>
              </a:r>
              <a:r>
                <a:rPr lang="fr-FR" sz="2800" b="1" dirty="0">
                  <a:solidFill>
                    <a:srgbClr val="D53FC0"/>
                  </a:solidFill>
                  <a:sym typeface="Symbol" pitchFamily="18" charset="2"/>
                </a:rPr>
                <a:t> (30-40 </a:t>
              </a:r>
              <a:r>
                <a:rPr lang="fr-FR" sz="2800" b="1" dirty="0" err="1" smtClean="0">
                  <a:solidFill>
                    <a:srgbClr val="D53FC0"/>
                  </a:solidFill>
                  <a:sym typeface="Symbol" pitchFamily="18" charset="2"/>
                </a:rPr>
                <a:t>targets</a:t>
              </a:r>
              <a:r>
                <a:rPr lang="fr-FR" sz="2800" b="1" dirty="0" smtClean="0">
                  <a:solidFill>
                    <a:srgbClr val="D53FC0"/>
                  </a:solidFill>
                  <a:sym typeface="Symbol" pitchFamily="18" charset="2"/>
                </a:rPr>
                <a:t>) </a:t>
              </a:r>
              <a:r>
                <a:rPr lang="fr-FR" sz="2800" b="1" dirty="0">
                  <a:solidFill>
                    <a:srgbClr val="D53FC0"/>
                  </a:solidFill>
                  <a:sym typeface="Symbol" pitchFamily="18" charset="2"/>
                </a:rPr>
                <a:t>per </a:t>
              </a:r>
              <a:r>
                <a:rPr lang="fr-FR" sz="2800" b="1" dirty="0" err="1" smtClean="0">
                  <a:solidFill>
                    <a:srgbClr val="D53FC0"/>
                  </a:solidFill>
                  <a:sym typeface="Symbol" pitchFamily="18" charset="2"/>
                </a:rPr>
                <a:t>year</a:t>
              </a:r>
              <a:endParaRPr lang="en-GB" sz="2800" b="1" dirty="0">
                <a:solidFill>
                  <a:srgbClr val="D53FC0"/>
                </a:solidFill>
              </a:endParaRPr>
            </a:p>
            <a:p>
              <a:pPr marL="324000" lvl="1" indent="0">
                <a:buNone/>
                <a:defRPr/>
              </a:pPr>
              <a:endParaRPr lang="en-US" sz="1800" b="0" dirty="0" smtClean="0">
                <a:solidFill>
                  <a:srgbClr val="00B050"/>
                </a:solidFill>
              </a:endParaRPr>
            </a:p>
            <a:p>
              <a:pPr lvl="1">
                <a:buFont typeface="Wingdings 2" panose="05020102010507070707" pitchFamily="18" charset="2"/>
                <a:buNone/>
                <a:defRPr/>
              </a:pPr>
              <a:endParaRPr lang="en-US" sz="1800" dirty="0" smtClean="0">
                <a:solidFill>
                  <a:srgbClr val="00B050"/>
                </a:solidFill>
              </a:endParaRPr>
            </a:p>
            <a:p>
              <a:pPr lvl="1">
                <a:buFont typeface="Wingdings 2" panose="05020102010507070707" pitchFamily="18" charset="2"/>
                <a:buNone/>
                <a:defRPr/>
              </a:pPr>
              <a:endParaRPr lang="en-US" sz="1800" dirty="0" smtClean="0">
                <a:solidFill>
                  <a:srgbClr val="00B050"/>
                </a:solidFill>
              </a:endParaRPr>
            </a:p>
            <a:p>
              <a:pPr lvl="1">
                <a:buFont typeface="Wingdings 2" panose="05020102010507070707" pitchFamily="18" charset="2"/>
                <a:buNone/>
                <a:defRPr/>
              </a:pPr>
              <a:endParaRPr lang="en-US" sz="1800" strike="sngStrike" dirty="0"/>
            </a:p>
          </p:txBody>
        </p:sp>
      </p:grpSp>
      <p:sp>
        <p:nvSpPr>
          <p:cNvPr id="3" name="Espace réservé du numéro de diapositive 2"/>
          <p:cNvSpPr>
            <a:spLocks noGrp="1"/>
          </p:cNvSpPr>
          <p:nvPr>
            <p:ph type="sldNum" sz="quarter" idx="12"/>
          </p:nvPr>
        </p:nvSpPr>
        <p:spPr/>
        <p:txBody>
          <a:bodyPr/>
          <a:lstStyle/>
          <a:p>
            <a:fld id="{94B63599-5DA0-BE42-AE37-88D1760620F1}" type="slidenum">
              <a:rPr lang="fr-FR" smtClean="0"/>
              <a:pPr/>
              <a:t>10</a:t>
            </a:fld>
            <a:endParaRPr lang="fr-FR"/>
          </a:p>
        </p:txBody>
      </p:sp>
    </p:spTree>
    <p:extLst>
      <p:ext uri="{BB962C8B-B14F-4D97-AF65-F5344CB8AC3E}">
        <p14:creationId xmlns:p14="http://schemas.microsoft.com/office/powerpoint/2010/main" val="29060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The </a:t>
            </a:r>
            <a:r>
              <a:rPr lang="fr-FR" dirty="0" err="1" smtClean="0"/>
              <a:t>existing</a:t>
            </a:r>
            <a:r>
              <a:rPr lang="fr-FR" dirty="0" smtClean="0"/>
              <a:t> </a:t>
            </a:r>
            <a:r>
              <a:rPr lang="fr-FR" dirty="0" err="1" smtClean="0"/>
              <a:t>target</a:t>
            </a:r>
            <a:r>
              <a:rPr lang="fr-FR" dirty="0" smtClean="0"/>
              <a:t> </a:t>
            </a:r>
            <a:r>
              <a:rPr lang="fr-FR" dirty="0" err="1" smtClean="0"/>
              <a:t>Laboratory</a:t>
            </a:r>
            <a:endParaRPr lang="en-US" dirty="0"/>
          </a:p>
        </p:txBody>
      </p:sp>
      <p:sp>
        <p:nvSpPr>
          <p:cNvPr id="3" name="Espace réservé du texte 2"/>
          <p:cNvSpPr>
            <a:spLocks noGrp="1"/>
          </p:cNvSpPr>
          <p:nvPr>
            <p:ph type="body" idx="1"/>
          </p:nvPr>
        </p:nvSpPr>
        <p:spPr/>
        <p:txBody>
          <a:bodyPr/>
          <a:lstStyle/>
          <a:p>
            <a:r>
              <a:rPr lang="fr-FR" dirty="0" smtClean="0"/>
              <a:t>G. Frémont</a:t>
            </a:r>
            <a:endParaRPr lang="en-US" dirty="0"/>
          </a:p>
        </p:txBody>
      </p:sp>
      <p:sp>
        <p:nvSpPr>
          <p:cNvPr id="4" name="Espace réservé du pied de page 3"/>
          <p:cNvSpPr>
            <a:spLocks noGrp="1"/>
          </p:cNvSpPr>
          <p:nvPr>
            <p:ph type="ftr" sz="quarter" idx="11"/>
          </p:nvPr>
        </p:nvSpPr>
        <p:spPr/>
        <p:txBody>
          <a:bodyPr/>
          <a:lstStyle/>
          <a:p>
            <a:r>
              <a:rPr lang="fr-FR" smtClean="0"/>
              <a:t>ISOL France Workshop VI - GDR SCiPAC - 27 Mai 2024, IPHC, Strasbourg</a:t>
            </a:r>
            <a:endParaRPr lang="fr-FR"/>
          </a:p>
        </p:txBody>
      </p:sp>
      <p:sp>
        <p:nvSpPr>
          <p:cNvPr id="5" name="Espace réservé du numéro de diapositive 4"/>
          <p:cNvSpPr>
            <a:spLocks noGrp="1"/>
          </p:cNvSpPr>
          <p:nvPr>
            <p:ph type="sldNum" sz="quarter" idx="12"/>
          </p:nvPr>
        </p:nvSpPr>
        <p:spPr/>
        <p:txBody>
          <a:bodyPr/>
          <a:lstStyle/>
          <a:p>
            <a:fld id="{94B63599-5DA0-BE42-AE37-88D1760620F1}" type="slidenum">
              <a:rPr lang="fr-FR" smtClean="0"/>
              <a:pPr/>
              <a:t>11</a:t>
            </a:fld>
            <a:endParaRPr lang="fr-FR"/>
          </a:p>
        </p:txBody>
      </p:sp>
    </p:spTree>
    <p:extLst>
      <p:ext uri="{BB962C8B-B14F-4D97-AF65-F5344CB8AC3E}">
        <p14:creationId xmlns:p14="http://schemas.microsoft.com/office/powerpoint/2010/main" val="3965759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lgn="r"/>
            <a:r>
              <a:rPr lang="en-US" dirty="0" smtClean="0"/>
              <a:t>GANIL Community Meeting, Caen, October 20th 2022</a:t>
            </a:r>
            <a:endParaRPr lang="fr-FR" dirty="0"/>
          </a:p>
        </p:txBody>
      </p:sp>
      <p:sp>
        <p:nvSpPr>
          <p:cNvPr id="4" name="Espace réservé du numéro de diapositive 3"/>
          <p:cNvSpPr>
            <a:spLocks noGrp="1"/>
          </p:cNvSpPr>
          <p:nvPr>
            <p:ph type="sldNum" sz="quarter" idx="12"/>
          </p:nvPr>
        </p:nvSpPr>
        <p:spPr/>
        <p:txBody>
          <a:bodyPr/>
          <a:lstStyle/>
          <a:p>
            <a:fld id="{357E5AD5-23FB-474E-9BF5-B42530E509F4}" type="slidenum">
              <a:rPr lang="fr-FR" smtClean="0"/>
              <a:t>12</a:t>
            </a:fld>
            <a:endParaRPr lang="fr-FR"/>
          </a:p>
        </p:txBody>
      </p:sp>
      <p:sp>
        <p:nvSpPr>
          <p:cNvPr id="2" name="Titre 1"/>
          <p:cNvSpPr>
            <a:spLocks noGrp="1"/>
          </p:cNvSpPr>
          <p:nvPr>
            <p:ph type="title" idx="4294967295"/>
          </p:nvPr>
        </p:nvSpPr>
        <p:spPr>
          <a:xfrm>
            <a:off x="0" y="93663"/>
            <a:ext cx="10801350" cy="1141412"/>
          </a:xfrm>
        </p:spPr>
        <p:txBody>
          <a:bodyPr/>
          <a:lstStyle/>
          <a:p>
            <a:r>
              <a:rPr lang="fr-FR" dirty="0" err="1" smtClean="0"/>
              <a:t>Thin</a:t>
            </a:r>
            <a:r>
              <a:rPr lang="fr-FR" dirty="0" smtClean="0"/>
              <a:t> Layer </a:t>
            </a:r>
            <a:r>
              <a:rPr lang="fr-FR" dirty="0" err="1" smtClean="0"/>
              <a:t>Laboratory</a:t>
            </a:r>
            <a:r>
              <a:rPr lang="fr-FR" dirty="0" smtClean="0"/>
              <a:t> at GANIL ~ 2000</a:t>
            </a:r>
            <a:endParaRPr lang="en-US" dirty="0"/>
          </a:p>
        </p:txBody>
      </p:sp>
      <p:grpSp>
        <p:nvGrpSpPr>
          <p:cNvPr id="5" name="Groupe 4"/>
          <p:cNvGrpSpPr/>
          <p:nvPr/>
        </p:nvGrpSpPr>
        <p:grpSpPr>
          <a:xfrm>
            <a:off x="679284" y="2144063"/>
            <a:ext cx="3996422" cy="4342422"/>
            <a:chOff x="69683" y="1860290"/>
            <a:chExt cx="3996422" cy="4342422"/>
          </a:xfrm>
        </p:grpSpPr>
        <p:grpSp>
          <p:nvGrpSpPr>
            <p:cNvPr id="9" name="Gruppieren 1"/>
            <p:cNvGrpSpPr/>
            <p:nvPr/>
          </p:nvGrpSpPr>
          <p:grpSpPr>
            <a:xfrm>
              <a:off x="69683" y="1860290"/>
              <a:ext cx="2064343" cy="1560283"/>
              <a:chOff x="488956" y="3650218"/>
              <a:chExt cx="3047489" cy="2635103"/>
            </a:xfrm>
          </p:grpSpPr>
          <p:sp>
            <p:nvSpPr>
              <p:cNvPr id="11" name="Rectangle 10"/>
              <p:cNvSpPr>
                <a:spLocks noChangeArrowheads="1"/>
              </p:cNvSpPr>
              <p:nvPr/>
            </p:nvSpPr>
            <p:spPr bwMode="auto">
              <a:xfrm>
                <a:off x="3384045" y="4271834"/>
                <a:ext cx="76200" cy="19050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solidFill>
                    <a:schemeClr val="tx2"/>
                  </a:solidFill>
                  <a:effectLst>
                    <a:outerShdw blurRad="38100" dist="38100" dir="2700000" algn="tl">
                      <a:srgbClr val="000000">
                        <a:alpha val="43137"/>
                      </a:srgbClr>
                    </a:outerShdw>
                  </a:effectLst>
                </a:endParaRPr>
              </a:p>
            </p:txBody>
          </p:sp>
          <p:sp>
            <p:nvSpPr>
              <p:cNvPr id="12" name="Rectangle 11"/>
              <p:cNvSpPr>
                <a:spLocks noChangeArrowheads="1"/>
              </p:cNvSpPr>
              <p:nvPr/>
            </p:nvSpPr>
            <p:spPr bwMode="auto">
              <a:xfrm>
                <a:off x="3460245" y="4271834"/>
                <a:ext cx="76200" cy="533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effectLst>
                    <a:outerShdw blurRad="38100" dist="38100" dir="2700000" algn="tl">
                      <a:srgbClr val="000000">
                        <a:alpha val="43137"/>
                      </a:srgbClr>
                    </a:outerShdw>
                  </a:effectLst>
                </a:endParaRPr>
              </a:p>
            </p:txBody>
          </p:sp>
          <p:sp>
            <p:nvSpPr>
              <p:cNvPr id="13" name="Rectangle 12"/>
              <p:cNvSpPr>
                <a:spLocks noChangeArrowheads="1"/>
              </p:cNvSpPr>
              <p:nvPr/>
            </p:nvSpPr>
            <p:spPr bwMode="auto">
              <a:xfrm>
                <a:off x="3460245" y="5643434"/>
                <a:ext cx="76200" cy="533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effectLst>
                    <a:outerShdw blurRad="38100" dist="38100" dir="2700000" algn="tl">
                      <a:srgbClr val="000000">
                        <a:alpha val="43137"/>
                      </a:srgbClr>
                    </a:outerShdw>
                  </a:effectLst>
                </a:endParaRPr>
              </a:p>
            </p:txBody>
          </p:sp>
          <p:sp>
            <p:nvSpPr>
              <p:cNvPr id="14" name="Textfeld 22"/>
              <p:cNvSpPr txBox="1"/>
              <p:nvPr/>
            </p:nvSpPr>
            <p:spPr>
              <a:xfrm>
                <a:off x="488956" y="3650218"/>
                <a:ext cx="2643547" cy="571771"/>
              </a:xfrm>
              <a:prstGeom prst="rect">
                <a:avLst/>
              </a:prstGeom>
              <a:noFill/>
            </p:spPr>
            <p:txBody>
              <a:bodyPr wrap="square" rtlCol="0">
                <a:spAutoFit/>
              </a:bodyPr>
              <a:lstStyle/>
              <a:p>
                <a:pPr algn="ctr"/>
                <a:r>
                  <a:rPr lang="de-DE" sz="1600" b="1" dirty="0" err="1">
                    <a:solidFill>
                      <a:srgbClr val="C00000"/>
                    </a:solidFill>
                    <a:latin typeface="Arial" panose="020B0604020202020204" pitchFamily="34" charset="0"/>
                    <a:cs typeface="Arial" panose="020B0604020202020204" pitchFamily="34" charset="0"/>
                  </a:rPr>
                  <a:t>Self-supporting</a:t>
                </a:r>
                <a:endParaRPr lang="de-DE" sz="1600" b="1" dirty="0">
                  <a:solidFill>
                    <a:srgbClr val="C00000"/>
                  </a:solidFill>
                  <a:latin typeface="Arial" panose="020B0604020202020204" pitchFamily="34" charset="0"/>
                  <a:cs typeface="Arial" panose="020B0604020202020204" pitchFamily="34" charset="0"/>
                </a:endParaRPr>
              </a:p>
            </p:txBody>
          </p:sp>
          <p:pic>
            <p:nvPicPr>
              <p:cNvPr id="15" name="Grafik 2"/>
              <p:cNvPicPr>
                <a:picLocks noChangeAspect="1"/>
              </p:cNvPicPr>
              <p:nvPr/>
            </p:nvPicPr>
            <p:blipFill>
              <a:blip r:embed="rId3"/>
              <a:stretch>
                <a:fillRect/>
              </a:stretch>
            </p:blipFill>
            <p:spPr>
              <a:xfrm>
                <a:off x="790456" y="4323625"/>
                <a:ext cx="1916426" cy="1961696"/>
              </a:xfrm>
              <a:prstGeom prst="rect">
                <a:avLst/>
              </a:prstGeom>
            </p:spPr>
          </p:pic>
          <p:cxnSp>
            <p:nvCxnSpPr>
              <p:cNvPr id="16" name="Gerader Verbinder 4"/>
              <p:cNvCxnSpPr>
                <a:endCxn id="11" idx="0"/>
              </p:cNvCxnSpPr>
              <p:nvPr/>
            </p:nvCxnSpPr>
            <p:spPr>
              <a:xfrm flipV="1">
                <a:off x="1960599" y="4271834"/>
                <a:ext cx="1461546" cy="648463"/>
              </a:xfrm>
              <a:prstGeom prst="line">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Gerader Verbinder 29"/>
              <p:cNvCxnSpPr>
                <a:endCxn id="11" idx="2"/>
              </p:cNvCxnSpPr>
              <p:nvPr/>
            </p:nvCxnSpPr>
            <p:spPr>
              <a:xfrm>
                <a:off x="1804184" y="6017646"/>
                <a:ext cx="1617961" cy="159188"/>
              </a:xfrm>
              <a:prstGeom prst="line">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18" name="Imag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167301" y="4006093"/>
              <a:ext cx="2682604" cy="2011953"/>
            </a:xfrm>
            <a:prstGeom prst="rect">
              <a:avLst/>
            </a:prstGeom>
          </p:spPr>
        </p:pic>
        <p:pic>
          <p:nvPicPr>
            <p:cNvPr id="19" name="Imag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363373" y="2117636"/>
              <a:ext cx="1884083" cy="1413062"/>
            </a:xfrm>
            <a:prstGeom prst="rect">
              <a:avLst/>
            </a:prstGeom>
          </p:spPr>
        </p:pic>
        <p:sp>
          <p:nvSpPr>
            <p:cNvPr id="20" name="Textfeld 3"/>
            <p:cNvSpPr txBox="1"/>
            <p:nvPr/>
          </p:nvSpPr>
          <p:spPr>
            <a:xfrm>
              <a:off x="166534" y="6018046"/>
              <a:ext cx="1864258" cy="18466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e-DE" sz="600" i="1" dirty="0">
                  <a:latin typeface="Arial" panose="020B0604020202020204" pitchFamily="34" charset="0"/>
                  <a:cs typeface="Arial" panose="020B0604020202020204" pitchFamily="34" charset="0"/>
                </a:rPr>
                <a:t>F.J. Karasek, </a:t>
              </a:r>
              <a:r>
                <a:rPr lang="de-DE" sz="600" i="1" dirty="0" err="1">
                  <a:latin typeface="Arial" panose="020B0604020202020204" pitchFamily="34" charset="0"/>
                  <a:cs typeface="Arial" panose="020B0604020202020204" pitchFamily="34" charset="0"/>
                </a:rPr>
                <a:t>Nucl</a:t>
              </a:r>
              <a:r>
                <a:rPr lang="de-DE" sz="600" i="1" dirty="0">
                  <a:latin typeface="Arial" panose="020B0604020202020204" pitchFamily="34" charset="0"/>
                  <a:cs typeface="Arial" panose="020B0604020202020204" pitchFamily="34" charset="0"/>
                </a:rPr>
                <a:t>. </a:t>
              </a:r>
              <a:r>
                <a:rPr lang="de-DE" sz="600" i="1" dirty="0" err="1">
                  <a:latin typeface="Arial" panose="020B0604020202020204" pitchFamily="34" charset="0"/>
                  <a:cs typeface="Arial" panose="020B0604020202020204" pitchFamily="34" charset="0"/>
                </a:rPr>
                <a:t>Sci</a:t>
              </a:r>
              <a:r>
                <a:rPr lang="de-DE" sz="600" i="1" dirty="0">
                  <a:latin typeface="Arial" panose="020B0604020202020204" pitchFamily="34" charset="0"/>
                  <a:cs typeface="Arial" panose="020B0604020202020204" pitchFamily="34" charset="0"/>
                </a:rPr>
                <a:t>. Eng. 17(3) (1963) 16-19</a:t>
              </a:r>
              <a:r>
                <a:rPr lang="de-DE" sz="600" i="1" dirty="0" smtClean="0">
                  <a:latin typeface="Arial" panose="020B0604020202020204" pitchFamily="34" charset="0"/>
                  <a:cs typeface="Arial" panose="020B0604020202020204" pitchFamily="34" charset="0"/>
                </a:rPr>
                <a:t>.</a:t>
              </a:r>
              <a:endParaRPr lang="de-DE" sz="600" i="1" dirty="0">
                <a:latin typeface="Arial" panose="020B0604020202020204" pitchFamily="34" charset="0"/>
                <a:cs typeface="Arial" panose="020B0604020202020204" pitchFamily="34" charset="0"/>
              </a:endParaRPr>
            </a:p>
          </p:txBody>
        </p:sp>
        <p:sp>
          <p:nvSpPr>
            <p:cNvPr id="21" name="Textfeld 18"/>
            <p:cNvSpPr txBox="1"/>
            <p:nvPr/>
          </p:nvSpPr>
          <p:spPr>
            <a:xfrm>
              <a:off x="2597319" y="3776953"/>
              <a:ext cx="1468786" cy="27699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600" i="1" dirty="0">
                  <a:latin typeface="Arial" panose="020B0604020202020204" pitchFamily="34" charset="0"/>
                  <a:cs typeface="Arial" panose="020B0604020202020204" pitchFamily="34" charset="0"/>
                </a:rPr>
                <a:t>A. Stolarz, </a:t>
              </a:r>
              <a:r>
                <a:rPr lang="en-US" sz="600" i="1" dirty="0" err="1">
                  <a:latin typeface="Arial" panose="020B0604020202020204" pitchFamily="34" charset="0"/>
                  <a:cs typeface="Arial" panose="020B0604020202020204" pitchFamily="34" charset="0"/>
                </a:rPr>
                <a:t>Nucl</a:t>
              </a:r>
              <a:r>
                <a:rPr lang="en-US" sz="600" i="1" dirty="0">
                  <a:latin typeface="Arial" panose="020B0604020202020204" pitchFamily="34" charset="0"/>
                  <a:cs typeface="Arial" panose="020B0604020202020204" pitchFamily="34" charset="0"/>
                </a:rPr>
                <a:t>. Instr. and Meth. A 397 (1997) 114-116.</a:t>
              </a:r>
              <a:endParaRPr lang="de-DE" sz="600" i="1" dirty="0">
                <a:latin typeface="Arial" panose="020B0604020202020204" pitchFamily="34" charset="0"/>
                <a:cs typeface="Arial" panose="020B0604020202020204" pitchFamily="34" charset="0"/>
              </a:endParaRPr>
            </a:p>
          </p:txBody>
        </p:sp>
      </p:grpSp>
      <p:sp>
        <p:nvSpPr>
          <p:cNvPr id="173" name="ZoneTexte 172"/>
          <p:cNvSpPr txBox="1"/>
          <p:nvPr/>
        </p:nvSpPr>
        <p:spPr>
          <a:xfrm>
            <a:off x="215662" y="1020391"/>
            <a:ext cx="11512497" cy="1200329"/>
          </a:xfrm>
          <a:prstGeom prst="rect">
            <a:avLst/>
          </a:prstGeom>
          <a:noFill/>
        </p:spPr>
        <p:txBody>
          <a:bodyPr wrap="square" rtlCol="0">
            <a:spAutoFit/>
          </a:bodyPr>
          <a:lstStyle/>
          <a:p>
            <a:r>
              <a:rPr lang="fr-FR" sz="2400" dirty="0" smtClean="0"/>
              <a:t>G. Frémont: training and </a:t>
            </a:r>
            <a:r>
              <a:rPr lang="fr-FR" sz="2400" dirty="0" err="1" smtClean="0"/>
              <a:t>skills</a:t>
            </a:r>
            <a:r>
              <a:rPr lang="fr-FR" sz="2400" dirty="0" smtClean="0"/>
              <a:t> in </a:t>
            </a:r>
            <a:r>
              <a:rPr lang="fr-FR" sz="2400" dirty="0" err="1" smtClean="0"/>
              <a:t>target</a:t>
            </a:r>
            <a:r>
              <a:rPr lang="fr-FR" sz="2400" dirty="0" smtClean="0"/>
              <a:t> </a:t>
            </a:r>
            <a:r>
              <a:rPr lang="fr-FR" sz="2400" dirty="0" err="1" smtClean="0"/>
              <a:t>preparation</a:t>
            </a:r>
            <a:r>
              <a:rPr lang="fr-FR" sz="2400" dirty="0" smtClean="0"/>
              <a:t> </a:t>
            </a:r>
            <a:r>
              <a:rPr lang="fr-FR" sz="2400" dirty="0" err="1" smtClean="0"/>
              <a:t>using</a:t>
            </a:r>
            <a:r>
              <a:rPr lang="fr-FR" sz="2400" dirty="0"/>
              <a:t> </a:t>
            </a:r>
            <a:endParaRPr lang="fr-FR" sz="2400" dirty="0" smtClean="0"/>
          </a:p>
          <a:p>
            <a:pPr algn="ctr"/>
            <a:r>
              <a:rPr lang="fr-FR" sz="2400" b="1" dirty="0" err="1" smtClean="0"/>
              <a:t>mechanical</a:t>
            </a:r>
            <a:r>
              <a:rPr lang="fr-FR" sz="2400" dirty="0" smtClean="0"/>
              <a:t>, </a:t>
            </a:r>
            <a:r>
              <a:rPr lang="fr-FR" sz="2400" b="1" dirty="0" err="1" smtClean="0"/>
              <a:t>chemical</a:t>
            </a:r>
            <a:r>
              <a:rPr lang="fr-FR" sz="2400" dirty="0" smtClean="0"/>
              <a:t>  &amp; </a:t>
            </a:r>
            <a:r>
              <a:rPr lang="fr-FR" sz="2400" dirty="0" err="1" smtClean="0"/>
              <a:t>physical</a:t>
            </a:r>
            <a:r>
              <a:rPr lang="fr-FR" sz="2400" dirty="0" smtClean="0"/>
              <a:t> </a:t>
            </a:r>
            <a:r>
              <a:rPr lang="fr-FR" sz="2400" dirty="0" err="1" smtClean="0"/>
              <a:t>methods</a:t>
            </a:r>
            <a:endParaRPr lang="fr-FR" sz="2400" dirty="0" smtClean="0"/>
          </a:p>
          <a:p>
            <a:r>
              <a:rPr lang="fr-FR" sz="2400" dirty="0" err="1" smtClean="0"/>
              <a:t>Recovery</a:t>
            </a:r>
            <a:r>
              <a:rPr lang="fr-FR" sz="2400" dirty="0" smtClean="0"/>
              <a:t> of </a:t>
            </a:r>
            <a:r>
              <a:rPr lang="fr-FR" sz="2400" dirty="0" err="1" smtClean="0"/>
              <a:t>material</a:t>
            </a:r>
            <a:r>
              <a:rPr lang="fr-FR" sz="2400" dirty="0" smtClean="0"/>
              <a:t> </a:t>
            </a:r>
            <a:r>
              <a:rPr lang="fr-FR" sz="2400" dirty="0" err="1" smtClean="0"/>
              <a:t>from</a:t>
            </a:r>
            <a:r>
              <a:rPr lang="fr-FR" sz="2400" dirty="0" smtClean="0"/>
              <a:t> the Strasbourg Target </a:t>
            </a:r>
            <a:r>
              <a:rPr lang="fr-FR" sz="2400" dirty="0" err="1" smtClean="0"/>
              <a:t>Laboratory</a:t>
            </a:r>
            <a:r>
              <a:rPr lang="fr-FR" sz="2400" dirty="0" smtClean="0"/>
              <a:t> </a:t>
            </a:r>
            <a:endParaRPr lang="en-US" sz="2400" dirty="0"/>
          </a:p>
        </p:txBody>
      </p:sp>
      <p:grpSp>
        <p:nvGrpSpPr>
          <p:cNvPr id="7" name="Groupe 6"/>
          <p:cNvGrpSpPr/>
          <p:nvPr/>
        </p:nvGrpSpPr>
        <p:grpSpPr>
          <a:xfrm>
            <a:off x="6555810" y="2442503"/>
            <a:ext cx="6205589" cy="2849329"/>
            <a:chOff x="6555810" y="2442503"/>
            <a:chExt cx="6205589" cy="2849329"/>
          </a:xfrm>
        </p:grpSpPr>
        <p:pic>
          <p:nvPicPr>
            <p:cNvPr id="174" name="Image 284" descr="Macintosh HD:Users:fremont:Library:Containers:com.apple.mail:Data:Library:Mail Downloads:43ED8C7C-EEBC-4220-BFAA-FEAF6E95FA05:DSCF0126.JPG"/>
            <p:cNvPicPr>
              <a:picLocks noChangeAspect="1" noChangeArrowheads="1"/>
            </p:cNvPicPr>
            <p:nvPr/>
          </p:nvPicPr>
          <p:blipFill>
            <a:blip r:embed="rId6">
              <a:extLst>
                <a:ext uri="{28A0092B-C50C-407E-A947-70E740481C1C}">
                  <a14:useLocalDpi xmlns:a14="http://schemas.microsoft.com/office/drawing/2010/main" val="0"/>
                </a:ext>
              </a:extLst>
            </a:blip>
            <a:srcRect l="19057" t="20821" r="38113" b="20821"/>
            <a:stretch>
              <a:fillRect/>
            </a:stretch>
          </p:blipFill>
          <p:spPr bwMode="auto">
            <a:xfrm>
              <a:off x="6555810" y="3107940"/>
              <a:ext cx="1478751" cy="184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Image 301" descr="Macintosh HD:Users:fremont:Library:Containers:com.apple.mail:Data:Library:Mail Downloads:EC9288F4-37F4-4109-A56B-A850045AC2F3:DSCF0141.JPG"/>
            <p:cNvPicPr>
              <a:picLocks noChangeAspect="1" noChangeArrowheads="1"/>
            </p:cNvPicPr>
            <p:nvPr/>
          </p:nvPicPr>
          <p:blipFill>
            <a:blip r:embed="rId7">
              <a:extLst>
                <a:ext uri="{28A0092B-C50C-407E-A947-70E740481C1C}">
                  <a14:useLocalDpi xmlns:a14="http://schemas.microsoft.com/office/drawing/2010/main" val="0"/>
                </a:ext>
              </a:extLst>
            </a:blip>
            <a:srcRect l="12357" t="27791" r="24712" b="27791"/>
            <a:stretch>
              <a:fillRect/>
            </a:stretch>
          </p:blipFill>
          <p:spPr bwMode="auto">
            <a:xfrm>
              <a:off x="9227265" y="2670048"/>
              <a:ext cx="1652938" cy="1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 name="ZoneTexte 175"/>
            <p:cNvSpPr txBox="1"/>
            <p:nvPr/>
          </p:nvSpPr>
          <p:spPr>
            <a:xfrm>
              <a:off x="6635768" y="2442503"/>
              <a:ext cx="2501006" cy="523220"/>
            </a:xfrm>
            <a:prstGeom prst="rect">
              <a:avLst/>
            </a:prstGeom>
            <a:solidFill>
              <a:srgbClr val="4D1434">
                <a:lumMod val="10000"/>
                <a:lumOff val="90000"/>
              </a:srgbClr>
            </a:solidFill>
          </p:spPr>
          <p:txBody>
            <a:bodyPr wrap="none" rtlCol="0">
              <a:spAutoFit/>
            </a:bodyPr>
            <a:lstStyle/>
            <a:p>
              <a:pPr lvl="0" defTabSz="457200"/>
              <a:r>
                <a:rPr lang="fr-FR" sz="2800" i="1" dirty="0" err="1" smtClean="0">
                  <a:solidFill>
                    <a:srgbClr val="4D1434"/>
                  </a:solidFill>
                  <a:latin typeface="Gill Sans MT" panose="020B0502020104020203"/>
                </a:rPr>
                <a:t>Molecular</a:t>
              </a:r>
              <a:r>
                <a:rPr lang="fr-FR" sz="2800" i="1" dirty="0" smtClean="0">
                  <a:solidFill>
                    <a:srgbClr val="4D1434"/>
                  </a:solidFill>
                  <a:latin typeface="Gill Sans MT" panose="020B0502020104020203"/>
                </a:rPr>
                <a:t> </a:t>
              </a:r>
              <a:r>
                <a:rPr lang="fr-FR" sz="2800" i="1" dirty="0" err="1" smtClean="0">
                  <a:solidFill>
                    <a:srgbClr val="4D1434"/>
                  </a:solidFill>
                  <a:latin typeface="Gill Sans MT" panose="020B0502020104020203"/>
                </a:rPr>
                <a:t>Plating</a:t>
              </a:r>
              <a:endParaRPr lang="en-US" sz="2800" i="1" dirty="0">
                <a:solidFill>
                  <a:srgbClr val="4D1434"/>
                </a:solidFill>
                <a:latin typeface="Gill Sans MT" panose="020B0502020104020203"/>
              </a:endParaRPr>
            </a:p>
          </p:txBody>
        </p:sp>
        <p:sp>
          <p:nvSpPr>
            <p:cNvPr id="177" name="ZoneTexte 176"/>
            <p:cNvSpPr txBox="1"/>
            <p:nvPr/>
          </p:nvSpPr>
          <p:spPr>
            <a:xfrm>
              <a:off x="8177254" y="4337725"/>
              <a:ext cx="4584145" cy="954107"/>
            </a:xfrm>
            <a:prstGeom prst="rect">
              <a:avLst/>
            </a:prstGeom>
            <a:noFill/>
          </p:spPr>
          <p:txBody>
            <a:bodyPr wrap="square" rtlCol="0">
              <a:spAutoFit/>
            </a:bodyPr>
            <a:lstStyle/>
            <a:p>
              <a:r>
                <a:rPr lang="en-US" sz="1400" b="1" dirty="0"/>
                <a:t>Preparation of osmium targets with carbon backing</a:t>
              </a:r>
            </a:p>
            <a:p>
              <a:r>
                <a:rPr lang="en-US" sz="1400" dirty="0"/>
                <a:t>Georges Fremont, Yvette </a:t>
              </a:r>
              <a:r>
                <a:rPr lang="en-US" sz="1400" dirty="0" smtClean="0"/>
                <a:t>Ngono-</a:t>
              </a:r>
              <a:r>
                <a:rPr lang="en-US" sz="1400" dirty="0" err="1" smtClean="0"/>
                <a:t>Ravache</a:t>
              </a:r>
              <a:r>
                <a:rPr lang="en-US" sz="1400" dirty="0" smtClean="0"/>
                <a:t> et al</a:t>
              </a:r>
              <a:endParaRPr lang="fr-FR" sz="1400" dirty="0" smtClean="0"/>
            </a:p>
            <a:p>
              <a:r>
                <a:rPr lang="pl-PL" sz="1400" dirty="0"/>
                <a:t>AIP Conf. Proc. 1962, 030002-1–030002-4; </a:t>
              </a:r>
              <a:endParaRPr lang="fr-FR" sz="1400" dirty="0" smtClean="0"/>
            </a:p>
            <a:p>
              <a:r>
                <a:rPr lang="pl-PL" sz="1400" dirty="0" smtClean="0"/>
                <a:t>https</a:t>
              </a:r>
              <a:r>
                <a:rPr lang="pl-PL" sz="1400" dirty="0"/>
                <a:t>://doi.org/10.1063/1.5035519</a:t>
              </a:r>
              <a:endParaRPr lang="fr-FR" sz="1400" dirty="0" smtClean="0"/>
            </a:p>
          </p:txBody>
        </p:sp>
      </p:grpSp>
      <p:grpSp>
        <p:nvGrpSpPr>
          <p:cNvPr id="8" name="Groupe 7"/>
          <p:cNvGrpSpPr/>
          <p:nvPr/>
        </p:nvGrpSpPr>
        <p:grpSpPr>
          <a:xfrm>
            <a:off x="4675706" y="5525080"/>
            <a:ext cx="4195055" cy="523220"/>
            <a:chOff x="4675706" y="5525080"/>
            <a:chExt cx="4195055" cy="523220"/>
          </a:xfrm>
        </p:grpSpPr>
        <p:sp>
          <p:nvSpPr>
            <p:cNvPr id="178" name="ZoneTexte 177"/>
            <p:cNvSpPr txBox="1"/>
            <p:nvPr/>
          </p:nvSpPr>
          <p:spPr>
            <a:xfrm>
              <a:off x="6929204" y="5602024"/>
              <a:ext cx="1941557" cy="369332"/>
            </a:xfrm>
            <a:prstGeom prst="rect">
              <a:avLst/>
            </a:prstGeom>
            <a:noFill/>
          </p:spPr>
          <p:txBody>
            <a:bodyPr wrap="none" rtlCol="0">
              <a:spAutoFit/>
            </a:bodyPr>
            <a:lstStyle/>
            <a:p>
              <a:r>
                <a:rPr lang="fr-FR" dirty="0" smtClean="0"/>
                <a:t>CD2/CH2 </a:t>
              </a:r>
              <a:r>
                <a:rPr lang="fr-FR" dirty="0" err="1" smtClean="0"/>
                <a:t>targets</a:t>
              </a:r>
              <a:endParaRPr lang="fr-FR" dirty="0" smtClean="0"/>
            </a:p>
          </p:txBody>
        </p:sp>
        <p:sp>
          <p:nvSpPr>
            <p:cNvPr id="179" name="ZoneTexte 178"/>
            <p:cNvSpPr txBox="1"/>
            <p:nvPr/>
          </p:nvSpPr>
          <p:spPr>
            <a:xfrm>
              <a:off x="4675706" y="5525080"/>
              <a:ext cx="2101857" cy="523220"/>
            </a:xfrm>
            <a:prstGeom prst="rect">
              <a:avLst/>
            </a:prstGeom>
            <a:solidFill>
              <a:srgbClr val="4D1434">
                <a:lumMod val="10000"/>
                <a:lumOff val="90000"/>
              </a:srgbClr>
            </a:solidFill>
          </p:spPr>
          <p:txBody>
            <a:bodyPr wrap="none" rtlCol="0">
              <a:spAutoFit/>
            </a:bodyPr>
            <a:lstStyle/>
            <a:p>
              <a:pPr lvl="0" defTabSz="457200"/>
              <a:r>
                <a:rPr lang="fr-FR" sz="2800" i="1" dirty="0" err="1" smtClean="0">
                  <a:solidFill>
                    <a:srgbClr val="4D1434"/>
                  </a:solidFill>
                  <a:latin typeface="Gill Sans MT" panose="020B0502020104020203"/>
                </a:rPr>
                <a:t>Polymerisation</a:t>
              </a:r>
              <a:endParaRPr lang="en-US" sz="2800" i="1" dirty="0">
                <a:solidFill>
                  <a:srgbClr val="4D1434"/>
                </a:solidFill>
                <a:latin typeface="Gill Sans MT" panose="020B0502020104020203"/>
              </a:endParaRPr>
            </a:p>
          </p:txBody>
        </p:sp>
      </p:grpSp>
    </p:spTree>
    <p:extLst>
      <p:ext uri="{BB962C8B-B14F-4D97-AF65-F5344CB8AC3E}">
        <p14:creationId xmlns:p14="http://schemas.microsoft.com/office/powerpoint/2010/main" val="116499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lgn="r"/>
            <a:r>
              <a:rPr lang="en-US" dirty="0" smtClean="0"/>
              <a:t>GANIL Community Meeting, Caen, October 20th 2022</a:t>
            </a:r>
            <a:endParaRPr lang="fr-FR" dirty="0"/>
          </a:p>
        </p:txBody>
      </p:sp>
      <p:sp>
        <p:nvSpPr>
          <p:cNvPr id="4" name="Espace réservé du numéro de diapositive 3"/>
          <p:cNvSpPr>
            <a:spLocks noGrp="1"/>
          </p:cNvSpPr>
          <p:nvPr>
            <p:ph type="sldNum" sz="quarter" idx="12"/>
          </p:nvPr>
        </p:nvSpPr>
        <p:spPr/>
        <p:txBody>
          <a:bodyPr/>
          <a:lstStyle/>
          <a:p>
            <a:fld id="{357E5AD5-23FB-474E-9BF5-B42530E509F4}" type="slidenum">
              <a:rPr lang="fr-FR" smtClean="0"/>
              <a:t>13</a:t>
            </a:fld>
            <a:endParaRPr lang="fr-FR"/>
          </a:p>
        </p:txBody>
      </p:sp>
      <p:sp>
        <p:nvSpPr>
          <p:cNvPr id="2" name="Titre 1"/>
          <p:cNvSpPr>
            <a:spLocks noGrp="1"/>
          </p:cNvSpPr>
          <p:nvPr>
            <p:ph type="title" idx="4294967295"/>
          </p:nvPr>
        </p:nvSpPr>
        <p:spPr>
          <a:xfrm>
            <a:off x="0" y="93663"/>
            <a:ext cx="10801350" cy="1141412"/>
          </a:xfrm>
        </p:spPr>
        <p:txBody>
          <a:bodyPr/>
          <a:lstStyle/>
          <a:p>
            <a:r>
              <a:rPr lang="fr-FR" dirty="0" err="1" smtClean="0"/>
              <a:t>Thin</a:t>
            </a:r>
            <a:r>
              <a:rPr lang="fr-FR" dirty="0" smtClean="0"/>
              <a:t> Layer </a:t>
            </a:r>
            <a:r>
              <a:rPr lang="fr-FR" dirty="0" err="1" smtClean="0"/>
              <a:t>Laboratory</a:t>
            </a:r>
            <a:r>
              <a:rPr lang="fr-FR" dirty="0" smtClean="0"/>
              <a:t> at GANIL ~ 2000</a:t>
            </a:r>
            <a:endParaRPr lang="en-US" dirty="0"/>
          </a:p>
        </p:txBody>
      </p:sp>
      <p:sp>
        <p:nvSpPr>
          <p:cNvPr id="10" name="ZoneTexte 9"/>
          <p:cNvSpPr txBox="1"/>
          <p:nvPr/>
        </p:nvSpPr>
        <p:spPr>
          <a:xfrm>
            <a:off x="215662" y="1020391"/>
            <a:ext cx="11512497" cy="1200329"/>
          </a:xfrm>
          <a:prstGeom prst="rect">
            <a:avLst/>
          </a:prstGeom>
          <a:noFill/>
        </p:spPr>
        <p:txBody>
          <a:bodyPr wrap="square" rtlCol="0">
            <a:spAutoFit/>
          </a:bodyPr>
          <a:lstStyle/>
          <a:p>
            <a:r>
              <a:rPr lang="fr-FR" sz="2400" dirty="0" smtClean="0"/>
              <a:t>G. Frémont: training and </a:t>
            </a:r>
            <a:r>
              <a:rPr lang="fr-FR" sz="2400" dirty="0" err="1" smtClean="0"/>
              <a:t>skills</a:t>
            </a:r>
            <a:r>
              <a:rPr lang="fr-FR" sz="2400" dirty="0" smtClean="0"/>
              <a:t> in </a:t>
            </a:r>
            <a:r>
              <a:rPr lang="fr-FR" sz="2400" dirty="0" err="1" smtClean="0"/>
              <a:t>target</a:t>
            </a:r>
            <a:r>
              <a:rPr lang="fr-FR" sz="2400" dirty="0" smtClean="0"/>
              <a:t> </a:t>
            </a:r>
            <a:r>
              <a:rPr lang="fr-FR" sz="2400" dirty="0" err="1" smtClean="0"/>
              <a:t>preparation</a:t>
            </a:r>
            <a:r>
              <a:rPr lang="fr-FR" sz="2400" dirty="0" smtClean="0"/>
              <a:t> </a:t>
            </a:r>
            <a:r>
              <a:rPr lang="fr-FR" sz="2400" dirty="0" err="1" smtClean="0"/>
              <a:t>using</a:t>
            </a:r>
            <a:r>
              <a:rPr lang="fr-FR" sz="2400" dirty="0"/>
              <a:t> </a:t>
            </a:r>
            <a:endParaRPr lang="fr-FR" sz="2400" dirty="0" smtClean="0"/>
          </a:p>
          <a:p>
            <a:pPr algn="ctr"/>
            <a:r>
              <a:rPr lang="fr-FR" sz="2400" dirty="0" err="1" smtClean="0"/>
              <a:t>mechanical</a:t>
            </a:r>
            <a:r>
              <a:rPr lang="fr-FR" sz="2400" dirty="0" smtClean="0"/>
              <a:t>, </a:t>
            </a:r>
            <a:r>
              <a:rPr lang="fr-FR" sz="2400" dirty="0" err="1" smtClean="0"/>
              <a:t>chemical</a:t>
            </a:r>
            <a:r>
              <a:rPr lang="fr-FR" sz="2400" dirty="0" smtClean="0"/>
              <a:t>  &amp; </a:t>
            </a:r>
            <a:r>
              <a:rPr lang="fr-FR" sz="2400" b="1" dirty="0" err="1" smtClean="0"/>
              <a:t>physical</a:t>
            </a:r>
            <a:r>
              <a:rPr lang="fr-FR" sz="2400" dirty="0" smtClean="0"/>
              <a:t> </a:t>
            </a:r>
            <a:r>
              <a:rPr lang="fr-FR" sz="2400" dirty="0" err="1" smtClean="0"/>
              <a:t>methods</a:t>
            </a:r>
            <a:endParaRPr lang="fr-FR" sz="2400" dirty="0" smtClean="0"/>
          </a:p>
          <a:p>
            <a:r>
              <a:rPr lang="fr-FR" sz="2400" dirty="0" err="1" smtClean="0"/>
              <a:t>Recovery</a:t>
            </a:r>
            <a:r>
              <a:rPr lang="fr-FR" sz="2400" dirty="0" smtClean="0"/>
              <a:t> of </a:t>
            </a:r>
            <a:r>
              <a:rPr lang="fr-FR" sz="2400" dirty="0" err="1" smtClean="0"/>
              <a:t>material</a:t>
            </a:r>
            <a:r>
              <a:rPr lang="fr-FR" sz="2400" dirty="0" smtClean="0"/>
              <a:t> </a:t>
            </a:r>
            <a:r>
              <a:rPr lang="fr-FR" sz="2400" dirty="0" err="1" smtClean="0"/>
              <a:t>from</a:t>
            </a:r>
            <a:r>
              <a:rPr lang="fr-FR" sz="2400" dirty="0" smtClean="0"/>
              <a:t> the Strasbourg Target </a:t>
            </a:r>
            <a:r>
              <a:rPr lang="fr-FR" sz="2400" dirty="0" err="1" smtClean="0"/>
              <a:t>Laboratory</a:t>
            </a:r>
            <a:r>
              <a:rPr lang="fr-FR" sz="2400" dirty="0" smtClean="0"/>
              <a:t> </a:t>
            </a:r>
            <a:endParaRPr lang="en-US" sz="2400" dirty="0"/>
          </a:p>
        </p:txBody>
      </p:sp>
      <p:grpSp>
        <p:nvGrpSpPr>
          <p:cNvPr id="8" name="Groupe 7"/>
          <p:cNvGrpSpPr/>
          <p:nvPr/>
        </p:nvGrpSpPr>
        <p:grpSpPr>
          <a:xfrm>
            <a:off x="8976819" y="1760463"/>
            <a:ext cx="3143935" cy="4553555"/>
            <a:chOff x="8976819" y="1760463"/>
            <a:chExt cx="3143935" cy="4553555"/>
          </a:xfrm>
        </p:grpSpPr>
        <p:grpSp>
          <p:nvGrpSpPr>
            <p:cNvPr id="54" name="Groupe 53"/>
            <p:cNvGrpSpPr>
              <a:grpSpLocks noChangeAspect="1"/>
            </p:cNvGrpSpPr>
            <p:nvPr/>
          </p:nvGrpSpPr>
          <p:grpSpPr>
            <a:xfrm>
              <a:off x="8976819" y="2193107"/>
              <a:ext cx="2093326" cy="888696"/>
              <a:chOff x="445300" y="3985168"/>
              <a:chExt cx="3955528" cy="1679189"/>
            </a:xfrm>
          </p:grpSpPr>
          <p:grpSp>
            <p:nvGrpSpPr>
              <p:cNvPr id="55" name="Groupe 54"/>
              <p:cNvGrpSpPr/>
              <p:nvPr/>
            </p:nvGrpSpPr>
            <p:grpSpPr>
              <a:xfrm>
                <a:off x="1128323" y="3985168"/>
                <a:ext cx="2585172" cy="1190383"/>
                <a:chOff x="7620530" y="3228210"/>
                <a:chExt cx="2585172" cy="1190383"/>
              </a:xfrm>
            </p:grpSpPr>
            <p:grpSp>
              <p:nvGrpSpPr>
                <p:cNvPr id="57" name="Groupe 56"/>
                <p:cNvGrpSpPr/>
                <p:nvPr/>
              </p:nvGrpSpPr>
              <p:grpSpPr>
                <a:xfrm>
                  <a:off x="7620530" y="3228210"/>
                  <a:ext cx="2585172" cy="1190383"/>
                  <a:chOff x="7620530" y="3228210"/>
                  <a:chExt cx="2585172" cy="1190383"/>
                </a:xfrm>
              </p:grpSpPr>
              <p:grpSp>
                <p:nvGrpSpPr>
                  <p:cNvPr id="59" name="Groupe 58"/>
                  <p:cNvGrpSpPr/>
                  <p:nvPr/>
                </p:nvGrpSpPr>
                <p:grpSpPr>
                  <a:xfrm>
                    <a:off x="7620530" y="3228210"/>
                    <a:ext cx="1877836" cy="1144084"/>
                    <a:chOff x="329184" y="3228210"/>
                    <a:chExt cx="1877836" cy="1144084"/>
                  </a:xfrm>
                </p:grpSpPr>
                <p:cxnSp>
                  <p:nvCxnSpPr>
                    <p:cNvPr id="62" name="Connecteur droit 61"/>
                    <p:cNvCxnSpPr/>
                    <p:nvPr/>
                  </p:nvCxnSpPr>
                  <p:spPr>
                    <a:xfrm>
                      <a:off x="329184" y="3291840"/>
                      <a:ext cx="1787212" cy="0"/>
                    </a:xfrm>
                    <a:prstGeom prst="line">
                      <a:avLst/>
                    </a:prstGeom>
                    <a:noFill/>
                    <a:ln w="28575" cap="rnd" cmpd="sng" algn="ctr">
                      <a:solidFill>
                        <a:srgbClr val="4D1434">
                          <a:lumMod val="90000"/>
                        </a:srgbClr>
                      </a:solidFill>
                      <a:prstDash val="solid"/>
                    </a:ln>
                    <a:effectLst/>
                  </p:spPr>
                </p:cxnSp>
                <p:grpSp>
                  <p:nvGrpSpPr>
                    <p:cNvPr id="63" name="Groupe 62"/>
                    <p:cNvGrpSpPr/>
                    <p:nvPr/>
                  </p:nvGrpSpPr>
                  <p:grpSpPr>
                    <a:xfrm>
                      <a:off x="530587" y="3907105"/>
                      <a:ext cx="95694" cy="302450"/>
                      <a:chOff x="530587" y="3907105"/>
                      <a:chExt cx="95694" cy="302450"/>
                    </a:xfrm>
                  </p:grpSpPr>
                  <p:sp>
                    <p:nvSpPr>
                      <p:cNvPr id="78" name="Rectangle 77"/>
                      <p:cNvSpPr/>
                      <p:nvPr/>
                    </p:nvSpPr>
                    <p:spPr>
                      <a:xfrm>
                        <a:off x="543614" y="3985065"/>
                        <a:ext cx="67758" cy="224490"/>
                      </a:xfrm>
                      <a:prstGeom prst="rect">
                        <a:avLst/>
                      </a:prstGeom>
                      <a:solidFill>
                        <a:srgbClr val="66B1CE">
                          <a:lumMod val="40000"/>
                          <a:lumOff val="60000"/>
                        </a:srgbClr>
                      </a:solidFill>
                      <a:ln w="95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9" name="Corde 78"/>
                      <p:cNvSpPr/>
                      <p:nvPr/>
                    </p:nvSpPr>
                    <p:spPr>
                      <a:xfrm rot="6780000">
                        <a:off x="530587" y="3907105"/>
                        <a:ext cx="95693" cy="95694"/>
                      </a:xfrm>
                      <a:prstGeom prst="chord">
                        <a:avLst/>
                      </a:prstGeom>
                      <a:solidFill>
                        <a:srgbClr val="66B1CE">
                          <a:lumMod val="40000"/>
                          <a:lumOff val="60000"/>
                        </a:srgbClr>
                      </a:solidFill>
                      <a:ln w="95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grpSp>
                <p:grpSp>
                  <p:nvGrpSpPr>
                    <p:cNvPr id="64" name="Groupe 63"/>
                    <p:cNvGrpSpPr/>
                    <p:nvPr/>
                  </p:nvGrpSpPr>
                  <p:grpSpPr>
                    <a:xfrm>
                      <a:off x="1781299" y="3891780"/>
                      <a:ext cx="95694" cy="302450"/>
                      <a:chOff x="530587" y="3907105"/>
                      <a:chExt cx="95694" cy="302450"/>
                    </a:xfrm>
                  </p:grpSpPr>
                  <p:sp>
                    <p:nvSpPr>
                      <p:cNvPr id="76" name="Rectangle 75"/>
                      <p:cNvSpPr/>
                      <p:nvPr/>
                    </p:nvSpPr>
                    <p:spPr>
                      <a:xfrm>
                        <a:off x="543614" y="3985065"/>
                        <a:ext cx="67758" cy="224490"/>
                      </a:xfrm>
                      <a:prstGeom prst="rect">
                        <a:avLst/>
                      </a:prstGeom>
                      <a:solidFill>
                        <a:srgbClr val="66B1CE">
                          <a:lumMod val="40000"/>
                          <a:lumOff val="60000"/>
                        </a:srgbClr>
                      </a:solidFill>
                      <a:ln w="95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7" name="Corde 76"/>
                      <p:cNvSpPr/>
                      <p:nvPr/>
                    </p:nvSpPr>
                    <p:spPr>
                      <a:xfrm rot="6660000">
                        <a:off x="530587" y="3907105"/>
                        <a:ext cx="95693" cy="95694"/>
                      </a:xfrm>
                      <a:prstGeom prst="chord">
                        <a:avLst/>
                      </a:prstGeom>
                      <a:solidFill>
                        <a:srgbClr val="66B1CE">
                          <a:lumMod val="40000"/>
                          <a:lumOff val="60000"/>
                        </a:srgbClr>
                      </a:solidFill>
                      <a:ln w="95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grpSp>
                <p:grpSp>
                  <p:nvGrpSpPr>
                    <p:cNvPr id="65" name="Groupe 64"/>
                    <p:cNvGrpSpPr/>
                    <p:nvPr/>
                  </p:nvGrpSpPr>
                  <p:grpSpPr>
                    <a:xfrm>
                      <a:off x="577494" y="3968278"/>
                      <a:ext cx="1250711" cy="129035"/>
                      <a:chOff x="577494" y="3968278"/>
                      <a:chExt cx="1250711" cy="129035"/>
                    </a:xfrm>
                  </p:grpSpPr>
                  <p:cxnSp>
                    <p:nvCxnSpPr>
                      <p:cNvPr id="74" name="Connecteur en angle 73"/>
                      <p:cNvCxnSpPr/>
                      <p:nvPr/>
                    </p:nvCxnSpPr>
                    <p:spPr>
                      <a:xfrm flipV="1">
                        <a:off x="1282226" y="3968278"/>
                        <a:ext cx="545979" cy="129034"/>
                      </a:xfrm>
                      <a:prstGeom prst="bentConnector3">
                        <a:avLst>
                          <a:gd name="adj1" fmla="val 50000"/>
                        </a:avLst>
                      </a:prstGeom>
                      <a:noFill/>
                      <a:ln w="12700" cap="rnd" cmpd="sng" algn="ctr">
                        <a:solidFill>
                          <a:srgbClr val="4D1434">
                            <a:lumMod val="90000"/>
                          </a:srgbClr>
                        </a:solidFill>
                        <a:prstDash val="solid"/>
                      </a:ln>
                      <a:effectLst/>
                    </p:spPr>
                  </p:cxnSp>
                  <p:cxnSp>
                    <p:nvCxnSpPr>
                      <p:cNvPr id="75" name="Connecteur en angle 74"/>
                      <p:cNvCxnSpPr>
                        <a:endCxn id="78" idx="0"/>
                      </p:cNvCxnSpPr>
                      <p:nvPr/>
                    </p:nvCxnSpPr>
                    <p:spPr>
                      <a:xfrm rot="10800000">
                        <a:off x="577494" y="3985066"/>
                        <a:ext cx="704733" cy="112247"/>
                      </a:xfrm>
                      <a:prstGeom prst="bentConnector4">
                        <a:avLst>
                          <a:gd name="adj1" fmla="val 47596"/>
                          <a:gd name="adj2" fmla="val 106125"/>
                        </a:avLst>
                      </a:prstGeom>
                      <a:noFill/>
                      <a:ln w="12700" cap="rnd" cmpd="sng" algn="ctr">
                        <a:solidFill>
                          <a:srgbClr val="4D1434">
                            <a:lumMod val="90000"/>
                          </a:srgbClr>
                        </a:solidFill>
                        <a:prstDash val="solid"/>
                      </a:ln>
                      <a:effectLst/>
                    </p:spPr>
                  </p:cxnSp>
                </p:grpSp>
                <p:sp>
                  <p:nvSpPr>
                    <p:cNvPr id="66" name="Organigramme : Disque magnétique 65"/>
                    <p:cNvSpPr/>
                    <p:nvPr/>
                  </p:nvSpPr>
                  <p:spPr>
                    <a:xfrm>
                      <a:off x="1037556" y="4038335"/>
                      <a:ext cx="396875" cy="49190"/>
                    </a:xfrm>
                    <a:prstGeom prst="flowChartMagneticDisk">
                      <a:avLst/>
                    </a:prstGeom>
                    <a:solidFill>
                      <a:srgbClr val="B2324B"/>
                    </a:solidFill>
                    <a:ln w="317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cxnSp>
                  <p:nvCxnSpPr>
                    <p:cNvPr id="67" name="Connecteur droit avec flèche 66"/>
                    <p:cNvCxnSpPr/>
                    <p:nvPr/>
                  </p:nvCxnSpPr>
                  <p:spPr>
                    <a:xfrm flipH="1" flipV="1">
                      <a:off x="979944" y="3468948"/>
                      <a:ext cx="203485" cy="569388"/>
                    </a:xfrm>
                    <a:prstGeom prst="straightConnector1">
                      <a:avLst/>
                    </a:prstGeom>
                    <a:noFill/>
                    <a:ln w="12700" cap="rnd" cmpd="sng" algn="ctr">
                      <a:solidFill>
                        <a:srgbClr val="903163"/>
                      </a:solidFill>
                      <a:prstDash val="solid"/>
                      <a:tailEnd type="triangle"/>
                    </a:ln>
                    <a:effectLst/>
                  </p:spPr>
                </p:cxnSp>
                <p:cxnSp>
                  <p:nvCxnSpPr>
                    <p:cNvPr id="68" name="Connecteur droit avec flèche 67"/>
                    <p:cNvCxnSpPr/>
                    <p:nvPr/>
                  </p:nvCxnSpPr>
                  <p:spPr>
                    <a:xfrm flipH="1" flipV="1">
                      <a:off x="1128663" y="3432405"/>
                      <a:ext cx="105962" cy="596142"/>
                    </a:xfrm>
                    <a:prstGeom prst="straightConnector1">
                      <a:avLst/>
                    </a:prstGeom>
                    <a:noFill/>
                    <a:ln w="12700" cap="rnd" cmpd="sng" algn="ctr">
                      <a:solidFill>
                        <a:srgbClr val="903163"/>
                      </a:solidFill>
                      <a:prstDash val="solid"/>
                      <a:tailEnd type="triangle"/>
                    </a:ln>
                    <a:effectLst/>
                  </p:spPr>
                </p:cxnSp>
                <p:cxnSp>
                  <p:nvCxnSpPr>
                    <p:cNvPr id="69" name="Connecteur droit avec flèche 68"/>
                    <p:cNvCxnSpPr>
                      <a:stCxn id="66" idx="1"/>
                    </p:cNvCxnSpPr>
                    <p:nvPr/>
                  </p:nvCxnSpPr>
                  <p:spPr>
                    <a:xfrm flipV="1">
                      <a:off x="1235994" y="3432405"/>
                      <a:ext cx="64180" cy="605930"/>
                    </a:xfrm>
                    <a:prstGeom prst="straightConnector1">
                      <a:avLst/>
                    </a:prstGeom>
                    <a:noFill/>
                    <a:ln w="12700" cap="rnd" cmpd="sng" algn="ctr">
                      <a:solidFill>
                        <a:srgbClr val="903163"/>
                      </a:solidFill>
                      <a:prstDash val="solid"/>
                      <a:tailEnd type="triangle"/>
                    </a:ln>
                    <a:effectLst/>
                  </p:spPr>
                </p:cxnSp>
                <p:cxnSp>
                  <p:nvCxnSpPr>
                    <p:cNvPr id="70" name="Connecteur droit avec flèche 69"/>
                    <p:cNvCxnSpPr/>
                    <p:nvPr/>
                  </p:nvCxnSpPr>
                  <p:spPr>
                    <a:xfrm flipV="1">
                      <a:off x="1286529" y="3452636"/>
                      <a:ext cx="127653" cy="583994"/>
                    </a:xfrm>
                    <a:prstGeom prst="straightConnector1">
                      <a:avLst/>
                    </a:prstGeom>
                    <a:noFill/>
                    <a:ln w="12700" cap="rnd" cmpd="sng" algn="ctr">
                      <a:solidFill>
                        <a:srgbClr val="903163"/>
                      </a:solidFill>
                      <a:prstDash val="solid"/>
                      <a:tailEnd type="triangle"/>
                    </a:ln>
                    <a:effectLst/>
                  </p:spPr>
                </p:cxnSp>
                <p:sp>
                  <p:nvSpPr>
                    <p:cNvPr id="71" name="Corde 70"/>
                    <p:cNvSpPr/>
                    <p:nvPr/>
                  </p:nvSpPr>
                  <p:spPr>
                    <a:xfrm rot="16200000">
                      <a:off x="1157321" y="2970762"/>
                      <a:ext cx="130940" cy="645835"/>
                    </a:xfrm>
                    <a:prstGeom prst="chord">
                      <a:avLst>
                        <a:gd name="adj1" fmla="val 5423788"/>
                        <a:gd name="adj2" fmla="val 16167160"/>
                      </a:avLst>
                    </a:prstGeom>
                    <a:solidFill>
                      <a:srgbClr val="B2324B"/>
                    </a:solidFill>
                    <a:ln w="222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2" name="Arc 71"/>
                    <p:cNvSpPr/>
                    <p:nvPr/>
                  </p:nvSpPr>
                  <p:spPr>
                    <a:xfrm rot="16200000">
                      <a:off x="1328320" y="3608461"/>
                      <a:ext cx="687497" cy="840170"/>
                    </a:xfrm>
                    <a:prstGeom prst="arc">
                      <a:avLst>
                        <a:gd name="adj1" fmla="val 16200000"/>
                        <a:gd name="adj2" fmla="val 5147086"/>
                      </a:avLst>
                    </a:prstGeom>
                    <a:noFill/>
                    <a:ln w="0" cap="rnd" cmpd="sng" algn="ctr">
                      <a:solidFill>
                        <a:srgbClr val="EBEBEB">
                          <a:lumMod val="50000"/>
                        </a:srgbClr>
                      </a:solidFill>
                      <a:prstDash val="solid"/>
                      <a:headEnd type="triangle"/>
                      <a:tailEnd type="none"/>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smtClean="0">
                        <a:ln>
                          <a:noFill/>
                        </a:ln>
                        <a:solidFill>
                          <a:prstClr val="black"/>
                        </a:solidFill>
                        <a:effectLst/>
                        <a:uLnTx/>
                        <a:uFillTx/>
                        <a:latin typeface="Gill Sans MT" panose="020B0502020104020203"/>
                        <a:ea typeface="+mn-ea"/>
                        <a:cs typeface="+mn-cs"/>
                      </a:endParaRPr>
                    </a:p>
                  </p:txBody>
                </p:sp>
                <p:sp>
                  <p:nvSpPr>
                    <p:cNvPr id="73" name="Cube 72"/>
                    <p:cNvSpPr/>
                    <p:nvPr/>
                  </p:nvSpPr>
                  <p:spPr>
                    <a:xfrm>
                      <a:off x="2019695" y="3987585"/>
                      <a:ext cx="187325" cy="312459"/>
                    </a:xfrm>
                    <a:prstGeom prst="cube">
                      <a:avLst/>
                    </a:prstGeom>
                    <a:solidFill>
                      <a:sysClr val="window" lastClr="FFFFFF">
                        <a:lumMod val="75000"/>
                      </a:sysClr>
                    </a:solidFill>
                    <a:ln w="6350" cap="rnd" cmpd="sng" algn="ctr">
                      <a:solidFill>
                        <a:sysClr val="windowText" lastClr="000000">
                          <a:lumMod val="50000"/>
                          <a:lumOff val="50000"/>
                        </a:sys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grpSp>
              <p:sp>
                <p:nvSpPr>
                  <p:cNvPr id="60" name="ZoneTexte 59"/>
                  <p:cNvSpPr txBox="1"/>
                  <p:nvPr/>
                </p:nvSpPr>
                <p:spPr>
                  <a:xfrm>
                    <a:off x="9443012" y="3900337"/>
                    <a:ext cx="762690" cy="4657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smtClean="0">
                        <a:ln>
                          <a:noFill/>
                        </a:ln>
                        <a:solidFill>
                          <a:prstClr val="black"/>
                        </a:solidFill>
                        <a:effectLst/>
                        <a:uLnTx/>
                        <a:uFillTx/>
                        <a:latin typeface="Gill Sans MT" panose="020B0502020104020203"/>
                      </a:rPr>
                      <a:t>Electron </a:t>
                    </a:r>
                  </a:p>
                  <a:p>
                    <a:pPr marL="0" marR="0" lvl="0" indent="0" defTabSz="45720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smtClean="0">
                        <a:ln>
                          <a:noFill/>
                        </a:ln>
                        <a:solidFill>
                          <a:prstClr val="black"/>
                        </a:solidFill>
                        <a:effectLst/>
                        <a:uLnTx/>
                        <a:uFillTx/>
                        <a:latin typeface="Gill Sans MT" panose="020B0502020104020203"/>
                      </a:rPr>
                      <a:t>gun</a:t>
                    </a:r>
                    <a:endParaRPr kumimoji="0" lang="en-US" sz="1050" b="0" i="0" u="none" strike="noStrike" kern="0" cap="none" spc="0" normalizeH="0" baseline="0" noProof="0" dirty="0" smtClean="0">
                      <a:ln>
                        <a:noFill/>
                      </a:ln>
                      <a:solidFill>
                        <a:prstClr val="black"/>
                      </a:solidFill>
                      <a:effectLst/>
                      <a:uLnTx/>
                      <a:uFillTx/>
                      <a:latin typeface="Gill Sans MT" panose="020B0502020104020203"/>
                    </a:endParaRPr>
                  </a:p>
                </p:txBody>
              </p:sp>
              <p:sp>
                <p:nvSpPr>
                  <p:cNvPr id="61" name="ZoneTexte 60"/>
                  <p:cNvSpPr txBox="1"/>
                  <p:nvPr/>
                </p:nvSpPr>
                <p:spPr>
                  <a:xfrm>
                    <a:off x="7639964" y="4144150"/>
                    <a:ext cx="1150793" cy="274443"/>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smtClean="0">
                        <a:ln>
                          <a:noFill/>
                        </a:ln>
                        <a:solidFill>
                          <a:prstClr val="black"/>
                        </a:solidFill>
                        <a:effectLst/>
                        <a:uLnTx/>
                        <a:uFillTx/>
                        <a:latin typeface="Gill Sans MT" panose="020B0502020104020203"/>
                      </a:rPr>
                      <a:t>Creuset refroidi</a:t>
                    </a:r>
                    <a:endParaRPr kumimoji="0" lang="en-US" sz="1050" b="0" i="0" u="none" strike="noStrike" kern="0" cap="none" spc="0" normalizeH="0" baseline="0" noProof="0" dirty="0" smtClean="0">
                      <a:ln>
                        <a:noFill/>
                      </a:ln>
                      <a:solidFill>
                        <a:prstClr val="black"/>
                      </a:solidFill>
                      <a:effectLst/>
                      <a:uLnTx/>
                      <a:uFillTx/>
                      <a:latin typeface="Gill Sans MT" panose="020B0502020104020203"/>
                    </a:endParaRPr>
                  </a:p>
                </p:txBody>
              </p:sp>
            </p:grpSp>
            <p:sp>
              <p:nvSpPr>
                <p:cNvPr id="58" name="Rectangle 57"/>
                <p:cNvSpPr/>
                <p:nvPr/>
              </p:nvSpPr>
              <p:spPr>
                <a:xfrm rot="5400000">
                  <a:off x="8474253" y="3537318"/>
                  <a:ext cx="45719" cy="1312632"/>
                </a:xfrm>
                <a:prstGeom prst="rect">
                  <a:avLst/>
                </a:prstGeom>
                <a:solidFill>
                  <a:srgbClr val="66B1CE">
                    <a:lumMod val="40000"/>
                    <a:lumOff val="60000"/>
                  </a:srgbClr>
                </a:solidFill>
                <a:ln w="95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grpSp>
          <p:sp>
            <p:nvSpPr>
              <p:cNvPr id="56" name="ZoneTexte 55"/>
              <p:cNvSpPr txBox="1"/>
              <p:nvPr/>
            </p:nvSpPr>
            <p:spPr>
              <a:xfrm>
                <a:off x="445300" y="5398231"/>
                <a:ext cx="3955528" cy="266126"/>
              </a:xfrm>
              <a:prstGeom prst="rect">
                <a:avLst/>
              </a:prstGeom>
              <a:noFill/>
            </p:spPr>
            <p:txBody>
              <a:bodyPr wrap="square" rtlCol="0">
                <a:spAutoFit/>
              </a:bodyPr>
              <a:lstStyle/>
              <a:p>
                <a:pPr defTabSz="457200"/>
                <a:r>
                  <a:rPr lang="fr-FR" sz="1000" i="1" u="sng" dirty="0" smtClean="0">
                    <a:solidFill>
                      <a:schemeClr val="tx2"/>
                    </a:solidFill>
                    <a:latin typeface="Gill Sans MT" panose="020B0502020104020203"/>
                  </a:rPr>
                  <a:t>Tech-</a:t>
                </a:r>
                <a:r>
                  <a:rPr lang="fr-FR" sz="1000" i="1" u="sng" dirty="0" err="1" smtClean="0">
                    <a:solidFill>
                      <a:schemeClr val="tx2"/>
                    </a:solidFill>
                    <a:latin typeface="Gill Sans MT" panose="020B0502020104020203"/>
                  </a:rPr>
                  <a:t>Evap</a:t>
                </a:r>
                <a:r>
                  <a:rPr lang="fr-FR" sz="1000" i="1" u="sng" dirty="0" smtClean="0">
                    <a:solidFill>
                      <a:schemeClr val="tx2"/>
                    </a:solidFill>
                    <a:latin typeface="Gill Sans MT" panose="020B0502020104020203"/>
                  </a:rPr>
                  <a:t> 2: </a:t>
                </a:r>
                <a:r>
                  <a:rPr lang="fr-FR" sz="1000" i="1" dirty="0" smtClean="0">
                    <a:solidFill>
                      <a:schemeClr val="tx2"/>
                    </a:solidFill>
                    <a:latin typeface="Gill Sans MT" panose="020B0502020104020203"/>
                  </a:rPr>
                  <a:t>Electron </a:t>
                </a:r>
                <a:r>
                  <a:rPr lang="fr-FR" sz="1000" i="1" dirty="0" err="1" smtClean="0">
                    <a:solidFill>
                      <a:schemeClr val="tx2"/>
                    </a:solidFill>
                    <a:latin typeface="Gill Sans MT" panose="020B0502020104020203"/>
                  </a:rPr>
                  <a:t>Heating</a:t>
                </a:r>
                <a:r>
                  <a:rPr lang="fr-FR" sz="1000" i="1" dirty="0" smtClean="0">
                    <a:solidFill>
                      <a:schemeClr val="tx2"/>
                    </a:solidFill>
                    <a:latin typeface="Gill Sans MT" panose="020B0502020104020203"/>
                  </a:rPr>
                  <a:t> of the </a:t>
                </a:r>
                <a:r>
                  <a:rPr lang="fr-FR" sz="1000" i="1" dirty="0" err="1" smtClean="0">
                    <a:solidFill>
                      <a:schemeClr val="tx2"/>
                    </a:solidFill>
                    <a:latin typeface="Gill Sans MT" panose="020B0502020104020203"/>
                  </a:rPr>
                  <a:t>material</a:t>
                </a:r>
                <a:endParaRPr lang="en-US" sz="1000" i="1" dirty="0">
                  <a:solidFill>
                    <a:schemeClr val="tx2"/>
                  </a:solidFill>
                  <a:latin typeface="Gill Sans MT" panose="020B0502020104020203"/>
                </a:endParaRPr>
              </a:p>
            </p:txBody>
          </p:sp>
        </p:grpSp>
        <p:pic>
          <p:nvPicPr>
            <p:cNvPr id="80" name="Image 79"/>
            <p:cNvPicPr>
              <a:picLocks noChangeAspect="1"/>
            </p:cNvPicPr>
            <p:nvPr/>
          </p:nvPicPr>
          <p:blipFill rotWithShape="1">
            <a:blip r:embed="rId3" cstate="print">
              <a:extLst>
                <a:ext uri="{28A0092B-C50C-407E-A947-70E740481C1C}">
                  <a14:useLocalDpi xmlns:a14="http://schemas.microsoft.com/office/drawing/2010/main"/>
                </a:ext>
              </a:extLst>
            </a:blip>
            <a:srcRect t="-1" b="-2388"/>
            <a:stretch/>
          </p:blipFill>
          <p:spPr>
            <a:xfrm>
              <a:off x="10908898" y="1760463"/>
              <a:ext cx="1153391" cy="1595873"/>
            </a:xfrm>
            <a:prstGeom prst="rect">
              <a:avLst/>
            </a:prstGeom>
          </p:spPr>
        </p:pic>
        <p:grpSp>
          <p:nvGrpSpPr>
            <p:cNvPr id="81" name="Groupe 80"/>
            <p:cNvGrpSpPr>
              <a:grpSpLocks noChangeAspect="1"/>
            </p:cNvGrpSpPr>
            <p:nvPr/>
          </p:nvGrpSpPr>
          <p:grpSpPr>
            <a:xfrm>
              <a:off x="9089356" y="4152306"/>
              <a:ext cx="1229643" cy="1903629"/>
              <a:chOff x="9161516" y="2175951"/>
              <a:chExt cx="3171312" cy="4279237"/>
            </a:xfrm>
          </p:grpSpPr>
          <p:grpSp>
            <p:nvGrpSpPr>
              <p:cNvPr id="82" name="Groupe 81"/>
              <p:cNvGrpSpPr/>
              <p:nvPr/>
            </p:nvGrpSpPr>
            <p:grpSpPr>
              <a:xfrm>
                <a:off x="9366844" y="2175951"/>
                <a:ext cx="2162489" cy="3888722"/>
                <a:chOff x="8629666" y="2619780"/>
                <a:chExt cx="2162489" cy="3888722"/>
              </a:xfrm>
            </p:grpSpPr>
            <p:grpSp>
              <p:nvGrpSpPr>
                <p:cNvPr id="84" name="Gruppieren 47"/>
                <p:cNvGrpSpPr/>
                <p:nvPr/>
              </p:nvGrpSpPr>
              <p:grpSpPr>
                <a:xfrm>
                  <a:off x="8629666" y="2619780"/>
                  <a:ext cx="2162489" cy="3888722"/>
                  <a:chOff x="611650" y="1345479"/>
                  <a:chExt cx="2162489" cy="3888722"/>
                </a:xfrm>
              </p:grpSpPr>
              <p:grpSp>
                <p:nvGrpSpPr>
                  <p:cNvPr id="87" name="Gruppieren 1"/>
                  <p:cNvGrpSpPr/>
                  <p:nvPr/>
                </p:nvGrpSpPr>
                <p:grpSpPr>
                  <a:xfrm>
                    <a:off x="611650" y="1803512"/>
                    <a:ext cx="2162489" cy="2692058"/>
                    <a:chOff x="646113" y="1341438"/>
                    <a:chExt cx="2808289" cy="3455988"/>
                  </a:xfrm>
                </p:grpSpPr>
                <p:sp>
                  <p:nvSpPr>
                    <p:cNvPr id="92" name="Rectangle 8" descr="Light upward diagonal"/>
                    <p:cNvSpPr>
                      <a:spLocks noChangeArrowheads="1"/>
                    </p:cNvSpPr>
                    <p:nvPr/>
                  </p:nvSpPr>
                  <p:spPr bwMode="auto">
                    <a:xfrm>
                      <a:off x="646113" y="1773238"/>
                      <a:ext cx="719138" cy="2952750"/>
                    </a:xfrm>
                    <a:prstGeom prst="rect">
                      <a:avLst/>
                    </a:prstGeom>
                    <a:pattFill prst="ltUpDiag">
                      <a:fgClr>
                        <a:srgbClr val="EBEBEB"/>
                      </a:fgClr>
                      <a:bgClr>
                        <a:sysClr val="window" lastClr="FFFFFF"/>
                      </a:bgClr>
                    </a:pattFill>
                    <a:ln w="952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altLang="de-DE" sz="8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93" name="Rectangle 9" descr="Divot"/>
                    <p:cNvSpPr>
                      <a:spLocks noChangeArrowheads="1"/>
                    </p:cNvSpPr>
                    <p:nvPr/>
                  </p:nvSpPr>
                  <p:spPr bwMode="auto">
                    <a:xfrm>
                      <a:off x="1365251" y="3789363"/>
                      <a:ext cx="1368425" cy="719138"/>
                    </a:xfrm>
                    <a:prstGeom prst="rect">
                      <a:avLst/>
                    </a:prstGeom>
                    <a:pattFill prst="divot">
                      <a:fgClr>
                        <a:srgbClr val="EBEBEB"/>
                      </a:fgClr>
                      <a:bgClr>
                        <a:sysClr val="window" lastClr="FFFFFF"/>
                      </a:bgClr>
                    </a:pattFill>
                    <a:ln w="952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altLang="de-DE" sz="8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94" name="Rectangle 10" descr="Light upward diagonal"/>
                    <p:cNvSpPr>
                      <a:spLocks noChangeArrowheads="1"/>
                    </p:cNvSpPr>
                    <p:nvPr/>
                  </p:nvSpPr>
                  <p:spPr bwMode="auto">
                    <a:xfrm>
                      <a:off x="2733676" y="2565401"/>
                      <a:ext cx="720725" cy="2232025"/>
                    </a:xfrm>
                    <a:prstGeom prst="rect">
                      <a:avLst/>
                    </a:prstGeom>
                    <a:pattFill prst="ltUpDiag">
                      <a:fgClr>
                        <a:srgbClr val="EBEBEB"/>
                      </a:fgClr>
                      <a:bgClr>
                        <a:sysClr val="window" lastClr="FFFFFF"/>
                      </a:bgClr>
                    </a:pattFill>
                    <a:ln w="952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altLang="de-DE" sz="8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95" name="Rectangle 5"/>
                    <p:cNvSpPr>
                      <a:spLocks noChangeArrowheads="1"/>
                    </p:cNvSpPr>
                    <p:nvPr/>
                  </p:nvSpPr>
                  <p:spPr bwMode="auto">
                    <a:xfrm>
                      <a:off x="1941513" y="1628776"/>
                      <a:ext cx="215900" cy="1008063"/>
                    </a:xfrm>
                    <a:prstGeom prst="rect">
                      <a:avLst/>
                    </a:prstGeom>
                    <a:solidFill>
                      <a:srgbClr val="4D1434"/>
                    </a:solidFill>
                    <a:ln w="952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altLang="de-DE" sz="8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96" name="Line 6"/>
                    <p:cNvSpPr>
                      <a:spLocks noChangeShapeType="1"/>
                    </p:cNvSpPr>
                    <p:nvPr/>
                  </p:nvSpPr>
                  <p:spPr bwMode="auto">
                    <a:xfrm>
                      <a:off x="2076451" y="2636839"/>
                      <a:ext cx="7939" cy="2160586"/>
                    </a:xfrm>
                    <a:prstGeom prst="line">
                      <a:avLst/>
                    </a:prstGeom>
                    <a:noFill/>
                    <a:ln w="571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black"/>
                        </a:solidFill>
                        <a:effectLst/>
                        <a:uLnTx/>
                        <a:uFillTx/>
                        <a:latin typeface="Gill Sans MT" panose="020B0502020104020203"/>
                      </a:endParaRPr>
                    </a:p>
                  </p:txBody>
                </p:sp>
                <p:sp>
                  <p:nvSpPr>
                    <p:cNvPr id="97" name="Rectangle 7"/>
                    <p:cNvSpPr>
                      <a:spLocks noChangeArrowheads="1"/>
                    </p:cNvSpPr>
                    <p:nvPr/>
                  </p:nvSpPr>
                  <p:spPr bwMode="auto">
                    <a:xfrm>
                      <a:off x="1654176" y="3357564"/>
                      <a:ext cx="792163" cy="358775"/>
                    </a:xfrm>
                    <a:prstGeom prst="rect">
                      <a:avLst/>
                    </a:prstGeom>
                    <a:solidFill>
                      <a:srgbClr val="EBEBEB"/>
                    </a:solidFill>
                    <a:ln w="952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altLang="de-DE" sz="8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98" name="Rectangle 12"/>
                    <p:cNvSpPr>
                      <a:spLocks noChangeArrowheads="1"/>
                    </p:cNvSpPr>
                    <p:nvPr/>
                  </p:nvSpPr>
                  <p:spPr bwMode="auto">
                    <a:xfrm>
                      <a:off x="1870076" y="3716339"/>
                      <a:ext cx="431800" cy="792163"/>
                    </a:xfrm>
                    <a:prstGeom prst="rect">
                      <a:avLst/>
                    </a:prstGeom>
                    <a:solidFill>
                      <a:sysClr val="window" lastClr="FFFFFF"/>
                    </a:solidFill>
                    <a:ln w="952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altLang="de-DE" sz="800" b="0" i="0" u="none" strike="noStrike" kern="0" cap="none" spc="0" normalizeH="0" baseline="0" noProof="0">
                        <a:ln>
                          <a:noFill/>
                        </a:ln>
                        <a:solidFill>
                          <a:prstClr val="black"/>
                        </a:solidFill>
                        <a:effectLst/>
                        <a:uLnTx/>
                        <a:uFillTx/>
                        <a:latin typeface="Times New Roman" panose="02020603050405020304" pitchFamily="18" charset="0"/>
                      </a:endParaRPr>
                    </a:p>
                  </p:txBody>
                </p:sp>
                <p:grpSp>
                  <p:nvGrpSpPr>
                    <p:cNvPr id="99" name="Group 35"/>
                    <p:cNvGrpSpPr>
                      <a:grpSpLocks/>
                    </p:cNvGrpSpPr>
                    <p:nvPr/>
                  </p:nvGrpSpPr>
                  <p:grpSpPr bwMode="auto">
                    <a:xfrm>
                      <a:off x="1365251" y="1773239"/>
                      <a:ext cx="1368425" cy="792163"/>
                      <a:chOff x="884" y="618"/>
                      <a:chExt cx="862" cy="499"/>
                    </a:xfrm>
                  </p:grpSpPr>
                  <p:sp>
                    <p:nvSpPr>
                      <p:cNvPr id="107" name="Line 15"/>
                      <p:cNvSpPr>
                        <a:spLocks noChangeShapeType="1"/>
                      </p:cNvSpPr>
                      <p:nvPr/>
                    </p:nvSpPr>
                    <p:spPr bwMode="auto">
                      <a:xfrm>
                        <a:off x="884" y="618"/>
                        <a:ext cx="545" cy="91"/>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black"/>
                          </a:solidFill>
                          <a:effectLst/>
                          <a:uLnTx/>
                          <a:uFillTx/>
                          <a:latin typeface="Gill Sans MT" panose="020B0502020104020203"/>
                        </a:endParaRPr>
                      </a:p>
                    </p:txBody>
                  </p:sp>
                  <p:sp>
                    <p:nvSpPr>
                      <p:cNvPr id="108" name="Line 20"/>
                      <p:cNvSpPr>
                        <a:spLocks noChangeShapeType="1"/>
                      </p:cNvSpPr>
                      <p:nvPr/>
                    </p:nvSpPr>
                    <p:spPr bwMode="auto">
                      <a:xfrm>
                        <a:off x="1156" y="799"/>
                        <a:ext cx="273" cy="46"/>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black"/>
                          </a:solidFill>
                          <a:effectLst/>
                          <a:uLnTx/>
                          <a:uFillTx/>
                          <a:latin typeface="Gill Sans MT" panose="020B0502020104020203"/>
                        </a:endParaRPr>
                      </a:p>
                    </p:txBody>
                  </p:sp>
                  <p:sp>
                    <p:nvSpPr>
                      <p:cNvPr id="109" name="Line 21"/>
                      <p:cNvSpPr>
                        <a:spLocks noChangeShapeType="1"/>
                      </p:cNvSpPr>
                      <p:nvPr/>
                    </p:nvSpPr>
                    <p:spPr bwMode="auto">
                      <a:xfrm>
                        <a:off x="1156" y="935"/>
                        <a:ext cx="273" cy="46"/>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black"/>
                          </a:solidFill>
                          <a:effectLst/>
                          <a:uLnTx/>
                          <a:uFillTx/>
                          <a:latin typeface="Gill Sans MT" panose="020B0502020104020203"/>
                        </a:endParaRPr>
                      </a:p>
                    </p:txBody>
                  </p:sp>
                  <p:sp>
                    <p:nvSpPr>
                      <p:cNvPr id="110" name="Line 22"/>
                      <p:cNvSpPr>
                        <a:spLocks noChangeShapeType="1"/>
                      </p:cNvSpPr>
                      <p:nvPr/>
                    </p:nvSpPr>
                    <p:spPr bwMode="auto">
                      <a:xfrm>
                        <a:off x="1202" y="1071"/>
                        <a:ext cx="544" cy="46"/>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black"/>
                          </a:solidFill>
                          <a:effectLst/>
                          <a:uLnTx/>
                          <a:uFillTx/>
                          <a:latin typeface="Gill Sans MT" panose="020B0502020104020203"/>
                        </a:endParaRPr>
                      </a:p>
                    </p:txBody>
                  </p:sp>
                </p:grpSp>
                <p:sp>
                  <p:nvSpPr>
                    <p:cNvPr id="100" name="Line 24"/>
                    <p:cNvSpPr>
                      <a:spLocks noChangeShapeType="1"/>
                    </p:cNvSpPr>
                    <p:nvPr/>
                  </p:nvSpPr>
                  <p:spPr bwMode="auto">
                    <a:xfrm>
                      <a:off x="1870076" y="1341438"/>
                      <a:ext cx="142875" cy="287338"/>
                    </a:xfrm>
                    <a:prstGeom prst="line">
                      <a:avLst/>
                    </a:prstGeom>
                    <a:noFill/>
                    <a:ln w="19050">
                      <a:solidFill>
                        <a:sysClr val="windowText" lastClr="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black"/>
                        </a:solidFill>
                        <a:effectLst/>
                        <a:uLnTx/>
                        <a:uFillTx/>
                        <a:latin typeface="Gill Sans MT" panose="020B0502020104020203"/>
                      </a:endParaRPr>
                    </a:p>
                  </p:txBody>
                </p:sp>
                <p:sp>
                  <p:nvSpPr>
                    <p:cNvPr id="101" name="Line 25"/>
                    <p:cNvSpPr>
                      <a:spLocks noChangeShapeType="1"/>
                    </p:cNvSpPr>
                    <p:nvPr/>
                  </p:nvSpPr>
                  <p:spPr bwMode="auto">
                    <a:xfrm>
                      <a:off x="2012951" y="1341438"/>
                      <a:ext cx="0" cy="287338"/>
                    </a:xfrm>
                    <a:prstGeom prst="line">
                      <a:avLst/>
                    </a:prstGeom>
                    <a:noFill/>
                    <a:ln w="19050">
                      <a:solidFill>
                        <a:sysClr val="windowText" lastClr="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black"/>
                        </a:solidFill>
                        <a:effectLst/>
                        <a:uLnTx/>
                        <a:uFillTx/>
                        <a:latin typeface="Gill Sans MT" panose="020B0502020104020203"/>
                      </a:endParaRPr>
                    </a:p>
                  </p:txBody>
                </p:sp>
                <p:sp>
                  <p:nvSpPr>
                    <p:cNvPr id="102" name="Line 27"/>
                    <p:cNvSpPr>
                      <a:spLocks noChangeShapeType="1"/>
                    </p:cNvSpPr>
                    <p:nvPr/>
                  </p:nvSpPr>
                  <p:spPr bwMode="auto">
                    <a:xfrm>
                      <a:off x="2085976" y="1341438"/>
                      <a:ext cx="0" cy="287338"/>
                    </a:xfrm>
                    <a:prstGeom prst="line">
                      <a:avLst/>
                    </a:prstGeom>
                    <a:noFill/>
                    <a:ln w="19050">
                      <a:solidFill>
                        <a:sysClr val="windowText" lastClr="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black"/>
                        </a:solidFill>
                        <a:effectLst/>
                        <a:uLnTx/>
                        <a:uFillTx/>
                        <a:latin typeface="Gill Sans MT" panose="020B0502020104020203"/>
                      </a:endParaRPr>
                    </a:p>
                  </p:txBody>
                </p:sp>
                <p:sp>
                  <p:nvSpPr>
                    <p:cNvPr id="103" name="Line 28"/>
                    <p:cNvSpPr>
                      <a:spLocks noChangeShapeType="1"/>
                    </p:cNvSpPr>
                    <p:nvPr/>
                  </p:nvSpPr>
                  <p:spPr bwMode="auto">
                    <a:xfrm flipH="1">
                      <a:off x="2085976" y="1341438"/>
                      <a:ext cx="144463" cy="287338"/>
                    </a:xfrm>
                    <a:prstGeom prst="line">
                      <a:avLst/>
                    </a:prstGeom>
                    <a:noFill/>
                    <a:ln w="19050">
                      <a:solidFill>
                        <a:sysClr val="windowText" lastClr="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black"/>
                        </a:solidFill>
                        <a:effectLst/>
                        <a:uLnTx/>
                        <a:uFillTx/>
                        <a:latin typeface="Gill Sans MT" panose="020B0502020104020203"/>
                      </a:endParaRPr>
                    </a:p>
                  </p:txBody>
                </p:sp>
                <p:sp>
                  <p:nvSpPr>
                    <p:cNvPr id="104" name="Line 30"/>
                    <p:cNvSpPr>
                      <a:spLocks noChangeShapeType="1"/>
                    </p:cNvSpPr>
                    <p:nvPr/>
                  </p:nvSpPr>
                  <p:spPr bwMode="auto">
                    <a:xfrm>
                      <a:off x="646113" y="1484313"/>
                      <a:ext cx="1150938" cy="0"/>
                    </a:xfrm>
                    <a:prstGeom prst="line">
                      <a:avLst/>
                    </a:prstGeom>
                    <a:noFill/>
                    <a:ln w="28575">
                      <a:solidFill>
                        <a:srgbClr val="A5A5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black"/>
                        </a:solidFill>
                        <a:effectLst/>
                        <a:uLnTx/>
                        <a:uFillTx/>
                        <a:latin typeface="Gill Sans MT" panose="020B0502020104020203"/>
                      </a:endParaRPr>
                    </a:p>
                  </p:txBody>
                </p:sp>
                <p:sp>
                  <p:nvSpPr>
                    <p:cNvPr id="105" name="Line 31"/>
                    <p:cNvSpPr>
                      <a:spLocks noChangeShapeType="1"/>
                    </p:cNvSpPr>
                    <p:nvPr/>
                  </p:nvSpPr>
                  <p:spPr bwMode="auto">
                    <a:xfrm>
                      <a:off x="2316166" y="1484313"/>
                      <a:ext cx="1138236" cy="0"/>
                    </a:xfrm>
                    <a:prstGeom prst="line">
                      <a:avLst/>
                    </a:prstGeom>
                    <a:noFill/>
                    <a:ln w="28575">
                      <a:solidFill>
                        <a:srgbClr val="A5A5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black"/>
                        </a:solidFill>
                        <a:effectLst/>
                        <a:uLnTx/>
                        <a:uFillTx/>
                        <a:latin typeface="Gill Sans MT" panose="020B0502020104020203"/>
                      </a:endParaRPr>
                    </a:p>
                  </p:txBody>
                </p:sp>
                <p:sp>
                  <p:nvSpPr>
                    <p:cNvPr id="106" name="Line 26"/>
                    <p:cNvSpPr>
                      <a:spLocks noChangeShapeType="1"/>
                    </p:cNvSpPr>
                    <p:nvPr/>
                  </p:nvSpPr>
                  <p:spPr bwMode="auto">
                    <a:xfrm flipH="1">
                      <a:off x="2085976" y="1341438"/>
                      <a:ext cx="71438" cy="287338"/>
                    </a:xfrm>
                    <a:prstGeom prst="line">
                      <a:avLst/>
                    </a:prstGeom>
                    <a:noFill/>
                    <a:ln w="19050">
                      <a:solidFill>
                        <a:sysClr val="windowText" lastClr="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black"/>
                        </a:solidFill>
                        <a:effectLst/>
                        <a:uLnTx/>
                        <a:uFillTx/>
                        <a:latin typeface="Gill Sans MT" panose="020B0502020104020203"/>
                      </a:endParaRPr>
                    </a:p>
                  </p:txBody>
                </p:sp>
              </p:grpSp>
              <p:sp>
                <p:nvSpPr>
                  <p:cNvPr id="88" name="Text Box 33"/>
                  <p:cNvSpPr txBox="1">
                    <a:spLocks noChangeArrowheads="1"/>
                  </p:cNvSpPr>
                  <p:nvPr/>
                </p:nvSpPr>
                <p:spPr bwMode="auto">
                  <a:xfrm>
                    <a:off x="1479509" y="4473153"/>
                    <a:ext cx="518387" cy="7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457200" eaLnBrk="1" fontAlgn="auto" latinLnBrk="0" hangingPunct="1">
                      <a:lnSpc>
                        <a:spcPct val="100000"/>
                      </a:lnSpc>
                      <a:spcBef>
                        <a:spcPct val="50000"/>
                      </a:spcBef>
                      <a:spcAft>
                        <a:spcPts val="0"/>
                      </a:spcAft>
                      <a:buClrTx/>
                      <a:buSzTx/>
                      <a:buFontTx/>
                      <a:buNone/>
                      <a:tabLst/>
                      <a:defRPr/>
                    </a:pPr>
                    <a:r>
                      <a:rPr kumimoji="0" lang="de-DE" altLang="de-DE" sz="800" b="1" i="0" u="none" strike="noStrike" kern="0" cap="none" spc="0" normalizeH="0" baseline="0" noProof="0" dirty="0" smtClean="0">
                        <a:ln>
                          <a:noFill/>
                        </a:ln>
                        <a:solidFill>
                          <a:prstClr val="black"/>
                        </a:solidFill>
                        <a:effectLst/>
                        <a:uLnTx/>
                        <a:uFillTx/>
                        <a:latin typeface="Arial" panose="020B0604020202020204" pitchFamily="34" charset="0"/>
                      </a:rPr>
                      <a:t>HT</a:t>
                    </a:r>
                    <a:endParaRPr kumimoji="0" lang="en-GB" altLang="de-DE" sz="800" b="1" i="0" u="none" strike="noStrike" kern="0" cap="none" spc="0" normalizeH="0" baseline="0" noProof="0" dirty="0">
                      <a:ln>
                        <a:noFill/>
                      </a:ln>
                      <a:solidFill>
                        <a:prstClr val="black"/>
                      </a:solidFill>
                      <a:effectLst/>
                      <a:uLnTx/>
                      <a:uFillTx/>
                      <a:latin typeface="Arial" panose="020B0604020202020204" pitchFamily="34" charset="0"/>
                    </a:endParaRPr>
                  </a:p>
                </p:txBody>
              </p:sp>
              <p:grpSp>
                <p:nvGrpSpPr>
                  <p:cNvPr id="89" name="Gruppieren 48"/>
                  <p:cNvGrpSpPr/>
                  <p:nvPr/>
                </p:nvGrpSpPr>
                <p:grpSpPr>
                  <a:xfrm>
                    <a:off x="737708" y="1345479"/>
                    <a:ext cx="1887605" cy="275621"/>
                    <a:chOff x="610389" y="1434260"/>
                    <a:chExt cx="2034894" cy="288232"/>
                  </a:xfrm>
                </p:grpSpPr>
                <p:sp>
                  <p:nvSpPr>
                    <p:cNvPr id="90" name="Rectangle 19"/>
                    <p:cNvSpPr>
                      <a:spLocks noChangeArrowheads="1"/>
                    </p:cNvSpPr>
                    <p:nvPr/>
                  </p:nvSpPr>
                  <p:spPr bwMode="auto">
                    <a:xfrm>
                      <a:off x="1251652" y="1586251"/>
                      <a:ext cx="763463" cy="136241"/>
                    </a:xfrm>
                    <a:prstGeom prst="rect">
                      <a:avLst/>
                    </a:prstGeom>
                    <a:solidFill>
                      <a:srgbClr val="CC66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a:ln>
                          <a:noFill/>
                        </a:ln>
                        <a:solidFill>
                          <a:srgbClr val="3D3D3D"/>
                        </a:solidFill>
                        <a:effectLst>
                          <a:outerShdw blurRad="38100" dist="38100" dir="2700000" algn="tl">
                            <a:srgbClr val="000000">
                              <a:alpha val="43137"/>
                            </a:srgbClr>
                          </a:outerShdw>
                        </a:effectLst>
                        <a:uLnTx/>
                        <a:uFillTx/>
                        <a:latin typeface="Gill Sans MT" panose="020B0502020104020203"/>
                      </a:endParaRPr>
                    </a:p>
                  </p:txBody>
                </p:sp>
                <p:sp>
                  <p:nvSpPr>
                    <p:cNvPr id="91" name="Rechteck 50"/>
                    <p:cNvSpPr/>
                    <p:nvPr/>
                  </p:nvSpPr>
                  <p:spPr>
                    <a:xfrm>
                      <a:off x="610389" y="1434260"/>
                      <a:ext cx="2034894" cy="145441"/>
                    </a:xfrm>
                    <a:prstGeom prst="rect">
                      <a:avLst/>
                    </a:prstGeom>
                    <a:solidFill>
                      <a:srgbClr val="4D1434"/>
                    </a:solidFill>
                    <a:ln w="2222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grpSp>
            </p:grpSp>
            <p:sp>
              <p:nvSpPr>
                <p:cNvPr id="85" name="ZoneTexte 84"/>
                <p:cNvSpPr txBox="1"/>
                <p:nvPr/>
              </p:nvSpPr>
              <p:spPr>
                <a:xfrm>
                  <a:off x="10009993" y="3614272"/>
                  <a:ext cx="534142" cy="48430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dirty="0" smtClean="0">
                      <a:ln>
                        <a:noFill/>
                      </a:ln>
                      <a:solidFill>
                        <a:prstClr val="black"/>
                      </a:solidFill>
                      <a:effectLst/>
                      <a:uLnTx/>
                      <a:uFillTx/>
                      <a:latin typeface="Gill Sans MT" panose="020B0502020104020203"/>
                    </a:rPr>
                    <a:t>i</a:t>
                  </a:r>
                </a:p>
              </p:txBody>
            </p:sp>
            <p:cxnSp>
              <p:nvCxnSpPr>
                <p:cNvPr id="86" name="Connecteur droit avec flèche 85"/>
                <p:cNvCxnSpPr/>
                <p:nvPr/>
              </p:nvCxnSpPr>
              <p:spPr>
                <a:xfrm flipH="1">
                  <a:off x="9892799" y="3926792"/>
                  <a:ext cx="353157" cy="7089"/>
                </a:xfrm>
                <a:prstGeom prst="straightConnector1">
                  <a:avLst/>
                </a:prstGeom>
                <a:noFill/>
                <a:ln w="12700" cap="rnd" cmpd="sng" algn="ctr">
                  <a:solidFill>
                    <a:sysClr val="windowText" lastClr="000000"/>
                  </a:solidFill>
                  <a:prstDash val="solid"/>
                  <a:tailEnd type="triangle"/>
                </a:ln>
                <a:effectLst/>
              </p:spPr>
            </p:cxnSp>
          </p:grpSp>
          <p:sp>
            <p:nvSpPr>
              <p:cNvPr id="83" name="ZoneTexte 82"/>
              <p:cNvSpPr txBox="1"/>
              <p:nvPr/>
            </p:nvSpPr>
            <p:spPr>
              <a:xfrm>
                <a:off x="9161516" y="5521175"/>
                <a:ext cx="3171312" cy="934013"/>
              </a:xfrm>
              <a:prstGeom prst="rect">
                <a:avLst/>
              </a:prstGeom>
              <a:noFill/>
            </p:spPr>
            <p:txBody>
              <a:bodyPr wrap="square" rtlCol="0">
                <a:spAutoFit/>
              </a:bodyPr>
              <a:lstStyle/>
              <a:p>
                <a:pPr defTabSz="457200"/>
                <a:r>
                  <a:rPr lang="fr-FR" sz="700" i="1" u="sng" dirty="0" smtClean="0">
                    <a:solidFill>
                      <a:schemeClr val="tx2"/>
                    </a:solidFill>
                    <a:latin typeface="Gill Sans MT" panose="020B0502020104020203"/>
                  </a:rPr>
                  <a:t>Tech-</a:t>
                </a:r>
                <a:r>
                  <a:rPr lang="fr-FR" sz="700" i="1" u="sng" dirty="0" err="1" smtClean="0">
                    <a:solidFill>
                      <a:schemeClr val="tx2"/>
                    </a:solidFill>
                    <a:latin typeface="Gill Sans MT" panose="020B0502020104020203"/>
                  </a:rPr>
                  <a:t>Evap</a:t>
                </a:r>
                <a:r>
                  <a:rPr lang="fr-FR" sz="700" i="1" u="sng" dirty="0" smtClean="0">
                    <a:solidFill>
                      <a:schemeClr val="tx2"/>
                    </a:solidFill>
                    <a:latin typeface="Gill Sans MT" panose="020B0502020104020203"/>
                  </a:rPr>
                  <a:t> 3: </a:t>
                </a:r>
                <a:r>
                  <a:rPr lang="fr-FR" sz="700" i="1" dirty="0" err="1" smtClean="0">
                    <a:solidFill>
                      <a:schemeClr val="tx2"/>
                    </a:solidFill>
                    <a:latin typeface="Gill Sans MT" panose="020B0502020104020203"/>
                  </a:rPr>
                  <a:t>Electronic</a:t>
                </a:r>
                <a:r>
                  <a:rPr lang="fr-FR" sz="700" i="1" dirty="0" smtClean="0">
                    <a:solidFill>
                      <a:schemeClr val="tx2"/>
                    </a:solidFill>
                    <a:latin typeface="Gill Sans MT" panose="020B0502020104020203"/>
                  </a:rPr>
                  <a:t> </a:t>
                </a:r>
                <a:r>
                  <a:rPr lang="fr-FR" sz="700" i="1" dirty="0" err="1" smtClean="0">
                    <a:solidFill>
                      <a:schemeClr val="tx2"/>
                    </a:solidFill>
                    <a:latin typeface="Gill Sans MT" panose="020B0502020104020203"/>
                  </a:rPr>
                  <a:t>bombardment</a:t>
                </a:r>
                <a:r>
                  <a:rPr lang="fr-FR" sz="700" i="1" dirty="0" smtClean="0">
                    <a:solidFill>
                      <a:schemeClr val="tx2"/>
                    </a:solidFill>
                    <a:latin typeface="Gill Sans MT" panose="020B0502020104020203"/>
                  </a:rPr>
                  <a:t> of the </a:t>
                </a:r>
                <a:r>
                  <a:rPr lang="fr-FR" sz="700" i="1" dirty="0" err="1" smtClean="0">
                    <a:solidFill>
                      <a:schemeClr val="tx2"/>
                    </a:solidFill>
                    <a:latin typeface="Gill Sans MT" panose="020B0502020104020203"/>
                  </a:rPr>
                  <a:t>crucible</a:t>
                </a:r>
                <a:r>
                  <a:rPr lang="fr-FR" sz="700" i="1" dirty="0" smtClean="0">
                    <a:solidFill>
                      <a:schemeClr val="tx2"/>
                    </a:solidFill>
                    <a:latin typeface="Gill Sans MT" panose="020B0502020104020203"/>
                  </a:rPr>
                  <a:t> </a:t>
                </a:r>
                <a:r>
                  <a:rPr lang="fr-FR" sz="700" i="1" dirty="0" err="1" smtClean="0">
                    <a:solidFill>
                      <a:schemeClr val="tx2"/>
                    </a:solidFill>
                    <a:latin typeface="Gill Sans MT" panose="020B0502020104020203"/>
                  </a:rPr>
                  <a:t>I</a:t>
                </a:r>
                <a:r>
                  <a:rPr lang="fr-FR" sz="700" i="1" baseline="-25000" dirty="0" err="1" smtClean="0">
                    <a:solidFill>
                      <a:schemeClr val="tx2"/>
                    </a:solidFill>
                    <a:latin typeface="Gill Sans MT" panose="020B0502020104020203"/>
                  </a:rPr>
                  <a:t>fil</a:t>
                </a:r>
                <a:r>
                  <a:rPr lang="fr-FR" sz="700" i="1" dirty="0" smtClean="0">
                    <a:solidFill>
                      <a:schemeClr val="tx2"/>
                    </a:solidFill>
                    <a:latin typeface="Gill Sans MT" panose="020B0502020104020203"/>
                  </a:rPr>
                  <a:t> </a:t>
                </a:r>
                <a:r>
                  <a:rPr lang="fr-FR" sz="700" i="1" dirty="0" smtClean="0">
                    <a:solidFill>
                      <a:schemeClr val="tx2"/>
                    </a:solidFill>
                    <a:latin typeface="Gill Sans MT" panose="020B0502020104020203"/>
                    <a:sym typeface="Wingdings" panose="05000000000000000000" pitchFamily="2" charset="2"/>
                  </a:rPr>
                  <a:t> e</a:t>
                </a:r>
                <a:r>
                  <a:rPr lang="fr-FR" sz="700" i="1" baseline="30000" dirty="0" smtClean="0">
                    <a:solidFill>
                      <a:schemeClr val="tx2"/>
                    </a:solidFill>
                    <a:latin typeface="Gill Sans MT" panose="020B0502020104020203"/>
                    <a:sym typeface="Wingdings" panose="05000000000000000000" pitchFamily="2" charset="2"/>
                  </a:rPr>
                  <a:t>-</a:t>
                </a:r>
                <a:r>
                  <a:rPr lang="fr-FR" sz="700" i="1" dirty="0" smtClean="0">
                    <a:solidFill>
                      <a:schemeClr val="tx2"/>
                    </a:solidFill>
                    <a:latin typeface="Gill Sans MT" panose="020B0502020104020203"/>
                    <a:sym typeface="Wingdings" panose="05000000000000000000" pitchFamily="2" charset="2"/>
                  </a:rPr>
                  <a:t> </a:t>
                </a:r>
                <a:r>
                  <a:rPr lang="fr-FR" sz="700" i="1" dirty="0">
                    <a:solidFill>
                      <a:schemeClr val="tx2"/>
                    </a:solidFill>
                    <a:latin typeface="Gill Sans MT" panose="020B0502020104020203"/>
                    <a:sym typeface="Wingdings" panose="05000000000000000000" pitchFamily="2" charset="2"/>
                  </a:rPr>
                  <a:t>	</a:t>
                </a:r>
                <a:r>
                  <a:rPr lang="fr-FR" sz="700" i="1" dirty="0" smtClean="0">
                    <a:solidFill>
                      <a:schemeClr val="tx2"/>
                    </a:solidFill>
                    <a:latin typeface="Gill Sans MT" panose="020B0502020104020203"/>
                    <a:sym typeface="Wingdings" panose="05000000000000000000" pitchFamily="2" charset="2"/>
                  </a:rPr>
                  <a:t>+ </a:t>
                </a:r>
                <a:r>
                  <a:rPr lang="fr-FR" sz="700" i="1" dirty="0" err="1" smtClean="0">
                    <a:solidFill>
                      <a:schemeClr val="tx2"/>
                    </a:solidFill>
                    <a:latin typeface="Gill Sans MT" panose="020B0502020104020203"/>
                    <a:sym typeface="Wingdings" panose="05000000000000000000" pitchFamily="2" charset="2"/>
                  </a:rPr>
                  <a:t>dV</a:t>
                </a:r>
                <a:r>
                  <a:rPr lang="fr-FR" sz="700" i="1" dirty="0" smtClean="0">
                    <a:solidFill>
                      <a:schemeClr val="tx2"/>
                    </a:solidFill>
                    <a:latin typeface="Gill Sans MT" panose="020B0502020104020203"/>
                    <a:sym typeface="Wingdings" panose="05000000000000000000" pitchFamily="2" charset="2"/>
                  </a:rPr>
                  <a:t>  </a:t>
                </a:r>
                <a:r>
                  <a:rPr lang="fr-FR" sz="700" i="1" dirty="0" err="1" smtClean="0">
                    <a:solidFill>
                      <a:schemeClr val="tx2"/>
                    </a:solidFill>
                    <a:latin typeface="Gill Sans MT" panose="020B0502020104020203"/>
                    <a:sym typeface="Wingdings" panose="05000000000000000000" pitchFamily="2" charset="2"/>
                  </a:rPr>
                  <a:t>dP</a:t>
                </a:r>
                <a:endParaRPr lang="en-US" sz="700" i="1" dirty="0">
                  <a:solidFill>
                    <a:schemeClr val="tx2"/>
                  </a:solidFill>
                  <a:latin typeface="Gill Sans MT" panose="020B0502020104020203"/>
                </a:endParaRPr>
              </a:p>
            </p:txBody>
          </p:sp>
        </p:grpSp>
        <p:pic>
          <p:nvPicPr>
            <p:cNvPr id="111" name="Image 1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3372" y="4418869"/>
              <a:ext cx="1112365" cy="1514995"/>
            </a:xfrm>
            <a:prstGeom prst="rect">
              <a:avLst/>
            </a:prstGeom>
          </p:spPr>
        </p:pic>
        <p:sp>
          <p:nvSpPr>
            <p:cNvPr id="112" name="Textfeld 3"/>
            <p:cNvSpPr txBox="1"/>
            <p:nvPr/>
          </p:nvSpPr>
          <p:spPr>
            <a:xfrm>
              <a:off x="10263337" y="5990853"/>
              <a:ext cx="1857417" cy="3231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500" dirty="0" smtClean="0"/>
                <a:t>L. </a:t>
              </a:r>
              <a:r>
                <a:rPr lang="fr-FR" sz="500" dirty="0" err="1" smtClean="0"/>
                <a:t>Westgaard</a:t>
              </a:r>
              <a:r>
                <a:rPr lang="fr-FR" sz="500" dirty="0" smtClean="0"/>
                <a:t> et al, </a:t>
              </a:r>
              <a:r>
                <a:rPr lang="fr-FR" sz="500" dirty="0" err="1" smtClean="0"/>
                <a:t>Nucl</a:t>
              </a:r>
              <a:r>
                <a:rPr lang="fr-FR" sz="500" dirty="0" smtClean="0"/>
                <a:t>. </a:t>
              </a:r>
              <a:r>
                <a:rPr lang="fr-FR" sz="500" dirty="0" err="1" smtClean="0"/>
                <a:t>Inst</a:t>
              </a:r>
              <a:r>
                <a:rPr lang="fr-FR" sz="500" dirty="0" smtClean="0"/>
                <a:t>. </a:t>
              </a:r>
              <a:r>
                <a:rPr lang="fr-FR" sz="500" dirty="0" err="1" smtClean="0"/>
                <a:t>Meth</a:t>
              </a:r>
              <a:r>
                <a:rPr lang="fr-FR" sz="500" dirty="0" smtClean="0"/>
                <a:t>. 42 (1966) 77-81</a:t>
              </a:r>
            </a:p>
            <a:p>
              <a:r>
                <a:rPr lang="fr-FR" sz="500" dirty="0" smtClean="0"/>
                <a:t>A. Stolarz</a:t>
              </a:r>
              <a:r>
                <a:rPr lang="fr-FR" sz="500" dirty="0">
                  <a:solidFill>
                    <a:schemeClr val="tx1"/>
                  </a:solidFill>
                </a:rPr>
                <a:t>, </a:t>
              </a:r>
              <a:r>
                <a:rPr lang="en-US" sz="500" i="1" dirty="0">
                  <a:solidFill>
                    <a:schemeClr val="tx1"/>
                  </a:solidFill>
                  <a:hlinkClick r:id="rId5"/>
                </a:rPr>
                <a:t>Journal of </a:t>
              </a:r>
              <a:r>
                <a:rPr lang="en-US" sz="500" i="1" dirty="0" err="1">
                  <a:solidFill>
                    <a:schemeClr val="tx1"/>
                  </a:solidFill>
                  <a:hlinkClick r:id="rId5"/>
                </a:rPr>
                <a:t>Radioanalytical</a:t>
              </a:r>
              <a:r>
                <a:rPr lang="en-US" sz="500" i="1" dirty="0">
                  <a:solidFill>
                    <a:schemeClr val="tx1"/>
                  </a:solidFill>
                  <a:hlinkClick r:id="rId5"/>
                </a:rPr>
                <a:t> and Nuclear Chemistry</a:t>
              </a:r>
              <a:r>
                <a:rPr lang="en-US" sz="500" dirty="0">
                  <a:solidFill>
                    <a:schemeClr val="tx1"/>
                  </a:solidFill>
                </a:rPr>
                <a:t> </a:t>
              </a:r>
              <a:r>
                <a:rPr lang="en-US" sz="500" dirty="0" smtClean="0">
                  <a:solidFill>
                    <a:schemeClr val="tx1"/>
                  </a:solidFill>
                </a:rPr>
                <a:t>vol.</a:t>
              </a:r>
              <a:r>
                <a:rPr lang="en-US" sz="500" dirty="0">
                  <a:solidFill>
                    <a:schemeClr val="tx1"/>
                  </a:solidFill>
                </a:rPr>
                <a:t> 299</a:t>
              </a:r>
              <a:r>
                <a:rPr lang="en-US" sz="500" dirty="0"/>
                <a:t>, pages 913–931 (2014</a:t>
              </a:r>
              <a:r>
                <a:rPr lang="en-US" sz="500" dirty="0" smtClean="0"/>
                <a:t>)</a:t>
              </a:r>
              <a:endParaRPr lang="en-US" sz="500" dirty="0"/>
            </a:p>
          </p:txBody>
        </p:sp>
        <p:sp>
          <p:nvSpPr>
            <p:cNvPr id="113" name="Textfeld 46"/>
            <p:cNvSpPr txBox="1"/>
            <p:nvPr/>
          </p:nvSpPr>
          <p:spPr>
            <a:xfrm>
              <a:off x="10443191" y="3370492"/>
              <a:ext cx="1619098" cy="24622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e-DE" sz="500" i="1" dirty="0">
                  <a:latin typeface="Arial" panose="020B0604020202020204" pitchFamily="34" charset="0"/>
                  <a:cs typeface="Arial" panose="020B0604020202020204" pitchFamily="34" charset="0"/>
                </a:rPr>
                <a:t>G.E. Thomas et al., </a:t>
              </a:r>
              <a:r>
                <a:rPr lang="de-DE" sz="500" i="1" dirty="0" err="1">
                  <a:latin typeface="Arial" panose="020B0604020202020204" pitchFamily="34" charset="0"/>
                  <a:cs typeface="Arial" panose="020B0604020202020204" pitchFamily="34" charset="0"/>
                </a:rPr>
                <a:t>Nucl</a:t>
              </a:r>
              <a:r>
                <a:rPr lang="de-DE" sz="500" i="1" dirty="0">
                  <a:latin typeface="Arial" panose="020B0604020202020204" pitchFamily="34" charset="0"/>
                  <a:cs typeface="Arial" panose="020B0604020202020204" pitchFamily="34" charset="0"/>
                </a:rPr>
                <a:t>. </a:t>
              </a:r>
              <a:r>
                <a:rPr lang="de-DE" sz="500" i="1" dirty="0" err="1">
                  <a:latin typeface="Arial" panose="020B0604020202020204" pitchFamily="34" charset="0"/>
                  <a:cs typeface="Arial" panose="020B0604020202020204" pitchFamily="34" charset="0"/>
                </a:rPr>
                <a:t>Instr</a:t>
              </a:r>
              <a:r>
                <a:rPr lang="de-DE" sz="500" i="1" dirty="0">
                  <a:latin typeface="Arial" panose="020B0604020202020204" pitchFamily="34" charset="0"/>
                  <a:cs typeface="Arial" panose="020B0604020202020204" pitchFamily="34" charset="0"/>
                </a:rPr>
                <a:t>. </a:t>
              </a:r>
              <a:r>
                <a:rPr lang="de-DE" sz="500" i="1" dirty="0" err="1">
                  <a:latin typeface="Arial" panose="020B0604020202020204" pitchFamily="34" charset="0"/>
                  <a:cs typeface="Arial" panose="020B0604020202020204" pitchFamily="34" charset="0"/>
                </a:rPr>
                <a:t>and</a:t>
              </a:r>
              <a:r>
                <a:rPr lang="de-DE" sz="500" i="1" dirty="0">
                  <a:latin typeface="Arial" panose="020B0604020202020204" pitchFamily="34" charset="0"/>
                  <a:cs typeface="Arial" panose="020B0604020202020204" pitchFamily="34" charset="0"/>
                </a:rPr>
                <a:t> Meth. A 303 (1991) 162-164</a:t>
              </a:r>
              <a:r>
                <a:rPr lang="de-DE" sz="500" i="1" dirty="0" smtClean="0">
                  <a:latin typeface="Arial" panose="020B0604020202020204" pitchFamily="34" charset="0"/>
                  <a:cs typeface="Arial" panose="020B0604020202020204" pitchFamily="34" charset="0"/>
                </a:rPr>
                <a:t>.</a:t>
              </a:r>
              <a:endParaRPr lang="de-DE" sz="500" i="1" dirty="0">
                <a:latin typeface="Arial" panose="020B0604020202020204" pitchFamily="34" charset="0"/>
                <a:cs typeface="Arial" panose="020B0604020202020204" pitchFamily="34" charset="0"/>
              </a:endParaRPr>
            </a:p>
          </p:txBody>
        </p:sp>
      </p:grpSp>
      <p:grpSp>
        <p:nvGrpSpPr>
          <p:cNvPr id="6" name="Groupe 5"/>
          <p:cNvGrpSpPr/>
          <p:nvPr/>
        </p:nvGrpSpPr>
        <p:grpSpPr>
          <a:xfrm>
            <a:off x="501385" y="2395087"/>
            <a:ext cx="3698339" cy="3797596"/>
            <a:chOff x="3579200" y="2277510"/>
            <a:chExt cx="3698339" cy="3797596"/>
          </a:xfrm>
        </p:grpSpPr>
        <p:pic>
          <p:nvPicPr>
            <p:cNvPr id="22" name="Image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36738" y="2277510"/>
              <a:ext cx="1252229" cy="2141359"/>
            </a:xfrm>
            <a:prstGeom prst="rect">
              <a:avLst/>
            </a:prstGeom>
          </p:spPr>
        </p:pic>
        <p:grpSp>
          <p:nvGrpSpPr>
            <p:cNvPr id="23" name="Groupe 22"/>
            <p:cNvGrpSpPr>
              <a:grpSpLocks noChangeAspect="1"/>
            </p:cNvGrpSpPr>
            <p:nvPr/>
          </p:nvGrpSpPr>
          <p:grpSpPr>
            <a:xfrm>
              <a:off x="5846090" y="5214351"/>
              <a:ext cx="1431449" cy="840616"/>
              <a:chOff x="361763" y="3198544"/>
              <a:chExt cx="4171997" cy="2529986"/>
            </a:xfrm>
          </p:grpSpPr>
          <p:pic>
            <p:nvPicPr>
              <p:cNvPr id="24" name="Picture 2" descr="PICT0009_1.jpg                                                 0004EDD2Macintosh HD                   BC453060:"/>
              <p:cNvPicPr>
                <a:picLocks noChangeAspect="1" noChangeArrowheads="1"/>
              </p:cNvPicPr>
              <p:nvPr/>
            </p:nvPicPr>
            <p:blipFill>
              <a:blip r:embed="rId7" cstate="print"/>
              <a:srcRect l="21768" t="25992" r="20622" b="29814"/>
              <a:stretch>
                <a:fillRect/>
              </a:stretch>
            </p:blipFill>
            <p:spPr bwMode="auto">
              <a:xfrm>
                <a:off x="628444" y="3198544"/>
                <a:ext cx="3619304" cy="2081569"/>
              </a:xfrm>
              <a:prstGeom prst="rect">
                <a:avLst/>
              </a:prstGeom>
              <a:noFill/>
              <a:ln w="9525">
                <a:noFill/>
                <a:miter lim="800000"/>
                <a:headEnd/>
                <a:tailEnd/>
              </a:ln>
              <a:effectLst/>
            </p:spPr>
          </p:pic>
          <p:sp>
            <p:nvSpPr>
              <p:cNvPr id="25" name="Line 10"/>
              <p:cNvSpPr>
                <a:spLocks noChangeShapeType="1"/>
              </p:cNvSpPr>
              <p:nvPr/>
            </p:nvSpPr>
            <p:spPr bwMode="auto">
              <a:xfrm>
                <a:off x="827584" y="3668713"/>
                <a:ext cx="0" cy="1092200"/>
              </a:xfrm>
              <a:prstGeom prst="line">
                <a:avLst/>
              </a:prstGeom>
              <a:noFill/>
              <a:ln w="28575">
                <a:solidFill>
                  <a:schemeClr val="accent2"/>
                </a:solidFill>
                <a:round/>
                <a:headEnd type="triangle" w="med" len="med"/>
                <a:tailEnd type="triangle" w="med" len="med"/>
              </a:ln>
              <a:effectLst/>
            </p:spPr>
            <p:txBody>
              <a:bodyPr/>
              <a:lstStyle/>
              <a:p>
                <a:endParaRPr lang="fr-FR" sz="1100"/>
              </a:p>
            </p:txBody>
          </p:sp>
          <p:sp>
            <p:nvSpPr>
              <p:cNvPr id="26" name="Text Box 11"/>
              <p:cNvSpPr txBox="1">
                <a:spLocks noChangeArrowheads="1"/>
              </p:cNvSpPr>
              <p:nvPr/>
            </p:nvSpPr>
            <p:spPr bwMode="auto">
              <a:xfrm rot="16200000">
                <a:off x="-137961" y="3782905"/>
                <a:ext cx="1761918" cy="762470"/>
              </a:xfrm>
              <a:prstGeom prst="rect">
                <a:avLst/>
              </a:prstGeom>
              <a:noFill/>
              <a:ln w="9525">
                <a:noFill/>
                <a:miter lim="800000"/>
                <a:headEnd/>
                <a:tailEnd/>
              </a:ln>
              <a:effectLst/>
            </p:spPr>
            <p:txBody>
              <a:bodyPr wrap="none">
                <a:spAutoFit/>
              </a:bodyPr>
              <a:lstStyle/>
              <a:p>
                <a:r>
                  <a:rPr lang="fr-FR" sz="1100" dirty="0">
                    <a:solidFill>
                      <a:schemeClr val="accent2"/>
                    </a:solidFill>
                  </a:rPr>
                  <a:t>50 mm</a:t>
                </a:r>
                <a:endParaRPr lang="en-GB" sz="1100" dirty="0">
                  <a:solidFill>
                    <a:schemeClr val="accent2"/>
                  </a:solidFill>
                </a:endParaRPr>
              </a:p>
            </p:txBody>
          </p:sp>
          <p:sp>
            <p:nvSpPr>
              <p:cNvPr id="27" name="Text Box 12"/>
              <p:cNvSpPr txBox="1">
                <a:spLocks noChangeArrowheads="1"/>
              </p:cNvSpPr>
              <p:nvPr/>
            </p:nvSpPr>
            <p:spPr bwMode="auto">
              <a:xfrm>
                <a:off x="1679575" y="4941167"/>
                <a:ext cx="1916453" cy="787363"/>
              </a:xfrm>
              <a:prstGeom prst="rect">
                <a:avLst/>
              </a:prstGeom>
              <a:noFill/>
              <a:ln w="9525">
                <a:noFill/>
                <a:miter lim="800000"/>
                <a:headEnd/>
                <a:tailEnd/>
              </a:ln>
              <a:effectLst/>
            </p:spPr>
            <p:txBody>
              <a:bodyPr wrap="none">
                <a:spAutoFit/>
              </a:bodyPr>
              <a:lstStyle/>
              <a:p>
                <a:r>
                  <a:rPr lang="fr-FR" sz="1100" dirty="0">
                    <a:solidFill>
                      <a:schemeClr val="accent2"/>
                    </a:solidFill>
                  </a:rPr>
                  <a:t>110 mm</a:t>
                </a:r>
                <a:endParaRPr lang="en-GB" sz="1100" dirty="0">
                  <a:solidFill>
                    <a:schemeClr val="accent2"/>
                  </a:solidFill>
                </a:endParaRPr>
              </a:p>
            </p:txBody>
          </p:sp>
          <p:sp>
            <p:nvSpPr>
              <p:cNvPr id="28" name="Line 13"/>
              <p:cNvSpPr>
                <a:spLocks noChangeShapeType="1"/>
              </p:cNvSpPr>
              <p:nvPr/>
            </p:nvSpPr>
            <p:spPr bwMode="auto">
              <a:xfrm rot="5400000">
                <a:off x="2367757" y="3554487"/>
                <a:ext cx="0" cy="2773363"/>
              </a:xfrm>
              <a:prstGeom prst="line">
                <a:avLst/>
              </a:prstGeom>
              <a:noFill/>
              <a:ln w="28575">
                <a:solidFill>
                  <a:schemeClr val="accent2"/>
                </a:solidFill>
                <a:round/>
                <a:headEnd type="triangle" w="med" len="med"/>
                <a:tailEnd type="triangle" w="med" len="med"/>
              </a:ln>
              <a:effectLst/>
            </p:spPr>
            <p:txBody>
              <a:bodyPr/>
              <a:lstStyle/>
              <a:p>
                <a:endParaRPr lang="fr-FR" sz="1100"/>
              </a:p>
            </p:txBody>
          </p:sp>
          <p:sp>
            <p:nvSpPr>
              <p:cNvPr id="29" name="Line 14"/>
              <p:cNvSpPr>
                <a:spLocks noChangeShapeType="1"/>
              </p:cNvSpPr>
              <p:nvPr/>
            </p:nvSpPr>
            <p:spPr bwMode="auto">
              <a:xfrm>
                <a:off x="3923928" y="4077072"/>
                <a:ext cx="0" cy="547687"/>
              </a:xfrm>
              <a:prstGeom prst="line">
                <a:avLst/>
              </a:prstGeom>
              <a:noFill/>
              <a:ln w="28575">
                <a:solidFill>
                  <a:srgbClr val="000099"/>
                </a:solidFill>
                <a:round/>
                <a:headEnd type="triangle" w="med" len="med"/>
                <a:tailEnd type="triangle" w="med" len="med"/>
              </a:ln>
              <a:effectLst/>
            </p:spPr>
            <p:txBody>
              <a:bodyPr/>
              <a:lstStyle/>
              <a:p>
                <a:endParaRPr lang="fr-FR" sz="1100"/>
              </a:p>
            </p:txBody>
          </p:sp>
          <p:sp>
            <p:nvSpPr>
              <p:cNvPr id="30" name="Text Box 15"/>
              <p:cNvSpPr txBox="1">
                <a:spLocks noChangeArrowheads="1"/>
              </p:cNvSpPr>
              <p:nvPr/>
            </p:nvSpPr>
            <p:spPr bwMode="auto">
              <a:xfrm rot="16200000">
                <a:off x="3271567" y="3854912"/>
                <a:ext cx="1761918" cy="762469"/>
              </a:xfrm>
              <a:prstGeom prst="rect">
                <a:avLst/>
              </a:prstGeom>
              <a:noFill/>
              <a:ln w="9525">
                <a:noFill/>
                <a:miter lim="800000"/>
                <a:headEnd/>
                <a:tailEnd/>
              </a:ln>
              <a:effectLst/>
            </p:spPr>
            <p:txBody>
              <a:bodyPr wrap="none">
                <a:spAutoFit/>
              </a:bodyPr>
              <a:lstStyle/>
              <a:p>
                <a:r>
                  <a:rPr lang="fr-FR" sz="1100" dirty="0">
                    <a:solidFill>
                      <a:srgbClr val="000099"/>
                    </a:solidFill>
                  </a:rPr>
                  <a:t>25 mm</a:t>
                </a:r>
                <a:endParaRPr lang="en-GB" sz="1100" dirty="0">
                  <a:solidFill>
                    <a:srgbClr val="000099"/>
                  </a:solidFill>
                </a:endParaRPr>
              </a:p>
            </p:txBody>
          </p:sp>
        </p:grpSp>
        <p:grpSp>
          <p:nvGrpSpPr>
            <p:cNvPr id="31" name="Groupe 30"/>
            <p:cNvGrpSpPr/>
            <p:nvPr/>
          </p:nvGrpSpPr>
          <p:grpSpPr>
            <a:xfrm>
              <a:off x="4584349" y="5060285"/>
              <a:ext cx="1395224" cy="1014821"/>
              <a:chOff x="11047995" y="3028594"/>
              <a:chExt cx="2790448" cy="1465539"/>
            </a:xfrm>
          </p:grpSpPr>
          <p:pic>
            <p:nvPicPr>
              <p:cNvPr id="32" name="Picture 1" descr="\\wincluusers\utilisateurs$\stodel\Mes documents\STELLA\2017_01\20170201_093651.jpg"/>
              <p:cNvPicPr>
                <a:picLocks noChangeAspect="1" noChangeArrowheads="1"/>
              </p:cNvPicPr>
              <p:nvPr/>
            </p:nvPicPr>
            <p:blipFill>
              <a:blip r:embed="rId8" cstate="print"/>
              <a:srcRect t="47698" b="12674"/>
              <a:stretch>
                <a:fillRect/>
              </a:stretch>
            </p:blipFill>
            <p:spPr bwMode="auto">
              <a:xfrm>
                <a:off x="11047995" y="3028594"/>
                <a:ext cx="2080260" cy="1465539"/>
              </a:xfrm>
              <a:prstGeom prst="rect">
                <a:avLst/>
              </a:prstGeom>
              <a:noFill/>
            </p:spPr>
          </p:pic>
          <p:sp>
            <p:nvSpPr>
              <p:cNvPr id="33" name="ZoneTexte 32"/>
              <p:cNvSpPr txBox="1"/>
              <p:nvPr/>
            </p:nvSpPr>
            <p:spPr>
              <a:xfrm>
                <a:off x="11901373" y="3931684"/>
                <a:ext cx="1937070" cy="533365"/>
              </a:xfrm>
              <a:prstGeom prst="rect">
                <a:avLst/>
              </a:prstGeom>
              <a:noFill/>
            </p:spPr>
            <p:txBody>
              <a:bodyPr wrap="none" rtlCol="0">
                <a:spAutoFit/>
              </a:bodyPr>
              <a:lstStyle/>
              <a:p>
                <a:r>
                  <a:rPr lang="fr-FR" sz="900" b="1" i="1" dirty="0"/>
                  <a:t>STELLA </a:t>
                </a:r>
                <a:r>
                  <a:rPr lang="fr-FR" sz="900" i="1" dirty="0"/>
                  <a:t>(</a:t>
                </a:r>
                <a:r>
                  <a:rPr lang="fr-FR" sz="900" i="1" baseline="30000" dirty="0"/>
                  <a:t>12</a:t>
                </a:r>
                <a:r>
                  <a:rPr lang="fr-FR" sz="900" i="1" dirty="0"/>
                  <a:t>C </a:t>
                </a:r>
                <a:r>
                  <a:rPr lang="fr-FR" sz="900" i="1" dirty="0" err="1"/>
                  <a:t>pµA</a:t>
                </a:r>
                <a:r>
                  <a:rPr lang="fr-FR" sz="900" i="1" dirty="0"/>
                  <a:t>)</a:t>
                </a:r>
              </a:p>
              <a:p>
                <a:r>
                  <a:rPr lang="fr-FR" sz="900" i="1" dirty="0"/>
                  <a:t>M. Heine et al</a:t>
                </a:r>
              </a:p>
            </p:txBody>
          </p:sp>
        </p:grpSp>
        <p:grpSp>
          <p:nvGrpSpPr>
            <p:cNvPr id="35" name="Groupe 34"/>
            <p:cNvGrpSpPr>
              <a:grpSpLocks noChangeAspect="1"/>
            </p:cNvGrpSpPr>
            <p:nvPr/>
          </p:nvGrpSpPr>
          <p:grpSpPr>
            <a:xfrm>
              <a:off x="3579200" y="4938866"/>
              <a:ext cx="869546" cy="1092602"/>
              <a:chOff x="992372" y="3117498"/>
              <a:chExt cx="1525520" cy="1916844"/>
            </a:xfrm>
          </p:grpSpPr>
          <p:sp>
            <p:nvSpPr>
              <p:cNvPr id="36" name="Cylindre 35"/>
              <p:cNvSpPr/>
              <p:nvPr/>
            </p:nvSpPr>
            <p:spPr>
              <a:xfrm>
                <a:off x="1668004" y="3261780"/>
                <a:ext cx="91352" cy="1583571"/>
              </a:xfrm>
              <a:prstGeom prst="can">
                <a:avLst/>
              </a:prstGeom>
              <a:solidFill>
                <a:sysClr val="window" lastClr="FFFFFF">
                  <a:lumMod val="65000"/>
                </a:sysClr>
              </a:solidFill>
              <a:ln w="22225" cap="rnd" cmpd="sng" algn="ctr">
                <a:solidFill>
                  <a:sysClr val="windowText" lastClr="000000">
                    <a:lumMod val="65000"/>
                    <a:lumOff val="35000"/>
                  </a:sysClr>
                </a:solidFill>
                <a:prstDash val="solid"/>
              </a:ln>
              <a:effectLst/>
              <a:scene3d>
                <a:camera prst="orthographicFront"/>
                <a:lightRig rig="threePt" dir="t">
                  <a:rot lat="0" lon="0" rev="5400000"/>
                </a:lightRig>
              </a:scene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grpSp>
            <p:nvGrpSpPr>
              <p:cNvPr id="37" name="Groupe 36"/>
              <p:cNvGrpSpPr/>
              <p:nvPr/>
            </p:nvGrpSpPr>
            <p:grpSpPr>
              <a:xfrm>
                <a:off x="1286251" y="4778663"/>
                <a:ext cx="574735" cy="255679"/>
                <a:chOff x="1286251" y="4778663"/>
                <a:chExt cx="574735" cy="255679"/>
              </a:xfrm>
            </p:grpSpPr>
            <p:sp>
              <p:nvSpPr>
                <p:cNvPr id="50" name="Rectangle 49"/>
                <p:cNvSpPr/>
                <p:nvPr/>
              </p:nvSpPr>
              <p:spPr>
                <a:xfrm>
                  <a:off x="1729192" y="4778663"/>
                  <a:ext cx="113900" cy="224490"/>
                </a:xfrm>
                <a:prstGeom prst="rect">
                  <a:avLst/>
                </a:prstGeom>
                <a:solidFill>
                  <a:srgbClr val="66B1CE"/>
                </a:solidFill>
                <a:ln w="95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51" name="Rectangle 50"/>
                <p:cNvSpPr/>
                <p:nvPr/>
              </p:nvSpPr>
              <p:spPr>
                <a:xfrm>
                  <a:off x="1594239" y="4782197"/>
                  <a:ext cx="103956" cy="224490"/>
                </a:xfrm>
                <a:prstGeom prst="rect">
                  <a:avLst/>
                </a:prstGeom>
                <a:solidFill>
                  <a:srgbClr val="66B1CE"/>
                </a:solidFill>
                <a:ln w="95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52" name="Rectangle 51"/>
                <p:cNvSpPr/>
                <p:nvPr/>
              </p:nvSpPr>
              <p:spPr>
                <a:xfrm>
                  <a:off x="1286251" y="4968233"/>
                  <a:ext cx="574735" cy="66109"/>
                </a:xfrm>
                <a:prstGeom prst="rect">
                  <a:avLst/>
                </a:prstGeom>
                <a:solidFill>
                  <a:srgbClr val="66B1CE"/>
                </a:solidFill>
                <a:ln w="95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grpSp>
          <p:grpSp>
            <p:nvGrpSpPr>
              <p:cNvPr id="38" name="Groupe 37"/>
              <p:cNvGrpSpPr/>
              <p:nvPr/>
            </p:nvGrpSpPr>
            <p:grpSpPr>
              <a:xfrm rot="10800000">
                <a:off x="1286251" y="3117498"/>
                <a:ext cx="574735" cy="272121"/>
                <a:chOff x="1574973" y="4778663"/>
                <a:chExt cx="574735" cy="272121"/>
              </a:xfrm>
            </p:grpSpPr>
            <p:sp>
              <p:nvSpPr>
                <p:cNvPr id="47" name="Rectangle 46"/>
                <p:cNvSpPr/>
                <p:nvPr/>
              </p:nvSpPr>
              <p:spPr>
                <a:xfrm>
                  <a:off x="1729192" y="4778663"/>
                  <a:ext cx="113900" cy="224490"/>
                </a:xfrm>
                <a:prstGeom prst="rect">
                  <a:avLst/>
                </a:prstGeom>
                <a:solidFill>
                  <a:srgbClr val="66B1CE"/>
                </a:solidFill>
                <a:ln w="95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48" name="Rectangle 47"/>
                <p:cNvSpPr/>
                <p:nvPr/>
              </p:nvSpPr>
              <p:spPr>
                <a:xfrm>
                  <a:off x="1594239" y="4782197"/>
                  <a:ext cx="103956" cy="224490"/>
                </a:xfrm>
                <a:prstGeom prst="rect">
                  <a:avLst/>
                </a:prstGeom>
                <a:solidFill>
                  <a:srgbClr val="66B1CE"/>
                </a:solidFill>
                <a:ln w="95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49" name="Rectangle 48"/>
                <p:cNvSpPr/>
                <p:nvPr/>
              </p:nvSpPr>
              <p:spPr>
                <a:xfrm>
                  <a:off x="1574973" y="4984675"/>
                  <a:ext cx="574735" cy="66109"/>
                </a:xfrm>
                <a:prstGeom prst="rect">
                  <a:avLst/>
                </a:prstGeom>
                <a:solidFill>
                  <a:srgbClr val="66B1CE"/>
                </a:solidFill>
                <a:ln w="95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grpSp>
          <p:sp>
            <p:nvSpPr>
              <p:cNvPr id="39" name="Rectangle 38"/>
              <p:cNvSpPr/>
              <p:nvPr/>
            </p:nvSpPr>
            <p:spPr>
              <a:xfrm rot="5400000">
                <a:off x="351483" y="4051463"/>
                <a:ext cx="1913649" cy="45719"/>
              </a:xfrm>
              <a:prstGeom prst="rect">
                <a:avLst/>
              </a:prstGeom>
              <a:solidFill>
                <a:srgbClr val="66B1CE"/>
              </a:solidFill>
              <a:ln w="95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cxnSp>
            <p:nvCxnSpPr>
              <p:cNvPr id="40" name="Connecteur droit avec flèche 39"/>
              <p:cNvCxnSpPr/>
              <p:nvPr/>
            </p:nvCxnSpPr>
            <p:spPr>
              <a:xfrm flipV="1">
                <a:off x="1781904" y="3117498"/>
                <a:ext cx="632846" cy="545280"/>
              </a:xfrm>
              <a:prstGeom prst="straightConnector1">
                <a:avLst/>
              </a:prstGeom>
              <a:noFill/>
              <a:ln w="12700" cap="rnd" cmpd="sng" algn="ctr">
                <a:solidFill>
                  <a:sysClr val="window" lastClr="FFFFFF">
                    <a:lumMod val="65000"/>
                  </a:sysClr>
                </a:solidFill>
                <a:prstDash val="solid"/>
                <a:tailEnd type="triangle"/>
              </a:ln>
              <a:effectLst/>
            </p:spPr>
          </p:cxnSp>
          <p:cxnSp>
            <p:nvCxnSpPr>
              <p:cNvPr id="41" name="Connecteur droit avec flèche 40"/>
              <p:cNvCxnSpPr/>
              <p:nvPr/>
            </p:nvCxnSpPr>
            <p:spPr>
              <a:xfrm flipV="1">
                <a:off x="1754719" y="3578782"/>
                <a:ext cx="763173" cy="204567"/>
              </a:xfrm>
              <a:prstGeom prst="straightConnector1">
                <a:avLst/>
              </a:prstGeom>
              <a:noFill/>
              <a:ln w="12700" cap="rnd" cmpd="sng" algn="ctr">
                <a:solidFill>
                  <a:sysClr val="window" lastClr="FFFFFF">
                    <a:lumMod val="65000"/>
                  </a:sysClr>
                </a:solidFill>
                <a:prstDash val="solid"/>
                <a:tailEnd type="triangle"/>
              </a:ln>
              <a:effectLst/>
            </p:spPr>
          </p:cxnSp>
          <p:cxnSp>
            <p:nvCxnSpPr>
              <p:cNvPr id="42" name="Connecteur droit avec flèche 41"/>
              <p:cNvCxnSpPr/>
              <p:nvPr/>
            </p:nvCxnSpPr>
            <p:spPr>
              <a:xfrm>
                <a:off x="1781904" y="3929272"/>
                <a:ext cx="686955" cy="101953"/>
              </a:xfrm>
              <a:prstGeom prst="straightConnector1">
                <a:avLst/>
              </a:prstGeom>
              <a:noFill/>
              <a:ln w="12700" cap="rnd" cmpd="sng" algn="ctr">
                <a:solidFill>
                  <a:sysClr val="window" lastClr="FFFFFF">
                    <a:lumMod val="65000"/>
                  </a:sysClr>
                </a:solidFill>
                <a:prstDash val="solid"/>
                <a:tailEnd type="triangle"/>
              </a:ln>
              <a:effectLst/>
            </p:spPr>
          </p:cxnSp>
          <p:cxnSp>
            <p:nvCxnSpPr>
              <p:cNvPr id="43" name="Connecteur droit avec flèche 42"/>
              <p:cNvCxnSpPr>
                <a:stCxn id="36" idx="4"/>
              </p:cNvCxnSpPr>
              <p:nvPr/>
            </p:nvCxnSpPr>
            <p:spPr>
              <a:xfrm>
                <a:off x="1759356" y="4053566"/>
                <a:ext cx="751530" cy="348291"/>
              </a:xfrm>
              <a:prstGeom prst="straightConnector1">
                <a:avLst/>
              </a:prstGeom>
              <a:noFill/>
              <a:ln w="12700" cap="rnd" cmpd="sng" algn="ctr">
                <a:solidFill>
                  <a:sysClr val="window" lastClr="FFFFFF">
                    <a:lumMod val="65000"/>
                  </a:sysClr>
                </a:solidFill>
                <a:prstDash val="solid"/>
                <a:tailEnd type="triangle"/>
              </a:ln>
              <a:effectLst/>
            </p:spPr>
          </p:cxnSp>
          <p:cxnSp>
            <p:nvCxnSpPr>
              <p:cNvPr id="44" name="Connecteur droit avec flèche 43"/>
              <p:cNvCxnSpPr/>
              <p:nvPr/>
            </p:nvCxnSpPr>
            <p:spPr>
              <a:xfrm>
                <a:off x="1769166" y="4432551"/>
                <a:ext cx="673020" cy="408970"/>
              </a:xfrm>
              <a:prstGeom prst="straightConnector1">
                <a:avLst/>
              </a:prstGeom>
              <a:noFill/>
              <a:ln w="12700" cap="rnd" cmpd="sng" algn="ctr">
                <a:solidFill>
                  <a:sysClr val="window" lastClr="FFFFFF">
                    <a:lumMod val="65000"/>
                  </a:sysClr>
                </a:solidFill>
                <a:prstDash val="solid"/>
                <a:tailEnd type="triangle"/>
              </a:ln>
              <a:effectLst/>
            </p:spPr>
          </p:cxnSp>
          <p:cxnSp>
            <p:nvCxnSpPr>
              <p:cNvPr id="45" name="Connecteur droit avec flèche 44"/>
              <p:cNvCxnSpPr/>
              <p:nvPr/>
            </p:nvCxnSpPr>
            <p:spPr>
              <a:xfrm flipV="1">
                <a:off x="1207652" y="3863048"/>
                <a:ext cx="0" cy="798336"/>
              </a:xfrm>
              <a:prstGeom prst="straightConnector1">
                <a:avLst/>
              </a:prstGeom>
              <a:noFill/>
              <a:ln w="12700" cap="rnd" cmpd="sng" algn="ctr">
                <a:solidFill>
                  <a:srgbClr val="66B1CE"/>
                </a:solidFill>
                <a:prstDash val="solid"/>
                <a:tailEnd type="triangle"/>
              </a:ln>
              <a:effectLst/>
            </p:spPr>
          </p:cxnSp>
          <p:sp>
            <p:nvSpPr>
              <p:cNvPr id="46" name="ZoneTexte 45"/>
              <p:cNvSpPr txBox="1"/>
              <p:nvPr/>
            </p:nvSpPr>
            <p:spPr>
              <a:xfrm>
                <a:off x="992372" y="4160874"/>
                <a:ext cx="235962"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smtClean="0">
                    <a:ln>
                      <a:noFill/>
                    </a:ln>
                    <a:solidFill>
                      <a:srgbClr val="66B1CE"/>
                    </a:solidFill>
                    <a:effectLst/>
                    <a:uLnTx/>
                    <a:uFillTx/>
                    <a:latin typeface="Gill Sans MT" panose="020B0502020104020203"/>
                  </a:rPr>
                  <a:t>i</a:t>
                </a:r>
              </a:p>
            </p:txBody>
          </p:sp>
        </p:grpSp>
        <p:sp>
          <p:nvSpPr>
            <p:cNvPr id="53" name="Textfeld 18"/>
            <p:cNvSpPr txBox="1"/>
            <p:nvPr/>
          </p:nvSpPr>
          <p:spPr>
            <a:xfrm>
              <a:off x="4590076" y="4478608"/>
              <a:ext cx="184592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fr-FR" altLang="en-US" sz="600" i="1" dirty="0">
                  <a:latin typeface="Comic Sans MS" panose="030F0702030302020204" pitchFamily="66" charset="0"/>
                </a:rPr>
                <a:t>P. </a:t>
              </a:r>
              <a:r>
                <a:rPr lang="fr-FR" altLang="en-US" sz="600" i="1" dirty="0" err="1">
                  <a:latin typeface="Comic Sans MS" panose="030F0702030302020204" pitchFamily="66" charset="0"/>
                </a:rPr>
                <a:t>Maier-Komor</a:t>
              </a:r>
              <a:r>
                <a:rPr lang="fr-FR" altLang="en-US" sz="600" i="1" dirty="0">
                  <a:latin typeface="Comic Sans MS" panose="030F0702030302020204" pitchFamily="66" charset="0"/>
                </a:rPr>
                <a:t>, NIM 102 (1972) 485-486</a:t>
              </a:r>
            </a:p>
            <a:p>
              <a:pPr algn="just"/>
              <a:r>
                <a:rPr lang="fr-FR" altLang="en-US" sz="600" i="1" dirty="0">
                  <a:latin typeface="Comic Sans MS" panose="030F0702030302020204" pitchFamily="66" charset="0"/>
                </a:rPr>
                <a:t>W. </a:t>
              </a:r>
              <a:r>
                <a:rPr lang="fr-FR" altLang="en-US" sz="600" i="1" dirty="0" err="1">
                  <a:latin typeface="Comic Sans MS" panose="030F0702030302020204" pitchFamily="66" charset="0"/>
                </a:rPr>
                <a:t>Thalheimer</a:t>
              </a:r>
              <a:r>
                <a:rPr lang="fr-FR" altLang="en-US" sz="600" i="1" dirty="0">
                  <a:latin typeface="Comic Sans MS" panose="030F0702030302020204" pitchFamily="66" charset="0"/>
                </a:rPr>
                <a:t> et al, </a:t>
              </a:r>
              <a:r>
                <a:rPr lang="fr-FR" altLang="en-US" sz="600" i="1" dirty="0" err="1">
                  <a:latin typeface="Comic Sans MS" panose="030F0702030302020204" pitchFamily="66" charset="0"/>
                </a:rPr>
                <a:t>Cryst</a:t>
              </a:r>
              <a:r>
                <a:rPr lang="fr-FR" altLang="en-US" sz="600" i="1" dirty="0">
                  <a:latin typeface="Comic Sans MS" panose="030F0702030302020204" pitchFamily="66" charset="0"/>
                </a:rPr>
                <a:t>. </a:t>
              </a:r>
              <a:r>
                <a:rPr lang="fr-FR" altLang="en-US" sz="600" i="1" dirty="0" err="1">
                  <a:latin typeface="Comic Sans MS" panose="030F0702030302020204" pitchFamily="66" charset="0"/>
                </a:rPr>
                <a:t>Res</a:t>
              </a:r>
              <a:r>
                <a:rPr lang="fr-FR" altLang="en-US" sz="600" i="1" dirty="0">
                  <a:latin typeface="Comic Sans MS" panose="030F0702030302020204" pitchFamily="66" charset="0"/>
                </a:rPr>
                <a:t>. </a:t>
              </a:r>
              <a:r>
                <a:rPr lang="fr-FR" altLang="en-US" sz="600" i="1" dirty="0" err="1">
                  <a:latin typeface="Comic Sans MS" panose="030F0702030302020204" pitchFamily="66" charset="0"/>
                </a:rPr>
                <a:t>Technol</a:t>
              </a:r>
              <a:r>
                <a:rPr lang="fr-FR" altLang="en-US" sz="600" i="1" dirty="0">
                  <a:latin typeface="Comic Sans MS" panose="030F0702030302020204" pitchFamily="66" charset="0"/>
                </a:rPr>
                <a:t>. 34 (1999) </a:t>
              </a:r>
              <a:r>
                <a:rPr lang="fr-FR" altLang="en-US" sz="600" i="1" dirty="0" smtClean="0">
                  <a:latin typeface="Comic Sans MS" panose="030F0702030302020204" pitchFamily="66" charset="0"/>
                </a:rPr>
                <a:t>175-179</a:t>
              </a:r>
              <a:r>
                <a:rPr lang="en-US" sz="500" i="1" dirty="0" smtClean="0">
                  <a:latin typeface="Arial" panose="020B0604020202020204" pitchFamily="34" charset="0"/>
                  <a:cs typeface="Arial" panose="020B0604020202020204" pitchFamily="34" charset="0"/>
                </a:rPr>
                <a:t>.</a:t>
              </a:r>
              <a:endParaRPr lang="de-DE" sz="500" i="1" dirty="0">
                <a:latin typeface="Arial" panose="020B0604020202020204" pitchFamily="34" charset="0"/>
                <a:cs typeface="Arial" panose="020B0604020202020204" pitchFamily="34" charset="0"/>
              </a:endParaRPr>
            </a:p>
          </p:txBody>
        </p:sp>
        <p:pic>
          <p:nvPicPr>
            <p:cNvPr id="114" name="Imag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32434" y="3389877"/>
              <a:ext cx="977713" cy="102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e 6"/>
          <p:cNvGrpSpPr/>
          <p:nvPr/>
        </p:nvGrpSpPr>
        <p:grpSpPr>
          <a:xfrm>
            <a:off x="4424913" y="2215652"/>
            <a:ext cx="4231702" cy="4218368"/>
            <a:chOff x="4424913" y="2215652"/>
            <a:chExt cx="4231702" cy="4218368"/>
          </a:xfrm>
        </p:grpSpPr>
        <p:grpSp>
          <p:nvGrpSpPr>
            <p:cNvPr id="115" name="Groupe 114"/>
            <p:cNvGrpSpPr/>
            <p:nvPr/>
          </p:nvGrpSpPr>
          <p:grpSpPr>
            <a:xfrm>
              <a:off x="4579797" y="4174597"/>
              <a:ext cx="3355390" cy="2259423"/>
              <a:chOff x="5039924" y="22056"/>
              <a:chExt cx="4170829" cy="2548283"/>
            </a:xfrm>
          </p:grpSpPr>
          <p:sp>
            <p:nvSpPr>
              <p:cNvPr id="116" name="ZoneTexte 115"/>
              <p:cNvSpPr txBox="1"/>
              <p:nvPr/>
            </p:nvSpPr>
            <p:spPr>
              <a:xfrm>
                <a:off x="5255224" y="2275283"/>
                <a:ext cx="3955529" cy="295056"/>
              </a:xfrm>
              <a:prstGeom prst="rect">
                <a:avLst/>
              </a:prstGeom>
              <a:noFill/>
            </p:spPr>
            <p:txBody>
              <a:bodyPr wrap="square" rtlCol="0">
                <a:spAutoFit/>
              </a:bodyPr>
              <a:lstStyle/>
              <a:p>
                <a:pPr defTabSz="457200"/>
                <a:r>
                  <a:rPr lang="fr-FR" sz="1100" i="1" u="sng" dirty="0" smtClean="0">
                    <a:solidFill>
                      <a:schemeClr val="tx2"/>
                    </a:solidFill>
                    <a:latin typeface="Gill Sans MT" panose="020B0502020104020203"/>
                  </a:rPr>
                  <a:t>Tech-Evap1: </a:t>
                </a:r>
                <a:r>
                  <a:rPr lang="fr-FR" sz="1100" i="1" dirty="0" err="1" smtClean="0">
                    <a:solidFill>
                      <a:schemeClr val="tx2"/>
                    </a:solidFill>
                    <a:latin typeface="Gill Sans MT" panose="020B0502020104020203"/>
                  </a:rPr>
                  <a:t>Resistive</a:t>
                </a:r>
                <a:r>
                  <a:rPr lang="fr-FR" sz="1100" i="1" dirty="0" smtClean="0">
                    <a:solidFill>
                      <a:schemeClr val="tx2"/>
                    </a:solidFill>
                    <a:latin typeface="Gill Sans MT" panose="020B0502020104020203"/>
                  </a:rPr>
                  <a:t> </a:t>
                </a:r>
                <a:r>
                  <a:rPr lang="fr-FR" sz="1100" i="1" dirty="0" err="1" smtClean="0">
                    <a:solidFill>
                      <a:schemeClr val="tx2"/>
                    </a:solidFill>
                    <a:latin typeface="Gill Sans MT" panose="020B0502020104020203"/>
                  </a:rPr>
                  <a:t>Heating</a:t>
                </a:r>
                <a:r>
                  <a:rPr lang="fr-FR" sz="1100" i="1" dirty="0" smtClean="0">
                    <a:solidFill>
                      <a:schemeClr val="tx2"/>
                    </a:solidFill>
                    <a:latin typeface="Gill Sans MT" panose="020B0502020104020203"/>
                  </a:rPr>
                  <a:t> of the </a:t>
                </a:r>
                <a:r>
                  <a:rPr lang="fr-FR" sz="1100" i="1" dirty="0" err="1" smtClean="0">
                    <a:solidFill>
                      <a:schemeClr val="tx2"/>
                    </a:solidFill>
                    <a:latin typeface="Gill Sans MT" panose="020B0502020104020203"/>
                  </a:rPr>
                  <a:t>crucible</a:t>
                </a:r>
                <a:endParaRPr lang="en-US" sz="1100" i="1" dirty="0">
                  <a:solidFill>
                    <a:schemeClr val="tx2"/>
                  </a:solidFill>
                  <a:latin typeface="Gill Sans MT" panose="020B0502020104020203"/>
                </a:endParaRPr>
              </a:p>
            </p:txBody>
          </p:sp>
          <p:grpSp>
            <p:nvGrpSpPr>
              <p:cNvPr id="117" name="Groupe 116"/>
              <p:cNvGrpSpPr/>
              <p:nvPr/>
            </p:nvGrpSpPr>
            <p:grpSpPr>
              <a:xfrm>
                <a:off x="5039924" y="22056"/>
                <a:ext cx="3732817" cy="2036761"/>
                <a:chOff x="3246736" y="3040220"/>
                <a:chExt cx="3732817" cy="2036761"/>
              </a:xfrm>
            </p:grpSpPr>
            <p:sp>
              <p:nvSpPr>
                <p:cNvPr id="118" name="Textfeld 6"/>
                <p:cNvSpPr txBox="1"/>
                <p:nvPr/>
              </p:nvSpPr>
              <p:spPr>
                <a:xfrm>
                  <a:off x="4326248" y="4781925"/>
                  <a:ext cx="1638413" cy="29505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smtClean="0">
                      <a:ln>
                        <a:noFill/>
                      </a:ln>
                      <a:solidFill>
                        <a:srgbClr val="B2324B">
                          <a:lumMod val="75000"/>
                        </a:srgbClr>
                      </a:solidFill>
                      <a:effectLst/>
                      <a:uLnTx/>
                      <a:uFillTx/>
                      <a:cs typeface="Arial" panose="020B0604020202020204" pitchFamily="34" charset="0"/>
                    </a:rPr>
                    <a:t>Target material</a:t>
                  </a:r>
                </a:p>
              </p:txBody>
            </p:sp>
            <p:grpSp>
              <p:nvGrpSpPr>
                <p:cNvPr id="119" name="Groupe 118"/>
                <p:cNvGrpSpPr/>
                <p:nvPr/>
              </p:nvGrpSpPr>
              <p:grpSpPr>
                <a:xfrm>
                  <a:off x="3246736" y="3331286"/>
                  <a:ext cx="1787212" cy="981345"/>
                  <a:chOff x="849037" y="3364188"/>
                  <a:chExt cx="1787212" cy="981345"/>
                </a:xfrm>
              </p:grpSpPr>
              <p:cxnSp>
                <p:nvCxnSpPr>
                  <p:cNvPr id="144" name="Connecteur droit 143"/>
                  <p:cNvCxnSpPr/>
                  <p:nvPr/>
                </p:nvCxnSpPr>
                <p:spPr>
                  <a:xfrm>
                    <a:off x="849037" y="3427818"/>
                    <a:ext cx="1787212" cy="0"/>
                  </a:xfrm>
                  <a:prstGeom prst="line">
                    <a:avLst/>
                  </a:prstGeom>
                  <a:noFill/>
                  <a:ln w="28575" cap="rnd" cmpd="sng" algn="ctr">
                    <a:solidFill>
                      <a:srgbClr val="4D1434">
                        <a:lumMod val="90000"/>
                      </a:srgbClr>
                    </a:solidFill>
                    <a:prstDash val="solid"/>
                  </a:ln>
                  <a:effectLst/>
                </p:spPr>
              </p:cxnSp>
              <p:grpSp>
                <p:nvGrpSpPr>
                  <p:cNvPr id="145" name="Groupe 144"/>
                  <p:cNvGrpSpPr/>
                  <p:nvPr/>
                </p:nvGrpSpPr>
                <p:grpSpPr>
                  <a:xfrm>
                    <a:off x="1050440" y="4043083"/>
                    <a:ext cx="95694" cy="302450"/>
                    <a:chOff x="530587" y="3907105"/>
                    <a:chExt cx="95694" cy="302450"/>
                  </a:xfrm>
                </p:grpSpPr>
                <p:sp>
                  <p:nvSpPr>
                    <p:cNvPr id="160" name="Rectangle 159"/>
                    <p:cNvSpPr/>
                    <p:nvPr/>
                  </p:nvSpPr>
                  <p:spPr>
                    <a:xfrm>
                      <a:off x="543614" y="3985065"/>
                      <a:ext cx="67758" cy="224490"/>
                    </a:xfrm>
                    <a:prstGeom prst="rect">
                      <a:avLst/>
                    </a:prstGeom>
                    <a:noFill/>
                    <a:ln w="952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161" name="Corde 160"/>
                    <p:cNvSpPr/>
                    <p:nvPr/>
                  </p:nvSpPr>
                  <p:spPr>
                    <a:xfrm rot="6780000">
                      <a:off x="530587" y="3907105"/>
                      <a:ext cx="95693" cy="95694"/>
                    </a:xfrm>
                    <a:prstGeom prst="chord">
                      <a:avLst/>
                    </a:prstGeom>
                    <a:noFill/>
                    <a:ln w="952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grpSp>
              <p:grpSp>
                <p:nvGrpSpPr>
                  <p:cNvPr id="146" name="Groupe 145"/>
                  <p:cNvGrpSpPr/>
                  <p:nvPr/>
                </p:nvGrpSpPr>
                <p:grpSpPr>
                  <a:xfrm>
                    <a:off x="2301152" y="4027758"/>
                    <a:ext cx="95694" cy="302450"/>
                    <a:chOff x="530587" y="3907105"/>
                    <a:chExt cx="95694" cy="302450"/>
                  </a:xfrm>
                </p:grpSpPr>
                <p:sp>
                  <p:nvSpPr>
                    <p:cNvPr id="158" name="Rectangle 157"/>
                    <p:cNvSpPr/>
                    <p:nvPr/>
                  </p:nvSpPr>
                  <p:spPr>
                    <a:xfrm>
                      <a:off x="543614" y="3985065"/>
                      <a:ext cx="67758" cy="224490"/>
                    </a:xfrm>
                    <a:prstGeom prst="rect">
                      <a:avLst/>
                    </a:prstGeom>
                    <a:noFill/>
                    <a:ln w="952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159" name="Corde 158"/>
                    <p:cNvSpPr/>
                    <p:nvPr/>
                  </p:nvSpPr>
                  <p:spPr>
                    <a:xfrm rot="6780000">
                      <a:off x="530587" y="3907105"/>
                      <a:ext cx="95693" cy="95694"/>
                    </a:xfrm>
                    <a:prstGeom prst="chord">
                      <a:avLst/>
                    </a:prstGeom>
                    <a:noFill/>
                    <a:ln w="952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grpSp>
              <p:grpSp>
                <p:nvGrpSpPr>
                  <p:cNvPr id="147" name="Groupe 146"/>
                  <p:cNvGrpSpPr/>
                  <p:nvPr/>
                </p:nvGrpSpPr>
                <p:grpSpPr>
                  <a:xfrm>
                    <a:off x="1097347" y="4104256"/>
                    <a:ext cx="1250711" cy="129035"/>
                    <a:chOff x="577494" y="3968278"/>
                    <a:chExt cx="1250711" cy="129035"/>
                  </a:xfrm>
                </p:grpSpPr>
                <p:cxnSp>
                  <p:nvCxnSpPr>
                    <p:cNvPr id="156" name="Connecteur en angle 155"/>
                    <p:cNvCxnSpPr/>
                    <p:nvPr/>
                  </p:nvCxnSpPr>
                  <p:spPr>
                    <a:xfrm flipV="1">
                      <a:off x="1282226" y="3968278"/>
                      <a:ext cx="545979" cy="129034"/>
                    </a:xfrm>
                    <a:prstGeom prst="bentConnector3">
                      <a:avLst>
                        <a:gd name="adj1" fmla="val 50000"/>
                      </a:avLst>
                    </a:prstGeom>
                    <a:noFill/>
                    <a:ln w="12700" cap="rnd" cmpd="sng" algn="ctr">
                      <a:solidFill>
                        <a:srgbClr val="4D1434">
                          <a:lumMod val="90000"/>
                        </a:srgbClr>
                      </a:solidFill>
                      <a:prstDash val="solid"/>
                    </a:ln>
                    <a:effectLst/>
                  </p:spPr>
                </p:cxnSp>
                <p:cxnSp>
                  <p:nvCxnSpPr>
                    <p:cNvPr id="157" name="Connecteur en angle 156"/>
                    <p:cNvCxnSpPr>
                      <a:endCxn id="160" idx="0"/>
                    </p:cNvCxnSpPr>
                    <p:nvPr/>
                  </p:nvCxnSpPr>
                  <p:spPr>
                    <a:xfrm rot="10800000">
                      <a:off x="577494" y="3985066"/>
                      <a:ext cx="704733" cy="112247"/>
                    </a:xfrm>
                    <a:prstGeom prst="bentConnector4">
                      <a:avLst>
                        <a:gd name="adj1" fmla="val 47596"/>
                        <a:gd name="adj2" fmla="val 106125"/>
                      </a:avLst>
                    </a:prstGeom>
                    <a:noFill/>
                    <a:ln w="12700" cap="rnd" cmpd="sng" algn="ctr">
                      <a:solidFill>
                        <a:srgbClr val="4D1434">
                          <a:lumMod val="90000"/>
                        </a:srgbClr>
                      </a:solidFill>
                      <a:prstDash val="solid"/>
                    </a:ln>
                    <a:effectLst/>
                  </p:spPr>
                </p:cxnSp>
              </p:grpSp>
              <p:sp>
                <p:nvSpPr>
                  <p:cNvPr id="148" name="Organigramme : Disque magnétique 147"/>
                  <p:cNvSpPr/>
                  <p:nvPr/>
                </p:nvSpPr>
                <p:spPr>
                  <a:xfrm>
                    <a:off x="1557409" y="4174313"/>
                    <a:ext cx="396875" cy="49190"/>
                  </a:xfrm>
                  <a:prstGeom prst="flowChartMagneticDisk">
                    <a:avLst/>
                  </a:prstGeom>
                  <a:solidFill>
                    <a:srgbClr val="B2324B"/>
                  </a:solidFill>
                  <a:ln w="317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cxnSp>
                <p:nvCxnSpPr>
                  <p:cNvPr id="149" name="Connecteur droit avec flèche 148"/>
                  <p:cNvCxnSpPr/>
                  <p:nvPr/>
                </p:nvCxnSpPr>
                <p:spPr>
                  <a:xfrm flipH="1" flipV="1">
                    <a:off x="1499797" y="3604926"/>
                    <a:ext cx="203485" cy="569388"/>
                  </a:xfrm>
                  <a:prstGeom prst="straightConnector1">
                    <a:avLst/>
                  </a:prstGeom>
                  <a:noFill/>
                  <a:ln w="12700" cap="rnd" cmpd="sng" algn="ctr">
                    <a:solidFill>
                      <a:srgbClr val="903163"/>
                    </a:solidFill>
                    <a:prstDash val="solid"/>
                    <a:tailEnd type="triangle"/>
                  </a:ln>
                  <a:effectLst/>
                </p:spPr>
              </p:cxnSp>
              <p:cxnSp>
                <p:nvCxnSpPr>
                  <p:cNvPr id="150" name="Connecteur droit avec flèche 149"/>
                  <p:cNvCxnSpPr/>
                  <p:nvPr/>
                </p:nvCxnSpPr>
                <p:spPr>
                  <a:xfrm flipH="1" flipV="1">
                    <a:off x="1648516" y="3568383"/>
                    <a:ext cx="105962" cy="596142"/>
                  </a:xfrm>
                  <a:prstGeom prst="straightConnector1">
                    <a:avLst/>
                  </a:prstGeom>
                  <a:noFill/>
                  <a:ln w="12700" cap="rnd" cmpd="sng" algn="ctr">
                    <a:solidFill>
                      <a:srgbClr val="903163"/>
                    </a:solidFill>
                    <a:prstDash val="solid"/>
                    <a:tailEnd type="triangle"/>
                  </a:ln>
                  <a:effectLst/>
                </p:spPr>
              </p:cxnSp>
              <p:cxnSp>
                <p:nvCxnSpPr>
                  <p:cNvPr id="151" name="Connecteur droit avec flèche 150"/>
                  <p:cNvCxnSpPr>
                    <a:stCxn id="148" idx="1"/>
                  </p:cNvCxnSpPr>
                  <p:nvPr/>
                </p:nvCxnSpPr>
                <p:spPr>
                  <a:xfrm flipV="1">
                    <a:off x="1755847" y="3568383"/>
                    <a:ext cx="64180" cy="605930"/>
                  </a:xfrm>
                  <a:prstGeom prst="straightConnector1">
                    <a:avLst/>
                  </a:prstGeom>
                  <a:noFill/>
                  <a:ln w="12700" cap="rnd" cmpd="sng" algn="ctr">
                    <a:solidFill>
                      <a:srgbClr val="903163"/>
                    </a:solidFill>
                    <a:prstDash val="solid"/>
                    <a:tailEnd type="triangle"/>
                  </a:ln>
                  <a:effectLst/>
                </p:spPr>
              </p:cxnSp>
              <p:cxnSp>
                <p:nvCxnSpPr>
                  <p:cNvPr id="152" name="Connecteur droit avec flèche 151"/>
                  <p:cNvCxnSpPr/>
                  <p:nvPr/>
                </p:nvCxnSpPr>
                <p:spPr>
                  <a:xfrm flipV="1">
                    <a:off x="1806382" y="3588614"/>
                    <a:ext cx="127653" cy="583994"/>
                  </a:xfrm>
                  <a:prstGeom prst="straightConnector1">
                    <a:avLst/>
                  </a:prstGeom>
                  <a:noFill/>
                  <a:ln w="12700" cap="rnd" cmpd="sng" algn="ctr">
                    <a:solidFill>
                      <a:srgbClr val="903163"/>
                    </a:solidFill>
                    <a:prstDash val="solid"/>
                    <a:tailEnd type="triangle"/>
                  </a:ln>
                  <a:effectLst/>
                </p:spPr>
              </p:cxnSp>
              <p:sp>
                <p:nvSpPr>
                  <p:cNvPr id="153" name="Corde 152"/>
                  <p:cNvSpPr/>
                  <p:nvPr/>
                </p:nvSpPr>
                <p:spPr>
                  <a:xfrm rot="16200000">
                    <a:off x="1677174" y="3106740"/>
                    <a:ext cx="130940" cy="645835"/>
                  </a:xfrm>
                  <a:prstGeom prst="chord">
                    <a:avLst>
                      <a:gd name="adj1" fmla="val 5423788"/>
                      <a:gd name="adj2" fmla="val 16167160"/>
                    </a:avLst>
                  </a:prstGeom>
                  <a:solidFill>
                    <a:srgbClr val="B2324B"/>
                  </a:solidFill>
                  <a:ln w="222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154" name="ZoneTexte 153"/>
                  <p:cNvSpPr txBox="1"/>
                  <p:nvPr/>
                </p:nvSpPr>
                <p:spPr>
                  <a:xfrm>
                    <a:off x="1171999" y="4024888"/>
                    <a:ext cx="271389" cy="312413"/>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rgbClr val="B2324B">
                            <a:lumMod val="50000"/>
                          </a:srgbClr>
                        </a:solidFill>
                        <a:effectLst/>
                        <a:uLnTx/>
                        <a:uFillTx/>
                        <a:latin typeface="Gill Sans MT" panose="020B0502020104020203"/>
                      </a:rPr>
                      <a:t>i</a:t>
                    </a:r>
                  </a:p>
                </p:txBody>
              </p:sp>
              <p:cxnSp>
                <p:nvCxnSpPr>
                  <p:cNvPr id="155" name="Connecteur droit avec flèche 154"/>
                  <p:cNvCxnSpPr/>
                  <p:nvPr/>
                </p:nvCxnSpPr>
                <p:spPr>
                  <a:xfrm rot="120000" flipV="1">
                    <a:off x="1188000" y="4104000"/>
                    <a:ext cx="246935" cy="9296"/>
                  </a:xfrm>
                  <a:prstGeom prst="straightConnector1">
                    <a:avLst/>
                  </a:prstGeom>
                  <a:noFill/>
                  <a:ln w="12700" cap="rnd" cmpd="sng" algn="ctr">
                    <a:solidFill>
                      <a:srgbClr val="B2324B">
                        <a:lumMod val="50000"/>
                      </a:srgbClr>
                    </a:solidFill>
                    <a:prstDash val="solid"/>
                    <a:tailEnd type="triangle"/>
                  </a:ln>
                  <a:effectLst/>
                </p:spPr>
              </p:cxnSp>
            </p:grpSp>
            <p:grpSp>
              <p:nvGrpSpPr>
                <p:cNvPr id="120" name="Groupe 119"/>
                <p:cNvGrpSpPr/>
                <p:nvPr/>
              </p:nvGrpSpPr>
              <p:grpSpPr>
                <a:xfrm>
                  <a:off x="5192341" y="3356185"/>
                  <a:ext cx="1787212" cy="840424"/>
                  <a:chOff x="986979" y="4905957"/>
                  <a:chExt cx="1787212" cy="840424"/>
                </a:xfrm>
              </p:grpSpPr>
              <p:cxnSp>
                <p:nvCxnSpPr>
                  <p:cNvPr id="127" name="Connecteur droit 126"/>
                  <p:cNvCxnSpPr/>
                  <p:nvPr/>
                </p:nvCxnSpPr>
                <p:spPr>
                  <a:xfrm>
                    <a:off x="986979" y="4955750"/>
                    <a:ext cx="1787212" cy="0"/>
                  </a:xfrm>
                  <a:prstGeom prst="line">
                    <a:avLst/>
                  </a:prstGeom>
                  <a:noFill/>
                  <a:ln w="28575" cap="rnd" cmpd="sng" algn="ctr">
                    <a:solidFill>
                      <a:srgbClr val="4D1434">
                        <a:lumMod val="90000"/>
                      </a:srgbClr>
                    </a:solidFill>
                    <a:prstDash val="solid"/>
                  </a:ln>
                  <a:effectLst/>
                </p:spPr>
              </p:cxnSp>
              <p:grpSp>
                <p:nvGrpSpPr>
                  <p:cNvPr id="128" name="Groupe 127"/>
                  <p:cNvGrpSpPr/>
                  <p:nvPr/>
                </p:nvGrpSpPr>
                <p:grpSpPr>
                  <a:xfrm>
                    <a:off x="1127824" y="5286397"/>
                    <a:ext cx="95694" cy="302450"/>
                    <a:chOff x="530587" y="3907105"/>
                    <a:chExt cx="95694" cy="302450"/>
                  </a:xfrm>
                </p:grpSpPr>
                <p:sp>
                  <p:nvSpPr>
                    <p:cNvPr id="142" name="Rectangle 141"/>
                    <p:cNvSpPr/>
                    <p:nvPr/>
                  </p:nvSpPr>
                  <p:spPr>
                    <a:xfrm>
                      <a:off x="543614" y="3985065"/>
                      <a:ext cx="67758" cy="224490"/>
                    </a:xfrm>
                    <a:prstGeom prst="rect">
                      <a:avLst/>
                    </a:prstGeom>
                    <a:noFill/>
                    <a:ln w="952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143" name="Corde 142"/>
                    <p:cNvSpPr/>
                    <p:nvPr/>
                  </p:nvSpPr>
                  <p:spPr>
                    <a:xfrm rot="6780000">
                      <a:off x="530587" y="3907105"/>
                      <a:ext cx="95693" cy="95694"/>
                    </a:xfrm>
                    <a:prstGeom prst="chord">
                      <a:avLst/>
                    </a:prstGeom>
                    <a:noFill/>
                    <a:ln w="952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grpSp>
              <p:grpSp>
                <p:nvGrpSpPr>
                  <p:cNvPr id="129" name="Groupe 128"/>
                  <p:cNvGrpSpPr/>
                  <p:nvPr/>
                </p:nvGrpSpPr>
                <p:grpSpPr>
                  <a:xfrm>
                    <a:off x="2378536" y="5271072"/>
                    <a:ext cx="95694" cy="302450"/>
                    <a:chOff x="530587" y="3907105"/>
                    <a:chExt cx="95694" cy="302450"/>
                  </a:xfrm>
                </p:grpSpPr>
                <p:sp>
                  <p:nvSpPr>
                    <p:cNvPr id="140" name="Rectangle 139"/>
                    <p:cNvSpPr/>
                    <p:nvPr/>
                  </p:nvSpPr>
                  <p:spPr>
                    <a:xfrm>
                      <a:off x="543614" y="3985065"/>
                      <a:ext cx="67758" cy="224490"/>
                    </a:xfrm>
                    <a:prstGeom prst="rect">
                      <a:avLst/>
                    </a:prstGeom>
                    <a:noFill/>
                    <a:ln w="952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141" name="Corde 140"/>
                    <p:cNvSpPr/>
                    <p:nvPr/>
                  </p:nvSpPr>
                  <p:spPr>
                    <a:xfrm rot="6780000">
                      <a:off x="530587" y="3907105"/>
                      <a:ext cx="95693" cy="95694"/>
                    </a:xfrm>
                    <a:prstGeom prst="chord">
                      <a:avLst/>
                    </a:prstGeom>
                    <a:noFill/>
                    <a:ln w="952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grpSp>
              <p:cxnSp>
                <p:nvCxnSpPr>
                  <p:cNvPr id="130" name="Connecteur en angle 129"/>
                  <p:cNvCxnSpPr/>
                  <p:nvPr/>
                </p:nvCxnSpPr>
                <p:spPr>
                  <a:xfrm flipV="1">
                    <a:off x="1897413" y="5347571"/>
                    <a:ext cx="528029" cy="398810"/>
                  </a:xfrm>
                  <a:prstGeom prst="bentConnector3">
                    <a:avLst>
                      <a:gd name="adj1" fmla="val 15022"/>
                    </a:avLst>
                  </a:prstGeom>
                  <a:noFill/>
                  <a:ln w="12700" cap="rnd" cmpd="sng" algn="ctr">
                    <a:solidFill>
                      <a:srgbClr val="4D1434">
                        <a:lumMod val="90000"/>
                      </a:srgbClr>
                    </a:solidFill>
                    <a:prstDash val="solid"/>
                  </a:ln>
                  <a:effectLst/>
                </p:spPr>
              </p:cxnSp>
              <p:sp>
                <p:nvSpPr>
                  <p:cNvPr id="131" name="Organigramme : Disque magnétique 130"/>
                  <p:cNvSpPr/>
                  <p:nvPr/>
                </p:nvSpPr>
                <p:spPr>
                  <a:xfrm>
                    <a:off x="1759300" y="5688366"/>
                    <a:ext cx="209913" cy="57153"/>
                  </a:xfrm>
                  <a:prstGeom prst="flowChartMagneticDisk">
                    <a:avLst/>
                  </a:prstGeom>
                  <a:solidFill>
                    <a:srgbClr val="B2324B"/>
                  </a:solidFill>
                  <a:ln w="317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cxnSp>
                <p:nvCxnSpPr>
                  <p:cNvPr id="132" name="Connecteur droit avec flèche 131"/>
                  <p:cNvCxnSpPr/>
                  <p:nvPr/>
                </p:nvCxnSpPr>
                <p:spPr>
                  <a:xfrm flipH="1" flipV="1">
                    <a:off x="1751874" y="5108974"/>
                    <a:ext cx="101678" cy="560076"/>
                  </a:xfrm>
                  <a:prstGeom prst="straightConnector1">
                    <a:avLst/>
                  </a:prstGeom>
                  <a:noFill/>
                  <a:ln w="12700" cap="rnd" cmpd="sng" algn="ctr">
                    <a:solidFill>
                      <a:srgbClr val="903163"/>
                    </a:solidFill>
                    <a:prstDash val="solid"/>
                    <a:tailEnd type="triangle"/>
                  </a:ln>
                  <a:effectLst/>
                </p:spPr>
              </p:cxnSp>
              <p:cxnSp>
                <p:nvCxnSpPr>
                  <p:cNvPr id="133" name="Connecteur droit avec flèche 132"/>
                  <p:cNvCxnSpPr/>
                  <p:nvPr/>
                </p:nvCxnSpPr>
                <p:spPr>
                  <a:xfrm flipH="1" flipV="1">
                    <a:off x="1829398" y="5100905"/>
                    <a:ext cx="34568" cy="581523"/>
                  </a:xfrm>
                  <a:prstGeom prst="straightConnector1">
                    <a:avLst/>
                  </a:prstGeom>
                  <a:noFill/>
                  <a:ln w="12700" cap="rnd" cmpd="sng" algn="ctr">
                    <a:solidFill>
                      <a:srgbClr val="903163"/>
                    </a:solidFill>
                    <a:prstDash val="solid"/>
                    <a:tailEnd type="triangle"/>
                  </a:ln>
                  <a:effectLst/>
                </p:spPr>
              </p:cxnSp>
              <p:cxnSp>
                <p:nvCxnSpPr>
                  <p:cNvPr id="134" name="Connecteur droit avec flèche 133"/>
                  <p:cNvCxnSpPr>
                    <a:stCxn id="131" idx="1"/>
                  </p:cNvCxnSpPr>
                  <p:nvPr/>
                </p:nvCxnSpPr>
                <p:spPr>
                  <a:xfrm flipV="1">
                    <a:off x="1864257" y="5115464"/>
                    <a:ext cx="133876" cy="572902"/>
                  </a:xfrm>
                  <a:prstGeom prst="straightConnector1">
                    <a:avLst/>
                  </a:prstGeom>
                  <a:noFill/>
                  <a:ln w="12700" cap="rnd" cmpd="sng" algn="ctr">
                    <a:solidFill>
                      <a:srgbClr val="903163"/>
                    </a:solidFill>
                    <a:prstDash val="solid"/>
                    <a:tailEnd type="triangle"/>
                  </a:ln>
                  <a:effectLst/>
                </p:spPr>
              </p:cxnSp>
              <p:cxnSp>
                <p:nvCxnSpPr>
                  <p:cNvPr id="135" name="Connecteur droit avec flèche 134"/>
                  <p:cNvCxnSpPr/>
                  <p:nvPr/>
                </p:nvCxnSpPr>
                <p:spPr>
                  <a:xfrm flipV="1">
                    <a:off x="1868493" y="5103035"/>
                    <a:ext cx="43918" cy="608490"/>
                  </a:xfrm>
                  <a:prstGeom prst="straightConnector1">
                    <a:avLst/>
                  </a:prstGeom>
                  <a:noFill/>
                  <a:ln w="12700" cap="rnd" cmpd="sng" algn="ctr">
                    <a:solidFill>
                      <a:srgbClr val="903163"/>
                    </a:solidFill>
                    <a:prstDash val="solid"/>
                    <a:tailEnd type="triangle"/>
                  </a:ln>
                  <a:effectLst/>
                </p:spPr>
              </p:cxnSp>
              <p:sp>
                <p:nvSpPr>
                  <p:cNvPr id="136" name="Corde 135"/>
                  <p:cNvSpPr/>
                  <p:nvPr/>
                </p:nvSpPr>
                <p:spPr>
                  <a:xfrm rot="16200000">
                    <a:off x="1816246" y="4764523"/>
                    <a:ext cx="128678" cy="411546"/>
                  </a:xfrm>
                  <a:prstGeom prst="chord">
                    <a:avLst>
                      <a:gd name="adj1" fmla="val 5469285"/>
                      <a:gd name="adj2" fmla="val 16167160"/>
                    </a:avLst>
                  </a:prstGeom>
                  <a:solidFill>
                    <a:srgbClr val="B2324B"/>
                  </a:solidFill>
                  <a:ln w="222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137" name="ZoneTexte 136"/>
                  <p:cNvSpPr txBox="1"/>
                  <p:nvPr/>
                </p:nvSpPr>
                <p:spPr>
                  <a:xfrm>
                    <a:off x="1249383" y="5268203"/>
                    <a:ext cx="271389" cy="31241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rgbClr val="B2324B">
                            <a:lumMod val="50000"/>
                          </a:srgbClr>
                        </a:solidFill>
                        <a:effectLst/>
                        <a:uLnTx/>
                        <a:uFillTx/>
                        <a:latin typeface="Gill Sans MT" panose="020B0502020104020203"/>
                      </a:rPr>
                      <a:t>i</a:t>
                    </a:r>
                  </a:p>
                </p:txBody>
              </p:sp>
              <p:cxnSp>
                <p:nvCxnSpPr>
                  <p:cNvPr id="138" name="Connecteur droit avec flèche 137"/>
                  <p:cNvCxnSpPr/>
                  <p:nvPr/>
                </p:nvCxnSpPr>
                <p:spPr>
                  <a:xfrm rot="120000" flipV="1">
                    <a:off x="1265384" y="5347314"/>
                    <a:ext cx="246935" cy="9296"/>
                  </a:xfrm>
                  <a:prstGeom prst="straightConnector1">
                    <a:avLst/>
                  </a:prstGeom>
                  <a:noFill/>
                  <a:ln w="12700" cap="rnd" cmpd="sng" algn="ctr">
                    <a:solidFill>
                      <a:srgbClr val="B2324B">
                        <a:lumMod val="50000"/>
                      </a:srgbClr>
                    </a:solidFill>
                    <a:prstDash val="solid"/>
                    <a:tailEnd type="triangle"/>
                  </a:ln>
                  <a:effectLst/>
                </p:spPr>
              </p:cxnSp>
              <p:cxnSp>
                <p:nvCxnSpPr>
                  <p:cNvPr id="139" name="Connecteur en angle 138"/>
                  <p:cNvCxnSpPr/>
                  <p:nvPr/>
                </p:nvCxnSpPr>
                <p:spPr>
                  <a:xfrm rot="10800000">
                    <a:off x="1193611" y="5349032"/>
                    <a:ext cx="712681" cy="394357"/>
                  </a:xfrm>
                  <a:prstGeom prst="bentConnector3">
                    <a:avLst>
                      <a:gd name="adj1" fmla="val 21110"/>
                    </a:avLst>
                  </a:prstGeom>
                  <a:noFill/>
                  <a:ln w="12700" cap="rnd" cmpd="sng" algn="ctr">
                    <a:solidFill>
                      <a:srgbClr val="4D1434">
                        <a:lumMod val="90000"/>
                      </a:srgbClr>
                    </a:solidFill>
                    <a:prstDash val="solid"/>
                  </a:ln>
                  <a:effectLst/>
                </p:spPr>
              </p:cxnSp>
            </p:grpSp>
            <p:sp>
              <p:nvSpPr>
                <p:cNvPr id="121" name="ZoneTexte 120"/>
                <p:cNvSpPr txBox="1"/>
                <p:nvPr/>
              </p:nvSpPr>
              <p:spPr>
                <a:xfrm>
                  <a:off x="4656924" y="3040220"/>
                  <a:ext cx="853219" cy="312413"/>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prstClr val="black"/>
                      </a:solidFill>
                      <a:effectLst/>
                      <a:uLnTx/>
                      <a:uFillTx/>
                      <a:latin typeface="Gill Sans MT" panose="020B0502020104020203"/>
                    </a:rPr>
                    <a:t>substrat</a:t>
                  </a:r>
                  <a:endParaRPr kumimoji="0" lang="en-US" sz="1200" b="0" i="0" u="none" strike="noStrike" kern="0" cap="none" spc="0" normalizeH="0" baseline="0" noProof="0" dirty="0" smtClean="0">
                    <a:ln>
                      <a:noFill/>
                    </a:ln>
                    <a:solidFill>
                      <a:prstClr val="black"/>
                    </a:solidFill>
                    <a:effectLst/>
                    <a:uLnTx/>
                    <a:uFillTx/>
                    <a:latin typeface="Gill Sans MT" panose="020B0502020104020203"/>
                  </a:endParaRPr>
                </a:p>
              </p:txBody>
            </p:sp>
            <p:sp>
              <p:nvSpPr>
                <p:cNvPr id="122" name="ZoneTexte 121"/>
                <p:cNvSpPr txBox="1"/>
                <p:nvPr/>
              </p:nvSpPr>
              <p:spPr>
                <a:xfrm>
                  <a:off x="4431281" y="4439762"/>
                  <a:ext cx="805397" cy="312413"/>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prstClr val="black"/>
                      </a:solidFill>
                      <a:effectLst/>
                      <a:uLnTx/>
                      <a:uFillTx/>
                      <a:latin typeface="Gill Sans MT" panose="020B0502020104020203"/>
                    </a:rPr>
                    <a:t>creuset</a:t>
                  </a:r>
                  <a:endParaRPr kumimoji="0" lang="en-US" sz="1200" b="0" i="0" u="none" strike="noStrike" kern="0" cap="none" spc="0" normalizeH="0" baseline="0" noProof="0" dirty="0" smtClean="0">
                    <a:ln>
                      <a:noFill/>
                    </a:ln>
                    <a:solidFill>
                      <a:prstClr val="black"/>
                    </a:solidFill>
                    <a:effectLst/>
                    <a:uLnTx/>
                    <a:uFillTx/>
                    <a:latin typeface="Gill Sans MT" panose="020B0502020104020203"/>
                  </a:endParaRPr>
                </a:p>
              </p:txBody>
            </p:sp>
            <p:cxnSp>
              <p:nvCxnSpPr>
                <p:cNvPr id="123" name="Connecteur droit avec flèche 122"/>
                <p:cNvCxnSpPr>
                  <a:stCxn id="122" idx="0"/>
                </p:cNvCxnSpPr>
                <p:nvPr/>
              </p:nvCxnSpPr>
              <p:spPr>
                <a:xfrm flipH="1" flipV="1">
                  <a:off x="4464033" y="4214695"/>
                  <a:ext cx="404324" cy="254775"/>
                </a:xfrm>
                <a:prstGeom prst="straightConnector1">
                  <a:avLst/>
                </a:prstGeom>
                <a:noFill/>
                <a:ln w="12700" cap="rnd" cmpd="sng" algn="ctr">
                  <a:solidFill>
                    <a:sysClr val="windowText" lastClr="000000"/>
                  </a:solidFill>
                  <a:prstDash val="solid"/>
                  <a:tailEnd type="triangle"/>
                </a:ln>
                <a:effectLst/>
              </p:spPr>
            </p:cxnSp>
            <p:cxnSp>
              <p:nvCxnSpPr>
                <p:cNvPr id="124" name="Connecteur droit avec flèche 123"/>
                <p:cNvCxnSpPr>
                  <a:stCxn id="122" idx="0"/>
                </p:cNvCxnSpPr>
                <p:nvPr/>
              </p:nvCxnSpPr>
              <p:spPr>
                <a:xfrm flipV="1">
                  <a:off x="4868357" y="4002785"/>
                  <a:ext cx="1088879" cy="466685"/>
                </a:xfrm>
                <a:prstGeom prst="straightConnector1">
                  <a:avLst/>
                </a:prstGeom>
                <a:noFill/>
                <a:ln w="12700" cap="rnd" cmpd="sng" algn="ctr">
                  <a:solidFill>
                    <a:sysClr val="windowText" lastClr="000000"/>
                  </a:solidFill>
                  <a:prstDash val="solid"/>
                  <a:tailEnd type="triangle"/>
                </a:ln>
                <a:effectLst/>
              </p:spPr>
            </p:cxnSp>
            <p:cxnSp>
              <p:nvCxnSpPr>
                <p:cNvPr id="125" name="Connecteur droit avec flèche 124"/>
                <p:cNvCxnSpPr>
                  <a:stCxn id="118" idx="1"/>
                  <a:endCxn id="148" idx="3"/>
                </p:cNvCxnSpPr>
                <p:nvPr/>
              </p:nvCxnSpPr>
              <p:spPr>
                <a:xfrm flipH="1" flipV="1">
                  <a:off x="4153546" y="4190601"/>
                  <a:ext cx="172703" cy="760601"/>
                </a:xfrm>
                <a:prstGeom prst="straightConnector1">
                  <a:avLst/>
                </a:prstGeom>
                <a:noFill/>
                <a:ln w="12700" cap="rnd" cmpd="sng" algn="ctr">
                  <a:solidFill>
                    <a:srgbClr val="4D1434">
                      <a:lumMod val="90000"/>
                    </a:srgbClr>
                  </a:solidFill>
                  <a:prstDash val="solid"/>
                  <a:tailEnd type="triangle"/>
                </a:ln>
                <a:effectLst/>
              </p:spPr>
            </p:cxnSp>
            <p:cxnSp>
              <p:nvCxnSpPr>
                <p:cNvPr id="126" name="Connecteur droit avec flèche 125"/>
                <p:cNvCxnSpPr>
                  <a:stCxn id="118" idx="3"/>
                  <a:endCxn id="131" idx="3"/>
                </p:cNvCxnSpPr>
                <p:nvPr/>
              </p:nvCxnSpPr>
              <p:spPr>
                <a:xfrm flipV="1">
                  <a:off x="5964662" y="4195747"/>
                  <a:ext cx="104957" cy="755455"/>
                </a:xfrm>
                <a:prstGeom prst="straightConnector1">
                  <a:avLst/>
                </a:prstGeom>
                <a:noFill/>
                <a:ln w="12700" cap="rnd" cmpd="sng" algn="ctr">
                  <a:solidFill>
                    <a:srgbClr val="4D1434">
                      <a:lumMod val="90000"/>
                    </a:srgbClr>
                  </a:solidFill>
                  <a:prstDash val="solid"/>
                  <a:tailEnd type="triangle"/>
                </a:ln>
                <a:effectLst/>
              </p:spPr>
            </p:cxnSp>
          </p:grpSp>
        </p:grpSp>
        <p:pic>
          <p:nvPicPr>
            <p:cNvPr id="162" name="Image 16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5623993" y="2762792"/>
              <a:ext cx="1628330" cy="1221248"/>
            </a:xfrm>
            <a:prstGeom prst="rect">
              <a:avLst/>
            </a:prstGeom>
          </p:spPr>
        </p:pic>
        <p:pic>
          <p:nvPicPr>
            <p:cNvPr id="163" name="Picture 16" descr="E:\Labo cible\photos\PICT0041_1.jpg"/>
            <p:cNvPicPr>
              <a:picLocks noChangeAspect="1" noChangeArrowheads="1"/>
            </p:cNvPicPr>
            <p:nvPr/>
          </p:nvPicPr>
          <p:blipFill>
            <a:blip r:embed="rId11" cstate="print"/>
            <a:srcRect l="9842" r="12303" b="7382"/>
            <a:stretch>
              <a:fillRect/>
            </a:stretch>
          </p:blipFill>
          <p:spPr bwMode="auto">
            <a:xfrm>
              <a:off x="4424913" y="2215652"/>
              <a:ext cx="1197255" cy="1899041"/>
            </a:xfrm>
            <a:prstGeom prst="rect">
              <a:avLst/>
            </a:prstGeom>
            <a:noFill/>
            <a:ln w="9525">
              <a:noFill/>
              <a:miter lim="800000"/>
              <a:headEnd/>
              <a:tailEnd/>
            </a:ln>
          </p:spPr>
        </p:pic>
        <p:grpSp>
          <p:nvGrpSpPr>
            <p:cNvPr id="164" name="Groupe 163"/>
            <p:cNvGrpSpPr>
              <a:grpSpLocks noChangeAspect="1"/>
            </p:cNvGrpSpPr>
            <p:nvPr/>
          </p:nvGrpSpPr>
          <p:grpSpPr>
            <a:xfrm rot="5400000">
              <a:off x="7049140" y="3891253"/>
              <a:ext cx="2048197" cy="1166753"/>
              <a:chOff x="2544733" y="2128401"/>
              <a:chExt cx="5061311" cy="2883170"/>
            </a:xfrm>
          </p:grpSpPr>
          <p:pic>
            <p:nvPicPr>
              <p:cNvPr id="165" name="Picture 11" descr="PICT0008_1.jpg                                                 0004EDD2Macintosh HD                   BC453060:"/>
              <p:cNvPicPr>
                <a:picLocks noChangeAspect="1" noChangeArrowheads="1"/>
              </p:cNvPicPr>
              <p:nvPr/>
            </p:nvPicPr>
            <p:blipFill>
              <a:blip r:embed="rId12" cstate="print"/>
              <a:srcRect l="22702" t="28959" r="7896" b="18429"/>
              <a:stretch>
                <a:fillRect/>
              </a:stretch>
            </p:blipFill>
            <p:spPr bwMode="auto">
              <a:xfrm>
                <a:off x="2544733" y="2128401"/>
                <a:ext cx="5061311" cy="2877088"/>
              </a:xfrm>
              <a:prstGeom prst="rect">
                <a:avLst/>
              </a:prstGeom>
              <a:noFill/>
              <a:ln w="9525">
                <a:noFill/>
                <a:miter lim="800000"/>
                <a:headEnd/>
                <a:tailEnd/>
              </a:ln>
              <a:effectLst/>
            </p:spPr>
          </p:pic>
          <p:sp>
            <p:nvSpPr>
              <p:cNvPr id="166" name="Line 13"/>
              <p:cNvSpPr>
                <a:spLocks noChangeShapeType="1"/>
              </p:cNvSpPr>
              <p:nvPr/>
            </p:nvSpPr>
            <p:spPr bwMode="auto">
              <a:xfrm>
                <a:off x="2699792" y="2901950"/>
                <a:ext cx="0" cy="1092200"/>
              </a:xfrm>
              <a:prstGeom prst="line">
                <a:avLst/>
              </a:prstGeom>
              <a:noFill/>
              <a:ln w="28575">
                <a:solidFill>
                  <a:schemeClr val="accent2"/>
                </a:solidFill>
                <a:round/>
                <a:headEnd type="triangle" w="med" len="med"/>
                <a:tailEnd type="triangle" w="med" len="med"/>
              </a:ln>
              <a:effectLst/>
            </p:spPr>
            <p:txBody>
              <a:bodyPr/>
              <a:lstStyle/>
              <a:p>
                <a:endParaRPr lang="fr-FR" sz="1050"/>
              </a:p>
            </p:txBody>
          </p:sp>
          <p:sp>
            <p:nvSpPr>
              <p:cNvPr id="167" name="Text Box 14"/>
              <p:cNvSpPr txBox="1">
                <a:spLocks noChangeArrowheads="1"/>
              </p:cNvSpPr>
              <p:nvPr/>
            </p:nvSpPr>
            <p:spPr bwMode="auto">
              <a:xfrm>
                <a:off x="4244975" y="4365105"/>
                <a:ext cx="1624880" cy="646466"/>
              </a:xfrm>
              <a:prstGeom prst="rect">
                <a:avLst/>
              </a:prstGeom>
              <a:noFill/>
              <a:ln w="9525">
                <a:noFill/>
                <a:miter lim="800000"/>
                <a:headEnd/>
                <a:tailEnd/>
              </a:ln>
              <a:effectLst/>
            </p:spPr>
            <p:txBody>
              <a:bodyPr wrap="none">
                <a:spAutoFit/>
              </a:bodyPr>
              <a:lstStyle/>
              <a:p>
                <a:r>
                  <a:rPr lang="fr-FR" sz="1050" dirty="0">
                    <a:solidFill>
                      <a:schemeClr val="accent2"/>
                    </a:solidFill>
                  </a:rPr>
                  <a:t>110 mm</a:t>
                </a:r>
                <a:endParaRPr lang="en-GB" sz="1050" dirty="0">
                  <a:solidFill>
                    <a:schemeClr val="accent2"/>
                  </a:solidFill>
                </a:endParaRPr>
              </a:p>
            </p:txBody>
          </p:sp>
          <p:sp>
            <p:nvSpPr>
              <p:cNvPr id="168" name="Line 15"/>
              <p:cNvSpPr>
                <a:spLocks noChangeShapeType="1"/>
              </p:cNvSpPr>
              <p:nvPr/>
            </p:nvSpPr>
            <p:spPr bwMode="auto">
              <a:xfrm rot="5400000">
                <a:off x="4963319" y="2271415"/>
                <a:ext cx="0" cy="4043362"/>
              </a:xfrm>
              <a:prstGeom prst="line">
                <a:avLst/>
              </a:prstGeom>
              <a:noFill/>
              <a:ln w="28575">
                <a:solidFill>
                  <a:schemeClr val="accent2"/>
                </a:solidFill>
                <a:round/>
                <a:headEnd type="triangle" w="med" len="med"/>
                <a:tailEnd type="triangle" w="med" len="med"/>
              </a:ln>
              <a:effectLst/>
            </p:spPr>
            <p:txBody>
              <a:bodyPr/>
              <a:lstStyle/>
              <a:p>
                <a:endParaRPr lang="fr-FR" sz="1050"/>
              </a:p>
            </p:txBody>
          </p:sp>
          <p:sp>
            <p:nvSpPr>
              <p:cNvPr id="169" name="Line 16"/>
              <p:cNvSpPr>
                <a:spLocks noChangeShapeType="1"/>
              </p:cNvSpPr>
              <p:nvPr/>
            </p:nvSpPr>
            <p:spPr bwMode="auto">
              <a:xfrm>
                <a:off x="7020272" y="3501008"/>
                <a:ext cx="0" cy="547687"/>
              </a:xfrm>
              <a:prstGeom prst="line">
                <a:avLst/>
              </a:prstGeom>
              <a:noFill/>
              <a:ln w="28575">
                <a:solidFill>
                  <a:schemeClr val="folHlink"/>
                </a:solidFill>
                <a:round/>
                <a:headEnd type="triangle" w="med" len="med"/>
                <a:tailEnd type="triangle" w="med" len="med"/>
              </a:ln>
              <a:effectLst/>
            </p:spPr>
            <p:txBody>
              <a:bodyPr/>
              <a:lstStyle/>
              <a:p>
                <a:endParaRPr lang="fr-FR" sz="1050"/>
              </a:p>
            </p:txBody>
          </p:sp>
          <p:sp>
            <p:nvSpPr>
              <p:cNvPr id="170" name="Text Box 17"/>
              <p:cNvSpPr txBox="1">
                <a:spLocks noChangeArrowheads="1"/>
              </p:cNvSpPr>
              <p:nvPr/>
            </p:nvSpPr>
            <p:spPr bwMode="auto">
              <a:xfrm rot="16200000">
                <a:off x="6165518" y="3336848"/>
                <a:ext cx="1446627" cy="646466"/>
              </a:xfrm>
              <a:prstGeom prst="rect">
                <a:avLst/>
              </a:prstGeom>
              <a:noFill/>
              <a:ln w="9525">
                <a:noFill/>
                <a:miter lim="800000"/>
                <a:headEnd/>
                <a:tailEnd/>
              </a:ln>
              <a:effectLst/>
            </p:spPr>
            <p:txBody>
              <a:bodyPr wrap="none">
                <a:spAutoFit/>
              </a:bodyPr>
              <a:lstStyle/>
              <a:p>
                <a:r>
                  <a:rPr lang="fr-FR" sz="1050" dirty="0">
                    <a:solidFill>
                      <a:schemeClr val="folHlink"/>
                    </a:solidFill>
                  </a:rPr>
                  <a:t>15 mm</a:t>
                </a:r>
                <a:endParaRPr lang="en-GB" sz="1050" dirty="0">
                  <a:solidFill>
                    <a:schemeClr val="folHlink"/>
                  </a:solidFill>
                </a:endParaRPr>
              </a:p>
            </p:txBody>
          </p:sp>
          <p:sp>
            <p:nvSpPr>
              <p:cNvPr id="171" name="Text Box 18"/>
              <p:cNvSpPr txBox="1">
                <a:spLocks noChangeArrowheads="1"/>
              </p:cNvSpPr>
              <p:nvPr/>
            </p:nvSpPr>
            <p:spPr bwMode="auto">
              <a:xfrm rot="16200000">
                <a:off x="2179924" y="3120824"/>
                <a:ext cx="1446627" cy="646466"/>
              </a:xfrm>
              <a:prstGeom prst="rect">
                <a:avLst/>
              </a:prstGeom>
              <a:noFill/>
              <a:ln w="9525">
                <a:noFill/>
                <a:miter lim="800000"/>
                <a:headEnd/>
                <a:tailEnd/>
              </a:ln>
              <a:effectLst/>
            </p:spPr>
            <p:txBody>
              <a:bodyPr wrap="none">
                <a:spAutoFit/>
              </a:bodyPr>
              <a:lstStyle/>
              <a:p>
                <a:r>
                  <a:rPr lang="fr-FR" sz="1050" dirty="0">
                    <a:solidFill>
                      <a:schemeClr val="accent2"/>
                    </a:solidFill>
                  </a:rPr>
                  <a:t>30 mm</a:t>
                </a:r>
                <a:endParaRPr lang="en-GB" sz="1050" dirty="0">
                  <a:solidFill>
                    <a:schemeClr val="accent2"/>
                  </a:solidFill>
                </a:endParaRPr>
              </a:p>
            </p:txBody>
          </p:sp>
        </p:grpSp>
        <p:sp>
          <p:nvSpPr>
            <p:cNvPr id="172" name="Textfeld 3"/>
            <p:cNvSpPr txBox="1"/>
            <p:nvPr/>
          </p:nvSpPr>
          <p:spPr>
            <a:xfrm>
              <a:off x="5676738" y="2243294"/>
              <a:ext cx="2313596" cy="21544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e-DE" sz="800" i="1" dirty="0">
                  <a:latin typeface="Arial" panose="020B0604020202020204" pitchFamily="34" charset="0"/>
                  <a:cs typeface="Arial" panose="020B0604020202020204" pitchFamily="34" charset="0"/>
                </a:rPr>
                <a:t>H.A.F. </a:t>
              </a:r>
              <a:r>
                <a:rPr lang="de-DE" sz="800" i="1" dirty="0" err="1">
                  <a:latin typeface="Arial" panose="020B0604020202020204" pitchFamily="34" charset="0"/>
                  <a:cs typeface="Arial" panose="020B0604020202020204" pitchFamily="34" charset="0"/>
                </a:rPr>
                <a:t>Muggleton</a:t>
              </a:r>
              <a:r>
                <a:rPr lang="de-DE" sz="800" i="1" dirty="0">
                  <a:latin typeface="Arial" panose="020B0604020202020204" pitchFamily="34" charset="0"/>
                  <a:cs typeface="Arial" panose="020B0604020202020204" pitchFamily="34" charset="0"/>
                </a:rPr>
                <a:t>, Vacuum 37 (1987) 785-817</a:t>
              </a:r>
              <a:r>
                <a:rPr lang="de-DE" sz="800" i="1" dirty="0" smtClean="0">
                  <a:latin typeface="Arial" panose="020B0604020202020204" pitchFamily="34" charset="0"/>
                  <a:cs typeface="Arial" panose="020B0604020202020204" pitchFamily="34" charset="0"/>
                </a:rPr>
                <a:t>.</a:t>
              </a:r>
              <a:endParaRPr lang="de-DE" sz="800" i="1" dirty="0">
                <a:latin typeface="Arial" panose="020B0604020202020204" pitchFamily="34" charset="0"/>
                <a:cs typeface="Arial" panose="020B0604020202020204" pitchFamily="34" charset="0"/>
              </a:endParaRPr>
            </a:p>
          </p:txBody>
        </p:sp>
      </p:grpSp>
      <p:grpSp>
        <p:nvGrpSpPr>
          <p:cNvPr id="173" name="Group 8"/>
          <p:cNvGrpSpPr>
            <a:grpSpLocks/>
          </p:cNvGrpSpPr>
          <p:nvPr/>
        </p:nvGrpSpPr>
        <p:grpSpPr bwMode="auto">
          <a:xfrm>
            <a:off x="336197" y="2243294"/>
            <a:ext cx="228600" cy="1905000"/>
            <a:chOff x="4176" y="2592"/>
            <a:chExt cx="144" cy="1200"/>
          </a:xfrm>
        </p:grpSpPr>
        <p:sp>
          <p:nvSpPr>
            <p:cNvPr id="174" name="Rectangle 9"/>
            <p:cNvSpPr>
              <a:spLocks noChangeArrowheads="1"/>
            </p:cNvSpPr>
            <p:nvPr/>
          </p:nvSpPr>
          <p:spPr bwMode="auto">
            <a:xfrm>
              <a:off x="4224" y="2592"/>
              <a:ext cx="48" cy="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effectLst>
                  <a:outerShdw blurRad="38100" dist="38100" dir="2700000" algn="tl">
                    <a:srgbClr val="000000">
                      <a:alpha val="43137"/>
                    </a:srgbClr>
                  </a:outerShdw>
                </a:effectLst>
              </a:endParaRPr>
            </a:p>
          </p:txBody>
        </p:sp>
        <p:sp>
          <p:nvSpPr>
            <p:cNvPr id="175" name="Rectangle 10"/>
            <p:cNvSpPr>
              <a:spLocks noChangeArrowheads="1"/>
            </p:cNvSpPr>
            <p:nvPr/>
          </p:nvSpPr>
          <p:spPr bwMode="auto">
            <a:xfrm>
              <a:off x="4272" y="2592"/>
              <a:ext cx="48" cy="336"/>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effectLst>
                  <a:outerShdw blurRad="38100" dist="38100" dir="2700000" algn="tl">
                    <a:srgbClr val="000000">
                      <a:alpha val="43137"/>
                    </a:srgbClr>
                  </a:outerShdw>
                </a:effectLst>
              </a:endParaRPr>
            </a:p>
          </p:txBody>
        </p:sp>
        <p:sp>
          <p:nvSpPr>
            <p:cNvPr id="176" name="Rectangle 11"/>
            <p:cNvSpPr>
              <a:spLocks noChangeArrowheads="1"/>
            </p:cNvSpPr>
            <p:nvPr/>
          </p:nvSpPr>
          <p:spPr bwMode="auto">
            <a:xfrm>
              <a:off x="4272" y="3456"/>
              <a:ext cx="48" cy="336"/>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effectLst>
                  <a:outerShdw blurRad="38100" dist="38100" dir="2700000" algn="tl">
                    <a:srgbClr val="000000">
                      <a:alpha val="43137"/>
                    </a:srgbClr>
                  </a:outerShdw>
                </a:effectLst>
              </a:endParaRPr>
            </a:p>
          </p:txBody>
        </p:sp>
        <p:sp>
          <p:nvSpPr>
            <p:cNvPr id="177" name="Rectangle 176"/>
            <p:cNvSpPr>
              <a:spLocks noChangeArrowheads="1"/>
            </p:cNvSpPr>
            <p:nvPr/>
          </p:nvSpPr>
          <p:spPr bwMode="auto">
            <a:xfrm>
              <a:off x="4176" y="2928"/>
              <a:ext cx="48" cy="52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effectLst>
                  <a:outerShdw blurRad="38100" dist="38100" dir="2700000" algn="tl">
                    <a:srgbClr val="000000">
                      <a:alpha val="43137"/>
                    </a:srgbClr>
                  </a:outerShdw>
                </a:effectLst>
              </a:endParaRPr>
            </a:p>
          </p:txBody>
        </p:sp>
      </p:grpSp>
      <p:sp>
        <p:nvSpPr>
          <p:cNvPr id="5" name="ZoneTexte 4"/>
          <p:cNvSpPr txBox="1"/>
          <p:nvPr/>
        </p:nvSpPr>
        <p:spPr>
          <a:xfrm rot="5400000">
            <a:off x="413712" y="2385847"/>
            <a:ext cx="645561" cy="307777"/>
          </a:xfrm>
          <a:prstGeom prst="rect">
            <a:avLst/>
          </a:prstGeom>
          <a:noFill/>
        </p:spPr>
        <p:txBody>
          <a:bodyPr wrap="none" rtlCol="0">
            <a:spAutoFit/>
          </a:bodyPr>
          <a:lstStyle/>
          <a:p>
            <a:r>
              <a:rPr lang="fr-FR" sz="1400" i="1" dirty="0" smtClean="0">
                <a:solidFill>
                  <a:schemeClr val="bg1">
                    <a:lumMod val="65000"/>
                  </a:schemeClr>
                </a:solidFill>
              </a:rPr>
              <a:t>Frame</a:t>
            </a:r>
            <a:endParaRPr lang="en-US" sz="1400" i="1" dirty="0">
              <a:solidFill>
                <a:schemeClr val="bg1">
                  <a:lumMod val="65000"/>
                </a:schemeClr>
              </a:solidFill>
            </a:endParaRPr>
          </a:p>
        </p:txBody>
      </p:sp>
      <p:sp>
        <p:nvSpPr>
          <p:cNvPr id="178" name="ZoneTexte 177"/>
          <p:cNvSpPr txBox="1"/>
          <p:nvPr/>
        </p:nvSpPr>
        <p:spPr>
          <a:xfrm rot="16200000">
            <a:off x="-39438" y="3787444"/>
            <a:ext cx="667170" cy="307777"/>
          </a:xfrm>
          <a:prstGeom prst="rect">
            <a:avLst/>
          </a:prstGeom>
          <a:noFill/>
        </p:spPr>
        <p:txBody>
          <a:bodyPr wrap="none" rtlCol="0">
            <a:spAutoFit/>
          </a:bodyPr>
          <a:lstStyle/>
          <a:p>
            <a:r>
              <a:rPr lang="fr-FR" sz="1400" i="1" dirty="0" err="1" smtClean="0">
                <a:solidFill>
                  <a:schemeClr val="accent6">
                    <a:lumMod val="75000"/>
                  </a:schemeClr>
                </a:solidFill>
              </a:rPr>
              <a:t>Bcking</a:t>
            </a:r>
            <a:endParaRPr lang="en-US" sz="1400" i="1" dirty="0">
              <a:solidFill>
                <a:schemeClr val="accent6">
                  <a:lumMod val="75000"/>
                </a:schemeClr>
              </a:solidFill>
            </a:endParaRPr>
          </a:p>
        </p:txBody>
      </p:sp>
      <p:sp>
        <p:nvSpPr>
          <p:cNvPr id="179" name="ZoneTexte 178"/>
          <p:cNvSpPr txBox="1"/>
          <p:nvPr/>
        </p:nvSpPr>
        <p:spPr>
          <a:xfrm rot="16200000">
            <a:off x="-270178" y="2999195"/>
            <a:ext cx="737702" cy="307777"/>
          </a:xfrm>
          <a:prstGeom prst="rect">
            <a:avLst/>
          </a:prstGeom>
          <a:noFill/>
        </p:spPr>
        <p:txBody>
          <a:bodyPr wrap="none" rtlCol="0">
            <a:spAutoFit/>
          </a:bodyPr>
          <a:lstStyle/>
          <a:p>
            <a:r>
              <a:rPr lang="fr-FR" sz="1400" i="1" dirty="0" err="1" smtClean="0">
                <a:solidFill>
                  <a:schemeClr val="accent2"/>
                </a:solidFill>
              </a:rPr>
              <a:t>Deposit</a:t>
            </a:r>
            <a:endParaRPr lang="en-US" sz="1400" i="1" dirty="0">
              <a:solidFill>
                <a:schemeClr val="accent2"/>
              </a:solidFill>
            </a:endParaRPr>
          </a:p>
        </p:txBody>
      </p:sp>
    </p:spTree>
    <p:extLst>
      <p:ext uri="{BB962C8B-B14F-4D97-AF65-F5344CB8AC3E}">
        <p14:creationId xmlns:p14="http://schemas.microsoft.com/office/powerpoint/2010/main" val="177348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lgn="r"/>
            <a:r>
              <a:rPr lang="en-US" smtClean="0"/>
              <a:t>GANIL Community Meeting, Caen, October 20th 2022</a:t>
            </a:r>
            <a:endParaRPr lang="fr-FR" dirty="0"/>
          </a:p>
        </p:txBody>
      </p:sp>
      <p:sp>
        <p:nvSpPr>
          <p:cNvPr id="4" name="Espace réservé du numéro de diapositive 3"/>
          <p:cNvSpPr>
            <a:spLocks noGrp="1"/>
          </p:cNvSpPr>
          <p:nvPr>
            <p:ph type="sldNum" sz="quarter" idx="12"/>
          </p:nvPr>
        </p:nvSpPr>
        <p:spPr/>
        <p:txBody>
          <a:bodyPr/>
          <a:lstStyle/>
          <a:p>
            <a:fld id="{357E5AD5-23FB-474E-9BF5-B42530E509F4}" type="slidenum">
              <a:rPr lang="fr-FR" smtClean="0"/>
              <a:t>14</a:t>
            </a:fld>
            <a:endParaRPr lang="fr-FR"/>
          </a:p>
        </p:txBody>
      </p:sp>
      <p:sp>
        <p:nvSpPr>
          <p:cNvPr id="2" name="Titre 1"/>
          <p:cNvSpPr>
            <a:spLocks noGrp="1"/>
          </p:cNvSpPr>
          <p:nvPr>
            <p:ph type="title" idx="4294967295"/>
          </p:nvPr>
        </p:nvSpPr>
        <p:spPr>
          <a:xfrm>
            <a:off x="0" y="48348"/>
            <a:ext cx="10801350" cy="1141413"/>
          </a:xfrm>
        </p:spPr>
        <p:txBody>
          <a:bodyPr/>
          <a:lstStyle/>
          <a:p>
            <a:r>
              <a:rPr lang="fr-FR" dirty="0" err="1" smtClean="0"/>
              <a:t>Other</a:t>
            </a:r>
            <a:r>
              <a:rPr lang="fr-FR" dirty="0" smtClean="0"/>
              <a:t> applications, </a:t>
            </a:r>
            <a:r>
              <a:rPr lang="fr-FR" dirty="0" err="1" smtClean="0"/>
              <a:t>technics</a:t>
            </a:r>
            <a:r>
              <a:rPr lang="fr-FR" dirty="0" smtClean="0"/>
              <a:t> &amp; </a:t>
            </a:r>
            <a:r>
              <a:rPr lang="fr-FR" dirty="0" err="1" smtClean="0"/>
              <a:t>skills</a:t>
            </a:r>
            <a:endParaRPr lang="en-US" dirty="0"/>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89489" y="997016"/>
            <a:ext cx="3276318" cy="2463420"/>
          </a:xfrm>
          <a:prstGeom prst="rect">
            <a:avLst/>
          </a:prstGeom>
        </p:spPr>
      </p:pic>
      <p:sp>
        <p:nvSpPr>
          <p:cNvPr id="8" name="ZoneTexte 7"/>
          <p:cNvSpPr txBox="1"/>
          <p:nvPr/>
        </p:nvSpPr>
        <p:spPr>
          <a:xfrm>
            <a:off x="8071505" y="966320"/>
            <a:ext cx="4120496" cy="1809726"/>
          </a:xfrm>
          <a:prstGeom prst="rect">
            <a:avLst/>
          </a:prstGeom>
          <a:noFill/>
        </p:spPr>
        <p:txBody>
          <a:bodyPr wrap="square" rtlCol="0">
            <a:spAutoFit/>
          </a:bodyPr>
          <a:lstStyle/>
          <a:p>
            <a:r>
              <a:rPr lang="fr-FR" b="1" dirty="0" err="1" smtClean="0"/>
              <a:t>Evaporator</a:t>
            </a:r>
            <a:r>
              <a:rPr lang="fr-FR" b="1" dirty="0" smtClean="0"/>
              <a:t> large dimension (</a:t>
            </a:r>
            <a:r>
              <a:rPr lang="fr-FR" dirty="0" smtClean="0"/>
              <a:t>diamètre </a:t>
            </a:r>
            <a:r>
              <a:rPr lang="fr-FR" dirty="0"/>
              <a:t>700 </a:t>
            </a:r>
            <a:r>
              <a:rPr lang="fr-FR" dirty="0" smtClean="0"/>
              <a:t>x1500)</a:t>
            </a:r>
          </a:p>
          <a:p>
            <a:pPr marL="342900" indent="-342900" defTabSz="457200">
              <a:spcBef>
                <a:spcPct val="20000"/>
              </a:spcBef>
            </a:pPr>
            <a:r>
              <a:rPr lang="fr-FR" dirty="0" err="1" smtClean="0"/>
              <a:t>Metallisation</a:t>
            </a:r>
            <a:r>
              <a:rPr lang="fr-FR" dirty="0" smtClean="0"/>
              <a:t> of </a:t>
            </a:r>
            <a:r>
              <a:rPr lang="fr-FR" dirty="0" err="1" smtClean="0"/>
              <a:t>thin</a:t>
            </a:r>
            <a:r>
              <a:rPr lang="fr-FR" dirty="0" smtClean="0"/>
              <a:t> foils for detectors</a:t>
            </a:r>
          </a:p>
          <a:p>
            <a:r>
              <a:rPr lang="en-US" altLang="en-US" dirty="0"/>
              <a:t>Non interactive emissive </a:t>
            </a:r>
            <a:r>
              <a:rPr lang="en-US" altLang="en-US" dirty="0" smtClean="0"/>
              <a:t>foils, Gold </a:t>
            </a:r>
            <a:r>
              <a:rPr lang="en-US" altLang="en-US" dirty="0"/>
              <a:t>on Drift chamber </a:t>
            </a:r>
            <a:r>
              <a:rPr lang="en-US" altLang="en-US" dirty="0" smtClean="0"/>
              <a:t>windows, Gold </a:t>
            </a:r>
            <a:r>
              <a:rPr lang="en-US" altLang="en-US" dirty="0"/>
              <a:t>on </a:t>
            </a:r>
            <a:r>
              <a:rPr lang="en-US" altLang="en-US" dirty="0" smtClean="0"/>
              <a:t>diamonds</a:t>
            </a:r>
            <a:endParaRPr lang="en-US" altLang="en-US" dirty="0"/>
          </a:p>
        </p:txBody>
      </p:sp>
      <p:sp>
        <p:nvSpPr>
          <p:cNvPr id="9" name="ZoneTexte 8"/>
          <p:cNvSpPr txBox="1"/>
          <p:nvPr/>
        </p:nvSpPr>
        <p:spPr>
          <a:xfrm>
            <a:off x="641686" y="1276759"/>
            <a:ext cx="3662734" cy="523220"/>
          </a:xfrm>
          <a:prstGeom prst="rect">
            <a:avLst/>
          </a:prstGeom>
          <a:solidFill>
            <a:srgbClr val="4D1434">
              <a:lumMod val="10000"/>
              <a:lumOff val="90000"/>
            </a:srgbClr>
          </a:solidFill>
        </p:spPr>
        <p:txBody>
          <a:bodyPr wrap="none" rtlCol="0">
            <a:spAutoFit/>
          </a:bodyPr>
          <a:lstStyle/>
          <a:p>
            <a:pPr lvl="0" defTabSz="457200"/>
            <a:r>
              <a:rPr lang="en-US" sz="2800" i="1" dirty="0" smtClean="0">
                <a:solidFill>
                  <a:srgbClr val="4D1434"/>
                </a:solidFill>
                <a:latin typeface="Gill Sans MT" panose="020B0502020104020203"/>
              </a:rPr>
              <a:t>Deposition by evaporation</a:t>
            </a:r>
            <a:endParaRPr lang="en-US" sz="2800" i="1" dirty="0">
              <a:solidFill>
                <a:srgbClr val="4D1434"/>
              </a:solidFill>
              <a:latin typeface="Gill Sans MT" panose="020B0502020104020203"/>
            </a:endParaRPr>
          </a:p>
        </p:txBody>
      </p:sp>
      <p:pic>
        <p:nvPicPr>
          <p:cNvPr id="14" name="Imag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43932" y="4298761"/>
            <a:ext cx="2848555" cy="1900178"/>
          </a:xfrm>
          <a:prstGeom prst="rect">
            <a:avLst/>
          </a:prstGeom>
        </p:spPr>
      </p:pic>
      <p:sp>
        <p:nvSpPr>
          <p:cNvPr id="15" name="ZoneTexte 14"/>
          <p:cNvSpPr txBox="1"/>
          <p:nvPr/>
        </p:nvSpPr>
        <p:spPr>
          <a:xfrm>
            <a:off x="109365" y="3698052"/>
            <a:ext cx="4502836" cy="523220"/>
          </a:xfrm>
          <a:prstGeom prst="rect">
            <a:avLst/>
          </a:prstGeom>
          <a:solidFill>
            <a:srgbClr val="4D1434">
              <a:lumMod val="10000"/>
              <a:lumOff val="90000"/>
            </a:srgbClr>
          </a:solidFill>
        </p:spPr>
        <p:txBody>
          <a:bodyPr wrap="none" rtlCol="0">
            <a:spAutoFit/>
          </a:bodyPr>
          <a:lstStyle/>
          <a:p>
            <a:pPr lvl="0" defTabSz="457200"/>
            <a:r>
              <a:rPr lang="fr-FR" sz="2800" i="1" dirty="0" err="1" smtClean="0">
                <a:solidFill>
                  <a:srgbClr val="4D1434"/>
                </a:solidFill>
                <a:latin typeface="Gill Sans MT" panose="020B0502020104020203"/>
              </a:rPr>
              <a:t>Preparation</a:t>
            </a:r>
            <a:r>
              <a:rPr lang="fr-FR" sz="2800" i="1" dirty="0" smtClean="0">
                <a:solidFill>
                  <a:srgbClr val="4D1434"/>
                </a:solidFill>
                <a:latin typeface="Gill Sans MT" panose="020B0502020104020203"/>
              </a:rPr>
              <a:t> of sensitive </a:t>
            </a:r>
            <a:r>
              <a:rPr lang="fr-FR" sz="2800" i="1" dirty="0" err="1" smtClean="0">
                <a:solidFill>
                  <a:srgbClr val="4D1434"/>
                </a:solidFill>
                <a:latin typeface="Gill Sans MT" panose="020B0502020104020203"/>
              </a:rPr>
              <a:t>material</a:t>
            </a:r>
            <a:endParaRPr lang="en-US" sz="2800" i="1" dirty="0">
              <a:solidFill>
                <a:srgbClr val="4D1434"/>
              </a:solidFill>
              <a:latin typeface="Gill Sans MT" panose="020B0502020104020203"/>
            </a:endParaRPr>
          </a:p>
        </p:txBody>
      </p:sp>
    </p:spTree>
    <p:extLst>
      <p:ext uri="{BB962C8B-B14F-4D97-AF65-F5344CB8AC3E}">
        <p14:creationId xmlns:p14="http://schemas.microsoft.com/office/powerpoint/2010/main" val="1893007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fontScale="90000"/>
          </a:bodyPr>
          <a:lstStyle/>
          <a:p>
            <a:r>
              <a:rPr lang="fr-FR" dirty="0" smtClean="0"/>
              <a:t>Projet PALAIS</a:t>
            </a:r>
            <a:r>
              <a:rPr lang="fr-FR" u="sng" dirty="0" smtClean="0"/>
              <a:t/>
            </a:r>
            <a:br>
              <a:rPr lang="fr-FR" u="sng" dirty="0" smtClean="0"/>
            </a:br>
            <a:r>
              <a:rPr lang="fr-FR" sz="4900" u="sng" dirty="0" smtClean="0"/>
              <a:t>P</a:t>
            </a:r>
            <a:r>
              <a:rPr lang="fr-FR" sz="4900" dirty="0" smtClean="0"/>
              <a:t>l</a:t>
            </a:r>
            <a:r>
              <a:rPr lang="fr-FR" sz="4900" u="sng" dirty="0" smtClean="0"/>
              <a:t>a</a:t>
            </a:r>
            <a:r>
              <a:rPr lang="fr-FR" sz="4900" dirty="0" smtClean="0"/>
              <a:t>teforme </a:t>
            </a:r>
            <a:r>
              <a:rPr lang="fr-FR" sz="4900" dirty="0"/>
              <a:t>Cib</a:t>
            </a:r>
            <a:r>
              <a:rPr lang="fr-FR" sz="4900" u="sng" dirty="0"/>
              <a:t>l</a:t>
            </a:r>
            <a:r>
              <a:rPr lang="fr-FR" sz="4900" dirty="0"/>
              <a:t>es </a:t>
            </a:r>
            <a:r>
              <a:rPr lang="fr-FR" sz="4900" dirty="0" smtClean="0"/>
              <a:t>pour G</a:t>
            </a:r>
            <a:r>
              <a:rPr lang="fr-FR" sz="4900" u="sng" dirty="0" smtClean="0"/>
              <a:t>A</a:t>
            </a:r>
            <a:r>
              <a:rPr lang="fr-FR" sz="4900" dirty="0" smtClean="0"/>
              <a:t>N</a:t>
            </a:r>
            <a:r>
              <a:rPr lang="fr-FR" sz="4900" u="sng" dirty="0" smtClean="0"/>
              <a:t>I</a:t>
            </a:r>
            <a:r>
              <a:rPr lang="fr-FR" sz="4900" dirty="0" smtClean="0"/>
              <a:t>L/</a:t>
            </a:r>
            <a:r>
              <a:rPr lang="fr-FR" sz="4900" u="sng" dirty="0" smtClean="0"/>
              <a:t>S</a:t>
            </a:r>
            <a:r>
              <a:rPr lang="fr-FR" sz="4900" dirty="0" smtClean="0"/>
              <a:t>PIRAL2</a:t>
            </a:r>
            <a:endParaRPr lang="fr-FR" dirty="0"/>
          </a:p>
        </p:txBody>
      </p:sp>
      <p:sp>
        <p:nvSpPr>
          <p:cNvPr id="8" name="Espace réservé du texte 7"/>
          <p:cNvSpPr>
            <a:spLocks noGrp="1"/>
          </p:cNvSpPr>
          <p:nvPr>
            <p:ph type="body" idx="1"/>
          </p:nvPr>
        </p:nvSpPr>
        <p:spPr>
          <a:xfrm>
            <a:off x="695326" y="4868863"/>
            <a:ext cx="8036080" cy="1260475"/>
          </a:xfrm>
        </p:spPr>
        <p:txBody>
          <a:bodyPr>
            <a:normAutofit/>
          </a:bodyPr>
          <a:lstStyle/>
          <a:p>
            <a:r>
              <a:rPr lang="fr-FR" sz="2200" i="1" dirty="0"/>
              <a:t>G. Frémont, expert Cibles</a:t>
            </a:r>
          </a:p>
          <a:p>
            <a:r>
              <a:rPr lang="fr-FR" sz="2200" i="1" dirty="0" smtClean="0"/>
              <a:t>F. </a:t>
            </a:r>
            <a:r>
              <a:rPr lang="fr-FR" sz="2200" i="1" dirty="0" err="1" smtClean="0"/>
              <a:t>Pérocheau</a:t>
            </a:r>
            <a:r>
              <a:rPr lang="fr-FR" sz="2200" i="1" dirty="0" smtClean="0"/>
              <a:t>, chef du projet &amp; </a:t>
            </a:r>
            <a:r>
              <a:rPr lang="fr-FR" sz="2200" i="1" dirty="0"/>
              <a:t>Ch. </a:t>
            </a:r>
            <a:r>
              <a:rPr lang="fr-FR" sz="2200" i="1" dirty="0" smtClean="0"/>
              <a:t>Stodel, pilote stratégique</a:t>
            </a:r>
            <a:endParaRPr lang="fr-FR" sz="2200" i="1" dirty="0"/>
          </a:p>
        </p:txBody>
      </p:sp>
      <p:sp>
        <p:nvSpPr>
          <p:cNvPr id="9" name="Espace réservé du pied de page 8"/>
          <p:cNvSpPr>
            <a:spLocks noGrp="1"/>
          </p:cNvSpPr>
          <p:nvPr>
            <p:ph type="ftr" sz="quarter" idx="11"/>
          </p:nvPr>
        </p:nvSpPr>
        <p:spPr/>
        <p:txBody>
          <a:bodyPr/>
          <a:lstStyle/>
          <a:p>
            <a:r>
              <a:rPr lang="fr-FR" smtClean="0"/>
              <a:t>ISOL France Workshop VI - GDR SCiPAC - 27 Mai 2024, IPHC, Strasbourg</a:t>
            </a:r>
            <a:endParaRPr lang="fr-FR"/>
          </a:p>
        </p:txBody>
      </p:sp>
      <p:sp>
        <p:nvSpPr>
          <p:cNvPr id="2" name="Espace réservé du numéro de diapositive 1"/>
          <p:cNvSpPr>
            <a:spLocks noGrp="1"/>
          </p:cNvSpPr>
          <p:nvPr>
            <p:ph type="sldNum" sz="quarter" idx="12"/>
          </p:nvPr>
        </p:nvSpPr>
        <p:spPr/>
        <p:txBody>
          <a:bodyPr/>
          <a:lstStyle/>
          <a:p>
            <a:fld id="{94B63599-5DA0-BE42-AE37-88D1760620F1}" type="slidenum">
              <a:rPr lang="fr-FR" smtClean="0"/>
              <a:pPr/>
              <a:t>15</a:t>
            </a:fld>
            <a:endParaRPr lang="fr-FR"/>
          </a:p>
        </p:txBody>
      </p:sp>
    </p:spTree>
    <p:extLst>
      <p:ext uri="{BB962C8B-B14F-4D97-AF65-F5344CB8AC3E}">
        <p14:creationId xmlns:p14="http://schemas.microsoft.com/office/powerpoint/2010/main" val="298562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ISOL France Workshop VI - GDR SCiPAC - 27 Mai 2024, IPHC, Strasbourg</a:t>
            </a:r>
            <a:endParaRPr lang="fr-FR"/>
          </a:p>
        </p:txBody>
      </p:sp>
      <p:grpSp>
        <p:nvGrpSpPr>
          <p:cNvPr id="3" name="Groupe 2"/>
          <p:cNvGrpSpPr/>
          <p:nvPr/>
        </p:nvGrpSpPr>
        <p:grpSpPr>
          <a:xfrm>
            <a:off x="1911295" y="709816"/>
            <a:ext cx="9145588" cy="5608185"/>
            <a:chOff x="-1588" y="1080363"/>
            <a:chExt cx="9145588" cy="5608185"/>
          </a:xfrm>
        </p:grpSpPr>
        <p:sp>
          <p:nvSpPr>
            <p:cNvPr id="4" name="Rectangle à coins arrondis 3"/>
            <p:cNvSpPr>
              <a:spLocks noChangeAspect="1"/>
            </p:cNvSpPr>
            <p:nvPr/>
          </p:nvSpPr>
          <p:spPr bwMode="auto">
            <a:xfrm>
              <a:off x="3572041" y="3151081"/>
              <a:ext cx="509191" cy="509252"/>
            </a:xfrm>
            <a:prstGeom prst="roundRect">
              <a:avLst/>
            </a:prstGeom>
            <a:solidFill>
              <a:schemeClr val="accent6">
                <a:lumMod val="60000"/>
                <a:lumOff val="40000"/>
              </a:schemeClr>
            </a:solidFill>
            <a:ln w="9525" cap="flat" cmpd="sng" algn="ctr">
              <a:solidFill>
                <a:schemeClr val="tx2"/>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chemeClr val="accent1">
                  <a:lumMod val="75000"/>
                </a:schemeClr>
              </a:extrusionClr>
              <a:contourClr>
                <a:schemeClr val="accent2">
                  <a:lumMod val="75000"/>
                </a:schemeClr>
              </a:contourClr>
            </a:sp3d>
          </p:spPr>
          <p:txBody>
            <a:bodyPr anchor="ctr" anchorCtr="1">
              <a:normAutofit/>
            </a:bodyPr>
            <a:lstStyle/>
            <a:p>
              <a:pPr defTabSz="4171950" fontAlgn="base">
                <a:spcBef>
                  <a:spcPct val="0"/>
                </a:spcBef>
                <a:spcAft>
                  <a:spcPct val="0"/>
                </a:spcAft>
                <a:defRPr/>
              </a:pPr>
              <a:r>
                <a:rPr lang="fr-FR" sz="1000" dirty="0">
                  <a:solidFill>
                    <a:prstClr val="black"/>
                  </a:solidFill>
                  <a:latin typeface="Book Antiqua" pitchFamily="18" charset="0"/>
                </a:rPr>
                <a:t>Fe</a:t>
              </a:r>
            </a:p>
          </p:txBody>
        </p:sp>
        <p:grpSp>
          <p:nvGrpSpPr>
            <p:cNvPr id="5" name="Groupe 4"/>
            <p:cNvGrpSpPr/>
            <p:nvPr/>
          </p:nvGrpSpPr>
          <p:grpSpPr>
            <a:xfrm>
              <a:off x="-1588" y="1080363"/>
              <a:ext cx="9145588" cy="5323412"/>
              <a:chOff x="1487488" y="940864"/>
              <a:chExt cx="9145588" cy="5323412"/>
            </a:xfrm>
          </p:grpSpPr>
          <p:sp>
            <p:nvSpPr>
              <p:cNvPr id="30" name="Rectangle à coins arrondis 29"/>
              <p:cNvSpPr>
                <a:spLocks noChangeAspect="1"/>
              </p:cNvSpPr>
              <p:nvPr/>
            </p:nvSpPr>
            <p:spPr bwMode="auto">
              <a:xfrm>
                <a:off x="5563233" y="3020921"/>
                <a:ext cx="509191" cy="50925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Co</a:t>
                </a:r>
              </a:p>
            </p:txBody>
          </p:sp>
          <p:sp>
            <p:nvSpPr>
              <p:cNvPr id="31" name="Rectangle à coins arrondis 30"/>
              <p:cNvSpPr>
                <a:spLocks noChangeAspect="1"/>
              </p:cNvSpPr>
              <p:nvPr/>
            </p:nvSpPr>
            <p:spPr bwMode="auto">
              <a:xfrm>
                <a:off x="6041596" y="4064222"/>
                <a:ext cx="509191" cy="50925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Pt</a:t>
                </a:r>
              </a:p>
            </p:txBody>
          </p:sp>
          <p:sp>
            <p:nvSpPr>
              <p:cNvPr id="32" name="Rectangle à coins arrondis 31"/>
              <p:cNvSpPr>
                <a:spLocks noChangeAspect="1"/>
              </p:cNvSpPr>
              <p:nvPr/>
            </p:nvSpPr>
            <p:spPr bwMode="auto">
              <a:xfrm>
                <a:off x="7052527" y="4080170"/>
                <a:ext cx="509191" cy="50925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Hg</a:t>
                </a:r>
              </a:p>
            </p:txBody>
          </p:sp>
          <p:sp>
            <p:nvSpPr>
              <p:cNvPr id="33" name="Rectangle à coins arrondis 32"/>
              <p:cNvSpPr>
                <a:spLocks noChangeAspect="1"/>
              </p:cNvSpPr>
              <p:nvPr/>
            </p:nvSpPr>
            <p:spPr bwMode="auto">
              <a:xfrm>
                <a:off x="6583736" y="3038280"/>
                <a:ext cx="509191" cy="50925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Cu</a:t>
                </a:r>
              </a:p>
            </p:txBody>
          </p:sp>
          <p:sp>
            <p:nvSpPr>
              <p:cNvPr id="34" name="Rectangle à coins arrondis 33"/>
              <p:cNvSpPr>
                <a:spLocks noChangeAspect="1"/>
              </p:cNvSpPr>
              <p:nvPr/>
            </p:nvSpPr>
            <p:spPr bwMode="auto">
              <a:xfrm>
                <a:off x="6574170" y="3564009"/>
                <a:ext cx="509191" cy="50925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Ag</a:t>
                </a:r>
              </a:p>
            </p:txBody>
          </p:sp>
          <p:sp>
            <p:nvSpPr>
              <p:cNvPr id="35" name="Rectangle à coins arrondis 34"/>
              <p:cNvSpPr>
                <a:spLocks noChangeAspect="1"/>
              </p:cNvSpPr>
              <p:nvPr/>
            </p:nvSpPr>
            <p:spPr bwMode="auto">
              <a:xfrm>
                <a:off x="6555035" y="4080170"/>
                <a:ext cx="509191" cy="509252"/>
              </a:xfrm>
              <a:prstGeom prst="roundRect">
                <a:avLst/>
              </a:prstGeom>
              <a:solidFill>
                <a:srgbClr val="70AD47">
                  <a:lumMod val="60000"/>
                  <a:lumOff val="40000"/>
                </a:srgbClr>
              </a:solid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Au</a:t>
                </a:r>
              </a:p>
            </p:txBody>
          </p:sp>
          <p:sp>
            <p:nvSpPr>
              <p:cNvPr id="36" name="Rectangle à coins arrondis 35"/>
              <p:cNvSpPr>
                <a:spLocks noChangeAspect="1"/>
              </p:cNvSpPr>
              <p:nvPr/>
            </p:nvSpPr>
            <p:spPr bwMode="auto">
              <a:xfrm>
                <a:off x="8098557" y="1999579"/>
                <a:ext cx="509191" cy="509252"/>
              </a:xfrm>
              <a:prstGeom prst="roundRect">
                <a:avLst/>
              </a:prstGeom>
              <a:solidFill>
                <a:sysClr val="window" lastClr="FFFFFF">
                  <a:lumMod val="65000"/>
                </a:sysClr>
              </a:solid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C</a:t>
                </a:r>
              </a:p>
            </p:txBody>
          </p:sp>
          <p:sp>
            <p:nvSpPr>
              <p:cNvPr id="37" name="Rectangle à coins arrondis 36"/>
              <p:cNvSpPr>
                <a:spLocks noChangeAspect="1"/>
              </p:cNvSpPr>
              <p:nvPr/>
            </p:nvSpPr>
            <p:spPr bwMode="auto">
              <a:xfrm>
                <a:off x="8079423" y="3567198"/>
                <a:ext cx="509191" cy="509252"/>
              </a:xfrm>
              <a:prstGeom prst="roundRect">
                <a:avLst/>
              </a:prstGeom>
              <a:solidFill>
                <a:srgbClr val="70AD47">
                  <a:lumMod val="60000"/>
                  <a:lumOff val="40000"/>
                </a:srgbClr>
              </a:solid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baseline="30000" dirty="0">
                    <a:solidFill>
                      <a:prstClr val="black"/>
                    </a:solidFill>
                    <a:latin typeface="Book Antiqua" pitchFamily="18" charset="0"/>
                  </a:rPr>
                  <a:t>118</a:t>
                </a:r>
                <a:r>
                  <a:rPr lang="fr-FR" sz="1000" kern="0" dirty="0">
                    <a:solidFill>
                      <a:prstClr val="black"/>
                    </a:solidFill>
                    <a:latin typeface="Book Antiqua" pitchFamily="18" charset="0"/>
                  </a:rPr>
                  <a:t>Sn</a:t>
                </a:r>
              </a:p>
            </p:txBody>
          </p:sp>
          <p:sp>
            <p:nvSpPr>
              <p:cNvPr id="38" name="Rectangle à coins arrondis 37"/>
              <p:cNvSpPr>
                <a:spLocks noChangeAspect="1"/>
              </p:cNvSpPr>
              <p:nvPr/>
            </p:nvSpPr>
            <p:spPr bwMode="auto">
              <a:xfrm>
                <a:off x="8060288" y="4083359"/>
                <a:ext cx="509191" cy="50925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endParaRPr lang="fr-FR" sz="1000" kern="0" baseline="30000" dirty="0">
                  <a:solidFill>
                    <a:prstClr val="black"/>
                  </a:solidFill>
                  <a:latin typeface="Book Antiqua" pitchFamily="18" charset="0"/>
                </a:endParaRPr>
              </a:p>
            </p:txBody>
          </p:sp>
          <p:sp>
            <p:nvSpPr>
              <p:cNvPr id="39" name="Rectangle à coins arrondis 38"/>
              <p:cNvSpPr>
                <a:spLocks noChangeAspect="1"/>
              </p:cNvSpPr>
              <p:nvPr/>
            </p:nvSpPr>
            <p:spPr bwMode="auto">
              <a:xfrm>
                <a:off x="8602427" y="2531687"/>
                <a:ext cx="509191" cy="50925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P</a:t>
                </a:r>
              </a:p>
            </p:txBody>
          </p:sp>
          <p:sp>
            <p:nvSpPr>
              <p:cNvPr id="40" name="Rectangle à coins arrondis 39"/>
              <p:cNvSpPr>
                <a:spLocks noChangeAspect="1"/>
              </p:cNvSpPr>
              <p:nvPr/>
            </p:nvSpPr>
            <p:spPr bwMode="auto">
              <a:xfrm>
                <a:off x="8602427" y="3047849"/>
                <a:ext cx="509191" cy="50925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As</a:t>
                </a:r>
              </a:p>
            </p:txBody>
          </p:sp>
          <p:sp>
            <p:nvSpPr>
              <p:cNvPr id="41" name="Rectangle à coins arrondis 40"/>
              <p:cNvSpPr>
                <a:spLocks noChangeAspect="1"/>
              </p:cNvSpPr>
              <p:nvPr/>
            </p:nvSpPr>
            <p:spPr bwMode="auto">
              <a:xfrm>
                <a:off x="8592860" y="3573576"/>
                <a:ext cx="509191" cy="50925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Sb</a:t>
                </a:r>
              </a:p>
            </p:txBody>
          </p:sp>
          <p:sp>
            <p:nvSpPr>
              <p:cNvPr id="42" name="Rectangle à coins arrondis 41"/>
              <p:cNvSpPr>
                <a:spLocks noChangeAspect="1"/>
              </p:cNvSpPr>
              <p:nvPr/>
            </p:nvSpPr>
            <p:spPr bwMode="auto">
              <a:xfrm>
                <a:off x="8557708" y="4089737"/>
                <a:ext cx="579493" cy="509252"/>
              </a:xfrm>
              <a:prstGeom prst="roundRect">
                <a:avLst/>
              </a:prstGeom>
              <a:solidFill>
                <a:srgbClr val="70AD47">
                  <a:lumMod val="60000"/>
                  <a:lumOff val="40000"/>
                </a:srgbClr>
              </a:solid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Bi, Bi</a:t>
                </a:r>
                <a:r>
                  <a:rPr lang="fr-FR" sz="1000" kern="0" baseline="-25000" dirty="0">
                    <a:solidFill>
                      <a:prstClr val="black"/>
                    </a:solidFill>
                    <a:latin typeface="Book Antiqua" pitchFamily="18" charset="0"/>
                  </a:rPr>
                  <a:t>2</a:t>
                </a:r>
                <a:r>
                  <a:rPr lang="fr-FR" sz="1000" kern="0" dirty="0">
                    <a:solidFill>
                      <a:prstClr val="black"/>
                    </a:solidFill>
                    <a:latin typeface="Book Antiqua" pitchFamily="18" charset="0"/>
                  </a:rPr>
                  <a:t>O</a:t>
                </a:r>
                <a:r>
                  <a:rPr lang="fr-FR" sz="1000" kern="0" baseline="-25000" dirty="0">
                    <a:solidFill>
                      <a:prstClr val="black"/>
                    </a:solidFill>
                    <a:latin typeface="Book Antiqua" pitchFamily="18" charset="0"/>
                  </a:rPr>
                  <a:t>3</a:t>
                </a:r>
              </a:p>
            </p:txBody>
          </p:sp>
          <p:sp>
            <p:nvSpPr>
              <p:cNvPr id="43" name="Rectangle à coins arrondis 42"/>
              <p:cNvSpPr>
                <a:spLocks noChangeAspect="1"/>
              </p:cNvSpPr>
              <p:nvPr/>
            </p:nvSpPr>
            <p:spPr bwMode="auto">
              <a:xfrm>
                <a:off x="9106298" y="2528498"/>
                <a:ext cx="509191" cy="50925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S</a:t>
                </a:r>
              </a:p>
            </p:txBody>
          </p:sp>
          <p:sp>
            <p:nvSpPr>
              <p:cNvPr id="44" name="Rectangle à coins arrondis 43"/>
              <p:cNvSpPr>
                <a:spLocks noChangeAspect="1"/>
              </p:cNvSpPr>
              <p:nvPr/>
            </p:nvSpPr>
            <p:spPr bwMode="auto">
              <a:xfrm>
                <a:off x="1535321" y="1416953"/>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srgbClr val="800080"/>
                    </a:solidFill>
                    <a:latin typeface="Book Antiqua" pitchFamily="18" charset="0"/>
                  </a:rPr>
                  <a:t>H</a:t>
                </a:r>
              </a:p>
            </p:txBody>
          </p:sp>
          <p:sp>
            <p:nvSpPr>
              <p:cNvPr id="45" name="Rectangle à coins arrondis 4"/>
              <p:cNvSpPr>
                <a:spLocks noChangeAspect="1"/>
              </p:cNvSpPr>
              <p:nvPr/>
            </p:nvSpPr>
            <p:spPr bwMode="auto">
              <a:xfrm>
                <a:off x="1525755" y="1942621"/>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Li</a:t>
                </a:r>
              </a:p>
            </p:txBody>
          </p:sp>
          <p:sp>
            <p:nvSpPr>
              <p:cNvPr id="46" name="Rectangle à coins arrondis 5"/>
              <p:cNvSpPr>
                <a:spLocks noChangeAspect="1"/>
              </p:cNvSpPr>
              <p:nvPr/>
            </p:nvSpPr>
            <p:spPr bwMode="auto">
              <a:xfrm>
                <a:off x="1516188" y="2468289"/>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Na</a:t>
                </a:r>
              </a:p>
            </p:txBody>
          </p:sp>
          <p:sp>
            <p:nvSpPr>
              <p:cNvPr id="47" name="Rectangle à coins arrondis 6"/>
              <p:cNvSpPr>
                <a:spLocks noChangeAspect="1"/>
              </p:cNvSpPr>
              <p:nvPr/>
            </p:nvSpPr>
            <p:spPr bwMode="auto">
              <a:xfrm>
                <a:off x="1516188" y="2984390"/>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K</a:t>
                </a:r>
              </a:p>
            </p:txBody>
          </p:sp>
          <p:sp>
            <p:nvSpPr>
              <p:cNvPr id="48" name="Rectangle à coins arrondis 7"/>
              <p:cNvSpPr>
                <a:spLocks noChangeAspect="1"/>
              </p:cNvSpPr>
              <p:nvPr/>
            </p:nvSpPr>
            <p:spPr bwMode="auto">
              <a:xfrm>
                <a:off x="1506622" y="3510057"/>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Rb</a:t>
                </a:r>
              </a:p>
            </p:txBody>
          </p:sp>
          <p:sp>
            <p:nvSpPr>
              <p:cNvPr id="49" name="Rectangle à coins arrondis 8"/>
              <p:cNvSpPr>
                <a:spLocks noChangeAspect="1"/>
              </p:cNvSpPr>
              <p:nvPr/>
            </p:nvSpPr>
            <p:spPr bwMode="auto">
              <a:xfrm>
                <a:off x="1487488" y="4026157"/>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Cs</a:t>
                </a:r>
              </a:p>
            </p:txBody>
          </p:sp>
          <p:sp>
            <p:nvSpPr>
              <p:cNvPr id="50" name="Rectangle à coins arrondis 49"/>
              <p:cNvSpPr>
                <a:spLocks noChangeAspect="1"/>
              </p:cNvSpPr>
              <p:nvPr/>
            </p:nvSpPr>
            <p:spPr bwMode="auto">
              <a:xfrm>
                <a:off x="2039164" y="1948999"/>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Be</a:t>
                </a:r>
              </a:p>
            </p:txBody>
          </p:sp>
          <p:sp>
            <p:nvSpPr>
              <p:cNvPr id="51" name="Rectangle à coins arrondis 50"/>
              <p:cNvSpPr>
                <a:spLocks noChangeAspect="1"/>
              </p:cNvSpPr>
              <p:nvPr/>
            </p:nvSpPr>
            <p:spPr bwMode="auto">
              <a:xfrm>
                <a:off x="2029597" y="2474666"/>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Mg</a:t>
                </a:r>
              </a:p>
            </p:txBody>
          </p:sp>
          <p:sp>
            <p:nvSpPr>
              <p:cNvPr id="52" name="Rectangle à coins arrondis 51"/>
              <p:cNvSpPr>
                <a:spLocks noChangeAspect="1"/>
              </p:cNvSpPr>
              <p:nvPr/>
            </p:nvSpPr>
            <p:spPr bwMode="auto">
              <a:xfrm>
                <a:off x="2020030" y="3516435"/>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Sr</a:t>
                </a:r>
              </a:p>
            </p:txBody>
          </p:sp>
          <p:sp>
            <p:nvSpPr>
              <p:cNvPr id="53" name="Rectangle à coins arrondis 52"/>
              <p:cNvSpPr>
                <a:spLocks noChangeAspect="1"/>
              </p:cNvSpPr>
              <p:nvPr/>
            </p:nvSpPr>
            <p:spPr bwMode="auto">
              <a:xfrm>
                <a:off x="2000896" y="4032535"/>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Ba</a:t>
                </a:r>
              </a:p>
            </p:txBody>
          </p:sp>
          <p:sp>
            <p:nvSpPr>
              <p:cNvPr id="54" name="Rectangle à coins arrondis 53"/>
              <p:cNvSpPr>
                <a:spLocks noChangeAspect="1"/>
              </p:cNvSpPr>
              <p:nvPr/>
            </p:nvSpPr>
            <p:spPr bwMode="auto">
              <a:xfrm>
                <a:off x="2523872" y="3522814"/>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Y</a:t>
                </a:r>
              </a:p>
            </p:txBody>
          </p:sp>
          <p:sp>
            <p:nvSpPr>
              <p:cNvPr id="55" name="Rectangle à coins arrondis 54"/>
              <p:cNvSpPr>
                <a:spLocks noChangeAspect="1"/>
              </p:cNvSpPr>
              <p:nvPr/>
            </p:nvSpPr>
            <p:spPr bwMode="auto">
              <a:xfrm>
                <a:off x="3050036" y="2997147"/>
                <a:ext cx="509161" cy="509192"/>
              </a:xfrm>
              <a:prstGeom prst="roundRect">
                <a:avLst/>
              </a:prstGeom>
              <a:solidFill>
                <a:srgbClr val="ED7D31">
                  <a:lumMod val="60000"/>
                  <a:lumOff val="40000"/>
                </a:srgbClr>
              </a:solid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baseline="30000" dirty="0">
                    <a:solidFill>
                      <a:prstClr val="black"/>
                    </a:solidFill>
                    <a:latin typeface="Book Antiqua" pitchFamily="18" charset="0"/>
                  </a:rPr>
                  <a:t>46</a:t>
                </a:r>
                <a:r>
                  <a:rPr lang="fr-FR" sz="1000" kern="0" dirty="0">
                    <a:solidFill>
                      <a:prstClr val="black"/>
                    </a:solidFill>
                    <a:latin typeface="Book Antiqua" pitchFamily="18" charset="0"/>
                  </a:rPr>
                  <a:t>Ti</a:t>
                </a:r>
              </a:p>
            </p:txBody>
          </p:sp>
          <p:sp>
            <p:nvSpPr>
              <p:cNvPr id="56" name="Rectangle à coins arrondis 55"/>
              <p:cNvSpPr>
                <a:spLocks noChangeAspect="1"/>
              </p:cNvSpPr>
              <p:nvPr/>
            </p:nvSpPr>
            <p:spPr bwMode="auto">
              <a:xfrm>
                <a:off x="3040468" y="3522814"/>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Zr</a:t>
                </a:r>
              </a:p>
            </p:txBody>
          </p:sp>
          <p:sp>
            <p:nvSpPr>
              <p:cNvPr id="57" name="Rectangle à coins arrondis 56"/>
              <p:cNvSpPr>
                <a:spLocks noChangeAspect="1"/>
              </p:cNvSpPr>
              <p:nvPr/>
            </p:nvSpPr>
            <p:spPr bwMode="auto">
              <a:xfrm>
                <a:off x="3544310" y="3013092"/>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V</a:t>
                </a:r>
              </a:p>
            </p:txBody>
          </p:sp>
          <p:sp>
            <p:nvSpPr>
              <p:cNvPr id="58" name="Rectangle à coins arrondis 57"/>
              <p:cNvSpPr>
                <a:spLocks noChangeAspect="1"/>
              </p:cNvSpPr>
              <p:nvPr/>
            </p:nvSpPr>
            <p:spPr bwMode="auto">
              <a:xfrm>
                <a:off x="3534743" y="3538759"/>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Nb</a:t>
                </a:r>
              </a:p>
            </p:txBody>
          </p:sp>
          <p:sp>
            <p:nvSpPr>
              <p:cNvPr id="59" name="Rectangle à coins arrondis 58"/>
              <p:cNvSpPr>
                <a:spLocks noChangeAspect="1"/>
              </p:cNvSpPr>
              <p:nvPr/>
            </p:nvSpPr>
            <p:spPr bwMode="auto">
              <a:xfrm>
                <a:off x="3515610" y="4054860"/>
                <a:ext cx="509161" cy="294561"/>
              </a:xfrm>
              <a:prstGeom prst="roundRect">
                <a:avLst/>
              </a:prstGeom>
              <a:pattFill prst="dkVert">
                <a:fgClr>
                  <a:srgbClr val="ED7D31">
                    <a:lumMod val="60000"/>
                    <a:lumOff val="40000"/>
                  </a:srgbClr>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Ta</a:t>
                </a:r>
              </a:p>
            </p:txBody>
          </p:sp>
          <p:sp>
            <p:nvSpPr>
              <p:cNvPr id="60" name="Rectangle à coins arrondis 59"/>
              <p:cNvSpPr>
                <a:spLocks noChangeAspect="1"/>
              </p:cNvSpPr>
              <p:nvPr/>
            </p:nvSpPr>
            <p:spPr bwMode="auto">
              <a:xfrm>
                <a:off x="4057718" y="3009903"/>
                <a:ext cx="509161" cy="509192"/>
              </a:xfrm>
              <a:prstGeom prst="roundRect">
                <a:avLst/>
              </a:prstGeom>
              <a:pattFill prst="dkVert">
                <a:fgClr>
                  <a:srgbClr val="ED7D31">
                    <a:lumMod val="60000"/>
                    <a:lumOff val="40000"/>
                  </a:srgbClr>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baseline="30000" dirty="0">
                    <a:solidFill>
                      <a:prstClr val="black"/>
                    </a:solidFill>
                    <a:latin typeface="Book Antiqua" pitchFamily="18" charset="0"/>
                  </a:rPr>
                  <a:t>50</a:t>
                </a:r>
                <a:r>
                  <a:rPr lang="fr-FR" sz="1000" kern="0" dirty="0">
                    <a:solidFill>
                      <a:prstClr val="black"/>
                    </a:solidFill>
                    <a:latin typeface="Book Antiqua" pitchFamily="18" charset="0"/>
                  </a:rPr>
                  <a:t>Cr</a:t>
                </a:r>
              </a:p>
            </p:txBody>
          </p:sp>
          <p:sp>
            <p:nvSpPr>
              <p:cNvPr id="61" name="Rectangle à coins arrondis 60"/>
              <p:cNvSpPr>
                <a:spLocks noChangeAspect="1"/>
              </p:cNvSpPr>
              <p:nvPr/>
            </p:nvSpPr>
            <p:spPr bwMode="auto">
              <a:xfrm>
                <a:off x="4029019" y="4051672"/>
                <a:ext cx="509161" cy="261456"/>
              </a:xfrm>
              <a:prstGeom prst="roundRect">
                <a:avLst/>
              </a:prstGeom>
              <a:pattFill prst="dkVert">
                <a:fgClr>
                  <a:srgbClr val="ED7D31">
                    <a:lumMod val="60000"/>
                    <a:lumOff val="40000"/>
                  </a:srgbClr>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lnSpcReduction="10000"/>
              </a:bodyPr>
              <a:lstStyle/>
              <a:p>
                <a:pPr defTabSz="4171950">
                  <a:defRPr/>
                </a:pPr>
                <a:r>
                  <a:rPr lang="fr-FR" sz="1000" kern="0" baseline="30000" dirty="0">
                    <a:solidFill>
                      <a:prstClr val="black"/>
                    </a:solidFill>
                    <a:latin typeface="Book Antiqua" pitchFamily="18" charset="0"/>
                  </a:rPr>
                  <a:t>182</a:t>
                </a:r>
                <a:r>
                  <a:rPr lang="fr-FR" sz="1000" kern="0" dirty="0">
                    <a:solidFill>
                      <a:prstClr val="black"/>
                    </a:solidFill>
                    <a:latin typeface="Book Antiqua" pitchFamily="18" charset="0"/>
                  </a:rPr>
                  <a:t>W</a:t>
                </a:r>
              </a:p>
            </p:txBody>
          </p:sp>
          <p:sp>
            <p:nvSpPr>
              <p:cNvPr id="62" name="Rectangle à coins arrondis 61"/>
              <p:cNvSpPr>
                <a:spLocks noChangeAspect="1"/>
              </p:cNvSpPr>
              <p:nvPr/>
            </p:nvSpPr>
            <p:spPr bwMode="auto">
              <a:xfrm>
                <a:off x="4551992" y="3016282"/>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Mn</a:t>
                </a:r>
              </a:p>
            </p:txBody>
          </p:sp>
          <p:sp>
            <p:nvSpPr>
              <p:cNvPr id="63" name="Rectangle à coins arrondis 62"/>
              <p:cNvSpPr>
                <a:spLocks noChangeAspect="1"/>
              </p:cNvSpPr>
              <p:nvPr/>
            </p:nvSpPr>
            <p:spPr bwMode="auto">
              <a:xfrm>
                <a:off x="5049457" y="3532382"/>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Ru</a:t>
                </a:r>
              </a:p>
            </p:txBody>
          </p:sp>
          <p:sp>
            <p:nvSpPr>
              <p:cNvPr id="64" name="Rectangle à coins arrondis 63"/>
              <p:cNvSpPr>
                <a:spLocks noChangeAspect="1"/>
              </p:cNvSpPr>
              <p:nvPr/>
            </p:nvSpPr>
            <p:spPr bwMode="auto">
              <a:xfrm>
                <a:off x="5030323" y="4048482"/>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Os</a:t>
                </a:r>
              </a:p>
            </p:txBody>
          </p:sp>
          <p:sp>
            <p:nvSpPr>
              <p:cNvPr id="65" name="Rectangle à coins arrondis 64"/>
              <p:cNvSpPr>
                <a:spLocks noChangeAspect="1"/>
              </p:cNvSpPr>
              <p:nvPr/>
            </p:nvSpPr>
            <p:spPr bwMode="auto">
              <a:xfrm>
                <a:off x="5553299" y="3548328"/>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Rh</a:t>
                </a:r>
              </a:p>
            </p:txBody>
          </p:sp>
          <p:sp>
            <p:nvSpPr>
              <p:cNvPr id="66" name="Rectangle à coins arrondis 65"/>
              <p:cNvSpPr>
                <a:spLocks noChangeAspect="1"/>
              </p:cNvSpPr>
              <p:nvPr/>
            </p:nvSpPr>
            <p:spPr bwMode="auto">
              <a:xfrm>
                <a:off x="5534165" y="4064427"/>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Ir</a:t>
                </a:r>
              </a:p>
            </p:txBody>
          </p:sp>
          <p:sp>
            <p:nvSpPr>
              <p:cNvPr id="67" name="Rectangle à coins arrondis 66"/>
              <p:cNvSpPr>
                <a:spLocks noChangeAspect="1"/>
              </p:cNvSpPr>
              <p:nvPr/>
            </p:nvSpPr>
            <p:spPr bwMode="auto">
              <a:xfrm>
                <a:off x="6060335" y="3548328"/>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Pd</a:t>
                </a:r>
              </a:p>
            </p:txBody>
          </p:sp>
          <p:sp>
            <p:nvSpPr>
              <p:cNvPr id="68" name="Rectangle à coins arrondis 67"/>
              <p:cNvSpPr>
                <a:spLocks noChangeAspect="1"/>
              </p:cNvSpPr>
              <p:nvPr/>
            </p:nvSpPr>
            <p:spPr bwMode="auto">
              <a:xfrm>
                <a:off x="7071205" y="3564273"/>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Cd</a:t>
                </a:r>
              </a:p>
            </p:txBody>
          </p:sp>
          <p:sp>
            <p:nvSpPr>
              <p:cNvPr id="69" name="Rectangle à coins arrondis 68"/>
              <p:cNvSpPr>
                <a:spLocks noChangeAspect="1"/>
              </p:cNvSpPr>
              <p:nvPr/>
            </p:nvSpPr>
            <p:spPr bwMode="auto">
              <a:xfrm>
                <a:off x="7594199" y="1984079"/>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B</a:t>
                </a:r>
              </a:p>
            </p:txBody>
          </p:sp>
          <p:sp>
            <p:nvSpPr>
              <p:cNvPr id="70" name="Rectangle à coins arrondis 69"/>
              <p:cNvSpPr>
                <a:spLocks noChangeAspect="1"/>
              </p:cNvSpPr>
              <p:nvPr/>
            </p:nvSpPr>
            <p:spPr bwMode="auto">
              <a:xfrm>
                <a:off x="7584633" y="2509746"/>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Al</a:t>
                </a:r>
              </a:p>
            </p:txBody>
          </p:sp>
          <p:sp>
            <p:nvSpPr>
              <p:cNvPr id="71" name="Rectangle à coins arrondis 70"/>
              <p:cNvSpPr>
                <a:spLocks noChangeAspect="1"/>
              </p:cNvSpPr>
              <p:nvPr/>
            </p:nvSpPr>
            <p:spPr bwMode="auto">
              <a:xfrm>
                <a:off x="7575066" y="3551516"/>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In</a:t>
                </a:r>
              </a:p>
            </p:txBody>
          </p:sp>
          <p:sp>
            <p:nvSpPr>
              <p:cNvPr id="72" name="Rectangle à coins arrondis 71"/>
              <p:cNvSpPr>
                <a:spLocks noChangeAspect="1"/>
              </p:cNvSpPr>
              <p:nvPr/>
            </p:nvSpPr>
            <p:spPr bwMode="auto">
              <a:xfrm>
                <a:off x="7555932" y="4067616"/>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Tl</a:t>
                </a:r>
              </a:p>
            </p:txBody>
          </p:sp>
          <p:sp>
            <p:nvSpPr>
              <p:cNvPr id="73" name="Rectangle à coins arrondis 72"/>
              <p:cNvSpPr>
                <a:spLocks noChangeAspect="1"/>
              </p:cNvSpPr>
              <p:nvPr/>
            </p:nvSpPr>
            <p:spPr bwMode="auto">
              <a:xfrm>
                <a:off x="8088473" y="2525693"/>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Si</a:t>
                </a:r>
              </a:p>
            </p:txBody>
          </p:sp>
          <p:sp>
            <p:nvSpPr>
              <p:cNvPr id="74" name="Rectangle à coins arrondis 73"/>
              <p:cNvSpPr>
                <a:spLocks noChangeAspect="1"/>
              </p:cNvSpPr>
              <p:nvPr/>
            </p:nvSpPr>
            <p:spPr bwMode="auto">
              <a:xfrm>
                <a:off x="8611449" y="2006404"/>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N</a:t>
                </a:r>
              </a:p>
            </p:txBody>
          </p:sp>
          <p:sp>
            <p:nvSpPr>
              <p:cNvPr id="75" name="Rectangle à coins arrondis 74"/>
              <p:cNvSpPr>
                <a:spLocks noChangeAspect="1"/>
              </p:cNvSpPr>
              <p:nvPr/>
            </p:nvSpPr>
            <p:spPr bwMode="auto">
              <a:xfrm>
                <a:off x="9115290" y="2003214"/>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O</a:t>
                </a:r>
              </a:p>
            </p:txBody>
          </p:sp>
          <p:sp>
            <p:nvSpPr>
              <p:cNvPr id="76" name="Rectangle à coins arrondis 75"/>
              <p:cNvSpPr>
                <a:spLocks noChangeAspect="1"/>
              </p:cNvSpPr>
              <p:nvPr/>
            </p:nvSpPr>
            <p:spPr bwMode="auto">
              <a:xfrm>
                <a:off x="9105723" y="3044982"/>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Se</a:t>
                </a:r>
              </a:p>
            </p:txBody>
          </p:sp>
          <p:sp>
            <p:nvSpPr>
              <p:cNvPr id="77" name="Rectangle à coins arrondis 76"/>
              <p:cNvSpPr>
                <a:spLocks noChangeAspect="1"/>
              </p:cNvSpPr>
              <p:nvPr/>
            </p:nvSpPr>
            <p:spPr bwMode="auto">
              <a:xfrm>
                <a:off x="9096156" y="3570651"/>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Te</a:t>
                </a:r>
              </a:p>
            </p:txBody>
          </p:sp>
          <p:sp>
            <p:nvSpPr>
              <p:cNvPr id="78" name="Rectangle à coins arrondis 77"/>
              <p:cNvSpPr>
                <a:spLocks noChangeAspect="1"/>
              </p:cNvSpPr>
              <p:nvPr/>
            </p:nvSpPr>
            <p:spPr bwMode="auto">
              <a:xfrm>
                <a:off x="9609565" y="2009593"/>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F</a:t>
                </a:r>
              </a:p>
            </p:txBody>
          </p:sp>
          <p:sp>
            <p:nvSpPr>
              <p:cNvPr id="79" name="Rectangle à coins arrondis 78"/>
              <p:cNvSpPr>
                <a:spLocks noChangeAspect="1"/>
              </p:cNvSpPr>
              <p:nvPr/>
            </p:nvSpPr>
            <p:spPr bwMode="auto">
              <a:xfrm>
                <a:off x="9599998" y="2535260"/>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Cl</a:t>
                </a:r>
              </a:p>
            </p:txBody>
          </p:sp>
          <p:sp>
            <p:nvSpPr>
              <p:cNvPr id="80" name="Rectangle à coins arrondis 79"/>
              <p:cNvSpPr>
                <a:spLocks noChangeAspect="1"/>
              </p:cNvSpPr>
              <p:nvPr/>
            </p:nvSpPr>
            <p:spPr bwMode="auto">
              <a:xfrm>
                <a:off x="9599998" y="3051361"/>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err="1">
                    <a:solidFill>
                      <a:prstClr val="black"/>
                    </a:solidFill>
                    <a:latin typeface="Book Antiqua" pitchFamily="18" charset="0"/>
                  </a:rPr>
                  <a:t>Br</a:t>
                </a:r>
                <a:endParaRPr lang="fr-FR" sz="1000" kern="0" dirty="0">
                  <a:solidFill>
                    <a:prstClr val="black"/>
                  </a:solidFill>
                  <a:latin typeface="Book Antiqua" pitchFamily="18" charset="0"/>
                </a:endParaRPr>
              </a:p>
            </p:txBody>
          </p:sp>
          <p:sp>
            <p:nvSpPr>
              <p:cNvPr id="81" name="Rectangle à coins arrondis 80"/>
              <p:cNvSpPr>
                <a:spLocks noChangeAspect="1"/>
              </p:cNvSpPr>
              <p:nvPr/>
            </p:nvSpPr>
            <p:spPr bwMode="auto">
              <a:xfrm>
                <a:off x="9590432" y="3577029"/>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I</a:t>
                </a:r>
              </a:p>
            </p:txBody>
          </p:sp>
          <p:sp>
            <p:nvSpPr>
              <p:cNvPr id="82" name="Rectangle à coins arrondis 81"/>
              <p:cNvSpPr>
                <a:spLocks noChangeAspect="1"/>
              </p:cNvSpPr>
              <p:nvPr/>
            </p:nvSpPr>
            <p:spPr bwMode="auto">
              <a:xfrm>
                <a:off x="1704333" y="5232075"/>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La</a:t>
                </a:r>
              </a:p>
            </p:txBody>
          </p:sp>
          <p:sp>
            <p:nvSpPr>
              <p:cNvPr id="83" name="Rectangle à coins arrondis 82"/>
              <p:cNvSpPr>
                <a:spLocks noChangeAspect="1"/>
              </p:cNvSpPr>
              <p:nvPr/>
            </p:nvSpPr>
            <p:spPr bwMode="auto">
              <a:xfrm>
                <a:off x="2217741" y="5232075"/>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Ce</a:t>
                </a:r>
              </a:p>
            </p:txBody>
          </p:sp>
          <p:sp>
            <p:nvSpPr>
              <p:cNvPr id="84" name="Rectangle à coins arrondis 83"/>
              <p:cNvSpPr>
                <a:spLocks noChangeAspect="1"/>
              </p:cNvSpPr>
              <p:nvPr/>
            </p:nvSpPr>
            <p:spPr bwMode="auto">
              <a:xfrm>
                <a:off x="5751009" y="5232075"/>
                <a:ext cx="509161"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Tb</a:t>
                </a:r>
              </a:p>
            </p:txBody>
          </p:sp>
          <p:sp>
            <p:nvSpPr>
              <p:cNvPr id="85" name="Rectangle à coins arrondis 84"/>
              <p:cNvSpPr>
                <a:spLocks noChangeAspect="1"/>
              </p:cNvSpPr>
              <p:nvPr/>
            </p:nvSpPr>
            <p:spPr bwMode="auto">
              <a:xfrm>
                <a:off x="7268917" y="5232075"/>
                <a:ext cx="509161" cy="509192"/>
              </a:xfrm>
              <a:prstGeom prst="roundRect">
                <a:avLst/>
              </a:prstGeom>
              <a:pattFill prst="dkVert">
                <a:fgClr>
                  <a:srgbClr val="FFC000">
                    <a:lumMod val="60000"/>
                    <a:lumOff val="40000"/>
                  </a:srgbClr>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baseline="30000" dirty="0">
                    <a:solidFill>
                      <a:prstClr val="black"/>
                    </a:solidFill>
                    <a:latin typeface="Book Antiqua" pitchFamily="18" charset="0"/>
                  </a:rPr>
                  <a:t>170</a:t>
                </a:r>
                <a:r>
                  <a:rPr lang="fr-FR" sz="1000" kern="0" dirty="0">
                    <a:solidFill>
                      <a:prstClr val="black"/>
                    </a:solidFill>
                    <a:latin typeface="Book Antiqua" pitchFamily="18" charset="0"/>
                  </a:rPr>
                  <a:t>Er</a:t>
                </a:r>
              </a:p>
            </p:txBody>
          </p:sp>
          <p:sp>
            <p:nvSpPr>
              <p:cNvPr id="86" name="Rectangle à coins arrondis 85"/>
              <p:cNvSpPr>
                <a:spLocks noChangeAspect="1"/>
              </p:cNvSpPr>
              <p:nvPr/>
            </p:nvSpPr>
            <p:spPr bwMode="auto">
              <a:xfrm>
                <a:off x="3244557" y="5755084"/>
                <a:ext cx="509161" cy="509192"/>
              </a:xfrm>
              <a:prstGeom prst="roundRect">
                <a:avLst/>
              </a:prstGeom>
              <a:pattFill prst="dkVert">
                <a:fgClr>
                  <a:srgbClr val="FF0000"/>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U</a:t>
                </a:r>
              </a:p>
            </p:txBody>
          </p:sp>
          <p:sp>
            <p:nvSpPr>
              <p:cNvPr id="87" name="Rectangle à coins arrondis 86"/>
              <p:cNvSpPr>
                <a:spLocks noChangeAspect="1"/>
              </p:cNvSpPr>
              <p:nvPr/>
            </p:nvSpPr>
            <p:spPr bwMode="auto">
              <a:xfrm>
                <a:off x="2505382" y="4554786"/>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endParaRPr lang="fr-FR" sz="1000" kern="0" dirty="0">
                  <a:solidFill>
                    <a:prstClr val="black"/>
                  </a:solidFill>
                  <a:latin typeface="Book Antiqua" pitchFamily="18" charset="0"/>
                </a:endParaRPr>
              </a:p>
            </p:txBody>
          </p:sp>
          <p:sp>
            <p:nvSpPr>
              <p:cNvPr id="88" name="Rectangle à coins arrondis 87"/>
              <p:cNvSpPr>
                <a:spLocks noChangeAspect="1"/>
              </p:cNvSpPr>
              <p:nvPr/>
            </p:nvSpPr>
            <p:spPr bwMode="auto">
              <a:xfrm>
                <a:off x="2505382" y="4038635"/>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endParaRPr lang="fr-FR" sz="1000" kern="0" dirty="0">
                  <a:solidFill>
                    <a:prstClr val="black"/>
                  </a:solidFill>
                  <a:latin typeface="Book Antiqua" pitchFamily="18" charset="0"/>
                </a:endParaRPr>
              </a:p>
            </p:txBody>
          </p:sp>
          <p:sp>
            <p:nvSpPr>
              <p:cNvPr id="89" name="ZoneTexte 73"/>
              <p:cNvSpPr txBox="1">
                <a:spLocks noChangeArrowheads="1"/>
              </p:cNvSpPr>
              <p:nvPr/>
            </p:nvSpPr>
            <p:spPr bwMode="auto">
              <a:xfrm rot="19090802">
                <a:off x="2359026" y="4181476"/>
                <a:ext cx="788988" cy="185738"/>
              </a:xfrm>
              <a:prstGeom prst="rect">
                <a:avLst/>
              </a:prstGeom>
              <a:noFill/>
              <a:ln>
                <a:noFill/>
              </a:ln>
            </p:spPr>
            <p:txBody>
              <a:bodyPr wrap="none"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800">
                    <a:solidFill>
                      <a:prstClr val="black"/>
                    </a:solidFill>
                    <a:latin typeface="Book Antiqua" panose="02040602050305030304" pitchFamily="18" charset="0"/>
                  </a:rPr>
                  <a:t>Lanthanides</a:t>
                </a:r>
              </a:p>
            </p:txBody>
          </p:sp>
          <p:sp>
            <p:nvSpPr>
              <p:cNvPr id="90" name="ZoneTexte 74"/>
              <p:cNvSpPr txBox="1">
                <a:spLocks noChangeArrowheads="1"/>
              </p:cNvSpPr>
              <p:nvPr/>
            </p:nvSpPr>
            <p:spPr bwMode="auto">
              <a:xfrm rot="19090802">
                <a:off x="2463801" y="4675189"/>
                <a:ext cx="609600" cy="187325"/>
              </a:xfrm>
              <a:prstGeom prst="rect">
                <a:avLst/>
              </a:prstGeom>
              <a:noFill/>
              <a:ln>
                <a:noFill/>
              </a:ln>
            </p:spPr>
            <p:txBody>
              <a:bodyPr wrap="none"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800">
                    <a:solidFill>
                      <a:prstClr val="black"/>
                    </a:solidFill>
                    <a:latin typeface="Book Antiqua" panose="02040602050305030304" pitchFamily="18" charset="0"/>
                  </a:rPr>
                  <a:t>actinides</a:t>
                </a:r>
              </a:p>
            </p:txBody>
          </p:sp>
          <p:sp>
            <p:nvSpPr>
              <p:cNvPr id="91" name="Rectangle à coins arrondis 90"/>
              <p:cNvSpPr>
                <a:spLocks noChangeAspect="1"/>
              </p:cNvSpPr>
              <p:nvPr/>
            </p:nvSpPr>
            <p:spPr bwMode="auto">
              <a:xfrm>
                <a:off x="2001522" y="4548407"/>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Ra</a:t>
                </a:r>
              </a:p>
            </p:txBody>
          </p:sp>
          <p:sp>
            <p:nvSpPr>
              <p:cNvPr id="92" name="Rectangle à coins arrondis 91"/>
              <p:cNvSpPr>
                <a:spLocks noChangeAspect="1"/>
              </p:cNvSpPr>
              <p:nvPr/>
            </p:nvSpPr>
            <p:spPr bwMode="auto">
              <a:xfrm>
                <a:off x="2534082" y="2996768"/>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err="1">
                    <a:solidFill>
                      <a:prstClr val="black"/>
                    </a:solidFill>
                    <a:latin typeface="Book Antiqua" pitchFamily="18" charset="0"/>
                  </a:rPr>
                  <a:t>Sc</a:t>
                </a:r>
                <a:endParaRPr lang="fr-FR" sz="1000" kern="0" dirty="0">
                  <a:solidFill>
                    <a:prstClr val="black"/>
                  </a:solidFill>
                  <a:latin typeface="Book Antiqua" pitchFamily="18" charset="0"/>
                </a:endParaRPr>
              </a:p>
            </p:txBody>
          </p:sp>
          <p:sp>
            <p:nvSpPr>
              <p:cNvPr id="93" name="Rectangle à coins arrondis 92"/>
              <p:cNvSpPr>
                <a:spLocks noChangeAspect="1"/>
              </p:cNvSpPr>
              <p:nvPr/>
            </p:nvSpPr>
            <p:spPr bwMode="auto">
              <a:xfrm>
                <a:off x="4524009" y="4057772"/>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err="1">
                    <a:solidFill>
                      <a:prstClr val="black"/>
                    </a:solidFill>
                    <a:latin typeface="Book Antiqua" pitchFamily="18" charset="0"/>
                  </a:rPr>
                  <a:t>Re</a:t>
                </a:r>
                <a:endParaRPr lang="fr-FR" sz="1000" kern="0" dirty="0">
                  <a:solidFill>
                    <a:prstClr val="black"/>
                  </a:solidFill>
                  <a:latin typeface="Book Antiqua" pitchFamily="18" charset="0"/>
                </a:endParaRPr>
              </a:p>
            </p:txBody>
          </p:sp>
          <p:sp>
            <p:nvSpPr>
              <p:cNvPr id="94" name="Rectangle à coins arrondis 93"/>
              <p:cNvSpPr>
                <a:spLocks noChangeAspect="1"/>
              </p:cNvSpPr>
              <p:nvPr/>
            </p:nvSpPr>
            <p:spPr bwMode="auto">
              <a:xfrm>
                <a:off x="7585458" y="3025472"/>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Ga</a:t>
                </a:r>
              </a:p>
            </p:txBody>
          </p:sp>
          <p:sp>
            <p:nvSpPr>
              <p:cNvPr id="95" name="Rectangle à coins arrondis 94"/>
              <p:cNvSpPr>
                <a:spLocks noChangeAspect="1"/>
              </p:cNvSpPr>
              <p:nvPr/>
            </p:nvSpPr>
            <p:spPr bwMode="auto">
              <a:xfrm>
                <a:off x="8089316" y="3041418"/>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Ge</a:t>
                </a:r>
              </a:p>
            </p:txBody>
          </p:sp>
          <p:sp>
            <p:nvSpPr>
              <p:cNvPr id="96" name="Rectangle à coins arrondis 95"/>
              <p:cNvSpPr>
                <a:spLocks noChangeAspect="1"/>
              </p:cNvSpPr>
              <p:nvPr/>
            </p:nvSpPr>
            <p:spPr bwMode="auto">
              <a:xfrm>
                <a:off x="9077901" y="4086477"/>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Po</a:t>
                </a:r>
              </a:p>
            </p:txBody>
          </p:sp>
          <p:sp>
            <p:nvSpPr>
              <p:cNvPr id="97" name="Rectangle à coins arrondis 96"/>
              <p:cNvSpPr>
                <a:spLocks noChangeAspect="1"/>
              </p:cNvSpPr>
              <p:nvPr/>
            </p:nvSpPr>
            <p:spPr bwMode="auto">
              <a:xfrm>
                <a:off x="10123897" y="1489779"/>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srgbClr val="800080"/>
                    </a:solidFill>
                    <a:latin typeface="Book Antiqua" pitchFamily="18" charset="0"/>
                  </a:rPr>
                  <a:t>He</a:t>
                </a:r>
              </a:p>
            </p:txBody>
          </p:sp>
          <p:sp>
            <p:nvSpPr>
              <p:cNvPr id="98" name="Rectangle à coins arrondis 97"/>
              <p:cNvSpPr>
                <a:spLocks noChangeAspect="1"/>
              </p:cNvSpPr>
              <p:nvPr/>
            </p:nvSpPr>
            <p:spPr bwMode="auto">
              <a:xfrm>
                <a:off x="10114332" y="2015496"/>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Ne</a:t>
                </a:r>
              </a:p>
            </p:txBody>
          </p:sp>
          <p:sp>
            <p:nvSpPr>
              <p:cNvPr id="99" name="Rectangle à coins arrondis 98"/>
              <p:cNvSpPr>
                <a:spLocks noChangeAspect="1"/>
              </p:cNvSpPr>
              <p:nvPr/>
            </p:nvSpPr>
            <p:spPr bwMode="auto">
              <a:xfrm>
                <a:off x="10104764" y="2541215"/>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Ar</a:t>
                </a:r>
              </a:p>
            </p:txBody>
          </p:sp>
          <p:sp>
            <p:nvSpPr>
              <p:cNvPr id="100" name="Rectangle à coins arrondis 99"/>
              <p:cNvSpPr>
                <a:spLocks noChangeAspect="1"/>
              </p:cNvSpPr>
              <p:nvPr/>
            </p:nvSpPr>
            <p:spPr bwMode="auto">
              <a:xfrm>
                <a:off x="10104764" y="3057365"/>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Kr</a:t>
                </a:r>
              </a:p>
            </p:txBody>
          </p:sp>
          <p:sp>
            <p:nvSpPr>
              <p:cNvPr id="101" name="Rectangle à coins arrondis 100"/>
              <p:cNvSpPr>
                <a:spLocks noChangeAspect="1"/>
              </p:cNvSpPr>
              <p:nvPr/>
            </p:nvSpPr>
            <p:spPr bwMode="auto">
              <a:xfrm>
                <a:off x="10095197" y="3583083"/>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Xe</a:t>
                </a:r>
              </a:p>
            </p:txBody>
          </p:sp>
          <p:sp>
            <p:nvSpPr>
              <p:cNvPr id="102" name="Rectangle à coins arrondis 101"/>
              <p:cNvSpPr>
                <a:spLocks noChangeAspect="1"/>
              </p:cNvSpPr>
              <p:nvPr/>
            </p:nvSpPr>
            <p:spPr bwMode="auto">
              <a:xfrm>
                <a:off x="10076063" y="4099233"/>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Rn</a:t>
                </a:r>
              </a:p>
            </p:txBody>
          </p:sp>
          <p:sp>
            <p:nvSpPr>
              <p:cNvPr id="103" name="Rectangle à coins arrondis 102"/>
              <p:cNvSpPr>
                <a:spLocks noChangeAspect="1"/>
              </p:cNvSpPr>
              <p:nvPr/>
            </p:nvSpPr>
            <p:spPr bwMode="auto">
              <a:xfrm>
                <a:off x="2722235" y="5231977"/>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Pr</a:t>
                </a:r>
              </a:p>
            </p:txBody>
          </p:sp>
          <p:sp>
            <p:nvSpPr>
              <p:cNvPr id="104" name="Rectangle à coins arrondis 103"/>
              <p:cNvSpPr>
                <a:spLocks noChangeAspect="1"/>
              </p:cNvSpPr>
              <p:nvPr/>
            </p:nvSpPr>
            <p:spPr bwMode="auto">
              <a:xfrm>
                <a:off x="3238849" y="5231977"/>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err="1">
                    <a:solidFill>
                      <a:prstClr val="black"/>
                    </a:solidFill>
                    <a:latin typeface="Book Antiqua" pitchFamily="18" charset="0"/>
                  </a:rPr>
                  <a:t>Nd</a:t>
                </a:r>
                <a:endParaRPr lang="fr-FR" sz="1000" kern="0" dirty="0">
                  <a:solidFill>
                    <a:prstClr val="black"/>
                  </a:solidFill>
                  <a:latin typeface="Book Antiqua" pitchFamily="18" charset="0"/>
                </a:endParaRPr>
              </a:p>
            </p:txBody>
          </p:sp>
          <p:sp>
            <p:nvSpPr>
              <p:cNvPr id="105" name="Rectangle à coins arrondis 104"/>
              <p:cNvSpPr>
                <a:spLocks noChangeAspect="1"/>
              </p:cNvSpPr>
              <p:nvPr/>
            </p:nvSpPr>
            <p:spPr bwMode="auto">
              <a:xfrm>
                <a:off x="4246569" y="5231977"/>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err="1">
                    <a:solidFill>
                      <a:prstClr val="black"/>
                    </a:solidFill>
                    <a:latin typeface="Book Antiqua" pitchFamily="18" charset="0"/>
                  </a:rPr>
                  <a:t>Sm</a:t>
                </a:r>
                <a:endParaRPr lang="fr-FR" sz="1000" kern="0" dirty="0">
                  <a:solidFill>
                    <a:prstClr val="black"/>
                  </a:solidFill>
                  <a:latin typeface="Book Antiqua" pitchFamily="18" charset="0"/>
                </a:endParaRPr>
              </a:p>
            </p:txBody>
          </p:sp>
          <p:sp>
            <p:nvSpPr>
              <p:cNvPr id="106" name="Rectangle à coins arrondis 105"/>
              <p:cNvSpPr>
                <a:spLocks noChangeAspect="1"/>
              </p:cNvSpPr>
              <p:nvPr/>
            </p:nvSpPr>
            <p:spPr bwMode="auto">
              <a:xfrm>
                <a:off x="4740862" y="5231977"/>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Eu</a:t>
                </a:r>
              </a:p>
            </p:txBody>
          </p:sp>
          <p:sp>
            <p:nvSpPr>
              <p:cNvPr id="107" name="Rectangle à coins arrondis 106"/>
              <p:cNvSpPr>
                <a:spLocks noChangeAspect="1"/>
              </p:cNvSpPr>
              <p:nvPr/>
            </p:nvSpPr>
            <p:spPr bwMode="auto">
              <a:xfrm>
                <a:off x="5247910" y="5231977"/>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Gd</a:t>
                </a:r>
              </a:p>
            </p:txBody>
          </p:sp>
          <p:sp>
            <p:nvSpPr>
              <p:cNvPr id="108" name="Rectangle à coins arrondis 107"/>
              <p:cNvSpPr>
                <a:spLocks noChangeAspect="1"/>
              </p:cNvSpPr>
              <p:nvPr/>
            </p:nvSpPr>
            <p:spPr bwMode="auto">
              <a:xfrm>
                <a:off x="6258824" y="5231977"/>
                <a:ext cx="509179" cy="509241"/>
              </a:xfrm>
              <a:prstGeom prst="roundRect">
                <a:avLst/>
              </a:prstGeom>
              <a:pattFill prst="dkVert">
                <a:fgClr>
                  <a:srgbClr val="FFC000">
                    <a:lumMod val="40000"/>
                    <a:lumOff val="60000"/>
                  </a:srgbClr>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baseline="30000" dirty="0">
                    <a:solidFill>
                      <a:prstClr val="black"/>
                    </a:solidFill>
                    <a:latin typeface="Book Antiqua" pitchFamily="18" charset="0"/>
                  </a:rPr>
                  <a:t>164</a:t>
                </a:r>
                <a:r>
                  <a:rPr lang="fr-FR" sz="1000" kern="0" dirty="0">
                    <a:solidFill>
                      <a:prstClr val="black"/>
                    </a:solidFill>
                    <a:latin typeface="Book Antiqua" pitchFamily="18" charset="0"/>
                  </a:rPr>
                  <a:t>Dy</a:t>
                </a:r>
              </a:p>
            </p:txBody>
          </p:sp>
          <p:sp>
            <p:nvSpPr>
              <p:cNvPr id="109" name="Rectangle à coins arrondis 108"/>
              <p:cNvSpPr>
                <a:spLocks noChangeAspect="1"/>
              </p:cNvSpPr>
              <p:nvPr/>
            </p:nvSpPr>
            <p:spPr bwMode="auto">
              <a:xfrm>
                <a:off x="6772250" y="5231977"/>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Ho</a:t>
                </a:r>
              </a:p>
            </p:txBody>
          </p:sp>
          <p:sp>
            <p:nvSpPr>
              <p:cNvPr id="110" name="Rectangle à coins arrondis 109"/>
              <p:cNvSpPr>
                <a:spLocks noChangeAspect="1"/>
              </p:cNvSpPr>
              <p:nvPr/>
            </p:nvSpPr>
            <p:spPr bwMode="auto">
              <a:xfrm>
                <a:off x="7773608" y="5231977"/>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Tm</a:t>
                </a:r>
              </a:p>
            </p:txBody>
          </p:sp>
          <p:sp>
            <p:nvSpPr>
              <p:cNvPr id="111" name="Rectangle à coins arrondis 110"/>
              <p:cNvSpPr>
                <a:spLocks noChangeAspect="1"/>
              </p:cNvSpPr>
              <p:nvPr/>
            </p:nvSpPr>
            <p:spPr bwMode="auto">
              <a:xfrm>
                <a:off x="8277467" y="5231977"/>
                <a:ext cx="509179" cy="509241"/>
              </a:xfrm>
              <a:prstGeom prst="roundRect">
                <a:avLst/>
              </a:prstGeom>
              <a:pattFill prst="narVert">
                <a:fgClr>
                  <a:srgbClr val="FFC000">
                    <a:lumMod val="60000"/>
                    <a:lumOff val="40000"/>
                  </a:srgbClr>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baseline="30000" dirty="0">
                    <a:solidFill>
                      <a:prstClr val="black"/>
                    </a:solidFill>
                    <a:latin typeface="Book Antiqua" pitchFamily="18" charset="0"/>
                  </a:rPr>
                  <a:t>174,176</a:t>
                </a:r>
              </a:p>
              <a:p>
                <a:pPr defTabSz="4171950">
                  <a:defRPr/>
                </a:pPr>
                <a:r>
                  <a:rPr lang="fr-FR" sz="1000" kern="0" dirty="0">
                    <a:solidFill>
                      <a:prstClr val="black"/>
                    </a:solidFill>
                    <a:latin typeface="Book Antiqua" pitchFamily="18" charset="0"/>
                  </a:rPr>
                  <a:t>Yb</a:t>
                </a:r>
              </a:p>
            </p:txBody>
          </p:sp>
          <p:sp>
            <p:nvSpPr>
              <p:cNvPr id="112" name="Rectangle à coins arrondis 111"/>
              <p:cNvSpPr>
                <a:spLocks noChangeAspect="1"/>
              </p:cNvSpPr>
              <p:nvPr/>
            </p:nvSpPr>
            <p:spPr bwMode="auto">
              <a:xfrm>
                <a:off x="8790894" y="5231977"/>
                <a:ext cx="509179" cy="509241"/>
              </a:xfrm>
              <a:prstGeom prst="roundRect">
                <a:avLst/>
              </a:prstGeom>
              <a:pattFill prst="dkVert">
                <a:fgClr>
                  <a:srgbClr val="FFC000">
                    <a:lumMod val="60000"/>
                    <a:lumOff val="40000"/>
                  </a:srgbClr>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baseline="30000" dirty="0">
                    <a:solidFill>
                      <a:prstClr val="black"/>
                    </a:solidFill>
                    <a:latin typeface="Book Antiqua" pitchFamily="18" charset="0"/>
                  </a:rPr>
                  <a:t>175</a:t>
                </a:r>
                <a:r>
                  <a:rPr lang="fr-FR" sz="1000" kern="0" dirty="0">
                    <a:solidFill>
                      <a:prstClr val="black"/>
                    </a:solidFill>
                    <a:latin typeface="Book Antiqua" pitchFamily="18" charset="0"/>
                  </a:rPr>
                  <a:t>Lu</a:t>
                </a:r>
              </a:p>
            </p:txBody>
          </p:sp>
          <p:sp>
            <p:nvSpPr>
              <p:cNvPr id="113" name="Rectangle à coins arrondis 112"/>
              <p:cNvSpPr>
                <a:spLocks noChangeAspect="1"/>
              </p:cNvSpPr>
              <p:nvPr/>
            </p:nvSpPr>
            <p:spPr bwMode="auto">
              <a:xfrm>
                <a:off x="1711326" y="5755035"/>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err="1">
                    <a:solidFill>
                      <a:prstClr val="black"/>
                    </a:solidFill>
                    <a:latin typeface="Book Antiqua" pitchFamily="18" charset="0"/>
                  </a:rPr>
                  <a:t>Ac</a:t>
                </a:r>
                <a:endParaRPr lang="fr-FR" sz="1000" kern="0" dirty="0">
                  <a:solidFill>
                    <a:prstClr val="black"/>
                  </a:solidFill>
                  <a:latin typeface="Book Antiqua" pitchFamily="18" charset="0"/>
                </a:endParaRPr>
              </a:p>
            </p:txBody>
          </p:sp>
          <p:sp>
            <p:nvSpPr>
              <p:cNvPr id="114" name="Rectangle à coins arrondis 113"/>
              <p:cNvSpPr>
                <a:spLocks noChangeAspect="1"/>
              </p:cNvSpPr>
              <p:nvPr/>
            </p:nvSpPr>
            <p:spPr bwMode="auto">
              <a:xfrm>
                <a:off x="2728613" y="5755035"/>
                <a:ext cx="509179" cy="509241"/>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000" kern="0" dirty="0">
                    <a:solidFill>
                      <a:prstClr val="black"/>
                    </a:solidFill>
                    <a:latin typeface="Book Antiqua" pitchFamily="18" charset="0"/>
                  </a:rPr>
                  <a:t>Pa</a:t>
                </a:r>
              </a:p>
            </p:txBody>
          </p:sp>
          <p:sp>
            <p:nvSpPr>
              <p:cNvPr id="115" name="Rectangle à coins arrondis 114"/>
              <p:cNvSpPr>
                <a:spLocks noChangeAspect="1"/>
              </p:cNvSpPr>
              <p:nvPr/>
            </p:nvSpPr>
            <p:spPr bwMode="auto">
              <a:xfrm>
                <a:off x="3591906" y="985245"/>
                <a:ext cx="865730" cy="360156"/>
              </a:xfrm>
              <a:prstGeom prst="roundRect">
                <a:avLst/>
              </a:prstGeom>
              <a:solidFill>
                <a:srgbClr val="70AD47">
                  <a:lumMod val="60000"/>
                  <a:lumOff val="40000"/>
                  <a:alpha val="80000"/>
                </a:srgbClr>
              </a:solidFill>
              <a:ln w="9525" cap="flat" cmpd="sng" algn="ctr">
                <a:solidFill>
                  <a:sysClr val="windowText" lastClr="000000"/>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200" b="1" kern="0" dirty="0">
                    <a:solidFill>
                      <a:prstClr val="black"/>
                    </a:solidFill>
                    <a:latin typeface="Book Antiqua" pitchFamily="18" charset="0"/>
                  </a:rPr>
                  <a:t>Tech 1</a:t>
                </a:r>
              </a:p>
            </p:txBody>
          </p:sp>
          <p:sp>
            <p:nvSpPr>
              <p:cNvPr id="116" name="Rectangle à coins arrondis 115"/>
              <p:cNvSpPr>
                <a:spLocks noChangeAspect="1"/>
              </p:cNvSpPr>
              <p:nvPr/>
            </p:nvSpPr>
            <p:spPr bwMode="auto">
              <a:xfrm>
                <a:off x="3732742" y="5232075"/>
                <a:ext cx="509226"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Pm</a:t>
                </a:r>
              </a:p>
            </p:txBody>
          </p:sp>
          <p:sp>
            <p:nvSpPr>
              <p:cNvPr id="117" name="Rectangle à coins arrondis 3"/>
              <p:cNvSpPr>
                <a:spLocks noChangeAspect="1"/>
              </p:cNvSpPr>
              <p:nvPr/>
            </p:nvSpPr>
            <p:spPr bwMode="auto">
              <a:xfrm>
                <a:off x="1487488" y="4542260"/>
                <a:ext cx="509226"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Fr</a:t>
                </a:r>
              </a:p>
            </p:txBody>
          </p:sp>
          <p:sp>
            <p:nvSpPr>
              <p:cNvPr id="118" name="Rectangle à coins arrondis 117"/>
              <p:cNvSpPr>
                <a:spLocks noChangeAspect="1"/>
              </p:cNvSpPr>
              <p:nvPr/>
            </p:nvSpPr>
            <p:spPr bwMode="auto">
              <a:xfrm>
                <a:off x="3739121" y="5755084"/>
                <a:ext cx="509226"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err="1">
                    <a:solidFill>
                      <a:prstClr val="black"/>
                    </a:solidFill>
                    <a:latin typeface="Book Antiqua" pitchFamily="18" charset="0"/>
                  </a:rPr>
                  <a:t>Np</a:t>
                </a:r>
                <a:endParaRPr lang="fr-FR" sz="1000" kern="0" dirty="0">
                  <a:solidFill>
                    <a:prstClr val="black"/>
                  </a:solidFill>
                  <a:latin typeface="Book Antiqua" pitchFamily="18" charset="0"/>
                </a:endParaRPr>
              </a:p>
            </p:txBody>
          </p:sp>
          <p:sp>
            <p:nvSpPr>
              <p:cNvPr id="119" name="Rectangle à coins arrondis 118"/>
              <p:cNvSpPr>
                <a:spLocks noChangeAspect="1"/>
              </p:cNvSpPr>
              <p:nvPr/>
            </p:nvSpPr>
            <p:spPr bwMode="auto">
              <a:xfrm>
                <a:off x="4252595" y="5755084"/>
                <a:ext cx="509226" cy="509192"/>
              </a:xfrm>
              <a:prstGeom prst="roundRect">
                <a:avLst/>
              </a:prstGeom>
              <a:pattFill prst="dkVert">
                <a:fgClr>
                  <a:srgbClr val="7030A0"/>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Pu</a:t>
                </a:r>
              </a:p>
            </p:txBody>
          </p:sp>
          <p:sp>
            <p:nvSpPr>
              <p:cNvPr id="120" name="Rectangle à coins arrondis 119"/>
              <p:cNvSpPr>
                <a:spLocks noChangeAspect="1"/>
              </p:cNvSpPr>
              <p:nvPr/>
            </p:nvSpPr>
            <p:spPr bwMode="auto">
              <a:xfrm>
                <a:off x="4746934" y="5755084"/>
                <a:ext cx="509226" cy="509192"/>
              </a:xfrm>
              <a:prstGeom prst="roundRect">
                <a:avLst/>
              </a:prstGeom>
              <a:pattFill prst="dkVert">
                <a:fgClr>
                  <a:srgbClr val="7030A0"/>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Am</a:t>
                </a:r>
              </a:p>
            </p:txBody>
          </p:sp>
          <p:sp>
            <p:nvSpPr>
              <p:cNvPr id="121" name="Rectangle à coins arrondis 120"/>
              <p:cNvSpPr>
                <a:spLocks noChangeAspect="1"/>
              </p:cNvSpPr>
              <p:nvPr/>
            </p:nvSpPr>
            <p:spPr bwMode="auto">
              <a:xfrm>
                <a:off x="5254029" y="5755084"/>
                <a:ext cx="509226" cy="509192"/>
              </a:xfrm>
              <a:prstGeom prst="roundRect">
                <a:avLst/>
              </a:prstGeom>
              <a:pattFill prst="dkVert">
                <a:fgClr>
                  <a:srgbClr val="7030A0"/>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Cm</a:t>
                </a:r>
              </a:p>
            </p:txBody>
          </p:sp>
          <p:sp>
            <p:nvSpPr>
              <p:cNvPr id="122" name="Rectangle à coins arrondis 121"/>
              <p:cNvSpPr>
                <a:spLocks noChangeAspect="1"/>
              </p:cNvSpPr>
              <p:nvPr/>
            </p:nvSpPr>
            <p:spPr bwMode="auto">
              <a:xfrm>
                <a:off x="5757934" y="5755084"/>
                <a:ext cx="509226"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err="1">
                    <a:solidFill>
                      <a:prstClr val="black"/>
                    </a:solidFill>
                    <a:latin typeface="Book Antiqua" pitchFamily="18" charset="0"/>
                  </a:rPr>
                  <a:t>Bk</a:t>
                </a:r>
                <a:endParaRPr lang="fr-FR" sz="1000" kern="0" dirty="0">
                  <a:solidFill>
                    <a:prstClr val="black"/>
                  </a:solidFill>
                  <a:latin typeface="Book Antiqua" pitchFamily="18" charset="0"/>
                </a:endParaRPr>
              </a:p>
            </p:txBody>
          </p:sp>
          <p:sp>
            <p:nvSpPr>
              <p:cNvPr id="123" name="Rectangle à coins arrondis 122"/>
              <p:cNvSpPr>
                <a:spLocks noChangeAspect="1"/>
              </p:cNvSpPr>
              <p:nvPr/>
            </p:nvSpPr>
            <p:spPr bwMode="auto">
              <a:xfrm>
                <a:off x="6265035" y="5755084"/>
                <a:ext cx="509226"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err="1">
                    <a:solidFill>
                      <a:prstClr val="black"/>
                    </a:solidFill>
                    <a:latin typeface="Book Antiqua" pitchFamily="18" charset="0"/>
                  </a:rPr>
                  <a:t>Cf</a:t>
                </a:r>
                <a:endParaRPr lang="fr-FR" sz="1000" kern="0" dirty="0">
                  <a:solidFill>
                    <a:prstClr val="black"/>
                  </a:solidFill>
                  <a:latin typeface="Book Antiqua" pitchFamily="18" charset="0"/>
                </a:endParaRPr>
              </a:p>
            </p:txBody>
          </p:sp>
          <p:sp>
            <p:nvSpPr>
              <p:cNvPr id="124" name="Rectangle à coins arrondis 123"/>
              <p:cNvSpPr>
                <a:spLocks noChangeAspect="1"/>
              </p:cNvSpPr>
              <p:nvPr/>
            </p:nvSpPr>
            <p:spPr bwMode="auto">
              <a:xfrm>
                <a:off x="6778511" y="5755084"/>
                <a:ext cx="509226" cy="509192"/>
              </a:xfrm>
              <a:prstGeom prst="roundRect">
                <a:avLst/>
              </a:prstGeom>
              <a:no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Es</a:t>
                </a:r>
              </a:p>
            </p:txBody>
          </p:sp>
          <p:sp>
            <p:nvSpPr>
              <p:cNvPr id="125" name="Rectangle à coins arrondis 124"/>
              <p:cNvSpPr>
                <a:spLocks noChangeAspect="1"/>
              </p:cNvSpPr>
              <p:nvPr/>
            </p:nvSpPr>
            <p:spPr bwMode="auto">
              <a:xfrm>
                <a:off x="6021332" y="985245"/>
                <a:ext cx="865730" cy="360156"/>
              </a:xfrm>
              <a:prstGeom prst="roundRect">
                <a:avLst/>
              </a:prstGeom>
              <a:solidFill>
                <a:srgbClr val="FFC000">
                  <a:lumMod val="60000"/>
                  <a:lumOff val="40000"/>
                  <a:alpha val="80000"/>
                </a:srgbClr>
              </a:solidFill>
              <a:ln w="9525" cap="flat" cmpd="sng" algn="ctr">
                <a:solidFill>
                  <a:sysClr val="windowText" lastClr="000000"/>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200" b="1" kern="0" dirty="0">
                    <a:solidFill>
                      <a:prstClr val="black"/>
                    </a:solidFill>
                    <a:latin typeface="Book Antiqua" pitchFamily="18" charset="0"/>
                  </a:rPr>
                  <a:t>Tech 3</a:t>
                </a:r>
              </a:p>
            </p:txBody>
          </p:sp>
          <p:sp>
            <p:nvSpPr>
              <p:cNvPr id="126" name="Rectangle à coins arrondis 125"/>
              <p:cNvSpPr>
                <a:spLocks noChangeAspect="1"/>
              </p:cNvSpPr>
              <p:nvPr/>
            </p:nvSpPr>
            <p:spPr bwMode="auto">
              <a:xfrm>
                <a:off x="4881091" y="985245"/>
                <a:ext cx="865730" cy="360156"/>
              </a:xfrm>
              <a:prstGeom prst="roundRect">
                <a:avLst/>
              </a:prstGeom>
              <a:solidFill>
                <a:srgbClr val="ED7D31">
                  <a:lumMod val="60000"/>
                  <a:lumOff val="40000"/>
                  <a:alpha val="80000"/>
                </a:srgbClr>
              </a:solidFill>
              <a:ln w="9525" cap="flat" cmpd="sng" algn="ctr">
                <a:solidFill>
                  <a:sysClr val="windowText" lastClr="000000"/>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200" b="1" kern="0" dirty="0">
                    <a:solidFill>
                      <a:prstClr val="black"/>
                    </a:solidFill>
                    <a:latin typeface="Book Antiqua" pitchFamily="18" charset="0"/>
                  </a:rPr>
                  <a:t>Tech 2</a:t>
                </a:r>
              </a:p>
            </p:txBody>
          </p:sp>
          <p:sp>
            <p:nvSpPr>
              <p:cNvPr id="127" name="Rectangle à coins arrondis 126"/>
              <p:cNvSpPr>
                <a:spLocks noChangeAspect="1"/>
              </p:cNvSpPr>
              <p:nvPr/>
            </p:nvSpPr>
            <p:spPr bwMode="auto">
              <a:xfrm>
                <a:off x="8057648" y="4349421"/>
                <a:ext cx="509191" cy="276852"/>
              </a:xfrm>
              <a:prstGeom prst="roundRect">
                <a:avLst/>
              </a:prstGeom>
              <a:pattFill prst="dkVert">
                <a:fgClr>
                  <a:srgbClr val="70AD47">
                    <a:lumMod val="20000"/>
                    <a:lumOff val="80000"/>
                  </a:srgbClr>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fontScale="92500"/>
              </a:bodyPr>
              <a:lstStyle/>
              <a:p>
                <a:pPr defTabSz="4171950">
                  <a:defRPr/>
                </a:pPr>
                <a:r>
                  <a:rPr lang="fr-FR" sz="1000" kern="0" baseline="30000" dirty="0" err="1">
                    <a:solidFill>
                      <a:prstClr val="black"/>
                    </a:solidFill>
                    <a:latin typeface="Book Antiqua" pitchFamily="18" charset="0"/>
                  </a:rPr>
                  <a:t>iso</a:t>
                </a:r>
                <a:r>
                  <a:rPr lang="fr-FR" sz="1000" kern="0" dirty="0" err="1">
                    <a:solidFill>
                      <a:prstClr val="black"/>
                    </a:solidFill>
                    <a:latin typeface="Book Antiqua" pitchFamily="18" charset="0"/>
                  </a:rPr>
                  <a:t>PbS</a:t>
                </a:r>
                <a:endParaRPr lang="fr-FR" sz="1000" kern="0" baseline="30000" dirty="0">
                  <a:solidFill>
                    <a:prstClr val="black"/>
                  </a:solidFill>
                  <a:latin typeface="Book Antiqua" pitchFamily="18" charset="0"/>
                </a:endParaRPr>
              </a:p>
            </p:txBody>
          </p:sp>
          <p:sp>
            <p:nvSpPr>
              <p:cNvPr id="128" name="Rectangle à coins arrondis 127"/>
              <p:cNvSpPr>
                <a:spLocks noChangeAspect="1"/>
              </p:cNvSpPr>
              <p:nvPr/>
            </p:nvSpPr>
            <p:spPr bwMode="auto">
              <a:xfrm>
                <a:off x="8068752" y="4088741"/>
                <a:ext cx="509191" cy="261685"/>
              </a:xfrm>
              <a:prstGeom prst="roundRect">
                <a:avLst/>
              </a:prstGeom>
              <a:solidFill>
                <a:srgbClr val="70AD47">
                  <a:lumMod val="60000"/>
                  <a:lumOff val="40000"/>
                </a:srgbClr>
              </a:solid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lnSpcReduction="10000"/>
              </a:bodyPr>
              <a:lstStyle/>
              <a:p>
                <a:pPr defTabSz="4171950">
                  <a:defRPr/>
                </a:pPr>
                <a:r>
                  <a:rPr lang="fr-FR" sz="1000" kern="0" baseline="30000" dirty="0" err="1">
                    <a:solidFill>
                      <a:prstClr val="black"/>
                    </a:solidFill>
                    <a:latin typeface="Book Antiqua" pitchFamily="18" charset="0"/>
                  </a:rPr>
                  <a:t>iso</a:t>
                </a:r>
                <a:r>
                  <a:rPr lang="fr-FR" sz="1000" kern="0" dirty="0" err="1">
                    <a:solidFill>
                      <a:prstClr val="black"/>
                    </a:solidFill>
                    <a:latin typeface="Book Antiqua" pitchFamily="18" charset="0"/>
                  </a:rPr>
                  <a:t>Pb</a:t>
                </a:r>
                <a:endParaRPr lang="fr-FR" sz="1000" kern="0" dirty="0">
                  <a:solidFill>
                    <a:prstClr val="black"/>
                  </a:solidFill>
                  <a:latin typeface="Book Antiqua" pitchFamily="18" charset="0"/>
                </a:endParaRPr>
              </a:p>
            </p:txBody>
          </p:sp>
          <p:sp>
            <p:nvSpPr>
              <p:cNvPr id="129" name="Rectangle à coins arrondis 128"/>
              <p:cNvSpPr>
                <a:spLocks noChangeAspect="1"/>
              </p:cNvSpPr>
              <p:nvPr/>
            </p:nvSpPr>
            <p:spPr bwMode="auto">
              <a:xfrm>
                <a:off x="6084354" y="3027251"/>
                <a:ext cx="509191" cy="509252"/>
              </a:xfrm>
              <a:prstGeom prst="roundRect">
                <a:avLst/>
              </a:prstGeom>
              <a:solidFill>
                <a:srgbClr val="ED7D31">
                  <a:lumMod val="60000"/>
                  <a:lumOff val="40000"/>
                </a:srgbClr>
              </a:solid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baseline="30000" dirty="0">
                    <a:solidFill>
                      <a:prstClr val="black"/>
                    </a:solidFill>
                    <a:latin typeface="Book Antiqua" pitchFamily="18" charset="0"/>
                  </a:rPr>
                  <a:t>58</a:t>
                </a:r>
                <a:r>
                  <a:rPr lang="fr-FR" sz="1000" kern="0" dirty="0">
                    <a:solidFill>
                      <a:prstClr val="black"/>
                    </a:solidFill>
                    <a:latin typeface="Book Antiqua" pitchFamily="18" charset="0"/>
                  </a:rPr>
                  <a:t>Ni</a:t>
                </a:r>
              </a:p>
            </p:txBody>
          </p:sp>
          <p:sp>
            <p:nvSpPr>
              <p:cNvPr id="130" name="Rectangle à coins arrondis 129"/>
              <p:cNvSpPr>
                <a:spLocks noChangeAspect="1"/>
              </p:cNvSpPr>
              <p:nvPr/>
            </p:nvSpPr>
            <p:spPr bwMode="auto">
              <a:xfrm>
                <a:off x="3615287" y="1460114"/>
                <a:ext cx="865730" cy="360156"/>
              </a:xfrm>
              <a:prstGeom prst="roundRect">
                <a:avLst/>
              </a:prstGeom>
              <a:pattFill prst="dkVert">
                <a:fgClr>
                  <a:srgbClr val="70AD47">
                    <a:lumMod val="40000"/>
                    <a:lumOff val="60000"/>
                  </a:srgbClr>
                </a:fgClr>
                <a:bgClr>
                  <a:sysClr val="window" lastClr="FFFFFF"/>
                </a:bgClr>
              </a:pattFill>
              <a:ln w="9525" cap="flat" cmpd="sng" algn="ctr">
                <a:solidFill>
                  <a:sysClr val="windowText" lastClr="000000"/>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200" b="1" kern="0" dirty="0">
                    <a:solidFill>
                      <a:prstClr val="black"/>
                    </a:solidFill>
                    <a:latin typeface="Book Antiqua" pitchFamily="18" charset="0"/>
                  </a:rPr>
                  <a:t>Tech 1</a:t>
                </a:r>
              </a:p>
            </p:txBody>
          </p:sp>
          <p:sp>
            <p:nvSpPr>
              <p:cNvPr id="131" name="Rectangle à coins arrondis 130"/>
              <p:cNvSpPr>
                <a:spLocks noChangeAspect="1"/>
              </p:cNvSpPr>
              <p:nvPr/>
            </p:nvSpPr>
            <p:spPr bwMode="auto">
              <a:xfrm>
                <a:off x="4881091" y="1453504"/>
                <a:ext cx="865730" cy="360156"/>
              </a:xfrm>
              <a:prstGeom prst="roundRect">
                <a:avLst/>
              </a:prstGeom>
              <a:pattFill prst="dkVert">
                <a:fgClr>
                  <a:srgbClr val="ED7D31">
                    <a:lumMod val="60000"/>
                    <a:lumOff val="40000"/>
                  </a:srgbClr>
                </a:fgClr>
                <a:bgClr>
                  <a:sysClr val="window" lastClr="FFFFFF"/>
                </a:bgClr>
              </a:pattFill>
              <a:ln w="9525" cap="flat" cmpd="sng" algn="ctr">
                <a:solidFill>
                  <a:sysClr val="windowText" lastClr="000000"/>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200" b="1" kern="0" dirty="0">
                    <a:solidFill>
                      <a:prstClr val="black"/>
                    </a:solidFill>
                    <a:latin typeface="Book Antiqua" pitchFamily="18" charset="0"/>
                  </a:rPr>
                  <a:t>Tech 2</a:t>
                </a:r>
              </a:p>
            </p:txBody>
          </p:sp>
          <p:sp>
            <p:nvSpPr>
              <p:cNvPr id="132" name="Rectangle à coins arrondis 131"/>
              <p:cNvSpPr>
                <a:spLocks noChangeAspect="1"/>
              </p:cNvSpPr>
              <p:nvPr/>
            </p:nvSpPr>
            <p:spPr bwMode="auto">
              <a:xfrm>
                <a:off x="6025496" y="1464584"/>
                <a:ext cx="865730" cy="360156"/>
              </a:xfrm>
              <a:prstGeom prst="roundRect">
                <a:avLst/>
              </a:prstGeom>
              <a:pattFill prst="dkVert">
                <a:fgClr>
                  <a:srgbClr val="FFC000">
                    <a:lumMod val="60000"/>
                    <a:lumOff val="40000"/>
                  </a:srgbClr>
                </a:fgClr>
                <a:bgClr>
                  <a:sysClr val="window" lastClr="FFFFFF"/>
                </a:bgClr>
              </a:pattFill>
              <a:ln w="9525" cap="flat" cmpd="sng" algn="ctr">
                <a:solidFill>
                  <a:sysClr val="windowText" lastClr="000000"/>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200" b="1" kern="0" dirty="0">
                    <a:solidFill>
                      <a:prstClr val="black"/>
                    </a:solidFill>
                    <a:latin typeface="Book Antiqua" pitchFamily="18" charset="0"/>
                  </a:rPr>
                  <a:t>Tech 3</a:t>
                </a:r>
              </a:p>
            </p:txBody>
          </p:sp>
          <p:sp>
            <p:nvSpPr>
              <p:cNvPr id="133" name="ZoneTexte 132"/>
              <p:cNvSpPr txBox="1"/>
              <p:nvPr/>
            </p:nvSpPr>
            <p:spPr>
              <a:xfrm>
                <a:off x="2757060" y="940864"/>
                <a:ext cx="736099" cy="369332"/>
              </a:xfrm>
              <a:prstGeom prst="rect">
                <a:avLst/>
              </a:prstGeom>
              <a:noFill/>
            </p:spPr>
            <p:txBody>
              <a:bodyPr wrap="none" rtlCol="0">
                <a:spAutoFit/>
              </a:bodyPr>
              <a:lstStyle/>
              <a:p>
                <a:r>
                  <a:rPr lang="fr-FR" dirty="0" err="1">
                    <a:solidFill>
                      <a:prstClr val="black"/>
                    </a:solidFill>
                    <a:latin typeface="Arial" panose="020B0604020202020204"/>
                  </a:rPr>
                  <a:t>Done</a:t>
                </a:r>
                <a:endParaRPr lang="fr-FR" dirty="0">
                  <a:solidFill>
                    <a:prstClr val="black"/>
                  </a:solidFill>
                  <a:latin typeface="Arial" panose="020B0604020202020204"/>
                </a:endParaRPr>
              </a:p>
            </p:txBody>
          </p:sp>
          <p:sp>
            <p:nvSpPr>
              <p:cNvPr id="134" name="ZoneTexte 133"/>
              <p:cNvSpPr txBox="1"/>
              <p:nvPr/>
            </p:nvSpPr>
            <p:spPr>
              <a:xfrm>
                <a:off x="1804102" y="1433586"/>
                <a:ext cx="1877502" cy="369332"/>
              </a:xfrm>
              <a:prstGeom prst="rect">
                <a:avLst/>
              </a:prstGeom>
              <a:noFill/>
            </p:spPr>
            <p:txBody>
              <a:bodyPr wrap="none" rtlCol="0">
                <a:spAutoFit/>
              </a:bodyPr>
              <a:lstStyle/>
              <a:p>
                <a:r>
                  <a:rPr lang="en-US" dirty="0">
                    <a:solidFill>
                      <a:prstClr val="black"/>
                    </a:solidFill>
                    <a:latin typeface="Arial" panose="020B0604020202020204"/>
                  </a:rPr>
                  <a:t>To be developed</a:t>
                </a:r>
              </a:p>
            </p:txBody>
          </p:sp>
          <p:sp>
            <p:nvSpPr>
              <p:cNvPr id="135" name="Rectangle à coins arrondis 134"/>
              <p:cNvSpPr>
                <a:spLocks noChangeAspect="1"/>
              </p:cNvSpPr>
              <p:nvPr/>
            </p:nvSpPr>
            <p:spPr bwMode="auto">
              <a:xfrm>
                <a:off x="6012547" y="2027117"/>
                <a:ext cx="865730" cy="360156"/>
              </a:xfrm>
              <a:prstGeom prst="roundRect">
                <a:avLst/>
              </a:prstGeom>
              <a:pattFill prst="dkVert">
                <a:fgClr>
                  <a:srgbClr val="FF0000"/>
                </a:fgClr>
                <a:bgClr>
                  <a:sysClr val="window" lastClr="FFFFFF"/>
                </a:bgClr>
              </a:pattFill>
              <a:ln w="9525" cap="flat" cmpd="sng" algn="ctr">
                <a:solidFill>
                  <a:sysClr val="windowText" lastClr="000000"/>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200" b="1" kern="0" dirty="0" err="1">
                    <a:solidFill>
                      <a:prstClr val="black"/>
                    </a:solidFill>
                    <a:latin typeface="Book Antiqua" pitchFamily="18" charset="0"/>
                  </a:rPr>
                  <a:t>Sputtering</a:t>
                </a:r>
                <a:endParaRPr lang="fr-FR" sz="1200" b="1" kern="0" dirty="0">
                  <a:solidFill>
                    <a:prstClr val="black"/>
                  </a:solidFill>
                  <a:latin typeface="Book Antiqua" pitchFamily="18" charset="0"/>
                </a:endParaRPr>
              </a:p>
            </p:txBody>
          </p:sp>
          <p:sp>
            <p:nvSpPr>
              <p:cNvPr id="136" name="Rectangle à coins arrondis 135"/>
              <p:cNvSpPr>
                <a:spLocks noChangeAspect="1"/>
              </p:cNvSpPr>
              <p:nvPr/>
            </p:nvSpPr>
            <p:spPr bwMode="auto">
              <a:xfrm>
                <a:off x="5981005" y="2483584"/>
                <a:ext cx="865730" cy="360156"/>
              </a:xfrm>
              <a:prstGeom prst="roundRect">
                <a:avLst/>
              </a:prstGeom>
              <a:pattFill prst="dkVert">
                <a:fgClr>
                  <a:srgbClr val="7030A0"/>
                </a:fgClr>
                <a:bgClr>
                  <a:sysClr val="window" lastClr="FFFFFF"/>
                </a:bgClr>
              </a:pattFill>
              <a:ln w="9525" cap="flat" cmpd="sng" algn="ctr">
                <a:solidFill>
                  <a:sysClr val="windowText" lastClr="000000"/>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lIns="36000" tIns="36000" rIns="36000" bIns="36000" anchor="ctr" anchorCtr="1"/>
              <a:lstStyle/>
              <a:p>
                <a:pPr defTabSz="4171950">
                  <a:defRPr/>
                </a:pPr>
                <a:r>
                  <a:rPr lang="fr-FR" sz="1200" b="1" kern="0" dirty="0">
                    <a:solidFill>
                      <a:prstClr val="black"/>
                    </a:solidFill>
                    <a:latin typeface="Book Antiqua" pitchFamily="18" charset="0"/>
                  </a:rPr>
                  <a:t>MP</a:t>
                </a:r>
              </a:p>
            </p:txBody>
          </p:sp>
        </p:grpSp>
        <p:sp>
          <p:nvSpPr>
            <p:cNvPr id="6" name="Rectangle à coins arrondis 5"/>
            <p:cNvSpPr>
              <a:spLocks noChangeAspect="1"/>
            </p:cNvSpPr>
            <p:nvPr/>
          </p:nvSpPr>
          <p:spPr bwMode="auto">
            <a:xfrm>
              <a:off x="1535483" y="4192952"/>
              <a:ext cx="519023" cy="509192"/>
            </a:xfrm>
            <a:prstGeom prst="roundRect">
              <a:avLst/>
            </a:prstGeom>
            <a:pattFill prst="dkVert">
              <a:fgClr>
                <a:srgbClr val="FF0000"/>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baseline="30000" dirty="0">
                  <a:solidFill>
                    <a:prstClr val="black"/>
                  </a:solidFill>
                  <a:latin typeface="Book Antiqua" pitchFamily="18" charset="0"/>
                </a:rPr>
                <a:t>178,180</a:t>
              </a:r>
              <a:r>
                <a:rPr lang="fr-FR" sz="1000" kern="0" dirty="0">
                  <a:solidFill>
                    <a:prstClr val="black"/>
                  </a:solidFill>
                  <a:latin typeface="Book Antiqua" pitchFamily="18" charset="0"/>
                </a:rPr>
                <a:t>Hf</a:t>
              </a:r>
            </a:p>
          </p:txBody>
        </p:sp>
        <p:sp>
          <p:nvSpPr>
            <p:cNvPr id="7" name="Rectangle à coins arrondis 6"/>
            <p:cNvSpPr>
              <a:spLocks noChangeAspect="1"/>
            </p:cNvSpPr>
            <p:nvPr/>
          </p:nvSpPr>
          <p:spPr bwMode="auto">
            <a:xfrm>
              <a:off x="2040848" y="4452676"/>
              <a:ext cx="519023" cy="260974"/>
            </a:xfrm>
            <a:prstGeom prst="roundRect">
              <a:avLst/>
            </a:prstGeom>
            <a:pattFill prst="dkVert">
              <a:fgClr>
                <a:srgbClr val="FF0000"/>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lnSpcReduction="10000"/>
            </a:bodyPr>
            <a:lstStyle/>
            <a:p>
              <a:pPr defTabSz="4171950">
                <a:defRPr/>
              </a:pPr>
              <a:r>
                <a:rPr lang="fr-FR" sz="1000" kern="0" dirty="0">
                  <a:solidFill>
                    <a:prstClr val="black"/>
                  </a:solidFill>
                  <a:latin typeface="Book Antiqua" pitchFamily="18" charset="0"/>
                </a:rPr>
                <a:t>Ta</a:t>
              </a:r>
            </a:p>
          </p:txBody>
        </p:sp>
        <p:sp>
          <p:nvSpPr>
            <p:cNvPr id="8" name="Rectangle à coins arrondis 7"/>
            <p:cNvSpPr>
              <a:spLocks noChangeAspect="1"/>
            </p:cNvSpPr>
            <p:nvPr/>
          </p:nvSpPr>
          <p:spPr bwMode="auto">
            <a:xfrm>
              <a:off x="2535116" y="4459588"/>
              <a:ext cx="519023" cy="260974"/>
            </a:xfrm>
            <a:prstGeom prst="roundRect">
              <a:avLst/>
            </a:prstGeom>
            <a:pattFill prst="dkVert">
              <a:fgClr>
                <a:srgbClr val="FF0000"/>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lnSpcReduction="10000"/>
            </a:bodyPr>
            <a:lstStyle/>
            <a:p>
              <a:pPr defTabSz="4171950">
                <a:defRPr/>
              </a:pPr>
              <a:r>
                <a:rPr lang="fr-FR" sz="1000" kern="0" baseline="30000" dirty="0">
                  <a:solidFill>
                    <a:prstClr val="black"/>
                  </a:solidFill>
                  <a:latin typeface="Book Antiqua" pitchFamily="18" charset="0"/>
                </a:rPr>
                <a:t>182</a:t>
              </a:r>
              <a:r>
                <a:rPr lang="fr-FR" sz="1000" kern="0" dirty="0">
                  <a:solidFill>
                    <a:prstClr val="black"/>
                  </a:solidFill>
                  <a:latin typeface="Book Antiqua" pitchFamily="18" charset="0"/>
                </a:rPr>
                <a:t>W</a:t>
              </a:r>
            </a:p>
          </p:txBody>
        </p:sp>
        <p:sp>
          <p:nvSpPr>
            <p:cNvPr id="9" name="ZoneTexte 8"/>
            <p:cNvSpPr txBox="1"/>
            <p:nvPr/>
          </p:nvSpPr>
          <p:spPr>
            <a:xfrm>
              <a:off x="7357100" y="4241964"/>
              <a:ext cx="274434" cy="369332"/>
            </a:xfrm>
            <a:prstGeom prst="rect">
              <a:avLst/>
            </a:prstGeom>
            <a:noFill/>
          </p:spPr>
          <p:txBody>
            <a:bodyPr wrap="none" rtlCol="0">
              <a:spAutoFit/>
            </a:bodyPr>
            <a:lstStyle/>
            <a:p>
              <a:r>
                <a:rPr lang="fr-FR" b="1" dirty="0">
                  <a:solidFill>
                    <a:schemeClr val="accent4"/>
                  </a:solidFill>
                </a:rPr>
                <a:t>*</a:t>
              </a:r>
              <a:endParaRPr lang="en-US" b="1" dirty="0">
                <a:solidFill>
                  <a:schemeClr val="accent4"/>
                </a:solidFill>
              </a:endParaRPr>
            </a:p>
          </p:txBody>
        </p:sp>
        <p:sp>
          <p:nvSpPr>
            <p:cNvPr id="10" name="ZoneTexte 9"/>
            <p:cNvSpPr txBox="1"/>
            <p:nvPr/>
          </p:nvSpPr>
          <p:spPr>
            <a:xfrm>
              <a:off x="6844250" y="4321629"/>
              <a:ext cx="274434" cy="369332"/>
            </a:xfrm>
            <a:prstGeom prst="rect">
              <a:avLst/>
            </a:prstGeom>
            <a:noFill/>
          </p:spPr>
          <p:txBody>
            <a:bodyPr wrap="none" rtlCol="0">
              <a:spAutoFit/>
            </a:bodyPr>
            <a:lstStyle/>
            <a:p>
              <a:r>
                <a:rPr lang="fr-FR" b="1" dirty="0">
                  <a:solidFill>
                    <a:srgbClr val="C00000"/>
                  </a:solidFill>
                </a:rPr>
                <a:t>*</a:t>
              </a:r>
              <a:endParaRPr lang="en-US" b="1" dirty="0">
                <a:solidFill>
                  <a:srgbClr val="C00000"/>
                </a:solidFill>
              </a:endParaRPr>
            </a:p>
          </p:txBody>
        </p:sp>
        <p:sp>
          <p:nvSpPr>
            <p:cNvPr id="11" name="ZoneTexte 10"/>
            <p:cNvSpPr txBox="1"/>
            <p:nvPr/>
          </p:nvSpPr>
          <p:spPr>
            <a:xfrm>
              <a:off x="6814730" y="3650652"/>
              <a:ext cx="274434" cy="369332"/>
            </a:xfrm>
            <a:prstGeom prst="rect">
              <a:avLst/>
            </a:prstGeom>
            <a:noFill/>
          </p:spPr>
          <p:txBody>
            <a:bodyPr wrap="none" rtlCol="0">
              <a:spAutoFit/>
            </a:bodyPr>
            <a:lstStyle/>
            <a:p>
              <a:r>
                <a:rPr lang="fr-FR" b="1" dirty="0">
                  <a:solidFill>
                    <a:srgbClr val="C00000"/>
                  </a:solidFill>
                </a:rPr>
                <a:t>*</a:t>
              </a:r>
              <a:endParaRPr lang="en-US" b="1" dirty="0">
                <a:solidFill>
                  <a:srgbClr val="C00000"/>
                </a:solidFill>
              </a:endParaRPr>
            </a:p>
          </p:txBody>
        </p:sp>
        <p:sp>
          <p:nvSpPr>
            <p:cNvPr id="12" name="ZoneTexte 11"/>
            <p:cNvSpPr txBox="1"/>
            <p:nvPr/>
          </p:nvSpPr>
          <p:spPr>
            <a:xfrm>
              <a:off x="1829118" y="3059629"/>
              <a:ext cx="274434" cy="369332"/>
            </a:xfrm>
            <a:prstGeom prst="rect">
              <a:avLst/>
            </a:prstGeom>
            <a:noFill/>
          </p:spPr>
          <p:txBody>
            <a:bodyPr wrap="none" rtlCol="0">
              <a:spAutoFit/>
            </a:bodyPr>
            <a:lstStyle/>
            <a:p>
              <a:r>
                <a:rPr lang="fr-FR" b="1" dirty="0">
                  <a:solidFill>
                    <a:schemeClr val="accent4"/>
                  </a:solidFill>
                </a:rPr>
                <a:t>*</a:t>
              </a:r>
              <a:endParaRPr lang="en-US" b="1" dirty="0">
                <a:solidFill>
                  <a:schemeClr val="accent4"/>
                </a:solidFill>
              </a:endParaRPr>
            </a:p>
          </p:txBody>
        </p:sp>
        <p:sp>
          <p:nvSpPr>
            <p:cNvPr id="13" name="ZoneTexte 12"/>
            <p:cNvSpPr txBox="1"/>
            <p:nvPr/>
          </p:nvSpPr>
          <p:spPr>
            <a:xfrm>
              <a:off x="2827940" y="3059629"/>
              <a:ext cx="274434" cy="369332"/>
            </a:xfrm>
            <a:prstGeom prst="rect">
              <a:avLst/>
            </a:prstGeom>
            <a:noFill/>
          </p:spPr>
          <p:txBody>
            <a:bodyPr wrap="none" rtlCol="0">
              <a:spAutoFit/>
            </a:bodyPr>
            <a:lstStyle/>
            <a:p>
              <a:r>
                <a:rPr lang="fr-FR" b="1" dirty="0">
                  <a:solidFill>
                    <a:schemeClr val="accent4"/>
                  </a:solidFill>
                </a:rPr>
                <a:t>*</a:t>
              </a:r>
              <a:endParaRPr lang="en-US" b="1" dirty="0">
                <a:solidFill>
                  <a:schemeClr val="accent4"/>
                </a:solidFill>
              </a:endParaRPr>
            </a:p>
          </p:txBody>
        </p:sp>
        <p:sp>
          <p:nvSpPr>
            <p:cNvPr id="14" name="ZoneTexte 13"/>
            <p:cNvSpPr txBox="1"/>
            <p:nvPr/>
          </p:nvSpPr>
          <p:spPr>
            <a:xfrm>
              <a:off x="3797069" y="3067860"/>
              <a:ext cx="274434" cy="369332"/>
            </a:xfrm>
            <a:prstGeom prst="rect">
              <a:avLst/>
            </a:prstGeom>
            <a:noFill/>
          </p:spPr>
          <p:txBody>
            <a:bodyPr wrap="none" rtlCol="0">
              <a:spAutoFit/>
            </a:bodyPr>
            <a:lstStyle/>
            <a:p>
              <a:r>
                <a:rPr lang="fr-FR" b="1" dirty="0">
                  <a:solidFill>
                    <a:schemeClr val="accent4"/>
                  </a:solidFill>
                </a:rPr>
                <a:t>*</a:t>
              </a:r>
              <a:endParaRPr lang="en-US" b="1" dirty="0">
                <a:solidFill>
                  <a:schemeClr val="accent4"/>
                </a:solidFill>
              </a:endParaRPr>
            </a:p>
          </p:txBody>
        </p:sp>
        <p:sp>
          <p:nvSpPr>
            <p:cNvPr id="15" name="Rectangle à coins arrondis 14"/>
            <p:cNvSpPr>
              <a:spLocks noChangeAspect="1"/>
            </p:cNvSpPr>
            <p:nvPr/>
          </p:nvSpPr>
          <p:spPr bwMode="auto">
            <a:xfrm>
              <a:off x="535305" y="3143508"/>
              <a:ext cx="509161" cy="509192"/>
            </a:xfrm>
            <a:prstGeom prst="roundRect">
              <a:avLst/>
            </a:prstGeom>
            <a:pattFill prst="dotDmnd">
              <a:fgClr>
                <a:schemeClr val="accent1"/>
              </a:fgClr>
              <a:bgClr>
                <a:schemeClr val="bg1"/>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Ca</a:t>
              </a:r>
            </a:p>
          </p:txBody>
        </p:sp>
        <p:sp>
          <p:nvSpPr>
            <p:cNvPr id="16" name="ZoneTexte 15"/>
            <p:cNvSpPr txBox="1"/>
            <p:nvPr/>
          </p:nvSpPr>
          <p:spPr>
            <a:xfrm>
              <a:off x="754712" y="3097772"/>
              <a:ext cx="274434" cy="369332"/>
            </a:xfrm>
            <a:prstGeom prst="rect">
              <a:avLst/>
            </a:prstGeom>
            <a:noFill/>
          </p:spPr>
          <p:txBody>
            <a:bodyPr wrap="none" rtlCol="0">
              <a:spAutoFit/>
            </a:bodyPr>
            <a:lstStyle/>
            <a:p>
              <a:r>
                <a:rPr lang="fr-FR" b="1" dirty="0">
                  <a:solidFill>
                    <a:schemeClr val="accent4"/>
                  </a:solidFill>
                </a:rPr>
                <a:t>*</a:t>
              </a:r>
              <a:endParaRPr lang="en-US" b="1" dirty="0">
                <a:solidFill>
                  <a:schemeClr val="accent4"/>
                </a:solidFill>
              </a:endParaRPr>
            </a:p>
          </p:txBody>
        </p:sp>
        <p:sp>
          <p:nvSpPr>
            <p:cNvPr id="17" name="ZoneTexte 16"/>
            <p:cNvSpPr txBox="1"/>
            <p:nvPr/>
          </p:nvSpPr>
          <p:spPr>
            <a:xfrm>
              <a:off x="4840654" y="3079550"/>
              <a:ext cx="274434" cy="369332"/>
            </a:xfrm>
            <a:prstGeom prst="rect">
              <a:avLst/>
            </a:prstGeom>
            <a:noFill/>
          </p:spPr>
          <p:txBody>
            <a:bodyPr wrap="none" rtlCol="0">
              <a:spAutoFit/>
            </a:bodyPr>
            <a:lstStyle/>
            <a:p>
              <a:r>
                <a:rPr lang="fr-FR" b="1" dirty="0">
                  <a:solidFill>
                    <a:schemeClr val="accent4"/>
                  </a:solidFill>
                </a:rPr>
                <a:t>*</a:t>
              </a:r>
              <a:endParaRPr lang="en-US" b="1" dirty="0">
                <a:solidFill>
                  <a:schemeClr val="accent4"/>
                </a:solidFill>
              </a:endParaRPr>
            </a:p>
          </p:txBody>
        </p:sp>
        <p:sp>
          <p:nvSpPr>
            <p:cNvPr id="18" name="Rectangle à coins arrondis 17"/>
            <p:cNvSpPr>
              <a:spLocks noChangeAspect="1"/>
            </p:cNvSpPr>
            <p:nvPr/>
          </p:nvSpPr>
          <p:spPr bwMode="auto">
            <a:xfrm>
              <a:off x="5578400" y="3161224"/>
              <a:ext cx="509191" cy="509252"/>
            </a:xfrm>
            <a:prstGeom prst="roundRect">
              <a:avLst/>
            </a:prstGeom>
            <a:solidFill>
              <a:schemeClr val="accent6">
                <a:lumMod val="60000"/>
                <a:lumOff val="40000"/>
              </a:schemeClr>
            </a:solidFill>
            <a:ln w="9525" cap="flat" cmpd="sng" algn="ctr">
              <a:solidFill>
                <a:schemeClr val="tx2"/>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chemeClr val="accent1">
                  <a:lumMod val="75000"/>
                </a:schemeClr>
              </a:extrusionClr>
              <a:contourClr>
                <a:schemeClr val="accent2">
                  <a:lumMod val="75000"/>
                </a:schemeClr>
              </a:contourClr>
            </a:sp3d>
          </p:spPr>
          <p:txBody>
            <a:bodyPr anchor="ctr" anchorCtr="1">
              <a:normAutofit/>
            </a:bodyPr>
            <a:lstStyle/>
            <a:p>
              <a:pPr defTabSz="4171950" fontAlgn="base">
                <a:spcBef>
                  <a:spcPct val="0"/>
                </a:spcBef>
                <a:spcAft>
                  <a:spcPct val="0"/>
                </a:spcAft>
                <a:defRPr/>
              </a:pPr>
              <a:r>
                <a:rPr lang="fr-FR" sz="1000" dirty="0">
                  <a:solidFill>
                    <a:prstClr val="black"/>
                  </a:solidFill>
                  <a:latin typeface="Book Antiqua" pitchFamily="18" charset="0"/>
                </a:rPr>
                <a:t>Zn</a:t>
              </a:r>
            </a:p>
          </p:txBody>
        </p:sp>
        <p:sp>
          <p:nvSpPr>
            <p:cNvPr id="19" name="ZoneTexte 18"/>
            <p:cNvSpPr txBox="1"/>
            <p:nvPr/>
          </p:nvSpPr>
          <p:spPr>
            <a:xfrm>
              <a:off x="5814651" y="3111759"/>
              <a:ext cx="274434" cy="369332"/>
            </a:xfrm>
            <a:prstGeom prst="rect">
              <a:avLst/>
            </a:prstGeom>
            <a:noFill/>
          </p:spPr>
          <p:txBody>
            <a:bodyPr wrap="none" rtlCol="0">
              <a:spAutoFit/>
            </a:bodyPr>
            <a:lstStyle/>
            <a:p>
              <a:r>
                <a:rPr lang="fr-FR" b="1" dirty="0">
                  <a:solidFill>
                    <a:schemeClr val="accent4"/>
                  </a:solidFill>
                </a:rPr>
                <a:t>*</a:t>
              </a:r>
              <a:endParaRPr lang="en-US" b="1" dirty="0">
                <a:solidFill>
                  <a:schemeClr val="accent4"/>
                </a:solidFill>
              </a:endParaRPr>
            </a:p>
          </p:txBody>
        </p:sp>
        <p:sp>
          <p:nvSpPr>
            <p:cNvPr id="20" name="Rectangle à coins arrondis 19"/>
            <p:cNvSpPr>
              <a:spLocks noChangeAspect="1"/>
            </p:cNvSpPr>
            <p:nvPr/>
          </p:nvSpPr>
          <p:spPr bwMode="auto">
            <a:xfrm>
              <a:off x="2558673" y="3674212"/>
              <a:ext cx="509161" cy="509192"/>
            </a:xfrm>
            <a:prstGeom prst="roundRect">
              <a:avLst/>
            </a:prstGeom>
            <a:solidFill>
              <a:schemeClr val="accent2">
                <a:lumMod val="60000"/>
                <a:lumOff val="40000"/>
              </a:schemeClr>
            </a:solidFill>
            <a:ln w="9525" cap="flat" cmpd="sng" algn="ctr">
              <a:solidFill>
                <a:schemeClr val="tx2"/>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chemeClr val="accent1">
                  <a:lumMod val="75000"/>
                </a:schemeClr>
              </a:extrusionClr>
              <a:contourClr>
                <a:schemeClr val="accent2">
                  <a:lumMod val="75000"/>
                </a:schemeClr>
              </a:contourClr>
            </a:sp3d>
          </p:spPr>
          <p:txBody>
            <a:bodyPr anchor="ctr" anchorCtr="1">
              <a:normAutofit/>
            </a:bodyPr>
            <a:lstStyle/>
            <a:p>
              <a:pPr defTabSz="4171950" fontAlgn="base">
                <a:spcBef>
                  <a:spcPct val="0"/>
                </a:spcBef>
                <a:spcAft>
                  <a:spcPct val="0"/>
                </a:spcAft>
                <a:defRPr/>
              </a:pPr>
              <a:r>
                <a:rPr lang="fr-FR" sz="1000" dirty="0">
                  <a:solidFill>
                    <a:prstClr val="black"/>
                  </a:solidFill>
                  <a:latin typeface="Book Antiqua" pitchFamily="18" charset="0"/>
                </a:rPr>
                <a:t>Mo</a:t>
              </a:r>
            </a:p>
          </p:txBody>
        </p:sp>
        <p:sp>
          <p:nvSpPr>
            <p:cNvPr id="21" name="ZoneTexte 20"/>
            <p:cNvSpPr txBox="1"/>
            <p:nvPr/>
          </p:nvSpPr>
          <p:spPr>
            <a:xfrm>
              <a:off x="2793567" y="3598347"/>
              <a:ext cx="274434" cy="369332"/>
            </a:xfrm>
            <a:prstGeom prst="rect">
              <a:avLst/>
            </a:prstGeom>
            <a:noFill/>
          </p:spPr>
          <p:txBody>
            <a:bodyPr wrap="none" rtlCol="0">
              <a:spAutoFit/>
            </a:bodyPr>
            <a:lstStyle/>
            <a:p>
              <a:r>
                <a:rPr lang="fr-FR" b="1" dirty="0">
                  <a:solidFill>
                    <a:srgbClr val="C00000"/>
                  </a:solidFill>
                </a:rPr>
                <a:t>*</a:t>
              </a:r>
              <a:endParaRPr lang="en-US" b="1" dirty="0">
                <a:solidFill>
                  <a:srgbClr val="C00000"/>
                </a:solidFill>
              </a:endParaRPr>
            </a:p>
          </p:txBody>
        </p:sp>
        <p:sp>
          <p:nvSpPr>
            <p:cNvPr id="22" name="ZoneTexte 21"/>
            <p:cNvSpPr txBox="1"/>
            <p:nvPr/>
          </p:nvSpPr>
          <p:spPr>
            <a:xfrm>
              <a:off x="7022829" y="5517232"/>
              <a:ext cx="274434" cy="369332"/>
            </a:xfrm>
            <a:prstGeom prst="rect">
              <a:avLst/>
            </a:prstGeom>
            <a:noFill/>
          </p:spPr>
          <p:txBody>
            <a:bodyPr wrap="none" rtlCol="0">
              <a:spAutoFit/>
            </a:bodyPr>
            <a:lstStyle/>
            <a:p>
              <a:r>
                <a:rPr lang="fr-FR" b="1" dirty="0">
                  <a:solidFill>
                    <a:srgbClr val="C00000"/>
                  </a:solidFill>
                </a:rPr>
                <a:t>*</a:t>
              </a:r>
              <a:endParaRPr lang="en-US" b="1" dirty="0">
                <a:solidFill>
                  <a:srgbClr val="C00000"/>
                </a:solidFill>
              </a:endParaRPr>
            </a:p>
          </p:txBody>
        </p:sp>
        <p:sp>
          <p:nvSpPr>
            <p:cNvPr id="23" name="ZoneTexte 22"/>
            <p:cNvSpPr txBox="1"/>
            <p:nvPr/>
          </p:nvSpPr>
          <p:spPr>
            <a:xfrm>
              <a:off x="7510007" y="5320810"/>
              <a:ext cx="274434" cy="369332"/>
            </a:xfrm>
            <a:prstGeom prst="rect">
              <a:avLst/>
            </a:prstGeom>
            <a:noFill/>
          </p:spPr>
          <p:txBody>
            <a:bodyPr wrap="none" rtlCol="0">
              <a:spAutoFit/>
            </a:bodyPr>
            <a:lstStyle/>
            <a:p>
              <a:r>
                <a:rPr lang="fr-FR" b="1" dirty="0">
                  <a:solidFill>
                    <a:srgbClr val="C00000"/>
                  </a:solidFill>
                </a:rPr>
                <a:t>*</a:t>
              </a:r>
              <a:endParaRPr lang="en-US" b="1" dirty="0">
                <a:solidFill>
                  <a:srgbClr val="C00000"/>
                </a:solidFill>
              </a:endParaRPr>
            </a:p>
          </p:txBody>
        </p:sp>
        <p:sp>
          <p:nvSpPr>
            <p:cNvPr id="24" name="ZoneTexte 23"/>
            <p:cNvSpPr txBox="1"/>
            <p:nvPr/>
          </p:nvSpPr>
          <p:spPr>
            <a:xfrm>
              <a:off x="1721647" y="4605841"/>
              <a:ext cx="274434" cy="369332"/>
            </a:xfrm>
            <a:prstGeom prst="rect">
              <a:avLst/>
            </a:prstGeom>
            <a:noFill/>
          </p:spPr>
          <p:txBody>
            <a:bodyPr wrap="none" rtlCol="0">
              <a:spAutoFit/>
            </a:bodyPr>
            <a:lstStyle/>
            <a:p>
              <a:r>
                <a:rPr lang="fr-FR" b="1" dirty="0">
                  <a:solidFill>
                    <a:srgbClr val="C00000"/>
                  </a:solidFill>
                </a:rPr>
                <a:t>*</a:t>
              </a:r>
              <a:endParaRPr lang="en-US" b="1" dirty="0">
                <a:solidFill>
                  <a:srgbClr val="C00000"/>
                </a:solidFill>
              </a:endParaRPr>
            </a:p>
          </p:txBody>
        </p:sp>
        <p:sp>
          <p:nvSpPr>
            <p:cNvPr id="25" name="ZoneTexte 24"/>
            <p:cNvSpPr txBox="1"/>
            <p:nvPr/>
          </p:nvSpPr>
          <p:spPr>
            <a:xfrm>
              <a:off x="5273583" y="4171505"/>
              <a:ext cx="274434" cy="369332"/>
            </a:xfrm>
            <a:prstGeom prst="rect">
              <a:avLst/>
            </a:prstGeom>
            <a:noFill/>
          </p:spPr>
          <p:txBody>
            <a:bodyPr wrap="none" rtlCol="0">
              <a:spAutoFit/>
            </a:bodyPr>
            <a:lstStyle/>
            <a:p>
              <a:r>
                <a:rPr lang="fr-FR" b="1" dirty="0">
                  <a:solidFill>
                    <a:schemeClr val="accent4"/>
                  </a:solidFill>
                </a:rPr>
                <a:t>*</a:t>
              </a:r>
              <a:endParaRPr lang="en-US" b="1" dirty="0">
                <a:solidFill>
                  <a:schemeClr val="accent4"/>
                </a:solidFill>
              </a:endParaRPr>
            </a:p>
          </p:txBody>
        </p:sp>
        <p:sp>
          <p:nvSpPr>
            <p:cNvPr id="26" name="ZoneTexte 25"/>
            <p:cNvSpPr txBox="1"/>
            <p:nvPr/>
          </p:nvSpPr>
          <p:spPr>
            <a:xfrm>
              <a:off x="2000646" y="6319216"/>
              <a:ext cx="274434" cy="369332"/>
            </a:xfrm>
            <a:prstGeom prst="rect">
              <a:avLst/>
            </a:prstGeom>
            <a:noFill/>
          </p:spPr>
          <p:txBody>
            <a:bodyPr wrap="none" rtlCol="0">
              <a:spAutoFit/>
            </a:bodyPr>
            <a:lstStyle/>
            <a:p>
              <a:r>
                <a:rPr lang="fr-FR" b="1" dirty="0">
                  <a:solidFill>
                    <a:schemeClr val="accent4"/>
                  </a:solidFill>
                </a:rPr>
                <a:t>*</a:t>
              </a:r>
              <a:endParaRPr lang="en-US" b="1" dirty="0">
                <a:solidFill>
                  <a:schemeClr val="accent4"/>
                </a:solidFill>
              </a:endParaRPr>
            </a:p>
          </p:txBody>
        </p:sp>
        <p:sp>
          <p:nvSpPr>
            <p:cNvPr id="27" name="ZoneTexte 26"/>
            <p:cNvSpPr txBox="1"/>
            <p:nvPr/>
          </p:nvSpPr>
          <p:spPr>
            <a:xfrm>
              <a:off x="955960" y="6287653"/>
              <a:ext cx="274434" cy="369332"/>
            </a:xfrm>
            <a:prstGeom prst="rect">
              <a:avLst/>
            </a:prstGeom>
            <a:noFill/>
          </p:spPr>
          <p:txBody>
            <a:bodyPr wrap="none" rtlCol="0">
              <a:spAutoFit/>
            </a:bodyPr>
            <a:lstStyle/>
            <a:p>
              <a:r>
                <a:rPr lang="fr-FR" b="1" dirty="0">
                  <a:solidFill>
                    <a:schemeClr val="accent4"/>
                  </a:solidFill>
                </a:rPr>
                <a:t>*</a:t>
              </a:r>
              <a:endParaRPr lang="en-US" b="1" dirty="0">
                <a:solidFill>
                  <a:schemeClr val="accent4"/>
                </a:solidFill>
              </a:endParaRPr>
            </a:p>
          </p:txBody>
        </p:sp>
        <p:sp>
          <p:nvSpPr>
            <p:cNvPr id="28" name="Rectangle à coins arrondis 27"/>
            <p:cNvSpPr>
              <a:spLocks noChangeAspect="1"/>
            </p:cNvSpPr>
            <p:nvPr/>
          </p:nvSpPr>
          <p:spPr bwMode="auto">
            <a:xfrm>
              <a:off x="730357" y="5893873"/>
              <a:ext cx="509161" cy="509192"/>
            </a:xfrm>
            <a:prstGeom prst="roundRect">
              <a:avLst/>
            </a:prstGeom>
            <a:pattFill prst="dkVert">
              <a:fgClr>
                <a:srgbClr val="FF0000"/>
              </a:fgClr>
              <a:bgClr>
                <a:sysClr val="window" lastClr="FFFFFF"/>
              </a:bgClr>
            </a:pattFill>
            <a:ln w="9525" cap="flat" cmpd="sng" algn="ctr">
              <a:solidFill>
                <a:srgbClr val="44546A"/>
              </a:solidFill>
              <a:prstDash val="solid"/>
              <a:round/>
              <a:headEnd type="none" w="med" len="med"/>
              <a:tailEnd type="none" w="med" len="med"/>
            </a:ln>
            <a:effectLst>
              <a:innerShdw blurRad="63500" dist="50800" dir="18900000">
                <a:prstClr val="black">
                  <a:alpha val="50000"/>
                </a:prstClr>
              </a:innerShdw>
            </a:effectLst>
            <a:scene3d>
              <a:camera prst="orthographicFront"/>
              <a:lightRig rig="morning" dir="t">
                <a:rot lat="0" lon="0" rev="600000"/>
              </a:lightRig>
            </a:scene3d>
            <a:sp3d extrusionH="76200" contourW="12700" prstMaterial="metal">
              <a:bevelT/>
              <a:bevelB/>
              <a:extrusionClr>
                <a:srgbClr val="4472C4">
                  <a:lumMod val="75000"/>
                </a:srgbClr>
              </a:extrusionClr>
              <a:contourClr>
                <a:srgbClr val="ED7D31">
                  <a:lumMod val="75000"/>
                </a:srgbClr>
              </a:contourClr>
            </a:sp3d>
          </p:spPr>
          <p:txBody>
            <a:bodyPr anchor="ctr" anchorCtr="1">
              <a:normAutofit/>
            </a:bodyPr>
            <a:lstStyle/>
            <a:p>
              <a:pPr defTabSz="4171950">
                <a:defRPr/>
              </a:pPr>
              <a:r>
                <a:rPr lang="fr-FR" sz="1000" kern="0" dirty="0">
                  <a:solidFill>
                    <a:prstClr val="black"/>
                  </a:solidFill>
                  <a:latin typeface="Book Antiqua" pitchFamily="18" charset="0"/>
                </a:rPr>
                <a:t>Th</a:t>
              </a:r>
            </a:p>
          </p:txBody>
        </p:sp>
        <p:sp>
          <p:nvSpPr>
            <p:cNvPr id="29" name="ZoneTexte 28"/>
            <p:cNvSpPr txBox="1"/>
            <p:nvPr/>
          </p:nvSpPr>
          <p:spPr>
            <a:xfrm>
              <a:off x="6640505" y="2087175"/>
              <a:ext cx="364202" cy="369332"/>
            </a:xfrm>
            <a:prstGeom prst="rect">
              <a:avLst/>
            </a:prstGeom>
            <a:noFill/>
          </p:spPr>
          <p:txBody>
            <a:bodyPr wrap="none" rtlCol="0">
              <a:spAutoFit/>
            </a:bodyPr>
            <a:lstStyle/>
            <a:p>
              <a:r>
                <a:rPr lang="fr-FR" b="1" dirty="0">
                  <a:solidFill>
                    <a:srgbClr val="C00000"/>
                  </a:solidFill>
                </a:rPr>
                <a:t>**</a:t>
              </a:r>
              <a:endParaRPr lang="en-US" b="1" dirty="0">
                <a:solidFill>
                  <a:srgbClr val="C00000"/>
                </a:solidFill>
              </a:endParaRPr>
            </a:p>
          </p:txBody>
        </p:sp>
      </p:grpSp>
      <p:sp>
        <p:nvSpPr>
          <p:cNvPr id="137" name="ZoneTexte 136"/>
          <p:cNvSpPr txBox="1"/>
          <p:nvPr/>
        </p:nvSpPr>
        <p:spPr>
          <a:xfrm>
            <a:off x="7879981" y="5753652"/>
            <a:ext cx="3116944" cy="646331"/>
          </a:xfrm>
          <a:prstGeom prst="rect">
            <a:avLst/>
          </a:prstGeom>
          <a:noFill/>
        </p:spPr>
        <p:txBody>
          <a:bodyPr wrap="none" rtlCol="0">
            <a:spAutoFit/>
          </a:bodyPr>
          <a:lstStyle/>
          <a:p>
            <a:r>
              <a:rPr lang="fr-FR" dirty="0">
                <a:solidFill>
                  <a:srgbClr val="C00000"/>
                </a:solidFill>
              </a:rPr>
              <a:t>* </a:t>
            </a:r>
            <a:r>
              <a:rPr lang="fr-FR" dirty="0" smtClean="0">
                <a:solidFill>
                  <a:srgbClr val="C00000"/>
                </a:solidFill>
              </a:rPr>
              <a:t>2025            </a:t>
            </a:r>
            <a:r>
              <a:rPr lang="fr-FR" dirty="0">
                <a:solidFill>
                  <a:srgbClr val="C00000"/>
                </a:solidFill>
              </a:rPr>
              <a:t>≈270 (4g)</a:t>
            </a:r>
          </a:p>
          <a:p>
            <a:r>
              <a:rPr lang="fr-FR" dirty="0">
                <a:solidFill>
                  <a:schemeClr val="accent4">
                    <a:lumMod val="75000"/>
                  </a:schemeClr>
                </a:solidFill>
              </a:rPr>
              <a:t>* </a:t>
            </a:r>
            <a:r>
              <a:rPr lang="fr-FR" dirty="0" smtClean="0">
                <a:solidFill>
                  <a:schemeClr val="accent4">
                    <a:lumMod val="75000"/>
                  </a:schemeClr>
                </a:solidFill>
              </a:rPr>
              <a:t>2025 </a:t>
            </a:r>
            <a:r>
              <a:rPr lang="fr-FR" dirty="0">
                <a:solidFill>
                  <a:schemeClr val="accent4">
                    <a:lumMod val="75000"/>
                  </a:schemeClr>
                </a:solidFill>
              </a:rPr>
              <a:t>– 2027 ≈ </a:t>
            </a:r>
            <a:r>
              <a:rPr lang="fr-FR" dirty="0" smtClean="0">
                <a:solidFill>
                  <a:schemeClr val="accent4">
                    <a:lumMod val="75000"/>
                  </a:schemeClr>
                </a:solidFill>
              </a:rPr>
              <a:t>600/</a:t>
            </a:r>
            <a:r>
              <a:rPr lang="fr-FR" dirty="0" err="1" smtClean="0">
                <a:solidFill>
                  <a:schemeClr val="accent4">
                    <a:lumMod val="75000"/>
                  </a:schemeClr>
                </a:solidFill>
              </a:rPr>
              <a:t>year</a:t>
            </a:r>
            <a:r>
              <a:rPr lang="fr-FR" dirty="0" smtClean="0">
                <a:solidFill>
                  <a:schemeClr val="accent4">
                    <a:lumMod val="75000"/>
                  </a:schemeClr>
                </a:solidFill>
              </a:rPr>
              <a:t> </a:t>
            </a:r>
            <a:r>
              <a:rPr lang="fr-FR" dirty="0">
                <a:solidFill>
                  <a:schemeClr val="accent4">
                    <a:lumMod val="75000"/>
                  </a:schemeClr>
                </a:solidFill>
              </a:rPr>
              <a:t>(15g)</a:t>
            </a:r>
            <a:endParaRPr lang="en-US" dirty="0">
              <a:solidFill>
                <a:schemeClr val="accent4">
                  <a:lumMod val="75000"/>
                </a:schemeClr>
              </a:solidFill>
            </a:endParaRPr>
          </a:p>
        </p:txBody>
      </p:sp>
      <p:grpSp>
        <p:nvGrpSpPr>
          <p:cNvPr id="138" name="Groupe 137"/>
          <p:cNvGrpSpPr/>
          <p:nvPr/>
        </p:nvGrpSpPr>
        <p:grpSpPr>
          <a:xfrm>
            <a:off x="3841945" y="1646437"/>
            <a:ext cx="1165207" cy="840424"/>
            <a:chOff x="986979" y="4905957"/>
            <a:chExt cx="1787212" cy="840424"/>
          </a:xfrm>
        </p:grpSpPr>
        <p:cxnSp>
          <p:nvCxnSpPr>
            <p:cNvPr id="139" name="Connecteur droit 138"/>
            <p:cNvCxnSpPr/>
            <p:nvPr/>
          </p:nvCxnSpPr>
          <p:spPr>
            <a:xfrm>
              <a:off x="986979" y="4955750"/>
              <a:ext cx="1787212" cy="0"/>
            </a:xfrm>
            <a:prstGeom prst="line">
              <a:avLst/>
            </a:prstGeom>
            <a:noFill/>
            <a:ln w="28575" cap="rnd" cmpd="sng" algn="ctr">
              <a:solidFill>
                <a:srgbClr val="4D1434">
                  <a:lumMod val="90000"/>
                </a:srgbClr>
              </a:solidFill>
              <a:prstDash val="solid"/>
            </a:ln>
            <a:effectLst/>
          </p:spPr>
        </p:cxnSp>
        <p:grpSp>
          <p:nvGrpSpPr>
            <p:cNvPr id="140" name="Groupe 139"/>
            <p:cNvGrpSpPr/>
            <p:nvPr/>
          </p:nvGrpSpPr>
          <p:grpSpPr>
            <a:xfrm>
              <a:off x="1127824" y="5286397"/>
              <a:ext cx="95694" cy="302450"/>
              <a:chOff x="530587" y="3907105"/>
              <a:chExt cx="95694" cy="302450"/>
            </a:xfrm>
          </p:grpSpPr>
          <p:sp>
            <p:nvSpPr>
              <p:cNvPr id="154" name="Rectangle 153"/>
              <p:cNvSpPr/>
              <p:nvPr/>
            </p:nvSpPr>
            <p:spPr>
              <a:xfrm>
                <a:off x="543614" y="3985065"/>
                <a:ext cx="67758" cy="224490"/>
              </a:xfrm>
              <a:prstGeom prst="rect">
                <a:avLst/>
              </a:prstGeom>
              <a:noFill/>
              <a:ln w="9525" cap="rnd" cmpd="sng" algn="ctr">
                <a:solidFill>
                  <a:srgbClr val="4D1434">
                    <a:shade val="50000"/>
                  </a:srgbClr>
                </a:solid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350" kern="0">
                  <a:solidFill>
                    <a:prstClr val="white"/>
                  </a:solidFill>
                  <a:latin typeface="Gill Sans MT" panose="020B0502020104020203"/>
                  <a:ea typeface="+mn-ea"/>
                </a:endParaRPr>
              </a:p>
            </p:txBody>
          </p:sp>
          <p:sp>
            <p:nvSpPr>
              <p:cNvPr id="155" name="Corde 154"/>
              <p:cNvSpPr/>
              <p:nvPr/>
            </p:nvSpPr>
            <p:spPr>
              <a:xfrm rot="6780000">
                <a:off x="530587" y="3907105"/>
                <a:ext cx="95693" cy="95694"/>
              </a:xfrm>
              <a:prstGeom prst="chord">
                <a:avLst/>
              </a:prstGeom>
              <a:noFill/>
              <a:ln w="9525" cap="rnd" cmpd="sng" algn="ctr">
                <a:solidFill>
                  <a:srgbClr val="4D1434">
                    <a:shade val="50000"/>
                  </a:srgbClr>
                </a:solid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350" kern="0">
                  <a:solidFill>
                    <a:prstClr val="white"/>
                  </a:solidFill>
                  <a:latin typeface="Gill Sans MT" panose="020B0502020104020203"/>
                  <a:ea typeface="+mn-ea"/>
                </a:endParaRPr>
              </a:p>
            </p:txBody>
          </p:sp>
        </p:grpSp>
        <p:grpSp>
          <p:nvGrpSpPr>
            <p:cNvPr id="141" name="Groupe 140"/>
            <p:cNvGrpSpPr/>
            <p:nvPr/>
          </p:nvGrpSpPr>
          <p:grpSpPr>
            <a:xfrm>
              <a:off x="2378536" y="5271072"/>
              <a:ext cx="95694" cy="302450"/>
              <a:chOff x="530587" y="3907105"/>
              <a:chExt cx="95694" cy="302450"/>
            </a:xfrm>
          </p:grpSpPr>
          <p:sp>
            <p:nvSpPr>
              <p:cNvPr id="152" name="Rectangle 151"/>
              <p:cNvSpPr/>
              <p:nvPr/>
            </p:nvSpPr>
            <p:spPr>
              <a:xfrm>
                <a:off x="543614" y="3985065"/>
                <a:ext cx="67758" cy="224490"/>
              </a:xfrm>
              <a:prstGeom prst="rect">
                <a:avLst/>
              </a:prstGeom>
              <a:noFill/>
              <a:ln w="9525" cap="rnd" cmpd="sng" algn="ctr">
                <a:solidFill>
                  <a:srgbClr val="4D1434">
                    <a:shade val="50000"/>
                  </a:srgbClr>
                </a:solid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350" kern="0">
                  <a:solidFill>
                    <a:prstClr val="white"/>
                  </a:solidFill>
                  <a:latin typeface="Gill Sans MT" panose="020B0502020104020203"/>
                  <a:ea typeface="+mn-ea"/>
                </a:endParaRPr>
              </a:p>
            </p:txBody>
          </p:sp>
          <p:sp>
            <p:nvSpPr>
              <p:cNvPr id="153" name="Corde 152"/>
              <p:cNvSpPr/>
              <p:nvPr/>
            </p:nvSpPr>
            <p:spPr>
              <a:xfrm rot="6780000">
                <a:off x="530587" y="3907105"/>
                <a:ext cx="95693" cy="95694"/>
              </a:xfrm>
              <a:prstGeom prst="chord">
                <a:avLst/>
              </a:prstGeom>
              <a:noFill/>
              <a:ln w="9525" cap="rnd" cmpd="sng" algn="ctr">
                <a:solidFill>
                  <a:srgbClr val="4D1434">
                    <a:shade val="50000"/>
                  </a:srgbClr>
                </a:solid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350" kern="0">
                  <a:solidFill>
                    <a:prstClr val="white"/>
                  </a:solidFill>
                  <a:latin typeface="Gill Sans MT" panose="020B0502020104020203"/>
                  <a:ea typeface="+mn-ea"/>
                </a:endParaRPr>
              </a:p>
            </p:txBody>
          </p:sp>
        </p:grpSp>
        <p:cxnSp>
          <p:nvCxnSpPr>
            <p:cNvPr id="142" name="Connecteur en angle 141"/>
            <p:cNvCxnSpPr/>
            <p:nvPr/>
          </p:nvCxnSpPr>
          <p:spPr>
            <a:xfrm flipV="1">
              <a:off x="1897413" y="5347571"/>
              <a:ext cx="528029" cy="398810"/>
            </a:xfrm>
            <a:prstGeom prst="bentConnector3">
              <a:avLst>
                <a:gd name="adj1" fmla="val 15022"/>
              </a:avLst>
            </a:prstGeom>
            <a:noFill/>
            <a:ln w="12700" cap="rnd" cmpd="sng" algn="ctr">
              <a:solidFill>
                <a:srgbClr val="4D1434">
                  <a:lumMod val="90000"/>
                </a:srgbClr>
              </a:solidFill>
              <a:prstDash val="solid"/>
            </a:ln>
            <a:effectLst/>
          </p:spPr>
        </p:cxnSp>
        <p:sp>
          <p:nvSpPr>
            <p:cNvPr id="143" name="Organigramme : Disque magnétique 142"/>
            <p:cNvSpPr/>
            <p:nvPr/>
          </p:nvSpPr>
          <p:spPr>
            <a:xfrm>
              <a:off x="1759300" y="5688366"/>
              <a:ext cx="209913" cy="57153"/>
            </a:xfrm>
            <a:prstGeom prst="flowChartMagneticDisk">
              <a:avLst/>
            </a:prstGeom>
            <a:solidFill>
              <a:srgbClr val="B2324B"/>
            </a:solidFill>
            <a:ln w="3175" cap="rnd" cmpd="sng" algn="ctr">
              <a:solidFill>
                <a:srgbClr val="4D1434">
                  <a:shade val="50000"/>
                </a:srgbClr>
              </a:solid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350" kern="0">
                <a:solidFill>
                  <a:prstClr val="white"/>
                </a:solidFill>
                <a:latin typeface="Gill Sans MT" panose="020B0502020104020203"/>
                <a:ea typeface="+mn-ea"/>
              </a:endParaRPr>
            </a:p>
          </p:txBody>
        </p:sp>
        <p:cxnSp>
          <p:nvCxnSpPr>
            <p:cNvPr id="144" name="Connecteur droit avec flèche 143"/>
            <p:cNvCxnSpPr/>
            <p:nvPr/>
          </p:nvCxnSpPr>
          <p:spPr>
            <a:xfrm flipH="1" flipV="1">
              <a:off x="1751874" y="5108974"/>
              <a:ext cx="101678" cy="560076"/>
            </a:xfrm>
            <a:prstGeom prst="straightConnector1">
              <a:avLst/>
            </a:prstGeom>
            <a:noFill/>
            <a:ln w="12700" cap="rnd" cmpd="sng" algn="ctr">
              <a:solidFill>
                <a:srgbClr val="903163"/>
              </a:solidFill>
              <a:prstDash val="solid"/>
              <a:tailEnd type="triangle"/>
            </a:ln>
            <a:effectLst/>
          </p:spPr>
        </p:cxnSp>
        <p:cxnSp>
          <p:nvCxnSpPr>
            <p:cNvPr id="145" name="Connecteur droit avec flèche 144"/>
            <p:cNvCxnSpPr/>
            <p:nvPr/>
          </p:nvCxnSpPr>
          <p:spPr>
            <a:xfrm flipH="1" flipV="1">
              <a:off x="1829398" y="5100905"/>
              <a:ext cx="34568" cy="581523"/>
            </a:xfrm>
            <a:prstGeom prst="straightConnector1">
              <a:avLst/>
            </a:prstGeom>
            <a:noFill/>
            <a:ln w="12700" cap="rnd" cmpd="sng" algn="ctr">
              <a:solidFill>
                <a:srgbClr val="903163"/>
              </a:solidFill>
              <a:prstDash val="solid"/>
              <a:tailEnd type="triangle"/>
            </a:ln>
            <a:effectLst/>
          </p:spPr>
        </p:cxnSp>
        <p:cxnSp>
          <p:nvCxnSpPr>
            <p:cNvPr id="146" name="Connecteur droit avec flèche 145"/>
            <p:cNvCxnSpPr>
              <a:stCxn id="143" idx="1"/>
            </p:cNvCxnSpPr>
            <p:nvPr/>
          </p:nvCxnSpPr>
          <p:spPr>
            <a:xfrm flipV="1">
              <a:off x="1864257" y="5115464"/>
              <a:ext cx="133876" cy="572902"/>
            </a:xfrm>
            <a:prstGeom prst="straightConnector1">
              <a:avLst/>
            </a:prstGeom>
            <a:noFill/>
            <a:ln w="12700" cap="rnd" cmpd="sng" algn="ctr">
              <a:solidFill>
                <a:srgbClr val="903163"/>
              </a:solidFill>
              <a:prstDash val="solid"/>
              <a:tailEnd type="triangle"/>
            </a:ln>
            <a:effectLst/>
          </p:spPr>
        </p:cxnSp>
        <p:cxnSp>
          <p:nvCxnSpPr>
            <p:cNvPr id="147" name="Connecteur droit avec flèche 146"/>
            <p:cNvCxnSpPr/>
            <p:nvPr/>
          </p:nvCxnSpPr>
          <p:spPr>
            <a:xfrm flipV="1">
              <a:off x="1868493" y="5103035"/>
              <a:ext cx="43918" cy="608490"/>
            </a:xfrm>
            <a:prstGeom prst="straightConnector1">
              <a:avLst/>
            </a:prstGeom>
            <a:noFill/>
            <a:ln w="12700" cap="rnd" cmpd="sng" algn="ctr">
              <a:solidFill>
                <a:srgbClr val="903163"/>
              </a:solidFill>
              <a:prstDash val="solid"/>
              <a:tailEnd type="triangle"/>
            </a:ln>
            <a:effectLst/>
          </p:spPr>
        </p:cxnSp>
        <p:sp>
          <p:nvSpPr>
            <p:cNvPr id="148" name="Corde 147"/>
            <p:cNvSpPr/>
            <p:nvPr/>
          </p:nvSpPr>
          <p:spPr>
            <a:xfrm rot="16200000">
              <a:off x="1816246" y="4764523"/>
              <a:ext cx="128678" cy="411546"/>
            </a:xfrm>
            <a:prstGeom prst="chord">
              <a:avLst>
                <a:gd name="adj1" fmla="val 5469285"/>
                <a:gd name="adj2" fmla="val 16167160"/>
              </a:avLst>
            </a:prstGeom>
            <a:solidFill>
              <a:srgbClr val="B2324B"/>
            </a:solidFill>
            <a:ln w="22225" cap="rnd" cmpd="sng" algn="ctr">
              <a:no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350" kern="0">
                <a:solidFill>
                  <a:prstClr val="white"/>
                </a:solidFill>
                <a:latin typeface="Gill Sans MT" panose="020B0502020104020203"/>
                <a:ea typeface="+mn-ea"/>
              </a:endParaRPr>
            </a:p>
          </p:txBody>
        </p:sp>
        <p:sp>
          <p:nvSpPr>
            <p:cNvPr id="149" name="ZoneTexte 144"/>
            <p:cNvSpPr txBox="1"/>
            <p:nvPr/>
          </p:nvSpPr>
          <p:spPr>
            <a:xfrm>
              <a:off x="1249383" y="5268204"/>
              <a:ext cx="297517" cy="400109"/>
            </a:xfrm>
            <a:prstGeom prst="rect">
              <a:avLst/>
            </a:prstGeom>
            <a:noFill/>
          </p:spPr>
          <p:txBody>
            <a:bodyPr wrap="non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r>
                <a:rPr lang="fr-FR" sz="1350" kern="0" dirty="0">
                  <a:solidFill>
                    <a:srgbClr val="B2324B">
                      <a:lumMod val="50000"/>
                    </a:srgbClr>
                  </a:solidFill>
                  <a:latin typeface="Gill Sans MT" panose="020B0502020104020203"/>
                </a:rPr>
                <a:t>i</a:t>
              </a:r>
            </a:p>
          </p:txBody>
        </p:sp>
        <p:cxnSp>
          <p:nvCxnSpPr>
            <p:cNvPr id="150" name="Connecteur droit avec flèche 149"/>
            <p:cNvCxnSpPr/>
            <p:nvPr/>
          </p:nvCxnSpPr>
          <p:spPr>
            <a:xfrm rot="120000" flipV="1">
              <a:off x="1265384" y="5347314"/>
              <a:ext cx="246935" cy="9296"/>
            </a:xfrm>
            <a:prstGeom prst="straightConnector1">
              <a:avLst/>
            </a:prstGeom>
            <a:noFill/>
            <a:ln w="12700" cap="rnd" cmpd="sng" algn="ctr">
              <a:solidFill>
                <a:srgbClr val="B2324B">
                  <a:lumMod val="50000"/>
                </a:srgbClr>
              </a:solidFill>
              <a:prstDash val="solid"/>
              <a:tailEnd type="triangle"/>
            </a:ln>
            <a:effectLst/>
          </p:spPr>
        </p:cxnSp>
        <p:cxnSp>
          <p:nvCxnSpPr>
            <p:cNvPr id="151" name="Connecteur en angle 150"/>
            <p:cNvCxnSpPr/>
            <p:nvPr/>
          </p:nvCxnSpPr>
          <p:spPr>
            <a:xfrm rot="10800000">
              <a:off x="1193611" y="5349032"/>
              <a:ext cx="712681" cy="394357"/>
            </a:xfrm>
            <a:prstGeom prst="bentConnector3">
              <a:avLst>
                <a:gd name="adj1" fmla="val 21110"/>
              </a:avLst>
            </a:prstGeom>
            <a:noFill/>
            <a:ln w="12700" cap="rnd" cmpd="sng" algn="ctr">
              <a:solidFill>
                <a:srgbClr val="4D1434">
                  <a:lumMod val="90000"/>
                </a:srgbClr>
              </a:solidFill>
              <a:prstDash val="solid"/>
            </a:ln>
            <a:effectLst/>
          </p:spPr>
        </p:cxnSp>
      </p:grpSp>
      <p:grpSp>
        <p:nvGrpSpPr>
          <p:cNvPr id="156" name="Groupe 155"/>
          <p:cNvGrpSpPr/>
          <p:nvPr/>
        </p:nvGrpSpPr>
        <p:grpSpPr>
          <a:xfrm>
            <a:off x="5143146" y="1696749"/>
            <a:ext cx="1617271" cy="764164"/>
            <a:chOff x="7620530" y="3228210"/>
            <a:chExt cx="3233164" cy="1541106"/>
          </a:xfrm>
        </p:grpSpPr>
        <p:grpSp>
          <p:nvGrpSpPr>
            <p:cNvPr id="157" name="Groupe 156"/>
            <p:cNvGrpSpPr/>
            <p:nvPr/>
          </p:nvGrpSpPr>
          <p:grpSpPr>
            <a:xfrm>
              <a:off x="7620530" y="3228210"/>
              <a:ext cx="3233164" cy="1541106"/>
              <a:chOff x="7620530" y="3228210"/>
              <a:chExt cx="3233164" cy="1541106"/>
            </a:xfrm>
          </p:grpSpPr>
          <p:grpSp>
            <p:nvGrpSpPr>
              <p:cNvPr id="159" name="Groupe 158"/>
              <p:cNvGrpSpPr/>
              <p:nvPr/>
            </p:nvGrpSpPr>
            <p:grpSpPr>
              <a:xfrm>
                <a:off x="7620530" y="3228210"/>
                <a:ext cx="1877836" cy="1144084"/>
                <a:chOff x="329184" y="3228210"/>
                <a:chExt cx="1877836" cy="1144084"/>
              </a:xfrm>
            </p:grpSpPr>
            <p:cxnSp>
              <p:nvCxnSpPr>
                <p:cNvPr id="162" name="Connecteur droit 161"/>
                <p:cNvCxnSpPr/>
                <p:nvPr/>
              </p:nvCxnSpPr>
              <p:spPr>
                <a:xfrm>
                  <a:off x="329184" y="3291840"/>
                  <a:ext cx="1787212" cy="0"/>
                </a:xfrm>
                <a:prstGeom prst="line">
                  <a:avLst/>
                </a:prstGeom>
                <a:noFill/>
                <a:ln w="28575" cap="rnd" cmpd="sng" algn="ctr">
                  <a:solidFill>
                    <a:srgbClr val="4D1434">
                      <a:lumMod val="90000"/>
                    </a:srgbClr>
                  </a:solidFill>
                  <a:prstDash val="solid"/>
                </a:ln>
                <a:effectLst/>
              </p:spPr>
            </p:cxnSp>
            <p:grpSp>
              <p:nvGrpSpPr>
                <p:cNvPr id="163" name="Groupe 162"/>
                <p:cNvGrpSpPr/>
                <p:nvPr/>
              </p:nvGrpSpPr>
              <p:grpSpPr>
                <a:xfrm>
                  <a:off x="530587" y="3907105"/>
                  <a:ext cx="95694" cy="302450"/>
                  <a:chOff x="530587" y="3907105"/>
                  <a:chExt cx="95694" cy="302450"/>
                </a:xfrm>
              </p:grpSpPr>
              <p:sp>
                <p:nvSpPr>
                  <p:cNvPr id="178" name="Rectangle 177"/>
                  <p:cNvSpPr/>
                  <p:nvPr/>
                </p:nvSpPr>
                <p:spPr>
                  <a:xfrm>
                    <a:off x="543614" y="3985065"/>
                    <a:ext cx="67758" cy="224490"/>
                  </a:xfrm>
                  <a:prstGeom prst="rect">
                    <a:avLst/>
                  </a:prstGeom>
                  <a:solidFill>
                    <a:srgbClr val="66B1CE">
                      <a:lumMod val="40000"/>
                      <a:lumOff val="60000"/>
                    </a:srgbClr>
                  </a:solidFill>
                  <a:ln w="9525" cap="rnd" cmpd="sng" algn="ctr">
                    <a:no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050" kern="0">
                      <a:solidFill>
                        <a:prstClr val="white"/>
                      </a:solidFill>
                      <a:latin typeface="Gill Sans MT" panose="020B0502020104020203"/>
                      <a:ea typeface="+mn-ea"/>
                    </a:endParaRPr>
                  </a:p>
                </p:txBody>
              </p:sp>
              <p:sp>
                <p:nvSpPr>
                  <p:cNvPr id="179" name="Corde 178"/>
                  <p:cNvSpPr/>
                  <p:nvPr/>
                </p:nvSpPr>
                <p:spPr>
                  <a:xfrm rot="6780000">
                    <a:off x="530587" y="3907105"/>
                    <a:ext cx="95693" cy="95694"/>
                  </a:xfrm>
                  <a:prstGeom prst="chord">
                    <a:avLst/>
                  </a:prstGeom>
                  <a:solidFill>
                    <a:srgbClr val="66B1CE">
                      <a:lumMod val="40000"/>
                      <a:lumOff val="60000"/>
                    </a:srgbClr>
                  </a:solidFill>
                  <a:ln w="9525" cap="rnd" cmpd="sng" algn="ctr">
                    <a:no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050" kern="0">
                      <a:solidFill>
                        <a:prstClr val="white"/>
                      </a:solidFill>
                      <a:latin typeface="Gill Sans MT" panose="020B0502020104020203"/>
                      <a:ea typeface="+mn-ea"/>
                    </a:endParaRPr>
                  </a:p>
                </p:txBody>
              </p:sp>
            </p:grpSp>
            <p:grpSp>
              <p:nvGrpSpPr>
                <p:cNvPr id="164" name="Groupe 163"/>
                <p:cNvGrpSpPr/>
                <p:nvPr/>
              </p:nvGrpSpPr>
              <p:grpSpPr>
                <a:xfrm>
                  <a:off x="1781299" y="3891780"/>
                  <a:ext cx="95694" cy="302450"/>
                  <a:chOff x="530587" y="3907105"/>
                  <a:chExt cx="95694" cy="302450"/>
                </a:xfrm>
              </p:grpSpPr>
              <p:sp>
                <p:nvSpPr>
                  <p:cNvPr id="176" name="Rectangle 175"/>
                  <p:cNvSpPr/>
                  <p:nvPr/>
                </p:nvSpPr>
                <p:spPr>
                  <a:xfrm>
                    <a:off x="543614" y="3985065"/>
                    <a:ext cx="67758" cy="224490"/>
                  </a:xfrm>
                  <a:prstGeom prst="rect">
                    <a:avLst/>
                  </a:prstGeom>
                  <a:solidFill>
                    <a:srgbClr val="66B1CE">
                      <a:lumMod val="40000"/>
                      <a:lumOff val="60000"/>
                    </a:srgbClr>
                  </a:solidFill>
                  <a:ln w="9525" cap="rnd" cmpd="sng" algn="ctr">
                    <a:no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050" kern="0">
                      <a:solidFill>
                        <a:prstClr val="white"/>
                      </a:solidFill>
                      <a:latin typeface="Gill Sans MT" panose="020B0502020104020203"/>
                      <a:ea typeface="+mn-ea"/>
                    </a:endParaRPr>
                  </a:p>
                </p:txBody>
              </p:sp>
              <p:sp>
                <p:nvSpPr>
                  <p:cNvPr id="177" name="Corde 176"/>
                  <p:cNvSpPr/>
                  <p:nvPr/>
                </p:nvSpPr>
                <p:spPr>
                  <a:xfrm rot="6660000">
                    <a:off x="530587" y="3907105"/>
                    <a:ext cx="95693" cy="95694"/>
                  </a:xfrm>
                  <a:prstGeom prst="chord">
                    <a:avLst/>
                  </a:prstGeom>
                  <a:solidFill>
                    <a:srgbClr val="66B1CE">
                      <a:lumMod val="40000"/>
                      <a:lumOff val="60000"/>
                    </a:srgbClr>
                  </a:solidFill>
                  <a:ln w="9525" cap="rnd" cmpd="sng" algn="ctr">
                    <a:no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050" kern="0">
                      <a:solidFill>
                        <a:prstClr val="white"/>
                      </a:solidFill>
                      <a:latin typeface="Gill Sans MT" panose="020B0502020104020203"/>
                      <a:ea typeface="+mn-ea"/>
                    </a:endParaRPr>
                  </a:p>
                </p:txBody>
              </p:sp>
            </p:grpSp>
            <p:grpSp>
              <p:nvGrpSpPr>
                <p:cNvPr id="165" name="Groupe 164"/>
                <p:cNvGrpSpPr/>
                <p:nvPr/>
              </p:nvGrpSpPr>
              <p:grpSpPr>
                <a:xfrm>
                  <a:off x="577494" y="3968278"/>
                  <a:ext cx="1250711" cy="129035"/>
                  <a:chOff x="577494" y="3968278"/>
                  <a:chExt cx="1250711" cy="129035"/>
                </a:xfrm>
              </p:grpSpPr>
              <p:cxnSp>
                <p:nvCxnSpPr>
                  <p:cNvPr id="174" name="Connecteur en angle 173"/>
                  <p:cNvCxnSpPr/>
                  <p:nvPr/>
                </p:nvCxnSpPr>
                <p:spPr>
                  <a:xfrm flipV="1">
                    <a:off x="1282226" y="3968278"/>
                    <a:ext cx="545979" cy="129034"/>
                  </a:xfrm>
                  <a:prstGeom prst="bentConnector3">
                    <a:avLst>
                      <a:gd name="adj1" fmla="val 50000"/>
                    </a:avLst>
                  </a:prstGeom>
                  <a:noFill/>
                  <a:ln w="12700" cap="rnd" cmpd="sng" algn="ctr">
                    <a:solidFill>
                      <a:srgbClr val="4D1434">
                        <a:lumMod val="90000"/>
                      </a:srgbClr>
                    </a:solidFill>
                    <a:prstDash val="solid"/>
                  </a:ln>
                  <a:effectLst/>
                </p:spPr>
              </p:cxnSp>
              <p:cxnSp>
                <p:nvCxnSpPr>
                  <p:cNvPr id="175" name="Connecteur en angle 174"/>
                  <p:cNvCxnSpPr>
                    <a:endCxn id="178" idx="0"/>
                  </p:cNvCxnSpPr>
                  <p:nvPr/>
                </p:nvCxnSpPr>
                <p:spPr>
                  <a:xfrm rot="10800000">
                    <a:off x="577494" y="3985066"/>
                    <a:ext cx="704733" cy="112247"/>
                  </a:xfrm>
                  <a:prstGeom prst="bentConnector4">
                    <a:avLst>
                      <a:gd name="adj1" fmla="val 47596"/>
                      <a:gd name="adj2" fmla="val 106125"/>
                    </a:avLst>
                  </a:prstGeom>
                  <a:noFill/>
                  <a:ln w="12700" cap="rnd" cmpd="sng" algn="ctr">
                    <a:solidFill>
                      <a:srgbClr val="4D1434">
                        <a:lumMod val="90000"/>
                      </a:srgbClr>
                    </a:solidFill>
                    <a:prstDash val="solid"/>
                  </a:ln>
                  <a:effectLst/>
                </p:spPr>
              </p:cxnSp>
            </p:grpSp>
            <p:sp>
              <p:nvSpPr>
                <p:cNvPr id="166" name="Organigramme : Disque magnétique 165"/>
                <p:cNvSpPr/>
                <p:nvPr/>
              </p:nvSpPr>
              <p:spPr>
                <a:xfrm>
                  <a:off x="1037556" y="4038335"/>
                  <a:ext cx="396875" cy="49190"/>
                </a:xfrm>
                <a:prstGeom prst="flowChartMagneticDisk">
                  <a:avLst/>
                </a:prstGeom>
                <a:solidFill>
                  <a:srgbClr val="B2324B"/>
                </a:solidFill>
                <a:ln w="3175" cap="rnd" cmpd="sng" algn="ctr">
                  <a:solidFill>
                    <a:srgbClr val="4D1434">
                      <a:shade val="50000"/>
                    </a:srgbClr>
                  </a:solid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050" kern="0">
                    <a:solidFill>
                      <a:prstClr val="white"/>
                    </a:solidFill>
                    <a:latin typeface="Gill Sans MT" panose="020B0502020104020203"/>
                    <a:ea typeface="+mn-ea"/>
                  </a:endParaRPr>
                </a:p>
              </p:txBody>
            </p:sp>
            <p:cxnSp>
              <p:nvCxnSpPr>
                <p:cNvPr id="167" name="Connecteur droit avec flèche 166"/>
                <p:cNvCxnSpPr/>
                <p:nvPr/>
              </p:nvCxnSpPr>
              <p:spPr>
                <a:xfrm flipH="1" flipV="1">
                  <a:off x="979944" y="3468948"/>
                  <a:ext cx="203485" cy="569388"/>
                </a:xfrm>
                <a:prstGeom prst="straightConnector1">
                  <a:avLst/>
                </a:prstGeom>
                <a:noFill/>
                <a:ln w="12700" cap="rnd" cmpd="sng" algn="ctr">
                  <a:solidFill>
                    <a:srgbClr val="903163"/>
                  </a:solidFill>
                  <a:prstDash val="solid"/>
                  <a:tailEnd type="triangle"/>
                </a:ln>
                <a:effectLst/>
              </p:spPr>
            </p:cxnSp>
            <p:cxnSp>
              <p:nvCxnSpPr>
                <p:cNvPr id="168" name="Connecteur droit avec flèche 167"/>
                <p:cNvCxnSpPr/>
                <p:nvPr/>
              </p:nvCxnSpPr>
              <p:spPr>
                <a:xfrm flipH="1" flipV="1">
                  <a:off x="1128663" y="3432405"/>
                  <a:ext cx="105962" cy="596142"/>
                </a:xfrm>
                <a:prstGeom prst="straightConnector1">
                  <a:avLst/>
                </a:prstGeom>
                <a:noFill/>
                <a:ln w="12700" cap="rnd" cmpd="sng" algn="ctr">
                  <a:solidFill>
                    <a:srgbClr val="903163"/>
                  </a:solidFill>
                  <a:prstDash val="solid"/>
                  <a:tailEnd type="triangle"/>
                </a:ln>
                <a:effectLst/>
              </p:spPr>
            </p:cxnSp>
            <p:cxnSp>
              <p:nvCxnSpPr>
                <p:cNvPr id="169" name="Connecteur droit avec flèche 168"/>
                <p:cNvCxnSpPr>
                  <a:stCxn id="166" idx="1"/>
                </p:cNvCxnSpPr>
                <p:nvPr/>
              </p:nvCxnSpPr>
              <p:spPr>
                <a:xfrm flipV="1">
                  <a:off x="1235994" y="3432405"/>
                  <a:ext cx="64180" cy="605930"/>
                </a:xfrm>
                <a:prstGeom prst="straightConnector1">
                  <a:avLst/>
                </a:prstGeom>
                <a:noFill/>
                <a:ln w="12700" cap="rnd" cmpd="sng" algn="ctr">
                  <a:solidFill>
                    <a:srgbClr val="903163"/>
                  </a:solidFill>
                  <a:prstDash val="solid"/>
                  <a:tailEnd type="triangle"/>
                </a:ln>
                <a:effectLst/>
              </p:spPr>
            </p:cxnSp>
            <p:cxnSp>
              <p:nvCxnSpPr>
                <p:cNvPr id="170" name="Connecteur droit avec flèche 169"/>
                <p:cNvCxnSpPr/>
                <p:nvPr/>
              </p:nvCxnSpPr>
              <p:spPr>
                <a:xfrm flipV="1">
                  <a:off x="1286529" y="3452636"/>
                  <a:ext cx="127653" cy="583994"/>
                </a:xfrm>
                <a:prstGeom prst="straightConnector1">
                  <a:avLst/>
                </a:prstGeom>
                <a:noFill/>
                <a:ln w="12700" cap="rnd" cmpd="sng" algn="ctr">
                  <a:solidFill>
                    <a:srgbClr val="903163"/>
                  </a:solidFill>
                  <a:prstDash val="solid"/>
                  <a:tailEnd type="triangle"/>
                </a:ln>
                <a:effectLst/>
              </p:spPr>
            </p:cxnSp>
            <p:sp>
              <p:nvSpPr>
                <p:cNvPr id="171" name="Corde 170"/>
                <p:cNvSpPr/>
                <p:nvPr/>
              </p:nvSpPr>
              <p:spPr>
                <a:xfrm rot="16200000">
                  <a:off x="1157321" y="2970762"/>
                  <a:ext cx="130940" cy="645835"/>
                </a:xfrm>
                <a:prstGeom prst="chord">
                  <a:avLst>
                    <a:gd name="adj1" fmla="val 5423788"/>
                    <a:gd name="adj2" fmla="val 16167160"/>
                  </a:avLst>
                </a:prstGeom>
                <a:solidFill>
                  <a:srgbClr val="B2324B"/>
                </a:solidFill>
                <a:ln w="22225" cap="rnd" cmpd="sng" algn="ctr">
                  <a:no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050" kern="0">
                    <a:solidFill>
                      <a:prstClr val="white"/>
                    </a:solidFill>
                    <a:latin typeface="Gill Sans MT" panose="020B0502020104020203"/>
                    <a:ea typeface="+mn-ea"/>
                  </a:endParaRPr>
                </a:p>
              </p:txBody>
            </p:sp>
            <p:sp>
              <p:nvSpPr>
                <p:cNvPr id="172" name="Arc 171"/>
                <p:cNvSpPr/>
                <p:nvPr/>
              </p:nvSpPr>
              <p:spPr>
                <a:xfrm rot="16200000">
                  <a:off x="1328320" y="3608461"/>
                  <a:ext cx="687497" cy="840170"/>
                </a:xfrm>
                <a:prstGeom prst="arc">
                  <a:avLst>
                    <a:gd name="adj1" fmla="val 16200000"/>
                    <a:gd name="adj2" fmla="val 5147086"/>
                  </a:avLst>
                </a:prstGeom>
                <a:noFill/>
                <a:ln w="0" cap="rnd" cmpd="sng" algn="ctr">
                  <a:solidFill>
                    <a:srgbClr val="EBEBEB">
                      <a:lumMod val="50000"/>
                    </a:srgbClr>
                  </a:solidFill>
                  <a:prstDash val="solid"/>
                  <a:headEnd type="triangle"/>
                  <a:tailEnd type="none"/>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050" kern="0">
                    <a:solidFill>
                      <a:prstClr val="black"/>
                    </a:solidFill>
                    <a:latin typeface="Gill Sans MT" panose="020B0502020104020203"/>
                    <a:ea typeface="+mn-ea"/>
                  </a:endParaRPr>
                </a:p>
              </p:txBody>
            </p:sp>
            <p:sp>
              <p:nvSpPr>
                <p:cNvPr id="173" name="Cube 172"/>
                <p:cNvSpPr/>
                <p:nvPr/>
              </p:nvSpPr>
              <p:spPr>
                <a:xfrm>
                  <a:off x="2019695" y="3987585"/>
                  <a:ext cx="187325" cy="312459"/>
                </a:xfrm>
                <a:prstGeom prst="cube">
                  <a:avLst/>
                </a:prstGeom>
                <a:solidFill>
                  <a:sysClr val="window" lastClr="FFFFFF">
                    <a:lumMod val="75000"/>
                  </a:sysClr>
                </a:solidFill>
                <a:ln w="6350" cap="rnd" cmpd="sng" algn="ctr">
                  <a:solidFill>
                    <a:sysClr val="windowText" lastClr="000000">
                      <a:lumMod val="50000"/>
                      <a:lumOff val="50000"/>
                    </a:sysClr>
                  </a:solid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050" kern="0">
                    <a:solidFill>
                      <a:prstClr val="white"/>
                    </a:solidFill>
                    <a:latin typeface="Gill Sans MT" panose="020B0502020104020203"/>
                    <a:ea typeface="+mn-ea"/>
                  </a:endParaRPr>
                </a:p>
              </p:txBody>
            </p:sp>
          </p:grpSp>
          <p:sp>
            <p:nvSpPr>
              <p:cNvPr id="160" name="ZoneTexte 155"/>
              <p:cNvSpPr txBox="1"/>
              <p:nvPr/>
            </p:nvSpPr>
            <p:spPr>
              <a:xfrm>
                <a:off x="9443011" y="3900337"/>
                <a:ext cx="1410683" cy="868979"/>
              </a:xfrm>
              <a:prstGeom prst="rect">
                <a:avLst/>
              </a:prstGeom>
              <a:noFill/>
            </p:spPr>
            <p:txBody>
              <a:bodyPr wrap="non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r>
                  <a:rPr lang="fr-FR" sz="1050" kern="0" dirty="0">
                    <a:solidFill>
                      <a:prstClr val="black"/>
                    </a:solidFill>
                    <a:latin typeface="Gill Sans MT" panose="020B0502020104020203"/>
                  </a:rPr>
                  <a:t>Electron </a:t>
                </a:r>
              </a:p>
              <a:p>
                <a:pPr defTabSz="342900" eaLnBrk="1" fontAlgn="auto" hangingPunct="1">
                  <a:spcBef>
                    <a:spcPts val="0"/>
                  </a:spcBef>
                  <a:spcAft>
                    <a:spcPts val="0"/>
                  </a:spcAft>
                  <a:defRPr/>
                </a:pPr>
                <a:r>
                  <a:rPr lang="fr-FR" sz="1050" kern="0" dirty="0">
                    <a:solidFill>
                      <a:prstClr val="black"/>
                    </a:solidFill>
                    <a:latin typeface="Gill Sans MT" panose="020B0502020104020203"/>
                  </a:rPr>
                  <a:t>gun</a:t>
                </a:r>
                <a:endParaRPr lang="en-US" sz="1050" kern="0" dirty="0">
                  <a:solidFill>
                    <a:prstClr val="black"/>
                  </a:solidFill>
                  <a:latin typeface="Gill Sans MT" panose="020B0502020104020203"/>
                </a:endParaRPr>
              </a:p>
            </p:txBody>
          </p:sp>
          <p:sp>
            <p:nvSpPr>
              <p:cNvPr id="161" name="ZoneTexte 156"/>
              <p:cNvSpPr txBox="1"/>
              <p:nvPr/>
            </p:nvSpPr>
            <p:spPr>
              <a:xfrm>
                <a:off x="7639966" y="4144150"/>
                <a:ext cx="2128523" cy="512078"/>
              </a:xfrm>
              <a:prstGeom prst="rect">
                <a:avLst/>
              </a:prstGeom>
              <a:noFill/>
            </p:spPr>
            <p:txBody>
              <a:bodyPr wrap="non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r>
                  <a:rPr lang="fr-FR" sz="1050" kern="0" dirty="0">
                    <a:solidFill>
                      <a:prstClr val="black"/>
                    </a:solidFill>
                    <a:latin typeface="Gill Sans MT" panose="020B0502020104020203"/>
                  </a:rPr>
                  <a:t>Creuset refroidi</a:t>
                </a:r>
                <a:endParaRPr lang="en-US" sz="1050" kern="0" dirty="0">
                  <a:solidFill>
                    <a:prstClr val="black"/>
                  </a:solidFill>
                  <a:latin typeface="Gill Sans MT" panose="020B0502020104020203"/>
                </a:endParaRPr>
              </a:p>
            </p:txBody>
          </p:sp>
        </p:grpSp>
        <p:sp>
          <p:nvSpPr>
            <p:cNvPr id="158" name="Rectangle 157"/>
            <p:cNvSpPr/>
            <p:nvPr/>
          </p:nvSpPr>
          <p:spPr>
            <a:xfrm rot="5400000">
              <a:off x="8474253" y="3537318"/>
              <a:ext cx="45719" cy="1312632"/>
            </a:xfrm>
            <a:prstGeom prst="rect">
              <a:avLst/>
            </a:prstGeom>
            <a:solidFill>
              <a:srgbClr val="66B1CE">
                <a:lumMod val="40000"/>
                <a:lumOff val="60000"/>
              </a:srgbClr>
            </a:solidFill>
            <a:ln w="9525" cap="rnd" cmpd="sng" algn="ctr">
              <a:no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050" kern="0">
                <a:solidFill>
                  <a:prstClr val="white"/>
                </a:solidFill>
                <a:latin typeface="Gill Sans MT" panose="020B0502020104020203"/>
                <a:ea typeface="+mn-ea"/>
              </a:endParaRPr>
            </a:p>
          </p:txBody>
        </p:sp>
      </p:grpSp>
      <p:grpSp>
        <p:nvGrpSpPr>
          <p:cNvPr id="180" name="Groupe 179"/>
          <p:cNvGrpSpPr/>
          <p:nvPr/>
        </p:nvGrpSpPr>
        <p:grpSpPr>
          <a:xfrm>
            <a:off x="7366264" y="325964"/>
            <a:ext cx="771231" cy="966305"/>
            <a:chOff x="8629666" y="2619780"/>
            <a:chExt cx="2162491" cy="3737189"/>
          </a:xfrm>
        </p:grpSpPr>
        <p:grpSp>
          <p:nvGrpSpPr>
            <p:cNvPr id="181" name="Gruppieren 47"/>
            <p:cNvGrpSpPr/>
            <p:nvPr/>
          </p:nvGrpSpPr>
          <p:grpSpPr>
            <a:xfrm>
              <a:off x="8629666" y="2619780"/>
              <a:ext cx="2162491" cy="3737189"/>
              <a:chOff x="611650" y="1345479"/>
              <a:chExt cx="2162491" cy="3737189"/>
            </a:xfrm>
          </p:grpSpPr>
          <p:grpSp>
            <p:nvGrpSpPr>
              <p:cNvPr id="184" name="Gruppieren 1"/>
              <p:cNvGrpSpPr/>
              <p:nvPr/>
            </p:nvGrpSpPr>
            <p:grpSpPr>
              <a:xfrm>
                <a:off x="611650" y="1803511"/>
                <a:ext cx="2162491" cy="2692057"/>
                <a:chOff x="646113" y="1341438"/>
                <a:chExt cx="2808289" cy="3455988"/>
              </a:xfrm>
            </p:grpSpPr>
            <p:sp>
              <p:nvSpPr>
                <p:cNvPr id="189" name="Rectangle 188" descr="Light upward diagonal"/>
                <p:cNvSpPr>
                  <a:spLocks noChangeArrowheads="1"/>
                </p:cNvSpPr>
                <p:nvPr/>
              </p:nvSpPr>
              <p:spPr bwMode="auto">
                <a:xfrm>
                  <a:off x="646113" y="1773238"/>
                  <a:ext cx="719138" cy="2952750"/>
                </a:xfrm>
                <a:prstGeom prst="rect">
                  <a:avLst/>
                </a:prstGeom>
                <a:pattFill prst="ltUpDiag">
                  <a:fgClr>
                    <a:srgbClr val="EBEBEB"/>
                  </a:fgClr>
                  <a:bgClr>
                    <a:sysClr val="window" lastClr="FFFFFF"/>
                  </a:bgClr>
                </a:pattFill>
                <a:ln w="952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altLang="de-DE" sz="800" kern="0">
                    <a:solidFill>
                      <a:prstClr val="black"/>
                    </a:solidFill>
                  </a:endParaRPr>
                </a:p>
              </p:txBody>
            </p:sp>
            <p:sp>
              <p:nvSpPr>
                <p:cNvPr id="190" name="Rectangle 189" descr="Divot"/>
                <p:cNvSpPr>
                  <a:spLocks noChangeArrowheads="1"/>
                </p:cNvSpPr>
                <p:nvPr/>
              </p:nvSpPr>
              <p:spPr bwMode="auto">
                <a:xfrm>
                  <a:off x="1365251" y="3789363"/>
                  <a:ext cx="1368425" cy="719138"/>
                </a:xfrm>
                <a:prstGeom prst="rect">
                  <a:avLst/>
                </a:prstGeom>
                <a:pattFill prst="divot">
                  <a:fgClr>
                    <a:srgbClr val="EBEBEB"/>
                  </a:fgClr>
                  <a:bgClr>
                    <a:sysClr val="window" lastClr="FFFFFF"/>
                  </a:bgClr>
                </a:pattFill>
                <a:ln w="952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altLang="de-DE" sz="800" kern="0">
                    <a:solidFill>
                      <a:prstClr val="black"/>
                    </a:solidFill>
                  </a:endParaRPr>
                </a:p>
              </p:txBody>
            </p:sp>
            <p:sp>
              <p:nvSpPr>
                <p:cNvPr id="191" name="Rectangle 190" descr="Light upward diagonal"/>
                <p:cNvSpPr>
                  <a:spLocks noChangeArrowheads="1"/>
                </p:cNvSpPr>
                <p:nvPr/>
              </p:nvSpPr>
              <p:spPr bwMode="auto">
                <a:xfrm>
                  <a:off x="2733676" y="2565401"/>
                  <a:ext cx="720725" cy="2232025"/>
                </a:xfrm>
                <a:prstGeom prst="rect">
                  <a:avLst/>
                </a:prstGeom>
                <a:pattFill prst="ltUpDiag">
                  <a:fgClr>
                    <a:srgbClr val="EBEBEB"/>
                  </a:fgClr>
                  <a:bgClr>
                    <a:sysClr val="window" lastClr="FFFFFF"/>
                  </a:bgClr>
                </a:pattFill>
                <a:ln w="952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altLang="de-DE" sz="800" kern="0">
                    <a:solidFill>
                      <a:prstClr val="black"/>
                    </a:solidFill>
                  </a:endParaRPr>
                </a:p>
              </p:txBody>
            </p:sp>
            <p:sp>
              <p:nvSpPr>
                <p:cNvPr id="192" name="Rectangle 191"/>
                <p:cNvSpPr>
                  <a:spLocks noChangeArrowheads="1"/>
                </p:cNvSpPr>
                <p:nvPr/>
              </p:nvSpPr>
              <p:spPr bwMode="auto">
                <a:xfrm>
                  <a:off x="1941513" y="1628776"/>
                  <a:ext cx="215900" cy="1008063"/>
                </a:xfrm>
                <a:prstGeom prst="rect">
                  <a:avLst/>
                </a:prstGeom>
                <a:solidFill>
                  <a:srgbClr val="4D1434"/>
                </a:solidFill>
                <a:ln w="952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altLang="de-DE" sz="800" kern="0">
                    <a:solidFill>
                      <a:prstClr val="black"/>
                    </a:solidFill>
                  </a:endParaRPr>
                </a:p>
              </p:txBody>
            </p:sp>
            <p:sp>
              <p:nvSpPr>
                <p:cNvPr id="193" name="Line 6"/>
                <p:cNvSpPr>
                  <a:spLocks noChangeShapeType="1"/>
                </p:cNvSpPr>
                <p:nvPr/>
              </p:nvSpPr>
              <p:spPr bwMode="auto">
                <a:xfrm>
                  <a:off x="2076451" y="2636839"/>
                  <a:ext cx="7939" cy="2160586"/>
                </a:xfrm>
                <a:prstGeom prst="line">
                  <a:avLst/>
                </a:prstGeom>
                <a:noFill/>
                <a:ln w="571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prstClr val="black"/>
                    </a:solidFill>
                    <a:latin typeface="Gill Sans MT" panose="020B0502020104020203"/>
                  </a:endParaRPr>
                </a:p>
              </p:txBody>
            </p:sp>
            <p:sp>
              <p:nvSpPr>
                <p:cNvPr id="194" name="Rectangle 193"/>
                <p:cNvSpPr>
                  <a:spLocks noChangeArrowheads="1"/>
                </p:cNvSpPr>
                <p:nvPr/>
              </p:nvSpPr>
              <p:spPr bwMode="auto">
                <a:xfrm>
                  <a:off x="1654176" y="3357564"/>
                  <a:ext cx="792163" cy="358775"/>
                </a:xfrm>
                <a:prstGeom prst="rect">
                  <a:avLst/>
                </a:prstGeom>
                <a:solidFill>
                  <a:srgbClr val="EBEBEB"/>
                </a:solidFill>
                <a:ln w="952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altLang="de-DE" sz="800" kern="0">
                    <a:solidFill>
                      <a:prstClr val="black"/>
                    </a:solidFill>
                  </a:endParaRPr>
                </a:p>
              </p:txBody>
            </p:sp>
            <p:sp>
              <p:nvSpPr>
                <p:cNvPr id="195" name="Rectangle 194"/>
                <p:cNvSpPr>
                  <a:spLocks noChangeArrowheads="1"/>
                </p:cNvSpPr>
                <p:nvPr/>
              </p:nvSpPr>
              <p:spPr bwMode="auto">
                <a:xfrm>
                  <a:off x="1870076" y="3716339"/>
                  <a:ext cx="431800" cy="792163"/>
                </a:xfrm>
                <a:prstGeom prst="rect">
                  <a:avLst/>
                </a:prstGeom>
                <a:solidFill>
                  <a:sysClr val="window" lastClr="FFFFFF"/>
                </a:solidFill>
                <a:ln w="952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altLang="de-DE" sz="800" kern="0">
                    <a:solidFill>
                      <a:prstClr val="black"/>
                    </a:solidFill>
                  </a:endParaRPr>
                </a:p>
              </p:txBody>
            </p:sp>
            <p:grpSp>
              <p:nvGrpSpPr>
                <p:cNvPr id="196" name="Group 35"/>
                <p:cNvGrpSpPr>
                  <a:grpSpLocks/>
                </p:cNvGrpSpPr>
                <p:nvPr/>
              </p:nvGrpSpPr>
              <p:grpSpPr bwMode="auto">
                <a:xfrm>
                  <a:off x="1365252" y="1773243"/>
                  <a:ext cx="1368426" cy="792166"/>
                  <a:chOff x="884" y="618"/>
                  <a:chExt cx="862" cy="499"/>
                </a:xfrm>
              </p:grpSpPr>
              <p:sp>
                <p:nvSpPr>
                  <p:cNvPr id="204" name="Line 15"/>
                  <p:cNvSpPr>
                    <a:spLocks noChangeShapeType="1"/>
                  </p:cNvSpPr>
                  <p:nvPr/>
                </p:nvSpPr>
                <p:spPr bwMode="auto">
                  <a:xfrm>
                    <a:off x="884" y="618"/>
                    <a:ext cx="545" cy="91"/>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prstClr val="black"/>
                      </a:solidFill>
                      <a:latin typeface="Gill Sans MT" panose="020B0502020104020203"/>
                    </a:endParaRPr>
                  </a:p>
                </p:txBody>
              </p:sp>
              <p:sp>
                <p:nvSpPr>
                  <p:cNvPr id="205" name="Line 20"/>
                  <p:cNvSpPr>
                    <a:spLocks noChangeShapeType="1"/>
                  </p:cNvSpPr>
                  <p:nvPr/>
                </p:nvSpPr>
                <p:spPr bwMode="auto">
                  <a:xfrm>
                    <a:off x="1156" y="799"/>
                    <a:ext cx="273" cy="46"/>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prstClr val="black"/>
                      </a:solidFill>
                      <a:latin typeface="Gill Sans MT" panose="020B0502020104020203"/>
                    </a:endParaRPr>
                  </a:p>
                </p:txBody>
              </p:sp>
              <p:sp>
                <p:nvSpPr>
                  <p:cNvPr id="206" name="Line 21"/>
                  <p:cNvSpPr>
                    <a:spLocks noChangeShapeType="1"/>
                  </p:cNvSpPr>
                  <p:nvPr/>
                </p:nvSpPr>
                <p:spPr bwMode="auto">
                  <a:xfrm>
                    <a:off x="1156" y="935"/>
                    <a:ext cx="273" cy="46"/>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prstClr val="black"/>
                      </a:solidFill>
                      <a:latin typeface="Gill Sans MT" panose="020B0502020104020203"/>
                    </a:endParaRPr>
                  </a:p>
                </p:txBody>
              </p:sp>
              <p:sp>
                <p:nvSpPr>
                  <p:cNvPr id="207" name="Line 22"/>
                  <p:cNvSpPr>
                    <a:spLocks noChangeShapeType="1"/>
                  </p:cNvSpPr>
                  <p:nvPr/>
                </p:nvSpPr>
                <p:spPr bwMode="auto">
                  <a:xfrm>
                    <a:off x="1202" y="1071"/>
                    <a:ext cx="544" cy="46"/>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prstClr val="black"/>
                      </a:solidFill>
                      <a:latin typeface="Gill Sans MT" panose="020B0502020104020203"/>
                    </a:endParaRPr>
                  </a:p>
                </p:txBody>
              </p:sp>
            </p:grpSp>
            <p:sp>
              <p:nvSpPr>
                <p:cNvPr id="197" name="Line 24"/>
                <p:cNvSpPr>
                  <a:spLocks noChangeShapeType="1"/>
                </p:cNvSpPr>
                <p:nvPr/>
              </p:nvSpPr>
              <p:spPr bwMode="auto">
                <a:xfrm>
                  <a:off x="1870076" y="1341438"/>
                  <a:ext cx="142875" cy="287338"/>
                </a:xfrm>
                <a:prstGeom prst="line">
                  <a:avLst/>
                </a:prstGeom>
                <a:noFill/>
                <a:ln w="19050">
                  <a:solidFill>
                    <a:sysClr val="windowText" lastClr="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prstClr val="black"/>
                    </a:solidFill>
                    <a:latin typeface="Gill Sans MT" panose="020B0502020104020203"/>
                  </a:endParaRPr>
                </a:p>
              </p:txBody>
            </p:sp>
            <p:sp>
              <p:nvSpPr>
                <p:cNvPr id="198" name="Line 25"/>
                <p:cNvSpPr>
                  <a:spLocks noChangeShapeType="1"/>
                </p:cNvSpPr>
                <p:nvPr/>
              </p:nvSpPr>
              <p:spPr bwMode="auto">
                <a:xfrm>
                  <a:off x="2012951" y="1341438"/>
                  <a:ext cx="0" cy="287338"/>
                </a:xfrm>
                <a:prstGeom prst="line">
                  <a:avLst/>
                </a:prstGeom>
                <a:noFill/>
                <a:ln w="19050">
                  <a:solidFill>
                    <a:sysClr val="windowText" lastClr="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prstClr val="black"/>
                    </a:solidFill>
                    <a:latin typeface="Gill Sans MT" panose="020B0502020104020203"/>
                  </a:endParaRPr>
                </a:p>
              </p:txBody>
            </p:sp>
            <p:sp>
              <p:nvSpPr>
                <p:cNvPr id="199" name="Line 27"/>
                <p:cNvSpPr>
                  <a:spLocks noChangeShapeType="1"/>
                </p:cNvSpPr>
                <p:nvPr/>
              </p:nvSpPr>
              <p:spPr bwMode="auto">
                <a:xfrm>
                  <a:off x="2085976" y="1341438"/>
                  <a:ext cx="0" cy="287338"/>
                </a:xfrm>
                <a:prstGeom prst="line">
                  <a:avLst/>
                </a:prstGeom>
                <a:noFill/>
                <a:ln w="19050">
                  <a:solidFill>
                    <a:sysClr val="windowText" lastClr="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prstClr val="black"/>
                    </a:solidFill>
                    <a:latin typeface="Gill Sans MT" panose="020B0502020104020203"/>
                  </a:endParaRPr>
                </a:p>
              </p:txBody>
            </p:sp>
            <p:sp>
              <p:nvSpPr>
                <p:cNvPr id="200" name="Line 28"/>
                <p:cNvSpPr>
                  <a:spLocks noChangeShapeType="1"/>
                </p:cNvSpPr>
                <p:nvPr/>
              </p:nvSpPr>
              <p:spPr bwMode="auto">
                <a:xfrm flipH="1">
                  <a:off x="2085976" y="1341438"/>
                  <a:ext cx="144463" cy="287338"/>
                </a:xfrm>
                <a:prstGeom prst="line">
                  <a:avLst/>
                </a:prstGeom>
                <a:noFill/>
                <a:ln w="19050">
                  <a:solidFill>
                    <a:sysClr val="windowText" lastClr="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prstClr val="black"/>
                    </a:solidFill>
                    <a:latin typeface="Gill Sans MT" panose="020B0502020104020203"/>
                  </a:endParaRPr>
                </a:p>
              </p:txBody>
            </p:sp>
            <p:sp>
              <p:nvSpPr>
                <p:cNvPr id="201" name="Line 30"/>
                <p:cNvSpPr>
                  <a:spLocks noChangeShapeType="1"/>
                </p:cNvSpPr>
                <p:nvPr/>
              </p:nvSpPr>
              <p:spPr bwMode="auto">
                <a:xfrm>
                  <a:off x="646113" y="1484313"/>
                  <a:ext cx="1150938" cy="0"/>
                </a:xfrm>
                <a:prstGeom prst="line">
                  <a:avLst/>
                </a:prstGeom>
                <a:noFill/>
                <a:ln w="28575">
                  <a:solidFill>
                    <a:srgbClr val="A5A5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prstClr val="black"/>
                    </a:solidFill>
                    <a:latin typeface="Gill Sans MT" panose="020B0502020104020203"/>
                  </a:endParaRPr>
                </a:p>
              </p:txBody>
            </p:sp>
            <p:sp>
              <p:nvSpPr>
                <p:cNvPr id="202" name="Line 31"/>
                <p:cNvSpPr>
                  <a:spLocks noChangeShapeType="1"/>
                </p:cNvSpPr>
                <p:nvPr/>
              </p:nvSpPr>
              <p:spPr bwMode="auto">
                <a:xfrm>
                  <a:off x="2316166" y="1484313"/>
                  <a:ext cx="1138236" cy="0"/>
                </a:xfrm>
                <a:prstGeom prst="line">
                  <a:avLst/>
                </a:prstGeom>
                <a:noFill/>
                <a:ln w="28575">
                  <a:solidFill>
                    <a:srgbClr val="A5A5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prstClr val="black"/>
                    </a:solidFill>
                    <a:latin typeface="Gill Sans MT" panose="020B0502020104020203"/>
                  </a:endParaRPr>
                </a:p>
              </p:txBody>
            </p:sp>
            <p:sp>
              <p:nvSpPr>
                <p:cNvPr id="203" name="Line 26"/>
                <p:cNvSpPr>
                  <a:spLocks noChangeShapeType="1"/>
                </p:cNvSpPr>
                <p:nvPr/>
              </p:nvSpPr>
              <p:spPr bwMode="auto">
                <a:xfrm flipH="1">
                  <a:off x="2085976" y="1341438"/>
                  <a:ext cx="71438" cy="287338"/>
                </a:xfrm>
                <a:prstGeom prst="line">
                  <a:avLst/>
                </a:prstGeom>
                <a:noFill/>
                <a:ln w="19050">
                  <a:solidFill>
                    <a:sysClr val="windowText" lastClr="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prstClr val="black"/>
                    </a:solidFill>
                    <a:latin typeface="Gill Sans MT" panose="020B0502020104020203"/>
                  </a:endParaRPr>
                </a:p>
              </p:txBody>
            </p:sp>
          </p:grpSp>
          <p:sp>
            <p:nvSpPr>
              <p:cNvPr id="185" name="Text Box 33"/>
              <p:cNvSpPr txBox="1">
                <a:spLocks noChangeArrowheads="1"/>
              </p:cNvSpPr>
              <p:nvPr/>
            </p:nvSpPr>
            <p:spPr bwMode="auto">
              <a:xfrm>
                <a:off x="1479506" y="4473153"/>
                <a:ext cx="917992" cy="609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ct val="50000"/>
                  </a:spcBef>
                  <a:spcAft>
                    <a:spcPts val="0"/>
                  </a:spcAft>
                  <a:defRPr/>
                </a:pPr>
                <a:r>
                  <a:rPr lang="de-DE" altLang="de-DE" sz="800" b="1" kern="0" dirty="0">
                    <a:solidFill>
                      <a:prstClr val="black"/>
                    </a:solidFill>
                    <a:latin typeface="Arial" panose="020B0604020202020204" pitchFamily="34" charset="0"/>
                  </a:rPr>
                  <a:t>HT</a:t>
                </a:r>
                <a:endParaRPr lang="en-GB" altLang="de-DE" sz="800" b="1" kern="0" dirty="0">
                  <a:solidFill>
                    <a:prstClr val="black"/>
                  </a:solidFill>
                  <a:latin typeface="Arial" panose="020B0604020202020204" pitchFamily="34" charset="0"/>
                </a:endParaRPr>
              </a:p>
            </p:txBody>
          </p:sp>
          <p:grpSp>
            <p:nvGrpSpPr>
              <p:cNvPr id="186" name="Gruppieren 48"/>
              <p:cNvGrpSpPr/>
              <p:nvPr/>
            </p:nvGrpSpPr>
            <p:grpSpPr>
              <a:xfrm>
                <a:off x="737708" y="1345479"/>
                <a:ext cx="1887604" cy="275621"/>
                <a:chOff x="610389" y="1434260"/>
                <a:chExt cx="2034894" cy="288232"/>
              </a:xfrm>
            </p:grpSpPr>
            <p:sp>
              <p:nvSpPr>
                <p:cNvPr id="187" name="Rectangle 186"/>
                <p:cNvSpPr>
                  <a:spLocks noChangeArrowheads="1"/>
                </p:cNvSpPr>
                <p:nvPr/>
              </p:nvSpPr>
              <p:spPr bwMode="auto">
                <a:xfrm>
                  <a:off x="1251652" y="1586251"/>
                  <a:ext cx="763463" cy="136241"/>
                </a:xfrm>
                <a:prstGeom prst="rect">
                  <a:avLst/>
                </a:prstGeom>
                <a:solidFill>
                  <a:srgbClr val="CC66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endParaRPr lang="de-DE" sz="800" kern="0">
                    <a:solidFill>
                      <a:srgbClr val="3D3D3D"/>
                    </a:solidFill>
                    <a:effectLst>
                      <a:outerShdw blurRad="38100" dist="38100" dir="2700000" algn="tl">
                        <a:srgbClr val="000000">
                          <a:alpha val="43137"/>
                        </a:srgbClr>
                      </a:outerShdw>
                    </a:effectLst>
                    <a:latin typeface="Gill Sans MT" panose="020B0502020104020203"/>
                  </a:endParaRPr>
                </a:p>
              </p:txBody>
            </p:sp>
            <p:sp>
              <p:nvSpPr>
                <p:cNvPr id="188" name="Rechteck 50"/>
                <p:cNvSpPr/>
                <p:nvPr/>
              </p:nvSpPr>
              <p:spPr>
                <a:xfrm>
                  <a:off x="610389" y="1434260"/>
                  <a:ext cx="2034894" cy="145441"/>
                </a:xfrm>
                <a:prstGeom prst="rect">
                  <a:avLst/>
                </a:prstGeom>
                <a:solidFill>
                  <a:srgbClr val="4D1434"/>
                </a:solidFill>
                <a:ln w="22225" cap="rnd" cmpd="sng" algn="ctr">
                  <a:solidFill>
                    <a:srgbClr val="4D1434">
                      <a:shade val="50000"/>
                    </a:srgbClr>
                  </a:solid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de-DE" sz="800" kern="0">
                    <a:solidFill>
                      <a:prstClr val="white"/>
                    </a:solidFill>
                    <a:latin typeface="Gill Sans MT" panose="020B0502020104020203"/>
                    <a:ea typeface="+mn-ea"/>
                  </a:endParaRPr>
                </a:p>
              </p:txBody>
            </p:sp>
          </p:grpSp>
        </p:grpSp>
        <p:sp>
          <p:nvSpPr>
            <p:cNvPr id="182" name="ZoneTexte 177"/>
            <p:cNvSpPr txBox="1"/>
            <p:nvPr/>
          </p:nvSpPr>
          <p:spPr>
            <a:xfrm>
              <a:off x="10009994" y="3614273"/>
              <a:ext cx="405522" cy="500140"/>
            </a:xfrm>
            <a:prstGeom prst="rect">
              <a:avLst/>
            </a:prstGeom>
            <a:noFill/>
          </p:spPr>
          <p:txBody>
            <a:bodyPr wrap="non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r>
                <a:rPr lang="fr-FR" sz="800" kern="0" dirty="0">
                  <a:solidFill>
                    <a:prstClr val="black"/>
                  </a:solidFill>
                  <a:latin typeface="Gill Sans MT" panose="020B0502020104020203"/>
                </a:rPr>
                <a:t>i</a:t>
              </a:r>
            </a:p>
          </p:txBody>
        </p:sp>
        <p:cxnSp>
          <p:nvCxnSpPr>
            <p:cNvPr id="183" name="Connecteur droit avec flèche 182"/>
            <p:cNvCxnSpPr/>
            <p:nvPr/>
          </p:nvCxnSpPr>
          <p:spPr>
            <a:xfrm flipH="1">
              <a:off x="9892799" y="3926792"/>
              <a:ext cx="353157" cy="7089"/>
            </a:xfrm>
            <a:prstGeom prst="straightConnector1">
              <a:avLst/>
            </a:prstGeom>
            <a:noFill/>
            <a:ln w="12700" cap="rnd" cmpd="sng" algn="ctr">
              <a:solidFill>
                <a:sysClr val="windowText" lastClr="000000"/>
              </a:solidFill>
              <a:prstDash val="solid"/>
              <a:tailEnd type="triangle"/>
            </a:ln>
            <a:effectLst/>
          </p:spPr>
        </p:cxnSp>
      </p:grpSp>
      <p:grpSp>
        <p:nvGrpSpPr>
          <p:cNvPr id="208" name="Groupe 207"/>
          <p:cNvGrpSpPr>
            <a:grpSpLocks/>
          </p:cNvGrpSpPr>
          <p:nvPr/>
        </p:nvGrpSpPr>
        <p:grpSpPr bwMode="auto">
          <a:xfrm>
            <a:off x="8383173" y="650515"/>
            <a:ext cx="787571" cy="1074358"/>
            <a:chOff x="30732707" y="16879892"/>
            <a:chExt cx="1525585" cy="1917699"/>
          </a:xfrm>
        </p:grpSpPr>
        <p:grpSp>
          <p:nvGrpSpPr>
            <p:cNvPr id="209" name="Groupe 208"/>
            <p:cNvGrpSpPr>
              <a:grpSpLocks/>
            </p:cNvGrpSpPr>
            <p:nvPr/>
          </p:nvGrpSpPr>
          <p:grpSpPr bwMode="auto">
            <a:xfrm>
              <a:off x="30732707" y="16879892"/>
              <a:ext cx="1525585" cy="1917699"/>
              <a:chOff x="992372" y="3117498"/>
              <a:chExt cx="1525520" cy="1916844"/>
            </a:xfrm>
          </p:grpSpPr>
          <p:sp>
            <p:nvSpPr>
              <p:cNvPr id="211" name="Cylindre 210"/>
              <p:cNvSpPr/>
              <p:nvPr/>
            </p:nvSpPr>
            <p:spPr>
              <a:xfrm>
                <a:off x="1668004" y="3261780"/>
                <a:ext cx="91352" cy="1583571"/>
              </a:xfrm>
              <a:prstGeom prst="can">
                <a:avLst/>
              </a:prstGeom>
              <a:solidFill>
                <a:sysClr val="window" lastClr="FFFFFF">
                  <a:lumMod val="65000"/>
                </a:sysClr>
              </a:solidFill>
              <a:ln w="22225" cap="rnd" cmpd="sng" algn="ctr">
                <a:solidFill>
                  <a:sysClr val="windowText" lastClr="000000">
                    <a:lumMod val="65000"/>
                    <a:lumOff val="35000"/>
                  </a:sysClr>
                </a:solidFill>
                <a:prstDash val="solid"/>
              </a:ln>
              <a:effectLst/>
              <a:scene3d>
                <a:camera prst="orthographicFront"/>
                <a:lightRig rig="threePt" dir="t">
                  <a:rot lat="0" lon="0" rev="5400000"/>
                </a:lightRig>
              </a:scene3d>
            </p:spPr>
            <p:txBody>
              <a:bodyPr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100" kern="0">
                  <a:solidFill>
                    <a:prstClr val="white"/>
                  </a:solidFill>
                  <a:latin typeface="Gill Sans MT" panose="020B0502020104020203"/>
                </a:endParaRPr>
              </a:p>
            </p:txBody>
          </p:sp>
          <p:grpSp>
            <p:nvGrpSpPr>
              <p:cNvPr id="212" name="Groupe 211"/>
              <p:cNvGrpSpPr>
                <a:grpSpLocks/>
              </p:cNvGrpSpPr>
              <p:nvPr/>
            </p:nvGrpSpPr>
            <p:grpSpPr bwMode="auto">
              <a:xfrm>
                <a:off x="1286046" y="4778869"/>
                <a:ext cx="574650" cy="255473"/>
                <a:chOff x="1286046" y="4778869"/>
                <a:chExt cx="574650" cy="255473"/>
              </a:xfrm>
            </p:grpSpPr>
            <p:sp>
              <p:nvSpPr>
                <p:cNvPr id="225" name="Rectangle 224"/>
                <p:cNvSpPr/>
                <p:nvPr/>
              </p:nvSpPr>
              <p:spPr>
                <a:xfrm>
                  <a:off x="1728940" y="4778869"/>
                  <a:ext cx="114295" cy="223737"/>
                </a:xfrm>
                <a:prstGeom prst="rect">
                  <a:avLst/>
                </a:prstGeom>
                <a:solidFill>
                  <a:srgbClr val="66B1CE"/>
                </a:solidFill>
                <a:ln w="9525" cap="rnd" cmpd="sng" algn="ctr">
                  <a:no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100" kern="0">
                    <a:solidFill>
                      <a:prstClr val="white"/>
                    </a:solidFill>
                    <a:latin typeface="Gill Sans MT" panose="020B0502020104020203"/>
                  </a:endParaRPr>
                </a:p>
              </p:txBody>
            </p:sp>
            <p:sp>
              <p:nvSpPr>
                <p:cNvPr id="226" name="Rectangle 225"/>
                <p:cNvSpPr/>
                <p:nvPr/>
              </p:nvSpPr>
              <p:spPr>
                <a:xfrm>
                  <a:off x="1594008" y="4782042"/>
                  <a:ext cx="103184" cy="225325"/>
                </a:xfrm>
                <a:prstGeom prst="rect">
                  <a:avLst/>
                </a:prstGeom>
                <a:solidFill>
                  <a:srgbClr val="66B1CE"/>
                </a:solidFill>
                <a:ln w="9525" cap="rnd" cmpd="sng" algn="ctr">
                  <a:no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100" kern="0">
                    <a:solidFill>
                      <a:prstClr val="white"/>
                    </a:solidFill>
                    <a:latin typeface="Gill Sans MT" panose="020B0502020104020203"/>
                  </a:endParaRPr>
                </a:p>
              </p:txBody>
            </p:sp>
            <p:sp>
              <p:nvSpPr>
                <p:cNvPr id="227" name="Rectangle 226"/>
                <p:cNvSpPr/>
                <p:nvPr/>
              </p:nvSpPr>
              <p:spPr>
                <a:xfrm>
                  <a:off x="1286046" y="4967697"/>
                  <a:ext cx="574650" cy="66645"/>
                </a:xfrm>
                <a:prstGeom prst="rect">
                  <a:avLst/>
                </a:prstGeom>
                <a:solidFill>
                  <a:srgbClr val="66B1CE"/>
                </a:solidFill>
                <a:ln w="9525" cap="rnd" cmpd="sng" algn="ctr">
                  <a:no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100" kern="0">
                    <a:solidFill>
                      <a:prstClr val="white"/>
                    </a:solidFill>
                    <a:latin typeface="Gill Sans MT" panose="020B0502020104020203"/>
                  </a:endParaRPr>
                </a:p>
              </p:txBody>
            </p:sp>
          </p:grpSp>
          <p:grpSp>
            <p:nvGrpSpPr>
              <p:cNvPr id="213" name="Groupe 212"/>
              <p:cNvGrpSpPr>
                <a:grpSpLocks/>
              </p:cNvGrpSpPr>
              <p:nvPr/>
            </p:nvGrpSpPr>
            <p:grpSpPr bwMode="auto">
              <a:xfrm rot="10800000">
                <a:off x="1278109" y="3125433"/>
                <a:ext cx="574650" cy="263406"/>
                <a:chOff x="1583200" y="4779443"/>
                <a:chExt cx="574650" cy="263406"/>
              </a:xfrm>
            </p:grpSpPr>
            <p:sp>
              <p:nvSpPr>
                <p:cNvPr id="222" name="Rectangle 221"/>
                <p:cNvSpPr/>
                <p:nvPr/>
              </p:nvSpPr>
              <p:spPr>
                <a:xfrm>
                  <a:off x="1737181" y="4779443"/>
                  <a:ext cx="114295" cy="223738"/>
                </a:xfrm>
                <a:prstGeom prst="rect">
                  <a:avLst/>
                </a:prstGeom>
                <a:solidFill>
                  <a:srgbClr val="66B1CE"/>
                </a:solidFill>
                <a:ln w="9525" cap="rnd" cmpd="sng" algn="ctr">
                  <a:no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100" kern="0">
                    <a:solidFill>
                      <a:prstClr val="white"/>
                    </a:solidFill>
                    <a:latin typeface="Gill Sans MT" panose="020B0502020104020203"/>
                  </a:endParaRPr>
                </a:p>
              </p:txBody>
            </p:sp>
            <p:sp>
              <p:nvSpPr>
                <p:cNvPr id="223" name="Rectangle 222"/>
                <p:cNvSpPr/>
                <p:nvPr/>
              </p:nvSpPr>
              <p:spPr>
                <a:xfrm>
                  <a:off x="1602249" y="4782616"/>
                  <a:ext cx="104770" cy="223738"/>
                </a:xfrm>
                <a:prstGeom prst="rect">
                  <a:avLst/>
                </a:prstGeom>
                <a:solidFill>
                  <a:srgbClr val="66B1CE"/>
                </a:solidFill>
                <a:ln w="9525" cap="rnd" cmpd="sng" algn="ctr">
                  <a:no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100" kern="0">
                    <a:solidFill>
                      <a:prstClr val="white"/>
                    </a:solidFill>
                    <a:latin typeface="Gill Sans MT" panose="020B0502020104020203"/>
                  </a:endParaRPr>
                </a:p>
              </p:txBody>
            </p:sp>
            <p:sp>
              <p:nvSpPr>
                <p:cNvPr id="224" name="Rectangle 223"/>
                <p:cNvSpPr/>
                <p:nvPr/>
              </p:nvSpPr>
              <p:spPr>
                <a:xfrm>
                  <a:off x="1583200" y="4976204"/>
                  <a:ext cx="574650" cy="66645"/>
                </a:xfrm>
                <a:prstGeom prst="rect">
                  <a:avLst/>
                </a:prstGeom>
                <a:solidFill>
                  <a:srgbClr val="66B1CE"/>
                </a:solidFill>
                <a:ln w="9525" cap="rnd" cmpd="sng" algn="ctr">
                  <a:no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100" kern="0">
                    <a:solidFill>
                      <a:prstClr val="white"/>
                    </a:solidFill>
                    <a:latin typeface="Gill Sans MT" panose="020B0502020104020203"/>
                  </a:endParaRPr>
                </a:p>
              </p:txBody>
            </p:sp>
          </p:grpSp>
          <p:sp>
            <p:nvSpPr>
              <p:cNvPr id="214" name="Rectangle 213"/>
              <p:cNvSpPr/>
              <p:nvPr/>
            </p:nvSpPr>
            <p:spPr>
              <a:xfrm rot="5400000">
                <a:off x="351434" y="4052110"/>
                <a:ext cx="1913670" cy="44448"/>
              </a:xfrm>
              <a:prstGeom prst="rect">
                <a:avLst/>
              </a:prstGeom>
              <a:solidFill>
                <a:srgbClr val="66B1CE"/>
              </a:solidFill>
              <a:ln w="9525" cap="rnd" cmpd="sng" algn="ctr">
                <a:no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algn="ctr" defTabSz="342900" eaLnBrk="1" fontAlgn="auto" hangingPunct="1">
                  <a:spcBef>
                    <a:spcPts val="0"/>
                  </a:spcBef>
                  <a:spcAft>
                    <a:spcPts val="0"/>
                  </a:spcAft>
                  <a:defRPr/>
                </a:pPr>
                <a:endParaRPr lang="en-US" sz="1100" kern="0">
                  <a:solidFill>
                    <a:prstClr val="white"/>
                  </a:solidFill>
                  <a:latin typeface="Gill Sans MT" panose="020B0502020104020203"/>
                </a:endParaRPr>
              </a:p>
            </p:txBody>
          </p:sp>
          <p:cxnSp>
            <p:nvCxnSpPr>
              <p:cNvPr id="215" name="Connecteur droit avec flèche 214"/>
              <p:cNvCxnSpPr>
                <a:cxnSpLocks noChangeShapeType="1"/>
              </p:cNvCxnSpPr>
              <p:nvPr/>
            </p:nvCxnSpPr>
            <p:spPr bwMode="auto">
              <a:xfrm flipV="1">
                <a:off x="1781904" y="3117498"/>
                <a:ext cx="632846" cy="545280"/>
              </a:xfrm>
              <a:prstGeom prst="straightConnector1">
                <a:avLst/>
              </a:prstGeom>
              <a:noFill/>
              <a:ln w="12700" cap="rnd" algn="ctr">
                <a:solidFill>
                  <a:srgbClr val="A6A6A6"/>
                </a:solidFill>
                <a:round/>
                <a:headEnd/>
                <a:tailEnd type="triangle" w="med" len="med"/>
              </a:ln>
              <a:extLst>
                <a:ext uri="{909E8E84-426E-40DD-AFC4-6F175D3DCCD1}">
                  <a14:hiddenFill xmlns:a14="http://schemas.microsoft.com/office/drawing/2010/main">
                    <a:noFill/>
                  </a14:hiddenFill>
                </a:ext>
              </a:extLst>
            </p:spPr>
          </p:cxnSp>
          <p:cxnSp>
            <p:nvCxnSpPr>
              <p:cNvPr id="216" name="Connecteur droit avec flèche 215"/>
              <p:cNvCxnSpPr>
                <a:cxnSpLocks noChangeShapeType="1"/>
              </p:cNvCxnSpPr>
              <p:nvPr/>
            </p:nvCxnSpPr>
            <p:spPr bwMode="auto">
              <a:xfrm flipV="1">
                <a:off x="1754719" y="3578782"/>
                <a:ext cx="763173" cy="204567"/>
              </a:xfrm>
              <a:prstGeom prst="straightConnector1">
                <a:avLst/>
              </a:prstGeom>
              <a:noFill/>
              <a:ln w="12700" cap="rnd" algn="ctr">
                <a:solidFill>
                  <a:srgbClr val="A6A6A6"/>
                </a:solidFill>
                <a:round/>
                <a:headEnd/>
                <a:tailEnd type="triangle" w="med" len="med"/>
              </a:ln>
              <a:extLst>
                <a:ext uri="{909E8E84-426E-40DD-AFC4-6F175D3DCCD1}">
                  <a14:hiddenFill xmlns:a14="http://schemas.microsoft.com/office/drawing/2010/main">
                    <a:noFill/>
                  </a14:hiddenFill>
                </a:ext>
              </a:extLst>
            </p:spPr>
          </p:cxnSp>
          <p:cxnSp>
            <p:nvCxnSpPr>
              <p:cNvPr id="217" name="Connecteur droit avec flèche 216"/>
              <p:cNvCxnSpPr>
                <a:cxnSpLocks noChangeShapeType="1"/>
              </p:cNvCxnSpPr>
              <p:nvPr/>
            </p:nvCxnSpPr>
            <p:spPr bwMode="auto">
              <a:xfrm>
                <a:off x="1781904" y="3929272"/>
                <a:ext cx="686955" cy="101953"/>
              </a:xfrm>
              <a:prstGeom prst="straightConnector1">
                <a:avLst/>
              </a:prstGeom>
              <a:noFill/>
              <a:ln w="12700" cap="rnd" algn="ctr">
                <a:solidFill>
                  <a:srgbClr val="A6A6A6"/>
                </a:solidFill>
                <a:round/>
                <a:headEnd/>
                <a:tailEnd type="triangle" w="med" len="med"/>
              </a:ln>
              <a:extLst>
                <a:ext uri="{909E8E84-426E-40DD-AFC4-6F175D3DCCD1}">
                  <a14:hiddenFill xmlns:a14="http://schemas.microsoft.com/office/drawing/2010/main">
                    <a:noFill/>
                  </a14:hiddenFill>
                </a:ext>
              </a:extLst>
            </p:spPr>
          </p:cxnSp>
          <p:cxnSp>
            <p:nvCxnSpPr>
              <p:cNvPr id="218" name="Connecteur droit avec flèche 217"/>
              <p:cNvCxnSpPr>
                <a:cxnSpLocks noChangeShapeType="1"/>
              </p:cNvCxnSpPr>
              <p:nvPr/>
            </p:nvCxnSpPr>
            <p:spPr bwMode="auto">
              <a:xfrm>
                <a:off x="1759356" y="4053566"/>
                <a:ext cx="751530" cy="348291"/>
              </a:xfrm>
              <a:prstGeom prst="straightConnector1">
                <a:avLst/>
              </a:prstGeom>
              <a:noFill/>
              <a:ln w="12700" cap="rnd" algn="ctr">
                <a:solidFill>
                  <a:srgbClr val="A6A6A6"/>
                </a:solidFill>
                <a:round/>
                <a:headEnd/>
                <a:tailEnd type="triangle" w="med" len="med"/>
              </a:ln>
              <a:extLst>
                <a:ext uri="{909E8E84-426E-40DD-AFC4-6F175D3DCCD1}">
                  <a14:hiddenFill xmlns:a14="http://schemas.microsoft.com/office/drawing/2010/main">
                    <a:noFill/>
                  </a14:hiddenFill>
                </a:ext>
              </a:extLst>
            </p:spPr>
          </p:cxnSp>
          <p:cxnSp>
            <p:nvCxnSpPr>
              <p:cNvPr id="219" name="Connecteur droit avec flèche 218"/>
              <p:cNvCxnSpPr>
                <a:cxnSpLocks noChangeShapeType="1"/>
              </p:cNvCxnSpPr>
              <p:nvPr/>
            </p:nvCxnSpPr>
            <p:spPr bwMode="auto">
              <a:xfrm>
                <a:off x="1769166" y="4432551"/>
                <a:ext cx="673020" cy="408970"/>
              </a:xfrm>
              <a:prstGeom prst="straightConnector1">
                <a:avLst/>
              </a:prstGeom>
              <a:noFill/>
              <a:ln w="12700" cap="rnd" algn="ctr">
                <a:solidFill>
                  <a:srgbClr val="A6A6A6"/>
                </a:solidFill>
                <a:round/>
                <a:headEnd/>
                <a:tailEnd type="triangle" w="med" len="med"/>
              </a:ln>
              <a:extLst>
                <a:ext uri="{909E8E84-426E-40DD-AFC4-6F175D3DCCD1}">
                  <a14:hiddenFill xmlns:a14="http://schemas.microsoft.com/office/drawing/2010/main">
                    <a:noFill/>
                  </a14:hiddenFill>
                </a:ext>
              </a:extLst>
            </p:spPr>
          </p:cxnSp>
          <p:cxnSp>
            <p:nvCxnSpPr>
              <p:cNvPr id="220" name="Connecteur droit avec flèche 219"/>
              <p:cNvCxnSpPr>
                <a:cxnSpLocks noChangeShapeType="1"/>
              </p:cNvCxnSpPr>
              <p:nvPr/>
            </p:nvCxnSpPr>
            <p:spPr bwMode="auto">
              <a:xfrm flipV="1">
                <a:off x="1207652" y="3863048"/>
                <a:ext cx="0" cy="798336"/>
              </a:xfrm>
              <a:prstGeom prst="straightConnector1">
                <a:avLst/>
              </a:prstGeom>
              <a:noFill/>
              <a:ln w="12700" cap="rnd" algn="ctr">
                <a:solidFill>
                  <a:srgbClr val="66B1CE"/>
                </a:solidFill>
                <a:round/>
                <a:headEnd/>
                <a:tailEnd type="triangle" w="med" len="med"/>
              </a:ln>
              <a:extLst>
                <a:ext uri="{909E8E84-426E-40DD-AFC4-6F175D3DCCD1}">
                  <a14:hiddenFill xmlns:a14="http://schemas.microsoft.com/office/drawing/2010/main">
                    <a:noFill/>
                  </a14:hiddenFill>
                </a:ext>
              </a:extLst>
            </p:spPr>
          </p:cxnSp>
          <p:sp>
            <p:nvSpPr>
              <p:cNvPr id="221" name="ZoneTexte 324"/>
              <p:cNvSpPr txBox="1"/>
              <p:nvPr/>
            </p:nvSpPr>
            <p:spPr>
              <a:xfrm>
                <a:off x="992372" y="4161606"/>
                <a:ext cx="416691" cy="466758"/>
              </a:xfrm>
              <a:prstGeom prst="rect">
                <a:avLst/>
              </a:prstGeom>
              <a:noFill/>
            </p:spPr>
            <p:txBody>
              <a:bodyPr wrap="none">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defTabSz="342900" eaLnBrk="1" fontAlgn="auto" hangingPunct="1">
                  <a:spcBef>
                    <a:spcPts val="0"/>
                  </a:spcBef>
                  <a:spcAft>
                    <a:spcPts val="0"/>
                  </a:spcAft>
                  <a:defRPr/>
                </a:pPr>
                <a:r>
                  <a:rPr lang="fr-FR" sz="1100" kern="0" dirty="0">
                    <a:solidFill>
                      <a:srgbClr val="66B1CE"/>
                    </a:solidFill>
                    <a:latin typeface="Gill Sans MT" panose="020B0502020104020203"/>
                  </a:rPr>
                  <a:t>i</a:t>
                </a:r>
              </a:p>
            </p:txBody>
          </p:sp>
        </p:grpSp>
        <p:sp>
          <p:nvSpPr>
            <p:cNvPr id="210" name="Rectangle 209"/>
            <p:cNvSpPr/>
            <p:nvPr/>
          </p:nvSpPr>
          <p:spPr>
            <a:xfrm rot="16200000">
              <a:off x="30696485" y="17713686"/>
              <a:ext cx="1517070" cy="327902"/>
            </a:xfrm>
            <a:prstGeom prst="rect">
              <a:avLst/>
            </a:prstGeom>
          </p:spPr>
          <p:txBody>
            <a:bodyPr wrap="none">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145"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29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435"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581"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5726" algn="l" defTabSz="914290" rtl="0" eaLnBrk="1" latinLnBrk="0" hangingPunct="1">
                <a:defRPr sz="2400" kern="1200">
                  <a:solidFill>
                    <a:schemeClr val="tx1"/>
                  </a:solidFill>
                  <a:latin typeface="Arial" charset="0"/>
                  <a:ea typeface="ＭＳ Ｐゴシック" charset="-128"/>
                  <a:cs typeface="+mn-cs"/>
                </a:defRPr>
              </a:lvl6pPr>
              <a:lvl7pPr marL="2742871" algn="l" defTabSz="914290" rtl="0" eaLnBrk="1" latinLnBrk="0" hangingPunct="1">
                <a:defRPr sz="2400" kern="1200">
                  <a:solidFill>
                    <a:schemeClr val="tx1"/>
                  </a:solidFill>
                  <a:latin typeface="Arial" charset="0"/>
                  <a:ea typeface="ＭＳ Ｐゴシック" charset="-128"/>
                  <a:cs typeface="+mn-cs"/>
                </a:defRPr>
              </a:lvl7pPr>
              <a:lvl8pPr marL="3200016" algn="l" defTabSz="914290" rtl="0" eaLnBrk="1" latinLnBrk="0" hangingPunct="1">
                <a:defRPr sz="2400" kern="1200">
                  <a:solidFill>
                    <a:schemeClr val="tx1"/>
                  </a:solidFill>
                  <a:latin typeface="Arial" charset="0"/>
                  <a:ea typeface="ＭＳ Ｐゴシック" charset="-128"/>
                  <a:cs typeface="+mn-cs"/>
                </a:defRPr>
              </a:lvl8pPr>
              <a:lvl9pPr marL="3657161" algn="l" defTabSz="914290" rtl="0" eaLnBrk="1" latinLnBrk="0" hangingPunct="1">
                <a:defRPr sz="2400" kern="1200">
                  <a:solidFill>
                    <a:schemeClr val="tx1"/>
                  </a:solidFill>
                  <a:latin typeface="Arial" charset="0"/>
                  <a:ea typeface="ＭＳ Ｐゴシック" charset="-128"/>
                  <a:cs typeface="+mn-cs"/>
                </a:defRPr>
              </a:lvl9pPr>
            </a:lstStyle>
            <a:p>
              <a:pPr eaLnBrk="1" fontAlgn="auto" hangingPunct="1">
                <a:spcBef>
                  <a:spcPts val="0"/>
                </a:spcBef>
                <a:spcAft>
                  <a:spcPts val="0"/>
                </a:spcAft>
                <a:defRPr/>
              </a:pPr>
              <a:r>
                <a:rPr lang="en-US" altLang="en-US" sz="500" i="1" kern="0" dirty="0">
                  <a:solidFill>
                    <a:prstClr val="black"/>
                  </a:solidFill>
                  <a:latin typeface="Symbol" panose="05050102010706020507" pitchFamily="18" charset="2"/>
                </a:rPr>
                <a:t>F</a:t>
              </a:r>
              <a:r>
                <a:rPr lang="en-US" altLang="en-US" sz="500" i="1" kern="0" dirty="0">
                  <a:solidFill>
                    <a:prstClr val="black"/>
                  </a:solidFill>
                </a:rPr>
                <a:t> = 3mm, length 75mm</a:t>
              </a:r>
              <a:endParaRPr lang="en-US" sz="500" i="1" kern="0" dirty="0">
                <a:solidFill>
                  <a:prstClr val="black"/>
                </a:solidFill>
                <a:latin typeface="Arial" panose="020B0604020202020204"/>
              </a:endParaRPr>
            </a:p>
          </p:txBody>
        </p:sp>
      </p:grpSp>
      <p:grpSp>
        <p:nvGrpSpPr>
          <p:cNvPr id="228" name="Gruppieren 3"/>
          <p:cNvGrpSpPr/>
          <p:nvPr/>
        </p:nvGrpSpPr>
        <p:grpSpPr>
          <a:xfrm>
            <a:off x="372145" y="1628176"/>
            <a:ext cx="1731346" cy="2894866"/>
            <a:chOff x="6095928" y="3701068"/>
            <a:chExt cx="2682142" cy="2894866"/>
          </a:xfrm>
        </p:grpSpPr>
        <p:grpSp>
          <p:nvGrpSpPr>
            <p:cNvPr id="229" name="Group 8"/>
            <p:cNvGrpSpPr>
              <a:grpSpLocks/>
            </p:cNvGrpSpPr>
            <p:nvPr/>
          </p:nvGrpSpPr>
          <p:grpSpPr bwMode="auto">
            <a:xfrm>
              <a:off x="7318656" y="4690934"/>
              <a:ext cx="228600" cy="1905000"/>
              <a:chOff x="4176" y="2592"/>
              <a:chExt cx="144" cy="1200"/>
            </a:xfrm>
          </p:grpSpPr>
          <p:sp>
            <p:nvSpPr>
              <p:cNvPr id="231" name="Rectangle 9"/>
              <p:cNvSpPr>
                <a:spLocks noChangeArrowheads="1"/>
              </p:cNvSpPr>
              <p:nvPr/>
            </p:nvSpPr>
            <p:spPr bwMode="auto">
              <a:xfrm>
                <a:off x="4224" y="2592"/>
                <a:ext cx="48" cy="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effectLst>
                    <a:outerShdw blurRad="38100" dist="38100" dir="2700000" algn="tl">
                      <a:srgbClr val="000000">
                        <a:alpha val="43137"/>
                      </a:srgbClr>
                    </a:outerShdw>
                  </a:effectLst>
                </a:endParaRPr>
              </a:p>
            </p:txBody>
          </p:sp>
          <p:sp>
            <p:nvSpPr>
              <p:cNvPr id="232" name="Rectangle 10"/>
              <p:cNvSpPr>
                <a:spLocks noChangeArrowheads="1"/>
              </p:cNvSpPr>
              <p:nvPr/>
            </p:nvSpPr>
            <p:spPr bwMode="auto">
              <a:xfrm>
                <a:off x="4272" y="2592"/>
                <a:ext cx="48" cy="336"/>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effectLst>
                    <a:outerShdw blurRad="38100" dist="38100" dir="2700000" algn="tl">
                      <a:srgbClr val="000000">
                        <a:alpha val="43137"/>
                      </a:srgbClr>
                    </a:outerShdw>
                  </a:effectLst>
                </a:endParaRPr>
              </a:p>
            </p:txBody>
          </p:sp>
          <p:sp>
            <p:nvSpPr>
              <p:cNvPr id="233" name="Rectangle 11"/>
              <p:cNvSpPr>
                <a:spLocks noChangeArrowheads="1"/>
              </p:cNvSpPr>
              <p:nvPr/>
            </p:nvSpPr>
            <p:spPr bwMode="auto">
              <a:xfrm>
                <a:off x="4272" y="3456"/>
                <a:ext cx="48" cy="336"/>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effectLst>
                    <a:outerShdw blurRad="38100" dist="38100" dir="2700000" algn="tl">
                      <a:srgbClr val="000000">
                        <a:alpha val="43137"/>
                      </a:srgbClr>
                    </a:outerShdw>
                  </a:effectLst>
                </a:endParaRPr>
              </a:p>
            </p:txBody>
          </p:sp>
          <p:sp>
            <p:nvSpPr>
              <p:cNvPr id="234" name="Rectangle 233"/>
              <p:cNvSpPr>
                <a:spLocks noChangeArrowheads="1"/>
              </p:cNvSpPr>
              <p:nvPr/>
            </p:nvSpPr>
            <p:spPr bwMode="auto">
              <a:xfrm>
                <a:off x="4176" y="2928"/>
                <a:ext cx="48" cy="52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effectLst>
                    <a:outerShdw blurRad="38100" dist="38100" dir="2700000" algn="tl">
                      <a:srgbClr val="000000">
                        <a:alpha val="43137"/>
                      </a:srgbClr>
                    </a:outerShdw>
                  </a:effectLst>
                </a:endParaRPr>
              </a:p>
            </p:txBody>
          </p:sp>
        </p:grpSp>
        <p:sp>
          <p:nvSpPr>
            <p:cNvPr id="230" name="Textfeld 23"/>
            <p:cNvSpPr txBox="1"/>
            <p:nvPr/>
          </p:nvSpPr>
          <p:spPr>
            <a:xfrm>
              <a:off x="6095928" y="3701068"/>
              <a:ext cx="2682142" cy="954107"/>
            </a:xfrm>
            <a:prstGeom prst="rect">
              <a:avLst/>
            </a:prstGeom>
            <a:noFill/>
          </p:spPr>
          <p:txBody>
            <a:bodyPr wrap="square" rtlCol="0">
              <a:spAutoFit/>
            </a:bodyPr>
            <a:lstStyle/>
            <a:p>
              <a:pPr algn="ctr"/>
              <a:r>
                <a:rPr lang="de-DE" sz="1400" b="1" dirty="0" err="1">
                  <a:solidFill>
                    <a:schemeClr val="accent1"/>
                  </a:solidFill>
                  <a:latin typeface="Arial" panose="020B0604020202020204" pitchFamily="34" charset="0"/>
                  <a:cs typeface="Arial" panose="020B0604020202020204" pitchFamily="34" charset="0"/>
                </a:rPr>
                <a:t>Thin</a:t>
              </a:r>
              <a:r>
                <a:rPr lang="de-DE" sz="1400" b="1" dirty="0">
                  <a:solidFill>
                    <a:schemeClr val="accent1"/>
                  </a:solidFill>
                  <a:latin typeface="Arial" panose="020B0604020202020204" pitchFamily="34" charset="0"/>
                  <a:cs typeface="Arial" panose="020B0604020202020204" pitchFamily="34" charset="0"/>
                </a:rPr>
                <a:t> </a:t>
              </a:r>
              <a:r>
                <a:rPr lang="de-DE" sz="1400" b="1" dirty="0" err="1">
                  <a:solidFill>
                    <a:schemeClr val="accent1"/>
                  </a:solidFill>
                  <a:latin typeface="Arial" panose="020B0604020202020204" pitchFamily="34" charset="0"/>
                  <a:cs typeface="Arial" panose="020B0604020202020204" pitchFamily="34" charset="0"/>
                </a:rPr>
                <a:t>layer</a:t>
              </a:r>
              <a:r>
                <a:rPr lang="de-DE" sz="1400" b="1" dirty="0">
                  <a:solidFill>
                    <a:schemeClr val="accent1"/>
                  </a:solidFill>
                  <a:latin typeface="Arial" panose="020B0604020202020204" pitchFamily="34" charset="0"/>
                  <a:cs typeface="Arial" panose="020B0604020202020204" pitchFamily="34" charset="0"/>
                </a:rPr>
                <a:t> </a:t>
              </a:r>
              <a:endParaRPr lang="de-DE" sz="1400" b="1" dirty="0" smtClean="0">
                <a:solidFill>
                  <a:schemeClr val="accent1"/>
                </a:solidFill>
                <a:latin typeface="Arial" panose="020B0604020202020204" pitchFamily="34" charset="0"/>
                <a:cs typeface="Arial" panose="020B0604020202020204" pitchFamily="34" charset="0"/>
              </a:endParaRPr>
            </a:p>
            <a:p>
              <a:pPr algn="ctr"/>
              <a:r>
                <a:rPr lang="de-DE" sz="1400" b="1" dirty="0" err="1" smtClean="0">
                  <a:solidFill>
                    <a:schemeClr val="accent1"/>
                  </a:solidFill>
                  <a:latin typeface="Arial" panose="020B0604020202020204" pitchFamily="34" charset="0"/>
                  <a:cs typeface="Arial" panose="020B0604020202020204" pitchFamily="34" charset="0"/>
                </a:rPr>
                <a:t>deposited</a:t>
              </a:r>
              <a:r>
                <a:rPr lang="de-DE" sz="1400" b="1" dirty="0" smtClean="0">
                  <a:solidFill>
                    <a:schemeClr val="accent1"/>
                  </a:solidFill>
                  <a:latin typeface="Arial" panose="020B0604020202020204" pitchFamily="34" charset="0"/>
                  <a:cs typeface="Arial" panose="020B0604020202020204" pitchFamily="34" charset="0"/>
                </a:rPr>
                <a:t> </a:t>
              </a:r>
              <a:r>
                <a:rPr lang="de-DE" sz="1400" b="1" dirty="0">
                  <a:solidFill>
                    <a:schemeClr val="accent1"/>
                  </a:solidFill>
                  <a:latin typeface="Arial" panose="020B0604020202020204" pitchFamily="34" charset="0"/>
                  <a:cs typeface="Arial" panose="020B0604020202020204" pitchFamily="34" charset="0"/>
                </a:rPr>
                <a:t>on </a:t>
              </a:r>
              <a:br>
                <a:rPr lang="de-DE" sz="1400" b="1" dirty="0">
                  <a:solidFill>
                    <a:schemeClr val="accent1"/>
                  </a:solidFill>
                  <a:latin typeface="Arial" panose="020B0604020202020204" pitchFamily="34" charset="0"/>
                  <a:cs typeface="Arial" panose="020B0604020202020204" pitchFamily="34" charset="0"/>
                </a:rPr>
              </a:br>
              <a:r>
                <a:rPr lang="de-DE" sz="1400" b="1" dirty="0" err="1">
                  <a:solidFill>
                    <a:schemeClr val="accent1"/>
                  </a:solidFill>
                  <a:latin typeface="Arial" panose="020B0604020202020204" pitchFamily="34" charset="0"/>
                  <a:cs typeface="Arial" panose="020B0604020202020204" pitchFamily="34" charset="0"/>
                </a:rPr>
                <a:t>substrate</a:t>
              </a:r>
              <a:r>
                <a:rPr lang="de-DE" sz="1400" b="1" dirty="0">
                  <a:solidFill>
                    <a:schemeClr val="accent1"/>
                  </a:solidFill>
                  <a:latin typeface="Arial" panose="020B0604020202020204" pitchFamily="34" charset="0"/>
                  <a:cs typeface="Arial" panose="020B0604020202020204" pitchFamily="34" charset="0"/>
                </a:rPr>
                <a:t> (</a:t>
              </a:r>
              <a:r>
                <a:rPr lang="de-DE" sz="1400" b="1" dirty="0" err="1">
                  <a:solidFill>
                    <a:schemeClr val="accent1"/>
                  </a:solidFill>
                  <a:latin typeface="Arial" panose="020B0604020202020204" pitchFamily="34" charset="0"/>
                  <a:cs typeface="Arial" panose="020B0604020202020204" pitchFamily="34" charset="0"/>
                </a:rPr>
                <a:t>backing</a:t>
              </a:r>
              <a:r>
                <a:rPr lang="de-DE" sz="1400" b="1" dirty="0">
                  <a:solidFill>
                    <a:schemeClr val="accent1"/>
                  </a:solidFill>
                  <a:latin typeface="Arial" panose="020B0604020202020204" pitchFamily="34" charset="0"/>
                  <a:cs typeface="Arial" panose="020B0604020202020204" pitchFamily="34" charset="0"/>
                </a:rPr>
                <a:t>)</a:t>
              </a:r>
            </a:p>
          </p:txBody>
        </p:sp>
      </p:grpSp>
      <p:sp>
        <p:nvSpPr>
          <p:cNvPr id="235" name="ZoneTexte 234"/>
          <p:cNvSpPr txBox="1"/>
          <p:nvPr/>
        </p:nvSpPr>
        <p:spPr>
          <a:xfrm>
            <a:off x="410119" y="5800738"/>
            <a:ext cx="3111749" cy="646331"/>
          </a:xfrm>
          <a:prstGeom prst="rect">
            <a:avLst/>
          </a:prstGeom>
          <a:noFill/>
        </p:spPr>
        <p:txBody>
          <a:bodyPr wrap="none" rtlCol="0">
            <a:spAutoFit/>
          </a:bodyPr>
          <a:lstStyle/>
          <a:p>
            <a:r>
              <a:rPr lang="fr-FR" sz="1200" u="sng" dirty="0" err="1" smtClean="0"/>
              <a:t>Sputtering</a:t>
            </a:r>
            <a:r>
              <a:rPr lang="fr-FR" sz="1200" u="sng" dirty="0" smtClean="0"/>
              <a:t>=</a:t>
            </a:r>
          </a:p>
          <a:p>
            <a:r>
              <a:rPr lang="fr-FR" sz="1200" dirty="0" smtClean="0"/>
              <a:t>DC </a:t>
            </a:r>
            <a:r>
              <a:rPr lang="fr-FR" sz="1200" dirty="0" err="1" smtClean="0"/>
              <a:t>Magnetron</a:t>
            </a:r>
            <a:r>
              <a:rPr lang="fr-FR" sz="1200" dirty="0" smtClean="0"/>
              <a:t> for </a:t>
            </a:r>
            <a:r>
              <a:rPr lang="fr-FR" sz="1200" dirty="0" err="1" smtClean="0"/>
              <a:t>monoisotopic</a:t>
            </a:r>
            <a:r>
              <a:rPr lang="fr-FR" sz="1200" dirty="0" smtClean="0"/>
              <a:t> </a:t>
            </a:r>
            <a:r>
              <a:rPr lang="fr-FR" sz="1200" dirty="0" err="1" smtClean="0"/>
              <a:t>element</a:t>
            </a:r>
            <a:endParaRPr lang="fr-FR" sz="1200" dirty="0" smtClean="0"/>
          </a:p>
          <a:p>
            <a:r>
              <a:rPr lang="fr-FR" sz="1200" dirty="0" smtClean="0"/>
              <a:t>or </a:t>
            </a:r>
            <a:r>
              <a:rPr lang="fr-FR" sz="1200" dirty="0" err="1" smtClean="0"/>
              <a:t>focused</a:t>
            </a:r>
            <a:r>
              <a:rPr lang="fr-FR" sz="1200" dirty="0" smtClean="0"/>
              <a:t> ion </a:t>
            </a:r>
            <a:r>
              <a:rPr lang="fr-FR" sz="1200" dirty="0" err="1" smtClean="0"/>
              <a:t>beam</a:t>
            </a:r>
            <a:r>
              <a:rPr lang="fr-FR" sz="1200" dirty="0" smtClean="0"/>
              <a:t> for </a:t>
            </a:r>
            <a:r>
              <a:rPr lang="fr-FR" sz="1200" dirty="0" err="1" smtClean="0"/>
              <a:t>isotopic</a:t>
            </a:r>
            <a:r>
              <a:rPr lang="fr-FR" sz="1200" dirty="0" smtClean="0"/>
              <a:t> </a:t>
            </a:r>
            <a:r>
              <a:rPr lang="fr-FR" sz="1200" dirty="0" err="1" smtClean="0"/>
              <a:t>elements</a:t>
            </a:r>
            <a:r>
              <a:rPr lang="fr-FR" sz="1200" dirty="0" smtClean="0"/>
              <a:t> </a:t>
            </a:r>
            <a:endParaRPr lang="en-US" sz="1200" dirty="0"/>
          </a:p>
        </p:txBody>
      </p:sp>
      <p:sp>
        <p:nvSpPr>
          <p:cNvPr id="236" name="Espace réservé du numéro de diapositive 235"/>
          <p:cNvSpPr>
            <a:spLocks noGrp="1"/>
          </p:cNvSpPr>
          <p:nvPr>
            <p:ph type="sldNum" sz="quarter" idx="12"/>
          </p:nvPr>
        </p:nvSpPr>
        <p:spPr/>
        <p:txBody>
          <a:bodyPr/>
          <a:lstStyle/>
          <a:p>
            <a:fld id="{94B63599-5DA0-BE42-AE37-88D1760620F1}" type="slidenum">
              <a:rPr lang="fr-FR" smtClean="0"/>
              <a:pPr/>
              <a:t>16</a:t>
            </a:fld>
            <a:endParaRPr lang="fr-FR"/>
          </a:p>
        </p:txBody>
      </p:sp>
      <p:sp>
        <p:nvSpPr>
          <p:cNvPr id="237" name="Titre 1"/>
          <p:cNvSpPr txBox="1">
            <a:spLocks/>
          </p:cNvSpPr>
          <p:nvPr/>
        </p:nvSpPr>
        <p:spPr>
          <a:xfrm>
            <a:off x="-27757" y="67009"/>
            <a:ext cx="10801350" cy="1141413"/>
          </a:xfrm>
          <a:prstGeom prst="rect">
            <a:avLst/>
          </a:prstGeom>
        </p:spPr>
        <p:txBody>
          <a:bodyPr/>
          <a:lst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fr-FR" smtClean="0"/>
              <a:t>S3 Needs</a:t>
            </a:r>
            <a:endParaRPr lang="en-US" dirty="0"/>
          </a:p>
        </p:txBody>
      </p:sp>
    </p:spTree>
    <p:extLst>
      <p:ext uri="{BB962C8B-B14F-4D97-AF65-F5344CB8AC3E}">
        <p14:creationId xmlns:p14="http://schemas.microsoft.com/office/powerpoint/2010/main" val="2767054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p:cNvPicPr>
            <a:picLocks noChangeAspect="1"/>
          </p:cNvPicPr>
          <p:nvPr/>
        </p:nvPicPr>
        <p:blipFill rotWithShape="1">
          <a:blip r:embed="rId3">
            <a:extLst>
              <a:ext uri="{28A0092B-C50C-407E-A947-70E740481C1C}">
                <a14:useLocalDpi xmlns:a14="http://schemas.microsoft.com/office/drawing/2010/main" val="0"/>
              </a:ext>
            </a:extLst>
          </a:blip>
          <a:srcRect t="19359" b="-4409"/>
          <a:stretch/>
        </p:blipFill>
        <p:spPr>
          <a:xfrm>
            <a:off x="2910193" y="679656"/>
            <a:ext cx="7189150" cy="6113901"/>
          </a:xfrm>
          <a:prstGeom prst="rect">
            <a:avLst/>
          </a:prstGeom>
        </p:spPr>
      </p:pic>
      <p:sp>
        <p:nvSpPr>
          <p:cNvPr id="3" name="Espace réservé du pied de page 2"/>
          <p:cNvSpPr>
            <a:spLocks noGrp="1"/>
          </p:cNvSpPr>
          <p:nvPr>
            <p:ph type="ftr" sz="quarter" idx="11"/>
          </p:nvPr>
        </p:nvSpPr>
        <p:spPr/>
        <p:txBody>
          <a:bodyPr/>
          <a:lstStyle/>
          <a:p>
            <a:pPr algn="r"/>
            <a:r>
              <a:rPr lang="en-US" smtClean="0"/>
              <a:t>ISOL France Workshop VI - GDR SCiPAC - 27 Mai 2024, IPHC, Strasbourg</a:t>
            </a:r>
            <a:endParaRPr lang="fr-FR" dirty="0"/>
          </a:p>
        </p:txBody>
      </p:sp>
      <p:sp>
        <p:nvSpPr>
          <p:cNvPr id="10" name="Espace réservé du numéro de diapositive 9"/>
          <p:cNvSpPr>
            <a:spLocks noGrp="1"/>
          </p:cNvSpPr>
          <p:nvPr>
            <p:ph type="sldNum" sz="quarter" idx="12"/>
          </p:nvPr>
        </p:nvSpPr>
        <p:spPr/>
        <p:txBody>
          <a:bodyPr/>
          <a:lstStyle/>
          <a:p>
            <a:fld id="{94B63599-5DA0-BE42-AE37-88D1760620F1}" type="slidenum">
              <a:rPr lang="fr-FR" smtClean="0"/>
              <a:t>17</a:t>
            </a:fld>
            <a:endParaRPr lang="fr-FR"/>
          </a:p>
        </p:txBody>
      </p:sp>
      <p:sp>
        <p:nvSpPr>
          <p:cNvPr id="2" name="Titre 1"/>
          <p:cNvSpPr>
            <a:spLocks noGrp="1"/>
          </p:cNvSpPr>
          <p:nvPr>
            <p:ph type="title" idx="4294967295"/>
          </p:nvPr>
        </p:nvSpPr>
        <p:spPr>
          <a:xfrm>
            <a:off x="0" y="-258763"/>
            <a:ext cx="10844213" cy="1198563"/>
          </a:xfrm>
        </p:spPr>
        <p:txBody>
          <a:bodyPr/>
          <a:lstStyle/>
          <a:p>
            <a:r>
              <a:rPr lang="fr-FR" dirty="0" err="1" smtClean="0"/>
              <a:t>European</a:t>
            </a:r>
            <a:r>
              <a:rPr lang="fr-FR" dirty="0" smtClean="0"/>
              <a:t> Expertise in </a:t>
            </a:r>
            <a:r>
              <a:rPr lang="fr-FR" dirty="0" err="1" smtClean="0"/>
              <a:t>Targets</a:t>
            </a:r>
            <a:r>
              <a:rPr lang="fr-FR" dirty="0" smtClean="0"/>
              <a:t> </a:t>
            </a:r>
            <a:r>
              <a:rPr lang="fr-FR" dirty="0" smtClean="0">
                <a:solidFill>
                  <a:schemeClr val="accent1">
                    <a:lumMod val="60000"/>
                    <a:lumOff val="40000"/>
                  </a:schemeClr>
                </a:solidFill>
              </a:rPr>
              <a:t>or </a:t>
            </a:r>
            <a:r>
              <a:rPr lang="fr-FR" dirty="0" err="1" smtClean="0">
                <a:solidFill>
                  <a:schemeClr val="accent1">
                    <a:lumMod val="60000"/>
                    <a:lumOff val="40000"/>
                  </a:schemeClr>
                </a:solidFill>
              </a:rPr>
              <a:t>materials</a:t>
            </a:r>
            <a:endParaRPr lang="en-US" dirty="0">
              <a:solidFill>
                <a:schemeClr val="accent1">
                  <a:lumMod val="60000"/>
                  <a:lumOff val="40000"/>
                </a:schemeClr>
              </a:solidFill>
            </a:endParaRPr>
          </a:p>
        </p:txBody>
      </p:sp>
      <p:grpSp>
        <p:nvGrpSpPr>
          <p:cNvPr id="46" name="Groupe 45"/>
          <p:cNvGrpSpPr/>
          <p:nvPr/>
        </p:nvGrpSpPr>
        <p:grpSpPr>
          <a:xfrm>
            <a:off x="5695314" y="4026393"/>
            <a:ext cx="1494621" cy="2007334"/>
            <a:chOff x="5695314" y="4026393"/>
            <a:chExt cx="1494621" cy="2007334"/>
          </a:xfrm>
        </p:grpSpPr>
        <p:pic>
          <p:nvPicPr>
            <p:cNvPr id="24" name="Picture 17">
              <a:extLst>
                <a:ext uri="{FF2B5EF4-FFF2-40B4-BE49-F238E27FC236}">
                  <a16:creationId xmlns:a16="http://schemas.microsoft.com/office/drawing/2014/main" id="{CEFA9AC7-A6C4-4231-BF17-EE44373CD4E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761306" y="4688614"/>
              <a:ext cx="1428629" cy="790003"/>
            </a:xfrm>
            <a:prstGeom prst="rect">
              <a:avLst/>
            </a:prstGeom>
          </p:spPr>
        </p:pic>
        <p:sp>
          <p:nvSpPr>
            <p:cNvPr id="35" name="Étoile à 5 branches 34"/>
            <p:cNvSpPr/>
            <p:nvPr/>
          </p:nvSpPr>
          <p:spPr>
            <a:xfrm>
              <a:off x="5695314" y="4064981"/>
              <a:ext cx="246229" cy="308302"/>
            </a:xfrm>
            <a:prstGeom prst="star5">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Étoile à 5 branches 35"/>
            <p:cNvSpPr/>
            <p:nvPr/>
          </p:nvSpPr>
          <p:spPr>
            <a:xfrm>
              <a:off x="6140690" y="4026393"/>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Étoile à 5 branches 36"/>
            <p:cNvSpPr/>
            <p:nvPr/>
          </p:nvSpPr>
          <p:spPr>
            <a:xfrm>
              <a:off x="6644424" y="5725425"/>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e 46"/>
          <p:cNvGrpSpPr/>
          <p:nvPr/>
        </p:nvGrpSpPr>
        <p:grpSpPr>
          <a:xfrm>
            <a:off x="2469584" y="4540534"/>
            <a:ext cx="881216" cy="687903"/>
            <a:chOff x="2469584" y="4540534"/>
            <a:chExt cx="881216" cy="687903"/>
          </a:xfrm>
        </p:grpSpPr>
        <p:pic>
          <p:nvPicPr>
            <p:cNvPr id="26" name="Image 10">
              <a:extLst>
                <a:ext uri="{FF2B5EF4-FFF2-40B4-BE49-F238E27FC236}">
                  <a16:creationId xmlns:a16="http://schemas.microsoft.com/office/drawing/2014/main" id="{5F3060E0-FC6D-42CB-B77C-FE410BEB1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9584" y="4540534"/>
              <a:ext cx="634987" cy="687903"/>
            </a:xfrm>
            <a:prstGeom prst="rect">
              <a:avLst/>
            </a:prstGeom>
          </p:spPr>
        </p:pic>
        <p:sp>
          <p:nvSpPr>
            <p:cNvPr id="38" name="Étoile à 5 branches 37"/>
            <p:cNvSpPr/>
            <p:nvPr/>
          </p:nvSpPr>
          <p:spPr>
            <a:xfrm>
              <a:off x="3104571" y="4686436"/>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Étoile à 5 branches 38"/>
          <p:cNvSpPr/>
          <p:nvPr/>
        </p:nvSpPr>
        <p:spPr>
          <a:xfrm>
            <a:off x="3896814" y="4561380"/>
            <a:ext cx="246229" cy="308302"/>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e 42"/>
          <p:cNvGrpSpPr/>
          <p:nvPr/>
        </p:nvGrpSpPr>
        <p:grpSpPr>
          <a:xfrm>
            <a:off x="7065078" y="2585909"/>
            <a:ext cx="1077937" cy="327575"/>
            <a:chOff x="6438725" y="3531882"/>
            <a:chExt cx="1077937" cy="327575"/>
          </a:xfrm>
        </p:grpSpPr>
        <p:pic>
          <p:nvPicPr>
            <p:cNvPr id="27" name="Picture 14" descr="Logo HIL">
              <a:extLst>
                <a:ext uri="{FF2B5EF4-FFF2-40B4-BE49-F238E27FC236}">
                  <a16:creationId xmlns:a16="http://schemas.microsoft.com/office/drawing/2014/main" id="{70206A3B-827D-4CDE-BB16-3D84EDF9AF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954" y="3531882"/>
              <a:ext cx="816708" cy="30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Étoile à 5 branches 41"/>
            <p:cNvSpPr/>
            <p:nvPr/>
          </p:nvSpPr>
          <p:spPr>
            <a:xfrm>
              <a:off x="6438725" y="3551155"/>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e 44"/>
          <p:cNvGrpSpPr/>
          <p:nvPr/>
        </p:nvGrpSpPr>
        <p:grpSpPr>
          <a:xfrm>
            <a:off x="7774214" y="3647966"/>
            <a:ext cx="954408" cy="654170"/>
            <a:chOff x="7774214" y="3647966"/>
            <a:chExt cx="954408" cy="654170"/>
          </a:xfrm>
        </p:grpSpPr>
        <p:pic>
          <p:nvPicPr>
            <p:cNvPr id="25" name="Picture 10">
              <a:extLst>
                <a:ext uri="{FF2B5EF4-FFF2-40B4-BE49-F238E27FC236}">
                  <a16:creationId xmlns:a16="http://schemas.microsoft.com/office/drawing/2014/main" id="{65F1FE15-C5AD-4A7E-A3E8-0D59D4A10056}"/>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96042" y="3647966"/>
              <a:ext cx="832580" cy="654170"/>
            </a:xfrm>
            <a:prstGeom prst="rect">
              <a:avLst/>
            </a:prstGeom>
          </p:spPr>
        </p:pic>
        <p:sp>
          <p:nvSpPr>
            <p:cNvPr id="44" name="Étoile à 5 branches 43">
              <a:hlinkClick r:id="rId8"/>
            </p:cNvPr>
            <p:cNvSpPr/>
            <p:nvPr/>
          </p:nvSpPr>
          <p:spPr>
            <a:xfrm>
              <a:off x="7774214" y="3844518"/>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e 48"/>
          <p:cNvGrpSpPr/>
          <p:nvPr/>
        </p:nvGrpSpPr>
        <p:grpSpPr>
          <a:xfrm>
            <a:off x="3370660" y="2424328"/>
            <a:ext cx="1668639" cy="363463"/>
            <a:chOff x="3370660" y="2424328"/>
            <a:chExt cx="1668639" cy="363463"/>
          </a:xfrm>
        </p:grpSpPr>
        <p:pic>
          <p:nvPicPr>
            <p:cNvPr id="32" name="Image 31"/>
            <p:cNvPicPr>
              <a:picLocks noChangeAspect="1"/>
            </p:cNvPicPr>
            <p:nvPr/>
          </p:nvPicPr>
          <p:blipFill rotWithShape="1">
            <a:blip r:embed="rId9" cstate="hqprint">
              <a:extLst>
                <a:ext uri="{28A0092B-C50C-407E-A947-70E740481C1C}">
                  <a14:useLocalDpi xmlns:a14="http://schemas.microsoft.com/office/drawing/2010/main" val="0"/>
                </a:ext>
              </a:extLst>
            </a:blip>
            <a:srcRect l="-242" t="30774" r="242" b="41321"/>
            <a:stretch/>
          </p:blipFill>
          <p:spPr>
            <a:xfrm>
              <a:off x="3370660" y="2479489"/>
              <a:ext cx="1668639" cy="308302"/>
            </a:xfrm>
            <a:prstGeom prst="rect">
              <a:avLst/>
            </a:prstGeom>
          </p:spPr>
        </p:pic>
        <p:sp>
          <p:nvSpPr>
            <p:cNvPr id="48" name="Étoile à 5 branches 47">
              <a:hlinkClick r:id="rId10"/>
            </p:cNvPr>
            <p:cNvSpPr/>
            <p:nvPr/>
          </p:nvSpPr>
          <p:spPr>
            <a:xfrm>
              <a:off x="4659409" y="2424328"/>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e 74"/>
          <p:cNvGrpSpPr/>
          <p:nvPr/>
        </p:nvGrpSpPr>
        <p:grpSpPr>
          <a:xfrm>
            <a:off x="4782524" y="3667922"/>
            <a:ext cx="1086661" cy="403771"/>
            <a:chOff x="4782524" y="3667922"/>
            <a:chExt cx="1086661" cy="403771"/>
          </a:xfrm>
        </p:grpSpPr>
        <p:pic>
          <p:nvPicPr>
            <p:cNvPr id="28" name="Grafik 22">
              <a:extLst>
                <a:ext uri="{FF2B5EF4-FFF2-40B4-BE49-F238E27FC236}">
                  <a16:creationId xmlns:a16="http://schemas.microsoft.com/office/drawing/2014/main" id="{F0C74B4B-60D6-48AA-835E-0847EF746BC4}"/>
                </a:ext>
              </a:extLst>
            </p:cNvPr>
            <p:cNvPicPr>
              <a:picLocks noChangeAspect="1"/>
            </p:cNvPicPr>
            <p:nvPr/>
          </p:nvPicPr>
          <p:blipFill>
            <a:blip r:embed="rId11"/>
            <a:stretch>
              <a:fillRect/>
            </a:stretch>
          </p:blipFill>
          <p:spPr>
            <a:xfrm>
              <a:off x="4782524" y="3710946"/>
              <a:ext cx="1035905" cy="360747"/>
            </a:xfrm>
            <a:prstGeom prst="rect">
              <a:avLst/>
            </a:prstGeom>
          </p:spPr>
        </p:pic>
        <p:sp>
          <p:nvSpPr>
            <p:cNvPr id="53" name="Étoile à 5 branches 52"/>
            <p:cNvSpPr/>
            <p:nvPr/>
          </p:nvSpPr>
          <p:spPr>
            <a:xfrm>
              <a:off x="5622956" y="3667922"/>
              <a:ext cx="246229" cy="308302"/>
            </a:xfrm>
            <a:prstGeom prst="star5">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e 72"/>
          <p:cNvGrpSpPr/>
          <p:nvPr/>
        </p:nvGrpSpPr>
        <p:grpSpPr>
          <a:xfrm>
            <a:off x="5643906" y="2375812"/>
            <a:ext cx="1064032" cy="803959"/>
            <a:chOff x="5643906" y="2375812"/>
            <a:chExt cx="1064032" cy="803959"/>
          </a:xfrm>
        </p:grpSpPr>
        <p:sp>
          <p:nvSpPr>
            <p:cNvPr id="52" name="Étoile à 5 branches 51"/>
            <p:cNvSpPr/>
            <p:nvPr/>
          </p:nvSpPr>
          <p:spPr>
            <a:xfrm>
              <a:off x="5643906" y="2871469"/>
              <a:ext cx="246229" cy="30830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Image 55"/>
            <p:cNvPicPr>
              <a:picLocks noChangeAspect="1"/>
            </p:cNvPicPr>
            <p:nvPr/>
          </p:nvPicPr>
          <p:blipFill rotWithShape="1">
            <a:blip r:embed="rId12">
              <a:extLst>
                <a:ext uri="{28A0092B-C50C-407E-A947-70E740481C1C}">
                  <a14:useLocalDpi xmlns:a14="http://schemas.microsoft.com/office/drawing/2010/main" val="0"/>
                </a:ext>
              </a:extLst>
            </a:blip>
            <a:srcRect l="8622" t="27961" r="18687" b="16118"/>
            <a:stretch/>
          </p:blipFill>
          <p:spPr>
            <a:xfrm>
              <a:off x="5660138" y="2375812"/>
              <a:ext cx="1047800" cy="580320"/>
            </a:xfrm>
            <a:prstGeom prst="rect">
              <a:avLst/>
            </a:prstGeom>
          </p:spPr>
        </p:pic>
      </p:grpSp>
      <p:pic>
        <p:nvPicPr>
          <p:cNvPr id="68" name="Image 6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75821" y="5310129"/>
            <a:ext cx="368107" cy="368107"/>
          </a:xfrm>
          <a:prstGeom prst="rect">
            <a:avLst/>
          </a:prstGeom>
        </p:spPr>
      </p:pic>
      <p:grpSp>
        <p:nvGrpSpPr>
          <p:cNvPr id="71" name="Groupe 70"/>
          <p:cNvGrpSpPr/>
          <p:nvPr/>
        </p:nvGrpSpPr>
        <p:grpSpPr>
          <a:xfrm>
            <a:off x="10099343" y="5298337"/>
            <a:ext cx="2043432" cy="1038407"/>
            <a:chOff x="10099343" y="5298337"/>
            <a:chExt cx="2043432" cy="1038407"/>
          </a:xfrm>
        </p:grpSpPr>
        <p:grpSp>
          <p:nvGrpSpPr>
            <p:cNvPr id="67" name="Groupe 66"/>
            <p:cNvGrpSpPr/>
            <p:nvPr/>
          </p:nvGrpSpPr>
          <p:grpSpPr>
            <a:xfrm>
              <a:off x="10099343" y="5626595"/>
              <a:ext cx="2043432" cy="710149"/>
              <a:chOff x="10123786" y="5478617"/>
              <a:chExt cx="2043432" cy="710149"/>
            </a:xfrm>
          </p:grpSpPr>
          <p:grpSp>
            <p:nvGrpSpPr>
              <p:cNvPr id="61" name="Groupe 60"/>
              <p:cNvGrpSpPr/>
              <p:nvPr/>
            </p:nvGrpSpPr>
            <p:grpSpPr>
              <a:xfrm>
                <a:off x="10123786" y="5478617"/>
                <a:ext cx="2043432" cy="710149"/>
                <a:chOff x="10315280" y="5778112"/>
                <a:chExt cx="2043432" cy="710149"/>
              </a:xfrm>
            </p:grpSpPr>
            <p:sp>
              <p:nvSpPr>
                <p:cNvPr id="62" name="Étoile à 5 branches 61"/>
                <p:cNvSpPr/>
                <p:nvPr/>
              </p:nvSpPr>
              <p:spPr>
                <a:xfrm>
                  <a:off x="10315280" y="5808627"/>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ZoneTexte 63"/>
                <p:cNvSpPr txBox="1"/>
                <p:nvPr/>
              </p:nvSpPr>
              <p:spPr>
                <a:xfrm>
                  <a:off x="10561509" y="5778112"/>
                  <a:ext cx="1608133" cy="369332"/>
                </a:xfrm>
                <a:prstGeom prst="rect">
                  <a:avLst/>
                </a:prstGeom>
                <a:noFill/>
              </p:spPr>
              <p:txBody>
                <a:bodyPr wrap="none" rtlCol="0">
                  <a:spAutoFit/>
                </a:bodyPr>
                <a:lstStyle/>
                <a:p>
                  <a:r>
                    <a:rPr lang="fr-FR" dirty="0">
                      <a:solidFill>
                        <a:srgbClr val="3B2568"/>
                      </a:solidFill>
                      <a:latin typeface="+mj-lt"/>
                      <a:ea typeface="+mj-ea"/>
                      <a:cs typeface="+mj-cs"/>
                    </a:rPr>
                    <a:t>Stable </a:t>
                  </a:r>
                  <a:r>
                    <a:rPr lang="fr-FR" dirty="0" err="1">
                      <a:solidFill>
                        <a:srgbClr val="3B2568"/>
                      </a:solidFill>
                      <a:latin typeface="+mj-lt"/>
                      <a:ea typeface="+mj-ea"/>
                      <a:cs typeface="+mj-cs"/>
                    </a:rPr>
                    <a:t>targets</a:t>
                  </a:r>
                  <a:endParaRPr lang="fr-FR" dirty="0">
                    <a:solidFill>
                      <a:srgbClr val="3B2568"/>
                    </a:solidFill>
                    <a:latin typeface="+mj-lt"/>
                    <a:ea typeface="+mj-ea"/>
                    <a:cs typeface="+mj-cs"/>
                  </a:endParaRPr>
                </a:p>
              </p:txBody>
            </p:sp>
            <p:sp>
              <p:nvSpPr>
                <p:cNvPr id="65" name="ZoneTexte 64"/>
                <p:cNvSpPr txBox="1"/>
                <p:nvPr/>
              </p:nvSpPr>
              <p:spPr>
                <a:xfrm>
                  <a:off x="10583867" y="6118929"/>
                  <a:ext cx="1774845" cy="369332"/>
                </a:xfrm>
                <a:prstGeom prst="rect">
                  <a:avLst/>
                </a:prstGeom>
                <a:noFill/>
              </p:spPr>
              <p:txBody>
                <a:bodyPr wrap="none" rtlCol="0">
                  <a:spAutoFit/>
                </a:bodyPr>
                <a:lstStyle/>
                <a:p>
                  <a:r>
                    <a:rPr lang="fr-FR" dirty="0" smtClean="0">
                      <a:solidFill>
                        <a:srgbClr val="C00000"/>
                      </a:solidFill>
                    </a:rPr>
                    <a:t>Actinide </a:t>
                  </a:r>
                  <a:r>
                    <a:rPr lang="fr-FR" dirty="0" err="1" smtClean="0">
                      <a:solidFill>
                        <a:srgbClr val="C00000"/>
                      </a:solidFill>
                    </a:rPr>
                    <a:t>targets</a:t>
                  </a:r>
                  <a:endParaRPr lang="fr-FR" dirty="0" smtClean="0">
                    <a:solidFill>
                      <a:srgbClr val="C00000"/>
                    </a:solidFill>
                  </a:endParaRPr>
                </a:p>
              </p:txBody>
            </p:sp>
          </p:grpSp>
          <p:sp>
            <p:nvSpPr>
              <p:cNvPr id="66" name="Étoile à 5 branches 65"/>
              <p:cNvSpPr/>
              <p:nvPr/>
            </p:nvSpPr>
            <p:spPr>
              <a:xfrm>
                <a:off x="10146144" y="5826831"/>
                <a:ext cx="246229" cy="30830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Image 6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69335" y="5318612"/>
              <a:ext cx="255562" cy="255562"/>
            </a:xfrm>
            <a:prstGeom prst="rect">
              <a:avLst/>
            </a:prstGeom>
          </p:spPr>
        </p:pic>
        <p:sp>
          <p:nvSpPr>
            <p:cNvPr id="70" name="ZoneTexte 69"/>
            <p:cNvSpPr txBox="1"/>
            <p:nvPr/>
          </p:nvSpPr>
          <p:spPr>
            <a:xfrm>
              <a:off x="10442589" y="5298337"/>
              <a:ext cx="1441420" cy="369332"/>
            </a:xfrm>
            <a:prstGeom prst="rect">
              <a:avLst/>
            </a:prstGeom>
            <a:noFill/>
          </p:spPr>
          <p:txBody>
            <a:bodyPr wrap="none" rtlCol="0">
              <a:spAutoFit/>
            </a:bodyPr>
            <a:lstStyle/>
            <a:p>
              <a:r>
                <a:rPr lang="fr-FR" dirty="0" smtClean="0">
                  <a:solidFill>
                    <a:srgbClr val="3B2568"/>
                  </a:solidFill>
                  <a:latin typeface="+mj-lt"/>
                  <a:ea typeface="+mj-ea"/>
                  <a:cs typeface="+mj-cs"/>
                </a:rPr>
                <a:t>Cryo </a:t>
              </a:r>
              <a:r>
                <a:rPr lang="fr-FR" dirty="0" err="1">
                  <a:solidFill>
                    <a:srgbClr val="3B2568"/>
                  </a:solidFill>
                  <a:latin typeface="+mj-lt"/>
                  <a:ea typeface="+mj-ea"/>
                  <a:cs typeface="+mj-cs"/>
                </a:rPr>
                <a:t>targets</a:t>
              </a:r>
              <a:endParaRPr lang="fr-FR" dirty="0">
                <a:solidFill>
                  <a:srgbClr val="3B2568"/>
                </a:solidFill>
                <a:latin typeface="+mj-lt"/>
                <a:ea typeface="+mj-ea"/>
                <a:cs typeface="+mj-cs"/>
              </a:endParaRPr>
            </a:p>
          </p:txBody>
        </p:sp>
      </p:grpSp>
      <p:sp>
        <p:nvSpPr>
          <p:cNvPr id="5" name="ZoneTexte 4"/>
          <p:cNvSpPr txBox="1"/>
          <p:nvPr/>
        </p:nvSpPr>
        <p:spPr>
          <a:xfrm>
            <a:off x="10121701" y="1495168"/>
            <a:ext cx="1229824" cy="369332"/>
          </a:xfrm>
          <a:prstGeom prst="rect">
            <a:avLst/>
          </a:prstGeom>
          <a:noFill/>
        </p:spPr>
        <p:txBody>
          <a:bodyPr wrap="none" rtlCol="0">
            <a:spAutoFit/>
          </a:bodyPr>
          <a:lstStyle/>
          <a:p>
            <a:r>
              <a:rPr lang="fr-FR" dirty="0" smtClean="0"/>
              <a:t>+ </a:t>
            </a:r>
            <a:r>
              <a:rPr lang="fr-FR" dirty="0" smtClean="0">
                <a:hlinkClick r:id="rId14"/>
              </a:rPr>
              <a:t>Network</a:t>
            </a:r>
            <a:endParaRPr lang="en-US" dirty="0"/>
          </a:p>
        </p:txBody>
      </p:sp>
      <p:pic>
        <p:nvPicPr>
          <p:cNvPr id="7" name="Imag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30784" y="1821438"/>
            <a:ext cx="2237273" cy="303136"/>
          </a:xfrm>
          <a:prstGeom prst="rect">
            <a:avLst/>
          </a:prstGeom>
        </p:spPr>
      </p:pic>
      <p:sp>
        <p:nvSpPr>
          <p:cNvPr id="63" name="Étoile à 5 branches 62"/>
          <p:cNvSpPr/>
          <p:nvPr/>
        </p:nvSpPr>
        <p:spPr>
          <a:xfrm>
            <a:off x="5901314" y="3068457"/>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Étoile à 5 branches 75"/>
          <p:cNvSpPr/>
          <p:nvPr/>
        </p:nvSpPr>
        <p:spPr>
          <a:xfrm>
            <a:off x="5263782" y="2801981"/>
            <a:ext cx="246229" cy="30830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Étoile à 5 branches 76"/>
          <p:cNvSpPr/>
          <p:nvPr/>
        </p:nvSpPr>
        <p:spPr>
          <a:xfrm>
            <a:off x="4536294" y="3110283"/>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Étoile à 5 branches 78"/>
          <p:cNvSpPr/>
          <p:nvPr/>
        </p:nvSpPr>
        <p:spPr>
          <a:xfrm>
            <a:off x="4916184" y="3271903"/>
            <a:ext cx="246229" cy="308302"/>
          </a:xfrm>
          <a:prstGeom prst="star5">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81204" y="3152071"/>
            <a:ext cx="1121459" cy="246721"/>
          </a:xfrm>
          <a:prstGeom prst="rect">
            <a:avLst/>
          </a:prstGeom>
        </p:spPr>
      </p:pic>
      <p:pic>
        <p:nvPicPr>
          <p:cNvPr id="9" name="Image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65325" y="2307419"/>
            <a:ext cx="592343" cy="473875"/>
          </a:xfrm>
          <a:prstGeom prst="rect">
            <a:avLst/>
          </a:prstGeom>
        </p:spPr>
      </p:pic>
    </p:spTree>
    <p:extLst>
      <p:ext uri="{BB962C8B-B14F-4D97-AF65-F5344CB8AC3E}">
        <p14:creationId xmlns:p14="http://schemas.microsoft.com/office/powerpoint/2010/main" val="20839870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004" y="361589"/>
            <a:ext cx="6094071" cy="6094071"/>
          </a:xfrm>
          <a:prstGeom prst="rect">
            <a:avLst/>
          </a:prstGeom>
        </p:spPr>
      </p:pic>
      <p:sp>
        <p:nvSpPr>
          <p:cNvPr id="3" name="Espace réservé du pied de page 2"/>
          <p:cNvSpPr>
            <a:spLocks noGrp="1"/>
          </p:cNvSpPr>
          <p:nvPr>
            <p:ph type="ftr" sz="quarter" idx="11"/>
          </p:nvPr>
        </p:nvSpPr>
        <p:spPr/>
        <p:txBody>
          <a:bodyPr/>
          <a:lstStyle/>
          <a:p>
            <a:pPr algn="r"/>
            <a:r>
              <a:rPr lang="en-US" smtClean="0"/>
              <a:t>ISOL France Workshop VI - GDR SCiPAC - 27 Mai 2024, IPHC, Strasbourg</a:t>
            </a:r>
            <a:endParaRPr lang="fr-FR" dirty="0"/>
          </a:p>
        </p:txBody>
      </p:sp>
      <p:sp>
        <p:nvSpPr>
          <p:cNvPr id="21" name="Espace réservé du numéro de diapositive 20"/>
          <p:cNvSpPr>
            <a:spLocks noGrp="1"/>
          </p:cNvSpPr>
          <p:nvPr>
            <p:ph type="sldNum" sz="quarter" idx="12"/>
          </p:nvPr>
        </p:nvSpPr>
        <p:spPr/>
        <p:txBody>
          <a:bodyPr/>
          <a:lstStyle/>
          <a:p>
            <a:fld id="{94B63599-5DA0-BE42-AE37-88D1760620F1}" type="slidenum">
              <a:rPr lang="fr-FR" smtClean="0"/>
              <a:t>18</a:t>
            </a:fld>
            <a:endParaRPr lang="fr-FR"/>
          </a:p>
        </p:txBody>
      </p:sp>
      <p:sp>
        <p:nvSpPr>
          <p:cNvPr id="2" name="Titre 1"/>
          <p:cNvSpPr>
            <a:spLocks noGrp="1"/>
          </p:cNvSpPr>
          <p:nvPr>
            <p:ph type="title" idx="4294967295"/>
          </p:nvPr>
        </p:nvSpPr>
        <p:spPr>
          <a:xfrm>
            <a:off x="0" y="-119511"/>
            <a:ext cx="10801350" cy="1141412"/>
          </a:xfrm>
        </p:spPr>
        <p:txBody>
          <a:bodyPr/>
          <a:lstStyle/>
          <a:p>
            <a:r>
              <a:rPr lang="fr-FR" dirty="0" smtClean="0"/>
              <a:t>French Expertise in </a:t>
            </a:r>
            <a:r>
              <a:rPr lang="fr-FR" dirty="0" err="1" smtClean="0"/>
              <a:t>Targets</a:t>
            </a:r>
            <a:r>
              <a:rPr lang="fr-FR" dirty="0" smtClean="0"/>
              <a:t> </a:t>
            </a:r>
            <a:r>
              <a:rPr lang="fr-FR" dirty="0" smtClean="0">
                <a:solidFill>
                  <a:schemeClr val="accent1">
                    <a:lumMod val="60000"/>
                    <a:lumOff val="40000"/>
                  </a:schemeClr>
                </a:solidFill>
              </a:rPr>
              <a:t>or </a:t>
            </a:r>
            <a:r>
              <a:rPr lang="fr-FR" dirty="0" err="1" smtClean="0">
                <a:solidFill>
                  <a:schemeClr val="accent1">
                    <a:lumMod val="60000"/>
                    <a:lumOff val="40000"/>
                  </a:schemeClr>
                </a:solidFill>
              </a:rPr>
              <a:t>materials</a:t>
            </a:r>
            <a:endParaRPr lang="en-US" dirty="0">
              <a:solidFill>
                <a:schemeClr val="accent1">
                  <a:lumMod val="60000"/>
                  <a:lumOff val="40000"/>
                </a:schemeClr>
              </a:solidFill>
            </a:endParaRPr>
          </a:p>
        </p:txBody>
      </p:sp>
      <p:grpSp>
        <p:nvGrpSpPr>
          <p:cNvPr id="36" name="Groupe 35"/>
          <p:cNvGrpSpPr/>
          <p:nvPr/>
        </p:nvGrpSpPr>
        <p:grpSpPr>
          <a:xfrm>
            <a:off x="7401947" y="2069472"/>
            <a:ext cx="4585542" cy="1012801"/>
            <a:chOff x="7401947" y="2069472"/>
            <a:chExt cx="4585542" cy="1012801"/>
          </a:xfrm>
        </p:grpSpPr>
        <p:sp>
          <p:nvSpPr>
            <p:cNvPr id="6" name="ZoneTexte 5"/>
            <p:cNvSpPr txBox="1"/>
            <p:nvPr/>
          </p:nvSpPr>
          <p:spPr>
            <a:xfrm>
              <a:off x="8490200" y="2251276"/>
              <a:ext cx="3497289" cy="830997"/>
            </a:xfrm>
            <a:prstGeom prst="rect">
              <a:avLst/>
            </a:prstGeom>
            <a:noFill/>
          </p:spPr>
          <p:txBody>
            <a:bodyPr wrap="square" rtlCol="0">
              <a:spAutoFit/>
            </a:bodyPr>
            <a:lstStyle/>
            <a:p>
              <a:r>
                <a:rPr lang="en-US" sz="1600" i="1" dirty="0">
                  <a:solidFill>
                    <a:srgbClr val="3B2568"/>
                  </a:solidFill>
                  <a:latin typeface="+mj-lt"/>
                  <a:ea typeface="+mj-ea"/>
                  <a:cs typeface="+mj-cs"/>
                </a:rPr>
                <a:t>K. Kessaci, B. Gall et al, “Innovative material developments for target backings”</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1947" y="2069472"/>
              <a:ext cx="732939" cy="732939"/>
            </a:xfrm>
            <a:prstGeom prst="rect">
              <a:avLst/>
            </a:prstGeom>
          </p:spPr>
        </p:pic>
      </p:grpSp>
      <p:grpSp>
        <p:nvGrpSpPr>
          <p:cNvPr id="35" name="Groupe 34"/>
          <p:cNvGrpSpPr/>
          <p:nvPr/>
        </p:nvGrpSpPr>
        <p:grpSpPr>
          <a:xfrm>
            <a:off x="6456630" y="3821773"/>
            <a:ext cx="3863151" cy="830997"/>
            <a:chOff x="6456630" y="3821773"/>
            <a:chExt cx="3863151" cy="830997"/>
          </a:xfrm>
        </p:grpSpPr>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6630" y="3821773"/>
              <a:ext cx="945317" cy="669157"/>
            </a:xfrm>
            <a:prstGeom prst="rect">
              <a:avLst/>
            </a:prstGeom>
          </p:spPr>
        </p:pic>
        <p:sp>
          <p:nvSpPr>
            <p:cNvPr id="15" name="ZoneTexte 14"/>
            <p:cNvSpPr txBox="1"/>
            <p:nvPr/>
          </p:nvSpPr>
          <p:spPr>
            <a:xfrm>
              <a:off x="7943840" y="3821773"/>
              <a:ext cx="2375941" cy="830997"/>
            </a:xfrm>
            <a:prstGeom prst="rect">
              <a:avLst/>
            </a:prstGeom>
            <a:noFill/>
          </p:spPr>
          <p:txBody>
            <a:bodyPr wrap="square" rtlCol="0">
              <a:spAutoFit/>
            </a:bodyPr>
            <a:lstStyle/>
            <a:p>
              <a:r>
                <a:rPr lang="en-US" sz="1600" i="1" dirty="0">
                  <a:solidFill>
                    <a:schemeClr val="accent1">
                      <a:lumMod val="60000"/>
                      <a:lumOff val="40000"/>
                    </a:schemeClr>
                  </a:solidFill>
                </a:rPr>
                <a:t>surface coatings for optical </a:t>
              </a:r>
              <a:r>
                <a:rPr lang="en-US" sz="1600" i="1" dirty="0" smtClean="0">
                  <a:solidFill>
                    <a:schemeClr val="accent1">
                      <a:lumMod val="60000"/>
                      <a:lumOff val="40000"/>
                    </a:schemeClr>
                  </a:solidFill>
                </a:rPr>
                <a:t>elements</a:t>
              </a:r>
            </a:p>
            <a:p>
              <a:r>
                <a:rPr lang="fr-FR" sz="1600" i="1" dirty="0" smtClean="0">
                  <a:solidFill>
                    <a:schemeClr val="accent1">
                      <a:lumMod val="60000"/>
                      <a:lumOff val="40000"/>
                    </a:schemeClr>
                  </a:solidFill>
                </a:rPr>
                <a:t>Ta by </a:t>
              </a:r>
              <a:r>
                <a:rPr lang="fr-FR" sz="1600" i="1" dirty="0" err="1" smtClean="0">
                  <a:solidFill>
                    <a:schemeClr val="accent1">
                      <a:lumMod val="60000"/>
                      <a:lumOff val="40000"/>
                    </a:schemeClr>
                  </a:solidFill>
                </a:rPr>
                <a:t>sputtering</a:t>
              </a:r>
              <a:r>
                <a:rPr lang="fr-FR" sz="1600" i="1" dirty="0" smtClean="0">
                  <a:solidFill>
                    <a:schemeClr val="accent1">
                      <a:lumMod val="60000"/>
                      <a:lumOff val="40000"/>
                    </a:schemeClr>
                  </a:solidFill>
                </a:rPr>
                <a:t> ?</a:t>
              </a:r>
              <a:endParaRPr lang="en-US" sz="1600" i="1" dirty="0">
                <a:solidFill>
                  <a:schemeClr val="accent1">
                    <a:lumMod val="60000"/>
                    <a:lumOff val="40000"/>
                  </a:schemeClr>
                </a:solidFill>
              </a:endParaRPr>
            </a:p>
          </p:txBody>
        </p:sp>
      </p:grpSp>
      <p:grpSp>
        <p:nvGrpSpPr>
          <p:cNvPr id="37" name="Groupe 36"/>
          <p:cNvGrpSpPr/>
          <p:nvPr/>
        </p:nvGrpSpPr>
        <p:grpSpPr>
          <a:xfrm>
            <a:off x="4655585" y="4743101"/>
            <a:ext cx="3288255" cy="1039754"/>
            <a:chOff x="4655585" y="4743101"/>
            <a:chExt cx="3288255" cy="1039754"/>
          </a:xfrm>
        </p:grpSpPr>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2337" y="4743101"/>
              <a:ext cx="1062897" cy="332267"/>
            </a:xfrm>
            <a:prstGeom prst="rect">
              <a:avLst/>
            </a:prstGeom>
          </p:spPr>
        </p:pic>
        <p:sp>
          <p:nvSpPr>
            <p:cNvPr id="17" name="ZoneTexte 16"/>
            <p:cNvSpPr txBox="1"/>
            <p:nvPr/>
          </p:nvSpPr>
          <p:spPr>
            <a:xfrm>
              <a:off x="4655585" y="5034275"/>
              <a:ext cx="1497877" cy="307777"/>
            </a:xfrm>
            <a:prstGeom prst="rect">
              <a:avLst/>
            </a:prstGeom>
            <a:noFill/>
          </p:spPr>
          <p:txBody>
            <a:bodyPr wrap="square" rtlCol="0">
              <a:spAutoFit/>
            </a:bodyPr>
            <a:lstStyle/>
            <a:p>
              <a:r>
                <a:rPr lang="fr-FR" sz="1400" i="1" baseline="30000" dirty="0" smtClean="0">
                  <a:solidFill>
                    <a:schemeClr val="accent1">
                      <a:lumMod val="60000"/>
                      <a:lumOff val="40000"/>
                    </a:schemeClr>
                  </a:solidFill>
                </a:rPr>
                <a:t>238</a:t>
              </a:r>
              <a:r>
                <a:rPr lang="fr-FR" sz="1400" i="1" dirty="0" smtClean="0">
                  <a:solidFill>
                    <a:schemeClr val="accent1">
                      <a:lumMod val="60000"/>
                      <a:lumOff val="40000"/>
                    </a:schemeClr>
                  </a:solidFill>
                </a:rPr>
                <a:t>U @ CIME</a:t>
              </a:r>
            </a:p>
          </p:txBody>
        </p:sp>
        <p:sp>
          <p:nvSpPr>
            <p:cNvPr id="18" name="ZoneTexte 17"/>
            <p:cNvSpPr txBox="1"/>
            <p:nvPr/>
          </p:nvSpPr>
          <p:spPr>
            <a:xfrm>
              <a:off x="6445963" y="4828748"/>
              <a:ext cx="1497877" cy="954107"/>
            </a:xfrm>
            <a:prstGeom prst="rect">
              <a:avLst/>
            </a:prstGeom>
            <a:noFill/>
          </p:spPr>
          <p:txBody>
            <a:bodyPr wrap="square" rtlCol="0">
              <a:spAutoFit/>
            </a:bodyPr>
            <a:lstStyle/>
            <a:p>
              <a:r>
                <a:rPr lang="fr-FR" sz="1400" i="1" dirty="0" smtClean="0">
                  <a:solidFill>
                    <a:schemeClr val="accent1">
                      <a:lumMod val="60000"/>
                      <a:lumOff val="40000"/>
                    </a:schemeClr>
                  </a:solidFill>
                </a:rPr>
                <a:t>Active sources @ LEA</a:t>
              </a:r>
            </a:p>
            <a:p>
              <a:r>
                <a:rPr lang="fr-FR" sz="1400" i="1" dirty="0" smtClean="0">
                  <a:solidFill>
                    <a:schemeClr val="accent1">
                      <a:lumMod val="60000"/>
                      <a:lumOff val="40000"/>
                    </a:schemeClr>
                  </a:solidFill>
                </a:rPr>
                <a:t>+ CEA @ Atalante?</a:t>
              </a:r>
            </a:p>
          </p:txBody>
        </p:sp>
      </p:grpSp>
      <p:grpSp>
        <p:nvGrpSpPr>
          <p:cNvPr id="33" name="Groupe 32"/>
          <p:cNvGrpSpPr/>
          <p:nvPr/>
        </p:nvGrpSpPr>
        <p:grpSpPr>
          <a:xfrm>
            <a:off x="3154884" y="1174553"/>
            <a:ext cx="2254006" cy="1060497"/>
            <a:chOff x="3154884" y="1174553"/>
            <a:chExt cx="2254006" cy="1060497"/>
          </a:xfrm>
        </p:grpSpPr>
        <p:pic>
          <p:nvPicPr>
            <p:cNvPr id="19" name="Imag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0463" y="1935534"/>
              <a:ext cx="1338427" cy="299516"/>
            </a:xfrm>
            <a:prstGeom prst="rect">
              <a:avLst/>
            </a:prstGeom>
          </p:spPr>
        </p:pic>
        <p:sp>
          <p:nvSpPr>
            <p:cNvPr id="20" name="ZoneTexte 19"/>
            <p:cNvSpPr txBox="1"/>
            <p:nvPr/>
          </p:nvSpPr>
          <p:spPr>
            <a:xfrm>
              <a:off x="3154884" y="1174553"/>
              <a:ext cx="1552028" cy="830997"/>
            </a:xfrm>
            <a:prstGeom prst="rect">
              <a:avLst/>
            </a:prstGeom>
            <a:noFill/>
          </p:spPr>
          <p:txBody>
            <a:bodyPr wrap="none" rtlCol="0">
              <a:spAutoFit/>
            </a:bodyPr>
            <a:lstStyle/>
            <a:p>
              <a:r>
                <a:rPr lang="en-GB" sz="1600" i="1" dirty="0" smtClean="0">
                  <a:solidFill>
                    <a:srgbClr val="3B2568"/>
                  </a:solidFill>
                  <a:latin typeface="+mj-lt"/>
                  <a:ea typeface="+mj-ea"/>
                  <a:cs typeface="+mj-cs"/>
                </a:rPr>
                <a:t>Thin Layer Lab</a:t>
              </a:r>
              <a:endParaRPr lang="en-GB" sz="1600" i="1" dirty="0">
                <a:solidFill>
                  <a:srgbClr val="3B2568"/>
                </a:solidFill>
                <a:latin typeface="+mj-lt"/>
                <a:ea typeface="+mj-ea"/>
                <a:cs typeface="+mj-cs"/>
              </a:endParaRPr>
            </a:p>
            <a:p>
              <a:r>
                <a:rPr lang="fr-FR" sz="1600" i="1" dirty="0" smtClean="0">
                  <a:solidFill>
                    <a:srgbClr val="3B2568"/>
                  </a:solidFill>
                  <a:latin typeface="+mj-lt"/>
                  <a:ea typeface="+mj-ea"/>
                  <a:cs typeface="+mj-cs"/>
                </a:rPr>
                <a:t>Targetry</a:t>
              </a:r>
            </a:p>
            <a:p>
              <a:r>
                <a:rPr lang="fr-FR" sz="1600" i="1" dirty="0">
                  <a:solidFill>
                    <a:schemeClr val="accent1">
                      <a:lumMod val="60000"/>
                      <a:lumOff val="40000"/>
                    </a:schemeClr>
                  </a:solidFill>
                  <a:latin typeface="+mj-lt"/>
                  <a:ea typeface="+mj-ea"/>
                  <a:cs typeface="+mj-cs"/>
                </a:rPr>
                <a:t>CIMAP</a:t>
              </a:r>
              <a:endParaRPr lang="en-US" sz="1600" i="1" dirty="0">
                <a:solidFill>
                  <a:schemeClr val="accent1">
                    <a:lumMod val="60000"/>
                    <a:lumOff val="40000"/>
                  </a:schemeClr>
                </a:solidFill>
                <a:latin typeface="+mj-lt"/>
                <a:ea typeface="+mj-ea"/>
                <a:cs typeface="+mj-cs"/>
              </a:endParaRPr>
            </a:p>
          </p:txBody>
        </p:sp>
        <p:sp>
          <p:nvSpPr>
            <p:cNvPr id="24" name="Étoile à 5 branches 23"/>
            <p:cNvSpPr/>
            <p:nvPr/>
          </p:nvSpPr>
          <p:spPr>
            <a:xfrm>
              <a:off x="4554568" y="1888899"/>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e 44"/>
          <p:cNvGrpSpPr/>
          <p:nvPr/>
        </p:nvGrpSpPr>
        <p:grpSpPr>
          <a:xfrm>
            <a:off x="5039405" y="2096261"/>
            <a:ext cx="2693623" cy="1552639"/>
            <a:chOff x="5039405" y="2096261"/>
            <a:chExt cx="2693623" cy="1552639"/>
          </a:xfrm>
        </p:grpSpPr>
        <p:grpSp>
          <p:nvGrpSpPr>
            <p:cNvPr id="34" name="Groupe 33"/>
            <p:cNvGrpSpPr/>
            <p:nvPr/>
          </p:nvGrpSpPr>
          <p:grpSpPr>
            <a:xfrm>
              <a:off x="5039405" y="2096261"/>
              <a:ext cx="2693623" cy="1552639"/>
              <a:chOff x="5039405" y="2096261"/>
              <a:chExt cx="2693623" cy="1552639"/>
            </a:xfrm>
          </p:grpSpPr>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4204" y="2096261"/>
                <a:ext cx="1084533" cy="538652"/>
              </a:xfrm>
              <a:prstGeom prst="rect">
                <a:avLst/>
              </a:prstGeom>
            </p:spPr>
          </p:pic>
          <p:sp>
            <p:nvSpPr>
              <p:cNvPr id="12" name="ZoneTexte 11"/>
              <p:cNvSpPr txBox="1"/>
              <p:nvPr/>
            </p:nvSpPr>
            <p:spPr>
              <a:xfrm>
                <a:off x="5039405" y="2571682"/>
                <a:ext cx="2693623" cy="1077218"/>
              </a:xfrm>
              <a:prstGeom prst="rect">
                <a:avLst/>
              </a:prstGeom>
              <a:noFill/>
            </p:spPr>
            <p:txBody>
              <a:bodyPr wrap="none" rtlCol="0">
                <a:spAutoFit/>
              </a:bodyPr>
              <a:lstStyle/>
              <a:p>
                <a:r>
                  <a:rPr lang="en-GB" sz="1600" i="1" dirty="0" err="1">
                    <a:solidFill>
                      <a:schemeClr val="accent1">
                        <a:lumMod val="60000"/>
                        <a:lumOff val="40000"/>
                      </a:schemeClr>
                    </a:solidFill>
                    <a:latin typeface="+mj-lt"/>
                    <a:ea typeface="+mj-ea"/>
                    <a:cs typeface="+mj-cs"/>
                  </a:rPr>
                  <a:t>JANNuS</a:t>
                </a:r>
                <a:r>
                  <a:rPr lang="en-GB" sz="1600" i="1" dirty="0">
                    <a:solidFill>
                      <a:schemeClr val="accent1">
                        <a:lumMod val="60000"/>
                        <a:lumOff val="40000"/>
                      </a:schemeClr>
                    </a:solidFill>
                    <a:latin typeface="+mj-lt"/>
                    <a:ea typeface="+mj-ea"/>
                    <a:cs typeface="+mj-cs"/>
                  </a:rPr>
                  <a:t>-SCALP</a:t>
                </a:r>
              </a:p>
              <a:p>
                <a:r>
                  <a:rPr lang="fr-FR" sz="1600" i="1" dirty="0" smtClean="0">
                    <a:solidFill>
                      <a:srgbClr val="3B2568"/>
                    </a:solidFill>
                    <a:latin typeface="+mj-lt"/>
                    <a:ea typeface="+mj-ea"/>
                    <a:cs typeface="+mj-cs"/>
                  </a:rPr>
                  <a:t>SIDONIE  -- TTRIP (Gd)</a:t>
                </a:r>
                <a:endParaRPr lang="fr-FR" sz="1600" i="1" dirty="0">
                  <a:solidFill>
                    <a:srgbClr val="3B2568"/>
                  </a:solidFill>
                  <a:latin typeface="+mj-lt"/>
                  <a:ea typeface="+mj-ea"/>
                  <a:cs typeface="+mj-cs"/>
                </a:endParaRPr>
              </a:p>
              <a:p>
                <a:r>
                  <a:rPr lang="fr-FR" sz="1600" i="1" dirty="0" err="1">
                    <a:solidFill>
                      <a:srgbClr val="3B2568"/>
                    </a:solidFill>
                    <a:latin typeface="+mj-lt"/>
                    <a:ea typeface="+mj-ea"/>
                    <a:cs typeface="+mj-cs"/>
                  </a:rPr>
                  <a:t>Radiochemistry</a:t>
                </a:r>
                <a:r>
                  <a:rPr lang="fr-FR" sz="1600" i="1" dirty="0" smtClean="0"/>
                  <a:t> </a:t>
                </a:r>
                <a:r>
                  <a:rPr lang="fr-FR" sz="1600" i="1" dirty="0">
                    <a:solidFill>
                      <a:srgbClr val="3B2568"/>
                    </a:solidFill>
                    <a:latin typeface="+mj-lt"/>
                    <a:ea typeface="+mj-ea"/>
                    <a:cs typeface="+mj-cs"/>
                  </a:rPr>
                  <a:t>R&amp;D</a:t>
                </a:r>
              </a:p>
              <a:p>
                <a:r>
                  <a:rPr lang="fr-FR" sz="1600" i="1" dirty="0">
                    <a:solidFill>
                      <a:srgbClr val="3B2568"/>
                    </a:solidFill>
                    <a:latin typeface="+mj-lt"/>
                    <a:ea typeface="+mj-ea"/>
                    <a:cs typeface="+mj-cs"/>
                  </a:rPr>
                  <a:t>ALTO (</a:t>
                </a:r>
                <a:r>
                  <a:rPr lang="fr-FR" sz="1600" i="1" dirty="0" err="1">
                    <a:solidFill>
                      <a:srgbClr val="3B2568"/>
                    </a:solidFill>
                    <a:latin typeface="+mj-lt"/>
                    <a:ea typeface="+mj-ea"/>
                    <a:cs typeface="+mj-cs"/>
                  </a:rPr>
                  <a:t>UCx</a:t>
                </a:r>
                <a:r>
                  <a:rPr lang="fr-FR" sz="1600" i="1" dirty="0">
                    <a:solidFill>
                      <a:srgbClr val="3B2568"/>
                    </a:solidFill>
                    <a:latin typeface="+mj-lt"/>
                    <a:ea typeface="+mj-ea"/>
                    <a:cs typeface="+mj-cs"/>
                  </a:rPr>
                  <a:t> + </a:t>
                </a:r>
                <a:r>
                  <a:rPr lang="fr-FR" sz="1600" i="1" dirty="0" err="1">
                    <a:solidFill>
                      <a:srgbClr val="3B2568"/>
                    </a:solidFill>
                    <a:latin typeface="+mj-lt"/>
                    <a:ea typeface="+mj-ea"/>
                    <a:cs typeface="+mj-cs"/>
                  </a:rPr>
                  <a:t>thin</a:t>
                </a:r>
                <a:r>
                  <a:rPr lang="fr-FR" sz="1600" i="1" dirty="0">
                    <a:solidFill>
                      <a:srgbClr val="3B2568"/>
                    </a:solidFill>
                    <a:latin typeface="+mj-lt"/>
                    <a:ea typeface="+mj-ea"/>
                    <a:cs typeface="+mj-cs"/>
                  </a:rPr>
                  <a:t> film </a:t>
                </a:r>
                <a:r>
                  <a:rPr lang="fr-FR" sz="1600" i="1" dirty="0" err="1" smtClean="0">
                    <a:solidFill>
                      <a:srgbClr val="3B2568"/>
                    </a:solidFill>
                    <a:latin typeface="+mj-lt"/>
                    <a:ea typeface="+mj-ea"/>
                    <a:cs typeface="+mj-cs"/>
                  </a:rPr>
                  <a:t>lab</a:t>
                </a:r>
                <a:r>
                  <a:rPr lang="fr-FR" sz="1600" i="1" dirty="0" smtClean="0">
                    <a:solidFill>
                      <a:srgbClr val="3B2568"/>
                    </a:solidFill>
                    <a:latin typeface="+mj-lt"/>
                    <a:ea typeface="+mj-ea"/>
                    <a:cs typeface="+mj-cs"/>
                  </a:rPr>
                  <a:t>)</a:t>
                </a:r>
                <a:r>
                  <a:rPr lang="fr-FR" sz="1600" i="1" dirty="0" smtClean="0"/>
                  <a:t> </a:t>
                </a:r>
                <a:endParaRPr lang="en-US" sz="1600" i="1" dirty="0"/>
              </a:p>
            </p:txBody>
          </p:sp>
          <p:sp>
            <p:nvSpPr>
              <p:cNvPr id="23" name="Étoile à 5 branches 22"/>
              <p:cNvSpPr/>
              <p:nvPr/>
            </p:nvSpPr>
            <p:spPr>
              <a:xfrm>
                <a:off x="7018687" y="3071713"/>
                <a:ext cx="246229" cy="308302"/>
              </a:xfrm>
              <a:prstGeom prst="star5">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Étoile à 5 branches 42"/>
            <p:cNvSpPr/>
            <p:nvPr/>
          </p:nvSpPr>
          <p:spPr>
            <a:xfrm>
              <a:off x="7351180" y="2801989"/>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Étoile à 5 branches 43"/>
            <p:cNvSpPr/>
            <p:nvPr/>
          </p:nvSpPr>
          <p:spPr>
            <a:xfrm>
              <a:off x="7486799" y="3286269"/>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e 46"/>
          <p:cNvGrpSpPr/>
          <p:nvPr/>
        </p:nvGrpSpPr>
        <p:grpSpPr>
          <a:xfrm>
            <a:off x="2113613" y="3172238"/>
            <a:ext cx="2704605" cy="895757"/>
            <a:chOff x="2113613" y="3172238"/>
            <a:chExt cx="2704605" cy="895757"/>
          </a:xfrm>
        </p:grpSpPr>
        <p:grpSp>
          <p:nvGrpSpPr>
            <p:cNvPr id="32" name="Groupe 31"/>
            <p:cNvGrpSpPr/>
            <p:nvPr/>
          </p:nvGrpSpPr>
          <p:grpSpPr>
            <a:xfrm>
              <a:off x="2113613" y="3172238"/>
              <a:ext cx="2593299" cy="895757"/>
              <a:chOff x="2113613" y="3172238"/>
              <a:chExt cx="2593299" cy="895757"/>
            </a:xfrm>
          </p:grpSpPr>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3053" y="3172238"/>
                <a:ext cx="1103859" cy="298042"/>
              </a:xfrm>
              <a:prstGeom prst="rect">
                <a:avLst/>
              </a:prstGeom>
            </p:spPr>
          </p:pic>
          <p:pic>
            <p:nvPicPr>
              <p:cNvPr id="9" name="Image 8"/>
              <p:cNvPicPr>
                <a:picLocks noChangeAspect="1"/>
              </p:cNvPicPr>
              <p:nvPr/>
            </p:nvPicPr>
            <p:blipFill rotWithShape="1">
              <a:blip r:embed="rId10">
                <a:extLst>
                  <a:ext uri="{28A0092B-C50C-407E-A947-70E740481C1C}">
                    <a14:useLocalDpi xmlns:a14="http://schemas.microsoft.com/office/drawing/2010/main" val="0"/>
                  </a:ext>
                </a:extLst>
              </a:blip>
              <a:srcRect l="-1" r="57053" b="3364"/>
              <a:stretch/>
            </p:blipFill>
            <p:spPr>
              <a:xfrm>
                <a:off x="3603053" y="3470280"/>
                <a:ext cx="1074630" cy="483584"/>
              </a:xfrm>
              <a:prstGeom prst="rect">
                <a:avLst/>
              </a:prstGeom>
            </p:spPr>
          </p:pic>
          <p:sp>
            <p:nvSpPr>
              <p:cNvPr id="10" name="ZoneTexte 9"/>
              <p:cNvSpPr txBox="1"/>
              <p:nvPr/>
            </p:nvSpPr>
            <p:spPr>
              <a:xfrm>
                <a:off x="2113613" y="3236998"/>
                <a:ext cx="1491883" cy="830997"/>
              </a:xfrm>
              <a:prstGeom prst="rect">
                <a:avLst/>
              </a:prstGeom>
              <a:noFill/>
            </p:spPr>
            <p:txBody>
              <a:bodyPr wrap="none" rtlCol="0">
                <a:spAutoFit/>
              </a:bodyPr>
              <a:lstStyle/>
              <a:p>
                <a:r>
                  <a:rPr lang="fr-FR" sz="1600" i="1" dirty="0" err="1">
                    <a:solidFill>
                      <a:srgbClr val="3B2568"/>
                    </a:solidFill>
                    <a:latin typeface="+mj-lt"/>
                    <a:ea typeface="+mj-ea"/>
                    <a:cs typeface="+mj-cs"/>
                  </a:rPr>
                  <a:t>Targets</a:t>
                </a:r>
                <a:r>
                  <a:rPr lang="fr-FR" sz="1600" i="1" dirty="0" smtClean="0"/>
                  <a:t> </a:t>
                </a:r>
                <a:r>
                  <a:rPr lang="fr-FR" sz="1600" i="1" dirty="0">
                    <a:solidFill>
                      <a:srgbClr val="3B2568"/>
                    </a:solidFill>
                    <a:latin typeface="+mj-lt"/>
                    <a:ea typeface="+mj-ea"/>
                    <a:cs typeface="+mj-cs"/>
                  </a:rPr>
                  <a:t>for</a:t>
                </a:r>
                <a:r>
                  <a:rPr lang="fr-FR" sz="1600" i="1" dirty="0" smtClean="0"/>
                  <a:t> </a:t>
                </a:r>
                <a:r>
                  <a:rPr lang="fr-FR" sz="1600" i="1" dirty="0" smtClean="0">
                    <a:solidFill>
                      <a:srgbClr val="3B2568"/>
                    </a:solidFill>
                    <a:latin typeface="+mj-lt"/>
                    <a:ea typeface="+mj-ea"/>
                    <a:cs typeface="+mj-cs"/>
                  </a:rPr>
                  <a:t>RI</a:t>
                </a:r>
              </a:p>
              <a:p>
                <a:r>
                  <a:rPr lang="fr-FR" sz="1600" i="1" dirty="0" smtClean="0">
                    <a:solidFill>
                      <a:srgbClr val="3B2568"/>
                    </a:solidFill>
                    <a:latin typeface="+mj-lt"/>
                    <a:ea typeface="+mj-ea"/>
                    <a:cs typeface="+mj-cs"/>
                  </a:rPr>
                  <a:t>F. Haddad talk</a:t>
                </a:r>
                <a:endParaRPr lang="fr-FR" sz="1600" i="1" dirty="0">
                  <a:solidFill>
                    <a:srgbClr val="3B2568"/>
                  </a:solidFill>
                  <a:latin typeface="+mj-lt"/>
                  <a:ea typeface="+mj-ea"/>
                  <a:cs typeface="+mj-cs"/>
                </a:endParaRPr>
              </a:p>
              <a:p>
                <a:r>
                  <a:rPr lang="fr-FR" sz="1600" i="1" dirty="0">
                    <a:solidFill>
                      <a:srgbClr val="3B2568"/>
                    </a:solidFill>
                    <a:latin typeface="+mj-lt"/>
                    <a:ea typeface="+mj-ea"/>
                    <a:cs typeface="+mj-cs"/>
                  </a:rPr>
                  <a:t>Targetry</a:t>
                </a:r>
                <a:endParaRPr lang="en-US" sz="1600" i="1" dirty="0">
                  <a:solidFill>
                    <a:srgbClr val="3B2568"/>
                  </a:solidFill>
                  <a:latin typeface="+mj-lt"/>
                  <a:ea typeface="+mj-ea"/>
                  <a:cs typeface="+mj-cs"/>
                </a:endParaRPr>
              </a:p>
            </p:txBody>
          </p:sp>
        </p:grpSp>
        <p:sp>
          <p:nvSpPr>
            <p:cNvPr id="46" name="Étoile à 5 branches 45"/>
            <p:cNvSpPr/>
            <p:nvPr/>
          </p:nvSpPr>
          <p:spPr>
            <a:xfrm>
              <a:off x="4571989" y="3390925"/>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e 51"/>
          <p:cNvGrpSpPr/>
          <p:nvPr/>
        </p:nvGrpSpPr>
        <p:grpSpPr>
          <a:xfrm>
            <a:off x="5349571" y="1941691"/>
            <a:ext cx="466665" cy="617914"/>
            <a:chOff x="5349571" y="1941691"/>
            <a:chExt cx="466665" cy="617914"/>
          </a:xfrm>
        </p:grpSpPr>
        <p:pic>
          <p:nvPicPr>
            <p:cNvPr id="28" name="Image 8">
              <a:extLst>
                <a:ext uri="{FF2B5EF4-FFF2-40B4-BE49-F238E27FC236}">
                  <a16:creationId xmlns:a16="http://schemas.microsoft.com/office/drawing/2014/main" id="{C4C0DDA9-7B79-4584-9EDF-50E1D73439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49571" y="2223682"/>
              <a:ext cx="335923" cy="335923"/>
            </a:xfrm>
            <a:prstGeom prst="rect">
              <a:avLst/>
            </a:prstGeom>
          </p:spPr>
        </p:pic>
        <p:pic>
          <p:nvPicPr>
            <p:cNvPr id="48" name="Image 4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60674" y="1941691"/>
              <a:ext cx="255562" cy="255562"/>
            </a:xfrm>
            <a:prstGeom prst="rect">
              <a:avLst/>
            </a:prstGeom>
          </p:spPr>
        </p:pic>
      </p:grpSp>
      <p:grpSp>
        <p:nvGrpSpPr>
          <p:cNvPr id="51" name="Groupe 50"/>
          <p:cNvGrpSpPr/>
          <p:nvPr/>
        </p:nvGrpSpPr>
        <p:grpSpPr>
          <a:xfrm>
            <a:off x="9717662" y="5072216"/>
            <a:ext cx="2048099" cy="1030203"/>
            <a:chOff x="9717662" y="5072216"/>
            <a:chExt cx="2048099" cy="1030203"/>
          </a:xfrm>
        </p:grpSpPr>
        <p:grpSp>
          <p:nvGrpSpPr>
            <p:cNvPr id="42" name="Groupe 41"/>
            <p:cNvGrpSpPr/>
            <p:nvPr/>
          </p:nvGrpSpPr>
          <p:grpSpPr>
            <a:xfrm>
              <a:off x="9722329" y="5392270"/>
              <a:ext cx="2043432" cy="710149"/>
              <a:chOff x="10315280" y="5778112"/>
              <a:chExt cx="2043432" cy="710149"/>
            </a:xfrm>
          </p:grpSpPr>
          <p:sp>
            <p:nvSpPr>
              <p:cNvPr id="38" name="Étoile à 5 branches 37"/>
              <p:cNvSpPr/>
              <p:nvPr/>
            </p:nvSpPr>
            <p:spPr>
              <a:xfrm>
                <a:off x="10315280" y="5808627"/>
                <a:ext cx="246229" cy="308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Étoile à 5 branches 38"/>
              <p:cNvSpPr/>
              <p:nvPr/>
            </p:nvSpPr>
            <p:spPr>
              <a:xfrm>
                <a:off x="10321332" y="6138921"/>
                <a:ext cx="246229" cy="308302"/>
              </a:xfrm>
              <a:prstGeom prst="star5">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ZoneTexte 39"/>
              <p:cNvSpPr txBox="1"/>
              <p:nvPr/>
            </p:nvSpPr>
            <p:spPr>
              <a:xfrm>
                <a:off x="10561509" y="5778112"/>
                <a:ext cx="1608133" cy="369332"/>
              </a:xfrm>
              <a:prstGeom prst="rect">
                <a:avLst/>
              </a:prstGeom>
              <a:noFill/>
            </p:spPr>
            <p:txBody>
              <a:bodyPr wrap="none" rtlCol="0">
                <a:spAutoFit/>
              </a:bodyPr>
              <a:lstStyle/>
              <a:p>
                <a:r>
                  <a:rPr lang="fr-FR" dirty="0">
                    <a:solidFill>
                      <a:srgbClr val="3B2568"/>
                    </a:solidFill>
                    <a:latin typeface="+mj-lt"/>
                    <a:ea typeface="+mj-ea"/>
                    <a:cs typeface="+mj-cs"/>
                  </a:rPr>
                  <a:t>Stable </a:t>
                </a:r>
                <a:r>
                  <a:rPr lang="fr-FR" dirty="0" err="1">
                    <a:solidFill>
                      <a:srgbClr val="3B2568"/>
                    </a:solidFill>
                    <a:latin typeface="+mj-lt"/>
                    <a:ea typeface="+mj-ea"/>
                    <a:cs typeface="+mj-cs"/>
                  </a:rPr>
                  <a:t>targets</a:t>
                </a:r>
                <a:endParaRPr lang="fr-FR" dirty="0">
                  <a:solidFill>
                    <a:srgbClr val="3B2568"/>
                  </a:solidFill>
                  <a:latin typeface="+mj-lt"/>
                  <a:ea typeface="+mj-ea"/>
                  <a:cs typeface="+mj-cs"/>
                </a:endParaRPr>
              </a:p>
            </p:txBody>
          </p:sp>
          <p:sp>
            <p:nvSpPr>
              <p:cNvPr id="41" name="ZoneTexte 40"/>
              <p:cNvSpPr txBox="1"/>
              <p:nvPr/>
            </p:nvSpPr>
            <p:spPr>
              <a:xfrm>
                <a:off x="10583867" y="6118929"/>
                <a:ext cx="1774845" cy="369332"/>
              </a:xfrm>
              <a:prstGeom prst="rect">
                <a:avLst/>
              </a:prstGeom>
              <a:noFill/>
            </p:spPr>
            <p:txBody>
              <a:bodyPr wrap="none" rtlCol="0">
                <a:spAutoFit/>
              </a:bodyPr>
              <a:lstStyle/>
              <a:p>
                <a:r>
                  <a:rPr lang="fr-FR" dirty="0" smtClean="0">
                    <a:solidFill>
                      <a:srgbClr val="C00000"/>
                    </a:solidFill>
                  </a:rPr>
                  <a:t>Actinide </a:t>
                </a:r>
                <a:r>
                  <a:rPr lang="fr-FR" dirty="0" err="1" smtClean="0">
                    <a:solidFill>
                      <a:srgbClr val="C00000"/>
                    </a:solidFill>
                  </a:rPr>
                  <a:t>targets</a:t>
                </a:r>
                <a:endParaRPr lang="fr-FR" dirty="0" smtClean="0">
                  <a:solidFill>
                    <a:srgbClr val="C00000"/>
                  </a:solidFill>
                </a:endParaRPr>
              </a:p>
            </p:txBody>
          </p:sp>
        </p:grpSp>
        <p:pic>
          <p:nvPicPr>
            <p:cNvPr id="49" name="Imag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17662" y="5092491"/>
              <a:ext cx="255562" cy="255562"/>
            </a:xfrm>
            <a:prstGeom prst="rect">
              <a:avLst/>
            </a:prstGeom>
          </p:spPr>
        </p:pic>
        <p:sp>
          <p:nvSpPr>
            <p:cNvPr id="50" name="ZoneTexte 49"/>
            <p:cNvSpPr txBox="1"/>
            <p:nvPr/>
          </p:nvSpPr>
          <p:spPr>
            <a:xfrm>
              <a:off x="9990916" y="5072216"/>
              <a:ext cx="1441420" cy="369332"/>
            </a:xfrm>
            <a:prstGeom prst="rect">
              <a:avLst/>
            </a:prstGeom>
            <a:noFill/>
          </p:spPr>
          <p:txBody>
            <a:bodyPr wrap="none" rtlCol="0">
              <a:spAutoFit/>
            </a:bodyPr>
            <a:lstStyle/>
            <a:p>
              <a:r>
                <a:rPr lang="fr-FR" dirty="0" smtClean="0">
                  <a:solidFill>
                    <a:srgbClr val="3B2568"/>
                  </a:solidFill>
                  <a:latin typeface="+mj-lt"/>
                  <a:ea typeface="+mj-ea"/>
                  <a:cs typeface="+mj-cs"/>
                </a:rPr>
                <a:t>Cryo </a:t>
              </a:r>
              <a:r>
                <a:rPr lang="fr-FR" dirty="0" err="1">
                  <a:solidFill>
                    <a:srgbClr val="3B2568"/>
                  </a:solidFill>
                  <a:latin typeface="+mj-lt"/>
                  <a:ea typeface="+mj-ea"/>
                  <a:cs typeface="+mj-cs"/>
                </a:rPr>
                <a:t>targets</a:t>
              </a:r>
              <a:endParaRPr lang="fr-FR" dirty="0">
                <a:solidFill>
                  <a:srgbClr val="3B2568"/>
                </a:solidFill>
                <a:latin typeface="+mj-lt"/>
                <a:ea typeface="+mj-ea"/>
                <a:cs typeface="+mj-cs"/>
              </a:endParaRPr>
            </a:p>
          </p:txBody>
        </p:sp>
      </p:grpSp>
    </p:spTree>
    <p:extLst>
      <p:ext uri="{BB962C8B-B14F-4D97-AF65-F5344CB8AC3E}">
        <p14:creationId xmlns:p14="http://schemas.microsoft.com/office/powerpoint/2010/main" val="384018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ISOL France Workshop VI - GDR SCiPAC - 27 Mai 2024, IPHC, Strasbourg</a:t>
            </a:r>
            <a:endParaRPr lang="fr-FR" dirty="0"/>
          </a:p>
        </p:txBody>
      </p:sp>
      <p:sp>
        <p:nvSpPr>
          <p:cNvPr id="2" name="Titre 1"/>
          <p:cNvSpPr>
            <a:spLocks noGrp="1"/>
          </p:cNvSpPr>
          <p:nvPr>
            <p:ph type="title" idx="4294967295"/>
          </p:nvPr>
        </p:nvSpPr>
        <p:spPr>
          <a:xfrm>
            <a:off x="0" y="0"/>
            <a:ext cx="10801350" cy="1141413"/>
          </a:xfrm>
        </p:spPr>
        <p:txBody>
          <a:bodyPr/>
          <a:lstStyle/>
          <a:p>
            <a:r>
              <a:rPr lang="fr-FR" dirty="0" smtClean="0"/>
              <a:t>Projet PALAIS</a:t>
            </a:r>
            <a:endParaRPr lang="en-US" dirty="0"/>
          </a:p>
        </p:txBody>
      </p:sp>
      <p:sp>
        <p:nvSpPr>
          <p:cNvPr id="3" name="Espace réservé du contenu 2"/>
          <p:cNvSpPr>
            <a:spLocks noGrp="1"/>
          </p:cNvSpPr>
          <p:nvPr>
            <p:ph idx="4294967295"/>
          </p:nvPr>
        </p:nvSpPr>
        <p:spPr>
          <a:xfrm>
            <a:off x="560287" y="917686"/>
            <a:ext cx="10801350" cy="958749"/>
          </a:xfrm>
          <a:ln>
            <a:solidFill>
              <a:schemeClr val="tx2">
                <a:lumMod val="40000"/>
                <a:lumOff val="60000"/>
              </a:schemeClr>
            </a:solidFill>
          </a:ln>
        </p:spPr>
        <p:txBody>
          <a:bodyPr>
            <a:noAutofit/>
          </a:bodyPr>
          <a:lstStyle/>
          <a:p>
            <a:r>
              <a:rPr lang="fr-FR" sz="1800" dirty="0" smtClean="0">
                <a:solidFill>
                  <a:schemeClr val="accent5">
                    <a:lumMod val="75000"/>
                  </a:schemeClr>
                </a:solidFill>
              </a:rPr>
              <a:t>Un nombre important de cibles de différentes nature (</a:t>
            </a:r>
            <a:r>
              <a:rPr lang="fr-FR" sz="1800" b="1" dirty="0" smtClean="0">
                <a:solidFill>
                  <a:schemeClr val="accent5">
                    <a:lumMod val="75000"/>
                  </a:schemeClr>
                </a:solidFill>
              </a:rPr>
              <a:t>stables</a:t>
            </a:r>
            <a:r>
              <a:rPr lang="fr-FR" sz="1800" dirty="0" smtClean="0">
                <a:solidFill>
                  <a:schemeClr val="accent5">
                    <a:lumMod val="75000"/>
                  </a:schemeClr>
                </a:solidFill>
              </a:rPr>
              <a:t>, </a:t>
            </a:r>
            <a:r>
              <a:rPr lang="fr-FR" sz="1800" baseline="30000" dirty="0" smtClean="0">
                <a:solidFill>
                  <a:schemeClr val="accent2">
                    <a:lumMod val="75000"/>
                  </a:schemeClr>
                </a:solidFill>
              </a:rPr>
              <a:t>238</a:t>
            </a:r>
            <a:r>
              <a:rPr lang="fr-FR" sz="1800" dirty="0" smtClean="0">
                <a:solidFill>
                  <a:schemeClr val="accent2">
                    <a:lumMod val="75000"/>
                  </a:schemeClr>
                </a:solidFill>
              </a:rPr>
              <a:t>U</a:t>
            </a:r>
            <a:r>
              <a:rPr lang="fr-FR" sz="1800" dirty="0" smtClean="0">
                <a:solidFill>
                  <a:schemeClr val="accent5">
                    <a:lumMod val="75000"/>
                  </a:schemeClr>
                </a:solidFill>
              </a:rPr>
              <a:t> &amp; </a:t>
            </a:r>
            <a:r>
              <a:rPr lang="fr-FR" sz="1800" dirty="0" smtClean="0">
                <a:solidFill>
                  <a:srgbClr val="D53FC0"/>
                </a:solidFill>
              </a:rPr>
              <a:t>actinides</a:t>
            </a:r>
            <a:r>
              <a:rPr lang="fr-FR" sz="1800" dirty="0" smtClean="0">
                <a:solidFill>
                  <a:schemeClr val="accent5">
                    <a:lumMod val="75000"/>
                  </a:schemeClr>
                </a:solidFill>
              </a:rPr>
              <a:t>) requises </a:t>
            </a:r>
          </a:p>
          <a:p>
            <a:r>
              <a:rPr lang="fr-FR" sz="1800" dirty="0" smtClean="0">
                <a:solidFill>
                  <a:schemeClr val="accent5">
                    <a:lumMod val="75000"/>
                  </a:schemeClr>
                </a:solidFill>
                <a:sym typeface="Wingdings" panose="05000000000000000000" pitchFamily="2" charset="2"/>
              </a:rPr>
              <a:t> accroitre les capacités de production et de développement du laboratoire de fabrication et caractérisation des cibles du GANIL</a:t>
            </a:r>
            <a:endParaRPr lang="fr-FR" sz="1800" dirty="0" smtClean="0">
              <a:solidFill>
                <a:schemeClr val="accent5">
                  <a:lumMod val="75000"/>
                </a:schemeClr>
              </a:solidFill>
            </a:endParaRPr>
          </a:p>
        </p:txBody>
      </p:sp>
      <p:sp>
        <p:nvSpPr>
          <p:cNvPr id="8" name="Espace réservé du contenu 2"/>
          <p:cNvSpPr txBox="1">
            <a:spLocks/>
          </p:cNvSpPr>
          <p:nvPr/>
        </p:nvSpPr>
        <p:spPr>
          <a:xfrm>
            <a:off x="71839" y="1952874"/>
            <a:ext cx="5088440" cy="4311523"/>
          </a:xfrm>
          <a:prstGeom prst="rect">
            <a:avLst/>
          </a:prstGeom>
          <a:ln>
            <a:solidFill>
              <a:srgbClr val="0070C0"/>
            </a:solidFill>
          </a:ln>
        </p:spPr>
        <p:txBody>
          <a:bodyPr vert="horz" lIns="91440" tIns="45720" rIns="91440" bIns="45720" rtlCol="0">
            <a:no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fr-FR" sz="1400" b="1" dirty="0" smtClean="0">
                <a:solidFill>
                  <a:schemeClr val="accent5">
                    <a:lumMod val="75000"/>
                  </a:schemeClr>
                </a:solidFill>
              </a:rPr>
              <a:t>2023-2025 Financement Région Normandie </a:t>
            </a:r>
            <a:r>
              <a:rPr lang="fr-FR" sz="1400" dirty="0" smtClean="0">
                <a:solidFill>
                  <a:schemeClr val="accent5">
                    <a:lumMod val="75000"/>
                  </a:schemeClr>
                </a:solidFill>
              </a:rPr>
              <a:t>pour </a:t>
            </a:r>
          </a:p>
          <a:p>
            <a:pPr marL="971550" lvl="1" indent="-285750">
              <a:buFont typeface="Wingdings" panose="05000000000000000000" pitchFamily="2" charset="2"/>
              <a:buChar char="Ø"/>
            </a:pPr>
            <a:r>
              <a:rPr lang="fr-FR" sz="1400" dirty="0" smtClean="0">
                <a:solidFill>
                  <a:schemeClr val="accent5">
                    <a:lumMod val="75000"/>
                  </a:schemeClr>
                </a:solidFill>
              </a:rPr>
              <a:t>4 systèmes de fabrication de cibles : </a:t>
            </a:r>
          </a:p>
          <a:p>
            <a:pPr marL="1428750" lvl="2" indent="-285750">
              <a:buFont typeface="Wingdings" panose="05000000000000000000" pitchFamily="2" charset="2"/>
              <a:buChar char="Ø"/>
            </a:pPr>
            <a:r>
              <a:rPr lang="fr-FR" sz="1200" dirty="0" smtClean="0">
                <a:solidFill>
                  <a:schemeClr val="accent5">
                    <a:lumMod val="75000"/>
                  </a:schemeClr>
                </a:solidFill>
              </a:rPr>
              <a:t>évaporateurs pour carbone et métaux</a:t>
            </a:r>
          </a:p>
          <a:p>
            <a:pPr marL="1428750" lvl="2" indent="-285750">
              <a:buFont typeface="Wingdings" panose="05000000000000000000" pitchFamily="2" charset="2"/>
              <a:buChar char="Ø"/>
            </a:pPr>
            <a:r>
              <a:rPr lang="fr-FR" sz="1200" dirty="0" smtClean="0">
                <a:solidFill>
                  <a:schemeClr val="accent5">
                    <a:lumMod val="75000"/>
                  </a:schemeClr>
                </a:solidFill>
              </a:rPr>
              <a:t> enceinte avec pulvérisation magnétron pour </a:t>
            </a:r>
            <a:r>
              <a:rPr lang="fr-FR" sz="1200" baseline="30000" dirty="0" smtClean="0">
                <a:solidFill>
                  <a:schemeClr val="accent5">
                    <a:lumMod val="75000"/>
                  </a:schemeClr>
                </a:solidFill>
              </a:rPr>
              <a:t>238</a:t>
            </a:r>
            <a:r>
              <a:rPr lang="fr-FR" sz="1200" dirty="0" smtClean="0">
                <a:solidFill>
                  <a:schemeClr val="accent5">
                    <a:lumMod val="75000"/>
                  </a:schemeClr>
                </a:solidFill>
              </a:rPr>
              <a:t>U et éléments mono-isotopiques</a:t>
            </a:r>
          </a:p>
          <a:p>
            <a:pPr marL="971550" lvl="1" indent="-285750">
              <a:buFont typeface="Wingdings" panose="05000000000000000000" pitchFamily="2" charset="2"/>
              <a:buChar char="Ø"/>
            </a:pPr>
            <a:r>
              <a:rPr lang="fr-FR" sz="1400" dirty="0" smtClean="0">
                <a:solidFill>
                  <a:schemeClr val="accent5">
                    <a:lumMod val="75000"/>
                  </a:schemeClr>
                </a:solidFill>
              </a:rPr>
              <a:t>1 spectromètre à fluorescence X pour la caractérisation en composition chimique des couches minces.</a:t>
            </a:r>
          </a:p>
          <a:p>
            <a:pPr marL="285750" indent="-285750">
              <a:buFont typeface="Wingdings" panose="05000000000000000000" pitchFamily="2" charset="2"/>
              <a:buChar char="Ø"/>
            </a:pPr>
            <a:r>
              <a:rPr lang="fr-FR" sz="1400" b="1" dirty="0" smtClean="0">
                <a:solidFill>
                  <a:schemeClr val="accent5">
                    <a:lumMod val="75000"/>
                  </a:schemeClr>
                </a:solidFill>
              </a:rPr>
              <a:t>PHASE1 (2023-2025) : </a:t>
            </a:r>
          </a:p>
          <a:p>
            <a:pPr marL="971550" lvl="1" indent="-285750">
              <a:buFont typeface="Wingdings" panose="05000000000000000000" pitchFamily="2" charset="2"/>
              <a:buChar char="Ø"/>
            </a:pPr>
            <a:r>
              <a:rPr lang="fr-FR" sz="1400" dirty="0" smtClean="0">
                <a:solidFill>
                  <a:schemeClr val="accent5">
                    <a:lumMod val="75000"/>
                  </a:schemeClr>
                </a:solidFill>
              </a:rPr>
              <a:t>Achat de ce matériel (en cours) et installation</a:t>
            </a:r>
          </a:p>
          <a:p>
            <a:pPr marL="971550" lvl="1" indent="-285750">
              <a:buFont typeface="Wingdings" panose="05000000000000000000" pitchFamily="2" charset="2"/>
              <a:buChar char="Ø"/>
            </a:pPr>
            <a:r>
              <a:rPr lang="fr-FR" sz="1400" dirty="0" smtClean="0">
                <a:solidFill>
                  <a:schemeClr val="accent5">
                    <a:lumMod val="75000"/>
                  </a:schemeClr>
                </a:solidFill>
              </a:rPr>
              <a:t>Aménagement local existant </a:t>
            </a:r>
            <a:r>
              <a:rPr lang="en-GB" sz="1400" dirty="0" smtClean="0">
                <a:solidFill>
                  <a:schemeClr val="accent5">
                    <a:lumMod val="75000"/>
                  </a:schemeClr>
                </a:solidFill>
              </a:rPr>
              <a:t>3*25 m² à ~ 100 m² (</a:t>
            </a:r>
            <a:r>
              <a:rPr lang="en-GB" sz="1400" dirty="0" err="1" smtClean="0">
                <a:solidFill>
                  <a:schemeClr val="accent5">
                    <a:lumMod val="75000"/>
                  </a:schemeClr>
                </a:solidFill>
              </a:rPr>
              <a:t>été</a:t>
            </a:r>
            <a:r>
              <a:rPr lang="en-GB" sz="1400" dirty="0" smtClean="0">
                <a:solidFill>
                  <a:schemeClr val="accent5">
                    <a:lumMod val="75000"/>
                  </a:schemeClr>
                </a:solidFill>
              </a:rPr>
              <a:t> 2024)</a:t>
            </a:r>
          </a:p>
          <a:p>
            <a:pPr marL="971550" lvl="1" indent="-285750">
              <a:buFont typeface="Wingdings" panose="05000000000000000000" pitchFamily="2" charset="2"/>
              <a:buChar char="Ø"/>
            </a:pPr>
            <a:r>
              <a:rPr lang="en-GB" sz="1400" dirty="0" smtClean="0">
                <a:solidFill>
                  <a:schemeClr val="accent5">
                    <a:lumMod val="75000"/>
                  </a:schemeClr>
                </a:solidFill>
              </a:rPr>
              <a:t>Post-doc, Radia Rahali </a:t>
            </a:r>
            <a:r>
              <a:rPr lang="en-GB" sz="1400" dirty="0" err="1" smtClean="0">
                <a:solidFill>
                  <a:schemeClr val="accent5">
                    <a:lumMod val="75000"/>
                  </a:schemeClr>
                </a:solidFill>
              </a:rPr>
              <a:t>recrutée</a:t>
            </a:r>
            <a:r>
              <a:rPr lang="en-GB" sz="1400" dirty="0" smtClean="0">
                <a:solidFill>
                  <a:schemeClr val="accent5">
                    <a:lumMod val="75000"/>
                  </a:schemeClr>
                </a:solidFill>
              </a:rPr>
              <a:t> à </a:t>
            </a:r>
            <a:r>
              <a:rPr lang="en-GB" sz="1400" dirty="0" err="1" smtClean="0">
                <a:solidFill>
                  <a:schemeClr val="accent5">
                    <a:lumMod val="75000"/>
                  </a:schemeClr>
                </a:solidFill>
              </a:rPr>
              <a:t>partir</a:t>
            </a:r>
            <a:r>
              <a:rPr lang="en-GB" sz="1400" dirty="0" smtClean="0">
                <a:solidFill>
                  <a:schemeClr val="accent5">
                    <a:lumMod val="75000"/>
                  </a:schemeClr>
                </a:solidFill>
              </a:rPr>
              <a:t> du 1</a:t>
            </a:r>
            <a:r>
              <a:rPr lang="en-GB" sz="1400" baseline="30000" dirty="0" smtClean="0">
                <a:solidFill>
                  <a:schemeClr val="accent5">
                    <a:lumMod val="75000"/>
                  </a:schemeClr>
                </a:solidFill>
              </a:rPr>
              <a:t>er</a:t>
            </a:r>
            <a:r>
              <a:rPr lang="en-GB" sz="1400" dirty="0" smtClean="0">
                <a:solidFill>
                  <a:schemeClr val="accent5">
                    <a:lumMod val="75000"/>
                  </a:schemeClr>
                </a:solidFill>
              </a:rPr>
              <a:t> ?? pour 2 </a:t>
            </a:r>
            <a:r>
              <a:rPr lang="en-GB" sz="1400" dirty="0" err="1" smtClean="0">
                <a:solidFill>
                  <a:schemeClr val="accent5">
                    <a:lumMod val="75000"/>
                  </a:schemeClr>
                </a:solidFill>
              </a:rPr>
              <a:t>ans</a:t>
            </a:r>
            <a:r>
              <a:rPr lang="en-GB" sz="1400" dirty="0" smtClean="0">
                <a:solidFill>
                  <a:schemeClr val="accent5">
                    <a:lumMod val="75000"/>
                  </a:schemeClr>
                </a:solidFill>
              </a:rPr>
              <a:t> (EUROLABS + FP) – R&amp;D lanthanide &amp; </a:t>
            </a:r>
            <a:r>
              <a:rPr lang="en-GB" sz="1400" dirty="0" err="1" smtClean="0">
                <a:solidFill>
                  <a:schemeClr val="accent5">
                    <a:lumMod val="75000"/>
                  </a:schemeClr>
                </a:solidFill>
              </a:rPr>
              <a:t>caractérisation</a:t>
            </a:r>
            <a:endParaRPr lang="fr-FR" sz="1400" dirty="0" smtClean="0">
              <a:solidFill>
                <a:schemeClr val="accent5">
                  <a:lumMod val="75000"/>
                </a:schemeClr>
              </a:solidFill>
            </a:endParaRPr>
          </a:p>
        </p:txBody>
      </p:sp>
      <p:pic>
        <p:nvPicPr>
          <p:cNvPr id="15" name="Imag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6259" y="1946094"/>
            <a:ext cx="864096" cy="723298"/>
          </a:xfrm>
          <a:prstGeom prst="rect">
            <a:avLst/>
          </a:prstGeom>
        </p:spPr>
      </p:pic>
      <p:sp>
        <p:nvSpPr>
          <p:cNvPr id="5" name="Espace réservé du numéro de diapositive 4"/>
          <p:cNvSpPr>
            <a:spLocks noGrp="1"/>
          </p:cNvSpPr>
          <p:nvPr>
            <p:ph type="sldNum" sz="quarter" idx="12"/>
          </p:nvPr>
        </p:nvSpPr>
        <p:spPr/>
        <p:txBody>
          <a:bodyPr/>
          <a:lstStyle/>
          <a:p>
            <a:fld id="{94B63599-5DA0-BE42-AE37-88D1760620F1}" type="slidenum">
              <a:rPr lang="fr-FR" smtClean="0"/>
              <a:pPr/>
              <a:t>19</a:t>
            </a:fld>
            <a:endParaRPr lang="fr-FR"/>
          </a:p>
        </p:txBody>
      </p:sp>
      <p:pic>
        <p:nvPicPr>
          <p:cNvPr id="16" name="Image 15"/>
          <p:cNvPicPr/>
          <p:nvPr/>
        </p:nvPicPr>
        <p:blipFill>
          <a:blip r:embed="rId3">
            <a:extLst>
              <a:ext uri="{28A0092B-C50C-407E-A947-70E740481C1C}">
                <a14:useLocalDpi xmlns:a14="http://schemas.microsoft.com/office/drawing/2010/main" val="0"/>
              </a:ext>
            </a:extLst>
          </a:blip>
          <a:srcRect/>
          <a:stretch>
            <a:fillRect/>
          </a:stretch>
        </p:blipFill>
        <p:spPr bwMode="auto">
          <a:xfrm>
            <a:off x="6439677" y="1946094"/>
            <a:ext cx="5572125" cy="4608830"/>
          </a:xfrm>
          <a:prstGeom prst="rect">
            <a:avLst/>
          </a:prstGeom>
          <a:noFill/>
        </p:spPr>
      </p:pic>
      <p:sp>
        <p:nvSpPr>
          <p:cNvPr id="17" name="Ellipse 16"/>
          <p:cNvSpPr/>
          <p:nvPr/>
        </p:nvSpPr>
        <p:spPr>
          <a:xfrm>
            <a:off x="7912847" y="4055978"/>
            <a:ext cx="2259106" cy="519351"/>
          </a:xfrm>
          <a:prstGeom prst="ellipse">
            <a:avLst/>
          </a:prstGeom>
          <a:noFill/>
          <a:ln w="22225">
            <a:solidFill>
              <a:schemeClr val="accent1"/>
            </a:solidFill>
          </a:ln>
        </p:spPr>
        <p:txBody>
          <a:bodyPr wrap="square" rtlCol="0" anchor="ctr">
            <a:spAutoFit/>
          </a:bodyPr>
          <a:lstStyle/>
          <a:p>
            <a:pPr algn="ctr"/>
            <a:endParaRPr lang="en-GB" dirty="0">
              <a:solidFill>
                <a:srgbClr val="000000"/>
              </a:solidFill>
            </a:endParaRPr>
          </a:p>
        </p:txBody>
      </p:sp>
      <p:sp>
        <p:nvSpPr>
          <p:cNvPr id="18" name="Rectangle 17"/>
          <p:cNvSpPr/>
          <p:nvPr/>
        </p:nvSpPr>
        <p:spPr>
          <a:xfrm>
            <a:off x="5760880" y="1666213"/>
            <a:ext cx="3846297" cy="507831"/>
          </a:xfrm>
          <a:prstGeom prst="rect">
            <a:avLst/>
          </a:prstGeom>
        </p:spPr>
        <p:txBody>
          <a:bodyPr wrap="square">
            <a:spAutoFit/>
          </a:bodyPr>
          <a:lstStyle/>
          <a:p>
            <a:pPr>
              <a:lnSpc>
                <a:spcPct val="150000"/>
              </a:lnSpc>
            </a:pPr>
            <a:r>
              <a:rPr lang="fr-FR" dirty="0">
                <a:solidFill>
                  <a:srgbClr val="000000"/>
                </a:solidFill>
              </a:rPr>
              <a:t>Aménagement des locaux du BAE</a:t>
            </a:r>
          </a:p>
        </p:txBody>
      </p:sp>
      <p:sp>
        <p:nvSpPr>
          <p:cNvPr id="19" name="Arc 18"/>
          <p:cNvSpPr/>
          <p:nvPr/>
        </p:nvSpPr>
        <p:spPr bwMode="auto">
          <a:xfrm>
            <a:off x="8638989" y="3910336"/>
            <a:ext cx="1335741" cy="1192306"/>
          </a:xfrm>
          <a:prstGeom prst="arc">
            <a:avLst>
              <a:gd name="adj1" fmla="val 21089802"/>
              <a:gd name="adj2" fmla="val 5681570"/>
            </a:avLst>
          </a:prstGeom>
          <a:noFill/>
          <a:ln w="66675" cap="flat" cmpd="sng" algn="ctr">
            <a:solidFill>
              <a:schemeClr val="accent2"/>
            </a:solidFill>
            <a:prstDash val="solid"/>
            <a:round/>
            <a:headEnd type="none" w="med" len="med"/>
            <a:tailEnd type="arrow"/>
          </a:ln>
          <a:effectLst/>
        </p:spPr>
        <p:txBody>
          <a:bodyPr rtlCol="0" anchor="ctr"/>
          <a:lstStyle/>
          <a:p>
            <a:pPr algn="ctr"/>
            <a:endParaRPr lang="en-GB"/>
          </a:p>
        </p:txBody>
      </p:sp>
      <p:sp>
        <p:nvSpPr>
          <p:cNvPr id="20" name="ZoneTexte 19"/>
          <p:cNvSpPr txBox="1"/>
          <p:nvPr/>
        </p:nvSpPr>
        <p:spPr>
          <a:xfrm>
            <a:off x="5385676" y="2921636"/>
            <a:ext cx="2480679" cy="646331"/>
          </a:xfrm>
          <a:prstGeom prst="rect">
            <a:avLst/>
          </a:prstGeom>
          <a:solidFill>
            <a:srgbClr val="FFFFCC"/>
          </a:solidFill>
        </p:spPr>
        <p:txBody>
          <a:bodyPr wrap="none" rtlCol="0">
            <a:spAutoFit/>
          </a:bodyPr>
          <a:lstStyle/>
          <a:p>
            <a:r>
              <a:rPr lang="fr-FR" dirty="0">
                <a:solidFill>
                  <a:srgbClr val="000000"/>
                </a:solidFill>
              </a:rPr>
              <a:t>Cloisonnement-isolation</a:t>
            </a:r>
          </a:p>
          <a:p>
            <a:r>
              <a:rPr lang="fr-FR" dirty="0">
                <a:solidFill>
                  <a:srgbClr val="000000"/>
                </a:solidFill>
              </a:rPr>
              <a:t>Climatisation-ventilation</a:t>
            </a:r>
            <a:endParaRPr lang="en-GB" dirty="0">
              <a:solidFill>
                <a:srgbClr val="000000"/>
              </a:solidFill>
            </a:endParaRPr>
          </a:p>
        </p:txBody>
      </p:sp>
      <p:cxnSp>
        <p:nvCxnSpPr>
          <p:cNvPr id="21" name="Connecteur droit avec flèche 20"/>
          <p:cNvCxnSpPr/>
          <p:nvPr/>
        </p:nvCxnSpPr>
        <p:spPr bwMode="auto">
          <a:xfrm>
            <a:off x="8208683" y="3237984"/>
            <a:ext cx="743397" cy="932329"/>
          </a:xfrm>
          <a:prstGeom prst="straightConnector1">
            <a:avLst/>
          </a:prstGeom>
          <a:solidFill>
            <a:schemeClr val="accent1"/>
          </a:solidFill>
          <a:ln w="38100" cap="flat" cmpd="sng" algn="ctr">
            <a:solidFill>
              <a:schemeClr val="accent4">
                <a:lumMod val="75000"/>
              </a:schemeClr>
            </a:solidFill>
            <a:prstDash val="solid"/>
            <a:round/>
            <a:headEnd type="none" w="med" len="med"/>
            <a:tailEnd type="triangle"/>
          </a:ln>
          <a:effectLst/>
        </p:spPr>
      </p:cxnSp>
      <p:sp>
        <p:nvSpPr>
          <p:cNvPr id="22" name="Ellipse 21"/>
          <p:cNvSpPr/>
          <p:nvPr/>
        </p:nvSpPr>
        <p:spPr>
          <a:xfrm>
            <a:off x="8881035" y="5014642"/>
            <a:ext cx="573741" cy="519351"/>
          </a:xfrm>
          <a:prstGeom prst="ellipse">
            <a:avLst/>
          </a:prstGeom>
          <a:noFill/>
          <a:ln w="22225">
            <a:solidFill>
              <a:schemeClr val="accent1"/>
            </a:solidFill>
          </a:ln>
        </p:spPr>
        <p:txBody>
          <a:bodyPr wrap="square" rtlCol="0" anchor="ctr">
            <a:spAutoFit/>
          </a:bodyPr>
          <a:lstStyle/>
          <a:p>
            <a:pPr algn="ctr"/>
            <a:endParaRPr lang="en-GB" dirty="0">
              <a:solidFill>
                <a:srgbClr val="000000"/>
              </a:solidFill>
            </a:endParaRPr>
          </a:p>
        </p:txBody>
      </p:sp>
      <p:sp>
        <p:nvSpPr>
          <p:cNvPr id="23" name="ZoneTexte 22"/>
          <p:cNvSpPr txBox="1"/>
          <p:nvPr/>
        </p:nvSpPr>
        <p:spPr>
          <a:xfrm>
            <a:off x="5205541" y="4823390"/>
            <a:ext cx="2727991" cy="646331"/>
          </a:xfrm>
          <a:prstGeom prst="rect">
            <a:avLst/>
          </a:prstGeom>
          <a:solidFill>
            <a:srgbClr val="FFFFCC"/>
          </a:solidFill>
        </p:spPr>
        <p:txBody>
          <a:bodyPr wrap="none" rtlCol="0">
            <a:spAutoFit/>
          </a:bodyPr>
          <a:lstStyle/>
          <a:p>
            <a:r>
              <a:rPr lang="fr-FR" dirty="0">
                <a:solidFill>
                  <a:srgbClr val="000000"/>
                </a:solidFill>
              </a:rPr>
              <a:t>Récupération du local </a:t>
            </a:r>
          </a:p>
          <a:p>
            <a:r>
              <a:rPr lang="fr-FR" dirty="0">
                <a:solidFill>
                  <a:srgbClr val="000000"/>
                </a:solidFill>
              </a:rPr>
              <a:t>pour entreposage de cibles</a:t>
            </a:r>
            <a:endParaRPr lang="en-GB" dirty="0">
              <a:solidFill>
                <a:srgbClr val="000000"/>
              </a:solidFill>
            </a:endParaRPr>
          </a:p>
        </p:txBody>
      </p:sp>
      <p:cxnSp>
        <p:nvCxnSpPr>
          <p:cNvPr id="24" name="Connecteur droit avec flèche 23"/>
          <p:cNvCxnSpPr/>
          <p:nvPr/>
        </p:nvCxnSpPr>
        <p:spPr bwMode="auto">
          <a:xfrm>
            <a:off x="8267290" y="5179080"/>
            <a:ext cx="775111" cy="75355"/>
          </a:xfrm>
          <a:prstGeom prst="straightConnector1">
            <a:avLst/>
          </a:prstGeom>
          <a:solidFill>
            <a:schemeClr val="accent1"/>
          </a:solidFill>
          <a:ln w="38100" cap="flat" cmpd="sng" algn="ctr">
            <a:solidFill>
              <a:schemeClr val="accent4">
                <a:lumMod val="75000"/>
              </a:schemeClr>
            </a:solidFill>
            <a:prstDash val="solid"/>
            <a:round/>
            <a:headEnd type="none" w="med" len="med"/>
            <a:tailEnd type="triangle"/>
          </a:ln>
          <a:effectLst/>
        </p:spPr>
      </p:cxnSp>
    </p:spTree>
    <p:extLst>
      <p:ext uri="{BB962C8B-B14F-4D97-AF65-F5344CB8AC3E}">
        <p14:creationId xmlns:p14="http://schemas.microsoft.com/office/powerpoint/2010/main" val="185095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lgn="r"/>
            <a:r>
              <a:rPr lang="en-US" smtClean="0"/>
              <a:t>ISOL France Workshop VI - GDR SCiPAC - 27 Mai 2024, IPHC, Strasbourg</a:t>
            </a:r>
            <a:endParaRPr lang="fr-FR" dirty="0"/>
          </a:p>
        </p:txBody>
      </p:sp>
      <p:sp>
        <p:nvSpPr>
          <p:cNvPr id="2" name="Titre 1"/>
          <p:cNvSpPr>
            <a:spLocks noGrp="1"/>
          </p:cNvSpPr>
          <p:nvPr>
            <p:ph type="title" idx="4294967295"/>
          </p:nvPr>
        </p:nvSpPr>
        <p:spPr>
          <a:xfrm>
            <a:off x="0" y="85202"/>
            <a:ext cx="7129463" cy="1793875"/>
          </a:xfrm>
        </p:spPr>
        <p:txBody>
          <a:bodyPr/>
          <a:lstStyle/>
          <a:p>
            <a:r>
              <a:rPr lang="fr-FR" dirty="0" err="1"/>
              <a:t>Outline</a:t>
            </a:r>
            <a:endParaRPr lang="en-US" dirty="0"/>
          </a:p>
        </p:txBody>
      </p:sp>
      <p:sp>
        <p:nvSpPr>
          <p:cNvPr id="5" name="Rectangle 4"/>
          <p:cNvSpPr/>
          <p:nvPr/>
        </p:nvSpPr>
        <p:spPr>
          <a:xfrm>
            <a:off x="1425854" y="1426635"/>
            <a:ext cx="9056291" cy="1569660"/>
          </a:xfrm>
          <a:prstGeom prst="rect">
            <a:avLst/>
          </a:prstGeom>
        </p:spPr>
        <p:txBody>
          <a:bodyPr wrap="square">
            <a:spAutoFit/>
          </a:bodyPr>
          <a:lstStyle/>
          <a:p>
            <a:pPr marL="342900" indent="-342900">
              <a:buFont typeface="+mj-lt"/>
              <a:buAutoNum type="arabicPeriod"/>
            </a:pPr>
            <a:r>
              <a:rPr lang="en-US" sz="2400" dirty="0" smtClean="0"/>
              <a:t>GANIL/SPIRAL2 context and </a:t>
            </a:r>
            <a:r>
              <a:rPr lang="fr-FR" sz="2400" dirty="0" err="1" smtClean="0"/>
              <a:t>Targets</a:t>
            </a:r>
            <a:r>
              <a:rPr lang="fr-FR" sz="2400" dirty="0" smtClean="0"/>
              <a:t> </a:t>
            </a:r>
            <a:r>
              <a:rPr lang="fr-FR" sz="2400" dirty="0" err="1" smtClean="0"/>
              <a:t>Request</a:t>
            </a:r>
            <a:endParaRPr lang="en-US" sz="2400" dirty="0" smtClean="0"/>
          </a:p>
          <a:p>
            <a:pPr marL="342900" indent="-342900">
              <a:buFont typeface="+mj-lt"/>
              <a:buAutoNum type="arabicPeriod"/>
            </a:pPr>
            <a:r>
              <a:rPr lang="fr-FR" sz="2400" dirty="0" smtClean="0"/>
              <a:t>The </a:t>
            </a:r>
            <a:r>
              <a:rPr lang="fr-FR" sz="2400" dirty="0" err="1" smtClean="0"/>
              <a:t>existing</a:t>
            </a:r>
            <a:r>
              <a:rPr lang="fr-FR" sz="2400" dirty="0" smtClean="0"/>
              <a:t> Target </a:t>
            </a:r>
            <a:r>
              <a:rPr lang="fr-FR" sz="2400" dirty="0" err="1" smtClean="0"/>
              <a:t>Laboratory</a:t>
            </a:r>
            <a:endParaRPr lang="fr-FR" sz="2400" dirty="0" smtClean="0"/>
          </a:p>
          <a:p>
            <a:pPr marL="342900" indent="-342900">
              <a:buFont typeface="+mj-lt"/>
              <a:buAutoNum type="arabicPeriod"/>
            </a:pPr>
            <a:r>
              <a:rPr lang="fr-FR" sz="2400" dirty="0" smtClean="0"/>
              <a:t>PALAIS Project and </a:t>
            </a:r>
            <a:r>
              <a:rPr lang="fr-FR" sz="2400" dirty="0" err="1" smtClean="0"/>
              <a:t>beyond</a:t>
            </a:r>
            <a:endParaRPr lang="en-US" sz="2400" dirty="0" smtClean="0"/>
          </a:p>
          <a:p>
            <a:pPr marL="342900" indent="-342900">
              <a:buFont typeface="+mj-lt"/>
              <a:buAutoNum type="arabicPeriod"/>
            </a:pPr>
            <a:r>
              <a:rPr lang="fr-FR" sz="2400" dirty="0" smtClean="0"/>
              <a:t>Conclusions</a:t>
            </a:r>
            <a:endParaRPr lang="en-US" sz="2400" dirty="0"/>
          </a:p>
        </p:txBody>
      </p:sp>
      <p:pic>
        <p:nvPicPr>
          <p:cNvPr id="6" name="Picture 16" descr="PPP_LT3_442_3D_people-Bullsey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93359" y="3718828"/>
            <a:ext cx="1495849" cy="11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numéro de diapositive 8"/>
          <p:cNvSpPr>
            <a:spLocks noGrp="1"/>
          </p:cNvSpPr>
          <p:nvPr>
            <p:ph type="sldNum" sz="quarter" idx="12"/>
          </p:nvPr>
        </p:nvSpPr>
        <p:spPr/>
        <p:txBody>
          <a:bodyPr/>
          <a:lstStyle/>
          <a:p>
            <a:fld id="{94B63599-5DA0-BE42-AE37-88D1760620F1}" type="slidenum">
              <a:rPr lang="fr-FR" smtClean="0"/>
              <a:pPr/>
              <a:t>2</a:t>
            </a:fld>
            <a:endParaRPr lang="fr-FR"/>
          </a:p>
        </p:txBody>
      </p:sp>
    </p:spTree>
    <p:extLst>
      <p:ext uri="{BB962C8B-B14F-4D97-AF65-F5344CB8AC3E}">
        <p14:creationId xmlns:p14="http://schemas.microsoft.com/office/powerpoint/2010/main" val="517575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ISOL France Workshop VI - GDR SCiPAC - 27 Mai 2024, IPHC, Strasbourg</a:t>
            </a:r>
            <a:endParaRPr lang="fr-FR" dirty="0"/>
          </a:p>
        </p:txBody>
      </p:sp>
      <p:sp>
        <p:nvSpPr>
          <p:cNvPr id="2" name="Titre 1"/>
          <p:cNvSpPr>
            <a:spLocks noGrp="1"/>
          </p:cNvSpPr>
          <p:nvPr>
            <p:ph type="title" idx="4294967295"/>
          </p:nvPr>
        </p:nvSpPr>
        <p:spPr>
          <a:xfrm>
            <a:off x="0" y="0"/>
            <a:ext cx="10801350" cy="1141413"/>
          </a:xfrm>
        </p:spPr>
        <p:txBody>
          <a:bodyPr/>
          <a:lstStyle/>
          <a:p>
            <a:r>
              <a:rPr lang="fr-FR" dirty="0" smtClean="0"/>
              <a:t>Projet PALAIS</a:t>
            </a:r>
            <a:endParaRPr lang="en-US" dirty="0"/>
          </a:p>
        </p:txBody>
      </p:sp>
      <p:sp>
        <p:nvSpPr>
          <p:cNvPr id="3" name="Espace réservé du contenu 2"/>
          <p:cNvSpPr>
            <a:spLocks noGrp="1"/>
          </p:cNvSpPr>
          <p:nvPr>
            <p:ph idx="4294967295"/>
          </p:nvPr>
        </p:nvSpPr>
        <p:spPr>
          <a:xfrm>
            <a:off x="329794" y="865844"/>
            <a:ext cx="10801350" cy="998134"/>
          </a:xfrm>
          <a:ln>
            <a:solidFill>
              <a:schemeClr val="tx2">
                <a:lumMod val="40000"/>
                <a:lumOff val="60000"/>
              </a:schemeClr>
            </a:solidFill>
          </a:ln>
        </p:spPr>
        <p:txBody>
          <a:bodyPr>
            <a:noAutofit/>
          </a:bodyPr>
          <a:lstStyle/>
          <a:p>
            <a:r>
              <a:rPr lang="fr-FR" sz="1800" dirty="0" smtClean="0">
                <a:solidFill>
                  <a:schemeClr val="accent5">
                    <a:lumMod val="75000"/>
                  </a:schemeClr>
                </a:solidFill>
              </a:rPr>
              <a:t>Un nombre important de cibles de différentes nature (stables, </a:t>
            </a:r>
            <a:r>
              <a:rPr lang="fr-FR" sz="1800" b="1" baseline="30000" dirty="0" smtClean="0">
                <a:solidFill>
                  <a:schemeClr val="accent2">
                    <a:lumMod val="75000"/>
                  </a:schemeClr>
                </a:solidFill>
              </a:rPr>
              <a:t>238</a:t>
            </a:r>
            <a:r>
              <a:rPr lang="fr-FR" sz="1800" b="1" dirty="0" smtClean="0">
                <a:solidFill>
                  <a:schemeClr val="accent2">
                    <a:lumMod val="75000"/>
                  </a:schemeClr>
                </a:solidFill>
              </a:rPr>
              <a:t>U</a:t>
            </a:r>
            <a:r>
              <a:rPr lang="fr-FR" sz="1800" dirty="0" smtClean="0">
                <a:solidFill>
                  <a:schemeClr val="accent5">
                    <a:lumMod val="75000"/>
                  </a:schemeClr>
                </a:solidFill>
              </a:rPr>
              <a:t> &amp; </a:t>
            </a:r>
            <a:r>
              <a:rPr lang="fr-FR" sz="1800" dirty="0" smtClean="0">
                <a:solidFill>
                  <a:srgbClr val="D53FC0"/>
                </a:solidFill>
              </a:rPr>
              <a:t>actinides</a:t>
            </a:r>
            <a:r>
              <a:rPr lang="fr-FR" sz="1800" dirty="0" smtClean="0">
                <a:solidFill>
                  <a:schemeClr val="accent5">
                    <a:lumMod val="75000"/>
                  </a:schemeClr>
                </a:solidFill>
              </a:rPr>
              <a:t>) </a:t>
            </a:r>
          </a:p>
          <a:p>
            <a:r>
              <a:rPr lang="fr-FR" sz="1800" dirty="0" smtClean="0">
                <a:solidFill>
                  <a:schemeClr val="accent5">
                    <a:lumMod val="75000"/>
                  </a:schemeClr>
                </a:solidFill>
                <a:sym typeface="Wingdings" panose="05000000000000000000" pitchFamily="2" charset="2"/>
              </a:rPr>
              <a:t> accroitre les capacités de production et de développement du laboratoire de fabrication et caractérisation des cibles du GANIL</a:t>
            </a:r>
            <a:endParaRPr lang="fr-FR" sz="1800" dirty="0" smtClean="0">
              <a:solidFill>
                <a:schemeClr val="accent5">
                  <a:lumMod val="75000"/>
                </a:schemeClr>
              </a:solidFill>
            </a:endParaRPr>
          </a:p>
        </p:txBody>
      </p:sp>
      <p:pic>
        <p:nvPicPr>
          <p:cNvPr id="15" name="Imag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03" y="2078248"/>
            <a:ext cx="864096" cy="723298"/>
          </a:xfrm>
          <a:prstGeom prst="rect">
            <a:avLst/>
          </a:prstGeom>
        </p:spPr>
      </p:pic>
      <p:sp>
        <p:nvSpPr>
          <p:cNvPr id="5" name="Espace réservé du numéro de diapositive 4"/>
          <p:cNvSpPr>
            <a:spLocks noGrp="1"/>
          </p:cNvSpPr>
          <p:nvPr>
            <p:ph type="sldNum" sz="quarter" idx="12"/>
          </p:nvPr>
        </p:nvSpPr>
        <p:spPr/>
        <p:txBody>
          <a:bodyPr/>
          <a:lstStyle/>
          <a:p>
            <a:fld id="{94B63599-5DA0-BE42-AE37-88D1760620F1}" type="slidenum">
              <a:rPr lang="fr-FR" smtClean="0"/>
              <a:pPr/>
              <a:t>20</a:t>
            </a:fld>
            <a:endParaRPr lang="fr-FR"/>
          </a:p>
        </p:txBody>
      </p:sp>
      <p:sp>
        <p:nvSpPr>
          <p:cNvPr id="14" name="Espace réservé du contenu 2"/>
          <p:cNvSpPr txBox="1">
            <a:spLocks/>
          </p:cNvSpPr>
          <p:nvPr/>
        </p:nvSpPr>
        <p:spPr>
          <a:xfrm>
            <a:off x="1043460" y="1942875"/>
            <a:ext cx="5577166" cy="987606"/>
          </a:xfrm>
          <a:prstGeom prst="rect">
            <a:avLst/>
          </a:prstGeom>
          <a:ln>
            <a:solidFill>
              <a:srgbClr val="0070C0"/>
            </a:solidFill>
          </a:ln>
        </p:spPr>
        <p:txBody>
          <a:bodyPr vert="horz" lIns="91440" tIns="45720" rIns="91440" bIns="45720" rtlCol="0">
            <a:no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fr-FR" b="1" dirty="0" smtClean="0">
                <a:solidFill>
                  <a:schemeClr val="accent2">
                    <a:lumMod val="75000"/>
                  </a:schemeClr>
                </a:solidFill>
              </a:rPr>
              <a:t>PHASE 2 (2024-2026):</a:t>
            </a:r>
          </a:p>
          <a:p>
            <a:pPr marL="971550" lvl="1" indent="-285750">
              <a:buFont typeface="Wingdings" panose="05000000000000000000" pitchFamily="2" charset="2"/>
              <a:buChar char="Ø"/>
            </a:pPr>
            <a:r>
              <a:rPr lang="fr-FR" dirty="0" smtClean="0">
                <a:solidFill>
                  <a:schemeClr val="accent2">
                    <a:lumMod val="75000"/>
                  </a:schemeClr>
                </a:solidFill>
              </a:rPr>
              <a:t>Aménagement du LTR pour cibles </a:t>
            </a:r>
            <a:r>
              <a:rPr lang="fr-FR" baseline="30000" dirty="0" smtClean="0">
                <a:solidFill>
                  <a:schemeClr val="accent2">
                    <a:lumMod val="75000"/>
                  </a:schemeClr>
                </a:solidFill>
              </a:rPr>
              <a:t>238</a:t>
            </a:r>
            <a:r>
              <a:rPr lang="fr-FR" dirty="0" smtClean="0">
                <a:solidFill>
                  <a:schemeClr val="accent2">
                    <a:lumMod val="75000"/>
                  </a:schemeClr>
                </a:solidFill>
              </a:rPr>
              <a:t>U et éventuellement </a:t>
            </a:r>
            <a:r>
              <a:rPr lang="fr-FR" baseline="30000" dirty="0" smtClean="0">
                <a:solidFill>
                  <a:schemeClr val="accent2">
                    <a:lumMod val="75000"/>
                  </a:schemeClr>
                </a:solidFill>
              </a:rPr>
              <a:t>232</a:t>
            </a:r>
            <a:r>
              <a:rPr lang="fr-FR" dirty="0" smtClean="0">
                <a:solidFill>
                  <a:schemeClr val="accent2">
                    <a:lumMod val="75000"/>
                  </a:schemeClr>
                </a:solidFill>
              </a:rPr>
              <a:t>Th (étude en cours SSRE) </a:t>
            </a:r>
          </a:p>
        </p:txBody>
      </p:sp>
      <p:grpSp>
        <p:nvGrpSpPr>
          <p:cNvPr id="9" name="Groupe 8"/>
          <p:cNvGrpSpPr/>
          <p:nvPr/>
        </p:nvGrpSpPr>
        <p:grpSpPr>
          <a:xfrm>
            <a:off x="-38099" y="3404014"/>
            <a:ext cx="5768567" cy="2851852"/>
            <a:chOff x="1610133" y="1766968"/>
            <a:chExt cx="8033985" cy="4487045"/>
          </a:xfrm>
        </p:grpSpPr>
        <p:pic>
          <p:nvPicPr>
            <p:cNvPr id="11" name="Image 10"/>
            <p:cNvPicPr>
              <a:picLocks noChangeAspect="1"/>
            </p:cNvPicPr>
            <p:nvPr/>
          </p:nvPicPr>
          <p:blipFill>
            <a:blip r:embed="rId3"/>
            <a:stretch>
              <a:fillRect/>
            </a:stretch>
          </p:blipFill>
          <p:spPr>
            <a:xfrm rot="5400000">
              <a:off x="4026167" y="636062"/>
              <a:ext cx="4487045" cy="6748857"/>
            </a:xfrm>
            <a:prstGeom prst="rect">
              <a:avLst/>
            </a:prstGeom>
          </p:spPr>
        </p:pic>
        <p:sp>
          <p:nvSpPr>
            <p:cNvPr id="12" name="Rectangle 11"/>
            <p:cNvSpPr/>
            <p:nvPr/>
          </p:nvSpPr>
          <p:spPr>
            <a:xfrm rot="5400000">
              <a:off x="4875441" y="3574144"/>
              <a:ext cx="1400175" cy="2085975"/>
            </a:xfrm>
            <a:prstGeom prst="rect">
              <a:avLst/>
            </a:prstGeom>
            <a:solidFill>
              <a:srgbClr val="FFC000">
                <a:lumMod val="60000"/>
                <a:lumOff val="40000"/>
                <a:alpha val="50000"/>
              </a:srgbClr>
            </a:solidFill>
            <a:ln w="127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200"/>
            </a:p>
          </p:txBody>
        </p:sp>
        <p:sp>
          <p:nvSpPr>
            <p:cNvPr id="13" name="Zone de texte 25"/>
            <p:cNvSpPr txBox="1"/>
            <p:nvPr/>
          </p:nvSpPr>
          <p:spPr>
            <a:xfrm>
              <a:off x="4959069" y="4238696"/>
              <a:ext cx="1436621" cy="730459"/>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r>
                <a:rPr lang="fr-FR" sz="1200" dirty="0">
                  <a:solidFill>
                    <a:srgbClr val="000000"/>
                  </a:solidFill>
                  <a:latin typeface="Times New Roman" panose="02020603050405020304" pitchFamily="18" charset="0"/>
                  <a:ea typeface="Times New Roman" panose="02020603050405020304" pitchFamily="18" charset="0"/>
                </a:rPr>
                <a:t>HSP : 2,5 m</a:t>
              </a:r>
            </a:p>
            <a:p>
              <a:r>
                <a:rPr lang="fr-FR" sz="1200" dirty="0">
                  <a:solidFill>
                    <a:srgbClr val="000000"/>
                  </a:solidFill>
                  <a:latin typeface="Times New Roman" panose="02020603050405020304" pitchFamily="18" charset="0"/>
                  <a:ea typeface="Times New Roman" panose="02020603050405020304" pitchFamily="18" charset="0"/>
                </a:rPr>
                <a:t>S : 24 m2</a:t>
              </a:r>
              <a:endParaRPr lang="en-GB" sz="1600" dirty="0">
                <a:solidFill>
                  <a:srgbClr val="000000"/>
                </a:solidFill>
                <a:latin typeface="Times New Roman" panose="02020603050405020304" pitchFamily="18" charset="0"/>
                <a:ea typeface="Times New Roman" panose="02020603050405020304" pitchFamily="18" charset="0"/>
              </a:endParaRPr>
            </a:p>
          </p:txBody>
        </p:sp>
        <p:sp>
          <p:nvSpPr>
            <p:cNvPr id="16" name="Zone de texte 25"/>
            <p:cNvSpPr txBox="1"/>
            <p:nvPr/>
          </p:nvSpPr>
          <p:spPr>
            <a:xfrm>
              <a:off x="7317958" y="5167957"/>
              <a:ext cx="1173196" cy="4099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1400" dirty="0">
                  <a:latin typeface="Times New Roman" panose="02020603050405020304" pitchFamily="18" charset="0"/>
                  <a:ea typeface="Times New Roman" panose="02020603050405020304" pitchFamily="18" charset="0"/>
                </a:rPr>
                <a:t>LTR</a:t>
              </a:r>
              <a:endParaRPr lang="en-GB" dirty="0">
                <a:latin typeface="Times New Roman" panose="02020603050405020304" pitchFamily="18" charset="0"/>
                <a:ea typeface="Times New Roman" panose="02020603050405020304" pitchFamily="18" charset="0"/>
              </a:endParaRPr>
            </a:p>
          </p:txBody>
        </p:sp>
        <p:sp>
          <p:nvSpPr>
            <p:cNvPr id="17" name="Ellipse 16"/>
            <p:cNvSpPr/>
            <p:nvPr/>
          </p:nvSpPr>
          <p:spPr>
            <a:xfrm>
              <a:off x="8048298" y="4491181"/>
              <a:ext cx="252000" cy="612852"/>
            </a:xfrm>
            <a:prstGeom prst="ellipse">
              <a:avLst/>
            </a:prstGeom>
            <a:solidFill>
              <a:schemeClr val="bg1">
                <a:lumMod val="60000"/>
                <a:lumOff val="40000"/>
              </a:schemeClr>
            </a:solidFill>
            <a:ln>
              <a:solidFill>
                <a:schemeClr val="accent1"/>
              </a:solidFill>
            </a:ln>
          </p:spPr>
          <p:txBody>
            <a:bodyPr wrap="square" rtlCol="0" anchor="ctr">
              <a:spAutoFit/>
            </a:bodyPr>
            <a:lstStyle/>
            <a:p>
              <a:pPr algn="ctr"/>
              <a:endParaRPr lang="en-GB" sz="1200" dirty="0">
                <a:solidFill>
                  <a:srgbClr val="000000"/>
                </a:solidFill>
              </a:endParaRPr>
            </a:p>
          </p:txBody>
        </p:sp>
        <p:sp>
          <p:nvSpPr>
            <p:cNvPr id="18" name="Ellipse 17"/>
            <p:cNvSpPr/>
            <p:nvPr/>
          </p:nvSpPr>
          <p:spPr>
            <a:xfrm>
              <a:off x="6143689" y="2819357"/>
              <a:ext cx="252000" cy="612852"/>
            </a:xfrm>
            <a:prstGeom prst="ellipse">
              <a:avLst/>
            </a:prstGeom>
            <a:solidFill>
              <a:schemeClr val="bg1">
                <a:lumMod val="60000"/>
                <a:lumOff val="40000"/>
              </a:schemeClr>
            </a:solidFill>
            <a:ln>
              <a:solidFill>
                <a:schemeClr val="accent1"/>
              </a:solidFill>
            </a:ln>
          </p:spPr>
          <p:txBody>
            <a:bodyPr wrap="square" rtlCol="0" anchor="ctr">
              <a:spAutoFit/>
            </a:bodyPr>
            <a:lstStyle/>
            <a:p>
              <a:pPr algn="ctr"/>
              <a:endParaRPr lang="en-GB" sz="1200" dirty="0">
                <a:solidFill>
                  <a:srgbClr val="000000"/>
                </a:solidFill>
              </a:endParaRPr>
            </a:p>
          </p:txBody>
        </p:sp>
        <p:sp>
          <p:nvSpPr>
            <p:cNvPr id="19" name="ZoneTexte 18"/>
            <p:cNvSpPr txBox="1"/>
            <p:nvPr/>
          </p:nvSpPr>
          <p:spPr>
            <a:xfrm>
              <a:off x="1610133" y="2686071"/>
              <a:ext cx="2386040" cy="726374"/>
            </a:xfrm>
            <a:prstGeom prst="rect">
              <a:avLst/>
            </a:prstGeom>
            <a:solidFill>
              <a:srgbClr val="FFFFCC"/>
            </a:solidFill>
          </p:spPr>
          <p:txBody>
            <a:bodyPr wrap="none" rtlCol="0">
              <a:spAutoFit/>
            </a:bodyPr>
            <a:lstStyle/>
            <a:p>
              <a:r>
                <a:rPr lang="fr-FR" sz="1200" dirty="0">
                  <a:solidFill>
                    <a:srgbClr val="000000"/>
                  </a:solidFill>
                </a:rPr>
                <a:t>Cloisonnement</a:t>
              </a:r>
            </a:p>
            <a:p>
              <a:r>
                <a:rPr lang="fr-FR" sz="1200" dirty="0">
                  <a:solidFill>
                    <a:srgbClr val="000000"/>
                  </a:solidFill>
                </a:rPr>
                <a:t>Climatisation-ventilation</a:t>
              </a:r>
              <a:endParaRPr lang="en-GB" sz="1200" dirty="0">
                <a:solidFill>
                  <a:srgbClr val="000000"/>
                </a:solidFill>
              </a:endParaRPr>
            </a:p>
          </p:txBody>
        </p:sp>
        <p:cxnSp>
          <p:nvCxnSpPr>
            <p:cNvPr id="20" name="Connecteur droit avec flèche 19"/>
            <p:cNvCxnSpPr/>
            <p:nvPr/>
          </p:nvCxnSpPr>
          <p:spPr bwMode="auto">
            <a:xfrm>
              <a:off x="4385190" y="2999784"/>
              <a:ext cx="743397" cy="932329"/>
            </a:xfrm>
            <a:prstGeom prst="straightConnector1">
              <a:avLst/>
            </a:prstGeom>
            <a:solidFill>
              <a:schemeClr val="accent1"/>
            </a:solidFill>
            <a:ln w="38100" cap="flat" cmpd="sng" algn="ctr">
              <a:solidFill>
                <a:schemeClr val="accent4">
                  <a:lumMod val="75000"/>
                </a:schemeClr>
              </a:solidFill>
              <a:prstDash val="solid"/>
              <a:round/>
              <a:headEnd type="none" w="med" len="med"/>
              <a:tailEnd type="triangle"/>
            </a:ln>
            <a:effectLst/>
          </p:spPr>
        </p:cxnSp>
      </p:grpSp>
      <p:pic>
        <p:nvPicPr>
          <p:cNvPr id="28" name="Image 27"/>
          <p:cNvPicPr>
            <a:picLocks noChangeAspect="1"/>
          </p:cNvPicPr>
          <p:nvPr/>
        </p:nvPicPr>
        <p:blipFill>
          <a:blip r:embed="rId4"/>
          <a:stretch>
            <a:fillRect/>
          </a:stretch>
        </p:blipFill>
        <p:spPr>
          <a:xfrm>
            <a:off x="6282787" y="1657145"/>
            <a:ext cx="5762244" cy="5497068"/>
          </a:xfrm>
          <a:prstGeom prst="rect">
            <a:avLst/>
          </a:prstGeom>
        </p:spPr>
      </p:pic>
      <p:sp>
        <p:nvSpPr>
          <p:cNvPr id="29" name="ZoneTexte 28"/>
          <p:cNvSpPr txBox="1"/>
          <p:nvPr/>
        </p:nvSpPr>
        <p:spPr>
          <a:xfrm>
            <a:off x="1043460" y="2953176"/>
            <a:ext cx="5513048" cy="338554"/>
          </a:xfrm>
          <a:prstGeom prst="rect">
            <a:avLst/>
          </a:prstGeom>
          <a:solidFill>
            <a:srgbClr val="FFFFFF"/>
          </a:solid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sz="1600" b="0" i="0" u="none" strike="noStrike" kern="0" cap="none" spc="0" normalizeH="0" baseline="0" noProof="0" dirty="0" smtClean="0">
                <a:ln>
                  <a:noFill/>
                </a:ln>
                <a:solidFill>
                  <a:srgbClr val="000000"/>
                </a:solidFill>
                <a:effectLst/>
                <a:uLnTx/>
                <a:uFillTx/>
                <a:latin typeface="Comic Sans MS" pitchFamily="66" charset="0"/>
              </a:rPr>
              <a:t>Modification et aménagement du local à déchets du LTR</a:t>
            </a:r>
          </a:p>
        </p:txBody>
      </p:sp>
      <p:sp>
        <p:nvSpPr>
          <p:cNvPr id="30" name="Ellipse 29"/>
          <p:cNvSpPr/>
          <p:nvPr/>
        </p:nvSpPr>
        <p:spPr>
          <a:xfrm rot="16200000">
            <a:off x="7546408" y="6055445"/>
            <a:ext cx="976045" cy="519351"/>
          </a:xfrm>
          <a:prstGeom prst="ellipse">
            <a:avLst/>
          </a:prstGeom>
          <a:noFill/>
          <a:ln w="22225">
            <a:solidFill>
              <a:srgbClr val="FFC000"/>
            </a:solidFill>
          </a:ln>
        </p:spPr>
        <p:txBody>
          <a:bodyPr wrap="square" rtlCol="0" anchor="ctr">
            <a:spAutoFit/>
          </a:bodyPr>
          <a:lstStyle/>
          <a:p>
            <a:pPr algn="ctr" fontAlgn="base">
              <a:spcBef>
                <a:spcPct val="0"/>
              </a:spcBef>
              <a:spcAft>
                <a:spcPct val="0"/>
              </a:spcAft>
            </a:pPr>
            <a:endParaRPr lang="en-GB" dirty="0">
              <a:solidFill>
                <a:srgbClr val="000000"/>
              </a:solidFill>
              <a:latin typeface="Comic Sans MS" pitchFamily="66" charset="0"/>
            </a:endParaRPr>
          </a:p>
        </p:txBody>
      </p:sp>
      <p:sp>
        <p:nvSpPr>
          <p:cNvPr id="31" name="Ellipse 30"/>
          <p:cNvSpPr/>
          <p:nvPr/>
        </p:nvSpPr>
        <p:spPr>
          <a:xfrm>
            <a:off x="9988058" y="5654753"/>
            <a:ext cx="976045" cy="519351"/>
          </a:xfrm>
          <a:prstGeom prst="ellipse">
            <a:avLst/>
          </a:prstGeom>
          <a:noFill/>
          <a:ln w="22225">
            <a:solidFill>
              <a:srgbClr val="FFC000"/>
            </a:solidFill>
          </a:ln>
        </p:spPr>
        <p:txBody>
          <a:bodyPr wrap="square" rtlCol="0" anchor="ctr">
            <a:spAutoFit/>
          </a:bodyPr>
          <a:lstStyle/>
          <a:p>
            <a:pPr algn="ctr" fontAlgn="base">
              <a:spcBef>
                <a:spcPct val="0"/>
              </a:spcBef>
              <a:spcAft>
                <a:spcPct val="0"/>
              </a:spcAft>
            </a:pPr>
            <a:endParaRPr lang="en-GB" dirty="0">
              <a:solidFill>
                <a:srgbClr val="000000"/>
              </a:solidFill>
              <a:latin typeface="Comic Sans MS" pitchFamily="66" charset="0"/>
            </a:endParaRPr>
          </a:p>
        </p:txBody>
      </p:sp>
      <p:sp>
        <p:nvSpPr>
          <p:cNvPr id="32" name="Ellipse 31"/>
          <p:cNvSpPr/>
          <p:nvPr/>
        </p:nvSpPr>
        <p:spPr>
          <a:xfrm rot="5400000">
            <a:off x="9243815" y="1685440"/>
            <a:ext cx="664529" cy="519351"/>
          </a:xfrm>
          <a:prstGeom prst="ellipse">
            <a:avLst/>
          </a:prstGeom>
          <a:noFill/>
          <a:ln w="22225">
            <a:solidFill>
              <a:srgbClr val="FFC000"/>
            </a:solidFill>
          </a:ln>
        </p:spPr>
        <p:txBody>
          <a:bodyPr wrap="square" rtlCol="0" anchor="ctr">
            <a:spAutoFit/>
          </a:bodyPr>
          <a:lstStyle/>
          <a:p>
            <a:pPr algn="ctr" fontAlgn="base">
              <a:spcBef>
                <a:spcPct val="0"/>
              </a:spcBef>
              <a:spcAft>
                <a:spcPct val="0"/>
              </a:spcAft>
            </a:pPr>
            <a:endParaRPr lang="en-GB" dirty="0">
              <a:solidFill>
                <a:srgbClr val="000000"/>
              </a:solidFill>
              <a:latin typeface="Comic Sans MS" pitchFamily="66" charset="0"/>
            </a:endParaRPr>
          </a:p>
        </p:txBody>
      </p:sp>
      <p:sp>
        <p:nvSpPr>
          <p:cNvPr id="33" name="ZoneTexte 32"/>
          <p:cNvSpPr txBox="1"/>
          <p:nvPr/>
        </p:nvSpPr>
        <p:spPr>
          <a:xfrm>
            <a:off x="10309581" y="3025635"/>
            <a:ext cx="2057275" cy="2017106"/>
          </a:xfrm>
          <a:prstGeom prst="rect">
            <a:avLst/>
          </a:prstGeom>
          <a:solidFill>
            <a:srgbClr val="FFFFFF"/>
          </a:solidFill>
        </p:spPr>
        <p:txBody>
          <a:bodyPr wrap="square" rtlCol="0">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sz="1800" b="0" i="0" u="none" strike="noStrike" kern="0" cap="none" spc="0" normalizeH="0" baseline="0" noProof="0" dirty="0" smtClean="0">
                <a:ln>
                  <a:noFill/>
                </a:ln>
                <a:solidFill>
                  <a:srgbClr val="000000"/>
                </a:solidFill>
                <a:effectLst/>
                <a:uLnTx/>
                <a:uFillTx/>
                <a:latin typeface="Comic Sans MS" pitchFamily="66" charset="0"/>
              </a:rPr>
              <a:t>Ces modifications requièrent une demande d’autorisation.</a:t>
            </a:r>
          </a:p>
          <a:p>
            <a:pPr marL="0" marR="0" lvl="0" indent="0" defTabSz="914400" eaLnBrk="1" fontAlgn="base" latinLnBrk="0" hangingPunct="1">
              <a:lnSpc>
                <a:spcPct val="100000"/>
              </a:lnSpc>
              <a:spcBef>
                <a:spcPct val="0"/>
              </a:spcBef>
              <a:spcAft>
                <a:spcPct val="0"/>
              </a:spcAft>
              <a:buClrTx/>
              <a:buSzTx/>
              <a:buFontTx/>
              <a:buNone/>
              <a:tabLst/>
              <a:defRPr/>
            </a:pPr>
            <a:r>
              <a:rPr kumimoji="0" lang="fr-FR" sz="1800" b="0" i="0" u="none" strike="noStrike" kern="0" cap="none" spc="0" normalizeH="0" baseline="0" noProof="0" dirty="0" smtClean="0">
                <a:ln>
                  <a:noFill/>
                </a:ln>
                <a:solidFill>
                  <a:srgbClr val="000000"/>
                </a:solidFill>
                <a:effectLst/>
                <a:uLnTx/>
                <a:uFillTx/>
                <a:latin typeface="Comic Sans MS" pitchFamily="66"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fr-FR" sz="1800" b="0" i="0" u="none" strike="noStrike" kern="0" cap="none" spc="0" normalizeH="0" baseline="0" noProof="0" dirty="0" smtClean="0">
                <a:ln>
                  <a:noFill/>
                </a:ln>
                <a:solidFill>
                  <a:srgbClr val="000000"/>
                </a:solidFill>
                <a:effectLst/>
                <a:uLnTx/>
                <a:uFillTx/>
                <a:latin typeface="Comic Sans MS" pitchFamily="66" charset="0"/>
              </a:rPr>
              <a:t>1</a:t>
            </a:r>
            <a:r>
              <a:rPr kumimoji="0" lang="fr-FR" sz="1800" b="0" i="0" u="none" strike="noStrike" kern="0" cap="none" spc="0" normalizeH="0" baseline="30000" noProof="0" dirty="0" smtClean="0">
                <a:ln>
                  <a:noFill/>
                </a:ln>
                <a:solidFill>
                  <a:srgbClr val="000000"/>
                </a:solidFill>
                <a:effectLst/>
                <a:uLnTx/>
                <a:uFillTx/>
                <a:latin typeface="Comic Sans MS" pitchFamily="66" charset="0"/>
              </a:rPr>
              <a:t>ère</a:t>
            </a:r>
            <a:r>
              <a:rPr kumimoji="0" lang="fr-FR" sz="1800" b="0" i="0" u="none" strike="noStrike" kern="0" cap="none" spc="0" normalizeH="0" baseline="0" noProof="0" dirty="0" smtClean="0">
                <a:ln>
                  <a:noFill/>
                </a:ln>
                <a:solidFill>
                  <a:srgbClr val="000000"/>
                </a:solidFill>
                <a:effectLst/>
                <a:uLnTx/>
                <a:uFillTx/>
                <a:latin typeface="Comic Sans MS" pitchFamily="66" charset="0"/>
              </a:rPr>
              <a:t> analyse SPR réalisée</a:t>
            </a:r>
            <a:endParaRPr kumimoji="0" lang="en-GB" sz="1800" b="0" i="0" u="none" strike="noStrike" kern="0" cap="none" spc="0" normalizeH="0" baseline="0" noProof="0" dirty="0" smtClean="0">
              <a:ln>
                <a:noFill/>
              </a:ln>
              <a:solidFill>
                <a:srgbClr val="000000"/>
              </a:solidFill>
              <a:effectLst/>
              <a:uLnTx/>
              <a:uFillTx/>
              <a:latin typeface="Comic Sans MS" pitchFamily="66" charset="0"/>
            </a:endParaRPr>
          </a:p>
        </p:txBody>
      </p:sp>
      <p:sp>
        <p:nvSpPr>
          <p:cNvPr id="35" name="ZoneTexte 34"/>
          <p:cNvSpPr txBox="1"/>
          <p:nvPr/>
        </p:nvSpPr>
        <p:spPr>
          <a:xfrm>
            <a:off x="220433" y="6226808"/>
            <a:ext cx="1726306" cy="276999"/>
          </a:xfrm>
          <a:prstGeom prst="rect">
            <a:avLst/>
          </a:prstGeom>
          <a:noFill/>
        </p:spPr>
        <p:txBody>
          <a:bodyPr wrap="none" rtlCol="0">
            <a:spAutoFit/>
          </a:bodyPr>
          <a:lstStyle/>
          <a:p>
            <a:r>
              <a:rPr lang="fr-FR" sz="1200" i="1" dirty="0" err="1" smtClean="0"/>
              <a:t>Courtesy</a:t>
            </a:r>
            <a:r>
              <a:rPr lang="fr-FR" sz="1200" i="1" dirty="0" smtClean="0"/>
              <a:t> of F. </a:t>
            </a:r>
            <a:r>
              <a:rPr lang="fr-FR" sz="1200" i="1" dirty="0" err="1" smtClean="0"/>
              <a:t>Pérocheau</a:t>
            </a:r>
            <a:endParaRPr lang="en-US" sz="1200" i="1" dirty="0"/>
          </a:p>
        </p:txBody>
      </p:sp>
    </p:spTree>
    <p:extLst>
      <p:ext uri="{BB962C8B-B14F-4D97-AF65-F5344CB8AC3E}">
        <p14:creationId xmlns:p14="http://schemas.microsoft.com/office/powerpoint/2010/main" val="2490280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ISOL France Workshop VI - GDR SCiPAC - 27 Mai 2024, IPHC, Strasbourg</a:t>
            </a:r>
            <a:endParaRPr lang="fr-FR" dirty="0"/>
          </a:p>
        </p:txBody>
      </p:sp>
      <p:sp>
        <p:nvSpPr>
          <p:cNvPr id="2" name="Titre 1"/>
          <p:cNvSpPr>
            <a:spLocks noGrp="1"/>
          </p:cNvSpPr>
          <p:nvPr>
            <p:ph type="title" idx="4294967295"/>
          </p:nvPr>
        </p:nvSpPr>
        <p:spPr>
          <a:xfrm>
            <a:off x="0" y="0"/>
            <a:ext cx="10801350" cy="1141413"/>
          </a:xfrm>
        </p:spPr>
        <p:txBody>
          <a:bodyPr/>
          <a:lstStyle/>
          <a:p>
            <a:r>
              <a:rPr lang="fr-FR" dirty="0" smtClean="0"/>
              <a:t>Projet PALAIS à Grand PALAIS</a:t>
            </a:r>
            <a:endParaRPr lang="en-US" dirty="0"/>
          </a:p>
        </p:txBody>
      </p:sp>
      <p:sp>
        <p:nvSpPr>
          <p:cNvPr id="3" name="Espace réservé du contenu 2"/>
          <p:cNvSpPr>
            <a:spLocks noGrp="1"/>
          </p:cNvSpPr>
          <p:nvPr>
            <p:ph idx="4294967295"/>
          </p:nvPr>
        </p:nvSpPr>
        <p:spPr>
          <a:xfrm>
            <a:off x="517451" y="1031429"/>
            <a:ext cx="10801350" cy="979404"/>
          </a:xfrm>
          <a:ln>
            <a:solidFill>
              <a:schemeClr val="tx2">
                <a:lumMod val="40000"/>
                <a:lumOff val="60000"/>
              </a:schemeClr>
            </a:solidFill>
          </a:ln>
        </p:spPr>
        <p:txBody>
          <a:bodyPr>
            <a:noAutofit/>
          </a:bodyPr>
          <a:lstStyle/>
          <a:p>
            <a:r>
              <a:rPr lang="fr-FR" sz="1800" dirty="0" smtClean="0">
                <a:solidFill>
                  <a:schemeClr val="accent5">
                    <a:lumMod val="75000"/>
                  </a:schemeClr>
                </a:solidFill>
              </a:rPr>
              <a:t>Un nombre important de cibles de différentes nature (stables, </a:t>
            </a:r>
            <a:r>
              <a:rPr lang="fr-FR" sz="1800" baseline="30000" dirty="0" smtClean="0">
                <a:solidFill>
                  <a:schemeClr val="accent2">
                    <a:lumMod val="75000"/>
                  </a:schemeClr>
                </a:solidFill>
              </a:rPr>
              <a:t>238</a:t>
            </a:r>
            <a:r>
              <a:rPr lang="fr-FR" sz="1800" dirty="0" smtClean="0">
                <a:solidFill>
                  <a:schemeClr val="accent2">
                    <a:lumMod val="75000"/>
                  </a:schemeClr>
                </a:solidFill>
              </a:rPr>
              <a:t>U</a:t>
            </a:r>
            <a:r>
              <a:rPr lang="fr-FR" sz="1800" dirty="0" smtClean="0">
                <a:solidFill>
                  <a:schemeClr val="accent5">
                    <a:lumMod val="75000"/>
                  </a:schemeClr>
                </a:solidFill>
              </a:rPr>
              <a:t> &amp; </a:t>
            </a:r>
            <a:r>
              <a:rPr lang="fr-FR" sz="1800" b="1" dirty="0" smtClean="0">
                <a:solidFill>
                  <a:srgbClr val="D53FC0"/>
                </a:solidFill>
              </a:rPr>
              <a:t>actinides</a:t>
            </a:r>
            <a:r>
              <a:rPr lang="fr-FR" sz="1800" dirty="0" smtClean="0">
                <a:solidFill>
                  <a:schemeClr val="accent5">
                    <a:lumMod val="75000"/>
                  </a:schemeClr>
                </a:solidFill>
              </a:rPr>
              <a:t>) requises </a:t>
            </a:r>
          </a:p>
          <a:p>
            <a:r>
              <a:rPr lang="fr-FR" sz="1800" dirty="0" smtClean="0">
                <a:solidFill>
                  <a:schemeClr val="accent5">
                    <a:lumMod val="75000"/>
                  </a:schemeClr>
                </a:solidFill>
                <a:sym typeface="Wingdings" panose="05000000000000000000" pitchFamily="2" charset="2"/>
              </a:rPr>
              <a:t> accroitre les capacités de production et de développement du laboratoire de fabrication et caractérisation des cibles du GANIL</a:t>
            </a:r>
            <a:endParaRPr lang="fr-FR" sz="1800" dirty="0" smtClean="0">
              <a:solidFill>
                <a:schemeClr val="accent5">
                  <a:lumMod val="75000"/>
                </a:schemeClr>
              </a:solidFill>
            </a:endParaRPr>
          </a:p>
        </p:txBody>
      </p:sp>
      <p:grpSp>
        <p:nvGrpSpPr>
          <p:cNvPr id="13" name="Groupe 12"/>
          <p:cNvGrpSpPr/>
          <p:nvPr/>
        </p:nvGrpSpPr>
        <p:grpSpPr>
          <a:xfrm>
            <a:off x="330348" y="2077778"/>
            <a:ext cx="7721452" cy="3112366"/>
            <a:chOff x="6341213" y="1985433"/>
            <a:chExt cx="7721452" cy="3112366"/>
          </a:xfrm>
        </p:grpSpPr>
        <p:grpSp>
          <p:nvGrpSpPr>
            <p:cNvPr id="7" name="Groupe 6"/>
            <p:cNvGrpSpPr/>
            <p:nvPr/>
          </p:nvGrpSpPr>
          <p:grpSpPr>
            <a:xfrm>
              <a:off x="6341213" y="1985433"/>
              <a:ext cx="7721452" cy="3112366"/>
              <a:chOff x="6341213" y="1985433"/>
              <a:chExt cx="7721452" cy="3112366"/>
            </a:xfrm>
          </p:grpSpPr>
          <p:sp>
            <p:nvSpPr>
              <p:cNvPr id="10" name="Espace réservé du contenu 2"/>
              <p:cNvSpPr txBox="1">
                <a:spLocks/>
              </p:cNvSpPr>
              <p:nvPr/>
            </p:nvSpPr>
            <p:spPr>
              <a:xfrm>
                <a:off x="6341213" y="2020430"/>
                <a:ext cx="7721452" cy="3077369"/>
              </a:xfrm>
              <a:prstGeom prst="rect">
                <a:avLst/>
              </a:prstGeom>
              <a:ln>
                <a:solidFill>
                  <a:srgbClr val="D53FC0"/>
                </a:solidFill>
              </a:ln>
            </p:spPr>
            <p:txBody>
              <a:bodyPr vert="horz" lIns="91440" tIns="45720" rIns="91440" bIns="45720" rtlCol="0">
                <a:no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fr-FR" sz="2000" dirty="0" smtClean="0">
                    <a:solidFill>
                      <a:schemeClr val="tx2"/>
                    </a:solidFill>
                  </a:rPr>
                  <a:t>2019-2023 : IN2P3 prospectives </a:t>
                </a:r>
              </a:p>
              <a:p>
                <a:r>
                  <a:rPr lang="en-US" sz="1800" dirty="0" smtClean="0">
                    <a:solidFill>
                      <a:srgbClr val="7030A0"/>
                    </a:solidFill>
                  </a:rPr>
                  <a:t>Increase </a:t>
                </a:r>
                <a:r>
                  <a:rPr lang="en-US" sz="1800" dirty="0">
                    <a:solidFill>
                      <a:srgbClr val="7030A0"/>
                    </a:solidFill>
                  </a:rPr>
                  <a:t>the target developments capabilities (standard, actinide)</a:t>
                </a:r>
              </a:p>
              <a:p>
                <a:pPr marL="342900" indent="-342900">
                  <a:buFont typeface="Wingdings" panose="05000000000000000000" pitchFamily="2" charset="2"/>
                  <a:buChar char="à"/>
                </a:pPr>
                <a:r>
                  <a:rPr lang="fr-FR" sz="1800" i="1" dirty="0" err="1">
                    <a:solidFill>
                      <a:srgbClr val="7030A0"/>
                    </a:solidFill>
                  </a:rPr>
                  <a:t>Draw</a:t>
                </a:r>
                <a:r>
                  <a:rPr lang="fr-FR" sz="1800" i="1" dirty="0">
                    <a:solidFill>
                      <a:srgbClr val="7030A0"/>
                    </a:solidFill>
                  </a:rPr>
                  <a:t> up </a:t>
                </a:r>
                <a:r>
                  <a:rPr lang="fr-FR" sz="1800" i="1" dirty="0" err="1">
                    <a:solidFill>
                      <a:srgbClr val="7030A0"/>
                    </a:solidFill>
                  </a:rPr>
                  <a:t>inventory</a:t>
                </a:r>
                <a:r>
                  <a:rPr lang="fr-FR" sz="1800" i="1" dirty="0">
                    <a:solidFill>
                      <a:srgbClr val="7030A0"/>
                    </a:solidFill>
                  </a:rPr>
                  <a:t> </a:t>
                </a:r>
                <a:r>
                  <a:rPr lang="fr-FR" sz="1800" i="1" dirty="0" err="1">
                    <a:solidFill>
                      <a:srgbClr val="7030A0"/>
                    </a:solidFill>
                  </a:rPr>
                  <a:t>skills</a:t>
                </a:r>
                <a:r>
                  <a:rPr lang="fr-FR" sz="1800" i="1" dirty="0">
                    <a:solidFill>
                      <a:srgbClr val="7030A0"/>
                    </a:solidFill>
                  </a:rPr>
                  <a:t> </a:t>
                </a:r>
                <a:r>
                  <a:rPr lang="fr-FR" sz="1800" i="1" dirty="0" err="1">
                    <a:solidFill>
                      <a:srgbClr val="7030A0"/>
                    </a:solidFill>
                  </a:rPr>
                  <a:t>existing</a:t>
                </a:r>
                <a:r>
                  <a:rPr lang="fr-FR" sz="1800" i="1" dirty="0">
                    <a:solidFill>
                      <a:srgbClr val="7030A0"/>
                    </a:solidFill>
                  </a:rPr>
                  <a:t> or </a:t>
                </a:r>
                <a:r>
                  <a:rPr lang="fr-FR" sz="1800" i="1" dirty="0" err="1">
                    <a:solidFill>
                      <a:srgbClr val="7030A0"/>
                    </a:solidFill>
                  </a:rPr>
                  <a:t>missing</a:t>
                </a:r>
                <a:endParaRPr lang="fr-FR" sz="1800" i="1" dirty="0">
                  <a:solidFill>
                    <a:srgbClr val="7030A0"/>
                  </a:solidFill>
                </a:endParaRPr>
              </a:p>
              <a:p>
                <a:r>
                  <a:rPr lang="fr-FR" sz="2800" dirty="0">
                    <a:solidFill>
                      <a:schemeClr val="tx2"/>
                    </a:solidFill>
                    <a:sym typeface="Wingdings" panose="05000000000000000000" pitchFamily="2" charset="2"/>
                  </a:rPr>
                  <a:t>	</a:t>
                </a:r>
                <a:r>
                  <a:rPr lang="fr-FR" sz="2000" dirty="0" smtClean="0">
                    <a:solidFill>
                      <a:schemeClr val="tx2"/>
                    </a:solidFill>
                    <a:sym typeface="Wingdings" panose="05000000000000000000" pitchFamily="2" charset="2"/>
                    <a:hlinkClick r:id="rId2"/>
                  </a:rPr>
                  <a:t>Sept 23 </a:t>
                </a:r>
                <a:endParaRPr lang="fr-FR" sz="2000" dirty="0" smtClean="0">
                  <a:solidFill>
                    <a:schemeClr val="tx2"/>
                  </a:solidFill>
                  <a:sym typeface="Wingdings" panose="05000000000000000000" pitchFamily="2" charset="2"/>
                </a:endParaRPr>
              </a:p>
              <a:p>
                <a:r>
                  <a:rPr lang="en-GB" sz="2000" dirty="0" smtClean="0">
                    <a:solidFill>
                      <a:schemeClr val="tx2"/>
                    </a:solidFill>
                    <a:sym typeface="Wingdings" panose="05000000000000000000" pitchFamily="2" charset="2"/>
                  </a:rPr>
                  <a:t>      </a:t>
                </a:r>
                <a:r>
                  <a:rPr lang="en-GB" sz="2000" i="1" dirty="0" smtClean="0">
                    <a:solidFill>
                      <a:schemeClr val="tx2"/>
                    </a:solidFill>
                    <a:sym typeface="Wingdings" panose="05000000000000000000" pitchFamily="2" charset="2"/>
                  </a:rPr>
                  <a:t>Limits on outsourcing target fabrication</a:t>
                </a:r>
                <a:endParaRPr lang="en-GB" sz="2000" dirty="0">
                  <a:solidFill>
                    <a:schemeClr val="tx2"/>
                  </a:solidFill>
                  <a:sym typeface="Wingdings" panose="05000000000000000000" pitchFamily="2" charset="2"/>
                </a:endParaRPr>
              </a:p>
              <a:p>
                <a:r>
                  <a:rPr lang="en-GB" sz="2000" dirty="0">
                    <a:solidFill>
                      <a:schemeClr val="tx2"/>
                    </a:solidFill>
                    <a:sym typeface="Wingdings" panose="05000000000000000000" pitchFamily="2" charset="2"/>
                  </a:rPr>
                  <a:t> </a:t>
                </a:r>
                <a:r>
                  <a:rPr lang="en-GB" sz="2000" dirty="0" smtClean="0">
                    <a:solidFill>
                      <a:srgbClr val="7030A0"/>
                    </a:solidFill>
                    <a:sym typeface="Wingdings" panose="05000000000000000000" pitchFamily="2" charset="2"/>
                  </a:rPr>
                  <a:t>IN2P3 </a:t>
                </a:r>
                <a:r>
                  <a:rPr lang="en-GB" sz="2000" dirty="0">
                    <a:solidFill>
                      <a:srgbClr val="7030A0"/>
                    </a:solidFill>
                    <a:sym typeface="Wingdings" panose="05000000000000000000" pitchFamily="2" charset="2"/>
                  </a:rPr>
                  <a:t>support for an actinide target laboratory @GANIL</a:t>
                </a:r>
              </a:p>
              <a:p>
                <a:endParaRPr lang="fr-FR" sz="2400" dirty="0" smtClean="0"/>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5065" y="1985433"/>
                <a:ext cx="617600" cy="767771"/>
              </a:xfrm>
              <a:prstGeom prst="rect">
                <a:avLst/>
              </a:prstGeom>
            </p:spPr>
          </p:pic>
        </p:gr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1627" y="2918293"/>
              <a:ext cx="1305248" cy="899128"/>
            </a:xfrm>
            <a:prstGeom prst="rect">
              <a:avLst/>
            </a:prstGeom>
          </p:spPr>
        </p:pic>
      </p:grpSp>
      <p:sp>
        <p:nvSpPr>
          <p:cNvPr id="5" name="Espace réservé du numéro de diapositive 4"/>
          <p:cNvSpPr>
            <a:spLocks noGrp="1"/>
          </p:cNvSpPr>
          <p:nvPr>
            <p:ph type="sldNum" sz="quarter" idx="12"/>
          </p:nvPr>
        </p:nvSpPr>
        <p:spPr/>
        <p:txBody>
          <a:bodyPr/>
          <a:lstStyle/>
          <a:p>
            <a:fld id="{94B63599-5DA0-BE42-AE37-88D1760620F1}" type="slidenum">
              <a:rPr lang="fr-FR" smtClean="0"/>
              <a:pPr/>
              <a:t>21</a:t>
            </a:fld>
            <a:endParaRPr lang="fr-FR"/>
          </a:p>
        </p:txBody>
      </p:sp>
      <p:grpSp>
        <p:nvGrpSpPr>
          <p:cNvPr id="6" name="Groupe 5"/>
          <p:cNvGrpSpPr/>
          <p:nvPr/>
        </p:nvGrpSpPr>
        <p:grpSpPr>
          <a:xfrm>
            <a:off x="6227260" y="4093280"/>
            <a:ext cx="5680665" cy="2150760"/>
            <a:chOff x="6227260" y="4093280"/>
            <a:chExt cx="5680665" cy="2150760"/>
          </a:xfrm>
        </p:grpSpPr>
        <p:sp>
          <p:nvSpPr>
            <p:cNvPr id="9" name="Espace réservé du contenu 2"/>
            <p:cNvSpPr txBox="1">
              <a:spLocks/>
            </p:cNvSpPr>
            <p:nvPr/>
          </p:nvSpPr>
          <p:spPr>
            <a:xfrm>
              <a:off x="6227260" y="5289882"/>
              <a:ext cx="5680665" cy="954158"/>
            </a:xfrm>
            <a:prstGeom prst="rect">
              <a:avLst/>
            </a:prstGeom>
            <a:ln>
              <a:solidFill>
                <a:srgbClr val="D53FC0"/>
              </a:solidFill>
            </a:ln>
          </p:spPr>
          <p:txBody>
            <a:bodyPr vert="horz" lIns="91440" tIns="45720" rIns="91440" bIns="45720" rtlCol="0">
              <a:no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fr-FR" sz="2000" b="1" dirty="0" smtClean="0">
                  <a:solidFill>
                    <a:srgbClr val="D53FC0"/>
                  </a:solidFill>
                </a:rPr>
                <a:t>GRAND PALAIS = PHASE 3 (2023-202x)  </a:t>
              </a:r>
            </a:p>
            <a:p>
              <a:r>
                <a:rPr lang="fr-FR" sz="2000" b="1" dirty="0">
                  <a:solidFill>
                    <a:srgbClr val="D53FC0"/>
                  </a:solidFill>
                </a:rPr>
                <a:t> </a:t>
              </a:r>
              <a:r>
                <a:rPr lang="fr-FR" sz="2000" b="1" dirty="0" smtClean="0">
                  <a:solidFill>
                    <a:srgbClr val="D53FC0"/>
                  </a:solidFill>
                </a:rPr>
                <a:t>           = Fabrication de Cibles d’actinides !!!</a:t>
              </a:r>
            </a:p>
          </p:txBody>
        </p:sp>
        <p:pic>
          <p:nvPicPr>
            <p:cNvPr id="14" name="Image 13"/>
            <p:cNvPicPr>
              <a:picLocks noChangeAspect="1"/>
            </p:cNvPicPr>
            <p:nvPr/>
          </p:nvPicPr>
          <p:blipFill rotWithShape="1">
            <a:blip r:embed="rId5">
              <a:extLst>
                <a:ext uri="{28A0092B-C50C-407E-A947-70E740481C1C}">
                  <a14:useLocalDpi xmlns:a14="http://schemas.microsoft.com/office/drawing/2010/main" val="0"/>
                </a:ext>
              </a:extLst>
            </a:blip>
            <a:srcRect t="50157"/>
            <a:stretch/>
          </p:blipFill>
          <p:spPr>
            <a:xfrm>
              <a:off x="8789821" y="4093280"/>
              <a:ext cx="3118104" cy="1096864"/>
            </a:xfrm>
            <a:prstGeom prst="rect">
              <a:avLst/>
            </a:prstGeom>
          </p:spPr>
        </p:pic>
      </p:grpSp>
    </p:spTree>
    <p:extLst>
      <p:ext uri="{BB962C8B-B14F-4D97-AF65-F5344CB8AC3E}">
        <p14:creationId xmlns:p14="http://schemas.microsoft.com/office/powerpoint/2010/main" val="177305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fontScale="90000"/>
          </a:bodyPr>
          <a:lstStyle/>
          <a:p>
            <a:r>
              <a:rPr lang="fr-FR" dirty="0" smtClean="0"/>
              <a:t>Projet Grand PALAIS</a:t>
            </a:r>
            <a:r>
              <a:rPr lang="fr-FR" u="sng" dirty="0" smtClean="0"/>
              <a:t/>
            </a:r>
            <a:br>
              <a:rPr lang="fr-FR" u="sng" dirty="0" smtClean="0"/>
            </a:br>
            <a:r>
              <a:rPr lang="fr-FR" sz="4900" u="sng" dirty="0" smtClean="0"/>
              <a:t>P</a:t>
            </a:r>
            <a:r>
              <a:rPr lang="fr-FR" sz="4900" dirty="0" smtClean="0"/>
              <a:t>l</a:t>
            </a:r>
            <a:r>
              <a:rPr lang="fr-FR" sz="4900" u="sng" dirty="0" smtClean="0"/>
              <a:t>a</a:t>
            </a:r>
            <a:r>
              <a:rPr lang="fr-FR" sz="4900" dirty="0" smtClean="0"/>
              <a:t>teforme </a:t>
            </a:r>
            <a:r>
              <a:rPr lang="fr-FR" sz="4900" dirty="0"/>
              <a:t>Cib</a:t>
            </a:r>
            <a:r>
              <a:rPr lang="fr-FR" sz="4900" u="sng" dirty="0"/>
              <a:t>l</a:t>
            </a:r>
            <a:r>
              <a:rPr lang="fr-FR" sz="4900" dirty="0"/>
              <a:t>es </a:t>
            </a:r>
            <a:r>
              <a:rPr lang="fr-FR" sz="4900" dirty="0" smtClean="0"/>
              <a:t>pour G</a:t>
            </a:r>
            <a:r>
              <a:rPr lang="fr-FR" sz="4900" u="sng" dirty="0" smtClean="0"/>
              <a:t>A</a:t>
            </a:r>
            <a:r>
              <a:rPr lang="fr-FR" sz="4900" dirty="0" smtClean="0"/>
              <a:t>N</a:t>
            </a:r>
            <a:r>
              <a:rPr lang="fr-FR" sz="4900" u="sng" dirty="0" smtClean="0"/>
              <a:t>I</a:t>
            </a:r>
            <a:r>
              <a:rPr lang="fr-FR" sz="4900" dirty="0" smtClean="0"/>
              <a:t>L/</a:t>
            </a:r>
            <a:r>
              <a:rPr lang="fr-FR" sz="4900" u="sng" dirty="0" smtClean="0"/>
              <a:t>S</a:t>
            </a:r>
            <a:r>
              <a:rPr lang="fr-FR" sz="4900" dirty="0" smtClean="0"/>
              <a:t>PIRAL2</a:t>
            </a:r>
            <a:endParaRPr lang="fr-FR" dirty="0"/>
          </a:p>
        </p:txBody>
      </p:sp>
      <p:sp>
        <p:nvSpPr>
          <p:cNvPr id="8" name="Espace réservé du texte 7"/>
          <p:cNvSpPr>
            <a:spLocks noGrp="1"/>
          </p:cNvSpPr>
          <p:nvPr>
            <p:ph type="body" idx="1"/>
          </p:nvPr>
        </p:nvSpPr>
        <p:spPr>
          <a:xfrm>
            <a:off x="695326" y="4868863"/>
            <a:ext cx="8036080" cy="1260475"/>
          </a:xfrm>
        </p:spPr>
        <p:txBody>
          <a:bodyPr>
            <a:normAutofit/>
          </a:bodyPr>
          <a:lstStyle/>
          <a:p>
            <a:r>
              <a:rPr lang="fr-FR" sz="2200" i="1" dirty="0"/>
              <a:t>G. Frémont, expert Cibles</a:t>
            </a:r>
          </a:p>
          <a:p>
            <a:r>
              <a:rPr lang="fr-FR" sz="2200" i="1" dirty="0" smtClean="0"/>
              <a:t>F. </a:t>
            </a:r>
            <a:r>
              <a:rPr lang="fr-FR" sz="2200" i="1" dirty="0" err="1" smtClean="0"/>
              <a:t>Pérocheau</a:t>
            </a:r>
            <a:r>
              <a:rPr lang="fr-FR" sz="2200" i="1" dirty="0" smtClean="0"/>
              <a:t>, chef du projet &amp; </a:t>
            </a:r>
            <a:r>
              <a:rPr lang="fr-FR" sz="2200" i="1" dirty="0"/>
              <a:t>Ch. </a:t>
            </a:r>
            <a:r>
              <a:rPr lang="fr-FR" sz="2200" i="1" dirty="0" smtClean="0"/>
              <a:t>Stodel, pilote stratégique</a:t>
            </a:r>
            <a:endParaRPr lang="fr-FR" sz="2200" i="1" dirty="0"/>
          </a:p>
        </p:txBody>
      </p:sp>
      <p:sp>
        <p:nvSpPr>
          <p:cNvPr id="9" name="Espace réservé du pied de page 8"/>
          <p:cNvSpPr>
            <a:spLocks noGrp="1"/>
          </p:cNvSpPr>
          <p:nvPr>
            <p:ph type="ftr" sz="quarter" idx="11"/>
          </p:nvPr>
        </p:nvSpPr>
        <p:spPr/>
        <p:txBody>
          <a:bodyPr/>
          <a:lstStyle/>
          <a:p>
            <a:r>
              <a:rPr lang="fr-FR" smtClean="0"/>
              <a:t>ISOL France Workshop VI - GDR SCiPAC - 27 Mai 2024, IPHC, Strasbourg</a:t>
            </a:r>
            <a:endParaRPr lang="fr-FR"/>
          </a:p>
        </p:txBody>
      </p:sp>
      <p:sp>
        <p:nvSpPr>
          <p:cNvPr id="2" name="Espace réservé du numéro de diapositive 1"/>
          <p:cNvSpPr>
            <a:spLocks noGrp="1"/>
          </p:cNvSpPr>
          <p:nvPr>
            <p:ph type="sldNum" sz="quarter" idx="12"/>
          </p:nvPr>
        </p:nvSpPr>
        <p:spPr/>
        <p:txBody>
          <a:bodyPr/>
          <a:lstStyle/>
          <a:p>
            <a:fld id="{94B63599-5DA0-BE42-AE37-88D1760620F1}" type="slidenum">
              <a:rPr lang="fr-FR" smtClean="0"/>
              <a:pPr/>
              <a:t>22</a:t>
            </a:fld>
            <a:endParaRPr lang="fr-FR"/>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t="50157"/>
          <a:stretch/>
        </p:blipFill>
        <p:spPr>
          <a:xfrm>
            <a:off x="8378570" y="2340781"/>
            <a:ext cx="3118104" cy="1096864"/>
          </a:xfrm>
          <a:prstGeom prst="rect">
            <a:avLst/>
          </a:prstGeom>
        </p:spPr>
      </p:pic>
    </p:spTree>
    <p:extLst>
      <p:ext uri="{BB962C8B-B14F-4D97-AF65-F5344CB8AC3E}">
        <p14:creationId xmlns:p14="http://schemas.microsoft.com/office/powerpoint/2010/main" val="2427441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ISOL France Workshop VI - GDR SCiPAC - 27 Mai 2024, IPHC, Strasbourg</a:t>
            </a:r>
            <a:endParaRPr lang="fr-FR" dirty="0"/>
          </a:p>
        </p:txBody>
      </p:sp>
      <p:sp>
        <p:nvSpPr>
          <p:cNvPr id="2" name="Titre 1"/>
          <p:cNvSpPr>
            <a:spLocks noGrp="1"/>
          </p:cNvSpPr>
          <p:nvPr>
            <p:ph type="title" idx="4294967295"/>
          </p:nvPr>
        </p:nvSpPr>
        <p:spPr>
          <a:xfrm>
            <a:off x="0" y="257175"/>
            <a:ext cx="10801350" cy="1141413"/>
          </a:xfrm>
        </p:spPr>
        <p:txBody>
          <a:bodyPr/>
          <a:lstStyle/>
          <a:p>
            <a:r>
              <a:rPr lang="fr-FR" dirty="0" smtClean="0"/>
              <a:t>Projet GRAND PALAIS</a:t>
            </a:r>
            <a:endParaRPr lang="en-US" dirty="0"/>
          </a:p>
        </p:txBody>
      </p:sp>
      <p:sp>
        <p:nvSpPr>
          <p:cNvPr id="9" name="Espace réservé du contenu 2"/>
          <p:cNvSpPr txBox="1">
            <a:spLocks/>
          </p:cNvSpPr>
          <p:nvPr/>
        </p:nvSpPr>
        <p:spPr>
          <a:xfrm>
            <a:off x="1244498" y="1093788"/>
            <a:ext cx="5638135" cy="494007"/>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smtClean="0">
                <a:solidFill>
                  <a:srgbClr val="D53FC0"/>
                </a:solidFill>
              </a:rPr>
              <a:t>PHASE 3 (2023-202x) : Fabrication de Cibles d’actinide</a:t>
            </a:r>
          </a:p>
        </p:txBody>
      </p:sp>
      <p:pic>
        <p:nvPicPr>
          <p:cNvPr id="14" name="Image 13"/>
          <p:cNvPicPr>
            <a:picLocks noChangeAspect="1"/>
          </p:cNvPicPr>
          <p:nvPr/>
        </p:nvPicPr>
        <p:blipFill rotWithShape="1">
          <a:blip r:embed="rId2">
            <a:extLst>
              <a:ext uri="{28A0092B-C50C-407E-A947-70E740481C1C}">
                <a14:useLocalDpi xmlns:a14="http://schemas.microsoft.com/office/drawing/2010/main" val="0"/>
              </a:ext>
            </a:extLst>
          </a:blip>
          <a:srcRect t="50157"/>
          <a:stretch/>
        </p:blipFill>
        <p:spPr>
          <a:xfrm>
            <a:off x="6826491" y="301724"/>
            <a:ext cx="3118104" cy="1096864"/>
          </a:xfrm>
          <a:prstGeom prst="rect">
            <a:avLst/>
          </a:prstGeom>
        </p:spPr>
      </p:pic>
      <p:sp>
        <p:nvSpPr>
          <p:cNvPr id="15" name="Espace réservé du contenu 2"/>
          <p:cNvSpPr txBox="1">
            <a:spLocks/>
          </p:cNvSpPr>
          <p:nvPr/>
        </p:nvSpPr>
        <p:spPr>
          <a:xfrm>
            <a:off x="8503204" y="4029312"/>
            <a:ext cx="3620717" cy="1950616"/>
          </a:xfrm>
          <a:prstGeom prst="rect">
            <a:avLst/>
          </a:prstGeom>
          <a:ln>
            <a:solidFill>
              <a:schemeClr val="bg2">
                <a:lumMod val="90000"/>
              </a:schemeClr>
            </a:solidFill>
          </a:ln>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fr-FR" b="1" dirty="0" smtClean="0">
                <a:solidFill>
                  <a:schemeClr val="accent6">
                    <a:lumMod val="75000"/>
                  </a:schemeClr>
                </a:solidFill>
              </a:rPr>
              <a:t>Autorisations &amp; licences : </a:t>
            </a:r>
          </a:p>
          <a:p>
            <a:pPr marL="971550" lvl="1" indent="-285750">
              <a:buFont typeface="Wingdings" panose="05000000000000000000" pitchFamily="2" charset="2"/>
              <a:buChar char="Ø"/>
            </a:pPr>
            <a:r>
              <a:rPr lang="fr-FR" b="1" dirty="0" smtClean="0">
                <a:solidFill>
                  <a:schemeClr val="accent6">
                    <a:lumMod val="75000"/>
                  </a:schemeClr>
                </a:solidFill>
              </a:rPr>
              <a:t>transformation </a:t>
            </a:r>
            <a:r>
              <a:rPr lang="fr-FR" b="1" dirty="0" err="1" smtClean="0">
                <a:solidFill>
                  <a:schemeClr val="accent6">
                    <a:lumMod val="75000"/>
                  </a:schemeClr>
                </a:solidFill>
              </a:rPr>
              <a:t>MN</a:t>
            </a:r>
            <a:r>
              <a:rPr lang="fr-FR" b="1" dirty="0" err="1" smtClean="0">
                <a:solidFill>
                  <a:schemeClr val="accent6">
                    <a:lumMod val="75000"/>
                  </a:schemeClr>
                </a:solidFill>
                <a:latin typeface="Symbol" panose="05050102010706020507" pitchFamily="18" charset="2"/>
              </a:rPr>
              <a:t>a</a:t>
            </a:r>
            <a:endParaRPr lang="fr-FR" b="1" dirty="0" smtClean="0">
              <a:solidFill>
                <a:schemeClr val="accent6">
                  <a:lumMod val="75000"/>
                </a:schemeClr>
              </a:solidFill>
              <a:latin typeface="Symbol" panose="05050102010706020507" pitchFamily="18" charset="2"/>
            </a:endParaRPr>
          </a:p>
          <a:p>
            <a:pPr marL="971550" lvl="1" indent="-285750">
              <a:buFont typeface="Wingdings" panose="05000000000000000000" pitchFamily="2" charset="2"/>
              <a:buChar char="Ø"/>
            </a:pPr>
            <a:r>
              <a:rPr lang="fr-FR" b="1" dirty="0" smtClean="0">
                <a:solidFill>
                  <a:schemeClr val="accent6">
                    <a:lumMod val="75000"/>
                  </a:schemeClr>
                </a:solidFill>
              </a:rPr>
              <a:t>Procédés </a:t>
            </a:r>
            <a:r>
              <a:rPr lang="fr-FR" b="1" dirty="0">
                <a:solidFill>
                  <a:schemeClr val="accent6">
                    <a:lumMod val="75000"/>
                  </a:schemeClr>
                </a:solidFill>
              </a:rPr>
              <a:t>de manipulation…</a:t>
            </a:r>
            <a:endParaRPr lang="fr-FR" b="1" dirty="0" smtClean="0">
              <a:solidFill>
                <a:schemeClr val="accent6">
                  <a:lumMod val="75000"/>
                </a:schemeClr>
              </a:solidFill>
            </a:endParaRPr>
          </a:p>
          <a:p>
            <a:pPr marL="971550" lvl="1" indent="-285750">
              <a:buFont typeface="Wingdings" panose="05000000000000000000" pitchFamily="2" charset="2"/>
              <a:buChar char="Ø"/>
            </a:pPr>
            <a:r>
              <a:rPr lang="fr-FR" b="1" dirty="0" smtClean="0">
                <a:solidFill>
                  <a:schemeClr val="accent6">
                    <a:lumMod val="75000"/>
                  </a:schemeClr>
                </a:solidFill>
              </a:rPr>
              <a:t>Détention et gestion MN</a:t>
            </a:r>
            <a:r>
              <a:rPr lang="fr-FR" b="1" dirty="0">
                <a:solidFill>
                  <a:schemeClr val="accent6">
                    <a:lumMod val="75000"/>
                  </a:schemeClr>
                </a:solidFill>
              </a:rPr>
              <a:t>, </a:t>
            </a:r>
          </a:p>
          <a:p>
            <a:pPr marL="971550" lvl="1" indent="-285750">
              <a:buFont typeface="Wingdings" panose="05000000000000000000" pitchFamily="2" charset="2"/>
              <a:buChar char="Ø"/>
            </a:pPr>
            <a:r>
              <a:rPr lang="fr-FR" b="1" dirty="0" err="1">
                <a:solidFill>
                  <a:schemeClr val="accent6">
                    <a:lumMod val="75000"/>
                  </a:schemeClr>
                </a:solidFill>
              </a:rPr>
              <a:t>F</a:t>
            </a:r>
            <a:r>
              <a:rPr lang="fr-FR" b="1" dirty="0" err="1" smtClean="0">
                <a:solidFill>
                  <a:schemeClr val="accent6">
                    <a:lumMod val="75000"/>
                  </a:schemeClr>
                </a:solidFill>
              </a:rPr>
              <a:t>iliaire</a:t>
            </a:r>
            <a:r>
              <a:rPr lang="fr-FR" b="1" dirty="0" smtClean="0">
                <a:solidFill>
                  <a:schemeClr val="accent6">
                    <a:lumMod val="75000"/>
                  </a:schemeClr>
                </a:solidFill>
              </a:rPr>
              <a:t> déchets,….. </a:t>
            </a:r>
          </a:p>
          <a:p>
            <a:pPr marL="971550" lvl="1" indent="-285750">
              <a:buFont typeface="Wingdings" panose="05000000000000000000" pitchFamily="2" charset="2"/>
              <a:buChar char="Ø"/>
            </a:pPr>
            <a:r>
              <a:rPr lang="fr-FR" b="1" dirty="0" smtClean="0">
                <a:solidFill>
                  <a:schemeClr val="accent6">
                    <a:lumMod val="75000"/>
                  </a:schemeClr>
                </a:solidFill>
              </a:rPr>
              <a:t>Transport matière </a:t>
            </a:r>
            <a:endParaRPr lang="fr-FR" b="1" dirty="0">
              <a:solidFill>
                <a:schemeClr val="accent6">
                  <a:lumMod val="75000"/>
                </a:schemeClr>
              </a:solidFill>
            </a:endParaRPr>
          </a:p>
          <a:p>
            <a:pPr marL="971550" lvl="1" indent="-285750">
              <a:buFont typeface="Wingdings" panose="05000000000000000000" pitchFamily="2" charset="2"/>
              <a:buChar char="Ø"/>
            </a:pPr>
            <a:endParaRPr lang="en-US" b="1" dirty="0">
              <a:solidFill>
                <a:schemeClr val="accent6">
                  <a:lumMod val="75000"/>
                </a:schemeClr>
              </a:solidFill>
            </a:endParaRPr>
          </a:p>
        </p:txBody>
      </p:sp>
      <p:sp>
        <p:nvSpPr>
          <p:cNvPr id="17" name="Espace réservé du contenu 2"/>
          <p:cNvSpPr txBox="1">
            <a:spLocks/>
          </p:cNvSpPr>
          <p:nvPr/>
        </p:nvSpPr>
        <p:spPr>
          <a:xfrm>
            <a:off x="3076871" y="1511202"/>
            <a:ext cx="7128022" cy="1231596"/>
          </a:xfrm>
          <a:prstGeom prst="rect">
            <a:avLst/>
          </a:prstGeom>
          <a:ln>
            <a:solidFill>
              <a:srgbClr val="D53FC0"/>
            </a:solidFill>
          </a:ln>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fr-FR" b="1" dirty="0" smtClean="0">
                <a:solidFill>
                  <a:schemeClr val="tx2">
                    <a:lumMod val="60000"/>
                    <a:lumOff val="40000"/>
                  </a:schemeClr>
                </a:solidFill>
              </a:rPr>
              <a:t>Procédés de fabrication et caractérisation de cibles d’actinides</a:t>
            </a:r>
          </a:p>
          <a:p>
            <a:pPr marL="971550" lvl="1" indent="-285750">
              <a:buFont typeface="Wingdings" panose="05000000000000000000" pitchFamily="2" charset="2"/>
              <a:buChar char="Ø"/>
            </a:pPr>
            <a:r>
              <a:rPr lang="fr-FR" sz="1500" b="1" dirty="0" smtClean="0">
                <a:solidFill>
                  <a:schemeClr val="tx2">
                    <a:lumMod val="60000"/>
                    <a:lumOff val="40000"/>
                  </a:schemeClr>
                </a:solidFill>
              </a:rPr>
              <a:t>Compétences à acquérir</a:t>
            </a:r>
          </a:p>
          <a:p>
            <a:pPr marL="971550" lvl="1" indent="-285750">
              <a:buFont typeface="Wingdings" panose="05000000000000000000" pitchFamily="2" charset="2"/>
              <a:buChar char="Ø"/>
            </a:pPr>
            <a:r>
              <a:rPr lang="fr-FR" sz="1500" b="1" dirty="0" smtClean="0">
                <a:solidFill>
                  <a:schemeClr val="tx2">
                    <a:lumMod val="60000"/>
                    <a:lumOff val="40000"/>
                  </a:schemeClr>
                </a:solidFill>
              </a:rPr>
              <a:t>Identification des besoins matériels</a:t>
            </a:r>
          </a:p>
          <a:p>
            <a:pPr marL="971550" lvl="1" indent="-285750">
              <a:buFont typeface="Wingdings" panose="05000000000000000000" pitchFamily="2" charset="2"/>
              <a:buChar char="Ø"/>
            </a:pPr>
            <a:r>
              <a:rPr lang="fr-FR" sz="1500" b="1" dirty="0" smtClean="0">
                <a:solidFill>
                  <a:schemeClr val="tx2">
                    <a:lumMod val="60000"/>
                    <a:lumOff val="40000"/>
                  </a:schemeClr>
                </a:solidFill>
              </a:rPr>
              <a:t>Identification des autorisations &amp; licences à demander</a:t>
            </a:r>
          </a:p>
        </p:txBody>
      </p:sp>
      <p:grpSp>
        <p:nvGrpSpPr>
          <p:cNvPr id="19" name="Groupe 18"/>
          <p:cNvGrpSpPr/>
          <p:nvPr/>
        </p:nvGrpSpPr>
        <p:grpSpPr>
          <a:xfrm>
            <a:off x="262530" y="2842450"/>
            <a:ext cx="8462076" cy="2582792"/>
            <a:chOff x="313330" y="2946138"/>
            <a:chExt cx="8462076" cy="2582792"/>
          </a:xfrm>
        </p:grpSpPr>
        <p:sp>
          <p:nvSpPr>
            <p:cNvPr id="16" name="Espace réservé du contenu 2"/>
            <p:cNvSpPr txBox="1">
              <a:spLocks/>
            </p:cNvSpPr>
            <p:nvPr/>
          </p:nvSpPr>
          <p:spPr>
            <a:xfrm>
              <a:off x="3530010" y="3454767"/>
              <a:ext cx="5245396" cy="1379503"/>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750" lvl="2" indent="-285750">
                <a:buFont typeface="Wingdings" panose="05000000000000000000" pitchFamily="2" charset="2"/>
                <a:buChar char="Ø"/>
              </a:pPr>
              <a:r>
                <a:rPr lang="fr-FR" b="1" dirty="0" smtClean="0">
                  <a:solidFill>
                    <a:srgbClr val="00B0F0"/>
                  </a:solidFill>
                </a:rPr>
                <a:t>Schéma préliminaires d’implantation, plans</a:t>
              </a:r>
            </a:p>
            <a:p>
              <a:pPr marL="1428750" lvl="2" indent="-285750">
                <a:buFont typeface="Wingdings" panose="05000000000000000000" pitchFamily="2" charset="2"/>
                <a:buChar char="Ø"/>
              </a:pPr>
              <a:r>
                <a:rPr lang="fr-FR" b="1" dirty="0" smtClean="0">
                  <a:solidFill>
                    <a:srgbClr val="00B0F0"/>
                  </a:solidFill>
                </a:rPr>
                <a:t>Evaluation des coûts</a:t>
              </a:r>
            </a:p>
            <a:p>
              <a:pPr marL="1428750" lvl="2" indent="-285750">
                <a:buFont typeface="Wingdings" panose="05000000000000000000" pitchFamily="2" charset="2"/>
                <a:buChar char="Ø"/>
              </a:pPr>
              <a:r>
                <a:rPr lang="fr-FR" b="1" dirty="0" smtClean="0">
                  <a:solidFill>
                    <a:srgbClr val="00B0F0"/>
                  </a:solidFill>
                </a:rPr>
                <a:t>MO / Réalisation</a:t>
              </a:r>
            </a:p>
          </p:txBody>
        </p:sp>
        <p:sp>
          <p:nvSpPr>
            <p:cNvPr id="18" name="Espace réservé du contenu 2"/>
            <p:cNvSpPr txBox="1">
              <a:spLocks/>
            </p:cNvSpPr>
            <p:nvPr/>
          </p:nvSpPr>
          <p:spPr>
            <a:xfrm>
              <a:off x="313330" y="2946138"/>
              <a:ext cx="7982171" cy="2582792"/>
            </a:xfrm>
            <a:prstGeom prst="rect">
              <a:avLst/>
            </a:prstGeom>
            <a:ln>
              <a:solidFill>
                <a:schemeClr val="accent1">
                  <a:lumMod val="75000"/>
                </a:schemeClr>
              </a:solidFill>
            </a:ln>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fr-FR" b="1" dirty="0" smtClean="0">
                  <a:solidFill>
                    <a:srgbClr val="00B0F0"/>
                  </a:solidFill>
                </a:rPr>
                <a:t>Infrastructure dédié </a:t>
              </a:r>
              <a:r>
                <a:rPr lang="fr-FR" b="1" dirty="0">
                  <a:solidFill>
                    <a:srgbClr val="00B0F0"/>
                  </a:solidFill>
                </a:rPr>
                <a:t>à la fabrication des </a:t>
              </a:r>
              <a:r>
                <a:rPr lang="fr-FR" b="1" dirty="0" smtClean="0">
                  <a:solidFill>
                    <a:srgbClr val="00B0F0"/>
                  </a:solidFill>
                </a:rPr>
                <a:t>cibles (F. </a:t>
              </a:r>
              <a:r>
                <a:rPr lang="fr-FR" b="1" dirty="0" err="1" smtClean="0">
                  <a:solidFill>
                    <a:srgbClr val="00B0F0"/>
                  </a:solidFill>
                </a:rPr>
                <a:t>Pérocheau</a:t>
              </a:r>
              <a:r>
                <a:rPr lang="fr-FR" b="1" dirty="0" smtClean="0">
                  <a:solidFill>
                    <a:srgbClr val="00B0F0"/>
                  </a:solidFill>
                </a:rPr>
                <a:t>) </a:t>
              </a:r>
            </a:p>
            <a:p>
              <a:pPr marL="971550" lvl="1" indent="-285750">
                <a:buFont typeface="Wingdings" panose="05000000000000000000" pitchFamily="2" charset="2"/>
                <a:buChar char="Ø"/>
              </a:pPr>
              <a:r>
                <a:rPr lang="fr-FR" sz="2200" b="1" dirty="0">
                  <a:solidFill>
                    <a:srgbClr val="00B0F0"/>
                  </a:solidFill>
                </a:rPr>
                <a:t>N</a:t>
              </a:r>
              <a:r>
                <a:rPr lang="fr-FR" sz="2200" b="1" dirty="0" smtClean="0">
                  <a:solidFill>
                    <a:srgbClr val="00B0F0"/>
                  </a:solidFill>
                </a:rPr>
                <a:t>ouveau bâtiment 	</a:t>
              </a:r>
              <a:r>
                <a:rPr lang="fr-FR" b="1" dirty="0" smtClean="0">
                  <a:solidFill>
                    <a:srgbClr val="00B0F0"/>
                  </a:solidFill>
                </a:rPr>
                <a:t>			</a:t>
              </a:r>
            </a:p>
            <a:p>
              <a:pPr marL="971550" lvl="1" indent="-285750">
                <a:buFont typeface="Wingdings" panose="05000000000000000000" pitchFamily="2" charset="2"/>
                <a:buChar char="Ø"/>
              </a:pPr>
              <a:r>
                <a:rPr lang="fr-FR" b="1" dirty="0" smtClean="0">
                  <a:solidFill>
                    <a:srgbClr val="00B0F0"/>
                  </a:solidFill>
                </a:rPr>
                <a:t>Equipements:</a:t>
              </a:r>
            </a:p>
            <a:p>
              <a:pPr marL="1428750" lvl="2" indent="-285750">
                <a:buFont typeface="Wingdings" panose="05000000000000000000" pitchFamily="2" charset="2"/>
                <a:buChar char="Ø"/>
              </a:pPr>
              <a:r>
                <a:rPr lang="fr-FR" b="1" dirty="0" err="1" smtClean="0">
                  <a:solidFill>
                    <a:srgbClr val="00B0F0"/>
                  </a:solidFill>
                </a:rPr>
                <a:t>BàG</a:t>
              </a:r>
              <a:r>
                <a:rPr lang="fr-FR" b="1" dirty="0" smtClean="0">
                  <a:solidFill>
                    <a:srgbClr val="00B0F0"/>
                  </a:solidFill>
                </a:rPr>
                <a:t> / Hottes</a:t>
              </a:r>
            </a:p>
            <a:p>
              <a:pPr marL="1428750" lvl="2" indent="-285750">
                <a:buFont typeface="Wingdings" panose="05000000000000000000" pitchFamily="2" charset="2"/>
                <a:buChar char="Ø"/>
              </a:pPr>
              <a:r>
                <a:rPr lang="fr-FR" b="1" dirty="0" smtClean="0">
                  <a:solidFill>
                    <a:srgbClr val="00B0F0"/>
                  </a:solidFill>
                </a:rPr>
                <a:t>Protections / Contrôles</a:t>
              </a:r>
            </a:p>
            <a:p>
              <a:pPr marL="1428750" lvl="2" indent="-285750">
                <a:buFont typeface="Wingdings" panose="05000000000000000000" pitchFamily="2" charset="2"/>
                <a:buChar char="Ø"/>
              </a:pPr>
              <a:r>
                <a:rPr lang="fr-FR" b="1" dirty="0" smtClean="0">
                  <a:solidFill>
                    <a:srgbClr val="00B0F0"/>
                  </a:solidFill>
                </a:rPr>
                <a:t>Cellules de MP</a:t>
              </a:r>
            </a:p>
            <a:p>
              <a:pPr marL="1428750" lvl="2" indent="-285750">
                <a:buFont typeface="Wingdings" panose="05000000000000000000" pitchFamily="2" charset="2"/>
                <a:buChar char="Ø"/>
              </a:pPr>
              <a:r>
                <a:rPr lang="fr-FR" b="1" dirty="0" smtClean="0">
                  <a:solidFill>
                    <a:srgbClr val="00B0F0"/>
                  </a:solidFill>
                </a:rPr>
                <a:t>Système de caractérisation</a:t>
              </a:r>
            </a:p>
            <a:p>
              <a:pPr marL="1428750" lvl="2" indent="-285750">
                <a:buFont typeface="Wingdings" panose="05000000000000000000" pitchFamily="2" charset="2"/>
                <a:buChar char="Ø"/>
              </a:pPr>
              <a:r>
                <a:rPr lang="fr-FR" b="1" dirty="0" smtClean="0">
                  <a:solidFill>
                    <a:srgbClr val="00B0F0"/>
                  </a:solidFill>
                </a:rPr>
                <a:t>Stockage</a:t>
              </a:r>
            </a:p>
            <a:p>
              <a:pPr marL="1428750" lvl="2" indent="-285750">
                <a:buFont typeface="Wingdings" panose="05000000000000000000" pitchFamily="2" charset="2"/>
                <a:buChar char="Ø"/>
              </a:pPr>
              <a:endParaRPr lang="fr-FR" b="1" dirty="0" smtClean="0">
                <a:solidFill>
                  <a:srgbClr val="00B0F0"/>
                </a:solidFill>
              </a:endParaRPr>
            </a:p>
          </p:txBody>
        </p:sp>
      </p:grpSp>
      <p:sp>
        <p:nvSpPr>
          <p:cNvPr id="12" name="Ellipse 11"/>
          <p:cNvSpPr/>
          <p:nvPr/>
        </p:nvSpPr>
        <p:spPr>
          <a:xfrm>
            <a:off x="9924674" y="2608508"/>
            <a:ext cx="2035940" cy="13709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002060"/>
                </a:solidFill>
              </a:rPr>
              <a:t>DELPH, GM, BAU, SSRE </a:t>
            </a:r>
            <a:endParaRPr lang="en-US" dirty="0">
              <a:solidFill>
                <a:srgbClr val="002060"/>
              </a:solidFill>
            </a:endParaRPr>
          </a:p>
        </p:txBody>
      </p:sp>
      <p:sp>
        <p:nvSpPr>
          <p:cNvPr id="3" name="Espace réservé du numéro de diapositive 2"/>
          <p:cNvSpPr>
            <a:spLocks noGrp="1"/>
          </p:cNvSpPr>
          <p:nvPr>
            <p:ph type="sldNum" sz="quarter" idx="12"/>
          </p:nvPr>
        </p:nvSpPr>
        <p:spPr/>
        <p:txBody>
          <a:bodyPr/>
          <a:lstStyle/>
          <a:p>
            <a:fld id="{94B63599-5DA0-BE42-AE37-88D1760620F1}" type="slidenum">
              <a:rPr lang="fr-FR" smtClean="0"/>
              <a:pPr/>
              <a:t>23</a:t>
            </a:fld>
            <a:endParaRPr lang="fr-FR"/>
          </a:p>
        </p:txBody>
      </p:sp>
      <p:pic>
        <p:nvPicPr>
          <p:cNvPr id="20" name="Image 19"/>
          <p:cNvPicPr>
            <a:picLocks noChangeAspect="1"/>
          </p:cNvPicPr>
          <p:nvPr/>
        </p:nvPicPr>
        <p:blipFill rotWithShape="1">
          <a:blip r:embed="rId3"/>
          <a:srcRect l="52210" t="13733" r="27238" b="65934"/>
          <a:stretch/>
        </p:blipFill>
        <p:spPr>
          <a:xfrm>
            <a:off x="9165549" y="1292348"/>
            <a:ext cx="1039344" cy="1422400"/>
          </a:xfrm>
          <a:prstGeom prst="rect">
            <a:avLst/>
          </a:prstGeom>
        </p:spPr>
      </p:pic>
    </p:spTree>
    <p:extLst>
      <p:ext uri="{BB962C8B-B14F-4D97-AF65-F5344CB8AC3E}">
        <p14:creationId xmlns:p14="http://schemas.microsoft.com/office/powerpoint/2010/main" val="17337428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ISOL France Workshop VI - GDR SCiPAC - 27 Mai 2024, IPHC, Strasbourg</a:t>
            </a:r>
            <a:endParaRPr lang="fr-FR"/>
          </a:p>
        </p:txBody>
      </p:sp>
      <p:sp>
        <p:nvSpPr>
          <p:cNvPr id="3" name="Espace réservé du numéro de diapositive 2"/>
          <p:cNvSpPr>
            <a:spLocks noGrp="1"/>
          </p:cNvSpPr>
          <p:nvPr>
            <p:ph type="sldNum" sz="quarter" idx="12"/>
          </p:nvPr>
        </p:nvSpPr>
        <p:spPr/>
        <p:txBody>
          <a:bodyPr/>
          <a:lstStyle/>
          <a:p>
            <a:fld id="{94B63599-5DA0-BE42-AE37-88D1760620F1}" type="slidenum">
              <a:rPr lang="fr-FR" smtClean="0"/>
              <a:pPr/>
              <a:t>24</a:t>
            </a:fld>
            <a:endParaRPr lang="fr-FR"/>
          </a:p>
        </p:txBody>
      </p:sp>
      <p:grpSp>
        <p:nvGrpSpPr>
          <p:cNvPr id="4" name="Zone de dessin 547"/>
          <p:cNvGrpSpPr/>
          <p:nvPr/>
        </p:nvGrpSpPr>
        <p:grpSpPr>
          <a:xfrm>
            <a:off x="4946967" y="2009213"/>
            <a:ext cx="8007033" cy="5553658"/>
            <a:chOff x="423237" y="36119"/>
            <a:chExt cx="9908213" cy="6394526"/>
          </a:xfrm>
        </p:grpSpPr>
        <p:sp>
          <p:nvSpPr>
            <p:cNvPr id="5" name="Rectangle 4"/>
            <p:cNvSpPr/>
            <p:nvPr/>
          </p:nvSpPr>
          <p:spPr>
            <a:xfrm>
              <a:off x="628015" y="1581785"/>
              <a:ext cx="9703435" cy="4848860"/>
            </a:xfrm>
            <a:prstGeom prst="rect">
              <a:avLst/>
            </a:prstGeom>
          </p:spPr>
        </p:sp>
        <p:sp>
          <p:nvSpPr>
            <p:cNvPr id="6" name="Rectangle 5"/>
            <p:cNvSpPr/>
            <p:nvPr/>
          </p:nvSpPr>
          <p:spPr>
            <a:xfrm>
              <a:off x="2141529" y="4024800"/>
              <a:ext cx="539750" cy="539750"/>
            </a:xfrm>
            <a:prstGeom prst="rect">
              <a:avLst/>
            </a:prstGeom>
            <a:solidFill>
              <a:sysClr val="window" lastClr="FFFFFF"/>
            </a:solidFill>
            <a:ln w="254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7" name="Rectangle 6"/>
            <p:cNvSpPr/>
            <p:nvPr/>
          </p:nvSpPr>
          <p:spPr>
            <a:xfrm>
              <a:off x="2778746" y="1488128"/>
              <a:ext cx="1600995" cy="2157210"/>
            </a:xfrm>
            <a:prstGeom prst="rect">
              <a:avLst/>
            </a:prstGeom>
            <a:noFill/>
            <a:ln w="317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cxnSp>
          <p:nvCxnSpPr>
            <p:cNvPr id="8" name="Connecteur droit 7"/>
            <p:cNvCxnSpPr/>
            <p:nvPr/>
          </p:nvCxnSpPr>
          <p:spPr>
            <a:xfrm>
              <a:off x="426614" y="2581461"/>
              <a:ext cx="1620000" cy="0"/>
            </a:xfrm>
            <a:prstGeom prst="line">
              <a:avLst/>
            </a:prstGeom>
            <a:noFill/>
            <a:ln w="6350" cap="flat" cmpd="sng" algn="ctr">
              <a:solidFill>
                <a:sysClr val="windowText" lastClr="000000"/>
              </a:solidFill>
              <a:prstDash val="solid"/>
              <a:miter lim="800000"/>
            </a:ln>
            <a:effectLst/>
          </p:spPr>
        </p:cxnSp>
        <p:sp>
          <p:nvSpPr>
            <p:cNvPr id="9" name="Zone de texte 31"/>
            <p:cNvSpPr txBox="1"/>
            <p:nvPr/>
          </p:nvSpPr>
          <p:spPr>
            <a:xfrm>
              <a:off x="3272030" y="1822569"/>
              <a:ext cx="861695" cy="55689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Préparation </a:t>
              </a:r>
              <a:endParaRPr lang="en-US" sz="900">
                <a:effectLst/>
                <a:latin typeface="Times New Roman" panose="02020603050405020304" pitchFamily="18" charset="0"/>
                <a:ea typeface="Times New Roman" panose="02020603050405020304" pitchFamily="18" charset="0"/>
              </a:endParaRPr>
            </a:p>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9x6 m</a:t>
              </a:r>
              <a:endParaRPr lang="en-US" sz="90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423237" y="305032"/>
              <a:ext cx="3956504" cy="3729600"/>
            </a:xfrm>
            <a:prstGeom prst="rect">
              <a:avLst/>
            </a:prstGeom>
            <a:noFill/>
            <a:ln w="3175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11" name="Rectangle 10"/>
            <p:cNvSpPr/>
            <p:nvPr/>
          </p:nvSpPr>
          <p:spPr>
            <a:xfrm>
              <a:off x="537598" y="2550535"/>
              <a:ext cx="767715" cy="65405"/>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12" name="Rectangle 11"/>
            <p:cNvSpPr/>
            <p:nvPr/>
          </p:nvSpPr>
          <p:spPr>
            <a:xfrm>
              <a:off x="3168185" y="1462091"/>
              <a:ext cx="340539" cy="65405"/>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13" name="Rectangle 12"/>
            <p:cNvSpPr/>
            <p:nvPr/>
          </p:nvSpPr>
          <p:spPr>
            <a:xfrm>
              <a:off x="979744" y="929559"/>
              <a:ext cx="540000" cy="540000"/>
            </a:xfrm>
            <a:prstGeom prst="rect">
              <a:avLst/>
            </a:prstGeom>
            <a:solidFill>
              <a:sysClr val="window" lastClr="FFFFFF"/>
            </a:solidFill>
            <a:ln w="254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14" name="Rectangle 13"/>
            <p:cNvSpPr/>
            <p:nvPr/>
          </p:nvSpPr>
          <p:spPr>
            <a:xfrm>
              <a:off x="2059194" y="794110"/>
              <a:ext cx="720000" cy="2851101"/>
            </a:xfrm>
            <a:prstGeom prst="rect">
              <a:avLst/>
            </a:prstGeom>
            <a:noFill/>
            <a:ln w="317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15" name="Zone de texte 31"/>
            <p:cNvSpPr txBox="1"/>
            <p:nvPr/>
          </p:nvSpPr>
          <p:spPr>
            <a:xfrm>
              <a:off x="694224" y="2923964"/>
              <a:ext cx="826135" cy="62801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Fabrication </a:t>
              </a:r>
              <a:endParaRPr lang="en-US" sz="900">
                <a:effectLst/>
                <a:latin typeface="Times New Roman" panose="02020603050405020304" pitchFamily="18" charset="0"/>
                <a:ea typeface="Times New Roman" panose="02020603050405020304" pitchFamily="18" charset="0"/>
              </a:endParaRPr>
            </a:p>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9x6 m</a:t>
              </a:r>
              <a:endParaRPr lang="en-US" sz="900">
                <a:effectLst/>
                <a:latin typeface="Times New Roman" panose="02020603050405020304" pitchFamily="18" charset="0"/>
                <a:ea typeface="Times New Roman" panose="02020603050405020304" pitchFamily="18" charset="0"/>
              </a:endParaRPr>
            </a:p>
            <a:p>
              <a:pPr>
                <a:lnSpc>
                  <a:spcPct val="105000"/>
                </a:lnSpc>
                <a:spcAft>
                  <a:spcPts val="800"/>
                </a:spcAft>
              </a:pPr>
              <a:r>
                <a:rPr lang="fr-FR" sz="900">
                  <a:effectLst/>
                  <a:latin typeface="Times New Roman" panose="02020603050405020304" pitchFamily="18"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p:txBody>
        </p:sp>
        <p:grpSp>
          <p:nvGrpSpPr>
            <p:cNvPr id="16" name="Groupe 15"/>
            <p:cNvGrpSpPr/>
            <p:nvPr/>
          </p:nvGrpSpPr>
          <p:grpSpPr>
            <a:xfrm>
              <a:off x="1332036" y="2406590"/>
              <a:ext cx="360000" cy="359410"/>
              <a:chOff x="0" y="0"/>
              <a:chExt cx="360000" cy="360000"/>
            </a:xfrm>
          </p:grpSpPr>
          <p:cxnSp>
            <p:nvCxnSpPr>
              <p:cNvPr id="172" name="Connecteur droit 171"/>
              <p:cNvCxnSpPr/>
              <p:nvPr/>
            </p:nvCxnSpPr>
            <p:spPr>
              <a:xfrm rot="10800000" flipV="1">
                <a:off x="190851" y="175364"/>
                <a:ext cx="0" cy="180000"/>
              </a:xfrm>
              <a:prstGeom prst="line">
                <a:avLst/>
              </a:prstGeom>
              <a:noFill/>
              <a:ln w="6350" cap="flat" cmpd="sng" algn="ctr">
                <a:solidFill>
                  <a:sysClr val="windowText" lastClr="000000"/>
                </a:solidFill>
                <a:prstDash val="solid"/>
                <a:miter lim="800000"/>
              </a:ln>
              <a:effectLst/>
            </p:spPr>
          </p:cxnSp>
          <p:sp>
            <p:nvSpPr>
              <p:cNvPr id="173" name="Arc 172"/>
              <p:cNvSpPr/>
              <p:nvPr/>
            </p:nvSpPr>
            <p:spPr>
              <a:xfrm rot="5400000">
                <a:off x="0" y="0"/>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17" name="Groupe 16"/>
            <p:cNvGrpSpPr/>
            <p:nvPr/>
          </p:nvGrpSpPr>
          <p:grpSpPr>
            <a:xfrm>
              <a:off x="2501525" y="2738424"/>
              <a:ext cx="539750" cy="540000"/>
              <a:chOff x="1" y="0"/>
              <a:chExt cx="540000" cy="540000"/>
            </a:xfrm>
          </p:grpSpPr>
          <p:cxnSp>
            <p:nvCxnSpPr>
              <p:cNvPr id="170" name="Connecteur droit 169"/>
              <p:cNvCxnSpPr/>
              <p:nvPr/>
            </p:nvCxnSpPr>
            <p:spPr>
              <a:xfrm rot="5400000">
                <a:off x="135001" y="145456"/>
                <a:ext cx="0" cy="270000"/>
              </a:xfrm>
              <a:prstGeom prst="line">
                <a:avLst/>
              </a:prstGeom>
              <a:noFill/>
              <a:ln w="6350" cap="flat" cmpd="sng" algn="ctr">
                <a:solidFill>
                  <a:sysClr val="windowText" lastClr="000000"/>
                </a:solidFill>
                <a:prstDash val="solid"/>
                <a:miter lim="800000"/>
              </a:ln>
              <a:effectLst/>
            </p:spPr>
          </p:cxnSp>
          <p:sp>
            <p:nvSpPr>
              <p:cNvPr id="171" name="Arc 170"/>
              <p:cNvSpPr/>
              <p:nvPr/>
            </p:nvSpPr>
            <p:spPr>
              <a:xfrm rot="10800000" flipV="1">
                <a:off x="1" y="0"/>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18" name="Groupe 17"/>
            <p:cNvGrpSpPr/>
            <p:nvPr/>
          </p:nvGrpSpPr>
          <p:grpSpPr>
            <a:xfrm>
              <a:off x="2501648" y="1893688"/>
              <a:ext cx="539750" cy="540000"/>
              <a:chOff x="1" y="0"/>
              <a:chExt cx="540000" cy="540000"/>
            </a:xfrm>
          </p:grpSpPr>
          <p:cxnSp>
            <p:nvCxnSpPr>
              <p:cNvPr id="168" name="Connecteur droit 167"/>
              <p:cNvCxnSpPr/>
              <p:nvPr/>
            </p:nvCxnSpPr>
            <p:spPr>
              <a:xfrm rot="5400000">
                <a:off x="135001" y="145456"/>
                <a:ext cx="0" cy="270000"/>
              </a:xfrm>
              <a:prstGeom prst="line">
                <a:avLst/>
              </a:prstGeom>
              <a:noFill/>
              <a:ln w="6350" cap="flat" cmpd="sng" algn="ctr">
                <a:solidFill>
                  <a:sysClr val="windowText" lastClr="000000"/>
                </a:solidFill>
                <a:prstDash val="solid"/>
                <a:miter lim="800000"/>
              </a:ln>
              <a:effectLst/>
            </p:spPr>
          </p:cxnSp>
          <p:sp>
            <p:nvSpPr>
              <p:cNvPr id="169" name="Arc 168"/>
              <p:cNvSpPr/>
              <p:nvPr/>
            </p:nvSpPr>
            <p:spPr>
              <a:xfrm rot="10800000" flipV="1">
                <a:off x="1" y="0"/>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19" name="Groupe 18"/>
            <p:cNvGrpSpPr/>
            <p:nvPr/>
          </p:nvGrpSpPr>
          <p:grpSpPr>
            <a:xfrm rot="10800000">
              <a:off x="2501529" y="575946"/>
              <a:ext cx="539750" cy="540000"/>
              <a:chOff x="1" y="0"/>
              <a:chExt cx="540000" cy="540000"/>
            </a:xfrm>
          </p:grpSpPr>
          <p:cxnSp>
            <p:nvCxnSpPr>
              <p:cNvPr id="166" name="Connecteur droit 165"/>
              <p:cNvCxnSpPr/>
              <p:nvPr/>
            </p:nvCxnSpPr>
            <p:spPr>
              <a:xfrm rot="5400000">
                <a:off x="135001" y="145456"/>
                <a:ext cx="0" cy="270000"/>
              </a:xfrm>
              <a:prstGeom prst="line">
                <a:avLst/>
              </a:prstGeom>
              <a:noFill/>
              <a:ln w="6350" cap="flat" cmpd="sng" algn="ctr">
                <a:solidFill>
                  <a:sysClr val="windowText" lastClr="000000"/>
                </a:solidFill>
                <a:prstDash val="solid"/>
                <a:miter lim="800000"/>
              </a:ln>
              <a:effectLst/>
            </p:spPr>
          </p:cxnSp>
          <p:sp>
            <p:nvSpPr>
              <p:cNvPr id="167" name="Arc 166"/>
              <p:cNvSpPr/>
              <p:nvPr/>
            </p:nvSpPr>
            <p:spPr>
              <a:xfrm rot="10800000" flipV="1">
                <a:off x="1" y="0"/>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20" name="Groupe 19"/>
            <p:cNvGrpSpPr/>
            <p:nvPr/>
          </p:nvGrpSpPr>
          <p:grpSpPr>
            <a:xfrm flipH="1">
              <a:off x="2501543" y="1105397"/>
              <a:ext cx="539750" cy="540000"/>
              <a:chOff x="1" y="0"/>
              <a:chExt cx="540000" cy="540000"/>
            </a:xfrm>
          </p:grpSpPr>
          <p:cxnSp>
            <p:nvCxnSpPr>
              <p:cNvPr id="164" name="Connecteur droit 163"/>
              <p:cNvCxnSpPr/>
              <p:nvPr/>
            </p:nvCxnSpPr>
            <p:spPr>
              <a:xfrm rot="5400000">
                <a:off x="135001" y="145456"/>
                <a:ext cx="0" cy="270000"/>
              </a:xfrm>
              <a:prstGeom prst="line">
                <a:avLst/>
              </a:prstGeom>
              <a:noFill/>
              <a:ln w="6350" cap="flat" cmpd="sng" algn="ctr">
                <a:solidFill>
                  <a:sysClr val="windowText" lastClr="000000"/>
                </a:solidFill>
                <a:prstDash val="solid"/>
                <a:miter lim="800000"/>
              </a:ln>
              <a:effectLst/>
            </p:spPr>
          </p:cxnSp>
          <p:sp>
            <p:nvSpPr>
              <p:cNvPr id="165" name="Arc 164"/>
              <p:cNvSpPr/>
              <p:nvPr/>
            </p:nvSpPr>
            <p:spPr>
              <a:xfrm rot="10800000" flipV="1">
                <a:off x="1" y="0"/>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21" name="Groupe 20"/>
            <p:cNvGrpSpPr/>
            <p:nvPr/>
          </p:nvGrpSpPr>
          <p:grpSpPr>
            <a:xfrm rot="10800000" flipV="1">
              <a:off x="1809975" y="3215398"/>
              <a:ext cx="539116" cy="540000"/>
              <a:chOff x="0" y="0"/>
              <a:chExt cx="540000" cy="540000"/>
            </a:xfrm>
          </p:grpSpPr>
          <p:cxnSp>
            <p:nvCxnSpPr>
              <p:cNvPr id="162" name="Connecteur droit 161"/>
              <p:cNvCxnSpPr/>
              <p:nvPr/>
            </p:nvCxnSpPr>
            <p:spPr>
              <a:xfrm rot="5400000">
                <a:off x="135000" y="145456"/>
                <a:ext cx="0" cy="270000"/>
              </a:xfrm>
              <a:prstGeom prst="line">
                <a:avLst/>
              </a:prstGeom>
              <a:noFill/>
              <a:ln w="6350" cap="flat" cmpd="sng" algn="ctr">
                <a:solidFill>
                  <a:sysClr val="windowText" lastClr="000000"/>
                </a:solidFill>
                <a:prstDash val="solid"/>
                <a:miter lim="800000"/>
              </a:ln>
              <a:effectLst/>
            </p:spPr>
          </p:cxnSp>
          <p:sp>
            <p:nvSpPr>
              <p:cNvPr id="163" name="Arc 162"/>
              <p:cNvSpPr/>
              <p:nvPr/>
            </p:nvSpPr>
            <p:spPr>
              <a:xfrm rot="10800000" flipV="1">
                <a:off x="0" y="0"/>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22" name="Groupe 21"/>
            <p:cNvGrpSpPr/>
            <p:nvPr/>
          </p:nvGrpSpPr>
          <p:grpSpPr>
            <a:xfrm>
              <a:off x="2141653" y="3479827"/>
              <a:ext cx="360000" cy="358140"/>
              <a:chOff x="-635" y="635"/>
              <a:chExt cx="360000" cy="360000"/>
            </a:xfrm>
          </p:grpSpPr>
          <p:cxnSp>
            <p:nvCxnSpPr>
              <p:cNvPr id="160" name="Connecteur droit 159"/>
              <p:cNvCxnSpPr/>
              <p:nvPr/>
            </p:nvCxnSpPr>
            <p:spPr>
              <a:xfrm rot="10800000" flipV="1">
                <a:off x="190216" y="175999"/>
                <a:ext cx="0" cy="180000"/>
              </a:xfrm>
              <a:prstGeom prst="line">
                <a:avLst/>
              </a:prstGeom>
              <a:noFill/>
              <a:ln w="6350" cap="flat" cmpd="sng" algn="ctr">
                <a:solidFill>
                  <a:sysClr val="windowText" lastClr="000000"/>
                </a:solidFill>
                <a:prstDash val="solid"/>
                <a:miter lim="800000"/>
              </a:ln>
              <a:effectLst/>
            </p:spPr>
          </p:cxnSp>
          <p:sp>
            <p:nvSpPr>
              <p:cNvPr id="161" name="Arc 160"/>
              <p:cNvSpPr/>
              <p:nvPr/>
            </p:nvSpPr>
            <p:spPr>
              <a:xfrm rot="5400000">
                <a:off x="-635" y="635"/>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23" name="Groupe 22"/>
            <p:cNvGrpSpPr/>
            <p:nvPr/>
          </p:nvGrpSpPr>
          <p:grpSpPr>
            <a:xfrm rot="16200000">
              <a:off x="3675486" y="3369418"/>
              <a:ext cx="539116" cy="540000"/>
              <a:chOff x="317" y="-317"/>
              <a:chExt cx="540000" cy="540000"/>
            </a:xfrm>
          </p:grpSpPr>
          <p:cxnSp>
            <p:nvCxnSpPr>
              <p:cNvPr id="158" name="Connecteur droit 157"/>
              <p:cNvCxnSpPr/>
              <p:nvPr/>
            </p:nvCxnSpPr>
            <p:spPr>
              <a:xfrm rot="5400000">
                <a:off x="135317" y="145139"/>
                <a:ext cx="0" cy="270000"/>
              </a:xfrm>
              <a:prstGeom prst="line">
                <a:avLst/>
              </a:prstGeom>
              <a:noFill/>
              <a:ln w="6350" cap="flat" cmpd="sng" algn="ctr">
                <a:solidFill>
                  <a:sysClr val="windowText" lastClr="000000"/>
                </a:solidFill>
                <a:prstDash val="solid"/>
                <a:miter lim="800000"/>
              </a:ln>
              <a:effectLst/>
            </p:spPr>
          </p:cxnSp>
          <p:sp>
            <p:nvSpPr>
              <p:cNvPr id="159" name="Arc 158"/>
              <p:cNvSpPr/>
              <p:nvPr/>
            </p:nvSpPr>
            <p:spPr>
              <a:xfrm rot="10800000" flipV="1">
                <a:off x="317" y="-317"/>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24" name="Groupe 23"/>
            <p:cNvGrpSpPr/>
            <p:nvPr/>
          </p:nvGrpSpPr>
          <p:grpSpPr>
            <a:xfrm rot="5400000" flipH="1">
              <a:off x="3135503" y="3384583"/>
              <a:ext cx="539116" cy="540000"/>
              <a:chOff x="542607" y="-317"/>
              <a:chExt cx="540000" cy="540000"/>
            </a:xfrm>
          </p:grpSpPr>
          <p:cxnSp>
            <p:nvCxnSpPr>
              <p:cNvPr id="156" name="Connecteur droit 155"/>
              <p:cNvCxnSpPr/>
              <p:nvPr/>
            </p:nvCxnSpPr>
            <p:spPr>
              <a:xfrm rot="5400000">
                <a:off x="677607" y="145139"/>
                <a:ext cx="0" cy="270000"/>
              </a:xfrm>
              <a:prstGeom prst="line">
                <a:avLst/>
              </a:prstGeom>
              <a:noFill/>
              <a:ln w="6350" cap="flat" cmpd="sng" algn="ctr">
                <a:solidFill>
                  <a:sysClr val="windowText" lastClr="000000"/>
                </a:solidFill>
                <a:prstDash val="solid"/>
                <a:miter lim="800000"/>
              </a:ln>
              <a:effectLst/>
            </p:spPr>
          </p:cxnSp>
          <p:sp>
            <p:nvSpPr>
              <p:cNvPr id="157" name="Arc 156"/>
              <p:cNvSpPr/>
              <p:nvPr/>
            </p:nvSpPr>
            <p:spPr>
              <a:xfrm rot="10800000" flipV="1">
                <a:off x="542607" y="-317"/>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25" name="Rectangle 24"/>
            <p:cNvSpPr/>
            <p:nvPr/>
          </p:nvSpPr>
          <p:spPr>
            <a:xfrm>
              <a:off x="3660129" y="749559"/>
              <a:ext cx="720000" cy="720000"/>
            </a:xfrm>
            <a:prstGeom prst="rect">
              <a:avLst/>
            </a:prstGeom>
            <a:solidFill>
              <a:sysClr val="window" lastClr="FFFFFF"/>
            </a:solidFill>
            <a:ln w="254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26" name="Zone de texte 31"/>
            <p:cNvSpPr txBox="1"/>
            <p:nvPr/>
          </p:nvSpPr>
          <p:spPr>
            <a:xfrm>
              <a:off x="3660127" y="929557"/>
              <a:ext cx="790676" cy="32196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900">
                  <a:effectLst/>
                  <a:latin typeface="Calibri" panose="020F0502020204030204" pitchFamily="34" charset="0"/>
                  <a:ea typeface="Calibri" panose="020F0502020204030204" pitchFamily="34" charset="0"/>
                  <a:cs typeface="Times New Roman" panose="02020603050405020304" pitchFamily="18" charset="0"/>
                </a:rPr>
                <a:t>Ascenseur</a:t>
              </a:r>
              <a:endParaRPr lang="en-US" sz="900">
                <a:effectLst/>
                <a:latin typeface="Times New Roman" panose="02020603050405020304" pitchFamily="18" charset="0"/>
                <a:ea typeface="Times New Roman" panose="02020603050405020304" pitchFamily="18" charset="0"/>
              </a:endParaRPr>
            </a:p>
          </p:txBody>
        </p:sp>
        <p:sp>
          <p:nvSpPr>
            <p:cNvPr id="27" name="Zone de texte 31"/>
            <p:cNvSpPr txBox="1"/>
            <p:nvPr/>
          </p:nvSpPr>
          <p:spPr>
            <a:xfrm>
              <a:off x="947528" y="1028658"/>
              <a:ext cx="653551" cy="3693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900">
                  <a:effectLst/>
                  <a:latin typeface="Calibri" panose="020F0502020204030204" pitchFamily="34" charset="0"/>
                  <a:ea typeface="Calibri" panose="020F0502020204030204" pitchFamily="34" charset="0"/>
                  <a:cs typeface="Times New Roman" panose="02020603050405020304" pitchFamily="18" charset="0"/>
                </a:rPr>
                <a:t>Escalier</a:t>
              </a:r>
              <a:endParaRPr lang="en-US" sz="900">
                <a:effectLst/>
                <a:latin typeface="Times New Roman" panose="02020603050405020304" pitchFamily="18" charset="0"/>
                <a:ea typeface="Times New Roman" panose="02020603050405020304" pitchFamily="18" charset="0"/>
              </a:endParaRPr>
            </a:p>
          </p:txBody>
        </p:sp>
        <p:sp>
          <p:nvSpPr>
            <p:cNvPr id="28" name="Rectangle 27"/>
            <p:cNvSpPr/>
            <p:nvPr/>
          </p:nvSpPr>
          <p:spPr>
            <a:xfrm rot="5400000">
              <a:off x="3356901" y="1055115"/>
              <a:ext cx="586805" cy="65405"/>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nvGrpSpPr>
            <p:cNvPr id="29" name="Groupe 28"/>
            <p:cNvGrpSpPr/>
            <p:nvPr/>
          </p:nvGrpSpPr>
          <p:grpSpPr>
            <a:xfrm rot="5400000" flipH="1" flipV="1">
              <a:off x="1354462" y="1223036"/>
              <a:ext cx="360000" cy="358140"/>
              <a:chOff x="-635" y="635"/>
              <a:chExt cx="360000" cy="360000"/>
            </a:xfrm>
          </p:grpSpPr>
          <p:cxnSp>
            <p:nvCxnSpPr>
              <p:cNvPr id="154" name="Connecteur droit 153"/>
              <p:cNvCxnSpPr/>
              <p:nvPr/>
            </p:nvCxnSpPr>
            <p:spPr>
              <a:xfrm rot="10800000" flipV="1">
                <a:off x="190216" y="175999"/>
                <a:ext cx="0" cy="180000"/>
              </a:xfrm>
              <a:prstGeom prst="line">
                <a:avLst/>
              </a:prstGeom>
              <a:noFill/>
              <a:ln w="6350" cap="flat" cmpd="sng" algn="ctr">
                <a:solidFill>
                  <a:sysClr val="windowText" lastClr="000000"/>
                </a:solidFill>
                <a:prstDash val="solid"/>
                <a:miter lim="800000"/>
              </a:ln>
              <a:effectLst/>
            </p:spPr>
          </p:cxnSp>
          <p:sp>
            <p:nvSpPr>
              <p:cNvPr id="155" name="Arc 154"/>
              <p:cNvSpPr/>
              <p:nvPr/>
            </p:nvSpPr>
            <p:spPr>
              <a:xfrm rot="5400000">
                <a:off x="-635" y="635"/>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30" name="Rectangle 29"/>
            <p:cNvSpPr/>
            <p:nvPr/>
          </p:nvSpPr>
          <p:spPr>
            <a:xfrm rot="16200000">
              <a:off x="108318" y="620908"/>
              <a:ext cx="1170000" cy="540000"/>
            </a:xfrm>
            <a:prstGeom prst="rect">
              <a:avLst/>
            </a:prstGeom>
            <a:solidFill>
              <a:sysClr val="window" lastClr="FFFFFF"/>
            </a:solidFill>
            <a:ln w="254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31" name="Zone de texte 31"/>
            <p:cNvSpPr txBox="1"/>
            <p:nvPr/>
          </p:nvSpPr>
          <p:spPr>
            <a:xfrm rot="16200000">
              <a:off x="282379" y="754166"/>
              <a:ext cx="851457" cy="35560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Toilettes</a:t>
              </a:r>
              <a:endParaRPr lang="en-US" sz="900">
                <a:effectLst/>
                <a:latin typeface="Times New Roman" panose="02020603050405020304" pitchFamily="18" charset="0"/>
                <a:ea typeface="Times New Roman" panose="02020603050405020304" pitchFamily="18" charset="0"/>
              </a:endParaRPr>
            </a:p>
          </p:txBody>
        </p:sp>
        <p:grpSp>
          <p:nvGrpSpPr>
            <p:cNvPr id="32" name="Groupe 31"/>
            <p:cNvGrpSpPr/>
            <p:nvPr/>
          </p:nvGrpSpPr>
          <p:grpSpPr>
            <a:xfrm rot="16200000" flipH="1">
              <a:off x="775735" y="221044"/>
              <a:ext cx="360000" cy="357506"/>
              <a:chOff x="0" y="0"/>
              <a:chExt cx="360000" cy="360000"/>
            </a:xfrm>
          </p:grpSpPr>
          <p:cxnSp>
            <p:nvCxnSpPr>
              <p:cNvPr id="152" name="Connecteur droit 151"/>
              <p:cNvCxnSpPr/>
              <p:nvPr/>
            </p:nvCxnSpPr>
            <p:spPr>
              <a:xfrm rot="10800000" flipV="1">
                <a:off x="190851" y="175364"/>
                <a:ext cx="0" cy="180000"/>
              </a:xfrm>
              <a:prstGeom prst="line">
                <a:avLst/>
              </a:prstGeom>
              <a:noFill/>
              <a:ln w="6350" cap="flat" cmpd="sng" algn="ctr">
                <a:solidFill>
                  <a:sysClr val="windowText" lastClr="000000"/>
                </a:solidFill>
                <a:prstDash val="solid"/>
                <a:miter lim="800000"/>
              </a:ln>
              <a:effectLst/>
            </p:spPr>
          </p:cxnSp>
          <p:sp>
            <p:nvSpPr>
              <p:cNvPr id="153" name="Arc 152"/>
              <p:cNvSpPr/>
              <p:nvPr/>
            </p:nvSpPr>
            <p:spPr>
              <a:xfrm rot="5400000">
                <a:off x="0" y="0"/>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33" name="Rectangle 32"/>
            <p:cNvSpPr/>
            <p:nvPr/>
          </p:nvSpPr>
          <p:spPr>
            <a:xfrm>
              <a:off x="428640" y="1485787"/>
              <a:ext cx="1620000" cy="2160000"/>
            </a:xfrm>
            <a:prstGeom prst="rect">
              <a:avLst/>
            </a:prstGeom>
            <a:noFill/>
            <a:ln w="317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cxnSp>
          <p:nvCxnSpPr>
            <p:cNvPr id="34" name="Connecteur droit 33"/>
            <p:cNvCxnSpPr/>
            <p:nvPr/>
          </p:nvCxnSpPr>
          <p:spPr>
            <a:xfrm>
              <a:off x="2778920" y="3140797"/>
              <a:ext cx="1620000" cy="0"/>
            </a:xfrm>
            <a:prstGeom prst="line">
              <a:avLst/>
            </a:prstGeom>
            <a:noFill/>
            <a:ln w="28575" cap="flat" cmpd="sng" algn="ctr">
              <a:solidFill>
                <a:sysClr val="windowText" lastClr="000000"/>
              </a:solidFill>
              <a:prstDash val="solid"/>
              <a:miter lim="800000"/>
            </a:ln>
            <a:effectLst/>
          </p:spPr>
        </p:cxnSp>
        <p:grpSp>
          <p:nvGrpSpPr>
            <p:cNvPr id="35" name="Groupe 34"/>
            <p:cNvGrpSpPr/>
            <p:nvPr/>
          </p:nvGrpSpPr>
          <p:grpSpPr>
            <a:xfrm rot="10800000">
              <a:off x="1809952" y="1634125"/>
              <a:ext cx="539116" cy="540000"/>
              <a:chOff x="0" y="0"/>
              <a:chExt cx="540000" cy="540000"/>
            </a:xfrm>
          </p:grpSpPr>
          <p:cxnSp>
            <p:nvCxnSpPr>
              <p:cNvPr id="150" name="Connecteur droit 149"/>
              <p:cNvCxnSpPr/>
              <p:nvPr/>
            </p:nvCxnSpPr>
            <p:spPr>
              <a:xfrm rot="5400000">
                <a:off x="135000" y="145456"/>
                <a:ext cx="0" cy="270000"/>
              </a:xfrm>
              <a:prstGeom prst="line">
                <a:avLst/>
              </a:prstGeom>
              <a:noFill/>
              <a:ln w="6350" cap="flat" cmpd="sng" algn="ctr">
                <a:solidFill>
                  <a:sysClr val="windowText" lastClr="000000"/>
                </a:solidFill>
                <a:prstDash val="solid"/>
                <a:miter lim="800000"/>
              </a:ln>
              <a:effectLst/>
            </p:spPr>
          </p:cxnSp>
          <p:sp>
            <p:nvSpPr>
              <p:cNvPr id="151" name="Arc 150"/>
              <p:cNvSpPr/>
              <p:nvPr/>
            </p:nvSpPr>
            <p:spPr>
              <a:xfrm rot="10800000" flipV="1">
                <a:off x="0" y="0"/>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36" name="Zone de texte 31"/>
            <p:cNvSpPr txBox="1"/>
            <p:nvPr/>
          </p:nvSpPr>
          <p:spPr>
            <a:xfrm>
              <a:off x="2812525" y="2571869"/>
              <a:ext cx="847604" cy="4848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stockage 6x3 m</a:t>
              </a:r>
              <a:endParaRPr lang="en-US" sz="900">
                <a:effectLst/>
                <a:latin typeface="Times New Roman" panose="02020603050405020304" pitchFamily="18" charset="0"/>
                <a:ea typeface="Times New Roman" panose="02020603050405020304" pitchFamily="18" charset="0"/>
              </a:endParaRPr>
            </a:p>
          </p:txBody>
        </p:sp>
        <p:grpSp>
          <p:nvGrpSpPr>
            <p:cNvPr id="37" name="Groupe 36"/>
            <p:cNvGrpSpPr/>
            <p:nvPr/>
          </p:nvGrpSpPr>
          <p:grpSpPr>
            <a:xfrm rot="10800000">
              <a:off x="1719532" y="87640"/>
              <a:ext cx="360000" cy="357506"/>
              <a:chOff x="-952" y="952"/>
              <a:chExt cx="360000" cy="360000"/>
            </a:xfrm>
          </p:grpSpPr>
          <p:cxnSp>
            <p:nvCxnSpPr>
              <p:cNvPr id="148" name="Connecteur droit 147"/>
              <p:cNvCxnSpPr/>
              <p:nvPr/>
            </p:nvCxnSpPr>
            <p:spPr>
              <a:xfrm rot="10800000" flipV="1">
                <a:off x="189899" y="176316"/>
                <a:ext cx="0" cy="180000"/>
              </a:xfrm>
              <a:prstGeom prst="line">
                <a:avLst/>
              </a:prstGeom>
              <a:noFill/>
              <a:ln w="6350" cap="flat" cmpd="sng" algn="ctr">
                <a:solidFill>
                  <a:sysClr val="windowText" lastClr="000000"/>
                </a:solidFill>
                <a:prstDash val="solid"/>
                <a:miter lim="800000"/>
              </a:ln>
              <a:effectLst/>
            </p:spPr>
          </p:cxnSp>
          <p:sp>
            <p:nvSpPr>
              <p:cNvPr id="149" name="Arc 148"/>
              <p:cNvSpPr/>
              <p:nvPr/>
            </p:nvSpPr>
            <p:spPr>
              <a:xfrm rot="5400000">
                <a:off x="-952" y="952"/>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38" name="Groupe 37"/>
            <p:cNvGrpSpPr/>
            <p:nvPr/>
          </p:nvGrpSpPr>
          <p:grpSpPr>
            <a:xfrm rot="16200000">
              <a:off x="3692638" y="3774894"/>
              <a:ext cx="538480" cy="540000"/>
              <a:chOff x="551180" y="-635"/>
              <a:chExt cx="540000" cy="540000"/>
            </a:xfrm>
          </p:grpSpPr>
          <p:cxnSp>
            <p:nvCxnSpPr>
              <p:cNvPr id="146" name="Connecteur droit 145"/>
              <p:cNvCxnSpPr/>
              <p:nvPr/>
            </p:nvCxnSpPr>
            <p:spPr>
              <a:xfrm rot="5400000">
                <a:off x="686180" y="144821"/>
                <a:ext cx="0" cy="270000"/>
              </a:xfrm>
              <a:prstGeom prst="line">
                <a:avLst/>
              </a:prstGeom>
              <a:noFill/>
              <a:ln w="6350" cap="flat" cmpd="sng" algn="ctr">
                <a:solidFill>
                  <a:sysClr val="windowText" lastClr="000000"/>
                </a:solidFill>
                <a:prstDash val="solid"/>
                <a:miter lim="800000"/>
              </a:ln>
              <a:effectLst/>
            </p:spPr>
          </p:cxnSp>
          <p:sp>
            <p:nvSpPr>
              <p:cNvPr id="147" name="Arc 146"/>
              <p:cNvSpPr/>
              <p:nvPr/>
            </p:nvSpPr>
            <p:spPr>
              <a:xfrm rot="10800000" flipV="1">
                <a:off x="551180" y="-635"/>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39" name="Groupe 38"/>
            <p:cNvGrpSpPr/>
            <p:nvPr/>
          </p:nvGrpSpPr>
          <p:grpSpPr>
            <a:xfrm rot="5400000" flipH="1">
              <a:off x="3152655" y="3754654"/>
              <a:ext cx="538480" cy="540000"/>
              <a:chOff x="635" y="-635"/>
              <a:chExt cx="540000" cy="540000"/>
            </a:xfrm>
          </p:grpSpPr>
          <p:cxnSp>
            <p:nvCxnSpPr>
              <p:cNvPr id="144" name="Connecteur droit 143"/>
              <p:cNvCxnSpPr/>
              <p:nvPr/>
            </p:nvCxnSpPr>
            <p:spPr>
              <a:xfrm rot="5400000">
                <a:off x="135635" y="144821"/>
                <a:ext cx="0" cy="270000"/>
              </a:xfrm>
              <a:prstGeom prst="line">
                <a:avLst/>
              </a:prstGeom>
              <a:noFill/>
              <a:ln w="6350" cap="flat" cmpd="sng" algn="ctr">
                <a:solidFill>
                  <a:sysClr val="windowText" lastClr="000000"/>
                </a:solidFill>
                <a:prstDash val="solid"/>
                <a:miter lim="800000"/>
              </a:ln>
              <a:effectLst/>
            </p:spPr>
          </p:cxnSp>
          <p:sp>
            <p:nvSpPr>
              <p:cNvPr id="145" name="Arc 144"/>
              <p:cNvSpPr/>
              <p:nvPr/>
            </p:nvSpPr>
            <p:spPr>
              <a:xfrm rot="10800000" flipV="1">
                <a:off x="635" y="-635"/>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40" name="Zone de texte 31"/>
            <p:cNvSpPr txBox="1"/>
            <p:nvPr/>
          </p:nvSpPr>
          <p:spPr>
            <a:xfrm>
              <a:off x="1164987" y="4141488"/>
              <a:ext cx="874130" cy="540000"/>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900">
                  <a:effectLst/>
                  <a:latin typeface="Calibri" panose="020F0502020204030204" pitchFamily="34" charset="0"/>
                  <a:ea typeface="Calibri" panose="020F0502020204030204" pitchFamily="34" charset="0"/>
                  <a:cs typeface="Times New Roman" panose="02020603050405020304" pitchFamily="18" charset="0"/>
                </a:rPr>
                <a:t>Escalier de secours</a:t>
              </a:r>
              <a:endParaRPr lang="en-US" sz="900">
                <a:effectLst/>
                <a:latin typeface="Times New Roman" panose="02020603050405020304" pitchFamily="18" charset="0"/>
                <a:ea typeface="Times New Roman" panose="02020603050405020304" pitchFamily="18" charset="0"/>
              </a:endParaRPr>
            </a:p>
          </p:txBody>
        </p:sp>
        <p:grpSp>
          <p:nvGrpSpPr>
            <p:cNvPr id="41" name="Groupe 40"/>
            <p:cNvGrpSpPr/>
            <p:nvPr/>
          </p:nvGrpSpPr>
          <p:grpSpPr>
            <a:xfrm>
              <a:off x="2151598" y="3850954"/>
              <a:ext cx="360000" cy="357506"/>
              <a:chOff x="0" y="0"/>
              <a:chExt cx="360000" cy="360000"/>
            </a:xfrm>
          </p:grpSpPr>
          <p:cxnSp>
            <p:nvCxnSpPr>
              <p:cNvPr id="142" name="Connecteur droit 141"/>
              <p:cNvCxnSpPr/>
              <p:nvPr/>
            </p:nvCxnSpPr>
            <p:spPr>
              <a:xfrm rot="10800000" flipV="1">
                <a:off x="190851" y="175364"/>
                <a:ext cx="0" cy="180000"/>
              </a:xfrm>
              <a:prstGeom prst="line">
                <a:avLst/>
              </a:prstGeom>
              <a:noFill/>
              <a:ln w="6350" cap="flat" cmpd="sng" algn="ctr">
                <a:solidFill>
                  <a:sysClr val="windowText" lastClr="000000"/>
                </a:solidFill>
                <a:prstDash val="solid"/>
                <a:miter lim="800000"/>
              </a:ln>
              <a:effectLst/>
            </p:spPr>
          </p:cxnSp>
          <p:sp>
            <p:nvSpPr>
              <p:cNvPr id="143" name="Arc 142"/>
              <p:cNvSpPr/>
              <p:nvPr/>
            </p:nvSpPr>
            <p:spPr>
              <a:xfrm rot="5400000">
                <a:off x="0" y="0"/>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42" name="Zone de texte 31"/>
            <p:cNvSpPr txBox="1"/>
            <p:nvPr/>
          </p:nvSpPr>
          <p:spPr>
            <a:xfrm>
              <a:off x="599953" y="3687869"/>
              <a:ext cx="1327150" cy="280816"/>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Couloir technique </a:t>
              </a:r>
              <a:endParaRPr lang="en-US" sz="900">
                <a:effectLst/>
                <a:latin typeface="Times New Roman" panose="02020603050405020304" pitchFamily="18" charset="0"/>
                <a:ea typeface="Times New Roman" panose="02020603050405020304" pitchFamily="18" charset="0"/>
              </a:endParaRPr>
            </a:p>
          </p:txBody>
        </p:sp>
        <p:sp>
          <p:nvSpPr>
            <p:cNvPr id="43" name="Zone de texte 31"/>
            <p:cNvSpPr txBox="1"/>
            <p:nvPr/>
          </p:nvSpPr>
          <p:spPr>
            <a:xfrm>
              <a:off x="2174347" y="873045"/>
              <a:ext cx="699081" cy="48137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SAS radiopro</a:t>
              </a:r>
              <a:endParaRPr lang="en-US" sz="900">
                <a:effectLst/>
                <a:latin typeface="Times New Roman" panose="02020603050405020304" pitchFamily="18" charset="0"/>
                <a:ea typeface="Times New Roman" panose="02020603050405020304" pitchFamily="18" charset="0"/>
              </a:endParaRPr>
            </a:p>
            <a:p>
              <a:pPr>
                <a:lnSpc>
                  <a:spcPct val="105000"/>
                </a:lnSpc>
                <a:spcAft>
                  <a:spcPts val="800"/>
                </a:spcAft>
              </a:pPr>
              <a:r>
                <a:rPr lang="fr-FR" sz="900">
                  <a:effectLst/>
                  <a:latin typeface="Times New Roman" panose="02020603050405020304" pitchFamily="18"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p:txBody>
        </p:sp>
        <p:grpSp>
          <p:nvGrpSpPr>
            <p:cNvPr id="44" name="Groupe 43"/>
            <p:cNvGrpSpPr/>
            <p:nvPr/>
          </p:nvGrpSpPr>
          <p:grpSpPr>
            <a:xfrm rot="5400000">
              <a:off x="2703774" y="35359"/>
              <a:ext cx="538480" cy="540000"/>
              <a:chOff x="635" y="-635"/>
              <a:chExt cx="540000" cy="540000"/>
            </a:xfrm>
          </p:grpSpPr>
          <p:cxnSp>
            <p:nvCxnSpPr>
              <p:cNvPr id="140" name="Connecteur droit 139"/>
              <p:cNvCxnSpPr/>
              <p:nvPr/>
            </p:nvCxnSpPr>
            <p:spPr>
              <a:xfrm rot="5400000">
                <a:off x="135635" y="144821"/>
                <a:ext cx="0" cy="270000"/>
              </a:xfrm>
              <a:prstGeom prst="line">
                <a:avLst/>
              </a:prstGeom>
              <a:noFill/>
              <a:ln w="6350" cap="flat" cmpd="sng" algn="ctr">
                <a:solidFill>
                  <a:sysClr val="windowText" lastClr="000000"/>
                </a:solidFill>
                <a:prstDash val="solid"/>
                <a:miter lim="800000"/>
              </a:ln>
              <a:effectLst/>
            </p:spPr>
          </p:cxnSp>
          <p:sp>
            <p:nvSpPr>
              <p:cNvPr id="141" name="Arc 140"/>
              <p:cNvSpPr/>
              <p:nvPr/>
            </p:nvSpPr>
            <p:spPr>
              <a:xfrm rot="10800000" flipV="1">
                <a:off x="635" y="-635"/>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45" name="Groupe 44"/>
            <p:cNvGrpSpPr/>
            <p:nvPr/>
          </p:nvGrpSpPr>
          <p:grpSpPr>
            <a:xfrm rot="16200000" flipH="1">
              <a:off x="3244409" y="36629"/>
              <a:ext cx="538480" cy="540000"/>
              <a:chOff x="541020" y="635"/>
              <a:chExt cx="540000" cy="540000"/>
            </a:xfrm>
          </p:grpSpPr>
          <p:cxnSp>
            <p:nvCxnSpPr>
              <p:cNvPr id="138" name="Connecteur droit 137"/>
              <p:cNvCxnSpPr/>
              <p:nvPr/>
            </p:nvCxnSpPr>
            <p:spPr>
              <a:xfrm rot="5400000">
                <a:off x="676020" y="146091"/>
                <a:ext cx="0" cy="270000"/>
              </a:xfrm>
              <a:prstGeom prst="line">
                <a:avLst/>
              </a:prstGeom>
              <a:noFill/>
              <a:ln w="6350" cap="flat" cmpd="sng" algn="ctr">
                <a:solidFill>
                  <a:sysClr val="windowText" lastClr="000000"/>
                </a:solidFill>
                <a:prstDash val="solid"/>
                <a:miter lim="800000"/>
              </a:ln>
              <a:effectLst/>
            </p:spPr>
          </p:cxnSp>
          <p:sp>
            <p:nvSpPr>
              <p:cNvPr id="139" name="Arc 138"/>
              <p:cNvSpPr/>
              <p:nvPr/>
            </p:nvSpPr>
            <p:spPr>
              <a:xfrm rot="10800000" flipV="1">
                <a:off x="541020" y="635"/>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46" name="Zone de texte 31"/>
            <p:cNvSpPr txBox="1"/>
            <p:nvPr/>
          </p:nvSpPr>
          <p:spPr>
            <a:xfrm>
              <a:off x="779226" y="1752078"/>
              <a:ext cx="629920" cy="62738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Analyse </a:t>
              </a:r>
              <a:endParaRPr lang="en-US" sz="900">
                <a:effectLst/>
                <a:latin typeface="Times New Roman" panose="02020603050405020304" pitchFamily="18" charset="0"/>
                <a:ea typeface="Times New Roman" panose="02020603050405020304" pitchFamily="18" charset="0"/>
              </a:endParaRPr>
            </a:p>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9x6 m</a:t>
              </a:r>
              <a:endParaRPr lang="en-US" sz="900">
                <a:effectLst/>
                <a:latin typeface="Times New Roman" panose="02020603050405020304" pitchFamily="18" charset="0"/>
                <a:ea typeface="Times New Roman" panose="02020603050405020304" pitchFamily="18" charset="0"/>
              </a:endParaRPr>
            </a:p>
            <a:p>
              <a:pPr>
                <a:lnSpc>
                  <a:spcPct val="105000"/>
                </a:lnSpc>
                <a:spcAft>
                  <a:spcPts val="800"/>
                </a:spcAft>
              </a:pPr>
              <a:r>
                <a:rPr lang="fr-FR" sz="900">
                  <a:effectLst/>
                  <a:latin typeface="Times New Roman" panose="02020603050405020304" pitchFamily="18"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p:txBody>
        </p:sp>
        <p:sp>
          <p:nvSpPr>
            <p:cNvPr id="47" name="Zone de texte 534"/>
            <p:cNvSpPr txBox="1"/>
            <p:nvPr/>
          </p:nvSpPr>
          <p:spPr>
            <a:xfrm>
              <a:off x="2873428" y="3166125"/>
              <a:ext cx="1595123" cy="47966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900" dirty="0">
                  <a:effectLst/>
                  <a:latin typeface="Times New Roman" panose="02020603050405020304" pitchFamily="18" charset="0"/>
                  <a:ea typeface="Times New Roman" panose="02020603050405020304" pitchFamily="18" charset="0"/>
                </a:rPr>
                <a:t>Ventilation nucléaire 9x3 m</a:t>
              </a:r>
              <a:endParaRPr lang="en-US" sz="900" dirty="0">
                <a:effectLst/>
                <a:latin typeface="Times New Roman" panose="02020603050405020304" pitchFamily="18" charset="0"/>
                <a:ea typeface="Times New Roman" panose="02020603050405020304" pitchFamily="18" charset="0"/>
              </a:endParaRPr>
            </a:p>
          </p:txBody>
        </p:sp>
        <p:cxnSp>
          <p:nvCxnSpPr>
            <p:cNvPr id="48" name="Connecteur droit 47"/>
            <p:cNvCxnSpPr/>
            <p:nvPr/>
          </p:nvCxnSpPr>
          <p:spPr>
            <a:xfrm>
              <a:off x="2769066" y="2581481"/>
              <a:ext cx="1619885" cy="0"/>
            </a:xfrm>
            <a:prstGeom prst="line">
              <a:avLst/>
            </a:prstGeom>
            <a:noFill/>
            <a:ln w="28575" cap="flat" cmpd="sng" algn="ctr">
              <a:solidFill>
                <a:sysClr val="windowText" lastClr="000000"/>
              </a:solidFill>
              <a:prstDash val="solid"/>
              <a:miter lim="800000"/>
            </a:ln>
            <a:effectLst/>
          </p:spPr>
        </p:cxnSp>
        <p:cxnSp>
          <p:nvCxnSpPr>
            <p:cNvPr id="49" name="Connecteur droit 48"/>
            <p:cNvCxnSpPr/>
            <p:nvPr/>
          </p:nvCxnSpPr>
          <p:spPr>
            <a:xfrm>
              <a:off x="3682830" y="2581438"/>
              <a:ext cx="0" cy="559097"/>
            </a:xfrm>
            <a:prstGeom prst="line">
              <a:avLst/>
            </a:prstGeom>
            <a:ln w="25400"/>
          </p:spPr>
          <p:style>
            <a:lnRef idx="1">
              <a:schemeClr val="dk1"/>
            </a:lnRef>
            <a:fillRef idx="0">
              <a:schemeClr val="dk1"/>
            </a:fillRef>
            <a:effectRef idx="0">
              <a:schemeClr val="dk1"/>
            </a:effectRef>
            <a:fontRef idx="minor">
              <a:schemeClr val="tx1"/>
            </a:fontRef>
          </p:style>
        </p:cxnSp>
        <p:sp>
          <p:nvSpPr>
            <p:cNvPr id="50" name="Zone de texte 31"/>
            <p:cNvSpPr txBox="1"/>
            <p:nvPr/>
          </p:nvSpPr>
          <p:spPr>
            <a:xfrm>
              <a:off x="3660127" y="2620351"/>
              <a:ext cx="819359" cy="45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Stockage d’actinides</a:t>
              </a:r>
              <a:endParaRPr lang="en-US" sz="900">
                <a:effectLst/>
                <a:latin typeface="Times New Roman" panose="02020603050405020304" pitchFamily="18" charset="0"/>
                <a:ea typeface="Times New Roman" panose="02020603050405020304" pitchFamily="18" charset="0"/>
              </a:endParaRPr>
            </a:p>
          </p:txBody>
        </p:sp>
        <p:grpSp>
          <p:nvGrpSpPr>
            <p:cNvPr id="51" name="Groupe 50"/>
            <p:cNvGrpSpPr/>
            <p:nvPr/>
          </p:nvGrpSpPr>
          <p:grpSpPr>
            <a:xfrm>
              <a:off x="3405490" y="2738197"/>
              <a:ext cx="539116" cy="540000"/>
              <a:chOff x="0" y="0"/>
              <a:chExt cx="540000" cy="540000"/>
            </a:xfrm>
          </p:grpSpPr>
          <p:cxnSp>
            <p:nvCxnSpPr>
              <p:cNvPr id="136" name="Connecteur droit 135"/>
              <p:cNvCxnSpPr/>
              <p:nvPr/>
            </p:nvCxnSpPr>
            <p:spPr>
              <a:xfrm rot="5400000">
                <a:off x="135000" y="145456"/>
                <a:ext cx="0" cy="270000"/>
              </a:xfrm>
              <a:prstGeom prst="line">
                <a:avLst/>
              </a:prstGeom>
              <a:noFill/>
              <a:ln w="6350" cap="flat" cmpd="sng" algn="ctr">
                <a:solidFill>
                  <a:sysClr val="windowText" lastClr="000000"/>
                </a:solidFill>
                <a:prstDash val="solid"/>
                <a:miter lim="800000"/>
              </a:ln>
              <a:effectLst/>
            </p:spPr>
          </p:cxnSp>
          <p:sp>
            <p:nvSpPr>
              <p:cNvPr id="137" name="Arc 136"/>
              <p:cNvSpPr/>
              <p:nvPr/>
            </p:nvSpPr>
            <p:spPr>
              <a:xfrm rot="10800000" flipV="1">
                <a:off x="0" y="0"/>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52" name="Rectangle 51"/>
            <p:cNvSpPr/>
            <p:nvPr/>
          </p:nvSpPr>
          <p:spPr>
            <a:xfrm>
              <a:off x="6909222" y="4035992"/>
              <a:ext cx="539750" cy="539115"/>
            </a:xfrm>
            <a:prstGeom prst="rect">
              <a:avLst/>
            </a:prstGeom>
            <a:solidFill>
              <a:sysClr val="window" lastClr="FFFFFF"/>
            </a:solidFill>
            <a:ln w="254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53" name="Rectangle 52"/>
            <p:cNvSpPr/>
            <p:nvPr/>
          </p:nvSpPr>
          <p:spPr>
            <a:xfrm>
              <a:off x="7546127" y="1499167"/>
              <a:ext cx="1600835" cy="2156460"/>
            </a:xfrm>
            <a:prstGeom prst="rect">
              <a:avLst/>
            </a:prstGeom>
            <a:noFill/>
            <a:ln w="317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cxnSp>
          <p:nvCxnSpPr>
            <p:cNvPr id="54" name="Connecteur droit 53"/>
            <p:cNvCxnSpPr/>
            <p:nvPr/>
          </p:nvCxnSpPr>
          <p:spPr>
            <a:xfrm>
              <a:off x="5194087" y="2592637"/>
              <a:ext cx="1619885" cy="0"/>
            </a:xfrm>
            <a:prstGeom prst="line">
              <a:avLst/>
            </a:prstGeom>
            <a:noFill/>
            <a:ln w="6350" cap="flat" cmpd="sng" algn="ctr">
              <a:solidFill>
                <a:sysClr val="windowText" lastClr="000000"/>
              </a:solidFill>
              <a:prstDash val="solid"/>
              <a:miter lim="800000"/>
            </a:ln>
            <a:effectLst/>
          </p:spPr>
        </p:cxnSp>
        <p:sp>
          <p:nvSpPr>
            <p:cNvPr id="55" name="Zone de texte 31"/>
            <p:cNvSpPr txBox="1"/>
            <p:nvPr/>
          </p:nvSpPr>
          <p:spPr>
            <a:xfrm>
              <a:off x="7922047" y="2215447"/>
              <a:ext cx="861695" cy="55626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Préparation </a:t>
              </a:r>
              <a:endParaRPr lang="en-US" sz="900">
                <a:effectLst/>
                <a:latin typeface="Times New Roman" panose="02020603050405020304" pitchFamily="18" charset="0"/>
                <a:ea typeface="Times New Roman" panose="02020603050405020304" pitchFamily="18" charset="0"/>
              </a:endParaRPr>
            </a:p>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9x6 m</a:t>
              </a:r>
              <a:endParaRPr lang="en-US" sz="900">
                <a:effectLst/>
                <a:latin typeface="Times New Roman" panose="02020603050405020304" pitchFamily="18" charset="0"/>
                <a:ea typeface="Times New Roman" panose="02020603050405020304" pitchFamily="18" charset="0"/>
              </a:endParaRPr>
            </a:p>
          </p:txBody>
        </p:sp>
        <p:sp>
          <p:nvSpPr>
            <p:cNvPr id="56" name="Rectangle 55"/>
            <p:cNvSpPr/>
            <p:nvPr/>
          </p:nvSpPr>
          <p:spPr>
            <a:xfrm>
              <a:off x="5190912" y="316162"/>
              <a:ext cx="3956050" cy="3728720"/>
            </a:xfrm>
            <a:prstGeom prst="rect">
              <a:avLst/>
            </a:prstGeom>
            <a:noFill/>
            <a:ln w="3175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57" name="Rectangle 56"/>
            <p:cNvSpPr/>
            <p:nvPr/>
          </p:nvSpPr>
          <p:spPr>
            <a:xfrm>
              <a:off x="5305212" y="2561522"/>
              <a:ext cx="767715" cy="64770"/>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58" name="Rectangle 57"/>
            <p:cNvSpPr/>
            <p:nvPr/>
          </p:nvSpPr>
          <p:spPr>
            <a:xfrm>
              <a:off x="5747172" y="941002"/>
              <a:ext cx="539750" cy="539750"/>
            </a:xfrm>
            <a:prstGeom prst="rect">
              <a:avLst/>
            </a:prstGeom>
            <a:solidFill>
              <a:sysClr val="window" lastClr="FFFFFF"/>
            </a:solidFill>
            <a:ln w="254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59" name="Rectangle 58"/>
            <p:cNvSpPr/>
            <p:nvPr/>
          </p:nvSpPr>
          <p:spPr>
            <a:xfrm>
              <a:off x="6826672" y="805747"/>
              <a:ext cx="719455" cy="2850515"/>
            </a:xfrm>
            <a:prstGeom prst="rect">
              <a:avLst/>
            </a:prstGeom>
            <a:noFill/>
            <a:ln w="317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60" name="Zone de texte 31"/>
            <p:cNvSpPr txBox="1"/>
            <p:nvPr/>
          </p:nvSpPr>
          <p:spPr>
            <a:xfrm>
              <a:off x="5462057" y="2934902"/>
              <a:ext cx="826135" cy="62738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Fabrication </a:t>
              </a:r>
              <a:endParaRPr lang="en-US" sz="900">
                <a:effectLst/>
                <a:latin typeface="Times New Roman" panose="02020603050405020304" pitchFamily="18" charset="0"/>
                <a:ea typeface="Times New Roman" panose="02020603050405020304" pitchFamily="18" charset="0"/>
              </a:endParaRPr>
            </a:p>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9x6 m</a:t>
              </a:r>
              <a:endParaRPr lang="en-US" sz="900">
                <a:effectLst/>
                <a:latin typeface="Times New Roman" panose="02020603050405020304" pitchFamily="18" charset="0"/>
                <a:ea typeface="Times New Roman" panose="02020603050405020304" pitchFamily="18" charset="0"/>
              </a:endParaRPr>
            </a:p>
            <a:p>
              <a:pPr>
                <a:lnSpc>
                  <a:spcPct val="105000"/>
                </a:lnSpc>
                <a:spcAft>
                  <a:spcPts val="800"/>
                </a:spcAft>
              </a:pPr>
              <a:r>
                <a:rPr lang="fr-FR" sz="900">
                  <a:effectLst/>
                  <a:latin typeface="Times New Roman" panose="02020603050405020304" pitchFamily="18"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p:txBody>
        </p:sp>
        <p:grpSp>
          <p:nvGrpSpPr>
            <p:cNvPr id="61" name="Groupe 60"/>
            <p:cNvGrpSpPr/>
            <p:nvPr/>
          </p:nvGrpSpPr>
          <p:grpSpPr>
            <a:xfrm>
              <a:off x="6101086" y="2418018"/>
              <a:ext cx="360000" cy="358776"/>
              <a:chOff x="908685" y="2186940"/>
              <a:chExt cx="360000" cy="360000"/>
            </a:xfrm>
          </p:grpSpPr>
          <p:cxnSp>
            <p:nvCxnSpPr>
              <p:cNvPr id="134" name="Connecteur droit 133"/>
              <p:cNvCxnSpPr/>
              <p:nvPr/>
            </p:nvCxnSpPr>
            <p:spPr>
              <a:xfrm rot="10800000" flipV="1">
                <a:off x="1099536" y="2362304"/>
                <a:ext cx="0" cy="180000"/>
              </a:xfrm>
              <a:prstGeom prst="line">
                <a:avLst/>
              </a:prstGeom>
              <a:noFill/>
              <a:ln w="6350" cap="flat" cmpd="sng" algn="ctr">
                <a:solidFill>
                  <a:sysClr val="windowText" lastClr="000000"/>
                </a:solidFill>
                <a:prstDash val="solid"/>
                <a:miter lim="800000"/>
              </a:ln>
              <a:effectLst/>
            </p:spPr>
          </p:cxnSp>
          <p:sp>
            <p:nvSpPr>
              <p:cNvPr id="135" name="Arc 134"/>
              <p:cNvSpPr/>
              <p:nvPr/>
            </p:nvSpPr>
            <p:spPr>
              <a:xfrm rot="5400000">
                <a:off x="908685" y="2186940"/>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62" name="Groupe 61"/>
            <p:cNvGrpSpPr/>
            <p:nvPr/>
          </p:nvGrpSpPr>
          <p:grpSpPr>
            <a:xfrm>
              <a:off x="7281967" y="2491448"/>
              <a:ext cx="539750" cy="540000"/>
              <a:chOff x="2091055" y="2259330"/>
              <a:chExt cx="540000" cy="540000"/>
            </a:xfrm>
          </p:grpSpPr>
          <p:cxnSp>
            <p:nvCxnSpPr>
              <p:cNvPr id="132" name="Connecteur droit 131"/>
              <p:cNvCxnSpPr/>
              <p:nvPr/>
            </p:nvCxnSpPr>
            <p:spPr>
              <a:xfrm rot="5400000">
                <a:off x="2226056" y="2404787"/>
                <a:ext cx="0" cy="270000"/>
              </a:xfrm>
              <a:prstGeom prst="line">
                <a:avLst/>
              </a:prstGeom>
              <a:noFill/>
              <a:ln w="6350" cap="flat" cmpd="sng" algn="ctr">
                <a:solidFill>
                  <a:sysClr val="windowText" lastClr="000000"/>
                </a:solidFill>
                <a:prstDash val="solid"/>
                <a:miter lim="800000"/>
              </a:ln>
              <a:effectLst/>
            </p:spPr>
          </p:cxnSp>
          <p:sp>
            <p:nvSpPr>
              <p:cNvPr id="133" name="Arc 132"/>
              <p:cNvSpPr/>
              <p:nvPr/>
            </p:nvSpPr>
            <p:spPr>
              <a:xfrm rot="10800000" flipV="1">
                <a:off x="2091055" y="2259330"/>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63" name="Groupe 62"/>
            <p:cNvGrpSpPr/>
            <p:nvPr/>
          </p:nvGrpSpPr>
          <p:grpSpPr>
            <a:xfrm>
              <a:off x="7269267" y="1905707"/>
              <a:ext cx="539750" cy="540000"/>
              <a:chOff x="2078355" y="1673860"/>
              <a:chExt cx="540000" cy="540000"/>
            </a:xfrm>
          </p:grpSpPr>
          <p:cxnSp>
            <p:nvCxnSpPr>
              <p:cNvPr id="130" name="Connecteur droit 129"/>
              <p:cNvCxnSpPr/>
              <p:nvPr/>
            </p:nvCxnSpPr>
            <p:spPr>
              <a:xfrm rot="5400000">
                <a:off x="2213356" y="1819317"/>
                <a:ext cx="0" cy="270000"/>
              </a:xfrm>
              <a:prstGeom prst="line">
                <a:avLst/>
              </a:prstGeom>
              <a:noFill/>
              <a:ln w="6350" cap="flat" cmpd="sng" algn="ctr">
                <a:solidFill>
                  <a:sysClr val="windowText" lastClr="000000"/>
                </a:solidFill>
                <a:prstDash val="solid"/>
                <a:miter lim="800000"/>
              </a:ln>
              <a:effectLst/>
            </p:spPr>
          </p:cxnSp>
          <p:sp>
            <p:nvSpPr>
              <p:cNvPr id="131" name="Arc 130"/>
              <p:cNvSpPr/>
              <p:nvPr/>
            </p:nvSpPr>
            <p:spPr>
              <a:xfrm rot="10800000" flipV="1">
                <a:off x="2078355" y="1673860"/>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64" name="Groupe 63"/>
            <p:cNvGrpSpPr/>
            <p:nvPr/>
          </p:nvGrpSpPr>
          <p:grpSpPr>
            <a:xfrm rot="10800000">
              <a:off x="7269267" y="586892"/>
              <a:ext cx="539751" cy="540000"/>
              <a:chOff x="2078354" y="356235"/>
              <a:chExt cx="540001" cy="540000"/>
            </a:xfrm>
          </p:grpSpPr>
          <p:cxnSp>
            <p:nvCxnSpPr>
              <p:cNvPr id="128" name="Connecteur droit 127"/>
              <p:cNvCxnSpPr/>
              <p:nvPr/>
            </p:nvCxnSpPr>
            <p:spPr>
              <a:xfrm rot="5400000">
                <a:off x="2213354" y="501691"/>
                <a:ext cx="0" cy="270000"/>
              </a:xfrm>
              <a:prstGeom prst="line">
                <a:avLst/>
              </a:prstGeom>
              <a:noFill/>
              <a:ln w="6350" cap="flat" cmpd="sng" algn="ctr">
                <a:solidFill>
                  <a:sysClr val="windowText" lastClr="000000"/>
                </a:solidFill>
                <a:prstDash val="solid"/>
                <a:miter lim="800000"/>
              </a:ln>
              <a:effectLst/>
            </p:spPr>
          </p:cxnSp>
          <p:sp>
            <p:nvSpPr>
              <p:cNvPr id="129" name="Arc 128"/>
              <p:cNvSpPr/>
              <p:nvPr/>
            </p:nvSpPr>
            <p:spPr>
              <a:xfrm rot="10800000" flipV="1">
                <a:off x="2078355" y="356235"/>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65" name="Groupe 64"/>
            <p:cNvGrpSpPr/>
            <p:nvPr/>
          </p:nvGrpSpPr>
          <p:grpSpPr>
            <a:xfrm flipH="1">
              <a:off x="7269267" y="1117307"/>
              <a:ext cx="539751" cy="540000"/>
              <a:chOff x="2078354" y="885825"/>
              <a:chExt cx="540001" cy="540000"/>
            </a:xfrm>
          </p:grpSpPr>
          <p:cxnSp>
            <p:nvCxnSpPr>
              <p:cNvPr id="126" name="Connecteur droit 125"/>
              <p:cNvCxnSpPr/>
              <p:nvPr/>
            </p:nvCxnSpPr>
            <p:spPr>
              <a:xfrm rot="5400000">
                <a:off x="2213354" y="1031282"/>
                <a:ext cx="0" cy="270000"/>
              </a:xfrm>
              <a:prstGeom prst="line">
                <a:avLst/>
              </a:prstGeom>
              <a:noFill/>
              <a:ln w="6350" cap="flat" cmpd="sng" algn="ctr">
                <a:solidFill>
                  <a:sysClr val="windowText" lastClr="000000"/>
                </a:solidFill>
                <a:prstDash val="solid"/>
                <a:miter lim="800000"/>
              </a:ln>
              <a:effectLst/>
            </p:spPr>
          </p:cxnSp>
          <p:sp>
            <p:nvSpPr>
              <p:cNvPr id="127" name="Arc 126"/>
              <p:cNvSpPr/>
              <p:nvPr/>
            </p:nvSpPr>
            <p:spPr>
              <a:xfrm rot="10800000" flipV="1">
                <a:off x="2078355" y="885825"/>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66" name="Groupe 65"/>
            <p:cNvGrpSpPr/>
            <p:nvPr/>
          </p:nvGrpSpPr>
          <p:grpSpPr>
            <a:xfrm rot="10800000" flipV="1">
              <a:off x="6577748" y="3227754"/>
              <a:ext cx="539116" cy="540000"/>
              <a:chOff x="1386840" y="2995295"/>
              <a:chExt cx="540000" cy="540000"/>
            </a:xfrm>
          </p:grpSpPr>
          <p:cxnSp>
            <p:nvCxnSpPr>
              <p:cNvPr id="124" name="Connecteur droit 123"/>
              <p:cNvCxnSpPr/>
              <p:nvPr/>
            </p:nvCxnSpPr>
            <p:spPr>
              <a:xfrm rot="5400000">
                <a:off x="1521840" y="3140751"/>
                <a:ext cx="0" cy="270000"/>
              </a:xfrm>
              <a:prstGeom prst="line">
                <a:avLst/>
              </a:prstGeom>
              <a:noFill/>
              <a:ln w="6350" cap="flat" cmpd="sng" algn="ctr">
                <a:solidFill>
                  <a:sysClr val="windowText" lastClr="000000"/>
                </a:solidFill>
                <a:prstDash val="solid"/>
                <a:miter lim="800000"/>
              </a:ln>
              <a:effectLst/>
            </p:spPr>
          </p:cxnSp>
          <p:sp>
            <p:nvSpPr>
              <p:cNvPr id="125" name="Arc 124"/>
              <p:cNvSpPr/>
              <p:nvPr/>
            </p:nvSpPr>
            <p:spPr>
              <a:xfrm rot="10800000" flipV="1">
                <a:off x="1386840" y="2995295"/>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67" name="Groupe 66"/>
            <p:cNvGrpSpPr/>
            <p:nvPr/>
          </p:nvGrpSpPr>
          <p:grpSpPr>
            <a:xfrm>
              <a:off x="6912038" y="3491171"/>
              <a:ext cx="360000" cy="357506"/>
              <a:chOff x="1718310" y="3260090"/>
              <a:chExt cx="360000" cy="360000"/>
            </a:xfrm>
          </p:grpSpPr>
          <p:cxnSp>
            <p:nvCxnSpPr>
              <p:cNvPr id="122" name="Connecteur droit 121"/>
              <p:cNvCxnSpPr/>
              <p:nvPr/>
            </p:nvCxnSpPr>
            <p:spPr>
              <a:xfrm rot="10800000" flipV="1">
                <a:off x="1909161" y="3435454"/>
                <a:ext cx="0" cy="180000"/>
              </a:xfrm>
              <a:prstGeom prst="line">
                <a:avLst/>
              </a:prstGeom>
              <a:noFill/>
              <a:ln w="6350" cap="flat" cmpd="sng" algn="ctr">
                <a:solidFill>
                  <a:sysClr val="windowText" lastClr="000000"/>
                </a:solidFill>
                <a:prstDash val="solid"/>
                <a:miter lim="800000"/>
              </a:ln>
              <a:effectLst/>
            </p:spPr>
          </p:cxnSp>
          <p:sp>
            <p:nvSpPr>
              <p:cNvPr id="123" name="Arc 122"/>
              <p:cNvSpPr/>
              <p:nvPr/>
            </p:nvSpPr>
            <p:spPr>
              <a:xfrm rot="5400000">
                <a:off x="1718310" y="3260090"/>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68" name="Groupe 67"/>
            <p:cNvGrpSpPr/>
            <p:nvPr/>
          </p:nvGrpSpPr>
          <p:grpSpPr>
            <a:xfrm rot="5400000" flipH="1">
              <a:off x="6650163" y="997688"/>
              <a:ext cx="360000" cy="357506"/>
              <a:chOff x="1459548" y="769302"/>
              <a:chExt cx="360000" cy="360000"/>
            </a:xfrm>
          </p:grpSpPr>
          <p:cxnSp>
            <p:nvCxnSpPr>
              <p:cNvPr id="120" name="Connecteur droit 119"/>
              <p:cNvCxnSpPr/>
              <p:nvPr/>
            </p:nvCxnSpPr>
            <p:spPr>
              <a:xfrm rot="10800000" flipV="1">
                <a:off x="1650399" y="944666"/>
                <a:ext cx="0" cy="180000"/>
              </a:xfrm>
              <a:prstGeom prst="line">
                <a:avLst/>
              </a:prstGeom>
              <a:noFill/>
              <a:ln w="6350" cap="flat" cmpd="sng" algn="ctr">
                <a:solidFill>
                  <a:sysClr val="windowText" lastClr="000000"/>
                </a:solidFill>
                <a:prstDash val="solid"/>
                <a:miter lim="800000"/>
              </a:ln>
              <a:effectLst/>
            </p:spPr>
          </p:cxnSp>
          <p:sp>
            <p:nvSpPr>
              <p:cNvPr id="121" name="Arc 120"/>
              <p:cNvSpPr/>
              <p:nvPr/>
            </p:nvSpPr>
            <p:spPr>
              <a:xfrm rot="5400000">
                <a:off x="1459548" y="769302"/>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69" name="Rectangle 68"/>
            <p:cNvSpPr/>
            <p:nvPr/>
          </p:nvSpPr>
          <p:spPr>
            <a:xfrm>
              <a:off x="8427507" y="760662"/>
              <a:ext cx="719455" cy="719455"/>
            </a:xfrm>
            <a:prstGeom prst="rect">
              <a:avLst/>
            </a:prstGeom>
            <a:solidFill>
              <a:sysClr val="window" lastClr="FFFFFF"/>
            </a:solidFill>
            <a:ln w="254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70" name="Zone de texte 31"/>
            <p:cNvSpPr txBox="1"/>
            <p:nvPr/>
          </p:nvSpPr>
          <p:spPr>
            <a:xfrm>
              <a:off x="8427507" y="941002"/>
              <a:ext cx="790575" cy="3213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900">
                  <a:effectLst/>
                  <a:latin typeface="Calibri" panose="020F0502020204030204" pitchFamily="34" charset="0"/>
                  <a:ea typeface="Calibri" panose="020F0502020204030204" pitchFamily="34" charset="0"/>
                  <a:cs typeface="Times New Roman" panose="02020603050405020304" pitchFamily="18" charset="0"/>
                </a:rPr>
                <a:t>Ascenseur</a:t>
              </a:r>
              <a:endParaRPr lang="en-US" sz="900">
                <a:effectLst/>
                <a:latin typeface="Times New Roman" panose="02020603050405020304" pitchFamily="18" charset="0"/>
                <a:ea typeface="Times New Roman" panose="02020603050405020304" pitchFamily="18" charset="0"/>
              </a:endParaRPr>
            </a:p>
          </p:txBody>
        </p:sp>
        <p:sp>
          <p:nvSpPr>
            <p:cNvPr id="71" name="Zone de texte 31"/>
            <p:cNvSpPr txBox="1"/>
            <p:nvPr/>
          </p:nvSpPr>
          <p:spPr>
            <a:xfrm>
              <a:off x="5715422" y="1040062"/>
              <a:ext cx="653415" cy="3689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900">
                  <a:effectLst/>
                  <a:latin typeface="Calibri" panose="020F0502020204030204" pitchFamily="34" charset="0"/>
                  <a:ea typeface="Calibri" panose="020F0502020204030204" pitchFamily="34" charset="0"/>
                  <a:cs typeface="Times New Roman" panose="02020603050405020304" pitchFamily="18" charset="0"/>
                </a:rPr>
                <a:t>Escalier</a:t>
              </a:r>
              <a:endParaRPr lang="en-US" sz="900">
                <a:effectLst/>
                <a:latin typeface="Times New Roman" panose="02020603050405020304" pitchFamily="18" charset="0"/>
                <a:ea typeface="Times New Roman" panose="02020603050405020304" pitchFamily="18" charset="0"/>
              </a:endParaRPr>
            </a:p>
          </p:txBody>
        </p:sp>
        <p:sp>
          <p:nvSpPr>
            <p:cNvPr id="72" name="Rectangle 71"/>
            <p:cNvSpPr/>
            <p:nvPr/>
          </p:nvSpPr>
          <p:spPr>
            <a:xfrm rot="5400000">
              <a:off x="8123977" y="1066732"/>
              <a:ext cx="586740" cy="64770"/>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nvGrpSpPr>
            <p:cNvPr id="73" name="Groupe 72"/>
            <p:cNvGrpSpPr/>
            <p:nvPr/>
          </p:nvGrpSpPr>
          <p:grpSpPr>
            <a:xfrm rot="5400000" flipH="1" flipV="1">
              <a:off x="6107877" y="1048742"/>
              <a:ext cx="360000" cy="357506"/>
              <a:chOff x="917258" y="819467"/>
              <a:chExt cx="360000" cy="360000"/>
            </a:xfrm>
          </p:grpSpPr>
          <p:cxnSp>
            <p:nvCxnSpPr>
              <p:cNvPr id="118" name="Connecteur droit 117"/>
              <p:cNvCxnSpPr/>
              <p:nvPr/>
            </p:nvCxnSpPr>
            <p:spPr>
              <a:xfrm rot="10800000" flipV="1">
                <a:off x="1108109" y="994831"/>
                <a:ext cx="0" cy="180000"/>
              </a:xfrm>
              <a:prstGeom prst="line">
                <a:avLst/>
              </a:prstGeom>
              <a:noFill/>
              <a:ln w="6350" cap="flat" cmpd="sng" algn="ctr">
                <a:solidFill>
                  <a:sysClr val="windowText" lastClr="000000"/>
                </a:solidFill>
                <a:prstDash val="solid"/>
                <a:miter lim="800000"/>
              </a:ln>
              <a:effectLst/>
            </p:spPr>
          </p:cxnSp>
          <p:sp>
            <p:nvSpPr>
              <p:cNvPr id="119" name="Arc 118"/>
              <p:cNvSpPr/>
              <p:nvPr/>
            </p:nvSpPr>
            <p:spPr>
              <a:xfrm rot="5400000">
                <a:off x="917258" y="819467"/>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74" name="Rectangle 73"/>
            <p:cNvSpPr/>
            <p:nvPr/>
          </p:nvSpPr>
          <p:spPr>
            <a:xfrm rot="16200000">
              <a:off x="4875952" y="632392"/>
              <a:ext cx="1169670" cy="539750"/>
            </a:xfrm>
            <a:prstGeom prst="rect">
              <a:avLst/>
            </a:prstGeom>
            <a:solidFill>
              <a:sysClr val="window" lastClr="FFFFFF"/>
            </a:solidFill>
            <a:ln w="254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75" name="Zone de texte 31"/>
            <p:cNvSpPr txBox="1"/>
            <p:nvPr/>
          </p:nvSpPr>
          <p:spPr>
            <a:xfrm rot="16200000">
              <a:off x="5050260" y="765424"/>
              <a:ext cx="850900" cy="35496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Toilettes</a:t>
              </a:r>
              <a:endParaRPr lang="en-US" sz="900">
                <a:effectLst/>
                <a:latin typeface="Times New Roman" panose="02020603050405020304" pitchFamily="18" charset="0"/>
                <a:ea typeface="Times New Roman" panose="02020603050405020304" pitchFamily="18" charset="0"/>
              </a:endParaRPr>
            </a:p>
          </p:txBody>
        </p:sp>
        <p:grpSp>
          <p:nvGrpSpPr>
            <p:cNvPr id="76" name="Groupe 75"/>
            <p:cNvGrpSpPr/>
            <p:nvPr/>
          </p:nvGrpSpPr>
          <p:grpSpPr>
            <a:xfrm rot="16200000" flipH="1">
              <a:off x="5543042" y="233216"/>
              <a:ext cx="360000" cy="356870"/>
              <a:chOff x="352425" y="1270"/>
              <a:chExt cx="360000" cy="360000"/>
            </a:xfrm>
          </p:grpSpPr>
          <p:cxnSp>
            <p:nvCxnSpPr>
              <p:cNvPr id="116" name="Connecteur droit 115"/>
              <p:cNvCxnSpPr/>
              <p:nvPr/>
            </p:nvCxnSpPr>
            <p:spPr>
              <a:xfrm rot="10800000" flipV="1">
                <a:off x="543277" y="176634"/>
                <a:ext cx="0" cy="180000"/>
              </a:xfrm>
              <a:prstGeom prst="line">
                <a:avLst/>
              </a:prstGeom>
              <a:noFill/>
              <a:ln w="6350" cap="flat" cmpd="sng" algn="ctr">
                <a:solidFill>
                  <a:sysClr val="windowText" lastClr="000000"/>
                </a:solidFill>
                <a:prstDash val="solid"/>
                <a:miter lim="800000"/>
              </a:ln>
              <a:effectLst/>
            </p:spPr>
          </p:cxnSp>
          <p:sp>
            <p:nvSpPr>
              <p:cNvPr id="117" name="Arc 116"/>
              <p:cNvSpPr/>
              <p:nvPr/>
            </p:nvSpPr>
            <p:spPr>
              <a:xfrm rot="5400000">
                <a:off x="352425" y="1270"/>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77" name="Rectangle 76"/>
            <p:cNvSpPr/>
            <p:nvPr/>
          </p:nvSpPr>
          <p:spPr>
            <a:xfrm>
              <a:off x="5195992" y="1497262"/>
              <a:ext cx="1619885" cy="2159635"/>
            </a:xfrm>
            <a:prstGeom prst="rect">
              <a:avLst/>
            </a:prstGeom>
            <a:noFill/>
            <a:ln w="317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nvGrpSpPr>
            <p:cNvPr id="78" name="Groupe 77"/>
            <p:cNvGrpSpPr/>
            <p:nvPr/>
          </p:nvGrpSpPr>
          <p:grpSpPr>
            <a:xfrm rot="10800000">
              <a:off x="6577748" y="1644312"/>
              <a:ext cx="539116" cy="540000"/>
              <a:chOff x="1386840" y="1414145"/>
              <a:chExt cx="540000" cy="540000"/>
            </a:xfrm>
          </p:grpSpPr>
          <p:cxnSp>
            <p:nvCxnSpPr>
              <p:cNvPr id="114" name="Connecteur droit 113"/>
              <p:cNvCxnSpPr/>
              <p:nvPr/>
            </p:nvCxnSpPr>
            <p:spPr>
              <a:xfrm rot="5400000">
                <a:off x="1521840" y="1559601"/>
                <a:ext cx="0" cy="270000"/>
              </a:xfrm>
              <a:prstGeom prst="line">
                <a:avLst/>
              </a:prstGeom>
              <a:noFill/>
              <a:ln w="6350" cap="flat" cmpd="sng" algn="ctr">
                <a:solidFill>
                  <a:sysClr val="windowText" lastClr="000000"/>
                </a:solidFill>
                <a:prstDash val="solid"/>
                <a:miter lim="800000"/>
              </a:ln>
              <a:effectLst/>
            </p:spPr>
          </p:cxnSp>
          <p:sp>
            <p:nvSpPr>
              <p:cNvPr id="115" name="Arc 114"/>
              <p:cNvSpPr/>
              <p:nvPr/>
            </p:nvSpPr>
            <p:spPr>
              <a:xfrm rot="10800000" flipV="1">
                <a:off x="1386840" y="1414145"/>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79" name="Zone de texte 31"/>
            <p:cNvSpPr txBox="1"/>
            <p:nvPr/>
          </p:nvSpPr>
          <p:spPr>
            <a:xfrm>
              <a:off x="7591847" y="3014912"/>
              <a:ext cx="1471930" cy="6203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stockage matériaux, produits finis, matériels de rechange 10x3 m</a:t>
              </a:r>
              <a:endParaRPr lang="en-US" sz="900">
                <a:effectLst/>
                <a:latin typeface="Times New Roman" panose="02020603050405020304" pitchFamily="18" charset="0"/>
                <a:ea typeface="Times New Roman" panose="02020603050405020304" pitchFamily="18" charset="0"/>
              </a:endParaRPr>
            </a:p>
          </p:txBody>
        </p:sp>
        <p:sp>
          <p:nvSpPr>
            <p:cNvPr id="80" name="Zone de texte 31"/>
            <p:cNvSpPr txBox="1"/>
            <p:nvPr/>
          </p:nvSpPr>
          <p:spPr>
            <a:xfrm>
              <a:off x="5932592" y="4152832"/>
              <a:ext cx="873760" cy="539750"/>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900">
                  <a:effectLst/>
                  <a:latin typeface="Calibri" panose="020F0502020204030204" pitchFamily="34" charset="0"/>
                  <a:ea typeface="Calibri" panose="020F0502020204030204" pitchFamily="34" charset="0"/>
                  <a:cs typeface="Times New Roman" panose="02020603050405020304" pitchFamily="18" charset="0"/>
                </a:rPr>
                <a:t>Escalier de secours</a:t>
              </a:r>
              <a:endParaRPr lang="en-US" sz="900">
                <a:effectLst/>
                <a:latin typeface="Times New Roman" panose="02020603050405020304" pitchFamily="18" charset="0"/>
                <a:ea typeface="Times New Roman" panose="02020603050405020304" pitchFamily="18" charset="0"/>
              </a:endParaRPr>
            </a:p>
          </p:txBody>
        </p:sp>
        <p:grpSp>
          <p:nvGrpSpPr>
            <p:cNvPr id="81" name="Groupe 80"/>
            <p:cNvGrpSpPr/>
            <p:nvPr/>
          </p:nvGrpSpPr>
          <p:grpSpPr>
            <a:xfrm>
              <a:off x="6922215" y="3862002"/>
              <a:ext cx="360000" cy="356870"/>
              <a:chOff x="1728470" y="3630930"/>
              <a:chExt cx="360000" cy="360000"/>
            </a:xfrm>
          </p:grpSpPr>
          <p:cxnSp>
            <p:nvCxnSpPr>
              <p:cNvPr id="112" name="Connecteur droit 111"/>
              <p:cNvCxnSpPr/>
              <p:nvPr/>
            </p:nvCxnSpPr>
            <p:spPr>
              <a:xfrm rot="10800000" flipV="1">
                <a:off x="1919321" y="3806294"/>
                <a:ext cx="0" cy="180000"/>
              </a:xfrm>
              <a:prstGeom prst="line">
                <a:avLst/>
              </a:prstGeom>
              <a:noFill/>
              <a:ln w="6350" cap="flat" cmpd="sng" algn="ctr">
                <a:solidFill>
                  <a:sysClr val="windowText" lastClr="000000"/>
                </a:solidFill>
                <a:prstDash val="solid"/>
                <a:miter lim="800000"/>
              </a:ln>
              <a:effectLst/>
            </p:spPr>
          </p:cxnSp>
          <p:sp>
            <p:nvSpPr>
              <p:cNvPr id="113" name="Arc 112"/>
              <p:cNvSpPr/>
              <p:nvPr/>
            </p:nvSpPr>
            <p:spPr>
              <a:xfrm rot="5400000">
                <a:off x="1728470" y="3630930"/>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82" name="Zone de texte 31"/>
            <p:cNvSpPr txBox="1"/>
            <p:nvPr/>
          </p:nvSpPr>
          <p:spPr>
            <a:xfrm>
              <a:off x="5367442" y="3698807"/>
              <a:ext cx="1327150" cy="28067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Couloir technique </a:t>
              </a:r>
              <a:endParaRPr lang="en-US" sz="900">
                <a:effectLst/>
                <a:latin typeface="Times New Roman" panose="02020603050405020304" pitchFamily="18" charset="0"/>
                <a:ea typeface="Times New Roman" panose="02020603050405020304" pitchFamily="18" charset="0"/>
              </a:endParaRPr>
            </a:p>
          </p:txBody>
        </p:sp>
        <p:sp>
          <p:nvSpPr>
            <p:cNvPr id="83" name="Zone de texte 31"/>
            <p:cNvSpPr txBox="1"/>
            <p:nvPr/>
          </p:nvSpPr>
          <p:spPr>
            <a:xfrm>
              <a:off x="5547147" y="1763327"/>
              <a:ext cx="629920" cy="62674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Analyse </a:t>
              </a:r>
              <a:endParaRPr lang="en-US" sz="900">
                <a:effectLst/>
                <a:latin typeface="Times New Roman" panose="02020603050405020304" pitchFamily="18" charset="0"/>
                <a:ea typeface="Times New Roman" panose="02020603050405020304" pitchFamily="18" charset="0"/>
              </a:endParaRPr>
            </a:p>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9x6 m</a:t>
              </a:r>
              <a:endParaRPr lang="en-US" sz="900">
                <a:effectLst/>
                <a:latin typeface="Times New Roman" panose="02020603050405020304" pitchFamily="18" charset="0"/>
                <a:ea typeface="Times New Roman" panose="02020603050405020304" pitchFamily="18" charset="0"/>
              </a:endParaRPr>
            </a:p>
            <a:p>
              <a:pPr>
                <a:lnSpc>
                  <a:spcPct val="105000"/>
                </a:lnSpc>
                <a:spcAft>
                  <a:spcPts val="800"/>
                </a:spcAft>
              </a:pPr>
              <a:r>
                <a:rPr lang="fr-FR" sz="900">
                  <a:effectLst/>
                  <a:latin typeface="Times New Roman" panose="02020603050405020304" pitchFamily="18"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p:txBody>
        </p:sp>
        <p:sp>
          <p:nvSpPr>
            <p:cNvPr id="84" name="Zone de texte 525"/>
            <p:cNvSpPr txBox="1"/>
            <p:nvPr/>
          </p:nvSpPr>
          <p:spPr>
            <a:xfrm>
              <a:off x="7571527" y="1538537"/>
              <a:ext cx="1595120" cy="4794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Ventilation banalisée et refroidissement 9x3 m</a:t>
              </a:r>
              <a:endParaRPr lang="en-US" sz="900">
                <a:effectLst/>
                <a:latin typeface="Times New Roman" panose="02020603050405020304" pitchFamily="18" charset="0"/>
                <a:ea typeface="Times New Roman" panose="02020603050405020304" pitchFamily="18" charset="0"/>
              </a:endParaRPr>
            </a:p>
          </p:txBody>
        </p:sp>
        <p:cxnSp>
          <p:nvCxnSpPr>
            <p:cNvPr id="85" name="Connecteur droit 84"/>
            <p:cNvCxnSpPr/>
            <p:nvPr/>
          </p:nvCxnSpPr>
          <p:spPr>
            <a:xfrm>
              <a:off x="7546127" y="3030152"/>
              <a:ext cx="1619885" cy="0"/>
            </a:xfrm>
            <a:prstGeom prst="line">
              <a:avLst/>
            </a:prstGeom>
            <a:noFill/>
            <a:ln w="28575" cap="flat" cmpd="sng" algn="ctr">
              <a:solidFill>
                <a:sysClr val="windowText" lastClr="000000"/>
              </a:solidFill>
              <a:prstDash val="solid"/>
              <a:miter lim="800000"/>
            </a:ln>
            <a:effectLst/>
          </p:spPr>
        </p:cxnSp>
        <p:sp>
          <p:nvSpPr>
            <p:cNvPr id="86" name="Rectangle 85"/>
            <p:cNvSpPr/>
            <p:nvPr/>
          </p:nvSpPr>
          <p:spPr>
            <a:xfrm>
              <a:off x="6325657" y="282507"/>
              <a:ext cx="766445" cy="63500"/>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sp>
          <p:nvSpPr>
            <p:cNvPr id="87" name="Rectangle 86"/>
            <p:cNvSpPr/>
            <p:nvPr/>
          </p:nvSpPr>
          <p:spPr>
            <a:xfrm>
              <a:off x="7683922" y="282507"/>
              <a:ext cx="766445" cy="63500"/>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cxnSp>
          <p:nvCxnSpPr>
            <p:cNvPr id="88" name="Connecteur droit 87"/>
            <p:cNvCxnSpPr/>
            <p:nvPr/>
          </p:nvCxnSpPr>
          <p:spPr>
            <a:xfrm>
              <a:off x="7546127" y="2038917"/>
              <a:ext cx="1619250" cy="0"/>
            </a:xfrm>
            <a:prstGeom prst="line">
              <a:avLst/>
            </a:prstGeom>
            <a:noFill/>
            <a:ln w="28575" cap="flat" cmpd="sng" algn="ctr">
              <a:solidFill>
                <a:sysClr val="windowText" lastClr="000000"/>
              </a:solidFill>
              <a:prstDash val="solid"/>
              <a:miter lim="800000"/>
            </a:ln>
            <a:effectLst/>
          </p:spPr>
        </p:cxnSp>
        <p:grpSp>
          <p:nvGrpSpPr>
            <p:cNvPr id="89" name="Groupe 88"/>
            <p:cNvGrpSpPr/>
            <p:nvPr/>
          </p:nvGrpSpPr>
          <p:grpSpPr>
            <a:xfrm rot="10800000">
              <a:off x="7457227" y="1205162"/>
              <a:ext cx="1078865" cy="557530"/>
              <a:chOff x="2266315" y="974090"/>
              <a:chExt cx="1079983" cy="558721"/>
            </a:xfrm>
          </p:grpSpPr>
          <p:grpSp>
            <p:nvGrpSpPr>
              <p:cNvPr id="106" name="Groupe 105"/>
              <p:cNvGrpSpPr/>
              <p:nvPr/>
            </p:nvGrpSpPr>
            <p:grpSpPr>
              <a:xfrm rot="16200000">
                <a:off x="2807057" y="993571"/>
                <a:ext cx="538481" cy="540000"/>
                <a:chOff x="2807057" y="993570"/>
                <a:chExt cx="540001" cy="540000"/>
              </a:xfrm>
            </p:grpSpPr>
            <p:cxnSp>
              <p:nvCxnSpPr>
                <p:cNvPr id="110" name="Connecteur droit 109"/>
                <p:cNvCxnSpPr/>
                <p:nvPr/>
              </p:nvCxnSpPr>
              <p:spPr>
                <a:xfrm rot="5400000">
                  <a:off x="2942058" y="1139027"/>
                  <a:ext cx="0" cy="270001"/>
                </a:xfrm>
                <a:prstGeom prst="line">
                  <a:avLst/>
                </a:prstGeom>
                <a:noFill/>
                <a:ln w="6350" cap="flat" cmpd="sng" algn="ctr">
                  <a:solidFill>
                    <a:sysClr val="windowText" lastClr="000000"/>
                  </a:solidFill>
                  <a:prstDash val="solid"/>
                  <a:miter lim="800000"/>
                </a:ln>
                <a:effectLst/>
              </p:spPr>
            </p:cxnSp>
            <p:sp>
              <p:nvSpPr>
                <p:cNvPr id="111" name="Arc 110"/>
                <p:cNvSpPr/>
                <p:nvPr/>
              </p:nvSpPr>
              <p:spPr>
                <a:xfrm rot="10800000" flipV="1">
                  <a:off x="2807058" y="993570"/>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nvGrpSpPr>
              <p:cNvPr id="107" name="Groupe 106"/>
              <p:cNvGrpSpPr/>
              <p:nvPr/>
            </p:nvGrpSpPr>
            <p:grpSpPr>
              <a:xfrm rot="5400000" flipH="1">
                <a:off x="2267074" y="973331"/>
                <a:ext cx="538481" cy="540000"/>
                <a:chOff x="2267074" y="973332"/>
                <a:chExt cx="540001" cy="540000"/>
              </a:xfrm>
            </p:grpSpPr>
            <p:cxnSp>
              <p:nvCxnSpPr>
                <p:cNvPr id="108" name="Connecteur droit 107"/>
                <p:cNvCxnSpPr/>
                <p:nvPr/>
              </p:nvCxnSpPr>
              <p:spPr>
                <a:xfrm rot="5400000">
                  <a:off x="2402075" y="1118787"/>
                  <a:ext cx="0" cy="270001"/>
                </a:xfrm>
                <a:prstGeom prst="line">
                  <a:avLst/>
                </a:prstGeom>
                <a:noFill/>
                <a:ln w="6350" cap="flat" cmpd="sng" algn="ctr">
                  <a:solidFill>
                    <a:sysClr val="windowText" lastClr="000000"/>
                  </a:solidFill>
                  <a:prstDash val="solid"/>
                  <a:miter lim="800000"/>
                </a:ln>
                <a:effectLst/>
              </p:spPr>
            </p:cxnSp>
            <p:sp>
              <p:nvSpPr>
                <p:cNvPr id="109" name="Arc 108"/>
                <p:cNvSpPr/>
                <p:nvPr/>
              </p:nvSpPr>
              <p:spPr>
                <a:xfrm rot="10800000" flipV="1">
                  <a:off x="2267075" y="973332"/>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grpSp>
        <p:grpSp>
          <p:nvGrpSpPr>
            <p:cNvPr id="90" name="Groupe 89"/>
            <p:cNvGrpSpPr/>
            <p:nvPr/>
          </p:nvGrpSpPr>
          <p:grpSpPr>
            <a:xfrm>
              <a:off x="7269271" y="3160413"/>
              <a:ext cx="539116" cy="540000"/>
              <a:chOff x="2078355" y="2927985"/>
              <a:chExt cx="540000" cy="540000"/>
            </a:xfrm>
          </p:grpSpPr>
          <p:cxnSp>
            <p:nvCxnSpPr>
              <p:cNvPr id="104" name="Connecteur droit 103"/>
              <p:cNvCxnSpPr/>
              <p:nvPr/>
            </p:nvCxnSpPr>
            <p:spPr>
              <a:xfrm rot="5400000">
                <a:off x="2213355" y="3073441"/>
                <a:ext cx="0" cy="270000"/>
              </a:xfrm>
              <a:prstGeom prst="line">
                <a:avLst/>
              </a:prstGeom>
              <a:noFill/>
              <a:ln w="6350" cap="flat" cmpd="sng" algn="ctr">
                <a:solidFill>
                  <a:sysClr val="windowText" lastClr="000000"/>
                </a:solidFill>
                <a:prstDash val="solid"/>
                <a:miter lim="800000"/>
              </a:ln>
              <a:effectLst/>
            </p:spPr>
          </p:cxnSp>
          <p:sp>
            <p:nvSpPr>
              <p:cNvPr id="105" name="Arc 104"/>
              <p:cNvSpPr/>
              <p:nvPr/>
            </p:nvSpPr>
            <p:spPr>
              <a:xfrm rot="10800000" flipV="1">
                <a:off x="2078355" y="2927985"/>
                <a:ext cx="540000" cy="54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91" name="Zone de texte 31"/>
            <p:cNvSpPr txBox="1"/>
            <p:nvPr/>
          </p:nvSpPr>
          <p:spPr>
            <a:xfrm>
              <a:off x="6087431" y="4575991"/>
              <a:ext cx="2423795" cy="273944"/>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Etage : Locaux pour isotopes stables</a:t>
              </a:r>
              <a:endParaRPr lang="en-US" sz="900">
                <a:effectLst/>
                <a:latin typeface="Times New Roman" panose="02020603050405020304" pitchFamily="18" charset="0"/>
                <a:ea typeface="Times New Roman" panose="02020603050405020304" pitchFamily="18" charset="0"/>
              </a:endParaRPr>
            </a:p>
          </p:txBody>
        </p:sp>
        <p:sp>
          <p:nvSpPr>
            <p:cNvPr id="92" name="Zone de texte 31"/>
            <p:cNvSpPr txBox="1"/>
            <p:nvPr/>
          </p:nvSpPr>
          <p:spPr>
            <a:xfrm>
              <a:off x="1529858" y="4575116"/>
              <a:ext cx="1817370" cy="274814"/>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900">
                  <a:effectLst/>
                  <a:latin typeface="Calibri" panose="020F0502020204030204" pitchFamily="34" charset="0"/>
                  <a:ea typeface="Calibri" panose="020F0502020204030204" pitchFamily="34" charset="0"/>
                  <a:cs typeface="Times New Roman" panose="02020603050405020304" pitchFamily="18" charset="0"/>
                </a:rPr>
                <a:t>RDC : Locaux pour actinides</a:t>
              </a:r>
              <a:endParaRPr lang="en-US" sz="900">
                <a:effectLst/>
                <a:latin typeface="Times New Roman" panose="02020603050405020304" pitchFamily="18" charset="0"/>
                <a:ea typeface="Times New Roman" panose="02020603050405020304" pitchFamily="18" charset="0"/>
              </a:endParaRPr>
            </a:p>
          </p:txBody>
        </p:sp>
        <p:sp>
          <p:nvSpPr>
            <p:cNvPr id="93" name="Zone de texte 2"/>
            <p:cNvSpPr txBox="1">
              <a:spLocks noChangeArrowheads="1"/>
            </p:cNvSpPr>
            <p:nvPr/>
          </p:nvSpPr>
          <p:spPr bwMode="auto">
            <a:xfrm>
              <a:off x="4105698" y="4314151"/>
              <a:ext cx="1356360" cy="42525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spcAft>
                  <a:spcPts val="0"/>
                </a:spcAft>
              </a:pPr>
              <a:r>
                <a:rPr lang="fr-FR" sz="900">
                  <a:effectLst/>
                  <a:latin typeface="Times New Roman" panose="02020603050405020304" pitchFamily="18" charset="0"/>
                  <a:ea typeface="Times New Roman" panose="02020603050405020304" pitchFamily="18" charset="0"/>
                </a:rPr>
                <a:t>Surface au sol : </a:t>
              </a:r>
              <a:endParaRPr lang="en-US" sz="900">
                <a:effectLst/>
                <a:latin typeface="Times New Roman" panose="02020603050405020304" pitchFamily="18" charset="0"/>
                <a:ea typeface="Times New Roman" panose="02020603050405020304" pitchFamily="18" charset="0"/>
              </a:endParaRPr>
            </a:p>
            <a:p>
              <a:pPr>
                <a:spcAft>
                  <a:spcPts val="0"/>
                </a:spcAft>
              </a:pPr>
              <a:r>
                <a:rPr lang="fr-FR" sz="900">
                  <a:effectLst/>
                  <a:latin typeface="Times New Roman" panose="02020603050405020304" pitchFamily="18" charset="0"/>
                  <a:ea typeface="Times New Roman" panose="02020603050405020304" pitchFamily="18" charset="0"/>
                </a:rPr>
                <a:t>21 x 23 : 483 m2</a:t>
              </a:r>
              <a:endParaRPr lang="en-US" sz="900">
                <a:effectLst/>
                <a:latin typeface="Times New Roman" panose="02020603050405020304" pitchFamily="18" charset="0"/>
                <a:ea typeface="Times New Roman" panose="02020603050405020304" pitchFamily="18" charset="0"/>
              </a:endParaRPr>
            </a:p>
          </p:txBody>
        </p:sp>
        <p:sp>
          <p:nvSpPr>
            <p:cNvPr id="94" name="Zone de texte 2"/>
            <p:cNvSpPr txBox="1">
              <a:spLocks noChangeArrowheads="1"/>
            </p:cNvSpPr>
            <p:nvPr/>
          </p:nvSpPr>
          <p:spPr bwMode="auto">
            <a:xfrm>
              <a:off x="2141530" y="2259920"/>
              <a:ext cx="590549" cy="42525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spcAft>
                  <a:spcPts val="0"/>
                </a:spcAft>
              </a:pPr>
              <a:r>
                <a:rPr lang="fr-FR" sz="900">
                  <a:effectLst/>
                  <a:latin typeface="Times New Roman" panose="02020603050405020304" pitchFamily="18" charset="0"/>
                  <a:ea typeface="Times New Roman" panose="02020603050405020304" pitchFamily="18" charset="0"/>
                </a:rPr>
                <a:t>HSP : 3,5 m</a:t>
              </a:r>
              <a:endParaRPr lang="en-US" sz="900">
                <a:effectLst/>
                <a:latin typeface="Times New Roman" panose="02020603050405020304" pitchFamily="18" charset="0"/>
                <a:ea typeface="Times New Roman" panose="02020603050405020304" pitchFamily="18" charset="0"/>
              </a:endParaRPr>
            </a:p>
          </p:txBody>
        </p:sp>
        <p:grpSp>
          <p:nvGrpSpPr>
            <p:cNvPr id="95" name="Groupe 94"/>
            <p:cNvGrpSpPr/>
            <p:nvPr/>
          </p:nvGrpSpPr>
          <p:grpSpPr>
            <a:xfrm rot="5400000" flipH="1">
              <a:off x="1655659" y="988371"/>
              <a:ext cx="360000" cy="357506"/>
              <a:chOff x="-952" y="93662"/>
              <a:chExt cx="360000" cy="360000"/>
            </a:xfrm>
          </p:grpSpPr>
          <p:cxnSp>
            <p:nvCxnSpPr>
              <p:cNvPr id="102" name="Connecteur droit 101"/>
              <p:cNvCxnSpPr/>
              <p:nvPr/>
            </p:nvCxnSpPr>
            <p:spPr>
              <a:xfrm rot="10800000" flipV="1">
                <a:off x="189899" y="269026"/>
                <a:ext cx="0" cy="180000"/>
              </a:xfrm>
              <a:prstGeom prst="line">
                <a:avLst/>
              </a:prstGeom>
              <a:noFill/>
              <a:ln w="6350" cap="flat" cmpd="sng" algn="ctr">
                <a:solidFill>
                  <a:sysClr val="windowText" lastClr="000000"/>
                </a:solidFill>
                <a:prstDash val="solid"/>
                <a:miter lim="800000"/>
              </a:ln>
              <a:effectLst/>
            </p:spPr>
          </p:cxnSp>
          <p:sp>
            <p:nvSpPr>
              <p:cNvPr id="103" name="Arc 102"/>
              <p:cNvSpPr/>
              <p:nvPr/>
            </p:nvSpPr>
            <p:spPr>
              <a:xfrm rot="5400000">
                <a:off x="-952" y="93662"/>
                <a:ext cx="360000" cy="360000"/>
              </a:xfrm>
              <a:prstGeom prst="arc">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sp>
          <p:nvSpPr>
            <p:cNvPr id="96" name="Rectangle 95"/>
            <p:cNvSpPr/>
            <p:nvPr/>
          </p:nvSpPr>
          <p:spPr>
            <a:xfrm>
              <a:off x="1859471" y="895001"/>
              <a:ext cx="386715" cy="384810"/>
            </a:xfrm>
            <a:prstGeom prst="rect">
              <a:avLst/>
            </a:prstGeom>
            <a:solidFill>
              <a:sysClr val="window" lastClr="FFFFFF"/>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grpSp>
          <p:nvGrpSpPr>
            <p:cNvPr id="97" name="Groupe 96"/>
            <p:cNvGrpSpPr/>
            <p:nvPr/>
          </p:nvGrpSpPr>
          <p:grpSpPr>
            <a:xfrm>
              <a:off x="1888681" y="930561"/>
              <a:ext cx="323850" cy="323850"/>
              <a:chOff x="231775" y="35560"/>
              <a:chExt cx="324000" cy="324000"/>
            </a:xfrm>
          </p:grpSpPr>
          <p:sp>
            <p:nvSpPr>
              <p:cNvPr id="98" name="Ellipse 97"/>
              <p:cNvSpPr/>
              <p:nvPr/>
            </p:nvSpPr>
            <p:spPr>
              <a:xfrm>
                <a:off x="231775" y="35560"/>
                <a:ext cx="324000" cy="324000"/>
              </a:xfrm>
              <a:prstGeom prst="ellipse">
                <a:avLst/>
              </a:prstGeom>
              <a:solidFill>
                <a:sysClr val="window" lastClr="FFFFFF"/>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200"/>
              </a:p>
            </p:txBody>
          </p:sp>
          <p:cxnSp>
            <p:nvCxnSpPr>
              <p:cNvPr id="99" name="Connecteur droit 98"/>
              <p:cNvCxnSpPr/>
              <p:nvPr/>
            </p:nvCxnSpPr>
            <p:spPr>
              <a:xfrm flipH="1">
                <a:off x="393720" y="35560"/>
                <a:ext cx="55" cy="1569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flipH="1">
                <a:off x="279197" y="192467"/>
                <a:ext cx="114550" cy="119549"/>
              </a:xfrm>
              <a:prstGeom prst="line">
                <a:avLst/>
              </a:prstGeom>
            </p:spPr>
            <p:style>
              <a:lnRef idx="1">
                <a:schemeClr val="dk1"/>
              </a:lnRef>
              <a:fillRef idx="0">
                <a:schemeClr val="dk1"/>
              </a:fillRef>
              <a:effectRef idx="0">
                <a:schemeClr val="dk1"/>
              </a:effectRef>
              <a:fontRef idx="minor">
                <a:schemeClr val="tx1"/>
              </a:fontRef>
            </p:style>
          </p:cxnSp>
          <p:cxnSp>
            <p:nvCxnSpPr>
              <p:cNvPr id="101" name="Connecteur droit 100"/>
              <p:cNvCxnSpPr/>
              <p:nvPr/>
            </p:nvCxnSpPr>
            <p:spPr>
              <a:xfrm>
                <a:off x="393664" y="192289"/>
                <a:ext cx="114635" cy="119727"/>
              </a:xfrm>
              <a:prstGeom prst="line">
                <a:avLst/>
              </a:prstGeom>
            </p:spPr>
            <p:style>
              <a:lnRef idx="1">
                <a:schemeClr val="dk1"/>
              </a:lnRef>
              <a:fillRef idx="0">
                <a:schemeClr val="dk1"/>
              </a:fillRef>
              <a:effectRef idx="0">
                <a:schemeClr val="dk1"/>
              </a:effectRef>
              <a:fontRef idx="minor">
                <a:schemeClr val="tx1"/>
              </a:fontRef>
            </p:style>
          </p:cxnSp>
        </p:grpSp>
      </p:grpSp>
      <p:sp>
        <p:nvSpPr>
          <p:cNvPr id="174" name="Rectangle 173"/>
          <p:cNvSpPr/>
          <p:nvPr/>
        </p:nvSpPr>
        <p:spPr>
          <a:xfrm>
            <a:off x="6529972" y="1376430"/>
            <a:ext cx="5153254" cy="646331"/>
          </a:xfrm>
          <a:prstGeom prst="rect">
            <a:avLst/>
          </a:prstGeom>
        </p:spPr>
        <p:txBody>
          <a:bodyPr wrap="square">
            <a:spAutoFit/>
          </a:bodyPr>
          <a:lstStyle/>
          <a:p>
            <a:r>
              <a:rPr lang="fr-FR" dirty="0">
                <a:latin typeface="Times New Roman" panose="02020603050405020304" pitchFamily="18" charset="0"/>
                <a:ea typeface="Times New Roman" panose="02020603050405020304" pitchFamily="18" charset="0"/>
              </a:rPr>
              <a:t>architecture intérieure d’un bâtiment pour la fabrication de cibles stables et de cibles d’actinides</a:t>
            </a:r>
            <a:endParaRPr lang="en-US" dirty="0"/>
          </a:p>
        </p:txBody>
      </p:sp>
      <p:sp>
        <p:nvSpPr>
          <p:cNvPr id="175" name="Titre 1"/>
          <p:cNvSpPr txBox="1">
            <a:spLocks/>
          </p:cNvSpPr>
          <p:nvPr/>
        </p:nvSpPr>
        <p:spPr>
          <a:xfrm>
            <a:off x="175396" y="-225295"/>
            <a:ext cx="10801350" cy="1141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fr-FR" smtClean="0"/>
              <a:t>Projet GRAND PALAIS</a:t>
            </a:r>
            <a:endParaRPr lang="en-US" dirty="0"/>
          </a:p>
        </p:txBody>
      </p:sp>
      <p:pic>
        <p:nvPicPr>
          <p:cNvPr id="176" name="Image 175"/>
          <p:cNvPicPr>
            <a:picLocks noChangeAspect="1"/>
          </p:cNvPicPr>
          <p:nvPr/>
        </p:nvPicPr>
        <p:blipFill rotWithShape="1">
          <a:blip r:embed="rId2">
            <a:extLst>
              <a:ext uri="{28A0092B-C50C-407E-A947-70E740481C1C}">
                <a14:useLocalDpi xmlns:a14="http://schemas.microsoft.com/office/drawing/2010/main" val="0"/>
              </a:ext>
            </a:extLst>
          </a:blip>
          <a:srcRect t="50157"/>
          <a:stretch/>
        </p:blipFill>
        <p:spPr>
          <a:xfrm>
            <a:off x="5946169" y="123423"/>
            <a:ext cx="3118104" cy="1096864"/>
          </a:xfrm>
          <a:prstGeom prst="rect">
            <a:avLst/>
          </a:prstGeom>
        </p:spPr>
      </p:pic>
      <p:sp>
        <p:nvSpPr>
          <p:cNvPr id="177" name="ZoneTexte 176"/>
          <p:cNvSpPr txBox="1"/>
          <p:nvPr/>
        </p:nvSpPr>
        <p:spPr>
          <a:xfrm>
            <a:off x="204990" y="6173327"/>
            <a:ext cx="1726306" cy="276999"/>
          </a:xfrm>
          <a:prstGeom prst="rect">
            <a:avLst/>
          </a:prstGeom>
          <a:noFill/>
        </p:spPr>
        <p:txBody>
          <a:bodyPr wrap="none" rtlCol="0">
            <a:spAutoFit/>
          </a:bodyPr>
          <a:lstStyle/>
          <a:p>
            <a:r>
              <a:rPr lang="fr-FR" sz="1200" i="1" dirty="0" err="1" smtClean="0"/>
              <a:t>Courtesy</a:t>
            </a:r>
            <a:r>
              <a:rPr lang="fr-FR" sz="1200" i="1" dirty="0" smtClean="0"/>
              <a:t> of F. </a:t>
            </a:r>
            <a:r>
              <a:rPr lang="fr-FR" sz="1200" i="1" dirty="0" err="1" smtClean="0"/>
              <a:t>Pérocheau</a:t>
            </a:r>
            <a:endParaRPr lang="en-US" sz="1200" i="1" dirty="0"/>
          </a:p>
        </p:txBody>
      </p:sp>
      <p:sp>
        <p:nvSpPr>
          <p:cNvPr id="178" name="ZoneTexte 177"/>
          <p:cNvSpPr txBox="1"/>
          <p:nvPr/>
        </p:nvSpPr>
        <p:spPr>
          <a:xfrm>
            <a:off x="190278" y="3750411"/>
            <a:ext cx="4569164" cy="2308324"/>
          </a:xfrm>
          <a:prstGeom prst="rect">
            <a:avLst/>
          </a:prstGeom>
          <a:noFill/>
          <a:ln>
            <a:solidFill>
              <a:schemeClr val="accent1"/>
            </a:solidFill>
          </a:ln>
        </p:spPr>
        <p:txBody>
          <a:bodyPr wrap="square" rtlCol="0">
            <a:spAutoFit/>
          </a:bodyPr>
          <a:lstStyle/>
          <a:p>
            <a:pPr marL="285750" indent="-285750" algn="just">
              <a:buFontTx/>
              <a:buChar char="-"/>
            </a:pPr>
            <a:r>
              <a:rPr lang="fr-FR" i="1" dirty="0" smtClean="0">
                <a:solidFill>
                  <a:schemeClr val="accent1"/>
                </a:solidFill>
                <a:latin typeface="Arial" panose="020B0604020202020204" pitchFamily="34" charset="0"/>
                <a:cs typeface="Arial" panose="020B0604020202020204" pitchFamily="34" charset="0"/>
              </a:rPr>
              <a:t>Visites/discussions en </a:t>
            </a:r>
            <a:r>
              <a:rPr lang="fr-FR" i="1" dirty="0" err="1" smtClean="0">
                <a:solidFill>
                  <a:schemeClr val="accent1"/>
                </a:solidFill>
                <a:latin typeface="Arial" panose="020B0604020202020204" pitchFamily="34" charset="0"/>
                <a:cs typeface="Arial" panose="020B0604020202020204" pitchFamily="34" charset="0"/>
              </a:rPr>
              <a:t>oct</a:t>
            </a:r>
            <a:r>
              <a:rPr lang="fr-FR" i="1" dirty="0" smtClean="0">
                <a:solidFill>
                  <a:schemeClr val="accent1"/>
                </a:solidFill>
                <a:latin typeface="Arial" panose="020B0604020202020204" pitchFamily="34" charset="0"/>
                <a:cs typeface="Arial" panose="020B0604020202020204" pitchFamily="34" charset="0"/>
              </a:rPr>
              <a:t>, </a:t>
            </a:r>
            <a:r>
              <a:rPr lang="fr-FR" i="1" dirty="0" err="1" smtClean="0">
                <a:solidFill>
                  <a:schemeClr val="accent1"/>
                </a:solidFill>
                <a:latin typeface="Arial" panose="020B0604020202020204" pitchFamily="34" charset="0"/>
                <a:cs typeface="Arial" panose="020B0604020202020204" pitchFamily="34" charset="0"/>
              </a:rPr>
              <a:t>dec</a:t>
            </a:r>
            <a:r>
              <a:rPr lang="fr-FR" i="1" dirty="0" smtClean="0">
                <a:solidFill>
                  <a:schemeClr val="accent1"/>
                </a:solidFill>
                <a:latin typeface="Arial" panose="020B0604020202020204" pitchFamily="34" charset="0"/>
                <a:cs typeface="Arial" panose="020B0604020202020204" pitchFamily="34" charset="0"/>
              </a:rPr>
              <a:t> 23 &amp; avril 24 – JRC Geel/ JGU Mainz/ IJCLab</a:t>
            </a:r>
          </a:p>
          <a:p>
            <a:pPr marL="742950" lvl="1" indent="-285750" algn="just">
              <a:buFont typeface="Wingdings" panose="05000000000000000000" pitchFamily="2" charset="2"/>
              <a:buChar char="à"/>
            </a:pPr>
            <a:r>
              <a:rPr lang="fr-FR" i="1" dirty="0" smtClean="0">
                <a:solidFill>
                  <a:schemeClr val="accent1"/>
                </a:solidFill>
                <a:latin typeface="Arial" panose="020B0604020202020204" pitchFamily="34" charset="0"/>
                <a:cs typeface="Arial" panose="020B0604020202020204" pitchFamily="34" charset="0"/>
                <a:sym typeface="Wingdings" panose="05000000000000000000" pitchFamily="2" charset="2"/>
              </a:rPr>
              <a:t>données techniques d’entrée</a:t>
            </a:r>
          </a:p>
          <a:p>
            <a:pPr marL="742950" lvl="1" indent="-285750" algn="just">
              <a:buFont typeface="Wingdings" panose="05000000000000000000" pitchFamily="2" charset="2"/>
              <a:buChar char="à"/>
            </a:pPr>
            <a:r>
              <a:rPr lang="fr-FR" i="1" dirty="0" smtClean="0">
                <a:solidFill>
                  <a:schemeClr val="accent1"/>
                </a:solidFill>
                <a:latin typeface="Arial" panose="020B0604020202020204" pitchFamily="34" charset="0"/>
                <a:cs typeface="Arial" panose="020B0604020202020204" pitchFamily="34" charset="0"/>
                <a:sym typeface="Wingdings" panose="05000000000000000000" pitchFamily="2" charset="2"/>
              </a:rPr>
              <a:t>Identifier les synergies et complémentarités ?</a:t>
            </a:r>
          </a:p>
          <a:p>
            <a:pPr marL="285750" indent="-285750" algn="just">
              <a:buFontTx/>
              <a:buChar char="-"/>
            </a:pPr>
            <a:r>
              <a:rPr lang="fr-FR" i="1" dirty="0" smtClean="0">
                <a:solidFill>
                  <a:schemeClr val="accent1"/>
                </a:solidFill>
                <a:latin typeface="Arial" panose="020B0604020202020204" pitchFamily="34" charset="0"/>
                <a:cs typeface="Arial" panose="020B0604020202020204" pitchFamily="34" charset="0"/>
                <a:sym typeface="Wingdings" panose="05000000000000000000" pitchFamily="2" charset="2"/>
              </a:rPr>
              <a:t>1ere réunion SSRE en </a:t>
            </a:r>
            <a:r>
              <a:rPr lang="fr-FR" i="1" dirty="0" err="1" smtClean="0">
                <a:solidFill>
                  <a:schemeClr val="accent1"/>
                </a:solidFill>
                <a:latin typeface="Arial" panose="020B0604020202020204" pitchFamily="34" charset="0"/>
                <a:cs typeface="Arial" panose="020B0604020202020204" pitchFamily="34" charset="0"/>
                <a:sym typeface="Wingdings" panose="05000000000000000000" pitchFamily="2" charset="2"/>
              </a:rPr>
              <a:t>Fév</a:t>
            </a:r>
            <a:r>
              <a:rPr lang="fr-FR" i="1" dirty="0" smtClean="0">
                <a:solidFill>
                  <a:schemeClr val="accent1"/>
                </a:solidFill>
                <a:latin typeface="Arial" panose="020B0604020202020204" pitchFamily="34" charset="0"/>
                <a:cs typeface="Arial" panose="020B0604020202020204" pitchFamily="34" charset="0"/>
                <a:sym typeface="Wingdings" panose="05000000000000000000" pitchFamily="2" charset="2"/>
              </a:rPr>
              <a:t> 23 sur exigences équipements, autorisations, licences de détentions, déchets?</a:t>
            </a:r>
          </a:p>
        </p:txBody>
      </p:sp>
      <p:pic>
        <p:nvPicPr>
          <p:cNvPr id="179" name="Image 178"/>
          <p:cNvPicPr>
            <a:picLocks noChangeAspect="1"/>
          </p:cNvPicPr>
          <p:nvPr/>
        </p:nvPicPr>
        <p:blipFill rotWithShape="1">
          <a:blip r:embed="rId3"/>
          <a:srcRect r="28494" b="54103"/>
          <a:stretch/>
        </p:blipFill>
        <p:spPr>
          <a:xfrm>
            <a:off x="357497" y="583559"/>
            <a:ext cx="3616127" cy="3210774"/>
          </a:xfrm>
          <a:prstGeom prst="rect">
            <a:avLst/>
          </a:prstGeom>
        </p:spPr>
      </p:pic>
    </p:spTree>
    <p:extLst>
      <p:ext uri="{BB962C8B-B14F-4D97-AF65-F5344CB8AC3E}">
        <p14:creationId xmlns:p14="http://schemas.microsoft.com/office/powerpoint/2010/main" val="577418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9678" y="2520671"/>
            <a:ext cx="3202322" cy="2788689"/>
          </a:xfrm>
          <a:prstGeom prst="rect">
            <a:avLst/>
          </a:prstGeom>
        </p:spPr>
      </p:pic>
      <p:sp>
        <p:nvSpPr>
          <p:cNvPr id="3" name="Espace réservé du pied de page 2"/>
          <p:cNvSpPr>
            <a:spLocks noGrp="1"/>
          </p:cNvSpPr>
          <p:nvPr>
            <p:ph type="ftr" sz="quarter" idx="11"/>
          </p:nvPr>
        </p:nvSpPr>
        <p:spPr/>
        <p:txBody>
          <a:bodyPr/>
          <a:lstStyle/>
          <a:p>
            <a:r>
              <a:rPr lang="fr-FR" smtClean="0"/>
              <a:t>ISOL France Workshop VI - GDR SCiPAC - 27 Mai 2024, IPHC, Strasbourg</a:t>
            </a:r>
            <a:endParaRPr lang="fr-FR"/>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t>25</a:t>
            </a:fld>
            <a:endParaRPr lang="fr-FR"/>
          </a:p>
        </p:txBody>
      </p:sp>
      <p:sp>
        <p:nvSpPr>
          <p:cNvPr id="2" name="Titre 1"/>
          <p:cNvSpPr>
            <a:spLocks noGrp="1"/>
          </p:cNvSpPr>
          <p:nvPr>
            <p:ph type="title" idx="4294967295"/>
          </p:nvPr>
        </p:nvSpPr>
        <p:spPr>
          <a:xfrm>
            <a:off x="0" y="-622300"/>
            <a:ext cx="10594975" cy="1793875"/>
          </a:xfrm>
        </p:spPr>
        <p:txBody>
          <a:bodyPr/>
          <a:lstStyle/>
          <a:p>
            <a:r>
              <a:rPr lang="fr-FR" dirty="0" err="1" smtClean="0"/>
              <a:t>Take</a:t>
            </a:r>
            <a:r>
              <a:rPr lang="fr-FR" dirty="0" smtClean="0"/>
              <a:t> home messages</a:t>
            </a:r>
            <a:endParaRPr lang="en-US"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529" y="2940608"/>
            <a:ext cx="1948817" cy="1948817"/>
          </a:xfrm>
          <a:prstGeom prst="rect">
            <a:avLst/>
          </a:prstGeom>
        </p:spPr>
      </p:pic>
      <p:cxnSp>
        <p:nvCxnSpPr>
          <p:cNvPr id="9" name="Connecteur droit avec flèche 8"/>
          <p:cNvCxnSpPr/>
          <p:nvPr/>
        </p:nvCxnSpPr>
        <p:spPr bwMode="auto">
          <a:xfrm flipV="1">
            <a:off x="2076670" y="3917233"/>
            <a:ext cx="569167" cy="9331"/>
          </a:xfrm>
          <a:prstGeom prst="straightConnector1">
            <a:avLst/>
          </a:prstGeom>
          <a:ln w="53975">
            <a:headEnd type="none" w="med" len="med"/>
            <a:tailEnd type="triangle"/>
          </a:ln>
        </p:spPr>
        <p:style>
          <a:lnRef idx="1">
            <a:schemeClr val="dk1"/>
          </a:lnRef>
          <a:fillRef idx="0">
            <a:schemeClr val="dk1"/>
          </a:fillRef>
          <a:effectRef idx="0">
            <a:schemeClr val="dk1"/>
          </a:effectRef>
          <a:fontRef idx="minor">
            <a:schemeClr val="tx1"/>
          </a:fontRef>
        </p:style>
      </p:cxnSp>
      <p:sp>
        <p:nvSpPr>
          <p:cNvPr id="10" name="ZoneTexte 9"/>
          <p:cNvSpPr txBox="1"/>
          <p:nvPr/>
        </p:nvSpPr>
        <p:spPr>
          <a:xfrm>
            <a:off x="1285091" y="2306954"/>
            <a:ext cx="2220480" cy="461665"/>
          </a:xfrm>
          <a:prstGeom prst="rect">
            <a:avLst/>
          </a:prstGeom>
          <a:noFill/>
        </p:spPr>
        <p:txBody>
          <a:bodyPr wrap="none" rtlCol="0">
            <a:spAutoFit/>
          </a:bodyPr>
          <a:lstStyle/>
          <a:p>
            <a:r>
              <a:rPr lang="fr-FR" sz="2400" b="1" dirty="0" smtClean="0">
                <a:solidFill>
                  <a:srgbClr val="7030A0"/>
                </a:solidFill>
              </a:rPr>
              <a:t>Stable </a:t>
            </a:r>
            <a:r>
              <a:rPr lang="fr-FR" sz="2400" b="1" dirty="0" err="1" smtClean="0">
                <a:solidFill>
                  <a:srgbClr val="7030A0"/>
                </a:solidFill>
              </a:rPr>
              <a:t>targets</a:t>
            </a:r>
            <a:endParaRPr lang="en-US" sz="2400" b="1" dirty="0">
              <a:solidFill>
                <a:srgbClr val="7030A0"/>
              </a:solidFill>
            </a:endParaRPr>
          </a:p>
        </p:txBody>
      </p:sp>
      <p:sp>
        <p:nvSpPr>
          <p:cNvPr id="11" name="ZoneTexte 10"/>
          <p:cNvSpPr txBox="1"/>
          <p:nvPr/>
        </p:nvSpPr>
        <p:spPr>
          <a:xfrm>
            <a:off x="5353663" y="3230367"/>
            <a:ext cx="2903359" cy="523220"/>
          </a:xfrm>
          <a:prstGeom prst="rect">
            <a:avLst/>
          </a:prstGeom>
          <a:noFill/>
        </p:spPr>
        <p:txBody>
          <a:bodyPr wrap="none" rtlCol="0">
            <a:spAutoFit/>
          </a:bodyPr>
          <a:lstStyle/>
          <a:p>
            <a:r>
              <a:rPr lang="fr-FR" sz="2800" b="1" dirty="0" smtClean="0">
                <a:solidFill>
                  <a:srgbClr val="7030A0"/>
                </a:solidFill>
              </a:rPr>
              <a:t>Actinide </a:t>
            </a:r>
            <a:r>
              <a:rPr lang="fr-FR" sz="2800" b="1" dirty="0" err="1" smtClean="0">
                <a:solidFill>
                  <a:srgbClr val="7030A0"/>
                </a:solidFill>
              </a:rPr>
              <a:t>targets</a:t>
            </a:r>
            <a:endParaRPr lang="en-US" sz="2800" b="1" dirty="0">
              <a:solidFill>
                <a:srgbClr val="7030A0"/>
              </a:solidFill>
            </a:endParaRP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014" y="3794038"/>
            <a:ext cx="3314145" cy="2854198"/>
          </a:xfrm>
          <a:prstGeom prst="rect">
            <a:avLst/>
          </a:prstGeom>
        </p:spPr>
      </p:pic>
      <p:cxnSp>
        <p:nvCxnSpPr>
          <p:cNvPr id="14" name="Connecteur droit avec flèche 13"/>
          <p:cNvCxnSpPr/>
          <p:nvPr/>
        </p:nvCxnSpPr>
        <p:spPr bwMode="auto">
          <a:xfrm flipV="1">
            <a:off x="8640015" y="3704748"/>
            <a:ext cx="569167" cy="9331"/>
          </a:xfrm>
          <a:prstGeom prst="straightConnector1">
            <a:avLst/>
          </a:prstGeom>
          <a:ln w="53975">
            <a:headEnd type="none" w="med" len="med"/>
            <a:tailEnd type="triangle"/>
          </a:ln>
        </p:spPr>
        <p:style>
          <a:lnRef idx="1">
            <a:schemeClr val="dk1"/>
          </a:lnRef>
          <a:fillRef idx="0">
            <a:schemeClr val="dk1"/>
          </a:fillRef>
          <a:effectRef idx="0">
            <a:schemeClr val="dk1"/>
          </a:effectRef>
          <a:fontRef idx="minor">
            <a:schemeClr val="tx1"/>
          </a:fontRef>
        </p:style>
      </p:cxnSp>
      <p:sp>
        <p:nvSpPr>
          <p:cNvPr id="15" name="ZoneTexte 14"/>
          <p:cNvSpPr txBox="1"/>
          <p:nvPr/>
        </p:nvSpPr>
        <p:spPr>
          <a:xfrm>
            <a:off x="8507587" y="2062448"/>
            <a:ext cx="3531095" cy="523220"/>
          </a:xfrm>
          <a:prstGeom prst="rect">
            <a:avLst/>
          </a:prstGeom>
          <a:noFill/>
        </p:spPr>
        <p:txBody>
          <a:bodyPr wrap="none" rtlCol="0">
            <a:spAutoFit/>
          </a:bodyPr>
          <a:lstStyle/>
          <a:p>
            <a:r>
              <a:rPr lang="fr-FR" sz="2800" b="1" dirty="0" smtClean="0">
                <a:solidFill>
                  <a:srgbClr val="7030A0"/>
                </a:solidFill>
              </a:rPr>
              <a:t>PALAIS-GRAND PALAIS</a:t>
            </a:r>
            <a:endParaRPr lang="en-US" sz="2800" b="1" dirty="0">
              <a:solidFill>
                <a:srgbClr val="7030A0"/>
              </a:solidFill>
            </a:endParaRPr>
          </a:p>
        </p:txBody>
      </p:sp>
      <p:sp>
        <p:nvSpPr>
          <p:cNvPr id="17" name="Espace réservé du contenu 2">
            <a:extLst>
              <a:ext uri="{FF2B5EF4-FFF2-40B4-BE49-F238E27FC236}">
                <a16:creationId xmlns:a16="http://schemas.microsoft.com/office/drawing/2014/main" id="{1CEEE844-9D8A-7676-5B83-ACFF79849B71}"/>
              </a:ext>
            </a:extLst>
          </p:cNvPr>
          <p:cNvSpPr txBox="1">
            <a:spLocks/>
          </p:cNvSpPr>
          <p:nvPr/>
        </p:nvSpPr>
        <p:spPr>
          <a:xfrm>
            <a:off x="304529" y="1028879"/>
            <a:ext cx="11330941" cy="5208220"/>
          </a:xfrm>
          <a:prstGeom prst="rect">
            <a:avLst/>
          </a:prstGeom>
        </p:spPr>
        <p:txBody>
          <a:bodyPr>
            <a:normAutofit/>
          </a:bodyPr>
          <a:lstStyle>
            <a:lvl1pPr marL="228600" indent="-228600" algn="l" defTabSz="914400" rtl="0" eaLnBrk="1" latinLnBrk="0" hangingPunct="1">
              <a:lnSpc>
                <a:spcPct val="90000"/>
              </a:lnSpc>
              <a:spcBef>
                <a:spcPts val="1000"/>
              </a:spcBef>
              <a:buClr>
                <a:srgbClr val="3B2568"/>
              </a:buClr>
              <a:buFont typeface="Arial" panose="020B0604020202020204" pitchFamily="34" charset="0"/>
              <a:buChar char="•"/>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3B2568"/>
              </a:buClr>
              <a:buFont typeface="Arial" panose="020B0604020202020204" pitchFamily="34" charset="0"/>
              <a:buChar char="•"/>
              <a:defRPr sz="18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B2568"/>
              </a:buClr>
              <a:buFont typeface="Arial" panose="020B0604020202020204" pitchFamily="34" charset="0"/>
              <a:buChar char="•"/>
              <a:defRPr sz="16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B2568"/>
              </a:buClr>
              <a:buFont typeface="Arial" panose="020B0604020202020204" pitchFamily="34" charset="0"/>
              <a:buChar char="•"/>
              <a:defRPr sz="1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err="1" smtClean="0"/>
              <a:t>Ambitious</a:t>
            </a:r>
            <a:r>
              <a:rPr lang="fr-FR" sz="2400" dirty="0" smtClean="0"/>
              <a:t> </a:t>
            </a:r>
            <a:r>
              <a:rPr lang="fr-FR" sz="2400" dirty="0" err="1" smtClean="0"/>
              <a:t>scientific</a:t>
            </a:r>
            <a:r>
              <a:rPr lang="fr-FR" sz="2400" dirty="0" smtClean="0"/>
              <a:t> program for the </a:t>
            </a:r>
            <a:r>
              <a:rPr lang="fr-FR" sz="2400" dirty="0" err="1" smtClean="0"/>
              <a:t>next</a:t>
            </a:r>
            <a:r>
              <a:rPr lang="fr-FR" sz="2400" dirty="0" smtClean="0"/>
              <a:t> </a:t>
            </a:r>
            <a:r>
              <a:rPr lang="fr-FR" sz="2400" dirty="0" err="1" smtClean="0"/>
              <a:t>years</a:t>
            </a:r>
            <a:r>
              <a:rPr lang="fr-FR" sz="2400" dirty="0" smtClean="0"/>
              <a:t>, on </a:t>
            </a:r>
            <a:r>
              <a:rPr lang="fr-FR" sz="2400" dirty="0" err="1" smtClean="0"/>
              <a:t>both</a:t>
            </a:r>
            <a:r>
              <a:rPr lang="fr-FR" sz="2400" dirty="0" smtClean="0"/>
              <a:t> </a:t>
            </a:r>
            <a:r>
              <a:rPr lang="fr-FR" sz="2400" dirty="0" err="1" smtClean="0"/>
              <a:t>accelerators</a:t>
            </a:r>
            <a:endParaRPr lang="fr-FR" sz="2400" dirty="0" smtClean="0"/>
          </a:p>
          <a:p>
            <a:r>
              <a:rPr lang="fr-FR" sz="2400" dirty="0" err="1" smtClean="0"/>
              <a:t>Stepwise</a:t>
            </a:r>
            <a:r>
              <a:rPr lang="fr-FR" sz="2400" dirty="0" smtClean="0"/>
              <a:t> </a:t>
            </a:r>
            <a:r>
              <a:rPr lang="fr-FR" sz="2400" dirty="0" err="1" smtClean="0"/>
              <a:t>completion</a:t>
            </a:r>
            <a:r>
              <a:rPr lang="fr-FR" sz="2400" dirty="0" smtClean="0"/>
              <a:t> of the </a:t>
            </a:r>
            <a:r>
              <a:rPr lang="fr-FR" sz="2400" dirty="0" err="1" smtClean="0"/>
              <a:t>different</a:t>
            </a:r>
            <a:r>
              <a:rPr lang="fr-FR" sz="2400" dirty="0" smtClean="0"/>
              <a:t> </a:t>
            </a:r>
            <a:r>
              <a:rPr lang="fr-FR" sz="2400" dirty="0" err="1" smtClean="0"/>
              <a:t>projects</a:t>
            </a:r>
            <a:r>
              <a:rPr lang="fr-FR" sz="2400" dirty="0" smtClean="0"/>
              <a:t>: S</a:t>
            </a:r>
            <a:r>
              <a:rPr lang="fr-FR" sz="2400" baseline="30000" dirty="0" smtClean="0"/>
              <a:t>3</a:t>
            </a:r>
            <a:r>
              <a:rPr lang="fr-FR" sz="2400" dirty="0" smtClean="0"/>
              <a:t>, DESIR, NEWGAIN, CYREN</a:t>
            </a:r>
          </a:p>
          <a:p>
            <a:r>
              <a:rPr lang="fr-FR" sz="2400" dirty="0" smtClean="0"/>
              <a:t>+ Project PALAIS</a:t>
            </a:r>
            <a:r>
              <a:rPr lang="fr-FR" sz="2400" dirty="0"/>
              <a:t> </a:t>
            </a:r>
            <a:r>
              <a:rPr lang="fr-FR" sz="2400" dirty="0" smtClean="0"/>
              <a:t>&amp; GRAND PALAIS ?</a:t>
            </a:r>
            <a:endParaRPr lang="fr-FR" sz="2400" dirty="0"/>
          </a:p>
          <a:p>
            <a:pPr marL="457200" lvl="1" indent="0">
              <a:buFont typeface="Arial" panose="020B0604020202020204" pitchFamily="34" charset="0"/>
              <a:buNone/>
            </a:pPr>
            <a:endParaRPr lang="fr-FR" sz="2000" dirty="0"/>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0774" y="2661567"/>
            <a:ext cx="2105024" cy="2105024"/>
          </a:xfrm>
          <a:prstGeom prst="rect">
            <a:avLst/>
          </a:prstGeom>
        </p:spPr>
      </p:pic>
      <p:sp>
        <p:nvSpPr>
          <p:cNvPr id="18" name="ZoneTexte 17"/>
          <p:cNvSpPr txBox="1"/>
          <p:nvPr/>
        </p:nvSpPr>
        <p:spPr>
          <a:xfrm>
            <a:off x="2673249" y="4959527"/>
            <a:ext cx="1205458" cy="523220"/>
          </a:xfrm>
          <a:prstGeom prst="rect">
            <a:avLst/>
          </a:prstGeom>
          <a:noFill/>
        </p:spPr>
        <p:txBody>
          <a:bodyPr wrap="none" rtlCol="0">
            <a:spAutoFit/>
          </a:bodyPr>
          <a:lstStyle/>
          <a:p>
            <a:r>
              <a:rPr lang="fr-FR" sz="2800" b="1" dirty="0" smtClean="0">
                <a:solidFill>
                  <a:srgbClr val="7030A0"/>
                </a:solidFill>
              </a:rPr>
              <a:t>PALAIS</a:t>
            </a:r>
            <a:endParaRPr lang="en-US" sz="2800" b="1" dirty="0">
              <a:solidFill>
                <a:srgbClr val="7030A0"/>
              </a:solidFill>
            </a:endParaRPr>
          </a:p>
        </p:txBody>
      </p:sp>
    </p:spTree>
    <p:extLst>
      <p:ext uri="{BB962C8B-B14F-4D97-AF65-F5344CB8AC3E}">
        <p14:creationId xmlns:p14="http://schemas.microsoft.com/office/powerpoint/2010/main" val="671365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en-US" smtClean="0"/>
              <a:t>ISOL France Workshop VI - GDR SCiPAC - 27 Mai 2024, IPHC, Strasbourg</a:t>
            </a:r>
            <a:endParaRPr lang="fr-FR" dirty="0"/>
          </a:p>
        </p:txBody>
      </p:sp>
      <p:sp>
        <p:nvSpPr>
          <p:cNvPr id="9" name="Titre 8"/>
          <p:cNvSpPr>
            <a:spLocks noGrp="1"/>
          </p:cNvSpPr>
          <p:nvPr>
            <p:ph type="title" idx="4294967295"/>
          </p:nvPr>
        </p:nvSpPr>
        <p:spPr>
          <a:xfrm>
            <a:off x="0" y="549275"/>
            <a:ext cx="10801350" cy="1141413"/>
          </a:xfrm>
        </p:spPr>
        <p:txBody>
          <a:bodyPr/>
          <a:lstStyle/>
          <a:p>
            <a:r>
              <a:rPr lang="fr-FR" dirty="0" err="1" smtClean="0"/>
              <a:t>Announcements</a:t>
            </a:r>
            <a:endParaRPr lang="en-US" dirty="0"/>
          </a:p>
        </p:txBody>
      </p:sp>
      <p:pic>
        <p:nvPicPr>
          <p:cNvPr id="7" name="Image 6"/>
          <p:cNvPicPr>
            <a:picLocks noChangeAspect="1"/>
          </p:cNvPicPr>
          <p:nvPr/>
        </p:nvPicPr>
        <p:blipFill>
          <a:blip r:embed="rId2"/>
          <a:stretch>
            <a:fillRect/>
          </a:stretch>
        </p:blipFill>
        <p:spPr>
          <a:xfrm>
            <a:off x="5515204" y="1083141"/>
            <a:ext cx="6610120" cy="4478357"/>
          </a:xfrm>
          <a:prstGeom prst="rect">
            <a:avLst/>
          </a:prstGeom>
        </p:spPr>
      </p:pic>
      <p:sp>
        <p:nvSpPr>
          <p:cNvPr id="8" name="Rectangle 7"/>
          <p:cNvSpPr/>
          <p:nvPr/>
        </p:nvSpPr>
        <p:spPr>
          <a:xfrm>
            <a:off x="36068" y="2629218"/>
            <a:ext cx="6096000" cy="2677656"/>
          </a:xfrm>
          <a:prstGeom prst="rect">
            <a:avLst/>
          </a:prstGeom>
        </p:spPr>
        <p:txBody>
          <a:bodyPr>
            <a:spAutoFit/>
          </a:bodyPr>
          <a:lstStyle/>
          <a:p>
            <a:r>
              <a:rPr lang="en-US" sz="2400" b="1" dirty="0">
                <a:solidFill>
                  <a:srgbClr val="C00000"/>
                </a:solidFill>
                <a:latin typeface="Arial" panose="020B0604020202020204" pitchFamily="34" charset="0"/>
                <a:ea typeface="Calibri" panose="020F0502020204030204" pitchFamily="34" charset="0"/>
              </a:rPr>
              <a:t>Postdoctoral Researcher in Actinide Targets for Nuclear Physics Experiments at GANIL, </a:t>
            </a:r>
            <a:r>
              <a:rPr lang="en-US" sz="2400" b="1" dirty="0" smtClean="0">
                <a:solidFill>
                  <a:srgbClr val="C00000"/>
                </a:solidFill>
                <a:latin typeface="Arial" panose="020B0604020202020204" pitchFamily="34" charset="0"/>
                <a:ea typeface="Calibri" panose="020F0502020204030204" pitchFamily="34" charset="0"/>
              </a:rPr>
              <a:t>M/F</a:t>
            </a:r>
          </a:p>
          <a:p>
            <a:r>
              <a:rPr lang="fr-FR" sz="2400" dirty="0">
                <a:solidFill>
                  <a:srgbClr val="C00000"/>
                </a:solidFill>
                <a:hlinkClick r:id="rId3"/>
              </a:rPr>
              <a:t>https://</a:t>
            </a:r>
            <a:r>
              <a:rPr lang="fr-FR" sz="2400" dirty="0" smtClean="0">
                <a:solidFill>
                  <a:srgbClr val="C00000"/>
                </a:solidFill>
                <a:hlinkClick r:id="rId3"/>
              </a:rPr>
              <a:t>emploi.cnrs.fr/Offres/CDD/UAR3266-AURAHI-004/Default.aspx?lang=EN</a:t>
            </a:r>
            <a:endParaRPr lang="fr-FR" sz="2400" dirty="0" smtClean="0">
              <a:solidFill>
                <a:srgbClr val="C00000"/>
              </a:solidFill>
            </a:endParaRPr>
          </a:p>
          <a:p>
            <a:endParaRPr lang="fr-FR" sz="2400" dirty="0" smtClean="0">
              <a:solidFill>
                <a:srgbClr val="C00000"/>
              </a:solidFill>
            </a:endParaRPr>
          </a:p>
          <a:p>
            <a:r>
              <a:rPr lang="en-US" sz="2400" b="1" dirty="0" smtClean="0">
                <a:solidFill>
                  <a:srgbClr val="C00000"/>
                </a:solidFill>
                <a:latin typeface="Arial" panose="020B0604020202020204" pitchFamily="34" charset="0"/>
                <a:ea typeface="Calibri" panose="020F0502020204030204" pitchFamily="34" charset="0"/>
              </a:rPr>
              <a:t>+ </a:t>
            </a:r>
            <a:r>
              <a:rPr lang="en-US" sz="2400" b="1" dirty="0" err="1" smtClean="0">
                <a:solidFill>
                  <a:srgbClr val="C00000"/>
                </a:solidFill>
                <a:latin typeface="Arial" panose="020B0604020202020204" pitchFamily="34" charset="0"/>
                <a:ea typeface="Calibri" panose="020F0502020204030204" pitchFamily="34" charset="0"/>
              </a:rPr>
              <a:t>Concours</a:t>
            </a:r>
            <a:r>
              <a:rPr lang="en-US" sz="2400" b="1" dirty="0" smtClean="0">
                <a:solidFill>
                  <a:srgbClr val="C00000"/>
                </a:solidFill>
                <a:latin typeface="Arial" panose="020B0604020202020204" pitchFamily="34" charset="0"/>
                <a:ea typeface="Calibri" panose="020F0502020204030204" pitchFamily="34" charset="0"/>
              </a:rPr>
              <a:t> ITA </a:t>
            </a:r>
            <a:r>
              <a:rPr lang="en-US" sz="2400" b="1" dirty="0" err="1" smtClean="0">
                <a:solidFill>
                  <a:srgbClr val="C00000"/>
                </a:solidFill>
                <a:latin typeface="Arial" panose="020B0604020202020204" pitchFamily="34" charset="0"/>
                <a:ea typeface="Calibri" panose="020F0502020204030204" pitchFamily="34" charset="0"/>
              </a:rPr>
              <a:t>Juin</a:t>
            </a:r>
            <a:r>
              <a:rPr lang="en-US" sz="2400" b="1" dirty="0" smtClean="0">
                <a:solidFill>
                  <a:srgbClr val="C00000"/>
                </a:solidFill>
                <a:latin typeface="Arial" panose="020B0604020202020204" pitchFamily="34" charset="0"/>
                <a:ea typeface="Calibri" panose="020F0502020204030204" pitchFamily="34" charset="0"/>
              </a:rPr>
              <a:t> : AI </a:t>
            </a:r>
            <a:r>
              <a:rPr lang="en-US" sz="2400" b="1" dirty="0" err="1" smtClean="0">
                <a:solidFill>
                  <a:srgbClr val="C00000"/>
                </a:solidFill>
                <a:latin typeface="Arial" panose="020B0604020202020204" pitchFamily="34" charset="0"/>
                <a:ea typeface="Calibri" panose="020F0502020204030204" pitchFamily="34" charset="0"/>
              </a:rPr>
              <a:t>Cibles</a:t>
            </a:r>
            <a:r>
              <a:rPr lang="en-US" sz="2400" b="1" dirty="0" smtClean="0">
                <a:solidFill>
                  <a:srgbClr val="C00000"/>
                </a:solidFill>
                <a:latin typeface="Arial" panose="020B0604020202020204" pitchFamily="34" charset="0"/>
                <a:ea typeface="Calibri" panose="020F0502020204030204" pitchFamily="34" charset="0"/>
              </a:rPr>
              <a:t> </a:t>
            </a:r>
            <a:endParaRPr lang="en-US" sz="2400" dirty="0">
              <a:solidFill>
                <a:srgbClr val="C00000"/>
              </a:solidFill>
            </a:endParaRPr>
          </a:p>
        </p:txBody>
      </p:sp>
      <p:sp>
        <p:nvSpPr>
          <p:cNvPr id="10" name="Rectangle 9"/>
          <p:cNvSpPr/>
          <p:nvPr/>
        </p:nvSpPr>
        <p:spPr>
          <a:xfrm>
            <a:off x="1769301" y="5441255"/>
            <a:ext cx="7840609" cy="923330"/>
          </a:xfrm>
          <a:prstGeom prst="rect">
            <a:avLst/>
          </a:prstGeom>
          <a:noFill/>
        </p:spPr>
        <p:txBody>
          <a:bodyPr wrap="none" lIns="91440" tIns="45720" rIns="91440" bIns="45720">
            <a:spAutoFit/>
          </a:bodyPr>
          <a:lstStyle/>
          <a:p>
            <a:pPr algn="ctr"/>
            <a:r>
              <a:rPr lang="fr-FR" sz="54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Thanks</a:t>
            </a:r>
            <a:r>
              <a:rPr lang="fr-FR"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for </a:t>
            </a:r>
            <a:r>
              <a:rPr lang="fr-FR" sz="54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your</a:t>
            </a:r>
            <a:r>
              <a:rPr lang="fr-FR"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attention</a:t>
            </a: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4"/>
          <p:cNvSpPr/>
          <p:nvPr/>
        </p:nvSpPr>
        <p:spPr>
          <a:xfrm>
            <a:off x="9129494" y="5385751"/>
            <a:ext cx="2750946" cy="646331"/>
          </a:xfrm>
          <a:prstGeom prst="rect">
            <a:avLst/>
          </a:prstGeom>
        </p:spPr>
        <p:txBody>
          <a:bodyPr wrap="none">
            <a:spAutoFit/>
          </a:bodyPr>
          <a:lstStyle/>
          <a:p>
            <a:r>
              <a:rPr lang="en-US" dirty="0">
                <a:hlinkClick r:id="rId4"/>
              </a:rPr>
              <a:t>https://intds2024.ornl.gov</a:t>
            </a:r>
            <a:r>
              <a:rPr lang="en-US" dirty="0" smtClean="0">
                <a:hlinkClick r:id="rId4"/>
              </a:rPr>
              <a:t>/</a:t>
            </a:r>
            <a:endParaRPr lang="en-US" dirty="0" smtClean="0"/>
          </a:p>
          <a:p>
            <a:endParaRPr lang="en-US" dirty="0"/>
          </a:p>
        </p:txBody>
      </p:sp>
      <p:sp>
        <p:nvSpPr>
          <p:cNvPr id="2" name="Espace réservé du numéro de diapositive 1"/>
          <p:cNvSpPr>
            <a:spLocks noGrp="1"/>
          </p:cNvSpPr>
          <p:nvPr>
            <p:ph type="sldNum" sz="quarter" idx="12"/>
          </p:nvPr>
        </p:nvSpPr>
        <p:spPr/>
        <p:txBody>
          <a:bodyPr/>
          <a:lstStyle/>
          <a:p>
            <a:fld id="{94B63599-5DA0-BE42-AE37-88D1760620F1}" type="slidenum">
              <a:rPr lang="fr-FR" smtClean="0"/>
              <a:pPr/>
              <a:t>26</a:t>
            </a:fld>
            <a:endParaRPr lang="fr-FR"/>
          </a:p>
        </p:txBody>
      </p:sp>
    </p:spTree>
    <p:extLst>
      <p:ext uri="{BB962C8B-B14F-4D97-AF65-F5344CB8AC3E}">
        <p14:creationId xmlns:p14="http://schemas.microsoft.com/office/powerpoint/2010/main" val="8961316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129" y="-911320"/>
            <a:ext cx="7129463" cy="1793319"/>
          </a:xfrm>
        </p:spPr>
        <p:txBody>
          <a:bodyPr/>
          <a:lstStyle/>
          <a:p>
            <a:r>
              <a:rPr lang="fr-FR" dirty="0" err="1" smtClean="0"/>
              <a:t>Characterization</a:t>
            </a:r>
            <a:endParaRPr lang="en-US" dirty="0"/>
          </a:p>
        </p:txBody>
      </p:sp>
      <p:sp>
        <p:nvSpPr>
          <p:cNvPr id="3" name="Espace réservé du pied de page 2"/>
          <p:cNvSpPr>
            <a:spLocks noGrp="1"/>
          </p:cNvSpPr>
          <p:nvPr>
            <p:ph type="ftr" sz="quarter" idx="11"/>
          </p:nvPr>
        </p:nvSpPr>
        <p:spPr/>
        <p:txBody>
          <a:bodyPr/>
          <a:lstStyle/>
          <a:p>
            <a:pPr algn="r"/>
            <a:r>
              <a:rPr lang="en-US" smtClean="0"/>
              <a:t>GANIL Community Meeting, Caen, October 20th 2022</a:t>
            </a:r>
            <a:endParaRPr lang="fr-FR" dirty="0"/>
          </a:p>
        </p:txBody>
      </p:sp>
      <p:sp>
        <p:nvSpPr>
          <p:cNvPr id="4" name="Espace réservé du numéro de diapositive 3"/>
          <p:cNvSpPr>
            <a:spLocks noGrp="1"/>
          </p:cNvSpPr>
          <p:nvPr>
            <p:ph type="sldNum" sz="quarter" idx="12"/>
          </p:nvPr>
        </p:nvSpPr>
        <p:spPr/>
        <p:txBody>
          <a:bodyPr/>
          <a:lstStyle/>
          <a:p>
            <a:fld id="{357E5AD5-23FB-474E-9BF5-B42530E509F4}" type="slidenum">
              <a:rPr lang="fr-FR" smtClean="0"/>
              <a:t>27</a:t>
            </a:fld>
            <a:endParaRPr lang="fr-FR"/>
          </a:p>
        </p:txBody>
      </p:sp>
      <p:grpSp>
        <p:nvGrpSpPr>
          <p:cNvPr id="5" name="Groupe 4"/>
          <p:cNvGrpSpPr/>
          <p:nvPr/>
        </p:nvGrpSpPr>
        <p:grpSpPr>
          <a:xfrm>
            <a:off x="2422818" y="1036706"/>
            <a:ext cx="8412952" cy="5059797"/>
            <a:chOff x="47328" y="645364"/>
            <a:chExt cx="11217269" cy="6746395"/>
          </a:xfrm>
        </p:grpSpPr>
        <p:graphicFrame>
          <p:nvGraphicFramePr>
            <p:cNvPr id="6" name="Diagram 1"/>
            <p:cNvGraphicFramePr/>
            <p:nvPr>
              <p:extLst/>
            </p:nvPr>
          </p:nvGraphicFramePr>
          <p:xfrm>
            <a:off x="1116416" y="1058963"/>
            <a:ext cx="8316416" cy="5330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ZoneTexte 6"/>
            <p:cNvSpPr txBox="1"/>
            <p:nvPr/>
          </p:nvSpPr>
          <p:spPr>
            <a:xfrm>
              <a:off x="47328" y="2984320"/>
              <a:ext cx="3648405" cy="1107996"/>
            </a:xfrm>
            <a:prstGeom prst="rect">
              <a:avLst/>
            </a:prstGeom>
            <a:noFill/>
          </p:spPr>
          <p:txBody>
            <a:bodyPr wrap="square" rtlCol="0">
              <a:spAutoFit/>
            </a:bodyPr>
            <a:lstStyle/>
            <a:p>
              <a:r>
                <a:rPr lang="fr-FR" sz="1200" dirty="0">
                  <a:solidFill>
                    <a:prstClr val="black"/>
                  </a:solidFill>
                  <a:latin typeface="Calibri"/>
                </a:rPr>
                <a:t>Scanning Electron </a:t>
              </a:r>
              <a:r>
                <a:rPr lang="fr-FR" sz="1200" dirty="0" err="1">
                  <a:solidFill>
                    <a:prstClr val="black"/>
                  </a:solidFill>
                  <a:latin typeface="Calibri"/>
                </a:rPr>
                <a:t>Microscpe</a:t>
              </a:r>
              <a:r>
                <a:rPr lang="fr-FR" sz="1200" dirty="0">
                  <a:solidFill>
                    <a:prstClr val="black"/>
                  </a:solidFill>
                  <a:latin typeface="Calibri"/>
                </a:rPr>
                <a:t> (SEM)</a:t>
              </a:r>
            </a:p>
            <a:p>
              <a:r>
                <a:rPr lang="fr-FR" sz="1200" dirty="0">
                  <a:solidFill>
                    <a:prstClr val="black"/>
                  </a:solidFill>
                  <a:latin typeface="Calibri"/>
                </a:rPr>
                <a:t>AFM</a:t>
              </a:r>
            </a:p>
            <a:p>
              <a:r>
                <a:rPr lang="en-US" sz="1200" dirty="0">
                  <a:solidFill>
                    <a:prstClr val="black"/>
                  </a:solidFill>
                  <a:latin typeface="Times New Roman"/>
                  <a:cs typeface="Times New Roman"/>
                </a:rPr>
                <a:t>X-ray diffractometer (XRD)</a:t>
              </a:r>
              <a:endParaRPr lang="fr-FR" sz="1200" dirty="0">
                <a:solidFill>
                  <a:prstClr val="black"/>
                </a:solidFill>
                <a:latin typeface="Calibri"/>
              </a:endParaRPr>
            </a:p>
            <a:p>
              <a:r>
                <a:rPr lang="fr-FR" sz="1200" dirty="0">
                  <a:solidFill>
                    <a:prstClr val="black"/>
                  </a:solidFill>
                  <a:latin typeface="Calibri"/>
                </a:rPr>
                <a:t>Optical microscope</a:t>
              </a:r>
              <a:endParaRPr lang="en-US" sz="1200" dirty="0">
                <a:solidFill>
                  <a:prstClr val="black"/>
                </a:solidFill>
                <a:latin typeface="Calibri"/>
              </a:endParaRPr>
            </a:p>
          </p:txBody>
        </p:sp>
        <p:sp>
          <p:nvSpPr>
            <p:cNvPr id="8" name="ZoneTexte 7"/>
            <p:cNvSpPr txBox="1"/>
            <p:nvPr/>
          </p:nvSpPr>
          <p:spPr>
            <a:xfrm>
              <a:off x="5802344" y="645364"/>
              <a:ext cx="3407600" cy="1559401"/>
            </a:xfrm>
            <a:prstGeom prst="rect">
              <a:avLst/>
            </a:prstGeom>
            <a:noFill/>
          </p:spPr>
          <p:txBody>
            <a:bodyPr wrap="none" rtlCol="0">
              <a:spAutoFit/>
            </a:bodyPr>
            <a:lstStyle/>
            <a:p>
              <a:pPr marL="257175" indent="-257175">
                <a:buFont typeface="Symbol" panose="05050102010706020507" pitchFamily="18" charset="2"/>
                <a:buChar char="a"/>
              </a:pPr>
              <a:r>
                <a:rPr lang="fr-FR" sz="1400" u="sng" dirty="0" err="1">
                  <a:solidFill>
                    <a:srgbClr val="00B050"/>
                  </a:solidFill>
                  <a:latin typeface="Calibri"/>
                  <a:sym typeface="Symbol" panose="05050102010706020507" pitchFamily="18" charset="2"/>
                </a:rPr>
                <a:t>Energy</a:t>
              </a:r>
              <a:r>
                <a:rPr lang="fr-FR" sz="1400" u="sng" dirty="0">
                  <a:solidFill>
                    <a:srgbClr val="00B050"/>
                  </a:solidFill>
                  <a:latin typeface="Calibri"/>
                  <a:sym typeface="Symbol" panose="05050102010706020507" pitchFamily="18" charset="2"/>
                </a:rPr>
                <a:t> </a:t>
              </a:r>
              <a:r>
                <a:rPr lang="fr-FR" sz="1400" u="sng" dirty="0" err="1">
                  <a:solidFill>
                    <a:srgbClr val="00B050"/>
                  </a:solidFill>
                  <a:latin typeface="Calibri"/>
                  <a:sym typeface="Symbol" panose="05050102010706020507" pitchFamily="18" charset="2"/>
                </a:rPr>
                <a:t>loss</a:t>
              </a:r>
              <a:endParaRPr lang="fr-FR" sz="1400" u="sng" dirty="0">
                <a:solidFill>
                  <a:srgbClr val="00B050"/>
                </a:solidFill>
                <a:latin typeface="Calibri"/>
                <a:sym typeface="Symbol" panose="05050102010706020507" pitchFamily="18" charset="2"/>
              </a:endParaRPr>
            </a:p>
            <a:p>
              <a:r>
                <a:rPr lang="fr-FR" sz="1400" dirty="0" err="1">
                  <a:solidFill>
                    <a:srgbClr val="00B050"/>
                  </a:solidFill>
                  <a:latin typeface="Calibri"/>
                  <a:sym typeface="Symbol" panose="05050102010706020507" pitchFamily="18" charset="2"/>
                </a:rPr>
                <a:t>Precise</a:t>
              </a:r>
              <a:r>
                <a:rPr lang="fr-FR" sz="1400" dirty="0">
                  <a:solidFill>
                    <a:srgbClr val="00B050"/>
                  </a:solidFill>
                  <a:latin typeface="Calibri"/>
                  <a:sym typeface="Symbol" panose="05050102010706020507" pitchFamily="18" charset="2"/>
                </a:rPr>
                <a:t> </a:t>
              </a:r>
              <a:r>
                <a:rPr lang="fr-FR" sz="1400" dirty="0" err="1">
                  <a:solidFill>
                    <a:srgbClr val="00B050"/>
                  </a:solidFill>
                  <a:latin typeface="Calibri"/>
                  <a:sym typeface="Symbol" panose="05050102010706020507" pitchFamily="18" charset="2"/>
                </a:rPr>
                <a:t>analytical</a:t>
              </a:r>
              <a:r>
                <a:rPr lang="fr-FR" sz="1400" dirty="0">
                  <a:solidFill>
                    <a:srgbClr val="00B050"/>
                  </a:solidFill>
                  <a:latin typeface="Calibri"/>
                  <a:sym typeface="Symbol" panose="05050102010706020507" pitchFamily="18" charset="2"/>
                </a:rPr>
                <a:t> balance</a:t>
              </a:r>
            </a:p>
            <a:p>
              <a:r>
                <a:rPr lang="fr-FR" sz="1400" dirty="0" err="1">
                  <a:solidFill>
                    <a:srgbClr val="00B050"/>
                  </a:solidFill>
                  <a:latin typeface="Calibri"/>
                  <a:sym typeface="Symbol" panose="05050102010706020507" pitchFamily="18" charset="2"/>
                </a:rPr>
                <a:t>Spectrophotometry</a:t>
              </a:r>
              <a:endParaRPr lang="fr-FR" sz="1400" dirty="0">
                <a:solidFill>
                  <a:srgbClr val="00B050"/>
                </a:solidFill>
                <a:latin typeface="Calibri"/>
                <a:sym typeface="Symbol" panose="05050102010706020507" pitchFamily="18" charset="2"/>
              </a:endParaRPr>
            </a:p>
            <a:p>
              <a:r>
                <a:rPr lang="fr-FR" sz="1400" b="1" dirty="0">
                  <a:solidFill>
                    <a:srgbClr val="00B050"/>
                  </a:solidFill>
                  <a:latin typeface="Calibri"/>
                </a:rPr>
                <a:t>*</a:t>
              </a:r>
              <a:r>
                <a:rPr lang="fr-FR" sz="1400" b="1" dirty="0" err="1">
                  <a:solidFill>
                    <a:srgbClr val="00B050"/>
                  </a:solidFill>
                  <a:latin typeface="Calibri"/>
                </a:rPr>
                <a:t>Low</a:t>
              </a:r>
              <a:r>
                <a:rPr lang="fr-FR" sz="1400" b="1" dirty="0">
                  <a:solidFill>
                    <a:srgbClr val="00B050"/>
                  </a:solidFill>
                  <a:latin typeface="Calibri"/>
                </a:rPr>
                <a:t> </a:t>
              </a:r>
              <a:r>
                <a:rPr lang="fr-FR" sz="1400" b="1" dirty="0" err="1">
                  <a:solidFill>
                    <a:srgbClr val="00B050"/>
                  </a:solidFill>
                  <a:latin typeface="Calibri"/>
                </a:rPr>
                <a:t>geometry</a:t>
              </a:r>
              <a:r>
                <a:rPr lang="fr-FR" sz="1400" b="1" dirty="0">
                  <a:solidFill>
                    <a:srgbClr val="00B050"/>
                  </a:solidFill>
                  <a:latin typeface="Calibri"/>
                </a:rPr>
                <a:t> </a:t>
              </a:r>
              <a:r>
                <a:rPr lang="fr-FR" sz="1400" b="1" dirty="0">
                  <a:solidFill>
                    <a:srgbClr val="00B050"/>
                  </a:solidFill>
                  <a:latin typeface="Symbol" panose="05050102010706020507" pitchFamily="18" charset="2"/>
                </a:rPr>
                <a:t>a</a:t>
              </a:r>
              <a:r>
                <a:rPr lang="fr-FR" sz="1400" b="1" dirty="0">
                  <a:solidFill>
                    <a:srgbClr val="00B050"/>
                  </a:solidFill>
                  <a:latin typeface="Calibri"/>
                </a:rPr>
                <a:t>-</a:t>
              </a:r>
              <a:r>
                <a:rPr lang="fr-FR" sz="1400" b="1" dirty="0" err="1">
                  <a:solidFill>
                    <a:srgbClr val="00B050"/>
                  </a:solidFill>
                  <a:latin typeface="Calibri"/>
                </a:rPr>
                <a:t>particle</a:t>
              </a:r>
              <a:r>
                <a:rPr lang="fr-FR" sz="1400" b="1" dirty="0">
                  <a:solidFill>
                    <a:srgbClr val="00B050"/>
                  </a:solidFill>
                  <a:latin typeface="Calibri"/>
                </a:rPr>
                <a:t> (LGA)</a:t>
              </a:r>
            </a:p>
            <a:p>
              <a:r>
                <a:rPr lang="fr-FR" sz="1400" b="1" dirty="0">
                  <a:solidFill>
                    <a:srgbClr val="00B050"/>
                  </a:solidFill>
                  <a:latin typeface="Calibri"/>
                </a:rPr>
                <a:t>*</a:t>
              </a:r>
              <a:r>
                <a:rPr lang="fr-FR" sz="1400" b="1" dirty="0" err="1">
                  <a:solidFill>
                    <a:srgbClr val="00B050"/>
                  </a:solidFill>
                  <a:latin typeface="Calibri"/>
                </a:rPr>
                <a:t>Radiographic</a:t>
              </a:r>
              <a:r>
                <a:rPr lang="fr-FR" sz="1400" b="1" dirty="0">
                  <a:solidFill>
                    <a:srgbClr val="00B050"/>
                  </a:solidFill>
                  <a:latin typeface="Calibri"/>
                </a:rPr>
                <a:t> Imaging (RI)</a:t>
              </a:r>
            </a:p>
          </p:txBody>
        </p:sp>
        <p:sp>
          <p:nvSpPr>
            <p:cNvPr id="9" name="ZoneTexte 8"/>
            <p:cNvSpPr txBox="1"/>
            <p:nvPr/>
          </p:nvSpPr>
          <p:spPr>
            <a:xfrm>
              <a:off x="5818996" y="3130358"/>
              <a:ext cx="4484817" cy="1846660"/>
            </a:xfrm>
            <a:prstGeom prst="rect">
              <a:avLst/>
            </a:prstGeom>
            <a:noFill/>
          </p:spPr>
          <p:txBody>
            <a:bodyPr wrap="none" rtlCol="0">
              <a:spAutoFit/>
            </a:bodyPr>
            <a:lstStyle/>
            <a:p>
              <a:r>
                <a:rPr lang="fr-FR" sz="1400" u="sng" dirty="0">
                  <a:solidFill>
                    <a:srgbClr val="00B050"/>
                  </a:solidFill>
                  <a:latin typeface="Calibri"/>
                </a:rPr>
                <a:t>Rutherford</a:t>
              </a:r>
              <a:r>
                <a:rPr lang="fr-FR" sz="1400" u="sng" dirty="0">
                  <a:solidFill>
                    <a:srgbClr val="0070C0"/>
                  </a:solidFill>
                  <a:latin typeface="Calibri"/>
                </a:rPr>
                <a:t> </a:t>
              </a:r>
              <a:r>
                <a:rPr lang="fr-FR" sz="1400" u="sng" dirty="0">
                  <a:solidFill>
                    <a:srgbClr val="F79646"/>
                  </a:solidFill>
                  <a:latin typeface="Calibri"/>
                </a:rPr>
                <a:t>Back </a:t>
              </a:r>
              <a:r>
                <a:rPr lang="fr-FR" sz="1400" u="sng" dirty="0" err="1">
                  <a:solidFill>
                    <a:srgbClr val="F79646"/>
                  </a:solidFill>
                  <a:latin typeface="Calibri"/>
                </a:rPr>
                <a:t>Scattering</a:t>
              </a:r>
              <a:r>
                <a:rPr lang="fr-FR" sz="1400" u="sng" dirty="0">
                  <a:solidFill>
                    <a:srgbClr val="F79646"/>
                  </a:solidFill>
                  <a:latin typeface="Calibri"/>
                </a:rPr>
                <a:t> </a:t>
              </a:r>
              <a:r>
                <a:rPr lang="fr-FR" sz="1400" u="sng" dirty="0">
                  <a:solidFill>
                    <a:srgbClr val="00B050"/>
                  </a:solidFill>
                  <a:latin typeface="Calibri"/>
                </a:rPr>
                <a:t>(RBS)</a:t>
              </a:r>
            </a:p>
            <a:p>
              <a:r>
                <a:rPr lang="fr-FR" sz="1400" u="sng" dirty="0">
                  <a:solidFill>
                    <a:srgbClr val="00B050"/>
                  </a:solidFill>
                  <a:latin typeface="Calibri"/>
                </a:rPr>
                <a:t>Electron </a:t>
              </a:r>
              <a:r>
                <a:rPr lang="fr-FR" sz="1400" u="sng" dirty="0" err="1">
                  <a:solidFill>
                    <a:srgbClr val="00B050"/>
                  </a:solidFill>
                  <a:latin typeface="Calibri"/>
                </a:rPr>
                <a:t>attenuation</a:t>
              </a:r>
              <a:endParaRPr lang="fr-FR" sz="1400" u="sng" dirty="0">
                <a:solidFill>
                  <a:srgbClr val="00B050"/>
                </a:solidFill>
                <a:latin typeface="Calibri"/>
              </a:endParaRPr>
            </a:p>
            <a:p>
              <a:r>
                <a:rPr lang="fr-FR" sz="1400" dirty="0" err="1">
                  <a:solidFill>
                    <a:srgbClr val="F79646"/>
                  </a:solidFill>
                  <a:latin typeface="Calibri"/>
                </a:rPr>
                <a:t>PhotoElectron</a:t>
              </a:r>
              <a:r>
                <a:rPr lang="fr-FR" sz="1400" dirty="0">
                  <a:solidFill>
                    <a:srgbClr val="F79646"/>
                  </a:solidFill>
                  <a:latin typeface="Calibri"/>
                </a:rPr>
                <a:t> </a:t>
              </a:r>
              <a:r>
                <a:rPr lang="fr-FR" sz="1400" dirty="0" err="1">
                  <a:solidFill>
                    <a:srgbClr val="F79646"/>
                  </a:solidFill>
                  <a:latin typeface="Calibri"/>
                </a:rPr>
                <a:t>Spectroscopy</a:t>
              </a:r>
              <a:r>
                <a:rPr lang="fr-FR" sz="1400" dirty="0">
                  <a:solidFill>
                    <a:srgbClr val="F79646"/>
                  </a:solidFill>
                  <a:latin typeface="Calibri"/>
                </a:rPr>
                <a:t> (XPS)</a:t>
              </a:r>
            </a:p>
            <a:p>
              <a:r>
                <a:rPr lang="fr-FR" sz="1400" dirty="0" err="1">
                  <a:solidFill>
                    <a:srgbClr val="F79646"/>
                  </a:solidFill>
                  <a:latin typeface="Calibri"/>
                </a:rPr>
                <a:t>Energy</a:t>
              </a:r>
              <a:r>
                <a:rPr lang="fr-FR" sz="1400" dirty="0">
                  <a:solidFill>
                    <a:srgbClr val="F79646"/>
                  </a:solidFill>
                  <a:latin typeface="Calibri"/>
                </a:rPr>
                <a:t> Dispersive X-Ray </a:t>
              </a:r>
              <a:r>
                <a:rPr lang="fr-FR" sz="1400" dirty="0" err="1">
                  <a:solidFill>
                    <a:srgbClr val="F79646"/>
                  </a:solidFill>
                  <a:latin typeface="Calibri"/>
                </a:rPr>
                <a:t>Spectroscopy</a:t>
              </a:r>
              <a:r>
                <a:rPr lang="fr-FR" sz="1400" dirty="0">
                  <a:solidFill>
                    <a:srgbClr val="F79646"/>
                  </a:solidFill>
                  <a:latin typeface="Calibri"/>
                </a:rPr>
                <a:t> (EDS)</a:t>
              </a:r>
            </a:p>
            <a:p>
              <a:r>
                <a:rPr lang="fr-FR" sz="1400" dirty="0" err="1">
                  <a:solidFill>
                    <a:srgbClr val="F79646"/>
                  </a:solidFill>
                  <a:latin typeface="Calibri"/>
                </a:rPr>
                <a:t>Particle</a:t>
              </a:r>
              <a:r>
                <a:rPr lang="fr-FR" sz="1400" dirty="0">
                  <a:solidFill>
                    <a:srgbClr val="F79646"/>
                  </a:solidFill>
                  <a:latin typeface="Calibri"/>
                </a:rPr>
                <a:t> </a:t>
              </a:r>
              <a:r>
                <a:rPr lang="fr-FR" sz="1400" dirty="0" err="1">
                  <a:solidFill>
                    <a:srgbClr val="F79646"/>
                  </a:solidFill>
                  <a:latin typeface="Calibri"/>
                </a:rPr>
                <a:t>Induced</a:t>
              </a:r>
              <a:r>
                <a:rPr lang="fr-FR" sz="1400" dirty="0">
                  <a:solidFill>
                    <a:srgbClr val="F79646"/>
                  </a:solidFill>
                  <a:latin typeface="Calibri"/>
                </a:rPr>
                <a:t> X-ray Emission (PIXE)</a:t>
              </a:r>
            </a:p>
            <a:p>
              <a:r>
                <a:rPr lang="fr-FR" sz="1400" dirty="0" err="1">
                  <a:solidFill>
                    <a:srgbClr val="F79646"/>
                  </a:solidFill>
                  <a:latin typeface="Calibri"/>
                </a:rPr>
                <a:t>Particle</a:t>
              </a:r>
              <a:r>
                <a:rPr lang="fr-FR" sz="1400" dirty="0">
                  <a:solidFill>
                    <a:srgbClr val="F79646"/>
                  </a:solidFill>
                  <a:latin typeface="Calibri"/>
                </a:rPr>
                <a:t> </a:t>
              </a:r>
              <a:r>
                <a:rPr lang="fr-FR" sz="1400" dirty="0" err="1">
                  <a:solidFill>
                    <a:srgbClr val="F79646"/>
                  </a:solidFill>
                  <a:latin typeface="Calibri"/>
                </a:rPr>
                <a:t>Induced</a:t>
              </a:r>
              <a:r>
                <a:rPr lang="fr-FR" sz="1400" dirty="0">
                  <a:solidFill>
                    <a:srgbClr val="F79646"/>
                  </a:solidFill>
                  <a:latin typeface="Calibri"/>
                </a:rPr>
                <a:t> </a:t>
              </a:r>
              <a:r>
                <a:rPr lang="fr-FR" sz="1400" dirty="0" err="1">
                  <a:solidFill>
                    <a:srgbClr val="F79646"/>
                  </a:solidFill>
                  <a:latin typeface="Symbol" panose="05050102010706020507" pitchFamily="18" charset="2"/>
                </a:rPr>
                <a:t>g</a:t>
              </a:r>
              <a:r>
                <a:rPr lang="fr-FR" sz="1400" dirty="0" err="1">
                  <a:solidFill>
                    <a:srgbClr val="F79646"/>
                  </a:solidFill>
                  <a:latin typeface="Calibri"/>
                </a:rPr>
                <a:t>-ray</a:t>
              </a:r>
              <a:r>
                <a:rPr lang="fr-FR" sz="1400" dirty="0">
                  <a:solidFill>
                    <a:srgbClr val="F79646"/>
                  </a:solidFill>
                  <a:latin typeface="Calibri"/>
                </a:rPr>
                <a:t> Emission (PIGE)</a:t>
              </a:r>
            </a:p>
          </p:txBody>
        </p:sp>
        <p:sp>
          <p:nvSpPr>
            <p:cNvPr id="10" name="ZoneTexte 9"/>
            <p:cNvSpPr txBox="1"/>
            <p:nvPr/>
          </p:nvSpPr>
          <p:spPr>
            <a:xfrm>
              <a:off x="5934736" y="5832358"/>
              <a:ext cx="5329861" cy="155940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1400" b="1" dirty="0">
                  <a:solidFill>
                    <a:srgbClr val="C0504D"/>
                  </a:solidFill>
                  <a:latin typeface="Calibri"/>
                </a:rPr>
                <a:t>Thermal </a:t>
              </a:r>
              <a:r>
                <a:rPr lang="fr-FR" sz="1400" b="1" dirty="0" err="1">
                  <a:solidFill>
                    <a:srgbClr val="C0504D"/>
                  </a:solidFill>
                  <a:latin typeface="Calibri"/>
                </a:rPr>
                <a:t>Ionization</a:t>
              </a:r>
              <a:r>
                <a:rPr lang="fr-FR" sz="1400" b="1" dirty="0">
                  <a:solidFill>
                    <a:srgbClr val="C0504D"/>
                  </a:solidFill>
                  <a:latin typeface="Calibri"/>
                </a:rPr>
                <a:t> Mass </a:t>
              </a:r>
              <a:r>
                <a:rPr lang="fr-FR" sz="1400" b="1" dirty="0" err="1">
                  <a:solidFill>
                    <a:srgbClr val="C0504D"/>
                  </a:solidFill>
                  <a:latin typeface="Calibri"/>
                </a:rPr>
                <a:t>Spectroscopy</a:t>
              </a:r>
              <a:r>
                <a:rPr lang="fr-FR" sz="1400" b="1" dirty="0">
                  <a:solidFill>
                    <a:srgbClr val="C0504D"/>
                  </a:solidFill>
                  <a:latin typeface="Calibri"/>
                </a:rPr>
                <a:t> (TIMS)</a:t>
              </a:r>
            </a:p>
            <a:p>
              <a:endParaRPr lang="fr-FR" sz="1400" b="1" dirty="0">
                <a:solidFill>
                  <a:srgbClr val="C0504D"/>
                </a:solidFill>
                <a:latin typeface="Calibri"/>
              </a:endParaRPr>
            </a:p>
            <a:p>
              <a:endParaRPr lang="fr-FR" sz="1400" b="1" dirty="0">
                <a:solidFill>
                  <a:srgbClr val="C0504D"/>
                </a:solidFill>
                <a:latin typeface="Calibri"/>
              </a:endParaRPr>
            </a:p>
            <a:p>
              <a:r>
                <a:rPr lang="fr-FR" sz="1400" b="1" dirty="0">
                  <a:solidFill>
                    <a:srgbClr val="C0504D"/>
                  </a:solidFill>
                  <a:latin typeface="Calibri"/>
                </a:rPr>
                <a:t>Neutron Activation </a:t>
              </a:r>
              <a:r>
                <a:rPr lang="fr-FR" sz="1400" b="1" dirty="0" err="1">
                  <a:solidFill>
                    <a:srgbClr val="C0504D"/>
                  </a:solidFill>
                  <a:latin typeface="Calibri"/>
                </a:rPr>
                <a:t>Analysis</a:t>
              </a:r>
              <a:r>
                <a:rPr lang="fr-FR" sz="1400" b="1" dirty="0">
                  <a:solidFill>
                    <a:srgbClr val="C0504D"/>
                  </a:solidFill>
                  <a:latin typeface="Calibri"/>
                </a:rPr>
                <a:t> (NAA)</a:t>
              </a:r>
            </a:p>
            <a:p>
              <a:endParaRPr lang="fr-FR" sz="1400" b="1" dirty="0">
                <a:solidFill>
                  <a:srgbClr val="C0504D"/>
                </a:solidFill>
                <a:latin typeface="Calibri"/>
              </a:endParaRPr>
            </a:p>
          </p:txBody>
        </p:sp>
        <p:sp>
          <p:nvSpPr>
            <p:cNvPr id="11" name="ZoneTexte 10"/>
            <p:cNvSpPr txBox="1"/>
            <p:nvPr/>
          </p:nvSpPr>
          <p:spPr>
            <a:xfrm>
              <a:off x="211051" y="736064"/>
              <a:ext cx="2634055" cy="574516"/>
            </a:xfrm>
            <a:prstGeom prst="rect">
              <a:avLst/>
            </a:prstGeom>
            <a:noFill/>
            <a:ln>
              <a:solidFill>
                <a:schemeClr val="bg1">
                  <a:lumMod val="65000"/>
                </a:schemeClr>
              </a:solidFill>
            </a:ln>
          </p:spPr>
          <p:txBody>
            <a:bodyPr wrap="none" rtlCol="0">
              <a:spAutoFit/>
            </a:bodyPr>
            <a:lstStyle/>
            <a:p>
              <a:pPr marL="214313" indent="-214313">
                <a:buFont typeface="Wingdings" panose="05000000000000000000" pitchFamily="2" charset="2"/>
                <a:buChar char="ü"/>
              </a:pPr>
              <a:r>
                <a:rPr lang="fr-FR" sz="1100" i="1" dirty="0">
                  <a:solidFill>
                    <a:prstClr val="white">
                      <a:lumMod val="65000"/>
                    </a:prstClr>
                  </a:solidFill>
                  <a:latin typeface="Calibri"/>
                </a:rPr>
                <a:t>Destructive/non destructive</a:t>
              </a:r>
            </a:p>
            <a:p>
              <a:pPr marL="214313" indent="-214313">
                <a:buFont typeface="Wingdings" panose="05000000000000000000" pitchFamily="2" charset="2"/>
                <a:buChar char="ü"/>
              </a:pPr>
              <a:r>
                <a:rPr lang="fr-FR" sz="1100" i="1" dirty="0" err="1">
                  <a:solidFill>
                    <a:prstClr val="white">
                      <a:lumMod val="65000"/>
                    </a:prstClr>
                  </a:solidFill>
                  <a:latin typeface="Calibri"/>
                </a:rPr>
                <a:t>Locally</a:t>
              </a:r>
              <a:r>
                <a:rPr lang="fr-FR" sz="1100" i="1" dirty="0">
                  <a:solidFill>
                    <a:prstClr val="white">
                      <a:lumMod val="65000"/>
                    </a:prstClr>
                  </a:solidFill>
                  <a:latin typeface="Calibri"/>
                </a:rPr>
                <a:t> or over the surface</a:t>
              </a:r>
              <a:endParaRPr lang="en-US" sz="1100" i="1" dirty="0">
                <a:solidFill>
                  <a:prstClr val="white">
                    <a:lumMod val="65000"/>
                  </a:prstClr>
                </a:solidFill>
                <a:latin typeface="Calibri"/>
              </a:endParaRPr>
            </a:p>
          </p:txBody>
        </p:sp>
      </p:grpSp>
      <p:sp>
        <p:nvSpPr>
          <p:cNvPr id="13" name="ZoneTexte 12"/>
          <p:cNvSpPr txBox="1"/>
          <p:nvPr/>
        </p:nvSpPr>
        <p:spPr>
          <a:xfrm>
            <a:off x="2661062" y="5960639"/>
            <a:ext cx="3698898" cy="307777"/>
          </a:xfrm>
          <a:prstGeom prst="rect">
            <a:avLst/>
          </a:prstGeom>
          <a:noFill/>
        </p:spPr>
        <p:txBody>
          <a:bodyPr wrap="none" rtlCol="0">
            <a:spAutoFit/>
          </a:bodyPr>
          <a:lstStyle/>
          <a:p>
            <a:r>
              <a:rPr lang="fr-FR" sz="1400" b="1" i="1" dirty="0">
                <a:solidFill>
                  <a:prstClr val="black"/>
                </a:solidFill>
                <a:latin typeface="Calibri"/>
              </a:rPr>
              <a:t>Echantillon de la solution lors de sa préparation</a:t>
            </a:r>
            <a:endParaRPr lang="en-US" sz="1400" b="1" i="1" dirty="0">
              <a:solidFill>
                <a:prstClr val="black"/>
              </a:solidFill>
              <a:latin typeface="Calibri"/>
            </a:endParaRPr>
          </a:p>
        </p:txBody>
      </p:sp>
      <p:cxnSp>
        <p:nvCxnSpPr>
          <p:cNvPr id="14" name="Connecteur droit avec flèche 13"/>
          <p:cNvCxnSpPr>
            <a:stCxn id="13" idx="0"/>
            <a:endCxn id="10" idx="1"/>
          </p:cNvCxnSpPr>
          <p:nvPr/>
        </p:nvCxnSpPr>
        <p:spPr>
          <a:xfrm flipV="1">
            <a:off x="4510512" y="5511728"/>
            <a:ext cx="2327863" cy="44891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775726" y="1728504"/>
            <a:ext cx="2401341" cy="43204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6" name="Picture 4" descr="419Pu239_3D"/>
          <p:cNvPicPr>
            <a:picLocks noChangeAspect="1" noChangeArrowheads="1"/>
          </p:cNvPicPr>
          <p:nvPr/>
        </p:nvPicPr>
        <p:blipFill>
          <a:blip r:embed="rId7" cstate="print">
            <a:extLst>
              <a:ext uri="{28A0092B-C50C-407E-A947-70E740481C1C}">
                <a14:useLocalDpi xmlns:a14="http://schemas.microsoft.com/office/drawing/2010/main" val="0"/>
              </a:ext>
            </a:extLst>
          </a:blip>
          <a:srcRect l="15594" t="13658" r="15251"/>
          <a:stretch>
            <a:fillRect/>
          </a:stretch>
        </p:blipFill>
        <p:spPr bwMode="auto">
          <a:xfrm>
            <a:off x="9294781" y="1754325"/>
            <a:ext cx="1100751" cy="46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27"/>
          <p:cNvSpPr txBox="1"/>
          <p:nvPr/>
        </p:nvSpPr>
        <p:spPr>
          <a:xfrm>
            <a:off x="8637080" y="2245123"/>
            <a:ext cx="2699320" cy="21544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800" i="1" dirty="0">
                <a:solidFill>
                  <a:prstClr val="black"/>
                </a:solidFill>
                <a:latin typeface="Arial" panose="020B0604020202020204" pitchFamily="34" charset="0"/>
                <a:cs typeface="Arial" panose="020B0604020202020204" pitchFamily="34" charset="0"/>
              </a:rPr>
              <a:t>D. </a:t>
            </a:r>
            <a:r>
              <a:rPr lang="en-US" sz="800" i="1" dirty="0" err="1">
                <a:solidFill>
                  <a:prstClr val="black"/>
                </a:solidFill>
                <a:latin typeface="Arial" panose="020B0604020202020204" pitchFamily="34" charset="0"/>
                <a:cs typeface="Arial" panose="020B0604020202020204" pitchFamily="34" charset="0"/>
              </a:rPr>
              <a:t>Liebe</a:t>
            </a:r>
            <a:r>
              <a:rPr lang="en-US" sz="800" i="1" dirty="0">
                <a:solidFill>
                  <a:prstClr val="black"/>
                </a:solidFill>
                <a:latin typeface="Arial" panose="020B0604020202020204" pitchFamily="34" charset="0"/>
                <a:cs typeface="Arial" panose="020B0604020202020204" pitchFamily="34" charset="0"/>
              </a:rPr>
              <a:t> et al, </a:t>
            </a:r>
            <a:r>
              <a:rPr lang="en-US" sz="800" i="1" dirty="0" err="1">
                <a:solidFill>
                  <a:prstClr val="black"/>
                </a:solidFill>
                <a:latin typeface="Arial" panose="020B0604020202020204" pitchFamily="34" charset="0"/>
                <a:cs typeface="Arial" panose="020B0604020202020204" pitchFamily="34" charset="0"/>
              </a:rPr>
              <a:t>Nucl</a:t>
            </a:r>
            <a:r>
              <a:rPr lang="en-US" sz="800" i="1" dirty="0">
                <a:solidFill>
                  <a:prstClr val="black"/>
                </a:solidFill>
                <a:latin typeface="Arial" panose="020B0604020202020204" pitchFamily="34" charset="0"/>
                <a:cs typeface="Arial" panose="020B0604020202020204" pitchFamily="34" charset="0"/>
              </a:rPr>
              <a:t>. Instr. Meth. A590 (2008) 145-150</a:t>
            </a:r>
          </a:p>
        </p:txBody>
      </p:sp>
      <p:sp>
        <p:nvSpPr>
          <p:cNvPr id="18" name="Textfeld 27"/>
          <p:cNvSpPr txBox="1"/>
          <p:nvPr/>
        </p:nvSpPr>
        <p:spPr>
          <a:xfrm>
            <a:off x="9109776" y="1114419"/>
            <a:ext cx="2307971"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800" i="1" dirty="0">
                <a:solidFill>
                  <a:prstClr val="black"/>
                </a:solidFill>
                <a:latin typeface="Arial" panose="020B0604020202020204" pitchFamily="34" charset="0"/>
                <a:cs typeface="Arial" panose="020B0604020202020204" pitchFamily="34" charset="0"/>
              </a:rPr>
              <a:t>G. Sibbens et al, J. </a:t>
            </a:r>
            <a:r>
              <a:rPr lang="en-US" sz="800" i="1" dirty="0" err="1">
                <a:solidFill>
                  <a:prstClr val="black"/>
                </a:solidFill>
                <a:latin typeface="Arial" panose="020B0604020202020204" pitchFamily="34" charset="0"/>
                <a:cs typeface="Arial" panose="020B0604020202020204" pitchFamily="34" charset="0"/>
              </a:rPr>
              <a:t>Radioanal</a:t>
            </a:r>
            <a:r>
              <a:rPr lang="en-US" sz="800" i="1" dirty="0">
                <a:solidFill>
                  <a:prstClr val="black"/>
                </a:solidFill>
                <a:latin typeface="Arial" panose="020B0604020202020204" pitchFamily="34" charset="0"/>
                <a:cs typeface="Arial" panose="020B0604020202020204" pitchFamily="34" charset="0"/>
              </a:rPr>
              <a:t>. </a:t>
            </a:r>
            <a:r>
              <a:rPr lang="en-US" sz="800" i="1" dirty="0" err="1">
                <a:solidFill>
                  <a:prstClr val="black"/>
                </a:solidFill>
                <a:latin typeface="Arial" panose="020B0604020202020204" pitchFamily="34" charset="0"/>
                <a:cs typeface="Arial" panose="020B0604020202020204" pitchFamily="34" charset="0"/>
              </a:rPr>
              <a:t>Nucl</a:t>
            </a:r>
            <a:r>
              <a:rPr lang="en-US" sz="800" i="1" dirty="0">
                <a:solidFill>
                  <a:prstClr val="black"/>
                </a:solidFill>
                <a:latin typeface="Arial" panose="020B0604020202020204" pitchFamily="34" charset="0"/>
                <a:cs typeface="Arial" panose="020B0604020202020204" pitchFamily="34" charset="0"/>
              </a:rPr>
              <a:t>. Chem. 299 (2014) 1093-1089</a:t>
            </a:r>
          </a:p>
          <a:p>
            <a:r>
              <a:rPr lang="en-US" sz="800" i="1" dirty="0">
                <a:solidFill>
                  <a:prstClr val="black"/>
                </a:solidFill>
                <a:latin typeface="Arial" panose="020B0604020202020204" pitchFamily="34" charset="0"/>
                <a:cs typeface="Arial" panose="020B0604020202020204" pitchFamily="34" charset="0"/>
              </a:rPr>
              <a:t>J. Heyse et al., J. </a:t>
            </a:r>
            <a:r>
              <a:rPr lang="en-US" sz="800" i="1" dirty="0" err="1">
                <a:solidFill>
                  <a:prstClr val="black"/>
                </a:solidFill>
                <a:latin typeface="Arial" panose="020B0604020202020204" pitchFamily="34" charset="0"/>
                <a:cs typeface="Arial" panose="020B0604020202020204" pitchFamily="34" charset="0"/>
              </a:rPr>
              <a:t>Radioanal</a:t>
            </a:r>
            <a:r>
              <a:rPr lang="en-US" sz="800" i="1" dirty="0">
                <a:solidFill>
                  <a:prstClr val="black"/>
                </a:solidFill>
                <a:latin typeface="Arial" panose="020B0604020202020204" pitchFamily="34" charset="0"/>
                <a:cs typeface="Arial" panose="020B0604020202020204" pitchFamily="34" charset="0"/>
              </a:rPr>
              <a:t>. </a:t>
            </a:r>
            <a:r>
              <a:rPr lang="en-US" sz="800" i="1" dirty="0" err="1">
                <a:solidFill>
                  <a:prstClr val="black"/>
                </a:solidFill>
                <a:latin typeface="Arial" panose="020B0604020202020204" pitchFamily="34" charset="0"/>
                <a:cs typeface="Arial" panose="020B0604020202020204" pitchFamily="34" charset="0"/>
              </a:rPr>
              <a:t>Nucl</a:t>
            </a:r>
            <a:r>
              <a:rPr lang="en-US" sz="800" i="1" dirty="0">
                <a:solidFill>
                  <a:prstClr val="black"/>
                </a:solidFill>
                <a:latin typeface="Arial" panose="020B0604020202020204" pitchFamily="34" charset="0"/>
                <a:cs typeface="Arial" panose="020B0604020202020204" pitchFamily="34" charset="0"/>
              </a:rPr>
              <a:t>. Chem. (2014)299:1055-1059</a:t>
            </a:r>
          </a:p>
        </p:txBody>
      </p:sp>
      <p:sp>
        <p:nvSpPr>
          <p:cNvPr id="19" name="Textfeld 27"/>
          <p:cNvSpPr txBox="1"/>
          <p:nvPr/>
        </p:nvSpPr>
        <p:spPr>
          <a:xfrm>
            <a:off x="7378420" y="5235139"/>
            <a:ext cx="31333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800" i="1" dirty="0">
                <a:solidFill>
                  <a:prstClr val="black"/>
                </a:solidFill>
                <a:latin typeface="Arial" panose="020B0604020202020204" pitchFamily="34" charset="0"/>
                <a:cs typeface="Arial" panose="020B0604020202020204" pitchFamily="34" charset="0"/>
              </a:rPr>
              <a:t>S. Richter et al, Int. J. of Mass Spectrometry 229 (2003) 181-197</a:t>
            </a:r>
            <a:endParaRPr lang="fr-FR" sz="800" i="1" dirty="0">
              <a:solidFill>
                <a:prstClr val="black"/>
              </a:solidFill>
              <a:latin typeface="Arial" panose="020B0604020202020204" pitchFamily="34" charset="0"/>
              <a:cs typeface="Arial" panose="020B0604020202020204" pitchFamily="34" charset="0"/>
            </a:endParaRPr>
          </a:p>
          <a:p>
            <a:r>
              <a:rPr lang="fr-FR" sz="800" i="1" dirty="0">
                <a:solidFill>
                  <a:prstClr val="black"/>
                </a:solidFill>
                <a:latin typeface="Arial" panose="020B0604020202020204" pitchFamily="34" charset="0"/>
                <a:cs typeface="Arial" panose="020B0604020202020204" pitchFamily="34" charset="0"/>
              </a:rPr>
              <a:t>G. Sibbens et al, </a:t>
            </a:r>
            <a:r>
              <a:rPr lang="en-US" sz="800" i="1" dirty="0">
                <a:solidFill>
                  <a:prstClr val="black"/>
                </a:solidFill>
                <a:latin typeface="Arial" panose="020B0604020202020204" pitchFamily="34" charset="0"/>
                <a:cs typeface="Arial" panose="020B0604020202020204" pitchFamily="34" charset="0"/>
              </a:rPr>
              <a:t>J </a:t>
            </a:r>
            <a:r>
              <a:rPr lang="en-US" sz="800" i="1" dirty="0" err="1">
                <a:solidFill>
                  <a:prstClr val="black"/>
                </a:solidFill>
                <a:latin typeface="Arial" panose="020B0604020202020204" pitchFamily="34" charset="0"/>
                <a:cs typeface="Arial" panose="020B0604020202020204" pitchFamily="34" charset="0"/>
              </a:rPr>
              <a:t>Radioanal</a:t>
            </a:r>
            <a:r>
              <a:rPr lang="en-US" sz="800" i="1" dirty="0">
                <a:solidFill>
                  <a:prstClr val="black"/>
                </a:solidFill>
                <a:latin typeface="Arial" panose="020B0604020202020204" pitchFamily="34" charset="0"/>
                <a:cs typeface="Arial" panose="020B0604020202020204" pitchFamily="34" charset="0"/>
              </a:rPr>
              <a:t> </a:t>
            </a:r>
            <a:r>
              <a:rPr lang="en-US" sz="800" i="1" dirty="0" err="1">
                <a:solidFill>
                  <a:prstClr val="black"/>
                </a:solidFill>
                <a:latin typeface="Arial" panose="020B0604020202020204" pitchFamily="34" charset="0"/>
                <a:cs typeface="Arial" panose="020B0604020202020204" pitchFamily="34" charset="0"/>
              </a:rPr>
              <a:t>Nucl</a:t>
            </a:r>
            <a:r>
              <a:rPr lang="en-US" sz="800" i="1" dirty="0">
                <a:solidFill>
                  <a:prstClr val="black"/>
                </a:solidFill>
                <a:latin typeface="Arial" panose="020B0604020202020204" pitchFamily="34" charset="0"/>
                <a:cs typeface="Arial" panose="020B0604020202020204" pitchFamily="34" charset="0"/>
              </a:rPr>
              <a:t> </a:t>
            </a:r>
            <a:r>
              <a:rPr lang="en-US" sz="800" i="1" dirty="0" err="1">
                <a:solidFill>
                  <a:prstClr val="black"/>
                </a:solidFill>
                <a:latin typeface="Arial" panose="020B0604020202020204" pitchFamily="34" charset="0"/>
                <a:cs typeface="Arial" panose="020B0604020202020204" pitchFamily="34" charset="0"/>
              </a:rPr>
              <a:t>Chem</a:t>
            </a:r>
            <a:r>
              <a:rPr lang="en-US" sz="800" i="1" dirty="0">
                <a:solidFill>
                  <a:prstClr val="black"/>
                </a:solidFill>
                <a:latin typeface="Arial" panose="020B0604020202020204" pitchFamily="34" charset="0"/>
                <a:cs typeface="Arial" panose="020B0604020202020204" pitchFamily="34" charset="0"/>
              </a:rPr>
              <a:t> (2014) 299:1093–1098</a:t>
            </a:r>
          </a:p>
        </p:txBody>
      </p:sp>
      <p:sp>
        <p:nvSpPr>
          <p:cNvPr id="20" name="Textfeld 27"/>
          <p:cNvSpPr txBox="1"/>
          <p:nvPr/>
        </p:nvSpPr>
        <p:spPr>
          <a:xfrm>
            <a:off x="7595410" y="5812613"/>
            <a:ext cx="2699320" cy="21544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800" i="1" dirty="0">
                <a:solidFill>
                  <a:prstClr val="black"/>
                </a:solidFill>
                <a:latin typeface="Arial" panose="020B0604020202020204" pitchFamily="34" charset="0"/>
                <a:cs typeface="Arial" panose="020B0604020202020204" pitchFamily="34" charset="0"/>
              </a:rPr>
              <a:t>D. </a:t>
            </a:r>
            <a:r>
              <a:rPr lang="en-US" sz="800" i="1" dirty="0" err="1">
                <a:solidFill>
                  <a:prstClr val="black"/>
                </a:solidFill>
                <a:latin typeface="Arial" panose="020B0604020202020204" pitchFamily="34" charset="0"/>
                <a:cs typeface="Arial" panose="020B0604020202020204" pitchFamily="34" charset="0"/>
              </a:rPr>
              <a:t>Liebe</a:t>
            </a:r>
            <a:r>
              <a:rPr lang="en-US" sz="800" i="1" dirty="0">
                <a:solidFill>
                  <a:prstClr val="black"/>
                </a:solidFill>
                <a:latin typeface="Arial" panose="020B0604020202020204" pitchFamily="34" charset="0"/>
                <a:cs typeface="Arial" panose="020B0604020202020204" pitchFamily="34" charset="0"/>
              </a:rPr>
              <a:t> et al, </a:t>
            </a:r>
            <a:r>
              <a:rPr lang="en-US" sz="800" i="1" dirty="0" err="1">
                <a:solidFill>
                  <a:prstClr val="black"/>
                </a:solidFill>
                <a:latin typeface="Arial" panose="020B0604020202020204" pitchFamily="34" charset="0"/>
                <a:cs typeface="Arial" panose="020B0604020202020204" pitchFamily="34" charset="0"/>
              </a:rPr>
              <a:t>Nucl</a:t>
            </a:r>
            <a:r>
              <a:rPr lang="en-US" sz="800" i="1" dirty="0">
                <a:solidFill>
                  <a:prstClr val="black"/>
                </a:solidFill>
                <a:latin typeface="Arial" panose="020B0604020202020204" pitchFamily="34" charset="0"/>
                <a:cs typeface="Arial" panose="020B0604020202020204" pitchFamily="34" charset="0"/>
              </a:rPr>
              <a:t>. Instr. Meth. A590 (2008) 145-150</a:t>
            </a:r>
          </a:p>
        </p:txBody>
      </p:sp>
      <p:sp>
        <p:nvSpPr>
          <p:cNvPr id="21" name="ZoneTexte 20"/>
          <p:cNvSpPr txBox="1"/>
          <p:nvPr/>
        </p:nvSpPr>
        <p:spPr>
          <a:xfrm>
            <a:off x="10611400" y="5293424"/>
            <a:ext cx="694421" cy="52322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none" rtlCol="0">
            <a:spAutoFit/>
          </a:bodyPr>
          <a:lstStyle/>
          <a:p>
            <a:r>
              <a:rPr lang="fr-FR" sz="2800" b="1" dirty="0">
                <a:solidFill>
                  <a:srgbClr val="C00000"/>
                </a:solidFill>
                <a:latin typeface="Calibri"/>
              </a:rPr>
              <a:t>……</a:t>
            </a:r>
          </a:p>
        </p:txBody>
      </p:sp>
      <p:sp>
        <p:nvSpPr>
          <p:cNvPr id="22" name="ZoneTexte 21"/>
          <p:cNvSpPr txBox="1"/>
          <p:nvPr/>
        </p:nvSpPr>
        <p:spPr>
          <a:xfrm>
            <a:off x="10642658" y="1698485"/>
            <a:ext cx="631904" cy="52322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none" rtlCol="0">
            <a:spAutoFit/>
          </a:bodyPr>
          <a:lstStyle/>
          <a:p>
            <a:r>
              <a:rPr lang="fr-FR" sz="2800" b="1" dirty="0">
                <a:solidFill>
                  <a:srgbClr val="C00000"/>
                </a:solidFill>
                <a:latin typeface="Calibri"/>
              </a:rPr>
              <a:t>…..</a:t>
            </a:r>
          </a:p>
        </p:txBody>
      </p:sp>
      <p:sp>
        <p:nvSpPr>
          <p:cNvPr id="23" name="ZoneTexte 22"/>
          <p:cNvSpPr txBox="1"/>
          <p:nvPr/>
        </p:nvSpPr>
        <p:spPr>
          <a:xfrm>
            <a:off x="10395532" y="6297483"/>
            <a:ext cx="1476173" cy="307777"/>
          </a:xfrm>
          <a:prstGeom prst="rect">
            <a:avLst/>
          </a:prstGeom>
          <a:noFill/>
        </p:spPr>
        <p:txBody>
          <a:bodyPr wrap="none" rtlCol="0">
            <a:spAutoFit/>
          </a:bodyPr>
          <a:lstStyle/>
          <a:p>
            <a:r>
              <a:rPr lang="fr-FR" sz="1400" u="sng" dirty="0" err="1">
                <a:solidFill>
                  <a:srgbClr val="00B050"/>
                </a:solidFill>
                <a:latin typeface="Calibri"/>
                <a:sym typeface="Symbol" panose="05050102010706020507" pitchFamily="18" charset="2"/>
              </a:rPr>
              <a:t>During</a:t>
            </a:r>
            <a:r>
              <a:rPr lang="fr-FR" sz="1400" u="sng" dirty="0">
                <a:solidFill>
                  <a:srgbClr val="00B050"/>
                </a:solidFill>
                <a:latin typeface="Calibri"/>
                <a:sym typeface="Symbol" panose="05050102010706020507" pitchFamily="18" charset="2"/>
              </a:rPr>
              <a:t> irradiation</a:t>
            </a:r>
          </a:p>
        </p:txBody>
      </p:sp>
    </p:spTree>
    <p:extLst>
      <p:ext uri="{BB962C8B-B14F-4D97-AF65-F5344CB8AC3E}">
        <p14:creationId xmlns:p14="http://schemas.microsoft.com/office/powerpoint/2010/main" val="11855459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GANIL/SPIRAL2 </a:t>
            </a:r>
            <a:r>
              <a:rPr lang="fr-FR" dirty="0" err="1" smtClean="0"/>
              <a:t>Context</a:t>
            </a:r>
            <a:endParaRPr lang="en-US" dirty="0"/>
          </a:p>
        </p:txBody>
      </p:sp>
      <p:sp>
        <p:nvSpPr>
          <p:cNvPr id="7" name="Espace réservé du texte 6"/>
          <p:cNvSpPr>
            <a:spLocks noGrp="1"/>
          </p:cNvSpPr>
          <p:nvPr>
            <p:ph type="body" idx="1"/>
          </p:nvPr>
        </p:nvSpPr>
        <p:spPr/>
        <p:txBody>
          <a:bodyPr/>
          <a:lstStyle/>
          <a:p>
            <a:endParaRPr lang="en-US"/>
          </a:p>
        </p:txBody>
      </p:sp>
      <p:sp>
        <p:nvSpPr>
          <p:cNvPr id="4" name="Espace réservé du pied de page 3"/>
          <p:cNvSpPr>
            <a:spLocks noGrp="1"/>
          </p:cNvSpPr>
          <p:nvPr>
            <p:ph type="ftr" sz="quarter" idx="11"/>
          </p:nvPr>
        </p:nvSpPr>
        <p:spPr/>
        <p:txBody>
          <a:bodyPr/>
          <a:lstStyle/>
          <a:p>
            <a:pPr algn="r"/>
            <a:r>
              <a:rPr lang="en-US" smtClean="0"/>
              <a:t>ISOL France Workshop VI - GDR SCiPAC - 27 Mai 2024, IPHC, Strasbourg</a:t>
            </a:r>
            <a:endParaRPr lang="fr-FR" dirty="0"/>
          </a:p>
        </p:txBody>
      </p:sp>
      <p:sp>
        <p:nvSpPr>
          <p:cNvPr id="6" name="Espace réservé du numéro de diapositive 5"/>
          <p:cNvSpPr>
            <a:spLocks noGrp="1"/>
          </p:cNvSpPr>
          <p:nvPr>
            <p:ph type="sldNum" sz="quarter" idx="12"/>
          </p:nvPr>
        </p:nvSpPr>
        <p:spPr/>
        <p:txBody>
          <a:bodyPr/>
          <a:lstStyle/>
          <a:p>
            <a:fld id="{357E5AD5-23FB-474E-9BF5-B42530E509F4}" type="slidenum">
              <a:rPr lang="fr-FR" smtClean="0"/>
              <a:t>3</a:t>
            </a:fld>
            <a:endParaRPr lang="fr-FR"/>
          </a:p>
        </p:txBody>
      </p:sp>
    </p:spTree>
    <p:extLst>
      <p:ext uri="{BB962C8B-B14F-4D97-AF65-F5344CB8AC3E}">
        <p14:creationId xmlns:p14="http://schemas.microsoft.com/office/powerpoint/2010/main" val="630848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lgn="r"/>
            <a:r>
              <a:rPr lang="en-US" smtClean="0"/>
              <a:t>ISOL France Workshop VI - GDR SCiPAC - 27 Mai 2024, IPHC, Strasbourg</a:t>
            </a:r>
            <a:endParaRPr lang="fr-FR" dirty="0"/>
          </a:p>
        </p:txBody>
      </p:sp>
      <p:sp>
        <p:nvSpPr>
          <p:cNvPr id="2" name="Titre 1"/>
          <p:cNvSpPr>
            <a:spLocks noGrp="1"/>
          </p:cNvSpPr>
          <p:nvPr>
            <p:ph type="title" idx="4294967295"/>
          </p:nvPr>
        </p:nvSpPr>
        <p:spPr>
          <a:xfrm>
            <a:off x="0" y="34925"/>
            <a:ext cx="10801350" cy="1141413"/>
          </a:xfrm>
        </p:spPr>
        <p:txBody>
          <a:bodyPr/>
          <a:lstStyle/>
          <a:p>
            <a:r>
              <a:rPr lang="fr-FR" dirty="0" err="1"/>
              <a:t>Physics</a:t>
            </a:r>
            <a:r>
              <a:rPr lang="fr-FR" dirty="0"/>
              <a:t> at </a:t>
            </a:r>
            <a:r>
              <a:rPr lang="fr-FR" dirty="0" err="1"/>
              <a:t>Extremes</a:t>
            </a:r>
            <a:endParaRPr lang="en-US" dirty="0"/>
          </a:p>
        </p:txBody>
      </p:sp>
      <p:sp>
        <p:nvSpPr>
          <p:cNvPr id="6" name="Espace réservé de la date 3"/>
          <p:cNvSpPr txBox="1">
            <a:spLocks/>
          </p:cNvSpPr>
          <p:nvPr/>
        </p:nvSpPr>
        <p:spPr>
          <a:xfrm>
            <a:off x="5311677" y="5489288"/>
            <a:ext cx="938585" cy="279973"/>
          </a:xfrm>
          <a:prstGeom prst="rect">
            <a:avLst/>
          </a:prstGeom>
        </p:spPr>
        <p:txBody>
          <a:bodyPr vert="horz" lIns="0" tIns="0" rIns="0" bIns="0" rtlCol="0" anchor="ctr"/>
          <a:lstStyle>
            <a:defPPr>
              <a:defRPr lang="fr-FR"/>
            </a:defPPr>
            <a:lvl1pPr marL="0" algn="l" defTabSz="914400" rtl="0" eaLnBrk="1" latinLnBrk="0" hangingPunct="1">
              <a:defRPr sz="1000" kern="1200" cap="all"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06/11/2012</a:t>
            </a:r>
            <a:endParaRPr lang="fr-FR" dirty="0"/>
          </a:p>
        </p:txBody>
      </p:sp>
      <p:pic>
        <p:nvPicPr>
          <p:cNvPr id="7" name="Picture 4" descr="Tabl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13090" y="1398252"/>
            <a:ext cx="8083310" cy="4118980"/>
          </a:xfrm>
          <a:prstGeom prst="rect">
            <a:avLst/>
          </a:prstGeom>
          <a:noFill/>
          <a:ln w="9525">
            <a:noFill/>
            <a:miter lim="800000"/>
            <a:headEnd/>
            <a:tailEnd/>
          </a:ln>
        </p:spPr>
      </p:pic>
      <p:sp>
        <p:nvSpPr>
          <p:cNvPr id="8" name="Forme libre 7"/>
          <p:cNvSpPr/>
          <p:nvPr/>
        </p:nvSpPr>
        <p:spPr>
          <a:xfrm rot="8944983" flipH="1">
            <a:off x="7549102" y="1577498"/>
            <a:ext cx="2446353" cy="1014143"/>
          </a:xfrm>
          <a:custGeom>
            <a:avLst/>
            <a:gdLst>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234026 h 936104"/>
              <a:gd name="connsiteX0" fmla="*/ 0 w 1512168"/>
              <a:gd name="connsiteY0" fmla="*/ 42266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422666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168" h="936104">
                <a:moveTo>
                  <a:pt x="0" y="422666"/>
                </a:moveTo>
                <a:lnTo>
                  <a:pt x="1044116" y="234026"/>
                </a:lnTo>
                <a:lnTo>
                  <a:pt x="1044116" y="0"/>
                </a:lnTo>
                <a:lnTo>
                  <a:pt x="1512168" y="468052"/>
                </a:lnTo>
                <a:lnTo>
                  <a:pt x="1044116" y="936104"/>
                </a:lnTo>
                <a:lnTo>
                  <a:pt x="1044116" y="702078"/>
                </a:lnTo>
                <a:lnTo>
                  <a:pt x="0" y="602686"/>
                </a:lnTo>
                <a:lnTo>
                  <a:pt x="0" y="422666"/>
                </a:lnTo>
                <a:close/>
              </a:path>
            </a:pathLst>
          </a:custGeom>
          <a:solidFill>
            <a:schemeClr val="accent1"/>
          </a:solidFill>
          <a:scene3d>
            <a:camera prst="perspectiveContrastingLeftFacing" fov="3900000">
              <a:rot lat="951103" lon="3237089" rev="21497384"/>
            </a:camera>
            <a:lightRig rig="threePt" dir="t"/>
          </a:scene3d>
          <a:sp3d>
            <a:bevelT w="1270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32"/>
          <p:cNvSpPr txBox="1">
            <a:spLocks noChangeArrowheads="1"/>
          </p:cNvSpPr>
          <p:nvPr/>
        </p:nvSpPr>
        <p:spPr bwMode="auto">
          <a:xfrm rot="21125187">
            <a:off x="7484566" y="2081539"/>
            <a:ext cx="2413311" cy="463456"/>
          </a:xfrm>
          <a:prstGeom prst="rect">
            <a:avLst/>
          </a:prstGeom>
          <a:noFill/>
          <a:ln w="38100">
            <a:noFill/>
            <a:miter lim="800000"/>
            <a:headEnd/>
            <a:tailEnd/>
          </a:ln>
        </p:spPr>
        <p:txBody>
          <a:bodyPr wrap="square">
            <a:prstTxWarp prst="textArchUp">
              <a:avLst/>
            </a:prstTxWarp>
            <a:spAutoFit/>
          </a:bodyPr>
          <a:lstStyle/>
          <a:p>
            <a:pPr algn="ctr"/>
            <a:r>
              <a:rPr lang="fr-FR" b="1" dirty="0">
                <a:ln w="1905"/>
                <a:solidFill>
                  <a:srgbClr val="7030A0"/>
                </a:solidFill>
                <a:effectLst>
                  <a:innerShdw blurRad="69850" dist="43180" dir="5400000">
                    <a:srgbClr val="000000">
                      <a:alpha val="65000"/>
                    </a:srgbClr>
                  </a:innerShdw>
                </a:effectLst>
              </a:rPr>
              <a:t>Mass </a:t>
            </a:r>
            <a:r>
              <a:rPr lang="fr-FR" b="1" dirty="0" err="1">
                <a:ln w="1905"/>
                <a:solidFill>
                  <a:srgbClr val="7030A0"/>
                </a:solidFill>
                <a:effectLst>
                  <a:innerShdw blurRad="69850" dist="43180" dir="5400000">
                    <a:srgbClr val="000000">
                      <a:alpha val="65000"/>
                    </a:srgbClr>
                  </a:innerShdw>
                </a:effectLst>
              </a:rPr>
              <a:t>Number</a:t>
            </a:r>
            <a:endParaRPr lang="fr-FR" b="1" dirty="0">
              <a:ln w="1905"/>
              <a:solidFill>
                <a:srgbClr val="7030A0"/>
              </a:solidFill>
              <a:effectLst>
                <a:innerShdw blurRad="69850" dist="43180" dir="5400000">
                  <a:srgbClr val="000000">
                    <a:alpha val="65000"/>
                  </a:srgbClr>
                </a:innerShdw>
              </a:effectLst>
            </a:endParaRPr>
          </a:p>
        </p:txBody>
      </p:sp>
      <p:pic>
        <p:nvPicPr>
          <p:cNvPr id="10" name="Picture 14" descr="she_sep"/>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650" b="100000" l="0" r="100000"/>
                    </a14:imgEffect>
                  </a14:imgLayer>
                </a14:imgProps>
              </a:ext>
              <a:ext uri="{28A0092B-C50C-407E-A947-70E740481C1C}">
                <a14:useLocalDpi xmlns:a14="http://schemas.microsoft.com/office/drawing/2010/main"/>
              </a:ext>
            </a:extLst>
          </a:blip>
          <a:srcRect/>
          <a:stretch/>
        </p:blipFill>
        <p:spPr bwMode="auto">
          <a:xfrm>
            <a:off x="9465467" y="1594074"/>
            <a:ext cx="1080611" cy="1151054"/>
          </a:xfrm>
          <a:prstGeom prst="rect">
            <a:avLst/>
          </a:prstGeom>
          <a:noFill/>
        </p:spPr>
      </p:pic>
      <p:sp>
        <p:nvSpPr>
          <p:cNvPr id="11" name="Forme libre 10"/>
          <p:cNvSpPr/>
          <p:nvPr/>
        </p:nvSpPr>
        <p:spPr>
          <a:xfrm rot="3271175" flipH="1">
            <a:off x="5202741" y="1798663"/>
            <a:ext cx="2094800" cy="746963"/>
          </a:xfrm>
          <a:custGeom>
            <a:avLst/>
            <a:gdLst>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234026 h 936104"/>
              <a:gd name="connsiteX0" fmla="*/ 0 w 1512168"/>
              <a:gd name="connsiteY0" fmla="*/ 42266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422666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168" h="936104">
                <a:moveTo>
                  <a:pt x="0" y="422666"/>
                </a:moveTo>
                <a:lnTo>
                  <a:pt x="1044116" y="234026"/>
                </a:lnTo>
                <a:lnTo>
                  <a:pt x="1044116" y="0"/>
                </a:lnTo>
                <a:lnTo>
                  <a:pt x="1512168" y="468052"/>
                </a:lnTo>
                <a:lnTo>
                  <a:pt x="1044116" y="936104"/>
                </a:lnTo>
                <a:lnTo>
                  <a:pt x="1044116" y="702078"/>
                </a:lnTo>
                <a:lnTo>
                  <a:pt x="0" y="602686"/>
                </a:lnTo>
                <a:lnTo>
                  <a:pt x="0" y="422666"/>
                </a:lnTo>
                <a:close/>
              </a:path>
            </a:pathLst>
          </a:custGeom>
          <a:solidFill>
            <a:srgbClr val="660066"/>
          </a:solidFill>
          <a:scene3d>
            <a:camera prst="isometricBottomDown"/>
            <a:lightRig rig="threePt" dir="t"/>
          </a:scene3d>
          <a:sp3d>
            <a:bevelT w="1270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r 4"/>
          <p:cNvGrpSpPr/>
          <p:nvPr/>
        </p:nvGrpSpPr>
        <p:grpSpPr>
          <a:xfrm>
            <a:off x="4079776" y="1124745"/>
            <a:ext cx="1849422" cy="1330253"/>
            <a:chOff x="2324283" y="2670101"/>
            <a:chExt cx="1849422" cy="1330253"/>
          </a:xfrm>
        </p:grpSpPr>
        <p:grpSp>
          <p:nvGrpSpPr>
            <p:cNvPr id="13" name="Grouper 73"/>
            <p:cNvGrpSpPr/>
            <p:nvPr/>
          </p:nvGrpSpPr>
          <p:grpSpPr>
            <a:xfrm>
              <a:off x="2324283" y="2830940"/>
              <a:ext cx="1849422" cy="1169414"/>
              <a:chOff x="-1233098" y="1266825"/>
              <a:chExt cx="3455473" cy="2256972"/>
            </a:xfrm>
          </p:grpSpPr>
          <p:sp>
            <p:nvSpPr>
              <p:cNvPr id="16" name="Line 13"/>
              <p:cNvSpPr>
                <a:spLocks noChangeShapeType="1"/>
              </p:cNvSpPr>
              <p:nvPr/>
            </p:nvSpPr>
            <p:spPr bwMode="auto">
              <a:xfrm flipV="1">
                <a:off x="-904875" y="1282700"/>
                <a:ext cx="0" cy="1712913"/>
              </a:xfrm>
              <a:prstGeom prst="line">
                <a:avLst/>
              </a:prstGeom>
              <a:noFill/>
              <a:ln w="28575">
                <a:solidFill>
                  <a:srgbClr val="000000"/>
                </a:solidFill>
                <a:round/>
                <a:headEnd/>
                <a:tailEnd type="stealth" w="lg" len="lg"/>
              </a:ln>
            </p:spPr>
            <p:txBody>
              <a:bodyPr>
                <a:prstTxWarp prst="textNoShape">
                  <a:avLst/>
                </a:prstTxWarp>
              </a:bodyPr>
              <a:lstStyle/>
              <a:p>
                <a:endParaRPr lang="en-US"/>
              </a:p>
            </p:txBody>
          </p:sp>
          <p:sp>
            <p:nvSpPr>
              <p:cNvPr id="17" name="Line 14"/>
              <p:cNvSpPr>
                <a:spLocks noChangeShapeType="1"/>
              </p:cNvSpPr>
              <p:nvPr/>
            </p:nvSpPr>
            <p:spPr bwMode="auto">
              <a:xfrm>
                <a:off x="-915988" y="2981325"/>
                <a:ext cx="1898650" cy="0"/>
              </a:xfrm>
              <a:prstGeom prst="line">
                <a:avLst/>
              </a:prstGeom>
              <a:noFill/>
              <a:ln w="28575">
                <a:solidFill>
                  <a:srgbClr val="000000"/>
                </a:solidFill>
                <a:round/>
                <a:headEnd/>
                <a:tailEnd type="stealth" w="lg" len="lg"/>
              </a:ln>
            </p:spPr>
            <p:txBody>
              <a:bodyPr>
                <a:prstTxWarp prst="textNoShape">
                  <a:avLst/>
                </a:prstTxWarp>
              </a:bodyPr>
              <a:lstStyle/>
              <a:p>
                <a:endParaRPr lang="en-US"/>
              </a:p>
            </p:txBody>
          </p:sp>
          <p:sp>
            <p:nvSpPr>
              <p:cNvPr id="18" name="Freeform 15"/>
              <p:cNvSpPr>
                <a:spLocks/>
              </p:cNvSpPr>
              <p:nvPr/>
            </p:nvSpPr>
            <p:spPr bwMode="auto">
              <a:xfrm>
                <a:off x="-904875" y="1511300"/>
                <a:ext cx="593725" cy="1484313"/>
              </a:xfrm>
              <a:custGeom>
                <a:avLst/>
                <a:gdLst/>
                <a:ahLst/>
                <a:cxnLst>
                  <a:cxn ang="0">
                    <a:pos x="0" y="2340"/>
                  </a:cxn>
                  <a:cxn ang="0">
                    <a:pos x="500" y="1860"/>
                  </a:cxn>
                  <a:cxn ang="0">
                    <a:pos x="936" y="0"/>
                  </a:cxn>
                </a:cxnLst>
                <a:rect l="0" t="0" r="r" b="b"/>
                <a:pathLst>
                  <a:path w="936" h="2340">
                    <a:moveTo>
                      <a:pt x="0" y="2340"/>
                    </a:moveTo>
                    <a:cubicBezTo>
                      <a:pt x="83" y="2260"/>
                      <a:pt x="344" y="2250"/>
                      <a:pt x="500" y="1860"/>
                    </a:cubicBezTo>
                    <a:cubicBezTo>
                      <a:pt x="656" y="1470"/>
                      <a:pt x="845" y="388"/>
                      <a:pt x="936" y="0"/>
                    </a:cubicBezTo>
                  </a:path>
                </a:pathLst>
              </a:custGeom>
              <a:noFill/>
              <a:ln w="19050">
                <a:solidFill>
                  <a:srgbClr val="000000"/>
                </a:solidFill>
                <a:round/>
                <a:headEnd/>
                <a:tailEnd/>
              </a:ln>
            </p:spPr>
            <p:txBody>
              <a:bodyPr>
                <a:prstTxWarp prst="textNoShape">
                  <a:avLst/>
                </a:prstTxWarp>
              </a:bodyPr>
              <a:lstStyle/>
              <a:p>
                <a:endParaRPr lang="en-US"/>
              </a:p>
            </p:txBody>
          </p:sp>
          <p:sp>
            <p:nvSpPr>
              <p:cNvPr id="19" name="Freeform 16"/>
              <p:cNvSpPr>
                <a:spLocks/>
              </p:cNvSpPr>
              <p:nvPr/>
            </p:nvSpPr>
            <p:spPr bwMode="auto">
              <a:xfrm>
                <a:off x="-881063" y="1541463"/>
                <a:ext cx="1404938" cy="1446213"/>
              </a:xfrm>
              <a:custGeom>
                <a:avLst/>
                <a:gdLst/>
                <a:ahLst/>
                <a:cxnLst>
                  <a:cxn ang="0">
                    <a:pos x="0" y="2280"/>
                  </a:cxn>
                  <a:cxn ang="0">
                    <a:pos x="414" y="2004"/>
                  </a:cxn>
                  <a:cxn ang="0">
                    <a:pos x="786" y="1368"/>
                  </a:cxn>
                  <a:cxn ang="0">
                    <a:pos x="1374" y="1368"/>
                  </a:cxn>
                  <a:cxn ang="0">
                    <a:pos x="2214" y="0"/>
                  </a:cxn>
                </a:cxnLst>
                <a:rect l="0" t="0" r="r" b="b"/>
                <a:pathLst>
                  <a:path w="2214" h="2280">
                    <a:moveTo>
                      <a:pt x="0" y="2280"/>
                    </a:moveTo>
                    <a:cubicBezTo>
                      <a:pt x="69" y="2234"/>
                      <a:pt x="283" y="2156"/>
                      <a:pt x="414" y="2004"/>
                    </a:cubicBezTo>
                    <a:cubicBezTo>
                      <a:pt x="545" y="1852"/>
                      <a:pt x="626" y="1474"/>
                      <a:pt x="786" y="1368"/>
                    </a:cubicBezTo>
                    <a:cubicBezTo>
                      <a:pt x="946" y="1262"/>
                      <a:pt x="1136" y="1596"/>
                      <a:pt x="1374" y="1368"/>
                    </a:cubicBezTo>
                    <a:cubicBezTo>
                      <a:pt x="1612" y="1140"/>
                      <a:pt x="2039" y="285"/>
                      <a:pt x="2214" y="0"/>
                    </a:cubicBezTo>
                  </a:path>
                </a:pathLst>
              </a:custGeom>
              <a:noFill/>
              <a:ln w="19050">
                <a:solidFill>
                  <a:srgbClr val="000000"/>
                </a:solidFill>
                <a:prstDash val="dash"/>
                <a:round/>
                <a:headEnd/>
                <a:tailEnd/>
              </a:ln>
            </p:spPr>
            <p:txBody>
              <a:bodyPr>
                <a:prstTxWarp prst="textNoShape">
                  <a:avLst/>
                </a:prstTxWarp>
              </a:bodyPr>
              <a:lstStyle/>
              <a:p>
                <a:endParaRPr lang="en-US"/>
              </a:p>
            </p:txBody>
          </p:sp>
          <p:sp>
            <p:nvSpPr>
              <p:cNvPr id="20" name="Freeform 17"/>
              <p:cNvSpPr>
                <a:spLocks/>
              </p:cNvSpPr>
              <p:nvPr/>
            </p:nvSpPr>
            <p:spPr bwMode="auto">
              <a:xfrm>
                <a:off x="-838200" y="2562225"/>
                <a:ext cx="1658938" cy="841375"/>
              </a:xfrm>
              <a:custGeom>
                <a:avLst/>
                <a:gdLst/>
                <a:ahLst/>
                <a:cxnLst>
                  <a:cxn ang="0">
                    <a:pos x="0" y="636"/>
                  </a:cxn>
                  <a:cxn ang="0">
                    <a:pos x="599" y="552"/>
                  </a:cxn>
                  <a:cxn ang="0">
                    <a:pos x="875" y="612"/>
                  </a:cxn>
                  <a:cxn ang="0">
                    <a:pos x="1751" y="1224"/>
                  </a:cxn>
                  <a:cxn ang="0">
                    <a:pos x="2615" y="0"/>
                  </a:cxn>
                </a:cxnLst>
                <a:rect l="0" t="0" r="r" b="b"/>
                <a:pathLst>
                  <a:path w="2615" h="1326">
                    <a:moveTo>
                      <a:pt x="0" y="636"/>
                    </a:moveTo>
                    <a:cubicBezTo>
                      <a:pt x="100" y="622"/>
                      <a:pt x="453" y="556"/>
                      <a:pt x="599" y="552"/>
                    </a:cubicBezTo>
                    <a:cubicBezTo>
                      <a:pt x="745" y="548"/>
                      <a:pt x="683" y="500"/>
                      <a:pt x="875" y="612"/>
                    </a:cubicBezTo>
                    <a:cubicBezTo>
                      <a:pt x="1067" y="724"/>
                      <a:pt x="1461" y="1326"/>
                      <a:pt x="1751" y="1224"/>
                    </a:cubicBezTo>
                    <a:cubicBezTo>
                      <a:pt x="2041" y="1122"/>
                      <a:pt x="2435" y="255"/>
                      <a:pt x="2615" y="0"/>
                    </a:cubicBezTo>
                  </a:path>
                </a:pathLst>
              </a:custGeom>
              <a:noFill/>
              <a:ln w="28575">
                <a:solidFill>
                  <a:srgbClr val="000000"/>
                </a:solidFill>
                <a:prstDash val="sysDot"/>
                <a:round/>
                <a:headEnd/>
                <a:tailEnd/>
              </a:ln>
            </p:spPr>
            <p:txBody>
              <a:bodyPr>
                <a:prstTxWarp prst="textNoShape">
                  <a:avLst/>
                </a:prstTxWarp>
              </a:bodyPr>
              <a:lstStyle/>
              <a:p>
                <a:endParaRPr lang="en-US"/>
              </a:p>
            </p:txBody>
          </p:sp>
          <p:sp>
            <p:nvSpPr>
              <p:cNvPr id="21" name="Freeform 22"/>
              <p:cNvSpPr>
                <a:spLocks/>
              </p:cNvSpPr>
              <p:nvPr/>
            </p:nvSpPr>
            <p:spPr bwMode="auto">
              <a:xfrm>
                <a:off x="-787400" y="1852613"/>
                <a:ext cx="1331913" cy="1131888"/>
              </a:xfrm>
              <a:custGeom>
                <a:avLst/>
                <a:gdLst/>
                <a:ahLst/>
                <a:cxnLst>
                  <a:cxn ang="0">
                    <a:pos x="0" y="1764"/>
                  </a:cxn>
                  <a:cxn ang="0">
                    <a:pos x="574" y="1560"/>
                  </a:cxn>
                  <a:cxn ang="0">
                    <a:pos x="1450" y="1704"/>
                  </a:cxn>
                  <a:cxn ang="0">
                    <a:pos x="1882" y="1092"/>
                  </a:cxn>
                  <a:cxn ang="0">
                    <a:pos x="2098" y="0"/>
                  </a:cxn>
                </a:cxnLst>
                <a:rect l="0" t="0" r="r" b="b"/>
                <a:pathLst>
                  <a:path w="2098" h="1782">
                    <a:moveTo>
                      <a:pt x="0" y="1764"/>
                    </a:moveTo>
                    <a:cubicBezTo>
                      <a:pt x="96" y="1730"/>
                      <a:pt x="332" y="1570"/>
                      <a:pt x="574" y="1560"/>
                    </a:cubicBezTo>
                    <a:cubicBezTo>
                      <a:pt x="816" y="1550"/>
                      <a:pt x="1232" y="1782"/>
                      <a:pt x="1450" y="1704"/>
                    </a:cubicBezTo>
                    <a:cubicBezTo>
                      <a:pt x="1668" y="1626"/>
                      <a:pt x="1774" y="1376"/>
                      <a:pt x="1882" y="1092"/>
                    </a:cubicBezTo>
                    <a:cubicBezTo>
                      <a:pt x="1990" y="808"/>
                      <a:pt x="2053" y="227"/>
                      <a:pt x="2098" y="0"/>
                    </a:cubicBezTo>
                  </a:path>
                </a:pathLst>
              </a:custGeom>
              <a:noFill/>
              <a:ln w="19050">
                <a:solidFill>
                  <a:srgbClr val="FF0000"/>
                </a:solidFill>
                <a:round/>
                <a:headEnd/>
                <a:tailEnd/>
              </a:ln>
            </p:spPr>
            <p:txBody>
              <a:bodyPr>
                <a:prstTxWarp prst="textNoShape">
                  <a:avLst/>
                </a:prstTxWarp>
              </a:bodyPr>
              <a:lstStyle/>
              <a:p>
                <a:endParaRPr lang="en-US"/>
              </a:p>
            </p:txBody>
          </p:sp>
          <p:sp>
            <p:nvSpPr>
              <p:cNvPr id="22" name="Text Box 23"/>
              <p:cNvSpPr txBox="1">
                <a:spLocks noChangeArrowheads="1"/>
              </p:cNvSpPr>
              <p:nvPr/>
            </p:nvSpPr>
            <p:spPr bwMode="auto">
              <a:xfrm>
                <a:off x="-1233098" y="1266825"/>
                <a:ext cx="354013" cy="358775"/>
              </a:xfrm>
              <a:prstGeom prst="rect">
                <a:avLst/>
              </a:prstGeom>
              <a:noFill/>
              <a:ln w="9525">
                <a:noFill/>
                <a:miter lim="800000"/>
                <a:headEnd/>
                <a:tailEnd/>
              </a:ln>
            </p:spPr>
            <p:txBody>
              <a:bodyPr>
                <a:prstTxWarp prst="textNoShape">
                  <a:avLst/>
                </a:prstTxWarp>
              </a:bodyPr>
              <a:lstStyle/>
              <a:p>
                <a:pPr algn="l"/>
                <a:r>
                  <a:rPr lang="en-US" sz="1600" b="1" dirty="0">
                    <a:ea typeface="Times New Roman" charset="0"/>
                    <a:cs typeface="Arial" charset="0"/>
                  </a:rPr>
                  <a:t>E</a:t>
                </a:r>
                <a:endParaRPr lang="en-US" sz="1600" dirty="0">
                  <a:ea typeface="Times New Roman" charset="0"/>
                  <a:cs typeface="Arial" charset="0"/>
                </a:endParaRPr>
              </a:p>
            </p:txBody>
          </p:sp>
          <p:sp>
            <p:nvSpPr>
              <p:cNvPr id="23" name="Text Box 33"/>
              <p:cNvSpPr txBox="1">
                <a:spLocks noChangeArrowheads="1"/>
              </p:cNvSpPr>
              <p:nvPr/>
            </p:nvSpPr>
            <p:spPr bwMode="auto">
              <a:xfrm>
                <a:off x="508048" y="2989188"/>
                <a:ext cx="1714327" cy="534609"/>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endParaRPr lang="en-US" sz="1200" b="1" dirty="0">
                  <a:sym typeface="Symbol" charset="2"/>
                </a:endParaRPr>
              </a:p>
            </p:txBody>
          </p:sp>
        </p:grpSp>
        <p:pic>
          <p:nvPicPr>
            <p:cNvPr id="14" name="Picture 2" descr="ev%20nucl%20struct"/>
            <p:cNvPicPr>
              <a:picLocks noChangeAspect="1" noChangeArrowheads="1"/>
            </p:cNvPicPr>
            <p:nvPr/>
          </p:nvPicPr>
          <p:blipFill>
            <a:blip r:embed="rId5" cstate="print"/>
            <a:srcRect l="41914" t="27348" r="40924" b="49535"/>
            <a:stretch>
              <a:fillRect/>
            </a:stretch>
          </p:blipFill>
          <p:spPr bwMode="auto">
            <a:xfrm>
              <a:off x="3250432" y="2830940"/>
              <a:ext cx="555026" cy="648072"/>
            </a:xfrm>
            <a:prstGeom prst="rect">
              <a:avLst/>
            </a:prstGeom>
            <a:noFill/>
            <a:ln w="9525">
              <a:noFill/>
              <a:miter lim="800000"/>
              <a:headEnd/>
              <a:tailEnd/>
            </a:ln>
          </p:spPr>
        </p:pic>
        <p:pic>
          <p:nvPicPr>
            <p:cNvPr id="15" name="Picture 2" descr="ev%20nucl%20struct"/>
            <p:cNvPicPr>
              <a:picLocks noChangeAspect="1" noChangeArrowheads="1"/>
            </p:cNvPicPr>
            <p:nvPr/>
          </p:nvPicPr>
          <p:blipFill>
            <a:blip r:embed="rId6" cstate="print"/>
            <a:srcRect l="2310" t="17187" r="84508" b="69254"/>
            <a:stretch>
              <a:fillRect/>
            </a:stretch>
          </p:blipFill>
          <p:spPr bwMode="auto">
            <a:xfrm>
              <a:off x="2455216" y="2670101"/>
              <a:ext cx="621902" cy="554516"/>
            </a:xfrm>
            <a:prstGeom prst="rect">
              <a:avLst/>
            </a:prstGeom>
            <a:noFill/>
            <a:ln w="9525">
              <a:noFill/>
              <a:miter lim="800000"/>
              <a:headEnd/>
              <a:tailEnd/>
            </a:ln>
          </p:spPr>
        </p:pic>
      </p:grpSp>
      <p:sp>
        <p:nvSpPr>
          <p:cNvPr id="24" name="Forme libre 23"/>
          <p:cNvSpPr/>
          <p:nvPr/>
        </p:nvSpPr>
        <p:spPr>
          <a:xfrm rot="10800000" flipH="1">
            <a:off x="5155441" y="3966733"/>
            <a:ext cx="1538717" cy="755154"/>
          </a:xfrm>
          <a:custGeom>
            <a:avLst/>
            <a:gdLst>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234026 h 936104"/>
              <a:gd name="connsiteX0" fmla="*/ 0 w 1512168"/>
              <a:gd name="connsiteY0" fmla="*/ 42266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422666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168" h="936104">
                <a:moveTo>
                  <a:pt x="0" y="422666"/>
                </a:moveTo>
                <a:lnTo>
                  <a:pt x="1044116" y="234026"/>
                </a:lnTo>
                <a:lnTo>
                  <a:pt x="1044116" y="0"/>
                </a:lnTo>
                <a:lnTo>
                  <a:pt x="1512168" y="468052"/>
                </a:lnTo>
                <a:lnTo>
                  <a:pt x="1044116" y="936104"/>
                </a:lnTo>
                <a:lnTo>
                  <a:pt x="1044116" y="702078"/>
                </a:lnTo>
                <a:lnTo>
                  <a:pt x="0" y="602686"/>
                </a:lnTo>
                <a:lnTo>
                  <a:pt x="0" y="422666"/>
                </a:lnTo>
                <a:close/>
              </a:path>
            </a:pathLst>
          </a:custGeom>
          <a:solidFill>
            <a:schemeClr val="accent6"/>
          </a:solidFill>
          <a:scene3d>
            <a:camera prst="isometricBottomDown"/>
            <a:lightRig rig="threePt" dir="t"/>
          </a:scene3d>
          <a:sp3d>
            <a:bevelT w="1270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24"/>
          <p:cNvSpPr/>
          <p:nvPr/>
        </p:nvSpPr>
        <p:spPr>
          <a:xfrm rot="10800000" flipH="1">
            <a:off x="3395263" y="2773629"/>
            <a:ext cx="1306393" cy="780110"/>
          </a:xfrm>
          <a:custGeom>
            <a:avLst/>
            <a:gdLst>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234026 h 936104"/>
              <a:gd name="connsiteX0" fmla="*/ 0 w 1512168"/>
              <a:gd name="connsiteY0" fmla="*/ 42266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422666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168" h="936104">
                <a:moveTo>
                  <a:pt x="0" y="422666"/>
                </a:moveTo>
                <a:lnTo>
                  <a:pt x="1044116" y="234026"/>
                </a:lnTo>
                <a:lnTo>
                  <a:pt x="1044116" y="0"/>
                </a:lnTo>
                <a:lnTo>
                  <a:pt x="1512168" y="468052"/>
                </a:lnTo>
                <a:lnTo>
                  <a:pt x="1044116" y="936104"/>
                </a:lnTo>
                <a:lnTo>
                  <a:pt x="1044116" y="702078"/>
                </a:lnTo>
                <a:lnTo>
                  <a:pt x="0" y="602686"/>
                </a:lnTo>
                <a:lnTo>
                  <a:pt x="0" y="422666"/>
                </a:lnTo>
                <a:close/>
              </a:path>
            </a:pathLst>
          </a:custGeom>
          <a:solidFill>
            <a:schemeClr val="accent6"/>
          </a:solidFill>
          <a:scene3d>
            <a:camera prst="isometricOffAxis2Top">
              <a:rot lat="18610489" lon="2571119" rev="7313877"/>
            </a:camera>
            <a:lightRig rig="threePt" dir="t"/>
          </a:scene3d>
          <a:sp3d>
            <a:bevelT w="1270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32"/>
          <p:cNvSpPr txBox="1">
            <a:spLocks noChangeArrowheads="1"/>
          </p:cNvSpPr>
          <p:nvPr/>
        </p:nvSpPr>
        <p:spPr bwMode="auto">
          <a:xfrm rot="16200000">
            <a:off x="5038160" y="1907702"/>
            <a:ext cx="2147091" cy="463456"/>
          </a:xfrm>
          <a:prstGeom prst="rect">
            <a:avLst/>
          </a:prstGeom>
          <a:noFill/>
          <a:ln w="38100">
            <a:noFill/>
            <a:miter lim="800000"/>
            <a:headEnd/>
            <a:tailEnd/>
          </a:ln>
        </p:spPr>
        <p:txBody>
          <a:bodyPr wrap="square">
            <a:prstTxWarp prst="textArchUp">
              <a:avLst/>
            </a:prstTxWarp>
            <a:spAutoFit/>
          </a:bodyPr>
          <a:lstStyle/>
          <a:p>
            <a:pPr algn="ctr"/>
            <a:r>
              <a:rPr lang="fr-FR" b="1" dirty="0">
                <a:ln w="1905"/>
                <a:solidFill>
                  <a:srgbClr val="7030A0"/>
                </a:solidFill>
                <a:effectLst>
                  <a:innerShdw blurRad="69850" dist="43180" dir="5400000">
                    <a:srgbClr val="000000">
                      <a:alpha val="65000"/>
                    </a:srgbClr>
                  </a:innerShdw>
                </a:effectLst>
              </a:rPr>
              <a:t>Excitation</a:t>
            </a:r>
          </a:p>
        </p:txBody>
      </p:sp>
      <p:pic>
        <p:nvPicPr>
          <p:cNvPr id="27" name="Picture 6" descr="diproton3"/>
          <p:cNvPicPr>
            <a:picLocks noChangeAspect="1" noChangeArrowheads="1"/>
          </p:cNvPicPr>
          <p:nvPr/>
        </p:nvPicPr>
        <p:blipFill>
          <a:blip r:embed="rId7" cstate="print"/>
          <a:srcRect/>
          <a:stretch>
            <a:fillRect/>
          </a:stretch>
        </p:blipFill>
        <p:spPr bwMode="auto">
          <a:xfrm>
            <a:off x="1739901" y="2287899"/>
            <a:ext cx="1043732" cy="784236"/>
          </a:xfrm>
          <a:prstGeom prst="rect">
            <a:avLst/>
          </a:prstGeom>
          <a:noFill/>
          <a:ln w="9525">
            <a:noFill/>
            <a:miter lim="800000"/>
            <a:headEnd/>
            <a:tailEnd/>
          </a:ln>
        </p:spPr>
      </p:pic>
      <p:sp>
        <p:nvSpPr>
          <p:cNvPr id="28" name="Rectangle 118"/>
          <p:cNvSpPr>
            <a:spLocks noChangeArrowheads="1"/>
          </p:cNvSpPr>
          <p:nvPr/>
        </p:nvSpPr>
        <p:spPr bwMode="auto">
          <a:xfrm>
            <a:off x="1775520" y="1682702"/>
            <a:ext cx="869950" cy="522287"/>
          </a:xfrm>
          <a:prstGeom prst="rect">
            <a:avLst/>
          </a:prstGeom>
          <a:noFill/>
          <a:ln w="9525">
            <a:noFill/>
            <a:miter lim="800000"/>
            <a:headEnd/>
            <a:tailEnd/>
          </a:ln>
        </p:spPr>
        <p:txBody>
          <a:bodyPr wrap="none">
            <a:spAutoFit/>
          </a:bodyPr>
          <a:lstStyle/>
          <a:p>
            <a:r>
              <a:rPr lang="fr-FR" sz="2800" b="1" baseline="30000" dirty="0">
                <a:solidFill>
                  <a:srgbClr val="0000CC"/>
                </a:solidFill>
                <a:latin typeface="Arial" pitchFamily="34" charset="0"/>
              </a:rPr>
              <a:t>45</a:t>
            </a:r>
            <a:r>
              <a:rPr lang="fr-FR" sz="2800" b="1" dirty="0">
                <a:solidFill>
                  <a:srgbClr val="0000CC"/>
                </a:solidFill>
                <a:latin typeface="Arial" pitchFamily="34" charset="0"/>
              </a:rPr>
              <a:t>Fe</a:t>
            </a:r>
          </a:p>
        </p:txBody>
      </p:sp>
      <p:sp>
        <p:nvSpPr>
          <p:cNvPr id="29" name="Rectangle 321"/>
          <p:cNvSpPr>
            <a:spLocks noChangeArrowheads="1"/>
          </p:cNvSpPr>
          <p:nvPr/>
        </p:nvSpPr>
        <p:spPr bwMode="auto">
          <a:xfrm>
            <a:off x="1656353" y="3068960"/>
            <a:ext cx="1297151" cy="523220"/>
          </a:xfrm>
          <a:prstGeom prst="rect">
            <a:avLst/>
          </a:prstGeom>
          <a:noFill/>
          <a:ln w="9525">
            <a:noFill/>
            <a:miter lim="800000"/>
            <a:headEnd/>
            <a:tailEnd/>
          </a:ln>
        </p:spPr>
        <p:txBody>
          <a:bodyPr wrap="none">
            <a:spAutoFit/>
          </a:bodyPr>
          <a:lstStyle/>
          <a:p>
            <a:pPr algn="ctr"/>
            <a:r>
              <a:rPr lang="fr-FR" sz="1400" b="1" dirty="0">
                <a:solidFill>
                  <a:srgbClr val="0000CC"/>
                </a:solidFill>
                <a:latin typeface="Arial" pitchFamily="34" charset="0"/>
              </a:rPr>
              <a:t>2 protons </a:t>
            </a:r>
          </a:p>
          <a:p>
            <a:pPr algn="ctr"/>
            <a:r>
              <a:rPr lang="fr-FR" sz="1400" b="1" dirty="0" err="1">
                <a:solidFill>
                  <a:srgbClr val="0000CC"/>
                </a:solidFill>
                <a:latin typeface="Arial" pitchFamily="34" charset="0"/>
              </a:rPr>
              <a:t>Radioactivity</a:t>
            </a:r>
            <a:endParaRPr lang="fr-FR" sz="1400" b="1" dirty="0">
              <a:solidFill>
                <a:srgbClr val="0000CC"/>
              </a:solidFill>
              <a:latin typeface="Arial" pitchFamily="34" charset="0"/>
            </a:endParaRPr>
          </a:p>
        </p:txBody>
      </p:sp>
      <p:sp>
        <p:nvSpPr>
          <p:cNvPr id="30" name="Rectangle 153"/>
          <p:cNvSpPr>
            <a:spLocks noChangeArrowheads="1"/>
          </p:cNvSpPr>
          <p:nvPr/>
        </p:nvSpPr>
        <p:spPr bwMode="auto">
          <a:xfrm>
            <a:off x="1775520" y="2041476"/>
            <a:ext cx="450850" cy="379412"/>
          </a:xfrm>
          <a:prstGeom prst="rect">
            <a:avLst/>
          </a:prstGeom>
          <a:noFill/>
          <a:ln w="9525">
            <a:noFill/>
            <a:miter lim="800000"/>
            <a:headEnd/>
            <a:tailEnd/>
          </a:ln>
        </p:spPr>
        <p:txBody>
          <a:bodyPr wrap="none">
            <a:spAutoFit/>
          </a:bodyPr>
          <a:lstStyle/>
          <a:p>
            <a:r>
              <a:rPr lang="fr-FR" sz="2800" b="1" baseline="30000" dirty="0">
                <a:solidFill>
                  <a:srgbClr val="0000CC"/>
                </a:solidFill>
                <a:latin typeface="Arial" pitchFamily="34" charset="0"/>
              </a:rPr>
              <a:t>26</a:t>
            </a:r>
            <a:endParaRPr lang="en-US" sz="2800" baseline="30000" dirty="0">
              <a:solidFill>
                <a:srgbClr val="0000CC"/>
              </a:solidFill>
            </a:endParaRPr>
          </a:p>
        </p:txBody>
      </p:sp>
      <p:sp>
        <p:nvSpPr>
          <p:cNvPr id="31" name="Rectangle 154"/>
          <p:cNvSpPr>
            <a:spLocks noChangeArrowheads="1"/>
          </p:cNvSpPr>
          <p:nvPr/>
        </p:nvSpPr>
        <p:spPr bwMode="auto">
          <a:xfrm>
            <a:off x="2404170" y="2041476"/>
            <a:ext cx="450850" cy="379412"/>
          </a:xfrm>
          <a:prstGeom prst="rect">
            <a:avLst/>
          </a:prstGeom>
          <a:noFill/>
          <a:ln w="9525">
            <a:noFill/>
            <a:miter lim="800000"/>
            <a:headEnd/>
            <a:tailEnd/>
          </a:ln>
        </p:spPr>
        <p:txBody>
          <a:bodyPr wrap="none">
            <a:spAutoFit/>
          </a:bodyPr>
          <a:lstStyle/>
          <a:p>
            <a:r>
              <a:rPr lang="fr-FR" sz="2800" b="1" baseline="30000">
                <a:solidFill>
                  <a:srgbClr val="0000CC"/>
                </a:solidFill>
                <a:latin typeface="Arial" pitchFamily="34" charset="0"/>
              </a:rPr>
              <a:t>19</a:t>
            </a:r>
            <a:endParaRPr lang="en-US" sz="2800" baseline="30000">
              <a:solidFill>
                <a:srgbClr val="0000CC"/>
              </a:solidFill>
            </a:endParaRPr>
          </a:p>
        </p:txBody>
      </p:sp>
      <p:pic>
        <p:nvPicPr>
          <p:cNvPr id="32" name="Picture 38" descr="sphere"/>
          <p:cNvPicPr>
            <a:picLocks noChangeAspect="1" noChangeArrowheads="1"/>
          </p:cNvPicPr>
          <p:nvPr/>
        </p:nvPicPr>
        <p:blipFill>
          <a:blip r:embed="rId8" cstate="print"/>
          <a:srcRect/>
          <a:stretch>
            <a:fillRect/>
          </a:stretch>
        </p:blipFill>
        <p:spPr bwMode="auto">
          <a:xfrm>
            <a:off x="6168008" y="4869161"/>
            <a:ext cx="1731962" cy="841375"/>
          </a:xfrm>
          <a:prstGeom prst="rect">
            <a:avLst/>
          </a:prstGeom>
          <a:noFill/>
          <a:ln w="9525">
            <a:noFill/>
            <a:miter lim="800000"/>
            <a:headEnd/>
            <a:tailEnd/>
          </a:ln>
        </p:spPr>
      </p:pic>
      <p:sp>
        <p:nvSpPr>
          <p:cNvPr id="33" name="Rectangle 118"/>
          <p:cNvSpPr>
            <a:spLocks noChangeArrowheads="1"/>
          </p:cNvSpPr>
          <p:nvPr/>
        </p:nvSpPr>
        <p:spPr bwMode="auto">
          <a:xfrm>
            <a:off x="6599809" y="4292898"/>
            <a:ext cx="788987" cy="523875"/>
          </a:xfrm>
          <a:prstGeom prst="rect">
            <a:avLst/>
          </a:prstGeom>
          <a:noFill/>
          <a:ln w="9525">
            <a:noFill/>
            <a:miter lim="800000"/>
            <a:headEnd/>
            <a:tailEnd/>
          </a:ln>
        </p:spPr>
        <p:txBody>
          <a:bodyPr wrap="none">
            <a:spAutoFit/>
          </a:bodyPr>
          <a:lstStyle/>
          <a:p>
            <a:r>
              <a:rPr lang="fr-FR" sz="2800" b="1" baseline="30000" dirty="0">
                <a:solidFill>
                  <a:srgbClr val="0000CC"/>
                </a:solidFill>
                <a:latin typeface="Arial" pitchFamily="34" charset="0"/>
              </a:rPr>
              <a:t>42</a:t>
            </a:r>
            <a:r>
              <a:rPr lang="fr-FR" sz="2800" b="1" dirty="0">
                <a:solidFill>
                  <a:srgbClr val="0000CC"/>
                </a:solidFill>
                <a:latin typeface="Arial" pitchFamily="34" charset="0"/>
              </a:rPr>
              <a:t>Si</a:t>
            </a:r>
          </a:p>
        </p:txBody>
      </p:sp>
      <p:sp>
        <p:nvSpPr>
          <p:cNvPr id="34" name="Rectangle 331"/>
          <p:cNvSpPr>
            <a:spLocks noChangeArrowheads="1"/>
          </p:cNvSpPr>
          <p:nvPr/>
        </p:nvSpPr>
        <p:spPr bwMode="auto">
          <a:xfrm>
            <a:off x="6096001" y="5661323"/>
            <a:ext cx="2015295" cy="307777"/>
          </a:xfrm>
          <a:prstGeom prst="rect">
            <a:avLst/>
          </a:prstGeom>
          <a:noFill/>
          <a:ln w="9525">
            <a:noFill/>
            <a:miter lim="800000"/>
            <a:headEnd/>
            <a:tailEnd/>
          </a:ln>
        </p:spPr>
        <p:txBody>
          <a:bodyPr wrap="none">
            <a:spAutoFit/>
          </a:bodyPr>
          <a:lstStyle/>
          <a:p>
            <a:r>
              <a:rPr lang="fr-FR" sz="1400" b="1" dirty="0">
                <a:solidFill>
                  <a:srgbClr val="0000CC"/>
                </a:solidFill>
                <a:latin typeface="Arial" pitchFamily="34" charset="0"/>
              </a:rPr>
              <a:t>Déformation/</a:t>
            </a:r>
            <a:r>
              <a:rPr lang="fr-FR" sz="1400" b="1" dirty="0" err="1">
                <a:solidFill>
                  <a:srgbClr val="0000CC"/>
                </a:solidFill>
                <a:latin typeface="Arial" pitchFamily="34" charset="0"/>
              </a:rPr>
              <a:t>magicité</a:t>
            </a:r>
            <a:endParaRPr lang="fr-FR" sz="1400" b="1" dirty="0">
              <a:solidFill>
                <a:srgbClr val="0000CC"/>
              </a:solidFill>
              <a:latin typeface="Arial" pitchFamily="34" charset="0"/>
            </a:endParaRPr>
          </a:p>
        </p:txBody>
      </p:sp>
      <p:sp>
        <p:nvSpPr>
          <p:cNvPr id="35" name="Rectangle 153"/>
          <p:cNvSpPr>
            <a:spLocks noChangeArrowheads="1"/>
          </p:cNvSpPr>
          <p:nvPr/>
        </p:nvSpPr>
        <p:spPr bwMode="auto">
          <a:xfrm>
            <a:off x="6600676" y="4633765"/>
            <a:ext cx="450764" cy="379591"/>
          </a:xfrm>
          <a:prstGeom prst="rect">
            <a:avLst/>
          </a:prstGeom>
          <a:noFill/>
          <a:ln w="9525">
            <a:noFill/>
            <a:miter lim="800000"/>
            <a:headEnd/>
            <a:tailEnd/>
          </a:ln>
        </p:spPr>
        <p:txBody>
          <a:bodyPr wrap="none">
            <a:spAutoFit/>
          </a:bodyPr>
          <a:lstStyle/>
          <a:p>
            <a:r>
              <a:rPr lang="fr-FR" sz="2800" b="1" baseline="30000" dirty="0">
                <a:solidFill>
                  <a:srgbClr val="0000CC"/>
                </a:solidFill>
                <a:latin typeface="Arial" pitchFamily="34" charset="0"/>
              </a:rPr>
              <a:t>14</a:t>
            </a:r>
            <a:endParaRPr lang="en-US" sz="2800" baseline="30000" dirty="0">
              <a:solidFill>
                <a:srgbClr val="0000CC"/>
              </a:solidFill>
            </a:endParaRPr>
          </a:p>
        </p:txBody>
      </p:sp>
      <p:sp>
        <p:nvSpPr>
          <p:cNvPr id="36" name="Rectangle 154"/>
          <p:cNvSpPr>
            <a:spLocks noChangeArrowheads="1"/>
          </p:cNvSpPr>
          <p:nvPr/>
        </p:nvSpPr>
        <p:spPr bwMode="auto">
          <a:xfrm>
            <a:off x="7229326" y="4633765"/>
            <a:ext cx="450764" cy="379591"/>
          </a:xfrm>
          <a:prstGeom prst="rect">
            <a:avLst/>
          </a:prstGeom>
          <a:noFill/>
          <a:ln w="9525">
            <a:noFill/>
            <a:miter lim="800000"/>
            <a:headEnd/>
            <a:tailEnd/>
          </a:ln>
        </p:spPr>
        <p:txBody>
          <a:bodyPr wrap="none">
            <a:spAutoFit/>
          </a:bodyPr>
          <a:lstStyle/>
          <a:p>
            <a:r>
              <a:rPr lang="fr-FR" sz="2800" b="1" baseline="30000" dirty="0">
                <a:solidFill>
                  <a:srgbClr val="0000CC"/>
                </a:solidFill>
                <a:latin typeface="Arial" pitchFamily="34" charset="0"/>
              </a:rPr>
              <a:t>28</a:t>
            </a:r>
            <a:endParaRPr lang="en-US" sz="2800" baseline="30000" dirty="0">
              <a:solidFill>
                <a:srgbClr val="0000CC"/>
              </a:solidFill>
            </a:endParaRPr>
          </a:p>
        </p:txBody>
      </p:sp>
      <p:grpSp>
        <p:nvGrpSpPr>
          <p:cNvPr id="37" name="Groupe 198"/>
          <p:cNvGrpSpPr>
            <a:grpSpLocks/>
          </p:cNvGrpSpPr>
          <p:nvPr/>
        </p:nvGrpSpPr>
        <p:grpSpPr bwMode="auto">
          <a:xfrm>
            <a:off x="2855640" y="4697736"/>
            <a:ext cx="2874962" cy="1800225"/>
            <a:chOff x="2078068" y="836712"/>
            <a:chExt cx="2874018" cy="1801069"/>
          </a:xfrm>
        </p:grpSpPr>
        <p:cxnSp>
          <p:nvCxnSpPr>
            <p:cNvPr id="38" name="Connecteur droit 37"/>
            <p:cNvCxnSpPr/>
            <p:nvPr/>
          </p:nvCxnSpPr>
          <p:spPr>
            <a:xfrm>
              <a:off x="2754121" y="1786482"/>
              <a:ext cx="293591" cy="239824"/>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2903297" y="1862718"/>
              <a:ext cx="284069" cy="33829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0" name="Oval 2"/>
            <p:cNvSpPr>
              <a:spLocks noChangeArrowheads="1"/>
            </p:cNvSpPr>
            <p:nvPr/>
          </p:nvSpPr>
          <p:spPr bwMode="auto">
            <a:xfrm>
              <a:off x="2280206" y="1317625"/>
              <a:ext cx="907848" cy="926258"/>
            </a:xfrm>
            <a:prstGeom prst="ellipse">
              <a:avLst/>
            </a:prstGeom>
            <a:noFill/>
            <a:ln w="38100">
              <a:solidFill>
                <a:schemeClr val="tx1"/>
              </a:solidFill>
              <a:prstDash val="sysDot"/>
              <a:round/>
              <a:headEnd/>
              <a:tailEnd/>
            </a:ln>
          </p:spPr>
          <p:txBody>
            <a:bodyPr wrap="none" anchor="ctr"/>
            <a:lstStyle/>
            <a:p>
              <a:endParaRPr lang="fr-FR">
                <a:solidFill>
                  <a:srgbClr val="0033CC"/>
                </a:solidFill>
              </a:endParaRPr>
            </a:p>
          </p:txBody>
        </p:sp>
        <p:sp>
          <p:nvSpPr>
            <p:cNvPr id="41" name="Oval 4"/>
            <p:cNvSpPr>
              <a:spLocks noChangeArrowheads="1"/>
            </p:cNvSpPr>
            <p:nvPr/>
          </p:nvSpPr>
          <p:spPr bwMode="auto">
            <a:xfrm>
              <a:off x="3116840" y="1814641"/>
              <a:ext cx="125571" cy="112382"/>
            </a:xfrm>
            <a:prstGeom prst="ellipse">
              <a:avLst/>
            </a:prstGeom>
            <a:gradFill rotWithShape="0">
              <a:gsLst>
                <a:gs pos="0">
                  <a:srgbClr val="FFFF00"/>
                </a:gs>
                <a:gs pos="100000">
                  <a:srgbClr val="767600"/>
                </a:gs>
              </a:gsLst>
              <a:path path="shape">
                <a:fillToRect l="50000" t="50000" r="50000" b="50000"/>
              </a:path>
            </a:gradFill>
            <a:ln w="6350">
              <a:noFill/>
              <a:round/>
              <a:headEnd/>
              <a:tailEnd/>
            </a:ln>
          </p:spPr>
          <p:txBody>
            <a:bodyPr wrap="none" anchor="ctr"/>
            <a:lstStyle/>
            <a:p>
              <a:endParaRPr lang="fr-FR">
                <a:solidFill>
                  <a:srgbClr val="0033CC"/>
                </a:solidFill>
              </a:endParaRPr>
            </a:p>
          </p:txBody>
        </p:sp>
        <p:sp>
          <p:nvSpPr>
            <p:cNvPr id="42" name="Oval 7"/>
            <p:cNvSpPr>
              <a:spLocks noChangeArrowheads="1"/>
            </p:cNvSpPr>
            <p:nvPr/>
          </p:nvSpPr>
          <p:spPr bwMode="auto">
            <a:xfrm>
              <a:off x="2843886" y="2143749"/>
              <a:ext cx="125296" cy="112107"/>
            </a:xfrm>
            <a:prstGeom prst="ellipse">
              <a:avLst/>
            </a:prstGeom>
            <a:gradFill rotWithShape="0">
              <a:gsLst>
                <a:gs pos="0">
                  <a:srgbClr val="FFFF00"/>
                </a:gs>
                <a:gs pos="100000">
                  <a:srgbClr val="767600"/>
                </a:gs>
              </a:gsLst>
              <a:path path="shape">
                <a:fillToRect l="50000" t="50000" r="50000" b="50000"/>
              </a:path>
            </a:gradFill>
            <a:ln w="6350">
              <a:noFill/>
              <a:round/>
              <a:headEnd/>
              <a:tailEnd/>
            </a:ln>
          </p:spPr>
          <p:txBody>
            <a:bodyPr wrap="none" anchor="ctr"/>
            <a:lstStyle/>
            <a:p>
              <a:endParaRPr lang="fr-FR">
                <a:solidFill>
                  <a:srgbClr val="0033CC"/>
                </a:solidFill>
              </a:endParaRPr>
            </a:p>
          </p:txBody>
        </p:sp>
        <p:sp>
          <p:nvSpPr>
            <p:cNvPr id="43" name="Oval 14"/>
            <p:cNvSpPr>
              <a:spLocks noChangeArrowheads="1"/>
            </p:cNvSpPr>
            <p:nvPr/>
          </p:nvSpPr>
          <p:spPr bwMode="auto">
            <a:xfrm>
              <a:off x="2616918" y="1751266"/>
              <a:ext cx="125296" cy="112107"/>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44" name="Oval 15"/>
            <p:cNvSpPr>
              <a:spLocks noChangeArrowheads="1"/>
            </p:cNvSpPr>
            <p:nvPr/>
          </p:nvSpPr>
          <p:spPr bwMode="auto">
            <a:xfrm>
              <a:off x="2668424" y="1767423"/>
              <a:ext cx="125371" cy="111177"/>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45" name="Oval 16"/>
            <p:cNvSpPr>
              <a:spLocks noChangeArrowheads="1"/>
            </p:cNvSpPr>
            <p:nvPr/>
          </p:nvSpPr>
          <p:spPr bwMode="auto">
            <a:xfrm>
              <a:off x="2609774" y="1680924"/>
              <a:ext cx="125571" cy="112107"/>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46" name="Oval 17"/>
            <p:cNvSpPr>
              <a:spLocks noChangeArrowheads="1"/>
            </p:cNvSpPr>
            <p:nvPr/>
          </p:nvSpPr>
          <p:spPr bwMode="auto">
            <a:xfrm>
              <a:off x="2638271" y="1649893"/>
              <a:ext cx="125372" cy="112765"/>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47" name="Oval 18"/>
            <p:cNvSpPr>
              <a:spLocks noChangeArrowheads="1"/>
            </p:cNvSpPr>
            <p:nvPr/>
          </p:nvSpPr>
          <p:spPr bwMode="auto">
            <a:xfrm>
              <a:off x="2687260" y="1720492"/>
              <a:ext cx="125296" cy="112107"/>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48" name="Oval 19"/>
            <p:cNvSpPr>
              <a:spLocks noChangeArrowheads="1"/>
            </p:cNvSpPr>
            <p:nvPr/>
          </p:nvSpPr>
          <p:spPr bwMode="auto">
            <a:xfrm>
              <a:off x="2733971" y="1652348"/>
              <a:ext cx="125571" cy="112107"/>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49" name="Oval 20"/>
            <p:cNvSpPr>
              <a:spLocks noChangeArrowheads="1"/>
            </p:cNvSpPr>
            <p:nvPr/>
          </p:nvSpPr>
          <p:spPr bwMode="auto">
            <a:xfrm>
              <a:off x="2738251" y="1713423"/>
              <a:ext cx="126958" cy="112765"/>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50" name="Oval 21"/>
            <p:cNvSpPr>
              <a:spLocks noChangeArrowheads="1"/>
            </p:cNvSpPr>
            <p:nvPr/>
          </p:nvSpPr>
          <p:spPr bwMode="auto">
            <a:xfrm>
              <a:off x="2668300" y="1625970"/>
              <a:ext cx="125571" cy="112107"/>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51" name="Oval 22"/>
            <p:cNvSpPr>
              <a:spLocks noChangeArrowheads="1"/>
            </p:cNvSpPr>
            <p:nvPr/>
          </p:nvSpPr>
          <p:spPr bwMode="auto">
            <a:xfrm>
              <a:off x="2702137" y="1737133"/>
              <a:ext cx="125296" cy="112107"/>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52" name="ZoneTexte 171"/>
            <p:cNvSpPr txBox="1">
              <a:spLocks noChangeArrowheads="1"/>
            </p:cNvSpPr>
            <p:nvPr/>
          </p:nvSpPr>
          <p:spPr bwMode="auto">
            <a:xfrm>
              <a:off x="2271617" y="2320142"/>
              <a:ext cx="1421224" cy="307777"/>
            </a:xfrm>
            <a:prstGeom prst="rect">
              <a:avLst/>
            </a:prstGeom>
            <a:noFill/>
            <a:ln w="9525">
              <a:noFill/>
              <a:miter lim="800000"/>
              <a:headEnd/>
              <a:tailEnd/>
            </a:ln>
          </p:spPr>
          <p:txBody>
            <a:bodyPr>
              <a:spAutoFit/>
            </a:bodyPr>
            <a:lstStyle/>
            <a:p>
              <a:r>
                <a:rPr lang="fr-FR" sz="1400" b="1">
                  <a:solidFill>
                    <a:srgbClr val="0033CC"/>
                  </a:solidFill>
                </a:rPr>
                <a:t>T</a:t>
              </a:r>
              <a:r>
                <a:rPr lang="fr-FR" sz="1400" b="1" baseline="-25000">
                  <a:solidFill>
                    <a:srgbClr val="0033CC"/>
                  </a:solidFill>
                </a:rPr>
                <a:t>1/2</a:t>
              </a:r>
              <a:r>
                <a:rPr lang="fr-FR" sz="1400" b="1">
                  <a:solidFill>
                    <a:srgbClr val="0033CC"/>
                  </a:solidFill>
                </a:rPr>
                <a:t> = 8,5 ms</a:t>
              </a:r>
              <a:endParaRPr lang="fr-FR" sz="1400" b="1" baseline="-25000">
                <a:solidFill>
                  <a:srgbClr val="0033CC"/>
                </a:solidFill>
              </a:endParaRPr>
            </a:p>
          </p:txBody>
        </p:sp>
        <p:sp>
          <p:nvSpPr>
            <p:cNvPr id="53" name="Oval 14"/>
            <p:cNvSpPr>
              <a:spLocks noChangeArrowheads="1"/>
            </p:cNvSpPr>
            <p:nvPr/>
          </p:nvSpPr>
          <p:spPr bwMode="auto">
            <a:xfrm>
              <a:off x="3986016" y="1824771"/>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54" name="Oval 15"/>
            <p:cNvSpPr>
              <a:spLocks noChangeArrowheads="1"/>
            </p:cNvSpPr>
            <p:nvPr/>
          </p:nvSpPr>
          <p:spPr bwMode="auto">
            <a:xfrm>
              <a:off x="4036400" y="1838894"/>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55" name="Oval 16"/>
            <p:cNvSpPr>
              <a:spLocks noChangeArrowheads="1"/>
            </p:cNvSpPr>
            <p:nvPr/>
          </p:nvSpPr>
          <p:spPr bwMode="auto">
            <a:xfrm>
              <a:off x="3979145" y="1757119"/>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56" name="Oval 17"/>
            <p:cNvSpPr>
              <a:spLocks noChangeArrowheads="1"/>
            </p:cNvSpPr>
            <p:nvPr/>
          </p:nvSpPr>
          <p:spPr bwMode="auto">
            <a:xfrm>
              <a:off x="4006247" y="1727717"/>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57" name="Oval 18"/>
            <p:cNvSpPr>
              <a:spLocks noChangeArrowheads="1"/>
            </p:cNvSpPr>
            <p:nvPr/>
          </p:nvSpPr>
          <p:spPr bwMode="auto">
            <a:xfrm>
              <a:off x="4053668" y="1795174"/>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58" name="Oval 19"/>
            <p:cNvSpPr>
              <a:spLocks noChangeArrowheads="1"/>
            </p:cNvSpPr>
            <p:nvPr/>
          </p:nvSpPr>
          <p:spPr bwMode="auto">
            <a:xfrm>
              <a:off x="4098594" y="1729635"/>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59" name="Oval 20"/>
            <p:cNvSpPr>
              <a:spLocks noChangeArrowheads="1"/>
            </p:cNvSpPr>
            <p:nvPr/>
          </p:nvSpPr>
          <p:spPr bwMode="auto">
            <a:xfrm>
              <a:off x="4150662" y="1784893"/>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60" name="Oval 21"/>
            <p:cNvSpPr>
              <a:spLocks noChangeArrowheads="1"/>
            </p:cNvSpPr>
            <p:nvPr/>
          </p:nvSpPr>
          <p:spPr bwMode="auto">
            <a:xfrm>
              <a:off x="4035434" y="1704266"/>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61" name="Oval 22"/>
            <p:cNvSpPr>
              <a:spLocks noChangeArrowheads="1"/>
            </p:cNvSpPr>
            <p:nvPr/>
          </p:nvSpPr>
          <p:spPr bwMode="auto">
            <a:xfrm>
              <a:off x="4100972" y="1835343"/>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62" name="Oval 14"/>
            <p:cNvSpPr>
              <a:spLocks noChangeArrowheads="1"/>
            </p:cNvSpPr>
            <p:nvPr/>
          </p:nvSpPr>
          <p:spPr bwMode="auto">
            <a:xfrm>
              <a:off x="3755046" y="1485188"/>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63" name="Oval 15"/>
            <p:cNvSpPr>
              <a:spLocks noChangeArrowheads="1"/>
            </p:cNvSpPr>
            <p:nvPr/>
          </p:nvSpPr>
          <p:spPr bwMode="auto">
            <a:xfrm>
              <a:off x="4110987" y="1703893"/>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64" name="Oval 16"/>
            <p:cNvSpPr>
              <a:spLocks noChangeArrowheads="1"/>
            </p:cNvSpPr>
            <p:nvPr/>
          </p:nvSpPr>
          <p:spPr bwMode="auto">
            <a:xfrm>
              <a:off x="4054725" y="1622078"/>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65" name="Oval 17"/>
            <p:cNvSpPr>
              <a:spLocks noChangeArrowheads="1"/>
            </p:cNvSpPr>
            <p:nvPr/>
          </p:nvSpPr>
          <p:spPr bwMode="auto">
            <a:xfrm>
              <a:off x="4082422" y="1592716"/>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66" name="Oval 18"/>
            <p:cNvSpPr>
              <a:spLocks noChangeArrowheads="1"/>
            </p:cNvSpPr>
            <p:nvPr/>
          </p:nvSpPr>
          <p:spPr bwMode="auto">
            <a:xfrm>
              <a:off x="4129249" y="1660133"/>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67" name="Oval 19"/>
            <p:cNvSpPr>
              <a:spLocks noChangeArrowheads="1"/>
            </p:cNvSpPr>
            <p:nvPr/>
          </p:nvSpPr>
          <p:spPr bwMode="auto">
            <a:xfrm>
              <a:off x="4174174" y="1594595"/>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68" name="Oval 20"/>
            <p:cNvSpPr>
              <a:spLocks noChangeArrowheads="1"/>
            </p:cNvSpPr>
            <p:nvPr/>
          </p:nvSpPr>
          <p:spPr bwMode="auto">
            <a:xfrm>
              <a:off x="4210967" y="1665776"/>
              <a:ext cx="120610" cy="106412"/>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69" name="Oval 21"/>
            <p:cNvSpPr>
              <a:spLocks noChangeArrowheads="1"/>
            </p:cNvSpPr>
            <p:nvPr/>
          </p:nvSpPr>
          <p:spPr bwMode="auto">
            <a:xfrm>
              <a:off x="4111015" y="1569225"/>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70" name="Oval 22"/>
            <p:cNvSpPr>
              <a:spLocks noChangeArrowheads="1"/>
            </p:cNvSpPr>
            <p:nvPr/>
          </p:nvSpPr>
          <p:spPr bwMode="auto">
            <a:xfrm>
              <a:off x="4198751" y="1725143"/>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71" name="Oval 14"/>
            <p:cNvSpPr>
              <a:spLocks noChangeArrowheads="1"/>
            </p:cNvSpPr>
            <p:nvPr/>
          </p:nvSpPr>
          <p:spPr bwMode="auto">
            <a:xfrm>
              <a:off x="4157526" y="1941314"/>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72" name="Oval 16"/>
            <p:cNvSpPr>
              <a:spLocks noChangeArrowheads="1"/>
            </p:cNvSpPr>
            <p:nvPr/>
          </p:nvSpPr>
          <p:spPr bwMode="auto">
            <a:xfrm>
              <a:off x="4186595" y="1880797"/>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73" name="Oval 19"/>
            <p:cNvSpPr>
              <a:spLocks noChangeArrowheads="1"/>
            </p:cNvSpPr>
            <p:nvPr/>
          </p:nvSpPr>
          <p:spPr bwMode="auto">
            <a:xfrm>
              <a:off x="4270104" y="1846177"/>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74" name="Oval 20"/>
            <p:cNvSpPr>
              <a:spLocks noChangeArrowheads="1"/>
            </p:cNvSpPr>
            <p:nvPr/>
          </p:nvSpPr>
          <p:spPr bwMode="auto">
            <a:xfrm>
              <a:off x="4274447" y="1905600"/>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75" name="Oval 21"/>
            <p:cNvSpPr>
              <a:spLocks noChangeArrowheads="1"/>
            </p:cNvSpPr>
            <p:nvPr/>
          </p:nvSpPr>
          <p:spPr bwMode="auto">
            <a:xfrm>
              <a:off x="4206944" y="1820808"/>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76" name="Oval 22"/>
            <p:cNvSpPr>
              <a:spLocks noChangeArrowheads="1"/>
            </p:cNvSpPr>
            <p:nvPr/>
          </p:nvSpPr>
          <p:spPr bwMode="auto">
            <a:xfrm>
              <a:off x="4272482" y="1951884"/>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77" name="Oval 14"/>
            <p:cNvSpPr>
              <a:spLocks noChangeArrowheads="1"/>
            </p:cNvSpPr>
            <p:nvPr/>
          </p:nvSpPr>
          <p:spPr bwMode="auto">
            <a:xfrm>
              <a:off x="3893787" y="1965362"/>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78" name="Oval 15"/>
            <p:cNvSpPr>
              <a:spLocks noChangeArrowheads="1"/>
            </p:cNvSpPr>
            <p:nvPr/>
          </p:nvSpPr>
          <p:spPr bwMode="auto">
            <a:xfrm>
              <a:off x="3942768" y="1980248"/>
              <a:ext cx="122198"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79" name="Oval 16"/>
            <p:cNvSpPr>
              <a:spLocks noChangeArrowheads="1"/>
            </p:cNvSpPr>
            <p:nvPr/>
          </p:nvSpPr>
          <p:spPr bwMode="auto">
            <a:xfrm>
              <a:off x="3886916" y="1897710"/>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80" name="Oval 17"/>
            <p:cNvSpPr>
              <a:spLocks noChangeArrowheads="1"/>
            </p:cNvSpPr>
            <p:nvPr/>
          </p:nvSpPr>
          <p:spPr bwMode="auto">
            <a:xfrm>
              <a:off x="3914202" y="1867482"/>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81" name="Oval 18"/>
            <p:cNvSpPr>
              <a:spLocks noChangeArrowheads="1"/>
            </p:cNvSpPr>
            <p:nvPr/>
          </p:nvSpPr>
          <p:spPr bwMode="auto">
            <a:xfrm>
              <a:off x="3961439" y="1935764"/>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82" name="Oval 19"/>
            <p:cNvSpPr>
              <a:spLocks noChangeArrowheads="1"/>
            </p:cNvSpPr>
            <p:nvPr/>
          </p:nvSpPr>
          <p:spPr bwMode="auto">
            <a:xfrm>
              <a:off x="4006364" y="1870225"/>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83" name="Oval 20"/>
            <p:cNvSpPr>
              <a:spLocks noChangeArrowheads="1"/>
            </p:cNvSpPr>
            <p:nvPr/>
          </p:nvSpPr>
          <p:spPr bwMode="auto">
            <a:xfrm>
              <a:off x="4011008" y="1929424"/>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84" name="Oval 21"/>
            <p:cNvSpPr>
              <a:spLocks noChangeArrowheads="1"/>
            </p:cNvSpPr>
            <p:nvPr/>
          </p:nvSpPr>
          <p:spPr bwMode="auto">
            <a:xfrm>
              <a:off x="3943204" y="1844856"/>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85" name="Oval 22"/>
            <p:cNvSpPr>
              <a:spLocks noChangeArrowheads="1"/>
            </p:cNvSpPr>
            <p:nvPr/>
          </p:nvSpPr>
          <p:spPr bwMode="auto">
            <a:xfrm>
              <a:off x="4008743" y="1975933"/>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86" name="Oval 14"/>
            <p:cNvSpPr>
              <a:spLocks noChangeArrowheads="1"/>
            </p:cNvSpPr>
            <p:nvPr/>
          </p:nvSpPr>
          <p:spPr bwMode="auto">
            <a:xfrm>
              <a:off x="3881894" y="1653790"/>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87" name="Oval 15"/>
            <p:cNvSpPr>
              <a:spLocks noChangeArrowheads="1"/>
            </p:cNvSpPr>
            <p:nvPr/>
          </p:nvSpPr>
          <p:spPr bwMode="auto">
            <a:xfrm>
              <a:off x="3931659" y="1668952"/>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88" name="Oval 16"/>
            <p:cNvSpPr>
              <a:spLocks noChangeArrowheads="1"/>
            </p:cNvSpPr>
            <p:nvPr/>
          </p:nvSpPr>
          <p:spPr bwMode="auto">
            <a:xfrm>
              <a:off x="3875024" y="1586138"/>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89" name="Oval 17"/>
            <p:cNvSpPr>
              <a:spLocks noChangeArrowheads="1"/>
            </p:cNvSpPr>
            <p:nvPr/>
          </p:nvSpPr>
          <p:spPr bwMode="auto">
            <a:xfrm>
              <a:off x="3903094" y="1556186"/>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90" name="Oval 18"/>
            <p:cNvSpPr>
              <a:spLocks noChangeArrowheads="1"/>
            </p:cNvSpPr>
            <p:nvPr/>
          </p:nvSpPr>
          <p:spPr bwMode="auto">
            <a:xfrm>
              <a:off x="3970953" y="1641106"/>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91" name="Oval 19"/>
            <p:cNvSpPr>
              <a:spLocks noChangeArrowheads="1"/>
            </p:cNvSpPr>
            <p:nvPr/>
          </p:nvSpPr>
          <p:spPr bwMode="auto">
            <a:xfrm>
              <a:off x="3994472" y="1558654"/>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92" name="Oval 14"/>
            <p:cNvSpPr>
              <a:spLocks noChangeArrowheads="1"/>
            </p:cNvSpPr>
            <p:nvPr/>
          </p:nvSpPr>
          <p:spPr bwMode="auto">
            <a:xfrm>
              <a:off x="4030941" y="1497344"/>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93" name="Oval 15"/>
            <p:cNvSpPr>
              <a:spLocks noChangeArrowheads="1"/>
            </p:cNvSpPr>
            <p:nvPr/>
          </p:nvSpPr>
          <p:spPr bwMode="auto">
            <a:xfrm>
              <a:off x="3874528" y="1484716"/>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94" name="Oval 16"/>
            <p:cNvSpPr>
              <a:spLocks noChangeArrowheads="1"/>
            </p:cNvSpPr>
            <p:nvPr/>
          </p:nvSpPr>
          <p:spPr bwMode="auto">
            <a:xfrm>
              <a:off x="3995001" y="1406172"/>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95" name="Oval 17"/>
            <p:cNvSpPr>
              <a:spLocks noChangeArrowheads="1"/>
            </p:cNvSpPr>
            <p:nvPr/>
          </p:nvSpPr>
          <p:spPr bwMode="auto">
            <a:xfrm>
              <a:off x="4022116" y="1376715"/>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96" name="Oval 18"/>
            <p:cNvSpPr>
              <a:spLocks noChangeArrowheads="1"/>
            </p:cNvSpPr>
            <p:nvPr/>
          </p:nvSpPr>
          <p:spPr bwMode="auto">
            <a:xfrm>
              <a:off x="4069524" y="1444226"/>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97" name="Oval 19"/>
            <p:cNvSpPr>
              <a:spLocks noChangeArrowheads="1"/>
            </p:cNvSpPr>
            <p:nvPr/>
          </p:nvSpPr>
          <p:spPr bwMode="auto">
            <a:xfrm>
              <a:off x="4138762" y="1377367"/>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98" name="Oval 21"/>
            <p:cNvSpPr>
              <a:spLocks noChangeArrowheads="1"/>
            </p:cNvSpPr>
            <p:nvPr/>
          </p:nvSpPr>
          <p:spPr bwMode="auto">
            <a:xfrm>
              <a:off x="4051290" y="1353318"/>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99" name="Oval 22"/>
            <p:cNvSpPr>
              <a:spLocks noChangeArrowheads="1"/>
            </p:cNvSpPr>
            <p:nvPr/>
          </p:nvSpPr>
          <p:spPr bwMode="auto">
            <a:xfrm>
              <a:off x="4116828" y="1484395"/>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00" name="Oval 14"/>
            <p:cNvSpPr>
              <a:spLocks noChangeArrowheads="1"/>
            </p:cNvSpPr>
            <p:nvPr/>
          </p:nvSpPr>
          <p:spPr bwMode="auto">
            <a:xfrm>
              <a:off x="3798122" y="1821601"/>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01" name="Oval 15"/>
            <p:cNvSpPr>
              <a:spLocks noChangeArrowheads="1"/>
            </p:cNvSpPr>
            <p:nvPr/>
          </p:nvSpPr>
          <p:spPr bwMode="auto">
            <a:xfrm>
              <a:off x="3847549" y="1835717"/>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02" name="Oval 16"/>
            <p:cNvSpPr>
              <a:spLocks noChangeArrowheads="1"/>
            </p:cNvSpPr>
            <p:nvPr/>
          </p:nvSpPr>
          <p:spPr bwMode="auto">
            <a:xfrm>
              <a:off x="3791251" y="1753948"/>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03" name="Oval 17"/>
            <p:cNvSpPr>
              <a:spLocks noChangeArrowheads="1"/>
            </p:cNvSpPr>
            <p:nvPr/>
          </p:nvSpPr>
          <p:spPr bwMode="auto">
            <a:xfrm>
              <a:off x="3818983" y="1724540"/>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04" name="Oval 18"/>
            <p:cNvSpPr>
              <a:spLocks noChangeArrowheads="1"/>
            </p:cNvSpPr>
            <p:nvPr/>
          </p:nvSpPr>
          <p:spPr bwMode="auto">
            <a:xfrm>
              <a:off x="3865774" y="1792002"/>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05" name="Oval 20"/>
            <p:cNvSpPr>
              <a:spLocks noChangeArrowheads="1"/>
            </p:cNvSpPr>
            <p:nvPr/>
          </p:nvSpPr>
          <p:spPr bwMode="auto">
            <a:xfrm>
              <a:off x="3915789" y="1784893"/>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06" name="Oval 22"/>
            <p:cNvSpPr>
              <a:spLocks noChangeArrowheads="1"/>
            </p:cNvSpPr>
            <p:nvPr/>
          </p:nvSpPr>
          <p:spPr bwMode="auto">
            <a:xfrm>
              <a:off x="3913078" y="1832171"/>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07" name="Oval 14"/>
            <p:cNvSpPr>
              <a:spLocks noChangeArrowheads="1"/>
            </p:cNvSpPr>
            <p:nvPr/>
          </p:nvSpPr>
          <p:spPr bwMode="auto">
            <a:xfrm>
              <a:off x="3642204" y="1821601"/>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08" name="Oval 15"/>
            <p:cNvSpPr>
              <a:spLocks noChangeArrowheads="1"/>
            </p:cNvSpPr>
            <p:nvPr/>
          </p:nvSpPr>
          <p:spPr bwMode="auto">
            <a:xfrm>
              <a:off x="3695199" y="1797599"/>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09" name="Oval 16"/>
            <p:cNvSpPr>
              <a:spLocks noChangeArrowheads="1"/>
            </p:cNvSpPr>
            <p:nvPr/>
          </p:nvSpPr>
          <p:spPr bwMode="auto">
            <a:xfrm>
              <a:off x="3659381" y="1688938"/>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10" name="Oval 17"/>
            <p:cNvSpPr>
              <a:spLocks noChangeArrowheads="1"/>
            </p:cNvSpPr>
            <p:nvPr/>
          </p:nvSpPr>
          <p:spPr bwMode="auto">
            <a:xfrm>
              <a:off x="3663459" y="1724540"/>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11" name="Oval 19"/>
            <p:cNvSpPr>
              <a:spLocks noChangeArrowheads="1"/>
            </p:cNvSpPr>
            <p:nvPr/>
          </p:nvSpPr>
          <p:spPr bwMode="auto">
            <a:xfrm>
              <a:off x="3754782" y="1726464"/>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12" name="Oval 20"/>
            <p:cNvSpPr>
              <a:spLocks noChangeArrowheads="1"/>
            </p:cNvSpPr>
            <p:nvPr/>
          </p:nvSpPr>
          <p:spPr bwMode="auto">
            <a:xfrm>
              <a:off x="3760265" y="1784893"/>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13" name="Oval 21"/>
            <p:cNvSpPr>
              <a:spLocks noChangeArrowheads="1"/>
            </p:cNvSpPr>
            <p:nvPr/>
          </p:nvSpPr>
          <p:spPr bwMode="auto">
            <a:xfrm>
              <a:off x="3691621" y="1701094"/>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14" name="Oval 22"/>
            <p:cNvSpPr>
              <a:spLocks noChangeArrowheads="1"/>
            </p:cNvSpPr>
            <p:nvPr/>
          </p:nvSpPr>
          <p:spPr bwMode="auto">
            <a:xfrm>
              <a:off x="3757160" y="1832171"/>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15" name="Oval 14"/>
            <p:cNvSpPr>
              <a:spLocks noChangeArrowheads="1"/>
            </p:cNvSpPr>
            <p:nvPr/>
          </p:nvSpPr>
          <p:spPr bwMode="auto">
            <a:xfrm>
              <a:off x="3935012" y="1497344"/>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16" name="Oval 16"/>
            <p:cNvSpPr>
              <a:spLocks noChangeArrowheads="1"/>
            </p:cNvSpPr>
            <p:nvPr/>
          </p:nvSpPr>
          <p:spPr bwMode="auto">
            <a:xfrm>
              <a:off x="3886916" y="1418328"/>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17" name="Oval 17"/>
            <p:cNvSpPr>
              <a:spLocks noChangeArrowheads="1"/>
            </p:cNvSpPr>
            <p:nvPr/>
          </p:nvSpPr>
          <p:spPr bwMode="auto">
            <a:xfrm>
              <a:off x="3934833" y="1413244"/>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18" name="Oval 19"/>
            <p:cNvSpPr>
              <a:spLocks noChangeArrowheads="1"/>
            </p:cNvSpPr>
            <p:nvPr/>
          </p:nvSpPr>
          <p:spPr bwMode="auto">
            <a:xfrm>
              <a:off x="4138762" y="1425464"/>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19" name="Oval 20"/>
            <p:cNvSpPr>
              <a:spLocks noChangeArrowheads="1"/>
            </p:cNvSpPr>
            <p:nvPr/>
          </p:nvSpPr>
          <p:spPr bwMode="auto">
            <a:xfrm>
              <a:off x="4011008" y="1449774"/>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20" name="Oval 21"/>
            <p:cNvSpPr>
              <a:spLocks noChangeArrowheads="1"/>
            </p:cNvSpPr>
            <p:nvPr/>
          </p:nvSpPr>
          <p:spPr bwMode="auto">
            <a:xfrm>
              <a:off x="3943204" y="1365474"/>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21" name="Oval 14"/>
            <p:cNvSpPr>
              <a:spLocks noChangeArrowheads="1"/>
            </p:cNvSpPr>
            <p:nvPr/>
          </p:nvSpPr>
          <p:spPr bwMode="auto">
            <a:xfrm>
              <a:off x="3690036" y="1629742"/>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22" name="Oval 15"/>
            <p:cNvSpPr>
              <a:spLocks noChangeArrowheads="1"/>
            </p:cNvSpPr>
            <p:nvPr/>
          </p:nvSpPr>
          <p:spPr bwMode="auto">
            <a:xfrm>
              <a:off x="3739634" y="1645128"/>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23" name="Oval 16"/>
            <p:cNvSpPr>
              <a:spLocks noChangeArrowheads="1"/>
            </p:cNvSpPr>
            <p:nvPr/>
          </p:nvSpPr>
          <p:spPr bwMode="auto">
            <a:xfrm>
              <a:off x="3683165" y="1562090"/>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24" name="Oval 17"/>
            <p:cNvSpPr>
              <a:spLocks noChangeArrowheads="1"/>
            </p:cNvSpPr>
            <p:nvPr/>
          </p:nvSpPr>
          <p:spPr bwMode="auto">
            <a:xfrm>
              <a:off x="3711069" y="1532363"/>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25" name="Oval 19"/>
            <p:cNvSpPr>
              <a:spLocks noChangeArrowheads="1"/>
            </p:cNvSpPr>
            <p:nvPr/>
          </p:nvSpPr>
          <p:spPr bwMode="auto">
            <a:xfrm>
              <a:off x="3802614" y="1534606"/>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26" name="Oval 22"/>
            <p:cNvSpPr>
              <a:spLocks noChangeArrowheads="1"/>
            </p:cNvSpPr>
            <p:nvPr/>
          </p:nvSpPr>
          <p:spPr bwMode="auto">
            <a:xfrm>
              <a:off x="3886916" y="1712986"/>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27" name="Oval 14"/>
            <p:cNvSpPr>
              <a:spLocks noChangeArrowheads="1"/>
            </p:cNvSpPr>
            <p:nvPr/>
          </p:nvSpPr>
          <p:spPr bwMode="auto">
            <a:xfrm>
              <a:off x="3702193" y="1965362"/>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28" name="Oval 15"/>
            <p:cNvSpPr>
              <a:spLocks noChangeArrowheads="1"/>
            </p:cNvSpPr>
            <p:nvPr/>
          </p:nvSpPr>
          <p:spPr bwMode="auto">
            <a:xfrm>
              <a:off x="3752330" y="1980248"/>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29" name="Oval 16"/>
            <p:cNvSpPr>
              <a:spLocks noChangeArrowheads="1"/>
            </p:cNvSpPr>
            <p:nvPr/>
          </p:nvSpPr>
          <p:spPr bwMode="auto">
            <a:xfrm>
              <a:off x="3695321" y="1897710"/>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30" name="Oval 17"/>
            <p:cNvSpPr>
              <a:spLocks noChangeArrowheads="1"/>
            </p:cNvSpPr>
            <p:nvPr/>
          </p:nvSpPr>
          <p:spPr bwMode="auto">
            <a:xfrm>
              <a:off x="3792005" y="1892894"/>
              <a:ext cx="119023"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31" name="Oval 22"/>
            <p:cNvSpPr>
              <a:spLocks noChangeArrowheads="1"/>
            </p:cNvSpPr>
            <p:nvPr/>
          </p:nvSpPr>
          <p:spPr bwMode="auto">
            <a:xfrm>
              <a:off x="3817149" y="1975933"/>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32" name="Oval 14"/>
            <p:cNvSpPr>
              <a:spLocks noChangeArrowheads="1"/>
            </p:cNvSpPr>
            <p:nvPr/>
          </p:nvSpPr>
          <p:spPr bwMode="auto">
            <a:xfrm>
              <a:off x="3881894" y="2133172"/>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33" name="Oval 15"/>
            <p:cNvSpPr>
              <a:spLocks noChangeArrowheads="1"/>
            </p:cNvSpPr>
            <p:nvPr/>
          </p:nvSpPr>
          <p:spPr bwMode="auto">
            <a:xfrm>
              <a:off x="3931659" y="2148602"/>
              <a:ext cx="120610" cy="106412"/>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34" name="Oval 16"/>
            <p:cNvSpPr>
              <a:spLocks noChangeArrowheads="1"/>
            </p:cNvSpPr>
            <p:nvPr/>
          </p:nvSpPr>
          <p:spPr bwMode="auto">
            <a:xfrm>
              <a:off x="3875024" y="2065520"/>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35" name="Oval 17"/>
            <p:cNvSpPr>
              <a:spLocks noChangeArrowheads="1"/>
            </p:cNvSpPr>
            <p:nvPr/>
          </p:nvSpPr>
          <p:spPr bwMode="auto">
            <a:xfrm>
              <a:off x="3903094" y="2035836"/>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36" name="Oval 18"/>
            <p:cNvSpPr>
              <a:spLocks noChangeArrowheads="1"/>
            </p:cNvSpPr>
            <p:nvPr/>
          </p:nvSpPr>
          <p:spPr bwMode="auto">
            <a:xfrm>
              <a:off x="3949547" y="2103574"/>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37" name="Oval 19"/>
            <p:cNvSpPr>
              <a:spLocks noChangeArrowheads="1"/>
            </p:cNvSpPr>
            <p:nvPr/>
          </p:nvSpPr>
          <p:spPr bwMode="auto">
            <a:xfrm>
              <a:off x="3994472" y="2038036"/>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38" name="Oval 20"/>
            <p:cNvSpPr>
              <a:spLocks noChangeArrowheads="1"/>
            </p:cNvSpPr>
            <p:nvPr/>
          </p:nvSpPr>
          <p:spPr bwMode="auto">
            <a:xfrm>
              <a:off x="4018943" y="2096189"/>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39" name="Oval 22"/>
            <p:cNvSpPr>
              <a:spLocks noChangeArrowheads="1"/>
            </p:cNvSpPr>
            <p:nvPr/>
          </p:nvSpPr>
          <p:spPr bwMode="auto">
            <a:xfrm>
              <a:off x="3996851" y="2143743"/>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40" name="Oval 15"/>
            <p:cNvSpPr>
              <a:spLocks noChangeArrowheads="1"/>
            </p:cNvSpPr>
            <p:nvPr/>
          </p:nvSpPr>
          <p:spPr bwMode="auto">
            <a:xfrm>
              <a:off x="4110987" y="2135896"/>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41" name="Oval 16"/>
            <p:cNvSpPr>
              <a:spLocks noChangeArrowheads="1"/>
            </p:cNvSpPr>
            <p:nvPr/>
          </p:nvSpPr>
          <p:spPr bwMode="auto">
            <a:xfrm>
              <a:off x="4078774" y="2036714"/>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42" name="Oval 18"/>
            <p:cNvSpPr>
              <a:spLocks noChangeArrowheads="1"/>
            </p:cNvSpPr>
            <p:nvPr/>
          </p:nvSpPr>
          <p:spPr bwMode="auto">
            <a:xfrm>
              <a:off x="4129249" y="2091682"/>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43" name="Oval 19"/>
            <p:cNvSpPr>
              <a:spLocks noChangeArrowheads="1"/>
            </p:cNvSpPr>
            <p:nvPr/>
          </p:nvSpPr>
          <p:spPr bwMode="auto">
            <a:xfrm>
              <a:off x="4174174" y="2026144"/>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44" name="Oval 20"/>
            <p:cNvSpPr>
              <a:spLocks noChangeArrowheads="1"/>
            </p:cNvSpPr>
            <p:nvPr/>
          </p:nvSpPr>
          <p:spPr bwMode="auto">
            <a:xfrm>
              <a:off x="4179228" y="2085072"/>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45" name="Oval 22"/>
            <p:cNvSpPr>
              <a:spLocks noChangeArrowheads="1"/>
            </p:cNvSpPr>
            <p:nvPr/>
          </p:nvSpPr>
          <p:spPr bwMode="auto">
            <a:xfrm>
              <a:off x="4176553" y="2131851"/>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46" name="Oval 14"/>
            <p:cNvSpPr>
              <a:spLocks noChangeArrowheads="1"/>
            </p:cNvSpPr>
            <p:nvPr/>
          </p:nvSpPr>
          <p:spPr bwMode="auto">
            <a:xfrm>
              <a:off x="4301551" y="1797552"/>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47" name="Oval 15"/>
            <p:cNvSpPr>
              <a:spLocks noChangeArrowheads="1"/>
            </p:cNvSpPr>
            <p:nvPr/>
          </p:nvSpPr>
          <p:spPr bwMode="auto">
            <a:xfrm>
              <a:off x="4350622" y="1811894"/>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48" name="Oval 16"/>
            <p:cNvSpPr>
              <a:spLocks noChangeArrowheads="1"/>
            </p:cNvSpPr>
            <p:nvPr/>
          </p:nvSpPr>
          <p:spPr bwMode="auto">
            <a:xfrm>
              <a:off x="4294680" y="1729899"/>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49" name="Oval 17"/>
            <p:cNvSpPr>
              <a:spLocks noChangeArrowheads="1"/>
            </p:cNvSpPr>
            <p:nvPr/>
          </p:nvSpPr>
          <p:spPr bwMode="auto">
            <a:xfrm>
              <a:off x="4322056" y="1700717"/>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50" name="Oval 18"/>
            <p:cNvSpPr>
              <a:spLocks noChangeArrowheads="1"/>
            </p:cNvSpPr>
            <p:nvPr/>
          </p:nvSpPr>
          <p:spPr bwMode="auto">
            <a:xfrm>
              <a:off x="4369204" y="1767954"/>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51" name="Oval 19"/>
            <p:cNvSpPr>
              <a:spLocks noChangeArrowheads="1"/>
            </p:cNvSpPr>
            <p:nvPr/>
          </p:nvSpPr>
          <p:spPr bwMode="auto">
            <a:xfrm>
              <a:off x="4414129" y="1702416"/>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52" name="Oval 20"/>
            <p:cNvSpPr>
              <a:spLocks noChangeArrowheads="1"/>
            </p:cNvSpPr>
            <p:nvPr/>
          </p:nvSpPr>
          <p:spPr bwMode="auto">
            <a:xfrm>
              <a:off x="4418861" y="1761070"/>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53" name="Oval 21"/>
            <p:cNvSpPr>
              <a:spLocks noChangeArrowheads="1"/>
            </p:cNvSpPr>
            <p:nvPr/>
          </p:nvSpPr>
          <p:spPr bwMode="auto">
            <a:xfrm>
              <a:off x="4350969" y="1677046"/>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54" name="Oval 22"/>
            <p:cNvSpPr>
              <a:spLocks noChangeArrowheads="1"/>
            </p:cNvSpPr>
            <p:nvPr/>
          </p:nvSpPr>
          <p:spPr bwMode="auto">
            <a:xfrm>
              <a:off x="4416508" y="1808123"/>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55" name="Oval 14"/>
            <p:cNvSpPr>
              <a:spLocks noChangeArrowheads="1"/>
            </p:cNvSpPr>
            <p:nvPr/>
          </p:nvSpPr>
          <p:spPr bwMode="auto">
            <a:xfrm>
              <a:off x="4169682" y="1533813"/>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56" name="Oval 15"/>
            <p:cNvSpPr>
              <a:spLocks noChangeArrowheads="1"/>
            </p:cNvSpPr>
            <p:nvPr/>
          </p:nvSpPr>
          <p:spPr bwMode="auto">
            <a:xfrm>
              <a:off x="4218902" y="1548245"/>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57" name="Oval 17"/>
            <p:cNvSpPr>
              <a:spLocks noChangeArrowheads="1"/>
            </p:cNvSpPr>
            <p:nvPr/>
          </p:nvSpPr>
          <p:spPr bwMode="auto">
            <a:xfrm>
              <a:off x="4222076" y="1460891"/>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58" name="Oval 19"/>
            <p:cNvSpPr>
              <a:spLocks noChangeArrowheads="1"/>
            </p:cNvSpPr>
            <p:nvPr/>
          </p:nvSpPr>
          <p:spPr bwMode="auto">
            <a:xfrm>
              <a:off x="4282260" y="1438677"/>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59" name="Oval 21"/>
            <p:cNvSpPr>
              <a:spLocks noChangeArrowheads="1"/>
            </p:cNvSpPr>
            <p:nvPr/>
          </p:nvSpPr>
          <p:spPr bwMode="auto">
            <a:xfrm>
              <a:off x="4198751" y="1413307"/>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60" name="Oval 22"/>
            <p:cNvSpPr>
              <a:spLocks noChangeArrowheads="1"/>
            </p:cNvSpPr>
            <p:nvPr/>
          </p:nvSpPr>
          <p:spPr bwMode="auto">
            <a:xfrm>
              <a:off x="4284638" y="1544384"/>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61" name="Oval 15"/>
            <p:cNvSpPr>
              <a:spLocks noChangeArrowheads="1"/>
            </p:cNvSpPr>
            <p:nvPr/>
          </p:nvSpPr>
          <p:spPr bwMode="auto">
            <a:xfrm>
              <a:off x="3823745" y="1548245"/>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62" name="Oval 17"/>
            <p:cNvSpPr>
              <a:spLocks noChangeArrowheads="1"/>
            </p:cNvSpPr>
            <p:nvPr/>
          </p:nvSpPr>
          <p:spPr bwMode="auto">
            <a:xfrm>
              <a:off x="3795179" y="1437068"/>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63" name="Oval 18"/>
            <p:cNvSpPr>
              <a:spLocks noChangeArrowheads="1"/>
            </p:cNvSpPr>
            <p:nvPr/>
          </p:nvSpPr>
          <p:spPr bwMode="auto">
            <a:xfrm>
              <a:off x="3779094" y="1569225"/>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64" name="Oval 20"/>
            <p:cNvSpPr>
              <a:spLocks noChangeArrowheads="1"/>
            </p:cNvSpPr>
            <p:nvPr/>
          </p:nvSpPr>
          <p:spPr bwMode="auto">
            <a:xfrm>
              <a:off x="3826919" y="1653070"/>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65" name="Oval 21"/>
            <p:cNvSpPr>
              <a:spLocks noChangeArrowheads="1"/>
            </p:cNvSpPr>
            <p:nvPr/>
          </p:nvSpPr>
          <p:spPr bwMode="auto">
            <a:xfrm>
              <a:off x="3850975" y="1401415"/>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66" name="Oval 14"/>
            <p:cNvSpPr>
              <a:spLocks noChangeArrowheads="1"/>
            </p:cNvSpPr>
            <p:nvPr/>
          </p:nvSpPr>
          <p:spPr bwMode="auto">
            <a:xfrm>
              <a:off x="4181574" y="2025351"/>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67" name="Oval 15"/>
            <p:cNvSpPr>
              <a:spLocks noChangeArrowheads="1"/>
            </p:cNvSpPr>
            <p:nvPr/>
          </p:nvSpPr>
          <p:spPr bwMode="auto">
            <a:xfrm>
              <a:off x="4231598" y="2040601"/>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68" name="Oval 18"/>
            <p:cNvSpPr>
              <a:spLocks noChangeArrowheads="1"/>
            </p:cNvSpPr>
            <p:nvPr/>
          </p:nvSpPr>
          <p:spPr bwMode="auto">
            <a:xfrm>
              <a:off x="4249226" y="1995753"/>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69" name="Oval 19"/>
            <p:cNvSpPr>
              <a:spLocks noChangeArrowheads="1"/>
            </p:cNvSpPr>
            <p:nvPr/>
          </p:nvSpPr>
          <p:spPr bwMode="auto">
            <a:xfrm>
              <a:off x="4294152" y="1930215"/>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70" name="Oval 20"/>
            <p:cNvSpPr>
              <a:spLocks noChangeArrowheads="1"/>
            </p:cNvSpPr>
            <p:nvPr/>
          </p:nvSpPr>
          <p:spPr bwMode="auto">
            <a:xfrm>
              <a:off x="4298251" y="1989777"/>
              <a:ext cx="122198"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71" name="Oval 22"/>
            <p:cNvSpPr>
              <a:spLocks noChangeArrowheads="1"/>
            </p:cNvSpPr>
            <p:nvPr/>
          </p:nvSpPr>
          <p:spPr bwMode="auto">
            <a:xfrm>
              <a:off x="4296530" y="2035922"/>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72" name="Oval 15"/>
            <p:cNvSpPr>
              <a:spLocks noChangeArrowheads="1"/>
            </p:cNvSpPr>
            <p:nvPr/>
          </p:nvSpPr>
          <p:spPr bwMode="auto">
            <a:xfrm>
              <a:off x="4099879" y="1956424"/>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73" name="Oval 16"/>
            <p:cNvSpPr>
              <a:spLocks noChangeArrowheads="1"/>
            </p:cNvSpPr>
            <p:nvPr/>
          </p:nvSpPr>
          <p:spPr bwMode="auto">
            <a:xfrm>
              <a:off x="4006893" y="1797024"/>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74" name="Oval 22"/>
            <p:cNvSpPr>
              <a:spLocks noChangeArrowheads="1"/>
            </p:cNvSpPr>
            <p:nvPr/>
          </p:nvSpPr>
          <p:spPr bwMode="auto">
            <a:xfrm>
              <a:off x="4090666" y="1892953"/>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75" name="Oval 17"/>
            <p:cNvSpPr>
              <a:spLocks noChangeArrowheads="1"/>
            </p:cNvSpPr>
            <p:nvPr/>
          </p:nvSpPr>
          <p:spPr bwMode="auto">
            <a:xfrm>
              <a:off x="4261751" y="1748364"/>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76" name="Oval 22"/>
            <p:cNvSpPr>
              <a:spLocks noChangeArrowheads="1"/>
            </p:cNvSpPr>
            <p:nvPr/>
          </p:nvSpPr>
          <p:spPr bwMode="auto">
            <a:xfrm>
              <a:off x="4356519" y="1856219"/>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77" name="Oval 14"/>
            <p:cNvSpPr>
              <a:spLocks noChangeArrowheads="1"/>
            </p:cNvSpPr>
            <p:nvPr/>
          </p:nvSpPr>
          <p:spPr bwMode="auto">
            <a:xfrm>
              <a:off x="4282524" y="1617057"/>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78" name="Oval 17"/>
            <p:cNvSpPr>
              <a:spLocks noChangeArrowheads="1"/>
            </p:cNvSpPr>
            <p:nvPr/>
          </p:nvSpPr>
          <p:spPr bwMode="auto">
            <a:xfrm>
              <a:off x="4318882" y="1508539"/>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79" name="Oval 19"/>
            <p:cNvSpPr>
              <a:spLocks noChangeArrowheads="1"/>
            </p:cNvSpPr>
            <p:nvPr/>
          </p:nvSpPr>
          <p:spPr bwMode="auto">
            <a:xfrm>
              <a:off x="4378189" y="1546498"/>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80" name="Oval 20"/>
            <p:cNvSpPr>
              <a:spLocks noChangeArrowheads="1"/>
            </p:cNvSpPr>
            <p:nvPr/>
          </p:nvSpPr>
          <p:spPr bwMode="auto">
            <a:xfrm>
              <a:off x="4382361" y="1605422"/>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81" name="Oval 14"/>
            <p:cNvSpPr>
              <a:spLocks noChangeArrowheads="1"/>
            </p:cNvSpPr>
            <p:nvPr/>
          </p:nvSpPr>
          <p:spPr bwMode="auto">
            <a:xfrm>
              <a:off x="3785965" y="2073183"/>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82" name="Oval 15"/>
            <p:cNvSpPr>
              <a:spLocks noChangeArrowheads="1"/>
            </p:cNvSpPr>
            <p:nvPr/>
          </p:nvSpPr>
          <p:spPr bwMode="auto">
            <a:xfrm>
              <a:off x="3836440" y="2088248"/>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83" name="Oval 16"/>
            <p:cNvSpPr>
              <a:spLocks noChangeArrowheads="1"/>
            </p:cNvSpPr>
            <p:nvPr/>
          </p:nvSpPr>
          <p:spPr bwMode="auto">
            <a:xfrm>
              <a:off x="3779094" y="2005531"/>
              <a:ext cx="120770"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84" name="Oval 18"/>
            <p:cNvSpPr>
              <a:spLocks noChangeArrowheads="1"/>
            </p:cNvSpPr>
            <p:nvPr/>
          </p:nvSpPr>
          <p:spPr bwMode="auto">
            <a:xfrm>
              <a:off x="3853618" y="2043585"/>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85" name="Oval 20"/>
            <p:cNvSpPr>
              <a:spLocks noChangeArrowheads="1"/>
            </p:cNvSpPr>
            <p:nvPr/>
          </p:nvSpPr>
          <p:spPr bwMode="auto">
            <a:xfrm>
              <a:off x="3903094" y="2037425"/>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86" name="Oval 2"/>
            <p:cNvSpPr>
              <a:spLocks noChangeArrowheads="1"/>
            </p:cNvSpPr>
            <p:nvPr/>
          </p:nvSpPr>
          <p:spPr bwMode="auto">
            <a:xfrm>
              <a:off x="3636000" y="1354113"/>
              <a:ext cx="912111" cy="906067"/>
            </a:xfrm>
            <a:prstGeom prst="ellipse">
              <a:avLst/>
            </a:prstGeom>
            <a:noFill/>
            <a:ln w="38100">
              <a:solidFill>
                <a:schemeClr val="tx1"/>
              </a:solidFill>
              <a:prstDash val="sysDot"/>
              <a:round/>
              <a:headEnd/>
              <a:tailEnd/>
            </a:ln>
          </p:spPr>
          <p:txBody>
            <a:bodyPr wrap="none" anchor="ctr"/>
            <a:lstStyle/>
            <a:p>
              <a:endParaRPr lang="fr-FR">
                <a:solidFill>
                  <a:srgbClr val="0033CC"/>
                </a:solidFill>
              </a:endParaRPr>
            </a:p>
          </p:txBody>
        </p:sp>
        <p:sp>
          <p:nvSpPr>
            <p:cNvPr id="187" name="Oval 15"/>
            <p:cNvSpPr>
              <a:spLocks noChangeArrowheads="1"/>
            </p:cNvSpPr>
            <p:nvPr/>
          </p:nvSpPr>
          <p:spPr bwMode="auto">
            <a:xfrm>
              <a:off x="4303012" y="1932601"/>
              <a:ext cx="120610" cy="10800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88" name="Oval 18"/>
            <p:cNvSpPr>
              <a:spLocks noChangeArrowheads="1"/>
            </p:cNvSpPr>
            <p:nvPr/>
          </p:nvSpPr>
          <p:spPr bwMode="auto">
            <a:xfrm>
              <a:off x="4321107" y="1887932"/>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89" name="Oval 20"/>
            <p:cNvSpPr>
              <a:spLocks noChangeArrowheads="1"/>
            </p:cNvSpPr>
            <p:nvPr/>
          </p:nvSpPr>
          <p:spPr bwMode="auto">
            <a:xfrm>
              <a:off x="4379187" y="1905600"/>
              <a:ext cx="120610" cy="106413"/>
            </a:xfrm>
            <a:prstGeom prst="ellipse">
              <a:avLst/>
            </a:prstGeom>
            <a:gradFill rotWithShape="0">
              <a:gsLst>
                <a:gs pos="0">
                  <a:schemeClr val="accent2"/>
                </a:gs>
                <a:gs pos="100000">
                  <a:schemeClr val="accent2">
                    <a:gamma/>
                    <a:shade val="46275"/>
                    <a:invGamma/>
                  </a:schemeClr>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fr-FR">
                <a:solidFill>
                  <a:srgbClr val="0033CC"/>
                </a:solidFill>
              </a:endParaRPr>
            </a:p>
          </p:txBody>
        </p:sp>
        <p:sp>
          <p:nvSpPr>
            <p:cNvPr id="190" name="Oval 22"/>
            <p:cNvSpPr>
              <a:spLocks noChangeArrowheads="1"/>
            </p:cNvSpPr>
            <p:nvPr/>
          </p:nvSpPr>
          <p:spPr bwMode="auto">
            <a:xfrm>
              <a:off x="4342513" y="1964833"/>
              <a:ext cx="120506" cy="107821"/>
            </a:xfrm>
            <a:prstGeom prst="ellipse">
              <a:avLst/>
            </a:prstGeom>
            <a:gradFill rotWithShape="0">
              <a:gsLst>
                <a:gs pos="0">
                  <a:srgbClr val="FFFF00"/>
                </a:gs>
                <a:gs pos="100000">
                  <a:srgbClr val="767600"/>
                </a:gs>
              </a:gsLst>
              <a:path path="shape">
                <a:fillToRect l="50000" t="50000" r="50000" b="50000"/>
              </a:path>
            </a:gradFill>
            <a:ln w="9525">
              <a:noFill/>
              <a:round/>
              <a:headEnd/>
              <a:tailEnd/>
            </a:ln>
          </p:spPr>
          <p:txBody>
            <a:bodyPr wrap="none" anchor="ctr"/>
            <a:lstStyle/>
            <a:p>
              <a:endParaRPr lang="fr-FR">
                <a:solidFill>
                  <a:srgbClr val="0033CC"/>
                </a:solidFill>
              </a:endParaRPr>
            </a:p>
          </p:txBody>
        </p:sp>
        <p:sp>
          <p:nvSpPr>
            <p:cNvPr id="191" name="ZoneTexte 310"/>
            <p:cNvSpPr txBox="1">
              <a:spLocks noChangeArrowheads="1"/>
            </p:cNvSpPr>
            <p:nvPr/>
          </p:nvSpPr>
          <p:spPr bwMode="auto">
            <a:xfrm>
              <a:off x="3841755" y="2330004"/>
              <a:ext cx="1110331" cy="307777"/>
            </a:xfrm>
            <a:prstGeom prst="rect">
              <a:avLst/>
            </a:prstGeom>
            <a:noFill/>
            <a:ln w="9525">
              <a:noFill/>
              <a:miter lim="800000"/>
              <a:headEnd/>
              <a:tailEnd/>
            </a:ln>
          </p:spPr>
          <p:txBody>
            <a:bodyPr>
              <a:spAutoFit/>
            </a:bodyPr>
            <a:lstStyle/>
            <a:p>
              <a:r>
                <a:rPr lang="fr-FR" sz="1400" b="1">
                  <a:solidFill>
                    <a:srgbClr val="0033CC"/>
                  </a:solidFill>
                </a:rPr>
                <a:t>Stable</a:t>
              </a:r>
            </a:p>
          </p:txBody>
        </p:sp>
        <p:sp>
          <p:nvSpPr>
            <p:cNvPr id="192" name="Rectangle 191"/>
            <p:cNvSpPr/>
            <p:nvPr/>
          </p:nvSpPr>
          <p:spPr>
            <a:xfrm>
              <a:off x="2915993" y="2081896"/>
              <a:ext cx="309598" cy="338713"/>
            </a:xfrm>
            <a:prstGeom prst="rect">
              <a:avLst/>
            </a:prstGeom>
          </p:spPr>
          <p:txBody>
            <a:bodyPr wrap="none">
              <a:spAutoFit/>
            </a:bodyPr>
            <a:lstStyle/>
            <a:p>
              <a:pPr>
                <a:defRPr/>
              </a:pPr>
              <a:r>
                <a:rPr lang="fr-FR" sz="1600" b="1" dirty="0">
                  <a:solidFill>
                    <a:srgbClr val="0033CC"/>
                  </a:solidFill>
                  <a:effectLst>
                    <a:outerShdw blurRad="38100" dist="38100" dir="2700000" algn="tl">
                      <a:srgbClr val="DDDDDD"/>
                    </a:outerShdw>
                  </a:effectLst>
                </a:rPr>
                <a:t>n</a:t>
              </a:r>
              <a:endParaRPr lang="fr-FR" sz="1600" dirty="0">
                <a:solidFill>
                  <a:srgbClr val="0033CC"/>
                </a:solidFill>
                <a:effectLst>
                  <a:outerShdw blurRad="38100" dist="38100" dir="2700000" algn="tl">
                    <a:srgbClr val="DDDDDD"/>
                  </a:outerShdw>
                </a:effectLst>
              </a:endParaRPr>
            </a:p>
          </p:txBody>
        </p:sp>
        <p:sp>
          <p:nvSpPr>
            <p:cNvPr id="193" name="Rectangle 192"/>
            <p:cNvSpPr/>
            <p:nvPr/>
          </p:nvSpPr>
          <p:spPr>
            <a:xfrm>
              <a:off x="3160388" y="1753128"/>
              <a:ext cx="309598" cy="338713"/>
            </a:xfrm>
            <a:prstGeom prst="rect">
              <a:avLst/>
            </a:prstGeom>
          </p:spPr>
          <p:txBody>
            <a:bodyPr wrap="none">
              <a:spAutoFit/>
            </a:bodyPr>
            <a:lstStyle/>
            <a:p>
              <a:pPr>
                <a:defRPr/>
              </a:pPr>
              <a:r>
                <a:rPr lang="fr-FR" sz="1600" b="1" dirty="0">
                  <a:solidFill>
                    <a:srgbClr val="0033CC"/>
                  </a:solidFill>
                  <a:effectLst>
                    <a:outerShdw blurRad="38100" dist="38100" dir="2700000" algn="tl">
                      <a:srgbClr val="DDDDDD"/>
                    </a:outerShdw>
                  </a:effectLst>
                </a:rPr>
                <a:t>n</a:t>
              </a:r>
              <a:endParaRPr lang="fr-FR" sz="1600" dirty="0">
                <a:solidFill>
                  <a:srgbClr val="0033CC"/>
                </a:solidFill>
                <a:effectLst>
                  <a:outerShdw blurRad="38100" dist="38100" dir="2700000" algn="tl">
                    <a:srgbClr val="DDDDDD"/>
                  </a:outerShdw>
                </a:effectLst>
              </a:endParaRPr>
            </a:p>
          </p:txBody>
        </p:sp>
        <p:sp>
          <p:nvSpPr>
            <p:cNvPr id="194" name="Text Box 32"/>
            <p:cNvSpPr txBox="1">
              <a:spLocks noChangeArrowheads="1"/>
            </p:cNvSpPr>
            <p:nvPr/>
          </p:nvSpPr>
          <p:spPr bwMode="auto">
            <a:xfrm>
              <a:off x="2477987" y="836712"/>
              <a:ext cx="1229908" cy="36950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fr-FR" b="1" baseline="30000" dirty="0">
                  <a:solidFill>
                    <a:srgbClr val="0033CC"/>
                  </a:solidFill>
                  <a:effectLst>
                    <a:outerShdw blurRad="38100" dist="38100" dir="2700000" algn="tl">
                      <a:srgbClr val="DDDDDD"/>
                    </a:outerShdw>
                  </a:effectLst>
                </a:rPr>
                <a:t>11</a:t>
              </a:r>
              <a:r>
                <a:rPr lang="fr-FR" b="1" dirty="0">
                  <a:solidFill>
                    <a:srgbClr val="0033CC"/>
                  </a:solidFill>
                  <a:effectLst>
                    <a:outerShdw blurRad="38100" dist="38100" dir="2700000" algn="tl">
                      <a:srgbClr val="DDDDDD"/>
                    </a:outerShdw>
                  </a:effectLst>
                </a:rPr>
                <a:t>Li</a:t>
              </a:r>
              <a:endParaRPr lang="fr-FR" dirty="0">
                <a:solidFill>
                  <a:srgbClr val="0033CC"/>
                </a:solidFill>
                <a:effectLst>
                  <a:outerShdw blurRad="38100" dist="38100" dir="2700000" algn="tl">
                    <a:srgbClr val="DDDDDD"/>
                  </a:outerShdw>
                </a:effectLst>
              </a:endParaRPr>
            </a:p>
          </p:txBody>
        </p:sp>
        <p:sp>
          <p:nvSpPr>
            <p:cNvPr id="195" name="Text Box 32"/>
            <p:cNvSpPr txBox="1">
              <a:spLocks noChangeArrowheads="1"/>
            </p:cNvSpPr>
            <p:nvPr/>
          </p:nvSpPr>
          <p:spPr bwMode="auto">
            <a:xfrm>
              <a:off x="2549400" y="1022536"/>
              <a:ext cx="366593" cy="36950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fr-FR" b="1" baseline="30000" dirty="0">
                  <a:solidFill>
                    <a:srgbClr val="0033CC"/>
                  </a:solidFill>
                  <a:effectLst>
                    <a:outerShdw blurRad="38100" dist="38100" dir="2700000" algn="tl">
                      <a:srgbClr val="DDDDDD"/>
                    </a:outerShdw>
                  </a:effectLst>
                </a:rPr>
                <a:t>3</a:t>
              </a:r>
              <a:endParaRPr lang="fr-FR" dirty="0">
                <a:solidFill>
                  <a:srgbClr val="0033CC"/>
                </a:solidFill>
                <a:effectLst>
                  <a:outerShdw blurRad="38100" dist="38100" dir="2700000" algn="tl">
                    <a:srgbClr val="DDDDDD"/>
                  </a:outerShdw>
                </a:effectLst>
              </a:endParaRPr>
            </a:p>
          </p:txBody>
        </p:sp>
        <p:sp>
          <p:nvSpPr>
            <p:cNvPr id="196" name="Text Box 32"/>
            <p:cNvSpPr txBox="1">
              <a:spLocks noChangeArrowheads="1"/>
            </p:cNvSpPr>
            <p:nvPr/>
          </p:nvSpPr>
          <p:spPr bwMode="auto">
            <a:xfrm>
              <a:off x="3779309" y="836712"/>
              <a:ext cx="899816" cy="36950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fr-FR" b="1" baseline="30000" dirty="0">
                  <a:solidFill>
                    <a:srgbClr val="0033CC"/>
                  </a:solidFill>
                  <a:effectLst>
                    <a:outerShdw blurRad="38100" dist="38100" dir="2700000" algn="tl">
                      <a:srgbClr val="DDDDDD"/>
                    </a:outerShdw>
                  </a:effectLst>
                </a:rPr>
                <a:t>208</a:t>
              </a:r>
              <a:r>
                <a:rPr lang="fr-FR" b="1" dirty="0">
                  <a:solidFill>
                    <a:srgbClr val="0033CC"/>
                  </a:solidFill>
                  <a:effectLst>
                    <a:outerShdw blurRad="38100" dist="38100" dir="2700000" algn="tl">
                      <a:srgbClr val="DDDDDD"/>
                    </a:outerShdw>
                  </a:effectLst>
                </a:rPr>
                <a:t>Pb</a:t>
              </a:r>
              <a:endParaRPr lang="fr-FR" dirty="0">
                <a:solidFill>
                  <a:srgbClr val="0033CC"/>
                </a:solidFill>
                <a:effectLst>
                  <a:outerShdw blurRad="38100" dist="38100" dir="2700000" algn="tl">
                    <a:srgbClr val="DDDDDD"/>
                  </a:outerShdw>
                </a:effectLst>
              </a:endParaRPr>
            </a:p>
          </p:txBody>
        </p:sp>
        <p:sp>
          <p:nvSpPr>
            <p:cNvPr id="197" name="Text Box 32"/>
            <p:cNvSpPr txBox="1">
              <a:spLocks noChangeArrowheads="1"/>
            </p:cNvSpPr>
            <p:nvPr/>
          </p:nvSpPr>
          <p:spPr bwMode="auto">
            <a:xfrm>
              <a:off x="3845962" y="1022536"/>
              <a:ext cx="401505" cy="36950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fr-FR" b="1" baseline="30000" dirty="0">
                  <a:solidFill>
                    <a:srgbClr val="0033CC"/>
                  </a:solidFill>
                  <a:effectLst>
                    <a:outerShdw blurRad="38100" dist="38100" dir="2700000" algn="tl">
                      <a:srgbClr val="DDDDDD"/>
                    </a:outerShdw>
                  </a:effectLst>
                </a:rPr>
                <a:t>82</a:t>
              </a:r>
              <a:endParaRPr lang="fr-FR" dirty="0">
                <a:solidFill>
                  <a:srgbClr val="0033CC"/>
                </a:solidFill>
                <a:effectLst>
                  <a:outerShdw blurRad="38100" dist="38100" dir="2700000" algn="tl">
                    <a:srgbClr val="DDDDDD"/>
                  </a:outerShdw>
                </a:effectLst>
              </a:endParaRPr>
            </a:p>
          </p:txBody>
        </p:sp>
        <p:sp>
          <p:nvSpPr>
            <p:cNvPr id="198" name="Text Box 32"/>
            <p:cNvSpPr txBox="1">
              <a:spLocks noChangeArrowheads="1"/>
            </p:cNvSpPr>
            <p:nvPr/>
          </p:nvSpPr>
          <p:spPr bwMode="auto">
            <a:xfrm>
              <a:off x="2078068" y="1556186"/>
              <a:ext cx="610986" cy="400238"/>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fr-FR" sz="2000" b="1" baseline="30000" dirty="0">
                  <a:solidFill>
                    <a:srgbClr val="0033CC"/>
                  </a:solidFill>
                  <a:effectLst>
                    <a:outerShdw blurRad="38100" dist="38100" dir="2700000" algn="tl">
                      <a:srgbClr val="DDDDDD"/>
                    </a:outerShdw>
                  </a:effectLst>
                </a:rPr>
                <a:t>9</a:t>
              </a:r>
              <a:r>
                <a:rPr lang="fr-FR" sz="2000" b="1" dirty="0">
                  <a:solidFill>
                    <a:srgbClr val="0033CC"/>
                  </a:solidFill>
                  <a:effectLst>
                    <a:outerShdw blurRad="38100" dist="38100" dir="2700000" algn="tl">
                      <a:srgbClr val="DDDDDD"/>
                    </a:outerShdw>
                  </a:effectLst>
                </a:rPr>
                <a:t>Li</a:t>
              </a:r>
              <a:endParaRPr lang="fr-FR" sz="2000" dirty="0">
                <a:solidFill>
                  <a:srgbClr val="0033CC"/>
                </a:solidFill>
                <a:effectLst>
                  <a:outerShdw blurRad="38100" dist="38100" dir="2700000" algn="tl">
                    <a:srgbClr val="DDDDDD"/>
                  </a:outerShdw>
                </a:effectLst>
              </a:endParaRPr>
            </a:p>
          </p:txBody>
        </p:sp>
        <p:sp>
          <p:nvSpPr>
            <p:cNvPr id="199" name="Text Box 32"/>
            <p:cNvSpPr txBox="1">
              <a:spLocks noChangeArrowheads="1"/>
            </p:cNvSpPr>
            <p:nvPr/>
          </p:nvSpPr>
          <p:spPr bwMode="auto">
            <a:xfrm>
              <a:off x="2078068" y="1700717"/>
              <a:ext cx="395157" cy="400238"/>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fr-FR" sz="2000" b="1" baseline="30000" dirty="0">
                  <a:solidFill>
                    <a:srgbClr val="0033CC"/>
                  </a:solidFill>
                  <a:effectLst>
                    <a:outerShdw blurRad="38100" dist="38100" dir="2700000" algn="tl">
                      <a:srgbClr val="DDDDDD"/>
                    </a:outerShdw>
                  </a:effectLst>
                </a:rPr>
                <a:t>3</a:t>
              </a:r>
              <a:endParaRPr lang="fr-FR" sz="2000" dirty="0">
                <a:solidFill>
                  <a:srgbClr val="0033CC"/>
                </a:solidFill>
                <a:effectLst>
                  <a:outerShdw blurRad="38100" dist="38100" dir="2700000" algn="tl">
                    <a:srgbClr val="DDDDDD"/>
                  </a:outerShdw>
                </a:effectLst>
              </a:endParaRPr>
            </a:p>
          </p:txBody>
        </p:sp>
      </p:grpSp>
      <p:sp>
        <p:nvSpPr>
          <p:cNvPr id="200" name="Rectangle 331"/>
          <p:cNvSpPr>
            <a:spLocks noChangeArrowheads="1"/>
          </p:cNvSpPr>
          <p:nvPr/>
        </p:nvSpPr>
        <p:spPr bwMode="auto">
          <a:xfrm>
            <a:off x="8543702" y="1196753"/>
            <a:ext cx="2125903" cy="307777"/>
          </a:xfrm>
          <a:prstGeom prst="rect">
            <a:avLst/>
          </a:prstGeom>
          <a:noFill/>
          <a:ln w="9525">
            <a:noFill/>
            <a:miter lim="800000"/>
            <a:headEnd/>
            <a:tailEnd/>
          </a:ln>
        </p:spPr>
        <p:txBody>
          <a:bodyPr wrap="none">
            <a:spAutoFit/>
          </a:bodyPr>
          <a:lstStyle/>
          <a:p>
            <a:r>
              <a:rPr lang="fr-FR" sz="1400" b="1" dirty="0">
                <a:solidFill>
                  <a:srgbClr val="0000CC"/>
                </a:solidFill>
                <a:latin typeface="Arial" pitchFamily="34" charset="0"/>
              </a:rPr>
              <a:t>Super-</a:t>
            </a:r>
            <a:r>
              <a:rPr lang="fr-FR" sz="1400" b="1" dirty="0" err="1">
                <a:solidFill>
                  <a:srgbClr val="0000CC"/>
                </a:solidFill>
                <a:latin typeface="Arial" pitchFamily="34" charset="0"/>
              </a:rPr>
              <a:t>Heavy</a:t>
            </a:r>
            <a:r>
              <a:rPr lang="fr-FR" sz="1400" b="1" dirty="0">
                <a:solidFill>
                  <a:srgbClr val="0000CC"/>
                </a:solidFill>
                <a:latin typeface="Arial" pitchFamily="34" charset="0"/>
              </a:rPr>
              <a:t> </a:t>
            </a:r>
            <a:r>
              <a:rPr lang="fr-FR" sz="1400" b="1" dirty="0" err="1">
                <a:solidFill>
                  <a:srgbClr val="0000CC"/>
                </a:solidFill>
                <a:latin typeface="Arial" pitchFamily="34" charset="0"/>
              </a:rPr>
              <a:t>Elements</a:t>
            </a:r>
            <a:endParaRPr lang="fr-FR" sz="1400" b="1" dirty="0">
              <a:solidFill>
                <a:srgbClr val="0000CC"/>
              </a:solidFill>
              <a:latin typeface="Arial" pitchFamily="34" charset="0"/>
            </a:endParaRPr>
          </a:p>
        </p:txBody>
      </p:sp>
      <p:sp>
        <p:nvSpPr>
          <p:cNvPr id="201" name="ZoneTexte 32"/>
          <p:cNvSpPr txBox="1">
            <a:spLocks noChangeArrowheads="1"/>
          </p:cNvSpPr>
          <p:nvPr/>
        </p:nvSpPr>
        <p:spPr bwMode="auto">
          <a:xfrm>
            <a:off x="5159897" y="4509120"/>
            <a:ext cx="2147091" cy="463456"/>
          </a:xfrm>
          <a:prstGeom prst="rect">
            <a:avLst/>
          </a:prstGeom>
          <a:noFill/>
          <a:ln w="38100">
            <a:noFill/>
            <a:miter lim="800000"/>
            <a:headEnd/>
            <a:tailEnd/>
          </a:ln>
        </p:spPr>
        <p:txBody>
          <a:bodyPr wrap="square">
            <a:prstTxWarp prst="textArchUp">
              <a:avLst/>
            </a:prstTxWarp>
            <a:spAutoFit/>
          </a:bodyPr>
          <a:lstStyle/>
          <a:p>
            <a:pPr algn="ctr"/>
            <a:r>
              <a:rPr lang="fr-FR" sz="2000" b="1" dirty="0">
                <a:ln w="1905"/>
                <a:solidFill>
                  <a:srgbClr val="7030A0"/>
                </a:solidFill>
                <a:effectLst>
                  <a:innerShdw blurRad="69850" dist="43180" dir="5400000">
                    <a:srgbClr val="000000">
                      <a:alpha val="65000"/>
                    </a:srgbClr>
                  </a:innerShdw>
                </a:effectLst>
              </a:rPr>
              <a:t>N/Z </a:t>
            </a:r>
          </a:p>
        </p:txBody>
      </p:sp>
      <p:sp>
        <p:nvSpPr>
          <p:cNvPr id="202" name="Rectangle 321"/>
          <p:cNvSpPr>
            <a:spLocks noChangeArrowheads="1"/>
          </p:cNvSpPr>
          <p:nvPr/>
        </p:nvSpPr>
        <p:spPr bwMode="auto">
          <a:xfrm>
            <a:off x="1617776" y="5805265"/>
            <a:ext cx="1159292" cy="307777"/>
          </a:xfrm>
          <a:prstGeom prst="rect">
            <a:avLst/>
          </a:prstGeom>
          <a:noFill/>
          <a:ln w="9525">
            <a:noFill/>
            <a:miter lim="800000"/>
            <a:headEnd/>
            <a:tailEnd/>
          </a:ln>
        </p:spPr>
        <p:txBody>
          <a:bodyPr wrap="none">
            <a:spAutoFit/>
          </a:bodyPr>
          <a:lstStyle/>
          <a:p>
            <a:pPr algn="ctr"/>
            <a:r>
              <a:rPr lang="fr-FR" sz="1400" b="1" dirty="0">
                <a:solidFill>
                  <a:srgbClr val="0000CC"/>
                </a:solidFill>
                <a:latin typeface="Arial" pitchFamily="34" charset="0"/>
              </a:rPr>
              <a:t>Halo </a:t>
            </a:r>
            <a:r>
              <a:rPr lang="fr-FR" sz="1400" b="1" dirty="0" err="1">
                <a:solidFill>
                  <a:srgbClr val="0000CC"/>
                </a:solidFill>
                <a:latin typeface="Arial" pitchFamily="34" charset="0"/>
              </a:rPr>
              <a:t>Nuclei</a:t>
            </a:r>
            <a:endParaRPr lang="fr-FR" sz="1400" b="1" dirty="0">
              <a:solidFill>
                <a:srgbClr val="0000CC"/>
              </a:solidFill>
              <a:latin typeface="Arial" pitchFamily="34" charset="0"/>
            </a:endParaRPr>
          </a:p>
        </p:txBody>
      </p:sp>
      <p:sp>
        <p:nvSpPr>
          <p:cNvPr id="203" name="ZoneTexte 32"/>
          <p:cNvSpPr txBox="1">
            <a:spLocks noChangeArrowheads="1"/>
          </p:cNvSpPr>
          <p:nvPr/>
        </p:nvSpPr>
        <p:spPr bwMode="auto">
          <a:xfrm>
            <a:off x="2724774" y="3068960"/>
            <a:ext cx="2147091" cy="463456"/>
          </a:xfrm>
          <a:prstGeom prst="rect">
            <a:avLst/>
          </a:prstGeom>
          <a:noFill/>
          <a:ln w="38100">
            <a:noFill/>
            <a:miter lim="800000"/>
            <a:headEnd/>
            <a:tailEnd/>
          </a:ln>
        </p:spPr>
        <p:txBody>
          <a:bodyPr wrap="square">
            <a:prstTxWarp prst="textArchUp">
              <a:avLst/>
            </a:prstTxWarp>
            <a:spAutoFit/>
          </a:bodyPr>
          <a:lstStyle/>
          <a:p>
            <a:pPr algn="ctr"/>
            <a:r>
              <a:rPr lang="fr-FR" sz="2000" b="1" dirty="0">
                <a:ln w="1905"/>
                <a:solidFill>
                  <a:srgbClr val="7030A0"/>
                </a:solidFill>
                <a:effectLst>
                  <a:innerShdw blurRad="69850" dist="43180" dir="5400000">
                    <a:srgbClr val="000000">
                      <a:alpha val="65000"/>
                    </a:srgbClr>
                  </a:innerShdw>
                </a:effectLst>
              </a:rPr>
              <a:t>N/Z </a:t>
            </a:r>
          </a:p>
        </p:txBody>
      </p:sp>
      <p:sp>
        <p:nvSpPr>
          <p:cNvPr id="205" name="Rectangle 204"/>
          <p:cNvSpPr/>
          <p:nvPr/>
        </p:nvSpPr>
        <p:spPr>
          <a:xfrm>
            <a:off x="146244" y="979567"/>
            <a:ext cx="2349199" cy="646331"/>
          </a:xfrm>
          <a:prstGeom prst="rect">
            <a:avLst/>
          </a:prstGeom>
        </p:spPr>
        <p:txBody>
          <a:bodyPr wrap="square">
            <a:spAutoFit/>
          </a:bodyPr>
          <a:lstStyle/>
          <a:p>
            <a:pPr marL="285750" indent="-285750">
              <a:buFont typeface="Wingdings" panose="05000000000000000000" pitchFamily="2" charset="2"/>
              <a:buChar char="§"/>
            </a:pPr>
            <a:r>
              <a:rPr lang="en-US" dirty="0">
                <a:solidFill>
                  <a:schemeClr val="tx2"/>
                </a:solidFill>
              </a:rPr>
              <a:t>N</a:t>
            </a:r>
            <a:r>
              <a:rPr lang="en-US" dirty="0" smtClean="0">
                <a:solidFill>
                  <a:schemeClr val="tx2"/>
                </a:solidFill>
              </a:rPr>
              <a:t>uclear physics</a:t>
            </a:r>
          </a:p>
          <a:p>
            <a:pPr marL="285750" indent="-285750">
              <a:buFont typeface="Wingdings" panose="05000000000000000000" pitchFamily="2" charset="2"/>
              <a:buChar char="§"/>
            </a:pPr>
            <a:r>
              <a:rPr lang="en-US" dirty="0" smtClean="0">
                <a:solidFill>
                  <a:schemeClr val="tx2"/>
                </a:solidFill>
              </a:rPr>
              <a:t>Astrophysics </a:t>
            </a:r>
            <a:endParaRPr lang="en-US" dirty="0">
              <a:solidFill>
                <a:schemeClr val="tx2"/>
              </a:solidFill>
            </a:endParaRPr>
          </a:p>
        </p:txBody>
      </p:sp>
      <p:sp>
        <p:nvSpPr>
          <p:cNvPr id="213" name="Espace réservé du numéro de diapositive 212"/>
          <p:cNvSpPr>
            <a:spLocks noGrp="1"/>
          </p:cNvSpPr>
          <p:nvPr>
            <p:ph type="sldNum" sz="quarter" idx="12"/>
          </p:nvPr>
        </p:nvSpPr>
        <p:spPr/>
        <p:txBody>
          <a:bodyPr/>
          <a:lstStyle/>
          <a:p>
            <a:fld id="{94B63599-5DA0-BE42-AE37-88D1760620F1}" type="slidenum">
              <a:rPr lang="fr-FR" smtClean="0"/>
              <a:pPr/>
              <a:t>4</a:t>
            </a:fld>
            <a:endParaRPr lang="fr-FR"/>
          </a:p>
        </p:txBody>
      </p:sp>
    </p:spTree>
    <p:extLst>
      <p:ext uri="{BB962C8B-B14F-4D97-AF65-F5344CB8AC3E}">
        <p14:creationId xmlns:p14="http://schemas.microsoft.com/office/powerpoint/2010/main" val="4218087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lgn="r"/>
            <a:r>
              <a:rPr lang="en-US" smtClean="0"/>
              <a:t>ISOL France Workshop VI - GDR SCiPAC - 27 Mai 2024, IPHC, Strasbourg</a:t>
            </a:r>
            <a:endParaRPr lang="fr-FR" dirty="0"/>
          </a:p>
        </p:txBody>
      </p:sp>
      <p:sp>
        <p:nvSpPr>
          <p:cNvPr id="42" name="Espace réservé du numéro de diapositive 41"/>
          <p:cNvSpPr>
            <a:spLocks noGrp="1"/>
          </p:cNvSpPr>
          <p:nvPr>
            <p:ph type="sldNum" sz="quarter" idx="12"/>
          </p:nvPr>
        </p:nvSpPr>
        <p:spPr/>
        <p:txBody>
          <a:bodyPr/>
          <a:lstStyle/>
          <a:p>
            <a:fld id="{94B63599-5DA0-BE42-AE37-88D1760620F1}" type="slidenum">
              <a:rPr lang="fr-FR" smtClean="0"/>
              <a:t>5</a:t>
            </a:fld>
            <a:endParaRPr lang="fr-FR"/>
          </a:p>
        </p:txBody>
      </p:sp>
      <p:sp>
        <p:nvSpPr>
          <p:cNvPr id="2" name="Titre 1"/>
          <p:cNvSpPr>
            <a:spLocks noGrp="1"/>
          </p:cNvSpPr>
          <p:nvPr>
            <p:ph type="title" idx="4294967295"/>
          </p:nvPr>
        </p:nvSpPr>
        <p:spPr>
          <a:xfrm>
            <a:off x="44678" y="97225"/>
            <a:ext cx="10844213" cy="1200151"/>
          </a:xfrm>
        </p:spPr>
        <p:txBody>
          <a:bodyPr/>
          <a:lstStyle/>
          <a:p>
            <a:r>
              <a:rPr lang="fr-FR" spc="-1" dirty="0">
                <a:solidFill>
                  <a:srgbClr val="7030A0"/>
                </a:solidFill>
                <a:latin typeface="Calibri" panose="020F0502020204030204" pitchFamily="34" charset="0"/>
                <a:cs typeface="Calibri" panose="020F0502020204030204" pitchFamily="34" charset="0"/>
              </a:rPr>
              <a:t>GANIL cyclotrons and </a:t>
            </a:r>
            <a:r>
              <a:rPr lang="fr-FR" spc="-1" dirty="0" err="1">
                <a:solidFill>
                  <a:srgbClr val="7030A0"/>
                </a:solidFill>
                <a:latin typeface="Calibri" panose="020F0502020204030204" pitchFamily="34" charset="0"/>
                <a:cs typeface="Calibri" panose="020F0502020204030204" pitchFamily="34" charset="0"/>
              </a:rPr>
              <a:t>their</a:t>
            </a:r>
            <a:r>
              <a:rPr lang="fr-FR" spc="-1" dirty="0">
                <a:solidFill>
                  <a:srgbClr val="7030A0"/>
                </a:solidFill>
                <a:latin typeface="Calibri" panose="020F0502020204030204" pitchFamily="34" charset="0"/>
                <a:cs typeface="Calibri" panose="020F0502020204030204" pitchFamily="34" charset="0"/>
              </a:rPr>
              <a:t> </a:t>
            </a:r>
            <a:r>
              <a:rPr lang="fr-FR" spc="-1" dirty="0" err="1">
                <a:solidFill>
                  <a:srgbClr val="7030A0"/>
                </a:solidFill>
                <a:latin typeface="Calibri" panose="020F0502020204030204" pitchFamily="34" charset="0"/>
                <a:cs typeface="Calibri" panose="020F0502020204030204" pitchFamily="34" charset="0"/>
              </a:rPr>
              <a:t>experimental</a:t>
            </a:r>
            <a:r>
              <a:rPr lang="fr-FR" spc="-1" dirty="0">
                <a:solidFill>
                  <a:srgbClr val="7030A0"/>
                </a:solidFill>
                <a:latin typeface="Calibri" panose="020F0502020204030204" pitchFamily="34" charset="0"/>
                <a:cs typeface="Calibri" panose="020F0502020204030204" pitchFamily="34" charset="0"/>
              </a:rPr>
              <a:t> </a:t>
            </a:r>
            <a:r>
              <a:rPr lang="fr-FR" spc="-1" dirty="0" err="1" smtClean="0">
                <a:solidFill>
                  <a:srgbClr val="7030A0"/>
                </a:solidFill>
                <a:latin typeface="Calibri" panose="020F0502020204030204" pitchFamily="34" charset="0"/>
                <a:cs typeface="Calibri" panose="020F0502020204030204" pitchFamily="34" charset="0"/>
              </a:rPr>
              <a:t>equipment</a:t>
            </a:r>
            <a:endParaRPr lang="en-US" dirty="0"/>
          </a:p>
        </p:txBody>
      </p:sp>
      <p:grpSp>
        <p:nvGrpSpPr>
          <p:cNvPr id="6" name="Groupe 5">
            <a:extLst>
              <a:ext uri="{FF2B5EF4-FFF2-40B4-BE49-F238E27FC236}">
                <a16:creationId xmlns:a16="http://schemas.microsoft.com/office/drawing/2014/main" id="{D56FCE8F-341E-8040-36FF-FE26989E60C3}"/>
              </a:ext>
            </a:extLst>
          </p:cNvPr>
          <p:cNvGrpSpPr/>
          <p:nvPr/>
        </p:nvGrpSpPr>
        <p:grpSpPr>
          <a:xfrm>
            <a:off x="852444" y="784958"/>
            <a:ext cx="7792460" cy="5664419"/>
            <a:chOff x="435404" y="292146"/>
            <a:chExt cx="8809720" cy="6766617"/>
          </a:xfrm>
        </p:grpSpPr>
        <p:pic>
          <p:nvPicPr>
            <p:cNvPr id="7" name="Image 6">
              <a:extLst>
                <a:ext uri="{FF2B5EF4-FFF2-40B4-BE49-F238E27FC236}">
                  <a16:creationId xmlns:a16="http://schemas.microsoft.com/office/drawing/2014/main" id="{479AC54E-7339-B4CB-C758-780A49BAC0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1049" y="609116"/>
              <a:ext cx="1672546" cy="1254410"/>
            </a:xfrm>
            <a:prstGeom prst="rect">
              <a:avLst/>
            </a:prstGeom>
          </p:spPr>
        </p:pic>
        <p:pic>
          <p:nvPicPr>
            <p:cNvPr id="8" name="Image 7">
              <a:extLst>
                <a:ext uri="{FF2B5EF4-FFF2-40B4-BE49-F238E27FC236}">
                  <a16:creationId xmlns:a16="http://schemas.microsoft.com/office/drawing/2014/main" id="{DEF77D0D-F621-37B8-7D45-9BF110B3E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25083" y="1876313"/>
              <a:ext cx="5276410" cy="5182450"/>
            </a:xfrm>
            <a:prstGeom prst="rect">
              <a:avLst/>
            </a:prstGeom>
          </p:spPr>
        </p:pic>
        <p:cxnSp>
          <p:nvCxnSpPr>
            <p:cNvPr id="9" name="Connecteur droit 8">
              <a:extLst>
                <a:ext uri="{FF2B5EF4-FFF2-40B4-BE49-F238E27FC236}">
                  <a16:creationId xmlns:a16="http://schemas.microsoft.com/office/drawing/2014/main" id="{90196EE5-7A1D-5582-5B36-3C05413C3AD7}"/>
                </a:ext>
              </a:extLst>
            </p:cNvPr>
            <p:cNvCxnSpPr>
              <a:cxnSpLocks/>
            </p:cNvCxnSpPr>
            <p:nvPr/>
          </p:nvCxnSpPr>
          <p:spPr bwMode="auto">
            <a:xfrm flipH="1" flipV="1">
              <a:off x="2716093" y="2791699"/>
              <a:ext cx="1717704" cy="946985"/>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10" name="Connecteur droit 9">
              <a:extLst>
                <a:ext uri="{FF2B5EF4-FFF2-40B4-BE49-F238E27FC236}">
                  <a16:creationId xmlns:a16="http://schemas.microsoft.com/office/drawing/2014/main" id="{FC5C1973-7BA2-585D-0075-E98BC89A1FD4}"/>
                </a:ext>
              </a:extLst>
            </p:cNvPr>
            <p:cNvCxnSpPr>
              <a:cxnSpLocks/>
            </p:cNvCxnSpPr>
            <p:nvPr/>
          </p:nvCxnSpPr>
          <p:spPr bwMode="auto">
            <a:xfrm flipH="1" flipV="1">
              <a:off x="2977147" y="2202376"/>
              <a:ext cx="1603599" cy="1127052"/>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11" name="Connecteur droit 10">
              <a:extLst>
                <a:ext uri="{FF2B5EF4-FFF2-40B4-BE49-F238E27FC236}">
                  <a16:creationId xmlns:a16="http://schemas.microsoft.com/office/drawing/2014/main" id="{859C7B08-AEE8-A238-B863-6C766318C8F6}"/>
                </a:ext>
              </a:extLst>
            </p:cNvPr>
            <p:cNvCxnSpPr>
              <a:cxnSpLocks/>
            </p:cNvCxnSpPr>
            <p:nvPr/>
          </p:nvCxnSpPr>
          <p:spPr bwMode="auto">
            <a:xfrm flipH="1" flipV="1">
              <a:off x="3833053" y="2150328"/>
              <a:ext cx="1256674" cy="948364"/>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12" name="Connecteur droit 11">
              <a:extLst>
                <a:ext uri="{FF2B5EF4-FFF2-40B4-BE49-F238E27FC236}">
                  <a16:creationId xmlns:a16="http://schemas.microsoft.com/office/drawing/2014/main" id="{5D96D1B6-DECA-39FF-2F39-F02AE6B1A0CA}"/>
                </a:ext>
              </a:extLst>
            </p:cNvPr>
            <p:cNvCxnSpPr>
              <a:cxnSpLocks/>
            </p:cNvCxnSpPr>
            <p:nvPr/>
          </p:nvCxnSpPr>
          <p:spPr bwMode="auto">
            <a:xfrm>
              <a:off x="6047299" y="3195851"/>
              <a:ext cx="432048" cy="776405"/>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13" name="Connecteur droit 12">
              <a:extLst>
                <a:ext uri="{FF2B5EF4-FFF2-40B4-BE49-F238E27FC236}">
                  <a16:creationId xmlns:a16="http://schemas.microsoft.com/office/drawing/2014/main" id="{7AC51274-1B56-EB8D-14F6-9083FE857EBB}"/>
                </a:ext>
              </a:extLst>
            </p:cNvPr>
            <p:cNvCxnSpPr>
              <a:cxnSpLocks/>
              <a:endCxn id="7" idx="1"/>
            </p:cNvCxnSpPr>
            <p:nvPr/>
          </p:nvCxnSpPr>
          <p:spPr bwMode="auto">
            <a:xfrm flipV="1">
              <a:off x="6043620" y="1236321"/>
              <a:ext cx="927429" cy="1558722"/>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14" name="Connecteur droit 13">
              <a:extLst>
                <a:ext uri="{FF2B5EF4-FFF2-40B4-BE49-F238E27FC236}">
                  <a16:creationId xmlns:a16="http://schemas.microsoft.com/office/drawing/2014/main" id="{19715E34-8CF7-D1A9-33B9-AB12ABF6F389}"/>
                </a:ext>
              </a:extLst>
            </p:cNvPr>
            <p:cNvCxnSpPr>
              <a:cxnSpLocks/>
            </p:cNvCxnSpPr>
            <p:nvPr/>
          </p:nvCxnSpPr>
          <p:spPr bwMode="auto">
            <a:xfrm flipV="1">
              <a:off x="5903283" y="2674670"/>
              <a:ext cx="1180430" cy="323675"/>
            </a:xfrm>
            <a:prstGeom prst="line">
              <a:avLst/>
            </a:prstGeom>
            <a:solidFill>
              <a:schemeClr val="accent1"/>
            </a:solidFill>
            <a:ln w="22225" cap="flat" cmpd="sng" algn="ctr">
              <a:solidFill>
                <a:srgbClr val="FFAA00"/>
              </a:solidFill>
              <a:prstDash val="solid"/>
              <a:round/>
              <a:headEnd type="oval" w="med" len="med"/>
              <a:tailEnd type="none" w="med" len="med"/>
            </a:ln>
            <a:effectLst/>
          </p:spPr>
        </p:cxnSp>
        <p:pic>
          <p:nvPicPr>
            <p:cNvPr id="15" name="Image 14">
              <a:extLst>
                <a:ext uri="{FF2B5EF4-FFF2-40B4-BE49-F238E27FC236}">
                  <a16:creationId xmlns:a16="http://schemas.microsoft.com/office/drawing/2014/main" id="{8843815A-E570-CC1C-723C-6C582DB26C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404" y="2362129"/>
              <a:ext cx="946754" cy="1421936"/>
            </a:xfrm>
            <a:prstGeom prst="rect">
              <a:avLst/>
            </a:prstGeom>
          </p:spPr>
        </p:pic>
        <p:pic>
          <p:nvPicPr>
            <p:cNvPr id="16" name="Image 15">
              <a:extLst>
                <a:ext uri="{FF2B5EF4-FFF2-40B4-BE49-F238E27FC236}">
                  <a16:creationId xmlns:a16="http://schemas.microsoft.com/office/drawing/2014/main" id="{19D57DE1-776E-3235-0B07-A88AD6239D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57206" y="908444"/>
              <a:ext cx="1031490" cy="1331189"/>
            </a:xfrm>
            <a:prstGeom prst="rect">
              <a:avLst/>
            </a:prstGeom>
          </p:spPr>
        </p:pic>
        <p:sp>
          <p:nvSpPr>
            <p:cNvPr id="17" name="ZoneTexte 16">
              <a:extLst>
                <a:ext uri="{FF2B5EF4-FFF2-40B4-BE49-F238E27FC236}">
                  <a16:creationId xmlns:a16="http://schemas.microsoft.com/office/drawing/2014/main" id="{8EDB571B-0DDB-0F18-F0D4-B578AF9145F2}"/>
                </a:ext>
              </a:extLst>
            </p:cNvPr>
            <p:cNvSpPr txBox="1"/>
            <p:nvPr/>
          </p:nvSpPr>
          <p:spPr>
            <a:xfrm>
              <a:off x="444884" y="3793921"/>
              <a:ext cx="744262" cy="330898"/>
            </a:xfrm>
            <a:prstGeom prst="rect">
              <a:avLst/>
            </a:prstGeom>
            <a:noFill/>
          </p:spPr>
          <p:txBody>
            <a:bodyPr wrap="none" rtlCol="0">
              <a:spAutoFit/>
            </a:bodyPr>
            <a:lstStyle/>
            <a:p>
              <a:r>
                <a:rPr lang="en-GB" sz="1200" dirty="0">
                  <a:solidFill>
                    <a:schemeClr val="bg1">
                      <a:lumMod val="50000"/>
                    </a:schemeClr>
                  </a:solidFill>
                </a:rPr>
                <a:t>VAMOS</a:t>
              </a:r>
            </a:p>
          </p:txBody>
        </p:sp>
        <p:sp>
          <p:nvSpPr>
            <p:cNvPr id="18" name="ZoneTexte 17">
              <a:extLst>
                <a:ext uri="{FF2B5EF4-FFF2-40B4-BE49-F238E27FC236}">
                  <a16:creationId xmlns:a16="http://schemas.microsoft.com/office/drawing/2014/main" id="{8E075914-DD4D-EF46-1E51-D3CE18524F91}"/>
                </a:ext>
              </a:extLst>
            </p:cNvPr>
            <p:cNvSpPr txBox="1"/>
            <p:nvPr/>
          </p:nvSpPr>
          <p:spPr>
            <a:xfrm>
              <a:off x="1478533" y="3395476"/>
              <a:ext cx="1277749" cy="330898"/>
            </a:xfrm>
            <a:prstGeom prst="rect">
              <a:avLst/>
            </a:prstGeom>
            <a:noFill/>
          </p:spPr>
          <p:txBody>
            <a:bodyPr wrap="square" rtlCol="0">
              <a:spAutoFit/>
            </a:bodyPr>
            <a:lstStyle/>
            <a:p>
              <a:r>
                <a:rPr lang="en-GB" sz="1200" dirty="0">
                  <a:solidFill>
                    <a:schemeClr val="bg1">
                      <a:lumMod val="50000"/>
                    </a:schemeClr>
                  </a:solidFill>
                </a:rPr>
                <a:t>AGATA</a:t>
              </a:r>
            </a:p>
          </p:txBody>
        </p:sp>
        <p:sp>
          <p:nvSpPr>
            <p:cNvPr id="19" name="ZoneTexte 18">
              <a:extLst>
                <a:ext uri="{FF2B5EF4-FFF2-40B4-BE49-F238E27FC236}">
                  <a16:creationId xmlns:a16="http://schemas.microsoft.com/office/drawing/2014/main" id="{8B954121-9471-6EF0-89CE-B79F9F036820}"/>
                </a:ext>
              </a:extLst>
            </p:cNvPr>
            <p:cNvSpPr txBox="1"/>
            <p:nvPr/>
          </p:nvSpPr>
          <p:spPr>
            <a:xfrm>
              <a:off x="1797233" y="598895"/>
              <a:ext cx="1166900" cy="330898"/>
            </a:xfrm>
            <a:prstGeom prst="rect">
              <a:avLst/>
            </a:prstGeom>
            <a:noFill/>
          </p:spPr>
          <p:txBody>
            <a:bodyPr wrap="square" rtlCol="0">
              <a:spAutoFit/>
            </a:bodyPr>
            <a:lstStyle/>
            <a:p>
              <a:r>
                <a:rPr lang="en-GB" sz="1200" dirty="0">
                  <a:solidFill>
                    <a:schemeClr val="bg1">
                      <a:lumMod val="50000"/>
                    </a:schemeClr>
                  </a:solidFill>
                </a:rPr>
                <a:t>EXOGAM</a:t>
              </a:r>
            </a:p>
          </p:txBody>
        </p:sp>
        <p:sp>
          <p:nvSpPr>
            <p:cNvPr id="20" name="ZoneTexte 19">
              <a:extLst>
                <a:ext uri="{FF2B5EF4-FFF2-40B4-BE49-F238E27FC236}">
                  <a16:creationId xmlns:a16="http://schemas.microsoft.com/office/drawing/2014/main" id="{AEACA33A-8BB1-0162-C472-290983630548}"/>
                </a:ext>
              </a:extLst>
            </p:cNvPr>
            <p:cNvSpPr txBox="1"/>
            <p:nvPr/>
          </p:nvSpPr>
          <p:spPr>
            <a:xfrm>
              <a:off x="3062704" y="437073"/>
              <a:ext cx="1286358" cy="330898"/>
            </a:xfrm>
            <a:prstGeom prst="rect">
              <a:avLst/>
            </a:prstGeom>
            <a:noFill/>
          </p:spPr>
          <p:txBody>
            <a:bodyPr wrap="square" rtlCol="0">
              <a:spAutoFit/>
            </a:bodyPr>
            <a:lstStyle/>
            <a:p>
              <a:r>
                <a:rPr lang="en-GB" sz="1200" dirty="0">
                  <a:solidFill>
                    <a:schemeClr val="bg1">
                      <a:lumMod val="50000"/>
                    </a:schemeClr>
                  </a:solidFill>
                </a:rPr>
                <a:t>ACTAR TPC</a:t>
              </a:r>
            </a:p>
          </p:txBody>
        </p:sp>
        <p:sp>
          <p:nvSpPr>
            <p:cNvPr id="21" name="ZoneTexte 20">
              <a:extLst>
                <a:ext uri="{FF2B5EF4-FFF2-40B4-BE49-F238E27FC236}">
                  <a16:creationId xmlns:a16="http://schemas.microsoft.com/office/drawing/2014/main" id="{E392B2C8-4CFE-40D5-2506-6369115E0A36}"/>
                </a:ext>
              </a:extLst>
            </p:cNvPr>
            <p:cNvSpPr txBox="1"/>
            <p:nvPr/>
          </p:nvSpPr>
          <p:spPr>
            <a:xfrm>
              <a:off x="7400864" y="1869204"/>
              <a:ext cx="1106980" cy="330898"/>
            </a:xfrm>
            <a:prstGeom prst="rect">
              <a:avLst/>
            </a:prstGeom>
            <a:noFill/>
          </p:spPr>
          <p:txBody>
            <a:bodyPr wrap="square" rtlCol="0">
              <a:spAutoFit/>
            </a:bodyPr>
            <a:lstStyle/>
            <a:p>
              <a:r>
                <a:rPr lang="en-GB" sz="1200" dirty="0">
                  <a:solidFill>
                    <a:schemeClr val="bg1">
                      <a:lumMod val="50000"/>
                    </a:schemeClr>
                  </a:solidFill>
                </a:rPr>
                <a:t>MUGAST</a:t>
              </a:r>
            </a:p>
          </p:txBody>
        </p:sp>
        <p:sp>
          <p:nvSpPr>
            <p:cNvPr id="22" name="ZoneTexte 21">
              <a:extLst>
                <a:ext uri="{FF2B5EF4-FFF2-40B4-BE49-F238E27FC236}">
                  <a16:creationId xmlns:a16="http://schemas.microsoft.com/office/drawing/2014/main" id="{FAA80FFC-BCDA-D5DC-71AA-ED567A2DAF3E}"/>
                </a:ext>
              </a:extLst>
            </p:cNvPr>
            <p:cNvSpPr txBox="1"/>
            <p:nvPr/>
          </p:nvSpPr>
          <p:spPr>
            <a:xfrm>
              <a:off x="7041139" y="3523497"/>
              <a:ext cx="2203985" cy="330898"/>
            </a:xfrm>
            <a:prstGeom prst="rect">
              <a:avLst/>
            </a:prstGeom>
            <a:noFill/>
          </p:spPr>
          <p:txBody>
            <a:bodyPr wrap="square" rtlCol="0">
              <a:spAutoFit/>
            </a:bodyPr>
            <a:lstStyle/>
            <a:p>
              <a:r>
                <a:rPr lang="en-GB" sz="1200" dirty="0">
                  <a:solidFill>
                    <a:schemeClr val="bg1">
                      <a:lumMod val="50000"/>
                    </a:schemeClr>
                  </a:solidFill>
                </a:rPr>
                <a:t>LISE SPECTROMETER</a:t>
              </a:r>
            </a:p>
          </p:txBody>
        </p:sp>
        <p:sp>
          <p:nvSpPr>
            <p:cNvPr id="23" name="ZoneTexte 22">
              <a:extLst>
                <a:ext uri="{FF2B5EF4-FFF2-40B4-BE49-F238E27FC236}">
                  <a16:creationId xmlns:a16="http://schemas.microsoft.com/office/drawing/2014/main" id="{26FCCB05-74FD-1CC5-929E-88D55F04D9A6}"/>
                </a:ext>
              </a:extLst>
            </p:cNvPr>
            <p:cNvSpPr txBox="1"/>
            <p:nvPr/>
          </p:nvSpPr>
          <p:spPr>
            <a:xfrm>
              <a:off x="6690205" y="4945534"/>
              <a:ext cx="1421319" cy="330898"/>
            </a:xfrm>
            <a:prstGeom prst="rect">
              <a:avLst/>
            </a:prstGeom>
            <a:noFill/>
          </p:spPr>
          <p:txBody>
            <a:bodyPr wrap="square" rtlCol="0">
              <a:spAutoFit/>
            </a:bodyPr>
            <a:lstStyle/>
            <a:p>
              <a:r>
                <a:rPr lang="en-GB" sz="1200" dirty="0">
                  <a:solidFill>
                    <a:schemeClr val="bg1">
                      <a:lumMod val="50000"/>
                    </a:schemeClr>
                  </a:solidFill>
                </a:rPr>
                <a:t>INDRA + FAZIA</a:t>
              </a:r>
            </a:p>
          </p:txBody>
        </p:sp>
        <p:cxnSp>
          <p:nvCxnSpPr>
            <p:cNvPr id="24" name="Connecteur droit 23">
              <a:extLst>
                <a:ext uri="{FF2B5EF4-FFF2-40B4-BE49-F238E27FC236}">
                  <a16:creationId xmlns:a16="http://schemas.microsoft.com/office/drawing/2014/main" id="{98D79187-8316-F73A-CF98-7F08958CCAF2}"/>
                </a:ext>
              </a:extLst>
            </p:cNvPr>
            <p:cNvCxnSpPr>
              <a:cxnSpLocks/>
              <a:endCxn id="26" idx="2"/>
            </p:cNvCxnSpPr>
            <p:nvPr/>
          </p:nvCxnSpPr>
          <p:spPr bwMode="auto">
            <a:xfrm flipV="1">
              <a:off x="5460049" y="1973174"/>
              <a:ext cx="10811" cy="543174"/>
            </a:xfrm>
            <a:prstGeom prst="line">
              <a:avLst/>
            </a:prstGeom>
            <a:solidFill>
              <a:schemeClr val="accent1"/>
            </a:solidFill>
            <a:ln w="22225" cap="flat" cmpd="sng" algn="ctr">
              <a:solidFill>
                <a:srgbClr val="FFAA00"/>
              </a:solidFill>
              <a:prstDash val="solid"/>
              <a:round/>
              <a:headEnd type="oval" w="med" len="med"/>
              <a:tailEnd type="none" w="med" len="med"/>
            </a:ln>
            <a:effectLst/>
          </p:spPr>
        </p:cxnSp>
        <p:sp>
          <p:nvSpPr>
            <p:cNvPr id="25" name="ZoneTexte 24">
              <a:extLst>
                <a:ext uri="{FF2B5EF4-FFF2-40B4-BE49-F238E27FC236}">
                  <a16:creationId xmlns:a16="http://schemas.microsoft.com/office/drawing/2014/main" id="{8102BACA-D95C-F3A7-05B3-5F316F7810D7}"/>
                </a:ext>
              </a:extLst>
            </p:cNvPr>
            <p:cNvSpPr txBox="1"/>
            <p:nvPr/>
          </p:nvSpPr>
          <p:spPr>
            <a:xfrm rot="1616580">
              <a:off x="5111502" y="2263194"/>
              <a:ext cx="1673085" cy="303324"/>
            </a:xfrm>
            <a:prstGeom prst="rect">
              <a:avLst/>
            </a:prstGeom>
            <a:noFill/>
          </p:spPr>
          <p:txBody>
            <a:bodyPr wrap="none" rtlCol="0">
              <a:spAutoFit/>
            </a:bodyPr>
            <a:lstStyle/>
            <a:p>
              <a:pPr defTabSz="457200" eaLnBrk="0" hangingPunct="0"/>
              <a:r>
                <a:rPr lang="fr-FR" sz="1050" b="1" dirty="0" err="1">
                  <a:solidFill>
                    <a:schemeClr val="bg1">
                      <a:lumMod val="50000"/>
                    </a:schemeClr>
                  </a:solidFill>
                  <a:latin typeface="Arial" panose="020B0604020202020204" pitchFamily="34" charset="0"/>
                  <a:ea typeface="ＭＳ Ｐゴシック" charset="-128"/>
                  <a:cs typeface="Arial" panose="020B0604020202020204" pitchFamily="34" charset="0"/>
                </a:rPr>
                <a:t>Experimental</a:t>
              </a:r>
              <a:r>
                <a:rPr lang="fr-FR" sz="1050" b="1" dirty="0">
                  <a:solidFill>
                    <a:schemeClr val="bg1">
                      <a:lumMod val="50000"/>
                    </a:schemeClr>
                  </a:solidFill>
                  <a:latin typeface="Arial" panose="020B0604020202020204" pitchFamily="34" charset="0"/>
                  <a:ea typeface="ＭＳ Ｐゴシック" charset="-128"/>
                  <a:cs typeface="Arial" panose="020B0604020202020204" pitchFamily="34" charset="0"/>
                </a:rPr>
                <a:t> </a:t>
              </a:r>
              <a:r>
                <a:rPr lang="fr-FR" sz="1050" b="1" dirty="0" err="1">
                  <a:solidFill>
                    <a:schemeClr val="bg1">
                      <a:lumMod val="50000"/>
                    </a:schemeClr>
                  </a:solidFill>
                  <a:latin typeface="Arial" panose="020B0604020202020204" pitchFamily="34" charset="0"/>
                  <a:ea typeface="ＭＳ Ｐゴシック" charset="-128"/>
                  <a:cs typeface="Arial" panose="020B0604020202020204" pitchFamily="34" charset="0"/>
                </a:rPr>
                <a:t>rooms</a:t>
              </a:r>
              <a:endParaRPr lang="fr-FR" sz="1050" b="1" dirty="0">
                <a:solidFill>
                  <a:schemeClr val="bg1">
                    <a:lumMod val="50000"/>
                  </a:schemeClr>
                </a:solidFill>
                <a:latin typeface="Arial" panose="020B0604020202020204" pitchFamily="34" charset="0"/>
                <a:ea typeface="ＭＳ Ｐゴシック" charset="-128"/>
                <a:cs typeface="Arial" panose="020B0604020202020204" pitchFamily="34" charset="0"/>
              </a:endParaRPr>
            </a:p>
          </p:txBody>
        </p:sp>
        <p:sp>
          <p:nvSpPr>
            <p:cNvPr id="26" name="ZoneTexte 25">
              <a:extLst>
                <a:ext uri="{FF2B5EF4-FFF2-40B4-BE49-F238E27FC236}">
                  <a16:creationId xmlns:a16="http://schemas.microsoft.com/office/drawing/2014/main" id="{6C16926C-2458-49CE-7395-949E3467914E}"/>
                </a:ext>
              </a:extLst>
            </p:cNvPr>
            <p:cNvSpPr txBox="1"/>
            <p:nvPr/>
          </p:nvSpPr>
          <p:spPr>
            <a:xfrm>
              <a:off x="4532689" y="1421677"/>
              <a:ext cx="1876340" cy="551497"/>
            </a:xfrm>
            <a:prstGeom prst="rect">
              <a:avLst/>
            </a:prstGeom>
            <a:noFill/>
          </p:spPr>
          <p:txBody>
            <a:bodyPr wrap="square" rtlCol="0">
              <a:spAutoFit/>
            </a:bodyPr>
            <a:lstStyle/>
            <a:p>
              <a:r>
                <a:rPr lang="en-GB" sz="1200" dirty="0">
                  <a:solidFill>
                    <a:schemeClr val="bg1">
                      <a:lumMod val="50000"/>
                    </a:schemeClr>
                  </a:solidFill>
                </a:rPr>
                <a:t>Porte </a:t>
              </a:r>
              <a:r>
                <a:rPr lang="en-GB" sz="1200" dirty="0" err="1">
                  <a:solidFill>
                    <a:schemeClr val="bg1">
                      <a:lumMod val="50000"/>
                    </a:schemeClr>
                  </a:solidFill>
                </a:rPr>
                <a:t>échantillon</a:t>
              </a:r>
              <a:r>
                <a:rPr lang="en-GB" sz="1200" dirty="0">
                  <a:solidFill>
                    <a:schemeClr val="bg1">
                      <a:lumMod val="50000"/>
                    </a:schemeClr>
                  </a:solidFill>
                </a:rPr>
                <a:t> pour irradiation</a:t>
              </a:r>
            </a:p>
          </p:txBody>
        </p:sp>
        <p:pic>
          <p:nvPicPr>
            <p:cNvPr id="27" name="Image 26">
              <a:extLst>
                <a:ext uri="{FF2B5EF4-FFF2-40B4-BE49-F238E27FC236}">
                  <a16:creationId xmlns:a16="http://schemas.microsoft.com/office/drawing/2014/main" id="{55C8718E-254F-79D7-E481-4A27EF838F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1322" y="292146"/>
              <a:ext cx="1566472" cy="1174056"/>
            </a:xfrm>
            <a:prstGeom prst="rect">
              <a:avLst/>
            </a:prstGeom>
          </p:spPr>
        </p:pic>
        <p:pic>
          <p:nvPicPr>
            <p:cNvPr id="28" name="Image 27">
              <a:extLst>
                <a:ext uri="{FF2B5EF4-FFF2-40B4-BE49-F238E27FC236}">
                  <a16:creationId xmlns:a16="http://schemas.microsoft.com/office/drawing/2014/main" id="{B19D347C-CEB7-128D-21B3-0FD6AB4786C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17545" y="306399"/>
              <a:ext cx="400472" cy="418403"/>
            </a:xfrm>
            <a:prstGeom prst="rect">
              <a:avLst/>
            </a:prstGeom>
          </p:spPr>
        </p:pic>
        <p:pic>
          <p:nvPicPr>
            <p:cNvPr id="29" name="Image 28">
              <a:extLst>
                <a:ext uri="{FF2B5EF4-FFF2-40B4-BE49-F238E27FC236}">
                  <a16:creationId xmlns:a16="http://schemas.microsoft.com/office/drawing/2014/main" id="{E69D1607-B587-73F5-E26B-0CD2C77422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59692" y="720466"/>
              <a:ext cx="958089" cy="1437134"/>
            </a:xfrm>
            <a:prstGeom prst="rect">
              <a:avLst/>
            </a:prstGeom>
          </p:spPr>
        </p:pic>
        <p:pic>
          <p:nvPicPr>
            <p:cNvPr id="30" name="Image 29">
              <a:extLst>
                <a:ext uri="{FF2B5EF4-FFF2-40B4-BE49-F238E27FC236}">
                  <a16:creationId xmlns:a16="http://schemas.microsoft.com/office/drawing/2014/main" id="{B0CE6A50-20FF-D785-8E3C-7059C8047EF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28890" y="2220971"/>
              <a:ext cx="1946166" cy="1295417"/>
            </a:xfrm>
            <a:prstGeom prst="rect">
              <a:avLst/>
            </a:prstGeom>
          </p:spPr>
        </p:pic>
        <p:pic>
          <p:nvPicPr>
            <p:cNvPr id="31" name="Image 30">
              <a:extLst>
                <a:ext uri="{FF2B5EF4-FFF2-40B4-BE49-F238E27FC236}">
                  <a16:creationId xmlns:a16="http://schemas.microsoft.com/office/drawing/2014/main" id="{F4E5ED1C-6092-424F-E30B-20FEFC42B70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79626" y="3908261"/>
              <a:ext cx="1547664" cy="1030164"/>
            </a:xfrm>
            <a:prstGeom prst="rect">
              <a:avLst/>
            </a:prstGeom>
          </p:spPr>
        </p:pic>
        <p:pic>
          <p:nvPicPr>
            <p:cNvPr id="32" name="Image 31">
              <a:extLst>
                <a:ext uri="{FF2B5EF4-FFF2-40B4-BE49-F238E27FC236}">
                  <a16:creationId xmlns:a16="http://schemas.microsoft.com/office/drawing/2014/main" id="{B1C911B1-D8A4-8EBF-D335-1262D607424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331088" y="5490244"/>
              <a:ext cx="1933612" cy="1188388"/>
            </a:xfrm>
            <a:prstGeom prst="rect">
              <a:avLst/>
            </a:prstGeom>
          </p:spPr>
        </p:pic>
        <p:sp>
          <p:nvSpPr>
            <p:cNvPr id="33" name="ZoneTexte 32">
              <a:extLst>
                <a:ext uri="{FF2B5EF4-FFF2-40B4-BE49-F238E27FC236}">
                  <a16:creationId xmlns:a16="http://schemas.microsoft.com/office/drawing/2014/main" id="{8564E9A5-05D1-AE0A-8286-6D2900A43ED9}"/>
                </a:ext>
              </a:extLst>
            </p:cNvPr>
            <p:cNvSpPr txBox="1"/>
            <p:nvPr/>
          </p:nvSpPr>
          <p:spPr>
            <a:xfrm>
              <a:off x="2145562" y="5222533"/>
              <a:ext cx="1641600" cy="330898"/>
            </a:xfrm>
            <a:prstGeom prst="rect">
              <a:avLst/>
            </a:prstGeom>
            <a:noFill/>
          </p:spPr>
          <p:txBody>
            <a:bodyPr wrap="square" rtlCol="0">
              <a:spAutoFit/>
            </a:bodyPr>
            <a:lstStyle/>
            <a:p>
              <a:r>
                <a:rPr lang="en-GB" sz="1200" dirty="0">
                  <a:solidFill>
                    <a:schemeClr val="bg1">
                      <a:lumMod val="50000"/>
                    </a:schemeClr>
                  </a:solidFill>
                </a:rPr>
                <a:t>CYCLOTRON</a:t>
              </a:r>
            </a:p>
          </p:txBody>
        </p:sp>
        <p:cxnSp>
          <p:nvCxnSpPr>
            <p:cNvPr id="34" name="Connecteur droit 33">
              <a:extLst>
                <a:ext uri="{FF2B5EF4-FFF2-40B4-BE49-F238E27FC236}">
                  <a16:creationId xmlns:a16="http://schemas.microsoft.com/office/drawing/2014/main" id="{4B28475E-643F-F651-9CD4-74B004462613}"/>
                </a:ext>
              </a:extLst>
            </p:cNvPr>
            <p:cNvCxnSpPr>
              <a:cxnSpLocks/>
            </p:cNvCxnSpPr>
            <p:nvPr/>
          </p:nvCxnSpPr>
          <p:spPr bwMode="auto">
            <a:xfrm flipH="1">
              <a:off x="4257063" y="5589240"/>
              <a:ext cx="1395057" cy="433466"/>
            </a:xfrm>
            <a:prstGeom prst="line">
              <a:avLst/>
            </a:prstGeom>
            <a:solidFill>
              <a:schemeClr val="accent1"/>
            </a:solidFill>
            <a:ln w="22225" cap="flat" cmpd="sng" algn="ctr">
              <a:solidFill>
                <a:srgbClr val="FFAA00"/>
              </a:solidFill>
              <a:prstDash val="solid"/>
              <a:round/>
              <a:headEnd type="oval" w="med" len="med"/>
              <a:tailEnd type="none" w="med" len="med"/>
            </a:ln>
            <a:effectLst/>
          </p:spPr>
        </p:cxnSp>
        <p:sp>
          <p:nvSpPr>
            <p:cNvPr id="35" name="ZoneTexte 34">
              <a:extLst>
                <a:ext uri="{FF2B5EF4-FFF2-40B4-BE49-F238E27FC236}">
                  <a16:creationId xmlns:a16="http://schemas.microsoft.com/office/drawing/2014/main" id="{1D69F293-03D7-AA44-E779-FB8372919FF9}"/>
                </a:ext>
              </a:extLst>
            </p:cNvPr>
            <p:cNvSpPr txBox="1"/>
            <p:nvPr/>
          </p:nvSpPr>
          <p:spPr>
            <a:xfrm rot="2025009">
              <a:off x="2366778" y="4965779"/>
              <a:ext cx="3854180" cy="303324"/>
            </a:xfrm>
            <a:prstGeom prst="rect">
              <a:avLst/>
            </a:prstGeom>
            <a:noFill/>
          </p:spPr>
          <p:txBody>
            <a:bodyPr wrap="square" rtlCol="0">
              <a:spAutoFit/>
            </a:bodyPr>
            <a:lstStyle/>
            <a:p>
              <a:pPr defTabSz="457200" eaLnBrk="0" hangingPunct="0"/>
              <a:r>
                <a:rPr lang="fr-FR" sz="1050" b="1" dirty="0">
                  <a:solidFill>
                    <a:schemeClr val="bg1">
                      <a:lumMod val="50000"/>
                    </a:schemeClr>
                  </a:solidFill>
                  <a:latin typeface="Arial" panose="020B0604020202020204" pitchFamily="34" charset="0"/>
                  <a:ea typeface="ＭＳ Ｐゴシック" charset="-128"/>
                  <a:cs typeface="Arial" panose="020B0604020202020204" pitchFamily="34" charset="0"/>
                </a:rPr>
                <a:t>GANIL CYCLOTRONS</a:t>
              </a:r>
            </a:p>
          </p:txBody>
        </p:sp>
        <p:pic>
          <p:nvPicPr>
            <p:cNvPr id="36" name="Image 35">
              <a:extLst>
                <a:ext uri="{FF2B5EF4-FFF2-40B4-BE49-F238E27FC236}">
                  <a16:creationId xmlns:a16="http://schemas.microsoft.com/office/drawing/2014/main" id="{2070EDEB-01B2-12C6-FBE6-8372D2292AB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450214" y="5551114"/>
              <a:ext cx="1474292" cy="1209845"/>
            </a:xfrm>
            <a:prstGeom prst="rect">
              <a:avLst/>
            </a:prstGeom>
          </p:spPr>
        </p:pic>
        <p:cxnSp>
          <p:nvCxnSpPr>
            <p:cNvPr id="37" name="Connecteur droit 36">
              <a:extLst>
                <a:ext uri="{FF2B5EF4-FFF2-40B4-BE49-F238E27FC236}">
                  <a16:creationId xmlns:a16="http://schemas.microsoft.com/office/drawing/2014/main" id="{0BB14D78-4377-51E3-FAD8-960535E4E530}"/>
                </a:ext>
              </a:extLst>
            </p:cNvPr>
            <p:cNvCxnSpPr>
              <a:cxnSpLocks/>
            </p:cNvCxnSpPr>
            <p:nvPr/>
          </p:nvCxnSpPr>
          <p:spPr bwMode="auto">
            <a:xfrm>
              <a:off x="6971049" y="5733385"/>
              <a:ext cx="479165" cy="607025"/>
            </a:xfrm>
            <a:prstGeom prst="line">
              <a:avLst/>
            </a:prstGeom>
            <a:solidFill>
              <a:schemeClr val="accent1"/>
            </a:solidFill>
            <a:ln w="22225" cap="flat" cmpd="sng" algn="ctr">
              <a:solidFill>
                <a:srgbClr val="FFAA00"/>
              </a:solidFill>
              <a:prstDash val="solid"/>
              <a:round/>
              <a:headEnd type="oval" w="med" len="med"/>
              <a:tailEnd type="none" w="med" len="med"/>
            </a:ln>
            <a:effectLst/>
          </p:spPr>
        </p:cxnSp>
        <p:sp>
          <p:nvSpPr>
            <p:cNvPr id="38" name="ZoneTexte 37">
              <a:extLst>
                <a:ext uri="{FF2B5EF4-FFF2-40B4-BE49-F238E27FC236}">
                  <a16:creationId xmlns:a16="http://schemas.microsoft.com/office/drawing/2014/main" id="{0FD6DCE6-79C7-9B0E-B81C-CD7E958CF50B}"/>
                </a:ext>
              </a:extLst>
            </p:cNvPr>
            <p:cNvSpPr txBox="1"/>
            <p:nvPr/>
          </p:nvSpPr>
          <p:spPr>
            <a:xfrm>
              <a:off x="7586818" y="5284167"/>
              <a:ext cx="1277749" cy="330898"/>
            </a:xfrm>
            <a:prstGeom prst="rect">
              <a:avLst/>
            </a:prstGeom>
            <a:noFill/>
          </p:spPr>
          <p:txBody>
            <a:bodyPr wrap="square" rtlCol="0">
              <a:spAutoFit/>
            </a:bodyPr>
            <a:lstStyle/>
            <a:p>
              <a:r>
                <a:rPr lang="en-GB" sz="1200" dirty="0">
                  <a:solidFill>
                    <a:schemeClr val="bg1">
                      <a:lumMod val="50000"/>
                    </a:schemeClr>
                  </a:solidFill>
                </a:rPr>
                <a:t>SOURCES</a:t>
              </a:r>
            </a:p>
          </p:txBody>
        </p:sp>
        <p:pic>
          <p:nvPicPr>
            <p:cNvPr id="39" name="Image 38">
              <a:extLst>
                <a:ext uri="{FF2B5EF4-FFF2-40B4-BE49-F238E27FC236}">
                  <a16:creationId xmlns:a16="http://schemas.microsoft.com/office/drawing/2014/main" id="{72242379-A66B-F6D8-DCAF-BB757627FF8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11636" y="2370027"/>
              <a:ext cx="1456491" cy="969477"/>
            </a:xfrm>
            <a:prstGeom prst="rect">
              <a:avLst/>
            </a:prstGeom>
          </p:spPr>
        </p:pic>
      </p:grpSp>
      <p:sp>
        <p:nvSpPr>
          <p:cNvPr id="40" name="ZoneTexte 39">
            <a:extLst>
              <a:ext uri="{FF2B5EF4-FFF2-40B4-BE49-F238E27FC236}">
                <a16:creationId xmlns:a16="http://schemas.microsoft.com/office/drawing/2014/main" id="{FC529F4D-0982-D05A-4FEA-03343C819F1D}"/>
              </a:ext>
            </a:extLst>
          </p:cNvPr>
          <p:cNvSpPr txBox="1"/>
          <p:nvPr/>
        </p:nvSpPr>
        <p:spPr>
          <a:xfrm>
            <a:off x="153093" y="4378036"/>
            <a:ext cx="2228156" cy="1569660"/>
          </a:xfrm>
          <a:prstGeom prst="rect">
            <a:avLst/>
          </a:prstGeom>
          <a:noFill/>
        </p:spPr>
        <p:txBody>
          <a:bodyPr wrap="square" rtlCol="0">
            <a:spAutoFit/>
          </a:bodyPr>
          <a:lstStyle/>
          <a:p>
            <a:pPr marL="108000" indent="-108000">
              <a:buFont typeface="Arial" panose="020B0604020202020204" pitchFamily="34" charset="0"/>
              <a:buChar char="•"/>
            </a:pPr>
            <a:r>
              <a:rPr lang="fr-FR" sz="1600" dirty="0" err="1">
                <a:solidFill>
                  <a:schemeClr val="tx1">
                    <a:lumMod val="50000"/>
                    <a:lumOff val="50000"/>
                  </a:schemeClr>
                </a:solidFill>
                <a:latin typeface="Calibri" panose="020F0502020204030204" pitchFamily="34" charset="0"/>
                <a:cs typeface="Calibri" panose="020F0502020204030204" pitchFamily="34" charset="0"/>
              </a:rPr>
              <a:t>Beams</a:t>
            </a:r>
            <a:r>
              <a:rPr lang="fr-FR" sz="1600" dirty="0">
                <a:solidFill>
                  <a:schemeClr val="tx1">
                    <a:lumMod val="50000"/>
                    <a:lumOff val="50000"/>
                  </a:schemeClr>
                </a:solidFill>
                <a:latin typeface="Calibri" panose="020F0502020204030204" pitchFamily="34" charset="0"/>
                <a:cs typeface="Calibri" panose="020F0502020204030204" pitchFamily="34" charset="0"/>
              </a:rPr>
              <a:t> : </a:t>
            </a:r>
            <a:r>
              <a:rPr lang="fr-FR" sz="1600" baseline="30000" dirty="0">
                <a:solidFill>
                  <a:schemeClr val="tx1">
                    <a:lumMod val="50000"/>
                    <a:lumOff val="50000"/>
                  </a:schemeClr>
                </a:solidFill>
                <a:latin typeface="Calibri" panose="020F0502020204030204" pitchFamily="34" charset="0"/>
                <a:cs typeface="Calibri" panose="020F0502020204030204" pitchFamily="34" charset="0"/>
              </a:rPr>
              <a:t>12</a:t>
            </a:r>
            <a:r>
              <a:rPr lang="fr-FR" sz="1600" dirty="0">
                <a:solidFill>
                  <a:schemeClr val="tx1">
                    <a:lumMod val="50000"/>
                    <a:lumOff val="50000"/>
                  </a:schemeClr>
                </a:solidFill>
                <a:latin typeface="Calibri" panose="020F0502020204030204" pitchFamily="34" charset="0"/>
                <a:cs typeface="Calibri" panose="020F0502020204030204" pitchFamily="34" charset="0"/>
              </a:rPr>
              <a:t>C à U</a:t>
            </a:r>
          </a:p>
          <a:p>
            <a:pPr marL="108000" indent="-108000">
              <a:buFont typeface="Arial" panose="020B0604020202020204" pitchFamily="34" charset="0"/>
              <a:buChar char="•"/>
            </a:pPr>
            <a:r>
              <a:rPr lang="fr-FR" sz="1600" dirty="0">
                <a:solidFill>
                  <a:schemeClr val="tx1">
                    <a:lumMod val="50000"/>
                    <a:lumOff val="50000"/>
                  </a:schemeClr>
                </a:solidFill>
                <a:latin typeface="Calibri" panose="020F0502020204030204" pitchFamily="34" charset="0"/>
                <a:cs typeface="Calibri" panose="020F0502020204030204" pitchFamily="34" charset="0"/>
              </a:rPr>
              <a:t>Energy : </a:t>
            </a:r>
            <a:r>
              <a:rPr lang="fr-FR" sz="1600" dirty="0" err="1">
                <a:solidFill>
                  <a:schemeClr val="tx1">
                    <a:lumMod val="50000"/>
                    <a:lumOff val="50000"/>
                  </a:schemeClr>
                </a:solidFill>
                <a:latin typeface="Calibri" panose="020F0502020204030204" pitchFamily="34" charset="0"/>
                <a:cs typeface="Calibri" panose="020F0502020204030204" pitchFamily="34" charset="0"/>
              </a:rPr>
              <a:t>from</a:t>
            </a:r>
            <a:r>
              <a:rPr lang="fr-FR" sz="1600" dirty="0">
                <a:solidFill>
                  <a:schemeClr val="tx1">
                    <a:lumMod val="50000"/>
                    <a:lumOff val="50000"/>
                  </a:schemeClr>
                </a:solidFill>
                <a:latin typeface="Calibri" panose="020F0502020204030204" pitchFamily="34" charset="0"/>
                <a:cs typeface="Calibri" panose="020F0502020204030204" pitchFamily="34" charset="0"/>
              </a:rPr>
              <a:t> &lt;1 MeV up to  95MeV/</a:t>
            </a:r>
            <a:r>
              <a:rPr lang="fr-FR" sz="1600" dirty="0" err="1">
                <a:solidFill>
                  <a:schemeClr val="tx1">
                    <a:lumMod val="50000"/>
                    <a:lumOff val="50000"/>
                  </a:schemeClr>
                </a:solidFill>
                <a:latin typeface="Calibri" panose="020F0502020204030204" pitchFamily="34" charset="0"/>
                <a:cs typeface="Calibri" panose="020F0502020204030204" pitchFamily="34" charset="0"/>
              </a:rPr>
              <a:t>nucleon</a:t>
            </a:r>
            <a:endParaRPr lang="fr-FR" sz="1600" dirty="0">
              <a:solidFill>
                <a:schemeClr val="tx1">
                  <a:lumMod val="50000"/>
                  <a:lumOff val="50000"/>
                </a:schemeClr>
              </a:solidFill>
              <a:latin typeface="Calibri" panose="020F0502020204030204" pitchFamily="34" charset="0"/>
              <a:cs typeface="Calibri" panose="020F0502020204030204" pitchFamily="34" charset="0"/>
            </a:endParaRPr>
          </a:p>
          <a:p>
            <a:pPr marL="108000" indent="-108000">
              <a:buFont typeface="Arial" panose="020B0604020202020204" pitchFamily="34" charset="0"/>
              <a:buChar char="•"/>
            </a:pPr>
            <a:r>
              <a:rPr lang="fr-FR" sz="1600" dirty="0">
                <a:solidFill>
                  <a:schemeClr val="tx1">
                    <a:lumMod val="50000"/>
                    <a:lumOff val="50000"/>
                  </a:schemeClr>
                </a:solidFill>
                <a:latin typeface="Calibri" panose="020F0502020204030204" pitchFamily="34" charset="0"/>
                <a:cs typeface="Calibri" panose="020F0502020204030204" pitchFamily="34" charset="0"/>
              </a:rPr>
              <a:t>Up to 4 </a:t>
            </a:r>
            <a:r>
              <a:rPr lang="fr-FR" sz="1600" dirty="0" err="1">
                <a:solidFill>
                  <a:schemeClr val="tx1">
                    <a:lumMod val="50000"/>
                    <a:lumOff val="50000"/>
                  </a:schemeClr>
                </a:solidFill>
                <a:latin typeface="Calibri" panose="020F0502020204030204" pitchFamily="34" charset="0"/>
                <a:cs typeface="Calibri" panose="020F0502020204030204" pitchFamily="34" charset="0"/>
              </a:rPr>
              <a:t>parallel</a:t>
            </a:r>
            <a:r>
              <a:rPr lang="fr-FR" sz="1600" dirty="0">
                <a:solidFill>
                  <a:schemeClr val="tx1">
                    <a:lumMod val="50000"/>
                    <a:lumOff val="50000"/>
                  </a:schemeClr>
                </a:solidFill>
                <a:latin typeface="Calibri" panose="020F0502020204030204" pitchFamily="34" charset="0"/>
                <a:cs typeface="Calibri" panose="020F0502020204030204" pitchFamily="34" charset="0"/>
              </a:rPr>
              <a:t> </a:t>
            </a:r>
            <a:r>
              <a:rPr lang="fr-FR" sz="1600" dirty="0" err="1">
                <a:solidFill>
                  <a:schemeClr val="tx1">
                    <a:lumMod val="50000"/>
                    <a:lumOff val="50000"/>
                  </a:schemeClr>
                </a:solidFill>
                <a:latin typeface="Calibri" panose="020F0502020204030204" pitchFamily="34" charset="0"/>
                <a:cs typeface="Calibri" panose="020F0502020204030204" pitchFamily="34" charset="0"/>
              </a:rPr>
              <a:t>experiments</a:t>
            </a:r>
            <a:endParaRPr lang="fr-FR" sz="1600" dirty="0">
              <a:solidFill>
                <a:schemeClr val="tx1">
                  <a:lumMod val="50000"/>
                  <a:lumOff val="50000"/>
                </a:schemeClr>
              </a:solidFill>
              <a:latin typeface="Calibri" panose="020F0502020204030204" pitchFamily="34" charset="0"/>
              <a:cs typeface="Calibri" panose="020F0502020204030204" pitchFamily="34" charset="0"/>
            </a:endParaRPr>
          </a:p>
          <a:p>
            <a:pPr marL="108000" indent="-108000"/>
            <a:endParaRPr lang="fr-FR" sz="16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41" name="Rectangle 40"/>
          <p:cNvSpPr/>
          <p:nvPr/>
        </p:nvSpPr>
        <p:spPr>
          <a:xfrm>
            <a:off x="8522418" y="1123905"/>
            <a:ext cx="3602906" cy="4247317"/>
          </a:xfrm>
          <a:prstGeom prst="rect">
            <a:avLst/>
          </a:prstGeom>
        </p:spPr>
        <p:txBody>
          <a:bodyPr wrap="square">
            <a:spAutoFit/>
          </a:bodyPr>
          <a:lstStyle/>
          <a:p>
            <a:r>
              <a:rPr lang="fr-FR" b="1" dirty="0"/>
              <a:t>A </a:t>
            </a:r>
            <a:r>
              <a:rPr lang="fr-FR" b="1" dirty="0" err="1"/>
              <a:t>strong</a:t>
            </a:r>
            <a:r>
              <a:rPr lang="fr-FR" b="1" dirty="0"/>
              <a:t> </a:t>
            </a:r>
            <a:r>
              <a:rPr lang="fr-FR" b="1" dirty="0" err="1" smtClean="0"/>
              <a:t>scientific</a:t>
            </a:r>
            <a:r>
              <a:rPr lang="fr-FR" b="1" dirty="0" smtClean="0"/>
              <a:t> program </a:t>
            </a:r>
            <a:r>
              <a:rPr lang="fr-FR" b="1" dirty="0"/>
              <a:t>for the </a:t>
            </a:r>
            <a:r>
              <a:rPr lang="fr-FR" b="1" dirty="0" err="1"/>
              <a:t>next</a:t>
            </a:r>
            <a:r>
              <a:rPr lang="fr-FR" b="1" dirty="0"/>
              <a:t> </a:t>
            </a:r>
            <a:r>
              <a:rPr lang="fr-FR" b="1" dirty="0" err="1"/>
              <a:t>years</a:t>
            </a:r>
            <a:r>
              <a:rPr lang="fr-FR" b="1" dirty="0"/>
              <a:t> </a:t>
            </a:r>
            <a:r>
              <a:rPr lang="fr-FR" b="1" dirty="0" err="1"/>
              <a:t>with</a:t>
            </a:r>
            <a:r>
              <a:rPr lang="fr-FR" b="1" dirty="0"/>
              <a:t> </a:t>
            </a:r>
            <a:r>
              <a:rPr lang="fr-FR" b="1" dirty="0" err="1"/>
              <a:t>upgraded</a:t>
            </a:r>
            <a:r>
              <a:rPr lang="fr-FR" b="1" dirty="0"/>
              <a:t> </a:t>
            </a:r>
            <a:r>
              <a:rPr lang="fr-FR" b="1" dirty="0" err="1"/>
              <a:t>spectrometers</a:t>
            </a:r>
            <a:r>
              <a:rPr lang="fr-FR" b="1" dirty="0"/>
              <a:t> and detectors</a:t>
            </a:r>
            <a:r>
              <a:rPr lang="fr-FR" dirty="0"/>
              <a:t>:</a:t>
            </a:r>
          </a:p>
          <a:p>
            <a:r>
              <a:rPr lang="fr-FR" dirty="0"/>
              <a:t>-VAMOS++ and the fission revival</a:t>
            </a:r>
          </a:p>
          <a:p>
            <a:r>
              <a:rPr lang="fr-FR" dirty="0" smtClean="0"/>
              <a:t>-</a:t>
            </a:r>
            <a:r>
              <a:rPr lang="fr-FR" dirty="0"/>
              <a:t>LISE2022 and the « tandem » mode</a:t>
            </a:r>
          </a:p>
          <a:p>
            <a:r>
              <a:rPr lang="fr-FR" dirty="0"/>
              <a:t>-MUST2/MUGAST </a:t>
            </a:r>
            <a:r>
              <a:rPr lang="fr-FR" dirty="0" err="1"/>
              <a:t>campaign</a:t>
            </a:r>
            <a:r>
              <a:rPr lang="fr-FR" dirty="0"/>
              <a:t> 2023-?</a:t>
            </a:r>
          </a:p>
          <a:p>
            <a:r>
              <a:rPr lang="fr-FR" dirty="0" smtClean="0"/>
              <a:t>-</a:t>
            </a:r>
            <a:r>
              <a:rPr lang="fr-FR" dirty="0"/>
              <a:t>ACTAR active </a:t>
            </a:r>
            <a:r>
              <a:rPr lang="fr-FR" dirty="0" err="1"/>
              <a:t>target</a:t>
            </a:r>
            <a:r>
              <a:rPr lang="fr-FR" dirty="0"/>
              <a:t> </a:t>
            </a:r>
          </a:p>
          <a:p>
            <a:r>
              <a:rPr lang="fr-FR" dirty="0" smtClean="0"/>
              <a:t>-</a:t>
            </a:r>
            <a:r>
              <a:rPr lang="fr-FR" dirty="0"/>
              <a:t>INDRA+FAZIA</a:t>
            </a:r>
          </a:p>
          <a:p>
            <a:r>
              <a:rPr lang="fr-FR" dirty="0"/>
              <a:t>-AGATA@GANIL.2 ?</a:t>
            </a:r>
          </a:p>
          <a:p>
            <a:r>
              <a:rPr lang="fr-FR" dirty="0" smtClean="0"/>
              <a:t>-</a:t>
            </a:r>
            <a:r>
              <a:rPr lang="fr-FR" dirty="0" err="1"/>
              <a:t>many</a:t>
            </a:r>
            <a:r>
              <a:rPr lang="fr-FR" dirty="0"/>
              <a:t> new SPIRAL1 </a:t>
            </a:r>
            <a:r>
              <a:rPr lang="fr-FR" dirty="0" err="1"/>
              <a:t>beams</a:t>
            </a:r>
            <a:endParaRPr lang="fr-FR" dirty="0"/>
          </a:p>
          <a:p>
            <a:endParaRPr lang="fr-FR" dirty="0"/>
          </a:p>
          <a:p>
            <a:r>
              <a:rPr lang="fr-FR" dirty="0" smtClean="0"/>
              <a:t>Cyclotron </a:t>
            </a:r>
            <a:r>
              <a:rPr lang="fr-FR" dirty="0" err="1"/>
              <a:t>refurbishing</a:t>
            </a:r>
            <a:r>
              <a:rPr lang="fr-FR" dirty="0"/>
              <a:t> program </a:t>
            </a:r>
            <a:r>
              <a:rPr lang="fr-FR" dirty="0">
                <a:solidFill>
                  <a:srgbClr val="7030A0"/>
                </a:solidFill>
              </a:rPr>
              <a:t>CYREN</a:t>
            </a:r>
          </a:p>
        </p:txBody>
      </p:sp>
    </p:spTree>
    <p:extLst>
      <p:ext uri="{BB962C8B-B14F-4D97-AF65-F5344CB8AC3E}">
        <p14:creationId xmlns:p14="http://schemas.microsoft.com/office/powerpoint/2010/main" val="3051577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lgn="r"/>
            <a:r>
              <a:rPr lang="en-US" smtClean="0"/>
              <a:t>ISOL France Workshop VI - GDR SCiPAC - 27 Mai 2024, IPHC, Strasbourg</a:t>
            </a:r>
            <a:endParaRPr lang="fr-FR" dirty="0"/>
          </a:p>
        </p:txBody>
      </p:sp>
      <p:sp>
        <p:nvSpPr>
          <p:cNvPr id="38" name="Espace réservé du numéro de diapositive 37"/>
          <p:cNvSpPr>
            <a:spLocks noGrp="1"/>
          </p:cNvSpPr>
          <p:nvPr>
            <p:ph type="sldNum" sz="quarter" idx="12"/>
          </p:nvPr>
        </p:nvSpPr>
        <p:spPr/>
        <p:txBody>
          <a:bodyPr/>
          <a:lstStyle/>
          <a:p>
            <a:fld id="{94B63599-5DA0-BE42-AE37-88D1760620F1}" type="slidenum">
              <a:rPr lang="fr-FR" smtClean="0"/>
              <a:t>6</a:t>
            </a:fld>
            <a:endParaRPr lang="fr-FR"/>
          </a:p>
        </p:txBody>
      </p:sp>
      <p:sp>
        <p:nvSpPr>
          <p:cNvPr id="2" name="Titre 1"/>
          <p:cNvSpPr>
            <a:spLocks noGrp="1"/>
          </p:cNvSpPr>
          <p:nvPr>
            <p:ph type="title" idx="4294967295"/>
          </p:nvPr>
        </p:nvSpPr>
        <p:spPr>
          <a:xfrm>
            <a:off x="0" y="-273050"/>
            <a:ext cx="10844213" cy="1198563"/>
          </a:xfrm>
        </p:spPr>
        <p:txBody>
          <a:bodyPr/>
          <a:lstStyle/>
          <a:p>
            <a:r>
              <a:rPr lang="fr-FR" spc="-1" dirty="0">
                <a:solidFill>
                  <a:srgbClr val="7030A0"/>
                </a:solidFill>
                <a:latin typeface="Calibri" panose="020F0502020204030204" pitchFamily="34" charset="0"/>
                <a:cs typeface="Calibri" panose="020F0502020204030204" pitchFamily="34" charset="0"/>
              </a:rPr>
              <a:t>SPIRAL2 and the new </a:t>
            </a:r>
            <a:r>
              <a:rPr lang="fr-FR" spc="-1" dirty="0" err="1">
                <a:solidFill>
                  <a:srgbClr val="7030A0"/>
                </a:solidFill>
                <a:latin typeface="Calibri" panose="020F0502020204030204" pitchFamily="34" charset="0"/>
                <a:cs typeface="Calibri" panose="020F0502020204030204" pitchFamily="34" charset="0"/>
              </a:rPr>
              <a:t>experimental</a:t>
            </a:r>
            <a:r>
              <a:rPr lang="fr-FR" spc="-1" dirty="0">
                <a:solidFill>
                  <a:srgbClr val="7030A0"/>
                </a:solidFill>
                <a:latin typeface="Calibri" panose="020F0502020204030204" pitchFamily="34" charset="0"/>
                <a:cs typeface="Calibri" panose="020F0502020204030204" pitchFamily="34" charset="0"/>
              </a:rPr>
              <a:t> </a:t>
            </a:r>
            <a:r>
              <a:rPr lang="fr-FR" spc="-1" dirty="0" err="1" smtClean="0">
                <a:solidFill>
                  <a:srgbClr val="7030A0"/>
                </a:solidFill>
                <a:latin typeface="Calibri" panose="020F0502020204030204" pitchFamily="34" charset="0"/>
                <a:cs typeface="Calibri" panose="020F0502020204030204" pitchFamily="34" charset="0"/>
              </a:rPr>
              <a:t>rooms</a:t>
            </a:r>
            <a:endParaRPr lang="en-US" dirty="0"/>
          </a:p>
        </p:txBody>
      </p:sp>
      <p:grpSp>
        <p:nvGrpSpPr>
          <p:cNvPr id="6" name="Groupe 5">
            <a:extLst>
              <a:ext uri="{FF2B5EF4-FFF2-40B4-BE49-F238E27FC236}">
                <a16:creationId xmlns:a16="http://schemas.microsoft.com/office/drawing/2014/main" id="{A3B0A73E-2916-2CBD-C69A-7733A500ACD6}"/>
              </a:ext>
            </a:extLst>
          </p:cNvPr>
          <p:cNvGrpSpPr/>
          <p:nvPr/>
        </p:nvGrpSpPr>
        <p:grpSpPr>
          <a:xfrm>
            <a:off x="199584" y="919768"/>
            <a:ext cx="8052972" cy="5367519"/>
            <a:chOff x="177903" y="226221"/>
            <a:chExt cx="8844915" cy="6674484"/>
          </a:xfrm>
        </p:grpSpPr>
        <p:pic>
          <p:nvPicPr>
            <p:cNvPr id="7" name="Image 6">
              <a:extLst>
                <a:ext uri="{FF2B5EF4-FFF2-40B4-BE49-F238E27FC236}">
                  <a16:creationId xmlns:a16="http://schemas.microsoft.com/office/drawing/2014/main" id="{08C3C1C9-353D-FE3E-3043-A36CE87C7B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3737" y="1586135"/>
              <a:ext cx="5337318" cy="4751238"/>
            </a:xfrm>
            <a:prstGeom prst="rect">
              <a:avLst/>
            </a:prstGeom>
          </p:spPr>
        </p:pic>
        <p:pic>
          <p:nvPicPr>
            <p:cNvPr id="8" name="Image 7">
              <a:extLst>
                <a:ext uri="{FF2B5EF4-FFF2-40B4-BE49-F238E27FC236}">
                  <a16:creationId xmlns:a16="http://schemas.microsoft.com/office/drawing/2014/main" id="{305FD623-A2E9-8EF1-DC1B-8E54AF27B9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8878" y="5081985"/>
              <a:ext cx="2267398" cy="1509681"/>
            </a:xfrm>
            <a:prstGeom prst="rect">
              <a:avLst/>
            </a:prstGeom>
          </p:spPr>
        </p:pic>
        <p:cxnSp>
          <p:nvCxnSpPr>
            <p:cNvPr id="9" name="Connecteur droit 8">
              <a:extLst>
                <a:ext uri="{FF2B5EF4-FFF2-40B4-BE49-F238E27FC236}">
                  <a16:creationId xmlns:a16="http://schemas.microsoft.com/office/drawing/2014/main" id="{CAC96EFE-E19C-8138-AF83-67A77497895B}"/>
                </a:ext>
              </a:extLst>
            </p:cNvPr>
            <p:cNvCxnSpPr>
              <a:cxnSpLocks/>
              <a:endCxn id="8" idx="1"/>
            </p:cNvCxnSpPr>
            <p:nvPr/>
          </p:nvCxnSpPr>
          <p:spPr bwMode="auto">
            <a:xfrm>
              <a:off x="3608602" y="5076216"/>
              <a:ext cx="740276" cy="760610"/>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10" name="Connecteur droit 9">
              <a:extLst>
                <a:ext uri="{FF2B5EF4-FFF2-40B4-BE49-F238E27FC236}">
                  <a16:creationId xmlns:a16="http://schemas.microsoft.com/office/drawing/2014/main" id="{C22D119B-D9F0-F49F-7CD5-409F85D300EB}"/>
                </a:ext>
              </a:extLst>
            </p:cNvPr>
            <p:cNvCxnSpPr>
              <a:cxnSpLocks/>
              <a:endCxn id="13" idx="3"/>
            </p:cNvCxnSpPr>
            <p:nvPr/>
          </p:nvCxnSpPr>
          <p:spPr bwMode="auto">
            <a:xfrm flipH="1" flipV="1">
              <a:off x="2804853" y="3827131"/>
              <a:ext cx="1238646" cy="212280"/>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11" name="Connecteur droit 10">
              <a:extLst>
                <a:ext uri="{FF2B5EF4-FFF2-40B4-BE49-F238E27FC236}">
                  <a16:creationId xmlns:a16="http://schemas.microsoft.com/office/drawing/2014/main" id="{DC949889-3DAF-F270-2A4A-E228B2822686}"/>
                </a:ext>
              </a:extLst>
            </p:cNvPr>
            <p:cNvCxnSpPr>
              <a:cxnSpLocks/>
            </p:cNvCxnSpPr>
            <p:nvPr/>
          </p:nvCxnSpPr>
          <p:spPr bwMode="auto">
            <a:xfrm flipH="1" flipV="1">
              <a:off x="1893737" y="2033833"/>
              <a:ext cx="2713944" cy="529306"/>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12" name="Connecteur droit 11">
              <a:extLst>
                <a:ext uri="{FF2B5EF4-FFF2-40B4-BE49-F238E27FC236}">
                  <a16:creationId xmlns:a16="http://schemas.microsoft.com/office/drawing/2014/main" id="{32E7FEAA-C27B-428B-2BF2-8211C8161F11}"/>
                </a:ext>
              </a:extLst>
            </p:cNvPr>
            <p:cNvCxnSpPr>
              <a:cxnSpLocks/>
            </p:cNvCxnSpPr>
            <p:nvPr/>
          </p:nvCxnSpPr>
          <p:spPr bwMode="auto">
            <a:xfrm>
              <a:off x="6113177" y="2924944"/>
              <a:ext cx="794743" cy="828644"/>
            </a:xfrm>
            <a:prstGeom prst="line">
              <a:avLst/>
            </a:prstGeom>
            <a:solidFill>
              <a:schemeClr val="accent1"/>
            </a:solidFill>
            <a:ln w="22225" cap="flat" cmpd="sng" algn="ctr">
              <a:solidFill>
                <a:srgbClr val="FFAA00"/>
              </a:solidFill>
              <a:prstDash val="solid"/>
              <a:round/>
              <a:headEnd type="oval" w="med" len="med"/>
              <a:tailEnd type="none" w="med" len="med"/>
            </a:ln>
            <a:effectLst/>
          </p:spPr>
        </p:cxnSp>
        <p:pic>
          <p:nvPicPr>
            <p:cNvPr id="13" name="Image 12">
              <a:extLst>
                <a:ext uri="{FF2B5EF4-FFF2-40B4-BE49-F238E27FC236}">
                  <a16:creationId xmlns:a16="http://schemas.microsoft.com/office/drawing/2014/main" id="{96AA9FDC-52FA-B8B5-D43D-CDD0582569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903" y="2951856"/>
              <a:ext cx="2626950" cy="1750549"/>
            </a:xfrm>
            <a:prstGeom prst="rect">
              <a:avLst/>
            </a:prstGeom>
          </p:spPr>
        </p:pic>
        <p:sp>
          <p:nvSpPr>
            <p:cNvPr id="14" name="ZoneTexte 13">
              <a:extLst>
                <a:ext uri="{FF2B5EF4-FFF2-40B4-BE49-F238E27FC236}">
                  <a16:creationId xmlns:a16="http://schemas.microsoft.com/office/drawing/2014/main" id="{397B20A6-357B-5594-FF6C-1E4B549FE225}"/>
                </a:ext>
              </a:extLst>
            </p:cNvPr>
            <p:cNvSpPr txBox="1"/>
            <p:nvPr/>
          </p:nvSpPr>
          <p:spPr>
            <a:xfrm>
              <a:off x="269999" y="2013009"/>
              <a:ext cx="1688000" cy="344447"/>
            </a:xfrm>
            <a:prstGeom prst="rect">
              <a:avLst/>
            </a:prstGeom>
            <a:noFill/>
          </p:spPr>
          <p:txBody>
            <a:bodyPr wrap="square" rtlCol="0">
              <a:spAutoFit/>
            </a:bodyPr>
            <a:lstStyle/>
            <a:p>
              <a:r>
                <a:rPr lang="en-GB" sz="1200" dirty="0">
                  <a:solidFill>
                    <a:schemeClr val="bg1">
                      <a:lumMod val="50000"/>
                    </a:schemeClr>
                  </a:solidFill>
                </a:rPr>
                <a:t>Salle </a:t>
              </a:r>
              <a:r>
                <a:rPr lang="en-GB" sz="1200" dirty="0" err="1">
                  <a:solidFill>
                    <a:schemeClr val="bg1">
                      <a:lumMod val="50000"/>
                    </a:schemeClr>
                  </a:solidFill>
                </a:rPr>
                <a:t>convertisseur</a:t>
              </a:r>
              <a:endParaRPr lang="en-GB" sz="1200" dirty="0">
                <a:solidFill>
                  <a:schemeClr val="bg1">
                    <a:lumMod val="50000"/>
                  </a:schemeClr>
                </a:solidFill>
              </a:endParaRPr>
            </a:p>
          </p:txBody>
        </p:sp>
        <p:sp>
          <p:nvSpPr>
            <p:cNvPr id="15" name="ZoneTexte 14">
              <a:extLst>
                <a:ext uri="{FF2B5EF4-FFF2-40B4-BE49-F238E27FC236}">
                  <a16:creationId xmlns:a16="http://schemas.microsoft.com/office/drawing/2014/main" id="{A20C5113-46FF-46BC-A5A7-DB645F268333}"/>
                </a:ext>
              </a:extLst>
            </p:cNvPr>
            <p:cNvSpPr txBox="1"/>
            <p:nvPr/>
          </p:nvSpPr>
          <p:spPr>
            <a:xfrm>
              <a:off x="240671" y="4702406"/>
              <a:ext cx="2154124" cy="344447"/>
            </a:xfrm>
            <a:prstGeom prst="rect">
              <a:avLst/>
            </a:prstGeom>
            <a:noFill/>
          </p:spPr>
          <p:txBody>
            <a:bodyPr wrap="square" rtlCol="0">
              <a:spAutoFit/>
            </a:bodyPr>
            <a:lstStyle>
              <a:defPPr>
                <a:defRPr lang="fr-FR"/>
              </a:defPPr>
              <a:lvl1pPr>
                <a:defRPr sz="1200">
                  <a:solidFill>
                    <a:schemeClr val="bg1">
                      <a:lumMod val="50000"/>
                    </a:schemeClr>
                  </a:solidFill>
                </a:defRPr>
              </a:lvl1pPr>
            </a:lstStyle>
            <a:p>
              <a:r>
                <a:rPr lang="en-GB" dirty="0" err="1"/>
                <a:t>Accélérateur</a:t>
              </a:r>
              <a:r>
                <a:rPr lang="en-GB" dirty="0"/>
                <a:t> </a:t>
              </a:r>
              <a:r>
                <a:rPr lang="en-GB" dirty="0" err="1"/>
                <a:t>linéaire</a:t>
              </a:r>
              <a:r>
                <a:rPr lang="en-GB" dirty="0"/>
                <a:t> (LINAC)</a:t>
              </a:r>
            </a:p>
          </p:txBody>
        </p:sp>
        <p:sp>
          <p:nvSpPr>
            <p:cNvPr id="16" name="ZoneTexte 15">
              <a:extLst>
                <a:ext uri="{FF2B5EF4-FFF2-40B4-BE49-F238E27FC236}">
                  <a16:creationId xmlns:a16="http://schemas.microsoft.com/office/drawing/2014/main" id="{D93AC071-05A7-8481-8991-1112FD2FCE36}"/>
                </a:ext>
              </a:extLst>
            </p:cNvPr>
            <p:cNvSpPr txBox="1"/>
            <p:nvPr/>
          </p:nvSpPr>
          <p:spPr>
            <a:xfrm>
              <a:off x="4754214" y="6556258"/>
              <a:ext cx="1559064" cy="344447"/>
            </a:xfrm>
            <a:prstGeom prst="rect">
              <a:avLst/>
            </a:prstGeom>
            <a:noFill/>
          </p:spPr>
          <p:txBody>
            <a:bodyPr wrap="square" rtlCol="0">
              <a:spAutoFit/>
            </a:bodyPr>
            <a:lstStyle/>
            <a:p>
              <a:r>
                <a:rPr lang="en-GB" sz="1200" dirty="0">
                  <a:solidFill>
                    <a:schemeClr val="bg1">
                      <a:lumMod val="50000"/>
                    </a:schemeClr>
                  </a:solidFill>
                </a:rPr>
                <a:t>ION SOURCE</a:t>
              </a:r>
            </a:p>
          </p:txBody>
        </p:sp>
        <p:sp>
          <p:nvSpPr>
            <p:cNvPr id="17" name="ZoneTexte 16">
              <a:extLst>
                <a:ext uri="{FF2B5EF4-FFF2-40B4-BE49-F238E27FC236}">
                  <a16:creationId xmlns:a16="http://schemas.microsoft.com/office/drawing/2014/main" id="{B550E4D6-52FC-23C3-1FAA-B0925836D07B}"/>
                </a:ext>
              </a:extLst>
            </p:cNvPr>
            <p:cNvSpPr txBox="1"/>
            <p:nvPr/>
          </p:nvSpPr>
          <p:spPr>
            <a:xfrm>
              <a:off x="6850220" y="4983969"/>
              <a:ext cx="2172598" cy="574078"/>
            </a:xfrm>
            <a:prstGeom prst="rect">
              <a:avLst/>
            </a:prstGeom>
            <a:noFill/>
          </p:spPr>
          <p:txBody>
            <a:bodyPr wrap="square" rtlCol="0">
              <a:spAutoFit/>
            </a:bodyPr>
            <a:lstStyle>
              <a:defPPr>
                <a:defRPr lang="fr-FR"/>
              </a:defPPr>
              <a:lvl1pPr>
                <a:defRPr sz="1200">
                  <a:solidFill>
                    <a:schemeClr val="bg1">
                      <a:lumMod val="50000"/>
                    </a:schemeClr>
                  </a:solidFill>
                </a:defRPr>
              </a:lvl1pPr>
            </a:lstStyle>
            <a:p>
              <a:r>
                <a:rPr lang="fr-FR" dirty="0"/>
                <a:t>S3  </a:t>
              </a:r>
              <a:r>
                <a:rPr lang="en-GB" dirty="0"/>
                <a:t>(SUPER SEPARATOR SPECTROMETER)</a:t>
              </a:r>
              <a:endParaRPr lang="en-GB" baseline="30000" dirty="0"/>
            </a:p>
          </p:txBody>
        </p:sp>
        <p:pic>
          <p:nvPicPr>
            <p:cNvPr id="18" name="Image 17">
              <a:extLst>
                <a:ext uri="{FF2B5EF4-FFF2-40B4-BE49-F238E27FC236}">
                  <a16:creationId xmlns:a16="http://schemas.microsoft.com/office/drawing/2014/main" id="{5108CCBD-9DEE-6591-2C63-0048E85B3C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999" y="659049"/>
              <a:ext cx="2051175" cy="1365313"/>
            </a:xfrm>
            <a:prstGeom prst="rect">
              <a:avLst/>
            </a:prstGeom>
          </p:spPr>
        </p:pic>
        <p:pic>
          <p:nvPicPr>
            <p:cNvPr id="19" name="Image 18">
              <a:extLst>
                <a:ext uri="{FF2B5EF4-FFF2-40B4-BE49-F238E27FC236}">
                  <a16:creationId xmlns:a16="http://schemas.microsoft.com/office/drawing/2014/main" id="{C01EABED-E6CF-CE22-B24C-F5AA9797421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74236">
              <a:off x="6025971" y="1107445"/>
              <a:ext cx="1794766" cy="1601476"/>
            </a:xfrm>
            <a:prstGeom prst="rect">
              <a:avLst/>
            </a:prstGeom>
          </p:spPr>
        </p:pic>
        <p:sp>
          <p:nvSpPr>
            <p:cNvPr id="20" name="ZoneTexte 19">
              <a:extLst>
                <a:ext uri="{FF2B5EF4-FFF2-40B4-BE49-F238E27FC236}">
                  <a16:creationId xmlns:a16="http://schemas.microsoft.com/office/drawing/2014/main" id="{012356F5-FE64-9F1F-5D7E-BB82CB778B98}"/>
                </a:ext>
              </a:extLst>
            </p:cNvPr>
            <p:cNvSpPr txBox="1"/>
            <p:nvPr/>
          </p:nvSpPr>
          <p:spPr>
            <a:xfrm>
              <a:off x="827583" y="226221"/>
              <a:ext cx="2848230" cy="344447"/>
            </a:xfrm>
            <a:prstGeom prst="rect">
              <a:avLst/>
            </a:prstGeom>
            <a:noFill/>
          </p:spPr>
          <p:txBody>
            <a:bodyPr wrap="square" rtlCol="0">
              <a:spAutoFit/>
            </a:bodyPr>
            <a:lstStyle/>
            <a:p>
              <a:r>
                <a:rPr lang="en-GB" sz="1200" dirty="0">
                  <a:solidFill>
                    <a:schemeClr val="bg1">
                      <a:lumMod val="50000"/>
                    </a:schemeClr>
                  </a:solidFill>
                </a:rPr>
                <a:t>NFS (NEUTRONS FOR SCIENCE)</a:t>
              </a:r>
            </a:p>
          </p:txBody>
        </p:sp>
        <p:pic>
          <p:nvPicPr>
            <p:cNvPr id="21" name="Image 20">
              <a:extLst>
                <a:ext uri="{FF2B5EF4-FFF2-40B4-BE49-F238E27FC236}">
                  <a16:creationId xmlns:a16="http://schemas.microsoft.com/office/drawing/2014/main" id="{95E8C957-4150-5D1C-3952-A52AF846FA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50114" y="646896"/>
              <a:ext cx="1915822" cy="1275219"/>
            </a:xfrm>
            <a:prstGeom prst="rect">
              <a:avLst/>
            </a:prstGeom>
          </p:spPr>
        </p:pic>
        <p:cxnSp>
          <p:nvCxnSpPr>
            <p:cNvPr id="22" name="Connecteur droit 21">
              <a:extLst>
                <a:ext uri="{FF2B5EF4-FFF2-40B4-BE49-F238E27FC236}">
                  <a16:creationId xmlns:a16="http://schemas.microsoft.com/office/drawing/2014/main" id="{089165F3-7301-50D1-0D44-DAA487061A20}"/>
                </a:ext>
              </a:extLst>
            </p:cNvPr>
            <p:cNvCxnSpPr>
              <a:cxnSpLocks/>
            </p:cNvCxnSpPr>
            <p:nvPr/>
          </p:nvCxnSpPr>
          <p:spPr bwMode="auto">
            <a:xfrm flipH="1" flipV="1">
              <a:off x="4245307" y="1906508"/>
              <a:ext cx="159371" cy="390007"/>
            </a:xfrm>
            <a:prstGeom prst="line">
              <a:avLst/>
            </a:prstGeom>
            <a:solidFill>
              <a:schemeClr val="accent1"/>
            </a:solidFill>
            <a:ln w="22225" cap="flat" cmpd="sng" algn="ctr">
              <a:solidFill>
                <a:srgbClr val="FFAA00"/>
              </a:solidFill>
              <a:prstDash val="solid"/>
              <a:round/>
              <a:headEnd type="oval" w="med" len="med"/>
              <a:tailEnd type="none" w="med" len="med"/>
            </a:ln>
            <a:effectLst/>
          </p:spPr>
        </p:cxnSp>
        <p:sp>
          <p:nvSpPr>
            <p:cNvPr id="23" name="ZoneTexte 22">
              <a:extLst>
                <a:ext uri="{FF2B5EF4-FFF2-40B4-BE49-F238E27FC236}">
                  <a16:creationId xmlns:a16="http://schemas.microsoft.com/office/drawing/2014/main" id="{2D414EB3-CF16-08F5-BDA0-8053FA9FC326}"/>
                </a:ext>
              </a:extLst>
            </p:cNvPr>
            <p:cNvSpPr txBox="1"/>
            <p:nvPr/>
          </p:nvSpPr>
          <p:spPr>
            <a:xfrm>
              <a:off x="2472513" y="1899844"/>
              <a:ext cx="1800200" cy="344447"/>
            </a:xfrm>
            <a:prstGeom prst="rect">
              <a:avLst/>
            </a:prstGeom>
            <a:noFill/>
          </p:spPr>
          <p:txBody>
            <a:bodyPr wrap="square" rtlCol="0">
              <a:spAutoFit/>
            </a:bodyPr>
            <a:lstStyle/>
            <a:p>
              <a:r>
                <a:rPr lang="en-GB" sz="1200" dirty="0">
                  <a:solidFill>
                    <a:schemeClr val="bg1">
                      <a:lumMod val="50000"/>
                    </a:schemeClr>
                  </a:solidFill>
                </a:rPr>
                <a:t>Salle Temps de vol</a:t>
              </a:r>
            </a:p>
          </p:txBody>
        </p:sp>
        <p:cxnSp>
          <p:nvCxnSpPr>
            <p:cNvPr id="24" name="Connecteur droit 23">
              <a:extLst>
                <a:ext uri="{FF2B5EF4-FFF2-40B4-BE49-F238E27FC236}">
                  <a16:creationId xmlns:a16="http://schemas.microsoft.com/office/drawing/2014/main" id="{BB32FA8A-911E-BA77-DEE8-A49D808008A1}"/>
                </a:ext>
              </a:extLst>
            </p:cNvPr>
            <p:cNvCxnSpPr>
              <a:cxnSpLocks/>
            </p:cNvCxnSpPr>
            <p:nvPr/>
          </p:nvCxnSpPr>
          <p:spPr bwMode="auto">
            <a:xfrm flipV="1">
              <a:off x="6732240" y="659049"/>
              <a:ext cx="0" cy="904260"/>
            </a:xfrm>
            <a:prstGeom prst="line">
              <a:avLst/>
            </a:prstGeom>
            <a:solidFill>
              <a:schemeClr val="accent1"/>
            </a:solidFill>
            <a:ln w="22225" cap="flat" cmpd="sng" algn="ctr">
              <a:solidFill>
                <a:srgbClr val="FFAA00"/>
              </a:solidFill>
              <a:prstDash val="solid"/>
              <a:round/>
              <a:headEnd type="oval" w="med" len="med"/>
              <a:tailEnd type="none" w="med" len="med"/>
            </a:ln>
            <a:effectLst/>
          </p:spPr>
        </p:cxnSp>
      </p:grpSp>
      <p:pic>
        <p:nvPicPr>
          <p:cNvPr id="25" name="Image 24">
            <a:extLst>
              <a:ext uri="{FF2B5EF4-FFF2-40B4-BE49-F238E27FC236}">
                <a16:creationId xmlns:a16="http://schemas.microsoft.com/office/drawing/2014/main" id="{218C9766-AB24-1966-E3D8-F8181169CD49}"/>
              </a:ext>
            </a:extLst>
          </p:cNvPr>
          <p:cNvPicPr>
            <a:picLocks noChangeAspect="1"/>
          </p:cNvPicPr>
          <p:nvPr/>
        </p:nvPicPr>
        <p:blipFill>
          <a:blip r:embed="rId8"/>
          <a:stretch>
            <a:fillRect/>
          </a:stretch>
        </p:blipFill>
        <p:spPr>
          <a:xfrm>
            <a:off x="55569" y="5445224"/>
            <a:ext cx="1753045" cy="821106"/>
          </a:xfrm>
          <a:prstGeom prst="rect">
            <a:avLst/>
          </a:prstGeom>
        </p:spPr>
      </p:pic>
      <p:cxnSp>
        <p:nvCxnSpPr>
          <p:cNvPr id="26" name="Connecteur droit avec flèche 25">
            <a:extLst>
              <a:ext uri="{FF2B5EF4-FFF2-40B4-BE49-F238E27FC236}">
                <a16:creationId xmlns:a16="http://schemas.microsoft.com/office/drawing/2014/main" id="{EB823A0A-0EBE-1074-B780-7FD4A33E4D47}"/>
              </a:ext>
            </a:extLst>
          </p:cNvPr>
          <p:cNvCxnSpPr/>
          <p:nvPr/>
        </p:nvCxnSpPr>
        <p:spPr bwMode="auto">
          <a:xfrm flipV="1">
            <a:off x="1383792" y="5079134"/>
            <a:ext cx="1008112" cy="45943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27" name="Image 26">
            <a:extLst>
              <a:ext uri="{FF2B5EF4-FFF2-40B4-BE49-F238E27FC236}">
                <a16:creationId xmlns:a16="http://schemas.microsoft.com/office/drawing/2014/main" id="{5EC2D10A-82AD-716F-17AF-BD70BCA350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25765" y="5709574"/>
            <a:ext cx="471775" cy="472552"/>
          </a:xfrm>
          <a:prstGeom prst="rect">
            <a:avLst/>
          </a:prstGeom>
        </p:spPr>
      </p:pic>
      <p:pic>
        <p:nvPicPr>
          <p:cNvPr id="28" name="Image 27">
            <a:extLst>
              <a:ext uri="{FF2B5EF4-FFF2-40B4-BE49-F238E27FC236}">
                <a16:creationId xmlns:a16="http://schemas.microsoft.com/office/drawing/2014/main" id="{487CB742-A8F9-ECD4-D744-38AA5A854D7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71626" y="3574877"/>
            <a:ext cx="2192983" cy="1110746"/>
          </a:xfrm>
          <a:prstGeom prst="rect">
            <a:avLst/>
          </a:prstGeom>
          <a:effectLst>
            <a:outerShdw blurRad="50800" dist="38100" algn="l" rotWithShape="0">
              <a:prstClr val="black">
                <a:alpha val="40000"/>
              </a:prstClr>
            </a:outerShdw>
          </a:effectLst>
        </p:spPr>
      </p:pic>
      <p:pic>
        <p:nvPicPr>
          <p:cNvPr id="29" name="Image 28">
            <a:extLst>
              <a:ext uri="{FF2B5EF4-FFF2-40B4-BE49-F238E27FC236}">
                <a16:creationId xmlns:a16="http://schemas.microsoft.com/office/drawing/2014/main" id="{C86104CA-5C3F-B327-0D11-916ED6FE5D5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02443" y="676532"/>
            <a:ext cx="2593209" cy="1153188"/>
          </a:xfrm>
          <a:prstGeom prst="rect">
            <a:avLst/>
          </a:prstGeom>
        </p:spPr>
      </p:pic>
      <p:sp>
        <p:nvSpPr>
          <p:cNvPr id="30" name="ZoneTexte 29">
            <a:extLst>
              <a:ext uri="{FF2B5EF4-FFF2-40B4-BE49-F238E27FC236}">
                <a16:creationId xmlns:a16="http://schemas.microsoft.com/office/drawing/2014/main" id="{7D754EDE-8DB5-46B3-E497-8A27D47E1950}"/>
              </a:ext>
            </a:extLst>
          </p:cNvPr>
          <p:cNvSpPr txBox="1"/>
          <p:nvPr/>
        </p:nvSpPr>
        <p:spPr>
          <a:xfrm>
            <a:off x="7268696" y="672609"/>
            <a:ext cx="1286681" cy="1015663"/>
          </a:xfrm>
          <a:prstGeom prst="rect">
            <a:avLst/>
          </a:prstGeom>
          <a:noFill/>
        </p:spPr>
        <p:txBody>
          <a:bodyPr wrap="square" rtlCol="0">
            <a:spAutoFit/>
          </a:bodyPr>
          <a:lstStyle/>
          <a:p>
            <a:r>
              <a:rPr lang="fr-FR" sz="1200" dirty="0">
                <a:solidFill>
                  <a:schemeClr val="bg1">
                    <a:lumMod val="50000"/>
                  </a:schemeClr>
                </a:solidFill>
              </a:rPr>
              <a:t>DESIR</a:t>
            </a:r>
            <a:br>
              <a:rPr lang="fr-FR" sz="1200" dirty="0">
                <a:solidFill>
                  <a:schemeClr val="bg1">
                    <a:lumMod val="50000"/>
                  </a:schemeClr>
                </a:solidFill>
              </a:rPr>
            </a:br>
            <a:r>
              <a:rPr lang="fr-FR" sz="1200" dirty="0">
                <a:solidFill>
                  <a:schemeClr val="bg1">
                    <a:lumMod val="50000"/>
                  </a:schemeClr>
                </a:solidFill>
              </a:rPr>
              <a:t>(</a:t>
            </a:r>
            <a:r>
              <a:rPr lang="fr-FR" sz="1200" dirty="0" err="1">
                <a:solidFill>
                  <a:schemeClr val="bg1">
                    <a:lumMod val="50000"/>
                  </a:schemeClr>
                </a:solidFill>
              </a:rPr>
              <a:t>Decay</a:t>
            </a:r>
            <a:r>
              <a:rPr lang="fr-FR" sz="1200" dirty="0">
                <a:solidFill>
                  <a:schemeClr val="bg1">
                    <a:lumMod val="50000"/>
                  </a:schemeClr>
                </a:solidFill>
              </a:rPr>
              <a:t>, </a:t>
            </a:r>
          </a:p>
          <a:p>
            <a:r>
              <a:rPr lang="fr-FR" sz="1200" dirty="0">
                <a:solidFill>
                  <a:schemeClr val="bg1">
                    <a:lumMod val="50000"/>
                  </a:schemeClr>
                </a:solidFill>
              </a:rPr>
              <a:t>Excitation and</a:t>
            </a:r>
          </a:p>
          <a:p>
            <a:r>
              <a:rPr lang="fr-FR" sz="1200" dirty="0" err="1">
                <a:solidFill>
                  <a:schemeClr val="bg1">
                    <a:lumMod val="50000"/>
                  </a:schemeClr>
                </a:solidFill>
              </a:rPr>
              <a:t>storage</a:t>
            </a:r>
            <a:r>
              <a:rPr lang="fr-FR" sz="1200" dirty="0">
                <a:solidFill>
                  <a:schemeClr val="bg1">
                    <a:lumMod val="50000"/>
                  </a:schemeClr>
                </a:solidFill>
              </a:rPr>
              <a:t> of radioactive ions)</a:t>
            </a:r>
          </a:p>
        </p:txBody>
      </p:sp>
      <p:pic>
        <p:nvPicPr>
          <p:cNvPr id="31" name="Image 30">
            <a:extLst>
              <a:ext uri="{FF2B5EF4-FFF2-40B4-BE49-F238E27FC236}">
                <a16:creationId xmlns:a16="http://schemas.microsoft.com/office/drawing/2014/main" id="{18D30BB7-345A-10A1-C226-C910C1C251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45354" y="1934966"/>
            <a:ext cx="471775" cy="472552"/>
          </a:xfrm>
          <a:prstGeom prst="rect">
            <a:avLst/>
          </a:prstGeom>
        </p:spPr>
      </p:pic>
      <p:sp>
        <p:nvSpPr>
          <p:cNvPr id="32" name="Ellipse 31">
            <a:extLst>
              <a:ext uri="{FF2B5EF4-FFF2-40B4-BE49-F238E27FC236}">
                <a16:creationId xmlns:a16="http://schemas.microsoft.com/office/drawing/2014/main" id="{D130E867-195A-3669-1360-51FD5ACFF98C}"/>
              </a:ext>
            </a:extLst>
          </p:cNvPr>
          <p:cNvSpPr/>
          <p:nvPr/>
        </p:nvSpPr>
        <p:spPr>
          <a:xfrm rot="20767738">
            <a:off x="5686452" y="662511"/>
            <a:ext cx="1092680" cy="737863"/>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A8B06BD2-1E3E-34B1-F747-C54F87E7F852}"/>
              </a:ext>
            </a:extLst>
          </p:cNvPr>
          <p:cNvSpPr txBox="1"/>
          <p:nvPr/>
        </p:nvSpPr>
        <p:spPr>
          <a:xfrm>
            <a:off x="8372849" y="5317168"/>
            <a:ext cx="2862643" cy="1077218"/>
          </a:xfrm>
          <a:prstGeom prst="rect">
            <a:avLst/>
          </a:prstGeom>
          <a:noFill/>
        </p:spPr>
        <p:txBody>
          <a:bodyPr wrap="none" rtlCol="0">
            <a:spAutoFit/>
          </a:bodyPr>
          <a:lstStyle/>
          <a:p>
            <a:r>
              <a:rPr lang="fr-FR" sz="1600" dirty="0" err="1">
                <a:solidFill>
                  <a:schemeClr val="tx1">
                    <a:lumMod val="50000"/>
                    <a:lumOff val="50000"/>
                  </a:schemeClr>
                </a:solidFill>
                <a:latin typeface="Calibri" panose="020F0502020204030204" pitchFamily="34" charset="0"/>
                <a:cs typeface="Calibri" panose="020F0502020204030204" pitchFamily="34" charset="0"/>
              </a:rPr>
              <a:t>Beams</a:t>
            </a:r>
            <a:r>
              <a:rPr lang="fr-FR" sz="1600" dirty="0">
                <a:solidFill>
                  <a:schemeClr val="tx1">
                    <a:lumMod val="50000"/>
                    <a:lumOff val="50000"/>
                  </a:schemeClr>
                </a:solidFill>
                <a:latin typeface="Calibri" panose="020F0502020204030204" pitchFamily="34" charset="0"/>
                <a:cs typeface="Calibri" panose="020F0502020204030204" pitchFamily="34" charset="0"/>
              </a:rPr>
              <a:t> :</a:t>
            </a:r>
            <a:endParaRPr lang="fr-FR" sz="1600" baseline="30000" dirty="0">
              <a:solidFill>
                <a:schemeClr val="tx1">
                  <a:lumMod val="50000"/>
                  <a:lumOff val="50000"/>
                </a:schemeClr>
              </a:solidFill>
              <a:latin typeface="Calibri" panose="020F0502020204030204" pitchFamily="34" charset="0"/>
              <a:cs typeface="Calibri" panose="020F0502020204030204" pitchFamily="34" charset="0"/>
            </a:endParaRPr>
          </a:p>
          <a:p>
            <a:r>
              <a:rPr lang="fr-FR" sz="1600" dirty="0">
                <a:solidFill>
                  <a:schemeClr val="tx1">
                    <a:lumMod val="50000"/>
                    <a:lumOff val="50000"/>
                  </a:schemeClr>
                </a:solidFill>
                <a:latin typeface="Calibri" panose="020F0502020204030204" pitchFamily="34" charset="0"/>
                <a:cs typeface="Calibri" panose="020F0502020204030204" pitchFamily="34" charset="0"/>
              </a:rPr>
              <a:t>33 MeV protons</a:t>
            </a:r>
          </a:p>
          <a:p>
            <a:r>
              <a:rPr lang="fr-FR" sz="1600" dirty="0">
                <a:solidFill>
                  <a:schemeClr val="tx1">
                    <a:lumMod val="50000"/>
                    <a:lumOff val="50000"/>
                  </a:schemeClr>
                </a:solidFill>
                <a:latin typeface="Calibri" panose="020F0502020204030204" pitchFamily="34" charset="0"/>
                <a:cs typeface="Calibri" panose="020F0502020204030204" pitchFamily="34" charset="0"/>
              </a:rPr>
              <a:t>40 MeV deutons</a:t>
            </a:r>
          </a:p>
          <a:p>
            <a:r>
              <a:rPr lang="fr-FR" sz="1600" dirty="0">
                <a:solidFill>
                  <a:schemeClr val="tx1">
                    <a:lumMod val="50000"/>
                    <a:lumOff val="50000"/>
                  </a:schemeClr>
                </a:solidFill>
                <a:latin typeface="Calibri" panose="020F0502020204030204" pitchFamily="34" charset="0"/>
                <a:cs typeface="Calibri" panose="020F0502020204030204" pitchFamily="34" charset="0"/>
              </a:rPr>
              <a:t>&lt;14,5 MeV/</a:t>
            </a:r>
            <a:r>
              <a:rPr lang="fr-FR" sz="1600" dirty="0" err="1">
                <a:solidFill>
                  <a:schemeClr val="tx1">
                    <a:lumMod val="50000"/>
                    <a:lumOff val="50000"/>
                  </a:schemeClr>
                </a:solidFill>
                <a:latin typeface="Calibri" panose="020F0502020204030204" pitchFamily="34" charset="0"/>
                <a:cs typeface="Calibri" panose="020F0502020204030204" pitchFamily="34" charset="0"/>
              </a:rPr>
              <a:t>nucleon</a:t>
            </a:r>
            <a:r>
              <a:rPr lang="fr-FR" sz="1600" dirty="0">
                <a:solidFill>
                  <a:schemeClr val="tx1">
                    <a:lumMod val="50000"/>
                    <a:lumOff val="50000"/>
                  </a:schemeClr>
                </a:solidFill>
                <a:latin typeface="Calibri" panose="020F0502020204030204" pitchFamily="34" charset="0"/>
                <a:cs typeface="Calibri" panose="020F0502020204030204" pitchFamily="34" charset="0"/>
              </a:rPr>
              <a:t> ions lourds</a:t>
            </a:r>
          </a:p>
        </p:txBody>
      </p:sp>
      <p:pic>
        <p:nvPicPr>
          <p:cNvPr id="34" name="Image 33">
            <a:extLst>
              <a:ext uri="{FF2B5EF4-FFF2-40B4-BE49-F238E27FC236}">
                <a16:creationId xmlns:a16="http://schemas.microsoft.com/office/drawing/2014/main" id="{0EC2958F-56F2-1EB2-A655-484073FC557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58562" y="5686255"/>
            <a:ext cx="562920" cy="552431"/>
          </a:xfrm>
          <a:prstGeom prst="rect">
            <a:avLst/>
          </a:prstGeom>
        </p:spPr>
      </p:pic>
      <p:pic>
        <p:nvPicPr>
          <p:cNvPr id="35" name="Image 34">
            <a:extLst>
              <a:ext uri="{FF2B5EF4-FFF2-40B4-BE49-F238E27FC236}">
                <a16:creationId xmlns:a16="http://schemas.microsoft.com/office/drawing/2014/main" id="{F3C634F4-ADC8-256F-7C3D-37EBA93CEF1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45353" y="1942744"/>
            <a:ext cx="562920" cy="552431"/>
          </a:xfrm>
          <a:prstGeom prst="rect">
            <a:avLst/>
          </a:prstGeom>
        </p:spPr>
      </p:pic>
      <p:pic>
        <p:nvPicPr>
          <p:cNvPr id="36" name="Image 35">
            <a:extLst>
              <a:ext uri="{FF2B5EF4-FFF2-40B4-BE49-F238E27FC236}">
                <a16:creationId xmlns:a16="http://schemas.microsoft.com/office/drawing/2014/main" id="{81D818B6-5755-413D-EDDB-3D06093D82A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572852" y="2937917"/>
            <a:ext cx="557590" cy="547200"/>
          </a:xfrm>
          <a:prstGeom prst="rect">
            <a:avLst/>
          </a:prstGeom>
        </p:spPr>
      </p:pic>
      <p:sp>
        <p:nvSpPr>
          <p:cNvPr id="37" name="ZoneTexte 36">
            <a:extLst>
              <a:ext uri="{FF2B5EF4-FFF2-40B4-BE49-F238E27FC236}">
                <a16:creationId xmlns:a16="http://schemas.microsoft.com/office/drawing/2014/main" id="{F3C2EFAD-4673-EB47-2EA2-39E1D4B5D5DA}"/>
              </a:ext>
            </a:extLst>
          </p:cNvPr>
          <p:cNvSpPr txBox="1"/>
          <p:nvPr/>
        </p:nvSpPr>
        <p:spPr>
          <a:xfrm>
            <a:off x="8279576" y="1789682"/>
            <a:ext cx="3806190" cy="2585323"/>
          </a:xfrm>
          <a:prstGeom prst="rect">
            <a:avLst/>
          </a:prstGeom>
          <a:noFill/>
        </p:spPr>
        <p:txBody>
          <a:bodyPr wrap="square" rtlCol="0">
            <a:spAutoFit/>
          </a:bodyPr>
          <a:lstStyle/>
          <a:p>
            <a:r>
              <a:rPr lang="fr-FR" b="1" dirty="0"/>
              <a:t>A new </a:t>
            </a:r>
            <a:r>
              <a:rPr lang="fr-FR" b="1" dirty="0" err="1"/>
              <a:t>accelerator</a:t>
            </a:r>
            <a:r>
              <a:rPr lang="fr-FR" b="1" dirty="0"/>
              <a:t> </a:t>
            </a:r>
            <a:r>
              <a:rPr lang="fr-FR" b="1" dirty="0" err="1"/>
              <a:t>ramping</a:t>
            </a:r>
            <a:r>
              <a:rPr lang="fr-FR" b="1" dirty="0"/>
              <a:t> up</a:t>
            </a:r>
            <a:r>
              <a:rPr lang="fr-FR" dirty="0"/>
              <a:t>:</a:t>
            </a:r>
          </a:p>
          <a:p>
            <a:endParaRPr lang="fr-FR" dirty="0"/>
          </a:p>
          <a:p>
            <a:r>
              <a:rPr lang="fr-FR" dirty="0"/>
              <a:t>-Beam </a:t>
            </a:r>
            <a:r>
              <a:rPr lang="fr-FR" dirty="0" err="1"/>
              <a:t>developments</a:t>
            </a:r>
            <a:endParaRPr lang="fr-FR" dirty="0"/>
          </a:p>
          <a:p>
            <a:r>
              <a:rPr lang="fr-FR" dirty="0" smtClean="0"/>
              <a:t>-</a:t>
            </a:r>
            <a:r>
              <a:rPr lang="fr-FR" dirty="0"/>
              <a:t>First </a:t>
            </a:r>
            <a:r>
              <a:rPr lang="fr-FR" dirty="0" err="1"/>
              <a:t>operation</a:t>
            </a:r>
            <a:r>
              <a:rPr lang="fr-FR" dirty="0"/>
              <a:t> </a:t>
            </a:r>
            <a:r>
              <a:rPr lang="fr-FR" dirty="0" err="1"/>
              <a:t>experimental</a:t>
            </a:r>
            <a:r>
              <a:rPr lang="fr-FR" dirty="0"/>
              <a:t> area and the first neutrons at GANIL/SPIRAL2: NFS first </a:t>
            </a:r>
            <a:r>
              <a:rPr lang="fr-FR" dirty="0" err="1"/>
              <a:t>campaigns</a:t>
            </a:r>
            <a:r>
              <a:rPr lang="fr-FR" dirty="0"/>
              <a:t> and </a:t>
            </a:r>
            <a:r>
              <a:rPr lang="fr-FR" dirty="0" err="1" smtClean="0"/>
              <a:t>results</a:t>
            </a:r>
            <a:endParaRPr lang="fr-FR" dirty="0"/>
          </a:p>
          <a:p>
            <a:r>
              <a:rPr lang="fr-FR" dirty="0"/>
              <a:t>-Super </a:t>
            </a:r>
            <a:r>
              <a:rPr lang="fr-FR" dirty="0" err="1"/>
              <a:t>Separator</a:t>
            </a:r>
            <a:r>
              <a:rPr lang="fr-FR" dirty="0"/>
              <a:t> </a:t>
            </a:r>
            <a:r>
              <a:rPr lang="fr-FR" dirty="0" err="1" smtClean="0"/>
              <a:t>Spectrometer</a:t>
            </a:r>
            <a:endParaRPr lang="fr-FR" dirty="0"/>
          </a:p>
          <a:p>
            <a:r>
              <a:rPr lang="fr-FR" dirty="0"/>
              <a:t>-DESIR </a:t>
            </a:r>
            <a:r>
              <a:rPr lang="fr-FR" dirty="0" err="1" smtClean="0"/>
              <a:t>project</a:t>
            </a:r>
            <a:endParaRPr lang="fr-FR" dirty="0"/>
          </a:p>
        </p:txBody>
      </p:sp>
    </p:spTree>
    <p:extLst>
      <p:ext uri="{BB962C8B-B14F-4D97-AF65-F5344CB8AC3E}">
        <p14:creationId xmlns:p14="http://schemas.microsoft.com/office/powerpoint/2010/main" val="3066921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lgn="r"/>
            <a:r>
              <a:rPr lang="en-US" smtClean="0"/>
              <a:t>GANIL Community Meeting, Caen, October 20th 2022</a:t>
            </a:r>
            <a:endParaRPr lang="fr-FR" dirty="0"/>
          </a:p>
        </p:txBody>
      </p:sp>
      <p:sp>
        <p:nvSpPr>
          <p:cNvPr id="5" name="Espace réservé du numéro de diapositive 4"/>
          <p:cNvSpPr>
            <a:spLocks noGrp="1"/>
          </p:cNvSpPr>
          <p:nvPr>
            <p:ph type="sldNum" sz="quarter" idx="12"/>
          </p:nvPr>
        </p:nvSpPr>
        <p:spPr/>
        <p:txBody>
          <a:bodyPr/>
          <a:lstStyle/>
          <a:p>
            <a:fld id="{357E5AD5-23FB-474E-9BF5-B42530E509F4}" type="slidenum">
              <a:rPr lang="fr-FR" smtClean="0"/>
              <a:t>7</a:t>
            </a:fld>
            <a:endParaRPr lang="fr-FR"/>
          </a:p>
        </p:txBody>
      </p:sp>
      <p:sp>
        <p:nvSpPr>
          <p:cNvPr id="2" name="Titre 1"/>
          <p:cNvSpPr>
            <a:spLocks noGrp="1"/>
          </p:cNvSpPr>
          <p:nvPr>
            <p:ph type="title" idx="4294967295"/>
          </p:nvPr>
        </p:nvSpPr>
        <p:spPr>
          <a:xfrm>
            <a:off x="0" y="112713"/>
            <a:ext cx="10844213" cy="1200150"/>
          </a:xfrm>
        </p:spPr>
        <p:txBody>
          <a:bodyPr/>
          <a:lstStyle/>
          <a:p>
            <a:r>
              <a:rPr lang="fr-FR" dirty="0" err="1"/>
              <a:t>Why</a:t>
            </a:r>
            <a:r>
              <a:rPr lang="fr-FR" dirty="0"/>
              <a:t> a </a:t>
            </a:r>
            <a:r>
              <a:rPr lang="fr-FR" dirty="0" smtClean="0"/>
              <a:t>high-</a:t>
            </a:r>
            <a:r>
              <a:rPr lang="fr-FR" dirty="0" err="1" smtClean="0"/>
              <a:t>quality</a:t>
            </a:r>
            <a:r>
              <a:rPr lang="fr-FR" dirty="0" smtClean="0"/>
              <a:t> </a:t>
            </a:r>
            <a:r>
              <a:rPr lang="fr-FR" dirty="0"/>
              <a:t>Target </a:t>
            </a:r>
            <a:r>
              <a:rPr lang="fr-FR" dirty="0" err="1"/>
              <a:t>is</a:t>
            </a:r>
            <a:r>
              <a:rPr lang="fr-FR" dirty="0"/>
              <a:t> </a:t>
            </a:r>
            <a:r>
              <a:rPr lang="fr-FR" dirty="0" err="1"/>
              <a:t>needed</a:t>
            </a:r>
            <a:r>
              <a:rPr lang="fr-FR" dirty="0"/>
              <a:t> </a:t>
            </a:r>
            <a:r>
              <a:rPr lang="fr-FR" dirty="0" smtClean="0"/>
              <a:t>?</a:t>
            </a:r>
            <a:endParaRPr lang="en-US" sz="2000" i="1" dirty="0"/>
          </a:p>
        </p:txBody>
      </p:sp>
      <p:sp>
        <p:nvSpPr>
          <p:cNvPr id="45" name="ZoneTexte 44"/>
          <p:cNvSpPr txBox="1"/>
          <p:nvPr/>
        </p:nvSpPr>
        <p:spPr>
          <a:xfrm>
            <a:off x="2970796" y="3470093"/>
            <a:ext cx="699230" cy="369332"/>
          </a:xfrm>
          <a:prstGeom prst="rect">
            <a:avLst/>
          </a:prstGeom>
          <a:noFill/>
        </p:spPr>
        <p:txBody>
          <a:bodyPr wrap="none" rtlCol="0">
            <a:spAutoFit/>
          </a:bodyPr>
          <a:lstStyle/>
          <a:p>
            <a:pPr defTabSz="457200"/>
            <a:r>
              <a:rPr lang="fr-FR" dirty="0" err="1" smtClean="0">
                <a:solidFill>
                  <a:srgbClr val="903163"/>
                </a:solidFill>
                <a:latin typeface="Gill Sans MT" panose="020B0502020104020203"/>
              </a:rPr>
              <a:t>N</a:t>
            </a:r>
            <a:r>
              <a:rPr lang="fr-FR" baseline="-25000" dirty="0" err="1" smtClean="0">
                <a:solidFill>
                  <a:srgbClr val="903163"/>
                </a:solidFill>
                <a:latin typeface="Gill Sans MT" panose="020B0502020104020203"/>
              </a:rPr>
              <a:t>beam</a:t>
            </a:r>
            <a:endParaRPr lang="en-US" dirty="0">
              <a:solidFill>
                <a:srgbClr val="903163"/>
              </a:solidFill>
              <a:latin typeface="Gill Sans MT" panose="020B0502020104020203"/>
            </a:endParaRPr>
          </a:p>
        </p:txBody>
      </p:sp>
      <p:sp>
        <p:nvSpPr>
          <p:cNvPr id="46" name="ZoneTexte 45"/>
          <p:cNvSpPr txBox="1"/>
          <p:nvPr/>
        </p:nvSpPr>
        <p:spPr>
          <a:xfrm>
            <a:off x="5802812" y="3522767"/>
            <a:ext cx="577402" cy="369332"/>
          </a:xfrm>
          <a:prstGeom prst="rect">
            <a:avLst/>
          </a:prstGeom>
          <a:noFill/>
        </p:spPr>
        <p:txBody>
          <a:bodyPr wrap="none" rtlCol="0">
            <a:spAutoFit/>
          </a:bodyPr>
          <a:lstStyle/>
          <a:p>
            <a:pPr defTabSz="457200"/>
            <a:r>
              <a:rPr lang="fr-FR" dirty="0" err="1" smtClean="0">
                <a:solidFill>
                  <a:srgbClr val="66B1CE">
                    <a:lumMod val="75000"/>
                  </a:srgbClr>
                </a:solidFill>
                <a:latin typeface="Gill Sans MT" panose="020B0502020104020203"/>
              </a:rPr>
              <a:t>N</a:t>
            </a:r>
            <a:r>
              <a:rPr lang="fr-FR" baseline="-25000" dirty="0" err="1" smtClean="0">
                <a:solidFill>
                  <a:srgbClr val="66B1CE">
                    <a:lumMod val="75000"/>
                  </a:srgbClr>
                </a:solidFill>
                <a:latin typeface="Gill Sans MT" panose="020B0502020104020203"/>
              </a:rPr>
              <a:t>out</a:t>
            </a:r>
            <a:endParaRPr lang="en-US" dirty="0">
              <a:solidFill>
                <a:srgbClr val="66B1CE">
                  <a:lumMod val="75000"/>
                </a:srgbClr>
              </a:solidFill>
              <a:latin typeface="Gill Sans MT" panose="020B0502020104020203"/>
            </a:endParaRPr>
          </a:p>
        </p:txBody>
      </p:sp>
      <p:sp>
        <p:nvSpPr>
          <p:cNvPr id="47" name="Étoile à 4 branches 46"/>
          <p:cNvSpPr/>
          <p:nvPr/>
        </p:nvSpPr>
        <p:spPr>
          <a:xfrm>
            <a:off x="5209285" y="4451886"/>
            <a:ext cx="109182" cy="122830"/>
          </a:xfrm>
          <a:prstGeom prst="star4">
            <a:avLst/>
          </a:prstGeom>
          <a:solidFill>
            <a:srgbClr val="40619D">
              <a:lumMod val="75000"/>
            </a:srgbClr>
          </a:solidFill>
          <a:ln w="22225" cap="rnd" cmpd="sng" algn="ctr">
            <a:solidFill>
              <a:srgbClr val="40619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48" name="Étoile à 10 branches 47"/>
          <p:cNvSpPr/>
          <p:nvPr/>
        </p:nvSpPr>
        <p:spPr>
          <a:xfrm>
            <a:off x="5195637" y="4232901"/>
            <a:ext cx="136478" cy="150125"/>
          </a:xfrm>
          <a:prstGeom prst="star10">
            <a:avLst/>
          </a:prstGeom>
          <a:solidFill>
            <a:srgbClr val="4D1434"/>
          </a:solidFill>
          <a:ln w="2222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49" name="Soleil 48"/>
          <p:cNvSpPr/>
          <p:nvPr/>
        </p:nvSpPr>
        <p:spPr>
          <a:xfrm>
            <a:off x="5140197" y="4294128"/>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50" name="Soleil 49"/>
          <p:cNvSpPr/>
          <p:nvPr/>
        </p:nvSpPr>
        <p:spPr>
          <a:xfrm>
            <a:off x="5140091" y="4496632"/>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51" name="Soleil 50"/>
          <p:cNvSpPr/>
          <p:nvPr/>
        </p:nvSpPr>
        <p:spPr>
          <a:xfrm>
            <a:off x="5142179" y="4536298"/>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52" name="Soleil 51"/>
          <p:cNvSpPr/>
          <p:nvPr/>
        </p:nvSpPr>
        <p:spPr>
          <a:xfrm>
            <a:off x="5131741" y="4325444"/>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53" name="Soleil 52"/>
          <p:cNvSpPr/>
          <p:nvPr/>
        </p:nvSpPr>
        <p:spPr>
          <a:xfrm>
            <a:off x="5169319" y="4237762"/>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54" name="Soleil 53"/>
          <p:cNvSpPr/>
          <p:nvPr/>
        </p:nvSpPr>
        <p:spPr>
          <a:xfrm>
            <a:off x="5158881" y="4365110"/>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55" name="Soleil 54"/>
          <p:cNvSpPr/>
          <p:nvPr/>
        </p:nvSpPr>
        <p:spPr>
          <a:xfrm>
            <a:off x="5142179" y="4536298"/>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56" name="Soleil 55"/>
          <p:cNvSpPr/>
          <p:nvPr/>
        </p:nvSpPr>
        <p:spPr>
          <a:xfrm>
            <a:off x="5144267" y="4575964"/>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57" name="Soleil 56"/>
          <p:cNvSpPr/>
          <p:nvPr/>
        </p:nvSpPr>
        <p:spPr>
          <a:xfrm>
            <a:off x="5160969" y="4404776"/>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58" name="Cube 57"/>
          <p:cNvSpPr/>
          <p:nvPr/>
        </p:nvSpPr>
        <p:spPr>
          <a:xfrm rot="16200000">
            <a:off x="3384995" y="3631012"/>
            <a:ext cx="2814639" cy="1324458"/>
          </a:xfrm>
          <a:prstGeom prst="cube">
            <a:avLst>
              <a:gd name="adj" fmla="val 78310"/>
            </a:avLst>
          </a:prstGeom>
          <a:pattFill prst="sphere">
            <a:fgClr>
              <a:srgbClr val="04FA33"/>
            </a:fgClr>
            <a:bgClr>
              <a:sysClr val="window" lastClr="FFFFFF"/>
            </a:bgClr>
          </a:pattFill>
          <a:ln w="222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smtClean="0">
                <a:ln>
                  <a:noFill/>
                </a:ln>
                <a:solidFill>
                  <a:schemeClr val="accent6">
                    <a:lumMod val="50000"/>
                  </a:schemeClr>
                </a:solidFill>
                <a:effectLst/>
                <a:uLnTx/>
                <a:uFillTx/>
                <a:latin typeface="Gill Sans MT" panose="020B0502020104020203"/>
                <a:ea typeface="+mn-ea"/>
                <a:cs typeface="+mn-cs"/>
              </a:rPr>
              <a:t>TARGET</a:t>
            </a:r>
          </a:p>
        </p:txBody>
      </p:sp>
      <p:sp>
        <p:nvSpPr>
          <p:cNvPr id="59" name="Soleil 58"/>
          <p:cNvSpPr/>
          <p:nvPr/>
        </p:nvSpPr>
        <p:spPr>
          <a:xfrm>
            <a:off x="2369863" y="4354670"/>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60" name="Soleil 59"/>
          <p:cNvSpPr/>
          <p:nvPr/>
        </p:nvSpPr>
        <p:spPr>
          <a:xfrm>
            <a:off x="2369757" y="4557174"/>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61" name="Soleil 60"/>
          <p:cNvSpPr/>
          <p:nvPr/>
        </p:nvSpPr>
        <p:spPr>
          <a:xfrm>
            <a:off x="2371845" y="4596840"/>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62" name="Soleil 61"/>
          <p:cNvSpPr/>
          <p:nvPr/>
        </p:nvSpPr>
        <p:spPr>
          <a:xfrm>
            <a:off x="2361407" y="4385986"/>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63" name="Soleil 62"/>
          <p:cNvSpPr/>
          <p:nvPr/>
        </p:nvSpPr>
        <p:spPr>
          <a:xfrm>
            <a:off x="2398985" y="4298304"/>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64" name="Soleil 63"/>
          <p:cNvSpPr/>
          <p:nvPr/>
        </p:nvSpPr>
        <p:spPr>
          <a:xfrm>
            <a:off x="2388547" y="4425652"/>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65" name="Soleil 64"/>
          <p:cNvSpPr/>
          <p:nvPr/>
        </p:nvSpPr>
        <p:spPr>
          <a:xfrm>
            <a:off x="2371845" y="4596840"/>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66" name="Soleil 65"/>
          <p:cNvSpPr/>
          <p:nvPr/>
        </p:nvSpPr>
        <p:spPr>
          <a:xfrm>
            <a:off x="2373933" y="4636506"/>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67" name="Soleil 66"/>
          <p:cNvSpPr/>
          <p:nvPr/>
        </p:nvSpPr>
        <p:spPr>
          <a:xfrm>
            <a:off x="2390635" y="4465318"/>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68" name="Rectangle 67"/>
          <p:cNvSpPr/>
          <p:nvPr/>
        </p:nvSpPr>
        <p:spPr>
          <a:xfrm>
            <a:off x="2138139" y="3797549"/>
            <a:ext cx="518614" cy="1173708"/>
          </a:xfrm>
          <a:prstGeom prst="rect">
            <a:avLst/>
          </a:prstGeom>
          <a:solidFill>
            <a:sysClr val="window" lastClr="FFFFFF"/>
          </a:solidFill>
          <a:ln w="2222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69" name="Étoile à 4 branches 68"/>
          <p:cNvSpPr/>
          <p:nvPr/>
        </p:nvSpPr>
        <p:spPr>
          <a:xfrm>
            <a:off x="7301013" y="4423421"/>
            <a:ext cx="109182" cy="122830"/>
          </a:xfrm>
          <a:prstGeom prst="star4">
            <a:avLst/>
          </a:prstGeom>
          <a:solidFill>
            <a:srgbClr val="40619D">
              <a:lumMod val="75000"/>
            </a:srgbClr>
          </a:solidFill>
          <a:ln w="22225" cap="rnd" cmpd="sng" algn="ctr">
            <a:solidFill>
              <a:srgbClr val="40619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0" name="Étoile à 10 branches 69"/>
          <p:cNvSpPr/>
          <p:nvPr/>
        </p:nvSpPr>
        <p:spPr>
          <a:xfrm>
            <a:off x="7287365" y="4204436"/>
            <a:ext cx="136478" cy="150125"/>
          </a:xfrm>
          <a:prstGeom prst="star10">
            <a:avLst/>
          </a:prstGeom>
          <a:solidFill>
            <a:srgbClr val="4D1434"/>
          </a:solidFill>
          <a:ln w="2222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1" name="Soleil 70"/>
          <p:cNvSpPr/>
          <p:nvPr/>
        </p:nvSpPr>
        <p:spPr>
          <a:xfrm>
            <a:off x="7231925" y="4265663"/>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2" name="Soleil 71"/>
          <p:cNvSpPr/>
          <p:nvPr/>
        </p:nvSpPr>
        <p:spPr>
          <a:xfrm>
            <a:off x="7231819" y="4468167"/>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3" name="Soleil 72"/>
          <p:cNvSpPr/>
          <p:nvPr/>
        </p:nvSpPr>
        <p:spPr>
          <a:xfrm>
            <a:off x="7233907" y="4507833"/>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4" name="Soleil 73"/>
          <p:cNvSpPr/>
          <p:nvPr/>
        </p:nvSpPr>
        <p:spPr>
          <a:xfrm>
            <a:off x="7223469" y="4296979"/>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5" name="Soleil 74"/>
          <p:cNvSpPr/>
          <p:nvPr/>
        </p:nvSpPr>
        <p:spPr>
          <a:xfrm>
            <a:off x="7261047" y="4209297"/>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6" name="Soleil 75"/>
          <p:cNvSpPr/>
          <p:nvPr/>
        </p:nvSpPr>
        <p:spPr>
          <a:xfrm>
            <a:off x="7250609" y="4336645"/>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7" name="Soleil 76"/>
          <p:cNvSpPr/>
          <p:nvPr/>
        </p:nvSpPr>
        <p:spPr>
          <a:xfrm>
            <a:off x="7233907" y="4507833"/>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8" name="Soleil 77"/>
          <p:cNvSpPr/>
          <p:nvPr/>
        </p:nvSpPr>
        <p:spPr>
          <a:xfrm>
            <a:off x="7235995" y="4547499"/>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79" name="Soleil 78"/>
          <p:cNvSpPr/>
          <p:nvPr/>
        </p:nvSpPr>
        <p:spPr>
          <a:xfrm>
            <a:off x="7252697" y="4376311"/>
            <a:ext cx="100496" cy="110961"/>
          </a:xfrm>
          <a:prstGeom prst="sun">
            <a:avLst/>
          </a:prstGeom>
          <a:solidFill>
            <a:srgbClr val="4D1434">
              <a:lumMod val="25000"/>
              <a:lumOff val="75000"/>
            </a:srgbClr>
          </a:solidFill>
          <a:ln w="22225" cap="rnd" cmpd="sng" algn="ctr">
            <a:solidFill>
              <a:srgbClr val="4D1434">
                <a:lumMod val="25000"/>
                <a:lumOff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ill Sans MT" panose="020B0502020104020203"/>
              <a:ea typeface="+mn-ea"/>
              <a:cs typeface="+mn-cs"/>
            </a:endParaRPr>
          </a:p>
        </p:txBody>
      </p:sp>
      <p:sp>
        <p:nvSpPr>
          <p:cNvPr id="80" name="Triangle isocèle 79"/>
          <p:cNvSpPr/>
          <p:nvPr/>
        </p:nvSpPr>
        <p:spPr>
          <a:xfrm>
            <a:off x="5809920" y="3416957"/>
            <a:ext cx="4092087" cy="2242039"/>
          </a:xfrm>
          <a:prstGeom prst="triangle">
            <a:avLst/>
          </a:prstGeom>
          <a:solidFill>
            <a:srgbClr val="66B1CE">
              <a:lumMod val="40000"/>
              <a:lumOff val="60000"/>
            </a:srgbClr>
          </a:solidFill>
          <a:ln w="22225" cap="rnd" cmpd="sng" algn="ctr">
            <a:solidFill>
              <a:srgbClr val="4D143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err="1" smtClean="0">
                <a:ln>
                  <a:noFill/>
                </a:ln>
                <a:solidFill>
                  <a:prstClr val="black"/>
                </a:solidFill>
                <a:effectLst/>
                <a:uLnTx/>
                <a:uFillTx/>
                <a:latin typeface="Gill Sans MT" panose="020B0502020104020203"/>
                <a:ea typeface="+mn-ea"/>
                <a:cs typeface="+mn-cs"/>
              </a:rPr>
              <a:t>Spectrometer</a:t>
            </a:r>
            <a:endParaRPr kumimoji="0" lang="en-US" sz="2400" b="0" i="0" u="none" strike="noStrike" kern="0" cap="none" spc="0" normalizeH="0" baseline="0" noProof="0" dirty="0" smtClean="0">
              <a:ln>
                <a:noFill/>
              </a:ln>
              <a:solidFill>
                <a:prstClr val="black"/>
              </a:solidFill>
              <a:effectLst/>
              <a:uLnTx/>
              <a:uFillTx/>
              <a:latin typeface="Gill Sans MT" panose="020B0502020104020203"/>
              <a:ea typeface="+mn-ea"/>
              <a:cs typeface="+mn-cs"/>
            </a:endParaRPr>
          </a:p>
        </p:txBody>
      </p:sp>
      <p:sp>
        <p:nvSpPr>
          <p:cNvPr id="81" name="Rectangle 80"/>
          <p:cNvSpPr/>
          <p:nvPr/>
        </p:nvSpPr>
        <p:spPr>
          <a:xfrm>
            <a:off x="10128346" y="3672928"/>
            <a:ext cx="434715" cy="1454046"/>
          </a:xfrm>
          <a:prstGeom prst="rect">
            <a:avLst/>
          </a:prstGeom>
          <a:solidFill>
            <a:srgbClr val="C00000"/>
          </a:solidFill>
          <a:ln w="22225" cap="rnd" cmpd="sng" algn="ctr">
            <a:solidFill>
              <a:srgbClr val="4D1434">
                <a:shade val="50000"/>
              </a:srgbClr>
            </a:solidFill>
            <a:prstDash val="solid"/>
          </a:ln>
          <a:effectLst/>
        </p:spPr>
        <p:txBody>
          <a:bodyPr vert="vert"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smtClean="0">
                <a:ln>
                  <a:noFill/>
                </a:ln>
                <a:solidFill>
                  <a:prstClr val="white"/>
                </a:solidFill>
                <a:effectLst/>
                <a:uLnTx/>
                <a:uFillTx/>
                <a:latin typeface="Gill Sans MT" panose="020B0502020104020203"/>
                <a:ea typeface="+mn-ea"/>
                <a:cs typeface="+mn-cs"/>
              </a:rPr>
              <a:t>Beam</a:t>
            </a:r>
            <a:r>
              <a:rPr kumimoji="0" lang="fr-FR" sz="1800" b="0" i="0" u="none" strike="noStrike" kern="0" cap="none" spc="0" normalizeH="0" baseline="0" noProof="0" dirty="0" smtClean="0">
                <a:ln>
                  <a:noFill/>
                </a:ln>
                <a:solidFill>
                  <a:prstClr val="white"/>
                </a:solidFill>
                <a:effectLst/>
                <a:uLnTx/>
                <a:uFillTx/>
                <a:latin typeface="Gill Sans MT" panose="020B0502020104020203"/>
                <a:ea typeface="+mn-ea"/>
                <a:cs typeface="+mn-cs"/>
              </a:rPr>
              <a:t> Dump</a:t>
            </a:r>
            <a:endParaRPr kumimoji="0" lang="en-US" sz="1800" b="0" i="0" u="none" strike="noStrike" kern="0" cap="none" spc="0" normalizeH="0" baseline="0" noProof="0" dirty="0" smtClean="0">
              <a:ln>
                <a:noFill/>
              </a:ln>
              <a:solidFill>
                <a:prstClr val="white"/>
              </a:solidFill>
              <a:effectLst/>
              <a:uLnTx/>
              <a:uFillTx/>
              <a:latin typeface="Gill Sans MT" panose="020B0502020104020203"/>
              <a:ea typeface="+mn-ea"/>
              <a:cs typeface="+mn-cs"/>
            </a:endParaRPr>
          </a:p>
        </p:txBody>
      </p:sp>
      <p:sp>
        <p:nvSpPr>
          <p:cNvPr id="82" name="Rectangle 81"/>
          <p:cNvSpPr/>
          <p:nvPr/>
        </p:nvSpPr>
        <p:spPr>
          <a:xfrm rot="1715355">
            <a:off x="10127545" y="5321161"/>
            <a:ext cx="436315" cy="1316196"/>
          </a:xfrm>
          <a:prstGeom prst="rect">
            <a:avLst/>
          </a:prstGeom>
          <a:solidFill>
            <a:srgbClr val="FFC000"/>
          </a:solidFill>
          <a:ln w="22225" cap="rnd" cmpd="sng" algn="ctr">
            <a:solidFill>
              <a:sysClr val="window" lastClr="FFFFFF"/>
            </a:solidFill>
            <a:prstDash val="solid"/>
          </a:ln>
          <a:effectLst/>
        </p:spPr>
        <p:txBody>
          <a:bodyPr vert="vert"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smtClean="0">
                <a:ln>
                  <a:noFill/>
                </a:ln>
                <a:solidFill>
                  <a:prstClr val="black"/>
                </a:solidFill>
                <a:effectLst/>
                <a:uLnTx/>
                <a:uFillTx/>
                <a:latin typeface="Gill Sans MT" panose="020B0502020104020203"/>
                <a:ea typeface="+mn-ea"/>
                <a:cs typeface="+mn-cs"/>
              </a:rPr>
              <a:t>Detector</a:t>
            </a:r>
            <a:endParaRPr kumimoji="0" lang="en-US" sz="2400" b="0" i="0" u="none" strike="noStrike" kern="0" cap="none" spc="0" normalizeH="0" baseline="0" noProof="0" dirty="0" smtClean="0">
              <a:ln>
                <a:noFill/>
              </a:ln>
              <a:solidFill>
                <a:prstClr val="black"/>
              </a:solidFill>
              <a:effectLst/>
              <a:uLnTx/>
              <a:uFillTx/>
              <a:latin typeface="Gill Sans MT" panose="020B0502020104020203"/>
              <a:ea typeface="+mn-ea"/>
              <a:cs typeface="+mn-cs"/>
            </a:endParaRPr>
          </a:p>
        </p:txBody>
      </p:sp>
      <p:sp>
        <p:nvSpPr>
          <p:cNvPr id="83" name="ZoneTexte 82"/>
          <p:cNvSpPr txBox="1"/>
          <p:nvPr/>
        </p:nvSpPr>
        <p:spPr>
          <a:xfrm>
            <a:off x="695325" y="1242973"/>
            <a:ext cx="10508005" cy="1938992"/>
          </a:xfrm>
          <a:prstGeom prst="rect">
            <a:avLst/>
          </a:prstGeom>
          <a:noFill/>
        </p:spPr>
        <p:txBody>
          <a:bodyPr wrap="none" rtlCol="0">
            <a:spAutoFit/>
          </a:bodyPr>
          <a:lstStyle/>
          <a:p>
            <a:pPr defTabSz="457200"/>
            <a:r>
              <a:rPr lang="fr-FR" sz="2000" dirty="0" smtClean="0">
                <a:solidFill>
                  <a:srgbClr val="66B1CE">
                    <a:lumMod val="75000"/>
                  </a:srgbClr>
                </a:solidFill>
                <a:latin typeface="Gill Sans MT" panose="020B0502020104020203"/>
              </a:rPr>
              <a:t>Chemical and </a:t>
            </a:r>
            <a:r>
              <a:rPr lang="fr-FR" sz="2000" dirty="0" err="1" smtClean="0">
                <a:solidFill>
                  <a:srgbClr val="66B1CE">
                    <a:lumMod val="75000"/>
                  </a:srgbClr>
                </a:solidFill>
                <a:latin typeface="Gill Sans MT" panose="020B0502020104020203"/>
              </a:rPr>
              <a:t>isotopic</a:t>
            </a:r>
            <a:r>
              <a:rPr lang="fr-FR" sz="2000" dirty="0" smtClean="0">
                <a:solidFill>
                  <a:srgbClr val="66B1CE">
                    <a:lumMod val="75000"/>
                  </a:srgbClr>
                </a:solidFill>
                <a:latin typeface="Gill Sans MT" panose="020B0502020104020203"/>
              </a:rPr>
              <a:t> </a:t>
            </a:r>
            <a:r>
              <a:rPr lang="fr-FR" sz="2000" dirty="0" err="1" smtClean="0">
                <a:solidFill>
                  <a:srgbClr val="66B1CE">
                    <a:lumMod val="75000"/>
                  </a:srgbClr>
                </a:solidFill>
                <a:latin typeface="Gill Sans MT" panose="020B0502020104020203"/>
              </a:rPr>
              <a:t>purity</a:t>
            </a:r>
            <a:r>
              <a:rPr lang="fr-FR" sz="2000" dirty="0" smtClean="0">
                <a:solidFill>
                  <a:srgbClr val="66B1CE">
                    <a:lumMod val="75000"/>
                  </a:srgbClr>
                </a:solidFill>
                <a:latin typeface="Gill Sans MT" panose="020B0502020104020203"/>
              </a:rPr>
              <a:t> </a:t>
            </a:r>
            <a:r>
              <a:rPr lang="fr-FR" sz="2000" dirty="0" smtClean="0">
                <a:solidFill>
                  <a:srgbClr val="66B1CE">
                    <a:lumMod val="75000"/>
                  </a:srgbClr>
                </a:solidFill>
                <a:latin typeface="Gill Sans MT" panose="020B0502020104020203"/>
                <a:sym typeface="Wingdings" panose="05000000000000000000" pitchFamily="2" charset="2"/>
              </a:rPr>
              <a:t> </a:t>
            </a:r>
            <a:r>
              <a:rPr lang="fr-FR" sz="2000" dirty="0" err="1" smtClean="0">
                <a:solidFill>
                  <a:srgbClr val="66B1CE">
                    <a:lumMod val="75000"/>
                  </a:srgbClr>
                </a:solidFill>
                <a:latin typeface="Gill Sans MT" panose="020B0502020104020203"/>
                <a:sym typeface="Wingdings" panose="05000000000000000000" pitchFamily="2" charset="2"/>
              </a:rPr>
              <a:t>proper</a:t>
            </a:r>
            <a:r>
              <a:rPr lang="fr-FR" sz="2000" dirty="0" smtClean="0">
                <a:solidFill>
                  <a:srgbClr val="66B1CE">
                    <a:lumMod val="75000"/>
                  </a:srgbClr>
                </a:solidFill>
                <a:latin typeface="Gill Sans MT" panose="020B0502020104020203"/>
                <a:sym typeface="Wingdings" panose="05000000000000000000" pitchFamily="2" charset="2"/>
              </a:rPr>
              <a:t> signal &amp; optimal ratio </a:t>
            </a:r>
            <a:r>
              <a:rPr lang="fr-FR" sz="2000" dirty="0" smtClean="0">
                <a:solidFill>
                  <a:srgbClr val="66B1CE">
                    <a:lumMod val="75000"/>
                  </a:srgbClr>
                </a:solidFill>
                <a:latin typeface="Gill Sans MT" panose="020B0502020104020203"/>
                <a:sym typeface="Symbol" panose="05050102010706020507" pitchFamily="18" charset="2"/>
              </a:rPr>
              <a:t></a:t>
            </a:r>
            <a:r>
              <a:rPr lang="fr-FR" sz="2000" dirty="0" smtClean="0">
                <a:solidFill>
                  <a:srgbClr val="66B1CE">
                    <a:lumMod val="75000"/>
                  </a:srgbClr>
                </a:solidFill>
                <a:latin typeface="Gill Sans MT" panose="020B0502020104020203"/>
                <a:sym typeface="Wingdings" panose="05000000000000000000" pitchFamily="2" charset="2"/>
              </a:rPr>
              <a:t>(</a:t>
            </a:r>
            <a:r>
              <a:rPr lang="fr-FR" sz="2000" dirty="0" err="1" smtClean="0">
                <a:solidFill>
                  <a:srgbClr val="66B1CE">
                    <a:lumMod val="75000"/>
                  </a:srgbClr>
                </a:solidFill>
                <a:latin typeface="Gill Sans MT" panose="020B0502020104020203"/>
                <a:sym typeface="Wingdings" panose="05000000000000000000" pitchFamily="2" charset="2"/>
              </a:rPr>
              <a:t>desired</a:t>
            </a:r>
            <a:r>
              <a:rPr lang="fr-FR" sz="2000" dirty="0" smtClean="0">
                <a:solidFill>
                  <a:srgbClr val="66B1CE">
                    <a:lumMod val="75000"/>
                  </a:srgbClr>
                </a:solidFill>
                <a:latin typeface="Gill Sans MT" panose="020B0502020104020203"/>
                <a:sym typeface="Wingdings" panose="05000000000000000000" pitchFamily="2" charset="2"/>
              </a:rPr>
              <a:t> nucleus)/</a:t>
            </a:r>
            <a:r>
              <a:rPr lang="fr-FR" sz="2000" dirty="0" smtClean="0">
                <a:solidFill>
                  <a:srgbClr val="66B1CE">
                    <a:lumMod val="75000"/>
                  </a:srgbClr>
                </a:solidFill>
                <a:latin typeface="Gill Sans MT" panose="020B0502020104020203"/>
                <a:sym typeface="Symbol" panose="05050102010706020507" pitchFamily="18" charset="2"/>
              </a:rPr>
              <a:t></a:t>
            </a:r>
            <a:r>
              <a:rPr lang="fr-FR" sz="2000" dirty="0" smtClean="0">
                <a:solidFill>
                  <a:srgbClr val="66B1CE">
                    <a:lumMod val="75000"/>
                  </a:srgbClr>
                </a:solidFill>
                <a:latin typeface="Gill Sans MT" panose="020B0502020104020203"/>
                <a:sym typeface="Wingdings" panose="05000000000000000000" pitchFamily="2" charset="2"/>
              </a:rPr>
              <a:t>(background)</a:t>
            </a:r>
            <a:endParaRPr lang="en-US" sz="2000" dirty="0" smtClean="0">
              <a:solidFill>
                <a:srgbClr val="66B1CE">
                  <a:lumMod val="75000"/>
                </a:srgbClr>
              </a:solidFill>
              <a:latin typeface="Gill Sans MT" panose="020B0502020104020203"/>
            </a:endParaRPr>
          </a:p>
          <a:p>
            <a:pPr defTabSz="457200"/>
            <a:r>
              <a:rPr lang="en-US" sz="2000" dirty="0" smtClean="0">
                <a:solidFill>
                  <a:srgbClr val="66B1CE">
                    <a:lumMod val="75000"/>
                  </a:srgbClr>
                </a:solidFill>
                <a:latin typeface="Gill Sans MT" panose="020B0502020104020203"/>
              </a:rPr>
              <a:t>Thickness &amp; homogeneity     </a:t>
            </a:r>
            <a:r>
              <a:rPr lang="en-US" sz="2000" dirty="0" smtClean="0">
                <a:solidFill>
                  <a:srgbClr val="66B1CE">
                    <a:lumMod val="75000"/>
                  </a:srgbClr>
                </a:solidFill>
                <a:latin typeface="Gill Sans MT" panose="020B0502020104020203"/>
                <a:sym typeface="Wingdings" panose="05000000000000000000" pitchFamily="2" charset="2"/>
              </a:rPr>
              <a:t> ions </a:t>
            </a:r>
            <a:r>
              <a:rPr lang="en-US" sz="2000" dirty="0" smtClean="0">
                <a:solidFill>
                  <a:srgbClr val="66B1CE">
                    <a:lumMod val="75000"/>
                  </a:srgbClr>
                </a:solidFill>
                <a:latin typeface="Gill Sans MT" panose="020B0502020104020203"/>
              </a:rPr>
              <a:t>Kinematics </a:t>
            </a:r>
          </a:p>
          <a:p>
            <a:pPr defTabSz="457200"/>
            <a:r>
              <a:rPr lang="en-US" sz="2000" dirty="0" smtClean="0">
                <a:solidFill>
                  <a:srgbClr val="66B1CE">
                    <a:lumMod val="75000"/>
                  </a:srgbClr>
                </a:solidFill>
                <a:latin typeface="Gill Sans MT" panose="020B0502020104020203"/>
                <a:sym typeface="Wingdings" panose="05000000000000000000" pitchFamily="2" charset="2"/>
              </a:rPr>
              <a:t>						          Optimal tuning of the spectrometer : </a:t>
            </a:r>
          </a:p>
          <a:p>
            <a:pPr defTabSz="457200"/>
            <a:r>
              <a:rPr lang="en-US" sz="2000" dirty="0" smtClean="0">
                <a:solidFill>
                  <a:srgbClr val="66B1CE">
                    <a:lumMod val="75000"/>
                  </a:srgbClr>
                </a:solidFill>
                <a:latin typeface="Gill Sans MT" panose="020B0502020104020203"/>
                <a:sym typeface="Wingdings" panose="05000000000000000000" pitchFamily="2" charset="2"/>
              </a:rPr>
              <a:t>											transmission of desired residues</a:t>
            </a:r>
          </a:p>
          <a:p>
            <a:pPr defTabSz="457200"/>
            <a:r>
              <a:rPr lang="en-US" sz="2000" dirty="0" smtClean="0">
                <a:solidFill>
                  <a:srgbClr val="66B1CE">
                    <a:lumMod val="75000"/>
                  </a:srgbClr>
                </a:solidFill>
                <a:latin typeface="Gill Sans MT" panose="020B0502020104020203"/>
                <a:sym typeface="Wingdings" panose="05000000000000000000" pitchFamily="2" charset="2"/>
              </a:rPr>
              <a:t>													and control of unwanted  particles</a:t>
            </a:r>
          </a:p>
          <a:p>
            <a:pPr defTabSz="457200"/>
            <a:r>
              <a:rPr lang="en-US" sz="2000" dirty="0" smtClean="0">
                <a:solidFill>
                  <a:srgbClr val="66B1CE">
                    <a:lumMod val="75000"/>
                  </a:srgbClr>
                </a:solidFill>
                <a:latin typeface="Gill Sans MT" panose="020B0502020104020203"/>
                <a:sym typeface="Wingdings" panose="05000000000000000000" pitchFamily="2" charset="2"/>
              </a:rPr>
              <a:t>			</a:t>
            </a:r>
            <a:r>
              <a:rPr lang="en-US" sz="2000" dirty="0" smtClean="0">
                <a:solidFill>
                  <a:srgbClr val="66B1CE">
                    <a:lumMod val="75000"/>
                  </a:srgbClr>
                </a:solidFill>
                <a:latin typeface="Gill Sans MT" panose="020B0502020104020203"/>
              </a:rPr>
              <a:t> 															</a:t>
            </a:r>
            <a:r>
              <a:rPr lang="en-US" sz="2000" dirty="0" smtClean="0">
                <a:solidFill>
                  <a:srgbClr val="66B1CE">
                    <a:lumMod val="75000"/>
                  </a:srgbClr>
                </a:solidFill>
                <a:latin typeface="Gill Sans MT" panose="020B0502020104020203"/>
                <a:sym typeface="Wingdings" panose="05000000000000000000" pitchFamily="2" charset="2"/>
              </a:rPr>
              <a:t> </a:t>
            </a:r>
            <a:r>
              <a:rPr lang="en-US" sz="2000" dirty="0" smtClean="0">
                <a:solidFill>
                  <a:srgbClr val="66B1CE">
                    <a:lumMod val="75000"/>
                  </a:srgbClr>
                </a:solidFill>
                <a:latin typeface="Gill Sans MT" panose="020B0502020104020203"/>
              </a:rPr>
              <a:t>Accuracy (&lt; 5%)</a:t>
            </a:r>
          </a:p>
        </p:txBody>
      </p:sp>
      <p:sp>
        <p:nvSpPr>
          <p:cNvPr id="44" name="ZoneTexte 43"/>
          <p:cNvSpPr txBox="1"/>
          <p:nvPr/>
        </p:nvSpPr>
        <p:spPr>
          <a:xfrm>
            <a:off x="3161547" y="5923065"/>
            <a:ext cx="3261534" cy="400110"/>
          </a:xfrm>
          <a:prstGeom prst="rect">
            <a:avLst/>
          </a:prstGeom>
          <a:noFill/>
        </p:spPr>
        <p:txBody>
          <a:bodyPr wrap="none" rtlCol="0">
            <a:spAutoFit/>
          </a:bodyPr>
          <a:lstStyle/>
          <a:p>
            <a:pPr defTabSz="457200"/>
            <a:r>
              <a:rPr lang="fr-FR" sz="2000" dirty="0" smtClean="0">
                <a:solidFill>
                  <a:srgbClr val="66B1CE">
                    <a:lumMod val="75000"/>
                  </a:srgbClr>
                </a:solidFill>
                <a:latin typeface="Gill Sans MT" panose="020B0502020104020203"/>
              </a:rPr>
              <a:t>« </a:t>
            </a:r>
            <a:r>
              <a:rPr lang="fr-FR" sz="2000" dirty="0" err="1" smtClean="0">
                <a:solidFill>
                  <a:srgbClr val="66B1CE">
                    <a:lumMod val="75000"/>
                  </a:srgbClr>
                </a:solidFill>
                <a:latin typeface="Gill Sans MT" panose="020B0502020104020203"/>
              </a:rPr>
              <a:t>Robust</a:t>
            </a:r>
            <a:r>
              <a:rPr lang="fr-FR" sz="2000" dirty="0" smtClean="0">
                <a:solidFill>
                  <a:srgbClr val="66B1CE">
                    <a:lumMod val="75000"/>
                  </a:srgbClr>
                </a:solidFill>
                <a:latin typeface="Gill Sans MT" panose="020B0502020104020203"/>
              </a:rPr>
              <a:t> » - Long « </a:t>
            </a:r>
            <a:r>
              <a:rPr lang="fr-FR" sz="2000" dirty="0" err="1" smtClean="0">
                <a:solidFill>
                  <a:srgbClr val="66B1CE">
                    <a:lumMod val="75000"/>
                  </a:srgbClr>
                </a:solidFill>
                <a:latin typeface="Gill Sans MT" panose="020B0502020104020203"/>
              </a:rPr>
              <a:t>lifetime</a:t>
            </a:r>
            <a:r>
              <a:rPr lang="fr-FR" sz="2000" dirty="0" smtClean="0">
                <a:solidFill>
                  <a:srgbClr val="66B1CE">
                    <a:lumMod val="75000"/>
                  </a:srgbClr>
                </a:solidFill>
                <a:latin typeface="Gill Sans MT" panose="020B0502020104020203"/>
              </a:rPr>
              <a:t> »</a:t>
            </a:r>
            <a:endParaRPr lang="en-US" sz="2000" dirty="0">
              <a:solidFill>
                <a:srgbClr val="66B1CE">
                  <a:lumMod val="75000"/>
                </a:srgbClr>
              </a:solidFill>
              <a:latin typeface="Gill Sans MT" panose="020B0502020104020203"/>
            </a:endParaRPr>
          </a:p>
        </p:txBody>
      </p:sp>
      <p:sp>
        <p:nvSpPr>
          <p:cNvPr id="3" name="Pentagone 2"/>
          <p:cNvSpPr/>
          <p:nvPr/>
        </p:nvSpPr>
        <p:spPr>
          <a:xfrm>
            <a:off x="242726" y="3977837"/>
            <a:ext cx="2551155" cy="101399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Accelerator</a:t>
            </a:r>
            <a:endParaRPr lang="en-US" sz="2800" dirty="0"/>
          </a:p>
        </p:txBody>
      </p:sp>
    </p:spTree>
    <p:extLst>
      <p:ext uri="{BB962C8B-B14F-4D97-AF65-F5344CB8AC3E}">
        <p14:creationId xmlns:p14="http://schemas.microsoft.com/office/powerpoint/2010/main" val="180237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grpId="0" nodeType="withEffect">
                                  <p:stCondLst>
                                    <p:cond delay="1900"/>
                                  </p:stCondLst>
                                  <p:childTnLst>
                                    <p:animMotion origin="layout" path="M -1.04167E-6 -2.22222E-6 L 0.16797 -0.0081 " pathEditMode="relative" rAng="0" ptsTypes="AA">
                                      <p:cBhvr>
                                        <p:cTn id="6" dur="2000" fill="hold"/>
                                        <p:tgtEl>
                                          <p:spTgt spid="49"/>
                                        </p:tgtEl>
                                        <p:attrNameLst>
                                          <p:attrName>ppt_x</p:attrName>
                                          <p:attrName>ppt_y</p:attrName>
                                        </p:attrNameLst>
                                      </p:cBhvr>
                                      <p:rCtr x="8398" y="-417"/>
                                    </p:animMotion>
                                  </p:childTnLst>
                                </p:cTn>
                              </p:par>
                              <p:par>
                                <p:cTn id="7" presetID="42" presetClass="path" presetSubtype="0" repeatCount="indefinite" fill="hold" grpId="0" nodeType="withEffect">
                                  <p:stCondLst>
                                    <p:cond delay="300"/>
                                  </p:stCondLst>
                                  <p:childTnLst>
                                    <p:animMotion origin="layout" path="M 2.29167E-6 1.85185E-6 L 0.16797 -0.0081 " pathEditMode="relative" rAng="0" ptsTypes="AA">
                                      <p:cBhvr>
                                        <p:cTn id="8" dur="2000" fill="hold"/>
                                        <p:tgtEl>
                                          <p:spTgt spid="60"/>
                                        </p:tgtEl>
                                        <p:attrNameLst>
                                          <p:attrName>ppt_x</p:attrName>
                                          <p:attrName>ppt_y</p:attrName>
                                        </p:attrNameLst>
                                      </p:cBhvr>
                                      <p:rCtr x="8398" y="-417"/>
                                    </p:animMotion>
                                  </p:childTnLst>
                                </p:cTn>
                              </p:par>
                              <p:par>
                                <p:cTn id="9" presetID="42" presetClass="path" presetSubtype="0" repeatCount="indefinite" fill="hold" grpId="0" nodeType="withEffect">
                                  <p:stCondLst>
                                    <p:cond delay="300"/>
                                  </p:stCondLst>
                                  <p:childTnLst>
                                    <p:animMotion origin="layout" path="M 2.29167E-6 0 L 0.16797 -0.0081 " pathEditMode="relative" rAng="0" ptsTypes="AA">
                                      <p:cBhvr>
                                        <p:cTn id="10" dur="2000" fill="hold"/>
                                        <p:tgtEl>
                                          <p:spTgt spid="59"/>
                                        </p:tgtEl>
                                        <p:attrNameLst>
                                          <p:attrName>ppt_x</p:attrName>
                                          <p:attrName>ppt_y</p:attrName>
                                        </p:attrNameLst>
                                      </p:cBhvr>
                                      <p:rCtr x="8398" y="-417"/>
                                    </p:animMotion>
                                  </p:childTnLst>
                                </p:cTn>
                              </p:par>
                              <p:par>
                                <p:cTn id="11" presetID="42" presetClass="path" presetSubtype="0" repeatCount="indefinite" fill="hold" grpId="0" nodeType="withEffect">
                                  <p:stCondLst>
                                    <p:cond delay="2300"/>
                                  </p:stCondLst>
                                  <p:childTnLst>
                                    <p:animMotion origin="layout" path="M -1.04167E-6 -1.85185E-6 L 0.16797 -0.0081 " pathEditMode="relative" rAng="0" ptsTypes="AA">
                                      <p:cBhvr>
                                        <p:cTn id="12" dur="2000" fill="hold"/>
                                        <p:tgtEl>
                                          <p:spTgt spid="50"/>
                                        </p:tgtEl>
                                        <p:attrNameLst>
                                          <p:attrName>ppt_x</p:attrName>
                                          <p:attrName>ppt_y</p:attrName>
                                        </p:attrNameLst>
                                      </p:cBhvr>
                                      <p:rCtr x="8398" y="-417"/>
                                    </p:animMotion>
                                  </p:childTnLst>
                                </p:cTn>
                              </p:par>
                              <p:par>
                                <p:cTn id="13" presetID="42" presetClass="path" presetSubtype="0" repeatCount="indefinite" fill="hold" grpId="0" nodeType="withEffect">
                                  <p:stCondLst>
                                    <p:cond delay="600"/>
                                  </p:stCondLst>
                                  <p:childTnLst>
                                    <p:animMotion origin="layout" path="M 2.08333E-6 4.81481E-6 L 0.16797 -0.00811 " pathEditMode="relative" rAng="0" ptsTypes="AA">
                                      <p:cBhvr>
                                        <p:cTn id="14" dur="2000" fill="hold"/>
                                        <p:tgtEl>
                                          <p:spTgt spid="61"/>
                                        </p:tgtEl>
                                        <p:attrNameLst>
                                          <p:attrName>ppt_x</p:attrName>
                                          <p:attrName>ppt_y</p:attrName>
                                        </p:attrNameLst>
                                      </p:cBhvr>
                                      <p:rCtr x="8398" y="-417"/>
                                    </p:animMotion>
                                  </p:childTnLst>
                                </p:cTn>
                              </p:par>
                              <p:par>
                                <p:cTn id="15" presetID="42" presetClass="path" presetSubtype="0" repeatCount="indefinite" fill="hold" grpId="0" nodeType="withEffect">
                                  <p:stCondLst>
                                    <p:cond delay="2500"/>
                                  </p:stCondLst>
                                  <p:childTnLst>
                                    <p:animMotion origin="layout" path="M -1.25E-6 1.11111E-6 L 0.16797 -0.0081 " pathEditMode="relative" rAng="0" ptsTypes="AA">
                                      <p:cBhvr>
                                        <p:cTn id="16" dur="2000" fill="hold"/>
                                        <p:tgtEl>
                                          <p:spTgt spid="51"/>
                                        </p:tgtEl>
                                        <p:attrNameLst>
                                          <p:attrName>ppt_x</p:attrName>
                                          <p:attrName>ppt_y</p:attrName>
                                        </p:attrNameLst>
                                      </p:cBhvr>
                                      <p:rCtr x="8398" y="-417"/>
                                    </p:animMotion>
                                  </p:childTnLst>
                                </p:cTn>
                              </p:par>
                              <p:par>
                                <p:cTn id="17" presetID="42" presetClass="path" presetSubtype="0" repeatCount="indefinite" fill="hold" grpId="0" nodeType="withEffect">
                                  <p:stCondLst>
                                    <p:cond delay="900"/>
                                  </p:stCondLst>
                                  <p:childTnLst>
                                    <p:animMotion origin="layout" path="M 3.33333E-6 0.00092 L 0.16797 -0.00718 " pathEditMode="relative" rAng="0" ptsTypes="AA">
                                      <p:cBhvr>
                                        <p:cTn id="18" dur="2000" fill="hold"/>
                                        <p:tgtEl>
                                          <p:spTgt spid="62"/>
                                        </p:tgtEl>
                                        <p:attrNameLst>
                                          <p:attrName>ppt_x</p:attrName>
                                          <p:attrName>ppt_y</p:attrName>
                                        </p:attrNameLst>
                                      </p:cBhvr>
                                      <p:rCtr x="8398" y="-417"/>
                                    </p:animMotion>
                                  </p:childTnLst>
                                </p:cTn>
                              </p:par>
                              <p:par>
                                <p:cTn id="19" presetID="42" presetClass="path" presetSubtype="0" repeatCount="indefinite" fill="hold" grpId="0" nodeType="withEffect">
                                  <p:stCondLst>
                                    <p:cond delay="2900"/>
                                  </p:stCondLst>
                                  <p:childTnLst>
                                    <p:animMotion origin="layout" path="M 2.77556E-17 0.00093 L 0.16797 -0.00717 " pathEditMode="relative" rAng="0" ptsTypes="AA">
                                      <p:cBhvr>
                                        <p:cTn id="20" dur="2000" fill="hold"/>
                                        <p:tgtEl>
                                          <p:spTgt spid="52"/>
                                        </p:tgtEl>
                                        <p:attrNameLst>
                                          <p:attrName>ppt_x</p:attrName>
                                          <p:attrName>ppt_y</p:attrName>
                                        </p:attrNameLst>
                                      </p:cBhvr>
                                      <p:rCtr x="8398" y="-417"/>
                                    </p:animMotion>
                                  </p:childTnLst>
                                </p:cTn>
                              </p:par>
                              <p:par>
                                <p:cTn id="21" presetID="42" presetClass="path" presetSubtype="0" repeatCount="indefinite" fill="hold" grpId="0" nodeType="withEffect">
                                  <p:stCondLst>
                                    <p:cond delay="1100"/>
                                  </p:stCondLst>
                                  <p:childTnLst>
                                    <p:animMotion origin="layout" path="M -1.25E-6 3.33333E-6 L 0.16797 -0.00811 " pathEditMode="relative" rAng="0" ptsTypes="AA">
                                      <p:cBhvr>
                                        <p:cTn id="22" dur="2000" fill="hold"/>
                                        <p:tgtEl>
                                          <p:spTgt spid="63"/>
                                        </p:tgtEl>
                                        <p:attrNameLst>
                                          <p:attrName>ppt_x</p:attrName>
                                          <p:attrName>ppt_y</p:attrName>
                                        </p:attrNameLst>
                                      </p:cBhvr>
                                      <p:rCtr x="8398" y="-417"/>
                                    </p:animMotion>
                                  </p:childTnLst>
                                </p:cTn>
                              </p:par>
                              <p:par>
                                <p:cTn id="23" presetID="42" presetClass="path" presetSubtype="0" repeatCount="indefinite" fill="hold" grpId="0" nodeType="withEffect">
                                  <p:stCondLst>
                                    <p:cond delay="3000"/>
                                  </p:stCondLst>
                                  <p:childTnLst>
                                    <p:animMotion origin="layout" path="M -8.33333E-7 -3.7037E-6 L 0.16341 -0.0074 " pathEditMode="relative" rAng="0" ptsTypes="AA">
                                      <p:cBhvr>
                                        <p:cTn id="24" dur="2000" fill="hold"/>
                                        <p:tgtEl>
                                          <p:spTgt spid="48"/>
                                        </p:tgtEl>
                                        <p:attrNameLst>
                                          <p:attrName>ppt_x</p:attrName>
                                          <p:attrName>ppt_y</p:attrName>
                                        </p:attrNameLst>
                                      </p:cBhvr>
                                      <p:rCtr x="8164" y="-370"/>
                                    </p:animMotion>
                                  </p:childTnLst>
                                </p:cTn>
                              </p:par>
                              <p:par>
                                <p:cTn id="25" presetID="42" presetClass="path" presetSubtype="0" repeatCount="indefinite" fill="hold" grpId="0" nodeType="withEffect">
                                  <p:stCondLst>
                                    <p:cond delay="3100"/>
                                  </p:stCondLst>
                                  <p:childTnLst>
                                    <p:animMotion origin="layout" path="M 5E-6 -3.7037E-7 L 0.16797 -0.0081 " pathEditMode="relative" rAng="0" ptsTypes="AA">
                                      <p:cBhvr>
                                        <p:cTn id="26" dur="2000" fill="hold"/>
                                        <p:tgtEl>
                                          <p:spTgt spid="53"/>
                                        </p:tgtEl>
                                        <p:attrNameLst>
                                          <p:attrName>ppt_x</p:attrName>
                                          <p:attrName>ppt_y</p:attrName>
                                        </p:attrNameLst>
                                      </p:cBhvr>
                                      <p:rCtr x="8398" y="-417"/>
                                    </p:animMotion>
                                  </p:childTnLst>
                                </p:cTn>
                              </p:par>
                              <p:par>
                                <p:cTn id="27" presetID="42" presetClass="path" presetSubtype="0" repeatCount="indefinite" fill="hold" grpId="0" nodeType="withEffect">
                                  <p:stCondLst>
                                    <p:cond delay="1300"/>
                                  </p:stCondLst>
                                  <p:childTnLst>
                                    <p:animMotion origin="layout" path="M 0 0.00092 L 0.16797 -0.00718 " pathEditMode="relative" rAng="0" ptsTypes="AA">
                                      <p:cBhvr>
                                        <p:cTn id="28" dur="2000" fill="hold"/>
                                        <p:tgtEl>
                                          <p:spTgt spid="64"/>
                                        </p:tgtEl>
                                        <p:attrNameLst>
                                          <p:attrName>ppt_x</p:attrName>
                                          <p:attrName>ppt_y</p:attrName>
                                        </p:attrNameLst>
                                      </p:cBhvr>
                                      <p:rCtr x="8398" y="-417"/>
                                    </p:animMotion>
                                  </p:childTnLst>
                                </p:cTn>
                              </p:par>
                              <p:par>
                                <p:cTn id="29" presetID="42" presetClass="path" presetSubtype="0" repeatCount="indefinite" fill="hold" grpId="0" nodeType="withEffect">
                                  <p:stCondLst>
                                    <p:cond delay="3200"/>
                                  </p:stCondLst>
                                  <p:childTnLst>
                                    <p:animMotion origin="layout" path="M -3.54167E-6 0.00092 L 0.16797 -0.00718 " pathEditMode="relative" rAng="0" ptsTypes="AA">
                                      <p:cBhvr>
                                        <p:cTn id="30" dur="2000" fill="hold"/>
                                        <p:tgtEl>
                                          <p:spTgt spid="54"/>
                                        </p:tgtEl>
                                        <p:attrNameLst>
                                          <p:attrName>ppt_x</p:attrName>
                                          <p:attrName>ppt_y</p:attrName>
                                        </p:attrNameLst>
                                      </p:cBhvr>
                                      <p:rCtr x="8398" y="-417"/>
                                    </p:animMotion>
                                  </p:childTnLst>
                                </p:cTn>
                              </p:par>
                              <p:par>
                                <p:cTn id="31" presetID="42" presetClass="path" presetSubtype="0" repeatCount="indefinite" fill="hold" grpId="0" nodeType="withEffect">
                                  <p:stCondLst>
                                    <p:cond delay="1700"/>
                                  </p:stCondLst>
                                  <p:childTnLst>
                                    <p:animMotion origin="layout" path="M 2.08333E-6 4.81481E-6 L 0.16797 -0.00811 " pathEditMode="relative" rAng="0" ptsTypes="AA">
                                      <p:cBhvr>
                                        <p:cTn id="32" dur="2000" fill="hold"/>
                                        <p:tgtEl>
                                          <p:spTgt spid="65"/>
                                        </p:tgtEl>
                                        <p:attrNameLst>
                                          <p:attrName>ppt_x</p:attrName>
                                          <p:attrName>ppt_y</p:attrName>
                                        </p:attrNameLst>
                                      </p:cBhvr>
                                      <p:rCtr x="8398" y="-417"/>
                                    </p:animMotion>
                                  </p:childTnLst>
                                </p:cTn>
                              </p:par>
                              <p:par>
                                <p:cTn id="33" presetID="42" presetClass="path" presetSubtype="0" repeatCount="indefinite" fill="hold" grpId="0" nodeType="withEffect">
                                  <p:stCondLst>
                                    <p:cond delay="3700"/>
                                  </p:stCondLst>
                                  <p:childTnLst>
                                    <p:animMotion origin="layout" path="M -6.25E-7 -4.81481E-6 L 0.15899 -0.00578 " pathEditMode="relative" rAng="0" ptsTypes="AA">
                                      <p:cBhvr>
                                        <p:cTn id="34" dur="2000" fill="hold"/>
                                        <p:tgtEl>
                                          <p:spTgt spid="47"/>
                                        </p:tgtEl>
                                        <p:attrNameLst>
                                          <p:attrName>ppt_x</p:attrName>
                                          <p:attrName>ppt_y</p:attrName>
                                        </p:attrNameLst>
                                      </p:cBhvr>
                                      <p:rCtr x="7943" y="-301"/>
                                    </p:animMotion>
                                  </p:childTnLst>
                                </p:cTn>
                              </p:par>
                              <p:par>
                                <p:cTn id="35" presetID="42" presetClass="path" presetSubtype="0" repeatCount="indefinite" fill="hold" grpId="0" nodeType="withEffect">
                                  <p:stCondLst>
                                    <p:cond delay="3700"/>
                                  </p:stCondLst>
                                  <p:childTnLst>
                                    <p:animMotion origin="layout" path="M -1.25E-6 1.11111E-6 L 0.16797 -0.0081 " pathEditMode="relative" rAng="0" ptsTypes="AA">
                                      <p:cBhvr>
                                        <p:cTn id="36" dur="2000" fill="hold"/>
                                        <p:tgtEl>
                                          <p:spTgt spid="55"/>
                                        </p:tgtEl>
                                        <p:attrNameLst>
                                          <p:attrName>ppt_x</p:attrName>
                                          <p:attrName>ppt_y</p:attrName>
                                        </p:attrNameLst>
                                      </p:cBhvr>
                                      <p:rCtr x="8398" y="-417"/>
                                    </p:animMotion>
                                  </p:childTnLst>
                                </p:cTn>
                              </p:par>
                              <p:par>
                                <p:cTn id="37" presetID="42" presetClass="path" presetSubtype="0" repeatCount="indefinite" fill="hold" grpId="0" nodeType="withEffect">
                                  <p:stCondLst>
                                    <p:cond delay="2000"/>
                                  </p:stCondLst>
                                  <p:childTnLst>
                                    <p:animMotion origin="layout" path="M 1.875E-6 -2.22222E-6 L 0.16797 -0.0081 " pathEditMode="relative" rAng="0" ptsTypes="AA">
                                      <p:cBhvr>
                                        <p:cTn id="38" dur="2000" fill="hold"/>
                                        <p:tgtEl>
                                          <p:spTgt spid="66"/>
                                        </p:tgtEl>
                                        <p:attrNameLst>
                                          <p:attrName>ppt_x</p:attrName>
                                          <p:attrName>ppt_y</p:attrName>
                                        </p:attrNameLst>
                                      </p:cBhvr>
                                      <p:rCtr x="8398" y="-417"/>
                                    </p:animMotion>
                                  </p:childTnLst>
                                </p:cTn>
                              </p:par>
                              <p:par>
                                <p:cTn id="39" presetID="42" presetClass="path" presetSubtype="0" repeatCount="indefinite" fill="hold" grpId="0" nodeType="withEffect">
                                  <p:stCondLst>
                                    <p:cond delay="3900"/>
                                  </p:stCondLst>
                                  <p:childTnLst>
                                    <p:animMotion origin="layout" path="M -1.66667E-6 4.07407E-6 L 0.16797 -0.00811 " pathEditMode="relative" rAng="0" ptsTypes="AA">
                                      <p:cBhvr>
                                        <p:cTn id="40" dur="2000" fill="hold"/>
                                        <p:tgtEl>
                                          <p:spTgt spid="56"/>
                                        </p:tgtEl>
                                        <p:attrNameLst>
                                          <p:attrName>ppt_x</p:attrName>
                                          <p:attrName>ppt_y</p:attrName>
                                        </p:attrNameLst>
                                      </p:cBhvr>
                                      <p:rCtr x="8398" y="-417"/>
                                    </p:animMotion>
                                  </p:childTnLst>
                                </p:cTn>
                              </p:par>
                              <p:par>
                                <p:cTn id="41" presetID="42" presetClass="path" presetSubtype="0" repeatCount="indefinite" fill="hold" grpId="0" nodeType="withEffect">
                                  <p:stCondLst>
                                    <p:cond delay="2500"/>
                                  </p:stCondLst>
                                  <p:childTnLst>
                                    <p:animMotion origin="layout" path="M -2.08333E-7 0.00093 L 0.16797 -0.00717 " pathEditMode="relative" rAng="0" ptsTypes="AA">
                                      <p:cBhvr>
                                        <p:cTn id="42" dur="2000" fill="hold"/>
                                        <p:tgtEl>
                                          <p:spTgt spid="67"/>
                                        </p:tgtEl>
                                        <p:attrNameLst>
                                          <p:attrName>ppt_x</p:attrName>
                                          <p:attrName>ppt_y</p:attrName>
                                        </p:attrNameLst>
                                      </p:cBhvr>
                                      <p:rCtr x="8398" y="-417"/>
                                    </p:animMotion>
                                  </p:childTnLst>
                                </p:cTn>
                              </p:par>
                              <p:par>
                                <p:cTn id="43" presetID="42" presetClass="path" presetSubtype="0" repeatCount="indefinite" fill="hold" grpId="0" nodeType="withEffect">
                                  <p:stCondLst>
                                    <p:cond delay="4400"/>
                                  </p:stCondLst>
                                  <p:childTnLst>
                                    <p:animMotion origin="layout" path="M -3.75E-6 0.00092 L 0.16797 -0.00718 " pathEditMode="relative" rAng="0" ptsTypes="AA">
                                      <p:cBhvr>
                                        <p:cTn id="44" dur="2000" fill="hold"/>
                                        <p:tgtEl>
                                          <p:spTgt spid="57"/>
                                        </p:tgtEl>
                                        <p:attrNameLst>
                                          <p:attrName>ppt_x</p:attrName>
                                          <p:attrName>ppt_y</p:attrName>
                                        </p:attrNameLst>
                                      </p:cBhvr>
                                      <p:rCtr x="8398" y="-417"/>
                                    </p:animMotion>
                                  </p:childTnLst>
                                </p:cTn>
                              </p:par>
                              <p:par>
                                <p:cTn id="45" presetID="42" presetClass="path" presetSubtype="0" repeatCount="indefinite" fill="hold" grpId="0" nodeType="withEffect">
                                  <p:stCondLst>
                                    <p:cond delay="1900"/>
                                  </p:stCondLst>
                                  <p:childTnLst>
                                    <p:animMotion origin="layout" path="M 4.375E-6 2.96296E-6 L 0.24661 -0.01297 " pathEditMode="relative" rAng="0" ptsTypes="AA">
                                      <p:cBhvr>
                                        <p:cTn id="46" dur="2000" fill="hold"/>
                                        <p:tgtEl>
                                          <p:spTgt spid="71"/>
                                        </p:tgtEl>
                                        <p:attrNameLst>
                                          <p:attrName>ppt_x</p:attrName>
                                          <p:attrName>ppt_y</p:attrName>
                                        </p:attrNameLst>
                                      </p:cBhvr>
                                      <p:rCtr x="12331" y="-648"/>
                                    </p:animMotion>
                                  </p:childTnLst>
                                </p:cTn>
                              </p:par>
                              <p:par>
                                <p:cTn id="47" presetID="42" presetClass="path" presetSubtype="0" repeatCount="indefinite" fill="hold" grpId="0" nodeType="withEffect">
                                  <p:stCondLst>
                                    <p:cond delay="2300"/>
                                  </p:stCondLst>
                                  <p:childTnLst>
                                    <p:animMotion origin="layout" path="M 4.375E-6 4.81481E-6 L 0.23658 -0.01366 " pathEditMode="relative" rAng="0" ptsTypes="AA">
                                      <p:cBhvr>
                                        <p:cTn id="48" dur="2000" fill="hold"/>
                                        <p:tgtEl>
                                          <p:spTgt spid="72"/>
                                        </p:tgtEl>
                                        <p:attrNameLst>
                                          <p:attrName>ppt_x</p:attrName>
                                          <p:attrName>ppt_y</p:attrName>
                                        </p:attrNameLst>
                                      </p:cBhvr>
                                      <p:rCtr x="11823" y="-694"/>
                                    </p:animMotion>
                                  </p:childTnLst>
                                </p:cTn>
                              </p:par>
                              <p:par>
                                <p:cTn id="49" presetID="42" presetClass="path" presetSubtype="0" repeatCount="indefinite" fill="hold" grpId="0" nodeType="withEffect">
                                  <p:stCondLst>
                                    <p:cond delay="2500"/>
                                  </p:stCondLst>
                                  <p:childTnLst>
                                    <p:animMotion origin="layout" path="M 4.16667E-6 -2.22222E-6 L 0.23645 -0.01458 " pathEditMode="relative" rAng="0" ptsTypes="AA">
                                      <p:cBhvr>
                                        <p:cTn id="50" dur="2000" fill="hold"/>
                                        <p:tgtEl>
                                          <p:spTgt spid="73"/>
                                        </p:tgtEl>
                                        <p:attrNameLst>
                                          <p:attrName>ppt_x</p:attrName>
                                          <p:attrName>ppt_y</p:attrName>
                                        </p:attrNameLst>
                                      </p:cBhvr>
                                      <p:rCtr x="11823" y="-741"/>
                                    </p:animMotion>
                                  </p:childTnLst>
                                </p:cTn>
                              </p:par>
                              <p:par>
                                <p:cTn id="51" presetID="42" presetClass="path" presetSubtype="0" repeatCount="indefinite" fill="hold" grpId="0" nodeType="withEffect">
                                  <p:stCondLst>
                                    <p:cond delay="2900"/>
                                  </p:stCondLst>
                                  <p:childTnLst>
                                    <p:animMotion origin="layout" path="M -4.58333E-6 0.00092 L 0.24727 -0.00394 " pathEditMode="relative" rAng="0" ptsTypes="AA">
                                      <p:cBhvr>
                                        <p:cTn id="52" dur="2000" fill="hold"/>
                                        <p:tgtEl>
                                          <p:spTgt spid="74"/>
                                        </p:tgtEl>
                                        <p:attrNameLst>
                                          <p:attrName>ppt_x</p:attrName>
                                          <p:attrName>ppt_y</p:attrName>
                                        </p:attrNameLst>
                                      </p:cBhvr>
                                      <p:rCtr x="12357" y="-255"/>
                                    </p:animMotion>
                                  </p:childTnLst>
                                </p:cTn>
                              </p:par>
                              <p:par>
                                <p:cTn id="53" presetID="42" presetClass="path" presetSubtype="0" repeatCount="indefinite" fill="hold" grpId="0" nodeType="withEffect">
                                  <p:stCondLst>
                                    <p:cond delay="3000"/>
                                  </p:stCondLst>
                                  <p:childTnLst>
                                    <p:animMotion origin="layout" path="M 4.79167E-6 2.96296E-6 L 0.23802 0.23842 " pathEditMode="relative" rAng="0" ptsTypes="AA">
                                      <p:cBhvr>
                                        <p:cTn id="54" dur="2000" fill="hold"/>
                                        <p:tgtEl>
                                          <p:spTgt spid="70"/>
                                        </p:tgtEl>
                                        <p:attrNameLst>
                                          <p:attrName>ppt_x</p:attrName>
                                          <p:attrName>ppt_y</p:attrName>
                                        </p:attrNameLst>
                                      </p:cBhvr>
                                      <p:rCtr x="11901" y="11921"/>
                                    </p:animMotion>
                                  </p:childTnLst>
                                </p:cTn>
                              </p:par>
                              <p:par>
                                <p:cTn id="55" presetID="42" presetClass="path" presetSubtype="0" repeatCount="indefinite" fill="hold" grpId="0" nodeType="withEffect">
                                  <p:stCondLst>
                                    <p:cond delay="3100"/>
                                  </p:stCondLst>
                                  <p:childTnLst>
                                    <p:animMotion origin="layout" path="M 6.25E-7 -3.7037E-6 L 0.24427 -0.00463 " pathEditMode="relative" rAng="0" ptsTypes="AA">
                                      <p:cBhvr>
                                        <p:cTn id="56" dur="2000" fill="hold"/>
                                        <p:tgtEl>
                                          <p:spTgt spid="75"/>
                                        </p:tgtEl>
                                        <p:attrNameLst>
                                          <p:attrName>ppt_x</p:attrName>
                                          <p:attrName>ppt_y</p:attrName>
                                        </p:attrNameLst>
                                      </p:cBhvr>
                                      <p:rCtr x="12214" y="-231"/>
                                    </p:animMotion>
                                  </p:childTnLst>
                                </p:cTn>
                              </p:par>
                              <p:par>
                                <p:cTn id="57" presetID="42" presetClass="path" presetSubtype="0" repeatCount="indefinite" fill="hold" grpId="0" nodeType="withEffect">
                                  <p:stCondLst>
                                    <p:cond delay="3200"/>
                                  </p:stCondLst>
                                  <p:childTnLst>
                                    <p:animMotion origin="layout" path="M 1.875E-6 0.00093 L 0.24505 -0.00416 " pathEditMode="relative" rAng="0" ptsTypes="AA">
                                      <p:cBhvr>
                                        <p:cTn id="58" dur="2000" fill="hold"/>
                                        <p:tgtEl>
                                          <p:spTgt spid="76"/>
                                        </p:tgtEl>
                                        <p:attrNameLst>
                                          <p:attrName>ppt_x</p:attrName>
                                          <p:attrName>ppt_y</p:attrName>
                                        </p:attrNameLst>
                                      </p:cBhvr>
                                      <p:rCtr x="12253" y="-255"/>
                                    </p:animMotion>
                                  </p:childTnLst>
                                </p:cTn>
                              </p:par>
                              <p:par>
                                <p:cTn id="59" presetID="42" presetClass="path" presetSubtype="0" repeatCount="indefinite" fill="hold" grpId="0" nodeType="withEffect">
                                  <p:stCondLst>
                                    <p:cond delay="3700"/>
                                  </p:stCondLst>
                                  <p:childTnLst>
                                    <p:animMotion origin="layout" path="M 4.79167E-6 1.85185E-6 L 0.16354 0.24028 " pathEditMode="relative" rAng="0" ptsTypes="AA">
                                      <p:cBhvr>
                                        <p:cTn id="60" dur="2000" fill="hold"/>
                                        <p:tgtEl>
                                          <p:spTgt spid="69"/>
                                        </p:tgtEl>
                                        <p:attrNameLst>
                                          <p:attrName>ppt_x</p:attrName>
                                          <p:attrName>ppt_y</p:attrName>
                                        </p:attrNameLst>
                                      </p:cBhvr>
                                      <p:rCtr x="8177" y="12014"/>
                                    </p:animMotion>
                                  </p:childTnLst>
                                </p:cTn>
                              </p:par>
                              <p:par>
                                <p:cTn id="61" presetID="42" presetClass="path" presetSubtype="0" repeatCount="indefinite" fill="hold" grpId="0" nodeType="withEffect">
                                  <p:stCondLst>
                                    <p:cond delay="3700"/>
                                  </p:stCondLst>
                                  <p:childTnLst>
                                    <p:animMotion origin="layout" path="M 4.16667E-6 -2.22222E-6 L 0.24648 -0.01435 " pathEditMode="relative" rAng="0" ptsTypes="AA">
                                      <p:cBhvr>
                                        <p:cTn id="62" dur="2000" fill="hold"/>
                                        <p:tgtEl>
                                          <p:spTgt spid="77"/>
                                        </p:tgtEl>
                                        <p:attrNameLst>
                                          <p:attrName>ppt_x</p:attrName>
                                          <p:attrName>ppt_y</p:attrName>
                                        </p:attrNameLst>
                                      </p:cBhvr>
                                      <p:rCtr x="12318" y="-718"/>
                                    </p:animMotion>
                                  </p:childTnLst>
                                </p:cTn>
                              </p:par>
                              <p:par>
                                <p:cTn id="63" presetID="42" presetClass="path" presetSubtype="0" repeatCount="indefinite" fill="hold" grpId="0" nodeType="withEffect">
                                  <p:stCondLst>
                                    <p:cond delay="3900"/>
                                  </p:stCondLst>
                                  <p:childTnLst>
                                    <p:animMotion origin="layout" path="M 3.95833E-6 7.40741E-7 L 0.24036 -0.00833 " pathEditMode="relative" rAng="0" ptsTypes="AA">
                                      <p:cBhvr>
                                        <p:cTn id="64" dur="2000" fill="hold"/>
                                        <p:tgtEl>
                                          <p:spTgt spid="78"/>
                                        </p:tgtEl>
                                        <p:attrNameLst>
                                          <p:attrName>ppt_x</p:attrName>
                                          <p:attrName>ppt_y</p:attrName>
                                        </p:attrNameLst>
                                      </p:cBhvr>
                                      <p:rCtr x="12018" y="-417"/>
                                    </p:animMotion>
                                  </p:childTnLst>
                                </p:cTn>
                              </p:par>
                              <p:par>
                                <p:cTn id="65" presetID="42" presetClass="path" presetSubtype="0" repeatCount="indefinite" fill="hold" grpId="0" nodeType="withEffect">
                                  <p:stCondLst>
                                    <p:cond delay="4400"/>
                                  </p:stCondLst>
                                  <p:childTnLst>
                                    <p:animMotion origin="layout" path="M 1.66667E-6 0.00093 L 0.24492 -0.00695 " pathEditMode="relative" rAng="0" ptsTypes="AA">
                                      <p:cBhvr>
                                        <p:cTn id="66" dur="2000" fill="hold"/>
                                        <p:tgtEl>
                                          <p:spTgt spid="79"/>
                                        </p:tgtEl>
                                        <p:attrNameLst>
                                          <p:attrName>ppt_x</p:attrName>
                                          <p:attrName>ppt_y</p:attrName>
                                        </p:attrNameLst>
                                      </p:cBhvr>
                                      <p:rCtr x="12240"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P spid="61" grpId="0" animBg="1"/>
      <p:bldP spid="62" grpId="0" animBg="1"/>
      <p:bldP spid="63" grpId="0" animBg="1"/>
      <p:bldP spid="64" grpId="0" animBg="1"/>
      <p:bldP spid="65" grpId="0" animBg="1"/>
      <p:bldP spid="66" grpId="0" animBg="1"/>
      <p:bldP spid="67"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lgn="r"/>
            <a:r>
              <a:rPr lang="en-US" dirty="0" smtClean="0"/>
              <a:t>ISOL France Workshop VI - GDR </a:t>
            </a:r>
            <a:r>
              <a:rPr lang="en-US" dirty="0" err="1" smtClean="0"/>
              <a:t>SCiPAC</a:t>
            </a:r>
            <a:r>
              <a:rPr lang="en-US" dirty="0" smtClean="0"/>
              <a:t> - 27 Mai 2024, IPHC, Strasbourg</a:t>
            </a:r>
            <a:endParaRPr lang="fr-FR" dirty="0"/>
          </a:p>
        </p:txBody>
      </p:sp>
      <p:grpSp>
        <p:nvGrpSpPr>
          <p:cNvPr id="37" name="Groupe 36"/>
          <p:cNvGrpSpPr/>
          <p:nvPr/>
        </p:nvGrpSpPr>
        <p:grpSpPr>
          <a:xfrm>
            <a:off x="3620738" y="490287"/>
            <a:ext cx="10127238" cy="6348439"/>
            <a:chOff x="1348876" y="-39958"/>
            <a:chExt cx="10127238" cy="6348439"/>
          </a:xfrm>
        </p:grpSpPr>
        <p:pic>
          <p:nvPicPr>
            <p:cNvPr id="38" name="img actuel+desir+newgain">
              <a:extLst>
                <a:ext uri="{FF2B5EF4-FFF2-40B4-BE49-F238E27FC236}">
                  <a16:creationId xmlns:a16="http://schemas.microsoft.com/office/drawing/2014/main" id="{E21CC469-6E25-FE9D-3D37-AB0C92BC55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786" t="16643" r="-39330" b="5795"/>
            <a:stretch/>
          </p:blipFill>
          <p:spPr>
            <a:xfrm>
              <a:off x="1566227" y="181477"/>
              <a:ext cx="9909887" cy="6127004"/>
            </a:xfrm>
            <a:prstGeom prst="rect">
              <a:avLst/>
            </a:prstGeom>
          </p:spPr>
        </p:pic>
        <p:sp>
          <p:nvSpPr>
            <p:cNvPr id="39" name="Forme libre 38"/>
            <p:cNvSpPr/>
            <p:nvPr/>
          </p:nvSpPr>
          <p:spPr>
            <a:xfrm>
              <a:off x="1348876" y="-39958"/>
              <a:ext cx="2716352" cy="4323577"/>
            </a:xfrm>
            <a:custGeom>
              <a:avLst/>
              <a:gdLst>
                <a:gd name="connsiteX0" fmla="*/ 204502 w 2716352"/>
                <a:gd name="connsiteY0" fmla="*/ 3939929 h 4323577"/>
                <a:gd name="connsiteX1" fmla="*/ 2716348 w 2716352"/>
                <a:gd name="connsiteY1" fmla="*/ 833172 h 4323577"/>
                <a:gd name="connsiteX2" fmla="*/ 182469 w 2716352"/>
                <a:gd name="connsiteY2" fmla="*/ 205211 h 4323577"/>
                <a:gd name="connsiteX3" fmla="*/ 204502 w 2716352"/>
                <a:gd name="connsiteY3" fmla="*/ 3862811 h 4323577"/>
                <a:gd name="connsiteX4" fmla="*/ 204502 w 2716352"/>
                <a:gd name="connsiteY4" fmla="*/ 3939929 h 432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352" h="4323577">
                  <a:moveTo>
                    <a:pt x="204502" y="3939929"/>
                  </a:moveTo>
                  <a:cubicBezTo>
                    <a:pt x="623143" y="3434989"/>
                    <a:pt x="2720020" y="1455625"/>
                    <a:pt x="2716348" y="833172"/>
                  </a:cubicBezTo>
                  <a:cubicBezTo>
                    <a:pt x="2712676" y="210719"/>
                    <a:pt x="601110" y="-299729"/>
                    <a:pt x="182469" y="205211"/>
                  </a:cubicBezTo>
                  <a:cubicBezTo>
                    <a:pt x="-236172" y="710151"/>
                    <a:pt x="195321" y="3242194"/>
                    <a:pt x="204502" y="3862811"/>
                  </a:cubicBezTo>
                  <a:cubicBezTo>
                    <a:pt x="213683" y="4483428"/>
                    <a:pt x="-214139" y="4444869"/>
                    <a:pt x="204502" y="393992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e 43"/>
          <p:cNvGrpSpPr/>
          <p:nvPr/>
        </p:nvGrpSpPr>
        <p:grpSpPr>
          <a:xfrm>
            <a:off x="7752416" y="2788485"/>
            <a:ext cx="2752017" cy="3392929"/>
            <a:chOff x="7881133" y="2671113"/>
            <a:chExt cx="2752017" cy="3392929"/>
          </a:xfrm>
        </p:grpSpPr>
        <p:cxnSp>
          <p:nvCxnSpPr>
            <p:cNvPr id="45" name="Connecteur droit avec flèche 44"/>
            <p:cNvCxnSpPr/>
            <p:nvPr/>
          </p:nvCxnSpPr>
          <p:spPr>
            <a:xfrm flipH="1" flipV="1">
              <a:off x="7881133" y="2671113"/>
              <a:ext cx="703263" cy="133724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e 45"/>
            <p:cNvGrpSpPr/>
            <p:nvPr/>
          </p:nvGrpSpPr>
          <p:grpSpPr>
            <a:xfrm>
              <a:off x="8589001" y="3594013"/>
              <a:ext cx="2044149" cy="2470029"/>
              <a:chOff x="8728666" y="3040424"/>
              <a:chExt cx="2044149" cy="2470029"/>
            </a:xfrm>
          </p:grpSpPr>
          <p:pic>
            <p:nvPicPr>
              <p:cNvPr id="47" name="Picture 2" descr="DSC002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666" y="3040424"/>
                <a:ext cx="1555709" cy="207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ZoneTexte 47"/>
              <p:cNvSpPr txBox="1"/>
              <p:nvPr/>
            </p:nvSpPr>
            <p:spPr>
              <a:xfrm>
                <a:off x="8728666" y="5079566"/>
                <a:ext cx="2044149" cy="430887"/>
              </a:xfrm>
              <a:prstGeom prst="rect">
                <a:avLst/>
              </a:prstGeom>
              <a:noFill/>
            </p:spPr>
            <p:txBody>
              <a:bodyPr wrap="none" rtlCol="0">
                <a:spAutoFit/>
              </a:bodyPr>
              <a:lstStyle/>
              <a:p>
                <a:r>
                  <a:rPr lang="fr-FR" sz="1100" dirty="0" smtClean="0"/>
                  <a:t>Pb, Bi, Sn, Yb 0,3-0,6 mg/cm²</a:t>
                </a:r>
              </a:p>
              <a:p>
                <a:r>
                  <a:rPr lang="fr-FR" sz="1100" dirty="0" smtClean="0"/>
                  <a:t>+ C 30-50 µg/cm²</a:t>
                </a:r>
                <a:endParaRPr lang="en-US" sz="1100" dirty="0"/>
              </a:p>
            </p:txBody>
          </p:sp>
        </p:grpSp>
      </p:grpSp>
      <p:sp>
        <p:nvSpPr>
          <p:cNvPr id="56" name="ZoneTexte 55"/>
          <p:cNvSpPr txBox="1"/>
          <p:nvPr/>
        </p:nvSpPr>
        <p:spPr>
          <a:xfrm>
            <a:off x="9045382" y="6457332"/>
            <a:ext cx="3146618" cy="215444"/>
          </a:xfrm>
          <a:prstGeom prst="rect">
            <a:avLst/>
          </a:prstGeom>
          <a:noFill/>
        </p:spPr>
        <p:txBody>
          <a:bodyPr wrap="square" rtlCol="0">
            <a:spAutoFit/>
          </a:bodyPr>
          <a:lstStyle/>
          <a:p>
            <a:r>
              <a:rPr lang="fr-FR" sz="800" i="1" dirty="0" err="1" smtClean="0"/>
              <a:t>Courtesy</a:t>
            </a:r>
            <a:r>
              <a:rPr lang="fr-FR" sz="800" i="1" dirty="0" smtClean="0"/>
              <a:t> V. Watt-Morel, JC Thomas, Q. </a:t>
            </a:r>
            <a:r>
              <a:rPr lang="fr-FR" sz="800" i="1" dirty="0" err="1" smtClean="0"/>
              <a:t>Delignac</a:t>
            </a:r>
            <a:r>
              <a:rPr lang="fr-FR" sz="800" i="1" dirty="0" smtClean="0"/>
              <a:t>, N. </a:t>
            </a:r>
            <a:r>
              <a:rPr lang="fr-FR" sz="800" i="1" dirty="0" err="1" smtClean="0"/>
              <a:t>Leneindre</a:t>
            </a:r>
            <a:r>
              <a:rPr lang="fr-FR" sz="800" i="1" dirty="0" smtClean="0"/>
              <a:t>, T. Roger </a:t>
            </a:r>
            <a:endParaRPr lang="en-US" sz="800" i="1" dirty="0"/>
          </a:p>
        </p:txBody>
      </p:sp>
      <p:grpSp>
        <p:nvGrpSpPr>
          <p:cNvPr id="57" name="Groupe 56"/>
          <p:cNvGrpSpPr/>
          <p:nvPr/>
        </p:nvGrpSpPr>
        <p:grpSpPr>
          <a:xfrm>
            <a:off x="2379293" y="1367529"/>
            <a:ext cx="3652587" cy="2363282"/>
            <a:chOff x="803734" y="1241172"/>
            <a:chExt cx="3652587" cy="2363282"/>
          </a:xfrm>
        </p:grpSpPr>
        <p:grpSp>
          <p:nvGrpSpPr>
            <p:cNvPr id="58" name="Groupe 57"/>
            <p:cNvGrpSpPr/>
            <p:nvPr/>
          </p:nvGrpSpPr>
          <p:grpSpPr>
            <a:xfrm>
              <a:off x="803734" y="1241172"/>
              <a:ext cx="3303508" cy="2224621"/>
              <a:chOff x="803734" y="1241172"/>
              <a:chExt cx="3303508" cy="2224621"/>
            </a:xfrm>
          </p:grpSpPr>
          <p:pic>
            <p:nvPicPr>
              <p:cNvPr id="61" name="Imag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831858" y="1438987"/>
                <a:ext cx="1457582" cy="1093187"/>
              </a:xfrm>
              <a:prstGeom prst="rect">
                <a:avLst/>
              </a:prstGeom>
            </p:spPr>
          </p:pic>
          <p:sp>
            <p:nvSpPr>
              <p:cNvPr id="62" name="ZoneTexte 61"/>
              <p:cNvSpPr txBox="1"/>
              <p:nvPr/>
            </p:nvSpPr>
            <p:spPr>
              <a:xfrm>
                <a:off x="2982021" y="1241172"/>
                <a:ext cx="1032655" cy="430887"/>
              </a:xfrm>
              <a:prstGeom prst="rect">
                <a:avLst/>
              </a:prstGeom>
              <a:noFill/>
            </p:spPr>
            <p:txBody>
              <a:bodyPr wrap="none" rtlCol="0">
                <a:spAutoFit/>
              </a:bodyPr>
              <a:lstStyle/>
              <a:p>
                <a:r>
                  <a:rPr lang="fr-FR" sz="1100" i="1" dirty="0" smtClean="0">
                    <a:solidFill>
                      <a:schemeClr val="bg1"/>
                    </a:solidFill>
                  </a:rPr>
                  <a:t>U 600 </a:t>
                </a:r>
                <a:r>
                  <a:rPr lang="fr-FR" sz="1100" i="1" dirty="0">
                    <a:solidFill>
                      <a:schemeClr val="bg1"/>
                    </a:solidFill>
                  </a:rPr>
                  <a:t>µ</a:t>
                </a:r>
                <a:r>
                  <a:rPr lang="fr-FR" sz="1100" i="1" dirty="0" smtClean="0">
                    <a:solidFill>
                      <a:schemeClr val="bg1"/>
                    </a:solidFill>
                  </a:rPr>
                  <a:t>g/cm²</a:t>
                </a:r>
              </a:p>
              <a:p>
                <a:r>
                  <a:rPr lang="fr-FR" sz="1100" i="1" dirty="0" smtClean="0">
                    <a:solidFill>
                      <a:schemeClr val="bg1"/>
                    </a:solidFill>
                  </a:rPr>
                  <a:t>Au 90 µg/cm²</a:t>
                </a:r>
                <a:endParaRPr lang="en-US" sz="1100" i="1" dirty="0">
                  <a:solidFill>
                    <a:schemeClr val="bg1"/>
                  </a:solidFill>
                </a:endParaRPr>
              </a:p>
            </p:txBody>
          </p:sp>
          <p:sp>
            <p:nvSpPr>
              <p:cNvPr id="63" name="ZoneTexte 62"/>
              <p:cNvSpPr txBox="1"/>
              <p:nvPr/>
            </p:nvSpPr>
            <p:spPr>
              <a:xfrm>
                <a:off x="862580" y="1398438"/>
                <a:ext cx="1806905" cy="261610"/>
              </a:xfrm>
              <a:prstGeom prst="rect">
                <a:avLst/>
              </a:prstGeom>
              <a:noFill/>
            </p:spPr>
            <p:txBody>
              <a:bodyPr wrap="none" rtlCol="0">
                <a:spAutoFit/>
              </a:bodyPr>
              <a:lstStyle/>
              <a:p>
                <a:r>
                  <a:rPr lang="fr-FR" sz="1100" i="1" dirty="0" smtClean="0"/>
                  <a:t>Au, Fe 200-600 µg/cm²….</a:t>
                </a:r>
                <a:endParaRPr lang="en-US" sz="1100" i="1" dirty="0"/>
              </a:p>
            </p:txBody>
          </p:sp>
          <p:grpSp>
            <p:nvGrpSpPr>
              <p:cNvPr id="64" name="Groupe 63"/>
              <p:cNvGrpSpPr/>
              <p:nvPr/>
            </p:nvGrpSpPr>
            <p:grpSpPr>
              <a:xfrm>
                <a:off x="803734" y="1623605"/>
                <a:ext cx="1989566" cy="1842188"/>
                <a:chOff x="1381284" y="1602541"/>
                <a:chExt cx="1989566" cy="1842188"/>
              </a:xfrm>
            </p:grpSpPr>
            <p:pic>
              <p:nvPicPr>
                <p:cNvPr id="65" name="Image 64"/>
                <p:cNvPicPr>
                  <a:picLocks noChangeAspect="1"/>
                </p:cNvPicPr>
                <p:nvPr/>
              </p:nvPicPr>
              <p:blipFill rotWithShape="1">
                <a:blip r:embed="rId5">
                  <a:extLst>
                    <a:ext uri="{28A0092B-C50C-407E-A947-70E740481C1C}">
                      <a14:useLocalDpi xmlns:a14="http://schemas.microsoft.com/office/drawing/2010/main" val="0"/>
                    </a:ext>
                  </a:extLst>
                </a:blip>
                <a:srcRect l="24369" t="6835" r="17532" b="30507"/>
                <a:stretch/>
              </p:blipFill>
              <p:spPr>
                <a:xfrm>
                  <a:off x="1381284" y="1855370"/>
                  <a:ext cx="1965026" cy="1589359"/>
                </a:xfrm>
                <a:prstGeom prst="rect">
                  <a:avLst/>
                </a:prstGeom>
              </p:spPr>
            </p:pic>
            <p:sp>
              <p:nvSpPr>
                <p:cNvPr id="66" name="ZoneTexte 65"/>
                <p:cNvSpPr txBox="1"/>
                <p:nvPr/>
              </p:nvSpPr>
              <p:spPr>
                <a:xfrm>
                  <a:off x="1440130" y="1602541"/>
                  <a:ext cx="1930720" cy="261610"/>
                </a:xfrm>
                <a:prstGeom prst="rect">
                  <a:avLst/>
                </a:prstGeom>
                <a:noFill/>
              </p:spPr>
              <p:txBody>
                <a:bodyPr wrap="square" rtlCol="0">
                  <a:spAutoFit/>
                </a:bodyPr>
                <a:lstStyle/>
                <a:p>
                  <a:r>
                    <a:rPr lang="fr-FR" sz="1100" i="1" dirty="0" smtClean="0"/>
                    <a:t>Mg, Ti, Ni, Au 2-5 mg/cm²</a:t>
                  </a:r>
                </a:p>
              </p:txBody>
            </p:sp>
          </p:grpSp>
        </p:grpSp>
        <p:cxnSp>
          <p:nvCxnSpPr>
            <p:cNvPr id="59" name="Connecteur droit avec flèche 58"/>
            <p:cNvCxnSpPr/>
            <p:nvPr/>
          </p:nvCxnSpPr>
          <p:spPr>
            <a:xfrm>
              <a:off x="3729349" y="2720820"/>
              <a:ext cx="726972" cy="883634"/>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a:off x="2768760" y="2821658"/>
              <a:ext cx="1599546" cy="770682"/>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 name="Groupe 66"/>
          <p:cNvGrpSpPr/>
          <p:nvPr/>
        </p:nvGrpSpPr>
        <p:grpSpPr>
          <a:xfrm>
            <a:off x="7953504" y="2855401"/>
            <a:ext cx="4069757" cy="2285696"/>
            <a:chOff x="8121143" y="2671113"/>
            <a:chExt cx="4069757" cy="2285696"/>
          </a:xfrm>
        </p:grpSpPr>
        <p:pic>
          <p:nvPicPr>
            <p:cNvPr id="68" name="Image 67"/>
            <p:cNvPicPr>
              <a:picLocks noChangeAspect="1"/>
            </p:cNvPicPr>
            <p:nvPr/>
          </p:nvPicPr>
          <p:blipFill rotWithShape="1">
            <a:blip r:embed="rId6">
              <a:extLst>
                <a:ext uri="{28A0092B-C50C-407E-A947-70E740481C1C}">
                  <a14:useLocalDpi xmlns:a14="http://schemas.microsoft.com/office/drawing/2010/main" val="0"/>
                </a:ext>
              </a:extLst>
            </a:blip>
            <a:srcRect l="37930" t="21636" r="12618" b="21636"/>
            <a:stretch/>
          </p:blipFill>
          <p:spPr>
            <a:xfrm rot="5400000">
              <a:off x="10436196" y="3053177"/>
              <a:ext cx="1548000" cy="1332000"/>
            </a:xfrm>
            <a:prstGeom prst="rect">
              <a:avLst/>
            </a:prstGeom>
          </p:spPr>
        </p:pic>
        <p:cxnSp>
          <p:nvCxnSpPr>
            <p:cNvPr id="69" name="Connecteur droit avec flèche 68"/>
            <p:cNvCxnSpPr>
              <a:stCxn id="68" idx="2"/>
            </p:cNvCxnSpPr>
            <p:nvPr/>
          </p:nvCxnSpPr>
          <p:spPr>
            <a:xfrm flipH="1" flipV="1">
              <a:off x="8121143" y="2671113"/>
              <a:ext cx="2423053" cy="1048064"/>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9" name="ZoneTexte 88"/>
            <p:cNvSpPr txBox="1"/>
            <p:nvPr/>
          </p:nvSpPr>
          <p:spPr>
            <a:xfrm>
              <a:off x="10483073" y="4525922"/>
              <a:ext cx="1707827" cy="430887"/>
            </a:xfrm>
            <a:prstGeom prst="rect">
              <a:avLst/>
            </a:prstGeom>
            <a:noFill/>
          </p:spPr>
          <p:txBody>
            <a:bodyPr wrap="square" rtlCol="0">
              <a:spAutoFit/>
            </a:bodyPr>
            <a:lstStyle/>
            <a:p>
              <a:r>
                <a:rPr lang="fr-FR" sz="1100" dirty="0" smtClean="0"/>
                <a:t>C, Ni, Sn, Ta, Au, Ca… 0,02-10 mg/cm²</a:t>
              </a:r>
            </a:p>
          </p:txBody>
        </p:sp>
      </p:grpSp>
      <p:grpSp>
        <p:nvGrpSpPr>
          <p:cNvPr id="17" name="Groupe 16"/>
          <p:cNvGrpSpPr/>
          <p:nvPr/>
        </p:nvGrpSpPr>
        <p:grpSpPr>
          <a:xfrm>
            <a:off x="8071575" y="1586294"/>
            <a:ext cx="3752380" cy="1321408"/>
            <a:chOff x="8270881" y="1313841"/>
            <a:chExt cx="3752380" cy="1321408"/>
          </a:xfrm>
        </p:grpSpPr>
        <p:grpSp>
          <p:nvGrpSpPr>
            <p:cNvPr id="94" name="Groupe 93"/>
            <p:cNvGrpSpPr/>
            <p:nvPr/>
          </p:nvGrpSpPr>
          <p:grpSpPr>
            <a:xfrm>
              <a:off x="9873705" y="1313841"/>
              <a:ext cx="2149556" cy="1321408"/>
              <a:chOff x="7533566" y="3817752"/>
              <a:chExt cx="4699093" cy="2703320"/>
            </a:xfrm>
          </p:grpSpPr>
          <p:pic>
            <p:nvPicPr>
              <p:cNvPr id="103"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1089" y="3817752"/>
                <a:ext cx="2651570" cy="26958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78742" y="5679783"/>
                <a:ext cx="1509665" cy="8412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t="-1" b="51936"/>
              <a:stretch/>
            </p:blipFill>
            <p:spPr bwMode="auto">
              <a:xfrm>
                <a:off x="7533566" y="4366672"/>
                <a:ext cx="2242280" cy="1764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cxnSp>
          <p:nvCxnSpPr>
            <p:cNvPr id="95" name="Connecteur droit avec flèche 94"/>
            <p:cNvCxnSpPr/>
            <p:nvPr/>
          </p:nvCxnSpPr>
          <p:spPr>
            <a:xfrm flipH="1">
              <a:off x="8270881" y="2153978"/>
              <a:ext cx="1584714" cy="14614"/>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e 18"/>
          <p:cNvGrpSpPr/>
          <p:nvPr/>
        </p:nvGrpSpPr>
        <p:grpSpPr>
          <a:xfrm>
            <a:off x="7797878" y="509306"/>
            <a:ext cx="2722864" cy="1832598"/>
            <a:chOff x="7784707" y="369468"/>
            <a:chExt cx="2722864" cy="1832598"/>
          </a:xfrm>
        </p:grpSpPr>
        <p:grpSp>
          <p:nvGrpSpPr>
            <p:cNvPr id="18" name="Groupe 17"/>
            <p:cNvGrpSpPr/>
            <p:nvPr/>
          </p:nvGrpSpPr>
          <p:grpSpPr>
            <a:xfrm>
              <a:off x="8171556" y="369468"/>
              <a:ext cx="2336015" cy="1832598"/>
              <a:chOff x="8171556" y="369468"/>
              <a:chExt cx="2336015" cy="1832598"/>
            </a:xfrm>
          </p:grpSpPr>
          <p:grpSp>
            <p:nvGrpSpPr>
              <p:cNvPr id="13" name="Groupe 12"/>
              <p:cNvGrpSpPr/>
              <p:nvPr/>
            </p:nvGrpSpPr>
            <p:grpSpPr>
              <a:xfrm>
                <a:off x="8933493" y="369468"/>
                <a:ext cx="1574078" cy="1191194"/>
                <a:chOff x="8417082" y="270854"/>
                <a:chExt cx="1574078" cy="1191194"/>
              </a:xfrm>
            </p:grpSpPr>
            <p:pic>
              <p:nvPicPr>
                <p:cNvPr id="107" name="Image 106"/>
                <p:cNvPicPr>
                  <a:picLocks noChangeAspect="1"/>
                </p:cNvPicPr>
                <p:nvPr/>
              </p:nvPicPr>
              <p:blipFill rotWithShape="1">
                <a:blip r:embed="rId10">
                  <a:extLst>
                    <a:ext uri="{28A0092B-C50C-407E-A947-70E740481C1C}">
                      <a14:useLocalDpi xmlns:a14="http://schemas.microsoft.com/office/drawing/2010/main" val="0"/>
                    </a:ext>
                  </a:extLst>
                </a:blip>
                <a:srcRect l="23404" t="-31031" r="-2127" b="29163"/>
                <a:stretch/>
              </p:blipFill>
              <p:spPr>
                <a:xfrm>
                  <a:off x="8417082" y="270854"/>
                  <a:ext cx="1574078" cy="1191194"/>
                </a:xfrm>
                <a:prstGeom prst="rect">
                  <a:avLst/>
                </a:prstGeom>
              </p:spPr>
            </p:pic>
            <p:sp>
              <p:nvSpPr>
                <p:cNvPr id="108" name="ZoneTexte 107"/>
                <p:cNvSpPr txBox="1"/>
                <p:nvPr/>
              </p:nvSpPr>
              <p:spPr>
                <a:xfrm>
                  <a:off x="8456167" y="577167"/>
                  <a:ext cx="1099981" cy="430887"/>
                </a:xfrm>
                <a:prstGeom prst="rect">
                  <a:avLst/>
                </a:prstGeom>
                <a:noFill/>
              </p:spPr>
              <p:txBody>
                <a:bodyPr wrap="none" rtlCol="0">
                  <a:spAutoFit/>
                </a:bodyPr>
                <a:lstStyle/>
                <a:p>
                  <a:r>
                    <a:rPr lang="fr-FR" sz="1100" i="1" dirty="0" smtClean="0">
                      <a:solidFill>
                        <a:schemeClr val="bg1"/>
                      </a:solidFill>
                    </a:rPr>
                    <a:t>C 236 mg/cm²</a:t>
                  </a:r>
                </a:p>
                <a:p>
                  <a:r>
                    <a:rPr lang="fr-FR" sz="1100" i="1" dirty="0" smtClean="0">
                      <a:solidFill>
                        <a:schemeClr val="bg1"/>
                      </a:solidFill>
                    </a:rPr>
                    <a:t>Au 320mg/cm²</a:t>
                  </a:r>
                  <a:endParaRPr lang="en-US" sz="1100" i="1" dirty="0">
                    <a:solidFill>
                      <a:schemeClr val="bg1"/>
                    </a:solidFill>
                  </a:endParaRPr>
                </a:p>
              </p:txBody>
            </p:sp>
          </p:grpSp>
          <p:cxnSp>
            <p:nvCxnSpPr>
              <p:cNvPr id="99" name="Connecteur droit avec flèche 98"/>
              <p:cNvCxnSpPr/>
              <p:nvPr/>
            </p:nvCxnSpPr>
            <p:spPr>
              <a:xfrm flipH="1">
                <a:off x="8171556" y="1510502"/>
                <a:ext cx="700315" cy="691564"/>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ZoneTexte 96"/>
            <p:cNvSpPr txBox="1"/>
            <p:nvPr/>
          </p:nvSpPr>
          <p:spPr>
            <a:xfrm>
              <a:off x="7784707" y="881196"/>
              <a:ext cx="1282723" cy="584775"/>
            </a:xfrm>
            <a:prstGeom prst="rect">
              <a:avLst/>
            </a:prstGeom>
            <a:noFill/>
          </p:spPr>
          <p:txBody>
            <a:bodyPr wrap="none" rtlCol="0">
              <a:spAutoFit/>
            </a:bodyPr>
            <a:lstStyle/>
            <a:p>
              <a:r>
                <a:rPr lang="fr-FR" sz="1600" dirty="0" smtClean="0"/>
                <a:t>CD</a:t>
              </a:r>
              <a:r>
                <a:rPr lang="fr-FR" sz="1600" baseline="-25000" dirty="0" smtClean="0"/>
                <a:t>2</a:t>
              </a:r>
              <a:r>
                <a:rPr lang="fr-FR" sz="1600" dirty="0" smtClean="0"/>
                <a:t>/CH</a:t>
              </a:r>
              <a:r>
                <a:rPr lang="fr-FR" sz="1600" baseline="-25000" dirty="0" smtClean="0"/>
                <a:t>2 </a:t>
              </a:r>
            </a:p>
            <a:p>
              <a:r>
                <a:rPr lang="fr-FR" sz="1600" dirty="0" smtClean="0"/>
                <a:t>1- 2 mg/cm²</a:t>
              </a:r>
              <a:endParaRPr lang="en-US" sz="1600" baseline="-25000" dirty="0"/>
            </a:p>
          </p:txBody>
        </p:sp>
      </p:grpSp>
      <p:grpSp>
        <p:nvGrpSpPr>
          <p:cNvPr id="21" name="Groupe 20"/>
          <p:cNvGrpSpPr/>
          <p:nvPr/>
        </p:nvGrpSpPr>
        <p:grpSpPr>
          <a:xfrm>
            <a:off x="6018848" y="360516"/>
            <a:ext cx="2718471" cy="1989294"/>
            <a:chOff x="6036676" y="234725"/>
            <a:chExt cx="2718471" cy="1989294"/>
          </a:xfrm>
        </p:grpSpPr>
        <p:cxnSp>
          <p:nvCxnSpPr>
            <p:cNvPr id="93" name="Connecteur droit avec flèche 92"/>
            <p:cNvCxnSpPr>
              <a:stCxn id="102" idx="3"/>
            </p:cNvCxnSpPr>
            <p:nvPr/>
          </p:nvCxnSpPr>
          <p:spPr>
            <a:xfrm>
              <a:off x="6950017" y="951900"/>
              <a:ext cx="1248195" cy="127211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e 19"/>
            <p:cNvGrpSpPr/>
            <p:nvPr/>
          </p:nvGrpSpPr>
          <p:grpSpPr>
            <a:xfrm>
              <a:off x="6036676" y="234725"/>
              <a:ext cx="2718471" cy="1494068"/>
              <a:chOff x="6036676" y="234725"/>
              <a:chExt cx="2718471" cy="1494068"/>
            </a:xfrm>
          </p:grpSpPr>
          <p:grpSp>
            <p:nvGrpSpPr>
              <p:cNvPr id="100" name="Groupe 99"/>
              <p:cNvGrpSpPr/>
              <p:nvPr/>
            </p:nvGrpSpPr>
            <p:grpSpPr>
              <a:xfrm>
                <a:off x="6036676" y="511268"/>
                <a:ext cx="2718471" cy="1217525"/>
                <a:chOff x="6366408" y="667971"/>
                <a:chExt cx="2715759" cy="1085161"/>
              </a:xfrm>
            </p:grpSpPr>
            <p:sp>
              <p:nvSpPr>
                <p:cNvPr id="101" name="ZoneTexte 100"/>
                <p:cNvSpPr txBox="1"/>
                <p:nvPr/>
              </p:nvSpPr>
              <p:spPr>
                <a:xfrm>
                  <a:off x="7233827" y="709910"/>
                  <a:ext cx="1848340" cy="466338"/>
                </a:xfrm>
                <a:prstGeom prst="rect">
                  <a:avLst/>
                </a:prstGeom>
                <a:noFill/>
              </p:spPr>
              <p:txBody>
                <a:bodyPr wrap="none" rtlCol="0">
                  <a:spAutoFit/>
                </a:bodyPr>
                <a:lstStyle/>
                <a:p>
                  <a:r>
                    <a:rPr lang="fr-FR" sz="1600" dirty="0" err="1" smtClean="0"/>
                    <a:t>Liquid</a:t>
                  </a:r>
                  <a:r>
                    <a:rPr lang="fr-FR" sz="1600" dirty="0" smtClean="0"/>
                    <a:t> H 7 mg/cm²</a:t>
                  </a:r>
                </a:p>
                <a:p>
                  <a:r>
                    <a:rPr lang="fr-FR" sz="1200" i="1" dirty="0" smtClean="0"/>
                    <a:t>RIKEN</a:t>
                  </a:r>
                  <a:endParaRPr lang="en-US" sz="1200" i="1" dirty="0"/>
                </a:p>
              </p:txBody>
            </p:sp>
            <p:pic>
              <p:nvPicPr>
                <p:cNvPr id="102" name="Image 101"/>
                <p:cNvPicPr>
                  <a:picLocks noChangeAspect="1"/>
                </p:cNvPicPr>
                <p:nvPr/>
              </p:nvPicPr>
              <p:blipFill>
                <a:blip r:embed="rId11"/>
                <a:stretch>
                  <a:fillRect/>
                </a:stretch>
              </p:blipFill>
              <p:spPr>
                <a:xfrm>
                  <a:off x="6366408" y="667971"/>
                  <a:ext cx="903383" cy="1085161"/>
                </a:xfrm>
                <a:prstGeom prst="rect">
                  <a:avLst/>
                </a:prstGeom>
              </p:spPr>
            </p:pic>
          </p:grpSp>
          <p:pic>
            <p:nvPicPr>
              <p:cNvPr id="114" name="Image 1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8594" y="234725"/>
                <a:ext cx="255562" cy="255562"/>
              </a:xfrm>
              <a:prstGeom prst="rect">
                <a:avLst/>
              </a:prstGeom>
            </p:spPr>
          </p:pic>
        </p:grpSp>
      </p:grpSp>
      <p:sp>
        <p:nvSpPr>
          <p:cNvPr id="2" name="Titre 1"/>
          <p:cNvSpPr>
            <a:spLocks noGrp="1"/>
          </p:cNvSpPr>
          <p:nvPr>
            <p:ph type="title" idx="4294967295"/>
          </p:nvPr>
        </p:nvSpPr>
        <p:spPr>
          <a:xfrm>
            <a:off x="0" y="-23307"/>
            <a:ext cx="10801350" cy="1141413"/>
          </a:xfrm>
        </p:spPr>
        <p:txBody>
          <a:bodyPr/>
          <a:lstStyle/>
          <a:p>
            <a:r>
              <a:rPr lang="fr-FR" dirty="0" err="1" smtClean="0"/>
              <a:t>Targets</a:t>
            </a:r>
            <a:r>
              <a:rPr lang="fr-FR" dirty="0" smtClean="0"/>
              <a:t> for </a:t>
            </a:r>
            <a:r>
              <a:rPr lang="fr-FR" dirty="0" err="1" smtClean="0"/>
              <a:t>Physics</a:t>
            </a:r>
            <a:r>
              <a:rPr lang="fr-FR" dirty="0" smtClean="0"/>
              <a:t> at </a:t>
            </a:r>
            <a:r>
              <a:rPr lang="fr-FR" dirty="0" err="1" smtClean="0"/>
              <a:t>extremes</a:t>
            </a:r>
            <a:r>
              <a:rPr lang="fr-FR" dirty="0" smtClean="0"/>
              <a:t> </a:t>
            </a:r>
            <a:endParaRPr lang="en-US" dirty="0"/>
          </a:p>
        </p:txBody>
      </p:sp>
      <p:sp>
        <p:nvSpPr>
          <p:cNvPr id="6" name="Espace réservé du numéro de diapositive 5"/>
          <p:cNvSpPr>
            <a:spLocks noGrp="1"/>
          </p:cNvSpPr>
          <p:nvPr>
            <p:ph type="sldNum" sz="quarter" idx="12"/>
          </p:nvPr>
        </p:nvSpPr>
        <p:spPr/>
        <p:txBody>
          <a:bodyPr/>
          <a:lstStyle/>
          <a:p>
            <a:fld id="{94B63599-5DA0-BE42-AE37-88D1760620F1}" type="slidenum">
              <a:rPr lang="fr-FR" smtClean="0"/>
              <a:pPr/>
              <a:t>8</a:t>
            </a:fld>
            <a:endParaRPr lang="fr-FR"/>
          </a:p>
        </p:txBody>
      </p:sp>
      <p:grpSp>
        <p:nvGrpSpPr>
          <p:cNvPr id="70" name="Groupe 69"/>
          <p:cNvGrpSpPr/>
          <p:nvPr/>
        </p:nvGrpSpPr>
        <p:grpSpPr>
          <a:xfrm>
            <a:off x="6999398" y="3638839"/>
            <a:ext cx="1355831" cy="2263042"/>
            <a:chOff x="5782968" y="2814771"/>
            <a:chExt cx="1355831" cy="2263042"/>
          </a:xfrm>
        </p:grpSpPr>
        <p:sp>
          <p:nvSpPr>
            <p:cNvPr id="71" name="ZoneTexte 70"/>
            <p:cNvSpPr txBox="1"/>
            <p:nvPr/>
          </p:nvSpPr>
          <p:spPr>
            <a:xfrm rot="18630102">
              <a:off x="5625232" y="3430352"/>
              <a:ext cx="684803" cy="369332"/>
            </a:xfrm>
            <a:prstGeom prst="rect">
              <a:avLst/>
            </a:prstGeom>
            <a:noFill/>
          </p:spPr>
          <p:txBody>
            <a:bodyPr wrap="none" rtlCol="0">
              <a:spAutoFit/>
            </a:bodyPr>
            <a:lstStyle/>
            <a:p>
              <a:r>
                <a:rPr lang="fr-FR" dirty="0" smtClean="0">
                  <a:solidFill>
                    <a:schemeClr val="accent2">
                      <a:lumMod val="75000"/>
                    </a:schemeClr>
                  </a:solidFill>
                </a:rPr>
                <a:t>LISE</a:t>
              </a:r>
              <a:endParaRPr lang="en-US" dirty="0">
                <a:solidFill>
                  <a:schemeClr val="accent2">
                    <a:lumMod val="75000"/>
                  </a:schemeClr>
                </a:solidFill>
              </a:endParaRPr>
            </a:p>
          </p:txBody>
        </p:sp>
        <p:pic>
          <p:nvPicPr>
            <p:cNvPr id="72" name="Image 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33889">
              <a:off x="5765403" y="3403229"/>
              <a:ext cx="1579199" cy="1167593"/>
            </a:xfrm>
            <a:prstGeom prst="rect">
              <a:avLst/>
            </a:prstGeom>
          </p:spPr>
        </p:pic>
        <p:sp>
          <p:nvSpPr>
            <p:cNvPr id="73" name="ZoneTexte 72"/>
            <p:cNvSpPr txBox="1"/>
            <p:nvPr/>
          </p:nvSpPr>
          <p:spPr>
            <a:xfrm rot="18495487">
              <a:off x="6140382" y="4147751"/>
              <a:ext cx="1521570" cy="338554"/>
            </a:xfrm>
            <a:prstGeom prst="rect">
              <a:avLst/>
            </a:prstGeom>
            <a:noFill/>
          </p:spPr>
          <p:txBody>
            <a:bodyPr wrap="none" rtlCol="0">
              <a:spAutoFit/>
            </a:bodyPr>
            <a:lstStyle/>
            <a:p>
              <a:r>
                <a:rPr lang="fr-FR" sz="1600" dirty="0" smtClean="0"/>
                <a:t>Be 0,5 – 2 mm</a:t>
              </a:r>
              <a:endParaRPr lang="en-US" sz="1600" dirty="0"/>
            </a:p>
          </p:txBody>
        </p:sp>
        <p:cxnSp>
          <p:nvCxnSpPr>
            <p:cNvPr id="75" name="Connecteur droit avec flèche 74"/>
            <p:cNvCxnSpPr/>
            <p:nvPr/>
          </p:nvCxnSpPr>
          <p:spPr>
            <a:xfrm flipH="1" flipV="1">
              <a:off x="5911017" y="2814771"/>
              <a:ext cx="418004" cy="61194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74" name="ZoneTexte 73"/>
          <p:cNvSpPr txBox="1"/>
          <p:nvPr/>
        </p:nvSpPr>
        <p:spPr>
          <a:xfrm>
            <a:off x="66228" y="5389952"/>
            <a:ext cx="3675049" cy="646331"/>
          </a:xfrm>
          <a:prstGeom prst="rect">
            <a:avLst/>
          </a:prstGeom>
          <a:noFill/>
        </p:spPr>
        <p:txBody>
          <a:bodyPr wrap="square" rtlCol="0">
            <a:spAutoFit/>
          </a:bodyPr>
          <a:lstStyle/>
          <a:p>
            <a:pPr defTabSz="457200"/>
            <a:r>
              <a:rPr lang="fr-FR" dirty="0" smtClean="0">
                <a:solidFill>
                  <a:schemeClr val="accent2">
                    <a:lumMod val="75000"/>
                  </a:schemeClr>
                </a:solidFill>
                <a:effectLst>
                  <a:outerShdw blurRad="38100" dist="38100" dir="2700000" algn="tl">
                    <a:srgbClr val="000000">
                      <a:alpha val="43137"/>
                    </a:srgbClr>
                  </a:outerShdw>
                </a:effectLst>
              </a:rPr>
              <a:t>+ </a:t>
            </a:r>
            <a:r>
              <a:rPr lang="fr-FR" dirty="0" err="1" smtClean="0">
                <a:solidFill>
                  <a:schemeClr val="accent2">
                    <a:lumMod val="75000"/>
                  </a:schemeClr>
                </a:solidFill>
                <a:effectLst>
                  <a:outerShdw blurRad="38100" dist="38100" dir="2700000" algn="tl">
                    <a:srgbClr val="000000">
                      <a:alpha val="43137"/>
                    </a:srgbClr>
                  </a:outerShdw>
                </a:effectLst>
              </a:rPr>
              <a:t>other</a:t>
            </a:r>
            <a:r>
              <a:rPr lang="fr-FR" dirty="0" smtClean="0">
                <a:solidFill>
                  <a:schemeClr val="accent2">
                    <a:lumMod val="75000"/>
                  </a:schemeClr>
                </a:solidFill>
                <a:effectLst>
                  <a:outerShdw blurRad="38100" dist="38100" dir="2700000" algn="tl">
                    <a:srgbClr val="000000">
                      <a:alpha val="43137"/>
                    </a:srgbClr>
                  </a:outerShdw>
                </a:effectLst>
              </a:rPr>
              <a:t> </a:t>
            </a:r>
            <a:r>
              <a:rPr lang="fr-FR" dirty="0" err="1" smtClean="0">
                <a:solidFill>
                  <a:schemeClr val="accent2">
                    <a:lumMod val="75000"/>
                  </a:schemeClr>
                </a:solidFill>
                <a:effectLst>
                  <a:outerShdw blurRad="38100" dist="38100" dir="2700000" algn="tl">
                    <a:srgbClr val="000000">
                      <a:alpha val="43137"/>
                    </a:srgbClr>
                  </a:outerShdw>
                </a:effectLst>
              </a:rPr>
              <a:t>request</a:t>
            </a:r>
            <a:r>
              <a:rPr lang="fr-FR" dirty="0" smtClean="0">
                <a:solidFill>
                  <a:schemeClr val="accent2">
                    <a:lumMod val="75000"/>
                  </a:schemeClr>
                </a:solidFill>
                <a:effectLst>
                  <a:outerShdw blurRad="38100" dist="38100" dir="2700000" algn="tl">
                    <a:srgbClr val="000000">
                      <a:alpha val="43137"/>
                    </a:srgbClr>
                  </a:outerShdw>
                </a:effectLst>
              </a:rPr>
              <a:t>, i.e. </a:t>
            </a:r>
            <a:r>
              <a:rPr lang="fr-FR" dirty="0" err="1" smtClean="0">
                <a:solidFill>
                  <a:schemeClr val="accent2">
                    <a:lumMod val="75000"/>
                  </a:schemeClr>
                </a:solidFill>
                <a:effectLst>
                  <a:outerShdw blurRad="38100" dist="38100" dir="2700000" algn="tl">
                    <a:srgbClr val="000000">
                      <a:alpha val="43137"/>
                    </a:srgbClr>
                  </a:outerShdw>
                </a:effectLst>
              </a:rPr>
              <a:t>astrophysics</a:t>
            </a:r>
            <a:r>
              <a:rPr lang="fr-FR" dirty="0">
                <a:solidFill>
                  <a:schemeClr val="accent2">
                    <a:lumMod val="75000"/>
                  </a:schemeClr>
                </a:solidFill>
                <a:effectLst>
                  <a:outerShdw blurRad="38100" dist="38100" dir="2700000" algn="tl">
                    <a:srgbClr val="000000">
                      <a:alpha val="43137"/>
                    </a:srgbClr>
                  </a:outerShdw>
                </a:effectLst>
              </a:rPr>
              <a:t> </a:t>
            </a:r>
            <a:r>
              <a:rPr lang="fr-FR" dirty="0" smtClean="0">
                <a:solidFill>
                  <a:schemeClr val="accent2">
                    <a:lumMod val="75000"/>
                  </a:schemeClr>
                </a:solidFill>
                <a:effectLst>
                  <a:outerShdw blurRad="38100" dist="38100" dir="2700000" algn="tl">
                    <a:srgbClr val="000000">
                      <a:alpha val="43137"/>
                    </a:srgbClr>
                  </a:outerShdw>
                </a:effectLst>
              </a:rPr>
              <a:t>programs at IPHC, IP2L in </a:t>
            </a:r>
            <a:r>
              <a:rPr lang="fr-FR" dirty="0" err="1" smtClean="0">
                <a:solidFill>
                  <a:schemeClr val="accent2">
                    <a:lumMod val="75000"/>
                  </a:schemeClr>
                </a:solidFill>
                <a:effectLst>
                  <a:outerShdw blurRad="38100" dist="38100" dir="2700000" algn="tl">
                    <a:srgbClr val="000000">
                      <a:alpha val="43137"/>
                    </a:srgbClr>
                  </a:outerShdw>
                </a:effectLst>
              </a:rPr>
              <a:t>other</a:t>
            </a:r>
            <a:r>
              <a:rPr lang="fr-FR" dirty="0" smtClean="0">
                <a:solidFill>
                  <a:schemeClr val="accent2">
                    <a:lumMod val="75000"/>
                  </a:schemeClr>
                </a:solidFill>
                <a:effectLst>
                  <a:outerShdw blurRad="38100" dist="38100" dir="2700000" algn="tl">
                    <a:srgbClr val="000000">
                      <a:alpha val="43137"/>
                    </a:srgbClr>
                  </a:outerShdw>
                </a:effectLst>
              </a:rPr>
              <a:t> </a:t>
            </a:r>
            <a:r>
              <a:rPr lang="fr-FR" dirty="0" err="1" smtClean="0">
                <a:solidFill>
                  <a:schemeClr val="accent2">
                    <a:lumMod val="75000"/>
                  </a:schemeClr>
                </a:solidFill>
                <a:effectLst>
                  <a:outerShdw blurRad="38100" dist="38100" dir="2700000" algn="tl">
                    <a:srgbClr val="000000">
                      <a:alpha val="43137"/>
                    </a:srgbClr>
                  </a:outerShdw>
                </a:effectLst>
              </a:rPr>
              <a:t>lab</a:t>
            </a:r>
            <a:endParaRPr lang="fr-FR" b="1" dirty="0" smtClean="0">
              <a:solidFill>
                <a:prstClr val="white">
                  <a:lumMod val="50000"/>
                </a:prstClr>
              </a:solidFill>
              <a:latin typeface="Century Gothic" panose="020B0502020202020204"/>
            </a:endParaRPr>
          </a:p>
        </p:txBody>
      </p:sp>
      <p:sp>
        <p:nvSpPr>
          <p:cNvPr id="78" name="ZoneTexte 77"/>
          <p:cNvSpPr txBox="1"/>
          <p:nvPr/>
        </p:nvSpPr>
        <p:spPr>
          <a:xfrm>
            <a:off x="127798" y="905772"/>
            <a:ext cx="3245983" cy="1200329"/>
          </a:xfrm>
          <a:prstGeom prst="rect">
            <a:avLst/>
          </a:prstGeom>
          <a:noFill/>
        </p:spPr>
        <p:txBody>
          <a:bodyPr wrap="square" rtlCol="0">
            <a:spAutoFit/>
          </a:bodyPr>
          <a:lstStyle/>
          <a:p>
            <a:r>
              <a:rPr lang="fr-FR" b="1" dirty="0" err="1">
                <a:solidFill>
                  <a:srgbClr val="00B050"/>
                </a:solidFill>
              </a:rPr>
              <a:t>Thin</a:t>
            </a:r>
            <a:r>
              <a:rPr lang="fr-FR" b="1" dirty="0">
                <a:solidFill>
                  <a:srgbClr val="00B050"/>
                </a:solidFill>
              </a:rPr>
              <a:t> </a:t>
            </a:r>
            <a:r>
              <a:rPr lang="fr-FR" b="1" dirty="0" err="1">
                <a:solidFill>
                  <a:srgbClr val="00B050"/>
                </a:solidFill>
              </a:rPr>
              <a:t>targets</a:t>
            </a:r>
            <a:r>
              <a:rPr lang="fr-FR" b="1" dirty="0">
                <a:solidFill>
                  <a:srgbClr val="00B050"/>
                </a:solidFill>
              </a:rPr>
              <a:t> are </a:t>
            </a:r>
            <a:r>
              <a:rPr lang="fr-FR" b="1" dirty="0" err="1">
                <a:solidFill>
                  <a:srgbClr val="00B050"/>
                </a:solidFill>
              </a:rPr>
              <a:t>often</a:t>
            </a:r>
            <a:r>
              <a:rPr lang="fr-FR" b="1" dirty="0">
                <a:solidFill>
                  <a:srgbClr val="00B050"/>
                </a:solidFill>
              </a:rPr>
              <a:t> </a:t>
            </a:r>
            <a:r>
              <a:rPr lang="fr-FR" b="1" dirty="0" err="1">
                <a:solidFill>
                  <a:srgbClr val="00B050"/>
                </a:solidFill>
              </a:rPr>
              <a:t>required</a:t>
            </a:r>
            <a:endParaRPr lang="fr-FR" b="1" dirty="0">
              <a:solidFill>
                <a:srgbClr val="00B050"/>
              </a:solidFill>
            </a:endParaRPr>
          </a:p>
          <a:p>
            <a:r>
              <a:rPr lang="fr-FR" b="1" dirty="0" err="1">
                <a:solidFill>
                  <a:srgbClr val="00B050"/>
                </a:solidFill>
              </a:rPr>
              <a:t>Various</a:t>
            </a:r>
            <a:r>
              <a:rPr lang="fr-FR" b="1" dirty="0">
                <a:solidFill>
                  <a:srgbClr val="00B050"/>
                </a:solidFill>
              </a:rPr>
              <a:t> </a:t>
            </a:r>
            <a:r>
              <a:rPr lang="fr-FR" b="1" dirty="0" err="1">
                <a:solidFill>
                  <a:srgbClr val="00B050"/>
                </a:solidFill>
              </a:rPr>
              <a:t>thicknesses</a:t>
            </a:r>
            <a:r>
              <a:rPr lang="fr-FR" b="1" dirty="0">
                <a:solidFill>
                  <a:srgbClr val="00B050"/>
                </a:solidFill>
              </a:rPr>
              <a:t>, </a:t>
            </a:r>
            <a:r>
              <a:rPr lang="fr-FR" b="1" dirty="0" err="1">
                <a:solidFill>
                  <a:srgbClr val="00B050"/>
                </a:solidFill>
              </a:rPr>
              <a:t>geometries</a:t>
            </a:r>
            <a:r>
              <a:rPr lang="fr-FR" b="1" dirty="0">
                <a:solidFill>
                  <a:srgbClr val="00B050"/>
                </a:solidFill>
              </a:rPr>
              <a:t>, nature…..</a:t>
            </a:r>
          </a:p>
        </p:txBody>
      </p:sp>
      <p:grpSp>
        <p:nvGrpSpPr>
          <p:cNvPr id="10" name="Groupe 9"/>
          <p:cNvGrpSpPr/>
          <p:nvPr/>
        </p:nvGrpSpPr>
        <p:grpSpPr>
          <a:xfrm>
            <a:off x="3523129" y="3903465"/>
            <a:ext cx="1792340" cy="1970168"/>
            <a:chOff x="3523129" y="3903465"/>
            <a:chExt cx="1792340" cy="1970168"/>
          </a:xfrm>
        </p:grpSpPr>
        <p:pic>
          <p:nvPicPr>
            <p:cNvPr id="76" name="Image 75"/>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rcRect l="23136" t="7013" r="25901" b="23852"/>
            <a:stretch/>
          </p:blipFill>
          <p:spPr>
            <a:xfrm>
              <a:off x="3523129" y="4501506"/>
              <a:ext cx="663234" cy="1199647"/>
            </a:xfrm>
            <a:prstGeom prst="rect">
              <a:avLst/>
            </a:prstGeom>
          </p:spPr>
        </p:pic>
        <p:pic>
          <p:nvPicPr>
            <p:cNvPr id="77" name="Image 76"/>
            <p:cNvPicPr>
              <a:picLocks noChangeAspect="1"/>
            </p:cNvPicPr>
            <p:nvPr/>
          </p:nvPicPr>
          <p:blipFill rotWithShape="1">
            <a:blip r:embed="rId16" cstate="print">
              <a:extLst>
                <a:ext uri="{28A0092B-C50C-407E-A947-70E740481C1C}">
                  <a14:useLocalDpi xmlns:a14="http://schemas.microsoft.com/office/drawing/2010/main" val="0"/>
                </a:ext>
              </a:extLst>
            </a:blip>
            <a:srcRect l="16551" t="15704" r="11547" b="36987"/>
            <a:stretch/>
          </p:blipFill>
          <p:spPr>
            <a:xfrm>
              <a:off x="4070033" y="5065855"/>
              <a:ext cx="920766" cy="807778"/>
            </a:xfrm>
            <a:prstGeom prst="rect">
              <a:avLst/>
            </a:prstGeom>
          </p:spPr>
        </p:pic>
        <p:cxnSp>
          <p:nvCxnSpPr>
            <p:cNvPr id="79" name="Connecteur droit avec flèche 78"/>
            <p:cNvCxnSpPr/>
            <p:nvPr/>
          </p:nvCxnSpPr>
          <p:spPr>
            <a:xfrm flipV="1">
              <a:off x="4333278" y="3903465"/>
              <a:ext cx="982191" cy="86885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e 8"/>
          <p:cNvGrpSpPr/>
          <p:nvPr/>
        </p:nvGrpSpPr>
        <p:grpSpPr>
          <a:xfrm>
            <a:off x="3513530" y="4053095"/>
            <a:ext cx="4839772" cy="1839813"/>
            <a:chOff x="3522481" y="4033820"/>
            <a:chExt cx="4839772" cy="1839813"/>
          </a:xfrm>
        </p:grpSpPr>
        <p:sp>
          <p:nvSpPr>
            <p:cNvPr id="81" name="Rectangle 80"/>
            <p:cNvSpPr/>
            <p:nvPr/>
          </p:nvSpPr>
          <p:spPr>
            <a:xfrm rot="18619363">
              <a:off x="6989065" y="4208644"/>
              <a:ext cx="1548012" cy="1198364"/>
            </a:xfrm>
            <a:prstGeom prst="rect">
              <a:avLst/>
            </a:prstGeom>
            <a:solidFill>
              <a:schemeClr val="accent5">
                <a:lumMod val="20000"/>
                <a:lumOff val="8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e 7"/>
            <p:cNvGrpSpPr/>
            <p:nvPr/>
          </p:nvGrpSpPr>
          <p:grpSpPr>
            <a:xfrm>
              <a:off x="3522481" y="4496215"/>
              <a:ext cx="1468318" cy="1377418"/>
              <a:chOff x="3522481" y="4496215"/>
              <a:chExt cx="1468318" cy="1377418"/>
            </a:xfrm>
          </p:grpSpPr>
          <p:sp>
            <p:nvSpPr>
              <p:cNvPr id="7" name="Rectangle 6"/>
              <p:cNvSpPr/>
              <p:nvPr/>
            </p:nvSpPr>
            <p:spPr>
              <a:xfrm>
                <a:off x="4070033" y="5065855"/>
                <a:ext cx="920766" cy="807778"/>
              </a:xfrm>
              <a:prstGeom prst="rect">
                <a:avLst/>
              </a:prstGeom>
              <a:solidFill>
                <a:schemeClr val="accent5">
                  <a:lumMod val="20000"/>
                  <a:lumOff val="8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522481" y="4496215"/>
                <a:ext cx="663882" cy="1204938"/>
              </a:xfrm>
              <a:prstGeom prst="rect">
                <a:avLst/>
              </a:prstGeom>
              <a:solidFill>
                <a:schemeClr val="accent5">
                  <a:lumMod val="20000"/>
                  <a:lumOff val="8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e 10"/>
          <p:cNvGrpSpPr/>
          <p:nvPr/>
        </p:nvGrpSpPr>
        <p:grpSpPr>
          <a:xfrm>
            <a:off x="6001718" y="646889"/>
            <a:ext cx="5706838" cy="2225300"/>
            <a:chOff x="6001718" y="646889"/>
            <a:chExt cx="5706838" cy="2225300"/>
          </a:xfrm>
        </p:grpSpPr>
        <p:sp>
          <p:nvSpPr>
            <p:cNvPr id="84" name="Rectangle 83"/>
            <p:cNvSpPr/>
            <p:nvPr/>
          </p:nvSpPr>
          <p:spPr>
            <a:xfrm>
              <a:off x="9696911" y="1650340"/>
              <a:ext cx="2011645" cy="1221849"/>
            </a:xfrm>
            <a:prstGeom prst="rect">
              <a:avLst/>
            </a:prstGeom>
            <a:solidFill>
              <a:schemeClr val="accent5">
                <a:lumMod val="20000"/>
                <a:lumOff val="8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6001718" y="646889"/>
              <a:ext cx="885416" cy="1221849"/>
            </a:xfrm>
            <a:prstGeom prst="rect">
              <a:avLst/>
            </a:prstGeom>
            <a:solidFill>
              <a:schemeClr val="accent5">
                <a:lumMod val="20000"/>
                <a:lumOff val="8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680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50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21"/>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nodeType="afterEffect">
                                  <p:stCondLst>
                                    <p:cond delay="500"/>
                                  </p:stCondLst>
                                  <p:childTnLst>
                                    <p:set>
                                      <p:cBhvr>
                                        <p:cTn id="27" dur="1" fill="hold">
                                          <p:stCondLst>
                                            <p:cond delay="0"/>
                                          </p:stCondLst>
                                        </p:cTn>
                                        <p:tgtEl>
                                          <p:spTgt spid="4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100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5095439" y="718712"/>
            <a:ext cx="7038492" cy="6127004"/>
            <a:chOff x="1734425" y="500808"/>
            <a:chExt cx="7038492" cy="6127004"/>
          </a:xfrm>
        </p:grpSpPr>
        <p:pic>
          <p:nvPicPr>
            <p:cNvPr id="8" name="img actuel+desir+newgain">
              <a:extLst>
                <a:ext uri="{FF2B5EF4-FFF2-40B4-BE49-F238E27FC236}">
                  <a16:creationId xmlns:a16="http://schemas.microsoft.com/office/drawing/2014/main" id="{E21CC469-6E25-FE9D-3D37-AB0C92BC55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818" t="16643" r="36664" b="5795"/>
            <a:stretch/>
          </p:blipFill>
          <p:spPr>
            <a:xfrm>
              <a:off x="1734425" y="500808"/>
              <a:ext cx="6551130" cy="6127004"/>
            </a:xfrm>
            <a:prstGeom prst="rect">
              <a:avLst/>
            </a:prstGeom>
          </p:spPr>
        </p:pic>
        <p:sp>
          <p:nvSpPr>
            <p:cNvPr id="9" name="Forme libre 8"/>
            <p:cNvSpPr/>
            <p:nvPr/>
          </p:nvSpPr>
          <p:spPr>
            <a:xfrm rot="165578">
              <a:off x="6274276" y="2526626"/>
              <a:ext cx="2498641" cy="2472364"/>
            </a:xfrm>
            <a:custGeom>
              <a:avLst/>
              <a:gdLst>
                <a:gd name="connsiteX0" fmla="*/ 431662 w 5595675"/>
                <a:gd name="connsiteY0" fmla="*/ 2631616 h 6205341"/>
                <a:gd name="connsiteX1" fmla="*/ 2709498 w 5595675"/>
                <a:gd name="connsiteY1" fmla="*/ 198658 h 6205341"/>
                <a:gd name="connsiteX2" fmla="*/ 3917812 w 5595675"/>
                <a:gd name="connsiteY2" fmla="*/ 321123 h 6205341"/>
                <a:gd name="connsiteX3" fmla="*/ 5509848 w 5595675"/>
                <a:gd name="connsiteY3" fmla="*/ 1749873 h 6205341"/>
                <a:gd name="connsiteX4" fmla="*/ 5183277 w 5595675"/>
                <a:gd name="connsiteY4" fmla="*/ 5301337 h 6205341"/>
                <a:gd name="connsiteX5" fmla="*/ 3509598 w 5595675"/>
                <a:gd name="connsiteY5" fmla="*/ 6199408 h 6205341"/>
                <a:gd name="connsiteX6" fmla="*/ 1043984 w 5595675"/>
                <a:gd name="connsiteY6" fmla="*/ 5031916 h 6205341"/>
                <a:gd name="connsiteX7" fmla="*/ 47941 w 5595675"/>
                <a:gd name="connsiteY7" fmla="*/ 3276594 h 6205341"/>
                <a:gd name="connsiteX8" fmla="*/ 431662 w 5595675"/>
                <a:gd name="connsiteY8" fmla="*/ 2631616 h 620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5675" h="6205341">
                  <a:moveTo>
                    <a:pt x="431662" y="2631616"/>
                  </a:moveTo>
                  <a:cubicBezTo>
                    <a:pt x="875255" y="2118627"/>
                    <a:pt x="2128473" y="583740"/>
                    <a:pt x="2709498" y="198658"/>
                  </a:cubicBezTo>
                  <a:cubicBezTo>
                    <a:pt x="3290523" y="-186424"/>
                    <a:pt x="3451087" y="62587"/>
                    <a:pt x="3917812" y="321123"/>
                  </a:cubicBezTo>
                  <a:cubicBezTo>
                    <a:pt x="4384537" y="579659"/>
                    <a:pt x="5298937" y="919837"/>
                    <a:pt x="5509848" y="1749873"/>
                  </a:cubicBezTo>
                  <a:cubicBezTo>
                    <a:pt x="5720759" y="2579909"/>
                    <a:pt x="5516652" y="4559748"/>
                    <a:pt x="5183277" y="5301337"/>
                  </a:cubicBezTo>
                  <a:cubicBezTo>
                    <a:pt x="4849902" y="6042926"/>
                    <a:pt x="4199480" y="6244311"/>
                    <a:pt x="3509598" y="6199408"/>
                  </a:cubicBezTo>
                  <a:cubicBezTo>
                    <a:pt x="2819716" y="6154505"/>
                    <a:pt x="1620927" y="5519052"/>
                    <a:pt x="1043984" y="5031916"/>
                  </a:cubicBezTo>
                  <a:cubicBezTo>
                    <a:pt x="467041" y="4544780"/>
                    <a:pt x="154077" y="3680726"/>
                    <a:pt x="47941" y="3276594"/>
                  </a:cubicBezTo>
                  <a:cubicBezTo>
                    <a:pt x="-58195" y="2872462"/>
                    <a:pt x="-11931" y="3144605"/>
                    <a:pt x="431662" y="263161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Espace réservé du pied de page 2"/>
          <p:cNvSpPr>
            <a:spLocks noGrp="1"/>
          </p:cNvSpPr>
          <p:nvPr>
            <p:ph type="ftr" sz="quarter" idx="11"/>
          </p:nvPr>
        </p:nvSpPr>
        <p:spPr/>
        <p:txBody>
          <a:bodyPr/>
          <a:lstStyle/>
          <a:p>
            <a:pPr algn="r"/>
            <a:r>
              <a:rPr lang="en-US" smtClean="0"/>
              <a:t>ISOL France Workshop VI - GDR SCiPAC - 27 Mai 2024, IPHC, Strasbourg</a:t>
            </a:r>
            <a:endParaRPr lang="fr-FR" dirty="0"/>
          </a:p>
        </p:txBody>
      </p:sp>
      <p:sp>
        <p:nvSpPr>
          <p:cNvPr id="2" name="Titre 1"/>
          <p:cNvSpPr>
            <a:spLocks noGrp="1"/>
          </p:cNvSpPr>
          <p:nvPr>
            <p:ph type="title" idx="4294967295"/>
          </p:nvPr>
        </p:nvSpPr>
        <p:spPr>
          <a:xfrm>
            <a:off x="0" y="-173038"/>
            <a:ext cx="10801350" cy="1141413"/>
          </a:xfrm>
        </p:spPr>
        <p:txBody>
          <a:bodyPr/>
          <a:lstStyle/>
          <a:p>
            <a:r>
              <a:rPr lang="fr-FR" dirty="0" err="1"/>
              <a:t>Targets</a:t>
            </a:r>
            <a:r>
              <a:rPr lang="fr-FR" dirty="0"/>
              <a:t> for </a:t>
            </a:r>
            <a:r>
              <a:rPr lang="fr-FR" dirty="0" err="1"/>
              <a:t>Physics</a:t>
            </a:r>
            <a:r>
              <a:rPr lang="fr-FR" dirty="0"/>
              <a:t> at </a:t>
            </a:r>
            <a:r>
              <a:rPr lang="fr-FR" dirty="0" err="1" smtClean="0"/>
              <a:t>extremes</a:t>
            </a:r>
            <a:endParaRPr lang="en-US" dirty="0"/>
          </a:p>
        </p:txBody>
      </p:sp>
      <p:sp>
        <p:nvSpPr>
          <p:cNvPr id="11" name="ZoneTexte 10"/>
          <p:cNvSpPr txBox="1"/>
          <p:nvPr/>
        </p:nvSpPr>
        <p:spPr>
          <a:xfrm>
            <a:off x="4921080" y="589941"/>
            <a:ext cx="4036430" cy="1138773"/>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t>Activation </a:t>
            </a:r>
            <a:r>
              <a:rPr lang="fr-FR" dirty="0" err="1" smtClean="0"/>
              <a:t>measurements</a:t>
            </a:r>
            <a:endParaRPr lang="fr-FR" dirty="0" smtClean="0"/>
          </a:p>
          <a:p>
            <a:pPr marL="285750" indent="-285750">
              <a:buFont typeface="Wingdings" panose="05000000000000000000" pitchFamily="2" charset="2"/>
              <a:buChar char="§"/>
            </a:pPr>
            <a:r>
              <a:rPr lang="fr-FR" dirty="0" smtClean="0"/>
              <a:t>n + Ce, </a:t>
            </a:r>
            <a:r>
              <a:rPr lang="fr-FR" baseline="30000" dirty="0" err="1"/>
              <a:t>A</a:t>
            </a:r>
            <a:r>
              <a:rPr lang="fr-FR" dirty="0" err="1" smtClean="0"/>
              <a:t>Pb</a:t>
            </a:r>
            <a:r>
              <a:rPr lang="fr-FR" dirty="0" smtClean="0"/>
              <a:t>, </a:t>
            </a:r>
            <a:r>
              <a:rPr lang="fr-FR" baseline="30000" dirty="0" err="1" smtClean="0"/>
              <a:t>A</a:t>
            </a:r>
            <a:r>
              <a:rPr lang="fr-FR" dirty="0" err="1" smtClean="0"/>
              <a:t>Sn</a:t>
            </a:r>
            <a:r>
              <a:rPr lang="fr-FR" dirty="0" smtClean="0"/>
              <a:t>, Ni, C : </a:t>
            </a:r>
            <a:r>
              <a:rPr lang="fr-FR" sz="1400" i="1" dirty="0" smtClean="0"/>
              <a:t>~ </a:t>
            </a:r>
            <a:r>
              <a:rPr lang="en-US" sz="1400" i="1" dirty="0"/>
              <a:t>cylinder of 4 cm diameter, weight = </a:t>
            </a:r>
            <a:r>
              <a:rPr lang="en-US" sz="1400" i="1" dirty="0" smtClean="0"/>
              <a:t>250 g, thickness </a:t>
            </a:r>
            <a:r>
              <a:rPr lang="en-US" sz="1400" i="1" dirty="0"/>
              <a:t>= 3 </a:t>
            </a:r>
            <a:r>
              <a:rPr lang="en-US" sz="1400" i="1" dirty="0" smtClean="0"/>
              <a:t>cm</a:t>
            </a:r>
          </a:p>
          <a:p>
            <a:pPr marL="285750" indent="-285750">
              <a:buFont typeface="Wingdings" panose="05000000000000000000" pitchFamily="2" charset="2"/>
              <a:buChar char="§"/>
            </a:pPr>
            <a:r>
              <a:rPr lang="fr-FR" dirty="0" smtClean="0"/>
              <a:t>n + </a:t>
            </a:r>
            <a:r>
              <a:rPr lang="fr-FR" b="1" dirty="0" err="1">
                <a:solidFill>
                  <a:srgbClr val="00B050"/>
                </a:solidFill>
                <a:latin typeface="Century Gothic" panose="020B0502020202020204"/>
              </a:rPr>
              <a:t>act</a:t>
            </a:r>
            <a:r>
              <a:rPr lang="fr-FR" b="1" dirty="0">
                <a:solidFill>
                  <a:srgbClr val="00B050"/>
                </a:solidFill>
                <a:latin typeface="Century Gothic" panose="020B0502020202020204"/>
              </a:rPr>
              <a:t>*</a:t>
            </a:r>
            <a:r>
              <a:rPr lang="fr-FR" dirty="0">
                <a:solidFill>
                  <a:prstClr val="black"/>
                </a:solidFill>
                <a:latin typeface="Century Gothic" panose="020B0502020202020204"/>
              </a:rPr>
              <a:t> </a:t>
            </a:r>
            <a:r>
              <a:rPr lang="fr-FR" dirty="0" smtClean="0">
                <a:solidFill>
                  <a:srgbClr val="C00000"/>
                </a:solidFill>
                <a:sym typeface="Wingdings" panose="05000000000000000000" pitchFamily="2" charset="2"/>
              </a:rPr>
              <a:t> FF</a:t>
            </a:r>
            <a:endParaRPr lang="fr-FR" dirty="0" smtClean="0">
              <a:solidFill>
                <a:srgbClr val="C00000"/>
              </a:solidFill>
            </a:endParaRPr>
          </a:p>
        </p:txBody>
      </p:sp>
      <p:cxnSp>
        <p:nvCxnSpPr>
          <p:cNvPr id="12" name="Connecteur droit avec flèche 11"/>
          <p:cNvCxnSpPr/>
          <p:nvPr/>
        </p:nvCxnSpPr>
        <p:spPr>
          <a:xfrm flipH="1">
            <a:off x="6790823" y="1584997"/>
            <a:ext cx="290200" cy="16747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443760" y="4959635"/>
            <a:ext cx="1300356" cy="369332"/>
          </a:xfrm>
          <a:prstGeom prst="rect">
            <a:avLst/>
          </a:prstGeom>
        </p:spPr>
        <p:txBody>
          <a:bodyPr wrap="none">
            <a:spAutoFit/>
          </a:bodyPr>
          <a:lstStyle/>
          <a:p>
            <a:r>
              <a:rPr lang="en-GB" b="1" dirty="0">
                <a:solidFill>
                  <a:schemeClr val="accent2">
                    <a:lumMod val="75000"/>
                  </a:schemeClr>
                </a:solidFill>
              </a:rPr>
              <a:t>NEW</a:t>
            </a:r>
            <a:r>
              <a:rPr lang="en-GB" b="1" dirty="0">
                <a:solidFill>
                  <a:srgbClr val="7030A0"/>
                </a:solidFill>
              </a:rPr>
              <a:t>GAIN</a:t>
            </a:r>
            <a:endParaRPr lang="en-US" dirty="0"/>
          </a:p>
        </p:txBody>
      </p:sp>
      <p:grpSp>
        <p:nvGrpSpPr>
          <p:cNvPr id="23" name="Groupe 22"/>
          <p:cNvGrpSpPr/>
          <p:nvPr/>
        </p:nvGrpSpPr>
        <p:grpSpPr>
          <a:xfrm>
            <a:off x="7081023" y="3764188"/>
            <a:ext cx="5187874" cy="2477863"/>
            <a:chOff x="7081023" y="3764188"/>
            <a:chExt cx="5187874" cy="2477863"/>
          </a:xfrm>
        </p:grpSpPr>
        <p:sp>
          <p:nvSpPr>
            <p:cNvPr id="21" name="ZoneTexte 20">
              <a:extLst>
                <a:ext uri="{FF2B5EF4-FFF2-40B4-BE49-F238E27FC236}">
                  <a16:creationId xmlns:a16="http://schemas.microsoft.com/office/drawing/2014/main" id="{9AB4F0D0-13DA-584A-101F-3A6EBC53369C}"/>
                </a:ext>
              </a:extLst>
            </p:cNvPr>
            <p:cNvSpPr txBox="1"/>
            <p:nvPr/>
          </p:nvSpPr>
          <p:spPr>
            <a:xfrm>
              <a:off x="8414167" y="4453994"/>
              <a:ext cx="3854730" cy="1277273"/>
            </a:xfrm>
            <a:prstGeom prst="rect">
              <a:avLst/>
            </a:prstGeom>
            <a:noFill/>
          </p:spPr>
          <p:txBody>
            <a:bodyPr wrap="square">
              <a:spAutoFit/>
            </a:bodyPr>
            <a:lstStyle/>
            <a:p>
              <a:pPr indent="-228594">
                <a:buFont typeface="Arial" panose="020B0604020202020204" pitchFamily="34" charset="0"/>
                <a:buChar char="•"/>
              </a:pPr>
              <a:r>
                <a:rPr lang="en-US" sz="1100" b="1" dirty="0" smtClean="0">
                  <a:ea typeface="Calibri" panose="020F0502020204030204" pitchFamily="34" charset="0"/>
                  <a:cs typeface="Times New Roman" panose="02020603050405020304" pitchFamily="18" charset="0"/>
                </a:rPr>
                <a:t>Low </a:t>
              </a:r>
              <a:r>
                <a:rPr lang="en-US" sz="1100" b="1" dirty="0">
                  <a:ea typeface="Calibri" panose="020F0502020204030204" pitchFamily="34" charset="0"/>
                  <a:cs typeface="Times New Roman" panose="02020603050405020304" pitchFamily="18" charset="0"/>
                </a:rPr>
                <a:t>Energy Branch </a:t>
              </a:r>
              <a:r>
                <a:rPr lang="en-US" sz="1100" b="1" dirty="0" smtClean="0">
                  <a:ea typeface="Calibri" panose="020F0502020204030204" pitchFamily="34" charset="0"/>
                  <a:cs typeface="Times New Roman" panose="02020603050405020304" pitchFamily="18" charset="0"/>
                </a:rPr>
                <a:t>(0,5 – 1 mg/cm²)</a:t>
              </a:r>
              <a:endParaRPr lang="en-US" sz="1100" b="1" dirty="0">
                <a:ea typeface="Calibri" panose="020F0502020204030204" pitchFamily="34" charset="0"/>
                <a:cs typeface="Times New Roman" panose="02020603050405020304" pitchFamily="18" charset="0"/>
              </a:endParaRPr>
            </a:p>
            <a:p>
              <a:r>
                <a:rPr lang="en-US" sz="1100" baseline="30000" dirty="0">
                  <a:solidFill>
                    <a:srgbClr val="000000"/>
                  </a:solidFill>
                  <a:ea typeface="Calibri" panose="020F0502020204030204" pitchFamily="34" charset="0"/>
                  <a:cs typeface="Times New Roman" panose="02020603050405020304" pitchFamily="18" charset="0"/>
                </a:rPr>
                <a:t>50</a:t>
              </a:r>
              <a:r>
                <a:rPr lang="en-US" sz="1100" dirty="0">
                  <a:solidFill>
                    <a:srgbClr val="000000"/>
                  </a:solidFill>
                  <a:ea typeface="Calibri" panose="020F0502020204030204" pitchFamily="34" charset="0"/>
                  <a:cs typeface="Times New Roman" panose="02020603050405020304" pitchFamily="18" charset="0"/>
                </a:rPr>
                <a:t>Cr , </a:t>
              </a:r>
              <a:r>
                <a:rPr lang="en-US" sz="1100" baseline="30000" dirty="0" smtClean="0">
                  <a:solidFill>
                    <a:srgbClr val="000000"/>
                  </a:solidFill>
                  <a:ea typeface="Calibri" panose="020F0502020204030204" pitchFamily="34" charset="0"/>
                  <a:cs typeface="Times New Roman" panose="02020603050405020304" pitchFamily="18" charset="0"/>
                </a:rPr>
                <a:t>58</a:t>
              </a:r>
              <a:r>
                <a:rPr lang="en-US" sz="1100" dirty="0" smtClean="0">
                  <a:solidFill>
                    <a:srgbClr val="000000"/>
                  </a:solidFill>
                  <a:ea typeface="Calibri" panose="020F0502020204030204" pitchFamily="34" charset="0"/>
                  <a:cs typeface="Times New Roman" panose="02020603050405020304" pitchFamily="18" charset="0"/>
                </a:rPr>
                <a:t>Ni, </a:t>
              </a:r>
              <a:r>
                <a:rPr lang="en-US" sz="1100" baseline="30000" dirty="0">
                  <a:solidFill>
                    <a:srgbClr val="000000"/>
                  </a:solidFill>
                  <a:ea typeface="Calibri" panose="020F0502020204030204" pitchFamily="34" charset="0"/>
                  <a:cs typeface="Times New Roman" panose="02020603050405020304" pitchFamily="18" charset="0"/>
                </a:rPr>
                <a:t>175</a:t>
              </a:r>
              <a:r>
                <a:rPr lang="en-US" sz="1100" dirty="0">
                  <a:solidFill>
                    <a:srgbClr val="000000"/>
                  </a:solidFill>
                  <a:ea typeface="Calibri" panose="020F0502020204030204" pitchFamily="34" charset="0"/>
                  <a:cs typeface="Times New Roman" panose="02020603050405020304" pitchFamily="18" charset="0"/>
                </a:rPr>
                <a:t>Lu, </a:t>
              </a:r>
              <a:r>
                <a:rPr lang="en-US" sz="1100" baseline="30000" dirty="0" smtClean="0">
                  <a:solidFill>
                    <a:srgbClr val="000000"/>
                  </a:solidFill>
                  <a:ea typeface="Calibri" panose="020F0502020204030204" pitchFamily="34" charset="0"/>
                  <a:cs typeface="Times New Roman" panose="02020603050405020304" pitchFamily="18" charset="0"/>
                </a:rPr>
                <a:t>180</a:t>
              </a:r>
              <a:r>
                <a:rPr lang="en-US" sz="1100" dirty="0" smtClean="0">
                  <a:solidFill>
                    <a:srgbClr val="000000"/>
                  </a:solidFill>
                  <a:ea typeface="Calibri" panose="020F0502020204030204" pitchFamily="34" charset="0"/>
                  <a:cs typeface="Times New Roman" panose="02020603050405020304" pitchFamily="18" charset="0"/>
                </a:rPr>
                <a:t>Hf</a:t>
              </a:r>
              <a:r>
                <a:rPr lang="en-US" sz="1100" dirty="0" smtClean="0">
                  <a:ea typeface="Calibri" panose="020F0502020204030204" pitchFamily="34" charset="0"/>
                  <a:cs typeface="Times New Roman" panose="02020603050405020304" pitchFamily="18" charset="0"/>
                </a:rPr>
                <a:t>, </a:t>
              </a:r>
              <a:r>
                <a:rPr lang="en-US" sz="1100" baseline="30000" dirty="0" smtClean="0">
                  <a:solidFill>
                    <a:srgbClr val="000000"/>
                  </a:solidFill>
                  <a:ea typeface="Calibri" panose="020F0502020204030204" pitchFamily="34" charset="0"/>
                  <a:cs typeface="Times New Roman" panose="02020603050405020304" pitchFamily="18" charset="0"/>
                </a:rPr>
                <a:t>208</a:t>
              </a:r>
              <a:r>
                <a:rPr lang="en-US" sz="1100" dirty="0" smtClean="0">
                  <a:solidFill>
                    <a:srgbClr val="000000"/>
                  </a:solidFill>
                  <a:ea typeface="Calibri" panose="020F0502020204030204" pitchFamily="34" charset="0"/>
                  <a:cs typeface="Times New Roman" panose="02020603050405020304" pitchFamily="18" charset="0"/>
                </a:rPr>
                <a:t>Pb</a:t>
              </a:r>
              <a:r>
                <a:rPr lang="en-US" sz="1100" dirty="0" smtClean="0">
                  <a:ea typeface="Calibri" panose="020F0502020204030204" pitchFamily="34" charset="0"/>
                  <a:cs typeface="Times New Roman" panose="02020603050405020304" pitchFamily="18" charset="0"/>
                </a:rPr>
                <a:t>, </a:t>
              </a:r>
              <a:r>
                <a:rPr lang="en-US" sz="1100" baseline="30000" dirty="0">
                  <a:solidFill>
                    <a:srgbClr val="000000"/>
                  </a:solidFill>
                  <a:ea typeface="Calibri" panose="020F0502020204030204" pitchFamily="34" charset="0"/>
                  <a:cs typeface="Times New Roman" panose="02020603050405020304" pitchFamily="18" charset="0"/>
                </a:rPr>
                <a:t>238</a:t>
              </a:r>
              <a:r>
                <a:rPr lang="en-US" sz="1100" dirty="0">
                  <a:solidFill>
                    <a:srgbClr val="000000"/>
                  </a:solidFill>
                  <a:ea typeface="Calibri" panose="020F0502020204030204" pitchFamily="34" charset="0"/>
                  <a:cs typeface="Times New Roman" panose="02020603050405020304" pitchFamily="18" charset="0"/>
                </a:rPr>
                <a:t>U </a:t>
              </a:r>
              <a:endParaRPr lang="en-US" sz="1100" baseline="30000" dirty="0">
                <a:solidFill>
                  <a:srgbClr val="000000"/>
                </a:solidFill>
                <a:ea typeface="Calibri" panose="020F0502020204030204" pitchFamily="34" charset="0"/>
                <a:cs typeface="Times New Roman" panose="02020603050405020304" pitchFamily="18" charset="0"/>
              </a:endParaRPr>
            </a:p>
            <a:p>
              <a:pPr indent="-228594">
                <a:buFont typeface="Arial" panose="020B0604020202020204" pitchFamily="34" charset="0"/>
                <a:buChar char="•"/>
              </a:pPr>
              <a:r>
                <a:rPr lang="en-US" sz="1100" dirty="0">
                  <a:solidFill>
                    <a:srgbClr val="000000"/>
                  </a:solidFill>
                  <a:ea typeface="Calibri" panose="020F0502020204030204" pitchFamily="34" charset="0"/>
                  <a:cs typeface="Times New Roman" panose="02020603050405020304" pitchFamily="18" charset="0"/>
                </a:rPr>
                <a:t> </a:t>
              </a:r>
              <a:r>
                <a:rPr lang="en-US" sz="1100" b="1" dirty="0">
                  <a:ea typeface="Calibri" panose="020F0502020204030204" pitchFamily="34" charset="0"/>
                  <a:cs typeface="Times New Roman" panose="02020603050405020304" pitchFamily="18" charset="0"/>
                </a:rPr>
                <a:t>SIRIUS – 300-500 µg/cm²</a:t>
              </a:r>
            </a:p>
            <a:p>
              <a:r>
                <a:rPr lang="en-US" sz="1100" baseline="30000" dirty="0" smtClean="0">
                  <a:solidFill>
                    <a:srgbClr val="000000"/>
                  </a:solidFill>
                  <a:ea typeface="Calibri" panose="020F0502020204030204" pitchFamily="34" charset="0"/>
                  <a:cs typeface="Times New Roman" panose="02020603050405020304" pitchFamily="18" charset="0"/>
                </a:rPr>
                <a:t>204/207/208</a:t>
              </a:r>
              <a:r>
                <a:rPr lang="en-US" sz="1100" dirty="0" smtClean="0">
                  <a:solidFill>
                    <a:srgbClr val="000000"/>
                  </a:solidFill>
                  <a:ea typeface="Calibri" panose="020F0502020204030204" pitchFamily="34" charset="0"/>
                  <a:cs typeface="Times New Roman" panose="02020603050405020304" pitchFamily="18" charset="0"/>
                </a:rPr>
                <a:t>Pb, </a:t>
              </a:r>
              <a:r>
                <a:rPr lang="en-US" sz="1100" baseline="30000" dirty="0" smtClean="0">
                  <a:solidFill>
                    <a:srgbClr val="000000"/>
                  </a:solidFill>
                  <a:ea typeface="Calibri" panose="020F0502020204030204" pitchFamily="34" charset="0"/>
                  <a:cs typeface="Times New Roman" panose="02020603050405020304" pitchFamily="18" charset="0"/>
                </a:rPr>
                <a:t>209</a:t>
              </a:r>
              <a:r>
                <a:rPr lang="en-US" sz="1100" dirty="0" smtClean="0">
                  <a:solidFill>
                    <a:srgbClr val="000000"/>
                  </a:solidFill>
                  <a:ea typeface="Calibri" panose="020F0502020204030204" pitchFamily="34" charset="0"/>
                  <a:cs typeface="Times New Roman" panose="02020603050405020304" pitchFamily="18" charset="0"/>
                </a:rPr>
                <a:t>Bi, </a:t>
              </a:r>
              <a:r>
                <a:rPr lang="en-US" sz="1100" baseline="30000" dirty="0" smtClean="0">
                  <a:solidFill>
                    <a:srgbClr val="000000"/>
                  </a:solidFill>
                  <a:ea typeface="Calibri" panose="020F0502020204030204" pitchFamily="34" charset="0"/>
                  <a:cs typeface="Times New Roman" panose="02020603050405020304" pitchFamily="18" charset="0"/>
                </a:rPr>
                <a:t>238</a:t>
              </a:r>
              <a:r>
                <a:rPr lang="en-US" sz="1100" dirty="0" smtClean="0">
                  <a:solidFill>
                    <a:srgbClr val="000000"/>
                  </a:solidFill>
                  <a:ea typeface="Calibri" panose="020F0502020204030204" pitchFamily="34" charset="0"/>
                  <a:cs typeface="Times New Roman" panose="02020603050405020304" pitchFamily="18" charset="0"/>
                </a:rPr>
                <a:t>U </a:t>
              </a:r>
            </a:p>
            <a:p>
              <a:pPr marL="285750" indent="-285750">
                <a:buFont typeface="Wingdings" panose="05000000000000000000" pitchFamily="2" charset="2"/>
                <a:buChar char="Ø"/>
              </a:pPr>
              <a:r>
                <a:rPr lang="en-US" sz="1100" b="1" dirty="0" smtClean="0">
                  <a:ea typeface="Calibri" panose="020F0502020204030204" pitchFamily="34" charset="0"/>
                  <a:cs typeface="Times New Roman" panose="02020603050405020304" pitchFamily="18" charset="0"/>
                </a:rPr>
                <a:t>Future</a:t>
              </a:r>
              <a:r>
                <a:rPr lang="fr-FR" sz="1100" dirty="0" smtClean="0">
                  <a:solidFill>
                    <a:srgbClr val="000000"/>
                  </a:solidFill>
                  <a:ea typeface="Calibri" panose="020F0502020204030204" pitchFamily="34" charset="0"/>
                  <a:cs typeface="Times New Roman" panose="02020603050405020304" pitchFamily="18" charset="0"/>
                </a:rPr>
                <a:t>: </a:t>
              </a:r>
              <a:r>
                <a:rPr lang="fr-FR" sz="1100" b="1" dirty="0" err="1">
                  <a:solidFill>
                    <a:srgbClr val="00B050"/>
                  </a:solidFill>
                  <a:latin typeface="Century Gothic" panose="020B0502020202020204"/>
                </a:rPr>
                <a:t>act</a:t>
              </a:r>
              <a:r>
                <a:rPr lang="fr-FR" sz="1100" b="1" dirty="0">
                  <a:solidFill>
                    <a:srgbClr val="00B050"/>
                  </a:solidFill>
                  <a:latin typeface="Century Gothic" panose="020B0502020202020204"/>
                </a:rPr>
                <a:t>*</a:t>
              </a:r>
              <a:r>
                <a:rPr lang="fr-FR" sz="1100" dirty="0">
                  <a:solidFill>
                    <a:prstClr val="black"/>
                  </a:solidFill>
                  <a:latin typeface="Century Gothic" panose="020B0502020202020204"/>
                </a:rPr>
                <a:t> </a:t>
              </a:r>
              <a:endParaRPr lang="fr-FR" sz="1100" dirty="0" smtClean="0">
                <a:solidFill>
                  <a:prstClr val="black"/>
                </a:solidFill>
                <a:latin typeface="Century Gothic" panose="020B0502020202020204"/>
              </a:endParaRPr>
            </a:p>
            <a:p>
              <a:pPr marL="285750" indent="-285750">
                <a:buFont typeface="Wingdings" panose="05000000000000000000" pitchFamily="2" charset="2"/>
                <a:buChar char="Ø"/>
              </a:pPr>
              <a:r>
                <a:rPr lang="en-US" sz="1100" baseline="30000" dirty="0" smtClean="0">
                  <a:solidFill>
                    <a:srgbClr val="C00000"/>
                  </a:solidFill>
                  <a:ea typeface="Calibri" panose="020F0502020204030204" pitchFamily="34" charset="0"/>
                  <a:cs typeface="Times New Roman" panose="02020603050405020304" pitchFamily="18" charset="0"/>
                </a:rPr>
                <a:t>116</a:t>
              </a:r>
              <a:r>
                <a:rPr lang="en-US" sz="1100" dirty="0" smtClean="0">
                  <a:solidFill>
                    <a:srgbClr val="C00000"/>
                  </a:solidFill>
                  <a:ea typeface="Calibri" panose="020F0502020204030204" pitchFamily="34" charset="0"/>
                  <a:cs typeface="Times New Roman" panose="02020603050405020304" pitchFamily="18" charset="0"/>
                </a:rPr>
                <a:t>Sn</a:t>
              </a:r>
              <a:r>
                <a:rPr lang="en-US" sz="1100" dirty="0">
                  <a:ea typeface="Calibri" panose="020F0502020204030204" pitchFamily="34" charset="0"/>
                  <a:cs typeface="Times New Roman" panose="02020603050405020304" pitchFamily="18" charset="0"/>
                </a:rPr>
                <a:t>, </a:t>
              </a:r>
              <a:r>
                <a:rPr lang="en-US" sz="1100" baseline="30000" dirty="0">
                  <a:ea typeface="Calibri" panose="020F0502020204030204" pitchFamily="34" charset="0"/>
                  <a:cs typeface="Times New Roman" panose="02020603050405020304" pitchFamily="18" charset="0"/>
                </a:rPr>
                <a:t>144,148</a:t>
              </a:r>
              <a:r>
                <a:rPr lang="en-US" sz="1100" dirty="0">
                  <a:ea typeface="Calibri" panose="020F0502020204030204" pitchFamily="34" charset="0"/>
                  <a:cs typeface="Times New Roman" panose="02020603050405020304" pitchFamily="18" charset="0"/>
                </a:rPr>
                <a:t>Sm, </a:t>
              </a:r>
              <a:r>
                <a:rPr lang="en-US" sz="1100" baseline="30000" dirty="0">
                  <a:ea typeface="Calibri" panose="020F0502020204030204" pitchFamily="34" charset="0"/>
                  <a:cs typeface="Times New Roman" panose="02020603050405020304" pitchFamily="18" charset="0"/>
                </a:rPr>
                <a:t>160, 164</a:t>
              </a:r>
              <a:r>
                <a:rPr lang="en-US" sz="1100" dirty="0">
                  <a:ea typeface="Calibri" panose="020F0502020204030204" pitchFamily="34" charset="0"/>
                  <a:cs typeface="Times New Roman" panose="02020603050405020304" pitchFamily="18" charset="0"/>
                </a:rPr>
                <a:t>Dy, </a:t>
              </a:r>
              <a:r>
                <a:rPr lang="en-US" sz="1100" baseline="30000" dirty="0">
                  <a:solidFill>
                    <a:srgbClr val="C00000"/>
                  </a:solidFill>
                  <a:ea typeface="Calibri" panose="020F0502020204030204" pitchFamily="34" charset="0"/>
                  <a:cs typeface="Times New Roman" panose="02020603050405020304" pitchFamily="18" charset="0"/>
                </a:rPr>
                <a:t>60</a:t>
              </a:r>
              <a:r>
                <a:rPr lang="en-US" sz="1100" dirty="0">
                  <a:solidFill>
                    <a:srgbClr val="C00000"/>
                  </a:solidFill>
                  <a:ea typeface="Calibri" panose="020F0502020204030204" pitchFamily="34" charset="0"/>
                  <a:cs typeface="Times New Roman" panose="02020603050405020304" pitchFamily="18" charset="0"/>
                </a:rPr>
                <a:t>Ni</a:t>
              </a:r>
              <a:r>
                <a:rPr lang="en-US" sz="1100" dirty="0">
                  <a:ea typeface="Calibri" panose="020F0502020204030204" pitchFamily="34" charset="0"/>
                  <a:cs typeface="Times New Roman" panose="02020603050405020304" pitchFamily="18" charset="0"/>
                </a:rPr>
                <a:t>, </a:t>
              </a:r>
              <a:r>
                <a:rPr lang="en-US" sz="1100" baseline="30000" dirty="0">
                  <a:ea typeface="Calibri" panose="020F0502020204030204" pitchFamily="34" charset="0"/>
                  <a:cs typeface="Times New Roman" panose="02020603050405020304" pitchFamily="18" charset="0"/>
                </a:rPr>
                <a:t>45</a:t>
              </a:r>
              <a:r>
                <a:rPr lang="en-US" sz="1100" dirty="0">
                  <a:ea typeface="Calibri" panose="020F0502020204030204" pitchFamily="34" charset="0"/>
                  <a:cs typeface="Times New Roman" panose="02020603050405020304" pitchFamily="18" charset="0"/>
                </a:rPr>
                <a:t>Sc, </a:t>
              </a:r>
              <a:r>
                <a:rPr lang="en-US" sz="1100" baseline="30000" dirty="0">
                  <a:ea typeface="Calibri" panose="020F0502020204030204" pitchFamily="34" charset="0"/>
                  <a:cs typeface="Times New Roman" panose="02020603050405020304" pitchFamily="18" charset="0"/>
                </a:rPr>
                <a:t>170</a:t>
              </a:r>
              <a:r>
                <a:rPr lang="en-US" sz="1100" dirty="0">
                  <a:ea typeface="Calibri" panose="020F0502020204030204" pitchFamily="34" charset="0"/>
                  <a:cs typeface="Times New Roman" panose="02020603050405020304" pitchFamily="18" charset="0"/>
                </a:rPr>
                <a:t>Er, </a:t>
              </a:r>
              <a:r>
                <a:rPr lang="en-US" sz="1100" baseline="30000" dirty="0">
                  <a:solidFill>
                    <a:srgbClr val="C00000"/>
                  </a:solidFill>
                  <a:ea typeface="Calibri" panose="020F0502020204030204" pitchFamily="34" charset="0"/>
                  <a:cs typeface="Times New Roman" panose="02020603050405020304" pitchFamily="18" charset="0"/>
                </a:rPr>
                <a:t>174</a:t>
              </a:r>
              <a:r>
                <a:rPr lang="en-US" sz="1100" dirty="0">
                  <a:solidFill>
                    <a:srgbClr val="C00000"/>
                  </a:solidFill>
                  <a:ea typeface="Calibri" panose="020F0502020204030204" pitchFamily="34" charset="0"/>
                  <a:cs typeface="Times New Roman" panose="02020603050405020304" pitchFamily="18" charset="0"/>
                </a:rPr>
                <a:t>Yb, </a:t>
              </a:r>
              <a:r>
                <a:rPr lang="en-US" sz="1100" baseline="30000" dirty="0">
                  <a:solidFill>
                    <a:srgbClr val="C00000"/>
                  </a:solidFill>
                  <a:ea typeface="Calibri" panose="020F0502020204030204" pitchFamily="34" charset="0"/>
                  <a:cs typeface="Times New Roman" panose="02020603050405020304" pitchFamily="18" charset="0"/>
                </a:rPr>
                <a:t>180</a:t>
              </a:r>
              <a:r>
                <a:rPr lang="en-US" sz="1100" dirty="0">
                  <a:solidFill>
                    <a:srgbClr val="C00000"/>
                  </a:solidFill>
                  <a:ea typeface="Calibri" panose="020F0502020204030204" pitchFamily="34" charset="0"/>
                  <a:cs typeface="Times New Roman" panose="02020603050405020304" pitchFamily="18" charset="0"/>
                </a:rPr>
                <a:t>Hf</a:t>
              </a:r>
              <a:r>
                <a:rPr lang="en-US" sz="1100" dirty="0">
                  <a:ea typeface="Calibri" panose="020F0502020204030204" pitchFamily="34" charset="0"/>
                  <a:cs typeface="Times New Roman" panose="02020603050405020304" pitchFamily="18" charset="0"/>
                </a:rPr>
                <a:t>, </a:t>
              </a:r>
              <a:r>
                <a:rPr lang="en-US" sz="1100" baseline="30000" dirty="0">
                  <a:ea typeface="Calibri" panose="020F0502020204030204" pitchFamily="34" charset="0"/>
                  <a:cs typeface="Times New Roman" panose="02020603050405020304" pitchFamily="18" charset="0"/>
                </a:rPr>
                <a:t>160</a:t>
              </a:r>
              <a:r>
                <a:rPr lang="en-US" sz="1100" dirty="0">
                  <a:ea typeface="Calibri" panose="020F0502020204030204" pitchFamily="34" charset="0"/>
                  <a:cs typeface="Times New Roman" panose="02020603050405020304" pitchFamily="18" charset="0"/>
                </a:rPr>
                <a:t>Gd, </a:t>
              </a:r>
              <a:r>
                <a:rPr lang="en-US" sz="1100" baseline="30000" dirty="0">
                  <a:ea typeface="Calibri" panose="020F0502020204030204" pitchFamily="34" charset="0"/>
                  <a:cs typeface="Times New Roman" panose="02020603050405020304" pitchFamily="18" charset="0"/>
                </a:rPr>
                <a:t>184,186</a:t>
              </a:r>
              <a:r>
                <a:rPr lang="en-US" sz="1100" dirty="0">
                  <a:ea typeface="Calibri" panose="020F0502020204030204" pitchFamily="34" charset="0"/>
                  <a:cs typeface="Times New Roman" panose="02020603050405020304" pitchFamily="18" charset="0"/>
                </a:rPr>
                <a:t>W &amp; </a:t>
              </a:r>
              <a:r>
                <a:rPr lang="en-US" sz="1100" baseline="30000" dirty="0">
                  <a:ea typeface="Calibri" panose="020F0502020204030204" pitchFamily="34" charset="0"/>
                  <a:cs typeface="Times New Roman" panose="02020603050405020304" pitchFamily="18" charset="0"/>
                </a:rPr>
                <a:t>181</a:t>
              </a:r>
              <a:r>
                <a:rPr lang="en-US" sz="1100" dirty="0">
                  <a:ea typeface="Calibri" panose="020F0502020204030204" pitchFamily="34" charset="0"/>
                  <a:cs typeface="Times New Roman" panose="02020603050405020304" pitchFamily="18" charset="0"/>
                </a:rPr>
                <a:t>Ta </a:t>
              </a:r>
            </a:p>
          </p:txBody>
        </p:sp>
        <p:cxnSp>
          <p:nvCxnSpPr>
            <p:cNvPr id="22" name="Connecteur droit avec flèche 21"/>
            <p:cNvCxnSpPr/>
            <p:nvPr/>
          </p:nvCxnSpPr>
          <p:spPr>
            <a:xfrm flipH="1" flipV="1">
              <a:off x="7896099" y="3764188"/>
              <a:ext cx="2445433" cy="6798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67610" y="4748159"/>
              <a:ext cx="1707305" cy="1280479"/>
            </a:xfrm>
            <a:prstGeom prst="rect">
              <a:avLst/>
            </a:prstGeom>
          </p:spPr>
        </p:pic>
      </p:grpSp>
      <p:sp>
        <p:nvSpPr>
          <p:cNvPr id="13" name="Espace réservé du numéro de diapositive 12"/>
          <p:cNvSpPr>
            <a:spLocks noGrp="1"/>
          </p:cNvSpPr>
          <p:nvPr>
            <p:ph type="sldNum" sz="quarter" idx="12"/>
          </p:nvPr>
        </p:nvSpPr>
        <p:spPr/>
        <p:txBody>
          <a:bodyPr/>
          <a:lstStyle/>
          <a:p>
            <a:fld id="{94B63599-5DA0-BE42-AE37-88D1760620F1}" type="slidenum">
              <a:rPr lang="fr-FR" smtClean="0"/>
              <a:pPr/>
              <a:t>9</a:t>
            </a:fld>
            <a:endParaRPr lang="fr-FR"/>
          </a:p>
        </p:txBody>
      </p:sp>
      <p:sp>
        <p:nvSpPr>
          <p:cNvPr id="24" name="ZoneTexte 23"/>
          <p:cNvSpPr txBox="1"/>
          <p:nvPr/>
        </p:nvSpPr>
        <p:spPr>
          <a:xfrm>
            <a:off x="194596" y="5449940"/>
            <a:ext cx="1505540" cy="215444"/>
          </a:xfrm>
          <a:prstGeom prst="rect">
            <a:avLst/>
          </a:prstGeom>
          <a:noFill/>
        </p:spPr>
        <p:txBody>
          <a:bodyPr wrap="none" rtlCol="0">
            <a:spAutoFit/>
          </a:bodyPr>
          <a:lstStyle/>
          <a:p>
            <a:r>
              <a:rPr lang="fr-FR" sz="800" i="1" dirty="0" err="1" smtClean="0"/>
              <a:t>Courtesy</a:t>
            </a:r>
            <a:r>
              <a:rPr lang="fr-FR" sz="800" i="1" dirty="0" smtClean="0"/>
              <a:t> J.C. Foy, M. Michel</a:t>
            </a:r>
            <a:endParaRPr lang="en-US" sz="800" i="1" dirty="0"/>
          </a:p>
        </p:txBody>
      </p:sp>
      <p:grpSp>
        <p:nvGrpSpPr>
          <p:cNvPr id="26" name="Groupe 25"/>
          <p:cNvGrpSpPr/>
          <p:nvPr/>
        </p:nvGrpSpPr>
        <p:grpSpPr>
          <a:xfrm>
            <a:off x="1810373" y="3063505"/>
            <a:ext cx="1792038" cy="1660343"/>
            <a:chOff x="-90303" y="3556146"/>
            <a:chExt cx="2141354" cy="2112584"/>
          </a:xfrm>
        </p:grpSpPr>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3" y="3556146"/>
              <a:ext cx="2137144" cy="1850974"/>
            </a:xfrm>
            <a:prstGeom prst="rect">
              <a:avLst/>
            </a:prstGeom>
            <a:ln w="38100">
              <a:noFill/>
            </a:ln>
          </p:spPr>
        </p:pic>
        <p:sp>
          <p:nvSpPr>
            <p:cNvPr id="31" name="ZoneTexte 30"/>
            <p:cNvSpPr txBox="1"/>
            <p:nvPr/>
          </p:nvSpPr>
          <p:spPr>
            <a:xfrm>
              <a:off x="119112" y="5407120"/>
              <a:ext cx="1931939" cy="261610"/>
            </a:xfrm>
            <a:prstGeom prst="rect">
              <a:avLst/>
            </a:prstGeom>
            <a:noFill/>
          </p:spPr>
          <p:txBody>
            <a:bodyPr wrap="none" rtlCol="0">
              <a:spAutoFit/>
            </a:bodyPr>
            <a:lstStyle/>
            <a:p>
              <a:r>
                <a:rPr lang="fr-FR" sz="1100" i="1" dirty="0" smtClean="0"/>
                <a:t>REPARE system, M. Michel</a:t>
              </a:r>
              <a:endParaRPr lang="en-US" sz="1100" i="1" dirty="0"/>
            </a:p>
          </p:txBody>
        </p:sp>
      </p:grpSp>
      <p:sp>
        <p:nvSpPr>
          <p:cNvPr id="27" name="ZoneTexte 26"/>
          <p:cNvSpPr txBox="1"/>
          <p:nvPr/>
        </p:nvSpPr>
        <p:spPr>
          <a:xfrm>
            <a:off x="799426" y="2245947"/>
            <a:ext cx="3805627" cy="1200329"/>
          </a:xfrm>
          <a:prstGeom prst="rect">
            <a:avLst/>
          </a:prstGeom>
          <a:noFill/>
        </p:spPr>
        <p:txBody>
          <a:bodyPr wrap="square" rtlCol="0">
            <a:spAutoFit/>
          </a:bodyPr>
          <a:lstStyle/>
          <a:p>
            <a:pPr marL="285750" indent="-285750">
              <a:buFont typeface="Wingdings" panose="05000000000000000000" pitchFamily="2" charset="2"/>
              <a:buChar char="§"/>
            </a:pPr>
            <a:r>
              <a:rPr lang="fr-FR" dirty="0" err="1" smtClean="0"/>
              <a:t>Converters</a:t>
            </a:r>
            <a:r>
              <a:rPr lang="fr-FR" dirty="0" smtClean="0"/>
              <a:t>: Be, Li</a:t>
            </a:r>
          </a:p>
          <a:p>
            <a:pPr marL="285750" indent="-285750">
              <a:buFont typeface="Wingdings" panose="05000000000000000000" pitchFamily="2" charset="2"/>
              <a:buChar char="§"/>
            </a:pPr>
            <a:r>
              <a:rPr lang="fr-FR" dirty="0" smtClean="0"/>
              <a:t>Activation </a:t>
            </a:r>
            <a:r>
              <a:rPr lang="fr-FR" dirty="0" err="1" smtClean="0"/>
              <a:t>targets</a:t>
            </a:r>
            <a:endParaRPr lang="fr-FR" dirty="0" smtClean="0"/>
          </a:p>
          <a:p>
            <a:pPr marL="285750" indent="-285750">
              <a:buFont typeface="Wingdings" panose="05000000000000000000" pitchFamily="2" charset="2"/>
              <a:buChar char="§"/>
            </a:pPr>
            <a:r>
              <a:rPr lang="fr-FR" dirty="0" err="1" smtClean="0"/>
              <a:t>Radioisotopes</a:t>
            </a:r>
            <a:r>
              <a:rPr lang="fr-FR" dirty="0" smtClean="0"/>
              <a:t>: (</a:t>
            </a:r>
            <a:r>
              <a:rPr lang="fr-FR" dirty="0" err="1" smtClean="0"/>
              <a:t>p,d,</a:t>
            </a:r>
            <a:r>
              <a:rPr lang="fr-FR" dirty="0" err="1" smtClean="0">
                <a:latin typeface="Symbol" panose="05050102010706020507" pitchFamily="18" charset="2"/>
              </a:rPr>
              <a:t>a</a:t>
            </a:r>
            <a:r>
              <a:rPr lang="fr-FR" dirty="0" smtClean="0"/>
              <a:t>) + Bi  (70µm)…</a:t>
            </a:r>
            <a:endParaRPr lang="fr-FR" dirty="0"/>
          </a:p>
        </p:txBody>
      </p:sp>
      <p:cxnSp>
        <p:nvCxnSpPr>
          <p:cNvPr id="28" name="Connecteur droit avec flèche 27"/>
          <p:cNvCxnSpPr/>
          <p:nvPr/>
        </p:nvCxnSpPr>
        <p:spPr>
          <a:xfrm flipV="1">
            <a:off x="3908712" y="3368836"/>
            <a:ext cx="2988783" cy="1205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Image 31"/>
          <p:cNvPicPr>
            <a:picLocks noChangeAspect="1"/>
          </p:cNvPicPr>
          <p:nvPr/>
        </p:nvPicPr>
        <p:blipFill rotWithShape="1">
          <a:blip r:embed="rId5">
            <a:extLst>
              <a:ext uri="{28A0092B-C50C-407E-A947-70E740481C1C}">
                <a14:useLocalDpi xmlns:a14="http://schemas.microsoft.com/office/drawing/2010/main" val="0"/>
              </a:ext>
            </a:extLst>
          </a:blip>
          <a:srcRect l="34346" t="1" r="16119" b="1701"/>
          <a:stretch/>
        </p:blipFill>
        <p:spPr>
          <a:xfrm rot="5400000">
            <a:off x="4636533" y="2178250"/>
            <a:ext cx="1069399" cy="1193748"/>
          </a:xfrm>
          <a:prstGeom prst="rect">
            <a:avLst/>
          </a:prstGeom>
        </p:spPr>
      </p:pic>
      <p:pic>
        <p:nvPicPr>
          <p:cNvPr id="33" name="Imag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6053" y="1936414"/>
            <a:ext cx="1415488" cy="849293"/>
          </a:xfrm>
          <a:prstGeom prst="rect">
            <a:avLst/>
          </a:prstGeom>
        </p:spPr>
      </p:pic>
      <p:grpSp>
        <p:nvGrpSpPr>
          <p:cNvPr id="4" name="Groupe 3"/>
          <p:cNvGrpSpPr/>
          <p:nvPr/>
        </p:nvGrpSpPr>
        <p:grpSpPr>
          <a:xfrm>
            <a:off x="3031263" y="1936413"/>
            <a:ext cx="2722170" cy="1373411"/>
            <a:chOff x="3031263" y="1936413"/>
            <a:chExt cx="2722170" cy="1373411"/>
          </a:xfrm>
        </p:grpSpPr>
        <p:sp>
          <p:nvSpPr>
            <p:cNvPr id="25" name="Rectangle 24"/>
            <p:cNvSpPr/>
            <p:nvPr/>
          </p:nvSpPr>
          <p:spPr>
            <a:xfrm>
              <a:off x="3031263" y="1936413"/>
              <a:ext cx="1410277" cy="831721"/>
            </a:xfrm>
            <a:prstGeom prst="rect">
              <a:avLst/>
            </a:prstGeom>
            <a:solidFill>
              <a:schemeClr val="accent5">
                <a:lumMod val="20000"/>
                <a:lumOff val="8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574357" y="2255673"/>
              <a:ext cx="1179076" cy="1054151"/>
            </a:xfrm>
            <a:prstGeom prst="rect">
              <a:avLst/>
            </a:prstGeom>
            <a:solidFill>
              <a:schemeClr val="accent5">
                <a:lumMod val="20000"/>
                <a:lumOff val="8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218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GANIL">
      <a:dk1>
        <a:srgbClr val="000000"/>
      </a:dk1>
      <a:lt1>
        <a:srgbClr val="FFFFFF"/>
      </a:lt1>
      <a:dk2>
        <a:srgbClr val="261F4D"/>
      </a:dk2>
      <a:lt2>
        <a:srgbClr val="CACDDE"/>
      </a:lt2>
      <a:accent1>
        <a:srgbClr val="60A3B3"/>
      </a:accent1>
      <a:accent2>
        <a:srgbClr val="ED7D31"/>
      </a:accent2>
      <a:accent3>
        <a:srgbClr val="A5A5A5"/>
      </a:accent3>
      <a:accent4>
        <a:srgbClr val="FFC000"/>
      </a:accent4>
      <a:accent5>
        <a:srgbClr val="5B9BD5"/>
      </a:accent5>
      <a:accent6>
        <a:srgbClr val="70AD47"/>
      </a:accent6>
      <a:hlink>
        <a:srgbClr val="60A3B3"/>
      </a:hlink>
      <a:folHlink>
        <a:srgbClr val="C958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5973</TotalTime>
  <Words>3133</Words>
  <Application>Microsoft Office PowerPoint</Application>
  <PresentationFormat>Grand écran</PresentationFormat>
  <Paragraphs>645</Paragraphs>
  <Slides>27</Slides>
  <Notes>5</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27</vt:i4>
      </vt:variant>
    </vt:vector>
  </HeadingPairs>
  <TitlesOfParts>
    <vt:vector size="40" baseType="lpstr">
      <vt:lpstr>ＭＳ Ｐゴシック</vt:lpstr>
      <vt:lpstr>Arial</vt:lpstr>
      <vt:lpstr>Book Antiqua</vt:lpstr>
      <vt:lpstr>Calibri</vt:lpstr>
      <vt:lpstr>Calibri Light</vt:lpstr>
      <vt:lpstr>Century Gothic</vt:lpstr>
      <vt:lpstr>Comic Sans MS</vt:lpstr>
      <vt:lpstr>Gill Sans MT</vt:lpstr>
      <vt:lpstr>Symbol</vt:lpstr>
      <vt:lpstr>Times New Roman</vt:lpstr>
      <vt:lpstr>Wingdings</vt:lpstr>
      <vt:lpstr>Wingdings 2</vt:lpstr>
      <vt:lpstr>Thème Office</vt:lpstr>
      <vt:lpstr>Projet PALAIS : « Nouveau » Laboratoire de production de cibles à GANIL</vt:lpstr>
      <vt:lpstr>Outline</vt:lpstr>
      <vt:lpstr>GANIL/SPIRAL2 Context</vt:lpstr>
      <vt:lpstr>Physics at Extremes</vt:lpstr>
      <vt:lpstr>GANIL cyclotrons and their experimental equipment</vt:lpstr>
      <vt:lpstr>SPIRAL2 and the new experimental rooms</vt:lpstr>
      <vt:lpstr>Why a high-quality Target is needed ?</vt:lpstr>
      <vt:lpstr>Targets for Physics at extremes </vt:lpstr>
      <vt:lpstr>Targets for Physics at extremes</vt:lpstr>
      <vt:lpstr>S3 Needs</vt:lpstr>
      <vt:lpstr>The existing target Laboratory</vt:lpstr>
      <vt:lpstr>Thin Layer Laboratory at GANIL ~ 2000</vt:lpstr>
      <vt:lpstr>Thin Layer Laboratory at GANIL ~ 2000</vt:lpstr>
      <vt:lpstr>Other applications, technics &amp; skills</vt:lpstr>
      <vt:lpstr>Projet PALAIS Plateforme Cibles pour GANIL/SPIRAL2</vt:lpstr>
      <vt:lpstr>Présentation PowerPoint</vt:lpstr>
      <vt:lpstr>European Expertise in Targets or materials</vt:lpstr>
      <vt:lpstr>French Expertise in Targets or materials</vt:lpstr>
      <vt:lpstr>Projet PALAIS</vt:lpstr>
      <vt:lpstr>Projet PALAIS</vt:lpstr>
      <vt:lpstr>Projet PALAIS à Grand PALAIS</vt:lpstr>
      <vt:lpstr>Projet Grand PALAIS Plateforme Cibles pour GANIL/SPIRAL2</vt:lpstr>
      <vt:lpstr>Projet GRAND PALAIS</vt:lpstr>
      <vt:lpstr>Présentation PowerPoint</vt:lpstr>
      <vt:lpstr>Take home messages</vt:lpstr>
      <vt:lpstr>Announcements</vt:lpstr>
      <vt:lpstr>Characterization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Camille Robinet</dc:creator>
  <cp:lastModifiedBy>Stodel Christelle</cp:lastModifiedBy>
  <cp:revision>156</cp:revision>
  <dcterms:created xsi:type="dcterms:W3CDTF">2024-02-01T13:48:29Z</dcterms:created>
  <dcterms:modified xsi:type="dcterms:W3CDTF">2024-05-27T08:35:18Z</dcterms:modified>
</cp:coreProperties>
</file>