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99" r:id="rId5"/>
    <p:sldId id="281" r:id="rId6"/>
    <p:sldId id="262" r:id="rId7"/>
    <p:sldId id="267" r:id="rId8"/>
    <p:sldId id="284" r:id="rId9"/>
    <p:sldId id="286" r:id="rId10"/>
    <p:sldId id="288" r:id="rId11"/>
    <p:sldId id="291" r:id="rId12"/>
    <p:sldId id="293" r:id="rId13"/>
    <p:sldId id="294" r:id="rId14"/>
    <p:sldId id="270" r:id="rId15"/>
    <p:sldId id="278" r:id="rId16"/>
    <p:sldId id="277" r:id="rId17"/>
    <p:sldId id="296" r:id="rId18"/>
    <p:sldId id="275" r:id="rId19"/>
    <p:sldId id="268" r:id="rId20"/>
    <p:sldId id="265" r:id="rId21"/>
    <p:sldId id="29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54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7AD1-2F0F-41CF-B7D2-76B364C0C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1E6DBC-4761-4710-B0B3-30FED7C6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DD245-33C5-4D96-8344-829E6D4F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1815269" cy="365125"/>
          </a:xfrm>
        </p:spPr>
        <p:txBody>
          <a:bodyPr/>
          <a:lstStyle/>
          <a:p>
            <a:fld id="{29BCF615-0464-4CCC-8CD9-7ABD42414930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CD5762-A03C-40C1-9176-BA728A40FFD6}"/>
              </a:ext>
            </a:extLst>
          </p:cNvPr>
          <p:cNvSpPr txBox="1"/>
          <p:nvPr userDrawn="1"/>
        </p:nvSpPr>
        <p:spPr>
          <a:xfrm>
            <a:off x="136615" y="6484472"/>
            <a:ext cx="714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GDR SCIPAC (Axe 1),  Production d’ions lourds, Strasbourg – May 27,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A85033-3C7D-4412-8F25-31C8130A7CB5}"/>
              </a:ext>
            </a:extLst>
          </p:cNvPr>
          <p:cNvSpPr txBox="1"/>
          <p:nvPr userDrawn="1"/>
        </p:nvSpPr>
        <p:spPr>
          <a:xfrm>
            <a:off x="11465729" y="6484472"/>
            <a:ext cx="675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9BCF615-0464-4CCC-8CD9-7ABD42414930}" type="slidenum">
              <a:rPr lang="fr-FR" sz="1600" smtClean="0"/>
              <a:pPr/>
              <a:t>‹N°›</a:t>
            </a:fld>
            <a:endParaRPr lang="fr-FR" sz="1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68F868B-E16C-468D-B365-92813619F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417" y="23813"/>
            <a:ext cx="875431" cy="5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8C6D61-33C4-40DB-8055-8CE389B8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89808-54E6-4F60-9AC4-335E3DB54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2F4309-3112-4693-B74A-1207D7D7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671E-DD73-4C01-9034-A31D3403B832}" type="datetimeFigureOut">
              <a:rPr lang="fr-FR" smtClean="0"/>
              <a:t>26/05/2024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7E0614-D898-4220-BB02-FCB231B43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E8E5B-1DBE-4A2D-8377-631647DB2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F615-0464-4CCC-8CD9-7ABD42414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9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BF7F4-AA00-44F5-B52A-BD36A4359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12277"/>
            <a:ext cx="6052867" cy="1781611"/>
          </a:xfrm>
        </p:spPr>
        <p:txBody>
          <a:bodyPr>
            <a:noAutofit/>
          </a:bodyPr>
          <a:lstStyle/>
          <a:p>
            <a:r>
              <a:rPr lang="en-US" sz="3100" b="1" dirty="0">
                <a:solidFill>
                  <a:srgbClr val="0070C0"/>
                </a:solidFill>
              </a:rPr>
              <a:t>ELECTRON</a:t>
            </a:r>
            <a:r>
              <a:rPr lang="en-US" sz="3200" b="1" dirty="0">
                <a:solidFill>
                  <a:srgbClr val="0070C0"/>
                </a:solidFill>
              </a:rPr>
              <a:t> CYCLOTRON RESONANCE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CHARGE BREEDERS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FOR ISOL FACILITIES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1A1EDF-68B9-4AE9-A16B-A61C008D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27" y="0"/>
            <a:ext cx="5246573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D0B92E1-431E-45BC-89B6-D782AA7574A7}"/>
              </a:ext>
            </a:extLst>
          </p:cNvPr>
          <p:cNvSpPr txBox="1">
            <a:spLocks/>
          </p:cNvSpPr>
          <p:nvPr/>
        </p:nvSpPr>
        <p:spPr>
          <a:xfrm>
            <a:off x="1440873" y="3855100"/>
            <a:ext cx="3371272" cy="49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J. Angot - LPSC Grenoble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8EF354-129D-4DE8-8343-72A728540262}"/>
              </a:ext>
            </a:extLst>
          </p:cNvPr>
          <p:cNvSpPr txBox="1"/>
          <p:nvPr/>
        </p:nvSpPr>
        <p:spPr>
          <a:xfrm>
            <a:off x="77638" y="6108152"/>
            <a:ext cx="59099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GDR SCIPAC (Axe 1), Production d’ions lourds</a:t>
            </a:r>
          </a:p>
          <a:p>
            <a:r>
              <a:rPr lang="fr-FR" dirty="0"/>
              <a:t>Strasbourg – May 27, 2024</a:t>
            </a:r>
          </a:p>
        </p:txBody>
      </p:sp>
    </p:spTree>
    <p:extLst>
      <p:ext uri="{BB962C8B-B14F-4D97-AF65-F5344CB8AC3E}">
        <p14:creationId xmlns:p14="http://schemas.microsoft.com/office/powerpoint/2010/main" val="244057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1"/>
            <a:ext cx="3953164" cy="5555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BCF6B-E4A4-4C30-868B-26126E23FD45}"/>
              </a:ext>
            </a:extLst>
          </p:cNvPr>
          <p:cNvSpPr txBox="1"/>
          <p:nvPr/>
        </p:nvSpPr>
        <p:spPr>
          <a:xfrm>
            <a:off x="1976582" y="1129795"/>
            <a:ext cx="121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GANIL</a:t>
            </a:r>
          </a:p>
        </p:txBody>
      </p:sp>
      <p:sp>
        <p:nvSpPr>
          <p:cNvPr id="14" name="ZoneTexte 211">
            <a:extLst>
              <a:ext uri="{FF2B5EF4-FFF2-40B4-BE49-F238E27FC236}">
                <a16:creationId xmlns:a16="http://schemas.microsoft.com/office/drawing/2014/main" id="{8DDB4EDC-7630-4CB3-9760-25E96E70B056}"/>
              </a:ext>
            </a:extLst>
          </p:cNvPr>
          <p:cNvSpPr txBox="1"/>
          <p:nvPr/>
        </p:nvSpPr>
        <p:spPr>
          <a:xfrm>
            <a:off x="673170" y="2288504"/>
            <a:ext cx="514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Double frequency heating, frequency tuning 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vary the charge state distribution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Optimize efficiency at a given charge state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To reach lower and higher beam energies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To avoid contamination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att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q/A =1/4, 1/3…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stabilize the plasma  </a:t>
            </a:r>
          </a:p>
        </p:txBody>
      </p:sp>
      <p:sp>
        <p:nvSpPr>
          <p:cNvPr id="8" name="ZoneTexte 211">
            <a:extLst>
              <a:ext uri="{FF2B5EF4-FFF2-40B4-BE49-F238E27FC236}">
                <a16:creationId xmlns:a16="http://schemas.microsoft.com/office/drawing/2014/main" id="{011F7E57-BCB3-4930-9ECF-42DEC839CD73}"/>
              </a:ext>
            </a:extLst>
          </p:cNvPr>
          <p:cNvSpPr txBox="1"/>
          <p:nvPr/>
        </p:nvSpPr>
        <p:spPr>
          <a:xfrm>
            <a:off x="6939164" y="5487049"/>
            <a:ext cx="288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>
                <a:solidFill>
                  <a:srgbClr val="FFC000"/>
                </a:solidFill>
              </a:rPr>
              <a:t>Maunoury, ECRIS2022 talk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E5C79B-22A6-4D95-B2D0-CC1984B0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075" y="1412485"/>
            <a:ext cx="4206651" cy="38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C0CBF583-0FD7-4489-8112-BFFB68A97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9631" r="49268" b="21053"/>
          <a:stretch/>
        </p:blipFill>
        <p:spPr>
          <a:xfrm rot="16200000">
            <a:off x="10130837" y="714964"/>
            <a:ext cx="1107476" cy="106279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6" y="0"/>
            <a:ext cx="4579683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BCF6B-E4A4-4C30-868B-26126E23FD45}"/>
              </a:ext>
            </a:extLst>
          </p:cNvPr>
          <p:cNvSpPr txBox="1"/>
          <p:nvPr/>
        </p:nvSpPr>
        <p:spPr>
          <a:xfrm>
            <a:off x="364344" y="1414831"/>
            <a:ext cx="417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Problem for ISOL facilities if 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Production yield is low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Too low downstream resolving power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A27B23-A404-4391-A639-BA3D798C9C75}"/>
              </a:ext>
            </a:extLst>
          </p:cNvPr>
          <p:cNvSpPr txBox="1"/>
          <p:nvPr/>
        </p:nvSpPr>
        <p:spPr>
          <a:xfrm>
            <a:off x="382665" y="2912555"/>
            <a:ext cx="5685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Double task 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Measure / identify the species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Development of diagnostics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Improvement of command - control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Development of identification code</a:t>
            </a:r>
          </a:p>
          <a:p>
            <a:pPr marL="742932" lvl="1" indent="-285744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Reduction :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Experiments with liners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Support gas decontamination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Effect of plasma stability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9464A1-541E-49D4-BD7A-B4FFB00E5D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27" y="3734837"/>
            <a:ext cx="4781908" cy="298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FF8C342-F4DB-4D71-937B-11343A6AB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13614" b="17341"/>
          <a:stretch/>
        </p:blipFill>
        <p:spPr>
          <a:xfrm>
            <a:off x="9367612" y="1988005"/>
            <a:ext cx="2633931" cy="1440996"/>
          </a:xfrm>
          <a:prstGeom prst="rect">
            <a:avLst/>
          </a:prstGeom>
        </p:spPr>
      </p:pic>
      <p:pic>
        <p:nvPicPr>
          <p:cNvPr id="8" name="Espace réservé du contenu 9">
            <a:extLst>
              <a:ext uri="{FF2B5EF4-FFF2-40B4-BE49-F238E27FC236}">
                <a16:creationId xmlns:a16="http://schemas.microsoft.com/office/drawing/2014/main" id="{3DB24B25-AC95-4DE9-AC8D-4FD617C526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r="22500"/>
          <a:stretch/>
        </p:blipFill>
        <p:spPr>
          <a:xfrm>
            <a:off x="5130489" y="292063"/>
            <a:ext cx="4170207" cy="3184229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F8E1591-3E26-4CA6-9DAA-0F398F920BD8}"/>
              </a:ext>
            </a:extLst>
          </p:cNvPr>
          <p:cNvSpPr/>
          <p:nvPr/>
        </p:nvSpPr>
        <p:spPr>
          <a:xfrm>
            <a:off x="10380034" y="2246555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128330E-F956-428C-8E57-A828A6A99D6A}"/>
              </a:ext>
            </a:extLst>
          </p:cNvPr>
          <p:cNvSpPr/>
          <p:nvPr/>
        </p:nvSpPr>
        <p:spPr>
          <a:xfrm>
            <a:off x="11684910" y="2264332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68B4B27-D055-43C1-9A6E-BAB2A01B1465}"/>
              </a:ext>
            </a:extLst>
          </p:cNvPr>
          <p:cNvSpPr/>
          <p:nvPr/>
        </p:nvSpPr>
        <p:spPr>
          <a:xfrm>
            <a:off x="10653523" y="2951483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51364C-1AD6-43E6-8ACE-99B712D07C48}"/>
              </a:ext>
            </a:extLst>
          </p:cNvPr>
          <p:cNvSpPr/>
          <p:nvPr/>
        </p:nvSpPr>
        <p:spPr>
          <a:xfrm>
            <a:off x="10597602" y="1181804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528C1C5-239D-453D-BBBD-2BF275A51639}"/>
              </a:ext>
            </a:extLst>
          </p:cNvPr>
          <p:cNvSpPr/>
          <p:nvPr/>
        </p:nvSpPr>
        <p:spPr>
          <a:xfrm>
            <a:off x="6478421" y="1930300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F33B1F3-9738-4A42-B3F3-28622D68F2DA}"/>
              </a:ext>
            </a:extLst>
          </p:cNvPr>
          <p:cNvSpPr/>
          <p:nvPr/>
        </p:nvSpPr>
        <p:spPr>
          <a:xfrm>
            <a:off x="7093415" y="1988006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E8C4B1A-F970-47EA-908D-98863CB5E241}"/>
              </a:ext>
            </a:extLst>
          </p:cNvPr>
          <p:cNvSpPr/>
          <p:nvPr/>
        </p:nvSpPr>
        <p:spPr>
          <a:xfrm>
            <a:off x="7729830" y="2043251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FEE40CD-50A3-409F-A604-24262E9AAA9F}"/>
              </a:ext>
            </a:extLst>
          </p:cNvPr>
          <p:cNvSpPr/>
          <p:nvPr/>
        </p:nvSpPr>
        <p:spPr>
          <a:xfrm>
            <a:off x="5952897" y="1930300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3619C9-A829-4D7B-B06E-CC611DD6C51C}"/>
              </a:ext>
            </a:extLst>
          </p:cNvPr>
          <p:cNvSpPr txBox="1"/>
          <p:nvPr/>
        </p:nvSpPr>
        <p:spPr>
          <a:xfrm>
            <a:off x="7182026" y="3492513"/>
            <a:ext cx="29314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Solid :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</a:p>
          <a:p>
            <a:r>
              <a:rPr lang="fr-FR" sz="1600" dirty="0" err="1"/>
              <a:t>Dashed</a:t>
            </a:r>
            <a:r>
              <a:rPr lang="fr-FR" sz="1600" dirty="0"/>
              <a:t> : </a:t>
            </a:r>
            <a:r>
              <a:rPr lang="fr-FR" sz="1600" dirty="0" err="1"/>
              <a:t>with</a:t>
            </a:r>
            <a:r>
              <a:rPr lang="fr-FR" sz="1600" dirty="0"/>
              <a:t>                 +   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121731-ECBB-4912-ADA4-1641B3CB18D8}"/>
              </a:ext>
            </a:extLst>
          </p:cNvPr>
          <p:cNvSpPr/>
          <p:nvPr/>
        </p:nvSpPr>
        <p:spPr>
          <a:xfrm>
            <a:off x="8321127" y="3522284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ACCE741-356A-4530-A3B2-837B147CAF1F}"/>
              </a:ext>
            </a:extLst>
          </p:cNvPr>
          <p:cNvSpPr/>
          <p:nvPr/>
        </p:nvSpPr>
        <p:spPr>
          <a:xfrm>
            <a:off x="8558715" y="3522284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1255E54-6AD0-437B-8306-F0FC16CDC863}"/>
              </a:ext>
            </a:extLst>
          </p:cNvPr>
          <p:cNvSpPr/>
          <p:nvPr/>
        </p:nvSpPr>
        <p:spPr>
          <a:xfrm>
            <a:off x="8778414" y="3511084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13C9194-F155-487D-BEC4-FDE05BAB88A7}"/>
              </a:ext>
            </a:extLst>
          </p:cNvPr>
          <p:cNvSpPr/>
          <p:nvPr/>
        </p:nvSpPr>
        <p:spPr>
          <a:xfrm>
            <a:off x="8681662" y="3765920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86F990A-F4E6-490C-98F4-F0E35D6021F4}"/>
              </a:ext>
            </a:extLst>
          </p:cNvPr>
          <p:cNvSpPr/>
          <p:nvPr/>
        </p:nvSpPr>
        <p:spPr>
          <a:xfrm>
            <a:off x="8905897" y="3759328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298FC52-386F-4F4F-8B95-D3C14084DF0A}"/>
              </a:ext>
            </a:extLst>
          </p:cNvPr>
          <p:cNvSpPr/>
          <p:nvPr/>
        </p:nvSpPr>
        <p:spPr>
          <a:xfrm>
            <a:off x="9376775" y="3765920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AAFA1F4-CC4C-45EA-B72D-BFE235607C81}"/>
              </a:ext>
            </a:extLst>
          </p:cNvPr>
          <p:cNvSpPr/>
          <p:nvPr/>
        </p:nvSpPr>
        <p:spPr>
          <a:xfrm>
            <a:off x="8445946" y="3759328"/>
            <a:ext cx="192996" cy="2585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37EBA83-69C9-48D6-B406-BE899E240D10}"/>
              </a:ext>
            </a:extLst>
          </p:cNvPr>
          <p:cNvCxnSpPr/>
          <p:nvPr/>
        </p:nvCxnSpPr>
        <p:spPr>
          <a:xfrm>
            <a:off x="10267951" y="5572125"/>
            <a:ext cx="0" cy="323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5B31E5FA-7EBF-42F5-B417-CE5EBB4A0BA5}"/>
              </a:ext>
            </a:extLst>
          </p:cNvPr>
          <p:cNvSpPr txBox="1"/>
          <p:nvPr/>
        </p:nvSpPr>
        <p:spPr>
          <a:xfrm>
            <a:off x="10282525" y="5526643"/>
            <a:ext cx="96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x0.1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6747C2A-4E9B-439D-B8D5-818395B08D64}"/>
              </a:ext>
            </a:extLst>
          </p:cNvPr>
          <p:cNvCxnSpPr>
            <a:stCxn id="24" idx="0"/>
          </p:cNvCxnSpPr>
          <p:nvPr/>
        </p:nvCxnSpPr>
        <p:spPr>
          <a:xfrm flipV="1">
            <a:off x="6049393" y="1647825"/>
            <a:ext cx="96499" cy="28247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E61F30C-E36D-41FB-8AC6-DB57CE8FA7AE}"/>
              </a:ext>
            </a:extLst>
          </p:cNvPr>
          <p:cNvCxnSpPr/>
          <p:nvPr/>
        </p:nvCxnSpPr>
        <p:spPr>
          <a:xfrm flipV="1">
            <a:off x="7206065" y="1692827"/>
            <a:ext cx="96499" cy="28247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AD91397-0AF9-4B47-9421-47782DF01223}"/>
              </a:ext>
            </a:extLst>
          </p:cNvPr>
          <p:cNvCxnSpPr>
            <a:cxnSpLocks/>
          </p:cNvCxnSpPr>
          <p:nvPr/>
        </p:nvCxnSpPr>
        <p:spPr>
          <a:xfrm flipV="1">
            <a:off x="6574921" y="1789062"/>
            <a:ext cx="81707" cy="14123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AB053BE-E331-4D1D-86D0-50AC07FCF840}"/>
              </a:ext>
            </a:extLst>
          </p:cNvPr>
          <p:cNvCxnSpPr>
            <a:cxnSpLocks/>
          </p:cNvCxnSpPr>
          <p:nvPr/>
        </p:nvCxnSpPr>
        <p:spPr>
          <a:xfrm flipV="1">
            <a:off x="7835856" y="1836155"/>
            <a:ext cx="58881" cy="21662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75B5AEE2-DC9D-4611-9214-4FF6B60AEA59}"/>
              </a:ext>
            </a:extLst>
          </p:cNvPr>
          <p:cNvSpPr txBox="1"/>
          <p:nvPr/>
        </p:nvSpPr>
        <p:spPr>
          <a:xfrm>
            <a:off x="740847" y="408086"/>
            <a:ext cx="335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accent1">
                    <a:lumMod val="75000"/>
                  </a:schemeClr>
                </a:solidFill>
              </a:rPr>
              <a:t>Contaminants reduction</a:t>
            </a:r>
          </a:p>
        </p:txBody>
      </p:sp>
    </p:spTree>
    <p:extLst>
      <p:ext uri="{BB962C8B-B14F-4D97-AF65-F5344CB8AC3E}">
        <p14:creationId xmlns:p14="http://schemas.microsoft.com/office/powerpoint/2010/main" val="19679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3379" y="94541"/>
            <a:ext cx="4899280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BCF6B-E4A4-4C30-868B-26126E23FD45}"/>
              </a:ext>
            </a:extLst>
          </p:cNvPr>
          <p:cNvSpPr txBox="1"/>
          <p:nvPr/>
        </p:nvSpPr>
        <p:spPr>
          <a:xfrm>
            <a:off x="355610" y="596064"/>
            <a:ext cx="1119210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Extended collaboration on charge breeding research  : GANIL – JYFL – LNL – LPSC - RAL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fr-FR" dirty="0">
                <a:solidFill>
                  <a:srgbClr val="002060"/>
                </a:solidFill>
              </a:rPr>
              <a:t>Different studies on plasma stability, charge breeding time in pulse mode … at LPSC and GANIL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fr-FR" dirty="0">
                <a:solidFill>
                  <a:srgbClr val="002060"/>
                </a:solidFill>
              </a:rPr>
              <a:t>Recently : the capture of injected ions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227EE7-25A2-46CE-9ED2-1849564D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465" y="1376209"/>
            <a:ext cx="2530289" cy="2094832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7BCD1032-C238-4C52-BFC6-7EAB655D0FBA}"/>
              </a:ext>
            </a:extLst>
          </p:cNvPr>
          <p:cNvSpPr txBox="1">
            <a:spLocks/>
          </p:cNvSpPr>
          <p:nvPr/>
        </p:nvSpPr>
        <p:spPr>
          <a:xfrm>
            <a:off x="384909" y="5615062"/>
            <a:ext cx="4714780" cy="705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Historically : Capture process theory based on small angle deviations by ion-ion collisions with the buffer gas plasma ions leading to their thermalisation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18F1A8BC-4DD0-4925-9C80-A3AE32F4611E}"/>
              </a:ext>
            </a:extLst>
          </p:cNvPr>
          <p:cNvSpPr txBox="1">
            <a:spLocks/>
          </p:cNvSpPr>
          <p:nvPr/>
        </p:nvSpPr>
        <p:spPr>
          <a:xfrm>
            <a:off x="6182170" y="5804238"/>
            <a:ext cx="5624921" cy="70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FF0000"/>
                </a:solidFill>
                <a:latin typeface="+mn-lt"/>
              </a:rPr>
              <a:t>New model : slowing down of injected ions essentially electrostatically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BA07F14-D437-4FFC-9F12-8BC5F98BCBE3}"/>
              </a:ext>
            </a:extLst>
          </p:cNvPr>
          <p:cNvSpPr/>
          <p:nvPr/>
        </p:nvSpPr>
        <p:spPr>
          <a:xfrm>
            <a:off x="5598114" y="5804238"/>
            <a:ext cx="439947" cy="32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3B793F-5426-4CBF-B0F2-4001F14B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91" y="1693149"/>
            <a:ext cx="5374754" cy="1926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E2704E8-2DD5-4573-BD98-90F3EE5B2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78" y="4224330"/>
            <a:ext cx="2583771" cy="82437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D9D780-0D45-4789-B003-2BBF1F539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7" y="3832341"/>
            <a:ext cx="2130295" cy="1782721"/>
          </a:xfrm>
          <a:prstGeom prst="rect">
            <a:avLst/>
          </a:prstGeom>
        </p:spPr>
      </p:pic>
      <p:sp>
        <p:nvSpPr>
          <p:cNvPr id="14" name="ZoneTexte 211">
            <a:extLst>
              <a:ext uri="{FF2B5EF4-FFF2-40B4-BE49-F238E27FC236}">
                <a16:creationId xmlns:a16="http://schemas.microsoft.com/office/drawing/2014/main" id="{E5437788-3F52-45B0-847C-B90D3C6EDB83}"/>
              </a:ext>
            </a:extLst>
          </p:cNvPr>
          <p:cNvSpPr txBox="1"/>
          <p:nvPr/>
        </p:nvSpPr>
        <p:spPr>
          <a:xfrm>
            <a:off x="1084835" y="3524564"/>
            <a:ext cx="45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 err="1">
                <a:solidFill>
                  <a:srgbClr val="FFC000"/>
                </a:solidFill>
              </a:rPr>
              <a:t>Wenander</a:t>
            </a:r>
            <a:r>
              <a:rPr lang="fr-FR" sz="1400" dirty="0">
                <a:solidFill>
                  <a:srgbClr val="FFC000"/>
                </a:solidFill>
              </a:rPr>
              <a:t>,</a:t>
            </a:r>
            <a:r>
              <a:rPr lang="en-US" sz="1400" dirty="0">
                <a:solidFill>
                  <a:srgbClr val="FFC000"/>
                </a:solidFill>
              </a:rPr>
              <a:t> Charge Breeding of Radioactive Ions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EFE620-73B3-4BBE-9954-FD6B56FC5436}"/>
              </a:ext>
            </a:extLst>
          </p:cNvPr>
          <p:cNvSpPr txBox="1"/>
          <p:nvPr/>
        </p:nvSpPr>
        <p:spPr>
          <a:xfrm>
            <a:off x="1139037" y="3897745"/>
            <a:ext cx="79432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- </a:t>
            </a:r>
            <a:r>
              <a:rPr lang="fr-FR" dirty="0"/>
              <a:t>K</a:t>
            </a:r>
            <a:r>
              <a:rPr lang="fr-FR" baseline="30000" dirty="0"/>
              <a:t>8+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369CC22-8516-4ABB-8C5A-06B881FF6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465" y="3607527"/>
            <a:ext cx="2519756" cy="2196711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F37DE2A-D074-4C3C-9770-FCB8EA0EC025}"/>
              </a:ext>
            </a:extLst>
          </p:cNvPr>
          <p:cNvCxnSpPr>
            <a:cxnSpLocks/>
          </p:cNvCxnSpPr>
          <p:nvPr/>
        </p:nvCxnSpPr>
        <p:spPr>
          <a:xfrm flipV="1">
            <a:off x="5942340" y="4699847"/>
            <a:ext cx="2111769" cy="93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77F3708-9E0F-4344-9CDE-6659651E994F}"/>
              </a:ext>
            </a:extLst>
          </p:cNvPr>
          <p:cNvCxnSpPr>
            <a:cxnSpLocks/>
          </p:cNvCxnSpPr>
          <p:nvPr/>
        </p:nvCxnSpPr>
        <p:spPr>
          <a:xfrm flipV="1">
            <a:off x="4795865" y="2709182"/>
            <a:ext cx="3119699" cy="1711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D19D20E6-1CE8-42EC-B39F-29F1F2B27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1597" y="4159355"/>
            <a:ext cx="854998" cy="8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0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899280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51F0E3D-A133-43E0-B767-340749F0D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64566"/>
              </p:ext>
            </p:extLst>
          </p:nvPr>
        </p:nvGraphicFramePr>
        <p:xfrm>
          <a:off x="1505789" y="698163"/>
          <a:ext cx="8210613" cy="386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814">
                  <a:extLst>
                    <a:ext uri="{9D8B030D-6E8A-4147-A177-3AD203B41FA5}">
                      <a16:colId xmlns:a16="http://schemas.microsoft.com/office/drawing/2014/main" val="83774682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2644367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49743404"/>
                    </a:ext>
                  </a:extLst>
                </a:gridCol>
              </a:tblGrid>
              <a:tr h="344600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EBIS 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ECRIS 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73717"/>
                  </a:ext>
                </a:extLst>
              </a:tr>
              <a:tr h="357397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Max 1+ RIB intensity (pps)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>
                          <a:solidFill>
                            <a:srgbClr val="FF0000"/>
                          </a:solidFill>
                        </a:rPr>
                        <a:t>&lt;10</a:t>
                      </a:r>
                      <a:r>
                        <a:rPr lang="en-GB" baseline="30000" noProof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&gt;10</a:t>
                      </a:r>
                      <a:r>
                        <a:rPr lang="en-GB" baseline="30000" noProof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5125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CB time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100 - 300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31627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Operation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Pulsed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CW or pulsed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589522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Robustness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047814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1+N+ conversion efficiency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5 -20 %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10 –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6464"/>
                  </a:ext>
                </a:extLst>
              </a:tr>
              <a:tr h="594789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RIB total contamination rate extracted (pps)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>
                          <a:sym typeface="Symbol" panose="05050102010706020507" pitchFamily="18" charset="2"/>
                        </a:rPr>
                        <a:t> 10</a:t>
                      </a:r>
                      <a:r>
                        <a:rPr lang="en-GB" baseline="30000" noProof="0">
                          <a:sym typeface="Symbol" panose="05050102010706020507" pitchFamily="18" charset="2"/>
                        </a:rPr>
                        <a:t>5</a:t>
                      </a:r>
                      <a:endParaRPr lang="en-GB" baseline="30000" noProof="0"/>
                    </a:p>
                    <a:p>
                      <a:pPr algn="ctr"/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10</a:t>
                      </a:r>
                      <a:r>
                        <a:rPr lang="en-GB" baseline="30000" noProof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9</a:t>
                      </a:r>
                      <a:r>
                        <a:rPr lang="en-GB" noProof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- 10</a:t>
                      </a:r>
                      <a:r>
                        <a:rPr lang="en-GB" baseline="30000" noProof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10</a:t>
                      </a:r>
                      <a:endParaRPr lang="en-GB" baseline="30000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32855"/>
                  </a:ext>
                </a:extLst>
              </a:tr>
              <a:tr h="339879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Upstream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Ion 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54130"/>
                  </a:ext>
                </a:extLst>
              </a:tr>
              <a:tr h="663069">
                <a:tc>
                  <a:txBody>
                    <a:bodyPr/>
                    <a:lstStyle/>
                    <a:p>
                      <a:pPr algn="l"/>
                      <a:r>
                        <a:rPr lang="en-GB" noProof="0"/>
                        <a:t>Maximum A/q : A </a:t>
                      </a:r>
                      <a:r>
                        <a:rPr lang="en-GB" noProof="0">
                          <a:sym typeface="Symbol" panose="05050102010706020507" pitchFamily="18" charset="2"/>
                        </a:rPr>
                        <a:t> 60</a:t>
                      </a:r>
                      <a:endParaRPr lang="en-GB" noProof="0"/>
                    </a:p>
                    <a:p>
                      <a:pPr algn="l"/>
                      <a:r>
                        <a:rPr lang="en-GB" noProof="0"/>
                        <a:t>Maximum A/q : A </a:t>
                      </a:r>
                      <a:r>
                        <a:rPr lang="en-GB" noProof="0">
                          <a:sym typeface="Symbol" panose="05050102010706020507" pitchFamily="18" charset="2"/>
                        </a:rPr>
                        <a:t> 150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2 - 3</a:t>
                      </a:r>
                    </a:p>
                    <a:p>
                      <a:pPr algn="ctr"/>
                      <a:r>
                        <a:rPr lang="en-GB" noProof="0"/>
                        <a:t>6 - 7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2 - 3</a:t>
                      </a:r>
                    </a:p>
                    <a:p>
                      <a:pPr algn="ctr"/>
                      <a:r>
                        <a:rPr lang="en-GB" noProof="0" dirty="0"/>
                        <a:t>5 - 6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745125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D95A5ED5-DCF2-4E2E-81BC-13F6B57806BA}"/>
              </a:ext>
            </a:extLst>
          </p:cNvPr>
          <p:cNvSpPr txBox="1"/>
          <p:nvPr/>
        </p:nvSpPr>
        <p:spPr>
          <a:xfrm>
            <a:off x="432765" y="4856806"/>
            <a:ext cx="11628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ECR CB offers </a:t>
            </a:r>
            <a:r>
              <a:rPr lang="en-GB" sz="1600" dirty="0">
                <a:solidFill>
                  <a:srgbClr val="FF0000"/>
                </a:solidFill>
              </a:rPr>
              <a:t>high 1+ beam acceptance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&gt; 10</a:t>
            </a:r>
            <a:r>
              <a:rPr lang="en-GB" sz="1600" baseline="30000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pps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with a constant contamination yield but higher than EBIS 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High RIB fluxes are expected in future ISOL facilities like FRIB (10</a:t>
            </a:r>
            <a:r>
              <a:rPr lang="en-GB" sz="1600" baseline="30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pps in some cases, under commissioning) or EURISOL (10</a:t>
            </a:r>
            <a:r>
              <a:rPr lang="en-GB" sz="1600" baseline="30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pps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TRIUMF facility recently equipped with both technologies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32" y="173573"/>
            <a:ext cx="3818948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8926A9-304E-4D08-ACA0-865363557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0" y="2988373"/>
            <a:ext cx="2585712" cy="2581011"/>
          </a:xfrm>
          <a:prstGeom prst="rect">
            <a:avLst/>
          </a:prstGeom>
        </p:spPr>
      </p:pic>
      <p:sp>
        <p:nvSpPr>
          <p:cNvPr id="4" name="ZoneTexte 211">
            <a:extLst>
              <a:ext uri="{FF2B5EF4-FFF2-40B4-BE49-F238E27FC236}">
                <a16:creationId xmlns:a16="http://schemas.microsoft.com/office/drawing/2014/main" id="{BB737963-FD7C-42CD-A09A-AB0A2F7246B5}"/>
              </a:ext>
            </a:extLst>
          </p:cNvPr>
          <p:cNvSpPr txBox="1"/>
          <p:nvPr/>
        </p:nvSpPr>
        <p:spPr>
          <a:xfrm>
            <a:off x="1875799" y="1645353"/>
            <a:ext cx="545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/>
              <a:t>Flat Field ECR CB @ 14-18 GHz, NbTi@4 K</a:t>
            </a:r>
          </a:p>
        </p:txBody>
      </p:sp>
      <p:sp>
        <p:nvSpPr>
          <p:cNvPr id="6" name="ZoneTexte 237">
            <a:extLst>
              <a:ext uri="{FF2B5EF4-FFF2-40B4-BE49-F238E27FC236}">
                <a16:creationId xmlns:a16="http://schemas.microsoft.com/office/drawing/2014/main" id="{0BCB00C8-637F-4884-B89F-30E27298C133}"/>
              </a:ext>
            </a:extLst>
          </p:cNvPr>
          <p:cNvSpPr txBox="1"/>
          <p:nvPr/>
        </p:nvSpPr>
        <p:spPr>
          <a:xfrm>
            <a:off x="1280303" y="1710493"/>
            <a:ext cx="1871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br>
              <a:rPr lang="fr-FR" dirty="0"/>
            </a:br>
            <a:r>
              <a:rPr lang="fr-FR" sz="1400" dirty="0"/>
              <a:t>plasma </a:t>
            </a:r>
            <a:r>
              <a:rPr lang="fr-FR" sz="1400" dirty="0" err="1"/>
              <a:t>chamber</a:t>
            </a:r>
            <a:endParaRPr lang="fr-FR" sz="1400" dirty="0"/>
          </a:p>
          <a:p>
            <a:r>
              <a:rPr lang="fr-FR" sz="1400" dirty="0"/>
              <a:t>Pure </a:t>
            </a:r>
            <a:r>
              <a:rPr lang="fr-FR" sz="1400" dirty="0" err="1"/>
              <a:t>metal</a:t>
            </a:r>
            <a:r>
              <a:rPr lang="fr-FR" sz="1400" dirty="0"/>
              <a:t> or light</a:t>
            </a:r>
            <a:br>
              <a:rPr lang="fr-FR" sz="1400" dirty="0"/>
            </a:br>
            <a:r>
              <a:rPr lang="fr-FR" sz="1400" dirty="0" err="1"/>
              <a:t>alloy</a:t>
            </a:r>
            <a:r>
              <a:rPr lang="fr-FR" sz="1400" dirty="0"/>
              <a:t> </a:t>
            </a:r>
          </a:p>
        </p:txBody>
      </p:sp>
      <p:sp>
        <p:nvSpPr>
          <p:cNvPr id="7" name="ZoneTexte 245">
            <a:extLst>
              <a:ext uri="{FF2B5EF4-FFF2-40B4-BE49-F238E27FC236}">
                <a16:creationId xmlns:a16="http://schemas.microsoft.com/office/drawing/2014/main" id="{2D583312-9515-4D83-9FB7-708B4013C632}"/>
              </a:ext>
            </a:extLst>
          </p:cNvPr>
          <p:cNvSpPr txBox="1"/>
          <p:nvPr/>
        </p:nvSpPr>
        <p:spPr>
          <a:xfrm>
            <a:off x="7538132" y="1628083"/>
            <a:ext cx="17548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/>
              <a:t>Thermal </a:t>
            </a:r>
            <a:r>
              <a:rPr lang="fr-FR" sz="1400" dirty="0" err="1"/>
              <a:t>screen</a:t>
            </a:r>
            <a:endParaRPr lang="fr-FR" sz="1400" dirty="0"/>
          </a:p>
          <a:p>
            <a:r>
              <a:rPr lang="fr-FR" sz="1400" dirty="0"/>
              <a:t>and Water </a:t>
            </a:r>
            <a:r>
              <a:rPr lang="fr-FR" sz="1400" dirty="0" err="1"/>
              <a:t>cooled</a:t>
            </a:r>
            <a:br>
              <a:rPr lang="fr-FR" sz="1400" dirty="0"/>
            </a:br>
            <a:r>
              <a:rPr lang="fr-FR" sz="1400" dirty="0"/>
              <a:t>  300°Surface</a:t>
            </a:r>
          </a:p>
        </p:txBody>
      </p:sp>
      <p:sp>
        <p:nvSpPr>
          <p:cNvPr id="8" name="ZoneTexte 250">
            <a:extLst>
              <a:ext uri="{FF2B5EF4-FFF2-40B4-BE49-F238E27FC236}">
                <a16:creationId xmlns:a16="http://schemas.microsoft.com/office/drawing/2014/main" id="{4856D4AA-4E79-4497-BC19-935290F69638}"/>
              </a:ext>
            </a:extLst>
          </p:cNvPr>
          <p:cNvSpPr txBox="1"/>
          <p:nvPr/>
        </p:nvSpPr>
        <p:spPr>
          <a:xfrm>
            <a:off x="697082" y="5241555"/>
            <a:ext cx="2071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 err="1"/>
              <a:t>Heater</a:t>
            </a:r>
            <a:r>
              <a:rPr lang="fr-FR" sz="1400" dirty="0"/>
              <a:t> </a:t>
            </a:r>
            <a:r>
              <a:rPr lang="fr-FR" sz="1400" dirty="0" err="1"/>
              <a:t>wire</a:t>
            </a:r>
            <a:r>
              <a:rPr lang="fr-FR" sz="1400" dirty="0"/>
              <a:t> to </a:t>
            </a:r>
            <a:r>
              <a:rPr lang="fr-FR" sz="1400" dirty="0" err="1"/>
              <a:t>bake</a:t>
            </a:r>
            <a:endParaRPr lang="fr-FR" sz="1400" dirty="0"/>
          </a:p>
          <a:p>
            <a:r>
              <a:rPr lang="fr-FR" sz="1400" dirty="0"/>
              <a:t>The plasma </a:t>
            </a:r>
            <a:r>
              <a:rPr lang="fr-FR" sz="1400" dirty="0" err="1"/>
              <a:t>chamber</a:t>
            </a:r>
            <a:endParaRPr lang="fr-FR" sz="1400" dirty="0"/>
          </a:p>
          <a:p>
            <a:r>
              <a:rPr lang="fr-FR" sz="1400" dirty="0"/>
              <a:t>Online up to 400°C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E3F95-EE7E-481C-8574-07CE605B4AD5}"/>
              </a:ext>
            </a:extLst>
          </p:cNvPr>
          <p:cNvSpPr/>
          <p:nvPr/>
        </p:nvSpPr>
        <p:spPr>
          <a:xfrm>
            <a:off x="3074330" y="2494263"/>
            <a:ext cx="3395373" cy="723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9D6B49-6D5C-4585-B43E-FCC79B4783E1}"/>
              </a:ext>
            </a:extLst>
          </p:cNvPr>
          <p:cNvGrpSpPr/>
          <p:nvPr/>
        </p:nvGrpSpPr>
        <p:grpSpPr>
          <a:xfrm>
            <a:off x="2727583" y="3260009"/>
            <a:ext cx="4060979" cy="793635"/>
            <a:chOff x="2381250" y="3185299"/>
            <a:chExt cx="3487777" cy="971550"/>
          </a:xfrm>
        </p:grpSpPr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BF99114-D54B-48C7-8295-71BA383F2F01}"/>
                </a:ext>
              </a:extLst>
            </p:cNvPr>
            <p:cNvSpPr/>
            <p:nvPr/>
          </p:nvSpPr>
          <p:spPr>
            <a:xfrm>
              <a:off x="2505075" y="3342462"/>
              <a:ext cx="3241520" cy="6572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59272364-E824-49C9-9B84-00FCF06BEAF4}"/>
                </a:ext>
              </a:extLst>
            </p:cNvPr>
            <p:cNvSpPr/>
            <p:nvPr/>
          </p:nvSpPr>
          <p:spPr>
            <a:xfrm>
              <a:off x="2381250" y="3185299"/>
              <a:ext cx="12382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6334361F-B0F5-42FE-B08F-54B9AC0484E9}"/>
                </a:ext>
              </a:extLst>
            </p:cNvPr>
            <p:cNvSpPr/>
            <p:nvPr/>
          </p:nvSpPr>
          <p:spPr>
            <a:xfrm>
              <a:off x="5745202" y="3185299"/>
              <a:ext cx="12382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F064140-D6DF-41E0-893C-05E4E51AE33D}"/>
              </a:ext>
            </a:extLst>
          </p:cNvPr>
          <p:cNvGrpSpPr/>
          <p:nvPr/>
        </p:nvGrpSpPr>
        <p:grpSpPr>
          <a:xfrm>
            <a:off x="3042797" y="2951987"/>
            <a:ext cx="3432897" cy="301012"/>
            <a:chOff x="3476625" y="2790825"/>
            <a:chExt cx="3432896" cy="363582"/>
          </a:xfrm>
        </p:grpSpPr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22D19332-A34D-4BA6-8F33-4E5344C3D6F6}"/>
                </a:ext>
              </a:extLst>
            </p:cNvPr>
            <p:cNvCxnSpPr/>
            <p:nvPr/>
          </p:nvCxnSpPr>
          <p:spPr>
            <a:xfrm>
              <a:off x="3481388" y="2790825"/>
              <a:ext cx="0" cy="3524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51032021-95FC-450B-99E1-86A25FC2EE9F}"/>
                </a:ext>
              </a:extLst>
            </p:cNvPr>
            <p:cNvCxnSpPr/>
            <p:nvPr/>
          </p:nvCxnSpPr>
          <p:spPr>
            <a:xfrm>
              <a:off x="3476625" y="3128963"/>
              <a:ext cx="28003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69120D6E-D822-4D6F-9822-3F514C7BFA29}"/>
                </a:ext>
              </a:extLst>
            </p:cNvPr>
            <p:cNvCxnSpPr/>
            <p:nvPr/>
          </p:nvCxnSpPr>
          <p:spPr>
            <a:xfrm>
              <a:off x="6909521" y="2801982"/>
              <a:ext cx="0" cy="3524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89B103E-B0E9-4C72-AC38-294FF0FF7831}"/>
              </a:ext>
            </a:extLst>
          </p:cNvPr>
          <p:cNvGrpSpPr/>
          <p:nvPr/>
        </p:nvGrpSpPr>
        <p:grpSpPr>
          <a:xfrm>
            <a:off x="2252967" y="3260009"/>
            <a:ext cx="474627" cy="793635"/>
            <a:chOff x="2362200" y="3156724"/>
            <a:chExt cx="581025" cy="971550"/>
          </a:xfrm>
        </p:grpSpPr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2F05108E-D936-4608-8189-2AEF3CA0866E}"/>
                </a:ext>
              </a:extLst>
            </p:cNvPr>
            <p:cNvSpPr/>
            <p:nvPr/>
          </p:nvSpPr>
          <p:spPr>
            <a:xfrm>
              <a:off x="2819400" y="3156724"/>
              <a:ext cx="12382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7B1FF94-CC49-4D84-8ECC-8C0E7AD0C993}"/>
                </a:ext>
              </a:extLst>
            </p:cNvPr>
            <p:cNvSpPr/>
            <p:nvPr/>
          </p:nvSpPr>
          <p:spPr>
            <a:xfrm>
              <a:off x="2495550" y="3313887"/>
              <a:ext cx="326870" cy="657225"/>
            </a:xfrm>
            <a:prstGeom prst="rect">
              <a:avLst/>
            </a:prstGeom>
            <a:gradFill flip="none" rotWithShape="1">
              <a:gsLst>
                <a:gs pos="0">
                  <a:srgbClr val="FFE181">
                    <a:shade val="30000"/>
                    <a:satMod val="115000"/>
                  </a:srgbClr>
                </a:gs>
                <a:gs pos="50000">
                  <a:srgbClr val="FFE181">
                    <a:shade val="67500"/>
                    <a:satMod val="115000"/>
                  </a:srgbClr>
                </a:gs>
                <a:gs pos="100000">
                  <a:srgbClr val="FFE181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80E9C20D-E122-4E86-A411-EA625A2BEC61}"/>
                </a:ext>
              </a:extLst>
            </p:cNvPr>
            <p:cNvSpPr/>
            <p:nvPr/>
          </p:nvSpPr>
          <p:spPr>
            <a:xfrm>
              <a:off x="2362200" y="3156724"/>
              <a:ext cx="12382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16799CC-1A93-4127-9A69-22829BC5ED3D}"/>
              </a:ext>
            </a:extLst>
          </p:cNvPr>
          <p:cNvGrpSpPr/>
          <p:nvPr/>
        </p:nvGrpSpPr>
        <p:grpSpPr>
          <a:xfrm>
            <a:off x="6770394" y="3260009"/>
            <a:ext cx="500567" cy="793635"/>
            <a:chOff x="6467475" y="3156724"/>
            <a:chExt cx="581025" cy="971550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14D9C7-637F-4BCB-B520-CED4622FD44B}"/>
                </a:ext>
              </a:extLst>
            </p:cNvPr>
            <p:cNvSpPr/>
            <p:nvPr/>
          </p:nvSpPr>
          <p:spPr>
            <a:xfrm>
              <a:off x="6924675" y="3156724"/>
              <a:ext cx="12382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7F18058-AE48-48DC-B35A-4CF61DF828D7}"/>
                </a:ext>
              </a:extLst>
            </p:cNvPr>
            <p:cNvSpPr/>
            <p:nvPr/>
          </p:nvSpPr>
          <p:spPr>
            <a:xfrm>
              <a:off x="6600825" y="3313888"/>
              <a:ext cx="326870" cy="657225"/>
            </a:xfrm>
            <a:prstGeom prst="rect">
              <a:avLst/>
            </a:prstGeom>
            <a:gradFill flip="none" rotWithShape="1">
              <a:gsLst>
                <a:gs pos="0">
                  <a:srgbClr val="FFE181">
                    <a:shade val="30000"/>
                    <a:satMod val="115000"/>
                  </a:srgbClr>
                </a:gs>
                <a:gs pos="50000">
                  <a:srgbClr val="FFE181">
                    <a:shade val="67500"/>
                    <a:satMod val="115000"/>
                  </a:srgbClr>
                </a:gs>
                <a:gs pos="100000">
                  <a:srgbClr val="FFE181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E58B6BAA-A2A8-4F4F-8E73-0694F161ED85}"/>
                </a:ext>
              </a:extLst>
            </p:cNvPr>
            <p:cNvSpPr/>
            <p:nvPr/>
          </p:nvSpPr>
          <p:spPr>
            <a:xfrm>
              <a:off x="6467475" y="3156724"/>
              <a:ext cx="12382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84663-00C7-4BEA-BA42-9A0A9DB44F48}"/>
              </a:ext>
            </a:extLst>
          </p:cNvPr>
          <p:cNvSpPr/>
          <p:nvPr/>
        </p:nvSpPr>
        <p:spPr>
          <a:xfrm>
            <a:off x="759052" y="2914427"/>
            <a:ext cx="1493901" cy="1493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FD8252-45E3-49C1-8447-21705298297E}"/>
              </a:ext>
            </a:extLst>
          </p:cNvPr>
          <p:cNvSpPr/>
          <p:nvPr/>
        </p:nvSpPr>
        <p:spPr>
          <a:xfrm>
            <a:off x="7270970" y="2906648"/>
            <a:ext cx="1493901" cy="1493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558D8D-AD7D-41C5-9580-41BD21ED12D5}"/>
              </a:ext>
            </a:extLst>
          </p:cNvPr>
          <p:cNvCxnSpPr/>
          <p:nvPr/>
        </p:nvCxnSpPr>
        <p:spPr>
          <a:xfrm>
            <a:off x="2408211" y="2471737"/>
            <a:ext cx="607115" cy="9098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69BB96A-17E4-44BC-930C-85F119FF4E9A}"/>
              </a:ext>
            </a:extLst>
          </p:cNvPr>
          <p:cNvCxnSpPr>
            <a:endCxn id="112" idx="2"/>
          </p:cNvCxnSpPr>
          <p:nvPr/>
        </p:nvCxnSpPr>
        <p:spPr>
          <a:xfrm flipV="1">
            <a:off x="2128039" y="3973014"/>
            <a:ext cx="1074123" cy="12025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64FC796-0F73-484A-8E6F-86945AD8393F}"/>
              </a:ext>
            </a:extLst>
          </p:cNvPr>
          <p:cNvCxnSpPr/>
          <p:nvPr/>
        </p:nvCxnSpPr>
        <p:spPr>
          <a:xfrm flipH="1">
            <a:off x="6365402" y="2310948"/>
            <a:ext cx="1288439" cy="911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D24D80F-4F4F-432D-B46D-94BB86CA4D6F}"/>
              </a:ext>
            </a:extLst>
          </p:cNvPr>
          <p:cNvCxnSpPr/>
          <p:nvPr/>
        </p:nvCxnSpPr>
        <p:spPr>
          <a:xfrm>
            <a:off x="7637707" y="2315495"/>
            <a:ext cx="15717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51">
            <a:extLst>
              <a:ext uri="{FF2B5EF4-FFF2-40B4-BE49-F238E27FC236}">
                <a16:creationId xmlns:a16="http://schemas.microsoft.com/office/drawing/2014/main" id="{0CF189E2-A370-4FAD-BBB9-A187ABF27ED2}"/>
              </a:ext>
            </a:extLst>
          </p:cNvPr>
          <p:cNvSpPr txBox="1"/>
          <p:nvPr/>
        </p:nvSpPr>
        <p:spPr>
          <a:xfrm>
            <a:off x="7894899" y="2411627"/>
            <a:ext cx="149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/>
              <a:t> HV </a:t>
            </a:r>
            <a:r>
              <a:rPr lang="fr-FR" sz="1400" dirty="0" err="1"/>
              <a:t>insulator</a:t>
            </a:r>
            <a:endParaRPr lang="fr-FR" sz="14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90AD216-3E9B-4770-A06F-70802165F635}"/>
              </a:ext>
            </a:extLst>
          </p:cNvPr>
          <p:cNvCxnSpPr>
            <a:stCxn id="20" idx="1"/>
          </p:cNvCxnSpPr>
          <p:nvPr/>
        </p:nvCxnSpPr>
        <p:spPr>
          <a:xfrm flipH="1">
            <a:off x="6571551" y="2565516"/>
            <a:ext cx="1323348" cy="540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49AD6708-1A16-45BD-B4D8-301624CBABDF}"/>
              </a:ext>
            </a:extLst>
          </p:cNvPr>
          <p:cNvSpPr/>
          <p:nvPr/>
        </p:nvSpPr>
        <p:spPr>
          <a:xfrm>
            <a:off x="4179867" y="3484371"/>
            <a:ext cx="1352940" cy="33846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ZoneTexte 258">
            <a:extLst>
              <a:ext uri="{FF2B5EF4-FFF2-40B4-BE49-F238E27FC236}">
                <a16:creationId xmlns:a16="http://schemas.microsoft.com/office/drawing/2014/main" id="{B4DB2FE4-2559-401B-91D3-2D9D78D70C28}"/>
              </a:ext>
            </a:extLst>
          </p:cNvPr>
          <p:cNvSpPr txBox="1"/>
          <p:nvPr/>
        </p:nvSpPr>
        <p:spPr>
          <a:xfrm>
            <a:off x="3599106" y="5130358"/>
            <a:ext cx="384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/>
              <a:t>Plasma </a:t>
            </a:r>
            <a:r>
              <a:rPr lang="fr-FR" dirty="0" err="1"/>
              <a:t>chamber</a:t>
            </a:r>
            <a:r>
              <a:rPr lang="fr-FR" dirty="0"/>
              <a:t>: </a:t>
            </a:r>
          </a:p>
          <a:p>
            <a:r>
              <a:rPr lang="fr-FR" dirty="0"/>
              <a:t>Ø200 mm</a:t>
            </a:r>
          </a:p>
          <a:p>
            <a:r>
              <a:rPr lang="fr-FR" dirty="0"/>
              <a:t>L~1000 mm</a:t>
            </a:r>
          </a:p>
          <a:p>
            <a:r>
              <a:rPr lang="fr-FR" dirty="0"/>
              <a:t>ECR Zone ~500 mm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566BA0D-5118-4D13-9B0E-20E28A84E79C}"/>
              </a:ext>
            </a:extLst>
          </p:cNvPr>
          <p:cNvGrpSpPr/>
          <p:nvPr/>
        </p:nvGrpSpPr>
        <p:grpSpPr>
          <a:xfrm>
            <a:off x="4398709" y="2136360"/>
            <a:ext cx="825897" cy="537061"/>
            <a:chOff x="4173808" y="1781175"/>
            <a:chExt cx="1011044" cy="657457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8E9116ED-08F4-4FF9-B2A0-E0B5E0B79FD7}"/>
                </a:ext>
              </a:extLst>
            </p:cNvPr>
            <p:cNvSpPr/>
            <p:nvPr/>
          </p:nvSpPr>
          <p:spPr>
            <a:xfrm>
              <a:off x="4173808" y="1781175"/>
              <a:ext cx="1011044" cy="438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10026674-9059-4BC8-BEC3-7C425ADB0E06}"/>
                </a:ext>
              </a:extLst>
            </p:cNvPr>
            <p:cNvSpPr/>
            <p:nvPr/>
          </p:nvSpPr>
          <p:spPr>
            <a:xfrm>
              <a:off x="4185424" y="2000482"/>
              <a:ext cx="988742" cy="438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E60DEDA-0E59-4179-97CE-681CE155CE54}"/>
              </a:ext>
            </a:extLst>
          </p:cNvPr>
          <p:cNvSpPr/>
          <p:nvPr/>
        </p:nvSpPr>
        <p:spPr>
          <a:xfrm>
            <a:off x="7587879" y="4402653"/>
            <a:ext cx="868079" cy="558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CRYO </a:t>
            </a:r>
            <a:br>
              <a:rPr lang="fr-FR" dirty="0"/>
            </a:br>
            <a:r>
              <a:rPr lang="fr-FR" dirty="0"/>
              <a:t>PUMP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EE5E23-C437-4D18-97A0-97F951257B00}"/>
              </a:ext>
            </a:extLst>
          </p:cNvPr>
          <p:cNvSpPr/>
          <p:nvPr/>
        </p:nvSpPr>
        <p:spPr>
          <a:xfrm>
            <a:off x="1074282" y="4412744"/>
            <a:ext cx="868079" cy="558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CRYO </a:t>
            </a:r>
            <a:br>
              <a:rPr lang="fr-FR" dirty="0"/>
            </a:br>
            <a:r>
              <a:rPr lang="fr-FR" dirty="0"/>
              <a:t>PUMP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4590C78-C23F-439D-A43D-639AB9B2C6ED}"/>
              </a:ext>
            </a:extLst>
          </p:cNvPr>
          <p:cNvGrpSpPr/>
          <p:nvPr/>
        </p:nvGrpSpPr>
        <p:grpSpPr>
          <a:xfrm>
            <a:off x="3208926" y="2813946"/>
            <a:ext cx="3124069" cy="372820"/>
            <a:chOff x="2703867" y="3017580"/>
            <a:chExt cx="3124069" cy="372820"/>
          </a:xfrm>
        </p:grpSpPr>
        <p:grpSp>
          <p:nvGrpSpPr>
            <p:cNvPr id="254" name="Groupe 253">
              <a:extLst>
                <a:ext uri="{FF2B5EF4-FFF2-40B4-BE49-F238E27FC236}">
                  <a16:creationId xmlns:a16="http://schemas.microsoft.com/office/drawing/2014/main" id="{2F7BF6A2-E4A4-4401-9C7B-76CDEB37A2CC}"/>
                </a:ext>
              </a:extLst>
            </p:cNvPr>
            <p:cNvGrpSpPr/>
            <p:nvPr/>
          </p:nvGrpSpPr>
          <p:grpSpPr>
            <a:xfrm>
              <a:off x="2703867" y="3273687"/>
              <a:ext cx="140053" cy="116712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110797AB-7528-499D-9C15-7DF3A99092EA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97" name="Connecteur droit 296">
                <a:extLst>
                  <a:ext uri="{FF2B5EF4-FFF2-40B4-BE49-F238E27FC236}">
                    <a16:creationId xmlns:a16="http://schemas.microsoft.com/office/drawing/2014/main" id="{47D13A34-87EB-4CEA-8E60-B694F7A37464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Connecteur droit 297">
                <a:extLst>
                  <a:ext uri="{FF2B5EF4-FFF2-40B4-BE49-F238E27FC236}">
                    <a16:creationId xmlns:a16="http://schemas.microsoft.com/office/drawing/2014/main" id="{AFA94FB1-09A9-456D-9D83-E14CECF40A35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e 254">
              <a:extLst>
                <a:ext uri="{FF2B5EF4-FFF2-40B4-BE49-F238E27FC236}">
                  <a16:creationId xmlns:a16="http://schemas.microsoft.com/office/drawing/2014/main" id="{00F18CEF-74FD-4DE9-9E89-2DB1A2802644}"/>
                </a:ext>
              </a:extLst>
            </p:cNvPr>
            <p:cNvGrpSpPr/>
            <p:nvPr/>
          </p:nvGrpSpPr>
          <p:grpSpPr>
            <a:xfrm>
              <a:off x="5687883" y="3273688"/>
              <a:ext cx="140053" cy="116712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C35BA4C3-6406-41AB-A4B9-3A4A1DE51784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94" name="Connecteur droit 293">
                <a:extLst>
                  <a:ext uri="{FF2B5EF4-FFF2-40B4-BE49-F238E27FC236}">
                    <a16:creationId xmlns:a16="http://schemas.microsoft.com/office/drawing/2014/main" id="{F34E055C-8B53-4D20-B1D6-4DB8733BFE9A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Connecteur droit 294">
                <a:extLst>
                  <a:ext uri="{FF2B5EF4-FFF2-40B4-BE49-F238E27FC236}">
                    <a16:creationId xmlns:a16="http://schemas.microsoft.com/office/drawing/2014/main" id="{CA486B62-A66B-4178-B051-87CC751B6AA2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39FF7AC-FCE5-429B-944C-CEA8AF99F98A}"/>
                </a:ext>
              </a:extLst>
            </p:cNvPr>
            <p:cNvSpPr/>
            <p:nvPr/>
          </p:nvSpPr>
          <p:spPr>
            <a:xfrm>
              <a:off x="2840967" y="3275624"/>
              <a:ext cx="2843084" cy="1147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grpSp>
          <p:nvGrpSpPr>
            <p:cNvPr id="257" name="Groupe 256">
              <a:extLst>
                <a:ext uri="{FF2B5EF4-FFF2-40B4-BE49-F238E27FC236}">
                  <a16:creationId xmlns:a16="http://schemas.microsoft.com/office/drawing/2014/main" id="{C06E3D76-56C2-4AB7-B4B4-8EBD5B725CB1}"/>
                </a:ext>
              </a:extLst>
            </p:cNvPr>
            <p:cNvGrpSpPr/>
            <p:nvPr/>
          </p:nvGrpSpPr>
          <p:grpSpPr>
            <a:xfrm>
              <a:off x="2938426" y="3017580"/>
              <a:ext cx="373272" cy="171311"/>
              <a:chOff x="3924299" y="2452688"/>
              <a:chExt cx="592932" cy="233362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A4907F3B-EB5E-480B-AA71-D089DAC89336}"/>
                  </a:ext>
                </a:extLst>
              </p:cNvPr>
              <p:cNvSpPr/>
              <p:nvPr/>
            </p:nvSpPr>
            <p:spPr>
              <a:xfrm>
                <a:off x="3924299" y="2457450"/>
                <a:ext cx="581025" cy="2286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91" name="Connecteur droit 290">
                <a:extLst>
                  <a:ext uri="{FF2B5EF4-FFF2-40B4-BE49-F238E27FC236}">
                    <a16:creationId xmlns:a16="http://schemas.microsoft.com/office/drawing/2014/main" id="{2C3BF43E-4E75-435F-A54D-8C2C16DDB4A6}"/>
                  </a:ext>
                </a:extLst>
              </p:cNvPr>
              <p:cNvCxnSpPr/>
              <p:nvPr/>
            </p:nvCxnSpPr>
            <p:spPr>
              <a:xfrm>
                <a:off x="3933825" y="2452688"/>
                <a:ext cx="571500" cy="228600"/>
              </a:xfrm>
              <a:prstGeom prst="line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Connecteur droit 291">
                <a:extLst>
                  <a:ext uri="{FF2B5EF4-FFF2-40B4-BE49-F238E27FC236}">
                    <a16:creationId xmlns:a16="http://schemas.microsoft.com/office/drawing/2014/main" id="{6E243570-B63B-4B4F-8901-BF7C514023AF}"/>
                  </a:ext>
                </a:extLst>
              </p:cNvPr>
              <p:cNvCxnSpPr/>
              <p:nvPr/>
            </p:nvCxnSpPr>
            <p:spPr>
              <a:xfrm flipV="1">
                <a:off x="3943350" y="2455069"/>
                <a:ext cx="573881" cy="228018"/>
              </a:xfrm>
              <a:prstGeom prst="line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BBFB5C31-C907-4694-8BC7-B900BA36FB0B}"/>
                </a:ext>
              </a:extLst>
            </p:cNvPr>
            <p:cNvGrpSpPr/>
            <p:nvPr/>
          </p:nvGrpSpPr>
          <p:grpSpPr>
            <a:xfrm>
              <a:off x="4832957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5F206DD-0007-40C2-B9FF-E034829F22D8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88" name="Connecteur droit 287">
                <a:extLst>
                  <a:ext uri="{FF2B5EF4-FFF2-40B4-BE49-F238E27FC236}">
                    <a16:creationId xmlns:a16="http://schemas.microsoft.com/office/drawing/2014/main" id="{AFAD45D4-1547-4E06-AF5E-065A57073A90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Connecteur droit 288">
                <a:extLst>
                  <a:ext uri="{FF2B5EF4-FFF2-40B4-BE49-F238E27FC236}">
                    <a16:creationId xmlns:a16="http://schemas.microsoft.com/office/drawing/2014/main" id="{72C510DB-89B5-4FF3-AC39-0B7E92CBE706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e 258">
              <a:extLst>
                <a:ext uri="{FF2B5EF4-FFF2-40B4-BE49-F238E27FC236}">
                  <a16:creationId xmlns:a16="http://schemas.microsoft.com/office/drawing/2014/main" id="{AECD66D3-D53E-4420-BBD3-46C068E69FF3}"/>
                </a:ext>
              </a:extLst>
            </p:cNvPr>
            <p:cNvGrpSpPr/>
            <p:nvPr/>
          </p:nvGrpSpPr>
          <p:grpSpPr>
            <a:xfrm>
              <a:off x="4607546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690B227E-C6CC-4C08-8E5B-5CFAECD8458E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85" name="Connecteur droit 284">
                <a:extLst>
                  <a:ext uri="{FF2B5EF4-FFF2-40B4-BE49-F238E27FC236}">
                    <a16:creationId xmlns:a16="http://schemas.microsoft.com/office/drawing/2014/main" id="{F16C6738-B7B9-4DCB-95D4-92D536B3D578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necteur droit 285">
                <a:extLst>
                  <a:ext uri="{FF2B5EF4-FFF2-40B4-BE49-F238E27FC236}">
                    <a16:creationId xmlns:a16="http://schemas.microsoft.com/office/drawing/2014/main" id="{CF8439A3-FCDF-49A5-A179-D5C50D18B28A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e 259">
              <a:extLst>
                <a:ext uri="{FF2B5EF4-FFF2-40B4-BE49-F238E27FC236}">
                  <a16:creationId xmlns:a16="http://schemas.microsoft.com/office/drawing/2014/main" id="{A2E79E8E-F752-491B-A7EC-176A1D60F3C7}"/>
                </a:ext>
              </a:extLst>
            </p:cNvPr>
            <p:cNvGrpSpPr/>
            <p:nvPr/>
          </p:nvGrpSpPr>
          <p:grpSpPr>
            <a:xfrm>
              <a:off x="4382135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A5B7AF7-4A55-4905-8257-C2B65E969CD6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82" name="Connecteur droit 281">
                <a:extLst>
                  <a:ext uri="{FF2B5EF4-FFF2-40B4-BE49-F238E27FC236}">
                    <a16:creationId xmlns:a16="http://schemas.microsoft.com/office/drawing/2014/main" id="{C09CF30E-79C2-499F-9C24-8C9CBCD8C555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necteur droit 282">
                <a:extLst>
                  <a:ext uri="{FF2B5EF4-FFF2-40B4-BE49-F238E27FC236}">
                    <a16:creationId xmlns:a16="http://schemas.microsoft.com/office/drawing/2014/main" id="{217D69B8-7C7F-4DC8-949A-04E13E800F80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e 260">
              <a:extLst>
                <a:ext uri="{FF2B5EF4-FFF2-40B4-BE49-F238E27FC236}">
                  <a16:creationId xmlns:a16="http://schemas.microsoft.com/office/drawing/2014/main" id="{82480383-5E38-43B6-A081-1F0313B2FA12}"/>
                </a:ext>
              </a:extLst>
            </p:cNvPr>
            <p:cNvGrpSpPr/>
            <p:nvPr/>
          </p:nvGrpSpPr>
          <p:grpSpPr>
            <a:xfrm>
              <a:off x="4156723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5CDE7D8B-3933-4FB3-B0C3-8243C99BF600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79" name="Connecteur droit 278">
                <a:extLst>
                  <a:ext uri="{FF2B5EF4-FFF2-40B4-BE49-F238E27FC236}">
                    <a16:creationId xmlns:a16="http://schemas.microsoft.com/office/drawing/2014/main" id="{7EC999F8-34A9-41FF-B15D-8F03176807E8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necteur droit 279">
                <a:extLst>
                  <a:ext uri="{FF2B5EF4-FFF2-40B4-BE49-F238E27FC236}">
                    <a16:creationId xmlns:a16="http://schemas.microsoft.com/office/drawing/2014/main" id="{81150E4B-18A6-4B27-A8BF-7676BA36671A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e 261">
              <a:extLst>
                <a:ext uri="{FF2B5EF4-FFF2-40B4-BE49-F238E27FC236}">
                  <a16:creationId xmlns:a16="http://schemas.microsoft.com/office/drawing/2014/main" id="{CC2C9FE6-5DA9-4D09-8DCC-7C9E88F9B55F}"/>
                </a:ext>
              </a:extLst>
            </p:cNvPr>
            <p:cNvGrpSpPr/>
            <p:nvPr/>
          </p:nvGrpSpPr>
          <p:grpSpPr>
            <a:xfrm>
              <a:off x="3931311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A44CA44-C515-45C9-B676-E6A042FBBF85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76" name="Connecteur droit 275">
                <a:extLst>
                  <a:ext uri="{FF2B5EF4-FFF2-40B4-BE49-F238E27FC236}">
                    <a16:creationId xmlns:a16="http://schemas.microsoft.com/office/drawing/2014/main" id="{3F466FEE-4B21-48BA-8F53-98DB59C938D2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Connecteur droit 276">
                <a:extLst>
                  <a:ext uri="{FF2B5EF4-FFF2-40B4-BE49-F238E27FC236}">
                    <a16:creationId xmlns:a16="http://schemas.microsoft.com/office/drawing/2014/main" id="{38E687EC-9237-429E-A455-E20D3D1C484F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e 262">
              <a:extLst>
                <a:ext uri="{FF2B5EF4-FFF2-40B4-BE49-F238E27FC236}">
                  <a16:creationId xmlns:a16="http://schemas.microsoft.com/office/drawing/2014/main" id="{B347DAC8-F952-41DC-B769-4A3552BD4981}"/>
                </a:ext>
              </a:extLst>
            </p:cNvPr>
            <p:cNvGrpSpPr/>
            <p:nvPr/>
          </p:nvGrpSpPr>
          <p:grpSpPr>
            <a:xfrm>
              <a:off x="3705899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FC81EBF1-4ED5-4EB8-82FF-37D24AD85E78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73" name="Connecteur droit 272">
                <a:extLst>
                  <a:ext uri="{FF2B5EF4-FFF2-40B4-BE49-F238E27FC236}">
                    <a16:creationId xmlns:a16="http://schemas.microsoft.com/office/drawing/2014/main" id="{E1F04A8A-8DBE-4ADE-99EF-9C96DACADB8A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necteur droit 273">
                <a:extLst>
                  <a:ext uri="{FF2B5EF4-FFF2-40B4-BE49-F238E27FC236}">
                    <a16:creationId xmlns:a16="http://schemas.microsoft.com/office/drawing/2014/main" id="{944FBDDA-5567-4EEF-A984-4F89B0C43AF6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e 263">
              <a:extLst>
                <a:ext uri="{FF2B5EF4-FFF2-40B4-BE49-F238E27FC236}">
                  <a16:creationId xmlns:a16="http://schemas.microsoft.com/office/drawing/2014/main" id="{E323FCED-8B56-43B1-BF96-157F1BB45478}"/>
                </a:ext>
              </a:extLst>
            </p:cNvPr>
            <p:cNvGrpSpPr/>
            <p:nvPr/>
          </p:nvGrpSpPr>
          <p:grpSpPr>
            <a:xfrm>
              <a:off x="3480488" y="3094079"/>
              <a:ext cx="186218" cy="97927"/>
              <a:chOff x="3219449" y="2390774"/>
              <a:chExt cx="581926" cy="233363"/>
            </a:xfrm>
            <a:solidFill>
              <a:srgbClr val="FFFF00"/>
            </a:solidFill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A1B5F479-09DB-422A-9DEB-762E9C72DE0A}"/>
                  </a:ext>
                </a:extLst>
              </p:cNvPr>
              <p:cNvSpPr/>
              <p:nvPr/>
            </p:nvSpPr>
            <p:spPr>
              <a:xfrm>
                <a:off x="3219449" y="2395537"/>
                <a:ext cx="581025" cy="228600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70" name="Connecteur droit 269">
                <a:extLst>
                  <a:ext uri="{FF2B5EF4-FFF2-40B4-BE49-F238E27FC236}">
                    <a16:creationId xmlns:a16="http://schemas.microsoft.com/office/drawing/2014/main" id="{E3A2EA8C-E115-4EEA-80B3-1FD06F0B58AB}"/>
                  </a:ext>
                </a:extLst>
              </p:cNvPr>
              <p:cNvCxnSpPr/>
              <p:nvPr/>
            </p:nvCxnSpPr>
            <p:spPr>
              <a:xfrm>
                <a:off x="3219450" y="2390775"/>
                <a:ext cx="571500" cy="2286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necteur droit 270">
                <a:extLst>
                  <a:ext uri="{FF2B5EF4-FFF2-40B4-BE49-F238E27FC236}">
                    <a16:creationId xmlns:a16="http://schemas.microsoft.com/office/drawing/2014/main" id="{14BE622E-0C2B-4064-B0B4-CE1AFE97BB25}"/>
                  </a:ext>
                </a:extLst>
              </p:cNvPr>
              <p:cNvCxnSpPr/>
              <p:nvPr/>
            </p:nvCxnSpPr>
            <p:spPr>
              <a:xfrm flipV="1">
                <a:off x="3228975" y="2390774"/>
                <a:ext cx="572400" cy="2304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e 264">
              <a:extLst>
                <a:ext uri="{FF2B5EF4-FFF2-40B4-BE49-F238E27FC236}">
                  <a16:creationId xmlns:a16="http://schemas.microsoft.com/office/drawing/2014/main" id="{05B633C7-88EE-42F6-84CD-933C12862861}"/>
                </a:ext>
              </a:extLst>
            </p:cNvPr>
            <p:cNvGrpSpPr/>
            <p:nvPr/>
          </p:nvGrpSpPr>
          <p:grpSpPr>
            <a:xfrm>
              <a:off x="5202379" y="3018252"/>
              <a:ext cx="373272" cy="171311"/>
              <a:chOff x="3924299" y="2452688"/>
              <a:chExt cx="592932" cy="233362"/>
            </a:xfrm>
          </p:grpSpPr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C29280E9-1706-46C2-BEC6-537FF5F66E5D}"/>
                  </a:ext>
                </a:extLst>
              </p:cNvPr>
              <p:cNvSpPr/>
              <p:nvPr/>
            </p:nvSpPr>
            <p:spPr>
              <a:xfrm>
                <a:off x="3924299" y="2457450"/>
                <a:ext cx="581025" cy="2286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67" name="Connecteur droit 266">
                <a:extLst>
                  <a:ext uri="{FF2B5EF4-FFF2-40B4-BE49-F238E27FC236}">
                    <a16:creationId xmlns:a16="http://schemas.microsoft.com/office/drawing/2014/main" id="{59DF3537-A1BA-4BD5-B94C-B131BFC5D549}"/>
                  </a:ext>
                </a:extLst>
              </p:cNvPr>
              <p:cNvCxnSpPr/>
              <p:nvPr/>
            </p:nvCxnSpPr>
            <p:spPr>
              <a:xfrm>
                <a:off x="3933825" y="2452688"/>
                <a:ext cx="571500" cy="228600"/>
              </a:xfrm>
              <a:prstGeom prst="line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necteur droit 267">
                <a:extLst>
                  <a:ext uri="{FF2B5EF4-FFF2-40B4-BE49-F238E27FC236}">
                    <a16:creationId xmlns:a16="http://schemas.microsoft.com/office/drawing/2014/main" id="{FF1D4AB8-A8C0-4F4C-B250-7936B44E586D}"/>
                  </a:ext>
                </a:extLst>
              </p:cNvPr>
              <p:cNvCxnSpPr/>
              <p:nvPr/>
            </p:nvCxnSpPr>
            <p:spPr>
              <a:xfrm flipV="1">
                <a:off x="3943350" y="2455069"/>
                <a:ext cx="573881" cy="228018"/>
              </a:xfrm>
              <a:prstGeom prst="line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AD0238A-F9DC-4CF4-85A5-3CFBE782E40A}"/>
              </a:ext>
            </a:extLst>
          </p:cNvPr>
          <p:cNvGrpSpPr/>
          <p:nvPr/>
        </p:nvGrpSpPr>
        <p:grpSpPr>
          <a:xfrm>
            <a:off x="3147747" y="3281583"/>
            <a:ext cx="3247519" cy="86456"/>
            <a:chOff x="2642684" y="3485219"/>
            <a:chExt cx="3247519" cy="86456"/>
          </a:xfrm>
        </p:grpSpPr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0CE75023-43FC-4CAE-86BF-3E9033935902}"/>
                </a:ext>
              </a:extLst>
            </p:cNvPr>
            <p:cNvGrpSpPr/>
            <p:nvPr/>
          </p:nvGrpSpPr>
          <p:grpSpPr>
            <a:xfrm>
              <a:off x="3575953" y="3534320"/>
              <a:ext cx="912677" cy="37355"/>
              <a:chOff x="2809875" y="3271828"/>
              <a:chExt cx="1117279" cy="45729"/>
            </a:xfrm>
          </p:grpSpPr>
          <p:grpSp>
            <p:nvGrpSpPr>
              <p:cNvPr id="232" name="Groupe 231">
                <a:extLst>
                  <a:ext uri="{FF2B5EF4-FFF2-40B4-BE49-F238E27FC236}">
                    <a16:creationId xmlns:a16="http://schemas.microsoft.com/office/drawing/2014/main" id="{12404AB7-A4C6-4FDA-94D0-607358099F94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244" name="Groupe 243">
                  <a:extLst>
                    <a:ext uri="{FF2B5EF4-FFF2-40B4-BE49-F238E27FC236}">
                      <a16:creationId xmlns:a16="http://schemas.microsoft.com/office/drawing/2014/main" id="{C54206DD-1BE3-42F6-BD54-78EFDD0A9BD1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50" name="Ellipse 249">
                    <a:extLst>
                      <a:ext uri="{FF2B5EF4-FFF2-40B4-BE49-F238E27FC236}">
                        <a16:creationId xmlns:a16="http://schemas.microsoft.com/office/drawing/2014/main" id="{7BB21AF9-0D7D-4DDD-8DEA-5E49DA4375FE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51" name="Ellipse 250">
                    <a:extLst>
                      <a:ext uri="{FF2B5EF4-FFF2-40B4-BE49-F238E27FC236}">
                        <a16:creationId xmlns:a16="http://schemas.microsoft.com/office/drawing/2014/main" id="{164A308A-9D87-4803-8505-204A33DB1A9C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52" name="Ellipse 251">
                    <a:extLst>
                      <a:ext uri="{FF2B5EF4-FFF2-40B4-BE49-F238E27FC236}">
                        <a16:creationId xmlns:a16="http://schemas.microsoft.com/office/drawing/2014/main" id="{B3AFCF9E-7CEE-45C1-AFD8-547F5C0247EE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53" name="Ellipse 252">
                    <a:extLst>
                      <a:ext uri="{FF2B5EF4-FFF2-40B4-BE49-F238E27FC236}">
                        <a16:creationId xmlns:a16="http://schemas.microsoft.com/office/drawing/2014/main" id="{5779393C-C125-4B2C-B444-9A78FAC3601C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45" name="Groupe 244">
                  <a:extLst>
                    <a:ext uri="{FF2B5EF4-FFF2-40B4-BE49-F238E27FC236}">
                      <a16:creationId xmlns:a16="http://schemas.microsoft.com/office/drawing/2014/main" id="{85E3D834-4A7B-41DD-9728-3C9EF6E19BB4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46" name="Ellipse 245">
                    <a:extLst>
                      <a:ext uri="{FF2B5EF4-FFF2-40B4-BE49-F238E27FC236}">
                        <a16:creationId xmlns:a16="http://schemas.microsoft.com/office/drawing/2014/main" id="{DA8EA159-0B01-4ECC-9CD6-8B65F38A57FF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47" name="Ellipse 246">
                    <a:extLst>
                      <a:ext uri="{FF2B5EF4-FFF2-40B4-BE49-F238E27FC236}">
                        <a16:creationId xmlns:a16="http://schemas.microsoft.com/office/drawing/2014/main" id="{378FF769-2F0E-4B67-A616-6B06A803DBD5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48" name="Ellipse 247">
                    <a:extLst>
                      <a:ext uri="{FF2B5EF4-FFF2-40B4-BE49-F238E27FC236}">
                        <a16:creationId xmlns:a16="http://schemas.microsoft.com/office/drawing/2014/main" id="{3473FE88-1B48-4E5B-8DCF-F1134DEB31AE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49" name="Ellipse 248">
                    <a:extLst>
                      <a:ext uri="{FF2B5EF4-FFF2-40B4-BE49-F238E27FC236}">
                        <a16:creationId xmlns:a16="http://schemas.microsoft.com/office/drawing/2014/main" id="{C342D267-6692-4F23-A553-E4123B177EEC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233" name="Groupe 232">
                <a:extLst>
                  <a:ext uri="{FF2B5EF4-FFF2-40B4-BE49-F238E27FC236}">
                    <a16:creationId xmlns:a16="http://schemas.microsoft.com/office/drawing/2014/main" id="{4F69466E-1E78-483F-8051-D74EE6221F79}"/>
                  </a:ext>
                </a:extLst>
              </p:cNvPr>
              <p:cNvGrpSpPr/>
              <p:nvPr/>
            </p:nvGrpSpPr>
            <p:grpSpPr>
              <a:xfrm>
                <a:off x="33813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234" name="Groupe 233">
                  <a:extLst>
                    <a:ext uri="{FF2B5EF4-FFF2-40B4-BE49-F238E27FC236}">
                      <a16:creationId xmlns:a16="http://schemas.microsoft.com/office/drawing/2014/main" id="{F75C4DE1-70A9-4AD4-830A-2B46CEB20295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40" name="Ellipse 239">
                    <a:extLst>
                      <a:ext uri="{FF2B5EF4-FFF2-40B4-BE49-F238E27FC236}">
                        <a16:creationId xmlns:a16="http://schemas.microsoft.com/office/drawing/2014/main" id="{92086CAA-B0E8-4AB2-A9BB-383A493EBBF1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Ellipse 240">
                    <a:extLst>
                      <a:ext uri="{FF2B5EF4-FFF2-40B4-BE49-F238E27FC236}">
                        <a16:creationId xmlns:a16="http://schemas.microsoft.com/office/drawing/2014/main" id="{B7DD8A9A-1E11-454B-A296-465B0245BAFF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42" name="Ellipse 241">
                    <a:extLst>
                      <a:ext uri="{FF2B5EF4-FFF2-40B4-BE49-F238E27FC236}">
                        <a16:creationId xmlns:a16="http://schemas.microsoft.com/office/drawing/2014/main" id="{D3E477D1-1210-454D-B029-BAD91E5A9D9D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Ellipse 242">
                    <a:extLst>
                      <a:ext uri="{FF2B5EF4-FFF2-40B4-BE49-F238E27FC236}">
                        <a16:creationId xmlns:a16="http://schemas.microsoft.com/office/drawing/2014/main" id="{C6E5ED7E-EB0A-459C-AD59-F73DFBCED9CB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5" name="Groupe 234">
                  <a:extLst>
                    <a:ext uri="{FF2B5EF4-FFF2-40B4-BE49-F238E27FC236}">
                      <a16:creationId xmlns:a16="http://schemas.microsoft.com/office/drawing/2014/main" id="{FC4DD8F6-B6D9-421A-BFE9-BED7E83EB9AA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36" name="Ellipse 235">
                    <a:extLst>
                      <a:ext uri="{FF2B5EF4-FFF2-40B4-BE49-F238E27FC236}">
                        <a16:creationId xmlns:a16="http://schemas.microsoft.com/office/drawing/2014/main" id="{2E9CAC54-A66B-487A-BFE8-8020A52B8736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37" name="Ellipse 236">
                    <a:extLst>
                      <a:ext uri="{FF2B5EF4-FFF2-40B4-BE49-F238E27FC236}">
                        <a16:creationId xmlns:a16="http://schemas.microsoft.com/office/drawing/2014/main" id="{E293F635-1891-45CE-8E1B-C85F01FB530D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38" name="Ellipse 237">
                    <a:extLst>
                      <a:ext uri="{FF2B5EF4-FFF2-40B4-BE49-F238E27FC236}">
                        <a16:creationId xmlns:a16="http://schemas.microsoft.com/office/drawing/2014/main" id="{04433AB1-8FAC-4703-A26E-9F46B20EB778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39" name="Ellipse 238">
                    <a:extLst>
                      <a:ext uri="{FF2B5EF4-FFF2-40B4-BE49-F238E27FC236}">
                        <a16:creationId xmlns:a16="http://schemas.microsoft.com/office/drawing/2014/main" id="{F54202D2-745D-4D17-823F-8DF52B4C2580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172" name="Groupe 171">
              <a:extLst>
                <a:ext uri="{FF2B5EF4-FFF2-40B4-BE49-F238E27FC236}">
                  <a16:creationId xmlns:a16="http://schemas.microsoft.com/office/drawing/2014/main" id="{BB01B8C9-FE6E-406C-B1DD-44D376A34971}"/>
                </a:ext>
              </a:extLst>
            </p:cNvPr>
            <p:cNvGrpSpPr/>
            <p:nvPr/>
          </p:nvGrpSpPr>
          <p:grpSpPr>
            <a:xfrm>
              <a:off x="4509640" y="3534320"/>
              <a:ext cx="912677" cy="37355"/>
              <a:chOff x="2809875" y="3271828"/>
              <a:chExt cx="1117279" cy="45729"/>
            </a:xfrm>
          </p:grpSpPr>
          <p:grpSp>
            <p:nvGrpSpPr>
              <p:cNvPr id="210" name="Groupe 209">
                <a:extLst>
                  <a:ext uri="{FF2B5EF4-FFF2-40B4-BE49-F238E27FC236}">
                    <a16:creationId xmlns:a16="http://schemas.microsoft.com/office/drawing/2014/main" id="{1B1AF387-D209-44F5-B911-18BEBD1303A3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222" name="Groupe 221">
                  <a:extLst>
                    <a:ext uri="{FF2B5EF4-FFF2-40B4-BE49-F238E27FC236}">
                      <a16:creationId xmlns:a16="http://schemas.microsoft.com/office/drawing/2014/main" id="{382E7669-B142-4055-BD86-2A024F0717DB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28" name="Ellipse 227">
                    <a:extLst>
                      <a:ext uri="{FF2B5EF4-FFF2-40B4-BE49-F238E27FC236}">
                        <a16:creationId xmlns:a16="http://schemas.microsoft.com/office/drawing/2014/main" id="{9DE31E98-4E15-4681-A41F-9ADC861A94AB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29" name="Ellipse 228">
                    <a:extLst>
                      <a:ext uri="{FF2B5EF4-FFF2-40B4-BE49-F238E27FC236}">
                        <a16:creationId xmlns:a16="http://schemas.microsoft.com/office/drawing/2014/main" id="{3F1A5370-398E-4EEF-9F92-EB07EBC897E2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30" name="Ellipse 229">
                    <a:extLst>
                      <a:ext uri="{FF2B5EF4-FFF2-40B4-BE49-F238E27FC236}">
                        <a16:creationId xmlns:a16="http://schemas.microsoft.com/office/drawing/2014/main" id="{44F68A0D-AE57-49BB-AB84-43A448B9B074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31" name="Ellipse 230">
                    <a:extLst>
                      <a:ext uri="{FF2B5EF4-FFF2-40B4-BE49-F238E27FC236}">
                        <a16:creationId xmlns:a16="http://schemas.microsoft.com/office/drawing/2014/main" id="{E520AAC3-A79D-422C-920F-CBF5FC2D5A11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23" name="Groupe 222">
                  <a:extLst>
                    <a:ext uri="{FF2B5EF4-FFF2-40B4-BE49-F238E27FC236}">
                      <a16:creationId xmlns:a16="http://schemas.microsoft.com/office/drawing/2014/main" id="{C9D84E64-EF18-4602-9D87-0B02319AE061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24" name="Ellipse 223">
                    <a:extLst>
                      <a:ext uri="{FF2B5EF4-FFF2-40B4-BE49-F238E27FC236}">
                        <a16:creationId xmlns:a16="http://schemas.microsoft.com/office/drawing/2014/main" id="{D6141592-DDCE-46C2-939D-E0C60E7BCAF0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25" name="Ellipse 224">
                    <a:extLst>
                      <a:ext uri="{FF2B5EF4-FFF2-40B4-BE49-F238E27FC236}">
                        <a16:creationId xmlns:a16="http://schemas.microsoft.com/office/drawing/2014/main" id="{AFA6CD40-8AAC-4179-AB9C-D81CDD49D83E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26" name="Ellipse 225">
                    <a:extLst>
                      <a:ext uri="{FF2B5EF4-FFF2-40B4-BE49-F238E27FC236}">
                        <a16:creationId xmlns:a16="http://schemas.microsoft.com/office/drawing/2014/main" id="{F0DEFD08-8F10-4366-A591-29ADD50EC32D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27" name="Ellipse 226">
                    <a:extLst>
                      <a:ext uri="{FF2B5EF4-FFF2-40B4-BE49-F238E27FC236}">
                        <a16:creationId xmlns:a16="http://schemas.microsoft.com/office/drawing/2014/main" id="{2CCAFA70-8EFE-4926-A8DB-2239A2CF58C4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211" name="Groupe 210">
                <a:extLst>
                  <a:ext uri="{FF2B5EF4-FFF2-40B4-BE49-F238E27FC236}">
                    <a16:creationId xmlns:a16="http://schemas.microsoft.com/office/drawing/2014/main" id="{16E666E8-C30E-4B5E-9839-DA6DB58AEFEF}"/>
                  </a:ext>
                </a:extLst>
              </p:cNvPr>
              <p:cNvGrpSpPr/>
              <p:nvPr/>
            </p:nvGrpSpPr>
            <p:grpSpPr>
              <a:xfrm>
                <a:off x="33813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212" name="Groupe 211">
                  <a:extLst>
                    <a:ext uri="{FF2B5EF4-FFF2-40B4-BE49-F238E27FC236}">
                      <a16:creationId xmlns:a16="http://schemas.microsoft.com/office/drawing/2014/main" id="{4C11C4F1-604B-4619-B490-B12195D03514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18" name="Ellipse 217">
                    <a:extLst>
                      <a:ext uri="{FF2B5EF4-FFF2-40B4-BE49-F238E27FC236}">
                        <a16:creationId xmlns:a16="http://schemas.microsoft.com/office/drawing/2014/main" id="{6EC09AC7-4E07-481F-BFD8-AB6187A8FD1C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19" name="Ellipse 218">
                    <a:extLst>
                      <a:ext uri="{FF2B5EF4-FFF2-40B4-BE49-F238E27FC236}">
                        <a16:creationId xmlns:a16="http://schemas.microsoft.com/office/drawing/2014/main" id="{FFCBB2D7-7DC3-4E3B-99E2-A4D3DFCC2F5F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20" name="Ellipse 219">
                    <a:extLst>
                      <a:ext uri="{FF2B5EF4-FFF2-40B4-BE49-F238E27FC236}">
                        <a16:creationId xmlns:a16="http://schemas.microsoft.com/office/drawing/2014/main" id="{BE2AF79C-876E-4C0C-816A-A6C67388FCEC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21" name="Ellipse 220">
                    <a:extLst>
                      <a:ext uri="{FF2B5EF4-FFF2-40B4-BE49-F238E27FC236}">
                        <a16:creationId xmlns:a16="http://schemas.microsoft.com/office/drawing/2014/main" id="{1BB17380-8215-4427-BDFC-F7E74C7871EB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13" name="Groupe 212">
                  <a:extLst>
                    <a:ext uri="{FF2B5EF4-FFF2-40B4-BE49-F238E27FC236}">
                      <a16:creationId xmlns:a16="http://schemas.microsoft.com/office/drawing/2014/main" id="{60D225C6-B1E6-408F-A8AD-37622BBE3496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14" name="Ellipse 213">
                    <a:extLst>
                      <a:ext uri="{FF2B5EF4-FFF2-40B4-BE49-F238E27FC236}">
                        <a16:creationId xmlns:a16="http://schemas.microsoft.com/office/drawing/2014/main" id="{8BEA6B27-8DAA-45EF-8101-1490A8F76F34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15" name="Ellipse 214">
                    <a:extLst>
                      <a:ext uri="{FF2B5EF4-FFF2-40B4-BE49-F238E27FC236}">
                        <a16:creationId xmlns:a16="http://schemas.microsoft.com/office/drawing/2014/main" id="{F61F3D6B-FA42-4257-80AC-390280D0E5DA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16" name="Ellipse 215">
                    <a:extLst>
                      <a:ext uri="{FF2B5EF4-FFF2-40B4-BE49-F238E27FC236}">
                        <a16:creationId xmlns:a16="http://schemas.microsoft.com/office/drawing/2014/main" id="{CBCF6302-8CA5-451A-AE1D-F2D81C6556B4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217" name="Ellipse 216">
                    <a:extLst>
                      <a:ext uri="{FF2B5EF4-FFF2-40B4-BE49-F238E27FC236}">
                        <a16:creationId xmlns:a16="http://schemas.microsoft.com/office/drawing/2014/main" id="{D8A43A4B-AF5F-4566-A0CE-A233BF2EB1FF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0DFD48C3-42E0-46F7-89E3-7DC8E9FC9F28}"/>
                </a:ext>
              </a:extLst>
            </p:cNvPr>
            <p:cNvGrpSpPr/>
            <p:nvPr/>
          </p:nvGrpSpPr>
          <p:grpSpPr>
            <a:xfrm>
              <a:off x="2646673" y="3485219"/>
              <a:ext cx="3243530" cy="33959"/>
              <a:chOff x="2517543" y="4395788"/>
              <a:chExt cx="3243530" cy="33959"/>
            </a:xfrm>
          </p:grpSpPr>
          <p:cxnSp>
            <p:nvCxnSpPr>
              <p:cNvPr id="208" name="Connecteur droit 207">
                <a:extLst>
                  <a:ext uri="{FF2B5EF4-FFF2-40B4-BE49-F238E27FC236}">
                    <a16:creationId xmlns:a16="http://schemas.microsoft.com/office/drawing/2014/main" id="{FEDC5AC4-FA6A-45DF-A4F7-AAA370371ED4}"/>
                  </a:ext>
                </a:extLst>
              </p:cNvPr>
              <p:cNvCxnSpPr/>
              <p:nvPr/>
            </p:nvCxnSpPr>
            <p:spPr>
              <a:xfrm flipV="1">
                <a:off x="2521073" y="4395788"/>
                <a:ext cx="3240000" cy="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cteur droit 208">
                <a:extLst>
                  <a:ext uri="{FF2B5EF4-FFF2-40B4-BE49-F238E27FC236}">
                    <a16:creationId xmlns:a16="http://schemas.microsoft.com/office/drawing/2014/main" id="{49E4F251-9B0E-4CDF-AF5F-1C7BE379CA82}"/>
                  </a:ext>
                </a:extLst>
              </p:cNvPr>
              <p:cNvCxnSpPr/>
              <p:nvPr/>
            </p:nvCxnSpPr>
            <p:spPr>
              <a:xfrm>
                <a:off x="2517543" y="4429747"/>
                <a:ext cx="324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5C732E0D-7C01-4539-88A2-9A99EA6DABD0}"/>
                </a:ext>
              </a:extLst>
            </p:cNvPr>
            <p:cNvGrpSpPr/>
            <p:nvPr/>
          </p:nvGrpSpPr>
          <p:grpSpPr>
            <a:xfrm>
              <a:off x="5441811" y="3531284"/>
              <a:ext cx="445833" cy="37355"/>
              <a:chOff x="2809875" y="3271828"/>
              <a:chExt cx="545779" cy="45729"/>
            </a:xfrm>
          </p:grpSpPr>
          <p:grpSp>
            <p:nvGrpSpPr>
              <p:cNvPr id="198" name="Groupe 197">
                <a:extLst>
                  <a:ext uri="{FF2B5EF4-FFF2-40B4-BE49-F238E27FC236}">
                    <a16:creationId xmlns:a16="http://schemas.microsoft.com/office/drawing/2014/main" id="{68FACD53-1B02-4237-87E8-485C99BCDD64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260029" cy="45729"/>
                <a:chOff x="2809875" y="3271828"/>
                <a:chExt cx="260029" cy="45729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04" name="Ellipse 203">
                  <a:extLst>
                    <a:ext uri="{FF2B5EF4-FFF2-40B4-BE49-F238E27FC236}">
                      <a16:creationId xmlns:a16="http://schemas.microsoft.com/office/drawing/2014/main" id="{E324874E-B3B2-4E2A-89BB-64641EFCF67D}"/>
                    </a:ext>
                  </a:extLst>
                </p:cNvPr>
                <p:cNvSpPr/>
                <p:nvPr/>
              </p:nvSpPr>
              <p:spPr>
                <a:xfrm>
                  <a:off x="2809875" y="3271837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5" name="Ellipse 204">
                  <a:extLst>
                    <a:ext uri="{FF2B5EF4-FFF2-40B4-BE49-F238E27FC236}">
                      <a16:creationId xmlns:a16="http://schemas.microsoft.com/office/drawing/2014/main" id="{CC2F7D9A-AF93-4222-A700-C2CE7D5288E0}"/>
                    </a:ext>
                  </a:extLst>
                </p:cNvPr>
                <p:cNvSpPr/>
                <p:nvPr/>
              </p:nvSpPr>
              <p:spPr>
                <a:xfrm>
                  <a:off x="2881311" y="327183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6" name="Ellipse 205">
                  <a:extLst>
                    <a:ext uri="{FF2B5EF4-FFF2-40B4-BE49-F238E27FC236}">
                      <a16:creationId xmlns:a16="http://schemas.microsoft.com/office/drawing/2014/main" id="{6A8ECC10-58EF-402E-AC0A-E45330C000DA}"/>
                    </a:ext>
                  </a:extLst>
                </p:cNvPr>
                <p:cNvSpPr/>
                <p:nvPr/>
              </p:nvSpPr>
              <p:spPr>
                <a:xfrm>
                  <a:off x="2952743" y="327182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7" name="Ellipse 206">
                  <a:extLst>
                    <a:ext uri="{FF2B5EF4-FFF2-40B4-BE49-F238E27FC236}">
                      <a16:creationId xmlns:a16="http://schemas.microsoft.com/office/drawing/2014/main" id="{506CF9EE-70EB-4567-9A09-003E9D1AE89B}"/>
                    </a:ext>
                  </a:extLst>
                </p:cNvPr>
                <p:cNvSpPr/>
                <p:nvPr/>
              </p:nvSpPr>
              <p:spPr>
                <a:xfrm>
                  <a:off x="3024185" y="3271831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99" name="Groupe 198">
                <a:extLst>
                  <a:ext uri="{FF2B5EF4-FFF2-40B4-BE49-F238E27FC236}">
                    <a16:creationId xmlns:a16="http://schemas.microsoft.com/office/drawing/2014/main" id="{BA9EE8ED-D065-4F36-9F3C-5D255A6F8283}"/>
                  </a:ext>
                </a:extLst>
              </p:cNvPr>
              <p:cNvGrpSpPr/>
              <p:nvPr/>
            </p:nvGrpSpPr>
            <p:grpSpPr>
              <a:xfrm>
                <a:off x="3095625" y="3271828"/>
                <a:ext cx="260029" cy="45729"/>
                <a:chOff x="2809875" y="3271828"/>
                <a:chExt cx="260029" cy="45729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00" name="Ellipse 199">
                  <a:extLst>
                    <a:ext uri="{FF2B5EF4-FFF2-40B4-BE49-F238E27FC236}">
                      <a16:creationId xmlns:a16="http://schemas.microsoft.com/office/drawing/2014/main" id="{03FCB99E-26BA-4A98-B1E0-BDD43508A632}"/>
                    </a:ext>
                  </a:extLst>
                </p:cNvPr>
                <p:cNvSpPr/>
                <p:nvPr/>
              </p:nvSpPr>
              <p:spPr>
                <a:xfrm>
                  <a:off x="2809875" y="3271837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1" name="Ellipse 200">
                  <a:extLst>
                    <a:ext uri="{FF2B5EF4-FFF2-40B4-BE49-F238E27FC236}">
                      <a16:creationId xmlns:a16="http://schemas.microsoft.com/office/drawing/2014/main" id="{C9699ADE-F14C-408B-86AD-674FE88F1F2F}"/>
                    </a:ext>
                  </a:extLst>
                </p:cNvPr>
                <p:cNvSpPr/>
                <p:nvPr/>
              </p:nvSpPr>
              <p:spPr>
                <a:xfrm>
                  <a:off x="2881311" y="327183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2" name="Ellipse 201">
                  <a:extLst>
                    <a:ext uri="{FF2B5EF4-FFF2-40B4-BE49-F238E27FC236}">
                      <a16:creationId xmlns:a16="http://schemas.microsoft.com/office/drawing/2014/main" id="{107C7149-3AD5-4E2F-9C9C-72793F0FADF0}"/>
                    </a:ext>
                  </a:extLst>
                </p:cNvPr>
                <p:cNvSpPr/>
                <p:nvPr/>
              </p:nvSpPr>
              <p:spPr>
                <a:xfrm>
                  <a:off x="2952743" y="327182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3" name="Ellipse 202">
                  <a:extLst>
                    <a:ext uri="{FF2B5EF4-FFF2-40B4-BE49-F238E27FC236}">
                      <a16:creationId xmlns:a16="http://schemas.microsoft.com/office/drawing/2014/main" id="{25BC75EE-A39E-4F23-8858-AE82DB7D1422}"/>
                    </a:ext>
                  </a:extLst>
                </p:cNvPr>
                <p:cNvSpPr/>
                <p:nvPr/>
              </p:nvSpPr>
              <p:spPr>
                <a:xfrm>
                  <a:off x="3024185" y="3271831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75" name="Groupe 174">
              <a:extLst>
                <a:ext uri="{FF2B5EF4-FFF2-40B4-BE49-F238E27FC236}">
                  <a16:creationId xmlns:a16="http://schemas.microsoft.com/office/drawing/2014/main" id="{C646110A-C95B-4D55-8C55-7928CC9A0E83}"/>
                </a:ext>
              </a:extLst>
            </p:cNvPr>
            <p:cNvGrpSpPr/>
            <p:nvPr/>
          </p:nvGrpSpPr>
          <p:grpSpPr>
            <a:xfrm>
              <a:off x="2642684" y="3534312"/>
              <a:ext cx="912677" cy="37355"/>
              <a:chOff x="2809875" y="3271828"/>
              <a:chExt cx="1117279" cy="45729"/>
            </a:xfrm>
          </p:grpSpPr>
          <p:grpSp>
            <p:nvGrpSpPr>
              <p:cNvPr id="176" name="Groupe 175">
                <a:extLst>
                  <a:ext uri="{FF2B5EF4-FFF2-40B4-BE49-F238E27FC236}">
                    <a16:creationId xmlns:a16="http://schemas.microsoft.com/office/drawing/2014/main" id="{94A6B34E-DDEE-435A-A660-E58F1506AE61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88" name="Groupe 187">
                  <a:extLst>
                    <a:ext uri="{FF2B5EF4-FFF2-40B4-BE49-F238E27FC236}">
                      <a16:creationId xmlns:a16="http://schemas.microsoft.com/office/drawing/2014/main" id="{8722E2C2-1762-48D0-8C83-627CF0039462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94" name="Ellipse 193">
                    <a:extLst>
                      <a:ext uri="{FF2B5EF4-FFF2-40B4-BE49-F238E27FC236}">
                        <a16:creationId xmlns:a16="http://schemas.microsoft.com/office/drawing/2014/main" id="{C19A91B7-81E5-44FA-BF9E-5606BCD097AB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95" name="Ellipse 194">
                    <a:extLst>
                      <a:ext uri="{FF2B5EF4-FFF2-40B4-BE49-F238E27FC236}">
                        <a16:creationId xmlns:a16="http://schemas.microsoft.com/office/drawing/2014/main" id="{BFD2A98D-CBA3-4A8D-AC36-4E55E6A920D1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96" name="Ellipse 195">
                    <a:extLst>
                      <a:ext uri="{FF2B5EF4-FFF2-40B4-BE49-F238E27FC236}">
                        <a16:creationId xmlns:a16="http://schemas.microsoft.com/office/drawing/2014/main" id="{7654A6E1-36D3-4914-BFA8-EC760D77F9C7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97" name="Ellipse 196">
                    <a:extLst>
                      <a:ext uri="{FF2B5EF4-FFF2-40B4-BE49-F238E27FC236}">
                        <a16:creationId xmlns:a16="http://schemas.microsoft.com/office/drawing/2014/main" id="{818EA028-29DC-4412-9256-48CD617BB71D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89" name="Groupe 188">
                  <a:extLst>
                    <a:ext uri="{FF2B5EF4-FFF2-40B4-BE49-F238E27FC236}">
                      <a16:creationId xmlns:a16="http://schemas.microsoft.com/office/drawing/2014/main" id="{3C0855EF-313F-4CEC-9085-CFBA865835B5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90" name="Ellipse 189">
                    <a:extLst>
                      <a:ext uri="{FF2B5EF4-FFF2-40B4-BE49-F238E27FC236}">
                        <a16:creationId xmlns:a16="http://schemas.microsoft.com/office/drawing/2014/main" id="{8B2CBC24-7FED-4A07-8370-CED4077F0225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91" name="Ellipse 190">
                    <a:extLst>
                      <a:ext uri="{FF2B5EF4-FFF2-40B4-BE49-F238E27FC236}">
                        <a16:creationId xmlns:a16="http://schemas.microsoft.com/office/drawing/2014/main" id="{0F8C3BED-49EE-4464-A108-4881DC5A4E04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92" name="Ellipse 191">
                    <a:extLst>
                      <a:ext uri="{FF2B5EF4-FFF2-40B4-BE49-F238E27FC236}">
                        <a16:creationId xmlns:a16="http://schemas.microsoft.com/office/drawing/2014/main" id="{F595F85C-8CFE-4EA0-B247-9DE183C8E08B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93" name="Ellipse 192">
                    <a:extLst>
                      <a:ext uri="{FF2B5EF4-FFF2-40B4-BE49-F238E27FC236}">
                        <a16:creationId xmlns:a16="http://schemas.microsoft.com/office/drawing/2014/main" id="{0198934A-B7D3-4529-A757-4770EFDDC966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77" name="Groupe 176">
                <a:extLst>
                  <a:ext uri="{FF2B5EF4-FFF2-40B4-BE49-F238E27FC236}">
                    <a16:creationId xmlns:a16="http://schemas.microsoft.com/office/drawing/2014/main" id="{FC8902E9-EE7C-4BB4-9430-CC5748104B81}"/>
                  </a:ext>
                </a:extLst>
              </p:cNvPr>
              <p:cNvGrpSpPr/>
              <p:nvPr/>
            </p:nvGrpSpPr>
            <p:grpSpPr>
              <a:xfrm>
                <a:off x="33813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78" name="Groupe 177">
                  <a:extLst>
                    <a:ext uri="{FF2B5EF4-FFF2-40B4-BE49-F238E27FC236}">
                      <a16:creationId xmlns:a16="http://schemas.microsoft.com/office/drawing/2014/main" id="{D3E24C93-0B41-4ED3-B1A1-F5B9571A8C88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84" name="Ellipse 183">
                    <a:extLst>
                      <a:ext uri="{FF2B5EF4-FFF2-40B4-BE49-F238E27FC236}">
                        <a16:creationId xmlns:a16="http://schemas.microsoft.com/office/drawing/2014/main" id="{55D9CBEC-B82E-45B8-AE0C-2FB36D4ABF7D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85" name="Ellipse 184">
                    <a:extLst>
                      <a:ext uri="{FF2B5EF4-FFF2-40B4-BE49-F238E27FC236}">
                        <a16:creationId xmlns:a16="http://schemas.microsoft.com/office/drawing/2014/main" id="{348A6E20-EDAE-434A-A9E8-57554784FAFF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86" name="Ellipse 185">
                    <a:extLst>
                      <a:ext uri="{FF2B5EF4-FFF2-40B4-BE49-F238E27FC236}">
                        <a16:creationId xmlns:a16="http://schemas.microsoft.com/office/drawing/2014/main" id="{CA879DB9-FE67-4ED5-849D-A79F82CF0A3D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87" name="Ellipse 186">
                    <a:extLst>
                      <a:ext uri="{FF2B5EF4-FFF2-40B4-BE49-F238E27FC236}">
                        <a16:creationId xmlns:a16="http://schemas.microsoft.com/office/drawing/2014/main" id="{48A87E70-3EAE-4B5B-9A57-4C92B4343F61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79" name="Groupe 178">
                  <a:extLst>
                    <a:ext uri="{FF2B5EF4-FFF2-40B4-BE49-F238E27FC236}">
                      <a16:creationId xmlns:a16="http://schemas.microsoft.com/office/drawing/2014/main" id="{735C6E87-9E7F-4995-B03D-A3C5C3923132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80" name="Ellipse 179">
                    <a:extLst>
                      <a:ext uri="{FF2B5EF4-FFF2-40B4-BE49-F238E27FC236}">
                        <a16:creationId xmlns:a16="http://schemas.microsoft.com/office/drawing/2014/main" id="{729FF2B9-AFD5-4637-B1C4-6798D68401B3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81" name="Ellipse 180">
                    <a:extLst>
                      <a:ext uri="{FF2B5EF4-FFF2-40B4-BE49-F238E27FC236}">
                        <a16:creationId xmlns:a16="http://schemas.microsoft.com/office/drawing/2014/main" id="{0010B9A6-DD0E-47E1-8BFB-520505729F6F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82" name="Ellipse 181">
                    <a:extLst>
                      <a:ext uri="{FF2B5EF4-FFF2-40B4-BE49-F238E27FC236}">
                        <a16:creationId xmlns:a16="http://schemas.microsoft.com/office/drawing/2014/main" id="{ED1C6AAF-A174-47B4-B7C2-31A1EB066DBC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83" name="Ellipse 182">
                    <a:extLst>
                      <a:ext uri="{FF2B5EF4-FFF2-40B4-BE49-F238E27FC236}">
                        <a16:creationId xmlns:a16="http://schemas.microsoft.com/office/drawing/2014/main" id="{5ACC065F-A0A0-48AB-B65E-EE05B15E4D45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A8A6813-2A43-4BC9-A845-FCEAA3E0E025}"/>
              </a:ext>
            </a:extLst>
          </p:cNvPr>
          <p:cNvGrpSpPr/>
          <p:nvPr/>
        </p:nvGrpSpPr>
        <p:grpSpPr>
          <a:xfrm flipV="1">
            <a:off x="3143813" y="3954323"/>
            <a:ext cx="3247519" cy="86456"/>
            <a:chOff x="2642684" y="3485219"/>
            <a:chExt cx="3247519" cy="86456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194A870D-665B-422D-8488-459ECF72CB9F}"/>
                </a:ext>
              </a:extLst>
            </p:cNvPr>
            <p:cNvGrpSpPr/>
            <p:nvPr/>
          </p:nvGrpSpPr>
          <p:grpSpPr>
            <a:xfrm>
              <a:off x="3575953" y="3534320"/>
              <a:ext cx="912677" cy="37355"/>
              <a:chOff x="2809875" y="3271828"/>
              <a:chExt cx="1117279" cy="45729"/>
            </a:xfrm>
          </p:grpSpPr>
          <p:grpSp>
            <p:nvGrpSpPr>
              <p:cNvPr id="149" name="Groupe 148">
                <a:extLst>
                  <a:ext uri="{FF2B5EF4-FFF2-40B4-BE49-F238E27FC236}">
                    <a16:creationId xmlns:a16="http://schemas.microsoft.com/office/drawing/2014/main" id="{C1597C51-0D1A-44F7-9054-0D0ED7048F22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61" name="Groupe 160">
                  <a:extLst>
                    <a:ext uri="{FF2B5EF4-FFF2-40B4-BE49-F238E27FC236}">
                      <a16:creationId xmlns:a16="http://schemas.microsoft.com/office/drawing/2014/main" id="{20A0C559-6552-4DEF-8259-F74A3F5FD214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67" name="Ellipse 166">
                    <a:extLst>
                      <a:ext uri="{FF2B5EF4-FFF2-40B4-BE49-F238E27FC236}">
                        <a16:creationId xmlns:a16="http://schemas.microsoft.com/office/drawing/2014/main" id="{EF9F4D6E-9894-4435-9339-D1A88B03C08C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68" name="Ellipse 167">
                    <a:extLst>
                      <a:ext uri="{FF2B5EF4-FFF2-40B4-BE49-F238E27FC236}">
                        <a16:creationId xmlns:a16="http://schemas.microsoft.com/office/drawing/2014/main" id="{A8E17E6A-B61C-4AF4-B207-41CF4D8AFF6D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69" name="Ellipse 168">
                    <a:extLst>
                      <a:ext uri="{FF2B5EF4-FFF2-40B4-BE49-F238E27FC236}">
                        <a16:creationId xmlns:a16="http://schemas.microsoft.com/office/drawing/2014/main" id="{3E1EA9D1-1650-486E-A850-DD036B359AC6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70" name="Ellipse 169">
                    <a:extLst>
                      <a:ext uri="{FF2B5EF4-FFF2-40B4-BE49-F238E27FC236}">
                        <a16:creationId xmlns:a16="http://schemas.microsoft.com/office/drawing/2014/main" id="{3BA1C547-ACC4-4AAF-919E-6A033DB7F806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62" name="Groupe 161">
                  <a:extLst>
                    <a:ext uri="{FF2B5EF4-FFF2-40B4-BE49-F238E27FC236}">
                      <a16:creationId xmlns:a16="http://schemas.microsoft.com/office/drawing/2014/main" id="{9BEB6A99-29D5-4F85-B397-7ACA3BED9196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63" name="Ellipse 162">
                    <a:extLst>
                      <a:ext uri="{FF2B5EF4-FFF2-40B4-BE49-F238E27FC236}">
                        <a16:creationId xmlns:a16="http://schemas.microsoft.com/office/drawing/2014/main" id="{B2A553A2-1431-4FF5-AE47-2865297E8CEE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64" name="Ellipse 163">
                    <a:extLst>
                      <a:ext uri="{FF2B5EF4-FFF2-40B4-BE49-F238E27FC236}">
                        <a16:creationId xmlns:a16="http://schemas.microsoft.com/office/drawing/2014/main" id="{B02EA588-7F83-4ED6-99EE-C4DB95F4B067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65" name="Ellipse 164">
                    <a:extLst>
                      <a:ext uri="{FF2B5EF4-FFF2-40B4-BE49-F238E27FC236}">
                        <a16:creationId xmlns:a16="http://schemas.microsoft.com/office/drawing/2014/main" id="{35172778-258D-4A94-BB7C-15D15961E36F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66" name="Ellipse 165">
                    <a:extLst>
                      <a:ext uri="{FF2B5EF4-FFF2-40B4-BE49-F238E27FC236}">
                        <a16:creationId xmlns:a16="http://schemas.microsoft.com/office/drawing/2014/main" id="{6E2044F1-4C87-432D-AB3A-FAF87BFD7CF7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50" name="Groupe 149">
                <a:extLst>
                  <a:ext uri="{FF2B5EF4-FFF2-40B4-BE49-F238E27FC236}">
                    <a16:creationId xmlns:a16="http://schemas.microsoft.com/office/drawing/2014/main" id="{6BE506DE-5CBD-4371-A643-2287ED6E57CE}"/>
                  </a:ext>
                </a:extLst>
              </p:cNvPr>
              <p:cNvGrpSpPr/>
              <p:nvPr/>
            </p:nvGrpSpPr>
            <p:grpSpPr>
              <a:xfrm>
                <a:off x="33813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51" name="Groupe 150">
                  <a:extLst>
                    <a:ext uri="{FF2B5EF4-FFF2-40B4-BE49-F238E27FC236}">
                      <a16:creationId xmlns:a16="http://schemas.microsoft.com/office/drawing/2014/main" id="{C9EDC73D-2D36-4A2A-9CBA-5E051709FCE0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57" name="Ellipse 156">
                    <a:extLst>
                      <a:ext uri="{FF2B5EF4-FFF2-40B4-BE49-F238E27FC236}">
                        <a16:creationId xmlns:a16="http://schemas.microsoft.com/office/drawing/2014/main" id="{D402E10A-60FD-4700-A063-E0434F5BAE40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58" name="Ellipse 157">
                    <a:extLst>
                      <a:ext uri="{FF2B5EF4-FFF2-40B4-BE49-F238E27FC236}">
                        <a16:creationId xmlns:a16="http://schemas.microsoft.com/office/drawing/2014/main" id="{C8EB8E90-BA1D-4017-8D7F-DA36F3604BD1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59" name="Ellipse 158">
                    <a:extLst>
                      <a:ext uri="{FF2B5EF4-FFF2-40B4-BE49-F238E27FC236}">
                        <a16:creationId xmlns:a16="http://schemas.microsoft.com/office/drawing/2014/main" id="{2608BE80-C100-40B3-B3C9-DD7BCCC0EE61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60" name="Ellipse 159">
                    <a:extLst>
                      <a:ext uri="{FF2B5EF4-FFF2-40B4-BE49-F238E27FC236}">
                        <a16:creationId xmlns:a16="http://schemas.microsoft.com/office/drawing/2014/main" id="{AB91FEC6-22D8-4B7C-BA02-2B72299B163D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52" name="Groupe 151">
                  <a:extLst>
                    <a:ext uri="{FF2B5EF4-FFF2-40B4-BE49-F238E27FC236}">
                      <a16:creationId xmlns:a16="http://schemas.microsoft.com/office/drawing/2014/main" id="{C2DE759E-C30D-4F7F-9DF9-3D923769C886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53" name="Ellipse 152">
                    <a:extLst>
                      <a:ext uri="{FF2B5EF4-FFF2-40B4-BE49-F238E27FC236}">
                        <a16:creationId xmlns:a16="http://schemas.microsoft.com/office/drawing/2014/main" id="{B28A2B99-C25C-48FD-9933-B45376E42576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54" name="Ellipse 153">
                    <a:extLst>
                      <a:ext uri="{FF2B5EF4-FFF2-40B4-BE49-F238E27FC236}">
                        <a16:creationId xmlns:a16="http://schemas.microsoft.com/office/drawing/2014/main" id="{00FD347C-6223-4DAD-981E-F3A8A8E69113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55" name="Ellipse 154">
                    <a:extLst>
                      <a:ext uri="{FF2B5EF4-FFF2-40B4-BE49-F238E27FC236}">
                        <a16:creationId xmlns:a16="http://schemas.microsoft.com/office/drawing/2014/main" id="{C6BB5AC1-F8C0-4F2F-82F9-C7B00E0E6F0B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56" name="Ellipse 155">
                    <a:extLst>
                      <a:ext uri="{FF2B5EF4-FFF2-40B4-BE49-F238E27FC236}">
                        <a16:creationId xmlns:a16="http://schemas.microsoft.com/office/drawing/2014/main" id="{8202F4C5-9C82-4632-B528-59B6806DAD58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8EB12A93-9D01-4A4A-9153-BD7E5C2163D3}"/>
                </a:ext>
              </a:extLst>
            </p:cNvPr>
            <p:cNvGrpSpPr/>
            <p:nvPr/>
          </p:nvGrpSpPr>
          <p:grpSpPr>
            <a:xfrm>
              <a:off x="4509640" y="3534320"/>
              <a:ext cx="912677" cy="37355"/>
              <a:chOff x="2809875" y="3271828"/>
              <a:chExt cx="1117279" cy="45729"/>
            </a:xfrm>
          </p:grpSpPr>
          <p:grpSp>
            <p:nvGrpSpPr>
              <p:cNvPr id="127" name="Groupe 126">
                <a:extLst>
                  <a:ext uri="{FF2B5EF4-FFF2-40B4-BE49-F238E27FC236}">
                    <a16:creationId xmlns:a16="http://schemas.microsoft.com/office/drawing/2014/main" id="{4F67579B-BF68-4186-97B5-63FF5826FEF8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39" name="Groupe 138">
                  <a:extLst>
                    <a:ext uri="{FF2B5EF4-FFF2-40B4-BE49-F238E27FC236}">
                      <a16:creationId xmlns:a16="http://schemas.microsoft.com/office/drawing/2014/main" id="{231990D4-3BA2-4AF0-8F8D-9936A0AF8ED0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45" name="Ellipse 144">
                    <a:extLst>
                      <a:ext uri="{FF2B5EF4-FFF2-40B4-BE49-F238E27FC236}">
                        <a16:creationId xmlns:a16="http://schemas.microsoft.com/office/drawing/2014/main" id="{0BB96566-4454-499B-91D2-91D15571EDC0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46" name="Ellipse 145">
                    <a:extLst>
                      <a:ext uri="{FF2B5EF4-FFF2-40B4-BE49-F238E27FC236}">
                        <a16:creationId xmlns:a16="http://schemas.microsoft.com/office/drawing/2014/main" id="{10049B4E-9744-4E44-BFAF-9AEDD4F4183A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47" name="Ellipse 146">
                    <a:extLst>
                      <a:ext uri="{FF2B5EF4-FFF2-40B4-BE49-F238E27FC236}">
                        <a16:creationId xmlns:a16="http://schemas.microsoft.com/office/drawing/2014/main" id="{A19EA316-BB7F-4693-B106-BAE4C4BADF50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48" name="Ellipse 147">
                    <a:extLst>
                      <a:ext uri="{FF2B5EF4-FFF2-40B4-BE49-F238E27FC236}">
                        <a16:creationId xmlns:a16="http://schemas.microsoft.com/office/drawing/2014/main" id="{96DD0E53-CF82-467A-B7FF-8999AB9C04E0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id="{D848A359-0FD9-4129-8839-577B0EBBDFC1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41" name="Ellipse 140">
                    <a:extLst>
                      <a:ext uri="{FF2B5EF4-FFF2-40B4-BE49-F238E27FC236}">
                        <a16:creationId xmlns:a16="http://schemas.microsoft.com/office/drawing/2014/main" id="{2445C7A7-54B0-47F7-9826-C44773216826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42" name="Ellipse 141">
                    <a:extLst>
                      <a:ext uri="{FF2B5EF4-FFF2-40B4-BE49-F238E27FC236}">
                        <a16:creationId xmlns:a16="http://schemas.microsoft.com/office/drawing/2014/main" id="{3FFC07A2-8135-4650-841B-A0305158BB9F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43" name="Ellipse 142">
                    <a:extLst>
                      <a:ext uri="{FF2B5EF4-FFF2-40B4-BE49-F238E27FC236}">
                        <a16:creationId xmlns:a16="http://schemas.microsoft.com/office/drawing/2014/main" id="{C0840705-3ACB-4C5D-AF52-3C400EC30B83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Ellipse 143">
                    <a:extLst>
                      <a:ext uri="{FF2B5EF4-FFF2-40B4-BE49-F238E27FC236}">
                        <a16:creationId xmlns:a16="http://schemas.microsoft.com/office/drawing/2014/main" id="{AA8596DE-15E6-4A82-9C21-F1F630BB384B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28" name="Groupe 127">
                <a:extLst>
                  <a:ext uri="{FF2B5EF4-FFF2-40B4-BE49-F238E27FC236}">
                    <a16:creationId xmlns:a16="http://schemas.microsoft.com/office/drawing/2014/main" id="{B7BAAA96-6687-403D-9AE4-1C9E0FC5E190}"/>
                  </a:ext>
                </a:extLst>
              </p:cNvPr>
              <p:cNvGrpSpPr/>
              <p:nvPr/>
            </p:nvGrpSpPr>
            <p:grpSpPr>
              <a:xfrm>
                <a:off x="33813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29" name="Groupe 128">
                  <a:extLst>
                    <a:ext uri="{FF2B5EF4-FFF2-40B4-BE49-F238E27FC236}">
                      <a16:creationId xmlns:a16="http://schemas.microsoft.com/office/drawing/2014/main" id="{FE05C8A0-28B7-4E83-A04C-CB23B9015BE6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5" name="Ellipse 134">
                    <a:extLst>
                      <a:ext uri="{FF2B5EF4-FFF2-40B4-BE49-F238E27FC236}">
                        <a16:creationId xmlns:a16="http://schemas.microsoft.com/office/drawing/2014/main" id="{A2DE0695-7C97-4D1A-A368-40ECE889E065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36" name="Ellipse 135">
                    <a:extLst>
                      <a:ext uri="{FF2B5EF4-FFF2-40B4-BE49-F238E27FC236}">
                        <a16:creationId xmlns:a16="http://schemas.microsoft.com/office/drawing/2014/main" id="{9B280828-8AB9-4A2C-BE02-43E399BF277F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37" name="Ellipse 136">
                    <a:extLst>
                      <a:ext uri="{FF2B5EF4-FFF2-40B4-BE49-F238E27FC236}">
                        <a16:creationId xmlns:a16="http://schemas.microsoft.com/office/drawing/2014/main" id="{87A2B99F-771C-4D9C-905B-942A843E9AF9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38" name="Ellipse 137">
                    <a:extLst>
                      <a:ext uri="{FF2B5EF4-FFF2-40B4-BE49-F238E27FC236}">
                        <a16:creationId xmlns:a16="http://schemas.microsoft.com/office/drawing/2014/main" id="{F1C2E2E7-8FBB-453B-BAF9-3A02F3A71512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30" name="Groupe 129">
                  <a:extLst>
                    <a:ext uri="{FF2B5EF4-FFF2-40B4-BE49-F238E27FC236}">
                      <a16:creationId xmlns:a16="http://schemas.microsoft.com/office/drawing/2014/main" id="{31AC8B96-4FCC-43D9-B14A-8B2BA6B4243B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1" name="Ellipse 130">
                    <a:extLst>
                      <a:ext uri="{FF2B5EF4-FFF2-40B4-BE49-F238E27FC236}">
                        <a16:creationId xmlns:a16="http://schemas.microsoft.com/office/drawing/2014/main" id="{4102E341-98BF-44CA-B2F1-2814EB7DB66D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32" name="Ellipse 131">
                    <a:extLst>
                      <a:ext uri="{FF2B5EF4-FFF2-40B4-BE49-F238E27FC236}">
                        <a16:creationId xmlns:a16="http://schemas.microsoft.com/office/drawing/2014/main" id="{106BF060-398D-4915-A495-5A33B0FD19A7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33" name="Ellipse 132">
                    <a:extLst>
                      <a:ext uri="{FF2B5EF4-FFF2-40B4-BE49-F238E27FC236}">
                        <a16:creationId xmlns:a16="http://schemas.microsoft.com/office/drawing/2014/main" id="{2D4F5092-A557-4343-9C04-46AA8B0F79EA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34" name="Ellipse 133">
                    <a:extLst>
                      <a:ext uri="{FF2B5EF4-FFF2-40B4-BE49-F238E27FC236}">
                        <a16:creationId xmlns:a16="http://schemas.microsoft.com/office/drawing/2014/main" id="{25138D57-66D0-48EA-B8BA-FDC7AE506AD7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12EF5ADC-A71E-40C9-9A3C-BED925214BF3}"/>
                </a:ext>
              </a:extLst>
            </p:cNvPr>
            <p:cNvGrpSpPr/>
            <p:nvPr/>
          </p:nvGrpSpPr>
          <p:grpSpPr>
            <a:xfrm>
              <a:off x="2646673" y="3485219"/>
              <a:ext cx="3243530" cy="33959"/>
              <a:chOff x="2517543" y="4395788"/>
              <a:chExt cx="3243530" cy="33959"/>
            </a:xfrm>
          </p:grpSpPr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9EAFAF32-1FB5-4DE0-A7CE-B1F955ECDA0D}"/>
                  </a:ext>
                </a:extLst>
              </p:cNvPr>
              <p:cNvCxnSpPr/>
              <p:nvPr/>
            </p:nvCxnSpPr>
            <p:spPr>
              <a:xfrm flipV="1">
                <a:off x="2521073" y="4395788"/>
                <a:ext cx="3240000" cy="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>
                <a:extLst>
                  <a:ext uri="{FF2B5EF4-FFF2-40B4-BE49-F238E27FC236}">
                    <a16:creationId xmlns:a16="http://schemas.microsoft.com/office/drawing/2014/main" id="{392EAF20-D602-4A42-A640-154A4EFE33B0}"/>
                  </a:ext>
                </a:extLst>
              </p:cNvPr>
              <p:cNvCxnSpPr/>
              <p:nvPr/>
            </p:nvCxnSpPr>
            <p:spPr>
              <a:xfrm>
                <a:off x="2517543" y="4429747"/>
                <a:ext cx="324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C04640E8-53F5-443C-B22A-FD05D71FCBCF}"/>
                </a:ext>
              </a:extLst>
            </p:cNvPr>
            <p:cNvGrpSpPr/>
            <p:nvPr/>
          </p:nvGrpSpPr>
          <p:grpSpPr>
            <a:xfrm>
              <a:off x="5441811" y="3531284"/>
              <a:ext cx="445833" cy="37355"/>
              <a:chOff x="2809875" y="3271828"/>
              <a:chExt cx="545779" cy="45729"/>
            </a:xfrm>
          </p:grpSpPr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4AB67DEA-01DB-4FD5-B678-6AAA37C26024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260029" cy="45729"/>
                <a:chOff x="2809875" y="3271828"/>
                <a:chExt cx="260029" cy="45729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21" name="Ellipse 120">
                  <a:extLst>
                    <a:ext uri="{FF2B5EF4-FFF2-40B4-BE49-F238E27FC236}">
                      <a16:creationId xmlns:a16="http://schemas.microsoft.com/office/drawing/2014/main" id="{B76991D9-D595-4424-94E4-D7CD7E2A4442}"/>
                    </a:ext>
                  </a:extLst>
                </p:cNvPr>
                <p:cNvSpPr/>
                <p:nvPr/>
              </p:nvSpPr>
              <p:spPr>
                <a:xfrm>
                  <a:off x="2809875" y="3271837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22" name="Ellipse 121">
                  <a:extLst>
                    <a:ext uri="{FF2B5EF4-FFF2-40B4-BE49-F238E27FC236}">
                      <a16:creationId xmlns:a16="http://schemas.microsoft.com/office/drawing/2014/main" id="{27E61A5E-1CE9-49DA-A077-42F1C007298E}"/>
                    </a:ext>
                  </a:extLst>
                </p:cNvPr>
                <p:cNvSpPr/>
                <p:nvPr/>
              </p:nvSpPr>
              <p:spPr>
                <a:xfrm>
                  <a:off x="2881311" y="327183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81417124-CCFB-4FA1-B092-A11B06B52268}"/>
                    </a:ext>
                  </a:extLst>
                </p:cNvPr>
                <p:cNvSpPr/>
                <p:nvPr/>
              </p:nvSpPr>
              <p:spPr>
                <a:xfrm>
                  <a:off x="2952743" y="327182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24" name="Ellipse 123">
                  <a:extLst>
                    <a:ext uri="{FF2B5EF4-FFF2-40B4-BE49-F238E27FC236}">
                      <a16:creationId xmlns:a16="http://schemas.microsoft.com/office/drawing/2014/main" id="{A7090E7E-8297-4114-B167-A236A065E7FA}"/>
                    </a:ext>
                  </a:extLst>
                </p:cNvPr>
                <p:cNvSpPr/>
                <p:nvPr/>
              </p:nvSpPr>
              <p:spPr>
                <a:xfrm>
                  <a:off x="3024185" y="3271831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5FAD01E1-5C13-443F-BA24-796C5367A140}"/>
                  </a:ext>
                </a:extLst>
              </p:cNvPr>
              <p:cNvGrpSpPr/>
              <p:nvPr/>
            </p:nvGrpSpPr>
            <p:grpSpPr>
              <a:xfrm>
                <a:off x="3095625" y="3271828"/>
                <a:ext cx="260029" cy="45729"/>
                <a:chOff x="2809875" y="3271828"/>
                <a:chExt cx="260029" cy="45729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7" name="Ellipse 116">
                  <a:extLst>
                    <a:ext uri="{FF2B5EF4-FFF2-40B4-BE49-F238E27FC236}">
                      <a16:creationId xmlns:a16="http://schemas.microsoft.com/office/drawing/2014/main" id="{9BECDFBF-4DFC-45D9-955C-18AECA6844FC}"/>
                    </a:ext>
                  </a:extLst>
                </p:cNvPr>
                <p:cNvSpPr/>
                <p:nvPr/>
              </p:nvSpPr>
              <p:spPr>
                <a:xfrm>
                  <a:off x="2809875" y="3271837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18" name="Ellipse 117">
                  <a:extLst>
                    <a:ext uri="{FF2B5EF4-FFF2-40B4-BE49-F238E27FC236}">
                      <a16:creationId xmlns:a16="http://schemas.microsoft.com/office/drawing/2014/main" id="{F24B7752-3655-4293-BFF0-5C0AF22CD4CB}"/>
                    </a:ext>
                  </a:extLst>
                </p:cNvPr>
                <p:cNvSpPr/>
                <p:nvPr/>
              </p:nvSpPr>
              <p:spPr>
                <a:xfrm>
                  <a:off x="2881311" y="327183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19" name="Ellipse 118">
                  <a:extLst>
                    <a:ext uri="{FF2B5EF4-FFF2-40B4-BE49-F238E27FC236}">
                      <a16:creationId xmlns:a16="http://schemas.microsoft.com/office/drawing/2014/main" id="{E090A698-AF15-475C-9894-9CEC44C8F311}"/>
                    </a:ext>
                  </a:extLst>
                </p:cNvPr>
                <p:cNvSpPr/>
                <p:nvPr/>
              </p:nvSpPr>
              <p:spPr>
                <a:xfrm>
                  <a:off x="2952743" y="3271828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20" name="Ellipse 119">
                  <a:extLst>
                    <a:ext uri="{FF2B5EF4-FFF2-40B4-BE49-F238E27FC236}">
                      <a16:creationId xmlns:a16="http://schemas.microsoft.com/office/drawing/2014/main" id="{9CC313B9-2213-493A-A7B3-578B757AA8CC}"/>
                    </a:ext>
                  </a:extLst>
                </p:cNvPr>
                <p:cNvSpPr/>
                <p:nvPr/>
              </p:nvSpPr>
              <p:spPr>
                <a:xfrm>
                  <a:off x="3024185" y="3271831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B054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176CE508-6536-4089-B21A-616F77993D43}"/>
                </a:ext>
              </a:extLst>
            </p:cNvPr>
            <p:cNvGrpSpPr/>
            <p:nvPr/>
          </p:nvGrpSpPr>
          <p:grpSpPr>
            <a:xfrm>
              <a:off x="2642684" y="3534312"/>
              <a:ext cx="912677" cy="37355"/>
              <a:chOff x="2809875" y="3271828"/>
              <a:chExt cx="1117279" cy="45729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id="{9FEDCC33-026B-42CD-8790-0944C3464958}"/>
                  </a:ext>
                </a:extLst>
              </p:cNvPr>
              <p:cNvGrpSpPr/>
              <p:nvPr/>
            </p:nvGrpSpPr>
            <p:grpSpPr>
              <a:xfrm>
                <a:off x="28098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105" name="Groupe 104">
                  <a:extLst>
                    <a:ext uri="{FF2B5EF4-FFF2-40B4-BE49-F238E27FC236}">
                      <a16:creationId xmlns:a16="http://schemas.microsoft.com/office/drawing/2014/main" id="{4F85382A-438E-4502-8B75-D6393D970C78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11" name="Ellipse 110">
                    <a:extLst>
                      <a:ext uri="{FF2B5EF4-FFF2-40B4-BE49-F238E27FC236}">
                        <a16:creationId xmlns:a16="http://schemas.microsoft.com/office/drawing/2014/main" id="{F30ED324-1E87-45D6-A0FE-E60867A8914E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12" name="Ellipse 111">
                    <a:extLst>
                      <a:ext uri="{FF2B5EF4-FFF2-40B4-BE49-F238E27FC236}">
                        <a16:creationId xmlns:a16="http://schemas.microsoft.com/office/drawing/2014/main" id="{292FFCCB-B74B-41E7-A409-33F61EF63D19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13" name="Ellipse 112">
                    <a:extLst>
                      <a:ext uri="{FF2B5EF4-FFF2-40B4-BE49-F238E27FC236}">
                        <a16:creationId xmlns:a16="http://schemas.microsoft.com/office/drawing/2014/main" id="{F2317950-CFB2-45F5-9896-9C33B06E80CF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14" name="Ellipse 113">
                    <a:extLst>
                      <a:ext uri="{FF2B5EF4-FFF2-40B4-BE49-F238E27FC236}">
                        <a16:creationId xmlns:a16="http://schemas.microsoft.com/office/drawing/2014/main" id="{1B1A146B-B0F5-4CD9-9DB3-E52BCADF5B01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06" name="Groupe 105">
                  <a:extLst>
                    <a:ext uri="{FF2B5EF4-FFF2-40B4-BE49-F238E27FC236}">
                      <a16:creationId xmlns:a16="http://schemas.microsoft.com/office/drawing/2014/main" id="{979DB214-B9C8-48AB-9F04-596CA31E0AEB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07" name="Ellipse 106">
                    <a:extLst>
                      <a:ext uri="{FF2B5EF4-FFF2-40B4-BE49-F238E27FC236}">
                        <a16:creationId xmlns:a16="http://schemas.microsoft.com/office/drawing/2014/main" id="{89759F25-249A-4629-904D-8031B8B2DD03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Ellipse 107">
                    <a:extLst>
                      <a:ext uri="{FF2B5EF4-FFF2-40B4-BE49-F238E27FC236}">
                        <a16:creationId xmlns:a16="http://schemas.microsoft.com/office/drawing/2014/main" id="{ECFF3819-425F-41DD-8C76-07E1F53B7716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09" name="Ellipse 108">
                    <a:extLst>
                      <a:ext uri="{FF2B5EF4-FFF2-40B4-BE49-F238E27FC236}">
                        <a16:creationId xmlns:a16="http://schemas.microsoft.com/office/drawing/2014/main" id="{6F56FD48-36BD-498E-8A91-7F8119B4BA09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Ellipse 109">
                    <a:extLst>
                      <a:ext uri="{FF2B5EF4-FFF2-40B4-BE49-F238E27FC236}">
                        <a16:creationId xmlns:a16="http://schemas.microsoft.com/office/drawing/2014/main" id="{75E3A049-9CAC-4C62-9896-FA89A82B51BD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94" name="Groupe 93">
                <a:extLst>
                  <a:ext uri="{FF2B5EF4-FFF2-40B4-BE49-F238E27FC236}">
                    <a16:creationId xmlns:a16="http://schemas.microsoft.com/office/drawing/2014/main" id="{706AC2BD-EA2C-4B78-82C0-7E5D22E9BABA}"/>
                  </a:ext>
                </a:extLst>
              </p:cNvPr>
              <p:cNvGrpSpPr/>
              <p:nvPr/>
            </p:nvGrpSpPr>
            <p:grpSpPr>
              <a:xfrm>
                <a:off x="3381375" y="3271828"/>
                <a:ext cx="545779" cy="45729"/>
                <a:chOff x="2809875" y="3271828"/>
                <a:chExt cx="545779" cy="45729"/>
              </a:xfrm>
            </p:grpSpPr>
            <p:grpSp>
              <p:nvGrpSpPr>
                <p:cNvPr id="95" name="Groupe 94">
                  <a:extLst>
                    <a:ext uri="{FF2B5EF4-FFF2-40B4-BE49-F238E27FC236}">
                      <a16:creationId xmlns:a16="http://schemas.microsoft.com/office/drawing/2014/main" id="{91C21FA3-7399-4344-A387-2260CAC728D1}"/>
                    </a:ext>
                  </a:extLst>
                </p:cNvPr>
                <p:cNvGrpSpPr/>
                <p:nvPr/>
              </p:nvGrpSpPr>
              <p:grpSpPr>
                <a:xfrm>
                  <a:off x="280987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01" name="Ellipse 100">
                    <a:extLst>
                      <a:ext uri="{FF2B5EF4-FFF2-40B4-BE49-F238E27FC236}">
                        <a16:creationId xmlns:a16="http://schemas.microsoft.com/office/drawing/2014/main" id="{080097A2-B7B0-4792-958D-E4F57EE92A79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02" name="Ellipse 101">
                    <a:extLst>
                      <a:ext uri="{FF2B5EF4-FFF2-40B4-BE49-F238E27FC236}">
                        <a16:creationId xmlns:a16="http://schemas.microsoft.com/office/drawing/2014/main" id="{6D1EE029-69B7-4C03-AD70-A989995A91B6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03" name="Ellipse 102">
                    <a:extLst>
                      <a:ext uri="{FF2B5EF4-FFF2-40B4-BE49-F238E27FC236}">
                        <a16:creationId xmlns:a16="http://schemas.microsoft.com/office/drawing/2014/main" id="{D5F3B348-9CA3-4EFC-99CB-C52AA68E41D6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04" name="Ellipse 103">
                    <a:extLst>
                      <a:ext uri="{FF2B5EF4-FFF2-40B4-BE49-F238E27FC236}">
                        <a16:creationId xmlns:a16="http://schemas.microsoft.com/office/drawing/2014/main" id="{4B7564EA-819C-403C-8509-013762A6A9A3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96" name="Groupe 95">
                  <a:extLst>
                    <a:ext uri="{FF2B5EF4-FFF2-40B4-BE49-F238E27FC236}">
                      <a16:creationId xmlns:a16="http://schemas.microsoft.com/office/drawing/2014/main" id="{D9871C9F-DA9E-433B-8567-4B24167804EC}"/>
                    </a:ext>
                  </a:extLst>
                </p:cNvPr>
                <p:cNvGrpSpPr/>
                <p:nvPr/>
              </p:nvGrpSpPr>
              <p:grpSpPr>
                <a:xfrm>
                  <a:off x="3095625" y="3271828"/>
                  <a:ext cx="260029" cy="45729"/>
                  <a:chOff x="2809875" y="3271828"/>
                  <a:chExt cx="260029" cy="45729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97" name="Ellipse 96">
                    <a:extLst>
                      <a:ext uri="{FF2B5EF4-FFF2-40B4-BE49-F238E27FC236}">
                        <a16:creationId xmlns:a16="http://schemas.microsoft.com/office/drawing/2014/main" id="{A4FD6E6E-6316-48DF-8CF3-B25021055C8E}"/>
                      </a:ext>
                    </a:extLst>
                  </p:cNvPr>
                  <p:cNvSpPr/>
                  <p:nvPr/>
                </p:nvSpPr>
                <p:spPr>
                  <a:xfrm>
                    <a:off x="2809875" y="3271837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98" name="Ellipse 97">
                    <a:extLst>
                      <a:ext uri="{FF2B5EF4-FFF2-40B4-BE49-F238E27FC236}">
                        <a16:creationId xmlns:a16="http://schemas.microsoft.com/office/drawing/2014/main" id="{3A32C147-74F5-43B0-955B-AA272B017888}"/>
                      </a:ext>
                    </a:extLst>
                  </p:cNvPr>
                  <p:cNvSpPr/>
                  <p:nvPr/>
                </p:nvSpPr>
                <p:spPr>
                  <a:xfrm>
                    <a:off x="2881311" y="327183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99" name="Ellipse 98">
                    <a:extLst>
                      <a:ext uri="{FF2B5EF4-FFF2-40B4-BE49-F238E27FC236}">
                        <a16:creationId xmlns:a16="http://schemas.microsoft.com/office/drawing/2014/main" id="{12AB2AB0-D7DE-4E57-88BC-3DA7D6FC339A}"/>
                      </a:ext>
                    </a:extLst>
                  </p:cNvPr>
                  <p:cNvSpPr/>
                  <p:nvPr/>
                </p:nvSpPr>
                <p:spPr>
                  <a:xfrm>
                    <a:off x="2952743" y="3271828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100" name="Ellipse 99">
                    <a:extLst>
                      <a:ext uri="{FF2B5EF4-FFF2-40B4-BE49-F238E27FC236}">
                        <a16:creationId xmlns:a16="http://schemas.microsoft.com/office/drawing/2014/main" id="{BCF8CBE7-5FA7-4BFA-886C-E4124EBA6A9E}"/>
                      </a:ext>
                    </a:extLst>
                  </p:cNvPr>
                  <p:cNvSpPr/>
                  <p:nvPr/>
                </p:nvSpPr>
                <p:spPr>
                  <a:xfrm>
                    <a:off x="3024185" y="3271831"/>
                    <a:ext cx="45719" cy="45719"/>
                  </a:xfrm>
                  <a:prstGeom prst="ellipse">
                    <a:avLst/>
                  </a:prstGeom>
                  <a:grpFill/>
                  <a:ln>
                    <a:solidFill>
                      <a:srgbClr val="B054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</p:grp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B478B39-503E-4F31-86B7-7D9B8FA130C7}"/>
              </a:ext>
            </a:extLst>
          </p:cNvPr>
          <p:cNvGrpSpPr/>
          <p:nvPr/>
        </p:nvGrpSpPr>
        <p:grpSpPr>
          <a:xfrm flipV="1">
            <a:off x="3058336" y="4066044"/>
            <a:ext cx="3432880" cy="758621"/>
            <a:chOff x="9316306" y="3199661"/>
            <a:chExt cx="3432880" cy="7586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388CF2-5D85-4B7C-B558-4BB6EC5BE98B}"/>
                </a:ext>
              </a:extLst>
            </p:cNvPr>
            <p:cNvSpPr/>
            <p:nvPr/>
          </p:nvSpPr>
          <p:spPr>
            <a:xfrm>
              <a:off x="9338900" y="3199661"/>
              <a:ext cx="3395373" cy="7236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1BC8BC1-3627-4EBE-8ED1-08568A25A9B5}"/>
                </a:ext>
              </a:extLst>
            </p:cNvPr>
            <p:cNvGrpSpPr/>
            <p:nvPr/>
          </p:nvGrpSpPr>
          <p:grpSpPr>
            <a:xfrm>
              <a:off x="9316306" y="3666506"/>
              <a:ext cx="3432880" cy="291776"/>
              <a:chOff x="4307913" y="2790825"/>
              <a:chExt cx="3432880" cy="352426"/>
            </a:xfrm>
          </p:grpSpPr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81CAF9B4-259D-4566-A6B0-AFB10A22D84B}"/>
                  </a:ext>
                </a:extLst>
              </p:cNvPr>
              <p:cNvCxnSpPr/>
              <p:nvPr/>
            </p:nvCxnSpPr>
            <p:spPr>
              <a:xfrm>
                <a:off x="4316528" y="2790825"/>
                <a:ext cx="0" cy="3524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7E77A85D-D241-4DC1-A418-575A94A6DF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7913" y="3128963"/>
                <a:ext cx="343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A6A49795-8624-46EA-BC16-F5AA7BC525ED}"/>
                  </a:ext>
                </a:extLst>
              </p:cNvPr>
              <p:cNvCxnSpPr/>
              <p:nvPr/>
            </p:nvCxnSpPr>
            <p:spPr>
              <a:xfrm>
                <a:off x="7740793" y="2790826"/>
                <a:ext cx="0" cy="3524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A40EA2F5-CD84-40F5-8F9F-7CD177D76E6F}"/>
                </a:ext>
              </a:extLst>
            </p:cNvPr>
            <p:cNvGrpSpPr/>
            <p:nvPr/>
          </p:nvGrpSpPr>
          <p:grpSpPr>
            <a:xfrm>
              <a:off x="9473496" y="3519343"/>
              <a:ext cx="3124069" cy="372820"/>
              <a:chOff x="2703867" y="3017580"/>
              <a:chExt cx="3124069" cy="372820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1215F226-3C15-479C-961F-AA029FC344B2}"/>
                  </a:ext>
                </a:extLst>
              </p:cNvPr>
              <p:cNvGrpSpPr/>
              <p:nvPr/>
            </p:nvGrpSpPr>
            <p:grpSpPr>
              <a:xfrm>
                <a:off x="2703867" y="3273687"/>
                <a:ext cx="140053" cy="116712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7354B43-452E-4BC4-BDED-4E4A345325C2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83" name="Connecteur droit 82">
                  <a:extLst>
                    <a:ext uri="{FF2B5EF4-FFF2-40B4-BE49-F238E27FC236}">
                      <a16:creationId xmlns:a16="http://schemas.microsoft.com/office/drawing/2014/main" id="{AD61C1B6-B5E0-4E26-AB06-8EA15DEEC558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>
                  <a:extLst>
                    <a:ext uri="{FF2B5EF4-FFF2-40B4-BE49-F238E27FC236}">
                      <a16:creationId xmlns:a16="http://schemas.microsoft.com/office/drawing/2014/main" id="{711AE5D8-B6BF-4CD2-B937-8B73E29208E2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FEF3BB03-86B8-4098-9E30-BEF03EDFDDF7}"/>
                  </a:ext>
                </a:extLst>
              </p:cNvPr>
              <p:cNvGrpSpPr/>
              <p:nvPr/>
            </p:nvGrpSpPr>
            <p:grpSpPr>
              <a:xfrm>
                <a:off x="5687883" y="3273688"/>
                <a:ext cx="140053" cy="116712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EBFDFF50-A2B3-495A-8132-4F12FEA839DB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80" name="Connecteur droit 79">
                  <a:extLst>
                    <a:ext uri="{FF2B5EF4-FFF2-40B4-BE49-F238E27FC236}">
                      <a16:creationId xmlns:a16="http://schemas.microsoft.com/office/drawing/2014/main" id="{DA842B2A-8BBF-4DA4-89F2-34DD8EF621A8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>
                  <a:extLst>
                    <a:ext uri="{FF2B5EF4-FFF2-40B4-BE49-F238E27FC236}">
                      <a16:creationId xmlns:a16="http://schemas.microsoft.com/office/drawing/2014/main" id="{3E261F3A-C20B-455F-8349-6107EFB869C1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16812C-AB6E-4BE5-9DF5-5F16447C7F57}"/>
                  </a:ext>
                </a:extLst>
              </p:cNvPr>
              <p:cNvSpPr/>
              <p:nvPr/>
            </p:nvSpPr>
            <p:spPr>
              <a:xfrm>
                <a:off x="2840967" y="3275624"/>
                <a:ext cx="2843084" cy="11476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EBCC292D-4EB7-4978-9C99-26ADEE068CE6}"/>
                  </a:ext>
                </a:extLst>
              </p:cNvPr>
              <p:cNvGrpSpPr/>
              <p:nvPr/>
            </p:nvGrpSpPr>
            <p:grpSpPr>
              <a:xfrm>
                <a:off x="2938426" y="3017580"/>
                <a:ext cx="373272" cy="171311"/>
                <a:chOff x="3924299" y="2452688"/>
                <a:chExt cx="592932" cy="233362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60013E6D-DF7F-49D8-B760-442B9BC530D2}"/>
                    </a:ext>
                  </a:extLst>
                </p:cNvPr>
                <p:cNvSpPr/>
                <p:nvPr/>
              </p:nvSpPr>
              <p:spPr>
                <a:xfrm>
                  <a:off x="3924299" y="2457450"/>
                  <a:ext cx="581025" cy="22860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8E2E7894-0E13-4242-BEE0-DE6B1C020863}"/>
                    </a:ext>
                  </a:extLst>
                </p:cNvPr>
                <p:cNvCxnSpPr/>
                <p:nvPr/>
              </p:nvCxnSpPr>
              <p:spPr>
                <a:xfrm>
                  <a:off x="3933825" y="2452688"/>
                  <a:ext cx="571500" cy="228600"/>
                </a:xfrm>
                <a:prstGeom prst="line">
                  <a:avLst/>
                </a:prstGeom>
                <a:solidFill>
                  <a:srgbClr val="FFFF00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52DE78DA-D10A-4B94-B4DE-EF461AE8EE59}"/>
                    </a:ext>
                  </a:extLst>
                </p:cNvPr>
                <p:cNvCxnSpPr/>
                <p:nvPr/>
              </p:nvCxnSpPr>
              <p:spPr>
                <a:xfrm flipV="1">
                  <a:off x="3943350" y="2455069"/>
                  <a:ext cx="573881" cy="228018"/>
                </a:xfrm>
                <a:prstGeom prst="line">
                  <a:avLst/>
                </a:prstGeom>
                <a:solidFill>
                  <a:srgbClr val="FFFF00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74EA7892-7006-42A7-B2F1-C63843E58829}"/>
                  </a:ext>
                </a:extLst>
              </p:cNvPr>
              <p:cNvGrpSpPr/>
              <p:nvPr/>
            </p:nvGrpSpPr>
            <p:grpSpPr>
              <a:xfrm>
                <a:off x="4832957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1452BDFE-973E-4CEE-9038-D13BE0343357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7D8EDED9-AD5C-4160-8346-F9B79B9448A3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>
                  <a:extLst>
                    <a:ext uri="{FF2B5EF4-FFF2-40B4-BE49-F238E27FC236}">
                      <a16:creationId xmlns:a16="http://schemas.microsoft.com/office/drawing/2014/main" id="{F8554C0D-27E9-49F6-83B0-197D95BF5339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32AFCB3B-AF64-4DB7-A8F8-069B372C97B1}"/>
                  </a:ext>
                </a:extLst>
              </p:cNvPr>
              <p:cNvGrpSpPr/>
              <p:nvPr/>
            </p:nvGrpSpPr>
            <p:grpSpPr>
              <a:xfrm>
                <a:off x="4607546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6703630-2774-4A0B-B221-B6524EF7CD22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71" name="Connecteur droit 70">
                  <a:extLst>
                    <a:ext uri="{FF2B5EF4-FFF2-40B4-BE49-F238E27FC236}">
                      <a16:creationId xmlns:a16="http://schemas.microsoft.com/office/drawing/2014/main" id="{3B27677C-9664-43BE-926F-A2AA3610BF2D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>
                  <a:extLst>
                    <a:ext uri="{FF2B5EF4-FFF2-40B4-BE49-F238E27FC236}">
                      <a16:creationId xmlns:a16="http://schemas.microsoft.com/office/drawing/2014/main" id="{87EA1A6E-35F4-4517-AF0F-27B274BD7645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9ACE6087-0DC5-45F3-92A5-01739ED4F2B6}"/>
                  </a:ext>
                </a:extLst>
              </p:cNvPr>
              <p:cNvGrpSpPr/>
              <p:nvPr/>
            </p:nvGrpSpPr>
            <p:grpSpPr>
              <a:xfrm>
                <a:off x="4382135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8256369-5FE0-4E4A-9EB4-697D351869DC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68" name="Connecteur droit 67">
                  <a:extLst>
                    <a:ext uri="{FF2B5EF4-FFF2-40B4-BE49-F238E27FC236}">
                      <a16:creationId xmlns:a16="http://schemas.microsoft.com/office/drawing/2014/main" id="{7363FD7D-2632-4FFD-A626-60BC85099298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>
                  <a:extLst>
                    <a:ext uri="{FF2B5EF4-FFF2-40B4-BE49-F238E27FC236}">
                      <a16:creationId xmlns:a16="http://schemas.microsoft.com/office/drawing/2014/main" id="{166B045F-4F27-45F4-8A4A-9917625938FA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9CEE29F3-BB90-4DDB-A699-32D38A784FF7}"/>
                  </a:ext>
                </a:extLst>
              </p:cNvPr>
              <p:cNvGrpSpPr/>
              <p:nvPr/>
            </p:nvGrpSpPr>
            <p:grpSpPr>
              <a:xfrm>
                <a:off x="4156723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A286E17-4E39-417D-8EFC-BEB85AEB32B2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65" name="Connecteur droit 64">
                  <a:extLst>
                    <a:ext uri="{FF2B5EF4-FFF2-40B4-BE49-F238E27FC236}">
                      <a16:creationId xmlns:a16="http://schemas.microsoft.com/office/drawing/2014/main" id="{BC0F7F05-941F-4784-BEB2-7A74FAD4AF0D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>
                  <a:extLst>
                    <a:ext uri="{FF2B5EF4-FFF2-40B4-BE49-F238E27FC236}">
                      <a16:creationId xmlns:a16="http://schemas.microsoft.com/office/drawing/2014/main" id="{F4345044-5B43-469C-AFF6-E4EFF50EE44F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D31B376E-C50E-4F97-A792-7A326FA17B85}"/>
                  </a:ext>
                </a:extLst>
              </p:cNvPr>
              <p:cNvGrpSpPr/>
              <p:nvPr/>
            </p:nvGrpSpPr>
            <p:grpSpPr>
              <a:xfrm>
                <a:off x="3931311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4B3BDFC-2AE5-4B69-BC32-8267A5F32DB2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62" name="Connecteur droit 61">
                  <a:extLst>
                    <a:ext uri="{FF2B5EF4-FFF2-40B4-BE49-F238E27FC236}">
                      <a16:creationId xmlns:a16="http://schemas.microsoft.com/office/drawing/2014/main" id="{5B0E8B73-EBFF-4488-AEFA-43D7F62A6706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>
                  <a:extLst>
                    <a:ext uri="{FF2B5EF4-FFF2-40B4-BE49-F238E27FC236}">
                      <a16:creationId xmlns:a16="http://schemas.microsoft.com/office/drawing/2014/main" id="{D9092672-BB4C-457A-AC6D-A541A502224C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7C1BB57E-46E3-482C-ABD5-DC9CEB7BE830}"/>
                  </a:ext>
                </a:extLst>
              </p:cNvPr>
              <p:cNvGrpSpPr/>
              <p:nvPr/>
            </p:nvGrpSpPr>
            <p:grpSpPr>
              <a:xfrm>
                <a:off x="3705899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5C01B3C-6BE0-4F5B-A53C-66C968BA63A9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59" name="Connecteur droit 58">
                  <a:extLst>
                    <a:ext uri="{FF2B5EF4-FFF2-40B4-BE49-F238E27FC236}">
                      <a16:creationId xmlns:a16="http://schemas.microsoft.com/office/drawing/2014/main" id="{A131B8D9-F127-4536-93D9-145BCD723B2E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>
                  <a:extLst>
                    <a:ext uri="{FF2B5EF4-FFF2-40B4-BE49-F238E27FC236}">
                      <a16:creationId xmlns:a16="http://schemas.microsoft.com/office/drawing/2014/main" id="{E14ACE51-F30C-49CD-8A20-D1C7EBC85774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AB99D96E-B9F5-42FE-B9A3-D53285583EC6}"/>
                  </a:ext>
                </a:extLst>
              </p:cNvPr>
              <p:cNvGrpSpPr/>
              <p:nvPr/>
            </p:nvGrpSpPr>
            <p:grpSpPr>
              <a:xfrm>
                <a:off x="3480488" y="3094079"/>
                <a:ext cx="186218" cy="97927"/>
                <a:chOff x="3219449" y="2390774"/>
                <a:chExt cx="581926" cy="233363"/>
              </a:xfrm>
              <a:solidFill>
                <a:srgbClr val="FFFF00"/>
              </a:solidFill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1304C91-539A-4D45-B263-7C343A825419}"/>
                    </a:ext>
                  </a:extLst>
                </p:cNvPr>
                <p:cNvSpPr/>
                <p:nvPr/>
              </p:nvSpPr>
              <p:spPr>
                <a:xfrm>
                  <a:off x="3219449" y="2395537"/>
                  <a:ext cx="581025" cy="228600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CD65D7EF-051F-470C-A16B-EA031AD85B55}"/>
                    </a:ext>
                  </a:extLst>
                </p:cNvPr>
                <p:cNvCxnSpPr/>
                <p:nvPr/>
              </p:nvCxnSpPr>
              <p:spPr>
                <a:xfrm>
                  <a:off x="3219450" y="2390775"/>
                  <a:ext cx="571500" cy="2286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4AB59574-7B04-40F3-B2CA-853B5556FFA9}"/>
                    </a:ext>
                  </a:extLst>
                </p:cNvPr>
                <p:cNvCxnSpPr/>
                <p:nvPr/>
              </p:nvCxnSpPr>
              <p:spPr>
                <a:xfrm flipV="1">
                  <a:off x="3228975" y="2390774"/>
                  <a:ext cx="572400" cy="230400"/>
                </a:xfrm>
                <a:prstGeom prst="lin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B480A08A-2B7A-490D-BC01-6A33F2F67EA9}"/>
                  </a:ext>
                </a:extLst>
              </p:cNvPr>
              <p:cNvGrpSpPr/>
              <p:nvPr/>
            </p:nvGrpSpPr>
            <p:grpSpPr>
              <a:xfrm>
                <a:off x="5202379" y="3018252"/>
                <a:ext cx="373272" cy="171311"/>
                <a:chOff x="3924299" y="2452688"/>
                <a:chExt cx="592932" cy="233362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EE1BB8A-2743-475B-9185-65985C0F5A24}"/>
                    </a:ext>
                  </a:extLst>
                </p:cNvPr>
                <p:cNvSpPr/>
                <p:nvPr/>
              </p:nvSpPr>
              <p:spPr>
                <a:xfrm>
                  <a:off x="3924299" y="2457450"/>
                  <a:ext cx="581025" cy="22860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CA470F0E-D34B-466E-A51D-0193E87FD562}"/>
                    </a:ext>
                  </a:extLst>
                </p:cNvPr>
                <p:cNvCxnSpPr/>
                <p:nvPr/>
              </p:nvCxnSpPr>
              <p:spPr>
                <a:xfrm>
                  <a:off x="3933825" y="2452688"/>
                  <a:ext cx="571500" cy="228600"/>
                </a:xfrm>
                <a:prstGeom prst="line">
                  <a:avLst/>
                </a:prstGeom>
                <a:solidFill>
                  <a:srgbClr val="FFFF00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C6E33DFB-2390-49A5-8CAB-1BD1DDB211CF}"/>
                    </a:ext>
                  </a:extLst>
                </p:cNvPr>
                <p:cNvCxnSpPr/>
                <p:nvPr/>
              </p:nvCxnSpPr>
              <p:spPr>
                <a:xfrm flipV="1">
                  <a:off x="3943350" y="2455069"/>
                  <a:ext cx="573881" cy="228018"/>
                </a:xfrm>
                <a:prstGeom prst="line">
                  <a:avLst/>
                </a:prstGeom>
                <a:solidFill>
                  <a:srgbClr val="FFFF00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E9E8792-7436-49A0-BE2E-68761BB11B36}"/>
              </a:ext>
            </a:extLst>
          </p:cNvPr>
          <p:cNvCxnSpPr/>
          <p:nvPr/>
        </p:nvCxnSpPr>
        <p:spPr>
          <a:xfrm>
            <a:off x="867911" y="2914424"/>
            <a:ext cx="0" cy="569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25C9BF-7424-4CEB-97D0-51288A8AB418}"/>
              </a:ext>
            </a:extLst>
          </p:cNvPr>
          <p:cNvCxnSpPr/>
          <p:nvPr/>
        </p:nvCxnSpPr>
        <p:spPr>
          <a:xfrm>
            <a:off x="875167" y="3809528"/>
            <a:ext cx="0" cy="569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836879DC-F37C-4A09-A7CA-8D6F940E66DC}"/>
              </a:ext>
            </a:extLst>
          </p:cNvPr>
          <p:cNvCxnSpPr/>
          <p:nvPr/>
        </p:nvCxnSpPr>
        <p:spPr>
          <a:xfrm>
            <a:off x="8611280" y="2932909"/>
            <a:ext cx="0" cy="569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3FD1D8F-175F-4AB4-9F7D-167A3892C525}"/>
              </a:ext>
            </a:extLst>
          </p:cNvPr>
          <p:cNvCxnSpPr/>
          <p:nvPr/>
        </p:nvCxnSpPr>
        <p:spPr>
          <a:xfrm>
            <a:off x="8618539" y="3828013"/>
            <a:ext cx="0" cy="569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ZoneTexte 211">
            <a:extLst>
              <a:ext uri="{FF2B5EF4-FFF2-40B4-BE49-F238E27FC236}">
                <a16:creationId xmlns:a16="http://schemas.microsoft.com/office/drawing/2014/main" id="{F8333121-C50B-4030-8E4D-84F8E5CDA6A7}"/>
              </a:ext>
            </a:extLst>
          </p:cNvPr>
          <p:cNvSpPr txBox="1"/>
          <p:nvPr/>
        </p:nvSpPr>
        <p:spPr>
          <a:xfrm>
            <a:off x="7164279" y="6299191"/>
            <a:ext cx="37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>
                <a:solidFill>
                  <a:srgbClr val="FFC000"/>
                </a:solidFill>
              </a:rPr>
              <a:t>Thuillier, ECRIS 2018 workshop</a:t>
            </a:r>
          </a:p>
        </p:txBody>
      </p:sp>
      <p:sp>
        <p:nvSpPr>
          <p:cNvPr id="314" name="ZoneTexte 211">
            <a:extLst>
              <a:ext uri="{FF2B5EF4-FFF2-40B4-BE49-F238E27FC236}">
                <a16:creationId xmlns:a16="http://schemas.microsoft.com/office/drawing/2014/main" id="{BE149710-4DBB-45DF-A054-D6E9DE28A387}"/>
              </a:ext>
            </a:extLst>
          </p:cNvPr>
          <p:cNvSpPr txBox="1"/>
          <p:nvPr/>
        </p:nvSpPr>
        <p:spPr>
          <a:xfrm>
            <a:off x="673187" y="775065"/>
            <a:ext cx="8784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>
                <a:solidFill>
                  <a:srgbClr val="0070C0"/>
                </a:solidFill>
              </a:rPr>
              <a:t>New concept of </a:t>
            </a:r>
            <a:r>
              <a:rPr lang="fr-FR" dirty="0" err="1">
                <a:solidFill>
                  <a:srgbClr val="0070C0"/>
                </a:solidFill>
              </a:rPr>
              <a:t>superconducting</a:t>
            </a:r>
            <a:r>
              <a:rPr lang="fr-FR" dirty="0">
                <a:solidFill>
                  <a:srgbClr val="0070C0"/>
                </a:solidFill>
              </a:rPr>
              <a:t> Charge Breeder</a:t>
            </a:r>
          </a:p>
          <a:p>
            <a:pPr>
              <a:spcBef>
                <a:spcPts val="600"/>
              </a:spcBef>
            </a:pPr>
            <a:r>
              <a:rPr lang="fr-FR" dirty="0"/>
              <a:t>+20% </a:t>
            </a:r>
            <a:r>
              <a:rPr lang="fr-FR" dirty="0" err="1"/>
              <a:t>efficiency</a:t>
            </a:r>
            <a:r>
              <a:rPr lang="fr-FR" dirty="0"/>
              <a:t>, -40% CB Time, </a:t>
            </a:r>
            <a:r>
              <a:rPr lang="fr-FR" dirty="0" err="1"/>
              <a:t>drastic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of contaminants</a:t>
            </a:r>
          </a:p>
        </p:txBody>
      </p:sp>
    </p:spTree>
    <p:extLst>
      <p:ext uri="{BB962C8B-B14F-4D97-AF65-F5344CB8AC3E}">
        <p14:creationId xmlns:p14="http://schemas.microsoft.com/office/powerpoint/2010/main" val="339763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16B947E-2F25-4AB7-871A-DCE41622498F}"/>
              </a:ext>
            </a:extLst>
          </p:cNvPr>
          <p:cNvSpPr txBox="1">
            <a:spLocks/>
          </p:cNvSpPr>
          <p:nvPr/>
        </p:nvSpPr>
        <p:spPr>
          <a:xfrm>
            <a:off x="884516" y="1976582"/>
            <a:ext cx="9931267" cy="34174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</a:rPr>
              <a:t>Conclusion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ECR Charge Breeders are efficient instruments that accept a very high 1+ beam flux which could be of high interest for future ISOL facilities with high production yield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beam purity issue can be addressed with high downstream separation and additional R&amp;D must be carried out to reduce the contaminants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ECR Charge Breeding technics can be improved and solutions are identified to enhance the performances through a new generation of source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4305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16B947E-2F25-4AB7-871A-DCE41622498F}"/>
              </a:ext>
            </a:extLst>
          </p:cNvPr>
          <p:cNvSpPr txBox="1">
            <a:spLocks/>
          </p:cNvSpPr>
          <p:nvPr/>
        </p:nvSpPr>
        <p:spPr>
          <a:xfrm>
            <a:off x="3369099" y="2728341"/>
            <a:ext cx="6504576" cy="552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</a:rPr>
              <a:t>Thank you for your attention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06CAFFD-5FA9-4742-B64A-B6607725E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7674"/>
              </p:ext>
            </p:extLst>
          </p:nvPr>
        </p:nvGraphicFramePr>
        <p:xfrm>
          <a:off x="2225098" y="719931"/>
          <a:ext cx="75755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13479532" imgH="9639237" progId="AcroExch.Document.DC">
                  <p:embed/>
                </p:oleObj>
              </mc:Choice>
              <mc:Fallback>
                <p:oleObj name="Acrobat Document" r:id="rId3" imgW="13479532" imgH="96392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098" y="719931"/>
                        <a:ext cx="75755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DAF9BC4-6671-4BA3-B16F-87379FF1F33B}"/>
              </a:ext>
            </a:extLst>
          </p:cNvPr>
          <p:cNvSpPr txBox="1"/>
          <p:nvPr/>
        </p:nvSpPr>
        <p:spPr>
          <a:xfrm>
            <a:off x="4337030" y="258266"/>
            <a:ext cx="335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LPSC 1+N+ test bench</a:t>
            </a:r>
          </a:p>
        </p:txBody>
      </p:sp>
    </p:spTree>
    <p:extLst>
      <p:ext uri="{BB962C8B-B14F-4D97-AF65-F5344CB8AC3E}">
        <p14:creationId xmlns:p14="http://schemas.microsoft.com/office/powerpoint/2010/main" val="182408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035"/>
            <a:ext cx="5112368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Beam </a:t>
            </a:r>
            <a:r>
              <a:rPr lang="fr-FR" sz="3200" b="1" dirty="0" err="1">
                <a:solidFill>
                  <a:srgbClr val="0070C0"/>
                </a:solidFill>
              </a:rPr>
              <a:t>purity</a:t>
            </a:r>
            <a:r>
              <a:rPr lang="fr-FR" sz="3200" b="1" dirty="0">
                <a:solidFill>
                  <a:srgbClr val="0070C0"/>
                </a:solidFill>
              </a:rPr>
              <a:t> issue</a:t>
            </a:r>
          </a:p>
        </p:txBody>
      </p:sp>
      <p:sp>
        <p:nvSpPr>
          <p:cNvPr id="9" name="ZoneTexte 211">
            <a:extLst>
              <a:ext uri="{FF2B5EF4-FFF2-40B4-BE49-F238E27FC236}">
                <a16:creationId xmlns:a16="http://schemas.microsoft.com/office/drawing/2014/main" id="{89B5858A-521D-4962-B1A6-1F7421854D02}"/>
              </a:ext>
            </a:extLst>
          </p:cNvPr>
          <p:cNvSpPr txBox="1"/>
          <p:nvPr/>
        </p:nvSpPr>
        <p:spPr>
          <a:xfrm>
            <a:off x="643044" y="1295781"/>
            <a:ext cx="791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6E4B0A68-9817-4F37-8129-8AE4210F0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041" y="921241"/>
                <a:ext cx="4345195" cy="533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ctr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fr-FR" dirty="0"/>
                  <a:t>2.7% of RIB content in the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br>
                  <a:rPr lang="fr-FR" dirty="0"/>
                </a:b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~300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r>
                  <a:rPr lang="fr-FR" dirty="0"/>
                  <a:t>60% RIB </a:t>
                </a:r>
                <a:r>
                  <a:rPr lang="fr-FR" dirty="0" err="1"/>
                  <a:t>would</a:t>
                </a:r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~6000</m:t>
                    </m:r>
                  </m:oMath>
                </a14:m>
                <a:r>
                  <a:rPr lang="fr-FR" dirty="0"/>
                  <a:t> 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6E4B0A68-9817-4F37-8129-8AE4210F0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1" y="921241"/>
                <a:ext cx="4345195" cy="5333721"/>
              </a:xfrm>
              <a:prstGeom prst="rect">
                <a:avLst/>
              </a:prstGeom>
              <a:blipFill>
                <a:blip r:embed="rId2"/>
                <a:stretch>
                  <a:fillRect t="-1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>
            <a:extLst>
              <a:ext uri="{FF2B5EF4-FFF2-40B4-BE49-F238E27FC236}">
                <a16:creationId xmlns:a16="http://schemas.microsoft.com/office/drawing/2014/main" id="{AAD8C476-C915-42A2-B6FA-91E74C66903B}"/>
              </a:ext>
            </a:extLst>
          </p:cNvPr>
          <p:cNvGrpSpPr/>
          <p:nvPr/>
        </p:nvGrpSpPr>
        <p:grpSpPr>
          <a:xfrm>
            <a:off x="6169398" y="1050313"/>
            <a:ext cx="3906335" cy="3743673"/>
            <a:chOff x="4463684" y="1355677"/>
            <a:chExt cx="4802465" cy="4602492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70ED5EBA-49C5-41E6-B21E-0B2816982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1" t="9074" r="25415" b="13322"/>
            <a:stretch/>
          </p:blipFill>
          <p:spPr>
            <a:xfrm rot="16200000">
              <a:off x="5400579" y="676004"/>
              <a:ext cx="2474515" cy="434830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F2125D-5FD9-42C0-8D01-D7EDD9C30B25}"/>
                </a:ext>
              </a:extLst>
            </p:cNvPr>
            <p:cNvSpPr/>
            <p:nvPr/>
          </p:nvSpPr>
          <p:spPr>
            <a:xfrm rot="5400000">
              <a:off x="8087632" y="2965966"/>
              <a:ext cx="754083" cy="661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83B241-10B2-4E72-A5F7-F7E1D38699D4}"/>
                </a:ext>
              </a:extLst>
            </p:cNvPr>
            <p:cNvSpPr/>
            <p:nvPr/>
          </p:nvSpPr>
          <p:spPr>
            <a:xfrm rot="5400000">
              <a:off x="7936643" y="2577375"/>
              <a:ext cx="515837" cy="439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5EBD65-80D2-4AF6-8B2B-F544D1F735B0}"/>
                </a:ext>
              </a:extLst>
            </p:cNvPr>
            <p:cNvSpPr/>
            <p:nvPr/>
          </p:nvSpPr>
          <p:spPr>
            <a:xfrm rot="5400000">
              <a:off x="7717040" y="2292772"/>
              <a:ext cx="515837" cy="439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06DDA1-0A56-4679-B8E4-18999FBD7735}"/>
                </a:ext>
              </a:extLst>
            </p:cNvPr>
            <p:cNvSpPr/>
            <p:nvPr/>
          </p:nvSpPr>
          <p:spPr>
            <a:xfrm rot="5400000">
              <a:off x="5025125" y="2493365"/>
              <a:ext cx="650747" cy="439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A25B46-7F79-452C-AE10-AA4C17D7C9A8}"/>
                </a:ext>
              </a:extLst>
            </p:cNvPr>
            <p:cNvSpPr/>
            <p:nvPr/>
          </p:nvSpPr>
          <p:spPr>
            <a:xfrm rot="5400000">
              <a:off x="5857991" y="2438338"/>
              <a:ext cx="650747" cy="33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2C7AA0-DCF8-494C-A1B0-A40F95FCDABA}"/>
                </a:ext>
              </a:extLst>
            </p:cNvPr>
            <p:cNvSpPr/>
            <p:nvPr/>
          </p:nvSpPr>
          <p:spPr>
            <a:xfrm rot="5400000">
              <a:off x="5849475" y="2254450"/>
              <a:ext cx="332908" cy="33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4B80F21B-2C3E-4160-BB88-E66CD8B461C4}"/>
                </a:ext>
              </a:extLst>
            </p:cNvPr>
            <p:cNvSpPr txBox="1"/>
            <p:nvPr/>
          </p:nvSpPr>
          <p:spPr>
            <a:xfrm>
              <a:off x="5770066" y="2338057"/>
              <a:ext cx="437535" cy="378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68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Zn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13+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891D8F7-6633-4A3C-976F-33BC8820D96E}"/>
                </a:ext>
              </a:extLst>
            </p:cNvPr>
            <p:cNvSpPr txBox="1"/>
            <p:nvPr/>
          </p:nvSpPr>
          <p:spPr>
            <a:xfrm>
              <a:off x="5145740" y="2336542"/>
              <a:ext cx="409516" cy="227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47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Ti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9+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349473-AA7B-4AD4-9D74-FF86F652C506}"/>
                </a:ext>
              </a:extLst>
            </p:cNvPr>
            <p:cNvSpPr/>
            <p:nvPr/>
          </p:nvSpPr>
          <p:spPr>
            <a:xfrm rot="5400000">
              <a:off x="6288346" y="1884378"/>
              <a:ext cx="826580" cy="4294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28853B3-29BA-40FB-87C5-9726C6EFF65A}"/>
                </a:ext>
              </a:extLst>
            </p:cNvPr>
            <p:cNvSpPr txBox="1"/>
            <p:nvPr/>
          </p:nvSpPr>
          <p:spPr>
            <a:xfrm>
              <a:off x="6522380" y="1872186"/>
              <a:ext cx="616964" cy="227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94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Mo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18+</a:t>
              </a: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33F75430-5702-4814-A4D5-CFA83CA22A2E}"/>
                </a:ext>
              </a:extLst>
            </p:cNvPr>
            <p:cNvSpPr txBox="1"/>
            <p:nvPr/>
          </p:nvSpPr>
          <p:spPr>
            <a:xfrm>
              <a:off x="6522380" y="2055387"/>
              <a:ext cx="502726" cy="227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94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Zr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18+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B0629-EF65-4C9A-9B40-B900497CC3FE}"/>
                </a:ext>
              </a:extLst>
            </p:cNvPr>
            <p:cNvSpPr/>
            <p:nvPr/>
          </p:nvSpPr>
          <p:spPr>
            <a:xfrm rot="5400000">
              <a:off x="6815246" y="2587989"/>
              <a:ext cx="384378" cy="569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23F0D0D5-A3D6-42E8-BE89-A87E068541E8}"/>
                </a:ext>
              </a:extLst>
            </p:cNvPr>
            <p:cNvSpPr txBox="1"/>
            <p:nvPr/>
          </p:nvSpPr>
          <p:spPr>
            <a:xfrm>
              <a:off x="6572876" y="2773547"/>
              <a:ext cx="566469" cy="227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120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Sn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23+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B9AB4B-FFC9-4B8E-8B0D-084F2718AAB3}"/>
                </a:ext>
              </a:extLst>
            </p:cNvPr>
            <p:cNvSpPr/>
            <p:nvPr/>
          </p:nvSpPr>
          <p:spPr>
            <a:xfrm rot="5400000">
              <a:off x="6920605" y="2979831"/>
              <a:ext cx="501348" cy="569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2F08441D-B161-4E7A-8335-A4EC3CF4BB81}"/>
                </a:ext>
              </a:extLst>
            </p:cNvPr>
            <p:cNvSpPr txBox="1"/>
            <p:nvPr/>
          </p:nvSpPr>
          <p:spPr>
            <a:xfrm>
              <a:off x="6892123" y="3131735"/>
              <a:ext cx="489841" cy="378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136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Xe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26+</a:t>
              </a:r>
            </a:p>
          </p:txBody>
        </p: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81E72988-9BB0-440E-94D7-7EB865B9EA14}"/>
                </a:ext>
              </a:extLst>
            </p:cNvPr>
            <p:cNvSpPr txBox="1"/>
            <p:nvPr/>
          </p:nvSpPr>
          <p:spPr>
            <a:xfrm>
              <a:off x="7136162" y="3325365"/>
              <a:ext cx="576909" cy="22702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146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Ba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28+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8E42EB-60BF-44FC-8583-67152F7CB5BA}"/>
                </a:ext>
              </a:extLst>
            </p:cNvPr>
            <p:cNvSpPr/>
            <p:nvPr/>
          </p:nvSpPr>
          <p:spPr>
            <a:xfrm rot="5400000">
              <a:off x="6925056" y="3474850"/>
              <a:ext cx="152400" cy="169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0FE787DD-197B-43FE-B349-D912B448D7CD}"/>
                </a:ext>
              </a:extLst>
            </p:cNvPr>
            <p:cNvSpPr txBox="1"/>
            <p:nvPr/>
          </p:nvSpPr>
          <p:spPr>
            <a:xfrm>
              <a:off x="7764705" y="2601378"/>
              <a:ext cx="539318" cy="227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193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Ir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37+</a:t>
              </a:r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45CD880F-3E72-4DC6-9113-F87C2A474CF5}"/>
                </a:ext>
              </a:extLst>
            </p:cNvPr>
            <p:cNvSpPr txBox="1"/>
            <p:nvPr/>
          </p:nvSpPr>
          <p:spPr>
            <a:xfrm>
              <a:off x="8054105" y="3198906"/>
              <a:ext cx="594260" cy="227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198</a:t>
              </a: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Hg</a:t>
              </a:r>
              <a:r>
                <a:rPr lang="en-US" sz="1200" kern="0" baseline="30000" dirty="0">
                  <a:solidFill>
                    <a:prstClr val="black"/>
                  </a:solidFill>
                  <a:latin typeface="Calibri"/>
                </a:rPr>
                <a:t>38+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5E0353-4A2B-4458-84AB-74B4A172BAD7}"/>
                </a:ext>
              </a:extLst>
            </p:cNvPr>
            <p:cNvSpPr/>
            <p:nvPr/>
          </p:nvSpPr>
          <p:spPr>
            <a:xfrm rot="5400000">
              <a:off x="8049594" y="1038304"/>
              <a:ext cx="257920" cy="1593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50000"/>
                <a:hueOff val="20965977"/>
                <a:satOff val="5482"/>
                <a:lumOff val="165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" name="Straight Connector 4">
              <a:extLst>
                <a:ext uri="{FF2B5EF4-FFF2-40B4-BE49-F238E27FC236}">
                  <a16:creationId xmlns:a16="http://schemas.microsoft.com/office/drawing/2014/main" id="{2F1B84C7-6CFE-4653-BB20-E4404111FBFC}"/>
                </a:ext>
              </a:extLst>
            </p:cNvPr>
            <p:cNvCxnSpPr/>
            <p:nvPr/>
          </p:nvCxnSpPr>
          <p:spPr bwMode="auto">
            <a:xfrm>
              <a:off x="7056591" y="3327933"/>
              <a:ext cx="0" cy="308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9">
              <a:extLst>
                <a:ext uri="{FF2B5EF4-FFF2-40B4-BE49-F238E27FC236}">
                  <a16:creationId xmlns:a16="http://schemas.microsoft.com/office/drawing/2014/main" id="{40833ADD-FBE3-4731-A385-D0E4570FECBD}"/>
                </a:ext>
              </a:extLst>
            </p:cNvPr>
            <p:cNvCxnSpPr/>
            <p:nvPr/>
          </p:nvCxnSpPr>
          <p:spPr bwMode="auto">
            <a:xfrm flipH="1">
              <a:off x="7308061" y="3554885"/>
              <a:ext cx="89758" cy="1138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" name="Group 7">
              <a:extLst>
                <a:ext uri="{FF2B5EF4-FFF2-40B4-BE49-F238E27FC236}">
                  <a16:creationId xmlns:a16="http://schemas.microsoft.com/office/drawing/2014/main" id="{87F5F804-AB5D-4083-9A4C-976500418A7C}"/>
                </a:ext>
              </a:extLst>
            </p:cNvPr>
            <p:cNvGrpSpPr/>
            <p:nvPr/>
          </p:nvGrpSpPr>
          <p:grpSpPr>
            <a:xfrm>
              <a:off x="5075526" y="4077226"/>
              <a:ext cx="3553142" cy="1880943"/>
              <a:chOff x="4919009" y="4077226"/>
              <a:chExt cx="3553142" cy="188094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64E652-584B-4938-A98D-0288076E7819}"/>
                  </a:ext>
                </a:extLst>
              </p:cNvPr>
              <p:cNvSpPr/>
              <p:nvPr/>
            </p:nvSpPr>
            <p:spPr>
              <a:xfrm>
                <a:off x="4919009" y="4787660"/>
                <a:ext cx="507562" cy="586597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1D5B791-AE1D-469D-A1A1-1E4EFBD371F2}"/>
                  </a:ext>
                </a:extLst>
              </p:cNvPr>
              <p:cNvSpPr/>
              <p:nvPr/>
            </p:nvSpPr>
            <p:spPr>
              <a:xfrm>
                <a:off x="5605631" y="4967391"/>
                <a:ext cx="507562" cy="293299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89C96DD-DE56-490F-8FB3-6D17D148354C}"/>
                  </a:ext>
                </a:extLst>
              </p:cNvPr>
              <p:cNvSpPr/>
              <p:nvPr/>
            </p:nvSpPr>
            <p:spPr>
              <a:xfrm>
                <a:off x="6566150" y="4929810"/>
                <a:ext cx="507562" cy="477530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AC0451-985B-4B70-BD00-F2179C3F67AA}"/>
                  </a:ext>
                </a:extLst>
              </p:cNvPr>
              <p:cNvSpPr/>
              <p:nvPr/>
            </p:nvSpPr>
            <p:spPr>
              <a:xfrm>
                <a:off x="7342176" y="4842193"/>
                <a:ext cx="507562" cy="477530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5D59583-297D-44DE-BB87-237ADA973D53}"/>
                  </a:ext>
                </a:extLst>
              </p:cNvPr>
              <p:cNvSpPr/>
              <p:nvPr/>
            </p:nvSpPr>
            <p:spPr>
              <a:xfrm>
                <a:off x="6846752" y="5480639"/>
                <a:ext cx="507562" cy="477530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58F44AF-B19D-4188-ABF4-2820F680D955}"/>
                  </a:ext>
                </a:extLst>
              </p:cNvPr>
              <p:cNvSpPr/>
              <p:nvPr/>
            </p:nvSpPr>
            <p:spPr>
              <a:xfrm>
                <a:off x="7964589" y="5455452"/>
                <a:ext cx="507562" cy="477530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3F3B520-33E4-4BBC-8DA3-F5F470404E09}"/>
                  </a:ext>
                </a:extLst>
              </p:cNvPr>
              <p:cNvSpPr/>
              <p:nvPr/>
            </p:nvSpPr>
            <p:spPr>
              <a:xfrm>
                <a:off x="6357052" y="4077226"/>
                <a:ext cx="507562" cy="477530"/>
              </a:xfrm>
              <a:prstGeom prst="rect">
                <a:avLst/>
              </a:prstGeom>
              <a:solidFill>
                <a:schemeClr val="bg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20965977"/>
                  <a:satOff val="5482"/>
                  <a:lumOff val="1655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D6FF5C9B-CD5C-4215-9D84-86201EB77865}"/>
                </a:ext>
              </a:extLst>
            </p:cNvPr>
            <p:cNvCxnSpPr/>
            <p:nvPr/>
          </p:nvCxnSpPr>
          <p:spPr>
            <a:xfrm>
              <a:off x="6608486" y="2512375"/>
              <a:ext cx="19373" cy="1337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7A89AE31-B327-434D-AAF4-0F7B24A1AD1D}"/>
                </a:ext>
              </a:extLst>
            </p:cNvPr>
            <p:cNvCxnSpPr/>
            <p:nvPr/>
          </p:nvCxnSpPr>
          <p:spPr>
            <a:xfrm>
              <a:off x="7605077" y="2521208"/>
              <a:ext cx="19373" cy="1337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7C94C957-53BE-4D8D-AEDA-A995A7B74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065" y="1484694"/>
              <a:ext cx="2119084" cy="834613"/>
            </a:xfrm>
            <a:prstGeom prst="rect">
              <a:avLst/>
            </a:prstGeom>
          </p:spPr>
        </p:pic>
        <p:sp>
          <p:nvSpPr>
            <p:cNvPr id="37" name="TextBox 48">
              <a:extLst>
                <a:ext uri="{FF2B5EF4-FFF2-40B4-BE49-F238E27FC236}">
                  <a16:creationId xmlns:a16="http://schemas.microsoft.com/office/drawing/2014/main" id="{1171AD35-B184-4974-9D44-F58BF84F0D7E}"/>
                </a:ext>
              </a:extLst>
            </p:cNvPr>
            <p:cNvSpPr txBox="1"/>
            <p:nvPr/>
          </p:nvSpPr>
          <p:spPr>
            <a:xfrm>
              <a:off x="5175157" y="1355677"/>
              <a:ext cx="3210958" cy="3405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kern="0" dirty="0">
                  <a:solidFill>
                    <a:prstClr val="black"/>
                  </a:solidFill>
                  <a:latin typeface="Calibri"/>
                </a:rPr>
                <a:t>~3% of total beam current </a:t>
              </a:r>
            </a:p>
          </p:txBody>
        </p:sp>
        <p:sp>
          <p:nvSpPr>
            <p:cNvPr id="38" name="Rectangle à coins arrondis 43">
              <a:extLst>
                <a:ext uri="{FF2B5EF4-FFF2-40B4-BE49-F238E27FC236}">
                  <a16:creationId xmlns:a16="http://schemas.microsoft.com/office/drawing/2014/main" id="{FC5F2922-542D-4128-80DB-2EE643216AAE}"/>
                </a:ext>
              </a:extLst>
            </p:cNvPr>
            <p:cNvSpPr/>
            <p:nvPr/>
          </p:nvSpPr>
          <p:spPr>
            <a:xfrm>
              <a:off x="4941647" y="3691817"/>
              <a:ext cx="3881996" cy="10059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Ionization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chamber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signals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0054DB93-FD80-4BF6-B910-9C2E592F9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17" y="2306440"/>
            <a:ext cx="3657143" cy="2299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10344F0-90EE-46D0-ABE2-4D8609BDDDF6}"/>
                  </a:ext>
                </a:extLst>
              </p:cNvPr>
              <p:cNvSpPr txBox="1"/>
              <p:nvPr/>
            </p:nvSpPr>
            <p:spPr>
              <a:xfrm>
                <a:off x="1767246" y="2399651"/>
                <a:ext cx="1047723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~6000</m:t>
                      </m:r>
                    </m:oMath>
                  </m:oMathPara>
                </a14:m>
                <a:endParaRPr lang="fr-F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10344F0-90EE-46D0-ABE2-4D8609BD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46" y="2399651"/>
                <a:ext cx="1047723" cy="494238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CF19FF6-5D23-4D99-828A-5859B9539BC6}"/>
              </a:ext>
            </a:extLst>
          </p:cNvPr>
          <p:cNvCxnSpPr/>
          <p:nvPr/>
        </p:nvCxnSpPr>
        <p:spPr>
          <a:xfrm flipV="1">
            <a:off x="2706353" y="2663263"/>
            <a:ext cx="3600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FEAFB0E2-6829-45F5-AB0A-CBC1CF046F9F}"/>
                  </a:ext>
                </a:extLst>
              </p:cNvPr>
              <p:cNvSpPr txBox="1"/>
              <p:nvPr/>
            </p:nvSpPr>
            <p:spPr>
              <a:xfrm>
                <a:off x="4942936" y="2486148"/>
                <a:ext cx="948337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sz="1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~300</m:t>
                      </m:r>
                    </m:oMath>
                  </m:oMathPara>
                </a14:m>
                <a:endParaRPr lang="fr-F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FEAFB0E2-6829-45F5-AB0A-CBC1CF046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36" y="2486148"/>
                <a:ext cx="948337" cy="494238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291D02E-7CDF-4E66-97AD-2CCA272051B0}"/>
              </a:ext>
            </a:extLst>
          </p:cNvPr>
          <p:cNvCxnSpPr>
            <a:stCxn id="49" idx="1"/>
          </p:cNvCxnSpPr>
          <p:nvPr/>
        </p:nvCxnSpPr>
        <p:spPr>
          <a:xfrm flipH="1">
            <a:off x="4526927" y="2733267"/>
            <a:ext cx="416009" cy="618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>
            <a:extLst>
              <a:ext uri="{FF2B5EF4-FFF2-40B4-BE49-F238E27FC236}">
                <a16:creationId xmlns:a16="http://schemas.microsoft.com/office/drawing/2014/main" id="{4BC8E52C-0641-4B67-B5EB-FC963F13A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8" y="3691491"/>
            <a:ext cx="3667467" cy="250610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163E7A6B-1952-47A9-8C6D-312CA2473551}"/>
              </a:ext>
            </a:extLst>
          </p:cNvPr>
          <p:cNvSpPr txBox="1"/>
          <p:nvPr/>
        </p:nvSpPr>
        <p:spPr>
          <a:xfrm>
            <a:off x="7366684" y="4215145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aseline="30000" dirty="0"/>
              <a:t>146</a:t>
            </a:r>
            <a:r>
              <a:rPr lang="fr-FR" dirty="0"/>
              <a:t>Ba</a:t>
            </a:r>
          </a:p>
          <a:p>
            <a:pPr algn="ctr"/>
            <a:r>
              <a:rPr lang="fr-FR" dirty="0"/>
              <a:t>case</a:t>
            </a:r>
          </a:p>
        </p:txBody>
      </p:sp>
      <p:sp>
        <p:nvSpPr>
          <p:cNvPr id="53" name="ZoneTexte 211">
            <a:extLst>
              <a:ext uri="{FF2B5EF4-FFF2-40B4-BE49-F238E27FC236}">
                <a16:creationId xmlns:a16="http://schemas.microsoft.com/office/drawing/2014/main" id="{C80D5562-5E36-4143-8BC5-9C02F9A8718A}"/>
              </a:ext>
            </a:extLst>
          </p:cNvPr>
          <p:cNvSpPr txBox="1"/>
          <p:nvPr/>
        </p:nvSpPr>
        <p:spPr>
          <a:xfrm>
            <a:off x="6555323" y="6465018"/>
            <a:ext cx="37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/>
              <a:t>Thuillier, ECRIS 2018 workshop</a:t>
            </a:r>
          </a:p>
        </p:txBody>
      </p:sp>
    </p:spTree>
    <p:extLst>
      <p:ext uri="{BB962C8B-B14F-4D97-AF65-F5344CB8AC3E}">
        <p14:creationId xmlns:p14="http://schemas.microsoft.com/office/powerpoint/2010/main" val="285257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99E17C4-4108-4740-B356-20DDFF97A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04747"/>
              </p:ext>
            </p:extLst>
          </p:nvPr>
        </p:nvGraphicFramePr>
        <p:xfrm>
          <a:off x="3984187" y="3976370"/>
          <a:ext cx="570149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69">
                  <a:extLst>
                    <a:ext uri="{9D8B030D-6E8A-4147-A177-3AD203B41FA5}">
                      <a16:colId xmlns:a16="http://schemas.microsoft.com/office/drawing/2014/main" val="383187653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1047099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74372777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562227293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1685730776"/>
                    </a:ext>
                  </a:extLst>
                </a:gridCol>
                <a:gridCol w="1369143">
                  <a:extLst>
                    <a:ext uri="{9D8B030D-6E8A-4147-A177-3AD203B41FA5}">
                      <a16:colId xmlns:a16="http://schemas.microsoft.com/office/drawing/2014/main" val="408194939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fr-FR" sz="1900" dirty="0"/>
                        <a:t>Signal (pps)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</a:t>
                      </a:r>
                      <a:r>
                        <a:rPr lang="fr-FR" sz="19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/>
                        <a:t>10</a:t>
                      </a:r>
                      <a:r>
                        <a:rPr lang="fr-FR" sz="1900" baseline="30000" dirty="0"/>
                        <a:t>4</a:t>
                      </a:r>
                    </a:p>
                    <a:p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/>
                        <a:t>10</a:t>
                      </a:r>
                      <a:r>
                        <a:rPr lang="fr-FR" sz="1900" baseline="30000" dirty="0"/>
                        <a:t>5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/>
                        <a:t>10</a:t>
                      </a:r>
                      <a:r>
                        <a:rPr lang="fr-FR" sz="1900" baseline="30000" dirty="0"/>
                        <a:t>6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/>
                        <a:t>10</a:t>
                      </a:r>
                      <a:r>
                        <a:rPr lang="fr-FR" sz="1900" baseline="30000" dirty="0"/>
                        <a:t>7</a:t>
                      </a:r>
                      <a:endParaRPr lang="fr-F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085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fr-FR" sz="1900" dirty="0"/>
                        <a:t>Signal/Noise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6821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fr-FR" sz="1900" dirty="0"/>
                        <a:t>N+ RIB 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9648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fr-FR" sz="1900" dirty="0"/>
                        <a:t>Signal/Noise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5636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fr-FR" sz="1900" dirty="0"/>
                        <a:t>N+ RIB 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99.99%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66241"/>
                  </a:ext>
                </a:extLst>
              </a:tr>
            </a:tbl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41" y="128010"/>
            <a:ext cx="4066913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Beam </a:t>
            </a:r>
            <a:r>
              <a:rPr lang="fr-FR" sz="3200" b="1" dirty="0" err="1">
                <a:solidFill>
                  <a:srgbClr val="0070C0"/>
                </a:solidFill>
              </a:rPr>
              <a:t>purity</a:t>
            </a:r>
            <a:r>
              <a:rPr lang="fr-FR" sz="3200" b="1" dirty="0">
                <a:solidFill>
                  <a:srgbClr val="0070C0"/>
                </a:solidFill>
              </a:rPr>
              <a:t> issue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FA3601D7-B15C-49C1-AF07-C1D038BCED28}"/>
              </a:ext>
            </a:extLst>
          </p:cNvPr>
          <p:cNvSpPr>
            <a:spLocks noGrp="1"/>
          </p:cNvSpPr>
          <p:nvPr/>
        </p:nvSpPr>
        <p:spPr bwMode="auto">
          <a:xfrm>
            <a:off x="1082803" y="3556201"/>
            <a:ext cx="9899168" cy="7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</a:rPr>
              <a:t>Signal</a:t>
            </a:r>
            <a:r>
              <a:rPr lang="fr-FR" dirty="0"/>
              <a:t> to </a:t>
            </a:r>
            <a:r>
              <a:rPr lang="fr-FR" b="1" dirty="0">
                <a:solidFill>
                  <a:srgbClr val="CC0099"/>
                </a:solidFill>
              </a:rPr>
              <a:t>noise</a:t>
            </a:r>
            <a:r>
              <a:rPr lang="fr-FR" dirty="0"/>
              <a:t> ratio </a:t>
            </a:r>
            <a:r>
              <a:rPr lang="fr-FR" dirty="0" err="1"/>
              <a:t>is</a:t>
            </a:r>
            <a:r>
              <a:rPr lang="fr-FR" dirty="0"/>
              <a:t> a key </a:t>
            </a:r>
            <a:r>
              <a:rPr lang="fr-FR" dirty="0" err="1"/>
              <a:t>parameter</a:t>
            </a:r>
            <a:r>
              <a:rPr lang="fr-FR" dirty="0"/>
              <a:t> for ECRIS CB at </a:t>
            </a:r>
            <a:r>
              <a:rPr lang="fr-FR" dirty="0" err="1"/>
              <a:t>low</a:t>
            </a:r>
            <a:r>
              <a:rPr lang="fr-FR" dirty="0"/>
              <a:t> RIB </a:t>
            </a:r>
            <a:r>
              <a:rPr lang="fr-FR" dirty="0" err="1"/>
              <a:t>intensity</a:t>
            </a:r>
            <a:r>
              <a:rPr lang="fr-FR" dirty="0"/>
              <a:t>: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C86BC94-E216-4FF2-B523-F6D7D72AD1D4}"/>
              </a:ext>
            </a:extLst>
          </p:cNvPr>
          <p:cNvGrpSpPr/>
          <p:nvPr/>
        </p:nvGrpSpPr>
        <p:grpSpPr>
          <a:xfrm>
            <a:off x="770183" y="823611"/>
            <a:ext cx="9357500" cy="2684471"/>
            <a:chOff x="428436" y="991271"/>
            <a:chExt cx="9357501" cy="2684471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B43633-ECC5-4D89-97BE-80A74DAB471C}"/>
                </a:ext>
              </a:extLst>
            </p:cNvPr>
            <p:cNvSpPr/>
            <p:nvPr/>
          </p:nvSpPr>
          <p:spPr>
            <a:xfrm>
              <a:off x="3767169" y="2309505"/>
              <a:ext cx="2481943" cy="1320800"/>
            </a:xfrm>
            <a:prstGeom prst="ellipse">
              <a:avLst/>
            </a:prstGeom>
            <a:gradFill flip="none" rotWithShape="1">
              <a:gsLst>
                <a:gs pos="0">
                  <a:srgbClr val="990099">
                    <a:tint val="66000"/>
                    <a:satMod val="160000"/>
                  </a:srgbClr>
                </a:gs>
                <a:gs pos="50000">
                  <a:srgbClr val="990099">
                    <a:tint val="44500"/>
                    <a:satMod val="160000"/>
                  </a:srgbClr>
                </a:gs>
                <a:gs pos="100000">
                  <a:srgbClr val="9900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800" dirty="0">
                  <a:solidFill>
                    <a:schemeClr val="tx1"/>
                  </a:solidFill>
                </a:rPr>
                <a:t>14 GHz ECR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BBEB54B-103E-4519-B9CB-14690C6F45E5}"/>
                </a:ext>
              </a:extLst>
            </p:cNvPr>
            <p:cNvGrpSpPr/>
            <p:nvPr/>
          </p:nvGrpSpPr>
          <p:grpSpPr>
            <a:xfrm>
              <a:off x="4125617" y="991271"/>
              <a:ext cx="5660320" cy="2315128"/>
              <a:chOff x="3371211" y="890712"/>
              <a:chExt cx="5660321" cy="2315128"/>
            </a:xfrm>
          </p:grpSpPr>
          <p:sp>
            <p:nvSpPr>
              <p:cNvPr id="30" name="Flèche droite 7">
                <a:extLst>
                  <a:ext uri="{FF2B5EF4-FFF2-40B4-BE49-F238E27FC236}">
                    <a16:creationId xmlns:a16="http://schemas.microsoft.com/office/drawing/2014/main" id="{89A52B09-2DC1-468C-A97A-7447A24A8B8D}"/>
                  </a:ext>
                </a:extLst>
              </p:cNvPr>
              <p:cNvSpPr/>
              <p:nvPr/>
            </p:nvSpPr>
            <p:spPr>
              <a:xfrm>
                <a:off x="5921828" y="2538183"/>
                <a:ext cx="740229" cy="66765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ZoneTexte 8">
                    <a:extLst>
                      <a:ext uri="{FF2B5EF4-FFF2-40B4-BE49-F238E27FC236}">
                        <a16:creationId xmlns:a16="http://schemas.microsoft.com/office/drawing/2014/main" id="{DEF27887-020F-4937-B714-0F824E5A81ED}"/>
                      </a:ext>
                    </a:extLst>
                  </p:cNvPr>
                  <p:cNvSpPr txBox="1"/>
                  <p:nvPr/>
                </p:nvSpPr>
                <p:spPr>
                  <a:xfrm>
                    <a:off x="6861129" y="2497380"/>
                    <a:ext cx="2170403" cy="6494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r>
                      <a:rPr lang="fr-FR" dirty="0">
                        <a:solidFill>
                          <a:srgbClr val="0070C0"/>
                        </a:solidFill>
                      </a:rPr>
                      <a:t>Itotal~1 mA</a:t>
                    </a:r>
                  </a:p>
                  <a:p>
                    <a:r>
                      <a:rPr lang="fr-FR" dirty="0">
                        <a:solidFill>
                          <a:srgbClr val="0070C0"/>
                        </a:solidFill>
                      </a:rPr>
                      <a:t>(~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fr-F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pps</m:t>
                        </m:r>
                        <m:r>
                          <a:rPr lang="fr-F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fr-F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ZoneTexte 8">
                    <a:extLst>
                      <a:ext uri="{FF2B5EF4-FFF2-40B4-BE49-F238E27FC236}">
                        <a16:creationId xmlns:a16="http://schemas.microsoft.com/office/drawing/2014/main" id="{DEF27887-020F-4937-B714-0F824E5A8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1129" y="2497380"/>
                    <a:ext cx="2170403" cy="64940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247" t="-5660" r="-281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Flèche droite 9">
                <a:extLst>
                  <a:ext uri="{FF2B5EF4-FFF2-40B4-BE49-F238E27FC236}">
                    <a16:creationId xmlns:a16="http://schemas.microsoft.com/office/drawing/2014/main" id="{613FDD15-FCEA-432D-93FA-E6C4BFFC905E}"/>
                  </a:ext>
                </a:extLst>
              </p:cNvPr>
              <p:cNvSpPr/>
              <p:nvPr/>
            </p:nvSpPr>
            <p:spPr>
              <a:xfrm rot="5400000">
                <a:off x="3687343" y="1486969"/>
                <a:ext cx="740229" cy="667657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ZoneTexte 10">
                    <a:extLst>
                      <a:ext uri="{FF2B5EF4-FFF2-40B4-BE49-F238E27FC236}">
                        <a16:creationId xmlns:a16="http://schemas.microsoft.com/office/drawing/2014/main" id="{C478EE9F-2B44-420E-96AC-291CE7D993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71211" y="890712"/>
                    <a:ext cx="1372492" cy="8617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r>
                      <a:rPr lang="fr-FR" dirty="0">
                        <a:solidFill>
                          <a:srgbClr val="0070C0"/>
                        </a:solidFill>
                      </a:rPr>
                      <a:t>Buffer </a:t>
                    </a:r>
                    <a:r>
                      <a:rPr lang="fr-FR" dirty="0" err="1">
                        <a:solidFill>
                          <a:srgbClr val="0070C0"/>
                        </a:solidFill>
                      </a:rPr>
                      <a:t>gas</a:t>
                    </a:r>
                    <a:endParaRPr lang="fr-FR" dirty="0">
                      <a:solidFill>
                        <a:srgbClr val="0070C0"/>
                      </a:solidFill>
                    </a:endParaRPr>
                  </a:p>
                  <a:p>
                    <a:r>
                      <a:rPr lang="fr-FR" sz="1400" dirty="0">
                        <a:solidFill>
                          <a:srgbClr val="0070C0"/>
                        </a:solidFill>
                      </a:rPr>
                      <a:t>~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fr-FR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</m:oMath>
                    </a14:m>
                    <a:endParaRPr lang="fr-FR" sz="1400" dirty="0">
                      <a:solidFill>
                        <a:srgbClr val="0070C0"/>
                      </a:solidFill>
                    </a:endParaRPr>
                  </a:p>
                  <a:p>
                    <a:endParaRPr lang="fr-F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ZoneTexte 10">
                    <a:extLst>
                      <a:ext uri="{FF2B5EF4-FFF2-40B4-BE49-F238E27FC236}">
                        <a16:creationId xmlns:a16="http://schemas.microsoft.com/office/drawing/2014/main" id="{C478EE9F-2B44-420E-96AC-291CE7D993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211" y="890712"/>
                    <a:ext cx="1372492" cy="8617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000" t="-3546" r="-3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8A602DC-6DD8-4B82-A583-2376A8951EF4}"/>
                </a:ext>
              </a:extLst>
            </p:cNvPr>
            <p:cNvGrpSpPr/>
            <p:nvPr/>
          </p:nvGrpSpPr>
          <p:grpSpPr>
            <a:xfrm>
              <a:off x="1227691" y="2653385"/>
              <a:ext cx="7821252" cy="1022357"/>
              <a:chOff x="473287" y="2552819"/>
              <a:chExt cx="7821249" cy="1022353"/>
            </a:xfrm>
          </p:grpSpPr>
          <p:sp>
            <p:nvSpPr>
              <p:cNvPr id="26" name="Flèche droite 13">
                <a:extLst>
                  <a:ext uri="{FF2B5EF4-FFF2-40B4-BE49-F238E27FC236}">
                    <a16:creationId xmlns:a16="http://schemas.microsoft.com/office/drawing/2014/main" id="{EE2FAB40-7CD9-440F-8104-A3353C7E3598}"/>
                  </a:ext>
                </a:extLst>
              </p:cNvPr>
              <p:cNvSpPr/>
              <p:nvPr/>
            </p:nvSpPr>
            <p:spPr>
              <a:xfrm>
                <a:off x="2241980" y="2671754"/>
                <a:ext cx="609119" cy="34319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ZoneTexte 14">
                    <a:extLst>
                      <a:ext uri="{FF2B5EF4-FFF2-40B4-BE49-F238E27FC236}">
                        <a16:creationId xmlns:a16="http://schemas.microsoft.com/office/drawing/2014/main" id="{0B3C574D-4B11-4AFE-87F0-BA1CB0A01FC5}"/>
                      </a:ext>
                    </a:extLst>
                  </p:cNvPr>
                  <p:cNvSpPr txBox="1"/>
                  <p:nvPr/>
                </p:nvSpPr>
                <p:spPr>
                  <a:xfrm>
                    <a:off x="473287" y="2552819"/>
                    <a:ext cx="1759328" cy="5895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r>
                      <a:rPr lang="fr-FR" b="1" dirty="0">
                        <a:solidFill>
                          <a:srgbClr val="FF0000"/>
                        </a:solidFill>
                      </a:rPr>
                      <a:t>1+ signal 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𝒖𝒑</m:t>
                          </m:r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p>
                          </m:sSup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𝒑𝒑𝒔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ZoneTexte 14">
                    <a:extLst>
                      <a:ext uri="{FF2B5EF4-FFF2-40B4-BE49-F238E27FC236}">
                        <a16:creationId xmlns:a16="http://schemas.microsoft.com/office/drawing/2014/main" id="{0B3C574D-4B11-4AFE-87F0-BA1CB0A01F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287" y="2552819"/>
                    <a:ext cx="1759328" cy="5895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68" t="-6250" b="-208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Flèche droite 16">
                <a:extLst>
                  <a:ext uri="{FF2B5EF4-FFF2-40B4-BE49-F238E27FC236}">
                    <a16:creationId xmlns:a16="http://schemas.microsoft.com/office/drawing/2014/main" id="{2E373A74-B220-473A-A7BD-547A1D4ACDB1}"/>
                  </a:ext>
                </a:extLst>
              </p:cNvPr>
              <p:cNvSpPr/>
              <p:nvPr/>
            </p:nvSpPr>
            <p:spPr>
              <a:xfrm>
                <a:off x="5940348" y="3306633"/>
                <a:ext cx="475135" cy="23159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" name="ZoneTexte 17">
                <a:extLst>
                  <a:ext uri="{FF2B5EF4-FFF2-40B4-BE49-F238E27FC236}">
                    <a16:creationId xmlns:a16="http://schemas.microsoft.com/office/drawing/2014/main" id="{710235E6-66F1-40BF-9F2B-729CE7504D4D}"/>
                  </a:ext>
                </a:extLst>
              </p:cNvPr>
              <p:cNvSpPr txBox="1"/>
              <p:nvPr/>
            </p:nvSpPr>
            <p:spPr>
              <a:xfrm>
                <a:off x="6861130" y="3205841"/>
                <a:ext cx="1433406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r>
                  <a:rPr lang="fr-FR" b="1" dirty="0">
                    <a:solidFill>
                      <a:srgbClr val="FF0000"/>
                    </a:solidFill>
                  </a:rPr>
                  <a:t>N+ signal</a:t>
                </a: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3F56A0AA-5579-4B4A-9F6E-42824821FF8A}"/>
                </a:ext>
              </a:extLst>
            </p:cNvPr>
            <p:cNvGrpSpPr/>
            <p:nvPr/>
          </p:nvGrpSpPr>
          <p:grpSpPr>
            <a:xfrm>
              <a:off x="428436" y="1045329"/>
              <a:ext cx="9081940" cy="1534816"/>
              <a:chOff x="-325972" y="944767"/>
              <a:chExt cx="9081939" cy="1534816"/>
            </a:xfrm>
          </p:grpSpPr>
          <p:sp>
            <p:nvSpPr>
              <p:cNvPr id="22" name="Double flèche verticale 11">
                <a:extLst>
                  <a:ext uri="{FF2B5EF4-FFF2-40B4-BE49-F238E27FC236}">
                    <a16:creationId xmlns:a16="http://schemas.microsoft.com/office/drawing/2014/main" id="{4005DFD5-F6BA-4182-BF37-25D1C60096B5}"/>
                  </a:ext>
                </a:extLst>
              </p:cNvPr>
              <p:cNvSpPr/>
              <p:nvPr/>
            </p:nvSpPr>
            <p:spPr>
              <a:xfrm rot="7947629">
                <a:off x="2855477" y="1622252"/>
                <a:ext cx="566818" cy="798285"/>
              </a:xfrm>
              <a:prstGeom prst="upDownArrow">
                <a:avLst>
                  <a:gd name="adj1" fmla="val 50000"/>
                  <a:gd name="adj2" fmla="val 36557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12">
                    <a:extLst>
                      <a:ext uri="{FF2B5EF4-FFF2-40B4-BE49-F238E27FC236}">
                        <a16:creationId xmlns:a16="http://schemas.microsoft.com/office/drawing/2014/main" id="{7497A4D9-3EC8-49DD-BE3E-A9CC68AF5E4D}"/>
                      </a:ext>
                    </a:extLst>
                  </p:cNvPr>
                  <p:cNvSpPr txBox="1"/>
                  <p:nvPr/>
                </p:nvSpPr>
                <p:spPr>
                  <a:xfrm>
                    <a:off x="-325972" y="944767"/>
                    <a:ext cx="3395352" cy="140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dirty="0">
                        <a:solidFill>
                          <a:srgbClr val="CC0099"/>
                        </a:solidFill>
                      </a:rPr>
                      <a:t>Wall </a:t>
                    </a:r>
                    <a:r>
                      <a:rPr lang="fr-FR" dirty="0" err="1">
                        <a:solidFill>
                          <a:srgbClr val="CC0099"/>
                        </a:solidFill>
                      </a:rPr>
                      <a:t>sputtering</a:t>
                    </a:r>
                    <a:endParaRPr lang="fr-FR" dirty="0">
                      <a:solidFill>
                        <a:srgbClr val="CC0099"/>
                      </a:solidFill>
                    </a:endParaRPr>
                  </a:p>
                  <a:p>
                    <a:pPr algn="ctr"/>
                    <a:r>
                      <a:rPr lang="fr-FR" sz="1400" dirty="0">
                        <a:solidFill>
                          <a:srgbClr val="CC0099"/>
                        </a:solidFill>
                      </a:rPr>
                      <a:t>~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</m:oMath>
                    </a14:m>
                    <a:r>
                      <a:rPr lang="fr-FR" sz="1400" dirty="0">
                        <a:solidFill>
                          <a:srgbClr val="CC0099"/>
                        </a:solidFill>
                      </a:rPr>
                      <a:t>  </a:t>
                    </a:r>
                    <a:r>
                      <a:rPr lang="fr-FR" sz="1400" dirty="0" err="1">
                        <a:solidFill>
                          <a:srgbClr val="CC0099"/>
                        </a:solidFill>
                      </a:rPr>
                      <a:t>whole</a:t>
                    </a:r>
                    <a:r>
                      <a:rPr lang="fr-FR" sz="1400" dirty="0">
                        <a:solidFill>
                          <a:srgbClr val="CC0099"/>
                        </a:solidFill>
                      </a:rPr>
                      <a:t> ion </a:t>
                    </a:r>
                    <a:r>
                      <a:rPr lang="fr-FR" sz="1400" dirty="0" err="1">
                        <a:solidFill>
                          <a:srgbClr val="CC0099"/>
                        </a:solidFill>
                      </a:rPr>
                      <a:t>spectrum</a:t>
                    </a:r>
                    <a:endParaRPr lang="fr-FR" sz="1400" dirty="0">
                      <a:solidFill>
                        <a:srgbClr val="CC0099"/>
                      </a:solidFill>
                    </a:endParaRPr>
                  </a:p>
                  <a:p>
                    <a:pPr algn="ctr"/>
                    <a:r>
                      <a:rPr lang="fr-FR" sz="1400" dirty="0">
                        <a:solidFill>
                          <a:srgbClr val="CC0099"/>
                        </a:solidFill>
                      </a:rPr>
                      <a:t>~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</m:oMath>
                    </a14:m>
                    <a:r>
                      <a:rPr lang="fr-FR" sz="1400" dirty="0">
                        <a:solidFill>
                          <a:srgbClr val="CC0099"/>
                        </a:solidFill>
                      </a:rPr>
                      <a:t> </a:t>
                    </a:r>
                    <a:r>
                      <a:rPr lang="fr-FR" sz="1400" dirty="0" err="1">
                        <a:solidFill>
                          <a:srgbClr val="CC0099"/>
                        </a:solidFill>
                      </a:rPr>
                      <a:t>within</a:t>
                    </a:r>
                    <a:r>
                      <a:rPr lang="fr-FR" sz="1400" dirty="0">
                        <a:solidFill>
                          <a:srgbClr val="CC0099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~400</m:t>
                        </m:r>
                      </m:oMath>
                    </a14:m>
                    <a:endParaRPr lang="fr-FR" sz="1400" dirty="0">
                      <a:solidFill>
                        <a:srgbClr val="CC0099"/>
                      </a:solidFill>
                    </a:endParaRPr>
                  </a:p>
                  <a:p>
                    <a:pPr algn="ctr"/>
                    <a:r>
                      <a:rPr lang="fr-FR" sz="1400" dirty="0">
                        <a:solidFill>
                          <a:srgbClr val="CC0099"/>
                        </a:solidFill>
                      </a:rPr>
                      <a:t>~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</m:oMath>
                    </a14:m>
                    <a:r>
                      <a:rPr lang="fr-FR" sz="1400" dirty="0">
                        <a:solidFill>
                          <a:srgbClr val="CC0099"/>
                        </a:solidFill>
                      </a:rPr>
                      <a:t> </a:t>
                    </a:r>
                    <a:r>
                      <a:rPr lang="fr-FR" sz="1400" dirty="0" err="1">
                        <a:solidFill>
                          <a:srgbClr val="CC0099"/>
                        </a:solidFill>
                      </a:rPr>
                      <a:t>within</a:t>
                    </a:r>
                    <a:r>
                      <a:rPr lang="fr-FR" sz="1400" dirty="0">
                        <a:solidFill>
                          <a:srgbClr val="CC0099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~5000</m:t>
                        </m:r>
                      </m:oMath>
                    </a14:m>
                    <a:endParaRPr lang="fr-FR" sz="1400" dirty="0">
                      <a:solidFill>
                        <a:srgbClr val="CC0099"/>
                      </a:solidFill>
                    </a:endParaRPr>
                  </a:p>
                  <a:p>
                    <a:pPr algn="ctr"/>
                    <a:endParaRPr lang="fr-FR" sz="1400" dirty="0">
                      <a:solidFill>
                        <a:srgbClr val="CC009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ZoneTexte 12">
                    <a:extLst>
                      <a:ext uri="{FF2B5EF4-FFF2-40B4-BE49-F238E27FC236}">
                        <a16:creationId xmlns:a16="http://schemas.microsoft.com/office/drawing/2014/main" id="{7497A4D9-3EC8-49DD-BE3E-A9CC68AF5E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25972" y="944767"/>
                    <a:ext cx="3395352" cy="14097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59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Flèche droite 18">
                <a:extLst>
                  <a:ext uri="{FF2B5EF4-FFF2-40B4-BE49-F238E27FC236}">
                    <a16:creationId xmlns:a16="http://schemas.microsoft.com/office/drawing/2014/main" id="{8A9D84A2-09C7-40E5-9A33-527DD35BE62F}"/>
                  </a:ext>
                </a:extLst>
              </p:cNvPr>
              <p:cNvSpPr/>
              <p:nvPr/>
            </p:nvSpPr>
            <p:spPr>
              <a:xfrm>
                <a:off x="5925952" y="2187325"/>
                <a:ext cx="475135" cy="231591"/>
              </a:xfrm>
              <a:prstGeom prst="rightArrow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" name="ZoneTexte 19">
                <a:extLst>
                  <a:ext uri="{FF2B5EF4-FFF2-40B4-BE49-F238E27FC236}">
                    <a16:creationId xmlns:a16="http://schemas.microsoft.com/office/drawing/2014/main" id="{BF13EF22-DB24-4B1B-ADD9-C019B3334CA6}"/>
                  </a:ext>
                </a:extLst>
              </p:cNvPr>
              <p:cNvSpPr txBox="1"/>
              <p:nvPr/>
            </p:nvSpPr>
            <p:spPr>
              <a:xfrm>
                <a:off x="6803188" y="2110251"/>
                <a:ext cx="1952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r>
                  <a:rPr lang="fr-FR" b="1" dirty="0">
                    <a:solidFill>
                      <a:srgbClr val="CC0099"/>
                    </a:solidFill>
                  </a:rPr>
                  <a:t>contaminants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60E4647-911D-4D1B-8A65-0820E0E13617}"/>
                </a:ext>
              </a:extLst>
            </p:cNvPr>
            <p:cNvGrpSpPr/>
            <p:nvPr/>
          </p:nvGrpSpPr>
          <p:grpSpPr>
            <a:xfrm>
              <a:off x="5493255" y="1024914"/>
              <a:ext cx="3474677" cy="1394670"/>
              <a:chOff x="4738856" y="924356"/>
              <a:chExt cx="3474680" cy="1394670"/>
            </a:xfrm>
          </p:grpSpPr>
          <p:sp>
            <p:nvSpPr>
              <p:cNvPr id="20" name="Double flèche verticale 20">
                <a:extLst>
                  <a:ext uri="{FF2B5EF4-FFF2-40B4-BE49-F238E27FC236}">
                    <a16:creationId xmlns:a16="http://schemas.microsoft.com/office/drawing/2014/main" id="{10DA856C-F773-47BE-84D6-CBDF22F295EE}"/>
                  </a:ext>
                </a:extLst>
              </p:cNvPr>
              <p:cNvSpPr/>
              <p:nvPr/>
            </p:nvSpPr>
            <p:spPr>
              <a:xfrm rot="2366413">
                <a:off x="4738856" y="1520741"/>
                <a:ext cx="566818" cy="798285"/>
              </a:xfrm>
              <a:prstGeom prst="upDownArrow">
                <a:avLst>
                  <a:gd name="adj1" fmla="val 50000"/>
                  <a:gd name="adj2" fmla="val 36557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ZoneTexte 22">
                    <a:extLst>
                      <a:ext uri="{FF2B5EF4-FFF2-40B4-BE49-F238E27FC236}">
                        <a16:creationId xmlns:a16="http://schemas.microsoft.com/office/drawing/2014/main" id="{62EDF2CD-334A-4243-95F6-258B7B5C96BC}"/>
                      </a:ext>
                    </a:extLst>
                  </p:cNvPr>
                  <p:cNvSpPr txBox="1"/>
                  <p:nvPr/>
                </p:nvSpPr>
                <p:spPr>
                  <a:xfrm>
                    <a:off x="5383399" y="924356"/>
                    <a:ext cx="2830137" cy="11943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Verdana" pitchFamily="34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r>
                      <a:rPr lang="fr-FR" dirty="0">
                        <a:solidFill>
                          <a:srgbClr val="CC0099"/>
                        </a:solidFill>
                      </a:rPr>
                      <a:t>Gases contaminants</a:t>
                    </a:r>
                  </a:p>
                  <a:p>
                    <a:r>
                      <a:rPr lang="fr-FR" sz="1400" dirty="0">
                        <a:solidFill>
                          <a:srgbClr val="CC0099"/>
                        </a:solidFill>
                      </a:rPr>
                      <a:t>~</a:t>
                    </a:r>
                    <a14:m>
                      <m:oMath xmlns:m="http://schemas.openxmlformats.org/officeDocument/2006/math"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𝑤h𝑜𝑙𝑒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𝑠𝑝𝑒𝑐𝑡𝑟𝑢𝑚</m:t>
                        </m:r>
                      </m:oMath>
                    </a14:m>
                    <a:br>
                      <a:rPr lang="fr-FR" sz="1400" dirty="0">
                        <a:solidFill>
                          <a:srgbClr val="CC0099"/>
                        </a:solidFill>
                      </a:rPr>
                    </a:br>
                    <a14:m>
                      <m:oMath xmlns:m="http://schemas.openxmlformats.org/officeDocument/2006/math">
                        <m:r>
                          <a:rPr lang="fr-FR" sz="140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</m:oMath>
                    </a14:m>
                    <a:r>
                      <a:rPr lang="fr-FR" sz="1400" dirty="0">
                        <a:solidFill>
                          <a:srgbClr val="CC0099"/>
                        </a:solidFill>
                      </a:rPr>
                      <a:t> within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~400</m:t>
                        </m:r>
                      </m:oMath>
                    </a14:m>
                    <a:r>
                      <a:rPr lang="fr-FR" sz="1400" dirty="0">
                        <a:solidFill>
                          <a:srgbClr val="CC0099"/>
                        </a:solidFill>
                      </a:rPr>
                      <a:t>  </a:t>
                    </a:r>
                    <a:br>
                      <a:rPr lang="fr-FR" sz="1400" dirty="0">
                        <a:solidFill>
                          <a:srgbClr val="CC0099"/>
                        </a:solidFill>
                      </a:rPr>
                    </a:br>
                    <a14:m>
                      <m:oMath xmlns:m="http://schemas.openxmlformats.org/officeDocument/2006/math">
                        <m:r>
                          <a:rPr lang="fr-FR" sz="140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𝑝𝑝𝑠</m:t>
                        </m:r>
                      </m:oMath>
                    </a14:m>
                    <a:r>
                      <a:rPr lang="fr-FR" sz="1400" dirty="0">
                        <a:solidFill>
                          <a:srgbClr val="CC0099"/>
                        </a:solidFill>
                      </a:rPr>
                      <a:t> within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fr-FR" sz="1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~4000</m:t>
                        </m:r>
                      </m:oMath>
                    </a14:m>
                    <a:endParaRPr lang="fr-FR" sz="1400" dirty="0">
                      <a:solidFill>
                        <a:srgbClr val="CC009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ZoneTexte 22">
                    <a:extLst>
                      <a:ext uri="{FF2B5EF4-FFF2-40B4-BE49-F238E27FC236}">
                        <a16:creationId xmlns:a16="http://schemas.microsoft.com/office/drawing/2014/main" id="{62EDF2CD-334A-4243-95F6-258B7B5C96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3399" y="924356"/>
                    <a:ext cx="2830137" cy="11943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40" t="-306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7E61A57-4656-4BE5-89A8-6BB48753E83C}"/>
              </a:ext>
            </a:extLst>
          </p:cNvPr>
          <p:cNvGrpSpPr/>
          <p:nvPr/>
        </p:nvGrpSpPr>
        <p:grpSpPr>
          <a:xfrm>
            <a:off x="1997602" y="4800245"/>
            <a:ext cx="1626974" cy="1486623"/>
            <a:chOff x="226541" y="4933554"/>
            <a:chExt cx="1626974" cy="1486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24">
                  <a:extLst>
                    <a:ext uri="{FF2B5EF4-FFF2-40B4-BE49-F238E27FC236}">
                      <a16:creationId xmlns:a16="http://schemas.microsoft.com/office/drawing/2014/main" id="{9A134BDF-DB23-4CC9-A28A-F25E839AA6E1}"/>
                    </a:ext>
                  </a:extLst>
                </p:cNvPr>
                <p:cNvSpPr txBox="1"/>
                <p:nvPr/>
              </p:nvSpPr>
              <p:spPr>
                <a:xfrm>
                  <a:off x="328401" y="4933554"/>
                  <a:ext cx="1476751" cy="761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r>
                    <a:rPr lang="fr-FR" dirty="0"/>
                    <a:t>For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~300</m:t>
                      </m:r>
                    </m:oMath>
                  </a14:m>
                  <a:endParaRPr lang="fr-FR" dirty="0"/>
                </a:p>
                <a:p>
                  <a:pPr algn="ctr"/>
                  <a:r>
                    <a:rPr lang="fr-FR" dirty="0"/>
                    <a:t>  </a:t>
                  </a:r>
                </a:p>
              </p:txBody>
            </p:sp>
          </mc:Choice>
          <mc:Fallback xmlns="">
            <p:sp>
              <p:nvSpPr>
                <p:cNvPr id="18" name="ZoneTexte 24">
                  <a:extLst>
                    <a:ext uri="{FF2B5EF4-FFF2-40B4-BE49-F238E27FC236}">
                      <a16:creationId xmlns:a16="http://schemas.microsoft.com/office/drawing/2014/main" id="{9A134BDF-DB23-4CC9-A28A-F25E839AA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401" y="4933554"/>
                  <a:ext cx="1476751" cy="761170"/>
                </a:xfrm>
                <a:prstGeom prst="rect">
                  <a:avLst/>
                </a:prstGeom>
                <a:blipFill>
                  <a:blip r:embed="rId7"/>
                  <a:stretch>
                    <a:fillRect l="-329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3787B3C-FF0F-41DF-9713-59421A6BD358}"/>
                    </a:ext>
                  </a:extLst>
                </p:cNvPr>
                <p:cNvSpPr/>
                <p:nvPr/>
              </p:nvSpPr>
              <p:spPr>
                <a:xfrm>
                  <a:off x="226541" y="5659008"/>
                  <a:ext cx="1626974" cy="7611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itchFamily="34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r>
                    <a:rPr lang="fr-FR" dirty="0"/>
                    <a:t>For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~6000</m:t>
                      </m:r>
                    </m:oMath>
                  </a14:m>
                  <a:br>
                    <a:rPr lang="fr-FR" dirty="0"/>
                  </a:br>
                  <a:r>
                    <a:rPr lang="fr-FR" dirty="0"/>
                    <a:t>  </a:t>
                  </a: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3787B3C-FF0F-41DF-9713-59421A6BD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541" y="5659008"/>
                  <a:ext cx="1626974" cy="761170"/>
                </a:xfrm>
                <a:prstGeom prst="rect">
                  <a:avLst/>
                </a:prstGeom>
                <a:blipFill>
                  <a:blip r:embed="rId8"/>
                  <a:stretch>
                    <a:fillRect l="-337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ZoneTexte 211">
            <a:extLst>
              <a:ext uri="{FF2B5EF4-FFF2-40B4-BE49-F238E27FC236}">
                <a16:creationId xmlns:a16="http://schemas.microsoft.com/office/drawing/2014/main" id="{11E15A01-964C-4304-AF52-EA0EE164D198}"/>
              </a:ext>
            </a:extLst>
          </p:cNvPr>
          <p:cNvSpPr txBox="1"/>
          <p:nvPr/>
        </p:nvSpPr>
        <p:spPr>
          <a:xfrm>
            <a:off x="7284995" y="6458158"/>
            <a:ext cx="37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/>
              <a:t>Thuillier, ECRIS 2018 workshop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AED5937-8AA0-494D-81D1-4D80FE537DD3}"/>
              </a:ext>
            </a:extLst>
          </p:cNvPr>
          <p:cNvGrpSpPr/>
          <p:nvPr/>
        </p:nvGrpSpPr>
        <p:grpSpPr>
          <a:xfrm>
            <a:off x="5007093" y="4127504"/>
            <a:ext cx="1139027" cy="2622546"/>
            <a:chOff x="3045797" y="4291913"/>
            <a:chExt cx="1139025" cy="2368268"/>
          </a:xfrm>
        </p:grpSpPr>
        <p:sp>
          <p:nvSpPr>
            <p:cNvPr id="36" name="Rectangle à coins arrondis 2">
              <a:extLst>
                <a:ext uri="{FF2B5EF4-FFF2-40B4-BE49-F238E27FC236}">
                  <a16:creationId xmlns:a16="http://schemas.microsoft.com/office/drawing/2014/main" id="{71CBDB08-A183-4CB0-9DD7-0F5AD74DD163}"/>
                </a:ext>
              </a:extLst>
            </p:cNvPr>
            <p:cNvSpPr/>
            <p:nvPr/>
          </p:nvSpPr>
          <p:spPr>
            <a:xfrm>
              <a:off x="3423502" y="4291913"/>
              <a:ext cx="761320" cy="12730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769DEAA-417A-4CEB-9E5B-E43A42ECD139}"/>
                </a:ext>
              </a:extLst>
            </p:cNvPr>
            <p:cNvSpPr txBox="1"/>
            <p:nvPr/>
          </p:nvSpPr>
          <p:spPr>
            <a:xfrm>
              <a:off x="3045797" y="6326659"/>
              <a:ext cx="564577" cy="333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ANL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B363798-31DC-40F5-9187-957BC0FFA502}"/>
                </a:ext>
              </a:extLst>
            </p:cNvPr>
            <p:cNvCxnSpPr/>
            <p:nvPr/>
          </p:nvCxnSpPr>
          <p:spPr>
            <a:xfrm flipV="1">
              <a:off x="3328086" y="5659395"/>
              <a:ext cx="172995" cy="6672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642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16B947E-2F25-4AB7-871A-DCE41622498F}"/>
              </a:ext>
            </a:extLst>
          </p:cNvPr>
          <p:cNvSpPr txBox="1">
            <a:spLocks/>
          </p:cNvSpPr>
          <p:nvPr/>
        </p:nvSpPr>
        <p:spPr>
          <a:xfrm>
            <a:off x="2399281" y="1560952"/>
            <a:ext cx="5377739" cy="2732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</a:rPr>
              <a:t>Outline</a:t>
            </a:r>
          </a:p>
          <a:p>
            <a:pPr marL="342866" indent="-342866" algn="l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866" indent="-342866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  <a:p>
            <a:pPr marL="342866" indent="-342866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ECRIS and EBIS CB technics</a:t>
            </a:r>
          </a:p>
          <a:p>
            <a:pPr marL="342866" indent="-342866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R&amp;D on ECRIS CB – European context</a:t>
            </a:r>
          </a:p>
          <a:p>
            <a:pPr marL="342866" indent="-342866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Future prospects</a:t>
            </a:r>
          </a:p>
          <a:p>
            <a:pPr marL="342866" indent="-342866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63" y="104207"/>
            <a:ext cx="6253055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ECR Charge Breeder performances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14C9C04-7ECF-463A-ADBA-355ED1F5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1" y="866307"/>
            <a:ext cx="6941927" cy="32288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05B4F1-E202-4D8F-B496-9313EC6EBB51}"/>
              </a:ext>
            </a:extLst>
          </p:cNvPr>
          <p:cNvSpPr txBox="1"/>
          <p:nvPr/>
        </p:nvSpPr>
        <p:spPr>
          <a:xfrm>
            <a:off x="8022052" y="1397684"/>
            <a:ext cx="3809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CB configurations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facility</a:t>
            </a:r>
            <a:r>
              <a:rPr lang="fr-FR" dirty="0"/>
              <a:t> configurations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endParaRPr lang="fr-FR" dirty="0"/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 err="1"/>
              <a:t>Efficiency</a:t>
            </a:r>
            <a:r>
              <a:rPr lang="fr-FR" dirty="0"/>
              <a:t> : 5 to 20%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/>
              <a:t>Total </a:t>
            </a:r>
            <a:r>
              <a:rPr lang="fr-FR" dirty="0" err="1"/>
              <a:t>efficiency</a:t>
            </a:r>
            <a:r>
              <a:rPr lang="fr-FR" dirty="0"/>
              <a:t> : 35 to 90%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/>
              <a:t>CB time : 10 – 28 ms/q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994ECE-2DF4-45A1-8255-9BA57B325420}"/>
              </a:ext>
            </a:extLst>
          </p:cNvPr>
          <p:cNvSpPr txBox="1"/>
          <p:nvPr/>
        </p:nvSpPr>
        <p:spPr>
          <a:xfrm>
            <a:off x="281692" y="4301711"/>
            <a:ext cx="11628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ECR CB </a:t>
            </a:r>
            <a:r>
              <a:rPr lang="fr-FR" sz="2000" dirty="0" err="1">
                <a:solidFill>
                  <a:srgbClr val="FF0000"/>
                </a:solidFill>
              </a:rPr>
              <a:t>offer</a:t>
            </a:r>
            <a:r>
              <a:rPr lang="fr-FR" sz="2000" dirty="0">
                <a:solidFill>
                  <a:srgbClr val="FF0000"/>
                </a:solidFill>
              </a:rPr>
              <a:t> high 1+ </a:t>
            </a:r>
            <a:r>
              <a:rPr lang="fr-FR" sz="2000" dirty="0" err="1">
                <a:solidFill>
                  <a:srgbClr val="FF0000"/>
                </a:solidFill>
              </a:rPr>
              <a:t>beam</a:t>
            </a:r>
            <a:r>
              <a:rPr lang="fr-FR" sz="2000" dirty="0">
                <a:solidFill>
                  <a:srgbClr val="FF0000"/>
                </a:solidFill>
              </a:rPr>
              <a:t> acceptance &gt; 10</a:t>
            </a:r>
            <a:r>
              <a:rPr lang="fr-FR" sz="2000" baseline="30000" dirty="0">
                <a:solidFill>
                  <a:srgbClr val="FF0000"/>
                </a:solidFill>
              </a:rPr>
              <a:t>13</a:t>
            </a:r>
            <a:r>
              <a:rPr lang="fr-FR" sz="2000" dirty="0">
                <a:solidFill>
                  <a:srgbClr val="FF0000"/>
                </a:solidFill>
              </a:rPr>
              <a:t> pps </a:t>
            </a:r>
            <a:r>
              <a:rPr lang="fr-FR" sz="2000" dirty="0" err="1">
                <a:solidFill>
                  <a:srgbClr val="FF0000"/>
                </a:solidFill>
              </a:rPr>
              <a:t>with</a:t>
            </a:r>
            <a:r>
              <a:rPr lang="fr-FR" sz="2000" dirty="0">
                <a:solidFill>
                  <a:srgbClr val="FF0000"/>
                </a:solidFill>
              </a:rPr>
              <a:t> a constant contamination </a:t>
            </a:r>
            <a:r>
              <a:rPr lang="fr-FR" sz="2000" dirty="0" err="1">
                <a:solidFill>
                  <a:srgbClr val="FF0000"/>
                </a:solidFill>
              </a:rPr>
              <a:t>yield</a:t>
            </a:r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High RIB fluxes are </a:t>
            </a:r>
            <a:r>
              <a:rPr lang="fr-FR" sz="2000" dirty="0" err="1">
                <a:solidFill>
                  <a:srgbClr val="FF0000"/>
                </a:solidFill>
              </a:rPr>
              <a:t>expected</a:t>
            </a:r>
            <a:r>
              <a:rPr lang="fr-FR" sz="2000" dirty="0">
                <a:solidFill>
                  <a:srgbClr val="FF0000"/>
                </a:solidFill>
              </a:rPr>
              <a:t> in future ISOL </a:t>
            </a:r>
            <a:r>
              <a:rPr lang="fr-FR" sz="2000" dirty="0" err="1">
                <a:solidFill>
                  <a:srgbClr val="FF0000"/>
                </a:solidFill>
              </a:rPr>
              <a:t>facilies</a:t>
            </a:r>
            <a:r>
              <a:rPr lang="fr-FR" sz="2000" dirty="0">
                <a:solidFill>
                  <a:srgbClr val="FF0000"/>
                </a:solidFill>
              </a:rPr>
              <a:t> like FRIB (&gt;10</a:t>
            </a:r>
            <a:r>
              <a:rPr lang="fr-FR" sz="2000" baseline="30000" dirty="0">
                <a:solidFill>
                  <a:srgbClr val="FF0000"/>
                </a:solidFill>
              </a:rPr>
              <a:t>10</a:t>
            </a:r>
            <a:r>
              <a:rPr lang="fr-FR" sz="2000" dirty="0">
                <a:solidFill>
                  <a:srgbClr val="FF0000"/>
                </a:solidFill>
              </a:rPr>
              <a:t>pps in </a:t>
            </a:r>
            <a:r>
              <a:rPr lang="fr-FR" sz="2000" dirty="0" err="1">
                <a:solidFill>
                  <a:srgbClr val="FF0000"/>
                </a:solidFill>
              </a:rPr>
              <a:t>some</a:t>
            </a:r>
            <a:r>
              <a:rPr lang="fr-FR" sz="2000" dirty="0">
                <a:solidFill>
                  <a:srgbClr val="FF0000"/>
                </a:solidFill>
              </a:rPr>
              <a:t> cases, </a:t>
            </a:r>
            <a:r>
              <a:rPr lang="fr-FR" sz="2000" dirty="0" err="1">
                <a:solidFill>
                  <a:srgbClr val="FF0000"/>
                </a:solidFill>
              </a:rPr>
              <a:t>under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commissionning</a:t>
            </a:r>
            <a:r>
              <a:rPr lang="fr-FR" sz="2000" dirty="0">
                <a:solidFill>
                  <a:srgbClr val="FF0000"/>
                </a:solidFill>
              </a:rPr>
              <a:t>)</a:t>
            </a:r>
          </a:p>
          <a:p>
            <a:r>
              <a:rPr lang="fr-FR" sz="2000" dirty="0">
                <a:solidFill>
                  <a:srgbClr val="FF0000"/>
                </a:solidFill>
              </a:rPr>
              <a:t> or EURISOL (10</a:t>
            </a:r>
            <a:r>
              <a:rPr lang="fr-FR" sz="2000" baseline="30000" dirty="0">
                <a:solidFill>
                  <a:srgbClr val="FF0000"/>
                </a:solidFill>
              </a:rPr>
              <a:t>12</a:t>
            </a:r>
            <a:r>
              <a:rPr lang="fr-FR" sz="2000" dirty="0">
                <a:solidFill>
                  <a:srgbClr val="FF0000"/>
                </a:solidFill>
              </a:rPr>
              <a:t> pps)</a:t>
            </a: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At FRIB a High </a:t>
            </a:r>
            <a:r>
              <a:rPr lang="fr-FR" sz="2000" dirty="0" err="1">
                <a:solidFill>
                  <a:srgbClr val="FF0000"/>
                </a:solidFill>
              </a:rPr>
              <a:t>Capacity</a:t>
            </a:r>
            <a:r>
              <a:rPr lang="fr-FR" sz="2000" dirty="0">
                <a:solidFill>
                  <a:srgbClr val="FF0000"/>
                </a:solidFill>
              </a:rPr>
              <a:t> EBIS </a:t>
            </a:r>
            <a:r>
              <a:rPr lang="fr-FR" sz="2000" dirty="0" err="1">
                <a:solidFill>
                  <a:srgbClr val="FF0000"/>
                </a:solidFill>
              </a:rPr>
              <a:t>is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under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development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>
                <a:solidFill>
                  <a:srgbClr val="FF0000"/>
                </a:solidFill>
              </a:rPr>
              <a:t>should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accept</a:t>
            </a:r>
            <a:r>
              <a:rPr lang="fr-FR" sz="2000" dirty="0">
                <a:solidFill>
                  <a:srgbClr val="FF0000"/>
                </a:solidFill>
              </a:rPr>
              <a:t> 10</a:t>
            </a:r>
            <a:r>
              <a:rPr lang="fr-FR" sz="2000" baseline="30000" dirty="0">
                <a:solidFill>
                  <a:srgbClr val="FF0000"/>
                </a:solidFill>
              </a:rPr>
              <a:t>11</a:t>
            </a:r>
            <a:r>
              <a:rPr lang="fr-FR" sz="2000" dirty="0">
                <a:solidFill>
                  <a:srgbClr val="FF0000"/>
                </a:solidFill>
              </a:rPr>
              <a:t> pps for </a:t>
            </a:r>
            <a:r>
              <a:rPr lang="fr-FR" sz="2000" dirty="0" err="1">
                <a:solidFill>
                  <a:srgbClr val="FF0000"/>
                </a:solidFill>
              </a:rPr>
              <a:t>low</a:t>
            </a:r>
            <a:r>
              <a:rPr lang="fr-FR" sz="2000" dirty="0">
                <a:solidFill>
                  <a:srgbClr val="FF0000"/>
                </a:solidFill>
              </a:rPr>
              <a:t> mass A≈20 (H.J. Son, NACB 2021)</a:t>
            </a:r>
          </a:p>
          <a:p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5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099"/>
            <a:ext cx="3288890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ECRIS CB</a:t>
            </a: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92D6AB09-9D03-4054-A81A-CECC05BD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2" y="1027172"/>
            <a:ext cx="8229600" cy="31842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758078-80AB-4FF9-9202-99279D61BB38}"/>
              </a:ext>
            </a:extLst>
          </p:cNvPr>
          <p:cNvSpPr txBox="1"/>
          <p:nvPr/>
        </p:nvSpPr>
        <p:spPr>
          <a:xfrm>
            <a:off x="1857195" y="630404"/>
            <a:ext cx="20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14.5 GHz 500W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D254D6-3C95-4207-9662-7AFAEA13AC1A}"/>
              </a:ext>
            </a:extLst>
          </p:cNvPr>
          <p:cNvSpPr txBox="1"/>
          <p:nvPr/>
        </p:nvSpPr>
        <p:spPr>
          <a:xfrm>
            <a:off x="410119" y="3391743"/>
            <a:ext cx="201691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Injection </a:t>
            </a:r>
            <a:r>
              <a:rPr lang="fr-FR" dirty="0" err="1"/>
              <a:t>optics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C593B2-5CC9-457D-8D9D-8A527A377C0B}"/>
              </a:ext>
            </a:extLst>
          </p:cNvPr>
          <p:cNvSpPr txBox="1"/>
          <p:nvPr/>
        </p:nvSpPr>
        <p:spPr>
          <a:xfrm>
            <a:off x="6284227" y="1009722"/>
            <a:ext cx="216614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Extraction </a:t>
            </a:r>
            <a:r>
              <a:rPr lang="fr-FR" dirty="0" err="1"/>
              <a:t>optics</a:t>
            </a:r>
            <a:endParaRPr lang="fr-FR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DAFAF612-71DC-453B-AB37-87F655D09E4E}"/>
              </a:ext>
            </a:extLst>
          </p:cNvPr>
          <p:cNvSpPr/>
          <p:nvPr/>
        </p:nvSpPr>
        <p:spPr>
          <a:xfrm>
            <a:off x="2667601" y="1024355"/>
            <a:ext cx="214223" cy="5912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6A6BD35-FEBE-4891-ABEC-86B4CFD37A69}"/>
              </a:ext>
            </a:extLst>
          </p:cNvPr>
          <p:cNvSpPr/>
          <p:nvPr/>
        </p:nvSpPr>
        <p:spPr>
          <a:xfrm rot="238852">
            <a:off x="226273" y="2114470"/>
            <a:ext cx="2865407" cy="333441"/>
          </a:xfrm>
          <a:prstGeom prst="rightArrow">
            <a:avLst>
              <a:gd name="adj1" fmla="val 54084"/>
              <a:gd name="adj2" fmla="val 841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1+ </a:t>
            </a:r>
            <a:r>
              <a:rPr lang="fr-FR" sz="1600" dirty="0" err="1">
                <a:solidFill>
                  <a:schemeClr val="tx2"/>
                </a:solidFill>
              </a:rPr>
              <a:t>beam</a:t>
            </a:r>
            <a:r>
              <a:rPr lang="fr-FR" sz="1600" dirty="0">
                <a:solidFill>
                  <a:schemeClr val="tx2"/>
                </a:solidFill>
              </a:rPr>
              <a:t>, CW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C65DD49-F6C2-4490-97D5-0027B60A08C4}"/>
              </a:ext>
            </a:extLst>
          </p:cNvPr>
          <p:cNvSpPr/>
          <p:nvPr/>
        </p:nvSpPr>
        <p:spPr>
          <a:xfrm rot="238852">
            <a:off x="5948884" y="2460059"/>
            <a:ext cx="2059147" cy="370196"/>
          </a:xfrm>
          <a:prstGeom prst="rightArrow">
            <a:avLst>
              <a:gd name="adj1" fmla="val 54084"/>
              <a:gd name="adj2" fmla="val 841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2"/>
                </a:solidFill>
              </a:rPr>
              <a:t>Σ</a:t>
            </a:r>
            <a:r>
              <a:rPr lang="fr-FR" sz="1600" dirty="0">
                <a:solidFill>
                  <a:schemeClr val="tx2"/>
                </a:solidFill>
              </a:rPr>
              <a:t> N+ </a:t>
            </a:r>
            <a:r>
              <a:rPr lang="fr-FR" sz="1600" dirty="0" err="1">
                <a:solidFill>
                  <a:schemeClr val="tx2"/>
                </a:solidFill>
              </a:rPr>
              <a:t>beam</a:t>
            </a:r>
            <a:r>
              <a:rPr lang="fr-FR" sz="1600" dirty="0">
                <a:solidFill>
                  <a:schemeClr val="tx2"/>
                </a:solidFill>
              </a:rPr>
              <a:t>, CW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644E788-0219-4F53-B40E-520E1E4E5861}"/>
              </a:ext>
            </a:extLst>
          </p:cNvPr>
          <p:cNvSpPr/>
          <p:nvPr/>
        </p:nvSpPr>
        <p:spPr>
          <a:xfrm rot="248679">
            <a:off x="4023687" y="2340687"/>
            <a:ext cx="990932" cy="255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Plasma</a:t>
            </a:r>
          </a:p>
        </p:txBody>
      </p:sp>
      <p:sp>
        <p:nvSpPr>
          <p:cNvPr id="25" name="Titre 4">
            <a:extLst>
              <a:ext uri="{FF2B5EF4-FFF2-40B4-BE49-F238E27FC236}">
                <a16:creationId xmlns:a16="http://schemas.microsoft.com/office/drawing/2014/main" id="{429BE8DC-92BA-410A-B98C-F5EC295EBB47}"/>
              </a:ext>
            </a:extLst>
          </p:cNvPr>
          <p:cNvSpPr txBox="1">
            <a:spLocks/>
          </p:cNvSpPr>
          <p:nvPr/>
        </p:nvSpPr>
        <p:spPr>
          <a:xfrm>
            <a:off x="6234547" y="4178166"/>
            <a:ext cx="5112368" cy="404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0070C0"/>
                </a:solidFill>
              </a:rPr>
              <a:t>Injection, capture, multi ionisation, extraction</a:t>
            </a:r>
          </a:p>
        </p:txBody>
      </p:sp>
      <p:sp>
        <p:nvSpPr>
          <p:cNvPr id="18" name="ZoneTexte 11">
            <a:extLst>
              <a:ext uri="{FF2B5EF4-FFF2-40B4-BE49-F238E27FC236}">
                <a16:creationId xmlns:a16="http://schemas.microsoft.com/office/drawing/2014/main" id="{0CFE8643-9FA7-4BC4-9C82-E9F75A0280FA}"/>
              </a:ext>
            </a:extLst>
          </p:cNvPr>
          <p:cNvSpPr txBox="1"/>
          <p:nvPr/>
        </p:nvSpPr>
        <p:spPr>
          <a:xfrm>
            <a:off x="467637" y="4182045"/>
            <a:ext cx="190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>
                <a:solidFill>
                  <a:srgbClr val="7030A0"/>
                </a:solidFill>
              </a:rPr>
              <a:t>3 </a:t>
            </a:r>
            <a:r>
              <a:rPr lang="fr-FR" dirty="0" err="1">
                <a:solidFill>
                  <a:srgbClr val="7030A0"/>
                </a:solidFill>
              </a:rPr>
              <a:t>coils</a:t>
            </a:r>
            <a:r>
              <a:rPr lang="fr-FR" dirty="0">
                <a:solidFill>
                  <a:srgbClr val="7030A0"/>
                </a:solidFill>
              </a:rPr>
              <a:t> + </a:t>
            </a:r>
            <a:r>
              <a:rPr lang="fr-FR" dirty="0" err="1">
                <a:solidFill>
                  <a:srgbClr val="7030A0"/>
                </a:solidFill>
              </a:rPr>
              <a:t>yoke</a:t>
            </a:r>
            <a:endParaRPr lang="fr-FR" dirty="0">
              <a:solidFill>
                <a:srgbClr val="7030A0"/>
              </a:solidFill>
            </a:endParaRPr>
          </a:p>
          <a:p>
            <a:r>
              <a:rPr lang="fr-FR" dirty="0">
                <a:solidFill>
                  <a:srgbClr val="7030A0"/>
                </a:solidFill>
              </a:rPr>
              <a:t>Axial B </a:t>
            </a:r>
            <a:r>
              <a:rPr lang="fr-FR" dirty="0" err="1">
                <a:solidFill>
                  <a:srgbClr val="7030A0"/>
                </a:solidFill>
              </a:rPr>
              <a:t>field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5D7DAD7-10D2-47D8-B364-29C5068553FA}"/>
              </a:ext>
            </a:extLst>
          </p:cNvPr>
          <p:cNvCxnSpPr>
            <a:cxnSpLocks/>
          </p:cNvCxnSpPr>
          <p:nvPr/>
        </p:nvCxnSpPr>
        <p:spPr>
          <a:xfrm flipV="1">
            <a:off x="2793314" y="3336555"/>
            <a:ext cx="999647" cy="116865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F04A3E4-DA47-4FC1-B860-6BBC42AD39FA}"/>
              </a:ext>
            </a:extLst>
          </p:cNvPr>
          <p:cNvCxnSpPr>
            <a:cxnSpLocks/>
          </p:cNvCxnSpPr>
          <p:nvPr/>
        </p:nvCxnSpPr>
        <p:spPr>
          <a:xfrm flipV="1">
            <a:off x="2793313" y="3360857"/>
            <a:ext cx="1816473" cy="116883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0DDAC78-2F9C-4CA7-B61E-50C96A6EB853}"/>
              </a:ext>
            </a:extLst>
          </p:cNvPr>
          <p:cNvCxnSpPr>
            <a:cxnSpLocks/>
          </p:cNvCxnSpPr>
          <p:nvPr/>
        </p:nvCxnSpPr>
        <p:spPr>
          <a:xfrm flipV="1">
            <a:off x="2823148" y="3373327"/>
            <a:ext cx="2578283" cy="115618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CDF12B24-8F31-41E5-99FB-FA4399B3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1" y="4798511"/>
            <a:ext cx="2583777" cy="17153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AC04E74-0EEA-4EF8-BEB7-DA027C58E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33" y="4836613"/>
            <a:ext cx="2583777" cy="1758383"/>
          </a:xfrm>
          <a:prstGeom prst="rect">
            <a:avLst/>
          </a:prstGeom>
        </p:spPr>
      </p:pic>
      <p:sp>
        <p:nvSpPr>
          <p:cNvPr id="29" name="ZoneTexte 11">
            <a:extLst>
              <a:ext uri="{FF2B5EF4-FFF2-40B4-BE49-F238E27FC236}">
                <a16:creationId xmlns:a16="http://schemas.microsoft.com/office/drawing/2014/main" id="{0FF3BB98-FEB4-4E81-A89F-4588F74CE969}"/>
              </a:ext>
            </a:extLst>
          </p:cNvPr>
          <p:cNvSpPr txBox="1"/>
          <p:nvPr/>
        </p:nvSpPr>
        <p:spPr>
          <a:xfrm>
            <a:off x="4224777" y="4190280"/>
            <a:ext cx="18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>
                <a:solidFill>
                  <a:srgbClr val="FFC000"/>
                </a:solidFill>
              </a:rPr>
              <a:t>Hexapole</a:t>
            </a:r>
          </a:p>
          <a:p>
            <a:r>
              <a:rPr lang="fr-FR" dirty="0">
                <a:solidFill>
                  <a:srgbClr val="FFC000"/>
                </a:solidFill>
              </a:rPr>
              <a:t>Radial B </a:t>
            </a:r>
            <a:r>
              <a:rPr lang="fr-FR" dirty="0" err="1">
                <a:solidFill>
                  <a:srgbClr val="FFC000"/>
                </a:solidFill>
              </a:rPr>
              <a:t>field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C355A7A-0E24-4EBD-A175-B433CEDA9E3E}"/>
              </a:ext>
            </a:extLst>
          </p:cNvPr>
          <p:cNvCxnSpPr>
            <a:cxnSpLocks/>
          </p:cNvCxnSpPr>
          <p:nvPr/>
        </p:nvCxnSpPr>
        <p:spPr>
          <a:xfrm flipH="1" flipV="1">
            <a:off x="4576318" y="2901287"/>
            <a:ext cx="210071" cy="130741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1">
            <a:extLst>
              <a:ext uri="{FF2B5EF4-FFF2-40B4-BE49-F238E27FC236}">
                <a16:creationId xmlns:a16="http://schemas.microsoft.com/office/drawing/2014/main" id="{6E85A385-D819-4DCE-82A6-ACCB851F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058" y="1342808"/>
            <a:ext cx="34147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dirty="0" err="1">
                <a:solidFill>
                  <a:srgbClr val="002060"/>
                </a:solidFill>
              </a:rPr>
              <a:t>Modified</a:t>
            </a:r>
            <a:r>
              <a:rPr lang="fr-FR" altLang="fr-FR" dirty="0">
                <a:solidFill>
                  <a:srgbClr val="002060"/>
                </a:solidFill>
              </a:rPr>
              <a:t> </a:t>
            </a:r>
            <a:r>
              <a:rPr lang="fr-FR" altLang="fr-FR" dirty="0" err="1">
                <a:solidFill>
                  <a:srgbClr val="002060"/>
                </a:solidFill>
              </a:rPr>
              <a:t>min-B</a:t>
            </a:r>
            <a:r>
              <a:rPr lang="fr-FR" altLang="fr-FR" dirty="0">
                <a:solidFill>
                  <a:srgbClr val="002060"/>
                </a:solidFill>
              </a:rPr>
              <a:t> ECR ion source</a:t>
            </a:r>
          </a:p>
          <a:p>
            <a:r>
              <a:rPr lang="fr-FR" altLang="fr-FR" dirty="0">
                <a:solidFill>
                  <a:srgbClr val="002060"/>
                </a:solidFill>
              </a:rPr>
              <a:t>Room </a:t>
            </a:r>
            <a:r>
              <a:rPr lang="fr-FR" altLang="fr-FR" dirty="0" err="1">
                <a:solidFill>
                  <a:srgbClr val="002060"/>
                </a:solidFill>
              </a:rPr>
              <a:t>temperature</a:t>
            </a:r>
            <a:r>
              <a:rPr lang="fr-FR" altLang="fr-FR" dirty="0">
                <a:solidFill>
                  <a:srgbClr val="002060"/>
                </a:solidFill>
              </a:rPr>
              <a:t> </a:t>
            </a:r>
            <a:r>
              <a:rPr lang="fr-FR" altLang="fr-FR" dirty="0" err="1">
                <a:solidFill>
                  <a:srgbClr val="002060"/>
                </a:solidFill>
              </a:rPr>
              <a:t>coils</a:t>
            </a:r>
            <a:endParaRPr lang="fr-FR" altLang="fr-FR" dirty="0">
              <a:solidFill>
                <a:srgbClr val="002060"/>
              </a:solidFill>
            </a:endParaRPr>
          </a:p>
          <a:p>
            <a:r>
              <a:rPr lang="fr-FR" altLang="fr-FR" dirty="0">
                <a:solidFill>
                  <a:srgbClr val="002060"/>
                </a:solidFill>
              </a:rPr>
              <a:t>Permanent magnet hexapole</a:t>
            </a:r>
          </a:p>
          <a:p>
            <a:r>
              <a:rPr lang="fr-FR" altLang="fr-FR" dirty="0"/>
              <a:t>B: 0.4 – 1.7T</a:t>
            </a:r>
          </a:p>
          <a:p>
            <a:r>
              <a:rPr lang="fr-FR" altLang="fr-FR" dirty="0"/>
              <a:t>14.5GHz – 600W</a:t>
            </a:r>
          </a:p>
          <a:p>
            <a:r>
              <a:rPr lang="fr-FR" altLang="fr-FR" dirty="0"/>
              <a:t>HV: 50kV</a:t>
            </a:r>
          </a:p>
          <a:p>
            <a:endParaRPr lang="fr-FR" altLang="fr-FR" dirty="0"/>
          </a:p>
          <a:p>
            <a:r>
              <a:rPr lang="fr-FR" altLang="fr-FR" dirty="0"/>
              <a:t>CW or pulse mode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01E7A77-C349-4465-8B7E-8FDA438F92C7}"/>
              </a:ext>
            </a:extLst>
          </p:cNvPr>
          <p:cNvCxnSpPr>
            <a:cxnSpLocks/>
          </p:cNvCxnSpPr>
          <p:nvPr/>
        </p:nvCxnSpPr>
        <p:spPr>
          <a:xfrm>
            <a:off x="3099798" y="1112808"/>
            <a:ext cx="2904187" cy="230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B156132-AB4B-4054-B4A3-96DF6766DF03}"/>
              </a:ext>
            </a:extLst>
          </p:cNvPr>
          <p:cNvSpPr txBox="1"/>
          <p:nvPr/>
        </p:nvSpPr>
        <p:spPr>
          <a:xfrm>
            <a:off x="4295061" y="680630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0.6 m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DDFFC674-20D0-42B1-A237-4FE609C96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" b="7434"/>
          <a:stretch/>
        </p:blipFill>
        <p:spPr>
          <a:xfrm>
            <a:off x="7075604" y="4513445"/>
            <a:ext cx="3414712" cy="219444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F48F411-CC2B-4F32-9D5F-6B1F6CF13B3E}"/>
              </a:ext>
            </a:extLst>
          </p:cNvPr>
          <p:cNvSpPr/>
          <p:nvPr/>
        </p:nvSpPr>
        <p:spPr>
          <a:xfrm>
            <a:off x="7322063" y="5776186"/>
            <a:ext cx="696335" cy="8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17D34C3-6CF6-4BCC-9C43-049ACC634E14}"/>
              </a:ext>
            </a:extLst>
          </p:cNvPr>
          <p:cNvCxnSpPr>
            <a:cxnSpLocks/>
          </p:cNvCxnSpPr>
          <p:nvPr/>
        </p:nvCxnSpPr>
        <p:spPr>
          <a:xfrm>
            <a:off x="7322063" y="5819316"/>
            <a:ext cx="562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1E19B77D-57B0-454C-9D1F-D60521A2672A}"/>
              </a:ext>
            </a:extLst>
          </p:cNvPr>
          <p:cNvCxnSpPr>
            <a:cxnSpLocks/>
          </p:cNvCxnSpPr>
          <p:nvPr/>
        </p:nvCxnSpPr>
        <p:spPr>
          <a:xfrm>
            <a:off x="7884543" y="5815802"/>
            <a:ext cx="0" cy="8395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1D4BDDF-ACE6-423F-9918-E2116ACF2013}"/>
              </a:ext>
            </a:extLst>
          </p:cNvPr>
          <p:cNvSpPr/>
          <p:nvPr/>
        </p:nvSpPr>
        <p:spPr>
          <a:xfrm>
            <a:off x="7024272" y="5667555"/>
            <a:ext cx="276225" cy="68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C47F8A54-5D2D-4037-B0BC-131B2FA304AB}"/>
              </a:ext>
            </a:extLst>
          </p:cNvPr>
          <p:cNvCxnSpPr/>
          <p:nvPr/>
        </p:nvCxnSpPr>
        <p:spPr>
          <a:xfrm>
            <a:off x="8018398" y="5815802"/>
            <a:ext cx="0" cy="4297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D69BDBF-FF47-497F-A7C8-F0A9A3C489F4}"/>
              </a:ext>
            </a:extLst>
          </p:cNvPr>
          <p:cNvSpPr/>
          <p:nvPr/>
        </p:nvSpPr>
        <p:spPr>
          <a:xfrm>
            <a:off x="7945430" y="5884281"/>
            <a:ext cx="493112" cy="35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Δ</a:t>
            </a:r>
            <a:r>
              <a:rPr lang="fr-FR" sz="1400" dirty="0">
                <a:solidFill>
                  <a:schemeClr val="tx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5365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16B947E-2F25-4AB7-871A-DCE41622498F}"/>
              </a:ext>
            </a:extLst>
          </p:cNvPr>
          <p:cNvSpPr txBox="1">
            <a:spLocks/>
          </p:cNvSpPr>
          <p:nvPr/>
        </p:nvSpPr>
        <p:spPr>
          <a:xfrm>
            <a:off x="330334" y="147263"/>
            <a:ext cx="2265084" cy="552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</a:rPr>
              <a:t>Introduction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47BA62-1E0D-426A-B76E-91349377AE84}"/>
              </a:ext>
            </a:extLst>
          </p:cNvPr>
          <p:cNvSpPr txBox="1"/>
          <p:nvPr/>
        </p:nvSpPr>
        <p:spPr>
          <a:xfrm>
            <a:off x="3104334" y="1020269"/>
            <a:ext cx="558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Principle of the Isotope Separation On Line method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44D145-ABDF-4766-BBFA-975402F6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18" y="1537376"/>
            <a:ext cx="4563373" cy="43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73" y="0"/>
            <a:ext cx="3646571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Introduction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49CB68-D0DC-4798-BF4F-5AB7190EDFEB}"/>
              </a:ext>
            </a:extLst>
          </p:cNvPr>
          <p:cNvGrpSpPr/>
          <p:nvPr/>
        </p:nvGrpSpPr>
        <p:grpSpPr>
          <a:xfrm>
            <a:off x="-511170" y="1262622"/>
            <a:ext cx="6425965" cy="4750845"/>
            <a:chOff x="855812" y="1281092"/>
            <a:chExt cx="6425964" cy="4750845"/>
          </a:xfrm>
        </p:grpSpPr>
        <p:pic>
          <p:nvPicPr>
            <p:cNvPr id="1026" name="Picture 2" descr="Fichier:Carte du monde vierge (Allemagnes séparées).svg — Wikipédia">
              <a:extLst>
                <a:ext uri="{FF2B5EF4-FFF2-40B4-BE49-F238E27FC236}">
                  <a16:creationId xmlns:a16="http://schemas.microsoft.com/office/drawing/2014/main" id="{433530C6-0B8A-491C-A88F-B45B15653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75"/>
            <a:stretch/>
          </p:blipFill>
          <p:spPr bwMode="auto">
            <a:xfrm>
              <a:off x="2878162" y="1505607"/>
              <a:ext cx="4403614" cy="241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98FC6D8-C25A-42B3-A4DE-847BFC4D82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3640" y="2252030"/>
              <a:ext cx="69802" cy="237999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7149284A-2BB8-4C1C-A080-3D39845DC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9211" y="2492274"/>
              <a:ext cx="1704509" cy="20771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4E77D29-DA64-4EEF-8DC2-89AC4D4B91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5080" y="2059873"/>
              <a:ext cx="2076468" cy="189775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4872B532-8718-45DC-BE78-D38118F982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5901" y="2142805"/>
              <a:ext cx="971256" cy="74097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F84AB58-2224-4FE7-9597-1F8CFC53EF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65546" y="2207225"/>
              <a:ext cx="927374" cy="9945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737FC74-CF4C-4FF0-A2FB-D972C5D2E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0526" y="1505608"/>
              <a:ext cx="838995" cy="4632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itre 4">
              <a:extLst>
                <a:ext uri="{FF2B5EF4-FFF2-40B4-BE49-F238E27FC236}">
                  <a16:creationId xmlns:a16="http://schemas.microsoft.com/office/drawing/2014/main" id="{8BC03943-9D17-4FB4-AA1B-1ADB94F71C2F}"/>
                </a:ext>
              </a:extLst>
            </p:cNvPr>
            <p:cNvSpPr txBox="1">
              <a:spLocks/>
            </p:cNvSpPr>
            <p:nvPr/>
          </p:nvSpPr>
          <p:spPr>
            <a:xfrm>
              <a:off x="1166031" y="2735584"/>
              <a:ext cx="1933386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B050"/>
                  </a:solidFill>
                </a:rPr>
                <a:t>ANL - CARIBU  </a:t>
              </a:r>
            </a:p>
            <a:p>
              <a:r>
                <a:rPr lang="fr-FR" sz="2400" b="1" dirty="0">
                  <a:solidFill>
                    <a:srgbClr val="00B050"/>
                  </a:solidFill>
                </a:rPr>
                <a:t>USA</a:t>
              </a:r>
            </a:p>
          </p:txBody>
        </p:sp>
        <p:sp>
          <p:nvSpPr>
            <p:cNvPr id="40" name="Titre 4">
              <a:extLst>
                <a:ext uri="{FF2B5EF4-FFF2-40B4-BE49-F238E27FC236}">
                  <a16:creationId xmlns:a16="http://schemas.microsoft.com/office/drawing/2014/main" id="{2EF5ABC6-19CE-45B7-9436-D3114255DE4E}"/>
                </a:ext>
              </a:extLst>
            </p:cNvPr>
            <p:cNvSpPr txBox="1">
              <a:spLocks/>
            </p:cNvSpPr>
            <p:nvPr/>
          </p:nvSpPr>
          <p:spPr>
            <a:xfrm>
              <a:off x="1018238" y="4716464"/>
              <a:ext cx="2221283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B050"/>
                  </a:solidFill>
                </a:rPr>
                <a:t>CERN – ISOLDE</a:t>
              </a:r>
            </a:p>
            <a:p>
              <a:r>
                <a:rPr lang="fr-FR" sz="2400" b="1" dirty="0" err="1">
                  <a:solidFill>
                    <a:srgbClr val="00B050"/>
                  </a:solidFill>
                </a:rPr>
                <a:t>Switzeland</a:t>
              </a:r>
              <a:endParaRPr lang="fr-FR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Titre 4">
              <a:extLst>
                <a:ext uri="{FF2B5EF4-FFF2-40B4-BE49-F238E27FC236}">
                  <a16:creationId xmlns:a16="http://schemas.microsoft.com/office/drawing/2014/main" id="{9E42C2C7-838E-4FD5-83D4-8B1058134313}"/>
                </a:ext>
              </a:extLst>
            </p:cNvPr>
            <p:cNvSpPr txBox="1">
              <a:spLocks/>
            </p:cNvSpPr>
            <p:nvPr/>
          </p:nvSpPr>
          <p:spPr>
            <a:xfrm>
              <a:off x="4225858" y="4766932"/>
              <a:ext cx="2221283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FF0000"/>
                  </a:solidFill>
                </a:rPr>
                <a:t>IBS – RAON</a:t>
              </a:r>
            </a:p>
            <a:p>
              <a:r>
                <a:rPr lang="fr-FR" sz="2400" b="1" dirty="0" err="1">
                  <a:solidFill>
                    <a:srgbClr val="FF0000"/>
                  </a:solidFill>
                </a:rPr>
                <a:t>Korea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5" name="Titre 4">
              <a:extLst>
                <a:ext uri="{FF2B5EF4-FFF2-40B4-BE49-F238E27FC236}">
                  <a16:creationId xmlns:a16="http://schemas.microsoft.com/office/drawing/2014/main" id="{4D7DB0E5-D6C3-4C22-9AB0-A74F63826A06}"/>
                </a:ext>
              </a:extLst>
            </p:cNvPr>
            <p:cNvSpPr txBox="1">
              <a:spLocks/>
            </p:cNvSpPr>
            <p:nvPr/>
          </p:nvSpPr>
          <p:spPr>
            <a:xfrm>
              <a:off x="983710" y="2059873"/>
              <a:ext cx="1998500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B050"/>
                  </a:solidFill>
                </a:rPr>
                <a:t>TEXAS A&amp;M</a:t>
              </a:r>
            </a:p>
            <a:p>
              <a:r>
                <a:rPr lang="fr-FR" sz="2400" b="1" dirty="0">
                  <a:solidFill>
                    <a:srgbClr val="00B050"/>
                  </a:solidFill>
                </a:rPr>
                <a:t>USA</a:t>
              </a:r>
            </a:p>
          </p:txBody>
        </p:sp>
        <p:sp>
          <p:nvSpPr>
            <p:cNvPr id="51" name="Titre 4">
              <a:extLst>
                <a:ext uri="{FF2B5EF4-FFF2-40B4-BE49-F238E27FC236}">
                  <a16:creationId xmlns:a16="http://schemas.microsoft.com/office/drawing/2014/main" id="{EE03085E-8898-4FD2-BB8E-4AE1B12A471A}"/>
                </a:ext>
              </a:extLst>
            </p:cNvPr>
            <p:cNvSpPr txBox="1">
              <a:spLocks/>
            </p:cNvSpPr>
            <p:nvPr/>
          </p:nvSpPr>
          <p:spPr>
            <a:xfrm>
              <a:off x="855812" y="1281092"/>
              <a:ext cx="2221283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B050"/>
                  </a:solidFill>
                </a:rPr>
                <a:t>TRIUMF</a:t>
              </a:r>
            </a:p>
            <a:p>
              <a:r>
                <a:rPr lang="fr-FR" sz="2400" b="1" dirty="0">
                  <a:solidFill>
                    <a:srgbClr val="00B050"/>
                  </a:solidFill>
                </a:rPr>
                <a:t>Canada</a:t>
              </a:r>
            </a:p>
          </p:txBody>
        </p:sp>
        <p:sp>
          <p:nvSpPr>
            <p:cNvPr id="28" name="Titre 4">
              <a:extLst>
                <a:ext uri="{FF2B5EF4-FFF2-40B4-BE49-F238E27FC236}">
                  <a16:creationId xmlns:a16="http://schemas.microsoft.com/office/drawing/2014/main" id="{230DA24F-2CFF-4104-8D8E-900405E0ABB4}"/>
                </a:ext>
              </a:extLst>
            </p:cNvPr>
            <p:cNvSpPr txBox="1">
              <a:spLocks/>
            </p:cNvSpPr>
            <p:nvPr/>
          </p:nvSpPr>
          <p:spPr>
            <a:xfrm>
              <a:off x="2361207" y="4776992"/>
              <a:ext cx="2221283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FF0000"/>
                  </a:solidFill>
                </a:rPr>
                <a:t>LNL – SPES</a:t>
              </a:r>
            </a:p>
            <a:p>
              <a:r>
                <a:rPr lang="fr-FR" sz="2400" b="1" dirty="0" err="1">
                  <a:solidFill>
                    <a:srgbClr val="FF0000"/>
                  </a:solidFill>
                </a:rPr>
                <a:t>Italy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908C6D2D-ABD0-4143-9949-82D226316E3B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3471849" y="2112576"/>
              <a:ext cx="1578688" cy="2664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itre 4">
              <a:extLst>
                <a:ext uri="{FF2B5EF4-FFF2-40B4-BE49-F238E27FC236}">
                  <a16:creationId xmlns:a16="http://schemas.microsoft.com/office/drawing/2014/main" id="{58088E51-7453-4CEB-A204-41E7F0D668BA}"/>
                </a:ext>
              </a:extLst>
            </p:cNvPr>
            <p:cNvSpPr txBox="1">
              <a:spLocks/>
            </p:cNvSpPr>
            <p:nvPr/>
          </p:nvSpPr>
          <p:spPr>
            <a:xfrm>
              <a:off x="1022082" y="4053192"/>
              <a:ext cx="2221283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B050"/>
                  </a:solidFill>
                </a:rPr>
                <a:t>GANIL – SPIRAL1</a:t>
              </a:r>
            </a:p>
            <a:p>
              <a:r>
                <a:rPr lang="fr-FR" sz="2400" b="1" dirty="0">
                  <a:solidFill>
                    <a:srgbClr val="00B050"/>
                  </a:solidFill>
                </a:rPr>
                <a:t>France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C51382B-1944-41B0-B8E7-522DD72F6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9794" y="2056406"/>
              <a:ext cx="2176135" cy="2587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4F225603-5528-410B-90BA-4AC4346BC6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6333" y="2142805"/>
              <a:ext cx="1258302" cy="14100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itre 4">
              <a:extLst>
                <a:ext uri="{FF2B5EF4-FFF2-40B4-BE49-F238E27FC236}">
                  <a16:creationId xmlns:a16="http://schemas.microsoft.com/office/drawing/2014/main" id="{55D5BAE9-5F49-4984-B6D6-70C59B2C3685}"/>
                </a:ext>
              </a:extLst>
            </p:cNvPr>
            <p:cNvSpPr txBox="1">
              <a:spLocks/>
            </p:cNvSpPr>
            <p:nvPr/>
          </p:nvSpPr>
          <p:spPr>
            <a:xfrm>
              <a:off x="955018" y="3406345"/>
              <a:ext cx="1933386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B050"/>
                  </a:solidFill>
                </a:rPr>
                <a:t>MSU - </a:t>
              </a:r>
              <a:r>
                <a:rPr lang="fr-FR" sz="2400" b="1" dirty="0" err="1">
                  <a:solidFill>
                    <a:srgbClr val="00B050"/>
                  </a:solidFill>
                </a:rPr>
                <a:t>ReA</a:t>
              </a:r>
              <a:endParaRPr lang="fr-FR" sz="2400" b="1" dirty="0">
                <a:solidFill>
                  <a:srgbClr val="00B050"/>
                </a:solidFill>
              </a:endParaRPr>
            </a:p>
            <a:p>
              <a:r>
                <a:rPr lang="fr-FR" sz="2400" b="1" dirty="0">
                  <a:solidFill>
                    <a:srgbClr val="00B050"/>
                  </a:solidFill>
                </a:rPr>
                <a:t>USA</a:t>
              </a: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CC7A7A67-4FBE-4EB8-8CB3-BB4B72392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8360" y="2276073"/>
              <a:ext cx="1320999" cy="23637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itre 4">
              <a:extLst>
                <a:ext uri="{FF2B5EF4-FFF2-40B4-BE49-F238E27FC236}">
                  <a16:creationId xmlns:a16="http://schemas.microsoft.com/office/drawing/2014/main" id="{4409DAA7-38AB-48DC-83D6-374E17D14E06}"/>
                </a:ext>
              </a:extLst>
            </p:cNvPr>
            <p:cNvSpPr txBox="1">
              <a:spLocks/>
            </p:cNvSpPr>
            <p:nvPr/>
          </p:nvSpPr>
          <p:spPr>
            <a:xfrm>
              <a:off x="3650208" y="4760704"/>
              <a:ext cx="1450634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FF0000"/>
                  </a:solidFill>
                </a:rPr>
                <a:t>VECC</a:t>
              </a:r>
            </a:p>
            <a:p>
              <a:r>
                <a:rPr lang="fr-FR" sz="2400" b="1" dirty="0" err="1">
                  <a:solidFill>
                    <a:srgbClr val="FF0000"/>
                  </a:solidFill>
                </a:rPr>
                <a:t>India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itre 4">
              <a:extLst>
                <a:ext uri="{FF2B5EF4-FFF2-40B4-BE49-F238E27FC236}">
                  <a16:creationId xmlns:a16="http://schemas.microsoft.com/office/drawing/2014/main" id="{ACCB946F-304A-440A-9CBB-54F1263A158C}"/>
                </a:ext>
              </a:extLst>
            </p:cNvPr>
            <p:cNvSpPr txBox="1">
              <a:spLocks/>
            </p:cNvSpPr>
            <p:nvPr/>
          </p:nvSpPr>
          <p:spPr>
            <a:xfrm>
              <a:off x="6016943" y="4799129"/>
              <a:ext cx="1264833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dirty="0">
                  <a:solidFill>
                    <a:srgbClr val="0070C0"/>
                  </a:solidFill>
                </a:rPr>
                <a:t>KEK - TRIAC</a:t>
              </a:r>
            </a:p>
            <a:p>
              <a:r>
                <a:rPr lang="fr-FR" sz="2400" b="1" dirty="0">
                  <a:solidFill>
                    <a:srgbClr val="0070C0"/>
                  </a:solidFill>
                </a:rPr>
                <a:t>Japan</a:t>
              </a:r>
            </a:p>
          </p:txBody>
        </p:sp>
        <p:sp>
          <p:nvSpPr>
            <p:cNvPr id="50" name="Titre 4">
              <a:extLst>
                <a:ext uri="{FF2B5EF4-FFF2-40B4-BE49-F238E27FC236}">
                  <a16:creationId xmlns:a16="http://schemas.microsoft.com/office/drawing/2014/main" id="{8C1B70C9-A8DF-43C5-AC9B-B55CD91E8E64}"/>
                </a:ext>
              </a:extLst>
            </p:cNvPr>
            <p:cNvSpPr txBox="1">
              <a:spLocks/>
            </p:cNvSpPr>
            <p:nvPr/>
          </p:nvSpPr>
          <p:spPr>
            <a:xfrm>
              <a:off x="2066502" y="5599536"/>
              <a:ext cx="5061082" cy="43240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>
                  <a:solidFill>
                    <a:srgbClr val="00B050"/>
                  </a:solidFill>
                </a:rPr>
                <a:t>Under operation,</a:t>
              </a:r>
              <a:r>
                <a:rPr lang="en-US" sz="1500" b="1" dirty="0">
                  <a:solidFill>
                    <a:srgbClr val="FFC000"/>
                  </a:solidFill>
                </a:rPr>
                <a:t> </a:t>
              </a:r>
              <a:r>
                <a:rPr lang="en-US" sz="1500" b="1" dirty="0">
                  <a:solidFill>
                    <a:srgbClr val="FF0000"/>
                  </a:solidFill>
                </a:rPr>
                <a:t>project, </a:t>
              </a:r>
              <a:r>
                <a:rPr lang="en-US" sz="1500" b="1" dirty="0">
                  <a:solidFill>
                    <a:srgbClr val="0070C0"/>
                  </a:solidFill>
                </a:rPr>
                <a:t>stopped</a:t>
              </a:r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4879083D-10DD-4573-B1DC-380A2880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94" y="1243975"/>
            <a:ext cx="6129423" cy="3279378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C400A205-7B1C-48C5-A79D-2392A6FCD02D}"/>
              </a:ext>
            </a:extLst>
          </p:cNvPr>
          <p:cNvSpPr txBox="1"/>
          <p:nvPr/>
        </p:nvSpPr>
        <p:spPr>
          <a:xfrm>
            <a:off x="5996262" y="4996291"/>
            <a:ext cx="640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Great diversity of 1+ ion sources, RI flux, post accelerators, RI species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Constraints on CB device (1+ beam emittance, energy spread….)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E57CF09-5478-4FA1-9907-249B82F32B12}"/>
              </a:ext>
            </a:extLst>
          </p:cNvPr>
          <p:cNvSpPr txBox="1"/>
          <p:nvPr/>
        </p:nvSpPr>
        <p:spPr>
          <a:xfrm>
            <a:off x="1412812" y="670914"/>
            <a:ext cx="4149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ISOL facilities with post acceleration</a:t>
            </a:r>
          </a:p>
        </p:txBody>
      </p:sp>
    </p:spTree>
    <p:extLst>
      <p:ext uri="{BB962C8B-B14F-4D97-AF65-F5344CB8AC3E}">
        <p14:creationId xmlns:p14="http://schemas.microsoft.com/office/powerpoint/2010/main" val="348976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16B947E-2F25-4AB7-871A-DCE41622498F}"/>
              </a:ext>
            </a:extLst>
          </p:cNvPr>
          <p:cNvSpPr txBox="1">
            <a:spLocks/>
          </p:cNvSpPr>
          <p:nvPr/>
        </p:nvSpPr>
        <p:spPr>
          <a:xfrm>
            <a:off x="-14252" y="-4047"/>
            <a:ext cx="2655945" cy="552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</a:rPr>
              <a:t>Introduction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F938CEE-11B3-4560-A6A5-E8A7CBEAEE8A}"/>
                  </a:ext>
                </a:extLst>
              </p:cNvPr>
              <p:cNvSpPr txBox="1"/>
              <p:nvPr/>
            </p:nvSpPr>
            <p:spPr>
              <a:xfrm>
                <a:off x="2225667" y="4510958"/>
                <a:ext cx="2533421" cy="1665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Performances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Efficiency :</a:t>
                </a:r>
                <a14:m>
                  <m:oMath xmlns:m="http://schemas.openxmlformats.org/officeDocument/2006/math">
                    <m:r>
                      <a:rPr lang="fr-FR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η</m:t>
                    </m:r>
                    <m:r>
                      <m:rPr>
                        <m:nor/>
                      </m:rPr>
                      <a:rPr lang="fr-FR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</m:t>
                    </m:r>
                    <m:f>
                      <m:fPr>
                        <m:ctrlP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Process Time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Beam purity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Beam quality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F938CEE-11B3-4560-A6A5-E8A7CBEA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67" y="4510958"/>
                <a:ext cx="2533421" cy="1665841"/>
              </a:xfrm>
              <a:prstGeom prst="rect">
                <a:avLst/>
              </a:prstGeom>
              <a:blipFill>
                <a:blip r:embed="rId2"/>
                <a:stretch>
                  <a:fillRect l="-1923" t="-2198" b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8B2FBC21-27BA-4749-A2B4-528E1EC0DF83}"/>
              </a:ext>
            </a:extLst>
          </p:cNvPr>
          <p:cNvSpPr txBox="1"/>
          <p:nvPr/>
        </p:nvSpPr>
        <p:spPr>
          <a:xfrm>
            <a:off x="5869647" y="4528664"/>
            <a:ext cx="379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Instrument characteristics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 mode (CW, pulsed)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Robustness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Cost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Additional instrument necessary ?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2F198C3-DFEC-459B-9970-436195A68865}"/>
              </a:ext>
            </a:extLst>
          </p:cNvPr>
          <p:cNvGrpSpPr/>
          <p:nvPr/>
        </p:nvGrpSpPr>
        <p:grpSpPr>
          <a:xfrm>
            <a:off x="200942" y="612256"/>
            <a:ext cx="11064969" cy="3855401"/>
            <a:chOff x="10441" y="747235"/>
            <a:chExt cx="11064969" cy="385540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7D4909C-97E1-4E9D-BACA-E73FE32BC18F}"/>
                </a:ext>
              </a:extLst>
            </p:cNvPr>
            <p:cNvSpPr txBox="1"/>
            <p:nvPr/>
          </p:nvSpPr>
          <p:spPr>
            <a:xfrm>
              <a:off x="4851198" y="2407278"/>
              <a:ext cx="1682151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dirty="0"/>
            </a:p>
            <a:p>
              <a:pPr algn="ctr"/>
              <a:r>
                <a:rPr lang="fr-FR" dirty="0"/>
                <a:t>CB</a:t>
              </a:r>
            </a:p>
            <a:p>
              <a:pPr algn="ctr"/>
              <a:endParaRPr lang="fr-FR" dirty="0"/>
            </a:p>
          </p:txBody>
        </p:sp>
        <p:sp>
          <p:nvSpPr>
            <p:cNvPr id="4" name="Flèche : droite rayée 3">
              <a:extLst>
                <a:ext uri="{FF2B5EF4-FFF2-40B4-BE49-F238E27FC236}">
                  <a16:creationId xmlns:a16="http://schemas.microsoft.com/office/drawing/2014/main" id="{C52CA243-E2B3-43FB-9783-C1189BF8AABC}"/>
                </a:ext>
              </a:extLst>
            </p:cNvPr>
            <p:cNvSpPr/>
            <p:nvPr/>
          </p:nvSpPr>
          <p:spPr>
            <a:xfrm>
              <a:off x="6936652" y="2470261"/>
              <a:ext cx="1319841" cy="79736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</a:t>
              </a:r>
              <a:r>
                <a:rPr lang="fr-FR" dirty="0"/>
                <a:t> </a:t>
              </a:r>
              <a:r>
                <a:rPr lang="fr-FR" dirty="0" err="1"/>
                <a:t>X</a:t>
              </a:r>
              <a:r>
                <a:rPr lang="fr-FR" baseline="30000" dirty="0" err="1"/>
                <a:t>n</a:t>
              </a:r>
              <a:r>
                <a:rPr lang="fr-FR" baseline="30000" dirty="0"/>
                <a:t>+</a:t>
              </a:r>
            </a:p>
          </p:txBody>
        </p:sp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C625717E-6541-4295-A26C-956F3D01E6F9}"/>
                </a:ext>
              </a:extLst>
            </p:cNvPr>
            <p:cNvSpPr/>
            <p:nvPr/>
          </p:nvSpPr>
          <p:spPr>
            <a:xfrm>
              <a:off x="3005896" y="2507904"/>
              <a:ext cx="1242203" cy="722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X</a:t>
              </a:r>
              <a:r>
                <a:rPr lang="fr-FR" baseline="30000" dirty="0"/>
                <a:t>+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9B09C9B-9258-448D-8007-5EF8A01BA48F}"/>
                </a:ext>
              </a:extLst>
            </p:cNvPr>
            <p:cNvCxnSpPr>
              <a:cxnSpLocks/>
            </p:cNvCxnSpPr>
            <p:nvPr/>
          </p:nvCxnSpPr>
          <p:spPr>
            <a:xfrm>
              <a:off x="8983364" y="2331375"/>
              <a:ext cx="20358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1B49EDDF-792B-4C36-A9B6-5347CA5CB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3362" y="1267532"/>
              <a:ext cx="0" cy="10696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A04F9DF-B311-4338-BDF1-307635D83131}"/>
                </a:ext>
              </a:extLst>
            </p:cNvPr>
            <p:cNvSpPr txBox="1"/>
            <p:nvPr/>
          </p:nvSpPr>
          <p:spPr>
            <a:xfrm>
              <a:off x="9569961" y="2332566"/>
              <a:ext cx="974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A/q</a:t>
              </a:r>
            </a:p>
          </p:txBody>
        </p:sp>
        <p:sp>
          <p:nvSpPr>
            <p:cNvPr id="19" name="Organigramme : Délai 18">
              <a:extLst>
                <a:ext uri="{FF2B5EF4-FFF2-40B4-BE49-F238E27FC236}">
                  <a16:creationId xmlns:a16="http://schemas.microsoft.com/office/drawing/2014/main" id="{D77D0711-CE90-4DC0-A4E3-707D69DA8296}"/>
                </a:ext>
              </a:extLst>
            </p:cNvPr>
            <p:cNvSpPr/>
            <p:nvPr/>
          </p:nvSpPr>
          <p:spPr>
            <a:xfrm rot="16200000">
              <a:off x="10034463" y="2116558"/>
              <a:ext cx="372249" cy="45721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40B3CDD-1A0A-4CA6-BFF9-D68AE83479FC}"/>
                </a:ext>
              </a:extLst>
            </p:cNvPr>
            <p:cNvSpPr txBox="1"/>
            <p:nvPr/>
          </p:nvSpPr>
          <p:spPr>
            <a:xfrm>
              <a:off x="8340321" y="1642999"/>
              <a:ext cx="57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I (A)</a:t>
              </a:r>
            </a:p>
          </p:txBody>
        </p:sp>
        <p:sp>
          <p:nvSpPr>
            <p:cNvPr id="22" name="Organigramme : Délai 21">
              <a:extLst>
                <a:ext uri="{FF2B5EF4-FFF2-40B4-BE49-F238E27FC236}">
                  <a16:creationId xmlns:a16="http://schemas.microsoft.com/office/drawing/2014/main" id="{E31A973B-9CDE-4A60-806F-8E5A378790F6}"/>
                </a:ext>
              </a:extLst>
            </p:cNvPr>
            <p:cNvSpPr/>
            <p:nvPr/>
          </p:nvSpPr>
          <p:spPr>
            <a:xfrm rot="16200000">
              <a:off x="10223617" y="2121055"/>
              <a:ext cx="369333" cy="45721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Délai 22">
              <a:extLst>
                <a:ext uri="{FF2B5EF4-FFF2-40B4-BE49-F238E27FC236}">
                  <a16:creationId xmlns:a16="http://schemas.microsoft.com/office/drawing/2014/main" id="{8FB1200C-DA05-45A4-98D3-593CDDFE6B9E}"/>
                </a:ext>
              </a:extLst>
            </p:cNvPr>
            <p:cNvSpPr/>
            <p:nvPr/>
          </p:nvSpPr>
          <p:spPr>
            <a:xfrm rot="16200000">
              <a:off x="10455520" y="2124444"/>
              <a:ext cx="369332" cy="4571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Organigramme : Délai 23">
              <a:extLst>
                <a:ext uri="{FF2B5EF4-FFF2-40B4-BE49-F238E27FC236}">
                  <a16:creationId xmlns:a16="http://schemas.microsoft.com/office/drawing/2014/main" id="{0BF84997-04F4-4147-8239-4F9599D27F0E}"/>
                </a:ext>
              </a:extLst>
            </p:cNvPr>
            <p:cNvSpPr/>
            <p:nvPr/>
          </p:nvSpPr>
          <p:spPr>
            <a:xfrm rot="16200000">
              <a:off x="9786269" y="2065196"/>
              <a:ext cx="481738" cy="51808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Organigramme : Délai 24">
              <a:extLst>
                <a:ext uri="{FF2B5EF4-FFF2-40B4-BE49-F238E27FC236}">
                  <a16:creationId xmlns:a16="http://schemas.microsoft.com/office/drawing/2014/main" id="{0A32E3F9-FDA6-4B90-956E-958D777BB8A3}"/>
                </a:ext>
              </a:extLst>
            </p:cNvPr>
            <p:cNvSpPr/>
            <p:nvPr/>
          </p:nvSpPr>
          <p:spPr>
            <a:xfrm rot="16200000">
              <a:off x="9550727" y="1981665"/>
              <a:ext cx="653641" cy="4572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rganigramme : Délai 25">
              <a:extLst>
                <a:ext uri="{FF2B5EF4-FFF2-40B4-BE49-F238E27FC236}">
                  <a16:creationId xmlns:a16="http://schemas.microsoft.com/office/drawing/2014/main" id="{6D38E410-FD92-489A-875E-00121D7E3008}"/>
                </a:ext>
              </a:extLst>
            </p:cNvPr>
            <p:cNvSpPr/>
            <p:nvPr/>
          </p:nvSpPr>
          <p:spPr>
            <a:xfrm rot="16200000">
              <a:off x="9360932" y="1930460"/>
              <a:ext cx="754671" cy="4572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rganigramme : Délai 26">
              <a:extLst>
                <a:ext uri="{FF2B5EF4-FFF2-40B4-BE49-F238E27FC236}">
                  <a16:creationId xmlns:a16="http://schemas.microsoft.com/office/drawing/2014/main" id="{3F4409A1-C94C-4DC3-8BAE-7DB7F9AF9BC9}"/>
                </a:ext>
              </a:extLst>
            </p:cNvPr>
            <p:cNvSpPr/>
            <p:nvPr/>
          </p:nvSpPr>
          <p:spPr>
            <a:xfrm rot="16200000">
              <a:off x="9010676" y="1692003"/>
              <a:ext cx="1230647" cy="4571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Organigramme : Délai 27">
              <a:extLst>
                <a:ext uri="{FF2B5EF4-FFF2-40B4-BE49-F238E27FC236}">
                  <a16:creationId xmlns:a16="http://schemas.microsoft.com/office/drawing/2014/main" id="{5CC78DC8-2666-49A2-86C8-25B3FA4FD8C6}"/>
                </a:ext>
              </a:extLst>
            </p:cNvPr>
            <p:cNvSpPr/>
            <p:nvPr/>
          </p:nvSpPr>
          <p:spPr>
            <a:xfrm rot="16200000">
              <a:off x="9007669" y="1818904"/>
              <a:ext cx="976290" cy="4571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Organigramme : Délai 28">
              <a:extLst>
                <a:ext uri="{FF2B5EF4-FFF2-40B4-BE49-F238E27FC236}">
                  <a16:creationId xmlns:a16="http://schemas.microsoft.com/office/drawing/2014/main" id="{6897FF71-56F6-4410-BBDE-F1B64F4256EC}"/>
                </a:ext>
              </a:extLst>
            </p:cNvPr>
            <p:cNvSpPr/>
            <p:nvPr/>
          </p:nvSpPr>
          <p:spPr>
            <a:xfrm rot="16200000">
              <a:off x="9189688" y="2122381"/>
              <a:ext cx="369333" cy="4571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rganigramme : Délai 29">
              <a:extLst>
                <a:ext uri="{FF2B5EF4-FFF2-40B4-BE49-F238E27FC236}">
                  <a16:creationId xmlns:a16="http://schemas.microsoft.com/office/drawing/2014/main" id="{A47E6D7D-65B5-4A4B-BB29-DD32B3EB0C7A}"/>
                </a:ext>
              </a:extLst>
            </p:cNvPr>
            <p:cNvSpPr/>
            <p:nvPr/>
          </p:nvSpPr>
          <p:spPr>
            <a:xfrm rot="16200000">
              <a:off x="9190127" y="2216665"/>
              <a:ext cx="180761" cy="4571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25CC37CA-9AE0-47C5-9CE4-C7C1EC55BE8D}"/>
                </a:ext>
              </a:extLst>
            </p:cNvPr>
            <p:cNvGrpSpPr/>
            <p:nvPr/>
          </p:nvGrpSpPr>
          <p:grpSpPr>
            <a:xfrm>
              <a:off x="10441" y="2986014"/>
              <a:ext cx="2440751" cy="1431955"/>
              <a:chOff x="2269272" y="3286791"/>
              <a:chExt cx="2440751" cy="1431955"/>
            </a:xfrm>
          </p:grpSpPr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DC1EB4F5-1B1F-44AF-BBAB-BC9A2F5ED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899" y="4376764"/>
                <a:ext cx="1565124" cy="11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7AAC2058-043E-4370-8F8F-EA277C08BC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4899" y="3312921"/>
                <a:ext cx="0" cy="1069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3CC2118-8AEB-49F7-9A98-1E29F352D847}"/>
                  </a:ext>
                </a:extLst>
              </p:cNvPr>
              <p:cNvSpPr txBox="1"/>
              <p:nvPr/>
            </p:nvSpPr>
            <p:spPr>
              <a:xfrm>
                <a:off x="3537239" y="4349414"/>
                <a:ext cx="97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time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FFC3479-17F7-4E1F-B00C-38CFF10693E5}"/>
                  </a:ext>
                </a:extLst>
              </p:cNvPr>
              <p:cNvSpPr txBox="1"/>
              <p:nvPr/>
            </p:nvSpPr>
            <p:spPr>
              <a:xfrm>
                <a:off x="2269272" y="3286791"/>
                <a:ext cx="888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I  X</a:t>
                </a:r>
                <a:r>
                  <a:rPr lang="fr-FR" baseline="30000" dirty="0"/>
                  <a:t>+</a:t>
                </a:r>
                <a:r>
                  <a:rPr lang="fr-FR" dirty="0"/>
                  <a:t>(A)</a:t>
                </a:r>
              </a:p>
            </p:txBody>
          </p: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FD486821-3394-4E8C-90A2-679E82E73E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4899" y="4368657"/>
                <a:ext cx="47819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9AC2AEBF-C97D-4B18-B167-3CDCDDBB8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7881" y="3808004"/>
                <a:ext cx="5214" cy="5520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2ED5C984-4DE9-42A4-B837-99E6273491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3555" y="3808004"/>
                <a:ext cx="88846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AD08958A-3DA9-4A16-9F29-506059EAF388}"/>
                </a:ext>
              </a:extLst>
            </p:cNvPr>
            <p:cNvGrpSpPr/>
            <p:nvPr/>
          </p:nvGrpSpPr>
          <p:grpSpPr>
            <a:xfrm>
              <a:off x="8200723" y="2902236"/>
              <a:ext cx="2382993" cy="1700399"/>
              <a:chOff x="9025855" y="3130698"/>
              <a:chExt cx="2382993" cy="1700399"/>
            </a:xfrm>
          </p:grpSpPr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DA5F2F97-954D-422B-86C1-BFE37D11A323}"/>
                  </a:ext>
                </a:extLst>
              </p:cNvPr>
              <p:cNvGrpSpPr/>
              <p:nvPr/>
            </p:nvGrpSpPr>
            <p:grpSpPr>
              <a:xfrm>
                <a:off x="9025855" y="3425272"/>
                <a:ext cx="2382993" cy="1405825"/>
                <a:chOff x="9025855" y="3425272"/>
                <a:chExt cx="2382993" cy="1405825"/>
              </a:xfrm>
            </p:grpSpPr>
            <p:cxnSp>
              <p:nvCxnSpPr>
                <p:cNvPr id="57" name="Connecteur droit avec flèche 56">
                  <a:extLst>
                    <a:ext uri="{FF2B5EF4-FFF2-40B4-BE49-F238E27FC236}">
                      <a16:creationId xmlns:a16="http://schemas.microsoft.com/office/drawing/2014/main" id="{4D70F73D-4E15-414D-8AD7-F97D8D0C8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43724" y="4489115"/>
                  <a:ext cx="1565124" cy="1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avec flèche 57">
                  <a:extLst>
                    <a:ext uri="{FF2B5EF4-FFF2-40B4-BE49-F238E27FC236}">
                      <a16:creationId xmlns:a16="http://schemas.microsoft.com/office/drawing/2014/main" id="{861A4381-00B5-4A41-AFB7-952C1E703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43724" y="3425272"/>
                  <a:ext cx="0" cy="10696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03E977CB-8783-4AC1-884E-13033230A36D}"/>
                    </a:ext>
                  </a:extLst>
                </p:cNvPr>
                <p:cNvSpPr txBox="1"/>
                <p:nvPr/>
              </p:nvSpPr>
              <p:spPr>
                <a:xfrm>
                  <a:off x="10236064" y="4461765"/>
                  <a:ext cx="974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time</a:t>
                  </a:r>
                </a:p>
              </p:txBody>
            </p:sp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084E4106-99E9-413D-974E-DBC0E08A63D7}"/>
                    </a:ext>
                  </a:extLst>
                </p:cNvPr>
                <p:cNvSpPr txBox="1"/>
                <p:nvPr/>
              </p:nvSpPr>
              <p:spPr>
                <a:xfrm>
                  <a:off x="9025855" y="3425272"/>
                  <a:ext cx="974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I X</a:t>
                  </a:r>
                  <a:r>
                    <a:rPr lang="fr-FR" baseline="30000" dirty="0"/>
                    <a:t>7+ </a:t>
                  </a:r>
                  <a:r>
                    <a:rPr lang="fr-FR" dirty="0"/>
                    <a:t>(A)</a:t>
                  </a:r>
                </a:p>
              </p:txBody>
            </p:sp>
            <p:cxnSp>
              <p:nvCxnSpPr>
                <p:cNvPr id="61" name="Connecteur droit 60">
                  <a:extLst>
                    <a:ext uri="{FF2B5EF4-FFF2-40B4-BE49-F238E27FC236}">
                      <a16:creationId xmlns:a16="http://schemas.microsoft.com/office/drawing/2014/main" id="{1F7CBFFE-A985-49D9-BDFE-014187E44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43724" y="4481008"/>
                  <a:ext cx="47819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>
                  <a:extLst>
                    <a:ext uri="{FF2B5EF4-FFF2-40B4-BE49-F238E27FC236}">
                      <a16:creationId xmlns:a16="http://schemas.microsoft.com/office/drawing/2014/main" id="{2EFA76A7-16FF-41C9-B229-495AA2E3A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46920" y="3656123"/>
                  <a:ext cx="384698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6A63D7F3-E64B-40D2-A5DC-5EB84038C76B}"/>
                  </a:ext>
                </a:extLst>
              </p:cNvPr>
              <p:cNvSpPr/>
              <p:nvPr/>
            </p:nvSpPr>
            <p:spPr>
              <a:xfrm>
                <a:off x="10308566" y="3657172"/>
                <a:ext cx="664234" cy="811311"/>
              </a:xfrm>
              <a:custGeom>
                <a:avLst/>
                <a:gdLst>
                  <a:gd name="connsiteX0" fmla="*/ 0 w 664234"/>
                  <a:gd name="connsiteY0" fmla="*/ 811311 h 811311"/>
                  <a:gd name="connsiteX1" fmla="*/ 94890 w 664234"/>
                  <a:gd name="connsiteY1" fmla="*/ 379990 h 811311"/>
                  <a:gd name="connsiteX2" fmla="*/ 319177 w 664234"/>
                  <a:gd name="connsiteY2" fmla="*/ 60813 h 811311"/>
                  <a:gd name="connsiteX3" fmla="*/ 664234 w 664234"/>
                  <a:gd name="connsiteY3" fmla="*/ 428 h 81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234" h="811311">
                    <a:moveTo>
                      <a:pt x="0" y="811311"/>
                    </a:moveTo>
                    <a:cubicBezTo>
                      <a:pt x="20847" y="658192"/>
                      <a:pt x="41694" y="505073"/>
                      <a:pt x="94890" y="379990"/>
                    </a:cubicBezTo>
                    <a:cubicBezTo>
                      <a:pt x="148086" y="254907"/>
                      <a:pt x="224286" y="124073"/>
                      <a:pt x="319177" y="60813"/>
                    </a:cubicBezTo>
                    <a:cubicBezTo>
                      <a:pt x="414068" y="-2447"/>
                      <a:pt x="539151" y="-1010"/>
                      <a:pt x="664234" y="42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F114A23A-2E75-439E-BE70-9BA9C3B8901E}"/>
                  </a:ext>
                </a:extLst>
              </p:cNvPr>
              <p:cNvCxnSpPr/>
              <p:nvPr/>
            </p:nvCxnSpPr>
            <p:spPr>
              <a:xfrm>
                <a:off x="9843724" y="4370225"/>
                <a:ext cx="4648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49EBA9F6-F3B7-4497-9698-8AA8D8011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7938" y="3737783"/>
                <a:ext cx="7640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D8F96BA7-255E-4986-9152-528B84246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6617" y="3445137"/>
                <a:ext cx="6676" cy="10381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>
                <a:extLst>
                  <a:ext uri="{FF2B5EF4-FFF2-40B4-BE49-F238E27FC236}">
                    <a16:creationId xmlns:a16="http://schemas.microsoft.com/office/drawing/2014/main" id="{5CC28C32-CE61-4B5C-BDFB-CA88F5D274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2174" y="3446063"/>
                <a:ext cx="6676" cy="10381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3F11C3BE-D257-4FF4-9FAE-40CC1D4DCED0}"/>
                  </a:ext>
                </a:extLst>
              </p:cNvPr>
              <p:cNvSpPr txBox="1"/>
              <p:nvPr/>
            </p:nvSpPr>
            <p:spPr>
              <a:xfrm>
                <a:off x="9972991" y="3130698"/>
                <a:ext cx="97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CB time</a:t>
                </a:r>
              </a:p>
            </p:txBody>
          </p:sp>
          <p:cxnSp>
            <p:nvCxnSpPr>
              <p:cNvPr id="77" name="Connecteur droit avec flèche 76">
                <a:extLst>
                  <a:ext uri="{FF2B5EF4-FFF2-40B4-BE49-F238E27FC236}">
                    <a16:creationId xmlns:a16="http://schemas.microsoft.com/office/drawing/2014/main" id="{8DBA0FC7-B621-4EAA-A1C5-6DB5119D974E}"/>
                  </a:ext>
                </a:extLst>
              </p:cNvPr>
              <p:cNvCxnSpPr/>
              <p:nvPr/>
            </p:nvCxnSpPr>
            <p:spPr>
              <a:xfrm>
                <a:off x="10321919" y="3532669"/>
                <a:ext cx="27693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941FD2CC-A7AB-4E1E-901E-C0941A31AE35}"/>
                </a:ext>
              </a:extLst>
            </p:cNvPr>
            <p:cNvGrpSpPr/>
            <p:nvPr/>
          </p:nvGrpSpPr>
          <p:grpSpPr>
            <a:xfrm>
              <a:off x="191038" y="1330453"/>
              <a:ext cx="2444247" cy="1500638"/>
              <a:chOff x="191038" y="1330453"/>
              <a:chExt cx="2444247" cy="1500638"/>
            </a:xfrm>
          </p:grpSpPr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36AC7087-43B4-454B-B5DF-5468CC6F60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618" y="2460570"/>
                <a:ext cx="16456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A769100C-A3D1-4ED1-96AA-15679D875A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9618" y="1396727"/>
                <a:ext cx="0" cy="1069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AA91918-6381-4E19-B6A6-1F3970398446}"/>
                  </a:ext>
                </a:extLst>
              </p:cNvPr>
              <p:cNvSpPr txBox="1"/>
              <p:nvPr/>
            </p:nvSpPr>
            <p:spPr>
              <a:xfrm>
                <a:off x="1660500" y="2461759"/>
                <a:ext cx="97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A/q</a:t>
                </a:r>
              </a:p>
            </p:txBody>
          </p:sp>
          <p:sp>
            <p:nvSpPr>
              <p:cNvPr id="14" name="Organigramme : Délai 13">
                <a:extLst>
                  <a:ext uri="{FF2B5EF4-FFF2-40B4-BE49-F238E27FC236}">
                    <a16:creationId xmlns:a16="http://schemas.microsoft.com/office/drawing/2014/main" id="{FB60A434-21C2-47DD-A519-2CFF26CE49D9}"/>
                  </a:ext>
                </a:extLst>
              </p:cNvPr>
              <p:cNvSpPr/>
              <p:nvPr/>
            </p:nvSpPr>
            <p:spPr>
              <a:xfrm rot="16200000">
                <a:off x="1488317" y="2032508"/>
                <a:ext cx="754671" cy="9188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18DB2EB-9344-4826-B6C1-76EFBC4BA309}"/>
                  </a:ext>
                </a:extLst>
              </p:cNvPr>
              <p:cNvSpPr txBox="1"/>
              <p:nvPr/>
            </p:nvSpPr>
            <p:spPr>
              <a:xfrm>
                <a:off x="191038" y="1376336"/>
                <a:ext cx="57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I (A)</a:t>
                </a: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4B35A289-1588-4C56-9C0A-B0FDCDC6DEA3}"/>
                  </a:ext>
                </a:extLst>
              </p:cNvPr>
              <p:cNvSpPr txBox="1"/>
              <p:nvPr/>
            </p:nvSpPr>
            <p:spPr>
              <a:xfrm>
                <a:off x="1746266" y="1330453"/>
                <a:ext cx="57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X</a:t>
                </a:r>
                <a:r>
                  <a:rPr lang="fr-FR" baseline="30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55B4F6D-A8F1-431F-93DB-4F5FE02C8C74}"/>
                </a:ext>
              </a:extLst>
            </p:cNvPr>
            <p:cNvSpPr txBox="1"/>
            <p:nvPr/>
          </p:nvSpPr>
          <p:spPr>
            <a:xfrm>
              <a:off x="10497610" y="1617704"/>
              <a:ext cx="57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X</a:t>
              </a:r>
              <a:r>
                <a:rPr lang="fr-FR" baseline="30000" dirty="0">
                  <a:solidFill>
                    <a:schemeClr val="accent1"/>
                  </a:solidFill>
                </a:rPr>
                <a:t>1+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EB8345B9-C7EA-42D2-ADE9-2D270ECCE1DF}"/>
                </a:ext>
              </a:extLst>
            </p:cNvPr>
            <p:cNvSpPr txBox="1"/>
            <p:nvPr/>
          </p:nvSpPr>
          <p:spPr>
            <a:xfrm>
              <a:off x="9449338" y="747235"/>
              <a:ext cx="57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X</a:t>
              </a:r>
              <a:r>
                <a:rPr lang="fr-FR" baseline="30000" dirty="0">
                  <a:solidFill>
                    <a:schemeClr val="accent1"/>
                  </a:solidFill>
                </a:rPr>
                <a:t>7+</a:t>
              </a:r>
            </a:p>
          </p:txBody>
        </p:sp>
        <p:sp>
          <p:nvSpPr>
            <p:cNvPr id="86" name="Organigramme : Délai 85">
              <a:extLst>
                <a:ext uri="{FF2B5EF4-FFF2-40B4-BE49-F238E27FC236}">
                  <a16:creationId xmlns:a16="http://schemas.microsoft.com/office/drawing/2014/main" id="{DB2BCD83-EDEB-4ECF-99CE-122BE1151A06}"/>
                </a:ext>
              </a:extLst>
            </p:cNvPr>
            <p:cNvSpPr/>
            <p:nvPr/>
          </p:nvSpPr>
          <p:spPr>
            <a:xfrm rot="16200000">
              <a:off x="9470369" y="2231216"/>
              <a:ext cx="154239" cy="53714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Organigramme : Délai 86">
              <a:extLst>
                <a:ext uri="{FF2B5EF4-FFF2-40B4-BE49-F238E27FC236}">
                  <a16:creationId xmlns:a16="http://schemas.microsoft.com/office/drawing/2014/main" id="{C726EBF9-864B-4AA0-B038-A94AFE933E47}"/>
                </a:ext>
              </a:extLst>
            </p:cNvPr>
            <p:cNvSpPr/>
            <p:nvPr/>
          </p:nvSpPr>
          <p:spPr>
            <a:xfrm rot="16200000">
              <a:off x="9521182" y="2159078"/>
              <a:ext cx="304710" cy="45719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Organigramme : Délai 87">
              <a:extLst>
                <a:ext uri="{FF2B5EF4-FFF2-40B4-BE49-F238E27FC236}">
                  <a16:creationId xmlns:a16="http://schemas.microsoft.com/office/drawing/2014/main" id="{BBB4A74F-67E9-401F-BA2C-961A5C83A9F6}"/>
                </a:ext>
              </a:extLst>
            </p:cNvPr>
            <p:cNvSpPr/>
            <p:nvPr/>
          </p:nvSpPr>
          <p:spPr>
            <a:xfrm rot="16200000">
              <a:off x="9901028" y="2251684"/>
              <a:ext cx="114850" cy="45719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Organigramme : Délai 88">
              <a:extLst>
                <a:ext uri="{FF2B5EF4-FFF2-40B4-BE49-F238E27FC236}">
                  <a16:creationId xmlns:a16="http://schemas.microsoft.com/office/drawing/2014/main" id="{AFE6F263-E7E8-45D3-98BD-46433BEAFD20}"/>
                </a:ext>
              </a:extLst>
            </p:cNvPr>
            <p:cNvSpPr/>
            <p:nvPr/>
          </p:nvSpPr>
          <p:spPr>
            <a:xfrm rot="16200000">
              <a:off x="9760141" y="2257432"/>
              <a:ext cx="114850" cy="45719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4909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099"/>
            <a:ext cx="3288890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ECRIS CB</a:t>
            </a: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92D6AB09-9D03-4054-A81A-CECC05BD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2" y="1027172"/>
            <a:ext cx="8229600" cy="31842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758078-80AB-4FF9-9202-99279D61BB38}"/>
              </a:ext>
            </a:extLst>
          </p:cNvPr>
          <p:cNvSpPr txBox="1"/>
          <p:nvPr/>
        </p:nvSpPr>
        <p:spPr>
          <a:xfrm>
            <a:off x="1857195" y="630404"/>
            <a:ext cx="20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14.5 GHz 500W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D254D6-3C95-4207-9662-7AFAEA13AC1A}"/>
              </a:ext>
            </a:extLst>
          </p:cNvPr>
          <p:cNvSpPr txBox="1"/>
          <p:nvPr/>
        </p:nvSpPr>
        <p:spPr>
          <a:xfrm>
            <a:off x="410119" y="3391743"/>
            <a:ext cx="201691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Injection </a:t>
            </a:r>
            <a:r>
              <a:rPr lang="fr-FR" dirty="0" err="1"/>
              <a:t>optics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C593B2-5CC9-457D-8D9D-8A527A377C0B}"/>
              </a:ext>
            </a:extLst>
          </p:cNvPr>
          <p:cNvSpPr txBox="1"/>
          <p:nvPr/>
        </p:nvSpPr>
        <p:spPr>
          <a:xfrm>
            <a:off x="6284227" y="1009722"/>
            <a:ext cx="216614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Extraction </a:t>
            </a:r>
            <a:r>
              <a:rPr lang="fr-FR" dirty="0" err="1"/>
              <a:t>optics</a:t>
            </a:r>
            <a:endParaRPr lang="fr-FR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DAFAF612-71DC-453B-AB37-87F655D09E4E}"/>
              </a:ext>
            </a:extLst>
          </p:cNvPr>
          <p:cNvSpPr/>
          <p:nvPr/>
        </p:nvSpPr>
        <p:spPr>
          <a:xfrm>
            <a:off x="2667601" y="1024355"/>
            <a:ext cx="214223" cy="5912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6A6BD35-FEBE-4891-ABEC-86B4CFD37A69}"/>
              </a:ext>
            </a:extLst>
          </p:cNvPr>
          <p:cNvSpPr/>
          <p:nvPr/>
        </p:nvSpPr>
        <p:spPr>
          <a:xfrm rot="238852">
            <a:off x="226273" y="2114470"/>
            <a:ext cx="2865407" cy="333441"/>
          </a:xfrm>
          <a:prstGeom prst="rightArrow">
            <a:avLst>
              <a:gd name="adj1" fmla="val 54084"/>
              <a:gd name="adj2" fmla="val 841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1+ </a:t>
            </a:r>
            <a:r>
              <a:rPr lang="fr-FR" sz="1600" dirty="0" err="1">
                <a:solidFill>
                  <a:schemeClr val="tx2"/>
                </a:solidFill>
              </a:rPr>
              <a:t>beam</a:t>
            </a:r>
            <a:r>
              <a:rPr lang="fr-FR" sz="1600" dirty="0">
                <a:solidFill>
                  <a:schemeClr val="tx2"/>
                </a:solidFill>
              </a:rPr>
              <a:t>, CW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C65DD49-F6C2-4490-97D5-0027B60A08C4}"/>
              </a:ext>
            </a:extLst>
          </p:cNvPr>
          <p:cNvSpPr/>
          <p:nvPr/>
        </p:nvSpPr>
        <p:spPr>
          <a:xfrm rot="238852">
            <a:off x="5948884" y="2460059"/>
            <a:ext cx="2059147" cy="370196"/>
          </a:xfrm>
          <a:prstGeom prst="rightArrow">
            <a:avLst>
              <a:gd name="adj1" fmla="val 54084"/>
              <a:gd name="adj2" fmla="val 841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2"/>
                </a:solidFill>
              </a:rPr>
              <a:t>Σ</a:t>
            </a:r>
            <a:r>
              <a:rPr lang="fr-FR" sz="1600" dirty="0">
                <a:solidFill>
                  <a:schemeClr val="tx2"/>
                </a:solidFill>
              </a:rPr>
              <a:t> N+ </a:t>
            </a:r>
            <a:r>
              <a:rPr lang="fr-FR" sz="1600" dirty="0" err="1">
                <a:solidFill>
                  <a:schemeClr val="tx2"/>
                </a:solidFill>
              </a:rPr>
              <a:t>beam</a:t>
            </a:r>
            <a:r>
              <a:rPr lang="fr-FR" sz="1600" dirty="0">
                <a:solidFill>
                  <a:schemeClr val="tx2"/>
                </a:solidFill>
              </a:rPr>
              <a:t>, CW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644E788-0219-4F53-B40E-520E1E4E5861}"/>
              </a:ext>
            </a:extLst>
          </p:cNvPr>
          <p:cNvSpPr/>
          <p:nvPr/>
        </p:nvSpPr>
        <p:spPr>
          <a:xfrm rot="248679">
            <a:off x="4023687" y="2340687"/>
            <a:ext cx="990932" cy="255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Plasma</a:t>
            </a:r>
          </a:p>
        </p:txBody>
      </p:sp>
      <p:sp>
        <p:nvSpPr>
          <p:cNvPr id="25" name="Titre 4">
            <a:extLst>
              <a:ext uri="{FF2B5EF4-FFF2-40B4-BE49-F238E27FC236}">
                <a16:creationId xmlns:a16="http://schemas.microsoft.com/office/drawing/2014/main" id="{429BE8DC-92BA-410A-B98C-F5EC295EBB47}"/>
              </a:ext>
            </a:extLst>
          </p:cNvPr>
          <p:cNvSpPr txBox="1">
            <a:spLocks/>
          </p:cNvSpPr>
          <p:nvPr/>
        </p:nvSpPr>
        <p:spPr>
          <a:xfrm>
            <a:off x="8240070" y="5010640"/>
            <a:ext cx="2281379" cy="1151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70C0"/>
                </a:solidFill>
              </a:rPr>
              <a:t>Injection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70C0"/>
                </a:solidFill>
              </a:rPr>
              <a:t>Capture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70C0"/>
                </a:solidFill>
              </a:rPr>
              <a:t>multi ionisation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70C0"/>
                </a:solidFill>
              </a:rPr>
              <a:t>extraction</a:t>
            </a:r>
          </a:p>
        </p:txBody>
      </p:sp>
      <p:sp>
        <p:nvSpPr>
          <p:cNvPr id="18" name="ZoneTexte 11">
            <a:extLst>
              <a:ext uri="{FF2B5EF4-FFF2-40B4-BE49-F238E27FC236}">
                <a16:creationId xmlns:a16="http://schemas.microsoft.com/office/drawing/2014/main" id="{0CFE8643-9FA7-4BC4-9C82-E9F75A0280FA}"/>
              </a:ext>
            </a:extLst>
          </p:cNvPr>
          <p:cNvSpPr txBox="1"/>
          <p:nvPr/>
        </p:nvSpPr>
        <p:spPr>
          <a:xfrm>
            <a:off x="931239" y="4194199"/>
            <a:ext cx="190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>
                <a:solidFill>
                  <a:srgbClr val="7030A0"/>
                </a:solidFill>
              </a:rPr>
              <a:t>3 </a:t>
            </a:r>
            <a:r>
              <a:rPr lang="fr-FR" dirty="0" err="1">
                <a:solidFill>
                  <a:srgbClr val="7030A0"/>
                </a:solidFill>
              </a:rPr>
              <a:t>coils</a:t>
            </a:r>
            <a:r>
              <a:rPr lang="fr-FR" dirty="0">
                <a:solidFill>
                  <a:srgbClr val="7030A0"/>
                </a:solidFill>
              </a:rPr>
              <a:t> + </a:t>
            </a:r>
            <a:r>
              <a:rPr lang="fr-FR" dirty="0" err="1">
                <a:solidFill>
                  <a:srgbClr val="7030A0"/>
                </a:solidFill>
              </a:rPr>
              <a:t>yoke</a:t>
            </a:r>
            <a:endParaRPr lang="fr-FR" dirty="0">
              <a:solidFill>
                <a:srgbClr val="7030A0"/>
              </a:solidFill>
            </a:endParaRPr>
          </a:p>
          <a:p>
            <a:r>
              <a:rPr lang="fr-FR" dirty="0">
                <a:solidFill>
                  <a:srgbClr val="7030A0"/>
                </a:solidFill>
              </a:rPr>
              <a:t>Axial B </a:t>
            </a:r>
            <a:r>
              <a:rPr lang="fr-FR" dirty="0" err="1">
                <a:solidFill>
                  <a:srgbClr val="7030A0"/>
                </a:solidFill>
              </a:rPr>
              <a:t>field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5D7DAD7-10D2-47D8-B364-29C5068553FA}"/>
              </a:ext>
            </a:extLst>
          </p:cNvPr>
          <p:cNvCxnSpPr>
            <a:cxnSpLocks/>
          </p:cNvCxnSpPr>
          <p:nvPr/>
        </p:nvCxnSpPr>
        <p:spPr>
          <a:xfrm flipV="1">
            <a:off x="2793314" y="3336555"/>
            <a:ext cx="999647" cy="116865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F04A3E4-DA47-4FC1-B860-6BBC42AD39FA}"/>
              </a:ext>
            </a:extLst>
          </p:cNvPr>
          <p:cNvCxnSpPr>
            <a:cxnSpLocks/>
          </p:cNvCxnSpPr>
          <p:nvPr/>
        </p:nvCxnSpPr>
        <p:spPr>
          <a:xfrm flipV="1">
            <a:off x="2793313" y="3360857"/>
            <a:ext cx="1816473" cy="116883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0DDAC78-2F9C-4CA7-B61E-50C96A6EB853}"/>
              </a:ext>
            </a:extLst>
          </p:cNvPr>
          <p:cNvCxnSpPr>
            <a:cxnSpLocks/>
          </p:cNvCxnSpPr>
          <p:nvPr/>
        </p:nvCxnSpPr>
        <p:spPr>
          <a:xfrm flipV="1">
            <a:off x="2823148" y="3373327"/>
            <a:ext cx="2578283" cy="115618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CDF12B24-8F31-41E5-99FB-FA4399B3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78" y="4824174"/>
            <a:ext cx="2583777" cy="17153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AC04E74-0EEA-4EF8-BEB7-DA027C58E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97" y="4866000"/>
            <a:ext cx="2583777" cy="1758383"/>
          </a:xfrm>
          <a:prstGeom prst="rect">
            <a:avLst/>
          </a:prstGeom>
        </p:spPr>
      </p:pic>
      <p:sp>
        <p:nvSpPr>
          <p:cNvPr id="29" name="ZoneTexte 11">
            <a:extLst>
              <a:ext uri="{FF2B5EF4-FFF2-40B4-BE49-F238E27FC236}">
                <a16:creationId xmlns:a16="http://schemas.microsoft.com/office/drawing/2014/main" id="{0FF3BB98-FEB4-4E81-A89F-4588F74CE969}"/>
              </a:ext>
            </a:extLst>
          </p:cNvPr>
          <p:cNvSpPr txBox="1"/>
          <p:nvPr/>
        </p:nvSpPr>
        <p:spPr>
          <a:xfrm>
            <a:off x="5612430" y="4255037"/>
            <a:ext cx="18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dirty="0">
                <a:solidFill>
                  <a:srgbClr val="FFC000"/>
                </a:solidFill>
              </a:rPr>
              <a:t>Hexapole</a:t>
            </a:r>
          </a:p>
          <a:p>
            <a:r>
              <a:rPr lang="fr-FR" dirty="0">
                <a:solidFill>
                  <a:srgbClr val="FFC000"/>
                </a:solidFill>
              </a:rPr>
              <a:t>Radial B </a:t>
            </a:r>
            <a:r>
              <a:rPr lang="fr-FR" dirty="0" err="1">
                <a:solidFill>
                  <a:srgbClr val="FFC000"/>
                </a:solidFill>
              </a:rPr>
              <a:t>field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C355A7A-0E24-4EBD-A175-B433CEDA9E3E}"/>
              </a:ext>
            </a:extLst>
          </p:cNvPr>
          <p:cNvCxnSpPr>
            <a:cxnSpLocks/>
          </p:cNvCxnSpPr>
          <p:nvPr/>
        </p:nvCxnSpPr>
        <p:spPr>
          <a:xfrm flipH="1" flipV="1">
            <a:off x="4576319" y="2901287"/>
            <a:ext cx="916799" cy="160392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1">
            <a:extLst>
              <a:ext uri="{FF2B5EF4-FFF2-40B4-BE49-F238E27FC236}">
                <a16:creationId xmlns:a16="http://schemas.microsoft.com/office/drawing/2014/main" id="{6E85A385-D819-4DCE-82A6-ACCB851F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058" y="1342808"/>
            <a:ext cx="341471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dirty="0" err="1">
                <a:solidFill>
                  <a:srgbClr val="002060"/>
                </a:solidFill>
              </a:rPr>
              <a:t>Modified</a:t>
            </a:r>
            <a:r>
              <a:rPr lang="fr-FR" altLang="fr-FR" dirty="0">
                <a:solidFill>
                  <a:srgbClr val="002060"/>
                </a:solidFill>
              </a:rPr>
              <a:t> </a:t>
            </a:r>
            <a:r>
              <a:rPr lang="fr-FR" altLang="fr-FR" dirty="0" err="1">
                <a:solidFill>
                  <a:srgbClr val="002060"/>
                </a:solidFill>
              </a:rPr>
              <a:t>min-B</a:t>
            </a:r>
            <a:r>
              <a:rPr lang="fr-FR" altLang="fr-FR" dirty="0">
                <a:solidFill>
                  <a:srgbClr val="002060"/>
                </a:solidFill>
              </a:rPr>
              <a:t> ECR ion source</a:t>
            </a:r>
          </a:p>
          <a:p>
            <a:r>
              <a:rPr lang="fr-FR" altLang="fr-FR" dirty="0">
                <a:solidFill>
                  <a:srgbClr val="002060"/>
                </a:solidFill>
              </a:rPr>
              <a:t>Room </a:t>
            </a:r>
            <a:r>
              <a:rPr lang="fr-FR" altLang="fr-FR" dirty="0" err="1">
                <a:solidFill>
                  <a:srgbClr val="002060"/>
                </a:solidFill>
              </a:rPr>
              <a:t>temperature</a:t>
            </a:r>
            <a:r>
              <a:rPr lang="fr-FR" altLang="fr-FR" dirty="0">
                <a:solidFill>
                  <a:srgbClr val="002060"/>
                </a:solidFill>
              </a:rPr>
              <a:t> </a:t>
            </a:r>
            <a:r>
              <a:rPr lang="fr-FR" altLang="fr-FR" dirty="0" err="1">
                <a:solidFill>
                  <a:srgbClr val="002060"/>
                </a:solidFill>
              </a:rPr>
              <a:t>coils</a:t>
            </a:r>
            <a:endParaRPr lang="fr-FR" altLang="fr-FR" dirty="0">
              <a:solidFill>
                <a:srgbClr val="002060"/>
              </a:solidFill>
            </a:endParaRPr>
          </a:p>
          <a:p>
            <a:r>
              <a:rPr lang="fr-FR" altLang="fr-FR" dirty="0">
                <a:solidFill>
                  <a:srgbClr val="002060"/>
                </a:solidFill>
              </a:rPr>
              <a:t>Permanent magnet hexapole</a:t>
            </a:r>
          </a:p>
          <a:p>
            <a:r>
              <a:rPr lang="fr-FR" altLang="fr-FR" dirty="0"/>
              <a:t>B: 0.4 – 1.7T</a:t>
            </a:r>
          </a:p>
          <a:p>
            <a:r>
              <a:rPr lang="fr-FR" altLang="fr-FR" dirty="0"/>
              <a:t>14.5GHz – 600W</a:t>
            </a:r>
          </a:p>
          <a:p>
            <a:r>
              <a:rPr lang="fr-FR" altLang="fr-FR" dirty="0"/>
              <a:t>HV: 50kV</a:t>
            </a:r>
          </a:p>
          <a:p>
            <a:r>
              <a:rPr lang="fr-FR" altLang="fr-FR" dirty="0"/>
              <a:t>n</a:t>
            </a:r>
            <a:r>
              <a:rPr lang="fr-FR" altLang="fr-FR" baseline="-25000" dirty="0"/>
              <a:t>e-</a:t>
            </a:r>
            <a:r>
              <a:rPr lang="fr-FR" altLang="fr-FR" dirty="0"/>
              <a:t>  ~ 5x10</a:t>
            </a:r>
            <a:r>
              <a:rPr lang="fr-FR" altLang="fr-FR" baseline="30000" dirty="0"/>
              <a:t>11</a:t>
            </a:r>
            <a:r>
              <a:rPr lang="fr-FR" altLang="fr-FR" dirty="0"/>
              <a:t> cm</a:t>
            </a:r>
            <a:r>
              <a:rPr lang="fr-FR" altLang="fr-FR" baseline="30000" dirty="0"/>
              <a:t>-3</a:t>
            </a:r>
          </a:p>
          <a:p>
            <a:endParaRPr lang="fr-FR" altLang="fr-FR" dirty="0"/>
          </a:p>
          <a:p>
            <a:r>
              <a:rPr lang="fr-FR" altLang="fr-FR" dirty="0"/>
              <a:t>CW or pulse mode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01E7A77-C349-4465-8B7E-8FDA438F92C7}"/>
              </a:ext>
            </a:extLst>
          </p:cNvPr>
          <p:cNvCxnSpPr>
            <a:cxnSpLocks/>
          </p:cNvCxnSpPr>
          <p:nvPr/>
        </p:nvCxnSpPr>
        <p:spPr>
          <a:xfrm>
            <a:off x="3099798" y="1112808"/>
            <a:ext cx="2904187" cy="230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B156132-AB4B-4054-B4A3-96DF6766DF03}"/>
              </a:ext>
            </a:extLst>
          </p:cNvPr>
          <p:cNvSpPr txBox="1"/>
          <p:nvPr/>
        </p:nvSpPr>
        <p:spPr>
          <a:xfrm>
            <a:off x="4295061" y="680630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0.6 m</a:t>
            </a:r>
          </a:p>
        </p:txBody>
      </p:sp>
    </p:spTree>
    <p:extLst>
      <p:ext uri="{BB962C8B-B14F-4D97-AF65-F5344CB8AC3E}">
        <p14:creationId xmlns:p14="http://schemas.microsoft.com/office/powerpoint/2010/main" val="284997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9F2EA3A-53E9-484F-89E1-34B1CA61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66" y="815734"/>
            <a:ext cx="4823605" cy="269756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870"/>
            <a:ext cx="5957453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Electron Beam Ion Sources CB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BCF6B-E4A4-4C30-868B-26126E23FD45}"/>
              </a:ext>
            </a:extLst>
          </p:cNvPr>
          <p:cNvSpPr txBox="1"/>
          <p:nvPr/>
        </p:nvSpPr>
        <p:spPr>
          <a:xfrm>
            <a:off x="375915" y="3846057"/>
            <a:ext cx="1157819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Characteristics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cooler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buncher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is necessary to prepare the beam (accumulation, bunching, cooling)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Total efficiency of the cooler-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buncher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+ EBIS : 5 to 20% (EBIS alone up to 35%)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CB time of cooler-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buncher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+ EBIS : 10 to 100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A/q : 2 - 3 for light ions,  5 -7 for heavy ions,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tunable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with breeding time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charged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particules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have low interactions with the walls, base vacuum ≈ 10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-11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mbar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high beam purity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Main limitation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Limited 1+ beam flux (&lt;10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pps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 due to the max. number of charges stored into the cooler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buncher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or into the EBIS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0B0F395D-459D-4542-92C5-3A1EFEE1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076" y="1257618"/>
            <a:ext cx="37190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r-FR">
                <a:solidFill>
                  <a:srgbClr val="002060"/>
                </a:solidFill>
              </a:rPr>
              <a:t>Superconducting solenoid</a:t>
            </a:r>
          </a:p>
          <a:p>
            <a:r>
              <a:rPr lang="en-GB" altLang="fr-FR"/>
              <a:t>B: 2-8T</a:t>
            </a:r>
          </a:p>
          <a:p>
            <a:r>
              <a:rPr lang="en-GB" altLang="fr-FR">
                <a:solidFill>
                  <a:srgbClr val="002060"/>
                </a:solidFill>
              </a:rPr>
              <a:t>Electrodes for longitudinal trapping</a:t>
            </a:r>
          </a:p>
          <a:p>
            <a:r>
              <a:rPr lang="en-GB" altLang="fr-FR"/>
              <a:t>e- beam: 0.2 - 3A , 5 - 30 keV</a:t>
            </a:r>
          </a:p>
          <a:p>
            <a:r>
              <a:rPr lang="en-GB" altLang="fr-FR"/>
              <a:t>e- beam radius : &lt; 0.6mm</a:t>
            </a:r>
          </a:p>
          <a:p>
            <a:r>
              <a:rPr lang="en-GB" altLang="fr-FR"/>
              <a:t>Pulse mode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4080C13-4809-467E-BCD0-F2E554FF6A68}"/>
              </a:ext>
            </a:extLst>
          </p:cNvPr>
          <p:cNvCxnSpPr>
            <a:cxnSpLocks/>
          </p:cNvCxnSpPr>
          <p:nvPr/>
        </p:nvCxnSpPr>
        <p:spPr>
          <a:xfrm>
            <a:off x="2958860" y="2191110"/>
            <a:ext cx="127671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A3CAAE4-1DF9-4CAB-AE25-B8231FA213C0}"/>
              </a:ext>
            </a:extLst>
          </p:cNvPr>
          <p:cNvSpPr txBox="1"/>
          <p:nvPr/>
        </p:nvSpPr>
        <p:spPr>
          <a:xfrm>
            <a:off x="3243532" y="1832115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0.7 m</a:t>
            </a:r>
          </a:p>
        </p:txBody>
      </p:sp>
      <p:sp>
        <p:nvSpPr>
          <p:cNvPr id="13" name="ZoneTexte 211">
            <a:extLst>
              <a:ext uri="{FF2B5EF4-FFF2-40B4-BE49-F238E27FC236}">
                <a16:creationId xmlns:a16="http://schemas.microsoft.com/office/drawing/2014/main" id="{FD08025C-CFD5-4C59-8BA7-6B1C8C4AC99E}"/>
              </a:ext>
            </a:extLst>
          </p:cNvPr>
          <p:cNvSpPr txBox="1"/>
          <p:nvPr/>
        </p:nvSpPr>
        <p:spPr>
          <a:xfrm>
            <a:off x="6954067" y="3036928"/>
            <a:ext cx="523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>
                <a:solidFill>
                  <a:srgbClr val="FFC000"/>
                </a:solidFill>
              </a:rPr>
              <a:t>Lapierre, </a:t>
            </a:r>
            <a:r>
              <a:rPr lang="en-US" sz="1400" dirty="0">
                <a:solidFill>
                  <a:srgbClr val="FFC000"/>
                </a:solidFill>
              </a:rPr>
              <a:t>Snowmass2021 Ion Source Working Group </a:t>
            </a:r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9" name="ZoneTexte 211">
            <a:extLst>
              <a:ext uri="{FF2B5EF4-FFF2-40B4-BE49-F238E27FC236}">
                <a16:creationId xmlns:a16="http://schemas.microsoft.com/office/drawing/2014/main" id="{0B3F171C-E8DA-4A7D-AE7B-1930277A1FE0}"/>
              </a:ext>
            </a:extLst>
          </p:cNvPr>
          <p:cNvSpPr txBox="1"/>
          <p:nvPr/>
        </p:nvSpPr>
        <p:spPr>
          <a:xfrm>
            <a:off x="2373512" y="3525787"/>
            <a:ext cx="288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fr-FR" sz="1400" dirty="0" err="1">
                <a:solidFill>
                  <a:srgbClr val="FFC000"/>
                </a:solidFill>
              </a:rPr>
              <a:t>Wenander</a:t>
            </a:r>
            <a:r>
              <a:rPr lang="fr-FR" sz="1400" dirty="0">
                <a:solidFill>
                  <a:srgbClr val="FFC000"/>
                </a:solidFill>
              </a:rPr>
              <a:t>, JINST 5 C10004 </a:t>
            </a:r>
          </a:p>
        </p:txBody>
      </p:sp>
    </p:spTree>
    <p:extLst>
      <p:ext uri="{BB962C8B-B14F-4D97-AF65-F5344CB8AC3E}">
        <p14:creationId xmlns:p14="http://schemas.microsoft.com/office/powerpoint/2010/main" val="271305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" y="254000"/>
            <a:ext cx="3731491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BCF6B-E4A4-4C30-868B-26126E23FD45}"/>
              </a:ext>
            </a:extLst>
          </p:cNvPr>
          <p:cNvSpPr txBox="1"/>
          <p:nvPr/>
        </p:nvSpPr>
        <p:spPr>
          <a:xfrm>
            <a:off x="514038" y="1584485"/>
            <a:ext cx="113264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ECR CB technics developed at LPSC (ISN) in late 1990s for the « PIAFE » project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Different laboratories conceived CB from modified ion sources or new design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PHOENIX CB developed at LPSC since early 2000s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Installed at GANIL – TRIUMF – LNL + 1 R&amp;D model at LPSC on the 1+N+ test bench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LPSC – GANIL collaboration on </a:t>
            </a:r>
            <a:r>
              <a:rPr lang="en-GB" sz="1600" dirty="0">
                <a:solidFill>
                  <a:srgbClr val="FF0000"/>
                </a:solidFill>
              </a:rPr>
              <a:t>ECR CB performances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in the frame of the« ions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radioactifs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 » IN2P3 master -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GANIL - LPSC – LNL collaboration for the </a:t>
            </a:r>
            <a:r>
              <a:rPr lang="en-GB" sz="1600" dirty="0">
                <a:solidFill>
                  <a:srgbClr val="FF0000"/>
                </a:solidFill>
              </a:rPr>
              <a:t>contaminants reduction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(in particular LPSC – LNL research collaboration agreement)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Extended collaboration for </a:t>
            </a:r>
            <a:r>
              <a:rPr lang="en-GB" sz="1600" dirty="0">
                <a:solidFill>
                  <a:srgbClr val="FF0000"/>
                </a:solidFill>
              </a:rPr>
              <a:t>ECR plasma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1600" dirty="0">
                <a:solidFill>
                  <a:srgbClr val="FF0000"/>
                </a:solidFill>
              </a:rPr>
              <a:t>Charge Breeding process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studies (GANIL – JYFL – LNL – LPSC – RAL)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1589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17BCED-CFA2-4B03-8B47-BC748F8C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75"/>
            <a:ext cx="4553526" cy="5555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R&amp;D on ECRIS CB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BCF6B-E4A4-4C30-868B-26126E23FD45}"/>
              </a:ext>
            </a:extLst>
          </p:cNvPr>
          <p:cNvSpPr txBox="1"/>
          <p:nvPr/>
        </p:nvSpPr>
        <p:spPr>
          <a:xfrm>
            <a:off x="1680889" y="595883"/>
            <a:ext cx="81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LPSC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04C835-B865-4475-AD60-B330DDEF3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7529" b="13737"/>
          <a:stretch/>
        </p:blipFill>
        <p:spPr bwMode="auto">
          <a:xfrm>
            <a:off x="227725" y="993864"/>
            <a:ext cx="2294103" cy="16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4375AE-258F-4536-8EDF-5CDD19309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>
          <a:xfrm>
            <a:off x="161305" y="2676874"/>
            <a:ext cx="2294101" cy="18116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F92F367-B70A-46C4-8352-16F3A1200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0115"/>
          <a:stretch/>
        </p:blipFill>
        <p:spPr bwMode="auto">
          <a:xfrm>
            <a:off x="94884" y="4602285"/>
            <a:ext cx="2426944" cy="19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211">
            <a:extLst>
              <a:ext uri="{FF2B5EF4-FFF2-40B4-BE49-F238E27FC236}">
                <a16:creationId xmlns:a16="http://schemas.microsoft.com/office/drawing/2014/main" id="{6327006B-8CD2-48F4-BEE9-F4A7075096A8}"/>
              </a:ext>
            </a:extLst>
          </p:cNvPr>
          <p:cNvSpPr txBox="1"/>
          <p:nvPr/>
        </p:nvSpPr>
        <p:spPr>
          <a:xfrm>
            <a:off x="2521828" y="3026059"/>
            <a:ext cx="791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400" b="1">
                <a:solidFill>
                  <a:schemeClr val="accent1">
                    <a:lumMod val="75000"/>
                  </a:schemeClr>
                </a:solidFill>
              </a:rPr>
              <a:t>5 coils configuration </a:t>
            </a: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rgbClr val="FF0000"/>
                </a:solidFill>
              </a:rPr>
              <a:t>ease the tuning and stabilize the plasma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Improve the axial magnetic field profile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Decrease the cross talk between the coils</a:t>
            </a:r>
          </a:p>
        </p:txBody>
      </p:sp>
      <p:sp>
        <p:nvSpPr>
          <p:cNvPr id="14" name="ZoneTexte 211">
            <a:extLst>
              <a:ext uri="{FF2B5EF4-FFF2-40B4-BE49-F238E27FC236}">
                <a16:creationId xmlns:a16="http://schemas.microsoft.com/office/drawing/2014/main" id="{8DDB4EDC-7630-4CB3-9760-25E96E70B056}"/>
              </a:ext>
            </a:extLst>
          </p:cNvPr>
          <p:cNvSpPr txBox="1"/>
          <p:nvPr/>
        </p:nvSpPr>
        <p:spPr>
          <a:xfrm>
            <a:off x="2499069" y="1448805"/>
            <a:ext cx="473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Reinforced injection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GB" sz="1400" b="1" baseline="-25000" dirty="0" err="1">
                <a:solidFill>
                  <a:schemeClr val="accent1">
                    <a:lumMod val="75000"/>
                  </a:schemeClr>
                </a:solidFill>
              </a:rPr>
              <a:t>inj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1.2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1.6T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FF0000"/>
                </a:solidFill>
              </a:rPr>
              <a:t>enhance efficiency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Inprove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the plasma confinement</a:t>
            </a:r>
          </a:p>
        </p:txBody>
      </p:sp>
      <p:sp>
        <p:nvSpPr>
          <p:cNvPr id="16" name="ZoneTexte 211">
            <a:extLst>
              <a:ext uri="{FF2B5EF4-FFF2-40B4-BE49-F238E27FC236}">
                <a16:creationId xmlns:a16="http://schemas.microsoft.com/office/drawing/2014/main" id="{8EB4F39C-E7A7-4102-AC7D-FB0D2476C25C}"/>
              </a:ext>
            </a:extLst>
          </p:cNvPr>
          <p:cNvSpPr txBox="1"/>
          <p:nvPr/>
        </p:nvSpPr>
        <p:spPr>
          <a:xfrm>
            <a:off x="2521828" y="4918428"/>
            <a:ext cx="10138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defTabSz="785794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Large diameter configuration 72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100mm :</a:t>
            </a:r>
          </a:p>
          <a:p>
            <a:pPr marL="285750" indent="-285750" defTabSz="785794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FF0000"/>
                </a:solidFill>
              </a:rPr>
              <a:t>increase high charge state production</a:t>
            </a:r>
          </a:p>
          <a:p>
            <a:pPr marL="285750" indent="-285750" defTabSz="785794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FF0000"/>
                </a:solidFill>
              </a:rPr>
              <a:t>decrease the density of contaminants</a:t>
            </a:r>
          </a:p>
          <a:p>
            <a:pPr marL="285744" indent="-285744" defTabSz="7857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Increase the plasma volume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sealing exclusively with metal gaskets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18GHz operation, two frequency heating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062A16-8510-4F57-B40D-D4AA35A12E21}"/>
              </a:ext>
            </a:extLst>
          </p:cNvPr>
          <p:cNvSpPr txBox="1"/>
          <p:nvPr/>
        </p:nvSpPr>
        <p:spPr>
          <a:xfrm>
            <a:off x="6886464" y="1632880"/>
            <a:ext cx="16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2018-2022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ED6CA60-B9B8-42AC-860A-DA2FC1B6E3F4}"/>
              </a:ext>
            </a:extLst>
          </p:cNvPr>
          <p:cNvSpPr txBox="1"/>
          <p:nvPr/>
        </p:nvSpPr>
        <p:spPr>
          <a:xfrm>
            <a:off x="6886465" y="3390797"/>
            <a:ext cx="16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Under test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824C64D-879B-405B-8A63-8AF230EEAFC8}"/>
              </a:ext>
            </a:extLst>
          </p:cNvPr>
          <p:cNvSpPr txBox="1"/>
          <p:nvPr/>
        </p:nvSpPr>
        <p:spPr>
          <a:xfrm>
            <a:off x="6886465" y="5274420"/>
            <a:ext cx="165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Assembly</a:t>
            </a:r>
            <a:r>
              <a:rPr lang="fr-FR" dirty="0">
                <a:solidFill>
                  <a:srgbClr val="00B050"/>
                </a:solidFill>
              </a:rPr>
              <a:t> phase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33802D-3834-4165-B3CC-2ECED3F966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7899"/>
          <a:stretch/>
        </p:blipFill>
        <p:spPr>
          <a:xfrm>
            <a:off x="8718598" y="4918428"/>
            <a:ext cx="1699540" cy="181433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4E1D9DF-6A72-43E8-9F47-10C163063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8034" r="11546"/>
          <a:stretch/>
        </p:blipFill>
        <p:spPr>
          <a:xfrm>
            <a:off x="8718598" y="2918816"/>
            <a:ext cx="2812861" cy="1917650"/>
          </a:xfrm>
          <a:prstGeom prst="rect">
            <a:avLst/>
          </a:prstGeom>
        </p:spPr>
      </p:pic>
      <p:pic>
        <p:nvPicPr>
          <p:cNvPr id="20" name="Image 2">
            <a:extLst>
              <a:ext uri="{FF2B5EF4-FFF2-40B4-BE49-F238E27FC236}">
                <a16:creationId xmlns:a16="http://schemas.microsoft.com/office/drawing/2014/main" id="{43084D7D-40D0-484F-A186-16377393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56" y="911533"/>
            <a:ext cx="2925185" cy="196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10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4189</TotalTime>
  <Words>1631</Words>
  <Application>Microsoft Office PowerPoint</Application>
  <PresentationFormat>Grand écran</PresentationFormat>
  <Paragraphs>397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Calibri Light</vt:lpstr>
      <vt:lpstr>Cambria Math</vt:lpstr>
      <vt:lpstr>Helvetica</vt:lpstr>
      <vt:lpstr>Symbol</vt:lpstr>
      <vt:lpstr>Verdana</vt:lpstr>
      <vt:lpstr>Wingdings</vt:lpstr>
      <vt:lpstr>Thème Office</vt:lpstr>
      <vt:lpstr>Acrobat Document</vt:lpstr>
      <vt:lpstr>ELECTRON CYCLOTRON RESONANCE CHARGE BREEDERS FOR ISOL FACILITIES</vt:lpstr>
      <vt:lpstr>Présentation PowerPoint</vt:lpstr>
      <vt:lpstr>Présentation PowerPoint</vt:lpstr>
      <vt:lpstr>Introduction</vt:lpstr>
      <vt:lpstr>Présentation PowerPoint</vt:lpstr>
      <vt:lpstr>ECRIS CB</vt:lpstr>
      <vt:lpstr>Electron Beam Ion Sources CB</vt:lpstr>
      <vt:lpstr>R&amp;D on ECRIS CB</vt:lpstr>
      <vt:lpstr>R&amp;D on ECRIS CB</vt:lpstr>
      <vt:lpstr>R&amp;D on ECRIS CB</vt:lpstr>
      <vt:lpstr>R&amp;D on ECRIS CB</vt:lpstr>
      <vt:lpstr>R&amp;D on ECRIS CB</vt:lpstr>
      <vt:lpstr>R&amp;D on ECRIS CB</vt:lpstr>
      <vt:lpstr>R&amp;D on ECRIS CB</vt:lpstr>
      <vt:lpstr>Présentation PowerPoint</vt:lpstr>
      <vt:lpstr>Présentation PowerPoint</vt:lpstr>
      <vt:lpstr>Présentation PowerPoint</vt:lpstr>
      <vt:lpstr>Beam purity issue</vt:lpstr>
      <vt:lpstr>Beam purity issue</vt:lpstr>
      <vt:lpstr>ECR Charge Breeder performances</vt:lpstr>
      <vt:lpstr>ECRIS CB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PERSPECTIVE OF ELECTRON CYCLOTRON RESONANCE BASED CHARGE BREEDERS</dc:title>
  <dc:creator>Julien Angot</dc:creator>
  <cp:lastModifiedBy>Julien Angot</cp:lastModifiedBy>
  <cp:revision>280</cp:revision>
  <dcterms:created xsi:type="dcterms:W3CDTF">2022-06-14T06:05:25Z</dcterms:created>
  <dcterms:modified xsi:type="dcterms:W3CDTF">2024-05-26T13:40:05Z</dcterms:modified>
</cp:coreProperties>
</file>