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_rels/presentation.xml.rels" ContentType="application/vnd.openxmlformats-package.relationships+xml"/>
  <Override PartName="/ppt/media/image56.png" ContentType="image/png"/>
  <Override PartName="/ppt/media/image13.wmf" ContentType="image/x-wmf"/>
  <Override PartName="/ppt/media/image1.wmf" ContentType="image/x-wmf"/>
  <Override PartName="/ppt/media/image54.png" ContentType="image/png"/>
  <Override PartName="/ppt/media/image53.png" ContentType="image/png"/>
  <Override PartName="/ppt/media/image10.wmf" ContentType="image/x-wmf"/>
  <Override PartName="/ppt/media/image49.png" ContentType="image/png"/>
  <Override PartName="/ppt/media/image47.png" ContentType="image/png"/>
  <Override PartName="/ppt/media/image46.png" ContentType="image/png"/>
  <Override PartName="/ppt/media/image45.png" ContentType="image/png"/>
  <Override PartName="/ppt/media/image44.png" ContentType="image/png"/>
  <Override PartName="/ppt/media/image43.png" ContentType="image/png"/>
  <Override PartName="/ppt/media/image55.jpeg" ContentType="image/jpeg"/>
  <Override PartName="/ppt/media/image42.png" ContentType="image/png"/>
  <Override PartName="/ppt/media/image39.jpeg" ContentType="image/jpeg"/>
  <Override PartName="/ppt/media/image5.png" ContentType="image/png"/>
  <Override PartName="/ppt/media/image17.png" ContentType="image/png"/>
  <Override PartName="/ppt/media/image15.png" ContentType="image/png"/>
  <Override PartName="/ppt/media/image16.png" ContentType="image/png"/>
  <Override PartName="/ppt/media/image18.png" ContentType="image/png"/>
  <Override PartName="/ppt/media/image60.png" ContentType="image/png"/>
  <Override PartName="/ppt/media/image20.png" ContentType="image/png"/>
  <Override PartName="/ppt/media/image57.png" ContentType="image/png"/>
  <Override PartName="/ppt/media/image21.png" ContentType="image/png"/>
  <Override PartName="/ppt/media/image67.jpeg" ContentType="image/jpeg"/>
  <Override PartName="/ppt/media/image22.png" ContentType="image/png"/>
  <Override PartName="/ppt/media/image23.png" ContentType="image/png"/>
  <Override PartName="/ppt/media/image61.png" ContentType="image/png"/>
  <Override PartName="/ppt/media/image76.png" ContentType="image/png"/>
  <Override PartName="/ppt/media/image64.png" ContentType="image/png"/>
  <Override PartName="/ppt/media/image75.png" ContentType="image/png"/>
  <Override PartName="/ppt/media/image6.wmf" ContentType="image/x-wmf"/>
  <Override PartName="/ppt/media/image26.png" ContentType="image/png"/>
  <Override PartName="/ppt/media/image63.png" ContentType="image/png"/>
  <Override PartName="/ppt/media/image74.png" ContentType="image/png"/>
  <Override PartName="/ppt/media/image62.png" ContentType="image/png"/>
  <Override PartName="/ppt/media/image71.jpeg" ContentType="image/jpeg"/>
  <Override PartName="/ppt/media/image69.jpeg" ContentType="image/jpeg"/>
  <Override PartName="/ppt/media/image9.wmf" ContentType="image/x-wmf"/>
  <Override PartName="/ppt/media/image41.png" ContentType="image/png"/>
  <Override PartName="/ppt/media/image70.png" ContentType="image/png"/>
  <Override PartName="/ppt/media/image28.png" ContentType="image/png"/>
  <Override PartName="/ppt/media/image68.png" ContentType="image/png"/>
  <Override PartName="/ppt/media/image31.png" ContentType="image/png"/>
  <Override PartName="/ppt/media/image29.png" ContentType="image/png"/>
  <Override PartName="/ppt/media/image66.png" ContentType="image/png"/>
  <Override PartName="/ppt/media/image24.png" ContentType="image/png"/>
  <Override PartName="/ppt/media/image73.jpeg" ContentType="image/jpeg"/>
  <Override PartName="/ppt/media/image65.png" ContentType="image/png"/>
  <Override PartName="/ppt/media/image58.png" ContentType="image/png"/>
  <Override PartName="/ppt/media/image3.wmf" ContentType="image/x-wmf"/>
  <Override PartName="/ppt/media/image52.jpeg" ContentType="image/jpeg"/>
  <Override PartName="/ppt/media/image59.png" ContentType="image/png"/>
  <Override PartName="/ppt/media/image4.wmf" ContentType="image/x-wmf"/>
  <Override PartName="/ppt/media/image19.png" ContentType="image/png"/>
  <Override PartName="/ppt/media/image7.png" ContentType="image/png"/>
  <Override PartName="/ppt/media/image37.png" ContentType="image/png"/>
  <Override PartName="/ppt/media/image8.wmf" ContentType="image/x-wmf"/>
  <Override PartName="/ppt/media/image40.png" ContentType="image/png"/>
  <Override PartName="/ppt/media/image35.png" ContentType="image/png"/>
  <Override PartName="/ppt/media/image50.jpeg" ContentType="image/jpeg"/>
  <Override PartName="/ppt/media/image25.png" ContentType="image/png"/>
  <Override PartName="/ppt/media/image72.jpeg" ContentType="image/jpeg"/>
  <Override PartName="/ppt/media/image14.png" ContentType="image/png"/>
  <Override PartName="/ppt/media/image2.png" ContentType="image/png"/>
  <Override PartName="/ppt/media/image32.png" ContentType="image/png"/>
  <Override PartName="/ppt/media/image11.png" ContentType="image/png"/>
  <Override PartName="/ppt/media/image48.png" ContentType="image/png"/>
  <Override PartName="/ppt/media/image27.png" ContentType="image/png"/>
  <Override PartName="/ppt/media/image12.wmf" ContentType="image/x-wmf"/>
  <Override PartName="/ppt/media/image51.png" ContentType="image/png"/>
  <Override PartName="/ppt/media/image30.png" ContentType="image/png"/>
  <Override PartName="/ppt/media/image33.png" ContentType="image/png"/>
  <Override PartName="/ppt/media/image34.png" ContentType="image/png"/>
  <Override PartName="/ppt/media/image36.png" ContentType="image/png"/>
  <Override PartName="/ppt/media/image38.png" ContentType="image/png"/>
  <Override PartName="/ppt/slideLayouts/_rels/slideLayout5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9.xml.rels" ContentType="application/vnd.openxmlformats-package.relationships+xml"/>
  <Override PartName="/ppt/slideLayouts/slideLayout2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.xml" ContentType="application/vnd.openxmlformats-officedocument.presentationml.slideLayout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8.xml" ContentType="application/vnd.openxmlformats-officedocument.presentationml.slide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20.xml.rels" ContentType="application/vnd.openxmlformats-package.relationships+xml"/>
  <Override PartName="/ppt/slides/_rels/slide2.xml.rels" ContentType="application/vnd.openxmlformats-package.relationships+xml"/>
  <Override PartName="/ppt/slides/_rels/slide19.xml.rels" ContentType="application/vnd.openxmlformats-package.relationships+xml"/>
  <Override PartName="/ppt/slides/_rels/slide21.xml.rels" ContentType="application/vnd.openxmlformats-package.relationships+xml"/>
  <Override PartName="/ppt/slides/_rels/slide3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16.xml.rels" ContentType="application/vnd.openxmlformats-package.relationships+xml"/>
  <Override PartName="/ppt/slides/_rels/slide26.xml.rels" ContentType="application/vnd.openxmlformats-package.relationships+xml"/>
  <Override PartName="/ppt/slides/_rels/slide11.xml.rels" ContentType="application/vnd.openxmlformats-package.relationships+xml"/>
  <Override PartName="/ppt/slides/_rels/slide24.xml.rels" ContentType="application/vnd.openxmlformats-package.relationships+xml"/>
  <Override PartName="/ppt/slides/_rels/slide27.xml.rels" ContentType="application/vnd.openxmlformats-package.relationships+xml"/>
  <Override PartName="/ppt/slides/_rels/slide9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5.xml.rels" ContentType="application/vnd.openxmlformats-package.relationships+xml"/>
  <Override PartName="/ppt/slides/_rels/slide28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_rels/slide14.xml.rels" ContentType="application/vnd.openxmlformats-package.relationships+xml"/>
  <Override PartName="/ppt/slides/_rels/slide25.xml.rels" ContentType="application/vnd.openxmlformats-package.relationships+xml"/>
  <Override PartName="/ppt/slides/_rels/slide10.xml.rels" ContentType="application/vnd.openxmlformats-package.relationships+xml"/>
  <Override PartName="/ppt/slides/slide16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ED9CE92-4552-4783-B551-8D826F852AB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2E15E63-FF71-4E08-9FEE-C850E3CCF29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21D7C98-2E45-408E-9EEF-57F0D7F07F8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21735B1-6DEC-43B7-A6EC-3010A7FAF62D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FC6F13E-E003-47DD-B79A-92C0D7583728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2ECAF5D-8C39-4947-AD6F-51A9EF99945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30B2258-D1F2-49FD-A6E3-5295821733C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5FFB725-0388-47F6-AC91-B3D6E4A198E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A223C50-A1D4-4EAE-8398-2A7E6079D24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14879B3-AEA8-45D9-AB98-512864F2DD9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1383EDD-BE6D-411F-97F5-EB70E0B3C9F6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822CF38-AAD3-4681-8BEA-8D5AA15377E6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F8CA9E43-29D6-481F-9075-C6AB1BBAC175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9A3C3D2B-EF9C-4F51-83D4-624DCC4D81B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107FF72D-A98D-42E4-8E9D-FC5CEF34B7C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C38F901B-E649-4F21-AF93-4FFD93EDF9BD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82E7C88F-2A1C-4431-BBD9-8F1BE0A7BCD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8B8AE729-0D7F-4B3C-BC2F-FAE7EFB6BBB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2A2BDC9C-FDEA-4636-9793-EA62207CB92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25329646-E378-47DB-BF57-48ABE646FFE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5299D547-01D3-4DA2-BABA-46FA662E315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8B7EC1C2-37EB-41E1-896B-5A880E79E45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2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E59E5FE5-7820-4A56-AC32-2A0F91CB3CFC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3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3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3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3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A56FDF74-F132-4046-ADF6-A683C2204963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7BD71170-DDDF-4B91-9F04-AB7E77AAE69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5FBD63EC-A44F-407B-8087-5BBFA3E4AE3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FDC2CD49-8492-41ED-A06C-2E4E1ED7D5D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CDD0C0CE-2F95-489E-B606-7A92552EE03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C92FEF72-11AB-4057-BF2E-7B031DAC448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13346E24-2176-4302-AA20-CB2BC4DFFD6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B0471538-C708-45BE-85EE-608B40CAEEB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6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D157828D-AFF6-4E62-9416-C47F40D1D6F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6C70A59A-E313-47D4-B472-D63074FC994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482DBFAD-9EEC-4E6A-A4B5-F8695AE1DD62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7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5348CCB7-C569-4B54-B260-2591A6F34A34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7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7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8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8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B2EFF266-4FD4-45A1-B842-BFB492678587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wmf"/><Relationship Id="rId3" Type="http://schemas.openxmlformats.org/officeDocument/2006/relationships/image" Target="../media/image2.png"/><Relationship Id="rId4" Type="http://schemas.openxmlformats.org/officeDocument/2006/relationships/image" Target="../media/image3.wmf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4.wmf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6.wmf"/><Relationship Id="rId3" Type="http://schemas.openxmlformats.org/officeDocument/2006/relationships/image" Target="../media/image7.png"/><Relationship Id="rId4" Type="http://schemas.openxmlformats.org/officeDocument/2006/relationships/image" Target="../media/image8.wmf"/><Relationship Id="rId5" Type="http://schemas.openxmlformats.org/officeDocument/2006/relationships/image" Target="../media/image9.wmf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Relationship Id="rId9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0.wmf"/><Relationship Id="rId3" Type="http://schemas.openxmlformats.org/officeDocument/2006/relationships/image" Target="../media/image11.png"/><Relationship Id="rId4" Type="http://schemas.openxmlformats.org/officeDocument/2006/relationships/image" Target="../media/image12.wmf"/><Relationship Id="rId5" Type="http://schemas.openxmlformats.org/officeDocument/2006/relationships/image" Target="../media/image13.wmf"/><Relationship Id="rId6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Logo CEA" descr=""/>
          <p:cNvPicPr/>
          <p:nvPr/>
        </p:nvPicPr>
        <p:blipFill>
          <a:blip r:embed="rId2"/>
          <a:stretch/>
        </p:blipFill>
        <p:spPr>
          <a:xfrm>
            <a:off x="257760" y="6343560"/>
            <a:ext cx="364320" cy="364320"/>
          </a:xfrm>
          <a:prstGeom prst="rect">
            <a:avLst/>
          </a:prstGeom>
          <a:ln w="0">
            <a:noFill/>
          </a:ln>
        </p:spPr>
      </p:pic>
      <p:pic>
        <p:nvPicPr>
          <p:cNvPr id="1" name="PATTERN CARRE DECAL" descr=""/>
          <p:cNvPicPr/>
          <p:nvPr/>
        </p:nvPicPr>
        <p:blipFill>
          <a:blip r:embed="rId3"/>
          <a:srcRect l="0" t="19706" r="39861" b="0"/>
          <a:stretch/>
        </p:blipFill>
        <p:spPr>
          <a:xfrm>
            <a:off x="7446600" y="0"/>
            <a:ext cx="4743720" cy="4167720"/>
          </a:xfrm>
          <a:prstGeom prst="rect">
            <a:avLst/>
          </a:prstGeom>
          <a:ln w="0">
            <a:noFill/>
          </a:ln>
        </p:spPr>
      </p:pic>
      <p:pic>
        <p:nvPicPr>
          <p:cNvPr id="2" name="Logo CEA" descr=""/>
          <p:cNvPicPr/>
          <p:nvPr/>
        </p:nvPicPr>
        <p:blipFill>
          <a:blip r:embed="rId4"/>
          <a:stretch/>
        </p:blipFill>
        <p:spPr>
          <a:xfrm>
            <a:off x="731880" y="728640"/>
            <a:ext cx="1801800" cy="1801800"/>
          </a:xfrm>
          <a:prstGeom prst="rect">
            <a:avLst/>
          </a:prstGeom>
          <a:ln w="0">
            <a:noFill/>
          </a:ln>
        </p:spPr>
      </p:pic>
      <p:sp>
        <p:nvSpPr>
          <p:cNvPr id="3" name="ZoneTexte 9"/>
          <p:cNvSpPr/>
          <p:nvPr/>
        </p:nvSpPr>
        <p:spPr>
          <a:xfrm>
            <a:off x="-101520" y="-276840"/>
            <a:ext cx="1219032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fr-FR" sz="1200" spc="-1" strike="noStrike">
                <a:solidFill>
                  <a:srgbClr val="808080"/>
                </a:solidFill>
                <a:latin typeface="Poppins"/>
                <a:ea typeface="DejaVu Sans"/>
              </a:rPr>
              <a:t>Disposition : Titre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fr-FR" sz="1800" spc="-1" strike="noStrike">
                <a:latin typeface="Arial"/>
              </a:rPr>
              <a:t>Click to edit the title text format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Click to edit the outline </a:t>
            </a:r>
            <a:r>
              <a:rPr b="0" lang="fr-FR" sz="3200" spc="-1" strike="noStrike">
                <a:latin typeface="Arial"/>
              </a:rPr>
              <a:t>text format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Outline Level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Third Outline Level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Fourth Outline Level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Fifth Outline Level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Sixth Outline Level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Seventh Outline </a:t>
            </a:r>
            <a:r>
              <a:rPr b="0" lang="fr-FR" sz="2000" spc="-1" strike="noStrike">
                <a:latin typeface="Arial"/>
              </a:rPr>
              <a:t>Level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Logo CEA" descr=""/>
          <p:cNvPicPr/>
          <p:nvPr/>
        </p:nvPicPr>
        <p:blipFill>
          <a:blip r:embed="rId2"/>
          <a:stretch/>
        </p:blipFill>
        <p:spPr>
          <a:xfrm>
            <a:off x="257760" y="6343560"/>
            <a:ext cx="364320" cy="364320"/>
          </a:xfrm>
          <a:prstGeom prst="rect">
            <a:avLst/>
          </a:prstGeom>
          <a:ln w="0">
            <a:noFill/>
          </a:ln>
        </p:spPr>
      </p:pic>
      <p:pic>
        <p:nvPicPr>
          <p:cNvPr id="43" name="PATTERN CARRE DECAL" descr=""/>
          <p:cNvPicPr/>
          <p:nvPr/>
        </p:nvPicPr>
        <p:blipFill>
          <a:blip r:embed="rId3"/>
          <a:srcRect l="0" t="19706" r="39861" b="0"/>
          <a:stretch/>
        </p:blipFill>
        <p:spPr>
          <a:xfrm>
            <a:off x="7446600" y="0"/>
            <a:ext cx="4743720" cy="4167720"/>
          </a:xfrm>
          <a:prstGeom prst="rect">
            <a:avLst/>
          </a:prstGeom>
          <a:ln w="0">
            <a:noFill/>
          </a:ln>
        </p:spPr>
      </p:pic>
      <p:sp>
        <p:nvSpPr>
          <p:cNvPr id="44" name="ZoneTexte 9"/>
          <p:cNvSpPr/>
          <p:nvPr/>
        </p:nvSpPr>
        <p:spPr>
          <a:xfrm>
            <a:off x="-101520" y="-276840"/>
            <a:ext cx="1219032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fr-FR" sz="1200" spc="-1" strike="noStrike">
                <a:solidFill>
                  <a:srgbClr val="808080"/>
                </a:solidFill>
                <a:latin typeface="Poppins"/>
                <a:ea typeface="DejaVu Sans"/>
              </a:rPr>
              <a:t>Disposition : Comparaison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45" name="PlaceHolder 1"/>
          <p:cNvSpPr>
            <a:spLocks noGrp="1"/>
          </p:cNvSpPr>
          <p:nvPr>
            <p:ph type="ftr" idx="1"/>
          </p:nvPr>
        </p:nvSpPr>
        <p:spPr>
          <a:xfrm>
            <a:off x="736560" y="6343560"/>
            <a:ext cx="883728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lnSpc>
                <a:spcPct val="100000"/>
              </a:lnSpc>
              <a:buNone/>
              <a:defRPr b="0" lang="fr-FR" sz="1200" spc="-1" strike="noStrike">
                <a:solidFill>
                  <a:srgbClr val="8d8d8d"/>
                </a:solidFill>
                <a:latin typeface="Poppins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fr-FR" sz="1200" spc="-1" strike="noStrike">
                <a:solidFill>
                  <a:srgbClr val="8d8d8d"/>
                </a:solidFill>
                <a:latin typeface="Poppins"/>
              </a:rPr>
              <a:t>&lt;footer&gt;</a:t>
            </a:r>
            <a:endParaRPr b="0" lang="fr-FR" sz="1200" spc="-1" strike="noStrike">
              <a:latin typeface="Times New Roman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ldNum" idx="2"/>
          </p:nvPr>
        </p:nvSpPr>
        <p:spPr>
          <a:xfrm>
            <a:off x="10999440" y="6343560"/>
            <a:ext cx="69192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r">
              <a:lnSpc>
                <a:spcPct val="100000"/>
              </a:lnSpc>
              <a:buNone/>
              <a:defRPr b="1" lang="fr-FR" sz="1200" spc="-1" strike="noStrike">
                <a:solidFill>
                  <a:srgbClr val="e50019"/>
                </a:solidFill>
                <a:latin typeface="Poppi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C60E40C1-DA17-4BE5-B85E-C3166BF8B13D}" type="slidenum">
              <a:rPr b="1" lang="fr-FR" sz="1200" spc="-1" strike="noStrike">
                <a:solidFill>
                  <a:srgbClr val="e50019"/>
                </a:solidFill>
                <a:latin typeface="Poppins"/>
              </a:rPr>
              <a:t>&lt;number&gt;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dt" idx="3"/>
          </p:nvPr>
        </p:nvSpPr>
        <p:spPr>
          <a:xfrm>
            <a:off x="9626760" y="6343560"/>
            <a:ext cx="101412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defRPr b="0" lang="fr-FR" sz="1400" spc="-1" strike="noStrike">
                <a:latin typeface="Times New Roman"/>
              </a:defRPr>
            </a:lvl1pPr>
          </a:lstStyle>
          <a:p>
            <a:r>
              <a:rPr b="0" lang="fr-FR" sz="1400" spc="-1" strike="noStrike">
                <a:latin typeface="Times New Roman"/>
              </a:rPr>
              <a:t>&lt;date/time&gt;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fr-FR" sz="4400" spc="-1" strike="noStrike">
                <a:latin typeface="Arial"/>
              </a:rPr>
              <a:t>C</a:t>
            </a:r>
            <a:r>
              <a:rPr b="0" lang="fr-FR" sz="4400" spc="-1" strike="noStrike">
                <a:latin typeface="Arial"/>
              </a:rPr>
              <a:t>li</a:t>
            </a:r>
            <a:r>
              <a:rPr b="0" lang="fr-FR" sz="4400" spc="-1" strike="noStrike">
                <a:latin typeface="Arial"/>
              </a:rPr>
              <a:t>c</a:t>
            </a:r>
            <a:r>
              <a:rPr b="0" lang="fr-FR" sz="4400" spc="-1" strike="noStrike">
                <a:latin typeface="Arial"/>
              </a:rPr>
              <a:t>k </a:t>
            </a:r>
            <a:r>
              <a:rPr b="0" lang="fr-FR" sz="4400" spc="-1" strike="noStrike">
                <a:latin typeface="Arial"/>
              </a:rPr>
              <a:t>t</a:t>
            </a:r>
            <a:r>
              <a:rPr b="0" lang="fr-FR" sz="4400" spc="-1" strike="noStrike">
                <a:latin typeface="Arial"/>
              </a:rPr>
              <a:t>o </a:t>
            </a:r>
            <a:r>
              <a:rPr b="0" lang="fr-FR" sz="4400" spc="-1" strike="noStrike">
                <a:latin typeface="Arial"/>
              </a:rPr>
              <a:t>e</a:t>
            </a:r>
            <a:r>
              <a:rPr b="0" lang="fr-FR" sz="4400" spc="-1" strike="noStrike">
                <a:latin typeface="Arial"/>
              </a:rPr>
              <a:t>d</a:t>
            </a:r>
            <a:r>
              <a:rPr b="0" lang="fr-FR" sz="4400" spc="-1" strike="noStrike">
                <a:latin typeface="Arial"/>
              </a:rPr>
              <a:t>it </a:t>
            </a:r>
            <a:r>
              <a:rPr b="0" lang="fr-FR" sz="4400" spc="-1" strike="noStrike">
                <a:latin typeface="Arial"/>
              </a:rPr>
              <a:t>t</a:t>
            </a:r>
            <a:r>
              <a:rPr b="0" lang="fr-FR" sz="4400" spc="-1" strike="noStrike">
                <a:latin typeface="Arial"/>
              </a:rPr>
              <a:t>h</a:t>
            </a:r>
            <a:r>
              <a:rPr b="0" lang="fr-FR" sz="4400" spc="-1" strike="noStrike">
                <a:latin typeface="Arial"/>
              </a:rPr>
              <a:t>e </a:t>
            </a:r>
            <a:r>
              <a:rPr b="0" lang="fr-FR" sz="4400" spc="-1" strike="noStrike">
                <a:latin typeface="Arial"/>
              </a:rPr>
              <a:t>ti</a:t>
            </a:r>
            <a:r>
              <a:rPr b="0" lang="fr-FR" sz="4400" spc="-1" strike="noStrike">
                <a:latin typeface="Arial"/>
              </a:rPr>
              <a:t>tl</a:t>
            </a:r>
            <a:r>
              <a:rPr b="0" lang="fr-FR" sz="4400" spc="-1" strike="noStrike">
                <a:latin typeface="Arial"/>
              </a:rPr>
              <a:t>e </a:t>
            </a:r>
            <a:r>
              <a:rPr b="0" lang="fr-FR" sz="4400" spc="-1" strike="noStrike">
                <a:latin typeface="Arial"/>
              </a:rPr>
              <a:t>t</a:t>
            </a:r>
            <a:r>
              <a:rPr b="0" lang="fr-FR" sz="4400" spc="-1" strike="noStrike">
                <a:latin typeface="Arial"/>
              </a:rPr>
              <a:t>e</a:t>
            </a:r>
            <a:r>
              <a:rPr b="0" lang="fr-FR" sz="4400" spc="-1" strike="noStrike">
                <a:latin typeface="Arial"/>
              </a:rPr>
              <a:t>x</a:t>
            </a:r>
            <a:r>
              <a:rPr b="0" lang="fr-FR" sz="4400" spc="-1" strike="noStrike">
                <a:latin typeface="Arial"/>
              </a:rPr>
              <a:t>t </a:t>
            </a:r>
            <a:r>
              <a:rPr b="0" lang="fr-FR" sz="4400" spc="-1" strike="noStrike">
                <a:latin typeface="Arial"/>
              </a:rPr>
              <a:t>f</a:t>
            </a:r>
            <a:r>
              <a:rPr b="0" lang="fr-FR" sz="4400" spc="-1" strike="noStrike">
                <a:latin typeface="Arial"/>
              </a:rPr>
              <a:t>o</a:t>
            </a:r>
            <a:r>
              <a:rPr b="0" lang="fr-FR" sz="4400" spc="-1" strike="noStrike">
                <a:latin typeface="Arial"/>
              </a:rPr>
              <a:t>r</a:t>
            </a:r>
            <a:r>
              <a:rPr b="0" lang="fr-FR" sz="4400" spc="-1" strike="noStrike">
                <a:latin typeface="Arial"/>
              </a:rPr>
              <a:t>m</a:t>
            </a:r>
            <a:r>
              <a:rPr b="0" lang="fr-FR" sz="4400" spc="-1" strike="noStrike">
                <a:latin typeface="Arial"/>
              </a:rPr>
              <a:t>a</a:t>
            </a:r>
            <a:r>
              <a:rPr b="0" lang="fr-FR" sz="4400" spc="-1" strike="noStrike">
                <a:latin typeface="Arial"/>
              </a:rPr>
              <a:t>t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Click to edit the outline text format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Outline Level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Third Outline Level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Fourth Outline Level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Fifth Outline Level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Sixth Outline Level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Seventh Outline Level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Logo CEA" descr=""/>
          <p:cNvPicPr/>
          <p:nvPr/>
        </p:nvPicPr>
        <p:blipFill>
          <a:blip r:embed="rId2"/>
          <a:stretch/>
        </p:blipFill>
        <p:spPr>
          <a:xfrm>
            <a:off x="257760" y="6343560"/>
            <a:ext cx="364320" cy="364320"/>
          </a:xfrm>
          <a:prstGeom prst="rect">
            <a:avLst/>
          </a:prstGeom>
          <a:ln w="0">
            <a:noFill/>
          </a:ln>
        </p:spPr>
      </p:pic>
      <p:pic>
        <p:nvPicPr>
          <p:cNvPr id="87" name="PATTERN CARRE DECAL" descr=""/>
          <p:cNvPicPr/>
          <p:nvPr/>
        </p:nvPicPr>
        <p:blipFill>
          <a:blip r:embed="rId3"/>
          <a:srcRect l="0" t="19706" r="39861" b="0"/>
          <a:stretch/>
        </p:blipFill>
        <p:spPr>
          <a:xfrm>
            <a:off x="7446600" y="0"/>
            <a:ext cx="4743720" cy="4167720"/>
          </a:xfrm>
          <a:prstGeom prst="rect">
            <a:avLst/>
          </a:prstGeom>
          <a:ln w="0">
            <a:noFill/>
          </a:ln>
        </p:spPr>
      </p:pic>
      <p:sp>
        <p:nvSpPr>
          <p:cNvPr id="88" name="Rectangle 6"/>
          <p:cNvSpPr/>
          <p:nvPr/>
        </p:nvSpPr>
        <p:spPr>
          <a:xfrm>
            <a:off x="0" y="0"/>
            <a:ext cx="12190320" cy="6856200"/>
          </a:xfrm>
          <a:prstGeom prst="rect">
            <a:avLst/>
          </a:prstGeom>
          <a:solidFill>
            <a:srgbClr val="ffffff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9" name="ZoneTexte 28"/>
          <p:cNvSpPr/>
          <p:nvPr/>
        </p:nvSpPr>
        <p:spPr>
          <a:xfrm>
            <a:off x="-101520" y="-276840"/>
            <a:ext cx="1219032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fr-FR" sz="1200" spc="-1" strike="noStrike">
                <a:solidFill>
                  <a:srgbClr val="808080"/>
                </a:solidFill>
                <a:latin typeface="Poppins"/>
                <a:ea typeface="DejaVu Sans"/>
              </a:rPr>
              <a:t>Disposition : Citation claire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90" name="ZoneTexte 14"/>
          <p:cNvSpPr/>
          <p:nvPr/>
        </p:nvSpPr>
        <p:spPr>
          <a:xfrm>
            <a:off x="-101520" y="6858000"/>
            <a:ext cx="1219032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fr-FR" sz="1200" spc="-1" strike="noStrike">
                <a:solidFill>
                  <a:srgbClr val="808080"/>
                </a:solidFill>
                <a:latin typeface="Poppins"/>
                <a:ea typeface="DejaVu Sans"/>
              </a:rPr>
              <a:t>Astuce :Pour fermer les guillemets de fin de citation ajoutez 2 apostrophes à la fin de votre texte (touche [4] du clavier)</a:t>
            </a:r>
            <a:endParaRPr b="0" lang="fr-FR" sz="1200" spc="-1" strike="noStrike">
              <a:latin typeface="Arial"/>
            </a:endParaRPr>
          </a:p>
        </p:txBody>
      </p:sp>
      <p:pic>
        <p:nvPicPr>
          <p:cNvPr id="91" name="PATTERN CARRE DECAL" descr=""/>
          <p:cNvPicPr/>
          <p:nvPr/>
        </p:nvPicPr>
        <p:blipFill>
          <a:blip r:embed="rId4"/>
          <a:srcRect l="0" t="19707" r="39860" b="0"/>
          <a:stretch/>
        </p:blipFill>
        <p:spPr>
          <a:xfrm>
            <a:off x="9406440" y="0"/>
            <a:ext cx="2783880" cy="2445840"/>
          </a:xfrm>
          <a:prstGeom prst="rect">
            <a:avLst/>
          </a:prstGeom>
          <a:ln w="0">
            <a:noFill/>
          </a:ln>
        </p:spPr>
      </p:pic>
      <p:pic>
        <p:nvPicPr>
          <p:cNvPr id="92" name="Logo CEA" descr=""/>
          <p:cNvPicPr/>
          <p:nvPr/>
        </p:nvPicPr>
        <p:blipFill>
          <a:blip r:embed="rId5"/>
          <a:stretch/>
        </p:blipFill>
        <p:spPr>
          <a:xfrm>
            <a:off x="257760" y="6343560"/>
            <a:ext cx="364320" cy="364320"/>
          </a:xfrm>
          <a:prstGeom prst="rect">
            <a:avLst/>
          </a:prstGeom>
          <a:ln w="0">
            <a:noFill/>
          </a:ln>
        </p:spPr>
      </p:pic>
      <p:sp>
        <p:nvSpPr>
          <p:cNvPr id="93" name="PlaceHolder 1"/>
          <p:cNvSpPr>
            <a:spLocks noGrp="1"/>
          </p:cNvSpPr>
          <p:nvPr>
            <p:ph type="ftr" idx="4"/>
          </p:nvPr>
        </p:nvSpPr>
        <p:spPr>
          <a:xfrm>
            <a:off x="736560" y="6343560"/>
            <a:ext cx="883728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lnSpc>
                <a:spcPct val="100000"/>
              </a:lnSpc>
              <a:buNone/>
              <a:defRPr b="0" lang="fr-FR" sz="1200" spc="-1" strike="noStrike">
                <a:solidFill>
                  <a:srgbClr val="ffffff"/>
                </a:solidFill>
                <a:latin typeface="Poppins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fr-FR" sz="1200" spc="-1" strike="noStrike">
                <a:solidFill>
                  <a:srgbClr val="ffffff"/>
                </a:solidFill>
                <a:latin typeface="Poppins"/>
              </a:rPr>
              <a:t>&lt;footer&gt;</a:t>
            </a:r>
            <a:endParaRPr b="0" lang="fr-FR" sz="1200" spc="-1" strike="noStrike">
              <a:latin typeface="Times New Roman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sldNum" idx="5"/>
          </p:nvPr>
        </p:nvSpPr>
        <p:spPr>
          <a:xfrm>
            <a:off x="10999440" y="6343560"/>
            <a:ext cx="69192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r">
              <a:lnSpc>
                <a:spcPct val="100000"/>
              </a:lnSpc>
              <a:buNone/>
              <a:defRPr b="1" lang="fr-FR" sz="1200" spc="-1" strike="noStrike">
                <a:solidFill>
                  <a:srgbClr val="ffffff"/>
                </a:solidFill>
                <a:latin typeface="Poppi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4AAED574-3C14-4A8C-BA8F-0B57F12EAE6B}" type="slidenum">
              <a:rPr b="1" lang="fr-FR" sz="1200" spc="-1" strike="noStrike">
                <a:solidFill>
                  <a:srgbClr val="ffffff"/>
                </a:solidFill>
                <a:latin typeface="Poppins"/>
              </a:rPr>
              <a:t>&lt;number&gt;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dt" idx="6"/>
          </p:nvPr>
        </p:nvSpPr>
        <p:spPr>
          <a:xfrm>
            <a:off x="9626760" y="6343560"/>
            <a:ext cx="101412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defRPr b="0" lang="fr-FR" sz="1400" spc="-1" strike="noStrike">
                <a:latin typeface="Times New Roman"/>
              </a:defRPr>
            </a:lvl1pPr>
          </a:lstStyle>
          <a:p>
            <a:r>
              <a:rPr b="0" lang="fr-FR" sz="1400" spc="-1" strike="noStrike">
                <a:latin typeface="Times New Roman"/>
              </a:rPr>
              <a:t>&lt;date/time&gt;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fr-FR" sz="4400" spc="-1" strike="noStrike">
                <a:latin typeface="Arial"/>
              </a:rPr>
              <a:t>Click to edit the title text format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97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Click to edit the outline text format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Outline Level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Third Outline Level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Fourth Outline Level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Fifth Outline Level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Sixth Outline Level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Seventh Outline Level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Logo CEA" descr=""/>
          <p:cNvPicPr/>
          <p:nvPr/>
        </p:nvPicPr>
        <p:blipFill>
          <a:blip r:embed="rId2"/>
          <a:stretch/>
        </p:blipFill>
        <p:spPr>
          <a:xfrm>
            <a:off x="257760" y="6343560"/>
            <a:ext cx="364320" cy="364320"/>
          </a:xfrm>
          <a:prstGeom prst="rect">
            <a:avLst/>
          </a:prstGeom>
          <a:ln w="0">
            <a:noFill/>
          </a:ln>
        </p:spPr>
      </p:pic>
      <p:pic>
        <p:nvPicPr>
          <p:cNvPr id="135" name="PATTERN CARRE DECAL" descr=""/>
          <p:cNvPicPr/>
          <p:nvPr/>
        </p:nvPicPr>
        <p:blipFill>
          <a:blip r:embed="rId3"/>
          <a:srcRect l="0" t="19706" r="39861" b="0"/>
          <a:stretch/>
        </p:blipFill>
        <p:spPr>
          <a:xfrm>
            <a:off x="7446600" y="0"/>
            <a:ext cx="4743720" cy="4167720"/>
          </a:xfrm>
          <a:prstGeom prst="rect">
            <a:avLst/>
          </a:prstGeom>
          <a:ln w="0">
            <a:noFill/>
          </a:ln>
        </p:spPr>
      </p:pic>
      <p:sp>
        <p:nvSpPr>
          <p:cNvPr id="136" name="Rectangle 6"/>
          <p:cNvSpPr/>
          <p:nvPr/>
        </p:nvSpPr>
        <p:spPr>
          <a:xfrm>
            <a:off x="0" y="0"/>
            <a:ext cx="12190320" cy="6856200"/>
          </a:xfrm>
          <a:prstGeom prst="rect">
            <a:avLst/>
          </a:prstGeom>
          <a:solidFill>
            <a:srgbClr val="ffffff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7" name="ZoneTexte 28"/>
          <p:cNvSpPr/>
          <p:nvPr/>
        </p:nvSpPr>
        <p:spPr>
          <a:xfrm>
            <a:off x="-101520" y="-276840"/>
            <a:ext cx="1219032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fr-FR" sz="1200" spc="-1" strike="noStrike">
                <a:solidFill>
                  <a:srgbClr val="808080"/>
                </a:solidFill>
                <a:latin typeface="Poppins"/>
                <a:ea typeface="DejaVu Sans"/>
              </a:rPr>
              <a:t>Disposition : Citation claire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138" name="ZoneTexte 14"/>
          <p:cNvSpPr/>
          <p:nvPr/>
        </p:nvSpPr>
        <p:spPr>
          <a:xfrm>
            <a:off x="-101520" y="6858000"/>
            <a:ext cx="1219032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fr-FR" sz="1200" spc="-1" strike="noStrike">
                <a:solidFill>
                  <a:srgbClr val="808080"/>
                </a:solidFill>
                <a:latin typeface="Poppins"/>
                <a:ea typeface="DejaVu Sans"/>
              </a:rPr>
              <a:t>Astuce :Pour fermer les guillemets de fin de citation ajoutez 2 apostrophes à la fin de votre texte (touche [4] du clavier)</a:t>
            </a:r>
            <a:endParaRPr b="0" lang="fr-FR" sz="1200" spc="-1" strike="noStrike">
              <a:latin typeface="Arial"/>
            </a:endParaRPr>
          </a:p>
        </p:txBody>
      </p:sp>
      <p:pic>
        <p:nvPicPr>
          <p:cNvPr id="139" name="PATTERN CARRE DECAL" descr=""/>
          <p:cNvPicPr/>
          <p:nvPr/>
        </p:nvPicPr>
        <p:blipFill>
          <a:blip r:embed="rId4"/>
          <a:srcRect l="0" t="19707" r="39860" b="0"/>
          <a:stretch/>
        </p:blipFill>
        <p:spPr>
          <a:xfrm>
            <a:off x="9406440" y="0"/>
            <a:ext cx="2783880" cy="2445840"/>
          </a:xfrm>
          <a:prstGeom prst="rect">
            <a:avLst/>
          </a:prstGeom>
          <a:ln w="0">
            <a:noFill/>
          </a:ln>
        </p:spPr>
      </p:pic>
      <p:pic>
        <p:nvPicPr>
          <p:cNvPr id="140" name="Logo CEA" descr=""/>
          <p:cNvPicPr/>
          <p:nvPr/>
        </p:nvPicPr>
        <p:blipFill>
          <a:blip r:embed="rId5"/>
          <a:stretch/>
        </p:blipFill>
        <p:spPr>
          <a:xfrm>
            <a:off x="257760" y="6343560"/>
            <a:ext cx="364320" cy="364320"/>
          </a:xfrm>
          <a:prstGeom prst="rect">
            <a:avLst/>
          </a:prstGeom>
          <a:ln w="0">
            <a:noFill/>
          </a:ln>
        </p:spPr>
      </p:pic>
      <p:sp>
        <p:nvSpPr>
          <p:cNvPr id="141" name="PlaceHolder 1"/>
          <p:cNvSpPr>
            <a:spLocks noGrp="1"/>
          </p:cNvSpPr>
          <p:nvPr>
            <p:ph type="ftr" idx="7"/>
          </p:nvPr>
        </p:nvSpPr>
        <p:spPr>
          <a:xfrm>
            <a:off x="736560" y="6343560"/>
            <a:ext cx="883728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lnSpc>
                <a:spcPct val="100000"/>
              </a:lnSpc>
              <a:buNone/>
              <a:defRPr b="0" lang="fr-FR" sz="1200" spc="-1" strike="noStrike">
                <a:solidFill>
                  <a:srgbClr val="ffffff"/>
                </a:solidFill>
                <a:latin typeface="Poppins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fr-FR" sz="1200" spc="-1" strike="noStrike">
                <a:solidFill>
                  <a:srgbClr val="ffffff"/>
                </a:solidFill>
                <a:latin typeface="Poppins"/>
              </a:rPr>
              <a:t>&lt;footer&gt;</a:t>
            </a:r>
            <a:endParaRPr b="0" lang="fr-FR" sz="1200" spc="-1" strike="noStrike">
              <a:latin typeface="Times New Roman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sldNum" idx="8"/>
          </p:nvPr>
        </p:nvSpPr>
        <p:spPr>
          <a:xfrm>
            <a:off x="10999440" y="6343560"/>
            <a:ext cx="69192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r">
              <a:lnSpc>
                <a:spcPct val="100000"/>
              </a:lnSpc>
              <a:buNone/>
              <a:defRPr b="1" lang="fr-FR" sz="1200" spc="-1" strike="noStrike">
                <a:solidFill>
                  <a:srgbClr val="ffffff"/>
                </a:solidFill>
                <a:latin typeface="Poppi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6B989C87-B1C2-4DFE-A751-54478BE17302}" type="slidenum">
              <a:rPr b="1" lang="fr-FR" sz="1200" spc="-1" strike="noStrike">
                <a:solidFill>
                  <a:srgbClr val="ffffff"/>
                </a:solidFill>
                <a:latin typeface="Poppins"/>
              </a:rPr>
              <a:t>&lt;number&gt;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dt" idx="9"/>
          </p:nvPr>
        </p:nvSpPr>
        <p:spPr>
          <a:xfrm>
            <a:off x="9626760" y="6343560"/>
            <a:ext cx="101412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defRPr b="0" lang="fr-FR" sz="1400" spc="-1" strike="noStrike">
                <a:latin typeface="Times New Roman"/>
              </a:defRPr>
            </a:lvl1pPr>
          </a:lstStyle>
          <a:p>
            <a:r>
              <a:rPr b="0" lang="fr-FR" sz="1400" spc="-1" strike="noStrike">
                <a:latin typeface="Times New Roman"/>
              </a:rPr>
              <a:t>&lt;date/time&gt;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fr-FR" sz="4400" spc="-1" strike="noStrike">
                <a:latin typeface="Arial"/>
              </a:rPr>
              <a:t>Click to edit the title text format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1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Click to edit the outline text format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Outline Level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Third Outline Level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Fourth Outline Level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Fifth Outline Level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Sixth Outline Level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Seventh Outline Level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jpeg"/><Relationship Id="rId3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png"/><Relationship Id="rId3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slideLayout" Target="../slideLayouts/slideLayout2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image" Target="../media/image66.png"/><Relationship Id="rId3" Type="http://schemas.openxmlformats.org/officeDocument/2006/relationships/slideLayout" Target="../slideLayouts/slideLayout37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slideLayout" Target="../slideLayouts/slideLayout2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image" Target="../media/image69.jpeg"/><Relationship Id="rId3" Type="http://schemas.openxmlformats.org/officeDocument/2006/relationships/slideLayout" Target="../slideLayouts/slideLayout2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70.png"/><Relationship Id="rId2" Type="http://schemas.openxmlformats.org/officeDocument/2006/relationships/image" Target="../media/image71.jpeg"/><Relationship Id="rId3" Type="http://schemas.openxmlformats.org/officeDocument/2006/relationships/slideLayout" Target="../slideLayouts/slideLayout3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72.jpeg"/><Relationship Id="rId2" Type="http://schemas.openxmlformats.org/officeDocument/2006/relationships/image" Target="../media/image73.jpeg"/><Relationship Id="rId3" Type="http://schemas.openxmlformats.org/officeDocument/2006/relationships/slideLayout" Target="../slideLayouts/slideLayout2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slideLayout" Target="../slideLayouts/slideLayout2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slideLayout" Target="../slideLayouts/slideLayout3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76.png"/><Relationship Id="rId2" Type="http://schemas.openxmlformats.org/officeDocument/2006/relationships/slideLayout" Target="../slideLayouts/slideLayout37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7.png"/><Relationship Id="rId11" Type="http://schemas.openxmlformats.org/officeDocument/2006/relationships/image" Target="../media/image28.png"/><Relationship Id="rId12" Type="http://schemas.openxmlformats.org/officeDocument/2006/relationships/image" Target="../media/image29.png"/><Relationship Id="rId13" Type="http://schemas.openxmlformats.org/officeDocument/2006/relationships/image" Target="../media/image30.png"/><Relationship Id="rId14" Type="http://schemas.openxmlformats.org/officeDocument/2006/relationships/image" Target="../media/image31.png"/><Relationship Id="rId15" Type="http://schemas.openxmlformats.org/officeDocument/2006/relationships/image" Target="../media/image32.png"/><Relationship Id="rId16" Type="http://schemas.openxmlformats.org/officeDocument/2006/relationships/image" Target="../media/image33.png"/><Relationship Id="rId17" Type="http://schemas.openxmlformats.org/officeDocument/2006/relationships/image" Target="../media/image34.png"/><Relationship Id="rId18" Type="http://schemas.openxmlformats.org/officeDocument/2006/relationships/image" Target="../media/image35.png"/><Relationship Id="rId19" Type="http://schemas.openxmlformats.org/officeDocument/2006/relationships/image" Target="../media/image36.png"/><Relationship Id="rId20" Type="http://schemas.openxmlformats.org/officeDocument/2006/relationships/image" Target="../media/image37.png"/><Relationship Id="rId21" Type="http://schemas.openxmlformats.org/officeDocument/2006/relationships/image" Target="../media/image38.png"/><Relationship Id="rId22" Type="http://schemas.openxmlformats.org/officeDocument/2006/relationships/image" Target="../media/image39.jpeg"/><Relationship Id="rId23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slideLayout" Target="../slideLayouts/slideLayout3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slideLayout" Target="../slideLayouts/slideLayout37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image" Target="../media/image50.jpeg"/><Relationship Id="rId4" Type="http://schemas.openxmlformats.org/officeDocument/2006/relationships/slideLayout" Target="../slideLayouts/slideLayout3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jpeg"/><Relationship Id="rId3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731880" y="2654280"/>
            <a:ext cx="5292360" cy="158580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rmAutofit/>
          </a:bodyPr>
          <a:p>
            <a:pPr>
              <a:lnSpc>
                <a:spcPct val="90000"/>
              </a:lnSpc>
              <a:buNone/>
            </a:pPr>
            <a:r>
              <a:rPr b="0" lang="fr-FR" sz="2800" spc="-1" strike="noStrike">
                <a:solidFill>
                  <a:srgbClr val="262626"/>
                </a:solidFill>
                <a:latin typeface="Poppins Black"/>
              </a:rPr>
              <a:t>Status of SEASON</a:t>
            </a:r>
            <a:endParaRPr b="0" lang="fr-FR" sz="2800" spc="-1" strike="noStrike"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subTitle"/>
          </p:nvPr>
        </p:nvSpPr>
        <p:spPr>
          <a:xfrm>
            <a:off x="731880" y="4262400"/>
            <a:ext cx="2147760" cy="41724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t">
            <a:noAutofit/>
          </a:bodyPr>
          <a:p>
            <a:pPr>
              <a:lnSpc>
                <a:spcPct val="100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fr-FR" sz="2000" spc="-1" strike="noStrike">
                <a:solidFill>
                  <a:srgbClr val="262626"/>
                </a:solidFill>
                <a:latin typeface="Poppins"/>
              </a:rPr>
              <a:t>Damien THISSE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/>
          </p:nvPr>
        </p:nvSpPr>
        <p:spPr>
          <a:xfrm>
            <a:off x="743040" y="5892840"/>
            <a:ext cx="6576840" cy="556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t">
            <a:noAutofit/>
          </a:bodyPr>
          <a:p>
            <a:pPr>
              <a:lnSpc>
                <a:spcPct val="100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i="1" lang="fr-FR" sz="1200" spc="-1" strike="noStrike">
                <a:solidFill>
                  <a:srgbClr val="262626"/>
                </a:solidFill>
                <a:latin typeface="Poppins"/>
              </a:rPr>
              <a:t>May, 28</a:t>
            </a:r>
            <a:r>
              <a:rPr b="0" i="1" lang="fr-FR" sz="1200" spc="-1" strike="noStrike" baseline="33000">
                <a:solidFill>
                  <a:srgbClr val="262626"/>
                </a:solidFill>
                <a:latin typeface="Poppins"/>
              </a:rPr>
              <a:t>th</a:t>
            </a:r>
            <a:r>
              <a:rPr b="0" i="1" lang="fr-FR" sz="1200" spc="-1" strike="noStrike">
                <a:solidFill>
                  <a:srgbClr val="262626"/>
                </a:solidFill>
                <a:latin typeface="Poppins"/>
              </a:rPr>
              <a:t> 2024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185" name=""/>
          <p:cNvSpPr/>
          <p:nvPr/>
        </p:nvSpPr>
        <p:spPr>
          <a:xfrm>
            <a:off x="5184000" y="2592000"/>
            <a:ext cx="5039640" cy="392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fr-FR" sz="1800" spc="-1" strike="noStrike" u="sng">
                <a:uFillTx/>
                <a:latin typeface="Arial"/>
              </a:rPr>
              <a:t>SEASON development team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i="1" lang="fr-FR" sz="1800" spc="-1" strike="noStrike" u="sng">
                <a:uFillTx/>
                <a:latin typeface="Arial"/>
              </a:rPr>
              <a:t>Project Managers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latin typeface="Arial"/>
              </a:rPr>
              <a:t>O. Cloué (technic)</a:t>
            </a:r>
            <a:br>
              <a:rPr sz="1800"/>
            </a:br>
            <a:r>
              <a:rPr b="0" lang="fr-FR" sz="1800" spc="-1" strike="noStrike">
                <a:latin typeface="Arial"/>
              </a:rPr>
              <a:t>M. Vandebrouck (scientific)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i="1" lang="fr-FR" sz="1800" spc="-1" strike="noStrike" u="sng">
                <a:uFillTx/>
                <a:latin typeface="Arial"/>
              </a:rPr>
              <a:t>Mechanical conception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latin typeface="Arial"/>
              </a:rPr>
              <a:t>S. Cazaux, P. Daniel-Thomas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i="1" lang="fr-FR" sz="1800" spc="-1" strike="noStrike" u="sng">
                <a:uFillTx/>
                <a:latin typeface="Arial"/>
              </a:rPr>
              <a:t>Detection/Acquisition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latin typeface="Arial"/>
              </a:rPr>
              <a:t>F. Bouyjou, T. Chaminade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i="1" lang="fr-FR" sz="1800" spc="-1" strike="noStrike" u="sng">
                <a:uFillTx/>
                <a:latin typeface="Arial"/>
              </a:rPr>
              <a:t>Control &amp; Command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latin typeface="Arial"/>
              </a:rPr>
              <a:t>A. Gaget, J. Relland, A. Roger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i="1" lang="fr-FR" sz="1800" spc="-1" strike="noStrike" u="sng">
                <a:uFillTx/>
                <a:latin typeface="Arial"/>
              </a:rPr>
              <a:t>Electrical engineering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latin typeface="Arial"/>
              </a:rPr>
              <a:t>J. Noury, Y. Reinert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i="1" lang="fr-FR" sz="1800" spc="-1" strike="noStrike" u="sng">
                <a:uFillTx/>
                <a:latin typeface="Arial"/>
              </a:rPr>
              <a:t>Simulations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latin typeface="Arial"/>
              </a:rPr>
              <a:t>E. Rey-herme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186" name="" descr=""/>
          <p:cNvPicPr/>
          <p:nvPr/>
        </p:nvPicPr>
        <p:blipFill>
          <a:blip r:embed="rId1"/>
          <a:stretch/>
        </p:blipFill>
        <p:spPr>
          <a:xfrm>
            <a:off x="9417240" y="3383280"/>
            <a:ext cx="1742400" cy="2016360"/>
          </a:xfrm>
          <a:prstGeom prst="rect">
            <a:avLst/>
          </a:prstGeom>
          <a:ln w="0">
            <a:noFill/>
          </a:ln>
        </p:spPr>
      </p:pic>
      <p:pic>
        <p:nvPicPr>
          <p:cNvPr id="187" name="" descr=""/>
          <p:cNvPicPr/>
          <p:nvPr/>
        </p:nvPicPr>
        <p:blipFill>
          <a:blip r:embed="rId2"/>
          <a:stretch/>
        </p:blipFill>
        <p:spPr>
          <a:xfrm>
            <a:off x="720000" y="719280"/>
            <a:ext cx="3779640" cy="1798920"/>
          </a:xfrm>
          <a:prstGeom prst="rect">
            <a:avLst/>
          </a:prstGeom>
          <a:ln w="0">
            <a:noFill/>
          </a:ln>
        </p:spPr>
      </p:pic>
      <p:pic>
        <p:nvPicPr>
          <p:cNvPr id="188" name="" descr=""/>
          <p:cNvPicPr/>
          <p:nvPr/>
        </p:nvPicPr>
        <p:blipFill>
          <a:blip r:embed="rId3"/>
          <a:stretch/>
        </p:blipFill>
        <p:spPr>
          <a:xfrm>
            <a:off x="9105840" y="5580000"/>
            <a:ext cx="2485800" cy="702360"/>
          </a:xfrm>
          <a:prstGeom prst="rect">
            <a:avLst/>
          </a:prstGeom>
          <a:ln w="0">
            <a:noFill/>
          </a:ln>
        </p:spPr>
      </p:pic>
      <p:pic>
        <p:nvPicPr>
          <p:cNvPr id="189" name="" descr=""/>
          <p:cNvPicPr/>
          <p:nvPr/>
        </p:nvPicPr>
        <p:blipFill>
          <a:blip r:embed="rId4"/>
          <a:stretch/>
        </p:blipFill>
        <p:spPr>
          <a:xfrm>
            <a:off x="2267280" y="5487120"/>
            <a:ext cx="1476360" cy="1095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PlaceHolder 31"/>
          <p:cNvSpPr/>
          <p:nvPr/>
        </p:nvSpPr>
        <p:spPr>
          <a:xfrm>
            <a:off x="731880" y="313920"/>
            <a:ext cx="10726560" cy="87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noAutofit/>
          </a:bodyPr>
          <a:p>
            <a:pPr>
              <a:lnSpc>
                <a:spcPct val="90000"/>
              </a:lnSpc>
              <a:buNone/>
            </a:pPr>
            <a:r>
              <a:rPr b="0" lang="fr-FR" sz="3200" spc="-1" strike="noStrike">
                <a:solidFill>
                  <a:srgbClr val="262626"/>
                </a:solidFill>
                <a:latin typeface="Poppins Black"/>
                <a:ea typeface="DejaVu Sans"/>
              </a:rPr>
              <a:t>SEASON decay station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669" name=""/>
          <p:cNvSpPr/>
          <p:nvPr/>
        </p:nvSpPr>
        <p:spPr>
          <a:xfrm>
            <a:off x="720000" y="1800000"/>
            <a:ext cx="1079280" cy="10792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70" name="" descr=""/>
          <p:cNvPicPr/>
          <p:nvPr/>
        </p:nvPicPr>
        <p:blipFill>
          <a:blip r:embed="rId1"/>
          <a:stretch/>
        </p:blipFill>
        <p:spPr>
          <a:xfrm>
            <a:off x="699840" y="720000"/>
            <a:ext cx="5330160" cy="6149160"/>
          </a:xfrm>
          <a:prstGeom prst="rect">
            <a:avLst/>
          </a:prstGeom>
          <a:ln w="0">
            <a:noFill/>
          </a:ln>
        </p:spPr>
      </p:pic>
      <p:sp>
        <p:nvSpPr>
          <p:cNvPr id="671" name=""/>
          <p:cNvSpPr/>
          <p:nvPr/>
        </p:nvSpPr>
        <p:spPr>
          <a:xfrm flipV="1">
            <a:off x="3960000" y="3600000"/>
            <a:ext cx="2700000" cy="1080000"/>
          </a:xfrm>
          <a:prstGeom prst="line">
            <a:avLst/>
          </a:prstGeom>
          <a:ln w="29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72" name=""/>
          <p:cNvSpPr/>
          <p:nvPr/>
        </p:nvSpPr>
        <p:spPr>
          <a:xfrm>
            <a:off x="4140000" y="6394320"/>
            <a:ext cx="3779640" cy="34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latin typeface="Arial"/>
              </a:rPr>
              <a:t>S. Cazaux, P. Daniel-Thomas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673" name=""/>
          <p:cNvSpPr/>
          <p:nvPr/>
        </p:nvSpPr>
        <p:spPr>
          <a:xfrm>
            <a:off x="11808000" y="6516000"/>
            <a:ext cx="539640" cy="28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fr-FR" sz="1400" spc="-1" strike="noStrike">
                <a:solidFill>
                  <a:srgbClr val="c9211e"/>
                </a:solidFill>
                <a:latin typeface="Arial"/>
              </a:rPr>
              <a:t>4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674" name=""/>
          <p:cNvSpPr/>
          <p:nvPr/>
        </p:nvSpPr>
        <p:spPr>
          <a:xfrm>
            <a:off x="2340000" y="3780000"/>
            <a:ext cx="1619640" cy="1619640"/>
          </a:xfrm>
          <a:prstGeom prst="ellipse">
            <a:avLst/>
          </a:prstGeom>
          <a:noFill/>
          <a:ln w="38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675" name="Image 54" descr=""/>
          <p:cNvPicPr/>
          <p:nvPr/>
        </p:nvPicPr>
        <p:blipFill>
          <a:blip r:embed="rId2"/>
          <a:srcRect l="6912" t="6180" r="6912" b="3614"/>
          <a:stretch/>
        </p:blipFill>
        <p:spPr>
          <a:xfrm>
            <a:off x="6986160" y="1889640"/>
            <a:ext cx="2913480" cy="315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PlaceHolder 32"/>
          <p:cNvSpPr/>
          <p:nvPr/>
        </p:nvSpPr>
        <p:spPr>
          <a:xfrm>
            <a:off x="731880" y="313920"/>
            <a:ext cx="10726560" cy="87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noAutofit/>
          </a:bodyPr>
          <a:p>
            <a:pPr>
              <a:lnSpc>
                <a:spcPct val="90000"/>
              </a:lnSpc>
              <a:buNone/>
            </a:pPr>
            <a:r>
              <a:rPr b="0" lang="fr-FR" sz="3200" spc="-1" strike="noStrike">
                <a:solidFill>
                  <a:srgbClr val="262626"/>
                </a:solidFill>
                <a:latin typeface="Poppins Black"/>
                <a:ea typeface="DejaVu Sans"/>
              </a:rPr>
              <a:t>SEASON decay station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677" name=""/>
          <p:cNvSpPr/>
          <p:nvPr/>
        </p:nvSpPr>
        <p:spPr>
          <a:xfrm>
            <a:off x="720000" y="1800000"/>
            <a:ext cx="1079280" cy="10792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78" name="" descr=""/>
          <p:cNvPicPr/>
          <p:nvPr/>
        </p:nvPicPr>
        <p:blipFill>
          <a:blip r:embed="rId1"/>
          <a:stretch/>
        </p:blipFill>
        <p:spPr>
          <a:xfrm>
            <a:off x="699840" y="720000"/>
            <a:ext cx="5330160" cy="6149160"/>
          </a:xfrm>
          <a:prstGeom prst="rect">
            <a:avLst/>
          </a:prstGeom>
          <a:ln w="0">
            <a:noFill/>
          </a:ln>
        </p:spPr>
      </p:pic>
      <p:sp>
        <p:nvSpPr>
          <p:cNvPr id="679" name=""/>
          <p:cNvSpPr/>
          <p:nvPr/>
        </p:nvSpPr>
        <p:spPr>
          <a:xfrm>
            <a:off x="4140000" y="6394320"/>
            <a:ext cx="3779640" cy="34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latin typeface="Arial"/>
              </a:rPr>
              <a:t>S. Cazaux, P. Daniel-Thomas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680" name=""/>
          <p:cNvSpPr/>
          <p:nvPr/>
        </p:nvSpPr>
        <p:spPr>
          <a:xfrm>
            <a:off x="11808000" y="6516000"/>
            <a:ext cx="539640" cy="28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fr-FR" sz="1400" spc="-1" strike="noStrike">
                <a:solidFill>
                  <a:srgbClr val="c9211e"/>
                </a:solidFill>
                <a:latin typeface="Arial"/>
              </a:rPr>
              <a:t>4</a:t>
            </a:r>
            <a:endParaRPr b="0" lang="fr-FR" sz="1400" spc="-1" strike="noStrike">
              <a:latin typeface="Arial"/>
            </a:endParaRPr>
          </a:p>
        </p:txBody>
      </p:sp>
      <p:pic>
        <p:nvPicPr>
          <p:cNvPr id="681" name="Image 36" descr=""/>
          <p:cNvPicPr/>
          <p:nvPr/>
        </p:nvPicPr>
        <p:blipFill>
          <a:blip r:embed="rId2"/>
          <a:stretch/>
        </p:blipFill>
        <p:spPr>
          <a:xfrm>
            <a:off x="6308280" y="1184400"/>
            <a:ext cx="4851360" cy="4727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PlaceHolder 7"/>
          <p:cNvSpPr/>
          <p:nvPr/>
        </p:nvSpPr>
        <p:spPr>
          <a:xfrm>
            <a:off x="731880" y="313920"/>
            <a:ext cx="10726560" cy="87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noAutofit/>
          </a:bodyPr>
          <a:p>
            <a:pPr>
              <a:lnSpc>
                <a:spcPct val="90000"/>
              </a:lnSpc>
              <a:buNone/>
            </a:pPr>
            <a:r>
              <a:rPr b="0" lang="fr-FR" sz="3200" spc="-1" strike="noStrike">
                <a:solidFill>
                  <a:srgbClr val="262626"/>
                </a:solidFill>
                <a:latin typeface="Poppins Black"/>
                <a:ea typeface="DejaVu Sans"/>
              </a:rPr>
              <a:t>SEASON’s technical specifications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683" name=""/>
          <p:cNvSpPr/>
          <p:nvPr/>
        </p:nvSpPr>
        <p:spPr>
          <a:xfrm>
            <a:off x="720000" y="1800000"/>
            <a:ext cx="1079280" cy="10792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84" name=""/>
          <p:cNvSpPr/>
          <p:nvPr/>
        </p:nvSpPr>
        <p:spPr>
          <a:xfrm>
            <a:off x="684000" y="913680"/>
            <a:ext cx="9359640" cy="37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fr-FR" sz="2000" spc="-1" strike="noStrike">
                <a:latin typeface="Arial"/>
              </a:rPr>
              <a:t>High efficiency</a:t>
            </a:r>
            <a:r>
              <a:rPr b="0" lang="fr-FR" sz="2000" spc="-1" strike="noStrike">
                <a:latin typeface="Arial"/>
              </a:rPr>
              <a:t> for both electron and </a:t>
            </a:r>
            <a:r>
              <a:rPr b="0" lang="fr-FR" sz="2000" spc="-1" strike="noStrike">
                <a:latin typeface="Arial"/>
                <a:ea typeface="Arial"/>
              </a:rPr>
              <a:t>α-particle</a:t>
            </a:r>
            <a:endParaRPr b="0" lang="fr-FR" sz="2000" spc="-1" strike="noStrike">
              <a:latin typeface="Arial"/>
            </a:endParaRPr>
          </a:p>
        </p:txBody>
      </p:sp>
      <p:pic>
        <p:nvPicPr>
          <p:cNvPr id="685" name="" descr=""/>
          <p:cNvPicPr/>
          <p:nvPr/>
        </p:nvPicPr>
        <p:blipFill>
          <a:blip r:embed="rId1"/>
          <a:stretch/>
        </p:blipFill>
        <p:spPr>
          <a:xfrm>
            <a:off x="156600" y="1620000"/>
            <a:ext cx="8447040" cy="4495320"/>
          </a:xfrm>
          <a:prstGeom prst="rect">
            <a:avLst/>
          </a:prstGeom>
          <a:ln w="0">
            <a:noFill/>
          </a:ln>
        </p:spPr>
      </p:pic>
      <p:sp>
        <p:nvSpPr>
          <p:cNvPr id="686" name=""/>
          <p:cNvSpPr/>
          <p:nvPr/>
        </p:nvSpPr>
        <p:spPr>
          <a:xfrm>
            <a:off x="684000" y="6349680"/>
            <a:ext cx="3779640" cy="34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latin typeface="Arial"/>
              </a:rPr>
              <a:t>E. Rey-herme simulation/analysis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687" name=""/>
          <p:cNvSpPr/>
          <p:nvPr/>
        </p:nvSpPr>
        <p:spPr>
          <a:xfrm>
            <a:off x="8820000" y="2520000"/>
            <a:ext cx="3431520" cy="111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latin typeface="Arial"/>
              </a:rPr>
              <a:t>Most compact configuration :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fr-FR" sz="1800" spc="-1" strike="noStrike">
                <a:latin typeface="Arial"/>
              </a:rPr>
              <a:t>Alpha efficiency = 84 %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688" name=""/>
          <p:cNvSpPr/>
          <p:nvPr/>
        </p:nvSpPr>
        <p:spPr>
          <a:xfrm>
            <a:off x="11808000" y="6516000"/>
            <a:ext cx="539640" cy="28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fr-FR" sz="1400" spc="-1" strike="noStrike">
                <a:solidFill>
                  <a:srgbClr val="c9211e"/>
                </a:solidFill>
                <a:latin typeface="Arial"/>
              </a:rPr>
              <a:t>5</a:t>
            </a:r>
            <a:endParaRPr b="0" lang="fr-FR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PlaceHolder 9"/>
          <p:cNvSpPr/>
          <p:nvPr/>
        </p:nvSpPr>
        <p:spPr>
          <a:xfrm>
            <a:off x="731880" y="313920"/>
            <a:ext cx="10726560" cy="87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noAutofit/>
          </a:bodyPr>
          <a:p>
            <a:pPr>
              <a:lnSpc>
                <a:spcPct val="90000"/>
              </a:lnSpc>
              <a:buNone/>
            </a:pPr>
            <a:r>
              <a:rPr b="0" lang="fr-FR" sz="3200" spc="-1" strike="noStrike">
                <a:solidFill>
                  <a:srgbClr val="262626"/>
                </a:solidFill>
                <a:latin typeface="Poppins Black"/>
                <a:ea typeface="DejaVu Sans"/>
              </a:rPr>
              <a:t>SEASON’s technical specifications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690" name=""/>
          <p:cNvSpPr/>
          <p:nvPr/>
        </p:nvSpPr>
        <p:spPr>
          <a:xfrm>
            <a:off x="720000" y="1800000"/>
            <a:ext cx="1079280" cy="10792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91" name=""/>
          <p:cNvSpPr/>
          <p:nvPr/>
        </p:nvSpPr>
        <p:spPr>
          <a:xfrm>
            <a:off x="684000" y="913680"/>
            <a:ext cx="9359640" cy="37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fr-FR" sz="2000" spc="-1" strike="noStrike">
                <a:latin typeface="Arial"/>
              </a:rPr>
              <a:t>High efficiency</a:t>
            </a:r>
            <a:r>
              <a:rPr b="0" lang="fr-FR" sz="2000" spc="-1" strike="noStrike">
                <a:latin typeface="Arial"/>
              </a:rPr>
              <a:t> for both electron and </a:t>
            </a:r>
            <a:r>
              <a:rPr b="0" lang="fr-FR" sz="2000" spc="-1" strike="noStrike">
                <a:latin typeface="Arial"/>
                <a:ea typeface="Arial"/>
              </a:rPr>
              <a:t>α-particle</a:t>
            </a:r>
            <a:endParaRPr b="0" lang="fr-FR" sz="2000" spc="-1" strike="noStrike">
              <a:latin typeface="Arial"/>
            </a:endParaRPr>
          </a:p>
        </p:txBody>
      </p:sp>
      <p:pic>
        <p:nvPicPr>
          <p:cNvPr id="692" name="" descr=""/>
          <p:cNvPicPr/>
          <p:nvPr/>
        </p:nvPicPr>
        <p:blipFill>
          <a:blip r:embed="rId1"/>
          <a:stretch/>
        </p:blipFill>
        <p:spPr>
          <a:xfrm>
            <a:off x="156600" y="1620000"/>
            <a:ext cx="8447040" cy="4495320"/>
          </a:xfrm>
          <a:prstGeom prst="rect">
            <a:avLst/>
          </a:prstGeom>
          <a:ln w="0">
            <a:noFill/>
          </a:ln>
        </p:spPr>
      </p:pic>
      <p:sp>
        <p:nvSpPr>
          <p:cNvPr id="693" name=""/>
          <p:cNvSpPr/>
          <p:nvPr/>
        </p:nvSpPr>
        <p:spPr>
          <a:xfrm>
            <a:off x="8820000" y="2520000"/>
            <a:ext cx="3431520" cy="213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latin typeface="Arial"/>
              </a:rPr>
              <a:t>Most compact configuration :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fr-FR" sz="1800" spc="-1" strike="noStrike">
                <a:latin typeface="Arial"/>
              </a:rPr>
              <a:t>Alpha efficiency = 84 %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fr-FR" sz="1800" spc="-1" strike="noStrike">
                <a:latin typeface="Arial"/>
              </a:rPr>
              <a:t>Electron efficiency = 56 %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latin typeface="Arial"/>
              </a:rPr>
              <a:t>… </a:t>
            </a:r>
            <a:r>
              <a:rPr b="0" lang="fr-FR" sz="1800" spc="-1" strike="noStrike">
                <a:latin typeface="Arial"/>
              </a:rPr>
              <a:t>but impact of the summing effect to be taken into consideration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694" name=""/>
          <p:cNvSpPr/>
          <p:nvPr/>
        </p:nvSpPr>
        <p:spPr>
          <a:xfrm>
            <a:off x="11808000" y="6516000"/>
            <a:ext cx="539640" cy="28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fr-FR" sz="1400" spc="-1" strike="noStrike">
                <a:solidFill>
                  <a:srgbClr val="c9211e"/>
                </a:solidFill>
                <a:latin typeface="Arial"/>
              </a:rPr>
              <a:t>6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695" name=""/>
          <p:cNvSpPr/>
          <p:nvPr/>
        </p:nvSpPr>
        <p:spPr>
          <a:xfrm>
            <a:off x="684000" y="6349680"/>
            <a:ext cx="3779640" cy="34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latin typeface="Arial"/>
              </a:rPr>
              <a:t>E. Rey-herme simulation/analysis</a:t>
            </a:r>
            <a:endParaRPr b="0" lang="fr-F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PlaceHolder 10"/>
          <p:cNvSpPr/>
          <p:nvPr/>
        </p:nvSpPr>
        <p:spPr>
          <a:xfrm>
            <a:off x="731880" y="313920"/>
            <a:ext cx="10726560" cy="87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noAutofit/>
          </a:bodyPr>
          <a:p>
            <a:pPr>
              <a:lnSpc>
                <a:spcPct val="90000"/>
              </a:lnSpc>
              <a:buNone/>
            </a:pPr>
            <a:r>
              <a:rPr b="0" lang="fr-FR" sz="3200" spc="-1" strike="noStrike">
                <a:solidFill>
                  <a:srgbClr val="262626"/>
                </a:solidFill>
                <a:latin typeface="Poppins Black"/>
                <a:ea typeface="DejaVu Sans"/>
              </a:rPr>
              <a:t>SEASON’s technical specifications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697" name=""/>
          <p:cNvSpPr/>
          <p:nvPr/>
        </p:nvSpPr>
        <p:spPr>
          <a:xfrm>
            <a:off x="720000" y="1800000"/>
            <a:ext cx="1079280" cy="10792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98" name=""/>
          <p:cNvSpPr/>
          <p:nvPr/>
        </p:nvSpPr>
        <p:spPr>
          <a:xfrm>
            <a:off x="684000" y="913680"/>
            <a:ext cx="9359640" cy="37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fr-FR" sz="2000" spc="-1" strike="noStrike">
                <a:latin typeface="Arial"/>
              </a:rPr>
              <a:t>Good energy resolution</a:t>
            </a:r>
            <a:r>
              <a:rPr b="0" lang="fr-FR" sz="2000" spc="-1" strike="noStrike">
                <a:latin typeface="Arial"/>
              </a:rPr>
              <a:t> for both electron and </a:t>
            </a:r>
            <a:r>
              <a:rPr b="0" lang="fr-FR" sz="2000" spc="-1" strike="noStrike">
                <a:latin typeface="Arial"/>
                <a:ea typeface="Arial"/>
              </a:rPr>
              <a:t>α-particle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699" name=""/>
          <p:cNvSpPr/>
          <p:nvPr/>
        </p:nvSpPr>
        <p:spPr>
          <a:xfrm>
            <a:off x="8136000" y="2520000"/>
            <a:ext cx="3923640" cy="3190320"/>
          </a:xfrm>
          <a:prstGeom prst="rect">
            <a:avLst/>
          </a:prstGeom>
          <a:noFill/>
          <a:ln w="29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4400" rIns="104400" tIns="59400" bIns="594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 u="sng">
                <a:uFillTx/>
                <a:latin typeface="Arial"/>
              </a:rPr>
              <a:t>Some important characteristics :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latin typeface="Arial"/>
              </a:rPr>
              <a:t>32 strips on each face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latin typeface="Arial"/>
              </a:rPr>
              <a:t>Active area : 6.4 x 6.4 cm² 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latin typeface="Arial"/>
              </a:rPr>
              <a:t>Dead layer : </a:t>
            </a:r>
            <a:r>
              <a:rPr b="1" lang="fr-FR" sz="1800" spc="-1" strike="noStrike">
                <a:latin typeface="Arial"/>
              </a:rPr>
              <a:t>50 nm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latin typeface="Arial"/>
              </a:rPr>
              <a:t>Thickness: 1037 µm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fr-FR" sz="1800" spc="-1" strike="noStrike">
                <a:latin typeface="Arial"/>
              </a:rPr>
              <a:t>Ultra high resistivity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latin typeface="Arial"/>
              </a:rPr>
              <a:t>Nominal depletion voltage : ~75 V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FR" sz="1800" spc="-1" strike="noStrike">
              <a:latin typeface="Arial"/>
            </a:endParaRPr>
          </a:p>
        </p:txBody>
      </p:sp>
      <p:sp>
        <p:nvSpPr>
          <p:cNvPr id="700" name=""/>
          <p:cNvSpPr/>
          <p:nvPr/>
        </p:nvSpPr>
        <p:spPr>
          <a:xfrm>
            <a:off x="900000" y="1705680"/>
            <a:ext cx="7019640" cy="37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fr-FR" sz="2000" spc="-1" strike="noStrike">
                <a:latin typeface="Arial"/>
              </a:rPr>
              <a:t>BB7 detector from Micron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701" name=""/>
          <p:cNvSpPr/>
          <p:nvPr/>
        </p:nvSpPr>
        <p:spPr>
          <a:xfrm>
            <a:off x="11808000" y="6516000"/>
            <a:ext cx="539640" cy="28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fr-FR" sz="1400" spc="-1" strike="noStrike">
                <a:solidFill>
                  <a:srgbClr val="c9211e"/>
                </a:solidFill>
                <a:latin typeface="Arial"/>
              </a:rPr>
              <a:t>7</a:t>
            </a:r>
            <a:endParaRPr b="0" lang="fr-FR" sz="1400" spc="-1" strike="noStrike">
              <a:latin typeface="Arial"/>
            </a:endParaRPr>
          </a:p>
        </p:txBody>
      </p:sp>
      <p:pic>
        <p:nvPicPr>
          <p:cNvPr id="702" name="" descr=""/>
          <p:cNvPicPr/>
          <p:nvPr/>
        </p:nvPicPr>
        <p:blipFill>
          <a:blip r:embed="rId1"/>
          <a:stretch/>
        </p:blipFill>
        <p:spPr>
          <a:xfrm>
            <a:off x="979560" y="2111040"/>
            <a:ext cx="6905520" cy="4224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PlaceHolder 11"/>
          <p:cNvSpPr/>
          <p:nvPr/>
        </p:nvSpPr>
        <p:spPr>
          <a:xfrm>
            <a:off x="731880" y="313920"/>
            <a:ext cx="10726560" cy="87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noAutofit/>
          </a:bodyPr>
          <a:p>
            <a:pPr>
              <a:lnSpc>
                <a:spcPct val="90000"/>
              </a:lnSpc>
              <a:buNone/>
            </a:pPr>
            <a:r>
              <a:rPr b="0" lang="fr-FR" sz="3200" spc="-1" strike="noStrike">
                <a:solidFill>
                  <a:srgbClr val="262626"/>
                </a:solidFill>
                <a:latin typeface="Poppins Black"/>
                <a:ea typeface="DejaVu Sans"/>
              </a:rPr>
              <a:t>SEASON’s technical specifications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704" name=""/>
          <p:cNvSpPr/>
          <p:nvPr/>
        </p:nvSpPr>
        <p:spPr>
          <a:xfrm>
            <a:off x="720000" y="2016000"/>
            <a:ext cx="1079280" cy="10792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05" name=""/>
          <p:cNvSpPr/>
          <p:nvPr/>
        </p:nvSpPr>
        <p:spPr>
          <a:xfrm>
            <a:off x="684000" y="913680"/>
            <a:ext cx="9359640" cy="37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fr-FR" sz="2000" spc="-1" strike="noStrike">
                <a:latin typeface="Arial"/>
              </a:rPr>
              <a:t>Good energy resolution</a:t>
            </a:r>
            <a:r>
              <a:rPr b="0" lang="fr-FR" sz="2000" spc="-1" strike="noStrike">
                <a:latin typeface="Arial"/>
              </a:rPr>
              <a:t> for both electron and </a:t>
            </a:r>
            <a:r>
              <a:rPr b="0" lang="fr-FR" sz="2000" spc="-1" strike="noStrike">
                <a:latin typeface="Arial"/>
                <a:ea typeface="Arial"/>
              </a:rPr>
              <a:t>α-particle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706" name=""/>
          <p:cNvSpPr/>
          <p:nvPr/>
        </p:nvSpPr>
        <p:spPr>
          <a:xfrm>
            <a:off x="684000" y="1273680"/>
            <a:ext cx="9359640" cy="37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2000" spc="-1" strike="noStrike">
                <a:latin typeface="Arial"/>
              </a:rPr>
              <a:t>Development of a front-end electronics for DSSD signal processing</a:t>
            </a:r>
            <a:endParaRPr b="0" lang="fr-FR" sz="2000" spc="-1" strike="noStrike">
              <a:latin typeface="Arial"/>
            </a:endParaRPr>
          </a:p>
        </p:txBody>
      </p:sp>
      <p:pic>
        <p:nvPicPr>
          <p:cNvPr id="707" name="Image 7" descr=""/>
          <p:cNvPicPr/>
          <p:nvPr/>
        </p:nvPicPr>
        <p:blipFill>
          <a:blip r:embed="rId1"/>
          <a:stretch/>
        </p:blipFill>
        <p:spPr>
          <a:xfrm>
            <a:off x="180000" y="2642400"/>
            <a:ext cx="2159640" cy="1541880"/>
          </a:xfrm>
          <a:prstGeom prst="rect">
            <a:avLst/>
          </a:prstGeom>
          <a:ln w="0">
            <a:noFill/>
          </a:ln>
        </p:spPr>
      </p:pic>
      <p:sp>
        <p:nvSpPr>
          <p:cNvPr id="708" name=""/>
          <p:cNvSpPr/>
          <p:nvPr/>
        </p:nvSpPr>
        <p:spPr>
          <a:xfrm>
            <a:off x="504000" y="5184000"/>
            <a:ext cx="4751640" cy="548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US" sz="1800" spc="-1" strike="noStrike">
                <a:solidFill>
                  <a:srgbClr val="c9211e"/>
                </a:solidFill>
                <a:latin typeface="Times New Roman"/>
              </a:rPr>
              <a:t>F</a:t>
            </a:r>
            <a:r>
              <a:rPr b="1" lang="en-US" sz="1800" spc="-1" strike="noStrike">
                <a:solidFill>
                  <a:srgbClr val="000000"/>
                </a:solidFill>
                <a:latin typeface="Times New Roman"/>
              </a:rPr>
              <a:t>ront-</a:t>
            </a:r>
            <a:r>
              <a:rPr b="1" lang="en-US" sz="1800" spc="-1" strike="noStrike">
                <a:solidFill>
                  <a:srgbClr val="c9211e"/>
                </a:solidFill>
                <a:latin typeface="Times New Roman"/>
              </a:rPr>
              <a:t>E</a:t>
            </a:r>
            <a:r>
              <a:rPr b="1" lang="en-US" sz="1800" spc="-1" strike="noStrike">
                <a:solidFill>
                  <a:srgbClr val="000000"/>
                </a:solidFill>
                <a:latin typeface="Times New Roman"/>
              </a:rPr>
              <a:t>nd </a:t>
            </a:r>
            <a:r>
              <a:rPr b="1" lang="en-US" sz="1800" spc="-1" strike="noStrike">
                <a:solidFill>
                  <a:srgbClr val="c9211e"/>
                </a:solidFill>
                <a:latin typeface="Times New Roman"/>
              </a:rPr>
              <a:t>A</a:t>
            </a:r>
            <a:r>
              <a:rPr b="1" lang="en-US" sz="1800" spc="-1" strike="noStrike">
                <a:solidFill>
                  <a:srgbClr val="000000"/>
                </a:solidFill>
                <a:latin typeface="Times New Roman"/>
              </a:rPr>
              <a:t>daptive gai</a:t>
            </a:r>
            <a:r>
              <a:rPr b="1" lang="en-US" sz="1800" spc="-1" strike="noStrike">
                <a:solidFill>
                  <a:srgbClr val="c9211e"/>
                </a:solidFill>
                <a:latin typeface="Times New Roman"/>
              </a:rPr>
              <a:t>N I</a:t>
            </a:r>
            <a:r>
              <a:rPr b="1" lang="en-US" sz="1800" spc="-1" strike="noStrike">
                <a:solidFill>
                  <a:srgbClr val="000000"/>
                </a:solidFill>
                <a:latin typeface="Times New Roman"/>
              </a:rPr>
              <a:t>ntegrated </a:t>
            </a:r>
            <a:r>
              <a:rPr b="1" lang="en-US" sz="1800" spc="-1" strike="noStrike">
                <a:solidFill>
                  <a:srgbClr val="c9211e"/>
                </a:solidFill>
                <a:latin typeface="Times New Roman"/>
              </a:rPr>
              <a:t>C</a:t>
            </a:r>
            <a:r>
              <a:rPr b="1" lang="en-US" sz="1800" spc="-1" strike="noStrike">
                <a:solidFill>
                  <a:srgbClr val="000000"/>
                </a:solidFill>
                <a:latin typeface="Times New Roman"/>
              </a:rPr>
              <a:t>ircuit</a:t>
            </a:r>
            <a:r>
              <a:rPr b="1" lang="en-US" sz="1800" spc="-1" strike="noStrike">
                <a:solidFill>
                  <a:srgbClr val="c9211e"/>
                </a:solidFill>
                <a:latin typeface="Times New Roman"/>
              </a:rPr>
              <a:t>S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</a:rPr>
              <a:t> 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709" name="" descr=""/>
          <p:cNvPicPr/>
          <p:nvPr/>
        </p:nvPicPr>
        <p:blipFill>
          <a:blip r:embed="rId2"/>
          <a:stretch/>
        </p:blipFill>
        <p:spPr>
          <a:xfrm>
            <a:off x="6480000" y="4598640"/>
            <a:ext cx="4679640" cy="2207520"/>
          </a:xfrm>
          <a:prstGeom prst="rect">
            <a:avLst/>
          </a:prstGeom>
          <a:ln w="0">
            <a:noFill/>
          </a:ln>
        </p:spPr>
      </p:pic>
      <p:sp>
        <p:nvSpPr>
          <p:cNvPr id="710" name="ZoneTexte 56"/>
          <p:cNvSpPr/>
          <p:nvPr/>
        </p:nvSpPr>
        <p:spPr>
          <a:xfrm>
            <a:off x="9324360" y="4896000"/>
            <a:ext cx="1431000" cy="33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Shaping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711" name=""/>
          <p:cNvSpPr/>
          <p:nvPr/>
        </p:nvSpPr>
        <p:spPr>
          <a:xfrm>
            <a:off x="5400000" y="2052000"/>
            <a:ext cx="6299640" cy="37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2000" spc="-1" strike="noStrike">
                <a:latin typeface="Arial"/>
                <a:ea typeface="Noto Sans CJK SC"/>
              </a:rPr>
              <a:t>Double gain preamplifier with</a:t>
            </a:r>
            <a:r>
              <a:rPr b="1" lang="fr-FR" sz="2000" spc="-1" strike="noStrike">
                <a:latin typeface="Arial"/>
                <a:ea typeface="Noto Sans CJK SC"/>
              </a:rPr>
              <a:t> automatic gain switch</a:t>
            </a:r>
            <a:endParaRPr b="0" lang="fr-FR" sz="2000" spc="-1" strike="noStrike">
              <a:latin typeface="Arial"/>
            </a:endParaRPr>
          </a:p>
        </p:txBody>
      </p:sp>
      <p:pic>
        <p:nvPicPr>
          <p:cNvPr id="712" name="" descr=""/>
          <p:cNvPicPr/>
          <p:nvPr/>
        </p:nvPicPr>
        <p:blipFill>
          <a:blip r:embed="rId3"/>
          <a:stretch/>
        </p:blipFill>
        <p:spPr>
          <a:xfrm>
            <a:off x="6876000" y="2515320"/>
            <a:ext cx="3671640" cy="2021760"/>
          </a:xfrm>
          <a:prstGeom prst="rect">
            <a:avLst/>
          </a:prstGeom>
          <a:ln w="0">
            <a:noFill/>
          </a:ln>
        </p:spPr>
      </p:pic>
      <p:sp>
        <p:nvSpPr>
          <p:cNvPr id="713" name=""/>
          <p:cNvSpPr/>
          <p:nvPr/>
        </p:nvSpPr>
        <p:spPr>
          <a:xfrm>
            <a:off x="792000" y="6372000"/>
            <a:ext cx="4067640" cy="34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latin typeface="Arial"/>
              </a:rPr>
              <a:t>Work of F. Bouyjou and T. Chaminade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714" name=""/>
          <p:cNvSpPr/>
          <p:nvPr/>
        </p:nvSpPr>
        <p:spPr>
          <a:xfrm>
            <a:off x="11808000" y="6516000"/>
            <a:ext cx="539640" cy="28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fr-FR" sz="1400" spc="-1" strike="noStrike">
                <a:solidFill>
                  <a:srgbClr val="c9211e"/>
                </a:solidFill>
                <a:latin typeface="Arial"/>
              </a:rPr>
              <a:t>8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715" name=""/>
          <p:cNvSpPr/>
          <p:nvPr/>
        </p:nvSpPr>
        <p:spPr>
          <a:xfrm>
            <a:off x="468000" y="5566320"/>
            <a:ext cx="4859640" cy="37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2000" spc="-1" strike="noStrike">
                <a:latin typeface="Arial"/>
              </a:rPr>
              <a:t>CSA floor noise (no detector) : ~2.3 keV</a:t>
            </a:r>
            <a:endParaRPr b="0" lang="fr-FR" sz="2000" spc="-1" strike="noStrike">
              <a:latin typeface="Arial"/>
            </a:endParaRPr>
          </a:p>
        </p:txBody>
      </p:sp>
      <p:pic>
        <p:nvPicPr>
          <p:cNvPr id="716" name="" descr=""/>
          <p:cNvPicPr/>
          <p:nvPr/>
        </p:nvPicPr>
        <p:blipFill>
          <a:blip r:embed="rId4"/>
          <a:srcRect l="0" t="25594" r="0" b="0"/>
          <a:stretch/>
        </p:blipFill>
        <p:spPr>
          <a:xfrm>
            <a:off x="2528280" y="2196000"/>
            <a:ext cx="2511360" cy="2483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PlaceHolder 24"/>
          <p:cNvSpPr/>
          <p:nvPr/>
        </p:nvSpPr>
        <p:spPr>
          <a:xfrm>
            <a:off x="731880" y="313920"/>
            <a:ext cx="10726560" cy="87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noAutofit/>
          </a:bodyPr>
          <a:p>
            <a:pPr>
              <a:lnSpc>
                <a:spcPct val="90000"/>
              </a:lnSpc>
              <a:buNone/>
            </a:pPr>
            <a:r>
              <a:rPr b="0" lang="fr-FR" sz="3200" spc="-1" strike="noStrike">
                <a:solidFill>
                  <a:srgbClr val="262626"/>
                </a:solidFill>
                <a:latin typeface="Poppins Black"/>
                <a:ea typeface="DejaVu Sans"/>
              </a:rPr>
              <a:t>SEASON’s technical specifications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718" name=""/>
          <p:cNvSpPr/>
          <p:nvPr/>
        </p:nvSpPr>
        <p:spPr>
          <a:xfrm>
            <a:off x="720000" y="2016000"/>
            <a:ext cx="1079280" cy="10792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19" name=""/>
          <p:cNvSpPr/>
          <p:nvPr/>
        </p:nvSpPr>
        <p:spPr>
          <a:xfrm>
            <a:off x="684000" y="913680"/>
            <a:ext cx="9359640" cy="37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fr-FR" sz="2000" spc="-1" strike="noStrike">
                <a:latin typeface="Arial"/>
              </a:rPr>
              <a:t>Good energy resolution</a:t>
            </a:r>
            <a:r>
              <a:rPr b="0" lang="fr-FR" sz="2000" spc="-1" strike="noStrike">
                <a:latin typeface="Arial"/>
              </a:rPr>
              <a:t> for both electron and </a:t>
            </a:r>
            <a:r>
              <a:rPr b="0" lang="fr-FR" sz="2000" spc="-1" strike="noStrike">
                <a:latin typeface="Arial"/>
                <a:ea typeface="Arial"/>
              </a:rPr>
              <a:t>α-particle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720" name=""/>
          <p:cNvSpPr/>
          <p:nvPr/>
        </p:nvSpPr>
        <p:spPr>
          <a:xfrm>
            <a:off x="684000" y="1273680"/>
            <a:ext cx="9359640" cy="37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2000" spc="-1" strike="noStrike">
                <a:latin typeface="Arial"/>
              </a:rPr>
              <a:t>Development of a front-end electronics for DSSD signal processing</a:t>
            </a:r>
            <a:endParaRPr b="0" lang="fr-FR" sz="2000" spc="-1" strike="noStrike">
              <a:latin typeface="Arial"/>
            </a:endParaRPr>
          </a:p>
        </p:txBody>
      </p:sp>
      <p:pic>
        <p:nvPicPr>
          <p:cNvPr id="721" name="Image 8" descr=""/>
          <p:cNvPicPr/>
          <p:nvPr/>
        </p:nvPicPr>
        <p:blipFill>
          <a:blip r:embed="rId1"/>
          <a:stretch/>
        </p:blipFill>
        <p:spPr>
          <a:xfrm>
            <a:off x="180000" y="2642400"/>
            <a:ext cx="2159640" cy="1541880"/>
          </a:xfrm>
          <a:prstGeom prst="rect">
            <a:avLst/>
          </a:prstGeom>
          <a:ln w="0">
            <a:noFill/>
          </a:ln>
        </p:spPr>
      </p:pic>
      <p:sp>
        <p:nvSpPr>
          <p:cNvPr id="722" name=""/>
          <p:cNvSpPr/>
          <p:nvPr/>
        </p:nvSpPr>
        <p:spPr>
          <a:xfrm>
            <a:off x="504000" y="5184000"/>
            <a:ext cx="4751640" cy="548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US" sz="1800" spc="-1" strike="noStrike">
                <a:solidFill>
                  <a:srgbClr val="c9211e"/>
                </a:solidFill>
                <a:latin typeface="Times New Roman"/>
              </a:rPr>
              <a:t>F</a:t>
            </a:r>
            <a:r>
              <a:rPr b="1" lang="en-US" sz="1800" spc="-1" strike="noStrike">
                <a:solidFill>
                  <a:srgbClr val="000000"/>
                </a:solidFill>
                <a:latin typeface="Times New Roman"/>
              </a:rPr>
              <a:t>ront-</a:t>
            </a:r>
            <a:r>
              <a:rPr b="1" lang="en-US" sz="1800" spc="-1" strike="noStrike">
                <a:solidFill>
                  <a:srgbClr val="c9211e"/>
                </a:solidFill>
                <a:latin typeface="Times New Roman"/>
              </a:rPr>
              <a:t>E</a:t>
            </a:r>
            <a:r>
              <a:rPr b="1" lang="en-US" sz="1800" spc="-1" strike="noStrike">
                <a:solidFill>
                  <a:srgbClr val="000000"/>
                </a:solidFill>
                <a:latin typeface="Times New Roman"/>
              </a:rPr>
              <a:t>nd </a:t>
            </a:r>
            <a:r>
              <a:rPr b="1" lang="en-US" sz="1800" spc="-1" strike="noStrike">
                <a:solidFill>
                  <a:srgbClr val="c9211e"/>
                </a:solidFill>
                <a:latin typeface="Times New Roman"/>
              </a:rPr>
              <a:t>A</a:t>
            </a:r>
            <a:r>
              <a:rPr b="1" lang="en-US" sz="1800" spc="-1" strike="noStrike">
                <a:solidFill>
                  <a:srgbClr val="000000"/>
                </a:solidFill>
                <a:latin typeface="Times New Roman"/>
              </a:rPr>
              <a:t>daptive gai</a:t>
            </a:r>
            <a:r>
              <a:rPr b="1" lang="en-US" sz="1800" spc="-1" strike="noStrike">
                <a:solidFill>
                  <a:srgbClr val="c9211e"/>
                </a:solidFill>
                <a:latin typeface="Times New Roman"/>
              </a:rPr>
              <a:t>N I</a:t>
            </a:r>
            <a:r>
              <a:rPr b="1" lang="en-US" sz="1800" spc="-1" strike="noStrike">
                <a:solidFill>
                  <a:srgbClr val="000000"/>
                </a:solidFill>
                <a:latin typeface="Times New Roman"/>
              </a:rPr>
              <a:t>ntegrated </a:t>
            </a:r>
            <a:r>
              <a:rPr b="1" lang="en-US" sz="1800" spc="-1" strike="noStrike">
                <a:solidFill>
                  <a:srgbClr val="c9211e"/>
                </a:solidFill>
                <a:latin typeface="Times New Roman"/>
              </a:rPr>
              <a:t>C</a:t>
            </a:r>
            <a:r>
              <a:rPr b="1" lang="en-US" sz="1800" spc="-1" strike="noStrike">
                <a:solidFill>
                  <a:srgbClr val="000000"/>
                </a:solidFill>
                <a:latin typeface="Times New Roman"/>
              </a:rPr>
              <a:t>ircuit</a:t>
            </a:r>
            <a:r>
              <a:rPr b="1" lang="en-US" sz="1800" spc="-1" strike="noStrike">
                <a:solidFill>
                  <a:srgbClr val="c9211e"/>
                </a:solidFill>
                <a:latin typeface="Times New Roman"/>
              </a:rPr>
              <a:t>S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</a:rPr>
              <a:t> 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723" name=""/>
          <p:cNvSpPr/>
          <p:nvPr/>
        </p:nvSpPr>
        <p:spPr>
          <a:xfrm>
            <a:off x="5400000" y="2052000"/>
            <a:ext cx="6299640" cy="37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2000" spc="-1" strike="noStrike">
                <a:latin typeface="Arial"/>
                <a:ea typeface="Noto Sans CJK SC"/>
              </a:rPr>
              <a:t>Double gain preamplifier with</a:t>
            </a:r>
            <a:r>
              <a:rPr b="1" lang="fr-FR" sz="2000" spc="-1" strike="noStrike">
                <a:latin typeface="Arial"/>
                <a:ea typeface="Noto Sans CJK SC"/>
              </a:rPr>
              <a:t> automatic gain switch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724" name=""/>
          <p:cNvSpPr/>
          <p:nvPr/>
        </p:nvSpPr>
        <p:spPr>
          <a:xfrm>
            <a:off x="792000" y="6372000"/>
            <a:ext cx="4067640" cy="34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latin typeface="Arial"/>
              </a:rPr>
              <a:t>Work of F. Bouyjou and T. Chaminade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725" name=""/>
          <p:cNvSpPr/>
          <p:nvPr/>
        </p:nvSpPr>
        <p:spPr>
          <a:xfrm>
            <a:off x="11808000" y="6516000"/>
            <a:ext cx="539640" cy="28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fr-FR" sz="1400" spc="-1" strike="noStrike">
                <a:solidFill>
                  <a:srgbClr val="c9211e"/>
                </a:solidFill>
                <a:latin typeface="Arial"/>
              </a:rPr>
              <a:t>8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726" name=""/>
          <p:cNvSpPr/>
          <p:nvPr/>
        </p:nvSpPr>
        <p:spPr>
          <a:xfrm>
            <a:off x="468000" y="5566320"/>
            <a:ext cx="4859640" cy="37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2000" spc="-1" strike="noStrike">
                <a:latin typeface="Arial"/>
              </a:rPr>
              <a:t>CSA floor noise (no detector) : ~2.3 keV</a:t>
            </a:r>
            <a:endParaRPr b="0" lang="fr-FR" sz="2000" spc="-1" strike="noStrike">
              <a:latin typeface="Arial"/>
            </a:endParaRPr>
          </a:p>
        </p:txBody>
      </p:sp>
      <p:pic>
        <p:nvPicPr>
          <p:cNvPr id="727" name="" descr=""/>
          <p:cNvPicPr/>
          <p:nvPr/>
        </p:nvPicPr>
        <p:blipFill>
          <a:blip r:embed="rId2"/>
          <a:srcRect l="0" t="25594" r="0" b="0"/>
          <a:stretch/>
        </p:blipFill>
        <p:spPr>
          <a:xfrm>
            <a:off x="2528280" y="2196000"/>
            <a:ext cx="2511360" cy="2483640"/>
          </a:xfrm>
          <a:prstGeom prst="rect">
            <a:avLst/>
          </a:prstGeom>
          <a:ln w="0">
            <a:noFill/>
          </a:ln>
        </p:spPr>
      </p:pic>
      <p:sp>
        <p:nvSpPr>
          <p:cNvPr id="728" name=""/>
          <p:cNvSpPr/>
          <p:nvPr/>
        </p:nvSpPr>
        <p:spPr>
          <a:xfrm>
            <a:off x="5544000" y="2825280"/>
            <a:ext cx="6299640" cy="3114720"/>
          </a:xfrm>
          <a:prstGeom prst="rect">
            <a:avLst/>
          </a:prstGeom>
          <a:noFill/>
          <a:ln w="190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9360" rIns="99360" tIns="54360" bIns="5436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fr-FR" sz="2000" spc="-1" strike="noStrike">
                <a:solidFill>
                  <a:srgbClr val="c9211e"/>
                </a:solidFill>
                <a:latin typeface="Arial"/>
              </a:rPr>
              <a:t>New version of the cards :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QFN packaging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New voltage regulator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i="1" lang="fr-FR" sz="2000" spc="-1" strike="noStrike">
                <a:solidFill>
                  <a:srgbClr val="000000"/>
                </a:solidFill>
                <a:latin typeface="Arial"/>
              </a:rPr>
              <a:t>→ </a:t>
            </a:r>
            <a:r>
              <a:rPr b="0" i="1" lang="fr-FR" sz="2000" spc="-1" strike="noStrike">
                <a:solidFill>
                  <a:srgbClr val="000000"/>
                </a:solidFill>
                <a:latin typeface="Arial"/>
              </a:rPr>
              <a:t>Less noise from alimentation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Duplication of capacitors between the detector and FEANICS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i="1" lang="fr-FR" sz="2000" spc="-1" strike="noStrike">
                <a:solidFill>
                  <a:srgbClr val="000000"/>
                </a:solidFill>
                <a:latin typeface="Arial"/>
              </a:rPr>
              <a:t>→ </a:t>
            </a:r>
            <a:r>
              <a:rPr b="0" i="1" lang="fr-FR" sz="2000" spc="-1" strike="noStrike">
                <a:solidFill>
                  <a:srgbClr val="000000"/>
                </a:solidFill>
                <a:latin typeface="Arial"/>
              </a:rPr>
              <a:t>Less leakage current</a:t>
            </a:r>
            <a:endParaRPr b="0" lang="fr-FR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PlaceHolder 20"/>
          <p:cNvSpPr/>
          <p:nvPr/>
        </p:nvSpPr>
        <p:spPr>
          <a:xfrm>
            <a:off x="731880" y="313920"/>
            <a:ext cx="10726560" cy="87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noAutofit/>
          </a:bodyPr>
          <a:p>
            <a:pPr>
              <a:lnSpc>
                <a:spcPct val="90000"/>
              </a:lnSpc>
              <a:buNone/>
            </a:pPr>
            <a:r>
              <a:rPr b="0" lang="fr-FR" sz="3200" spc="-1" strike="noStrike">
                <a:solidFill>
                  <a:srgbClr val="262626"/>
                </a:solidFill>
                <a:latin typeface="Poppins Black"/>
                <a:ea typeface="DejaVu Sans"/>
              </a:rPr>
              <a:t>Current status of SEASON’s development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730" name=""/>
          <p:cNvSpPr/>
          <p:nvPr/>
        </p:nvSpPr>
        <p:spPr>
          <a:xfrm>
            <a:off x="684000" y="913680"/>
            <a:ext cx="9359640" cy="37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fr-FR" sz="2000" spc="-1" strike="noStrike">
                <a:latin typeface="Arial"/>
              </a:rPr>
              <a:t>Focus on our DSSD test bench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731" name=""/>
          <p:cNvSpPr/>
          <p:nvPr/>
        </p:nvSpPr>
        <p:spPr>
          <a:xfrm>
            <a:off x="180000" y="1273680"/>
            <a:ext cx="10439640" cy="656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2000" spc="-1" strike="noStrike">
                <a:latin typeface="Arial"/>
              </a:rPr>
              <a:t>We’re characterising the full electronic acquisition chain : DSSD → FEANICS → Numexo2</a:t>
            </a:r>
            <a:endParaRPr b="0" lang="fr-FR" sz="2000" spc="-1" strike="noStrike">
              <a:latin typeface="Arial"/>
            </a:endParaRPr>
          </a:p>
        </p:txBody>
      </p:sp>
      <p:pic>
        <p:nvPicPr>
          <p:cNvPr id="732" name="Image 11" descr=""/>
          <p:cNvPicPr/>
          <p:nvPr/>
        </p:nvPicPr>
        <p:blipFill>
          <a:blip r:embed="rId1"/>
          <a:stretch/>
        </p:blipFill>
        <p:spPr>
          <a:xfrm>
            <a:off x="6660000" y="2520000"/>
            <a:ext cx="5356440" cy="3347640"/>
          </a:xfrm>
          <a:prstGeom prst="rect">
            <a:avLst/>
          </a:prstGeom>
          <a:ln w="0">
            <a:noFill/>
          </a:ln>
        </p:spPr>
      </p:pic>
      <p:sp>
        <p:nvSpPr>
          <p:cNvPr id="733" name=""/>
          <p:cNvSpPr/>
          <p:nvPr/>
        </p:nvSpPr>
        <p:spPr>
          <a:xfrm>
            <a:off x="720000" y="1978560"/>
            <a:ext cx="1018800" cy="9957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34" name=""/>
          <p:cNvSpPr/>
          <p:nvPr/>
        </p:nvSpPr>
        <p:spPr>
          <a:xfrm>
            <a:off x="11808000" y="6516000"/>
            <a:ext cx="539640" cy="28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fr-FR" sz="1400" spc="-1" strike="noStrike">
                <a:solidFill>
                  <a:srgbClr val="c9211e"/>
                </a:solidFill>
                <a:latin typeface="Arial"/>
              </a:rPr>
              <a:t>9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735" name=""/>
          <p:cNvSpPr/>
          <p:nvPr/>
        </p:nvSpPr>
        <p:spPr>
          <a:xfrm>
            <a:off x="8208000" y="6511680"/>
            <a:ext cx="2051640" cy="34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latin typeface="Arial"/>
              </a:rPr>
              <a:t>Work of M. Ragot </a:t>
            </a:r>
            <a:endParaRPr b="0" lang="fr-F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PlaceHolder 29"/>
          <p:cNvSpPr/>
          <p:nvPr/>
        </p:nvSpPr>
        <p:spPr>
          <a:xfrm>
            <a:off x="731880" y="313920"/>
            <a:ext cx="10726560" cy="87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noAutofit/>
          </a:bodyPr>
          <a:p>
            <a:pPr>
              <a:lnSpc>
                <a:spcPct val="90000"/>
              </a:lnSpc>
              <a:buNone/>
            </a:pPr>
            <a:r>
              <a:rPr b="0" lang="fr-FR" sz="3200" spc="-1" strike="noStrike">
                <a:solidFill>
                  <a:srgbClr val="262626"/>
                </a:solidFill>
                <a:latin typeface="Poppins Black"/>
                <a:ea typeface="DejaVu Sans"/>
              </a:rPr>
              <a:t>Current status of SEASON’s development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737" name=""/>
          <p:cNvSpPr/>
          <p:nvPr/>
        </p:nvSpPr>
        <p:spPr>
          <a:xfrm>
            <a:off x="720000" y="1978560"/>
            <a:ext cx="1018800" cy="9957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38" name=""/>
          <p:cNvSpPr/>
          <p:nvPr/>
        </p:nvSpPr>
        <p:spPr>
          <a:xfrm>
            <a:off x="684000" y="913680"/>
            <a:ext cx="9359640" cy="37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fr-FR" sz="2000" spc="-1" strike="noStrike">
                <a:latin typeface="Arial"/>
              </a:rPr>
              <a:t>Focus on our DSSD test bench</a:t>
            </a:r>
            <a:endParaRPr b="0" lang="fr-FR" sz="2000" spc="-1" strike="noStrike">
              <a:latin typeface="Arial"/>
            </a:endParaRPr>
          </a:p>
        </p:txBody>
      </p:sp>
      <p:pic>
        <p:nvPicPr>
          <p:cNvPr id="739" name="" descr=""/>
          <p:cNvPicPr/>
          <p:nvPr/>
        </p:nvPicPr>
        <p:blipFill>
          <a:blip r:embed="rId1"/>
          <a:srcRect l="6371" t="3084" r="9697" b="0"/>
          <a:stretch/>
        </p:blipFill>
        <p:spPr>
          <a:xfrm>
            <a:off x="628920" y="1980000"/>
            <a:ext cx="5058720" cy="4487400"/>
          </a:xfrm>
          <a:prstGeom prst="rect">
            <a:avLst/>
          </a:prstGeom>
          <a:ln w="0">
            <a:noFill/>
          </a:ln>
        </p:spPr>
      </p:pic>
      <p:sp>
        <p:nvSpPr>
          <p:cNvPr id="740" name=""/>
          <p:cNvSpPr/>
          <p:nvPr/>
        </p:nvSpPr>
        <p:spPr>
          <a:xfrm rot="4919400">
            <a:off x="4864680" y="2976480"/>
            <a:ext cx="1593720" cy="700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5300" y="10800"/>
                </a:moveTo>
                <a:arcTo wR="-5500" hR="-5500" stAng="-10800000" swAng="-10753707"/>
                <a:lnTo>
                  <a:pt x="1" y="10655"/>
                </a:lnTo>
                <a:arcTo wR="10800" hR="10800" stAng="-10753707" swAng="10753707"/>
                <a:lnTo>
                  <a:pt x="24300" y="10800"/>
                </a:lnTo>
                <a:lnTo>
                  <a:pt x="18950" y="16150"/>
                </a:lnTo>
                <a:lnTo>
                  <a:pt x="13600" y="10800"/>
                </a:lnTo>
                <a:close/>
              </a:path>
            </a:pathLst>
          </a:custGeom>
          <a:solidFill>
            <a:srgbClr val="5b277d">
              <a:alpha val="45000"/>
            </a:srgbClr>
          </a:solidFill>
          <a:ln w="190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41" name=""/>
          <p:cNvSpPr/>
          <p:nvPr/>
        </p:nvSpPr>
        <p:spPr>
          <a:xfrm rot="5400000">
            <a:off x="5334120" y="2993760"/>
            <a:ext cx="2044800" cy="606960"/>
          </a:xfrm>
          <a:prstGeom prst="rect">
            <a:avLst/>
          </a:prstGeom>
          <a:noFill/>
          <a:ln w="19080">
            <a:noFill/>
          </a:ln>
        </p:spPr>
        <p:style>
          <a:lnRef idx="0"/>
          <a:fillRef idx="0"/>
          <a:effectRef idx="0"/>
          <a:fontRef idx="minor"/>
        </p:style>
        <p:txBody>
          <a:bodyPr lIns="99360" rIns="99360" tIns="54360" bIns="5436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fr-FR" sz="1500" spc="-1" strike="noStrike">
                <a:solidFill>
                  <a:srgbClr val="000000"/>
                </a:solidFill>
                <a:latin typeface="arial"/>
              </a:rPr>
              <a:t>Pole-zero cancellation</a:t>
            </a:r>
            <a:endParaRPr b="0" lang="fr-FR" sz="1500" spc="-1" strike="noStrike">
              <a:latin typeface="Arial"/>
            </a:endParaRPr>
          </a:p>
        </p:txBody>
      </p:sp>
      <p:sp>
        <p:nvSpPr>
          <p:cNvPr id="742" name=""/>
          <p:cNvSpPr/>
          <p:nvPr/>
        </p:nvSpPr>
        <p:spPr>
          <a:xfrm rot="4919400">
            <a:off x="4824000" y="4781880"/>
            <a:ext cx="1746360" cy="680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5300" y="10800"/>
                </a:moveTo>
                <a:arcTo wR="-5500" hR="-5500" stAng="-10800000" swAng="-10800000"/>
                <a:lnTo>
                  <a:pt x="0" y="10800"/>
                </a:lnTo>
                <a:arcTo wR="10800" hR="10800" stAng="10800000" swAng="10800000"/>
                <a:lnTo>
                  <a:pt x="24300" y="10800"/>
                </a:lnTo>
                <a:lnTo>
                  <a:pt x="18950" y="16150"/>
                </a:lnTo>
                <a:lnTo>
                  <a:pt x="13600" y="10800"/>
                </a:lnTo>
                <a:close/>
              </a:path>
            </a:pathLst>
          </a:custGeom>
          <a:solidFill>
            <a:srgbClr val="5b277d">
              <a:alpha val="45000"/>
            </a:srgbClr>
          </a:solidFill>
          <a:ln w="190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43" name=""/>
          <p:cNvSpPr/>
          <p:nvPr/>
        </p:nvSpPr>
        <p:spPr>
          <a:xfrm rot="5400000">
            <a:off x="5640840" y="5040360"/>
            <a:ext cx="1467000" cy="508320"/>
          </a:xfrm>
          <a:prstGeom prst="rect">
            <a:avLst/>
          </a:prstGeom>
          <a:noFill/>
          <a:ln w="19080">
            <a:noFill/>
          </a:ln>
        </p:spPr>
        <p:style>
          <a:lnRef idx="0"/>
          <a:fillRef idx="0"/>
          <a:effectRef idx="0"/>
          <a:fontRef idx="minor"/>
        </p:style>
        <p:txBody>
          <a:bodyPr lIns="99360" rIns="99360" tIns="54360" bIns="5436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fr-FR" sz="1400" spc="-1" strike="noStrike">
                <a:solidFill>
                  <a:srgbClr val="000000"/>
                </a:solidFill>
                <a:latin typeface="arial"/>
              </a:rPr>
              <a:t>Trapezoid filter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744" name=""/>
          <p:cNvSpPr/>
          <p:nvPr/>
        </p:nvSpPr>
        <p:spPr>
          <a:xfrm>
            <a:off x="2806920" y="5213520"/>
            <a:ext cx="360" cy="926640"/>
          </a:xfrm>
          <a:prstGeom prst="line">
            <a:avLst/>
          </a:prstGeom>
          <a:ln w="19080">
            <a:solidFill>
              <a:srgbClr val="ff0000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45" name=""/>
          <p:cNvSpPr/>
          <p:nvPr/>
        </p:nvSpPr>
        <p:spPr>
          <a:xfrm>
            <a:off x="11808000" y="6516000"/>
            <a:ext cx="539640" cy="28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fr-FR" sz="1400" spc="-1" strike="noStrike">
                <a:solidFill>
                  <a:srgbClr val="c9211e"/>
                </a:solidFill>
                <a:latin typeface="Arial"/>
              </a:rPr>
              <a:t>9</a:t>
            </a:r>
            <a:endParaRPr b="0" lang="fr-FR" sz="1400" spc="-1" strike="noStrike">
              <a:latin typeface="Arial"/>
            </a:endParaRPr>
          </a:p>
        </p:txBody>
      </p:sp>
      <p:pic>
        <p:nvPicPr>
          <p:cNvPr id="746" name="Image 5" descr=""/>
          <p:cNvPicPr/>
          <p:nvPr/>
        </p:nvPicPr>
        <p:blipFill>
          <a:blip r:embed="rId2"/>
          <a:stretch/>
        </p:blipFill>
        <p:spPr>
          <a:xfrm>
            <a:off x="6660000" y="2520000"/>
            <a:ext cx="5356440" cy="3347640"/>
          </a:xfrm>
          <a:prstGeom prst="rect">
            <a:avLst/>
          </a:prstGeom>
          <a:ln w="0">
            <a:noFill/>
          </a:ln>
        </p:spPr>
      </p:pic>
      <p:sp>
        <p:nvSpPr>
          <p:cNvPr id="747" name=""/>
          <p:cNvSpPr/>
          <p:nvPr/>
        </p:nvSpPr>
        <p:spPr>
          <a:xfrm>
            <a:off x="8208000" y="6511680"/>
            <a:ext cx="2051640" cy="34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latin typeface="Arial"/>
              </a:rPr>
              <a:t>Work of M. Ragot 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748" name=""/>
          <p:cNvSpPr/>
          <p:nvPr/>
        </p:nvSpPr>
        <p:spPr>
          <a:xfrm>
            <a:off x="180000" y="1274040"/>
            <a:ext cx="10439640" cy="656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2000" spc="-1" strike="noStrike">
                <a:latin typeface="Arial"/>
              </a:rPr>
              <a:t>We’re characterising the full electronic acquisition chain : DSSD → FEANICS → Numexo2</a:t>
            </a:r>
            <a:endParaRPr b="0" lang="fr-FR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PlaceHolder 12"/>
          <p:cNvSpPr/>
          <p:nvPr/>
        </p:nvSpPr>
        <p:spPr>
          <a:xfrm>
            <a:off x="731880" y="313920"/>
            <a:ext cx="10726560" cy="87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noAutofit/>
          </a:bodyPr>
          <a:p>
            <a:pPr>
              <a:lnSpc>
                <a:spcPct val="90000"/>
              </a:lnSpc>
              <a:buNone/>
            </a:pPr>
            <a:r>
              <a:rPr b="0" lang="fr-FR" sz="3200" spc="-1" strike="noStrike">
                <a:solidFill>
                  <a:srgbClr val="262626"/>
                </a:solidFill>
                <a:latin typeface="Poppins Black"/>
                <a:ea typeface="DejaVu Sans"/>
              </a:rPr>
              <a:t>Current status of SEASON’s development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750" name=""/>
          <p:cNvSpPr/>
          <p:nvPr/>
        </p:nvSpPr>
        <p:spPr>
          <a:xfrm>
            <a:off x="720000" y="1978560"/>
            <a:ext cx="1018800" cy="9957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51" name=""/>
          <p:cNvSpPr/>
          <p:nvPr/>
        </p:nvSpPr>
        <p:spPr>
          <a:xfrm>
            <a:off x="684000" y="913680"/>
            <a:ext cx="9359640" cy="37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fr-FR" sz="2000" spc="-1" strike="noStrike">
                <a:latin typeface="Arial"/>
              </a:rPr>
              <a:t>Focus on our DSSD test bench</a:t>
            </a:r>
            <a:endParaRPr b="0" lang="fr-FR" sz="2000" spc="-1" strike="noStrike">
              <a:latin typeface="Arial"/>
            </a:endParaRPr>
          </a:p>
        </p:txBody>
      </p:sp>
      <p:pic>
        <p:nvPicPr>
          <p:cNvPr id="752" name="" descr=""/>
          <p:cNvPicPr/>
          <p:nvPr/>
        </p:nvPicPr>
        <p:blipFill>
          <a:blip r:embed="rId1"/>
          <a:srcRect l="6371" t="3084" r="9697" b="0"/>
          <a:stretch/>
        </p:blipFill>
        <p:spPr>
          <a:xfrm>
            <a:off x="628920" y="1980000"/>
            <a:ext cx="5058720" cy="4487400"/>
          </a:xfrm>
          <a:prstGeom prst="rect">
            <a:avLst/>
          </a:prstGeom>
          <a:ln w="0">
            <a:noFill/>
          </a:ln>
        </p:spPr>
      </p:pic>
      <p:sp>
        <p:nvSpPr>
          <p:cNvPr id="753" name=""/>
          <p:cNvSpPr/>
          <p:nvPr/>
        </p:nvSpPr>
        <p:spPr>
          <a:xfrm rot="4919400">
            <a:off x="4864680" y="2976480"/>
            <a:ext cx="1593720" cy="700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5300" y="10800"/>
                </a:moveTo>
                <a:arcTo wR="-5500" hR="-5500" stAng="-10800000" swAng="-10753707"/>
                <a:lnTo>
                  <a:pt x="1" y="10655"/>
                </a:lnTo>
                <a:arcTo wR="10800" hR="10800" stAng="-10753707" swAng="10753707"/>
                <a:lnTo>
                  <a:pt x="24300" y="10800"/>
                </a:lnTo>
                <a:lnTo>
                  <a:pt x="18950" y="16150"/>
                </a:lnTo>
                <a:lnTo>
                  <a:pt x="13600" y="10800"/>
                </a:lnTo>
                <a:close/>
              </a:path>
            </a:pathLst>
          </a:custGeom>
          <a:solidFill>
            <a:srgbClr val="5b277d">
              <a:alpha val="45000"/>
            </a:srgbClr>
          </a:solidFill>
          <a:ln w="190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54" name=""/>
          <p:cNvSpPr/>
          <p:nvPr/>
        </p:nvSpPr>
        <p:spPr>
          <a:xfrm rot="5400000">
            <a:off x="5334120" y="2993760"/>
            <a:ext cx="2044800" cy="606960"/>
          </a:xfrm>
          <a:prstGeom prst="rect">
            <a:avLst/>
          </a:prstGeom>
          <a:noFill/>
          <a:ln w="19080">
            <a:noFill/>
          </a:ln>
        </p:spPr>
        <p:style>
          <a:lnRef idx="0"/>
          <a:fillRef idx="0"/>
          <a:effectRef idx="0"/>
          <a:fontRef idx="minor"/>
        </p:style>
        <p:txBody>
          <a:bodyPr lIns="99360" rIns="99360" tIns="54360" bIns="5436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fr-FR" sz="1500" spc="-1" strike="noStrike">
                <a:solidFill>
                  <a:srgbClr val="000000"/>
                </a:solidFill>
                <a:latin typeface="arial"/>
              </a:rPr>
              <a:t>Pole-zero cancellation</a:t>
            </a:r>
            <a:endParaRPr b="0" lang="fr-FR" sz="1500" spc="-1" strike="noStrike">
              <a:latin typeface="Arial"/>
            </a:endParaRPr>
          </a:p>
        </p:txBody>
      </p:sp>
      <p:sp>
        <p:nvSpPr>
          <p:cNvPr id="755" name=""/>
          <p:cNvSpPr/>
          <p:nvPr/>
        </p:nvSpPr>
        <p:spPr>
          <a:xfrm rot="4919400">
            <a:off x="4824000" y="4781880"/>
            <a:ext cx="1746360" cy="680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5300" y="10800"/>
                </a:moveTo>
                <a:arcTo wR="-5500" hR="-5500" stAng="-10800000" swAng="-10800000"/>
                <a:lnTo>
                  <a:pt x="0" y="10800"/>
                </a:lnTo>
                <a:arcTo wR="10800" hR="10800" stAng="10800000" swAng="10800000"/>
                <a:lnTo>
                  <a:pt x="24300" y="10800"/>
                </a:lnTo>
                <a:lnTo>
                  <a:pt x="18950" y="16150"/>
                </a:lnTo>
                <a:lnTo>
                  <a:pt x="13600" y="10800"/>
                </a:lnTo>
                <a:close/>
              </a:path>
            </a:pathLst>
          </a:custGeom>
          <a:solidFill>
            <a:srgbClr val="5b277d">
              <a:alpha val="45000"/>
            </a:srgbClr>
          </a:solidFill>
          <a:ln w="190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56" name=""/>
          <p:cNvSpPr/>
          <p:nvPr/>
        </p:nvSpPr>
        <p:spPr>
          <a:xfrm rot="5400000">
            <a:off x="5640840" y="5040360"/>
            <a:ext cx="1467000" cy="508320"/>
          </a:xfrm>
          <a:prstGeom prst="rect">
            <a:avLst/>
          </a:prstGeom>
          <a:noFill/>
          <a:ln w="19080">
            <a:noFill/>
          </a:ln>
        </p:spPr>
        <p:style>
          <a:lnRef idx="0"/>
          <a:fillRef idx="0"/>
          <a:effectRef idx="0"/>
          <a:fontRef idx="minor"/>
        </p:style>
        <p:txBody>
          <a:bodyPr lIns="99360" rIns="99360" tIns="54360" bIns="5436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fr-FR" sz="1400" spc="-1" strike="noStrike">
                <a:solidFill>
                  <a:srgbClr val="000000"/>
                </a:solidFill>
                <a:latin typeface="arial"/>
              </a:rPr>
              <a:t>Trapezoid filter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757" name=""/>
          <p:cNvSpPr/>
          <p:nvPr/>
        </p:nvSpPr>
        <p:spPr>
          <a:xfrm>
            <a:off x="2806920" y="5213520"/>
            <a:ext cx="360" cy="926640"/>
          </a:xfrm>
          <a:prstGeom prst="line">
            <a:avLst/>
          </a:prstGeom>
          <a:ln w="19080">
            <a:solidFill>
              <a:srgbClr val="ff0000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58" name=""/>
          <p:cNvSpPr/>
          <p:nvPr/>
        </p:nvSpPr>
        <p:spPr>
          <a:xfrm>
            <a:off x="11808000" y="6516000"/>
            <a:ext cx="539640" cy="28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fr-FR" sz="1400" spc="-1" strike="noStrike">
                <a:solidFill>
                  <a:srgbClr val="c9211e"/>
                </a:solidFill>
                <a:latin typeface="Arial"/>
              </a:rPr>
              <a:t>9</a:t>
            </a:r>
            <a:endParaRPr b="0" lang="fr-FR" sz="1400" spc="-1" strike="noStrike">
              <a:latin typeface="Arial"/>
            </a:endParaRPr>
          </a:p>
        </p:txBody>
      </p:sp>
      <p:pic>
        <p:nvPicPr>
          <p:cNvPr id="759" name="Image 4" descr=""/>
          <p:cNvPicPr/>
          <p:nvPr/>
        </p:nvPicPr>
        <p:blipFill>
          <a:blip r:embed="rId2"/>
          <a:stretch/>
        </p:blipFill>
        <p:spPr>
          <a:xfrm>
            <a:off x="6660000" y="2520000"/>
            <a:ext cx="5356440" cy="3347640"/>
          </a:xfrm>
          <a:prstGeom prst="rect">
            <a:avLst/>
          </a:prstGeom>
          <a:ln w="0">
            <a:noFill/>
          </a:ln>
        </p:spPr>
      </p:pic>
      <p:sp>
        <p:nvSpPr>
          <p:cNvPr id="760" name=""/>
          <p:cNvSpPr/>
          <p:nvPr/>
        </p:nvSpPr>
        <p:spPr>
          <a:xfrm>
            <a:off x="8208000" y="6511680"/>
            <a:ext cx="2051640" cy="34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latin typeface="Arial"/>
              </a:rPr>
              <a:t>Work of M. Ragot 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761" name=""/>
          <p:cNvSpPr/>
          <p:nvPr/>
        </p:nvSpPr>
        <p:spPr>
          <a:xfrm>
            <a:off x="180000" y="1274040"/>
            <a:ext cx="10439640" cy="656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2000" spc="-1" strike="noStrike">
                <a:latin typeface="Arial"/>
              </a:rPr>
              <a:t>We’re characterising the full electronic acquisition chain : DSSD → FEANICS → Numexo2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762" name=""/>
          <p:cNvSpPr/>
          <p:nvPr/>
        </p:nvSpPr>
        <p:spPr>
          <a:xfrm>
            <a:off x="900000" y="3569400"/>
            <a:ext cx="539640" cy="1155960"/>
          </a:xfrm>
          <a:prstGeom prst="rect">
            <a:avLst/>
          </a:prstGeom>
          <a:solidFill>
            <a:srgbClr val="00a933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63" name=""/>
          <p:cNvSpPr/>
          <p:nvPr/>
        </p:nvSpPr>
        <p:spPr>
          <a:xfrm>
            <a:off x="1548000" y="3569400"/>
            <a:ext cx="539640" cy="1155960"/>
          </a:xfrm>
          <a:prstGeom prst="rect">
            <a:avLst/>
          </a:prstGeom>
          <a:solidFill>
            <a:srgbClr val="00a933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64" name=""/>
          <p:cNvSpPr/>
          <p:nvPr/>
        </p:nvSpPr>
        <p:spPr>
          <a:xfrm>
            <a:off x="900000" y="5117040"/>
            <a:ext cx="4704840" cy="1143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65" name=""/>
          <p:cNvSpPr/>
          <p:nvPr/>
        </p:nvSpPr>
        <p:spPr>
          <a:xfrm>
            <a:off x="900000" y="3492000"/>
            <a:ext cx="539640" cy="360"/>
          </a:xfrm>
          <a:custGeom>
            <a:avLst/>
            <a:gdLst/>
            <a:ahLst/>
            <a:rect l="l" t="t" r="r" b="b"/>
            <a:pathLst>
              <a:path fill="none" w="1500" h="0">
                <a:moveTo>
                  <a:pt x="0" y="0"/>
                </a:moveTo>
                <a:lnTo>
                  <a:pt x="1500" y="0"/>
                </a:lnTo>
              </a:path>
            </a:pathLst>
          </a:custGeom>
          <a:noFill/>
          <a:ln w="19080">
            <a:solidFill>
              <a:srgbClr val="00a933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66" name=""/>
          <p:cNvSpPr/>
          <p:nvPr/>
        </p:nvSpPr>
        <p:spPr>
          <a:xfrm>
            <a:off x="1044000" y="3276000"/>
            <a:ext cx="215640" cy="260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1200" spc="-1" strike="noStrike">
                <a:latin typeface="Arial"/>
              </a:rPr>
              <a:t>L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767" name=""/>
          <p:cNvSpPr/>
          <p:nvPr/>
        </p:nvSpPr>
        <p:spPr>
          <a:xfrm>
            <a:off x="1548000" y="3489840"/>
            <a:ext cx="539640" cy="360"/>
          </a:xfrm>
          <a:custGeom>
            <a:avLst/>
            <a:gdLst/>
            <a:ahLst/>
            <a:rect l="l" t="t" r="r" b="b"/>
            <a:pathLst>
              <a:path fill="none" w="1500" h="0">
                <a:moveTo>
                  <a:pt x="0" y="0"/>
                </a:moveTo>
                <a:lnTo>
                  <a:pt x="1500" y="0"/>
                </a:lnTo>
              </a:path>
            </a:pathLst>
          </a:custGeom>
          <a:noFill/>
          <a:ln w="19080">
            <a:solidFill>
              <a:srgbClr val="00a933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68" name=""/>
          <p:cNvSpPr/>
          <p:nvPr/>
        </p:nvSpPr>
        <p:spPr>
          <a:xfrm>
            <a:off x="1692000" y="3273840"/>
            <a:ext cx="215640" cy="260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1200" spc="-1" strike="noStrike">
                <a:latin typeface="Arial"/>
              </a:rPr>
              <a:t>L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769" name=""/>
          <p:cNvSpPr/>
          <p:nvPr/>
        </p:nvSpPr>
        <p:spPr>
          <a:xfrm>
            <a:off x="1346040" y="3339000"/>
            <a:ext cx="215640" cy="260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1200" spc="-1" strike="noStrike">
                <a:latin typeface="Arial"/>
              </a:rPr>
              <a:t>G</a:t>
            </a:r>
            <a:endParaRPr b="0" lang="fr-F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" dur="indefinite" restart="never" nodeType="tmRoot">
          <p:childTnLst>
            <p:seq>
              <p:cTn id="12" dur="indefinite" nodeType="mainSeq">
                <p:childTnLst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9651611628144 -0.00110236220472441 C 0.22461957126824 -0.00110236220472441 0.248933244062903 -0.00110236220472441 0.248933244062903 -0.00110236220472441 E">
                                      <p:cBhvr>
                                        <p:cTn id="16" dur="5000" fill="hold"/>
                                        <p:tgtEl>
                                          <p:spTgt spid="762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nodeType="with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824292273509 -0.00110236220472422 C 0.2369241166755 -0.00110236220472422 0.254881169556125 -0.00110236220472422 0.254881169556125 -0.00110236220472422 E">
                                      <p:cBhvr>
                                        <p:cTn id="18" dur="5000" fill="hold"/>
                                        <p:tgtEl>
                                          <p:spTgt spid="763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nodeType="withEffect" fill="hold" presetClass="exit" presetID="22" presetSubtype="8">
                                  <p:stCondLst>
                                    <p:cond delay="0"/>
                                  </p:stCondLst>
                                  <p:childTnLst>
                                    <p:animEffect filter="wipe(left)" transition="out">
                                      <p:cBhvr additive="repl">
                                        <p:cTn id="20" dur="50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0" fill="hold">
                                          <p:stCondLst>
                                            <p:cond delay="499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/>
          </p:nvPr>
        </p:nvSpPr>
        <p:spPr>
          <a:xfrm>
            <a:off x="731880" y="1351080"/>
            <a:ext cx="5218200" cy="44820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t">
            <a:noAutofit/>
          </a:bodyPr>
          <a:p>
            <a:pPr>
              <a:lnSpc>
                <a:spcPct val="100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1" lang="fr-FR" sz="2000" spc="-1" strike="noStrike">
                <a:solidFill>
                  <a:srgbClr val="e50019"/>
                </a:solidFill>
                <a:latin typeface="Poppins"/>
              </a:rPr>
              <a:t>Quick reminders on SEASON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title"/>
          </p:nvPr>
        </p:nvSpPr>
        <p:spPr>
          <a:xfrm>
            <a:off x="731880" y="313920"/>
            <a:ext cx="10834560" cy="8701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t">
            <a:noAutofit/>
          </a:bodyPr>
          <a:p>
            <a:pPr>
              <a:lnSpc>
                <a:spcPct val="90000"/>
              </a:lnSpc>
              <a:buNone/>
            </a:pPr>
            <a:r>
              <a:rPr b="0" lang="fr-FR" sz="3200" spc="-1" strike="noStrike">
                <a:solidFill>
                  <a:srgbClr val="e50019"/>
                </a:solidFill>
                <a:latin typeface="Poppins Black"/>
              </a:rPr>
              <a:t>Summary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192" name="PlaceHolder 13"/>
          <p:cNvSpPr/>
          <p:nvPr/>
        </p:nvSpPr>
        <p:spPr>
          <a:xfrm>
            <a:off x="732240" y="2791440"/>
            <a:ext cx="6827400" cy="44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noAutofit/>
          </a:bodyPr>
          <a:p>
            <a:pPr>
              <a:lnSpc>
                <a:spcPct val="100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1" lang="fr-FR" sz="2000" spc="-1" strike="noStrike">
                <a:solidFill>
                  <a:srgbClr val="e50019"/>
                </a:solidFill>
                <a:latin typeface="Poppins"/>
                <a:ea typeface="DejaVu Sans"/>
              </a:rPr>
              <a:t>Current status of the development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193" name="PlaceHolder 14"/>
          <p:cNvSpPr/>
          <p:nvPr/>
        </p:nvSpPr>
        <p:spPr>
          <a:xfrm>
            <a:off x="732240" y="3060000"/>
            <a:ext cx="5218200" cy="719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4" name="PlaceHolder 15"/>
          <p:cNvSpPr/>
          <p:nvPr/>
        </p:nvSpPr>
        <p:spPr>
          <a:xfrm>
            <a:off x="732600" y="3727800"/>
            <a:ext cx="5926680" cy="44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noAutofit/>
          </a:bodyPr>
          <a:p>
            <a:pPr>
              <a:lnSpc>
                <a:spcPct val="100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1" lang="fr-FR" sz="2000" spc="-1" strike="noStrike">
                <a:solidFill>
                  <a:srgbClr val="e50019"/>
                </a:solidFill>
                <a:latin typeface="Poppins"/>
                <a:ea typeface="DejaVu Sans"/>
              </a:rPr>
              <a:t>Schedule for upcoming months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195" name="PlaceHolder 16"/>
          <p:cNvSpPr/>
          <p:nvPr/>
        </p:nvSpPr>
        <p:spPr>
          <a:xfrm>
            <a:off x="756000" y="4392720"/>
            <a:ext cx="5218200" cy="719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6" name=""/>
          <p:cNvSpPr/>
          <p:nvPr/>
        </p:nvSpPr>
        <p:spPr>
          <a:xfrm>
            <a:off x="1008000" y="1727640"/>
            <a:ext cx="3779640" cy="85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fr-FR" sz="1800" spc="-1" strike="noStrike">
                <a:latin typeface="Arial"/>
              </a:rPr>
              <a:t>Main objectives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fr-FR" sz="1800" spc="-1" strike="noStrike">
                <a:latin typeface="Arial"/>
              </a:rPr>
              <a:t>Description of the detector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fr-FR" sz="1800" spc="-1" strike="noStrike">
                <a:latin typeface="Arial"/>
              </a:rPr>
              <a:t>Technical specifications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97" name=""/>
          <p:cNvSpPr/>
          <p:nvPr/>
        </p:nvSpPr>
        <p:spPr>
          <a:xfrm>
            <a:off x="1008000" y="3132000"/>
            <a:ext cx="5471640" cy="60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fr-FR" sz="1800" spc="-1" strike="noStrike">
                <a:latin typeface="Arial"/>
              </a:rPr>
              <a:t>Focus on detector/acquisition test bench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98" name=""/>
          <p:cNvSpPr/>
          <p:nvPr/>
        </p:nvSpPr>
        <p:spPr>
          <a:xfrm>
            <a:off x="1008000" y="4068360"/>
            <a:ext cx="5471640" cy="60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fr-FR" sz="1800" spc="-1" strike="noStrike">
                <a:latin typeface="Arial"/>
              </a:rPr>
              <a:t>Towards the full assembly of SEASON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fr-FR" sz="1800" spc="-1" strike="noStrike">
                <a:latin typeface="Arial"/>
              </a:rPr>
              <a:t>Implementation of SEASON at Jyväskylä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99" name=""/>
          <p:cNvSpPr/>
          <p:nvPr/>
        </p:nvSpPr>
        <p:spPr>
          <a:xfrm>
            <a:off x="11808000" y="6516000"/>
            <a:ext cx="539640" cy="28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fr-FR" sz="1400" spc="-1" strike="noStrike">
                <a:solidFill>
                  <a:srgbClr val="c9211e"/>
                </a:solidFill>
                <a:latin typeface="Arial"/>
              </a:rPr>
              <a:t>1</a:t>
            </a:r>
            <a:endParaRPr b="0" lang="fr-FR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PlaceHolder 18"/>
          <p:cNvSpPr/>
          <p:nvPr/>
        </p:nvSpPr>
        <p:spPr>
          <a:xfrm>
            <a:off x="731880" y="313920"/>
            <a:ext cx="10726560" cy="87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noAutofit/>
          </a:bodyPr>
          <a:p>
            <a:pPr>
              <a:lnSpc>
                <a:spcPct val="90000"/>
              </a:lnSpc>
              <a:buNone/>
            </a:pPr>
            <a:r>
              <a:rPr b="0" lang="fr-FR" sz="3200" spc="-1" strike="noStrike">
                <a:solidFill>
                  <a:srgbClr val="262626"/>
                </a:solidFill>
                <a:latin typeface="Poppins Black"/>
                <a:ea typeface="DejaVu Sans"/>
              </a:rPr>
              <a:t>Current status of SEASON’s development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771" name=""/>
          <p:cNvSpPr/>
          <p:nvPr/>
        </p:nvSpPr>
        <p:spPr>
          <a:xfrm>
            <a:off x="720000" y="2016000"/>
            <a:ext cx="1079280" cy="10792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72" name=""/>
          <p:cNvSpPr/>
          <p:nvPr/>
        </p:nvSpPr>
        <p:spPr>
          <a:xfrm>
            <a:off x="684000" y="913680"/>
            <a:ext cx="9359640" cy="37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fr-FR" sz="2000" spc="-1" strike="noStrike">
                <a:latin typeface="Arial"/>
              </a:rPr>
              <a:t>Focus on our DSSD test bench</a:t>
            </a:r>
            <a:endParaRPr b="0" lang="fr-FR" sz="2000" spc="-1" strike="noStrike">
              <a:latin typeface="Arial"/>
            </a:endParaRPr>
          </a:p>
        </p:txBody>
      </p:sp>
      <p:pic>
        <p:nvPicPr>
          <p:cNvPr id="773" name="" descr=""/>
          <p:cNvPicPr/>
          <p:nvPr/>
        </p:nvPicPr>
        <p:blipFill>
          <a:blip r:embed="rId1"/>
          <a:srcRect l="1033" t="7763" r="8117" b="2786"/>
          <a:stretch/>
        </p:blipFill>
        <p:spPr>
          <a:xfrm>
            <a:off x="873000" y="1683360"/>
            <a:ext cx="5066640" cy="2536560"/>
          </a:xfrm>
          <a:prstGeom prst="rect">
            <a:avLst/>
          </a:prstGeom>
          <a:ln w="0">
            <a:noFill/>
          </a:ln>
        </p:spPr>
      </p:pic>
      <p:pic>
        <p:nvPicPr>
          <p:cNvPr id="774" name="" descr=""/>
          <p:cNvPicPr/>
          <p:nvPr/>
        </p:nvPicPr>
        <p:blipFill>
          <a:blip r:embed="rId2"/>
          <a:srcRect l="221" t="10174" r="8466" b="2834"/>
          <a:stretch/>
        </p:blipFill>
        <p:spPr>
          <a:xfrm>
            <a:off x="835200" y="4289040"/>
            <a:ext cx="5104440" cy="2505240"/>
          </a:xfrm>
          <a:prstGeom prst="rect">
            <a:avLst/>
          </a:prstGeom>
          <a:ln w="0">
            <a:noFill/>
          </a:ln>
        </p:spPr>
      </p:pic>
      <p:sp>
        <p:nvSpPr>
          <p:cNvPr id="775" name="ZoneTexte 13"/>
          <p:cNvSpPr/>
          <p:nvPr/>
        </p:nvSpPr>
        <p:spPr>
          <a:xfrm>
            <a:off x="6048000" y="1692000"/>
            <a:ext cx="4818600" cy="123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3-</a:t>
            </a:r>
            <a:r>
              <a:rPr b="1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α</a:t>
            </a:r>
            <a:r>
              <a:rPr b="1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 calibration source (</a:t>
            </a:r>
            <a:r>
              <a:rPr b="1" lang="en-US" sz="1500" spc="-1" strike="noStrike" baseline="33000">
                <a:solidFill>
                  <a:srgbClr val="000000"/>
                </a:solidFill>
                <a:latin typeface="Arial"/>
                <a:ea typeface="DejaVu Sans"/>
              </a:rPr>
              <a:t>239</a:t>
            </a:r>
            <a:r>
              <a:rPr b="1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Pu, </a:t>
            </a:r>
            <a:r>
              <a:rPr b="1" lang="en-US" sz="1500" spc="-1" strike="noStrike" baseline="33000">
                <a:solidFill>
                  <a:srgbClr val="000000"/>
                </a:solidFill>
                <a:latin typeface="Arial"/>
                <a:ea typeface="DejaVu Sans"/>
              </a:rPr>
              <a:t>241</a:t>
            </a:r>
            <a:r>
              <a:rPr b="1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Am, </a:t>
            </a:r>
            <a:r>
              <a:rPr b="1" lang="en-US" sz="1500" spc="-1" strike="noStrike" baseline="33000">
                <a:solidFill>
                  <a:srgbClr val="000000"/>
                </a:solidFill>
                <a:latin typeface="Arial"/>
                <a:ea typeface="DejaVu Sans"/>
              </a:rPr>
              <a:t>244</a:t>
            </a:r>
            <a:r>
              <a:rPr b="1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Cm)</a:t>
            </a:r>
            <a:endParaRPr b="0" lang="fr-FR" sz="15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FWHM @ 5804.77keV : </a:t>
            </a:r>
            <a:r>
              <a:rPr b="1" lang="en-US" sz="1500" spc="-1" strike="noStrike">
                <a:solidFill>
                  <a:srgbClr val="ff0000"/>
                </a:solidFill>
                <a:latin typeface="Arial"/>
                <a:ea typeface="DejaVu Sans"/>
              </a:rPr>
              <a:t>11.8</a:t>
            </a:r>
            <a:r>
              <a:rPr b="1" lang="en-US" sz="1500" spc="-1" strike="noStrike">
                <a:solidFill>
                  <a:srgbClr val="c9211e"/>
                </a:solidFill>
                <a:latin typeface="Arial"/>
                <a:ea typeface="DejaVu Sans"/>
              </a:rPr>
              <a:t> </a:t>
            </a:r>
            <a:r>
              <a:rPr b="1" lang="en-US" sz="1500" spc="-1" strike="noStrike">
                <a:solidFill>
                  <a:srgbClr val="ff0000"/>
                </a:solidFill>
                <a:latin typeface="Arial"/>
                <a:ea typeface="DejaVu Sans"/>
              </a:rPr>
              <a:t>keV </a:t>
            </a: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(was 17 keV!)</a:t>
            </a:r>
            <a:endParaRPr b="0" lang="fr-FR" sz="15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FR" sz="15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Obtained with fixed Gain</a:t>
            </a:r>
            <a:endParaRPr b="0" lang="fr-FR" sz="15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Measured on central strips (normal incidence)</a:t>
            </a:r>
            <a:endParaRPr b="0" lang="fr-FR" sz="1500" spc="-1" strike="noStrike">
              <a:latin typeface="Arial"/>
            </a:endParaRPr>
          </a:p>
        </p:txBody>
      </p:sp>
      <p:sp>
        <p:nvSpPr>
          <p:cNvPr id="776" name="ZoneTexte 16"/>
          <p:cNvSpPr/>
          <p:nvPr/>
        </p:nvSpPr>
        <p:spPr>
          <a:xfrm>
            <a:off x="6053040" y="4284000"/>
            <a:ext cx="4818600" cy="127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Electron source (</a:t>
            </a:r>
            <a:r>
              <a:rPr b="1" lang="en-US" sz="1500" spc="-1" strike="noStrike" baseline="33000">
                <a:solidFill>
                  <a:srgbClr val="000000"/>
                </a:solidFill>
                <a:latin typeface="Arial"/>
                <a:ea typeface="DejaVu Sans"/>
              </a:rPr>
              <a:t>133</a:t>
            </a:r>
            <a:r>
              <a:rPr b="1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Ba)</a:t>
            </a:r>
            <a:endParaRPr b="0" lang="fr-FR" sz="15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660" spc="-1" strike="noStrike">
                <a:solidFill>
                  <a:srgbClr val="000000"/>
                </a:solidFill>
                <a:latin typeface="Arial"/>
                <a:ea typeface="Noto Sans CJK SC"/>
              </a:rPr>
              <a:t>FWHM @ 320.3 keV : </a:t>
            </a:r>
            <a:r>
              <a:rPr b="1" lang="en-US" sz="1600" spc="-1" strike="noStrike">
                <a:solidFill>
                  <a:srgbClr val="ff0000"/>
                </a:solidFill>
                <a:latin typeface="Arial"/>
                <a:ea typeface="Noto Sans CJK SC"/>
              </a:rPr>
              <a:t>~6 keV 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Noto Sans CJK SC"/>
              </a:rPr>
              <a:t>(was 10.2 keV!)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Obtained with fixed Gain</a:t>
            </a:r>
            <a:endParaRPr b="0" lang="fr-FR" sz="15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Measured on central strips (normal incidence)</a:t>
            </a:r>
            <a:endParaRPr b="0" lang="fr-FR" sz="1500" spc="-1" strike="noStrike">
              <a:latin typeface="Arial"/>
            </a:endParaRPr>
          </a:p>
        </p:txBody>
      </p:sp>
      <p:sp>
        <p:nvSpPr>
          <p:cNvPr id="777" name=""/>
          <p:cNvSpPr/>
          <p:nvPr/>
        </p:nvSpPr>
        <p:spPr>
          <a:xfrm>
            <a:off x="11808000" y="6516000"/>
            <a:ext cx="539640" cy="28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fr-FR" sz="1400" spc="-1" strike="noStrike">
                <a:solidFill>
                  <a:srgbClr val="c9211e"/>
                </a:solidFill>
                <a:latin typeface="Arial"/>
              </a:rPr>
              <a:t>10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778" name=""/>
          <p:cNvSpPr/>
          <p:nvPr/>
        </p:nvSpPr>
        <p:spPr>
          <a:xfrm>
            <a:off x="8208000" y="6511680"/>
            <a:ext cx="2051640" cy="34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latin typeface="Arial"/>
              </a:rPr>
              <a:t>Work of M. Ragot </a:t>
            </a:r>
            <a:endParaRPr b="0" lang="fr-FR" sz="1800" spc="-1" strike="noStrike">
              <a:latin typeface="Arial"/>
            </a:endParaRPr>
          </a:p>
        </p:txBody>
      </p:sp>
      <p:grpSp>
        <p:nvGrpSpPr>
          <p:cNvPr id="779" name=""/>
          <p:cNvGrpSpPr/>
          <p:nvPr/>
        </p:nvGrpSpPr>
        <p:grpSpPr>
          <a:xfrm>
            <a:off x="1900800" y="5596200"/>
            <a:ext cx="539640" cy="189000"/>
            <a:chOff x="1900800" y="5596200"/>
            <a:chExt cx="539640" cy="189000"/>
          </a:xfrm>
        </p:grpSpPr>
        <p:sp>
          <p:nvSpPr>
            <p:cNvPr id="780" name=""/>
            <p:cNvSpPr/>
            <p:nvPr/>
          </p:nvSpPr>
          <p:spPr>
            <a:xfrm>
              <a:off x="2047680" y="5616360"/>
              <a:ext cx="213480" cy="13500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1" name=""/>
            <p:cNvSpPr/>
            <p:nvPr/>
          </p:nvSpPr>
          <p:spPr>
            <a:xfrm>
              <a:off x="1900800" y="5596200"/>
              <a:ext cx="539640" cy="18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algn="ctr">
                <a:lnSpc>
                  <a:spcPct val="100000"/>
                </a:lnSpc>
                <a:buNone/>
              </a:pPr>
              <a:r>
                <a:rPr b="1" lang="fr-FR" sz="700" spc="-1" strike="noStrike">
                  <a:latin typeface="Arial"/>
                </a:rPr>
                <a:t>FWHM</a:t>
              </a:r>
              <a:endParaRPr b="0" lang="fr-FR" sz="700" spc="-1" strike="noStrike">
                <a:latin typeface="Arial"/>
              </a:endParaRPr>
            </a:p>
          </p:txBody>
        </p:sp>
      </p:grpSp>
      <p:grpSp>
        <p:nvGrpSpPr>
          <p:cNvPr id="782" name=""/>
          <p:cNvGrpSpPr/>
          <p:nvPr/>
        </p:nvGrpSpPr>
        <p:grpSpPr>
          <a:xfrm>
            <a:off x="2504520" y="5010120"/>
            <a:ext cx="539640" cy="189000"/>
            <a:chOff x="2504520" y="5010120"/>
            <a:chExt cx="539640" cy="189000"/>
          </a:xfrm>
        </p:grpSpPr>
        <p:sp>
          <p:nvSpPr>
            <p:cNvPr id="783" name=""/>
            <p:cNvSpPr/>
            <p:nvPr/>
          </p:nvSpPr>
          <p:spPr>
            <a:xfrm>
              <a:off x="2673720" y="5030280"/>
              <a:ext cx="213480" cy="13500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4" name=""/>
            <p:cNvSpPr/>
            <p:nvPr/>
          </p:nvSpPr>
          <p:spPr>
            <a:xfrm>
              <a:off x="2504520" y="5010120"/>
              <a:ext cx="539640" cy="18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algn="ctr">
                <a:lnSpc>
                  <a:spcPct val="100000"/>
                </a:lnSpc>
                <a:buNone/>
              </a:pPr>
              <a:r>
                <a:rPr b="1" lang="fr-FR" sz="700" spc="-1" strike="noStrike">
                  <a:latin typeface="Arial"/>
                </a:rPr>
                <a:t>FWHM</a:t>
              </a:r>
              <a:endParaRPr b="0" lang="fr-FR" sz="700" spc="-1" strike="noStrike">
                <a:latin typeface="Arial"/>
              </a:endParaRPr>
            </a:p>
          </p:txBody>
        </p:sp>
      </p:grpSp>
      <p:grpSp>
        <p:nvGrpSpPr>
          <p:cNvPr id="785" name=""/>
          <p:cNvGrpSpPr/>
          <p:nvPr/>
        </p:nvGrpSpPr>
        <p:grpSpPr>
          <a:xfrm>
            <a:off x="4098960" y="4529160"/>
            <a:ext cx="539640" cy="189000"/>
            <a:chOff x="4098960" y="4529160"/>
            <a:chExt cx="539640" cy="189000"/>
          </a:xfrm>
        </p:grpSpPr>
        <p:sp>
          <p:nvSpPr>
            <p:cNvPr id="786" name=""/>
            <p:cNvSpPr/>
            <p:nvPr/>
          </p:nvSpPr>
          <p:spPr>
            <a:xfrm>
              <a:off x="4252680" y="4549320"/>
              <a:ext cx="230760" cy="13500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7" name=""/>
            <p:cNvSpPr/>
            <p:nvPr/>
          </p:nvSpPr>
          <p:spPr>
            <a:xfrm>
              <a:off x="4098960" y="4529160"/>
              <a:ext cx="539640" cy="18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algn="ctr">
                <a:lnSpc>
                  <a:spcPct val="100000"/>
                </a:lnSpc>
                <a:buNone/>
              </a:pPr>
              <a:r>
                <a:rPr b="1" lang="fr-FR" sz="700" spc="-1" strike="noStrike">
                  <a:latin typeface="Arial"/>
                </a:rPr>
                <a:t>FWHM</a:t>
              </a:r>
              <a:endParaRPr b="0" lang="fr-FR" sz="700" spc="-1" strike="noStrike">
                <a:latin typeface="Arial"/>
              </a:endParaRPr>
            </a:p>
          </p:txBody>
        </p:sp>
      </p:grpSp>
      <p:grpSp>
        <p:nvGrpSpPr>
          <p:cNvPr id="788" name=""/>
          <p:cNvGrpSpPr/>
          <p:nvPr/>
        </p:nvGrpSpPr>
        <p:grpSpPr>
          <a:xfrm>
            <a:off x="4335480" y="5737680"/>
            <a:ext cx="539640" cy="189000"/>
            <a:chOff x="4335480" y="5737680"/>
            <a:chExt cx="539640" cy="189000"/>
          </a:xfrm>
        </p:grpSpPr>
        <p:sp>
          <p:nvSpPr>
            <p:cNvPr id="789" name=""/>
            <p:cNvSpPr/>
            <p:nvPr/>
          </p:nvSpPr>
          <p:spPr>
            <a:xfrm>
              <a:off x="4482360" y="5757840"/>
              <a:ext cx="213480" cy="13500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90" name=""/>
            <p:cNvSpPr/>
            <p:nvPr/>
          </p:nvSpPr>
          <p:spPr>
            <a:xfrm>
              <a:off x="4335480" y="5737680"/>
              <a:ext cx="539640" cy="18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algn="ctr">
                <a:lnSpc>
                  <a:spcPct val="100000"/>
                </a:lnSpc>
                <a:buNone/>
              </a:pPr>
              <a:r>
                <a:rPr b="1" lang="fr-FR" sz="700" spc="-1" strike="noStrike">
                  <a:latin typeface="Arial"/>
                </a:rPr>
                <a:t>FWHM</a:t>
              </a:r>
              <a:endParaRPr b="0" lang="fr-FR" sz="700" spc="-1" strike="noStrike">
                <a:latin typeface="Arial"/>
              </a:endParaRPr>
            </a:p>
          </p:txBody>
        </p:sp>
      </p:grpSp>
      <p:sp>
        <p:nvSpPr>
          <p:cNvPr id="791" name=""/>
          <p:cNvSpPr/>
          <p:nvPr/>
        </p:nvSpPr>
        <p:spPr>
          <a:xfrm>
            <a:off x="180000" y="1274040"/>
            <a:ext cx="10439640" cy="656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2000" spc="-1" strike="noStrike">
                <a:latin typeface="Arial"/>
              </a:rPr>
              <a:t>We’re characterising the full electronic acquisition chain : DSSD → FEANICS → Numexo2</a:t>
            </a:r>
            <a:endParaRPr b="0" lang="fr-FR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PlaceHolder 22"/>
          <p:cNvSpPr/>
          <p:nvPr/>
        </p:nvSpPr>
        <p:spPr>
          <a:xfrm>
            <a:off x="731880" y="313920"/>
            <a:ext cx="10726560" cy="87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noAutofit/>
          </a:bodyPr>
          <a:p>
            <a:pPr>
              <a:lnSpc>
                <a:spcPct val="90000"/>
              </a:lnSpc>
              <a:buNone/>
            </a:pPr>
            <a:r>
              <a:rPr b="0" lang="fr-FR" sz="3200" spc="-1" strike="noStrike">
                <a:solidFill>
                  <a:srgbClr val="262626"/>
                </a:solidFill>
                <a:latin typeface="Poppins Black"/>
                <a:ea typeface="DejaVu Sans"/>
              </a:rPr>
              <a:t>Current status of SEASON’s development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793" name=""/>
          <p:cNvSpPr/>
          <p:nvPr/>
        </p:nvSpPr>
        <p:spPr>
          <a:xfrm>
            <a:off x="684000" y="913680"/>
            <a:ext cx="9359640" cy="37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fr-FR" sz="2000" spc="-1" strike="noStrike">
                <a:latin typeface="Arial"/>
              </a:rPr>
              <a:t>Focus on our DSSD test bench</a:t>
            </a:r>
            <a:endParaRPr b="0" lang="fr-FR" sz="2000" spc="-1" strike="noStrike">
              <a:latin typeface="Arial"/>
            </a:endParaRPr>
          </a:p>
        </p:txBody>
      </p:sp>
      <p:pic>
        <p:nvPicPr>
          <p:cNvPr id="794" name="" descr=""/>
          <p:cNvPicPr/>
          <p:nvPr/>
        </p:nvPicPr>
        <p:blipFill>
          <a:blip r:embed="rId1"/>
          <a:stretch/>
        </p:blipFill>
        <p:spPr>
          <a:xfrm>
            <a:off x="324000" y="2268000"/>
            <a:ext cx="6869160" cy="3829680"/>
          </a:xfrm>
          <a:prstGeom prst="rect">
            <a:avLst/>
          </a:prstGeom>
          <a:ln w="0">
            <a:noFill/>
          </a:ln>
        </p:spPr>
      </p:pic>
      <p:sp>
        <p:nvSpPr>
          <p:cNvPr id="795" name=""/>
          <p:cNvSpPr/>
          <p:nvPr/>
        </p:nvSpPr>
        <p:spPr>
          <a:xfrm>
            <a:off x="720000" y="2736000"/>
            <a:ext cx="6660000" cy="360"/>
          </a:xfrm>
          <a:prstGeom prst="line">
            <a:avLst/>
          </a:prstGeom>
          <a:ln w="0">
            <a:solidFill>
              <a:srgbClr val="000000"/>
            </a:solidFill>
            <a:prstDash val="dash"/>
          </a:ln>
        </p:spPr>
        <p:style>
          <a:lnRef idx="0"/>
          <a:fillRef idx="0"/>
          <a:effectRef idx="0"/>
          <a:fontRef idx="minor"/>
        </p:style>
      </p:sp>
      <p:sp>
        <p:nvSpPr>
          <p:cNvPr id="796" name=""/>
          <p:cNvSpPr/>
          <p:nvPr/>
        </p:nvSpPr>
        <p:spPr>
          <a:xfrm>
            <a:off x="720000" y="5544000"/>
            <a:ext cx="6660000" cy="360"/>
          </a:xfrm>
          <a:prstGeom prst="line">
            <a:avLst/>
          </a:prstGeom>
          <a:ln w="19080">
            <a:solidFill>
              <a:srgbClr val="c9211e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97" name=""/>
          <p:cNvSpPr/>
          <p:nvPr/>
        </p:nvSpPr>
        <p:spPr>
          <a:xfrm>
            <a:off x="720000" y="2736000"/>
            <a:ext cx="2807640" cy="2807640"/>
          </a:xfrm>
          <a:prstGeom prst="rect">
            <a:avLst/>
          </a:prstGeom>
          <a:solidFill>
            <a:srgbClr val="c9211e">
              <a:alpha val="17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98" name=""/>
          <p:cNvSpPr/>
          <p:nvPr/>
        </p:nvSpPr>
        <p:spPr>
          <a:xfrm>
            <a:off x="3780000" y="2736000"/>
            <a:ext cx="3239640" cy="2807640"/>
          </a:xfrm>
          <a:prstGeom prst="rect">
            <a:avLst/>
          </a:prstGeom>
          <a:solidFill>
            <a:srgbClr val="127622">
              <a:alpha val="17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99" name=""/>
          <p:cNvSpPr/>
          <p:nvPr/>
        </p:nvSpPr>
        <p:spPr>
          <a:xfrm>
            <a:off x="1260000" y="4140000"/>
            <a:ext cx="1259640" cy="60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latin typeface="Arial"/>
              </a:rPr>
              <a:t>High Gain regime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800" name=""/>
          <p:cNvSpPr/>
          <p:nvPr/>
        </p:nvSpPr>
        <p:spPr>
          <a:xfrm>
            <a:off x="4824000" y="4140360"/>
            <a:ext cx="1259640" cy="60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latin typeface="Arial"/>
              </a:rPr>
              <a:t>Low Gain regime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801" name=""/>
          <p:cNvSpPr/>
          <p:nvPr/>
        </p:nvSpPr>
        <p:spPr>
          <a:xfrm>
            <a:off x="7416000" y="2556000"/>
            <a:ext cx="1439640" cy="34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latin typeface="Arial"/>
              </a:rPr>
              <a:t>Baseline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802" name=""/>
          <p:cNvSpPr/>
          <p:nvPr/>
        </p:nvSpPr>
        <p:spPr>
          <a:xfrm>
            <a:off x="7416000" y="5256000"/>
            <a:ext cx="1439640" cy="60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latin typeface="Arial"/>
              </a:rPr>
              <a:t>Gain Switch Threshold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803" name=""/>
          <p:cNvSpPr/>
          <p:nvPr/>
        </p:nvSpPr>
        <p:spPr>
          <a:xfrm>
            <a:off x="7740000" y="3464280"/>
            <a:ext cx="4319640" cy="958680"/>
          </a:xfrm>
          <a:prstGeom prst="rect">
            <a:avLst/>
          </a:prstGeom>
          <a:noFill/>
          <a:ln w="19080">
            <a:solidFill>
              <a:srgbClr val="c9211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9360" rIns="99360" tIns="54360" bIns="5436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2000" spc="-1" strike="noStrike">
                <a:latin typeface="Arial"/>
              </a:rPr>
              <a:t>Development of methods to accurately tackle with the gain switched traces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804" name=""/>
          <p:cNvSpPr/>
          <p:nvPr/>
        </p:nvSpPr>
        <p:spPr>
          <a:xfrm>
            <a:off x="11808000" y="6516000"/>
            <a:ext cx="539640" cy="28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fr-FR" sz="1400" spc="-1" strike="noStrike">
                <a:solidFill>
                  <a:srgbClr val="c9211e"/>
                </a:solidFill>
                <a:latin typeface="Arial"/>
              </a:rPr>
              <a:t>11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805" name=""/>
          <p:cNvSpPr/>
          <p:nvPr/>
        </p:nvSpPr>
        <p:spPr>
          <a:xfrm>
            <a:off x="6264000" y="5868000"/>
            <a:ext cx="1439640" cy="27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1300" spc="-1" strike="noStrike">
                <a:latin typeface="Arial"/>
              </a:rPr>
              <a:t>Time (ns)</a:t>
            </a:r>
            <a:endParaRPr b="0" lang="fr-FR" sz="1300" spc="-1" strike="noStrike">
              <a:latin typeface="Arial"/>
            </a:endParaRPr>
          </a:p>
        </p:txBody>
      </p:sp>
      <p:sp>
        <p:nvSpPr>
          <p:cNvPr id="806" name=""/>
          <p:cNvSpPr/>
          <p:nvPr/>
        </p:nvSpPr>
        <p:spPr>
          <a:xfrm rot="16161600">
            <a:off x="-396720" y="2885400"/>
            <a:ext cx="1439640" cy="27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1300" spc="-1" strike="noStrike">
                <a:latin typeface="Arial"/>
              </a:rPr>
              <a:t>Amplitude (A. U)</a:t>
            </a:r>
            <a:endParaRPr b="0" lang="fr-FR" sz="1300" spc="-1" strike="noStrike">
              <a:latin typeface="Arial"/>
            </a:endParaRPr>
          </a:p>
        </p:txBody>
      </p:sp>
      <p:sp>
        <p:nvSpPr>
          <p:cNvPr id="807" name=""/>
          <p:cNvSpPr/>
          <p:nvPr/>
        </p:nvSpPr>
        <p:spPr>
          <a:xfrm>
            <a:off x="180000" y="1274040"/>
            <a:ext cx="10439640" cy="656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2000" spc="-1" strike="noStrike">
                <a:latin typeface="Arial"/>
              </a:rPr>
              <a:t>We’re characterising the full electronic acquisition chain : DSSD → FEANICS → Numexo2</a:t>
            </a:r>
            <a:endParaRPr b="0" lang="fr-FR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PlaceHolder 35"/>
          <p:cNvSpPr/>
          <p:nvPr/>
        </p:nvSpPr>
        <p:spPr>
          <a:xfrm>
            <a:off x="155880" y="133920"/>
            <a:ext cx="10726560" cy="87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noAutofit/>
          </a:bodyPr>
          <a:p>
            <a:pPr>
              <a:lnSpc>
                <a:spcPct val="90000"/>
              </a:lnSpc>
              <a:buNone/>
            </a:pPr>
            <a:r>
              <a:rPr b="0" lang="fr-FR" sz="3200" spc="-1" strike="noStrike">
                <a:solidFill>
                  <a:srgbClr val="262626"/>
                </a:solidFill>
                <a:latin typeface="Poppins Black"/>
                <a:ea typeface="DejaVu Sans"/>
              </a:rPr>
              <a:t>Current schedule for SEASON commissioning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809" name=""/>
          <p:cNvSpPr/>
          <p:nvPr/>
        </p:nvSpPr>
        <p:spPr>
          <a:xfrm>
            <a:off x="1152000" y="1044000"/>
            <a:ext cx="8531640" cy="899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5400"/>
                </a:moveTo>
                <a:lnTo>
                  <a:pt x="16200" y="5400"/>
                </a:lnTo>
                <a:lnTo>
                  <a:pt x="16200" y="0"/>
                </a:lnTo>
                <a:lnTo>
                  <a:pt x="21600" y="10800"/>
                </a:lnTo>
                <a:lnTo>
                  <a:pt x="16200" y="21600"/>
                </a:lnTo>
                <a:lnTo>
                  <a:pt x="16200" y="16200"/>
                </a:lnTo>
                <a:lnTo>
                  <a:pt x="0" y="16200"/>
                </a:lnTo>
                <a:close/>
              </a:path>
            </a:pathLst>
          </a:custGeom>
          <a:solidFill>
            <a:srgbClr val="ffffff"/>
          </a:solidFill>
          <a:ln w="29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10" name=""/>
          <p:cNvSpPr/>
          <p:nvPr/>
        </p:nvSpPr>
        <p:spPr>
          <a:xfrm>
            <a:off x="1152000" y="1260000"/>
            <a:ext cx="360" cy="468000"/>
          </a:xfrm>
          <a:prstGeom prst="line">
            <a:avLst/>
          </a:prstGeom>
          <a:ln cap="rnd" w="29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11" name=""/>
          <p:cNvSpPr/>
          <p:nvPr/>
        </p:nvSpPr>
        <p:spPr>
          <a:xfrm>
            <a:off x="4896000" y="1260000"/>
            <a:ext cx="360" cy="468000"/>
          </a:xfrm>
          <a:prstGeom prst="line">
            <a:avLst/>
          </a:prstGeom>
          <a:ln cap="rnd" w="29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12" name=""/>
          <p:cNvSpPr/>
          <p:nvPr/>
        </p:nvSpPr>
        <p:spPr>
          <a:xfrm>
            <a:off x="1188000" y="864360"/>
            <a:ext cx="3779640" cy="38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fr-FR" sz="2100" spc="-1" strike="noStrike">
                <a:latin typeface="Arial"/>
              </a:rPr>
              <a:t>2024</a:t>
            </a:r>
            <a:endParaRPr b="0" lang="fr-FR" sz="2100" spc="-1" strike="noStrike">
              <a:latin typeface="Arial"/>
            </a:endParaRPr>
          </a:p>
        </p:txBody>
      </p:sp>
      <p:sp>
        <p:nvSpPr>
          <p:cNvPr id="813" name=""/>
          <p:cNvSpPr/>
          <p:nvPr/>
        </p:nvSpPr>
        <p:spPr>
          <a:xfrm>
            <a:off x="4896000" y="864720"/>
            <a:ext cx="3779640" cy="38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fr-FR" sz="2100" spc="-1" strike="noStrike">
                <a:latin typeface="Arial"/>
              </a:rPr>
              <a:t>2025</a:t>
            </a:r>
            <a:endParaRPr b="0" lang="fr-FR" sz="2100" spc="-1" strike="noStrike">
              <a:latin typeface="Arial"/>
            </a:endParaRPr>
          </a:p>
        </p:txBody>
      </p:sp>
      <p:sp>
        <p:nvSpPr>
          <p:cNvPr id="814" name=""/>
          <p:cNvSpPr/>
          <p:nvPr/>
        </p:nvSpPr>
        <p:spPr>
          <a:xfrm>
            <a:off x="3024000" y="1260000"/>
            <a:ext cx="360" cy="468000"/>
          </a:xfrm>
          <a:prstGeom prst="line">
            <a:avLst/>
          </a:prstGeom>
          <a:ln cap="rnd" w="29160">
            <a:solidFill>
              <a:srgbClr val="000000"/>
            </a:solidFill>
            <a:prstDash val="sysDot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15" name=""/>
          <p:cNvSpPr/>
          <p:nvPr/>
        </p:nvSpPr>
        <p:spPr>
          <a:xfrm>
            <a:off x="2088000" y="1260000"/>
            <a:ext cx="360" cy="468000"/>
          </a:xfrm>
          <a:prstGeom prst="line">
            <a:avLst/>
          </a:prstGeom>
          <a:ln cap="rnd" w="29160">
            <a:solidFill>
              <a:srgbClr val="000000"/>
            </a:solidFill>
            <a:prstDash val="sysDot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16" name=""/>
          <p:cNvSpPr/>
          <p:nvPr/>
        </p:nvSpPr>
        <p:spPr>
          <a:xfrm>
            <a:off x="3960000" y="1260000"/>
            <a:ext cx="360" cy="468000"/>
          </a:xfrm>
          <a:prstGeom prst="line">
            <a:avLst/>
          </a:prstGeom>
          <a:ln cap="rnd" w="29160">
            <a:solidFill>
              <a:srgbClr val="000000"/>
            </a:solidFill>
            <a:prstDash val="sysDot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17" name=""/>
          <p:cNvSpPr/>
          <p:nvPr/>
        </p:nvSpPr>
        <p:spPr>
          <a:xfrm>
            <a:off x="1152000" y="1296360"/>
            <a:ext cx="863640" cy="38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fr-FR" sz="2100" spc="-1" strike="noStrike">
                <a:latin typeface="Arial"/>
              </a:rPr>
              <a:t>T1</a:t>
            </a:r>
            <a:endParaRPr b="0" lang="fr-FR" sz="2100" spc="-1" strike="noStrike">
              <a:latin typeface="Arial"/>
            </a:endParaRPr>
          </a:p>
        </p:txBody>
      </p:sp>
      <p:sp>
        <p:nvSpPr>
          <p:cNvPr id="818" name=""/>
          <p:cNvSpPr/>
          <p:nvPr/>
        </p:nvSpPr>
        <p:spPr>
          <a:xfrm>
            <a:off x="2124000" y="1296720"/>
            <a:ext cx="863640" cy="38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fr-FR" sz="2100" spc="-1" strike="noStrike">
                <a:latin typeface="Arial"/>
              </a:rPr>
              <a:t>T2</a:t>
            </a:r>
            <a:endParaRPr b="0" lang="fr-FR" sz="2100" spc="-1" strike="noStrike">
              <a:latin typeface="Arial"/>
            </a:endParaRPr>
          </a:p>
        </p:txBody>
      </p:sp>
      <p:sp>
        <p:nvSpPr>
          <p:cNvPr id="819" name=""/>
          <p:cNvSpPr/>
          <p:nvPr/>
        </p:nvSpPr>
        <p:spPr>
          <a:xfrm>
            <a:off x="3060000" y="1297080"/>
            <a:ext cx="863640" cy="38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fr-FR" sz="2100" spc="-1" strike="noStrike">
                <a:latin typeface="Arial"/>
              </a:rPr>
              <a:t>T3</a:t>
            </a:r>
            <a:endParaRPr b="0" lang="fr-FR" sz="2100" spc="-1" strike="noStrike">
              <a:latin typeface="Arial"/>
            </a:endParaRPr>
          </a:p>
        </p:txBody>
      </p:sp>
      <p:sp>
        <p:nvSpPr>
          <p:cNvPr id="820" name=""/>
          <p:cNvSpPr/>
          <p:nvPr/>
        </p:nvSpPr>
        <p:spPr>
          <a:xfrm>
            <a:off x="3996000" y="1297440"/>
            <a:ext cx="863640" cy="38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fr-FR" sz="2100" spc="-1" strike="noStrike">
                <a:latin typeface="Arial"/>
              </a:rPr>
              <a:t>T4</a:t>
            </a:r>
            <a:endParaRPr b="0" lang="fr-FR" sz="2100" spc="-1" strike="noStrike">
              <a:latin typeface="Arial"/>
            </a:endParaRPr>
          </a:p>
        </p:txBody>
      </p:sp>
      <p:sp>
        <p:nvSpPr>
          <p:cNvPr id="821" name=""/>
          <p:cNvSpPr/>
          <p:nvPr/>
        </p:nvSpPr>
        <p:spPr>
          <a:xfrm>
            <a:off x="2016000" y="2520000"/>
            <a:ext cx="1871640" cy="85788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fr-FR" sz="1800" spc="-1" strike="noStrike">
                <a:latin typeface="Arial"/>
              </a:rPr>
              <a:t>Mechanical mounting at CEA-Saclay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822" name=""/>
          <p:cNvSpPr/>
          <p:nvPr/>
        </p:nvSpPr>
        <p:spPr>
          <a:xfrm>
            <a:off x="11808000" y="6516000"/>
            <a:ext cx="539640" cy="28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fr-FR" sz="1400" spc="-1" strike="noStrike">
                <a:solidFill>
                  <a:srgbClr val="c9211e"/>
                </a:solidFill>
                <a:latin typeface="Arial"/>
              </a:rPr>
              <a:t>12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823" name=""/>
          <p:cNvSpPr/>
          <p:nvPr/>
        </p:nvSpPr>
        <p:spPr>
          <a:xfrm>
            <a:off x="4896000" y="1260000"/>
            <a:ext cx="360" cy="468000"/>
          </a:xfrm>
          <a:prstGeom prst="line">
            <a:avLst/>
          </a:prstGeom>
          <a:ln cap="rnd" w="29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24" name=""/>
          <p:cNvSpPr/>
          <p:nvPr/>
        </p:nvSpPr>
        <p:spPr>
          <a:xfrm>
            <a:off x="6768000" y="1260000"/>
            <a:ext cx="360" cy="468000"/>
          </a:xfrm>
          <a:prstGeom prst="line">
            <a:avLst/>
          </a:prstGeom>
          <a:ln cap="rnd" w="29160">
            <a:solidFill>
              <a:srgbClr val="000000"/>
            </a:solidFill>
            <a:prstDash val="sysDot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25" name=""/>
          <p:cNvSpPr/>
          <p:nvPr/>
        </p:nvSpPr>
        <p:spPr>
          <a:xfrm>
            <a:off x="5832000" y="1260000"/>
            <a:ext cx="360" cy="468000"/>
          </a:xfrm>
          <a:prstGeom prst="line">
            <a:avLst/>
          </a:prstGeom>
          <a:ln cap="rnd" w="29160">
            <a:solidFill>
              <a:srgbClr val="000000"/>
            </a:solidFill>
            <a:prstDash val="sysDot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26" name=""/>
          <p:cNvSpPr/>
          <p:nvPr/>
        </p:nvSpPr>
        <p:spPr>
          <a:xfrm>
            <a:off x="4896000" y="1296360"/>
            <a:ext cx="863640" cy="38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fr-FR" sz="2100" spc="-1" strike="noStrike">
                <a:latin typeface="Arial"/>
              </a:rPr>
              <a:t>T1</a:t>
            </a:r>
            <a:endParaRPr b="0" lang="fr-FR" sz="2100" spc="-1" strike="noStrike">
              <a:latin typeface="Arial"/>
            </a:endParaRPr>
          </a:p>
        </p:txBody>
      </p:sp>
      <p:sp>
        <p:nvSpPr>
          <p:cNvPr id="827" name=""/>
          <p:cNvSpPr/>
          <p:nvPr/>
        </p:nvSpPr>
        <p:spPr>
          <a:xfrm>
            <a:off x="5868000" y="1296720"/>
            <a:ext cx="863640" cy="38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fr-FR" sz="2100" spc="-1" strike="noStrike">
                <a:latin typeface="Arial"/>
              </a:rPr>
              <a:t>T2</a:t>
            </a:r>
            <a:endParaRPr b="0" lang="fr-FR" sz="2100" spc="-1" strike="noStrike">
              <a:latin typeface="Arial"/>
            </a:endParaRPr>
          </a:p>
        </p:txBody>
      </p:sp>
      <p:sp>
        <p:nvSpPr>
          <p:cNvPr id="828" name=""/>
          <p:cNvSpPr/>
          <p:nvPr/>
        </p:nvSpPr>
        <p:spPr>
          <a:xfrm>
            <a:off x="6804000" y="1297080"/>
            <a:ext cx="863640" cy="38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fr-FR" sz="2100" spc="-1" strike="noStrike">
                <a:latin typeface="Arial"/>
              </a:rPr>
              <a:t>T3</a:t>
            </a:r>
            <a:endParaRPr b="0" lang="fr-FR" sz="2100" spc="-1" strike="noStrike">
              <a:latin typeface="Arial"/>
            </a:endParaRPr>
          </a:p>
        </p:txBody>
      </p:sp>
      <p:sp>
        <p:nvSpPr>
          <p:cNvPr id="829" name=""/>
          <p:cNvSpPr/>
          <p:nvPr/>
        </p:nvSpPr>
        <p:spPr>
          <a:xfrm flipV="1">
            <a:off x="3898080" y="2952720"/>
            <a:ext cx="4547520" cy="12240"/>
          </a:xfrm>
          <a:prstGeom prst="line">
            <a:avLst/>
          </a:prstGeom>
          <a:ln w="29160">
            <a:solidFill>
              <a:srgbClr val="000000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30" name=""/>
          <p:cNvSpPr/>
          <p:nvPr/>
        </p:nvSpPr>
        <p:spPr>
          <a:xfrm>
            <a:off x="8517600" y="2520720"/>
            <a:ext cx="3347640" cy="359928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latin typeface="Arial"/>
              </a:rPr>
              <a:t>General test of all the </a:t>
            </a:r>
            <a:r>
              <a:rPr b="1" lang="fr-FR" sz="1800" spc="-1" strike="noStrike">
                <a:latin typeface="Arial"/>
              </a:rPr>
              <a:t>electronics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latin typeface="Arial"/>
              </a:rPr>
              <a:t>Test of </a:t>
            </a:r>
            <a:r>
              <a:rPr b="1" lang="fr-FR" sz="1800" spc="-1" strike="noStrike">
                <a:latin typeface="Arial"/>
              </a:rPr>
              <a:t>control and commands</a:t>
            </a:r>
            <a:r>
              <a:rPr b="0" lang="fr-FR" sz="1800" spc="-1" strike="noStrike">
                <a:latin typeface="Arial"/>
              </a:rPr>
              <a:t> (wheel, det. position, calibration arms…)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fr-FR" sz="1800" spc="-1" strike="noStrike">
                <a:latin typeface="Arial"/>
              </a:rPr>
              <a:t>Mounting and alignment</a:t>
            </a:r>
            <a:r>
              <a:rPr b="0" lang="fr-FR" sz="1800" spc="-1" strike="noStrike">
                <a:latin typeface="Arial"/>
              </a:rPr>
              <a:t> of SEASON with and without vacuum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latin typeface="Arial"/>
              </a:rPr>
              <a:t>Write/adjust a </a:t>
            </a:r>
            <a:r>
              <a:rPr b="1" lang="fr-FR" sz="1800" spc="-1" strike="noStrike">
                <a:latin typeface="Arial"/>
              </a:rPr>
              <a:t>set-up protocol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831" name=""/>
          <p:cNvSpPr/>
          <p:nvPr/>
        </p:nvSpPr>
        <p:spPr>
          <a:xfrm>
            <a:off x="2520000" y="1725480"/>
            <a:ext cx="1439640" cy="23112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32" name=""/>
          <p:cNvSpPr/>
          <p:nvPr/>
        </p:nvSpPr>
        <p:spPr>
          <a:xfrm flipH="1">
            <a:off x="3006000" y="1889280"/>
            <a:ext cx="4680" cy="630720"/>
          </a:xfrm>
          <a:prstGeom prst="line">
            <a:avLst/>
          </a:prstGeom>
          <a:ln w="29160">
            <a:solidFill>
              <a:srgbClr val="000000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"/>
          <p:cNvSpPr/>
          <p:nvPr/>
        </p:nvSpPr>
        <p:spPr>
          <a:xfrm>
            <a:off x="1152000" y="1044000"/>
            <a:ext cx="8531640" cy="899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5400"/>
                </a:moveTo>
                <a:lnTo>
                  <a:pt x="16200" y="5400"/>
                </a:lnTo>
                <a:lnTo>
                  <a:pt x="16200" y="0"/>
                </a:lnTo>
                <a:lnTo>
                  <a:pt x="21600" y="10800"/>
                </a:lnTo>
                <a:lnTo>
                  <a:pt x="16200" y="21600"/>
                </a:lnTo>
                <a:lnTo>
                  <a:pt x="16200" y="16200"/>
                </a:lnTo>
                <a:lnTo>
                  <a:pt x="0" y="16200"/>
                </a:lnTo>
                <a:close/>
              </a:path>
            </a:pathLst>
          </a:custGeom>
          <a:solidFill>
            <a:srgbClr val="ffffff"/>
          </a:solidFill>
          <a:ln w="29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34" name=""/>
          <p:cNvSpPr/>
          <p:nvPr/>
        </p:nvSpPr>
        <p:spPr>
          <a:xfrm>
            <a:off x="1152000" y="1260000"/>
            <a:ext cx="360" cy="468000"/>
          </a:xfrm>
          <a:prstGeom prst="line">
            <a:avLst/>
          </a:prstGeom>
          <a:ln cap="rnd" w="29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35" name=""/>
          <p:cNvSpPr/>
          <p:nvPr/>
        </p:nvSpPr>
        <p:spPr>
          <a:xfrm>
            <a:off x="4896000" y="1260000"/>
            <a:ext cx="360" cy="468000"/>
          </a:xfrm>
          <a:prstGeom prst="line">
            <a:avLst/>
          </a:prstGeom>
          <a:ln cap="rnd" w="29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36" name=""/>
          <p:cNvSpPr/>
          <p:nvPr/>
        </p:nvSpPr>
        <p:spPr>
          <a:xfrm>
            <a:off x="1188000" y="864360"/>
            <a:ext cx="3779640" cy="38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fr-FR" sz="2100" spc="-1" strike="noStrike">
                <a:latin typeface="Arial"/>
              </a:rPr>
              <a:t>2024</a:t>
            </a:r>
            <a:endParaRPr b="0" lang="fr-FR" sz="2100" spc="-1" strike="noStrike">
              <a:latin typeface="Arial"/>
            </a:endParaRPr>
          </a:p>
        </p:txBody>
      </p:sp>
      <p:sp>
        <p:nvSpPr>
          <p:cNvPr id="837" name=""/>
          <p:cNvSpPr/>
          <p:nvPr/>
        </p:nvSpPr>
        <p:spPr>
          <a:xfrm>
            <a:off x="4896000" y="864720"/>
            <a:ext cx="3779640" cy="38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fr-FR" sz="2100" spc="-1" strike="noStrike">
                <a:latin typeface="Arial"/>
              </a:rPr>
              <a:t>2025</a:t>
            </a:r>
            <a:endParaRPr b="0" lang="fr-FR" sz="2100" spc="-1" strike="noStrike">
              <a:latin typeface="Arial"/>
            </a:endParaRPr>
          </a:p>
        </p:txBody>
      </p:sp>
      <p:sp>
        <p:nvSpPr>
          <p:cNvPr id="838" name=""/>
          <p:cNvSpPr/>
          <p:nvPr/>
        </p:nvSpPr>
        <p:spPr>
          <a:xfrm>
            <a:off x="3024000" y="1260000"/>
            <a:ext cx="360" cy="468000"/>
          </a:xfrm>
          <a:prstGeom prst="line">
            <a:avLst/>
          </a:prstGeom>
          <a:ln cap="rnd" w="29160">
            <a:solidFill>
              <a:srgbClr val="000000"/>
            </a:solidFill>
            <a:prstDash val="sysDot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39" name=""/>
          <p:cNvSpPr/>
          <p:nvPr/>
        </p:nvSpPr>
        <p:spPr>
          <a:xfrm>
            <a:off x="2088000" y="1260000"/>
            <a:ext cx="360" cy="468000"/>
          </a:xfrm>
          <a:prstGeom prst="line">
            <a:avLst/>
          </a:prstGeom>
          <a:ln cap="rnd" w="29160">
            <a:solidFill>
              <a:srgbClr val="000000"/>
            </a:solidFill>
            <a:prstDash val="sysDot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40" name=""/>
          <p:cNvSpPr/>
          <p:nvPr/>
        </p:nvSpPr>
        <p:spPr>
          <a:xfrm>
            <a:off x="3960000" y="1260000"/>
            <a:ext cx="360" cy="468000"/>
          </a:xfrm>
          <a:prstGeom prst="line">
            <a:avLst/>
          </a:prstGeom>
          <a:ln cap="rnd" w="29160">
            <a:solidFill>
              <a:srgbClr val="000000"/>
            </a:solidFill>
            <a:prstDash val="sysDot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41" name=""/>
          <p:cNvSpPr/>
          <p:nvPr/>
        </p:nvSpPr>
        <p:spPr>
          <a:xfrm>
            <a:off x="1152000" y="1296360"/>
            <a:ext cx="863640" cy="38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fr-FR" sz="2100" spc="-1" strike="noStrike">
                <a:latin typeface="Arial"/>
              </a:rPr>
              <a:t>T1</a:t>
            </a:r>
            <a:endParaRPr b="0" lang="fr-FR" sz="2100" spc="-1" strike="noStrike">
              <a:latin typeface="Arial"/>
            </a:endParaRPr>
          </a:p>
        </p:txBody>
      </p:sp>
      <p:sp>
        <p:nvSpPr>
          <p:cNvPr id="842" name=""/>
          <p:cNvSpPr/>
          <p:nvPr/>
        </p:nvSpPr>
        <p:spPr>
          <a:xfrm>
            <a:off x="2124000" y="1296720"/>
            <a:ext cx="863640" cy="38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fr-FR" sz="2100" spc="-1" strike="noStrike">
                <a:latin typeface="Arial"/>
              </a:rPr>
              <a:t>T2</a:t>
            </a:r>
            <a:endParaRPr b="0" lang="fr-FR" sz="2100" spc="-1" strike="noStrike">
              <a:latin typeface="Arial"/>
            </a:endParaRPr>
          </a:p>
        </p:txBody>
      </p:sp>
      <p:sp>
        <p:nvSpPr>
          <p:cNvPr id="843" name=""/>
          <p:cNvSpPr/>
          <p:nvPr/>
        </p:nvSpPr>
        <p:spPr>
          <a:xfrm>
            <a:off x="3060000" y="1297080"/>
            <a:ext cx="863640" cy="38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fr-FR" sz="2100" spc="-1" strike="noStrike">
                <a:latin typeface="Arial"/>
              </a:rPr>
              <a:t>T3</a:t>
            </a:r>
            <a:endParaRPr b="0" lang="fr-FR" sz="2100" spc="-1" strike="noStrike">
              <a:latin typeface="Arial"/>
            </a:endParaRPr>
          </a:p>
        </p:txBody>
      </p:sp>
      <p:sp>
        <p:nvSpPr>
          <p:cNvPr id="844" name=""/>
          <p:cNvSpPr/>
          <p:nvPr/>
        </p:nvSpPr>
        <p:spPr>
          <a:xfrm>
            <a:off x="3996000" y="1297440"/>
            <a:ext cx="863640" cy="38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fr-FR" sz="2100" spc="-1" strike="noStrike">
                <a:latin typeface="Arial"/>
              </a:rPr>
              <a:t>T4</a:t>
            </a:r>
            <a:endParaRPr b="0" lang="fr-FR" sz="2100" spc="-1" strike="noStrike">
              <a:latin typeface="Arial"/>
            </a:endParaRPr>
          </a:p>
        </p:txBody>
      </p:sp>
      <p:sp>
        <p:nvSpPr>
          <p:cNvPr id="845" name=""/>
          <p:cNvSpPr/>
          <p:nvPr/>
        </p:nvSpPr>
        <p:spPr>
          <a:xfrm>
            <a:off x="3240000" y="3780000"/>
            <a:ext cx="1979640" cy="85788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fr-FR" sz="1800" spc="-1" strike="noStrike">
                <a:latin typeface="Arial"/>
              </a:rPr>
              <a:t>Source commissioning at GANIL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846" name=""/>
          <p:cNvSpPr/>
          <p:nvPr/>
        </p:nvSpPr>
        <p:spPr>
          <a:xfrm>
            <a:off x="5274720" y="4203000"/>
            <a:ext cx="3329280" cy="9000"/>
          </a:xfrm>
          <a:prstGeom prst="line">
            <a:avLst/>
          </a:prstGeom>
          <a:ln w="29160">
            <a:solidFill>
              <a:srgbClr val="000000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47" name=""/>
          <p:cNvSpPr/>
          <p:nvPr/>
        </p:nvSpPr>
        <p:spPr>
          <a:xfrm>
            <a:off x="8532000" y="2520360"/>
            <a:ext cx="3347640" cy="251964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latin typeface="Arial"/>
              </a:rPr>
              <a:t>Complete test of SEASON </a:t>
            </a:r>
            <a:r>
              <a:rPr b="1" lang="fr-FR" sz="1800" spc="-1" strike="noStrike">
                <a:latin typeface="Arial"/>
              </a:rPr>
              <a:t>without beam</a:t>
            </a:r>
            <a:r>
              <a:rPr b="0" lang="fr-FR" sz="1800" spc="-1" strike="noStrike">
                <a:latin typeface="Arial"/>
              </a:rPr>
              <a:t> using GANIL acquisition system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latin typeface="Arial"/>
              </a:rPr>
              <a:t>First </a:t>
            </a:r>
            <a:r>
              <a:rPr b="1" lang="fr-FR" sz="1800" spc="-1" strike="noStrike">
                <a:latin typeface="Arial"/>
              </a:rPr>
              <a:t>real-case measurement of SEASON’s characteristics</a:t>
            </a:r>
            <a:r>
              <a:rPr b="0" lang="fr-FR" sz="1800" spc="-1" strike="noStrike">
                <a:latin typeface="Arial"/>
              </a:rPr>
              <a:t> (efficiency, timing properties, ...)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848" name=""/>
          <p:cNvSpPr/>
          <p:nvPr/>
        </p:nvSpPr>
        <p:spPr>
          <a:xfrm>
            <a:off x="11808000" y="6516000"/>
            <a:ext cx="539640" cy="28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fr-FR" sz="1400" spc="-1" strike="noStrike">
                <a:solidFill>
                  <a:srgbClr val="c9211e"/>
                </a:solidFill>
                <a:latin typeface="Arial"/>
              </a:rPr>
              <a:t>12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849" name=""/>
          <p:cNvSpPr/>
          <p:nvPr/>
        </p:nvSpPr>
        <p:spPr>
          <a:xfrm>
            <a:off x="4896000" y="1260000"/>
            <a:ext cx="360" cy="468000"/>
          </a:xfrm>
          <a:prstGeom prst="line">
            <a:avLst/>
          </a:prstGeom>
          <a:ln cap="rnd" w="29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50" name=""/>
          <p:cNvSpPr/>
          <p:nvPr/>
        </p:nvSpPr>
        <p:spPr>
          <a:xfrm>
            <a:off x="6768000" y="1260000"/>
            <a:ext cx="360" cy="468000"/>
          </a:xfrm>
          <a:prstGeom prst="line">
            <a:avLst/>
          </a:prstGeom>
          <a:ln cap="rnd" w="29160">
            <a:solidFill>
              <a:srgbClr val="000000"/>
            </a:solidFill>
            <a:prstDash val="sysDot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51" name=""/>
          <p:cNvSpPr/>
          <p:nvPr/>
        </p:nvSpPr>
        <p:spPr>
          <a:xfrm>
            <a:off x="5832000" y="1260000"/>
            <a:ext cx="360" cy="468000"/>
          </a:xfrm>
          <a:prstGeom prst="line">
            <a:avLst/>
          </a:prstGeom>
          <a:ln cap="rnd" w="29160">
            <a:solidFill>
              <a:srgbClr val="000000"/>
            </a:solidFill>
            <a:prstDash val="sysDot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52" name=""/>
          <p:cNvSpPr/>
          <p:nvPr/>
        </p:nvSpPr>
        <p:spPr>
          <a:xfrm>
            <a:off x="4896000" y="1296360"/>
            <a:ext cx="863640" cy="38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fr-FR" sz="2100" spc="-1" strike="noStrike">
                <a:latin typeface="Arial"/>
              </a:rPr>
              <a:t>T1</a:t>
            </a:r>
            <a:endParaRPr b="0" lang="fr-FR" sz="2100" spc="-1" strike="noStrike">
              <a:latin typeface="Arial"/>
            </a:endParaRPr>
          </a:p>
        </p:txBody>
      </p:sp>
      <p:sp>
        <p:nvSpPr>
          <p:cNvPr id="853" name=""/>
          <p:cNvSpPr/>
          <p:nvPr/>
        </p:nvSpPr>
        <p:spPr>
          <a:xfrm>
            <a:off x="5868000" y="1296720"/>
            <a:ext cx="863640" cy="38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fr-FR" sz="2100" spc="-1" strike="noStrike">
                <a:latin typeface="Arial"/>
              </a:rPr>
              <a:t>T2</a:t>
            </a:r>
            <a:endParaRPr b="0" lang="fr-FR" sz="2100" spc="-1" strike="noStrike">
              <a:latin typeface="Arial"/>
            </a:endParaRPr>
          </a:p>
        </p:txBody>
      </p:sp>
      <p:sp>
        <p:nvSpPr>
          <p:cNvPr id="854" name=""/>
          <p:cNvSpPr/>
          <p:nvPr/>
        </p:nvSpPr>
        <p:spPr>
          <a:xfrm>
            <a:off x="6804000" y="1297080"/>
            <a:ext cx="863640" cy="38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fr-FR" sz="2100" spc="-1" strike="noStrike">
                <a:latin typeface="Arial"/>
              </a:rPr>
              <a:t>T3</a:t>
            </a:r>
            <a:endParaRPr b="0" lang="fr-FR" sz="2100" spc="-1" strike="noStrike">
              <a:latin typeface="Arial"/>
            </a:endParaRPr>
          </a:p>
        </p:txBody>
      </p:sp>
      <p:sp>
        <p:nvSpPr>
          <p:cNvPr id="855" name=""/>
          <p:cNvSpPr/>
          <p:nvPr/>
        </p:nvSpPr>
        <p:spPr>
          <a:xfrm>
            <a:off x="2016000" y="2520360"/>
            <a:ext cx="1871640" cy="85788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fr-FR" sz="1800" spc="-1" strike="noStrike">
                <a:latin typeface="Arial"/>
              </a:rPr>
              <a:t>Mechanical mounting at CEA-Saclay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856" name=""/>
          <p:cNvSpPr/>
          <p:nvPr/>
        </p:nvSpPr>
        <p:spPr>
          <a:xfrm>
            <a:off x="2520000" y="1725840"/>
            <a:ext cx="1439640" cy="23112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57" name=""/>
          <p:cNvSpPr/>
          <p:nvPr/>
        </p:nvSpPr>
        <p:spPr>
          <a:xfrm flipH="1">
            <a:off x="3006000" y="1889640"/>
            <a:ext cx="4680" cy="630720"/>
          </a:xfrm>
          <a:prstGeom prst="line">
            <a:avLst/>
          </a:prstGeom>
          <a:ln w="29160">
            <a:solidFill>
              <a:srgbClr val="000000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58" name=""/>
          <p:cNvSpPr/>
          <p:nvPr/>
        </p:nvSpPr>
        <p:spPr>
          <a:xfrm>
            <a:off x="4248000" y="1721880"/>
            <a:ext cx="1331640" cy="258480"/>
          </a:xfrm>
          <a:prstGeom prst="rect">
            <a:avLst/>
          </a:prstGeom>
          <a:solidFill>
            <a:srgbClr val="ff8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59" name=""/>
          <p:cNvSpPr/>
          <p:nvPr/>
        </p:nvSpPr>
        <p:spPr>
          <a:xfrm flipH="1">
            <a:off x="4500000" y="1911600"/>
            <a:ext cx="5760" cy="1868400"/>
          </a:xfrm>
          <a:prstGeom prst="line">
            <a:avLst/>
          </a:prstGeom>
          <a:ln w="29160">
            <a:solidFill>
              <a:srgbClr val="000000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60" name="PlaceHolder 27"/>
          <p:cNvSpPr/>
          <p:nvPr/>
        </p:nvSpPr>
        <p:spPr>
          <a:xfrm>
            <a:off x="155880" y="133920"/>
            <a:ext cx="10726560" cy="87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noAutofit/>
          </a:bodyPr>
          <a:p>
            <a:pPr>
              <a:lnSpc>
                <a:spcPct val="90000"/>
              </a:lnSpc>
              <a:buNone/>
            </a:pPr>
            <a:r>
              <a:rPr b="0" lang="fr-FR" sz="3200" spc="-1" strike="noStrike">
                <a:solidFill>
                  <a:srgbClr val="262626"/>
                </a:solidFill>
                <a:latin typeface="Poppins Black"/>
                <a:ea typeface="DejaVu Sans"/>
              </a:rPr>
              <a:t>Current schedule for SEASON commissioning</a:t>
            </a:r>
            <a:endParaRPr b="0" lang="fr-FR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"/>
          <p:cNvSpPr/>
          <p:nvPr/>
        </p:nvSpPr>
        <p:spPr>
          <a:xfrm>
            <a:off x="1152000" y="1044000"/>
            <a:ext cx="8531640" cy="899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5400"/>
                </a:moveTo>
                <a:lnTo>
                  <a:pt x="16200" y="5400"/>
                </a:lnTo>
                <a:lnTo>
                  <a:pt x="16200" y="0"/>
                </a:lnTo>
                <a:lnTo>
                  <a:pt x="21600" y="10800"/>
                </a:lnTo>
                <a:lnTo>
                  <a:pt x="16200" y="21600"/>
                </a:lnTo>
                <a:lnTo>
                  <a:pt x="16200" y="16200"/>
                </a:lnTo>
                <a:lnTo>
                  <a:pt x="0" y="16200"/>
                </a:lnTo>
                <a:close/>
              </a:path>
            </a:pathLst>
          </a:custGeom>
          <a:solidFill>
            <a:srgbClr val="ffffff"/>
          </a:solidFill>
          <a:ln w="29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2" name=""/>
          <p:cNvSpPr/>
          <p:nvPr/>
        </p:nvSpPr>
        <p:spPr>
          <a:xfrm>
            <a:off x="1152000" y="1260000"/>
            <a:ext cx="360" cy="468000"/>
          </a:xfrm>
          <a:prstGeom prst="line">
            <a:avLst/>
          </a:prstGeom>
          <a:ln cap="rnd" w="29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3" name=""/>
          <p:cNvSpPr/>
          <p:nvPr/>
        </p:nvSpPr>
        <p:spPr>
          <a:xfrm>
            <a:off x="4896000" y="1260000"/>
            <a:ext cx="360" cy="468000"/>
          </a:xfrm>
          <a:prstGeom prst="line">
            <a:avLst/>
          </a:prstGeom>
          <a:ln cap="rnd" w="29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4" name=""/>
          <p:cNvSpPr/>
          <p:nvPr/>
        </p:nvSpPr>
        <p:spPr>
          <a:xfrm>
            <a:off x="1188000" y="864360"/>
            <a:ext cx="3779640" cy="38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fr-FR" sz="2100" spc="-1" strike="noStrike">
                <a:latin typeface="Arial"/>
              </a:rPr>
              <a:t>2024</a:t>
            </a:r>
            <a:endParaRPr b="0" lang="fr-FR" sz="2100" spc="-1" strike="noStrike">
              <a:latin typeface="Arial"/>
            </a:endParaRPr>
          </a:p>
        </p:txBody>
      </p:sp>
      <p:sp>
        <p:nvSpPr>
          <p:cNvPr id="865" name=""/>
          <p:cNvSpPr/>
          <p:nvPr/>
        </p:nvSpPr>
        <p:spPr>
          <a:xfrm>
            <a:off x="4896000" y="864720"/>
            <a:ext cx="3779640" cy="38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fr-FR" sz="2100" spc="-1" strike="noStrike">
                <a:latin typeface="Arial"/>
              </a:rPr>
              <a:t>2025</a:t>
            </a:r>
            <a:endParaRPr b="0" lang="fr-FR" sz="2100" spc="-1" strike="noStrike">
              <a:latin typeface="Arial"/>
            </a:endParaRPr>
          </a:p>
        </p:txBody>
      </p:sp>
      <p:sp>
        <p:nvSpPr>
          <p:cNvPr id="866" name=""/>
          <p:cNvSpPr/>
          <p:nvPr/>
        </p:nvSpPr>
        <p:spPr>
          <a:xfrm>
            <a:off x="3024000" y="1260000"/>
            <a:ext cx="360" cy="468000"/>
          </a:xfrm>
          <a:prstGeom prst="line">
            <a:avLst/>
          </a:prstGeom>
          <a:ln cap="rnd" w="29160">
            <a:solidFill>
              <a:srgbClr val="000000"/>
            </a:solidFill>
            <a:prstDash val="sysDot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7" name=""/>
          <p:cNvSpPr/>
          <p:nvPr/>
        </p:nvSpPr>
        <p:spPr>
          <a:xfrm>
            <a:off x="2088000" y="1260000"/>
            <a:ext cx="360" cy="468000"/>
          </a:xfrm>
          <a:prstGeom prst="line">
            <a:avLst/>
          </a:prstGeom>
          <a:ln cap="rnd" w="29160">
            <a:solidFill>
              <a:srgbClr val="000000"/>
            </a:solidFill>
            <a:prstDash val="sysDot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8" name=""/>
          <p:cNvSpPr/>
          <p:nvPr/>
        </p:nvSpPr>
        <p:spPr>
          <a:xfrm>
            <a:off x="3960000" y="1260000"/>
            <a:ext cx="360" cy="468000"/>
          </a:xfrm>
          <a:prstGeom prst="line">
            <a:avLst/>
          </a:prstGeom>
          <a:ln cap="rnd" w="29160">
            <a:solidFill>
              <a:srgbClr val="000000"/>
            </a:solidFill>
            <a:prstDash val="sysDot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9" name=""/>
          <p:cNvSpPr/>
          <p:nvPr/>
        </p:nvSpPr>
        <p:spPr>
          <a:xfrm>
            <a:off x="1152000" y="1296360"/>
            <a:ext cx="863640" cy="38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fr-FR" sz="2100" spc="-1" strike="noStrike">
                <a:latin typeface="Arial"/>
              </a:rPr>
              <a:t>T1</a:t>
            </a:r>
            <a:endParaRPr b="0" lang="fr-FR" sz="2100" spc="-1" strike="noStrike">
              <a:latin typeface="Arial"/>
            </a:endParaRPr>
          </a:p>
        </p:txBody>
      </p:sp>
      <p:sp>
        <p:nvSpPr>
          <p:cNvPr id="870" name=""/>
          <p:cNvSpPr/>
          <p:nvPr/>
        </p:nvSpPr>
        <p:spPr>
          <a:xfrm>
            <a:off x="2124000" y="1296720"/>
            <a:ext cx="863640" cy="38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fr-FR" sz="2100" spc="-1" strike="noStrike">
                <a:latin typeface="Arial"/>
              </a:rPr>
              <a:t>T2</a:t>
            </a:r>
            <a:endParaRPr b="0" lang="fr-FR" sz="2100" spc="-1" strike="noStrike">
              <a:latin typeface="Arial"/>
            </a:endParaRPr>
          </a:p>
        </p:txBody>
      </p:sp>
      <p:sp>
        <p:nvSpPr>
          <p:cNvPr id="871" name=""/>
          <p:cNvSpPr/>
          <p:nvPr/>
        </p:nvSpPr>
        <p:spPr>
          <a:xfrm>
            <a:off x="3060000" y="1297080"/>
            <a:ext cx="863640" cy="38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fr-FR" sz="2100" spc="-1" strike="noStrike">
                <a:latin typeface="Arial"/>
              </a:rPr>
              <a:t>T3</a:t>
            </a:r>
            <a:endParaRPr b="0" lang="fr-FR" sz="2100" spc="-1" strike="noStrike">
              <a:latin typeface="Arial"/>
            </a:endParaRPr>
          </a:p>
        </p:txBody>
      </p:sp>
      <p:sp>
        <p:nvSpPr>
          <p:cNvPr id="872" name=""/>
          <p:cNvSpPr/>
          <p:nvPr/>
        </p:nvSpPr>
        <p:spPr>
          <a:xfrm>
            <a:off x="3996000" y="1297440"/>
            <a:ext cx="863640" cy="38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fr-FR" sz="2100" spc="-1" strike="noStrike">
                <a:latin typeface="Arial"/>
              </a:rPr>
              <a:t>T4</a:t>
            </a:r>
            <a:endParaRPr b="0" lang="fr-FR" sz="2100" spc="-1" strike="noStrike">
              <a:latin typeface="Arial"/>
            </a:endParaRPr>
          </a:p>
        </p:txBody>
      </p:sp>
      <p:sp>
        <p:nvSpPr>
          <p:cNvPr id="873" name=""/>
          <p:cNvSpPr/>
          <p:nvPr/>
        </p:nvSpPr>
        <p:spPr>
          <a:xfrm>
            <a:off x="3240000" y="3780000"/>
            <a:ext cx="1979640" cy="85788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fr-FR" sz="1800" spc="-1" strike="noStrike">
                <a:latin typeface="Arial"/>
              </a:rPr>
              <a:t>Source commissioning at GANIL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874" name=""/>
          <p:cNvSpPr/>
          <p:nvPr/>
        </p:nvSpPr>
        <p:spPr>
          <a:xfrm>
            <a:off x="8928000" y="6453720"/>
            <a:ext cx="3239640" cy="34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latin typeface="Arial"/>
              </a:rPr>
              <a:t>* without deported station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875" name=""/>
          <p:cNvSpPr/>
          <p:nvPr/>
        </p:nvSpPr>
        <p:spPr>
          <a:xfrm>
            <a:off x="11808000" y="6516000"/>
            <a:ext cx="539640" cy="28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fr-FR" sz="1400" spc="-1" strike="noStrike">
                <a:solidFill>
                  <a:srgbClr val="c9211e"/>
                </a:solidFill>
                <a:latin typeface="Arial"/>
              </a:rPr>
              <a:t>12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876" name=""/>
          <p:cNvSpPr/>
          <p:nvPr/>
        </p:nvSpPr>
        <p:spPr>
          <a:xfrm>
            <a:off x="5145840" y="4884480"/>
            <a:ext cx="1979640" cy="85788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fr-FR" sz="1800" spc="-1" strike="noStrike">
                <a:latin typeface="Arial"/>
              </a:rPr>
              <a:t>Online commissioning at Jyväskylä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877" name=""/>
          <p:cNvSpPr/>
          <p:nvPr/>
        </p:nvSpPr>
        <p:spPr>
          <a:xfrm>
            <a:off x="4896000" y="1260000"/>
            <a:ext cx="360" cy="468000"/>
          </a:xfrm>
          <a:prstGeom prst="line">
            <a:avLst/>
          </a:prstGeom>
          <a:ln cap="rnd" w="29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78" name=""/>
          <p:cNvSpPr/>
          <p:nvPr/>
        </p:nvSpPr>
        <p:spPr>
          <a:xfrm>
            <a:off x="6768000" y="1260000"/>
            <a:ext cx="360" cy="468000"/>
          </a:xfrm>
          <a:prstGeom prst="line">
            <a:avLst/>
          </a:prstGeom>
          <a:ln cap="rnd" w="29160">
            <a:solidFill>
              <a:srgbClr val="000000"/>
            </a:solidFill>
            <a:prstDash val="sysDot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79" name=""/>
          <p:cNvSpPr/>
          <p:nvPr/>
        </p:nvSpPr>
        <p:spPr>
          <a:xfrm>
            <a:off x="5832000" y="1260000"/>
            <a:ext cx="360" cy="468000"/>
          </a:xfrm>
          <a:prstGeom prst="line">
            <a:avLst/>
          </a:prstGeom>
          <a:ln cap="rnd" w="29160">
            <a:solidFill>
              <a:srgbClr val="000000"/>
            </a:solidFill>
            <a:prstDash val="sysDot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80" name=""/>
          <p:cNvSpPr/>
          <p:nvPr/>
        </p:nvSpPr>
        <p:spPr>
          <a:xfrm>
            <a:off x="4896000" y="1296360"/>
            <a:ext cx="863640" cy="38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fr-FR" sz="2100" spc="-1" strike="noStrike">
                <a:latin typeface="Arial"/>
              </a:rPr>
              <a:t>T1</a:t>
            </a:r>
            <a:endParaRPr b="0" lang="fr-FR" sz="2100" spc="-1" strike="noStrike">
              <a:latin typeface="Arial"/>
            </a:endParaRPr>
          </a:p>
        </p:txBody>
      </p:sp>
      <p:sp>
        <p:nvSpPr>
          <p:cNvPr id="881" name=""/>
          <p:cNvSpPr/>
          <p:nvPr/>
        </p:nvSpPr>
        <p:spPr>
          <a:xfrm>
            <a:off x="5868000" y="1296720"/>
            <a:ext cx="863640" cy="38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fr-FR" sz="2100" spc="-1" strike="noStrike">
                <a:latin typeface="Arial"/>
              </a:rPr>
              <a:t>T2</a:t>
            </a:r>
            <a:endParaRPr b="0" lang="fr-FR" sz="2100" spc="-1" strike="noStrike">
              <a:latin typeface="Arial"/>
            </a:endParaRPr>
          </a:p>
        </p:txBody>
      </p:sp>
      <p:sp>
        <p:nvSpPr>
          <p:cNvPr id="882" name=""/>
          <p:cNvSpPr/>
          <p:nvPr/>
        </p:nvSpPr>
        <p:spPr>
          <a:xfrm>
            <a:off x="6804000" y="1297080"/>
            <a:ext cx="863640" cy="38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fr-FR" sz="2100" spc="-1" strike="noStrike">
                <a:latin typeface="Arial"/>
              </a:rPr>
              <a:t>T3</a:t>
            </a:r>
            <a:endParaRPr b="0" lang="fr-FR" sz="2100" spc="-1" strike="noStrike">
              <a:latin typeface="Arial"/>
            </a:endParaRPr>
          </a:p>
        </p:txBody>
      </p:sp>
      <p:sp>
        <p:nvSpPr>
          <p:cNvPr id="883" name=""/>
          <p:cNvSpPr/>
          <p:nvPr/>
        </p:nvSpPr>
        <p:spPr>
          <a:xfrm>
            <a:off x="7131960" y="5286600"/>
            <a:ext cx="1464840" cy="5760"/>
          </a:xfrm>
          <a:prstGeom prst="line">
            <a:avLst/>
          </a:prstGeom>
          <a:ln w="29160">
            <a:solidFill>
              <a:srgbClr val="000000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84" name=""/>
          <p:cNvSpPr/>
          <p:nvPr/>
        </p:nvSpPr>
        <p:spPr>
          <a:xfrm>
            <a:off x="8524800" y="3132720"/>
            <a:ext cx="3347640" cy="262728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latin typeface="Arial"/>
              </a:rPr>
              <a:t>Transport and</a:t>
            </a:r>
            <a:r>
              <a:rPr b="1" lang="fr-FR" sz="1800" spc="-1" strike="noStrike">
                <a:latin typeface="Arial"/>
              </a:rPr>
              <a:t> installation at IGISOL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latin typeface="Arial"/>
              </a:rPr>
              <a:t>Complete* test of SEASON </a:t>
            </a:r>
            <a:r>
              <a:rPr b="1" lang="fr-FR" sz="1800" spc="-1" strike="noStrike">
                <a:latin typeface="Arial"/>
              </a:rPr>
              <a:t>with beam </a:t>
            </a:r>
            <a:r>
              <a:rPr b="0" lang="fr-FR" sz="1800" spc="-1" strike="noStrike">
                <a:latin typeface="Arial"/>
              </a:rPr>
              <a:t>using </a:t>
            </a:r>
            <a:r>
              <a:rPr b="1" lang="fr-FR" sz="1800" spc="-1" strike="noStrike">
                <a:latin typeface="Arial"/>
              </a:rPr>
              <a:t>Jyväskylä acquisition system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885" name=""/>
          <p:cNvSpPr/>
          <p:nvPr/>
        </p:nvSpPr>
        <p:spPr>
          <a:xfrm>
            <a:off x="804600" y="4700880"/>
            <a:ext cx="3779640" cy="60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fr-FR" sz="1800" spc="-1" strike="noStrike" u="sng">
                <a:uFillTx/>
                <a:latin typeface="Arial"/>
              </a:rPr>
              <a:t>Commissioning experiment :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800" spc="-1" strike="noStrike" baseline="33000">
                <a:latin typeface="Arial"/>
              </a:rPr>
              <a:t>232</a:t>
            </a:r>
            <a:r>
              <a:rPr b="0" lang="fr-FR" sz="1800" spc="-1" strike="noStrike">
                <a:latin typeface="Arial"/>
              </a:rPr>
              <a:t>Th(p, xn)</a:t>
            </a:r>
            <a:r>
              <a:rPr b="0" lang="fr-FR" sz="1800" spc="-1" strike="noStrike" baseline="33000">
                <a:latin typeface="Arial"/>
              </a:rPr>
              <a:t>233-x</a:t>
            </a:r>
            <a:r>
              <a:rPr b="0" lang="fr-FR" sz="1800" spc="-1" strike="noStrike">
                <a:latin typeface="Arial"/>
              </a:rPr>
              <a:t>Pa</a:t>
            </a:r>
            <a:r>
              <a:rPr b="1" lang="fr-FR" sz="1800" spc="-1" strike="noStrike">
                <a:latin typeface="Arial"/>
              </a:rPr>
              <a:t> (accepted)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886" name=""/>
          <p:cNvSpPr/>
          <p:nvPr/>
        </p:nvSpPr>
        <p:spPr>
          <a:xfrm>
            <a:off x="792000" y="5364000"/>
            <a:ext cx="4427640" cy="147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fr-FR" sz="1800" spc="-1" strike="noStrike" u="sng">
                <a:uFillTx/>
                <a:latin typeface="Arial"/>
              </a:rPr>
              <a:t>Considered experiments :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800" spc="-1" strike="noStrike" baseline="33000">
                <a:latin typeface="Arial"/>
              </a:rPr>
              <a:t>232</a:t>
            </a:r>
            <a:r>
              <a:rPr b="0" lang="fr-FR" sz="1800" spc="-1" strike="noStrike">
                <a:latin typeface="Arial"/>
              </a:rPr>
              <a:t>Th(</a:t>
            </a:r>
            <a:r>
              <a:rPr b="0" lang="fr-FR" sz="1800" spc="-1" strike="noStrike">
                <a:latin typeface="Arial"/>
                <a:ea typeface="Arial"/>
              </a:rPr>
              <a:t>α, xn)</a:t>
            </a:r>
            <a:r>
              <a:rPr b="0" lang="fr-FR" sz="1800" spc="-1" strike="noStrike" baseline="33000">
                <a:latin typeface="Arial"/>
                <a:ea typeface="Arial"/>
              </a:rPr>
              <a:t>236-x</a:t>
            </a:r>
            <a:r>
              <a:rPr b="0" lang="fr-FR" sz="1800" spc="-1" strike="noStrike">
                <a:latin typeface="Arial"/>
                <a:ea typeface="Arial"/>
              </a:rPr>
              <a:t>U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800" spc="-1" strike="noStrike" baseline="33000">
                <a:latin typeface="Arial"/>
                <a:ea typeface="Arial"/>
              </a:rPr>
              <a:t>233</a:t>
            </a:r>
            <a:r>
              <a:rPr b="0" lang="fr-FR" sz="1800" spc="-1" strike="noStrike">
                <a:latin typeface="Arial"/>
                <a:ea typeface="Arial"/>
              </a:rPr>
              <a:t>U(p, xn)</a:t>
            </a:r>
            <a:r>
              <a:rPr b="0" lang="fr-FR" sz="1800" spc="-1" strike="noStrike" baseline="33000">
                <a:latin typeface="Arial"/>
                <a:ea typeface="Arial"/>
              </a:rPr>
              <a:t>234-x</a:t>
            </a:r>
            <a:r>
              <a:rPr b="0" lang="fr-FR" sz="1800" spc="-1" strike="noStrike">
                <a:latin typeface="Arial"/>
                <a:ea typeface="Arial"/>
              </a:rPr>
              <a:t>Np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800" spc="-1" strike="noStrike" baseline="33000">
                <a:latin typeface="Arial"/>
                <a:ea typeface="Noto Sans CJK SC"/>
              </a:rPr>
              <a:t>233</a:t>
            </a:r>
            <a:r>
              <a:rPr b="0" lang="fr-FR" sz="1800" spc="-1" strike="noStrike">
                <a:latin typeface="Arial"/>
                <a:ea typeface="Noto Sans CJK SC"/>
              </a:rPr>
              <a:t>U(</a:t>
            </a:r>
            <a:r>
              <a:rPr b="0" lang="fr-FR" sz="1800" spc="-1" strike="noStrike">
                <a:latin typeface="Arial"/>
                <a:ea typeface="Arial"/>
              </a:rPr>
              <a:t>α, xn)</a:t>
            </a:r>
            <a:r>
              <a:rPr b="0" lang="fr-FR" sz="1800" spc="-1" strike="noStrike" baseline="33000">
                <a:latin typeface="Arial"/>
                <a:ea typeface="Arial"/>
              </a:rPr>
              <a:t>237-x</a:t>
            </a:r>
            <a:r>
              <a:rPr b="0" lang="fr-FR" sz="1800" spc="-1" strike="noStrike">
                <a:latin typeface="Arial"/>
                <a:ea typeface="Arial"/>
              </a:rPr>
              <a:t>Pu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latin typeface="Arial"/>
                <a:ea typeface="Arial"/>
              </a:rPr>
              <a:t>Coupling with mass measurement (trap)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887" name=""/>
          <p:cNvSpPr/>
          <p:nvPr/>
        </p:nvSpPr>
        <p:spPr>
          <a:xfrm>
            <a:off x="2016000" y="2520360"/>
            <a:ext cx="1871640" cy="85788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fr-FR" sz="1800" spc="-1" strike="noStrike">
                <a:latin typeface="Arial"/>
              </a:rPr>
              <a:t>Mechanical mounting at CEA-Saclay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888" name=""/>
          <p:cNvSpPr/>
          <p:nvPr/>
        </p:nvSpPr>
        <p:spPr>
          <a:xfrm>
            <a:off x="2520000" y="1725840"/>
            <a:ext cx="1439640" cy="23112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89" name=""/>
          <p:cNvSpPr/>
          <p:nvPr/>
        </p:nvSpPr>
        <p:spPr>
          <a:xfrm flipH="1">
            <a:off x="3006000" y="1889640"/>
            <a:ext cx="4680" cy="630720"/>
          </a:xfrm>
          <a:prstGeom prst="line">
            <a:avLst/>
          </a:prstGeom>
          <a:ln w="29160">
            <a:solidFill>
              <a:srgbClr val="000000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90" name=""/>
          <p:cNvSpPr/>
          <p:nvPr/>
        </p:nvSpPr>
        <p:spPr>
          <a:xfrm>
            <a:off x="4248000" y="1729440"/>
            <a:ext cx="1331640" cy="258480"/>
          </a:xfrm>
          <a:prstGeom prst="rect">
            <a:avLst/>
          </a:prstGeom>
          <a:solidFill>
            <a:srgbClr val="ff8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91" name=""/>
          <p:cNvSpPr/>
          <p:nvPr/>
        </p:nvSpPr>
        <p:spPr>
          <a:xfrm flipH="1">
            <a:off x="4500000" y="1919160"/>
            <a:ext cx="5760" cy="1868400"/>
          </a:xfrm>
          <a:prstGeom prst="line">
            <a:avLst/>
          </a:prstGeom>
          <a:ln w="29160">
            <a:solidFill>
              <a:srgbClr val="000000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92" name=""/>
          <p:cNvSpPr/>
          <p:nvPr/>
        </p:nvSpPr>
        <p:spPr>
          <a:xfrm>
            <a:off x="6120000" y="1729440"/>
            <a:ext cx="1433160" cy="258480"/>
          </a:xfrm>
          <a:prstGeom prst="rect">
            <a:avLst/>
          </a:prstGeom>
          <a:solidFill>
            <a:srgbClr val="00a93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93" name=""/>
          <p:cNvSpPr/>
          <p:nvPr/>
        </p:nvSpPr>
        <p:spPr>
          <a:xfrm flipH="1">
            <a:off x="6336000" y="1918080"/>
            <a:ext cx="6480" cy="2948040"/>
          </a:xfrm>
          <a:prstGeom prst="line">
            <a:avLst/>
          </a:prstGeom>
          <a:ln w="29160">
            <a:solidFill>
              <a:srgbClr val="000000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94" name=""/>
          <p:cNvSpPr/>
          <p:nvPr/>
        </p:nvSpPr>
        <p:spPr>
          <a:xfrm>
            <a:off x="7524000" y="1404000"/>
            <a:ext cx="1259640" cy="657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fr-FR" sz="4000" spc="-1" strike="noStrike">
                <a:solidFill>
                  <a:srgbClr val="00a933"/>
                </a:solidFill>
                <a:latin typeface="Arial"/>
              </a:rPr>
              <a:t>...</a:t>
            </a:r>
            <a:endParaRPr b="0" lang="fr-FR" sz="4000" spc="-1" strike="noStrike">
              <a:latin typeface="Arial"/>
            </a:endParaRPr>
          </a:p>
        </p:txBody>
      </p:sp>
      <p:sp>
        <p:nvSpPr>
          <p:cNvPr id="895" name=""/>
          <p:cNvSpPr/>
          <p:nvPr/>
        </p:nvSpPr>
        <p:spPr>
          <a:xfrm>
            <a:off x="6408000" y="1980000"/>
            <a:ext cx="3059640" cy="34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fr-FR" sz="1800" spc="-1" strike="noStrike">
                <a:solidFill>
                  <a:srgbClr val="00a933"/>
                </a:solidFill>
                <a:latin typeface="Arial"/>
              </a:rPr>
              <a:t>Experimental campaign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896" name="PlaceHolder 21"/>
          <p:cNvSpPr/>
          <p:nvPr/>
        </p:nvSpPr>
        <p:spPr>
          <a:xfrm>
            <a:off x="155880" y="133920"/>
            <a:ext cx="10726560" cy="87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noAutofit/>
          </a:bodyPr>
          <a:p>
            <a:pPr>
              <a:lnSpc>
                <a:spcPct val="90000"/>
              </a:lnSpc>
              <a:buNone/>
            </a:pPr>
            <a:r>
              <a:rPr b="0" lang="fr-FR" sz="3200" spc="-1" strike="noStrike">
                <a:solidFill>
                  <a:srgbClr val="262626"/>
                </a:solidFill>
                <a:latin typeface="Poppins Black"/>
                <a:ea typeface="DejaVu Sans"/>
              </a:rPr>
              <a:t>Current schedule for SEASON commissioning</a:t>
            </a:r>
            <a:endParaRPr b="0" lang="fr-FR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PlaceHolder 17"/>
          <p:cNvSpPr/>
          <p:nvPr/>
        </p:nvSpPr>
        <p:spPr>
          <a:xfrm>
            <a:off x="731880" y="313920"/>
            <a:ext cx="10726560" cy="87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noAutofit/>
          </a:bodyPr>
          <a:p>
            <a:pPr>
              <a:lnSpc>
                <a:spcPct val="90000"/>
              </a:lnSpc>
              <a:buNone/>
            </a:pPr>
            <a:r>
              <a:rPr b="0" lang="fr-FR" sz="3200" spc="-1" strike="noStrike">
                <a:solidFill>
                  <a:srgbClr val="262626"/>
                </a:solidFill>
                <a:latin typeface="Poppins Black"/>
                <a:ea typeface="DejaVu Sans"/>
              </a:rPr>
              <a:t>Conclusion on SEASON’s development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898" name=""/>
          <p:cNvSpPr/>
          <p:nvPr/>
        </p:nvSpPr>
        <p:spPr>
          <a:xfrm>
            <a:off x="720000" y="2016000"/>
            <a:ext cx="1079280" cy="10792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99" name=""/>
          <p:cNvSpPr/>
          <p:nvPr/>
        </p:nvSpPr>
        <p:spPr>
          <a:xfrm>
            <a:off x="731880" y="1116000"/>
            <a:ext cx="9755640" cy="490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2000" spc="-1" strike="noStrike">
                <a:latin typeface="Arial"/>
              </a:rPr>
              <a:t>Assembly of SEASON at Saclay + Reception and test of the 6 remaining detectors should </a:t>
            </a:r>
            <a:r>
              <a:rPr b="1" lang="fr-FR" sz="2000" spc="-1" strike="noStrike">
                <a:latin typeface="Arial"/>
              </a:rPr>
              <a:t>start in June</a:t>
            </a:r>
            <a:r>
              <a:rPr b="0" lang="fr-FR" sz="2000" spc="-1" strike="noStrike">
                <a:latin typeface="Arial"/>
              </a:rPr>
              <a:t> 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2000" spc="-1" strike="noStrike">
                <a:latin typeface="Arial"/>
              </a:rPr>
              <a:t>The interface and network for the control of SEASON’s elements (wheel, detector positions, …) is under development.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2000" spc="-1" strike="noStrike">
                <a:latin typeface="Arial"/>
              </a:rPr>
              <a:t>The carbon implantation foils have been </a:t>
            </a:r>
            <a:r>
              <a:rPr b="1" lang="fr-FR" sz="2000" spc="-1" strike="noStrike">
                <a:latin typeface="Arial"/>
              </a:rPr>
              <a:t>tested several times</a:t>
            </a:r>
            <a:r>
              <a:rPr b="0" lang="fr-FR" sz="2000" spc="-1" strike="noStrike">
                <a:latin typeface="Arial"/>
              </a:rPr>
              <a:t> on different real case experiments (VADER@JYFL in Oct. 2022, Musett@ISOLDE in June 2023)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2000" spc="-1" strike="noStrike">
                <a:latin typeface="Arial"/>
              </a:rPr>
              <a:t>The first DSSD of SEASON is being tested with the new FEANICS card.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2000" spc="-1" strike="noStrike">
                <a:latin typeface="Arial"/>
              </a:rPr>
              <a:t>Very</a:t>
            </a:r>
            <a:r>
              <a:rPr b="1" lang="fr-FR" sz="2000" spc="-1" strike="noStrike">
                <a:latin typeface="Arial"/>
              </a:rPr>
              <a:t> promising results</a:t>
            </a:r>
            <a:r>
              <a:rPr b="0" lang="fr-FR" sz="2000" spc="-1" strike="noStrike">
                <a:latin typeface="Arial"/>
              </a:rPr>
              <a:t> regarding the energy resolution.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2000" spc="-1" strike="noStrike" u="sng">
                <a:uFillTx/>
                <a:latin typeface="Arial"/>
              </a:rPr>
              <a:t>Current schedule : 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2000" spc="-1" strike="noStrike">
                <a:latin typeface="Arial"/>
              </a:rPr>
              <a:t>Assembly and test at Saclay : June – October 2024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2000" spc="-1" strike="noStrike">
                <a:latin typeface="Arial"/>
              </a:rPr>
              <a:t>Moving to GANIL for offline commissioning : November 2024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2000" spc="-1" strike="noStrike">
                <a:latin typeface="Arial"/>
              </a:rPr>
              <a:t>Moving to Jyväskylä for online commissioning : Spring 2025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FR" sz="2000" spc="-1" strike="noStrike">
              <a:latin typeface="Arial"/>
            </a:endParaRPr>
          </a:p>
        </p:txBody>
      </p:sp>
      <p:sp>
        <p:nvSpPr>
          <p:cNvPr id="900" name=""/>
          <p:cNvSpPr/>
          <p:nvPr/>
        </p:nvSpPr>
        <p:spPr>
          <a:xfrm>
            <a:off x="11808000" y="6516000"/>
            <a:ext cx="539640" cy="28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fr-FR" sz="1400" spc="-1" strike="noStrike">
                <a:solidFill>
                  <a:srgbClr val="c9211e"/>
                </a:solidFill>
                <a:latin typeface="Arial"/>
              </a:rPr>
              <a:t>13</a:t>
            </a:r>
            <a:endParaRPr b="0" lang="fr-FR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PlaceHolder 26"/>
          <p:cNvSpPr/>
          <p:nvPr/>
        </p:nvSpPr>
        <p:spPr>
          <a:xfrm>
            <a:off x="731880" y="313920"/>
            <a:ext cx="10726560" cy="87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noAutofit/>
          </a:bodyPr>
          <a:p>
            <a:pPr>
              <a:lnSpc>
                <a:spcPct val="90000"/>
              </a:lnSpc>
              <a:buNone/>
            </a:pPr>
            <a:r>
              <a:rPr b="0" lang="fr-FR" sz="3200" spc="-1" strike="noStrike">
                <a:solidFill>
                  <a:srgbClr val="262626"/>
                </a:solidFill>
                <a:latin typeface="Poppins Black"/>
                <a:ea typeface="DejaVu Sans"/>
              </a:rPr>
              <a:t>Conclusion on SEASON’s development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902" name=""/>
          <p:cNvSpPr/>
          <p:nvPr/>
        </p:nvSpPr>
        <p:spPr>
          <a:xfrm>
            <a:off x="720000" y="2016000"/>
            <a:ext cx="1079280" cy="10792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03" name=""/>
          <p:cNvSpPr/>
          <p:nvPr/>
        </p:nvSpPr>
        <p:spPr>
          <a:xfrm>
            <a:off x="731880" y="1116000"/>
            <a:ext cx="9755640" cy="490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2000" spc="-1" strike="noStrike">
                <a:latin typeface="Arial"/>
              </a:rPr>
              <a:t>Assembly of SEASON at Saclay + Reception and test of the 6 remaining detectors should </a:t>
            </a:r>
            <a:r>
              <a:rPr b="1" lang="fr-FR" sz="2000" spc="-1" strike="noStrike">
                <a:latin typeface="Arial"/>
              </a:rPr>
              <a:t>start in June</a:t>
            </a:r>
            <a:r>
              <a:rPr b="0" lang="fr-FR" sz="2000" spc="-1" strike="noStrike">
                <a:latin typeface="Arial"/>
              </a:rPr>
              <a:t> 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2000" spc="-1" strike="noStrike">
                <a:latin typeface="Arial"/>
              </a:rPr>
              <a:t>The interface and network for the control of SEASON’s elements (wheel, detector positions, …) is under development.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2000" spc="-1" strike="noStrike">
                <a:latin typeface="Arial"/>
              </a:rPr>
              <a:t>The carbon implantation foils have been </a:t>
            </a:r>
            <a:r>
              <a:rPr b="1" lang="fr-FR" sz="2000" spc="-1" strike="noStrike">
                <a:latin typeface="Arial"/>
              </a:rPr>
              <a:t>tested several times</a:t>
            </a:r>
            <a:r>
              <a:rPr b="0" lang="fr-FR" sz="2000" spc="-1" strike="noStrike">
                <a:latin typeface="Arial"/>
              </a:rPr>
              <a:t> on different real case experiments (VADER@JYFL in Oct. 2022, Musett@ISOLDE in June 2023)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2000" spc="-1" strike="noStrike">
                <a:latin typeface="Arial"/>
              </a:rPr>
              <a:t>The first DSSD of SEASON is being tested with the new FEANICS card.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2000" spc="-1" strike="noStrike">
                <a:latin typeface="Arial"/>
              </a:rPr>
              <a:t>Very</a:t>
            </a:r>
            <a:r>
              <a:rPr b="1" lang="fr-FR" sz="2000" spc="-1" strike="noStrike">
                <a:latin typeface="Arial"/>
              </a:rPr>
              <a:t> promising results</a:t>
            </a:r>
            <a:r>
              <a:rPr b="0" lang="fr-FR" sz="2000" spc="-1" strike="noStrike">
                <a:latin typeface="Arial"/>
              </a:rPr>
              <a:t> regarding the energy resolution.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2000" spc="-1" strike="noStrike" u="sng">
                <a:uFillTx/>
                <a:latin typeface="Arial"/>
              </a:rPr>
              <a:t>Current schedule : 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2000" spc="-1" strike="noStrike">
                <a:latin typeface="Arial"/>
              </a:rPr>
              <a:t>Assembly and test at Saclay : June – October 2024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2000" spc="-1" strike="noStrike">
                <a:latin typeface="Arial"/>
              </a:rPr>
              <a:t>Moving to GANIL for offline commissioning : November 2024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2000" spc="-1" strike="noStrike">
                <a:latin typeface="Arial"/>
              </a:rPr>
              <a:t>Moving to Jyväskylä for online commissioning : Spring 2025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FR" sz="2000" spc="-1" strike="noStrike">
              <a:latin typeface="Arial"/>
            </a:endParaRPr>
          </a:p>
        </p:txBody>
      </p:sp>
      <p:sp>
        <p:nvSpPr>
          <p:cNvPr id="904" name=""/>
          <p:cNvSpPr/>
          <p:nvPr/>
        </p:nvSpPr>
        <p:spPr>
          <a:xfrm>
            <a:off x="11808000" y="6516000"/>
            <a:ext cx="539640" cy="28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fr-FR" sz="1400" spc="-1" strike="noStrike">
                <a:solidFill>
                  <a:srgbClr val="c9211e"/>
                </a:solidFill>
                <a:latin typeface="Arial"/>
              </a:rPr>
              <a:t>13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905" name=""/>
          <p:cNvSpPr/>
          <p:nvPr/>
        </p:nvSpPr>
        <p:spPr>
          <a:xfrm rot="20099400">
            <a:off x="8573760" y="4919400"/>
            <a:ext cx="3059640" cy="100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fr-FR" sz="3200" spc="-1" strike="noStrike">
                <a:latin typeface="Arial"/>
              </a:rPr>
              <a:t>Thank you for your attention</a:t>
            </a:r>
            <a:endParaRPr b="0" lang="fr-FR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PlaceHolder 30"/>
          <p:cNvSpPr/>
          <p:nvPr/>
        </p:nvSpPr>
        <p:spPr>
          <a:xfrm>
            <a:off x="731880" y="313920"/>
            <a:ext cx="10726560" cy="87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noAutofit/>
          </a:bodyPr>
          <a:p>
            <a:pPr>
              <a:lnSpc>
                <a:spcPct val="90000"/>
              </a:lnSpc>
              <a:buNone/>
            </a:pPr>
            <a:r>
              <a:rPr b="0" lang="fr-FR" sz="3200" spc="-1" strike="noStrike">
                <a:solidFill>
                  <a:srgbClr val="262626"/>
                </a:solidFill>
                <a:latin typeface="Poppins Black"/>
                <a:ea typeface="DejaVu Sans"/>
              </a:rPr>
              <a:t>Leakage current comparison</a:t>
            </a:r>
            <a:endParaRPr b="0" lang="fr-FR" sz="3200" spc="-1" strike="noStrike">
              <a:latin typeface="Arial"/>
            </a:endParaRPr>
          </a:p>
        </p:txBody>
      </p:sp>
      <p:pic>
        <p:nvPicPr>
          <p:cNvPr id="907" name="" descr=""/>
          <p:cNvPicPr/>
          <p:nvPr/>
        </p:nvPicPr>
        <p:blipFill>
          <a:blip r:embed="rId1"/>
          <a:stretch/>
        </p:blipFill>
        <p:spPr>
          <a:xfrm>
            <a:off x="720000" y="1025280"/>
            <a:ext cx="6299640" cy="4554360"/>
          </a:xfrm>
          <a:prstGeom prst="rect">
            <a:avLst/>
          </a:prstGeom>
          <a:ln w="0">
            <a:noFill/>
          </a:ln>
        </p:spPr>
      </p:pic>
      <p:sp>
        <p:nvSpPr>
          <p:cNvPr id="908" name=""/>
          <p:cNvSpPr/>
          <p:nvPr/>
        </p:nvSpPr>
        <p:spPr>
          <a:xfrm>
            <a:off x="7920000" y="3060000"/>
            <a:ext cx="3059640" cy="60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latin typeface="Arial"/>
              </a:rPr>
              <a:t>4 times smaller compared to the previous FEANICS card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909" name=""/>
          <p:cNvSpPr/>
          <p:nvPr/>
        </p:nvSpPr>
        <p:spPr>
          <a:xfrm>
            <a:off x="11664000" y="6516000"/>
            <a:ext cx="539640" cy="28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fr-FR" sz="1400" spc="-1" strike="noStrike">
                <a:solidFill>
                  <a:srgbClr val="c9211e"/>
                </a:solidFill>
                <a:latin typeface="Arial"/>
              </a:rPr>
              <a:t>BU1</a:t>
            </a:r>
            <a:endParaRPr b="0" lang="fr-FR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0" name="" descr=""/>
          <p:cNvPicPr/>
          <p:nvPr/>
        </p:nvPicPr>
        <p:blipFill>
          <a:blip r:embed="rId1"/>
          <a:stretch/>
        </p:blipFill>
        <p:spPr>
          <a:xfrm>
            <a:off x="72000" y="1653840"/>
            <a:ext cx="9719640" cy="3560400"/>
          </a:xfrm>
          <a:prstGeom prst="rect">
            <a:avLst/>
          </a:prstGeom>
          <a:ln w="0">
            <a:noFill/>
          </a:ln>
        </p:spPr>
      </p:pic>
      <p:sp>
        <p:nvSpPr>
          <p:cNvPr id="911" name=""/>
          <p:cNvSpPr/>
          <p:nvPr/>
        </p:nvSpPr>
        <p:spPr>
          <a:xfrm>
            <a:off x="11664000" y="6516000"/>
            <a:ext cx="539640" cy="28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fr-FR" sz="1400" spc="-1" strike="noStrike">
                <a:solidFill>
                  <a:srgbClr val="c9211e"/>
                </a:solidFill>
                <a:latin typeface="Arial"/>
              </a:rPr>
              <a:t>BU2</a:t>
            </a:r>
            <a:endParaRPr b="0" lang="fr-FR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9"/>
          <p:cNvSpPr/>
          <p:nvPr/>
        </p:nvSpPr>
        <p:spPr>
          <a:xfrm>
            <a:off x="731880" y="313920"/>
            <a:ext cx="10726560" cy="87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noAutofit/>
          </a:bodyPr>
          <a:p>
            <a:pPr>
              <a:lnSpc>
                <a:spcPct val="90000"/>
              </a:lnSpc>
              <a:buNone/>
            </a:pPr>
            <a:r>
              <a:rPr b="0" lang="fr-FR" sz="3200" spc="-1" strike="noStrike">
                <a:solidFill>
                  <a:srgbClr val="262626"/>
                </a:solidFill>
                <a:latin typeface="Poppins Black"/>
                <a:ea typeface="DejaVu Sans"/>
              </a:rPr>
              <a:t>SEASON’s objectives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201" name=""/>
          <p:cNvSpPr/>
          <p:nvPr/>
        </p:nvSpPr>
        <p:spPr>
          <a:xfrm>
            <a:off x="720000" y="1273680"/>
            <a:ext cx="10799280" cy="5276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2" name=""/>
          <p:cNvSpPr/>
          <p:nvPr/>
        </p:nvSpPr>
        <p:spPr>
          <a:xfrm>
            <a:off x="684000" y="913680"/>
            <a:ext cx="9359640" cy="150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2000" spc="-1" strike="noStrike">
                <a:latin typeface="Arial"/>
              </a:rPr>
              <a:t>It has been designed to be set </a:t>
            </a:r>
            <a:r>
              <a:rPr b="1" lang="fr-FR" sz="2000" spc="-1" strike="noStrike">
                <a:latin typeface="Arial"/>
              </a:rPr>
              <a:t>at the end of S</a:t>
            </a:r>
            <a:r>
              <a:rPr b="1" lang="fr-FR" sz="2000" spc="-1" strike="noStrike" baseline="33000">
                <a:latin typeface="Arial"/>
              </a:rPr>
              <a:t>3</a:t>
            </a:r>
            <a:r>
              <a:rPr b="1" lang="fr-FR" sz="2000" spc="-1" strike="noStrike">
                <a:latin typeface="Arial"/>
              </a:rPr>
              <a:t> low energy branch (LEB).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2000" spc="-1" strike="noStrike">
                <a:latin typeface="Arial"/>
              </a:rPr>
              <a:t>The two main purposes of SEASON@S</a:t>
            </a:r>
            <a:r>
              <a:rPr b="0" lang="fr-FR" sz="2000" spc="-1" strike="noStrike" baseline="33000">
                <a:latin typeface="Arial"/>
              </a:rPr>
              <a:t>3</a:t>
            </a:r>
            <a:r>
              <a:rPr b="0" lang="fr-FR" sz="2000" spc="-1" strike="noStrike">
                <a:latin typeface="Arial"/>
              </a:rPr>
              <a:t>-LEB :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2000" spc="-1" strike="noStrike">
                <a:latin typeface="Arial"/>
              </a:rPr>
              <a:t>	</a:t>
            </a:r>
            <a:r>
              <a:rPr b="0" lang="fr-FR" sz="2000" spc="-1" strike="noStrike">
                <a:latin typeface="Arial"/>
              </a:rPr>
              <a:t>Act as a </a:t>
            </a:r>
            <a:r>
              <a:rPr b="1" lang="fr-FR" sz="2000" spc="-1" strike="noStrike">
                <a:latin typeface="Arial"/>
              </a:rPr>
              <a:t>counter for laser spectroscopy.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fr-FR" sz="2000" spc="-1" strike="noStrike">
                <a:latin typeface="Arial"/>
              </a:rPr>
              <a:t>	</a:t>
            </a:r>
            <a:r>
              <a:rPr b="0" lang="fr-FR" sz="2000" spc="-1" strike="noStrike">
                <a:latin typeface="Arial"/>
              </a:rPr>
              <a:t>Perform a </a:t>
            </a:r>
            <a:r>
              <a:rPr b="1" lang="fr-FR" sz="2000" spc="-1" strike="noStrike">
                <a:latin typeface="Arial"/>
              </a:rPr>
              <a:t>detailed </a:t>
            </a:r>
            <a:r>
              <a:rPr b="1" lang="fr-FR" sz="2000" spc="-1" strike="noStrike">
                <a:latin typeface="Arial"/>
                <a:ea typeface="Arial"/>
              </a:rPr>
              <a:t>α-e</a:t>
            </a:r>
            <a:r>
              <a:rPr b="1" lang="fr-FR" sz="2000" spc="-1" strike="noStrike" baseline="33000">
                <a:latin typeface="Arial"/>
                <a:ea typeface="Arial"/>
              </a:rPr>
              <a:t>─</a:t>
            </a:r>
            <a:r>
              <a:rPr b="1" lang="fr-FR" sz="2000" spc="-1" strike="noStrike">
                <a:latin typeface="Arial"/>
                <a:ea typeface="Arial"/>
              </a:rPr>
              <a:t>-γ decay spectroscopy.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03" name=""/>
          <p:cNvSpPr/>
          <p:nvPr/>
        </p:nvSpPr>
        <p:spPr>
          <a:xfrm>
            <a:off x="720000" y="2664000"/>
            <a:ext cx="6659640" cy="719640"/>
          </a:xfrm>
          <a:prstGeom prst="rect">
            <a:avLst/>
          </a:prstGeom>
          <a:solidFill>
            <a:srgbClr val="ffffff"/>
          </a:solidFill>
          <a:ln w="29160">
            <a:solidFill>
              <a:srgbClr val="c9211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4400" rIns="104400" tIns="59400" bIns="59400" anchor="t">
            <a:noAutofit/>
          </a:bodyPr>
          <a:p>
            <a:pPr algn="just">
              <a:lnSpc>
                <a:spcPct val="100000"/>
              </a:lnSpc>
              <a:buNone/>
            </a:pPr>
            <a:r>
              <a:rPr b="1" lang="fr-FR" sz="2000" spc="-1" strike="noStrike">
                <a:latin typeface="Arial"/>
              </a:rPr>
              <a:t>Coupling of both </a:t>
            </a:r>
            <a:r>
              <a:rPr b="1" lang="fr-FR" sz="2000" spc="-1" strike="noStrike">
                <a:solidFill>
                  <a:srgbClr val="c9211e"/>
                </a:solidFill>
                <a:latin typeface="Arial"/>
              </a:rPr>
              <a:t>nuclear and atomic approaches</a:t>
            </a:r>
            <a:r>
              <a:rPr b="1" lang="fr-FR" sz="2000" spc="-1" strike="noStrike">
                <a:latin typeface="Arial"/>
              </a:rPr>
              <a:t> </a:t>
            </a:r>
            <a:r>
              <a:rPr b="0" lang="fr-FR" sz="2000" spc="-1" strike="noStrike">
                <a:latin typeface="Arial"/>
              </a:rPr>
              <a:t>to get a more complete description of the nucleus.</a:t>
            </a:r>
            <a:endParaRPr b="0" lang="fr-FR" sz="2000" spc="-1" strike="noStrike">
              <a:latin typeface="Arial"/>
            </a:endParaRPr>
          </a:p>
        </p:txBody>
      </p:sp>
      <p:pic>
        <p:nvPicPr>
          <p:cNvPr id="204" name="Picture 5" descr=""/>
          <p:cNvPicPr/>
          <p:nvPr/>
        </p:nvPicPr>
        <p:blipFill>
          <a:blip r:embed="rId1"/>
          <a:stretch/>
        </p:blipFill>
        <p:spPr>
          <a:xfrm>
            <a:off x="8490960" y="5441040"/>
            <a:ext cx="803520" cy="223920"/>
          </a:xfrm>
          <a:prstGeom prst="rect">
            <a:avLst/>
          </a:prstGeom>
          <a:ln w="9360">
            <a:noFill/>
          </a:ln>
        </p:spPr>
      </p:pic>
      <p:grpSp>
        <p:nvGrpSpPr>
          <p:cNvPr id="205" name="Group 1"/>
          <p:cNvGrpSpPr/>
          <p:nvPr/>
        </p:nvGrpSpPr>
        <p:grpSpPr>
          <a:xfrm>
            <a:off x="7130520" y="5434920"/>
            <a:ext cx="1385280" cy="238320"/>
            <a:chOff x="7130520" y="5434920"/>
            <a:chExt cx="1385280" cy="238320"/>
          </a:xfrm>
        </p:grpSpPr>
        <p:pic>
          <p:nvPicPr>
            <p:cNvPr id="206" name="Picture 6" descr=""/>
            <p:cNvPicPr/>
            <p:nvPr/>
          </p:nvPicPr>
          <p:blipFill>
            <a:blip r:embed="rId2"/>
            <a:stretch/>
          </p:blipFill>
          <p:spPr>
            <a:xfrm>
              <a:off x="7130520" y="5434920"/>
              <a:ext cx="1299240" cy="238320"/>
            </a:xfrm>
            <a:prstGeom prst="rect">
              <a:avLst/>
            </a:prstGeom>
            <a:ln w="9360">
              <a:noFill/>
            </a:ln>
          </p:spPr>
        </p:pic>
        <p:pic>
          <p:nvPicPr>
            <p:cNvPr id="207" name="Picture 7" descr=""/>
            <p:cNvPicPr/>
            <p:nvPr/>
          </p:nvPicPr>
          <p:blipFill>
            <a:blip r:embed="rId3"/>
            <a:stretch/>
          </p:blipFill>
          <p:spPr>
            <a:xfrm>
              <a:off x="8319960" y="5434920"/>
              <a:ext cx="195840" cy="238320"/>
            </a:xfrm>
            <a:prstGeom prst="rect">
              <a:avLst/>
            </a:prstGeom>
            <a:ln w="9360">
              <a:noFill/>
            </a:ln>
          </p:spPr>
        </p:pic>
      </p:grpSp>
      <p:pic>
        <p:nvPicPr>
          <p:cNvPr id="208" name="Picture 8" descr=""/>
          <p:cNvPicPr/>
          <p:nvPr/>
        </p:nvPicPr>
        <p:blipFill>
          <a:blip r:embed="rId4"/>
          <a:stretch/>
        </p:blipFill>
        <p:spPr>
          <a:xfrm>
            <a:off x="6560280" y="5334480"/>
            <a:ext cx="542160" cy="448560"/>
          </a:xfrm>
          <a:prstGeom prst="rect">
            <a:avLst/>
          </a:prstGeom>
          <a:ln w="9360">
            <a:noFill/>
          </a:ln>
        </p:spPr>
      </p:pic>
      <p:pic>
        <p:nvPicPr>
          <p:cNvPr id="209" name="Picture 9" descr=""/>
          <p:cNvPicPr/>
          <p:nvPr/>
        </p:nvPicPr>
        <p:blipFill>
          <a:blip r:embed="rId5"/>
          <a:stretch/>
        </p:blipFill>
        <p:spPr>
          <a:xfrm>
            <a:off x="9219240" y="4220280"/>
            <a:ext cx="587520" cy="536040"/>
          </a:xfrm>
          <a:prstGeom prst="rect">
            <a:avLst/>
          </a:prstGeom>
          <a:ln w="9360">
            <a:noFill/>
          </a:ln>
        </p:spPr>
      </p:pic>
      <p:pic>
        <p:nvPicPr>
          <p:cNvPr id="210" name="Picture 10" descr=""/>
          <p:cNvPicPr/>
          <p:nvPr/>
        </p:nvPicPr>
        <p:blipFill>
          <a:blip r:embed="rId6"/>
          <a:stretch/>
        </p:blipFill>
        <p:spPr>
          <a:xfrm>
            <a:off x="9392040" y="4790520"/>
            <a:ext cx="235080" cy="605880"/>
          </a:xfrm>
          <a:prstGeom prst="rect">
            <a:avLst/>
          </a:prstGeom>
          <a:ln w="9360">
            <a:noFill/>
          </a:ln>
        </p:spPr>
      </p:pic>
      <p:grpSp>
        <p:nvGrpSpPr>
          <p:cNvPr id="211" name="Group 2"/>
          <p:cNvGrpSpPr/>
          <p:nvPr/>
        </p:nvGrpSpPr>
        <p:grpSpPr>
          <a:xfrm>
            <a:off x="9304920" y="2814120"/>
            <a:ext cx="379800" cy="1348560"/>
            <a:chOff x="9304920" y="2814120"/>
            <a:chExt cx="379800" cy="1348560"/>
          </a:xfrm>
        </p:grpSpPr>
        <p:grpSp>
          <p:nvGrpSpPr>
            <p:cNvPr id="212" name="Group 3"/>
            <p:cNvGrpSpPr/>
            <p:nvPr/>
          </p:nvGrpSpPr>
          <p:grpSpPr>
            <a:xfrm>
              <a:off x="9331920" y="2814120"/>
              <a:ext cx="326880" cy="363240"/>
              <a:chOff x="9331920" y="2814120"/>
              <a:chExt cx="326880" cy="363240"/>
            </a:xfrm>
          </p:grpSpPr>
          <p:pic>
            <p:nvPicPr>
              <p:cNvPr id="213" name="Picture 11" descr=""/>
              <p:cNvPicPr/>
              <p:nvPr/>
            </p:nvPicPr>
            <p:blipFill>
              <a:blip r:embed="rId7"/>
              <a:stretch/>
            </p:blipFill>
            <p:spPr>
              <a:xfrm rot="5400000">
                <a:off x="9475200" y="2670840"/>
                <a:ext cx="40320" cy="326880"/>
              </a:xfrm>
              <a:prstGeom prst="rect">
                <a:avLst/>
              </a:prstGeom>
              <a:ln w="9360">
                <a:noFill/>
              </a:ln>
            </p:spPr>
          </p:pic>
          <p:pic>
            <p:nvPicPr>
              <p:cNvPr id="214" name="Picture 12" descr=""/>
              <p:cNvPicPr/>
              <p:nvPr/>
            </p:nvPicPr>
            <p:blipFill>
              <a:blip r:embed="rId8"/>
              <a:stretch/>
            </p:blipFill>
            <p:spPr>
              <a:xfrm rot="5400000">
                <a:off x="9475200" y="2721600"/>
                <a:ext cx="40320" cy="326520"/>
              </a:xfrm>
              <a:prstGeom prst="rect">
                <a:avLst/>
              </a:prstGeom>
              <a:ln w="9360">
                <a:noFill/>
              </a:ln>
            </p:spPr>
          </p:pic>
          <p:pic>
            <p:nvPicPr>
              <p:cNvPr id="215" name="Picture 13" descr=""/>
              <p:cNvPicPr/>
              <p:nvPr/>
            </p:nvPicPr>
            <p:blipFill>
              <a:blip r:embed="rId9"/>
              <a:stretch/>
            </p:blipFill>
            <p:spPr>
              <a:xfrm rot="5400000">
                <a:off x="9475200" y="2776680"/>
                <a:ext cx="40320" cy="326520"/>
              </a:xfrm>
              <a:prstGeom prst="rect">
                <a:avLst/>
              </a:prstGeom>
              <a:ln w="9360">
                <a:noFill/>
              </a:ln>
            </p:spPr>
          </p:pic>
          <p:pic>
            <p:nvPicPr>
              <p:cNvPr id="216" name="Picture 14" descr=""/>
              <p:cNvPicPr/>
              <p:nvPr/>
            </p:nvPicPr>
            <p:blipFill>
              <a:blip r:embed="rId10"/>
              <a:stretch/>
            </p:blipFill>
            <p:spPr>
              <a:xfrm rot="5400000">
                <a:off x="9475200" y="2830320"/>
                <a:ext cx="40320" cy="326520"/>
              </a:xfrm>
              <a:prstGeom prst="rect">
                <a:avLst/>
              </a:prstGeom>
              <a:ln w="9360">
                <a:noFill/>
              </a:ln>
            </p:spPr>
          </p:pic>
          <p:pic>
            <p:nvPicPr>
              <p:cNvPr id="217" name="Picture 15" descr=""/>
              <p:cNvPicPr/>
              <p:nvPr/>
            </p:nvPicPr>
            <p:blipFill>
              <a:blip r:embed="rId11"/>
              <a:stretch/>
            </p:blipFill>
            <p:spPr>
              <a:xfrm rot="5400000">
                <a:off x="9475200" y="2882520"/>
                <a:ext cx="40320" cy="326520"/>
              </a:xfrm>
              <a:prstGeom prst="rect">
                <a:avLst/>
              </a:prstGeom>
              <a:ln w="9360">
                <a:noFill/>
              </a:ln>
            </p:spPr>
          </p:pic>
          <p:pic>
            <p:nvPicPr>
              <p:cNvPr id="218" name="Picture 16" descr=""/>
              <p:cNvPicPr/>
              <p:nvPr/>
            </p:nvPicPr>
            <p:blipFill>
              <a:blip r:embed="rId12"/>
              <a:stretch/>
            </p:blipFill>
            <p:spPr>
              <a:xfrm rot="5400000">
                <a:off x="9447840" y="2966400"/>
                <a:ext cx="95400" cy="326520"/>
              </a:xfrm>
              <a:prstGeom prst="rect">
                <a:avLst/>
              </a:prstGeom>
              <a:ln w="9360">
                <a:noFill/>
              </a:ln>
            </p:spPr>
          </p:pic>
        </p:grpSp>
        <p:grpSp>
          <p:nvGrpSpPr>
            <p:cNvPr id="219" name="Group 4"/>
            <p:cNvGrpSpPr/>
            <p:nvPr/>
          </p:nvGrpSpPr>
          <p:grpSpPr>
            <a:xfrm>
              <a:off x="9304920" y="3850200"/>
              <a:ext cx="379800" cy="312480"/>
              <a:chOff x="9304920" y="3850200"/>
              <a:chExt cx="379800" cy="312480"/>
            </a:xfrm>
          </p:grpSpPr>
          <p:pic>
            <p:nvPicPr>
              <p:cNvPr id="220" name="Picture 17" descr=""/>
              <p:cNvPicPr/>
              <p:nvPr/>
            </p:nvPicPr>
            <p:blipFill>
              <a:blip r:embed="rId13"/>
              <a:stretch/>
            </p:blipFill>
            <p:spPr>
              <a:xfrm rot="16200000">
                <a:off x="9477360" y="3955320"/>
                <a:ext cx="34560" cy="379800"/>
              </a:xfrm>
              <a:prstGeom prst="rect">
                <a:avLst/>
              </a:prstGeom>
              <a:ln w="9360">
                <a:noFill/>
              </a:ln>
            </p:spPr>
          </p:pic>
          <p:pic>
            <p:nvPicPr>
              <p:cNvPr id="221" name="Picture 18" descr=""/>
              <p:cNvPicPr/>
              <p:nvPr/>
            </p:nvPicPr>
            <p:blipFill>
              <a:blip r:embed="rId14"/>
              <a:stretch/>
            </p:blipFill>
            <p:spPr>
              <a:xfrm rot="16200000">
                <a:off x="9477360" y="3911760"/>
                <a:ext cx="34560" cy="379800"/>
              </a:xfrm>
              <a:prstGeom prst="rect">
                <a:avLst/>
              </a:prstGeom>
              <a:ln w="9360">
                <a:noFill/>
              </a:ln>
            </p:spPr>
          </p:pic>
          <p:pic>
            <p:nvPicPr>
              <p:cNvPr id="222" name="Picture 19" descr=""/>
              <p:cNvPicPr/>
              <p:nvPr/>
            </p:nvPicPr>
            <p:blipFill>
              <a:blip r:embed="rId15"/>
              <a:stretch/>
            </p:blipFill>
            <p:spPr>
              <a:xfrm rot="16200000">
                <a:off x="9477360" y="3864600"/>
                <a:ext cx="34920" cy="379800"/>
              </a:xfrm>
              <a:prstGeom prst="rect">
                <a:avLst/>
              </a:prstGeom>
              <a:ln w="9360">
                <a:noFill/>
              </a:ln>
            </p:spPr>
          </p:pic>
          <p:pic>
            <p:nvPicPr>
              <p:cNvPr id="223" name="Picture 20" descr=""/>
              <p:cNvPicPr/>
              <p:nvPr/>
            </p:nvPicPr>
            <p:blipFill>
              <a:blip r:embed="rId16"/>
              <a:stretch/>
            </p:blipFill>
            <p:spPr>
              <a:xfrm rot="16200000">
                <a:off x="9477360" y="3818520"/>
                <a:ext cx="34560" cy="379800"/>
              </a:xfrm>
              <a:prstGeom prst="rect">
                <a:avLst/>
              </a:prstGeom>
              <a:ln w="9360">
                <a:noFill/>
              </a:ln>
            </p:spPr>
          </p:pic>
          <p:pic>
            <p:nvPicPr>
              <p:cNvPr id="224" name="Picture 21" descr=""/>
              <p:cNvPicPr/>
              <p:nvPr/>
            </p:nvPicPr>
            <p:blipFill>
              <a:blip r:embed="rId17"/>
              <a:stretch/>
            </p:blipFill>
            <p:spPr>
              <a:xfrm rot="16200000">
                <a:off x="9477360" y="3773520"/>
                <a:ext cx="34560" cy="379800"/>
              </a:xfrm>
              <a:prstGeom prst="rect">
                <a:avLst/>
              </a:prstGeom>
              <a:ln w="9360">
                <a:noFill/>
              </a:ln>
            </p:spPr>
          </p:pic>
          <p:pic>
            <p:nvPicPr>
              <p:cNvPr id="225" name="Picture 22" descr=""/>
              <p:cNvPicPr/>
              <p:nvPr/>
            </p:nvPicPr>
            <p:blipFill>
              <a:blip r:embed="rId18"/>
              <a:stretch/>
            </p:blipFill>
            <p:spPr>
              <a:xfrm rot="16200000">
                <a:off x="9453600" y="3701160"/>
                <a:ext cx="82080" cy="379800"/>
              </a:xfrm>
              <a:prstGeom prst="rect">
                <a:avLst/>
              </a:prstGeom>
              <a:ln w="9360">
                <a:noFill/>
              </a:ln>
            </p:spPr>
          </p:pic>
        </p:grpSp>
      </p:grpSp>
      <p:grpSp>
        <p:nvGrpSpPr>
          <p:cNvPr id="226" name="Group 5"/>
          <p:cNvGrpSpPr/>
          <p:nvPr/>
        </p:nvGrpSpPr>
        <p:grpSpPr>
          <a:xfrm>
            <a:off x="9404640" y="2881800"/>
            <a:ext cx="196200" cy="180000"/>
            <a:chOff x="9404640" y="2881800"/>
            <a:chExt cx="196200" cy="180000"/>
          </a:xfrm>
        </p:grpSpPr>
        <p:sp>
          <p:nvSpPr>
            <p:cNvPr id="227" name="Rectangle 1"/>
            <p:cNvSpPr/>
            <p:nvPr/>
          </p:nvSpPr>
          <p:spPr>
            <a:xfrm rot="16200000">
              <a:off x="9491760" y="2952720"/>
              <a:ext cx="21960" cy="196200"/>
            </a:xfrm>
            <a:prstGeom prst="rect">
              <a:avLst/>
            </a:prstGeom>
            <a:solidFill>
              <a:srgbClr val="4b620f"/>
            </a:solidFill>
            <a:ln w="255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8" name="Rectangle 2"/>
            <p:cNvSpPr/>
            <p:nvPr/>
          </p:nvSpPr>
          <p:spPr>
            <a:xfrm rot="16200000">
              <a:off x="9491760" y="2916000"/>
              <a:ext cx="21960" cy="196200"/>
            </a:xfrm>
            <a:prstGeom prst="rect">
              <a:avLst/>
            </a:prstGeom>
            <a:solidFill>
              <a:srgbClr val="4b620f"/>
            </a:solidFill>
            <a:ln w="255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9" name="Isosceles Triangle 1"/>
            <p:cNvSpPr/>
            <p:nvPr/>
          </p:nvSpPr>
          <p:spPr>
            <a:xfrm>
              <a:off x="9404640" y="2881800"/>
              <a:ext cx="196200" cy="96480"/>
            </a:xfrm>
            <a:prstGeom prst="triangle">
              <a:avLst>
                <a:gd name="adj" fmla="val 48677"/>
              </a:avLst>
            </a:prstGeom>
            <a:solidFill>
              <a:srgbClr val="4b620f"/>
            </a:solidFill>
            <a:ln w="2556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30" name="TextBox 1"/>
          <p:cNvSpPr/>
          <p:nvPr/>
        </p:nvSpPr>
        <p:spPr>
          <a:xfrm>
            <a:off x="6041520" y="6459480"/>
            <a:ext cx="1661040" cy="2721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Diff. pumping mRFQ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231" name="TextBox 2"/>
          <p:cNvSpPr/>
          <p:nvPr/>
        </p:nvSpPr>
        <p:spPr>
          <a:xfrm>
            <a:off x="7169400" y="5632560"/>
            <a:ext cx="1320840" cy="4546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        </a:t>
            </a:r>
            <a:r>
              <a:rPr b="1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QMF </a:t>
            </a:r>
            <a:endParaRPr b="0" lang="fr-FR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(m/</a:t>
            </a:r>
            <a:r>
              <a:rPr b="1" lang="en-US" sz="1200" spc="-1" strike="noStrike">
                <a:solidFill>
                  <a:srgbClr val="000000"/>
                </a:solidFill>
                <a:latin typeface="Symbol"/>
                <a:ea typeface="DejaVu Sans"/>
              </a:rPr>
              <a:t>D</a:t>
            </a:r>
            <a:r>
              <a:rPr b="1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m ~ 100)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232" name="TextBox 3"/>
          <p:cNvSpPr/>
          <p:nvPr/>
        </p:nvSpPr>
        <p:spPr>
          <a:xfrm>
            <a:off x="8535240" y="5632560"/>
            <a:ext cx="782640" cy="4546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RFQ </a:t>
            </a:r>
            <a:endParaRPr b="0" lang="fr-FR" sz="1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buncher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233" name="TextBox 4"/>
          <p:cNvSpPr/>
          <p:nvPr/>
        </p:nvSpPr>
        <p:spPr>
          <a:xfrm>
            <a:off x="8727480" y="3245040"/>
            <a:ext cx="1545120" cy="4546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      </a:t>
            </a:r>
            <a:r>
              <a:rPr b="1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MR ToF MS</a:t>
            </a:r>
            <a:endParaRPr b="0" lang="fr-FR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     </a:t>
            </a:r>
            <a:r>
              <a:rPr b="1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(m/</a:t>
            </a:r>
            <a:r>
              <a:rPr b="1" lang="en-US" sz="1200" spc="-1" strike="noStrike">
                <a:solidFill>
                  <a:srgbClr val="000000"/>
                </a:solidFill>
                <a:latin typeface="Symbol"/>
                <a:ea typeface="DejaVu Sans"/>
              </a:rPr>
              <a:t>D</a:t>
            </a:r>
            <a:r>
              <a:rPr b="1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m ~ 10</a:t>
            </a:r>
            <a:r>
              <a:rPr b="1" lang="en-US" sz="1200" spc="-1" strike="noStrike" baseline="30000">
                <a:solidFill>
                  <a:srgbClr val="000000"/>
                </a:solidFill>
                <a:latin typeface="Arial"/>
                <a:ea typeface="DejaVu Sans"/>
              </a:rPr>
              <a:t>5</a:t>
            </a:r>
            <a:r>
              <a:rPr b="1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)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234" name="Straight Arrow Connector 1"/>
          <p:cNvSpPr/>
          <p:nvPr/>
        </p:nvSpPr>
        <p:spPr>
          <a:xfrm flipV="1">
            <a:off x="6867360" y="5631480"/>
            <a:ext cx="360" cy="762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0000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35" name="TextBox 5"/>
          <p:cNvSpPr/>
          <p:nvPr/>
        </p:nvSpPr>
        <p:spPr>
          <a:xfrm>
            <a:off x="8539920" y="4348800"/>
            <a:ext cx="705600" cy="2721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Bender</a:t>
            </a:r>
            <a:endParaRPr b="0" lang="fr-FR" sz="1200" spc="-1" strike="noStrike">
              <a:latin typeface="Arial"/>
            </a:endParaRPr>
          </a:p>
        </p:txBody>
      </p:sp>
      <p:grpSp>
        <p:nvGrpSpPr>
          <p:cNvPr id="236" name="Group 6"/>
          <p:cNvGrpSpPr/>
          <p:nvPr/>
        </p:nvGrpSpPr>
        <p:grpSpPr>
          <a:xfrm>
            <a:off x="2323080" y="4717080"/>
            <a:ext cx="1658160" cy="2195640"/>
            <a:chOff x="2323080" y="4717080"/>
            <a:chExt cx="1658160" cy="2195640"/>
          </a:xfrm>
        </p:grpSpPr>
        <p:grpSp>
          <p:nvGrpSpPr>
            <p:cNvPr id="237" name="Group 8"/>
            <p:cNvGrpSpPr/>
            <p:nvPr/>
          </p:nvGrpSpPr>
          <p:grpSpPr>
            <a:xfrm>
              <a:off x="2323080" y="4717080"/>
              <a:ext cx="1658160" cy="2195640"/>
              <a:chOff x="2323080" y="4717080"/>
              <a:chExt cx="1658160" cy="2195640"/>
            </a:xfrm>
          </p:grpSpPr>
          <p:pic>
            <p:nvPicPr>
              <p:cNvPr id="238" name="Picture 23" descr="cell_no_grid.png"/>
              <p:cNvPicPr/>
              <p:nvPr/>
            </p:nvPicPr>
            <p:blipFill>
              <a:blip r:embed="rId19"/>
              <a:stretch/>
            </p:blipFill>
            <p:spPr>
              <a:xfrm>
                <a:off x="2323080" y="4717080"/>
                <a:ext cx="1658160" cy="2195640"/>
              </a:xfrm>
              <a:prstGeom prst="rect">
                <a:avLst/>
              </a:prstGeom>
              <a:ln w="9360">
                <a:noFill/>
              </a:ln>
            </p:spPr>
          </p:pic>
          <p:sp>
            <p:nvSpPr>
              <p:cNvPr id="239" name="Rectangle 3"/>
              <p:cNvSpPr/>
              <p:nvPr/>
            </p:nvSpPr>
            <p:spPr>
              <a:xfrm flipV="1">
                <a:off x="2416680" y="4974840"/>
                <a:ext cx="475560" cy="82800"/>
              </a:xfrm>
              <a:prstGeom prst="rect">
                <a:avLst/>
              </a:prstGeom>
              <a:solidFill>
                <a:srgbClr val="ffffff"/>
              </a:solidFill>
              <a:ln w="2556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240" name="Rectangle 11"/>
            <p:cNvSpPr/>
            <p:nvPr/>
          </p:nvSpPr>
          <p:spPr>
            <a:xfrm flipV="1">
              <a:off x="3135960" y="5367240"/>
              <a:ext cx="145800" cy="461520"/>
            </a:xfrm>
            <a:prstGeom prst="rect">
              <a:avLst/>
            </a:prstGeom>
            <a:solidFill>
              <a:srgbClr val="ffffff"/>
            </a:solidFill>
            <a:ln w="2556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41" name="Group 9"/>
          <p:cNvGrpSpPr/>
          <p:nvPr/>
        </p:nvGrpSpPr>
        <p:grpSpPr>
          <a:xfrm>
            <a:off x="3546000" y="3787920"/>
            <a:ext cx="526680" cy="942480"/>
            <a:chOff x="3546000" y="3787920"/>
            <a:chExt cx="526680" cy="942480"/>
          </a:xfrm>
        </p:grpSpPr>
        <p:sp>
          <p:nvSpPr>
            <p:cNvPr id="242" name="Straight Connector 1"/>
            <p:cNvSpPr/>
            <p:nvPr/>
          </p:nvSpPr>
          <p:spPr>
            <a:xfrm flipV="1">
              <a:off x="3786480" y="4338000"/>
              <a:ext cx="360" cy="392400"/>
            </a:xfrm>
            <a:prstGeom prst="line">
              <a:avLst/>
            </a:prstGeom>
            <a:ln w="76320">
              <a:solidFill>
                <a:srgbClr val="00b0f0"/>
              </a:solidFill>
              <a:round/>
              <a:head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3" name="Straight Connector 2"/>
            <p:cNvSpPr/>
            <p:nvPr/>
          </p:nvSpPr>
          <p:spPr>
            <a:xfrm flipV="1">
              <a:off x="3786480" y="4187880"/>
              <a:ext cx="360" cy="392400"/>
            </a:xfrm>
            <a:prstGeom prst="line">
              <a:avLst/>
            </a:prstGeom>
            <a:ln w="76320">
              <a:solidFill>
                <a:srgbClr val="ffc000"/>
              </a:solidFill>
              <a:round/>
              <a:head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4" name="TextBox 6"/>
            <p:cNvSpPr/>
            <p:nvPr/>
          </p:nvSpPr>
          <p:spPr>
            <a:xfrm flipV="1" rot="10800000">
              <a:off x="3546000" y="3787920"/>
              <a:ext cx="526680" cy="43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>
                <a:lnSpc>
                  <a:spcPct val="100000"/>
                </a:lnSpc>
                <a:buNone/>
              </a:pPr>
              <a:r>
                <a:rPr b="0" lang="en-US" sz="2000" spc="-1" strike="noStrike">
                  <a:solidFill>
                    <a:srgbClr val="000000"/>
                  </a:solidFill>
                  <a:latin typeface="Symbol"/>
                  <a:ea typeface="DejaVu Sans"/>
                </a:rPr>
                <a:t>l</a:t>
              </a:r>
              <a:r>
                <a:rPr b="0" lang="en-US" sz="2000" spc="-1" strike="noStrike" baseline="-25000">
                  <a:solidFill>
                    <a:srgbClr val="00b0f0"/>
                  </a:solidFill>
                  <a:latin typeface="Arial"/>
                  <a:ea typeface="DejaVu Sans"/>
                </a:rPr>
                <a:t>1</a:t>
              </a:r>
              <a:r>
                <a:rPr b="0" lang="en-US" sz="2000" spc="-1" strike="noStrike" baseline="-25000">
                  <a:solidFill>
                    <a:srgbClr val="000000"/>
                  </a:solidFill>
                  <a:latin typeface="Arial"/>
                  <a:ea typeface="DejaVu Sans"/>
                </a:rPr>
                <a:t>,</a:t>
              </a:r>
              <a:r>
                <a:rPr b="0" lang="en-US" sz="2000" spc="-1" strike="noStrike" baseline="-25000">
                  <a:solidFill>
                    <a:srgbClr val="ffc000"/>
                  </a:solidFill>
                  <a:latin typeface="Arial"/>
                  <a:ea typeface="DejaVu Sans"/>
                </a:rPr>
                <a:t>2</a:t>
              </a:r>
              <a:endParaRPr b="0" lang="fr-FR" sz="2000" spc="-1" strike="noStrike">
                <a:latin typeface="Arial"/>
              </a:endParaRPr>
            </a:p>
          </p:txBody>
        </p:sp>
      </p:grpSp>
      <p:grpSp>
        <p:nvGrpSpPr>
          <p:cNvPr id="245" name="Group 10"/>
          <p:cNvGrpSpPr/>
          <p:nvPr/>
        </p:nvGrpSpPr>
        <p:grpSpPr>
          <a:xfrm>
            <a:off x="4080600" y="3607560"/>
            <a:ext cx="646560" cy="1254600"/>
            <a:chOff x="4080600" y="3607560"/>
            <a:chExt cx="646560" cy="1254600"/>
          </a:xfrm>
        </p:grpSpPr>
        <p:grpSp>
          <p:nvGrpSpPr>
            <p:cNvPr id="246" name="Group 11"/>
            <p:cNvGrpSpPr/>
            <p:nvPr/>
          </p:nvGrpSpPr>
          <p:grpSpPr>
            <a:xfrm>
              <a:off x="4080600" y="4002840"/>
              <a:ext cx="585720" cy="859320"/>
              <a:chOff x="4080600" y="4002840"/>
              <a:chExt cx="585720" cy="859320"/>
            </a:xfrm>
          </p:grpSpPr>
          <p:sp>
            <p:nvSpPr>
              <p:cNvPr id="247" name="Pentagon 1"/>
              <p:cNvSpPr/>
              <p:nvPr/>
            </p:nvSpPr>
            <p:spPr>
              <a:xfrm flipH="1" flipV="1" rot="16200000">
                <a:off x="4199040" y="4461480"/>
                <a:ext cx="351720" cy="448920"/>
              </a:xfrm>
              <a:prstGeom prst="homePlate">
                <a:avLst>
                  <a:gd name="adj" fmla="val 50000"/>
                </a:avLst>
              </a:prstGeom>
              <a:solidFill>
                <a:srgbClr val="ffc000"/>
              </a:solidFill>
              <a:ln w="1908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48" name="Trapezoid 1"/>
              <p:cNvSpPr/>
              <p:nvPr/>
            </p:nvSpPr>
            <p:spPr>
              <a:xfrm flipV="1" rot="10800000">
                <a:off x="4152240" y="4241520"/>
                <a:ext cx="448560" cy="263160"/>
              </a:xfrm>
              <a:prstGeom prst="trapezoid">
                <a:avLst>
                  <a:gd name="adj" fmla="val 39330"/>
                </a:avLst>
              </a:prstGeom>
              <a:solidFill>
                <a:srgbClr val="ffc000"/>
              </a:solidFill>
              <a:ln w="1908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49" name="Oval 1"/>
              <p:cNvSpPr/>
              <p:nvPr/>
            </p:nvSpPr>
            <p:spPr>
              <a:xfrm flipV="1">
                <a:off x="4080600" y="4487760"/>
                <a:ext cx="585720" cy="41760"/>
              </a:xfrm>
              <a:prstGeom prst="ellipse">
                <a:avLst/>
              </a:prstGeom>
              <a:solidFill>
                <a:srgbClr val="5dffb2"/>
              </a:solidFill>
              <a:ln w="19080">
                <a:solidFill>
                  <a:srgbClr val="fb5872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50" name="Rectangle 12"/>
              <p:cNvSpPr/>
              <p:nvPr/>
            </p:nvSpPr>
            <p:spPr>
              <a:xfrm flipV="1">
                <a:off x="4314240" y="4002480"/>
                <a:ext cx="127800" cy="197640"/>
              </a:xfrm>
              <a:prstGeom prst="rect">
                <a:avLst/>
              </a:prstGeom>
              <a:solidFill>
                <a:srgbClr val="ffc000"/>
              </a:solidFill>
              <a:ln w="1908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51" name="Oval 2"/>
              <p:cNvSpPr/>
              <p:nvPr/>
            </p:nvSpPr>
            <p:spPr>
              <a:xfrm flipV="1">
                <a:off x="4248360" y="4201560"/>
                <a:ext cx="257760" cy="42840"/>
              </a:xfrm>
              <a:prstGeom prst="ellipse">
                <a:avLst/>
              </a:prstGeom>
              <a:solidFill>
                <a:srgbClr val="5dffb2"/>
              </a:solidFill>
              <a:ln w="19080">
                <a:solidFill>
                  <a:srgbClr val="fb5872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252" name="TextBox 7"/>
            <p:cNvSpPr/>
            <p:nvPr/>
          </p:nvSpPr>
          <p:spPr>
            <a:xfrm flipV="1" rot="10800000">
              <a:off x="4199400" y="3607560"/>
              <a:ext cx="527760" cy="43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>
                <a:lnSpc>
                  <a:spcPct val="100000"/>
                </a:lnSpc>
                <a:buNone/>
              </a:pPr>
              <a:r>
                <a:rPr b="0" lang="en-US" sz="2000" spc="-1" strike="noStrike">
                  <a:solidFill>
                    <a:srgbClr val="000000"/>
                  </a:solidFill>
                  <a:latin typeface="Symbol"/>
                  <a:ea typeface="DejaVu Sans"/>
                </a:rPr>
                <a:t>l</a:t>
              </a:r>
              <a:r>
                <a:rPr b="0" lang="en-US" sz="2000" spc="-1" strike="noStrike" baseline="-25000">
                  <a:solidFill>
                    <a:srgbClr val="000000"/>
                  </a:solidFill>
                  <a:latin typeface="Arial"/>
                  <a:ea typeface="DejaVu Sans"/>
                </a:rPr>
                <a:t>2</a:t>
              </a:r>
              <a:endParaRPr b="0" lang="fr-FR" sz="2000" spc="-1" strike="noStrike">
                <a:latin typeface="Arial"/>
              </a:endParaRPr>
            </a:p>
          </p:txBody>
        </p:sp>
      </p:grpSp>
      <p:sp>
        <p:nvSpPr>
          <p:cNvPr id="253" name="TextBox 8"/>
          <p:cNvSpPr/>
          <p:nvPr/>
        </p:nvSpPr>
        <p:spPr>
          <a:xfrm flipV="1" rot="10800000">
            <a:off x="6353280" y="3635640"/>
            <a:ext cx="395280" cy="4363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Symbol"/>
                <a:ea typeface="DejaVu Sans"/>
              </a:rPr>
              <a:t>l</a:t>
            </a:r>
            <a:r>
              <a:rPr b="0" lang="en-US" sz="2000" spc="-1" strike="noStrike" baseline="-25000">
                <a:solidFill>
                  <a:srgbClr val="000000"/>
                </a:solidFill>
                <a:latin typeface="Symbol"/>
                <a:ea typeface="DejaVu Sans"/>
              </a:rPr>
              <a:t>1</a:t>
            </a:r>
            <a:endParaRPr b="0" lang="fr-FR" sz="2000" spc="-1" strike="noStrike">
              <a:latin typeface="Arial"/>
            </a:endParaRPr>
          </a:p>
        </p:txBody>
      </p:sp>
      <p:grpSp>
        <p:nvGrpSpPr>
          <p:cNvPr id="254" name="Group 12"/>
          <p:cNvGrpSpPr/>
          <p:nvPr/>
        </p:nvGrpSpPr>
        <p:grpSpPr>
          <a:xfrm>
            <a:off x="4222800" y="4788360"/>
            <a:ext cx="2160" cy="331200"/>
            <a:chOff x="4222800" y="4788360"/>
            <a:chExt cx="2160" cy="331200"/>
          </a:xfrm>
        </p:grpSpPr>
        <p:sp>
          <p:nvSpPr>
            <p:cNvPr id="255" name="Straight Connector 3"/>
            <p:cNvSpPr/>
            <p:nvPr/>
          </p:nvSpPr>
          <p:spPr>
            <a:xfrm flipV="1">
              <a:off x="4222800" y="4985280"/>
              <a:ext cx="360" cy="134280"/>
            </a:xfrm>
            <a:prstGeom prst="line">
              <a:avLst/>
            </a:prstGeom>
            <a:ln w="93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6" name="Straight Connector 4"/>
            <p:cNvSpPr/>
            <p:nvPr/>
          </p:nvSpPr>
          <p:spPr>
            <a:xfrm flipV="1">
              <a:off x="4224600" y="4788360"/>
              <a:ext cx="360" cy="133920"/>
            </a:xfrm>
            <a:prstGeom prst="line">
              <a:avLst/>
            </a:prstGeom>
            <a:ln w="93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257" name="Picture 24" descr="nozzle.png"/>
          <p:cNvPicPr/>
          <p:nvPr/>
        </p:nvPicPr>
        <p:blipFill>
          <a:blip r:embed="rId20"/>
          <a:stretch/>
        </p:blipFill>
        <p:spPr>
          <a:xfrm flipH="1" rot="10800000">
            <a:off x="3844800" y="4943520"/>
            <a:ext cx="309600" cy="208080"/>
          </a:xfrm>
          <a:prstGeom prst="rect">
            <a:avLst/>
          </a:prstGeom>
          <a:ln w="9360">
            <a:noFill/>
          </a:ln>
        </p:spPr>
      </p:pic>
      <p:pic>
        <p:nvPicPr>
          <p:cNvPr id="258" name="Picture 42" descr=""/>
          <p:cNvPicPr/>
          <p:nvPr/>
        </p:nvPicPr>
        <p:blipFill>
          <a:blip r:embed="rId21"/>
          <a:stretch/>
        </p:blipFill>
        <p:spPr>
          <a:xfrm flipH="1" rot="10800000">
            <a:off x="4594680" y="4860360"/>
            <a:ext cx="1968480" cy="920880"/>
          </a:xfrm>
          <a:prstGeom prst="rect">
            <a:avLst/>
          </a:prstGeom>
          <a:ln w="9360">
            <a:noFill/>
          </a:ln>
        </p:spPr>
      </p:pic>
      <p:sp>
        <p:nvSpPr>
          <p:cNvPr id="259" name="Oval 3"/>
          <p:cNvSpPr/>
          <p:nvPr/>
        </p:nvSpPr>
        <p:spPr>
          <a:xfrm flipV="1">
            <a:off x="2814480" y="5645160"/>
            <a:ext cx="31320" cy="3276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0" name="Oval 4"/>
          <p:cNvSpPr/>
          <p:nvPr/>
        </p:nvSpPr>
        <p:spPr>
          <a:xfrm flipV="1">
            <a:off x="2865960" y="5645160"/>
            <a:ext cx="33120" cy="3276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1" name="Oval 5"/>
          <p:cNvSpPr/>
          <p:nvPr/>
        </p:nvSpPr>
        <p:spPr>
          <a:xfrm flipV="1">
            <a:off x="2971080" y="5645160"/>
            <a:ext cx="31320" cy="3276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2" name="Oval 6"/>
          <p:cNvSpPr/>
          <p:nvPr/>
        </p:nvSpPr>
        <p:spPr>
          <a:xfrm flipV="1">
            <a:off x="2971080" y="5698800"/>
            <a:ext cx="31320" cy="3420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3" name="Oval 7"/>
          <p:cNvSpPr/>
          <p:nvPr/>
        </p:nvSpPr>
        <p:spPr>
          <a:xfrm flipV="1">
            <a:off x="2917440" y="5752800"/>
            <a:ext cx="33120" cy="3420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4" name="Oval 8"/>
          <p:cNvSpPr/>
          <p:nvPr/>
        </p:nvSpPr>
        <p:spPr>
          <a:xfrm flipV="1">
            <a:off x="3022560" y="5698800"/>
            <a:ext cx="31320" cy="3420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5" name="Oval 9"/>
          <p:cNvSpPr/>
          <p:nvPr/>
        </p:nvSpPr>
        <p:spPr>
          <a:xfrm flipV="1">
            <a:off x="2917440" y="5645160"/>
            <a:ext cx="33120" cy="3276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6" name="Oval 10"/>
          <p:cNvSpPr/>
          <p:nvPr/>
        </p:nvSpPr>
        <p:spPr>
          <a:xfrm flipV="1">
            <a:off x="2865960" y="5698800"/>
            <a:ext cx="33120" cy="3420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7" name="Oval 11"/>
          <p:cNvSpPr/>
          <p:nvPr/>
        </p:nvSpPr>
        <p:spPr>
          <a:xfrm flipV="1">
            <a:off x="2924280" y="5589720"/>
            <a:ext cx="33120" cy="3420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8" name="Oval 12"/>
          <p:cNvSpPr/>
          <p:nvPr/>
        </p:nvSpPr>
        <p:spPr>
          <a:xfrm flipV="1">
            <a:off x="2885400" y="5614920"/>
            <a:ext cx="31320" cy="3276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9" name="Oval 13"/>
          <p:cNvSpPr/>
          <p:nvPr/>
        </p:nvSpPr>
        <p:spPr>
          <a:xfrm flipV="1">
            <a:off x="2865960" y="5589720"/>
            <a:ext cx="33120" cy="3420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0" name="Oval 14"/>
          <p:cNvSpPr/>
          <p:nvPr/>
        </p:nvSpPr>
        <p:spPr>
          <a:xfrm flipV="1">
            <a:off x="2917440" y="5589720"/>
            <a:ext cx="33120" cy="3420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1" name="Oval 15"/>
          <p:cNvSpPr/>
          <p:nvPr/>
        </p:nvSpPr>
        <p:spPr>
          <a:xfrm flipV="1">
            <a:off x="3022560" y="5589720"/>
            <a:ext cx="31320" cy="3420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2" name="Oval 16"/>
          <p:cNvSpPr/>
          <p:nvPr/>
        </p:nvSpPr>
        <p:spPr>
          <a:xfrm flipV="1">
            <a:off x="3022560" y="5645160"/>
            <a:ext cx="31320" cy="3276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3" name="Oval 17"/>
          <p:cNvSpPr/>
          <p:nvPr/>
        </p:nvSpPr>
        <p:spPr>
          <a:xfrm flipV="1">
            <a:off x="2938680" y="5617080"/>
            <a:ext cx="33120" cy="3420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4" name="Oval 18"/>
          <p:cNvSpPr/>
          <p:nvPr/>
        </p:nvSpPr>
        <p:spPr>
          <a:xfrm flipV="1">
            <a:off x="2971080" y="5589720"/>
            <a:ext cx="31320" cy="3420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5" name="Oval 19"/>
          <p:cNvSpPr/>
          <p:nvPr/>
        </p:nvSpPr>
        <p:spPr>
          <a:xfrm flipV="1">
            <a:off x="2971080" y="5589720"/>
            <a:ext cx="31320" cy="3420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6" name="Oval 20"/>
          <p:cNvSpPr/>
          <p:nvPr/>
        </p:nvSpPr>
        <p:spPr>
          <a:xfrm flipV="1">
            <a:off x="2917440" y="5645160"/>
            <a:ext cx="33120" cy="3276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7" name="Oval 21"/>
          <p:cNvSpPr/>
          <p:nvPr/>
        </p:nvSpPr>
        <p:spPr>
          <a:xfrm flipV="1">
            <a:off x="2975760" y="5535360"/>
            <a:ext cx="33120" cy="3420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8" name="Oval 22"/>
          <p:cNvSpPr/>
          <p:nvPr/>
        </p:nvSpPr>
        <p:spPr>
          <a:xfrm flipV="1">
            <a:off x="2936880" y="5559120"/>
            <a:ext cx="31320" cy="3420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9" name="Oval 23"/>
          <p:cNvSpPr/>
          <p:nvPr/>
        </p:nvSpPr>
        <p:spPr>
          <a:xfrm flipV="1">
            <a:off x="2762640" y="5666760"/>
            <a:ext cx="31320" cy="3420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0" name="Oval 24"/>
          <p:cNvSpPr/>
          <p:nvPr/>
        </p:nvSpPr>
        <p:spPr>
          <a:xfrm flipV="1">
            <a:off x="2814480" y="5666760"/>
            <a:ext cx="31320" cy="3420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1" name="Oval 25"/>
          <p:cNvSpPr/>
          <p:nvPr/>
        </p:nvSpPr>
        <p:spPr>
          <a:xfrm flipV="1">
            <a:off x="2917440" y="5666760"/>
            <a:ext cx="33120" cy="3420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2" name="Oval 26"/>
          <p:cNvSpPr/>
          <p:nvPr/>
        </p:nvSpPr>
        <p:spPr>
          <a:xfrm flipV="1">
            <a:off x="2898360" y="5720760"/>
            <a:ext cx="33120" cy="3420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3" name="Oval 27"/>
          <p:cNvSpPr/>
          <p:nvPr/>
        </p:nvSpPr>
        <p:spPr>
          <a:xfrm flipV="1">
            <a:off x="2865960" y="5698800"/>
            <a:ext cx="33120" cy="3420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4" name="Oval 28"/>
          <p:cNvSpPr/>
          <p:nvPr/>
        </p:nvSpPr>
        <p:spPr>
          <a:xfrm flipV="1">
            <a:off x="2865960" y="5752800"/>
            <a:ext cx="33120" cy="3420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5" name="Oval 29"/>
          <p:cNvSpPr/>
          <p:nvPr/>
        </p:nvSpPr>
        <p:spPr>
          <a:xfrm flipV="1">
            <a:off x="2917440" y="5698800"/>
            <a:ext cx="33120" cy="3420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6" name="Oval 30"/>
          <p:cNvSpPr/>
          <p:nvPr/>
        </p:nvSpPr>
        <p:spPr>
          <a:xfrm flipV="1">
            <a:off x="2814480" y="5720760"/>
            <a:ext cx="31320" cy="3420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7" name="Oval 31"/>
          <p:cNvSpPr/>
          <p:nvPr/>
        </p:nvSpPr>
        <p:spPr>
          <a:xfrm flipV="1">
            <a:off x="2865960" y="5535360"/>
            <a:ext cx="33120" cy="3420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8" name="Oval 32"/>
          <p:cNvSpPr/>
          <p:nvPr/>
        </p:nvSpPr>
        <p:spPr>
          <a:xfrm flipV="1">
            <a:off x="2814480" y="5613120"/>
            <a:ext cx="31320" cy="3276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9" name="Oval 33"/>
          <p:cNvSpPr/>
          <p:nvPr/>
        </p:nvSpPr>
        <p:spPr>
          <a:xfrm flipV="1">
            <a:off x="2778480" y="5535360"/>
            <a:ext cx="33120" cy="3420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0" name="Oval 34"/>
          <p:cNvSpPr/>
          <p:nvPr/>
        </p:nvSpPr>
        <p:spPr>
          <a:xfrm flipV="1">
            <a:off x="2982240" y="5613120"/>
            <a:ext cx="33120" cy="3276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1" name="Oval 35"/>
          <p:cNvSpPr/>
          <p:nvPr/>
        </p:nvSpPr>
        <p:spPr>
          <a:xfrm flipV="1">
            <a:off x="2971080" y="5666760"/>
            <a:ext cx="31320" cy="3420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2" name="Oval 36"/>
          <p:cNvSpPr/>
          <p:nvPr/>
        </p:nvSpPr>
        <p:spPr>
          <a:xfrm flipV="1">
            <a:off x="2898360" y="5645160"/>
            <a:ext cx="33120" cy="3276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3" name="Oval 37"/>
          <p:cNvSpPr/>
          <p:nvPr/>
        </p:nvSpPr>
        <p:spPr>
          <a:xfrm flipV="1">
            <a:off x="2894760" y="5665320"/>
            <a:ext cx="33120" cy="3420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4" name="Oval 38"/>
          <p:cNvSpPr/>
          <p:nvPr/>
        </p:nvSpPr>
        <p:spPr>
          <a:xfrm flipV="1">
            <a:off x="2971080" y="5645160"/>
            <a:ext cx="31320" cy="3276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5" name="Oval 39"/>
          <p:cNvSpPr/>
          <p:nvPr/>
        </p:nvSpPr>
        <p:spPr>
          <a:xfrm flipV="1">
            <a:off x="2823840" y="5589720"/>
            <a:ext cx="31320" cy="3420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6" name="Oval 40"/>
          <p:cNvSpPr/>
          <p:nvPr/>
        </p:nvSpPr>
        <p:spPr>
          <a:xfrm flipV="1">
            <a:off x="2924280" y="5557680"/>
            <a:ext cx="33120" cy="3420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7" name="Oval 41"/>
          <p:cNvSpPr/>
          <p:nvPr/>
        </p:nvSpPr>
        <p:spPr>
          <a:xfrm flipV="1">
            <a:off x="2917440" y="5482080"/>
            <a:ext cx="33120" cy="3276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8" name="Oval 42"/>
          <p:cNvSpPr/>
          <p:nvPr/>
        </p:nvSpPr>
        <p:spPr>
          <a:xfrm flipV="1">
            <a:off x="2883960" y="5196240"/>
            <a:ext cx="31320" cy="3276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9" name="Oval 43"/>
          <p:cNvSpPr/>
          <p:nvPr/>
        </p:nvSpPr>
        <p:spPr>
          <a:xfrm flipV="1">
            <a:off x="2883960" y="5459760"/>
            <a:ext cx="31320" cy="3420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0" name="Oval 44"/>
          <p:cNvSpPr/>
          <p:nvPr/>
        </p:nvSpPr>
        <p:spPr>
          <a:xfrm flipV="1">
            <a:off x="2945160" y="5417640"/>
            <a:ext cx="313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1" name="Oval 45"/>
          <p:cNvSpPr/>
          <p:nvPr/>
        </p:nvSpPr>
        <p:spPr>
          <a:xfrm flipV="1">
            <a:off x="2945160" y="5471280"/>
            <a:ext cx="31320" cy="3420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2" name="Oval 46"/>
          <p:cNvSpPr/>
          <p:nvPr/>
        </p:nvSpPr>
        <p:spPr>
          <a:xfrm flipV="1">
            <a:off x="2891880" y="5525640"/>
            <a:ext cx="33120" cy="3420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3" name="Oval 47"/>
          <p:cNvSpPr/>
          <p:nvPr/>
        </p:nvSpPr>
        <p:spPr>
          <a:xfrm flipV="1">
            <a:off x="2945160" y="5471280"/>
            <a:ext cx="31320" cy="3420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4" name="Oval 49"/>
          <p:cNvSpPr/>
          <p:nvPr/>
        </p:nvSpPr>
        <p:spPr>
          <a:xfrm flipV="1">
            <a:off x="2891520" y="5417640"/>
            <a:ext cx="331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5" name="Oval 51"/>
          <p:cNvSpPr/>
          <p:nvPr/>
        </p:nvSpPr>
        <p:spPr>
          <a:xfrm flipV="1">
            <a:off x="2883600" y="5128920"/>
            <a:ext cx="313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6" name="Oval 52"/>
          <p:cNvSpPr/>
          <p:nvPr/>
        </p:nvSpPr>
        <p:spPr>
          <a:xfrm flipV="1">
            <a:off x="2898360" y="5364000"/>
            <a:ext cx="33120" cy="3276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7" name="Oval 53"/>
          <p:cNvSpPr/>
          <p:nvPr/>
        </p:nvSpPr>
        <p:spPr>
          <a:xfrm flipV="1">
            <a:off x="3129480" y="5092560"/>
            <a:ext cx="31320" cy="3276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8" name="Oval 54"/>
          <p:cNvSpPr/>
          <p:nvPr/>
        </p:nvSpPr>
        <p:spPr>
          <a:xfrm flipV="1">
            <a:off x="2982240" y="5092560"/>
            <a:ext cx="31320" cy="3276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9" name="Oval 55"/>
          <p:cNvSpPr/>
          <p:nvPr/>
        </p:nvSpPr>
        <p:spPr>
          <a:xfrm flipV="1">
            <a:off x="2956320" y="5261400"/>
            <a:ext cx="313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0" name="Oval 56"/>
          <p:cNvSpPr/>
          <p:nvPr/>
        </p:nvSpPr>
        <p:spPr>
          <a:xfrm flipV="1">
            <a:off x="2883600" y="5327280"/>
            <a:ext cx="313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1" name="Oval 57"/>
          <p:cNvSpPr/>
          <p:nvPr/>
        </p:nvSpPr>
        <p:spPr>
          <a:xfrm flipV="1">
            <a:off x="3242520" y="5039640"/>
            <a:ext cx="313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2" name="Oval 58"/>
          <p:cNvSpPr/>
          <p:nvPr/>
        </p:nvSpPr>
        <p:spPr>
          <a:xfrm flipV="1">
            <a:off x="2921040" y="5389560"/>
            <a:ext cx="313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3" name="Oval 59"/>
          <p:cNvSpPr/>
          <p:nvPr/>
        </p:nvSpPr>
        <p:spPr>
          <a:xfrm flipV="1">
            <a:off x="2945160" y="5364000"/>
            <a:ext cx="31320" cy="3276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4" name="Oval 60"/>
          <p:cNvSpPr/>
          <p:nvPr/>
        </p:nvSpPr>
        <p:spPr>
          <a:xfrm flipV="1">
            <a:off x="2945160" y="5364000"/>
            <a:ext cx="31320" cy="3276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5" name="Oval 61"/>
          <p:cNvSpPr/>
          <p:nvPr/>
        </p:nvSpPr>
        <p:spPr>
          <a:xfrm flipV="1">
            <a:off x="2891520" y="5417640"/>
            <a:ext cx="331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6" name="Oval 62"/>
          <p:cNvSpPr/>
          <p:nvPr/>
        </p:nvSpPr>
        <p:spPr>
          <a:xfrm flipV="1">
            <a:off x="2956320" y="5196240"/>
            <a:ext cx="31320" cy="3276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7" name="Oval 63"/>
          <p:cNvSpPr/>
          <p:nvPr/>
        </p:nvSpPr>
        <p:spPr>
          <a:xfrm flipV="1">
            <a:off x="2930760" y="5331600"/>
            <a:ext cx="313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8" name="Oval 64"/>
          <p:cNvSpPr/>
          <p:nvPr/>
        </p:nvSpPr>
        <p:spPr>
          <a:xfrm flipV="1">
            <a:off x="2883600" y="5327280"/>
            <a:ext cx="313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9" name="Oval 65"/>
          <p:cNvSpPr/>
          <p:nvPr/>
        </p:nvSpPr>
        <p:spPr>
          <a:xfrm flipV="1">
            <a:off x="2883960" y="5196240"/>
            <a:ext cx="31320" cy="3276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0" name="Oval 66"/>
          <p:cNvSpPr/>
          <p:nvPr/>
        </p:nvSpPr>
        <p:spPr>
          <a:xfrm flipV="1">
            <a:off x="2891520" y="5439240"/>
            <a:ext cx="331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1" name="Oval 67"/>
          <p:cNvSpPr/>
          <p:nvPr/>
        </p:nvSpPr>
        <p:spPr>
          <a:xfrm flipV="1">
            <a:off x="2891880" y="5493600"/>
            <a:ext cx="33120" cy="3420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2" name="Oval 68"/>
          <p:cNvSpPr/>
          <p:nvPr/>
        </p:nvSpPr>
        <p:spPr>
          <a:xfrm flipV="1">
            <a:off x="3202200" y="5092560"/>
            <a:ext cx="31320" cy="3276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3" name="Oval 69"/>
          <p:cNvSpPr/>
          <p:nvPr/>
        </p:nvSpPr>
        <p:spPr>
          <a:xfrm flipV="1">
            <a:off x="2883960" y="5592240"/>
            <a:ext cx="31320" cy="3420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4" name="Oval 70"/>
          <p:cNvSpPr/>
          <p:nvPr/>
        </p:nvSpPr>
        <p:spPr>
          <a:xfrm flipV="1">
            <a:off x="2891880" y="5471280"/>
            <a:ext cx="33120" cy="3420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5" name="Oval 71"/>
          <p:cNvSpPr/>
          <p:nvPr/>
        </p:nvSpPr>
        <p:spPr>
          <a:xfrm flipV="1">
            <a:off x="2956320" y="5137560"/>
            <a:ext cx="313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6" name="Oval 72"/>
          <p:cNvSpPr/>
          <p:nvPr/>
        </p:nvSpPr>
        <p:spPr>
          <a:xfrm flipV="1">
            <a:off x="2883960" y="5261400"/>
            <a:ext cx="313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7" name="Oval 73"/>
          <p:cNvSpPr/>
          <p:nvPr/>
        </p:nvSpPr>
        <p:spPr>
          <a:xfrm flipV="1">
            <a:off x="3054960" y="5025240"/>
            <a:ext cx="331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8" name="Oval 74"/>
          <p:cNvSpPr/>
          <p:nvPr/>
        </p:nvSpPr>
        <p:spPr>
          <a:xfrm flipV="1">
            <a:off x="2883600" y="5327280"/>
            <a:ext cx="313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9" name="Oval 75"/>
          <p:cNvSpPr/>
          <p:nvPr/>
        </p:nvSpPr>
        <p:spPr>
          <a:xfrm flipV="1">
            <a:off x="2883960" y="5261400"/>
            <a:ext cx="313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0" name="Oval 76"/>
          <p:cNvSpPr/>
          <p:nvPr/>
        </p:nvSpPr>
        <p:spPr>
          <a:xfrm flipV="1">
            <a:off x="2945160" y="5385600"/>
            <a:ext cx="31320" cy="3276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1" name="Oval 77"/>
          <p:cNvSpPr/>
          <p:nvPr/>
        </p:nvSpPr>
        <p:spPr>
          <a:xfrm flipV="1">
            <a:off x="2945160" y="5439240"/>
            <a:ext cx="313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2" name="Oval 78"/>
          <p:cNvSpPr/>
          <p:nvPr/>
        </p:nvSpPr>
        <p:spPr>
          <a:xfrm flipV="1">
            <a:off x="3129480" y="5025240"/>
            <a:ext cx="313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3" name="Oval 79"/>
          <p:cNvSpPr/>
          <p:nvPr/>
        </p:nvSpPr>
        <p:spPr>
          <a:xfrm flipV="1">
            <a:off x="2956320" y="5525640"/>
            <a:ext cx="31320" cy="3420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4" name="Oval 80"/>
          <p:cNvSpPr/>
          <p:nvPr/>
        </p:nvSpPr>
        <p:spPr>
          <a:xfrm flipV="1">
            <a:off x="2945160" y="5417640"/>
            <a:ext cx="313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5" name="Oval 81"/>
          <p:cNvSpPr/>
          <p:nvPr/>
        </p:nvSpPr>
        <p:spPr>
          <a:xfrm flipV="1">
            <a:off x="3054960" y="5092560"/>
            <a:ext cx="33120" cy="3276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6" name="Oval 82"/>
          <p:cNvSpPr/>
          <p:nvPr/>
        </p:nvSpPr>
        <p:spPr>
          <a:xfrm flipV="1">
            <a:off x="2916000" y="5136120"/>
            <a:ext cx="313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7" name="Oval 83"/>
          <p:cNvSpPr/>
          <p:nvPr/>
        </p:nvSpPr>
        <p:spPr>
          <a:xfrm flipV="1">
            <a:off x="2891520" y="5254200"/>
            <a:ext cx="331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8" name="Oval 84"/>
          <p:cNvSpPr/>
          <p:nvPr/>
        </p:nvSpPr>
        <p:spPr>
          <a:xfrm flipV="1">
            <a:off x="2919240" y="5225400"/>
            <a:ext cx="33120" cy="3276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9" name="Oval 85"/>
          <p:cNvSpPr/>
          <p:nvPr/>
        </p:nvSpPr>
        <p:spPr>
          <a:xfrm flipV="1">
            <a:off x="3195720" y="5037120"/>
            <a:ext cx="33120" cy="3276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340" name="Group 13"/>
          <p:cNvGrpSpPr/>
          <p:nvPr/>
        </p:nvGrpSpPr>
        <p:grpSpPr>
          <a:xfrm>
            <a:off x="2964600" y="5041800"/>
            <a:ext cx="250920" cy="236520"/>
            <a:chOff x="2964600" y="5041800"/>
            <a:chExt cx="250920" cy="236520"/>
          </a:xfrm>
        </p:grpSpPr>
        <p:sp>
          <p:nvSpPr>
            <p:cNvPr id="341" name="Oval 86"/>
            <p:cNvSpPr/>
            <p:nvPr/>
          </p:nvSpPr>
          <p:spPr>
            <a:xfrm flipV="1" rot="2728200">
              <a:off x="3040920" y="5119920"/>
              <a:ext cx="30960" cy="35280"/>
            </a:xfrm>
            <a:prstGeom prst="ellipse">
              <a:avLst/>
            </a:prstGeom>
            <a:solidFill>
              <a:srgbClr val="00b0f0"/>
            </a:solidFill>
            <a:ln w="255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2" name="Oval 87"/>
            <p:cNvSpPr/>
            <p:nvPr/>
          </p:nvSpPr>
          <p:spPr>
            <a:xfrm flipV="1" rot="2700000">
              <a:off x="3171240" y="5138640"/>
              <a:ext cx="32760" cy="34920"/>
            </a:xfrm>
            <a:prstGeom prst="ellipse">
              <a:avLst/>
            </a:prstGeom>
            <a:solidFill>
              <a:srgbClr val="00b0f0"/>
            </a:solidFill>
            <a:ln w="255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3" name="Oval 88"/>
            <p:cNvSpPr/>
            <p:nvPr/>
          </p:nvSpPr>
          <p:spPr>
            <a:xfrm flipV="1" rot="2700000">
              <a:off x="3076560" y="5191560"/>
              <a:ext cx="32760" cy="35280"/>
            </a:xfrm>
            <a:prstGeom prst="ellipse">
              <a:avLst/>
            </a:prstGeom>
            <a:solidFill>
              <a:srgbClr val="00b0f0"/>
            </a:solidFill>
            <a:ln w="255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4" name="Oval 89"/>
            <p:cNvSpPr/>
            <p:nvPr/>
          </p:nvSpPr>
          <p:spPr>
            <a:xfrm flipV="1" rot="2728200">
              <a:off x="2990880" y="5141160"/>
              <a:ext cx="30960" cy="34920"/>
            </a:xfrm>
            <a:prstGeom prst="ellipse">
              <a:avLst/>
            </a:prstGeom>
            <a:solidFill>
              <a:srgbClr val="00b0f0"/>
            </a:solidFill>
            <a:ln w="255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5" name="Oval 90"/>
            <p:cNvSpPr/>
            <p:nvPr/>
          </p:nvSpPr>
          <p:spPr>
            <a:xfrm flipV="1" rot="2726400">
              <a:off x="3078720" y="5149440"/>
              <a:ext cx="33480" cy="35280"/>
            </a:xfrm>
            <a:prstGeom prst="ellipse">
              <a:avLst/>
            </a:prstGeom>
            <a:solidFill>
              <a:srgbClr val="00b0f0"/>
            </a:solidFill>
            <a:ln w="255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6" name="Oval 91"/>
            <p:cNvSpPr/>
            <p:nvPr/>
          </p:nvSpPr>
          <p:spPr>
            <a:xfrm flipV="1" rot="2728200">
              <a:off x="2972520" y="5162400"/>
              <a:ext cx="30960" cy="35280"/>
            </a:xfrm>
            <a:prstGeom prst="ellipse">
              <a:avLst/>
            </a:prstGeom>
            <a:solidFill>
              <a:srgbClr val="00b0f0"/>
            </a:solidFill>
            <a:ln w="255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7" name="Oval 92"/>
            <p:cNvSpPr/>
            <p:nvPr/>
          </p:nvSpPr>
          <p:spPr>
            <a:xfrm flipV="1" rot="2700000">
              <a:off x="3062880" y="5098320"/>
              <a:ext cx="32760" cy="33120"/>
            </a:xfrm>
            <a:prstGeom prst="ellipse">
              <a:avLst/>
            </a:prstGeom>
            <a:solidFill>
              <a:srgbClr val="00b0f0"/>
            </a:solidFill>
            <a:ln w="255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8" name="Oval 93"/>
            <p:cNvSpPr/>
            <p:nvPr/>
          </p:nvSpPr>
          <p:spPr>
            <a:xfrm flipV="1" rot="2700000">
              <a:off x="3008880" y="5236200"/>
              <a:ext cx="32760" cy="34920"/>
            </a:xfrm>
            <a:prstGeom prst="ellipse">
              <a:avLst/>
            </a:prstGeom>
            <a:solidFill>
              <a:srgbClr val="00b0f0"/>
            </a:solidFill>
            <a:ln w="255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9" name="Oval 94"/>
            <p:cNvSpPr/>
            <p:nvPr/>
          </p:nvSpPr>
          <p:spPr>
            <a:xfrm flipV="1" rot="2700000">
              <a:off x="3028320" y="5225400"/>
              <a:ext cx="32760" cy="35280"/>
            </a:xfrm>
            <a:prstGeom prst="ellipse">
              <a:avLst/>
            </a:prstGeom>
            <a:solidFill>
              <a:srgbClr val="00b0f0"/>
            </a:solidFill>
            <a:ln w="255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0" name="Oval 95"/>
            <p:cNvSpPr/>
            <p:nvPr/>
          </p:nvSpPr>
          <p:spPr>
            <a:xfrm flipV="1" rot="2728200">
              <a:off x="3129480" y="5055120"/>
              <a:ext cx="30960" cy="35280"/>
            </a:xfrm>
            <a:prstGeom prst="ellipse">
              <a:avLst/>
            </a:prstGeom>
            <a:solidFill>
              <a:srgbClr val="00b0f0"/>
            </a:solidFill>
            <a:ln w="255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1" name="Oval 96"/>
            <p:cNvSpPr/>
            <p:nvPr/>
          </p:nvSpPr>
          <p:spPr>
            <a:xfrm flipV="1" rot="2728200">
              <a:off x="3176640" y="5046840"/>
              <a:ext cx="30960" cy="34920"/>
            </a:xfrm>
            <a:prstGeom prst="ellipse">
              <a:avLst/>
            </a:prstGeom>
            <a:solidFill>
              <a:srgbClr val="00b0f0"/>
            </a:solidFill>
            <a:ln w="2556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52" name="Oval 97"/>
          <p:cNvSpPr/>
          <p:nvPr/>
        </p:nvSpPr>
        <p:spPr>
          <a:xfrm flipV="1">
            <a:off x="2982240" y="5291280"/>
            <a:ext cx="31320" cy="3276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3" name="Oval 98"/>
          <p:cNvSpPr/>
          <p:nvPr/>
        </p:nvSpPr>
        <p:spPr>
          <a:xfrm flipV="1">
            <a:off x="3111480" y="5121360"/>
            <a:ext cx="313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4" name="Oval 99"/>
          <p:cNvSpPr/>
          <p:nvPr/>
        </p:nvSpPr>
        <p:spPr>
          <a:xfrm flipV="1">
            <a:off x="3182760" y="5001840"/>
            <a:ext cx="331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5" name="Oval 100"/>
          <p:cNvSpPr/>
          <p:nvPr/>
        </p:nvSpPr>
        <p:spPr>
          <a:xfrm flipV="1">
            <a:off x="3274560" y="5025240"/>
            <a:ext cx="331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6" name="Oval 101"/>
          <p:cNvSpPr/>
          <p:nvPr/>
        </p:nvSpPr>
        <p:spPr>
          <a:xfrm flipV="1">
            <a:off x="3339360" y="5012280"/>
            <a:ext cx="31320" cy="3276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7" name="Oval 102"/>
          <p:cNvSpPr/>
          <p:nvPr/>
        </p:nvSpPr>
        <p:spPr>
          <a:xfrm flipV="1">
            <a:off x="3348720" y="5025240"/>
            <a:ext cx="313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8" name="Oval 103"/>
          <p:cNvSpPr/>
          <p:nvPr/>
        </p:nvSpPr>
        <p:spPr>
          <a:xfrm flipV="1">
            <a:off x="3054960" y="5025240"/>
            <a:ext cx="331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9" name="Oval 104"/>
          <p:cNvSpPr/>
          <p:nvPr/>
        </p:nvSpPr>
        <p:spPr>
          <a:xfrm flipV="1">
            <a:off x="3129480" y="5157720"/>
            <a:ext cx="31320" cy="3420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0" name="Oval 105"/>
          <p:cNvSpPr/>
          <p:nvPr/>
        </p:nvSpPr>
        <p:spPr>
          <a:xfrm flipV="1">
            <a:off x="3284280" y="5018040"/>
            <a:ext cx="31320" cy="3420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1" name="Oval 106"/>
          <p:cNvSpPr/>
          <p:nvPr/>
        </p:nvSpPr>
        <p:spPr>
          <a:xfrm flipV="1">
            <a:off x="3024360" y="5101200"/>
            <a:ext cx="31320" cy="3276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2" name="Oval 107"/>
          <p:cNvSpPr/>
          <p:nvPr/>
        </p:nvSpPr>
        <p:spPr>
          <a:xfrm flipV="1">
            <a:off x="2835360" y="5157720"/>
            <a:ext cx="33120" cy="3420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3" name="Oval 108"/>
          <p:cNvSpPr/>
          <p:nvPr/>
        </p:nvSpPr>
        <p:spPr>
          <a:xfrm flipV="1">
            <a:off x="3475080" y="5157720"/>
            <a:ext cx="33120" cy="3420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4" name="Oval 109"/>
          <p:cNvSpPr/>
          <p:nvPr/>
        </p:nvSpPr>
        <p:spPr>
          <a:xfrm flipV="1">
            <a:off x="3521880" y="5157720"/>
            <a:ext cx="31320" cy="3420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5" name="Oval 110"/>
          <p:cNvSpPr/>
          <p:nvPr/>
        </p:nvSpPr>
        <p:spPr>
          <a:xfrm flipV="1">
            <a:off x="3521880" y="5127840"/>
            <a:ext cx="33120" cy="3276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6" name="Oval 111"/>
          <p:cNvSpPr/>
          <p:nvPr/>
        </p:nvSpPr>
        <p:spPr>
          <a:xfrm flipV="1">
            <a:off x="3549240" y="5157720"/>
            <a:ext cx="31320" cy="3420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7" name="Oval 112"/>
          <p:cNvSpPr/>
          <p:nvPr/>
        </p:nvSpPr>
        <p:spPr>
          <a:xfrm flipV="1">
            <a:off x="3576600" y="5108760"/>
            <a:ext cx="31320" cy="3276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8" name="Oval 113"/>
          <p:cNvSpPr/>
          <p:nvPr/>
        </p:nvSpPr>
        <p:spPr>
          <a:xfrm flipV="1">
            <a:off x="3602520" y="5156640"/>
            <a:ext cx="33120" cy="3420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9" name="Oval 114"/>
          <p:cNvSpPr/>
          <p:nvPr/>
        </p:nvSpPr>
        <p:spPr>
          <a:xfrm flipV="1">
            <a:off x="3274560" y="5092560"/>
            <a:ext cx="33120" cy="3276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0" name="Oval 115"/>
          <p:cNvSpPr/>
          <p:nvPr/>
        </p:nvSpPr>
        <p:spPr>
          <a:xfrm flipV="1">
            <a:off x="2909520" y="5291280"/>
            <a:ext cx="31320" cy="3276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1" name="Oval 116"/>
          <p:cNvSpPr/>
          <p:nvPr/>
        </p:nvSpPr>
        <p:spPr>
          <a:xfrm flipV="1">
            <a:off x="2982240" y="5157720"/>
            <a:ext cx="31320" cy="3420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2" name="Oval 117"/>
          <p:cNvSpPr/>
          <p:nvPr/>
        </p:nvSpPr>
        <p:spPr>
          <a:xfrm flipV="1">
            <a:off x="2982240" y="5356440"/>
            <a:ext cx="31320" cy="3420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3" name="Oval 118"/>
          <p:cNvSpPr/>
          <p:nvPr/>
        </p:nvSpPr>
        <p:spPr>
          <a:xfrm flipV="1">
            <a:off x="2982240" y="5223600"/>
            <a:ext cx="31320" cy="3420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4" name="Oval 119"/>
          <p:cNvSpPr/>
          <p:nvPr/>
        </p:nvSpPr>
        <p:spPr>
          <a:xfrm flipV="1">
            <a:off x="3054960" y="5291280"/>
            <a:ext cx="33120" cy="3276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5" name="Oval 120"/>
          <p:cNvSpPr/>
          <p:nvPr/>
        </p:nvSpPr>
        <p:spPr>
          <a:xfrm flipV="1">
            <a:off x="3007800" y="5054760"/>
            <a:ext cx="33120" cy="3276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6" name="Oval 121"/>
          <p:cNvSpPr/>
          <p:nvPr/>
        </p:nvSpPr>
        <p:spPr>
          <a:xfrm flipV="1">
            <a:off x="2835360" y="5223600"/>
            <a:ext cx="331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7" name="Oval 122"/>
          <p:cNvSpPr/>
          <p:nvPr/>
        </p:nvSpPr>
        <p:spPr>
          <a:xfrm flipV="1">
            <a:off x="2990520" y="5083560"/>
            <a:ext cx="331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8" name="Oval 123"/>
          <p:cNvSpPr/>
          <p:nvPr/>
        </p:nvSpPr>
        <p:spPr>
          <a:xfrm flipV="1">
            <a:off x="3087360" y="5058720"/>
            <a:ext cx="331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9" name="Oval 124"/>
          <p:cNvSpPr/>
          <p:nvPr/>
        </p:nvSpPr>
        <p:spPr>
          <a:xfrm flipV="1">
            <a:off x="3297240" y="5077800"/>
            <a:ext cx="313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0" name="Oval 125"/>
          <p:cNvSpPr/>
          <p:nvPr/>
        </p:nvSpPr>
        <p:spPr>
          <a:xfrm flipV="1">
            <a:off x="3421440" y="5025240"/>
            <a:ext cx="313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1" name="Oval 126"/>
          <p:cNvSpPr/>
          <p:nvPr/>
        </p:nvSpPr>
        <p:spPr>
          <a:xfrm flipV="1">
            <a:off x="3494520" y="5025240"/>
            <a:ext cx="331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2" name="Oval 127"/>
          <p:cNvSpPr/>
          <p:nvPr/>
        </p:nvSpPr>
        <p:spPr>
          <a:xfrm flipV="1">
            <a:off x="3576600" y="5041440"/>
            <a:ext cx="313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3" name="Oval 128"/>
          <p:cNvSpPr/>
          <p:nvPr/>
        </p:nvSpPr>
        <p:spPr>
          <a:xfrm flipV="1">
            <a:off x="3586680" y="5009400"/>
            <a:ext cx="313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4" name="Oval 129"/>
          <p:cNvSpPr/>
          <p:nvPr/>
        </p:nvSpPr>
        <p:spPr>
          <a:xfrm flipV="1">
            <a:off x="3463560" y="5047200"/>
            <a:ext cx="331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5" name="Oval 130"/>
          <p:cNvSpPr/>
          <p:nvPr/>
        </p:nvSpPr>
        <p:spPr>
          <a:xfrm flipV="1">
            <a:off x="3609360" y="5025240"/>
            <a:ext cx="313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6" name="Oval 131"/>
          <p:cNvSpPr/>
          <p:nvPr/>
        </p:nvSpPr>
        <p:spPr>
          <a:xfrm flipV="1">
            <a:off x="3525120" y="5021280"/>
            <a:ext cx="31320" cy="3276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7" name="Oval 132"/>
          <p:cNvSpPr/>
          <p:nvPr/>
        </p:nvSpPr>
        <p:spPr>
          <a:xfrm flipV="1">
            <a:off x="3562560" y="5028480"/>
            <a:ext cx="31320" cy="3276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8" name="Oval 133"/>
          <p:cNvSpPr/>
          <p:nvPr/>
        </p:nvSpPr>
        <p:spPr>
          <a:xfrm flipV="1">
            <a:off x="3460320" y="5011920"/>
            <a:ext cx="313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9" name="Oval 134"/>
          <p:cNvSpPr/>
          <p:nvPr/>
        </p:nvSpPr>
        <p:spPr>
          <a:xfrm flipV="1">
            <a:off x="3618720" y="5007600"/>
            <a:ext cx="331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0" name="Oval 135"/>
          <p:cNvSpPr/>
          <p:nvPr/>
        </p:nvSpPr>
        <p:spPr>
          <a:xfrm flipV="1">
            <a:off x="3641400" y="5025240"/>
            <a:ext cx="331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1" name="Oval 136"/>
          <p:cNvSpPr/>
          <p:nvPr/>
        </p:nvSpPr>
        <p:spPr>
          <a:xfrm flipV="1">
            <a:off x="3714120" y="5025240"/>
            <a:ext cx="331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2" name="Oval 137"/>
          <p:cNvSpPr/>
          <p:nvPr/>
        </p:nvSpPr>
        <p:spPr>
          <a:xfrm flipV="1">
            <a:off x="3678840" y="5025240"/>
            <a:ext cx="313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3" name="Oval 138"/>
          <p:cNvSpPr/>
          <p:nvPr/>
        </p:nvSpPr>
        <p:spPr>
          <a:xfrm flipV="1">
            <a:off x="3753000" y="5025240"/>
            <a:ext cx="313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4" name="Oval 139"/>
          <p:cNvSpPr/>
          <p:nvPr/>
        </p:nvSpPr>
        <p:spPr>
          <a:xfrm flipV="1">
            <a:off x="3825360" y="5025240"/>
            <a:ext cx="313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5" name="Oval 140"/>
          <p:cNvSpPr/>
          <p:nvPr/>
        </p:nvSpPr>
        <p:spPr>
          <a:xfrm flipV="1">
            <a:off x="3788280" y="5025240"/>
            <a:ext cx="331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6" name="Oval 141"/>
          <p:cNvSpPr/>
          <p:nvPr/>
        </p:nvSpPr>
        <p:spPr>
          <a:xfrm flipV="1">
            <a:off x="3902760" y="5027040"/>
            <a:ext cx="31320" cy="3276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7" name="Oval 142"/>
          <p:cNvSpPr/>
          <p:nvPr/>
        </p:nvSpPr>
        <p:spPr>
          <a:xfrm flipV="1">
            <a:off x="3975840" y="5027040"/>
            <a:ext cx="33120" cy="3276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8" name="Oval 143"/>
          <p:cNvSpPr/>
          <p:nvPr/>
        </p:nvSpPr>
        <p:spPr>
          <a:xfrm flipV="1">
            <a:off x="4064400" y="5047200"/>
            <a:ext cx="331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9" name="Oval 144"/>
          <p:cNvSpPr/>
          <p:nvPr/>
        </p:nvSpPr>
        <p:spPr>
          <a:xfrm flipV="1">
            <a:off x="4066560" y="5010840"/>
            <a:ext cx="331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0" name="Oval 145"/>
          <p:cNvSpPr/>
          <p:nvPr/>
        </p:nvSpPr>
        <p:spPr>
          <a:xfrm flipV="1">
            <a:off x="3944880" y="5049000"/>
            <a:ext cx="31320" cy="3276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1" name="Oval 175"/>
          <p:cNvSpPr/>
          <p:nvPr/>
        </p:nvSpPr>
        <p:spPr>
          <a:xfrm flipV="1">
            <a:off x="4090680" y="5025240"/>
            <a:ext cx="313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2" name="Oval 186"/>
          <p:cNvSpPr/>
          <p:nvPr/>
        </p:nvSpPr>
        <p:spPr>
          <a:xfrm flipV="1">
            <a:off x="4006440" y="5020920"/>
            <a:ext cx="313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3" name="Oval 228"/>
          <p:cNvSpPr/>
          <p:nvPr/>
        </p:nvSpPr>
        <p:spPr>
          <a:xfrm flipV="1">
            <a:off x="4043880" y="5028120"/>
            <a:ext cx="313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4" name="Oval 241"/>
          <p:cNvSpPr/>
          <p:nvPr/>
        </p:nvSpPr>
        <p:spPr>
          <a:xfrm flipV="1">
            <a:off x="3941640" y="5013720"/>
            <a:ext cx="313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5" name="Oval 259"/>
          <p:cNvSpPr/>
          <p:nvPr/>
        </p:nvSpPr>
        <p:spPr>
          <a:xfrm flipV="1">
            <a:off x="4100040" y="5009760"/>
            <a:ext cx="33120" cy="3276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6" name="Oval 260"/>
          <p:cNvSpPr/>
          <p:nvPr/>
        </p:nvSpPr>
        <p:spPr>
          <a:xfrm flipV="1">
            <a:off x="4122720" y="5027040"/>
            <a:ext cx="31320" cy="3276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7" name="Oval 283"/>
          <p:cNvSpPr/>
          <p:nvPr/>
        </p:nvSpPr>
        <p:spPr>
          <a:xfrm flipV="1">
            <a:off x="4195440" y="5027040"/>
            <a:ext cx="33120" cy="3276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8" name="Oval 284"/>
          <p:cNvSpPr/>
          <p:nvPr/>
        </p:nvSpPr>
        <p:spPr>
          <a:xfrm flipV="1">
            <a:off x="4160160" y="5027040"/>
            <a:ext cx="31320" cy="3276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9" name="Oval 285"/>
          <p:cNvSpPr/>
          <p:nvPr/>
        </p:nvSpPr>
        <p:spPr>
          <a:xfrm flipV="1">
            <a:off x="4232520" y="5027040"/>
            <a:ext cx="33120" cy="3276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0" name="Oval 286"/>
          <p:cNvSpPr/>
          <p:nvPr/>
        </p:nvSpPr>
        <p:spPr>
          <a:xfrm flipV="1">
            <a:off x="4307040" y="5027040"/>
            <a:ext cx="31320" cy="3276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1" name="Oval 287"/>
          <p:cNvSpPr/>
          <p:nvPr/>
        </p:nvSpPr>
        <p:spPr>
          <a:xfrm flipV="1">
            <a:off x="4269600" y="5027040"/>
            <a:ext cx="31320" cy="3276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2" name="Oval 288"/>
          <p:cNvSpPr/>
          <p:nvPr/>
        </p:nvSpPr>
        <p:spPr>
          <a:xfrm flipV="1">
            <a:off x="4093920" y="5031360"/>
            <a:ext cx="331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3" name="Oval 289"/>
          <p:cNvSpPr/>
          <p:nvPr/>
        </p:nvSpPr>
        <p:spPr>
          <a:xfrm flipV="1">
            <a:off x="4168080" y="5031360"/>
            <a:ext cx="313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4" name="Oval 290"/>
          <p:cNvSpPr/>
          <p:nvPr/>
        </p:nvSpPr>
        <p:spPr>
          <a:xfrm flipV="1">
            <a:off x="4195440" y="5049000"/>
            <a:ext cx="31320" cy="3276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5" name="Oval 296"/>
          <p:cNvSpPr/>
          <p:nvPr/>
        </p:nvSpPr>
        <p:spPr>
          <a:xfrm flipV="1">
            <a:off x="4258440" y="5015160"/>
            <a:ext cx="313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6" name="Oval 389"/>
          <p:cNvSpPr/>
          <p:nvPr/>
        </p:nvSpPr>
        <p:spPr>
          <a:xfrm flipV="1">
            <a:off x="4171320" y="5003280"/>
            <a:ext cx="31320" cy="3420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7" name="Oval 393"/>
          <p:cNvSpPr/>
          <p:nvPr/>
        </p:nvSpPr>
        <p:spPr>
          <a:xfrm flipV="1">
            <a:off x="4281120" y="5031360"/>
            <a:ext cx="31320" cy="3276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8" name="Oval 394"/>
          <p:cNvSpPr/>
          <p:nvPr/>
        </p:nvSpPr>
        <p:spPr>
          <a:xfrm flipV="1">
            <a:off x="4196880" y="5025240"/>
            <a:ext cx="31320" cy="3420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9" name="Oval 395"/>
          <p:cNvSpPr/>
          <p:nvPr/>
        </p:nvSpPr>
        <p:spPr>
          <a:xfrm flipV="1">
            <a:off x="4234320" y="5032440"/>
            <a:ext cx="31320" cy="3420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0" name="Oval 396"/>
          <p:cNvSpPr/>
          <p:nvPr/>
        </p:nvSpPr>
        <p:spPr>
          <a:xfrm flipV="1">
            <a:off x="4132440" y="5018040"/>
            <a:ext cx="313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1" name="Oval 397"/>
          <p:cNvSpPr/>
          <p:nvPr/>
        </p:nvSpPr>
        <p:spPr>
          <a:xfrm flipV="1">
            <a:off x="4292280" y="5013720"/>
            <a:ext cx="31320" cy="3420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2" name="Oval 399"/>
          <p:cNvSpPr/>
          <p:nvPr/>
        </p:nvSpPr>
        <p:spPr>
          <a:xfrm flipV="1">
            <a:off x="4313160" y="5031360"/>
            <a:ext cx="33120" cy="3420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3" name="Oval 400"/>
          <p:cNvSpPr/>
          <p:nvPr/>
        </p:nvSpPr>
        <p:spPr>
          <a:xfrm flipV="1">
            <a:off x="4387680" y="5031360"/>
            <a:ext cx="31320" cy="3420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4" name="Oval 408"/>
          <p:cNvSpPr/>
          <p:nvPr/>
        </p:nvSpPr>
        <p:spPr>
          <a:xfrm flipV="1">
            <a:off x="4350600" y="5031360"/>
            <a:ext cx="313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5" name="Oval 409"/>
          <p:cNvSpPr/>
          <p:nvPr/>
        </p:nvSpPr>
        <p:spPr>
          <a:xfrm flipV="1">
            <a:off x="4424760" y="5031360"/>
            <a:ext cx="31320" cy="3420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6" name="Oval 410"/>
          <p:cNvSpPr/>
          <p:nvPr/>
        </p:nvSpPr>
        <p:spPr>
          <a:xfrm flipV="1">
            <a:off x="4510440" y="5031360"/>
            <a:ext cx="331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7" name="Oval 412"/>
          <p:cNvSpPr/>
          <p:nvPr/>
        </p:nvSpPr>
        <p:spPr>
          <a:xfrm flipV="1">
            <a:off x="4460400" y="5031360"/>
            <a:ext cx="33120" cy="3420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8" name="Oval 414"/>
          <p:cNvSpPr/>
          <p:nvPr/>
        </p:nvSpPr>
        <p:spPr>
          <a:xfrm flipV="1">
            <a:off x="4560480" y="4998960"/>
            <a:ext cx="33120" cy="3420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9" name="Oval 415"/>
          <p:cNvSpPr/>
          <p:nvPr/>
        </p:nvSpPr>
        <p:spPr>
          <a:xfrm flipV="1">
            <a:off x="4340880" y="5009400"/>
            <a:ext cx="31320" cy="3420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0" name="Oval 416"/>
          <p:cNvSpPr/>
          <p:nvPr/>
        </p:nvSpPr>
        <p:spPr>
          <a:xfrm flipV="1">
            <a:off x="4421520" y="5025600"/>
            <a:ext cx="31320" cy="3276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1" name="Oval 417"/>
          <p:cNvSpPr/>
          <p:nvPr/>
        </p:nvSpPr>
        <p:spPr>
          <a:xfrm flipV="1">
            <a:off x="4408560" y="4993200"/>
            <a:ext cx="313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2" name="Oval 418"/>
          <p:cNvSpPr/>
          <p:nvPr/>
        </p:nvSpPr>
        <p:spPr>
          <a:xfrm flipV="1">
            <a:off x="4560480" y="5031360"/>
            <a:ext cx="33120" cy="3420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3" name="Oval 420"/>
          <p:cNvSpPr/>
          <p:nvPr/>
        </p:nvSpPr>
        <p:spPr>
          <a:xfrm flipV="1">
            <a:off x="4453560" y="5009400"/>
            <a:ext cx="33120" cy="3420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4" name="Oval 423"/>
          <p:cNvSpPr/>
          <p:nvPr/>
        </p:nvSpPr>
        <p:spPr>
          <a:xfrm flipV="1">
            <a:off x="4370040" y="5005080"/>
            <a:ext cx="33120" cy="3276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5" name="Oval 425"/>
          <p:cNvSpPr/>
          <p:nvPr/>
        </p:nvSpPr>
        <p:spPr>
          <a:xfrm flipV="1">
            <a:off x="4406760" y="5012280"/>
            <a:ext cx="33120" cy="3276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6" name="Oval 426"/>
          <p:cNvSpPr/>
          <p:nvPr/>
        </p:nvSpPr>
        <p:spPr>
          <a:xfrm flipV="1">
            <a:off x="4313160" y="5000760"/>
            <a:ext cx="31320" cy="3276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7" name="Oval 428"/>
          <p:cNvSpPr/>
          <p:nvPr/>
        </p:nvSpPr>
        <p:spPr>
          <a:xfrm flipV="1">
            <a:off x="4450680" y="4993200"/>
            <a:ext cx="33120" cy="3420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8" name="Oval 429"/>
          <p:cNvSpPr/>
          <p:nvPr/>
        </p:nvSpPr>
        <p:spPr>
          <a:xfrm flipV="1">
            <a:off x="4487760" y="5009400"/>
            <a:ext cx="31320" cy="3420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9" name="Oval 430"/>
          <p:cNvSpPr/>
          <p:nvPr/>
        </p:nvSpPr>
        <p:spPr>
          <a:xfrm flipV="1">
            <a:off x="4560480" y="5009400"/>
            <a:ext cx="31320" cy="3420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0" name="Oval 431"/>
          <p:cNvSpPr/>
          <p:nvPr/>
        </p:nvSpPr>
        <p:spPr>
          <a:xfrm flipV="1">
            <a:off x="4523040" y="5009400"/>
            <a:ext cx="33120" cy="3420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1" name="Oval 432"/>
          <p:cNvSpPr/>
          <p:nvPr/>
        </p:nvSpPr>
        <p:spPr>
          <a:xfrm flipV="1">
            <a:off x="4597920" y="5009400"/>
            <a:ext cx="313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2" name="Oval 433"/>
          <p:cNvSpPr/>
          <p:nvPr/>
        </p:nvSpPr>
        <p:spPr>
          <a:xfrm flipV="1">
            <a:off x="4741560" y="4964400"/>
            <a:ext cx="31320" cy="3276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3" name="Oval 434"/>
          <p:cNvSpPr/>
          <p:nvPr/>
        </p:nvSpPr>
        <p:spPr>
          <a:xfrm flipV="1">
            <a:off x="4650840" y="4968360"/>
            <a:ext cx="331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4" name="Oval 435"/>
          <p:cNvSpPr/>
          <p:nvPr/>
        </p:nvSpPr>
        <p:spPr>
          <a:xfrm flipV="1">
            <a:off x="4221000" y="5003640"/>
            <a:ext cx="33120" cy="3276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5" name="Oval 437"/>
          <p:cNvSpPr/>
          <p:nvPr/>
        </p:nvSpPr>
        <p:spPr>
          <a:xfrm flipV="1">
            <a:off x="4634640" y="5026680"/>
            <a:ext cx="33120" cy="3420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6" name="Oval 439"/>
          <p:cNvSpPr/>
          <p:nvPr/>
        </p:nvSpPr>
        <p:spPr>
          <a:xfrm flipV="1">
            <a:off x="4673520" y="5026680"/>
            <a:ext cx="31320" cy="3420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7" name="Oval 440"/>
          <p:cNvSpPr/>
          <p:nvPr/>
        </p:nvSpPr>
        <p:spPr>
          <a:xfrm flipV="1">
            <a:off x="4746240" y="5026680"/>
            <a:ext cx="31320" cy="3420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8" name="Oval 441"/>
          <p:cNvSpPr/>
          <p:nvPr/>
        </p:nvSpPr>
        <p:spPr>
          <a:xfrm flipV="1">
            <a:off x="4709160" y="5026680"/>
            <a:ext cx="33120" cy="3420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9" name="Oval 442"/>
          <p:cNvSpPr/>
          <p:nvPr/>
        </p:nvSpPr>
        <p:spPr>
          <a:xfrm flipV="1">
            <a:off x="4741560" y="5004720"/>
            <a:ext cx="31320" cy="3420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0" name="Oval 443"/>
          <p:cNvSpPr/>
          <p:nvPr/>
        </p:nvSpPr>
        <p:spPr>
          <a:xfrm flipV="1">
            <a:off x="4697640" y="5015160"/>
            <a:ext cx="31320" cy="3420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1" name="Oval 444"/>
          <p:cNvSpPr/>
          <p:nvPr/>
        </p:nvSpPr>
        <p:spPr>
          <a:xfrm flipV="1">
            <a:off x="4610520" y="5005080"/>
            <a:ext cx="31320" cy="3276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2" name="Oval 445"/>
          <p:cNvSpPr/>
          <p:nvPr/>
        </p:nvSpPr>
        <p:spPr>
          <a:xfrm flipV="1">
            <a:off x="4720320" y="5031360"/>
            <a:ext cx="31320" cy="3420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3" name="Oval 446"/>
          <p:cNvSpPr/>
          <p:nvPr/>
        </p:nvSpPr>
        <p:spPr>
          <a:xfrm flipV="1">
            <a:off x="4636440" y="5027040"/>
            <a:ext cx="33120" cy="3276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4" name="Oval 447"/>
          <p:cNvSpPr/>
          <p:nvPr/>
        </p:nvSpPr>
        <p:spPr>
          <a:xfrm flipV="1">
            <a:off x="4673520" y="5034240"/>
            <a:ext cx="31320" cy="3276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5" name="Oval 448"/>
          <p:cNvSpPr/>
          <p:nvPr/>
        </p:nvSpPr>
        <p:spPr>
          <a:xfrm flipV="1">
            <a:off x="4731840" y="5013720"/>
            <a:ext cx="31320" cy="3420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6" name="Oval 449"/>
          <p:cNvSpPr/>
          <p:nvPr/>
        </p:nvSpPr>
        <p:spPr>
          <a:xfrm flipV="1">
            <a:off x="4752720" y="5031360"/>
            <a:ext cx="33120" cy="3420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7" name="Oval 450"/>
          <p:cNvSpPr/>
          <p:nvPr/>
        </p:nvSpPr>
        <p:spPr>
          <a:xfrm flipV="1">
            <a:off x="4827240" y="5031360"/>
            <a:ext cx="31320" cy="3420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8" name="Oval 451"/>
          <p:cNvSpPr/>
          <p:nvPr/>
        </p:nvSpPr>
        <p:spPr>
          <a:xfrm flipV="1">
            <a:off x="4789800" y="5031360"/>
            <a:ext cx="31320" cy="3420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9" name="Oval 452"/>
          <p:cNvSpPr/>
          <p:nvPr/>
        </p:nvSpPr>
        <p:spPr>
          <a:xfrm flipV="1">
            <a:off x="4863960" y="5031360"/>
            <a:ext cx="31320" cy="3420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0" name="Oval 453"/>
          <p:cNvSpPr/>
          <p:nvPr/>
        </p:nvSpPr>
        <p:spPr>
          <a:xfrm flipV="1">
            <a:off x="4951440" y="5031360"/>
            <a:ext cx="31320" cy="3420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1" name="Oval 454"/>
          <p:cNvSpPr/>
          <p:nvPr/>
        </p:nvSpPr>
        <p:spPr>
          <a:xfrm flipV="1">
            <a:off x="4899600" y="5031360"/>
            <a:ext cx="33120" cy="3420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2" name="Oval 455"/>
          <p:cNvSpPr/>
          <p:nvPr/>
        </p:nvSpPr>
        <p:spPr>
          <a:xfrm flipV="1">
            <a:off x="5001480" y="4998960"/>
            <a:ext cx="31320" cy="3420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3" name="Oval 456"/>
          <p:cNvSpPr/>
          <p:nvPr/>
        </p:nvSpPr>
        <p:spPr>
          <a:xfrm flipV="1">
            <a:off x="4780440" y="5011200"/>
            <a:ext cx="31320" cy="3276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4" name="Oval 457"/>
          <p:cNvSpPr/>
          <p:nvPr/>
        </p:nvSpPr>
        <p:spPr>
          <a:xfrm flipV="1">
            <a:off x="4861080" y="5025240"/>
            <a:ext cx="33120" cy="3420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5" name="Oval 458"/>
          <p:cNvSpPr/>
          <p:nvPr/>
        </p:nvSpPr>
        <p:spPr>
          <a:xfrm flipV="1">
            <a:off x="5146920" y="5029920"/>
            <a:ext cx="33120" cy="3276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6" name="Oval 459"/>
          <p:cNvSpPr/>
          <p:nvPr/>
        </p:nvSpPr>
        <p:spPr>
          <a:xfrm flipV="1">
            <a:off x="5001480" y="5031360"/>
            <a:ext cx="31320" cy="3420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7" name="Oval 460"/>
          <p:cNvSpPr/>
          <p:nvPr/>
        </p:nvSpPr>
        <p:spPr>
          <a:xfrm flipV="1">
            <a:off x="4893480" y="5009400"/>
            <a:ext cx="33120" cy="3420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8" name="Oval 461"/>
          <p:cNvSpPr/>
          <p:nvPr/>
        </p:nvSpPr>
        <p:spPr>
          <a:xfrm flipV="1">
            <a:off x="4809240" y="5004720"/>
            <a:ext cx="33120" cy="3420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9" name="Oval 462"/>
          <p:cNvSpPr/>
          <p:nvPr/>
        </p:nvSpPr>
        <p:spPr>
          <a:xfrm flipV="1">
            <a:off x="4846680" y="5011920"/>
            <a:ext cx="33120" cy="3420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0" name="Oval 463"/>
          <p:cNvSpPr/>
          <p:nvPr/>
        </p:nvSpPr>
        <p:spPr>
          <a:xfrm flipV="1">
            <a:off x="5277600" y="5122800"/>
            <a:ext cx="33120" cy="3420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1" name="Oval 464"/>
          <p:cNvSpPr/>
          <p:nvPr/>
        </p:nvSpPr>
        <p:spPr>
          <a:xfrm flipV="1">
            <a:off x="5069160" y="5046120"/>
            <a:ext cx="33120" cy="3276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2" name="Oval 465"/>
          <p:cNvSpPr/>
          <p:nvPr/>
        </p:nvSpPr>
        <p:spPr>
          <a:xfrm flipV="1">
            <a:off x="4927320" y="5011200"/>
            <a:ext cx="31320" cy="3276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3" name="Oval 466"/>
          <p:cNvSpPr/>
          <p:nvPr/>
        </p:nvSpPr>
        <p:spPr>
          <a:xfrm flipV="1">
            <a:off x="5218200" y="5092560"/>
            <a:ext cx="33120" cy="3276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4" name="Oval 467"/>
          <p:cNvSpPr/>
          <p:nvPr/>
        </p:nvSpPr>
        <p:spPr>
          <a:xfrm flipV="1">
            <a:off x="4962960" y="5011200"/>
            <a:ext cx="33120" cy="3276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5" name="Oval 468"/>
          <p:cNvSpPr/>
          <p:nvPr/>
        </p:nvSpPr>
        <p:spPr>
          <a:xfrm flipV="1">
            <a:off x="5301720" y="5113080"/>
            <a:ext cx="33120" cy="3276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6" name="Oval 469"/>
          <p:cNvSpPr/>
          <p:nvPr/>
        </p:nvSpPr>
        <p:spPr>
          <a:xfrm flipV="1">
            <a:off x="4594680" y="4958280"/>
            <a:ext cx="31320" cy="3276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7" name="Oval 470"/>
          <p:cNvSpPr/>
          <p:nvPr/>
        </p:nvSpPr>
        <p:spPr>
          <a:xfrm flipV="1">
            <a:off x="4613760" y="5060160"/>
            <a:ext cx="313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8" name="Oval 471"/>
          <p:cNvSpPr/>
          <p:nvPr/>
        </p:nvSpPr>
        <p:spPr>
          <a:xfrm flipV="1">
            <a:off x="5051880" y="5029920"/>
            <a:ext cx="31320" cy="3276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9" name="Oval 472"/>
          <p:cNvSpPr/>
          <p:nvPr/>
        </p:nvSpPr>
        <p:spPr>
          <a:xfrm flipV="1">
            <a:off x="5106600" y="5025240"/>
            <a:ext cx="33120" cy="3420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0" name="Oval 473"/>
          <p:cNvSpPr/>
          <p:nvPr/>
        </p:nvSpPr>
        <p:spPr>
          <a:xfrm flipV="1">
            <a:off x="5180760" y="5092560"/>
            <a:ext cx="31320" cy="3276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1" name="Oval 474"/>
          <p:cNvSpPr/>
          <p:nvPr/>
        </p:nvSpPr>
        <p:spPr>
          <a:xfrm flipV="1">
            <a:off x="5213160" y="5056200"/>
            <a:ext cx="33120" cy="3276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2" name="Oval 475"/>
          <p:cNvSpPr/>
          <p:nvPr/>
        </p:nvSpPr>
        <p:spPr>
          <a:xfrm flipV="1">
            <a:off x="5253480" y="5092560"/>
            <a:ext cx="31320" cy="3276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3" name="Oval 476"/>
          <p:cNvSpPr/>
          <p:nvPr/>
        </p:nvSpPr>
        <p:spPr>
          <a:xfrm flipV="1">
            <a:off x="5326560" y="5157720"/>
            <a:ext cx="33120" cy="3420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4" name="Oval 477"/>
          <p:cNvSpPr/>
          <p:nvPr/>
        </p:nvSpPr>
        <p:spPr>
          <a:xfrm flipV="1">
            <a:off x="5355360" y="5145120"/>
            <a:ext cx="31320" cy="3420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5" name="Oval 478"/>
          <p:cNvSpPr/>
          <p:nvPr/>
        </p:nvSpPr>
        <p:spPr>
          <a:xfrm flipV="1">
            <a:off x="5151960" y="5058720"/>
            <a:ext cx="31320" cy="3420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6" name="Oval 479"/>
          <p:cNvSpPr/>
          <p:nvPr/>
        </p:nvSpPr>
        <p:spPr>
          <a:xfrm flipV="1">
            <a:off x="4813920" y="5077800"/>
            <a:ext cx="313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7" name="Oval 480"/>
          <p:cNvSpPr/>
          <p:nvPr/>
        </p:nvSpPr>
        <p:spPr>
          <a:xfrm flipV="1">
            <a:off x="4696200" y="5070600"/>
            <a:ext cx="313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488" name="Group 14"/>
          <p:cNvGrpSpPr/>
          <p:nvPr/>
        </p:nvGrpSpPr>
        <p:grpSpPr>
          <a:xfrm>
            <a:off x="3246840" y="5261040"/>
            <a:ext cx="1139400" cy="494640"/>
            <a:chOff x="3246840" y="5261040"/>
            <a:chExt cx="1139400" cy="494640"/>
          </a:xfrm>
        </p:grpSpPr>
        <p:sp>
          <p:nvSpPr>
            <p:cNvPr id="489" name="Oval 481"/>
            <p:cNvSpPr/>
            <p:nvPr/>
          </p:nvSpPr>
          <p:spPr>
            <a:xfrm>
              <a:off x="3246840" y="5342760"/>
              <a:ext cx="72000" cy="64800"/>
            </a:xfrm>
            <a:prstGeom prst="ellipse">
              <a:avLst/>
            </a:prstGeom>
            <a:solidFill>
              <a:srgbClr val="c00000"/>
            </a:solidFill>
            <a:ln w="255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0" name="Oval 482"/>
            <p:cNvSpPr/>
            <p:nvPr/>
          </p:nvSpPr>
          <p:spPr>
            <a:xfrm>
              <a:off x="3246840" y="5475600"/>
              <a:ext cx="72000" cy="64800"/>
            </a:xfrm>
            <a:prstGeom prst="ellipse">
              <a:avLst/>
            </a:prstGeom>
            <a:solidFill>
              <a:srgbClr val="00b0f0"/>
            </a:solidFill>
            <a:ln w="255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1" name="Oval 483"/>
            <p:cNvSpPr/>
            <p:nvPr/>
          </p:nvSpPr>
          <p:spPr>
            <a:xfrm>
              <a:off x="3246840" y="5607000"/>
              <a:ext cx="72000" cy="66240"/>
            </a:xfrm>
            <a:prstGeom prst="ellipse">
              <a:avLst/>
            </a:prstGeom>
            <a:solidFill>
              <a:srgbClr val="92d050"/>
            </a:solidFill>
            <a:ln w="255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2" name="TextBox 9"/>
            <p:cNvSpPr/>
            <p:nvPr/>
          </p:nvSpPr>
          <p:spPr>
            <a:xfrm>
              <a:off x="3343320" y="5261040"/>
              <a:ext cx="397080" cy="22680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>
                <a:lnSpc>
                  <a:spcPct val="100000"/>
                </a:lnSpc>
                <a:buNone/>
              </a:pPr>
              <a:r>
                <a:rPr b="0" lang="en-US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ERs</a:t>
              </a:r>
              <a:endParaRPr b="0" lang="fr-FR" sz="900" spc="-1" strike="noStrike">
                <a:latin typeface="Arial"/>
              </a:endParaRPr>
            </a:p>
          </p:txBody>
        </p:sp>
        <p:sp>
          <p:nvSpPr>
            <p:cNvPr id="493" name="TextBox 10"/>
            <p:cNvSpPr/>
            <p:nvPr/>
          </p:nvSpPr>
          <p:spPr>
            <a:xfrm>
              <a:off x="3375000" y="5396040"/>
              <a:ext cx="1011240" cy="22680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>
                <a:lnSpc>
                  <a:spcPct val="100000"/>
                </a:lnSpc>
                <a:buNone/>
              </a:pPr>
              <a:r>
                <a:rPr b="0" lang="en-US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Neutralized ERs</a:t>
              </a:r>
              <a:endParaRPr b="0" lang="fr-FR" sz="900" spc="-1" strike="noStrike">
                <a:latin typeface="Arial"/>
              </a:endParaRPr>
            </a:p>
          </p:txBody>
        </p:sp>
        <p:sp>
          <p:nvSpPr>
            <p:cNvPr id="494" name="TextBox 11"/>
            <p:cNvSpPr/>
            <p:nvPr/>
          </p:nvSpPr>
          <p:spPr>
            <a:xfrm>
              <a:off x="3359520" y="5528880"/>
              <a:ext cx="692640" cy="22680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>
                <a:lnSpc>
                  <a:spcPct val="100000"/>
                </a:lnSpc>
                <a:buNone/>
              </a:pPr>
              <a:r>
                <a:rPr b="0" lang="en-US" sz="9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Photoions</a:t>
              </a:r>
              <a:endParaRPr b="0" lang="fr-FR" sz="900" spc="-1" strike="noStrike">
                <a:latin typeface="Arial"/>
              </a:endParaRPr>
            </a:p>
          </p:txBody>
        </p:sp>
      </p:grpSp>
      <p:grpSp>
        <p:nvGrpSpPr>
          <p:cNvPr id="495" name="Group 15"/>
          <p:cNvGrpSpPr/>
          <p:nvPr/>
        </p:nvGrpSpPr>
        <p:grpSpPr>
          <a:xfrm>
            <a:off x="4090320" y="4947120"/>
            <a:ext cx="2468520" cy="151200"/>
            <a:chOff x="4090320" y="4947120"/>
            <a:chExt cx="2468520" cy="151200"/>
          </a:xfrm>
        </p:grpSpPr>
        <p:sp>
          <p:nvSpPr>
            <p:cNvPr id="496" name="Straight Connector 5"/>
            <p:cNvSpPr/>
            <p:nvPr/>
          </p:nvSpPr>
          <p:spPr>
            <a:xfrm>
              <a:off x="4090320" y="5036400"/>
              <a:ext cx="2468520" cy="360"/>
            </a:xfrm>
            <a:prstGeom prst="line">
              <a:avLst/>
            </a:prstGeom>
            <a:ln w="76320">
              <a:solidFill>
                <a:srgbClr val="00b0f0">
                  <a:alpha val="45000"/>
                </a:srgbClr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7" name="Isosceles Triangle 2"/>
            <p:cNvSpPr/>
            <p:nvPr/>
          </p:nvSpPr>
          <p:spPr>
            <a:xfrm flipV="1" rot="5400000">
              <a:off x="5476320" y="4957200"/>
              <a:ext cx="122760" cy="158760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 w="255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8" name="Isosceles Triangle 3"/>
            <p:cNvSpPr/>
            <p:nvPr/>
          </p:nvSpPr>
          <p:spPr>
            <a:xfrm flipV="1" rot="5400000">
              <a:off x="6137280" y="4939200"/>
              <a:ext cx="131760" cy="147600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 w="2556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499" name="Oval 484"/>
          <p:cNvSpPr/>
          <p:nvPr/>
        </p:nvSpPr>
        <p:spPr>
          <a:xfrm flipV="1">
            <a:off x="5455440" y="5241240"/>
            <a:ext cx="31320" cy="3420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00" name="Oval 485"/>
          <p:cNvSpPr/>
          <p:nvPr/>
        </p:nvSpPr>
        <p:spPr>
          <a:xfrm flipV="1">
            <a:off x="5395680" y="5210280"/>
            <a:ext cx="31320" cy="3420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01" name="Oval 486"/>
          <p:cNvSpPr/>
          <p:nvPr/>
        </p:nvSpPr>
        <p:spPr>
          <a:xfrm flipV="1">
            <a:off x="5478120" y="5231160"/>
            <a:ext cx="33120" cy="3276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02" name="Oval 487"/>
          <p:cNvSpPr/>
          <p:nvPr/>
        </p:nvSpPr>
        <p:spPr>
          <a:xfrm flipV="1">
            <a:off x="5389200" y="5173920"/>
            <a:ext cx="33120" cy="3420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03" name="Oval 488"/>
          <p:cNvSpPr/>
          <p:nvPr/>
        </p:nvSpPr>
        <p:spPr>
          <a:xfrm flipV="1">
            <a:off x="5429520" y="5210280"/>
            <a:ext cx="33120" cy="3420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04" name="Oval 489"/>
          <p:cNvSpPr/>
          <p:nvPr/>
        </p:nvSpPr>
        <p:spPr>
          <a:xfrm flipV="1">
            <a:off x="5503680" y="5275800"/>
            <a:ext cx="31320" cy="3420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05" name="Oval 490"/>
          <p:cNvSpPr/>
          <p:nvPr/>
        </p:nvSpPr>
        <p:spPr>
          <a:xfrm flipV="1">
            <a:off x="5531040" y="5324040"/>
            <a:ext cx="31320" cy="34200"/>
          </a:xfrm>
          <a:prstGeom prst="ellipse">
            <a:avLst/>
          </a:prstGeom>
          <a:solidFill>
            <a:srgbClr val="92d05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06" name="TextBox 15"/>
          <p:cNvSpPr/>
          <p:nvPr/>
        </p:nvSpPr>
        <p:spPr>
          <a:xfrm>
            <a:off x="3100320" y="5755320"/>
            <a:ext cx="767880" cy="2721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Gas cell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507" name="TextBox 16"/>
          <p:cNvSpPr/>
          <p:nvPr/>
        </p:nvSpPr>
        <p:spPr>
          <a:xfrm>
            <a:off x="4498920" y="5679000"/>
            <a:ext cx="1824480" cy="2721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S-shaped RFQ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508" name="Straight Connector 6"/>
          <p:cNvSpPr/>
          <p:nvPr/>
        </p:nvSpPr>
        <p:spPr>
          <a:xfrm flipV="1">
            <a:off x="6513480" y="3948480"/>
            <a:ext cx="360" cy="1124280"/>
          </a:xfrm>
          <a:prstGeom prst="line">
            <a:avLst/>
          </a:prstGeom>
          <a:ln w="76320">
            <a:solidFill>
              <a:srgbClr val="00b0f0">
                <a:alpha val="4500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9" name="Isosceles Triangle 4"/>
          <p:cNvSpPr/>
          <p:nvPr/>
        </p:nvSpPr>
        <p:spPr>
          <a:xfrm flipV="1">
            <a:off x="6442200" y="4686120"/>
            <a:ext cx="144360" cy="130680"/>
          </a:xfrm>
          <a:prstGeom prst="triangle">
            <a:avLst>
              <a:gd name="adj" fmla="val 50000"/>
            </a:avLst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0" name="Isosceles Triangle 5"/>
          <p:cNvSpPr/>
          <p:nvPr/>
        </p:nvSpPr>
        <p:spPr>
          <a:xfrm flipV="1">
            <a:off x="6434280" y="4068720"/>
            <a:ext cx="146160" cy="130680"/>
          </a:xfrm>
          <a:prstGeom prst="triangle">
            <a:avLst>
              <a:gd name="adj" fmla="val 50000"/>
            </a:avLst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1" name="Oval 491"/>
          <p:cNvSpPr/>
          <p:nvPr/>
        </p:nvSpPr>
        <p:spPr>
          <a:xfrm flipV="1">
            <a:off x="2909520" y="5554800"/>
            <a:ext cx="31320" cy="3420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2" name="Oval 492"/>
          <p:cNvSpPr/>
          <p:nvPr/>
        </p:nvSpPr>
        <p:spPr>
          <a:xfrm flipV="1">
            <a:off x="2781720" y="5617440"/>
            <a:ext cx="33120" cy="3276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3" name="Oval 493"/>
          <p:cNvSpPr/>
          <p:nvPr/>
        </p:nvSpPr>
        <p:spPr>
          <a:xfrm flipV="1">
            <a:off x="2820600" y="5503320"/>
            <a:ext cx="33120" cy="3420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4" name="Oval 494"/>
          <p:cNvSpPr/>
          <p:nvPr/>
        </p:nvSpPr>
        <p:spPr>
          <a:xfrm flipV="1">
            <a:off x="2833920" y="5528520"/>
            <a:ext cx="31320" cy="32760"/>
          </a:xfrm>
          <a:prstGeom prst="ellipse">
            <a:avLst/>
          </a:prstGeom>
          <a:solidFill>
            <a:srgbClr val="c0000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5" name="Oval 495"/>
          <p:cNvSpPr/>
          <p:nvPr/>
        </p:nvSpPr>
        <p:spPr>
          <a:xfrm flipV="1">
            <a:off x="2870640" y="5410440"/>
            <a:ext cx="31320" cy="3276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6" name="Oval 496"/>
          <p:cNvSpPr/>
          <p:nvPr/>
        </p:nvSpPr>
        <p:spPr>
          <a:xfrm flipV="1">
            <a:off x="2846520" y="5279400"/>
            <a:ext cx="31320" cy="3276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7" name="Oval 497"/>
          <p:cNvSpPr/>
          <p:nvPr/>
        </p:nvSpPr>
        <p:spPr>
          <a:xfrm flipV="1">
            <a:off x="2856240" y="5339160"/>
            <a:ext cx="31320" cy="3276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8" name="Oval 498"/>
          <p:cNvSpPr/>
          <p:nvPr/>
        </p:nvSpPr>
        <p:spPr>
          <a:xfrm flipV="1">
            <a:off x="3551040" y="4994640"/>
            <a:ext cx="331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9" name="Oval 499"/>
          <p:cNvSpPr/>
          <p:nvPr/>
        </p:nvSpPr>
        <p:spPr>
          <a:xfrm flipV="1">
            <a:off x="3494520" y="5010840"/>
            <a:ext cx="331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0" name="Oval 500"/>
          <p:cNvSpPr/>
          <p:nvPr/>
        </p:nvSpPr>
        <p:spPr>
          <a:xfrm flipV="1">
            <a:off x="3526560" y="5042880"/>
            <a:ext cx="33120" cy="34200"/>
          </a:xfrm>
          <a:prstGeom prst="ellipse">
            <a:avLst/>
          </a:prstGeom>
          <a:solidFill>
            <a:srgbClr val="00b0f0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1" name="TextBox 17"/>
          <p:cNvSpPr/>
          <p:nvPr/>
        </p:nvSpPr>
        <p:spPr>
          <a:xfrm>
            <a:off x="1416600" y="5127480"/>
            <a:ext cx="1477800" cy="4546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1200" spc="-1" strike="noStrike">
                <a:solidFill>
                  <a:srgbClr val="ff0000"/>
                </a:solidFill>
                <a:latin typeface="Arial"/>
                <a:ea typeface="DejaVu Sans"/>
              </a:rPr>
              <a:t>ERs from S</a:t>
            </a:r>
            <a:r>
              <a:rPr b="1" lang="en-US" sz="1200" spc="-1" strike="noStrike" baseline="30000">
                <a:solidFill>
                  <a:srgbClr val="ff0000"/>
                </a:solidFill>
                <a:latin typeface="Arial"/>
                <a:ea typeface="DejaVu Sans"/>
              </a:rPr>
              <a:t>3 </a:t>
            </a:r>
            <a:r>
              <a:rPr b="1" lang="en-US" sz="1200" spc="-1" strike="noStrike">
                <a:solidFill>
                  <a:srgbClr val="ff0000"/>
                </a:solidFill>
                <a:latin typeface="Arial"/>
                <a:ea typeface="DejaVu Sans"/>
              </a:rPr>
              <a:t>(E~0.1 MeV/u)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522" name="TextBox 18"/>
          <p:cNvSpPr/>
          <p:nvPr/>
        </p:nvSpPr>
        <p:spPr>
          <a:xfrm>
            <a:off x="7903800" y="4970880"/>
            <a:ext cx="1570680" cy="2721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Pulse up (~ 3 kV)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523" name="Virage 1"/>
          <p:cNvSpPr/>
          <p:nvPr/>
        </p:nvSpPr>
        <p:spPr>
          <a:xfrm flipV="1" rot="16200000">
            <a:off x="9339480" y="5346000"/>
            <a:ext cx="192960" cy="24156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bfbfbf"/>
          </a:solidFill>
          <a:ln w="25560">
            <a:solidFill>
              <a:srgbClr val="bfbfb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4" name="Flèche vers la droite 1"/>
          <p:cNvSpPr/>
          <p:nvPr/>
        </p:nvSpPr>
        <p:spPr>
          <a:xfrm>
            <a:off x="1731960" y="5588280"/>
            <a:ext cx="862200" cy="741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5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5" name="TextBox 19"/>
          <p:cNvSpPr/>
          <p:nvPr/>
        </p:nvSpPr>
        <p:spPr>
          <a:xfrm>
            <a:off x="3972960" y="5115240"/>
            <a:ext cx="690120" cy="2721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Gas jet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526" name="Flèche droite 1"/>
          <p:cNvSpPr/>
          <p:nvPr/>
        </p:nvSpPr>
        <p:spPr>
          <a:xfrm>
            <a:off x="9862200" y="4457160"/>
            <a:ext cx="125640" cy="626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fbfbf"/>
          </a:solidFill>
          <a:ln w="25560">
            <a:solidFill>
              <a:srgbClr val="bfbfb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7" name="ZoneTexte 12"/>
          <p:cNvSpPr/>
          <p:nvPr/>
        </p:nvSpPr>
        <p:spPr>
          <a:xfrm>
            <a:off x="10163160" y="4973400"/>
            <a:ext cx="95184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1200" spc="-1" strike="noStrike">
                <a:solidFill>
                  <a:srgbClr val="00cf00"/>
                </a:solidFill>
                <a:latin typeface="Arial"/>
                <a:ea typeface="Geneva"/>
              </a:rPr>
              <a:t>SEASON</a:t>
            </a:r>
            <a:endParaRPr b="0" lang="fr-FR" sz="1200" spc="-1" strike="noStrike">
              <a:latin typeface="Arial"/>
            </a:endParaRPr>
          </a:p>
        </p:txBody>
      </p:sp>
      <p:pic>
        <p:nvPicPr>
          <p:cNvPr id="528" name="Image 3" descr=""/>
          <p:cNvPicPr/>
          <p:nvPr/>
        </p:nvPicPr>
        <p:blipFill>
          <a:blip r:embed="rId22"/>
          <a:stretch/>
        </p:blipFill>
        <p:spPr>
          <a:xfrm>
            <a:off x="10199160" y="3564720"/>
            <a:ext cx="914760" cy="1300320"/>
          </a:xfrm>
          <a:prstGeom prst="rect">
            <a:avLst/>
          </a:prstGeom>
          <a:ln w="0">
            <a:noFill/>
          </a:ln>
        </p:spPr>
      </p:pic>
      <p:sp>
        <p:nvSpPr>
          <p:cNvPr id="529" name=""/>
          <p:cNvSpPr/>
          <p:nvPr/>
        </p:nvSpPr>
        <p:spPr>
          <a:xfrm>
            <a:off x="11808000" y="6516000"/>
            <a:ext cx="539640" cy="28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fr-FR" sz="1400" spc="-1" strike="noStrike">
                <a:solidFill>
                  <a:srgbClr val="c9211e"/>
                </a:solidFill>
                <a:latin typeface="Arial"/>
              </a:rPr>
              <a:t>2</a:t>
            </a:r>
            <a:endParaRPr b="0" lang="fr-FR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"/>
          <p:cNvSpPr/>
          <p:nvPr/>
        </p:nvSpPr>
        <p:spPr>
          <a:xfrm>
            <a:off x="720000" y="1800000"/>
            <a:ext cx="1079280" cy="10792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31" name="PlaceHolder 4"/>
          <p:cNvSpPr/>
          <p:nvPr/>
        </p:nvSpPr>
        <p:spPr>
          <a:xfrm>
            <a:off x="731880" y="313920"/>
            <a:ext cx="10726560" cy="87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noAutofit/>
          </a:bodyPr>
          <a:p>
            <a:pPr>
              <a:lnSpc>
                <a:spcPct val="90000"/>
              </a:lnSpc>
              <a:buNone/>
            </a:pPr>
            <a:r>
              <a:rPr b="0" lang="fr-FR" sz="3200" spc="-1" strike="noStrike">
                <a:solidFill>
                  <a:srgbClr val="262626"/>
                </a:solidFill>
                <a:latin typeface="Poppins Black"/>
                <a:ea typeface="DejaVu Sans"/>
              </a:rPr>
              <a:t>SEASON decay station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532" name=""/>
          <p:cNvSpPr/>
          <p:nvPr/>
        </p:nvSpPr>
        <p:spPr>
          <a:xfrm>
            <a:off x="720000" y="1273680"/>
            <a:ext cx="10799280" cy="5276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33" name="" descr=""/>
          <p:cNvPicPr/>
          <p:nvPr/>
        </p:nvPicPr>
        <p:blipFill>
          <a:blip r:embed="rId1"/>
          <a:stretch/>
        </p:blipFill>
        <p:spPr>
          <a:xfrm>
            <a:off x="1796400" y="1878120"/>
            <a:ext cx="4355640" cy="3580200"/>
          </a:xfrm>
          <a:prstGeom prst="rect">
            <a:avLst/>
          </a:prstGeom>
          <a:ln w="0">
            <a:noFill/>
          </a:ln>
        </p:spPr>
      </p:pic>
      <p:sp>
        <p:nvSpPr>
          <p:cNvPr id="534" name=""/>
          <p:cNvSpPr/>
          <p:nvPr/>
        </p:nvSpPr>
        <p:spPr>
          <a:xfrm>
            <a:off x="1304280" y="1272960"/>
            <a:ext cx="2652840" cy="28980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View of SEASON in GEANT4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535" name="ZoneTexte 5"/>
          <p:cNvSpPr/>
          <p:nvPr/>
        </p:nvSpPr>
        <p:spPr>
          <a:xfrm>
            <a:off x="1724400" y="3694680"/>
            <a:ext cx="2366640" cy="69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Wheel</a:t>
            </a:r>
            <a:endParaRPr b="0" lang="fr-FR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2 mm thickness</a:t>
            </a:r>
            <a:br>
              <a:rPr sz="1200"/>
            </a:b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 35 cm ⊘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536" name="ZoneTexte 6"/>
          <p:cNvSpPr/>
          <p:nvPr/>
        </p:nvSpPr>
        <p:spPr>
          <a:xfrm>
            <a:off x="2571840" y="5386680"/>
            <a:ext cx="1384200" cy="51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1600" spc="-1" strike="noStrike">
                <a:solidFill>
                  <a:srgbClr val="00b050"/>
                </a:solidFill>
                <a:latin typeface="Arial"/>
                <a:ea typeface="DejaVu Sans"/>
              </a:rPr>
              <a:t>5 DSSD</a:t>
            </a:r>
            <a:endParaRPr b="0" lang="fr-FR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en-US" sz="1200" spc="-1" strike="noStrike">
                <a:solidFill>
                  <a:srgbClr val="00b050"/>
                </a:solidFill>
                <a:latin typeface="Arial"/>
                <a:ea typeface="DejaVu Sans"/>
              </a:rPr>
              <a:t>Main station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537" name="ZoneTexte 7"/>
          <p:cNvSpPr/>
          <p:nvPr/>
        </p:nvSpPr>
        <p:spPr>
          <a:xfrm>
            <a:off x="1976400" y="1662120"/>
            <a:ext cx="2401200" cy="78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1600" spc="-1" strike="noStrike">
                <a:solidFill>
                  <a:srgbClr val="00b050"/>
                </a:solidFill>
                <a:latin typeface="Arial"/>
                <a:ea typeface="DejaVu Sans"/>
              </a:rPr>
              <a:t>2 DSSD</a:t>
            </a:r>
            <a:endParaRPr b="0" lang="fr-FR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en-US" sz="1600" spc="-1" strike="noStrike">
                <a:solidFill>
                  <a:srgbClr val="00b050"/>
                </a:solidFill>
                <a:latin typeface="Arial"/>
                <a:ea typeface="DejaVu Sans"/>
              </a:rPr>
              <a:t>Deported station</a:t>
            </a:r>
            <a:endParaRPr b="0" lang="fr-FR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en-US" sz="1200" spc="-1" strike="noStrike">
                <a:solidFill>
                  <a:srgbClr val="00b050"/>
                </a:solidFill>
                <a:latin typeface="Arial"/>
                <a:ea typeface="DejaVu Sans"/>
              </a:rPr>
              <a:t>Long T</a:t>
            </a:r>
            <a:r>
              <a:rPr b="1" lang="en-US" sz="1200" spc="-1" strike="noStrike" baseline="-25000">
                <a:solidFill>
                  <a:srgbClr val="00b050"/>
                </a:solidFill>
                <a:latin typeface="Arial"/>
                <a:ea typeface="DejaVu Sans"/>
              </a:rPr>
              <a:t>1/2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538" name="ZoneTexte 8"/>
          <p:cNvSpPr/>
          <p:nvPr/>
        </p:nvSpPr>
        <p:spPr>
          <a:xfrm>
            <a:off x="5396400" y="3615840"/>
            <a:ext cx="1938960" cy="54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1600" spc="-1" strike="noStrike">
                <a:solidFill>
                  <a:srgbClr val="595959"/>
                </a:solidFill>
                <a:latin typeface="Arial"/>
                <a:ea typeface="DejaVu Sans"/>
              </a:rPr>
              <a:t>2 HPGe detectors</a:t>
            </a:r>
            <a:endParaRPr b="0" lang="fr-FR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DejaVu Sans"/>
              </a:rPr>
              <a:t>EXOGAM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539" name="Connecteur droit avec flèche 4"/>
          <p:cNvSpPr/>
          <p:nvPr/>
        </p:nvSpPr>
        <p:spPr>
          <a:xfrm flipV="1">
            <a:off x="932040" y="5101200"/>
            <a:ext cx="1847160" cy="695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9160">
            <a:solidFill>
              <a:srgbClr val="0432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40" name="Flèche courbée vers le haut 1"/>
          <p:cNvSpPr/>
          <p:nvPr/>
        </p:nvSpPr>
        <p:spPr>
          <a:xfrm>
            <a:off x="2724480" y="4446000"/>
            <a:ext cx="403560" cy="14724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0000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41" name="Connecteur droit avec flèche 5"/>
          <p:cNvSpPr/>
          <p:nvPr/>
        </p:nvSpPr>
        <p:spPr>
          <a:xfrm rot="20496600">
            <a:off x="3486600" y="2461320"/>
            <a:ext cx="360" cy="692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9160">
            <a:solidFill>
              <a:srgbClr val="00b05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42" name="ZoneTexte 10"/>
          <p:cNvSpPr/>
          <p:nvPr/>
        </p:nvSpPr>
        <p:spPr>
          <a:xfrm>
            <a:off x="716400" y="2362680"/>
            <a:ext cx="2366640" cy="53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1600" spc="-1" strike="noStrike">
                <a:solidFill>
                  <a:srgbClr val="c9211e"/>
                </a:solidFill>
                <a:latin typeface="Arial"/>
                <a:ea typeface="DejaVu Sans"/>
              </a:rPr>
              <a:t>Carbon foil</a:t>
            </a:r>
            <a:endParaRPr b="0" lang="fr-FR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1300" spc="-1" strike="noStrike">
                <a:solidFill>
                  <a:srgbClr val="c9211e"/>
                </a:solidFill>
                <a:latin typeface="Arial"/>
                <a:ea typeface="DejaVu Sans"/>
              </a:rPr>
              <a:t>~90 nm thickness</a:t>
            </a:r>
            <a:endParaRPr b="0" lang="fr-FR" sz="1300" spc="-1" strike="noStrike">
              <a:latin typeface="Arial"/>
            </a:endParaRPr>
          </a:p>
        </p:txBody>
      </p:sp>
      <p:sp>
        <p:nvSpPr>
          <p:cNvPr id="543" name=""/>
          <p:cNvSpPr/>
          <p:nvPr/>
        </p:nvSpPr>
        <p:spPr>
          <a:xfrm>
            <a:off x="1944000" y="2939040"/>
            <a:ext cx="180000" cy="408960"/>
          </a:xfrm>
          <a:prstGeom prst="line">
            <a:avLst/>
          </a:prstGeom>
          <a:ln w="19080">
            <a:solidFill>
              <a:srgbClr val="c9211e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44" name=""/>
          <p:cNvSpPr/>
          <p:nvPr/>
        </p:nvSpPr>
        <p:spPr>
          <a:xfrm flipV="1">
            <a:off x="3240000" y="3996000"/>
            <a:ext cx="4320000" cy="864000"/>
          </a:xfrm>
          <a:prstGeom prst="line">
            <a:avLst/>
          </a:prstGeom>
          <a:ln w="190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45" name=""/>
          <p:cNvSpPr/>
          <p:nvPr/>
        </p:nvSpPr>
        <p:spPr>
          <a:xfrm>
            <a:off x="3240000" y="5400000"/>
            <a:ext cx="4320000" cy="1080000"/>
          </a:xfrm>
          <a:prstGeom prst="line">
            <a:avLst/>
          </a:prstGeom>
          <a:ln w="190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46" name="ZoneTexte 9"/>
          <p:cNvSpPr/>
          <p:nvPr/>
        </p:nvSpPr>
        <p:spPr>
          <a:xfrm rot="20357400">
            <a:off x="893160" y="5477400"/>
            <a:ext cx="1899720" cy="51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1600" spc="-1" strike="noStrike">
                <a:solidFill>
                  <a:srgbClr val="0432ff"/>
                </a:solidFill>
                <a:latin typeface="Arial"/>
                <a:ea typeface="DejaVu Sans"/>
              </a:rPr>
              <a:t>Beam</a:t>
            </a:r>
            <a:endParaRPr b="0" lang="fr-FR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432ff"/>
                </a:solidFill>
                <a:latin typeface="Arial"/>
                <a:ea typeface="DejaVu Sans"/>
              </a:rPr>
              <a:t>3 - 30 keV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547" name=""/>
          <p:cNvSpPr/>
          <p:nvPr/>
        </p:nvSpPr>
        <p:spPr>
          <a:xfrm>
            <a:off x="11808000" y="6516000"/>
            <a:ext cx="539640" cy="28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fr-FR" sz="1400" spc="-1" strike="noStrike">
                <a:solidFill>
                  <a:srgbClr val="c9211e"/>
                </a:solidFill>
                <a:latin typeface="Arial"/>
              </a:rPr>
              <a:t>3</a:t>
            </a:r>
            <a:endParaRPr b="0" lang="fr-FR" sz="1400" spc="-1" strike="noStrike">
              <a:latin typeface="Arial"/>
            </a:endParaRPr>
          </a:p>
        </p:txBody>
      </p:sp>
      <p:grpSp>
        <p:nvGrpSpPr>
          <p:cNvPr id="548" name=""/>
          <p:cNvGrpSpPr/>
          <p:nvPr/>
        </p:nvGrpSpPr>
        <p:grpSpPr>
          <a:xfrm>
            <a:off x="7560000" y="3746880"/>
            <a:ext cx="2879640" cy="2768760"/>
            <a:chOff x="7560000" y="3746880"/>
            <a:chExt cx="2879640" cy="2768760"/>
          </a:xfrm>
        </p:grpSpPr>
        <p:pic>
          <p:nvPicPr>
            <p:cNvPr id="549" name="Image 1" descr=""/>
            <p:cNvPicPr/>
            <p:nvPr/>
          </p:nvPicPr>
          <p:blipFill>
            <a:blip r:embed="rId2"/>
            <a:stretch/>
          </p:blipFill>
          <p:spPr>
            <a:xfrm>
              <a:off x="7678080" y="4587840"/>
              <a:ext cx="2620080" cy="1784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50" name="Connecteur droit avec flèche 1"/>
            <p:cNvSpPr/>
            <p:nvPr/>
          </p:nvSpPr>
          <p:spPr>
            <a:xfrm flipV="1">
              <a:off x="9375840" y="4910760"/>
              <a:ext cx="362880" cy="3546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240">
              <a:solidFill>
                <a:srgbClr val="0432ff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1" name="Connecteur droit avec flèche 2"/>
            <p:cNvSpPr/>
            <p:nvPr/>
          </p:nvSpPr>
          <p:spPr>
            <a:xfrm>
              <a:off x="9329400" y="5337360"/>
              <a:ext cx="582840" cy="3452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240">
              <a:solidFill>
                <a:srgbClr val="0432ff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2" name="Connecteur droit avec flèche 3"/>
            <p:cNvSpPr/>
            <p:nvPr/>
          </p:nvSpPr>
          <p:spPr>
            <a:xfrm flipH="1">
              <a:off x="9223200" y="5337360"/>
              <a:ext cx="101160" cy="2232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240">
              <a:solidFill>
                <a:srgbClr val="0432ff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3" name="ZoneTexte 1"/>
            <p:cNvSpPr/>
            <p:nvPr/>
          </p:nvSpPr>
          <p:spPr>
            <a:xfrm>
              <a:off x="9376920" y="4664880"/>
              <a:ext cx="40716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>
                <a:lnSpc>
                  <a:spcPct val="100000"/>
                </a:lnSpc>
                <a:buNone/>
              </a:pPr>
              <a:r>
                <a:rPr b="0" lang="en-US" sz="1800" spc="-1" strike="noStrike">
                  <a:solidFill>
                    <a:srgbClr val="0432ff"/>
                  </a:solidFill>
                  <a:latin typeface="Symbol"/>
                  <a:ea typeface="DejaVu Sans"/>
                </a:rPr>
                <a:t>a</a:t>
              </a:r>
              <a:endParaRPr b="0" lang="fr-FR" sz="1800" spc="-1" strike="noStrike">
                <a:latin typeface="Arial"/>
              </a:endParaRPr>
            </a:p>
          </p:txBody>
        </p:sp>
        <p:sp>
          <p:nvSpPr>
            <p:cNvPr id="554" name="ZoneTexte 2"/>
            <p:cNvSpPr/>
            <p:nvPr/>
          </p:nvSpPr>
          <p:spPr>
            <a:xfrm>
              <a:off x="9557280" y="5631120"/>
              <a:ext cx="58284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>
                <a:lnSpc>
                  <a:spcPct val="100000"/>
                </a:lnSpc>
                <a:buNone/>
              </a:pPr>
              <a:r>
                <a:rPr b="0" lang="en-US" sz="1800" spc="-1" strike="noStrike">
                  <a:solidFill>
                    <a:srgbClr val="0432ff"/>
                  </a:solidFill>
                  <a:latin typeface="Arial"/>
                  <a:ea typeface="DejaVu Sans"/>
                </a:rPr>
                <a:t>e</a:t>
              </a:r>
              <a:r>
                <a:rPr b="0" lang="en-US" sz="1800" spc="-1" strike="noStrike" baseline="30000">
                  <a:solidFill>
                    <a:srgbClr val="0432ff"/>
                  </a:solidFill>
                  <a:latin typeface="Arial"/>
                  <a:ea typeface="DejaVu Sans"/>
                </a:rPr>
                <a:t>-</a:t>
              </a:r>
              <a:endParaRPr b="0" lang="fr-FR" sz="1800" spc="-1" strike="noStrike">
                <a:latin typeface="Arial"/>
              </a:endParaRPr>
            </a:p>
          </p:txBody>
        </p:sp>
        <p:sp>
          <p:nvSpPr>
            <p:cNvPr id="555" name="ZoneTexte 3"/>
            <p:cNvSpPr/>
            <p:nvPr/>
          </p:nvSpPr>
          <p:spPr>
            <a:xfrm>
              <a:off x="8859240" y="5510520"/>
              <a:ext cx="58284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>
                <a:lnSpc>
                  <a:spcPct val="100000"/>
                </a:lnSpc>
                <a:buNone/>
              </a:pPr>
              <a:r>
                <a:rPr b="0" lang="en-US" sz="1800" spc="-1" strike="noStrike">
                  <a:solidFill>
                    <a:srgbClr val="0432ff"/>
                  </a:solidFill>
                  <a:latin typeface="Arial"/>
                  <a:ea typeface="DejaVu Sans"/>
                </a:rPr>
                <a:t>e</a:t>
              </a:r>
              <a:r>
                <a:rPr b="0" lang="en-US" sz="1800" spc="-1" strike="noStrike" baseline="30000">
                  <a:solidFill>
                    <a:srgbClr val="0432ff"/>
                  </a:solidFill>
                  <a:latin typeface="Arial"/>
                  <a:ea typeface="DejaVu Sans"/>
                </a:rPr>
                <a:t>-</a:t>
              </a:r>
              <a:endParaRPr b="0" lang="fr-FR" sz="1800" spc="-1" strike="noStrike">
                <a:latin typeface="Arial"/>
              </a:endParaRPr>
            </a:p>
          </p:txBody>
        </p:sp>
        <p:sp>
          <p:nvSpPr>
            <p:cNvPr id="556" name=""/>
            <p:cNvSpPr/>
            <p:nvPr/>
          </p:nvSpPr>
          <p:spPr>
            <a:xfrm flipH="1">
              <a:off x="8426880" y="4784040"/>
              <a:ext cx="417960" cy="232200"/>
            </a:xfrm>
            <a:prstGeom prst="line">
              <a:avLst/>
            </a:prstGeom>
            <a:ln w="0">
              <a:solidFill>
                <a:srgbClr val="000000"/>
              </a:solidFill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7" name="ZoneTexte 4"/>
            <p:cNvSpPr/>
            <p:nvPr/>
          </p:nvSpPr>
          <p:spPr>
            <a:xfrm rot="19941000">
              <a:off x="7700400" y="4163400"/>
              <a:ext cx="1938960" cy="576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>
                <a:lnSpc>
                  <a:spcPct val="100000"/>
                </a:lnSpc>
                <a:buNone/>
              </a:pPr>
              <a:r>
                <a:rPr b="1" lang="en-US" sz="16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Variable</a:t>
              </a:r>
              <a:endParaRPr b="0" lang="fr-FR" sz="16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buNone/>
              </a:pPr>
              <a:r>
                <a:rPr b="1" lang="en-US" sz="16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Min. 2 mm</a:t>
              </a:r>
              <a:endParaRPr b="0" lang="fr-FR" sz="1600" spc="-1" strike="noStrike">
                <a:latin typeface="Arial"/>
              </a:endParaRPr>
            </a:p>
          </p:txBody>
        </p:sp>
        <p:sp>
          <p:nvSpPr>
            <p:cNvPr id="558" name=""/>
            <p:cNvSpPr/>
            <p:nvPr/>
          </p:nvSpPr>
          <p:spPr>
            <a:xfrm flipH="1">
              <a:off x="8859240" y="4532400"/>
              <a:ext cx="417960" cy="232200"/>
            </a:xfrm>
            <a:prstGeom prst="line">
              <a:avLst/>
            </a:prstGeom>
            <a:ln w="0">
              <a:solidFill>
                <a:srgbClr val="000000"/>
              </a:solidFill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9" name=""/>
            <p:cNvSpPr/>
            <p:nvPr/>
          </p:nvSpPr>
          <p:spPr>
            <a:xfrm>
              <a:off x="7560000" y="3996000"/>
              <a:ext cx="2879640" cy="2519640"/>
            </a:xfrm>
            <a:prstGeom prst="rect">
              <a:avLst/>
            </a:prstGeom>
            <a:noFill/>
            <a:ln w="381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0" name=""/>
            <p:cNvSpPr/>
            <p:nvPr/>
          </p:nvSpPr>
          <p:spPr>
            <a:xfrm>
              <a:off x="8511840" y="5547600"/>
              <a:ext cx="360" cy="792720"/>
            </a:xfrm>
            <a:prstGeom prst="line">
              <a:avLst/>
            </a:prstGeom>
            <a:ln w="1908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1" name=""/>
            <p:cNvSpPr/>
            <p:nvPr/>
          </p:nvSpPr>
          <p:spPr>
            <a:xfrm>
              <a:off x="9204480" y="5268600"/>
              <a:ext cx="360" cy="792720"/>
            </a:xfrm>
            <a:prstGeom prst="line">
              <a:avLst/>
            </a:prstGeom>
            <a:ln w="1908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2" name=""/>
            <p:cNvSpPr/>
            <p:nvPr/>
          </p:nvSpPr>
          <p:spPr>
            <a:xfrm flipH="1">
              <a:off x="8511840" y="5268600"/>
              <a:ext cx="692640" cy="279000"/>
            </a:xfrm>
            <a:prstGeom prst="line">
              <a:avLst/>
            </a:prstGeom>
            <a:ln w="1908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3" name=""/>
            <p:cNvSpPr/>
            <p:nvPr/>
          </p:nvSpPr>
          <p:spPr>
            <a:xfrm flipH="1">
              <a:off x="8511840" y="6058080"/>
              <a:ext cx="692640" cy="279000"/>
            </a:xfrm>
            <a:prstGeom prst="line">
              <a:avLst/>
            </a:prstGeom>
            <a:ln w="1908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4" name=""/>
            <p:cNvSpPr/>
            <p:nvPr/>
          </p:nvSpPr>
          <p:spPr>
            <a:xfrm>
              <a:off x="7729200" y="5292360"/>
              <a:ext cx="782640" cy="255240"/>
            </a:xfrm>
            <a:prstGeom prst="line">
              <a:avLst/>
            </a:prstGeom>
            <a:ln w="1908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5" name=""/>
            <p:cNvSpPr/>
            <p:nvPr/>
          </p:nvSpPr>
          <p:spPr>
            <a:xfrm>
              <a:off x="7729200" y="6084720"/>
              <a:ext cx="782640" cy="255240"/>
            </a:xfrm>
            <a:prstGeom prst="line">
              <a:avLst/>
            </a:prstGeom>
            <a:ln w="1908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6" name=""/>
            <p:cNvSpPr/>
            <p:nvPr/>
          </p:nvSpPr>
          <p:spPr>
            <a:xfrm>
              <a:off x="7732800" y="5295600"/>
              <a:ext cx="360" cy="792720"/>
            </a:xfrm>
            <a:prstGeom prst="line">
              <a:avLst/>
            </a:prstGeom>
            <a:ln w="1908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7" name=""/>
            <p:cNvSpPr/>
            <p:nvPr/>
          </p:nvSpPr>
          <p:spPr>
            <a:xfrm flipH="1">
              <a:off x="7734960" y="5010480"/>
              <a:ext cx="692640" cy="279000"/>
            </a:xfrm>
            <a:prstGeom prst="line">
              <a:avLst/>
            </a:prstGeom>
            <a:ln w="1908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8" name=""/>
            <p:cNvSpPr/>
            <p:nvPr/>
          </p:nvSpPr>
          <p:spPr>
            <a:xfrm>
              <a:off x="8417520" y="5011200"/>
              <a:ext cx="782640" cy="255240"/>
            </a:xfrm>
            <a:prstGeom prst="line">
              <a:avLst/>
            </a:prstGeom>
            <a:ln w="1908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9" name=""/>
            <p:cNvSpPr/>
            <p:nvPr/>
          </p:nvSpPr>
          <p:spPr>
            <a:xfrm flipH="1">
              <a:off x="7744680" y="5797800"/>
              <a:ext cx="692640" cy="279000"/>
            </a:xfrm>
            <a:prstGeom prst="line">
              <a:avLst/>
            </a:prstGeom>
            <a:ln w="1908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0" name=""/>
            <p:cNvSpPr/>
            <p:nvPr/>
          </p:nvSpPr>
          <p:spPr>
            <a:xfrm>
              <a:off x="8436240" y="5529600"/>
              <a:ext cx="2520" cy="274320"/>
            </a:xfrm>
            <a:prstGeom prst="line">
              <a:avLst/>
            </a:prstGeom>
            <a:ln w="1908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1" name=""/>
            <p:cNvSpPr/>
            <p:nvPr/>
          </p:nvSpPr>
          <p:spPr>
            <a:xfrm>
              <a:off x="8421120" y="5793120"/>
              <a:ext cx="90720" cy="35640"/>
            </a:xfrm>
            <a:prstGeom prst="line">
              <a:avLst/>
            </a:prstGeom>
            <a:ln w="1908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"/>
          <p:cNvSpPr/>
          <p:nvPr/>
        </p:nvSpPr>
        <p:spPr>
          <a:xfrm>
            <a:off x="720000" y="1800000"/>
            <a:ext cx="1079280" cy="10792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73" name="PlaceHolder 6"/>
          <p:cNvSpPr/>
          <p:nvPr/>
        </p:nvSpPr>
        <p:spPr>
          <a:xfrm>
            <a:off x="731880" y="313920"/>
            <a:ext cx="10726560" cy="87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noAutofit/>
          </a:bodyPr>
          <a:p>
            <a:pPr>
              <a:lnSpc>
                <a:spcPct val="90000"/>
              </a:lnSpc>
              <a:buNone/>
            </a:pPr>
            <a:r>
              <a:rPr b="0" lang="fr-FR" sz="3200" spc="-1" strike="noStrike">
                <a:solidFill>
                  <a:srgbClr val="262626"/>
                </a:solidFill>
                <a:latin typeface="Poppins Black"/>
                <a:ea typeface="DejaVu Sans"/>
              </a:rPr>
              <a:t>SEASON decay station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574" name=""/>
          <p:cNvSpPr/>
          <p:nvPr/>
        </p:nvSpPr>
        <p:spPr>
          <a:xfrm>
            <a:off x="720000" y="1273680"/>
            <a:ext cx="10799280" cy="5276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75" name="" descr=""/>
          <p:cNvPicPr/>
          <p:nvPr/>
        </p:nvPicPr>
        <p:blipFill>
          <a:blip r:embed="rId1"/>
          <a:stretch/>
        </p:blipFill>
        <p:spPr>
          <a:xfrm>
            <a:off x="1796400" y="1878120"/>
            <a:ext cx="4355640" cy="3580200"/>
          </a:xfrm>
          <a:prstGeom prst="rect">
            <a:avLst/>
          </a:prstGeom>
          <a:ln w="0">
            <a:noFill/>
          </a:ln>
        </p:spPr>
      </p:pic>
      <p:sp>
        <p:nvSpPr>
          <p:cNvPr id="576" name=""/>
          <p:cNvSpPr/>
          <p:nvPr/>
        </p:nvSpPr>
        <p:spPr>
          <a:xfrm>
            <a:off x="1304280" y="1272960"/>
            <a:ext cx="2652840" cy="28980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View of SEASON in GEANT4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577" name="ZoneTexte 22"/>
          <p:cNvSpPr/>
          <p:nvPr/>
        </p:nvSpPr>
        <p:spPr>
          <a:xfrm>
            <a:off x="1724400" y="3694680"/>
            <a:ext cx="2366640" cy="69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Wheel</a:t>
            </a:r>
            <a:endParaRPr b="0" lang="fr-FR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2 mm thickness</a:t>
            </a:r>
            <a:br>
              <a:rPr sz="1200"/>
            </a:b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 35 cm ⊘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578" name="ZoneTexte 23"/>
          <p:cNvSpPr/>
          <p:nvPr/>
        </p:nvSpPr>
        <p:spPr>
          <a:xfrm>
            <a:off x="2571840" y="5386680"/>
            <a:ext cx="1384200" cy="51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1600" spc="-1" strike="noStrike">
                <a:solidFill>
                  <a:srgbClr val="00b050"/>
                </a:solidFill>
                <a:latin typeface="Arial"/>
                <a:ea typeface="DejaVu Sans"/>
              </a:rPr>
              <a:t>5 DSSD</a:t>
            </a:r>
            <a:endParaRPr b="0" lang="fr-FR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en-US" sz="1200" spc="-1" strike="noStrike">
                <a:solidFill>
                  <a:srgbClr val="00b050"/>
                </a:solidFill>
                <a:latin typeface="Arial"/>
                <a:ea typeface="DejaVu Sans"/>
              </a:rPr>
              <a:t>Main station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579" name="ZoneTexte 24"/>
          <p:cNvSpPr/>
          <p:nvPr/>
        </p:nvSpPr>
        <p:spPr>
          <a:xfrm>
            <a:off x="1976400" y="1662120"/>
            <a:ext cx="2401200" cy="78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1600" spc="-1" strike="noStrike">
                <a:solidFill>
                  <a:srgbClr val="00b050"/>
                </a:solidFill>
                <a:latin typeface="Arial"/>
                <a:ea typeface="DejaVu Sans"/>
              </a:rPr>
              <a:t>2 DSSD</a:t>
            </a:r>
            <a:endParaRPr b="0" lang="fr-FR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en-US" sz="1600" spc="-1" strike="noStrike">
                <a:solidFill>
                  <a:srgbClr val="00b050"/>
                </a:solidFill>
                <a:latin typeface="Arial"/>
                <a:ea typeface="DejaVu Sans"/>
              </a:rPr>
              <a:t>Deported station</a:t>
            </a:r>
            <a:endParaRPr b="0" lang="fr-FR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en-US" sz="1200" spc="-1" strike="noStrike">
                <a:solidFill>
                  <a:srgbClr val="00b050"/>
                </a:solidFill>
                <a:latin typeface="Arial"/>
                <a:ea typeface="DejaVu Sans"/>
              </a:rPr>
              <a:t>Long T</a:t>
            </a:r>
            <a:r>
              <a:rPr b="1" lang="en-US" sz="1200" spc="-1" strike="noStrike" baseline="-25000">
                <a:solidFill>
                  <a:srgbClr val="00b050"/>
                </a:solidFill>
                <a:latin typeface="Arial"/>
                <a:ea typeface="DejaVu Sans"/>
              </a:rPr>
              <a:t>1/2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580" name="ZoneTexte 25"/>
          <p:cNvSpPr/>
          <p:nvPr/>
        </p:nvSpPr>
        <p:spPr>
          <a:xfrm>
            <a:off x="5396400" y="3615840"/>
            <a:ext cx="1938960" cy="54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1600" spc="-1" strike="noStrike">
                <a:solidFill>
                  <a:srgbClr val="595959"/>
                </a:solidFill>
                <a:latin typeface="Arial"/>
                <a:ea typeface="DejaVu Sans"/>
              </a:rPr>
              <a:t>2 HPGe detectors</a:t>
            </a:r>
            <a:endParaRPr b="0" lang="fr-FR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DejaVu Sans"/>
              </a:rPr>
              <a:t>EXOGAM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581" name="ZoneTexte 26"/>
          <p:cNvSpPr/>
          <p:nvPr/>
        </p:nvSpPr>
        <p:spPr>
          <a:xfrm rot="20357400">
            <a:off x="893160" y="5477040"/>
            <a:ext cx="1899720" cy="51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1600" spc="-1" strike="noStrike">
                <a:solidFill>
                  <a:srgbClr val="0432ff"/>
                </a:solidFill>
                <a:latin typeface="Arial"/>
                <a:ea typeface="DejaVu Sans"/>
              </a:rPr>
              <a:t>Beam</a:t>
            </a:r>
            <a:endParaRPr b="0" lang="fr-FR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432ff"/>
                </a:solidFill>
                <a:latin typeface="Arial"/>
                <a:ea typeface="DejaVu Sans"/>
              </a:rPr>
              <a:t>3 - 30 keV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582" name="Connecteur droit avec flèche 10"/>
          <p:cNvSpPr/>
          <p:nvPr/>
        </p:nvSpPr>
        <p:spPr>
          <a:xfrm flipV="1">
            <a:off x="932040" y="5101200"/>
            <a:ext cx="1847160" cy="695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9160">
            <a:solidFill>
              <a:srgbClr val="0432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83" name="Flèche courbée vers le haut 4"/>
          <p:cNvSpPr/>
          <p:nvPr/>
        </p:nvSpPr>
        <p:spPr>
          <a:xfrm>
            <a:off x="2724480" y="4446000"/>
            <a:ext cx="403560" cy="14724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0000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84" name="Connecteur droit avec flèche 11"/>
          <p:cNvSpPr/>
          <p:nvPr/>
        </p:nvSpPr>
        <p:spPr>
          <a:xfrm rot="20496600">
            <a:off x="3486600" y="2461320"/>
            <a:ext cx="360" cy="692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9160">
            <a:solidFill>
              <a:srgbClr val="00b05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85" name="ZoneTexte 27"/>
          <p:cNvSpPr/>
          <p:nvPr/>
        </p:nvSpPr>
        <p:spPr>
          <a:xfrm>
            <a:off x="716400" y="2362680"/>
            <a:ext cx="2366640" cy="53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1600" spc="-1" strike="noStrike">
                <a:solidFill>
                  <a:srgbClr val="c9211e"/>
                </a:solidFill>
                <a:latin typeface="Arial"/>
                <a:ea typeface="DejaVu Sans"/>
              </a:rPr>
              <a:t>Carbon foil</a:t>
            </a:r>
            <a:endParaRPr b="0" lang="fr-FR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1300" spc="-1" strike="noStrike">
                <a:solidFill>
                  <a:srgbClr val="c9211e"/>
                </a:solidFill>
                <a:latin typeface="Arial"/>
                <a:ea typeface="DejaVu Sans"/>
              </a:rPr>
              <a:t>~90 nm thickness</a:t>
            </a:r>
            <a:endParaRPr b="0" lang="fr-FR" sz="1300" spc="-1" strike="noStrike">
              <a:latin typeface="Arial"/>
            </a:endParaRPr>
          </a:p>
        </p:txBody>
      </p:sp>
      <p:sp>
        <p:nvSpPr>
          <p:cNvPr id="586" name=""/>
          <p:cNvSpPr/>
          <p:nvPr/>
        </p:nvSpPr>
        <p:spPr>
          <a:xfrm>
            <a:off x="1944000" y="2939040"/>
            <a:ext cx="180000" cy="408960"/>
          </a:xfrm>
          <a:prstGeom prst="line">
            <a:avLst/>
          </a:prstGeom>
          <a:ln w="19080">
            <a:solidFill>
              <a:srgbClr val="c9211e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87" name=""/>
          <p:cNvSpPr/>
          <p:nvPr/>
        </p:nvSpPr>
        <p:spPr>
          <a:xfrm>
            <a:off x="11808000" y="6516000"/>
            <a:ext cx="539640" cy="28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fr-FR" sz="1400" spc="-1" strike="noStrike">
                <a:solidFill>
                  <a:srgbClr val="c9211e"/>
                </a:solidFill>
                <a:latin typeface="Arial"/>
              </a:rPr>
              <a:t>3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588" name=""/>
          <p:cNvSpPr/>
          <p:nvPr/>
        </p:nvSpPr>
        <p:spPr>
          <a:xfrm>
            <a:off x="7776000" y="1620000"/>
            <a:ext cx="1440000" cy="900000"/>
          </a:xfrm>
          <a:prstGeom prst="line">
            <a:avLst/>
          </a:prstGeom>
          <a:ln w="0">
            <a:solidFill>
              <a:srgbClr val="111111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89" name=""/>
          <p:cNvSpPr/>
          <p:nvPr/>
        </p:nvSpPr>
        <p:spPr>
          <a:xfrm>
            <a:off x="6840000" y="1332000"/>
            <a:ext cx="1619640" cy="34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latin typeface="Arial"/>
              </a:rPr>
              <a:t>Clipped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590" name=""/>
          <p:cNvSpPr/>
          <p:nvPr/>
        </p:nvSpPr>
        <p:spPr>
          <a:xfrm>
            <a:off x="5904000" y="1053720"/>
            <a:ext cx="3419640" cy="60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latin typeface="Arial"/>
              </a:rPr>
              <a:t>Wings must be easy to place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591" name="Image 6" descr=""/>
          <p:cNvPicPr/>
          <p:nvPr/>
        </p:nvPicPr>
        <p:blipFill>
          <a:blip r:embed="rId2"/>
          <a:srcRect l="13416" t="32750" r="4715" b="16089"/>
          <a:stretch/>
        </p:blipFill>
        <p:spPr>
          <a:xfrm>
            <a:off x="5358960" y="5184000"/>
            <a:ext cx="2879280" cy="1348920"/>
          </a:xfrm>
          <a:prstGeom prst="rect">
            <a:avLst/>
          </a:prstGeom>
          <a:ln w="0">
            <a:noFill/>
          </a:ln>
        </p:spPr>
      </p:pic>
      <p:pic>
        <p:nvPicPr>
          <p:cNvPr id="592" name="Image 10" descr=""/>
          <p:cNvPicPr/>
          <p:nvPr/>
        </p:nvPicPr>
        <p:blipFill>
          <a:blip r:embed="rId3"/>
          <a:stretch/>
        </p:blipFill>
        <p:spPr>
          <a:xfrm>
            <a:off x="7884000" y="1692000"/>
            <a:ext cx="3465000" cy="3783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"/>
          <p:cNvSpPr/>
          <p:nvPr/>
        </p:nvSpPr>
        <p:spPr>
          <a:xfrm>
            <a:off x="9154800" y="4597200"/>
            <a:ext cx="899640" cy="899640"/>
          </a:xfrm>
          <a:prstGeom prst="rect">
            <a:avLst/>
          </a:prstGeom>
          <a:solidFill>
            <a:srgbClr val="00a933"/>
          </a:solidFill>
          <a:ln w="190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94" name=""/>
          <p:cNvSpPr/>
          <p:nvPr/>
        </p:nvSpPr>
        <p:spPr>
          <a:xfrm>
            <a:off x="720000" y="1800000"/>
            <a:ext cx="1079280" cy="10792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95" name="PlaceHolder 25"/>
          <p:cNvSpPr/>
          <p:nvPr/>
        </p:nvSpPr>
        <p:spPr>
          <a:xfrm>
            <a:off x="731880" y="313920"/>
            <a:ext cx="10726560" cy="87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noAutofit/>
          </a:bodyPr>
          <a:p>
            <a:pPr>
              <a:lnSpc>
                <a:spcPct val="90000"/>
              </a:lnSpc>
              <a:buNone/>
            </a:pPr>
            <a:r>
              <a:rPr b="0" lang="fr-FR" sz="3200" spc="-1" strike="noStrike">
                <a:solidFill>
                  <a:srgbClr val="262626"/>
                </a:solidFill>
                <a:latin typeface="Poppins Black"/>
                <a:ea typeface="DejaVu Sans"/>
              </a:rPr>
              <a:t>SEASON decay station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596" name=""/>
          <p:cNvSpPr/>
          <p:nvPr/>
        </p:nvSpPr>
        <p:spPr>
          <a:xfrm>
            <a:off x="720000" y="1273680"/>
            <a:ext cx="10799280" cy="5276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97" name="" descr=""/>
          <p:cNvPicPr/>
          <p:nvPr/>
        </p:nvPicPr>
        <p:blipFill>
          <a:blip r:embed="rId1"/>
          <a:stretch/>
        </p:blipFill>
        <p:spPr>
          <a:xfrm>
            <a:off x="1796400" y="1878120"/>
            <a:ext cx="4355640" cy="3580200"/>
          </a:xfrm>
          <a:prstGeom prst="rect">
            <a:avLst/>
          </a:prstGeom>
          <a:ln w="0">
            <a:noFill/>
          </a:ln>
        </p:spPr>
      </p:pic>
      <p:sp>
        <p:nvSpPr>
          <p:cNvPr id="598" name=""/>
          <p:cNvSpPr/>
          <p:nvPr/>
        </p:nvSpPr>
        <p:spPr>
          <a:xfrm>
            <a:off x="1304280" y="1272960"/>
            <a:ext cx="2652840" cy="28980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View of SEASON in GEANT4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599" name="ZoneTexte 32"/>
          <p:cNvSpPr/>
          <p:nvPr/>
        </p:nvSpPr>
        <p:spPr>
          <a:xfrm>
            <a:off x="1724400" y="3694680"/>
            <a:ext cx="2366640" cy="69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Wheel</a:t>
            </a:r>
            <a:endParaRPr b="0" lang="fr-FR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2 mm thickness</a:t>
            </a:r>
            <a:br>
              <a:rPr sz="1200"/>
            </a:b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 35 cm ⊘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600" name="ZoneTexte 33"/>
          <p:cNvSpPr/>
          <p:nvPr/>
        </p:nvSpPr>
        <p:spPr>
          <a:xfrm>
            <a:off x="2571840" y="5386680"/>
            <a:ext cx="1384200" cy="51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1600" spc="-1" strike="noStrike">
                <a:solidFill>
                  <a:srgbClr val="00b050"/>
                </a:solidFill>
                <a:latin typeface="Arial"/>
                <a:ea typeface="DejaVu Sans"/>
              </a:rPr>
              <a:t>5 DSSD</a:t>
            </a:r>
            <a:endParaRPr b="0" lang="fr-FR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en-US" sz="1200" spc="-1" strike="noStrike">
                <a:solidFill>
                  <a:srgbClr val="00b050"/>
                </a:solidFill>
                <a:latin typeface="Arial"/>
                <a:ea typeface="DejaVu Sans"/>
              </a:rPr>
              <a:t>Main station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601" name="ZoneTexte 34"/>
          <p:cNvSpPr/>
          <p:nvPr/>
        </p:nvSpPr>
        <p:spPr>
          <a:xfrm>
            <a:off x="1976400" y="1662120"/>
            <a:ext cx="2401200" cy="78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1600" spc="-1" strike="noStrike">
                <a:solidFill>
                  <a:srgbClr val="00b050"/>
                </a:solidFill>
                <a:latin typeface="Arial"/>
                <a:ea typeface="DejaVu Sans"/>
              </a:rPr>
              <a:t>2 DSSD</a:t>
            </a:r>
            <a:endParaRPr b="0" lang="fr-FR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en-US" sz="1600" spc="-1" strike="noStrike">
                <a:solidFill>
                  <a:srgbClr val="00b050"/>
                </a:solidFill>
                <a:latin typeface="Arial"/>
                <a:ea typeface="DejaVu Sans"/>
              </a:rPr>
              <a:t>Deported station</a:t>
            </a:r>
            <a:endParaRPr b="0" lang="fr-FR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en-US" sz="1200" spc="-1" strike="noStrike">
                <a:solidFill>
                  <a:srgbClr val="00b050"/>
                </a:solidFill>
                <a:latin typeface="Arial"/>
                <a:ea typeface="DejaVu Sans"/>
              </a:rPr>
              <a:t>Long T</a:t>
            </a:r>
            <a:r>
              <a:rPr b="1" lang="en-US" sz="1200" spc="-1" strike="noStrike" baseline="-25000">
                <a:solidFill>
                  <a:srgbClr val="00b050"/>
                </a:solidFill>
                <a:latin typeface="Arial"/>
                <a:ea typeface="DejaVu Sans"/>
              </a:rPr>
              <a:t>1/2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602" name="ZoneTexte 35"/>
          <p:cNvSpPr/>
          <p:nvPr/>
        </p:nvSpPr>
        <p:spPr>
          <a:xfrm>
            <a:off x="5396400" y="3615840"/>
            <a:ext cx="1938960" cy="54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1600" spc="-1" strike="noStrike">
                <a:solidFill>
                  <a:srgbClr val="595959"/>
                </a:solidFill>
                <a:latin typeface="Arial"/>
                <a:ea typeface="DejaVu Sans"/>
              </a:rPr>
              <a:t>2 HPGe detectors</a:t>
            </a:r>
            <a:endParaRPr b="0" lang="fr-FR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DejaVu Sans"/>
              </a:rPr>
              <a:t>EXOGAM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603" name="ZoneTexte 36"/>
          <p:cNvSpPr/>
          <p:nvPr/>
        </p:nvSpPr>
        <p:spPr>
          <a:xfrm rot="20357400">
            <a:off x="893160" y="5477040"/>
            <a:ext cx="1899720" cy="51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1600" spc="-1" strike="noStrike">
                <a:solidFill>
                  <a:srgbClr val="0432ff"/>
                </a:solidFill>
                <a:latin typeface="Arial"/>
                <a:ea typeface="DejaVu Sans"/>
              </a:rPr>
              <a:t>Beam</a:t>
            </a:r>
            <a:endParaRPr b="0" lang="fr-FR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432ff"/>
                </a:solidFill>
                <a:latin typeface="Arial"/>
                <a:ea typeface="DejaVu Sans"/>
              </a:rPr>
              <a:t>3 - 30 keV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604" name="Connecteur droit avec flèche 12"/>
          <p:cNvSpPr/>
          <p:nvPr/>
        </p:nvSpPr>
        <p:spPr>
          <a:xfrm flipV="1">
            <a:off x="932040" y="5101200"/>
            <a:ext cx="1847160" cy="695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9160">
            <a:solidFill>
              <a:srgbClr val="0432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05" name="Flèche courbée vers le haut 5"/>
          <p:cNvSpPr/>
          <p:nvPr/>
        </p:nvSpPr>
        <p:spPr>
          <a:xfrm>
            <a:off x="2724480" y="4446000"/>
            <a:ext cx="403560" cy="14724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0000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06" name="Connecteur droit avec flèche 13"/>
          <p:cNvSpPr/>
          <p:nvPr/>
        </p:nvSpPr>
        <p:spPr>
          <a:xfrm rot="20496600">
            <a:off x="3486600" y="2461320"/>
            <a:ext cx="360" cy="692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9160">
            <a:solidFill>
              <a:srgbClr val="00b05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07" name="ZoneTexte 37"/>
          <p:cNvSpPr/>
          <p:nvPr/>
        </p:nvSpPr>
        <p:spPr>
          <a:xfrm>
            <a:off x="716400" y="2362680"/>
            <a:ext cx="2366640" cy="53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1600" spc="-1" strike="noStrike">
                <a:solidFill>
                  <a:srgbClr val="c9211e"/>
                </a:solidFill>
                <a:latin typeface="Arial"/>
                <a:ea typeface="DejaVu Sans"/>
              </a:rPr>
              <a:t>Carbon foil</a:t>
            </a:r>
            <a:endParaRPr b="0" lang="fr-FR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1300" spc="-1" strike="noStrike">
                <a:solidFill>
                  <a:srgbClr val="c9211e"/>
                </a:solidFill>
                <a:latin typeface="Arial"/>
                <a:ea typeface="DejaVu Sans"/>
              </a:rPr>
              <a:t>~90 nm thickness</a:t>
            </a:r>
            <a:endParaRPr b="0" lang="fr-FR" sz="1300" spc="-1" strike="noStrike">
              <a:latin typeface="Arial"/>
            </a:endParaRPr>
          </a:p>
        </p:txBody>
      </p:sp>
      <p:sp>
        <p:nvSpPr>
          <p:cNvPr id="608" name=""/>
          <p:cNvSpPr/>
          <p:nvPr/>
        </p:nvSpPr>
        <p:spPr>
          <a:xfrm>
            <a:off x="1944000" y="2939040"/>
            <a:ext cx="180000" cy="408960"/>
          </a:xfrm>
          <a:prstGeom prst="line">
            <a:avLst/>
          </a:prstGeom>
          <a:ln w="19080">
            <a:solidFill>
              <a:srgbClr val="c9211e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09" name=""/>
          <p:cNvSpPr/>
          <p:nvPr/>
        </p:nvSpPr>
        <p:spPr>
          <a:xfrm>
            <a:off x="11808000" y="6516000"/>
            <a:ext cx="539640" cy="28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fr-FR" sz="1400" spc="-1" strike="noStrike">
                <a:solidFill>
                  <a:srgbClr val="c9211e"/>
                </a:solidFill>
                <a:latin typeface="Arial"/>
              </a:rPr>
              <a:t>3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610" name=""/>
          <p:cNvSpPr/>
          <p:nvPr/>
        </p:nvSpPr>
        <p:spPr>
          <a:xfrm>
            <a:off x="7776000" y="1620000"/>
            <a:ext cx="1440000" cy="900000"/>
          </a:xfrm>
          <a:prstGeom prst="line">
            <a:avLst/>
          </a:prstGeom>
          <a:ln w="0">
            <a:solidFill>
              <a:srgbClr val="111111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11" name=""/>
          <p:cNvSpPr/>
          <p:nvPr/>
        </p:nvSpPr>
        <p:spPr>
          <a:xfrm>
            <a:off x="6840000" y="1332000"/>
            <a:ext cx="1619640" cy="34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latin typeface="Arial"/>
              </a:rPr>
              <a:t>Clipped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612" name=""/>
          <p:cNvSpPr/>
          <p:nvPr/>
        </p:nvSpPr>
        <p:spPr>
          <a:xfrm>
            <a:off x="5904000" y="1053720"/>
            <a:ext cx="3419640" cy="60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latin typeface="Arial"/>
              </a:rPr>
              <a:t>Wings must be easy to place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613" name="Image 12" descr=""/>
          <p:cNvPicPr/>
          <p:nvPr/>
        </p:nvPicPr>
        <p:blipFill>
          <a:blip r:embed="rId2"/>
          <a:srcRect l="13416" t="32750" r="4715" b="16089"/>
          <a:stretch/>
        </p:blipFill>
        <p:spPr>
          <a:xfrm>
            <a:off x="5358960" y="5184000"/>
            <a:ext cx="2879280" cy="1348920"/>
          </a:xfrm>
          <a:prstGeom prst="rect">
            <a:avLst/>
          </a:prstGeom>
          <a:ln w="0">
            <a:noFill/>
          </a:ln>
        </p:spPr>
      </p:pic>
      <p:grpSp>
        <p:nvGrpSpPr>
          <p:cNvPr id="614" name=""/>
          <p:cNvGrpSpPr/>
          <p:nvPr/>
        </p:nvGrpSpPr>
        <p:grpSpPr>
          <a:xfrm>
            <a:off x="7884000" y="1692000"/>
            <a:ext cx="3465000" cy="3783240"/>
            <a:chOff x="7884000" y="1692000"/>
            <a:chExt cx="3465000" cy="3783240"/>
          </a:xfrm>
        </p:grpSpPr>
        <p:pic>
          <p:nvPicPr>
            <p:cNvPr id="615" name="Image 10" descr=""/>
            <p:cNvPicPr/>
            <p:nvPr/>
          </p:nvPicPr>
          <p:blipFill>
            <a:blip r:embed="rId3"/>
            <a:stretch/>
          </p:blipFill>
          <p:spPr>
            <a:xfrm>
              <a:off x="7884000" y="1692000"/>
              <a:ext cx="3465000" cy="3783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16" name=""/>
            <p:cNvSpPr/>
            <p:nvPr/>
          </p:nvSpPr>
          <p:spPr>
            <a:xfrm>
              <a:off x="9524160" y="4980240"/>
              <a:ext cx="179640" cy="179640"/>
            </a:xfrm>
            <a:prstGeom prst="ellipse">
              <a:avLst/>
            </a:prstGeom>
            <a:solidFill>
              <a:srgbClr val="ff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617" name=""/>
          <p:cNvSpPr/>
          <p:nvPr/>
        </p:nvSpPr>
        <p:spPr>
          <a:xfrm flipV="1">
            <a:off x="10109880" y="4523400"/>
            <a:ext cx="360" cy="1083240"/>
          </a:xfrm>
          <a:prstGeom prst="line">
            <a:avLst/>
          </a:prstGeom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18" name=""/>
          <p:cNvSpPr/>
          <p:nvPr/>
        </p:nvSpPr>
        <p:spPr>
          <a:xfrm>
            <a:off x="9064440" y="5569200"/>
            <a:ext cx="1083240" cy="360"/>
          </a:xfrm>
          <a:prstGeom prst="line">
            <a:avLst/>
          </a:prstGeom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19" name=""/>
          <p:cNvSpPr/>
          <p:nvPr/>
        </p:nvSpPr>
        <p:spPr>
          <a:xfrm flipV="1">
            <a:off x="9101520" y="4523400"/>
            <a:ext cx="360" cy="1083240"/>
          </a:xfrm>
          <a:prstGeom prst="line">
            <a:avLst/>
          </a:prstGeom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20" name=""/>
          <p:cNvSpPr/>
          <p:nvPr/>
        </p:nvSpPr>
        <p:spPr>
          <a:xfrm>
            <a:off x="9064440" y="4525560"/>
            <a:ext cx="1083240" cy="360"/>
          </a:xfrm>
          <a:prstGeom prst="line">
            <a:avLst/>
          </a:prstGeom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21" name=""/>
          <p:cNvSpPr/>
          <p:nvPr/>
        </p:nvSpPr>
        <p:spPr>
          <a:xfrm>
            <a:off x="10224000" y="2160000"/>
            <a:ext cx="899640" cy="899640"/>
          </a:xfrm>
          <a:prstGeom prst="rect">
            <a:avLst/>
          </a:prstGeom>
          <a:solidFill>
            <a:srgbClr val="00a933"/>
          </a:solidFill>
          <a:ln w="190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22" name=""/>
          <p:cNvSpPr/>
          <p:nvPr/>
        </p:nvSpPr>
        <p:spPr>
          <a:xfrm>
            <a:off x="9545760" y="4983120"/>
            <a:ext cx="179640" cy="179640"/>
          </a:xfrm>
          <a:prstGeom prst="ellipse">
            <a:avLst/>
          </a:prstGeom>
          <a:solidFill>
            <a:srgbClr val="ff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-7860000">
                                      <p:cBhvr>
                                        <p:cTn id="6" dur="20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"/>
          <p:cNvSpPr/>
          <p:nvPr/>
        </p:nvSpPr>
        <p:spPr>
          <a:xfrm>
            <a:off x="720000" y="1800000"/>
            <a:ext cx="1079280" cy="10792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24" name="PlaceHolder 23"/>
          <p:cNvSpPr/>
          <p:nvPr/>
        </p:nvSpPr>
        <p:spPr>
          <a:xfrm>
            <a:off x="731880" y="313920"/>
            <a:ext cx="10726560" cy="87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noAutofit/>
          </a:bodyPr>
          <a:p>
            <a:pPr>
              <a:lnSpc>
                <a:spcPct val="90000"/>
              </a:lnSpc>
              <a:buNone/>
            </a:pPr>
            <a:r>
              <a:rPr b="0" lang="fr-FR" sz="3200" spc="-1" strike="noStrike">
                <a:solidFill>
                  <a:srgbClr val="262626"/>
                </a:solidFill>
                <a:latin typeface="Poppins Black"/>
                <a:ea typeface="DejaVu Sans"/>
              </a:rPr>
              <a:t>SEASON decay station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625" name=""/>
          <p:cNvSpPr/>
          <p:nvPr/>
        </p:nvSpPr>
        <p:spPr>
          <a:xfrm>
            <a:off x="720000" y="1273680"/>
            <a:ext cx="10799280" cy="5276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26" name="" descr=""/>
          <p:cNvPicPr/>
          <p:nvPr/>
        </p:nvPicPr>
        <p:blipFill>
          <a:blip r:embed="rId1"/>
          <a:stretch/>
        </p:blipFill>
        <p:spPr>
          <a:xfrm>
            <a:off x="1796400" y="1878120"/>
            <a:ext cx="4355640" cy="3580200"/>
          </a:xfrm>
          <a:prstGeom prst="rect">
            <a:avLst/>
          </a:prstGeom>
          <a:ln w="0">
            <a:noFill/>
          </a:ln>
        </p:spPr>
      </p:pic>
      <p:sp>
        <p:nvSpPr>
          <p:cNvPr id="627" name=""/>
          <p:cNvSpPr/>
          <p:nvPr/>
        </p:nvSpPr>
        <p:spPr>
          <a:xfrm>
            <a:off x="1304280" y="1272960"/>
            <a:ext cx="2652840" cy="28980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View of SEASON in GEANT4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628" name="ZoneTexte 14"/>
          <p:cNvSpPr/>
          <p:nvPr/>
        </p:nvSpPr>
        <p:spPr>
          <a:xfrm>
            <a:off x="1724400" y="3694680"/>
            <a:ext cx="2366640" cy="69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Wheel</a:t>
            </a:r>
            <a:endParaRPr b="0" lang="fr-FR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2 mm thickness</a:t>
            </a:r>
            <a:br>
              <a:rPr sz="1200"/>
            </a:b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 35 cm ⊘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629" name="ZoneTexte 15"/>
          <p:cNvSpPr/>
          <p:nvPr/>
        </p:nvSpPr>
        <p:spPr>
          <a:xfrm>
            <a:off x="2571840" y="5386680"/>
            <a:ext cx="1384200" cy="51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1600" spc="-1" strike="noStrike">
                <a:solidFill>
                  <a:srgbClr val="00b050"/>
                </a:solidFill>
                <a:latin typeface="Arial"/>
                <a:ea typeface="DejaVu Sans"/>
              </a:rPr>
              <a:t>5 DSSD</a:t>
            </a:r>
            <a:endParaRPr b="0" lang="fr-FR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en-US" sz="1200" spc="-1" strike="noStrike">
                <a:solidFill>
                  <a:srgbClr val="00b050"/>
                </a:solidFill>
                <a:latin typeface="Arial"/>
                <a:ea typeface="DejaVu Sans"/>
              </a:rPr>
              <a:t>Main station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630" name="ZoneTexte 28"/>
          <p:cNvSpPr/>
          <p:nvPr/>
        </p:nvSpPr>
        <p:spPr>
          <a:xfrm>
            <a:off x="1976400" y="1662120"/>
            <a:ext cx="2401200" cy="78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1600" spc="-1" strike="noStrike">
                <a:solidFill>
                  <a:srgbClr val="00b050"/>
                </a:solidFill>
                <a:latin typeface="Arial"/>
                <a:ea typeface="DejaVu Sans"/>
              </a:rPr>
              <a:t>2 DSSD</a:t>
            </a:r>
            <a:endParaRPr b="0" lang="fr-FR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en-US" sz="1600" spc="-1" strike="noStrike">
                <a:solidFill>
                  <a:srgbClr val="00b050"/>
                </a:solidFill>
                <a:latin typeface="Arial"/>
                <a:ea typeface="DejaVu Sans"/>
              </a:rPr>
              <a:t>Deported station</a:t>
            </a:r>
            <a:endParaRPr b="0" lang="fr-FR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en-US" sz="1200" spc="-1" strike="noStrike">
                <a:solidFill>
                  <a:srgbClr val="00b050"/>
                </a:solidFill>
                <a:latin typeface="Arial"/>
                <a:ea typeface="DejaVu Sans"/>
              </a:rPr>
              <a:t>Long T</a:t>
            </a:r>
            <a:r>
              <a:rPr b="1" lang="en-US" sz="1200" spc="-1" strike="noStrike" baseline="-25000">
                <a:solidFill>
                  <a:srgbClr val="00b050"/>
                </a:solidFill>
                <a:latin typeface="Arial"/>
                <a:ea typeface="DejaVu Sans"/>
              </a:rPr>
              <a:t>1/2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631" name="ZoneTexte 29"/>
          <p:cNvSpPr/>
          <p:nvPr/>
        </p:nvSpPr>
        <p:spPr>
          <a:xfrm>
            <a:off x="5396400" y="3615840"/>
            <a:ext cx="1938960" cy="54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1600" spc="-1" strike="noStrike">
                <a:solidFill>
                  <a:srgbClr val="595959"/>
                </a:solidFill>
                <a:latin typeface="Arial"/>
                <a:ea typeface="DejaVu Sans"/>
              </a:rPr>
              <a:t>2 HPGe detectors</a:t>
            </a:r>
            <a:endParaRPr b="0" lang="fr-FR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DejaVu Sans"/>
              </a:rPr>
              <a:t>EXOGAM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632" name="ZoneTexte 30"/>
          <p:cNvSpPr/>
          <p:nvPr/>
        </p:nvSpPr>
        <p:spPr>
          <a:xfrm rot="20357400">
            <a:off x="893160" y="5477040"/>
            <a:ext cx="1899720" cy="51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1600" spc="-1" strike="noStrike">
                <a:solidFill>
                  <a:srgbClr val="0432ff"/>
                </a:solidFill>
                <a:latin typeface="Arial"/>
                <a:ea typeface="DejaVu Sans"/>
              </a:rPr>
              <a:t>Beam</a:t>
            </a:r>
            <a:endParaRPr b="0" lang="fr-FR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432ff"/>
                </a:solidFill>
                <a:latin typeface="Arial"/>
                <a:ea typeface="DejaVu Sans"/>
              </a:rPr>
              <a:t>3 - 30 keV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633" name="Connecteur droit avec flèche 6"/>
          <p:cNvSpPr/>
          <p:nvPr/>
        </p:nvSpPr>
        <p:spPr>
          <a:xfrm flipV="1">
            <a:off x="932040" y="5101200"/>
            <a:ext cx="1847160" cy="695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9160">
            <a:solidFill>
              <a:srgbClr val="0432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34" name="Flèche courbée vers le haut 2"/>
          <p:cNvSpPr/>
          <p:nvPr/>
        </p:nvSpPr>
        <p:spPr>
          <a:xfrm>
            <a:off x="2724480" y="4446000"/>
            <a:ext cx="403560" cy="14724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0000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35" name="Connecteur droit avec flèche 7"/>
          <p:cNvSpPr/>
          <p:nvPr/>
        </p:nvSpPr>
        <p:spPr>
          <a:xfrm rot="20496600">
            <a:off x="3486600" y="2461320"/>
            <a:ext cx="360" cy="692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9160">
            <a:solidFill>
              <a:srgbClr val="00b05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36" name="ZoneTexte 31"/>
          <p:cNvSpPr/>
          <p:nvPr/>
        </p:nvSpPr>
        <p:spPr>
          <a:xfrm>
            <a:off x="716400" y="2362680"/>
            <a:ext cx="2366640" cy="53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1600" spc="-1" strike="noStrike">
                <a:solidFill>
                  <a:srgbClr val="c9211e"/>
                </a:solidFill>
                <a:latin typeface="Arial"/>
                <a:ea typeface="DejaVu Sans"/>
              </a:rPr>
              <a:t>Carbon foil</a:t>
            </a:r>
            <a:endParaRPr b="0" lang="fr-FR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1300" spc="-1" strike="noStrike">
                <a:solidFill>
                  <a:srgbClr val="c9211e"/>
                </a:solidFill>
                <a:latin typeface="Arial"/>
                <a:ea typeface="DejaVu Sans"/>
              </a:rPr>
              <a:t>~90 nm thickness</a:t>
            </a:r>
            <a:endParaRPr b="0" lang="fr-FR" sz="1300" spc="-1" strike="noStrike">
              <a:latin typeface="Arial"/>
            </a:endParaRPr>
          </a:p>
        </p:txBody>
      </p:sp>
      <p:sp>
        <p:nvSpPr>
          <p:cNvPr id="637" name=""/>
          <p:cNvSpPr/>
          <p:nvPr/>
        </p:nvSpPr>
        <p:spPr>
          <a:xfrm>
            <a:off x="1944000" y="2939040"/>
            <a:ext cx="180000" cy="408960"/>
          </a:xfrm>
          <a:prstGeom prst="line">
            <a:avLst/>
          </a:prstGeom>
          <a:ln w="19080">
            <a:solidFill>
              <a:srgbClr val="c9211e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38" name=""/>
          <p:cNvSpPr/>
          <p:nvPr/>
        </p:nvSpPr>
        <p:spPr>
          <a:xfrm>
            <a:off x="11808000" y="6516000"/>
            <a:ext cx="539640" cy="28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fr-FR" sz="1400" spc="-1" strike="noStrike">
                <a:solidFill>
                  <a:srgbClr val="c9211e"/>
                </a:solidFill>
                <a:latin typeface="Arial"/>
              </a:rPr>
              <a:t>3</a:t>
            </a:r>
            <a:endParaRPr b="0" lang="fr-FR" sz="1400" spc="-1" strike="noStrike">
              <a:latin typeface="Arial"/>
            </a:endParaRPr>
          </a:p>
        </p:txBody>
      </p:sp>
      <p:pic>
        <p:nvPicPr>
          <p:cNvPr id="639" name="Image 9" descr=""/>
          <p:cNvPicPr/>
          <p:nvPr/>
        </p:nvPicPr>
        <p:blipFill>
          <a:blip r:embed="rId2"/>
          <a:srcRect l="13416" t="32750" r="4715" b="16089"/>
          <a:stretch/>
        </p:blipFill>
        <p:spPr>
          <a:xfrm>
            <a:off x="5358960" y="5184000"/>
            <a:ext cx="2879280" cy="1348920"/>
          </a:xfrm>
          <a:prstGeom prst="rect">
            <a:avLst/>
          </a:prstGeom>
          <a:ln w="0">
            <a:noFill/>
          </a:ln>
        </p:spPr>
      </p:pic>
      <p:pic>
        <p:nvPicPr>
          <p:cNvPr id="640" name="" descr=""/>
          <p:cNvPicPr/>
          <p:nvPr/>
        </p:nvPicPr>
        <p:blipFill>
          <a:blip r:embed="rId3"/>
          <a:srcRect l="14297" t="9851" r="14834" b="0"/>
          <a:stretch/>
        </p:blipFill>
        <p:spPr>
          <a:xfrm>
            <a:off x="7848000" y="1436400"/>
            <a:ext cx="3779640" cy="3606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"/>
          <p:cNvSpPr/>
          <p:nvPr/>
        </p:nvSpPr>
        <p:spPr>
          <a:xfrm>
            <a:off x="720000" y="1800000"/>
            <a:ext cx="1079280" cy="10792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42" name="PlaceHolder 5"/>
          <p:cNvSpPr/>
          <p:nvPr/>
        </p:nvSpPr>
        <p:spPr>
          <a:xfrm>
            <a:off x="731880" y="313920"/>
            <a:ext cx="10726560" cy="87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noAutofit/>
          </a:bodyPr>
          <a:p>
            <a:pPr>
              <a:lnSpc>
                <a:spcPct val="90000"/>
              </a:lnSpc>
              <a:buNone/>
            </a:pPr>
            <a:r>
              <a:rPr b="0" lang="fr-FR" sz="3200" spc="-1" strike="noStrike">
                <a:solidFill>
                  <a:srgbClr val="262626"/>
                </a:solidFill>
                <a:latin typeface="Poppins Black"/>
                <a:ea typeface="DejaVu Sans"/>
              </a:rPr>
              <a:t>SEASON decay station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643" name=""/>
          <p:cNvSpPr/>
          <p:nvPr/>
        </p:nvSpPr>
        <p:spPr>
          <a:xfrm>
            <a:off x="720000" y="1273680"/>
            <a:ext cx="10799280" cy="5276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44" name="" descr=""/>
          <p:cNvPicPr/>
          <p:nvPr/>
        </p:nvPicPr>
        <p:blipFill>
          <a:blip r:embed="rId1"/>
          <a:stretch/>
        </p:blipFill>
        <p:spPr>
          <a:xfrm>
            <a:off x="1796400" y="1878120"/>
            <a:ext cx="4355640" cy="3580200"/>
          </a:xfrm>
          <a:prstGeom prst="rect">
            <a:avLst/>
          </a:prstGeom>
          <a:ln w="0">
            <a:noFill/>
          </a:ln>
        </p:spPr>
      </p:pic>
      <p:sp>
        <p:nvSpPr>
          <p:cNvPr id="645" name=""/>
          <p:cNvSpPr/>
          <p:nvPr/>
        </p:nvSpPr>
        <p:spPr>
          <a:xfrm>
            <a:off x="1304280" y="1272960"/>
            <a:ext cx="2652840" cy="28980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View of SEASON in GEANT4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646" name="ZoneTexte 11"/>
          <p:cNvSpPr/>
          <p:nvPr/>
        </p:nvSpPr>
        <p:spPr>
          <a:xfrm>
            <a:off x="1724400" y="3694680"/>
            <a:ext cx="2366640" cy="69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Wheel</a:t>
            </a:r>
            <a:endParaRPr b="0" lang="fr-FR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2 mm thickness</a:t>
            </a:r>
            <a:br>
              <a:rPr sz="1200"/>
            </a:b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 35 cm ⊘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647" name="ZoneTexte 17"/>
          <p:cNvSpPr/>
          <p:nvPr/>
        </p:nvSpPr>
        <p:spPr>
          <a:xfrm>
            <a:off x="2571840" y="5386680"/>
            <a:ext cx="1384200" cy="51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1600" spc="-1" strike="noStrike">
                <a:solidFill>
                  <a:srgbClr val="00b050"/>
                </a:solidFill>
                <a:latin typeface="Arial"/>
                <a:ea typeface="DejaVu Sans"/>
              </a:rPr>
              <a:t>5 DSSD</a:t>
            </a:r>
            <a:endParaRPr b="0" lang="fr-FR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en-US" sz="1200" spc="-1" strike="noStrike">
                <a:solidFill>
                  <a:srgbClr val="00b050"/>
                </a:solidFill>
                <a:latin typeface="Arial"/>
                <a:ea typeface="DejaVu Sans"/>
              </a:rPr>
              <a:t>Main station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648" name="ZoneTexte 18"/>
          <p:cNvSpPr/>
          <p:nvPr/>
        </p:nvSpPr>
        <p:spPr>
          <a:xfrm>
            <a:off x="1976400" y="1662120"/>
            <a:ext cx="2401200" cy="78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1600" spc="-1" strike="noStrike">
                <a:solidFill>
                  <a:srgbClr val="00b050"/>
                </a:solidFill>
                <a:latin typeface="Arial"/>
                <a:ea typeface="DejaVu Sans"/>
              </a:rPr>
              <a:t>2 DSSD</a:t>
            </a:r>
            <a:endParaRPr b="0" lang="fr-FR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en-US" sz="1600" spc="-1" strike="noStrike">
                <a:solidFill>
                  <a:srgbClr val="00b050"/>
                </a:solidFill>
                <a:latin typeface="Arial"/>
                <a:ea typeface="DejaVu Sans"/>
              </a:rPr>
              <a:t>Deported station</a:t>
            </a:r>
            <a:endParaRPr b="0" lang="fr-FR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en-US" sz="1200" spc="-1" strike="noStrike">
                <a:solidFill>
                  <a:srgbClr val="00b050"/>
                </a:solidFill>
                <a:latin typeface="Arial"/>
                <a:ea typeface="DejaVu Sans"/>
              </a:rPr>
              <a:t>Long T</a:t>
            </a:r>
            <a:r>
              <a:rPr b="1" lang="en-US" sz="1200" spc="-1" strike="noStrike" baseline="-25000">
                <a:solidFill>
                  <a:srgbClr val="00b050"/>
                </a:solidFill>
                <a:latin typeface="Arial"/>
                <a:ea typeface="DejaVu Sans"/>
              </a:rPr>
              <a:t>1/2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649" name="ZoneTexte 19"/>
          <p:cNvSpPr/>
          <p:nvPr/>
        </p:nvSpPr>
        <p:spPr>
          <a:xfrm>
            <a:off x="5396400" y="3615840"/>
            <a:ext cx="1938960" cy="54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1600" spc="-1" strike="noStrike">
                <a:solidFill>
                  <a:srgbClr val="595959"/>
                </a:solidFill>
                <a:latin typeface="Arial"/>
                <a:ea typeface="DejaVu Sans"/>
              </a:rPr>
              <a:t>2 HPGe detectors</a:t>
            </a:r>
            <a:endParaRPr b="0" lang="fr-FR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DejaVu Sans"/>
              </a:rPr>
              <a:t>EXOGAM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650" name="Connecteur droit avec flèche 8"/>
          <p:cNvSpPr/>
          <p:nvPr/>
        </p:nvSpPr>
        <p:spPr>
          <a:xfrm flipV="1">
            <a:off x="932040" y="5101200"/>
            <a:ext cx="1847160" cy="695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9160">
            <a:solidFill>
              <a:srgbClr val="0432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51" name="Flèche courbée vers le haut 3"/>
          <p:cNvSpPr/>
          <p:nvPr/>
        </p:nvSpPr>
        <p:spPr>
          <a:xfrm>
            <a:off x="2724480" y="4446000"/>
            <a:ext cx="403560" cy="14724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0000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52" name="Connecteur droit avec flèche 9"/>
          <p:cNvSpPr/>
          <p:nvPr/>
        </p:nvSpPr>
        <p:spPr>
          <a:xfrm rot="20496600">
            <a:off x="3486600" y="2461320"/>
            <a:ext cx="360" cy="692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9160">
            <a:solidFill>
              <a:srgbClr val="00b05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53" name=""/>
          <p:cNvSpPr/>
          <p:nvPr/>
        </p:nvSpPr>
        <p:spPr>
          <a:xfrm>
            <a:off x="7344000" y="936000"/>
            <a:ext cx="1585440" cy="28980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r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CAD of SEASON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654" name="ZoneTexte 21"/>
          <p:cNvSpPr/>
          <p:nvPr/>
        </p:nvSpPr>
        <p:spPr>
          <a:xfrm>
            <a:off x="716400" y="2362680"/>
            <a:ext cx="2366640" cy="53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1600" spc="-1" strike="noStrike">
                <a:solidFill>
                  <a:srgbClr val="c9211e"/>
                </a:solidFill>
                <a:latin typeface="Arial"/>
                <a:ea typeface="DejaVu Sans"/>
              </a:rPr>
              <a:t>Carbon foil</a:t>
            </a:r>
            <a:endParaRPr b="0" lang="fr-FR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1300" spc="-1" strike="noStrike">
                <a:solidFill>
                  <a:srgbClr val="c9211e"/>
                </a:solidFill>
                <a:latin typeface="Arial"/>
                <a:ea typeface="DejaVu Sans"/>
              </a:rPr>
              <a:t>~90 nm thickness</a:t>
            </a:r>
            <a:endParaRPr b="0" lang="fr-FR" sz="1300" spc="-1" strike="noStrike">
              <a:latin typeface="Arial"/>
            </a:endParaRPr>
          </a:p>
        </p:txBody>
      </p:sp>
      <p:sp>
        <p:nvSpPr>
          <p:cNvPr id="655" name=""/>
          <p:cNvSpPr/>
          <p:nvPr/>
        </p:nvSpPr>
        <p:spPr>
          <a:xfrm>
            <a:off x="1944000" y="2939040"/>
            <a:ext cx="180000" cy="408960"/>
          </a:xfrm>
          <a:prstGeom prst="line">
            <a:avLst/>
          </a:prstGeom>
          <a:ln w="19080">
            <a:solidFill>
              <a:srgbClr val="c9211e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656" name="Image 2" descr=""/>
          <p:cNvPicPr/>
          <p:nvPr/>
        </p:nvPicPr>
        <p:blipFill>
          <a:blip r:embed="rId2"/>
          <a:stretch/>
        </p:blipFill>
        <p:spPr>
          <a:xfrm>
            <a:off x="7380000" y="1259640"/>
            <a:ext cx="4679640" cy="4764240"/>
          </a:xfrm>
          <a:prstGeom prst="rect">
            <a:avLst/>
          </a:prstGeom>
          <a:ln w="38160">
            <a:solidFill>
              <a:srgbClr val="000000"/>
            </a:solidFill>
            <a:round/>
          </a:ln>
        </p:spPr>
      </p:pic>
      <p:sp>
        <p:nvSpPr>
          <p:cNvPr id="657" name="ZoneTexte 20"/>
          <p:cNvSpPr/>
          <p:nvPr/>
        </p:nvSpPr>
        <p:spPr>
          <a:xfrm rot="20357400">
            <a:off x="893160" y="5477400"/>
            <a:ext cx="1899720" cy="51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1600" spc="-1" strike="noStrike">
                <a:solidFill>
                  <a:srgbClr val="0432ff"/>
                </a:solidFill>
                <a:latin typeface="Arial"/>
                <a:ea typeface="DejaVu Sans"/>
              </a:rPr>
              <a:t>Beam</a:t>
            </a:r>
            <a:endParaRPr b="0" lang="fr-FR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432ff"/>
                </a:solidFill>
                <a:latin typeface="Arial"/>
                <a:ea typeface="DejaVu Sans"/>
              </a:rPr>
              <a:t>3 - 30 keV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658" name=""/>
          <p:cNvSpPr/>
          <p:nvPr/>
        </p:nvSpPr>
        <p:spPr>
          <a:xfrm>
            <a:off x="7920000" y="6120000"/>
            <a:ext cx="3779640" cy="34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latin typeface="Arial"/>
              </a:rPr>
              <a:t>S. Cazaux, P. Daniel-Thomas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659" name=""/>
          <p:cNvSpPr/>
          <p:nvPr/>
        </p:nvSpPr>
        <p:spPr>
          <a:xfrm>
            <a:off x="11808000" y="6516000"/>
            <a:ext cx="539640" cy="28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fr-FR" sz="1400" spc="-1" strike="noStrike">
                <a:solidFill>
                  <a:srgbClr val="c9211e"/>
                </a:solidFill>
                <a:latin typeface="Arial"/>
              </a:rPr>
              <a:t>3</a:t>
            </a:r>
            <a:endParaRPr b="0" lang="fr-FR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PlaceHolder 8"/>
          <p:cNvSpPr/>
          <p:nvPr/>
        </p:nvSpPr>
        <p:spPr>
          <a:xfrm>
            <a:off x="731880" y="313920"/>
            <a:ext cx="10726560" cy="87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noAutofit/>
          </a:bodyPr>
          <a:p>
            <a:pPr>
              <a:lnSpc>
                <a:spcPct val="90000"/>
              </a:lnSpc>
              <a:buNone/>
            </a:pPr>
            <a:r>
              <a:rPr b="0" lang="fr-FR" sz="3200" spc="-1" strike="noStrike">
                <a:solidFill>
                  <a:srgbClr val="262626"/>
                </a:solidFill>
                <a:latin typeface="Poppins Black"/>
                <a:ea typeface="DejaVu Sans"/>
              </a:rPr>
              <a:t>SEASON decay station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661" name=""/>
          <p:cNvSpPr/>
          <p:nvPr/>
        </p:nvSpPr>
        <p:spPr>
          <a:xfrm>
            <a:off x="720000" y="1800000"/>
            <a:ext cx="1079280" cy="10792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62" name="" descr=""/>
          <p:cNvPicPr/>
          <p:nvPr/>
        </p:nvPicPr>
        <p:blipFill>
          <a:blip r:embed="rId1"/>
          <a:stretch/>
        </p:blipFill>
        <p:spPr>
          <a:xfrm>
            <a:off x="699840" y="720000"/>
            <a:ext cx="5330160" cy="6149160"/>
          </a:xfrm>
          <a:prstGeom prst="rect">
            <a:avLst/>
          </a:prstGeom>
          <a:ln w="0">
            <a:noFill/>
          </a:ln>
        </p:spPr>
      </p:pic>
      <p:sp>
        <p:nvSpPr>
          <p:cNvPr id="663" name=""/>
          <p:cNvSpPr/>
          <p:nvPr/>
        </p:nvSpPr>
        <p:spPr>
          <a:xfrm>
            <a:off x="6120000" y="1872000"/>
            <a:ext cx="1080000" cy="360"/>
          </a:xfrm>
          <a:prstGeom prst="line">
            <a:avLst/>
          </a:prstGeom>
          <a:ln w="29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64" name=""/>
          <p:cNvSpPr/>
          <p:nvPr/>
        </p:nvSpPr>
        <p:spPr>
          <a:xfrm>
            <a:off x="5436000" y="1080000"/>
            <a:ext cx="719640" cy="1619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900"/>
                  <a:pt x="10800" y="1800"/>
                </a:cubicBezTo>
                <a:lnTo>
                  <a:pt x="10800" y="9000"/>
                </a:lnTo>
                <a:cubicBezTo>
                  <a:pt x="10800" y="9900"/>
                  <a:pt x="16200" y="10800"/>
                  <a:pt x="21600" y="10800"/>
                </a:cubicBezTo>
                <a:cubicBezTo>
                  <a:pt x="16200" y="10800"/>
                  <a:pt x="10800" y="11700"/>
                  <a:pt x="10800" y="12600"/>
                </a:cubicBezTo>
                <a:lnTo>
                  <a:pt x="10800" y="19800"/>
                </a:lnTo>
                <a:cubicBezTo>
                  <a:pt x="10800" y="20700"/>
                  <a:pt x="5400" y="21600"/>
                  <a:pt x="0" y="21600"/>
                </a:cubicBezTo>
              </a:path>
            </a:pathLst>
          </a:custGeom>
          <a:noFill/>
          <a:ln w="29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65" name=""/>
          <p:cNvSpPr/>
          <p:nvPr/>
        </p:nvSpPr>
        <p:spPr>
          <a:xfrm>
            <a:off x="7380000" y="1260000"/>
            <a:ext cx="3599640" cy="239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 u="sng">
                <a:uFillTx/>
                <a:latin typeface="Arial"/>
              </a:rPr>
              <a:t>Calibration arms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latin typeface="Arial"/>
              </a:rPr>
              <a:t>2 pairs (one for each station) holding </a:t>
            </a:r>
            <a:r>
              <a:rPr b="1" lang="fr-FR" sz="1800" spc="-1" strike="noStrike">
                <a:latin typeface="Arial"/>
              </a:rPr>
              <a:t>3-</a:t>
            </a:r>
            <a:r>
              <a:rPr b="1" lang="fr-FR" sz="1800" spc="-1" strike="noStrike">
                <a:latin typeface="Arial"/>
                <a:ea typeface="Arial"/>
              </a:rPr>
              <a:t>α and </a:t>
            </a:r>
            <a:r>
              <a:rPr b="1" lang="fr-FR" sz="1800" spc="-1" strike="noStrike" baseline="33000">
                <a:latin typeface="Arial"/>
                <a:ea typeface="Arial"/>
              </a:rPr>
              <a:t>133</a:t>
            </a:r>
            <a:r>
              <a:rPr b="1" lang="fr-FR" sz="1800" spc="-1" strike="noStrike">
                <a:latin typeface="Arial"/>
                <a:ea typeface="Arial"/>
              </a:rPr>
              <a:t>Ba sources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latin typeface="Arial"/>
                <a:ea typeface="Arial"/>
              </a:rPr>
              <a:t>Translation/Rotation movement in order to place a calibration source</a:t>
            </a:r>
            <a:r>
              <a:rPr b="1" lang="fr-FR" sz="1800" spc="-1" strike="noStrike">
                <a:latin typeface="Arial"/>
                <a:ea typeface="Arial"/>
              </a:rPr>
              <a:t> at the position of the implantation foil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666" name=""/>
          <p:cNvSpPr/>
          <p:nvPr/>
        </p:nvSpPr>
        <p:spPr>
          <a:xfrm>
            <a:off x="4140000" y="6394320"/>
            <a:ext cx="3779640" cy="34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latin typeface="Arial"/>
              </a:rPr>
              <a:t>S. Cazaux, P. Daniel-Thomas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667" name=""/>
          <p:cNvSpPr/>
          <p:nvPr/>
        </p:nvSpPr>
        <p:spPr>
          <a:xfrm>
            <a:off x="11808000" y="6516000"/>
            <a:ext cx="539640" cy="28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fr-FR" sz="1400" spc="-1" strike="noStrike">
                <a:solidFill>
                  <a:srgbClr val="c9211e"/>
                </a:solidFill>
                <a:latin typeface="Arial"/>
              </a:rPr>
              <a:t>4</a:t>
            </a:r>
            <a:endParaRPr b="0" lang="fr-FR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PPT-CEA final-V6 Poppins</Template>
  <TotalTime>1970</TotalTime>
  <Application>LibreOffice/7.3.7.2$Linux_X86_64 LibreOffice_project/30$Build-2</Application>
  <AppVersion>15.0000</AppVersion>
  <Company>CEA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2023-02-14T14:24:13Z</dcterms:created>
  <dc:creator>HARTMANN Marion</dc:creator>
  <dc:description/>
  <dc:language>fr-FR</dc:language>
  <cp:lastModifiedBy/>
  <dcterms:modified xsi:type="dcterms:W3CDTF">2024-05-28T10:39:36Z</dcterms:modified>
  <cp:revision>66</cp:revision>
  <dc:subject/>
  <dc:title>PowerPoint-Poppins-CEA-2023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llabEmetteur">
    <vt:lpwstr>16;#dcom|5d454b4e-7aaa-470d-be17-032317e26456</vt:lpwstr>
  </property>
  <property fmtid="{D5CDD505-2E9C-101B-9397-08002B2CF9AE}" pid="3" name="CollabXmlContent">
    <vt:lpwstr>&lt;CollabItems&gt;
  &lt;CollabItem&gt;
    &lt;FileLeafRef&gt;Modele-PPT-CEA-POPPINS-VF.pptx&lt;/FileLeafRef&gt;
    &lt;Title&gt;PowerPoint-Poppins-CEA-2023&lt;/Title&gt;
    &lt;CollabTypeDocument&gt;Procédure&lt;/CollabTypeDocument&gt;
    &lt;CollabObjetResume /&gt;
    &lt;CollabExternalReferences&gt;PowerPoint-Charte-CEA-Poppins-17-02-2023&lt;/CollabExternalReferences&gt;
    &lt;CollabDate&gt;17/02/2023&lt;/CollabDate&gt;
    &lt;CollabEmetteur&gt;dcom|&lt;/CollabEmetteur&gt;
    &lt;CollabComments /&gt;
    &lt;CollabEnVigueur&gt;true&lt;/CollabEnVigueur&gt;
    &lt;ContentType&gt;Document référentiel&lt;/ContentType&gt;
    &lt;Created&gt;17/02/2023&lt;/Created&gt;
    &lt;Author&gt;ANDRE-DAVID Francine&lt;/Author&gt;
    &lt;Modified&gt;17/02/2023&lt;/Modified&gt;
    &lt;Editor&gt;ANDRE-DAVID Francine&lt;/Editor&gt;
    &lt;DocIcon&gt;pptx&lt;/DocIcon&gt;
    &lt;EncodedAbsUrl&gt;https://referentiel-fonctionnel.intra.cea.fr/communication/Documents%20partages/Chartes%20graphiques/Présentation%20du%20CEA/En%20vigueur/Modele-PPT-CEA-POPPINS-VF.pptx&lt;/EncodedAbsUrl&gt;
    &lt;FileSizeDisplay&gt;5154120&lt;/FileSizeDisplay&gt;
    &lt;_UIVersionString&gt;1.0&lt;/_UIVersionString&gt;
  &lt;/CollabItem&gt;
&lt;/CollabItems&gt;</vt:lpwstr>
  </property>
  <property fmtid="{D5CDD505-2E9C-101B-9397-08002B2CF9AE}" pid="4" name="ContentTypeId">
    <vt:lpwstr>0x010100108A61D7BE634F76874FDC084DD0BD15009E39C29C26594BAC90AC8ED3FDFD77E000BCE28098BA0F0B45BA4517838BD1AEEF</vt:lpwstr>
  </property>
  <property fmtid="{D5CDD505-2E9C-101B-9397-08002B2CF9AE}" pid="5" name="I2ICODE">
    <vt:lpwstr>COLLAB</vt:lpwstr>
  </property>
  <property fmtid="{D5CDD505-2E9C-101B-9397-08002B2CF9AE}" pid="6" name="I2ISITECODE">
    <vt:lpwstr/>
  </property>
  <property fmtid="{D5CDD505-2E9C-101B-9397-08002B2CF9AE}" pid="7" name="IsCollabDocument">
    <vt:bool>1</vt:bool>
  </property>
  <property fmtid="{D5CDD505-2E9C-101B-9397-08002B2CF9AE}" pid="8" name="PresentationFormat">
    <vt:lpwstr>Grand écran</vt:lpwstr>
  </property>
  <property fmtid="{D5CDD505-2E9C-101B-9397-08002B2CF9AE}" pid="9" name="Slides">
    <vt:r8>44</vt:r8>
  </property>
  <property fmtid="{D5CDD505-2E9C-101B-9397-08002B2CF9AE}" pid="10" name="WebApplicationID">
    <vt:lpwstr>bb36ce6d-0f69-46d8-b0d4-d9bf5a87d995</vt:lpwstr>
  </property>
</Properties>
</file>